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95"/>
    <p:restoredTop sz="93112"/>
  </p:normalViewPr>
  <p:slideViewPr>
    <p:cSldViewPr snapToGrid="0" snapToObjects="1">
      <p:cViewPr varScale="1">
        <p:scale>
          <a:sx n="79" d="100"/>
          <a:sy n="79" d="100"/>
        </p:scale>
        <p:origin x="72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6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4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9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66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5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2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0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9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89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43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1D37F-6909-4846-BEDE-D32AF28106B3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F037-2E27-DF40-999A-21CA366B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01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95353" y="1342417"/>
            <a:ext cx="12517573" cy="933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PANEL OF THE RBO REPRESENTATIVES ON GENDER ISSUES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5837" y="970302"/>
            <a:ext cx="11585643" cy="1338785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n-US" sz="12000" dirty="0"/>
              <a:t> </a:t>
            </a:r>
            <a:r>
              <a:rPr lang="en-US" sz="11200" dirty="0" smtClean="0"/>
              <a:t>Is </a:t>
            </a:r>
            <a:r>
              <a:rPr lang="en-US" sz="11200" dirty="0"/>
              <a:t>there a gender strategy in </a:t>
            </a:r>
            <a:r>
              <a:rPr lang="en-US" sz="11200" dirty="0" smtClean="0"/>
              <a:t>your RBO</a:t>
            </a:r>
            <a:r>
              <a:rPr lang="en-US" sz="11200" dirty="0" smtClean="0"/>
              <a:t>?</a:t>
            </a:r>
          </a:p>
          <a:p>
            <a:pPr algn="just"/>
            <a:r>
              <a:rPr lang="en-US" sz="11200" i="1" dirty="0" smtClean="0">
                <a:solidFill>
                  <a:srgbClr val="00B0F0"/>
                </a:solidFill>
              </a:rPr>
              <a:t>* YES – There is  one, which was developed in 2014, as part of the consolidation of the IWRM Plan </a:t>
            </a:r>
            <a:endParaRPr lang="en-US" sz="11200" dirty="0">
              <a:solidFill>
                <a:srgbClr val="00B0F0"/>
              </a:solidFill>
            </a:endParaRPr>
          </a:p>
          <a:p>
            <a:pPr algn="just"/>
            <a:r>
              <a:rPr lang="en-US" sz="11200" dirty="0"/>
              <a:t> </a:t>
            </a:r>
            <a:endParaRPr lang="en-US" sz="11200" dirty="0" smtClean="0"/>
          </a:p>
          <a:p>
            <a:pPr algn="just"/>
            <a:r>
              <a:rPr lang="en-US" sz="11200" dirty="0" smtClean="0"/>
              <a:t>Which </a:t>
            </a:r>
            <a:r>
              <a:rPr lang="en-US" sz="11200" dirty="0"/>
              <a:t>challenges have you faced so far in designing/planning and/or implementing a gender strategy</a:t>
            </a:r>
            <a:r>
              <a:rPr lang="en-US" sz="11200" dirty="0" smtClean="0"/>
              <a:t>?</a:t>
            </a:r>
          </a:p>
          <a:p>
            <a:pPr algn="just"/>
            <a:endParaRPr lang="en-US" sz="11200" dirty="0"/>
          </a:p>
          <a:p>
            <a:pPr algn="just"/>
            <a:r>
              <a:rPr lang="en-US" sz="11200" i="1" dirty="0" smtClean="0">
                <a:solidFill>
                  <a:srgbClr val="00B0F0"/>
                </a:solidFill>
              </a:rPr>
              <a:t>* Implementation of the Strategy has been missing </a:t>
            </a:r>
          </a:p>
          <a:p>
            <a:pPr algn="just"/>
            <a:endParaRPr lang="en-US" sz="11200" i="1" dirty="0" smtClean="0">
              <a:solidFill>
                <a:srgbClr val="00B0F0"/>
              </a:solidFill>
            </a:endParaRPr>
          </a:p>
          <a:p>
            <a:pPr algn="just"/>
            <a:r>
              <a:rPr lang="en-US" sz="11200" i="1" dirty="0" smtClean="0">
                <a:solidFill>
                  <a:srgbClr val="00B0F0"/>
                </a:solidFill>
              </a:rPr>
              <a:t>* We are currently working on a detailed implementation plan of the GM Strategy, which we hope will:- (</a:t>
            </a:r>
            <a:r>
              <a:rPr lang="en-US" sz="11200" i="1" dirty="0" err="1" smtClean="0">
                <a:solidFill>
                  <a:srgbClr val="00B0F0"/>
                </a:solidFill>
              </a:rPr>
              <a:t>i</a:t>
            </a:r>
            <a:r>
              <a:rPr lang="en-US" sz="11200" i="1" dirty="0" smtClean="0">
                <a:solidFill>
                  <a:srgbClr val="00B0F0"/>
                </a:solidFill>
              </a:rPr>
              <a:t>) break current high level strategies down to specific activities; (ii) show who will be responsible for which activities; (iii) the time frames for activities for purposes of monitoring of progress; (iv) cost guidelines for some of the </a:t>
            </a:r>
            <a:r>
              <a:rPr lang="en-US" sz="11200" i="1" smtClean="0">
                <a:solidFill>
                  <a:srgbClr val="00B0F0"/>
                </a:solidFill>
              </a:rPr>
              <a:t>activities to </a:t>
            </a:r>
            <a:r>
              <a:rPr lang="en-US" sz="11200" i="1" dirty="0" smtClean="0">
                <a:solidFill>
                  <a:srgbClr val="00B0F0"/>
                </a:solidFill>
              </a:rPr>
              <a:t>help member institutions being tasked with such roles and responsibilities to budget accordingly, (v) </a:t>
            </a:r>
            <a:r>
              <a:rPr lang="en-US" sz="11200" i="1" dirty="0" err="1" smtClean="0">
                <a:solidFill>
                  <a:srgbClr val="00B0F0"/>
                </a:solidFill>
              </a:rPr>
              <a:t>etc</a:t>
            </a:r>
            <a:r>
              <a:rPr lang="en-US" sz="11200" i="1" dirty="0" smtClean="0">
                <a:solidFill>
                  <a:srgbClr val="00B0F0"/>
                </a:solidFill>
              </a:rPr>
              <a:t> </a:t>
            </a:r>
            <a:endParaRPr lang="en-US" sz="11200" dirty="0">
              <a:solidFill>
                <a:srgbClr val="00B0F0"/>
              </a:solidFill>
            </a:endParaRPr>
          </a:p>
          <a:p>
            <a:endParaRPr lang="en-US" sz="14400" dirty="0"/>
          </a:p>
        </p:txBody>
      </p:sp>
    </p:spTree>
    <p:extLst>
      <p:ext uri="{BB962C8B-B14F-4D97-AF65-F5344CB8AC3E}">
        <p14:creationId xmlns:p14="http://schemas.microsoft.com/office/powerpoint/2010/main" val="6040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PANEL OF THE RBO REPRESENTATIVES ON GENDER ISSUES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OF THE RBO REPRESENTATIVES ON GENDER ISSUES Questions:</dc:title>
  <dc:creator>Francesca Maria Burchi</dc:creator>
  <cp:lastModifiedBy>Rapule Pule</cp:lastModifiedBy>
  <cp:revision>6</cp:revision>
  <dcterms:created xsi:type="dcterms:W3CDTF">2018-03-06T07:59:58Z</dcterms:created>
  <dcterms:modified xsi:type="dcterms:W3CDTF">2018-03-06T15:47:42Z</dcterms:modified>
</cp:coreProperties>
</file>