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3"/>
  </p:notesMasterIdLst>
  <p:handoutMasterIdLst>
    <p:handoutMasterId r:id="rId14"/>
  </p:handoutMasterIdLst>
  <p:sldIdLst>
    <p:sldId id="294" r:id="rId3"/>
    <p:sldId id="412" r:id="rId4"/>
    <p:sldId id="422" r:id="rId5"/>
    <p:sldId id="428" r:id="rId6"/>
    <p:sldId id="425" r:id="rId7"/>
    <p:sldId id="430" r:id="rId8"/>
    <p:sldId id="426" r:id="rId9"/>
    <p:sldId id="432" r:id="rId10"/>
    <p:sldId id="431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3BB42DA-6C9B-4C6B-B5B0-317EA6C1A80B}">
          <p14:sldIdLst>
            <p14:sldId id="294"/>
            <p14:sldId id="412"/>
            <p14:sldId id="422"/>
            <p14:sldId id="428"/>
            <p14:sldId id="425"/>
            <p14:sldId id="430"/>
            <p14:sldId id="426"/>
            <p14:sldId id="432"/>
            <p14:sldId id="431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5" autoAdjust="0"/>
    <p:restoredTop sz="85612" autoAdjust="0"/>
  </p:normalViewPr>
  <p:slideViewPr>
    <p:cSldViewPr>
      <p:cViewPr varScale="1">
        <p:scale>
          <a:sx n="60" d="100"/>
          <a:sy n="60" d="100"/>
        </p:scale>
        <p:origin x="166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84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178"/>
    </p:cViewPr>
  </p:sorter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DBCBF-CBA9-498B-A71C-A4E28F1A6A59}" type="datetimeFigureOut">
              <a:rPr lang="en-GB" smtClean="0"/>
              <a:t>6/3/18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D5173-0A37-4254-B5C0-B360B5D0AD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128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6EDEF-F8E7-4FB3-A365-1F8DE845FAB8}" type="datetimeFigureOut">
              <a:rPr lang="en-GB" smtClean="0"/>
              <a:t>6/3/18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12B35-DCD9-4B4D-9457-F5FEC6614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2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96D0-8E04-4F32-ADCF-AFFFCCE451B6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707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>
            <a:off x="0" y="6237312"/>
            <a:ext cx="9180512" cy="1373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7" y="38096"/>
            <a:ext cx="500191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62D82A4D-6644-4308-9E4C-A61374C8CB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9144000" cy="980727"/>
          </a:xfrm>
        </p:spPr>
        <p:txBody>
          <a:bodyPr wrap="square">
            <a:noAutofit/>
          </a:bodyPr>
          <a:lstStyle>
            <a:lvl1pPr>
              <a:defRPr sz="3200" b="1" i="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9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237312"/>
            <a:ext cx="9180512" cy="1373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04447" y="38096"/>
            <a:ext cx="5001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D82A4D-6644-4308-9E4C-A61374C8CB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6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237312"/>
            <a:ext cx="9180512" cy="1373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04447" y="38096"/>
            <a:ext cx="5001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D82A4D-6644-4308-9E4C-A61374C8CB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93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237312"/>
            <a:ext cx="9180512" cy="1373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04447" y="38096"/>
            <a:ext cx="5001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D82A4D-6644-4308-9E4C-A61374C8CB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08504" cy="764703"/>
          </a:xfrm>
        </p:spPr>
        <p:txBody>
          <a:bodyPr/>
          <a:lstStyle>
            <a:lvl1pPr>
              <a:defRPr b="1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4599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250" y="162620"/>
            <a:ext cx="6799550" cy="890116"/>
          </a:xfrm>
        </p:spPr>
        <p:txBody>
          <a:bodyPr wrap="square" anchor="t">
            <a:noAutofit/>
          </a:bodyPr>
          <a:lstStyle>
            <a:lvl1pPr algn="l">
              <a:lnSpc>
                <a:spcPct val="75000"/>
              </a:lnSpc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4644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C53D-A8F2-42C8-ABEB-98986BC35A9A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AC2-E95F-4D60-951E-ED77CDF39D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ater achtergro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94438"/>
            <a:ext cx="9144000" cy="1090946"/>
          </a:xfrm>
          <a:prstGeom prst="rect">
            <a:avLst/>
          </a:prstGeom>
        </p:spPr>
      </p:pic>
      <p:pic>
        <p:nvPicPr>
          <p:cNvPr id="1027" name="Picture 3" descr="I:\H. Communication\Corporate Style\Logos\IGRAC-logos\IGRAC-Official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5" y="6317907"/>
            <a:ext cx="1440000" cy="45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" r="4325" b="18309"/>
          <a:stretch/>
        </p:blipFill>
        <p:spPr bwMode="auto">
          <a:xfrm>
            <a:off x="107704" y="164503"/>
            <a:ext cx="1800000" cy="617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468313" y="5661025"/>
            <a:ext cx="8207375" cy="431800"/>
          </a:xfrm>
        </p:spPr>
        <p:txBody>
          <a:bodyPr>
            <a:normAutofit/>
          </a:bodyPr>
          <a:lstStyle>
            <a:lvl1pPr marL="0" indent="0">
              <a:buNone/>
              <a:defRPr sz="1800" b="0" baseline="0">
                <a:solidFill>
                  <a:schemeClr val="tx2"/>
                </a:solidFill>
              </a:defRPr>
            </a:lvl1pPr>
            <a:lvl2pPr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sz="1800" dirty="0"/>
              <a:t>Click here to enter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766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250" y="162620"/>
            <a:ext cx="6799550" cy="890116"/>
          </a:xfrm>
        </p:spPr>
        <p:txBody>
          <a:bodyPr wrap="square" anchor="t">
            <a:noAutofit/>
          </a:bodyPr>
          <a:lstStyle>
            <a:lvl1pPr algn="l">
              <a:lnSpc>
                <a:spcPct val="75000"/>
              </a:lnSpc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4644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53AC2-E95F-4D60-951E-ED77CDF39D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ater achtergron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794438"/>
            <a:ext cx="9144000" cy="1090946"/>
          </a:xfrm>
          <a:prstGeom prst="rect">
            <a:avLst/>
          </a:prstGeom>
        </p:spPr>
      </p:pic>
      <p:pic>
        <p:nvPicPr>
          <p:cNvPr id="1027" name="Picture 3" descr="I:\H. Communication\Corporate Style\Logos\IGRAC-logos\IGRAC-Official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5" y="6317907"/>
            <a:ext cx="1440000" cy="45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468313" y="5661025"/>
            <a:ext cx="8207375" cy="431800"/>
          </a:xfrm>
        </p:spPr>
        <p:txBody>
          <a:bodyPr>
            <a:normAutofit/>
          </a:bodyPr>
          <a:lstStyle>
            <a:lvl1pPr marL="0" indent="0">
              <a:buNone/>
              <a:defRPr sz="1800" b="0" baseline="0">
                <a:solidFill>
                  <a:schemeClr val="tx2"/>
                </a:solidFill>
              </a:defRPr>
            </a:lvl1pPr>
            <a:lvl2pPr>
              <a:defRPr b="0">
                <a:solidFill>
                  <a:schemeClr val="tx2"/>
                </a:solidFill>
              </a:defRPr>
            </a:lvl2pPr>
            <a:lvl3pPr>
              <a:defRPr b="0">
                <a:solidFill>
                  <a:schemeClr val="tx2"/>
                </a:solidFill>
              </a:defRPr>
            </a:lvl3pPr>
            <a:lvl4pPr>
              <a:defRPr b="0">
                <a:solidFill>
                  <a:schemeClr val="tx2"/>
                </a:solidFill>
              </a:defRPr>
            </a:lvl4pPr>
            <a:lvl5pPr>
              <a:defRPr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sz="1800" dirty="0"/>
              <a:t>Click here to enter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952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9666-9EC8-4676-863D-7DB79EB4A115}" type="datetimeFigureOut">
              <a:rPr lang="en-GB" smtClean="0"/>
              <a:t>6/3/18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E024-413E-4FFC-81EA-E7D35908B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558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9666-9EC8-4676-863D-7DB79EB4A115}" type="datetimeFigureOut">
              <a:rPr lang="en-GB" smtClean="0"/>
              <a:t>6/3/18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E024-413E-4FFC-81EA-E7D35908B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718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9666-9EC8-4676-863D-7DB79EB4A115}" type="datetimeFigureOut">
              <a:rPr lang="en-GB" smtClean="0"/>
              <a:t>6/3/18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E024-413E-4FFC-81EA-E7D35908B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081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9666-9EC8-4676-863D-7DB79EB4A115}" type="datetimeFigureOut">
              <a:rPr lang="en-GB" smtClean="0"/>
              <a:t>6/3/18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E024-413E-4FFC-81EA-E7D35908B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95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 wrap="square">
            <a:noAutofit/>
          </a:bodyPr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237312"/>
            <a:ext cx="9180512" cy="1373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7" y="38096"/>
            <a:ext cx="500191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62D82A4D-6644-4308-9E4C-A61374C8CB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9144000" cy="980727"/>
          </a:xfrm>
        </p:spPr>
        <p:txBody>
          <a:bodyPr wrap="square">
            <a:noAutofit/>
          </a:bodyPr>
          <a:lstStyle>
            <a:lvl1pPr>
              <a:defRPr sz="3200" b="1" i="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7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9666-9EC8-4676-863D-7DB79EB4A115}" type="datetimeFigureOut">
              <a:rPr lang="en-GB" smtClean="0"/>
              <a:t>6/3/18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E024-413E-4FFC-81EA-E7D35908B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81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9666-9EC8-4676-863D-7DB79EB4A115}" type="datetimeFigureOut">
              <a:rPr lang="en-GB" smtClean="0"/>
              <a:t>6/3/18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E024-413E-4FFC-81EA-E7D35908B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475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9666-9EC8-4676-863D-7DB79EB4A115}" type="datetimeFigureOut">
              <a:rPr lang="en-GB" smtClean="0"/>
              <a:t>6/3/18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E024-413E-4FFC-81EA-E7D35908B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293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9666-9EC8-4676-863D-7DB79EB4A115}" type="datetimeFigureOut">
              <a:rPr lang="en-GB" smtClean="0"/>
              <a:t>6/3/18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E024-413E-4FFC-81EA-E7D35908B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839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9666-9EC8-4676-863D-7DB79EB4A115}" type="datetimeFigureOut">
              <a:rPr lang="en-GB" smtClean="0"/>
              <a:t>6/3/18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E024-413E-4FFC-81EA-E7D35908B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962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9666-9EC8-4676-863D-7DB79EB4A115}" type="datetimeFigureOut">
              <a:rPr lang="en-GB" smtClean="0"/>
              <a:t>6/3/18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E024-413E-4FFC-81EA-E7D35908B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236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9666-9EC8-4676-863D-7DB79EB4A115}" type="datetimeFigureOut">
              <a:rPr lang="en-GB" smtClean="0"/>
              <a:t>6/3/18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E024-413E-4FFC-81EA-E7D35908B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419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3600"/>
            <a:ext cx="9143983" cy="6328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173630"/>
            <a:ext cx="9143983" cy="6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5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001419"/>
          </a:xfrm>
        </p:spPr>
        <p:txBody>
          <a:bodyPr wrap="square">
            <a:noAutofit/>
          </a:bodyPr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7" y="38096"/>
            <a:ext cx="500191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62D82A4D-6644-4308-9E4C-A61374C8CBC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237312"/>
            <a:ext cx="9180512" cy="1373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0" y="1"/>
            <a:ext cx="9144000" cy="980727"/>
          </a:xfrm>
        </p:spPr>
        <p:txBody>
          <a:bodyPr wrap="square">
            <a:noAutofit/>
          </a:bodyPr>
          <a:lstStyle>
            <a:lvl1pPr>
              <a:defRPr sz="3200" b="1" i="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4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237312"/>
            <a:ext cx="9180512" cy="1373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604447" y="38096"/>
            <a:ext cx="5001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D82A4D-6644-4308-9E4C-A61374C8CB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5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237312"/>
            <a:ext cx="9180512" cy="1373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04447" y="38096"/>
            <a:ext cx="5001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D82A4D-6644-4308-9E4C-A61374C8CB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237312"/>
            <a:ext cx="9180512" cy="1373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604447" y="38096"/>
            <a:ext cx="5001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D82A4D-6644-4308-9E4C-A61374C8CB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26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237312"/>
            <a:ext cx="9180512" cy="1373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604447" y="38096"/>
            <a:ext cx="5001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D82A4D-6644-4308-9E4C-A61374C8CB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5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0" y="6237312"/>
            <a:ext cx="9180512" cy="1373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04447" y="38096"/>
            <a:ext cx="5001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D82A4D-6644-4308-9E4C-A61374C8CB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096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237312"/>
            <a:ext cx="9180512" cy="1373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604447" y="38096"/>
            <a:ext cx="50019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D82A4D-6644-4308-9E4C-A61374C8CB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8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73" y="6379670"/>
            <a:ext cx="706335" cy="305953"/>
          </a:xfrm>
          <a:prstGeom prst="rect">
            <a:avLst/>
          </a:prstGeom>
        </p:spPr>
      </p:pic>
      <p:pic>
        <p:nvPicPr>
          <p:cNvPr id="5" name="Picture 4" descr="http://www.cgiar-csi.org/wp-content/uploads/2014/09/IWMI_logo_large.jp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42" y="6371104"/>
            <a:ext cx="556496" cy="32308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:\IGRAC\H. Communication\Corporate Style\Logos\IGRAC-logos\IGRAC-Official-Logo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24" y="6251047"/>
            <a:ext cx="1635380" cy="59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2843808" y="6316362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baseline="0" dirty="0">
                <a:solidFill>
                  <a:srgbClr val="1F497D">
                    <a:lumMod val="75000"/>
                  </a:srgbClr>
                </a:solidFill>
                <a:latin typeface="Gill Sans MT" panose="020B0502020104020203" pitchFamily="34" charset="0"/>
              </a:rPr>
              <a:t>RAMOTSWA-2 project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7" y="38096"/>
            <a:ext cx="500191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62D82A4D-6644-4308-9E4C-A61374C8CB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 descr="Afbeeldingsresultaat">
            <a:extLst>
              <a:ext uri="{FF2B5EF4-FFF2-40B4-BE49-F238E27FC236}">
                <a16:creationId xmlns:a16="http://schemas.microsoft.com/office/drawing/2014/main" id="{F97E911D-F98E-4028-BA83-1B90A037AA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51047"/>
            <a:ext cx="663504" cy="5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27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6" r:id="rId13"/>
    <p:sldLayoutId id="2147483677" r:id="rId14"/>
    <p:sldLayoutId id="214748367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A9666-9EC8-4676-863D-7DB79EB4A115}" type="datetimeFigureOut">
              <a:rPr lang="en-GB" smtClean="0"/>
              <a:t>6/3/18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CE024-413E-4FFC-81EA-E7D35908B6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78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dc-gmi.org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info@sadc-gmi.org" TargetMode="External"/><Relationship Id="rId4" Type="http://schemas.openxmlformats.org/officeDocument/2006/relationships/hyperlink" Target="http://www.gip.sadc-gmi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dc-gip.un-igrac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dc-gip.un-igrac.or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dc-gip.un-igrac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dc-gip.un-igrac.org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dc-gip.un-igrac.or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sadc-gip.un-igrac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dc-gip.un-igrac.org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CCD5610E-411A-4C31-881B-AFDA510F0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8133" y="1079518"/>
            <a:ext cx="6608614" cy="3715532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-27383"/>
            <a:ext cx="9144881" cy="1224136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ZA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SADC Groundwater Information Portal</a:t>
            </a:r>
          </a:p>
          <a:p>
            <a:pPr algn="ctr"/>
            <a:r>
              <a:rPr lang="en-ZA" sz="27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SADC-GIP</a:t>
            </a:r>
            <a:endParaRPr lang="en-GB" sz="27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5636" y="5948089"/>
            <a:ext cx="9144000" cy="9080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5274933" y="4458544"/>
            <a:ext cx="3869948" cy="6155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n-ZA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Brighton Munyai (SADC GMI)</a:t>
            </a:r>
          </a:p>
          <a:p>
            <a:r>
              <a:rPr lang="en-ZA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Geert-Jan Nijsten (IGRAC)</a:t>
            </a:r>
          </a:p>
        </p:txBody>
      </p:sp>
      <p:pic>
        <p:nvPicPr>
          <p:cNvPr id="11" name="Picture 2" descr="I:\IGRAC\H. Communication\Corporate Style\Logos\IGRAC-logos\IGRAC-Official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20" y="6129295"/>
            <a:ext cx="1674747" cy="60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5333731"/>
            <a:ext cx="9151113" cy="6155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pPr marL="179388"/>
            <a:r>
              <a:rPr lang="en-GB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GB" sz="1600" b="1" baseline="30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en-GB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Regional meeting on Tools for sustainable management of transboundary aquifers</a:t>
            </a:r>
          </a:p>
          <a:p>
            <a:pPr marL="179388"/>
            <a:r>
              <a:rPr 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GB" sz="16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aborone</a:t>
            </a:r>
            <a:r>
              <a:rPr lang="en-GB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6 – 9 March 2018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3A0028C2-D8F9-4562-8078-C316490F8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" r="4325" b="18309"/>
          <a:stretch/>
        </p:blipFill>
        <p:spPr bwMode="auto">
          <a:xfrm>
            <a:off x="86867" y="6000997"/>
            <a:ext cx="2341917" cy="8033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90796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100" y="1943927"/>
            <a:ext cx="6799550" cy="890116"/>
          </a:xfrm>
        </p:spPr>
        <p:txBody>
          <a:bodyPr>
            <a:noAutofit/>
          </a:bodyPr>
          <a:lstStyle/>
          <a:p>
            <a:pPr algn="ctr"/>
            <a:r>
              <a:rPr lang="en-GB" sz="4400" dirty="0"/>
              <a:t>Thank you </a:t>
            </a:r>
            <a:br>
              <a:rPr lang="en-GB" sz="4400" dirty="0"/>
            </a:br>
            <a:r>
              <a:rPr lang="en-GB" sz="4400" dirty="0"/>
              <a:t>for your attention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AF7F6F-257C-41DA-9CC1-E390074FB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84" y="3704656"/>
            <a:ext cx="4347766" cy="1034984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520F5F2-95BE-4F8E-853C-8950E8917BF0}"/>
              </a:ext>
            </a:extLst>
          </p:cNvPr>
          <p:cNvSpPr txBox="1"/>
          <p:nvPr/>
        </p:nvSpPr>
        <p:spPr>
          <a:xfrm>
            <a:off x="4922306" y="4923165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1B3F6B"/>
                </a:solidFill>
              </a:rPr>
              <a:t>web: </a:t>
            </a:r>
            <a:r>
              <a:rPr lang="en-US" sz="1400" dirty="0">
                <a:solidFill>
                  <a:srgbClr val="1B3F6B"/>
                </a:solidFill>
                <a:hlinkClick r:id="rId3"/>
              </a:rPr>
              <a:t>www.sadc-gmi.org</a:t>
            </a:r>
            <a:r>
              <a:rPr lang="en-US" sz="1400" dirty="0">
                <a:solidFill>
                  <a:srgbClr val="1B3F6B"/>
                </a:solidFill>
              </a:rPr>
              <a:t> </a:t>
            </a:r>
          </a:p>
          <a:p>
            <a:pPr algn="r"/>
            <a:r>
              <a:rPr lang="en-US" sz="1400" dirty="0">
                <a:solidFill>
                  <a:srgbClr val="1B3F6B"/>
                </a:solidFill>
              </a:rPr>
              <a:t>web: </a:t>
            </a:r>
            <a:r>
              <a:rPr lang="en-US" sz="1400" dirty="0">
                <a:solidFill>
                  <a:srgbClr val="1B3F6B"/>
                </a:solidFill>
                <a:hlinkClick r:id="rId4"/>
              </a:rPr>
              <a:t>www.gip.sadc-gmi.org</a:t>
            </a:r>
            <a:r>
              <a:rPr lang="en-US" sz="1400" dirty="0">
                <a:solidFill>
                  <a:srgbClr val="1B3F6B"/>
                </a:solidFill>
              </a:rPr>
              <a:t>  </a:t>
            </a:r>
          </a:p>
          <a:p>
            <a:pPr algn="r"/>
            <a:r>
              <a:rPr lang="en-GB" sz="1400" dirty="0">
                <a:solidFill>
                  <a:srgbClr val="1B3F6B"/>
                </a:solidFill>
              </a:rPr>
              <a:t>mail: </a:t>
            </a:r>
            <a:r>
              <a:rPr lang="en-GB" sz="1400" dirty="0">
                <a:solidFill>
                  <a:srgbClr val="1B3F6B"/>
                </a:solidFill>
                <a:hlinkClick r:id="rId5"/>
              </a:rPr>
              <a:t>info@sadc-gmi.org</a:t>
            </a:r>
            <a:r>
              <a:rPr lang="en-GB" sz="1400" dirty="0">
                <a:solidFill>
                  <a:srgbClr val="1B3F6B"/>
                </a:solidFill>
              </a:rPr>
              <a:t> </a:t>
            </a:r>
          </a:p>
          <a:p>
            <a:pPr algn="r"/>
            <a:r>
              <a:rPr lang="en-GB" sz="1400" dirty="0">
                <a:solidFill>
                  <a:srgbClr val="1B3F6B"/>
                </a:solidFill>
              </a:rPr>
              <a:t>Bloemfontein – South Africa</a:t>
            </a:r>
            <a:endParaRPr lang="en-US" sz="1400" dirty="0">
              <a:solidFill>
                <a:srgbClr val="1B3F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0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570" y="1052736"/>
            <a:ext cx="5297110" cy="29781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3AE0FD-1953-4D41-8FDC-354DF6737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4104" y="2996952"/>
            <a:ext cx="5285841" cy="3208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D68DE0A-71B0-4A7D-B5E3-7AFF28C9393D}"/>
              </a:ext>
            </a:extLst>
          </p:cNvPr>
          <p:cNvSpPr/>
          <p:nvPr/>
        </p:nvSpPr>
        <p:spPr>
          <a:xfrm>
            <a:off x="3635896" y="1468857"/>
            <a:ext cx="4536504" cy="256204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SADC Hydrogeological Mapping Project (SADC et.al., 2010)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Atlas with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SADC-harmonised Hydrogeological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Transboundary aquifers in SADC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Borehole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Web-viewer</a:t>
            </a:r>
          </a:p>
          <a:p>
            <a:pPr algn="ctr"/>
            <a:r>
              <a:rPr lang="en-GB" dirty="0"/>
              <a:t>Off-line in 2014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A3A233-2A23-46BD-8775-9D27FED7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250" y="162620"/>
            <a:ext cx="6799550" cy="890116"/>
          </a:xfrm>
        </p:spPr>
        <p:txBody>
          <a:bodyPr/>
          <a:lstStyle/>
          <a:p>
            <a:pPr marL="1077913" indent="-1077913"/>
            <a:r>
              <a:rPr lang="en-GB" dirty="0"/>
              <a:t>SADC Groundwater Information Portal</a:t>
            </a:r>
            <a:br>
              <a:rPr lang="en-GB" dirty="0"/>
            </a:br>
            <a:r>
              <a:rPr lang="en-GB" dirty="0"/>
              <a:t> - SADC-GIP - </a:t>
            </a:r>
          </a:p>
        </p:txBody>
      </p:sp>
    </p:spTree>
    <p:extLst>
      <p:ext uri="{BB962C8B-B14F-4D97-AF65-F5344CB8AC3E}">
        <p14:creationId xmlns:p14="http://schemas.microsoft.com/office/powerpoint/2010/main" val="272582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98E95-F4CF-4F51-983D-9C1A39794C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84B0E77-7C80-4BBF-8FB6-F88C8934E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018" y="1196975"/>
            <a:ext cx="7939963" cy="4464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55A31DE7-EB5C-48EF-87EE-9B611364D5D6}"/>
              </a:ext>
            </a:extLst>
          </p:cNvPr>
          <p:cNvSpPr/>
          <p:nvPr/>
        </p:nvSpPr>
        <p:spPr>
          <a:xfrm>
            <a:off x="395536" y="1182321"/>
            <a:ext cx="4536504" cy="48183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hlinkClick r:id="rId3"/>
              </a:rPr>
              <a:t>www.sadc-gip.un-igrac.org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C7C6CC3-C880-438D-9EAF-6C7345310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250" y="162620"/>
            <a:ext cx="6799550" cy="890116"/>
          </a:xfrm>
        </p:spPr>
        <p:txBody>
          <a:bodyPr/>
          <a:lstStyle/>
          <a:p>
            <a:pPr marL="1077913" indent="-1077913"/>
            <a:r>
              <a:rPr lang="en-GB" dirty="0"/>
              <a:t>SADC Groundwater Information Portal</a:t>
            </a:r>
            <a:br>
              <a:rPr lang="en-GB" dirty="0"/>
            </a:br>
            <a:r>
              <a:rPr lang="en-GB" dirty="0"/>
              <a:t> - SADC-GIP -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CA04B7-87B1-499E-96A4-56B8DAA247DE}"/>
              </a:ext>
            </a:extLst>
          </p:cNvPr>
          <p:cNvSpPr/>
          <p:nvPr/>
        </p:nvSpPr>
        <p:spPr>
          <a:xfrm>
            <a:off x="4572000" y="5157427"/>
            <a:ext cx="4310170" cy="12956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2017 SADC-GMI:</a:t>
            </a:r>
          </a:p>
          <a:p>
            <a:pPr algn="ctr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Resuscitating the </a:t>
            </a:r>
          </a:p>
          <a:p>
            <a:pPr algn="ctr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SADC Hydrogeological Map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3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6843E-1D54-446D-8C9D-69BD53BCCD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FC72ECA-8AD6-4EC2-9520-75AB9C026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1948"/>
            <a:ext cx="8229600" cy="443410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C8E8552-9007-4791-9E89-B25B4E38B429}"/>
              </a:ext>
            </a:extLst>
          </p:cNvPr>
          <p:cNvSpPr/>
          <p:nvPr/>
        </p:nvSpPr>
        <p:spPr>
          <a:xfrm>
            <a:off x="5004048" y="4581128"/>
            <a:ext cx="3960440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/>
              <a:t>Hydrogeological maps: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Aquifer type classifications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Aquifer yields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Aquifer rock types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Transboundary aquifers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C215B09-85A1-4260-BBDC-7DACBF7DD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250" y="162620"/>
            <a:ext cx="6799550" cy="890116"/>
          </a:xfrm>
        </p:spPr>
        <p:txBody>
          <a:bodyPr/>
          <a:lstStyle/>
          <a:p>
            <a:pPr marL="1077913" indent="-1077913"/>
            <a:r>
              <a:rPr lang="en-GB" dirty="0"/>
              <a:t>SADC Groundwater Information Portal</a:t>
            </a:r>
            <a:br>
              <a:rPr lang="en-GB" dirty="0"/>
            </a:br>
            <a:r>
              <a:rPr lang="en-GB" dirty="0"/>
              <a:t> - SADC-GIP - </a:t>
            </a: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49B075B0-C445-40FD-BA37-7054EAC1DBDB}"/>
              </a:ext>
            </a:extLst>
          </p:cNvPr>
          <p:cNvSpPr/>
          <p:nvPr/>
        </p:nvSpPr>
        <p:spPr>
          <a:xfrm>
            <a:off x="395536" y="1182321"/>
            <a:ext cx="4536504" cy="48183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hlinkClick r:id="rId3"/>
              </a:rPr>
              <a:t>www.sadc-gip.un-igrac.org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2768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4A6DE646-F907-4CF9-8D1D-DD7CC31BC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7145"/>
            <a:ext cx="8229600" cy="443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34B998-5537-48B8-B188-CC6069893283}"/>
              </a:ext>
            </a:extLst>
          </p:cNvPr>
          <p:cNvSpPr/>
          <p:nvPr/>
        </p:nvSpPr>
        <p:spPr>
          <a:xfrm>
            <a:off x="4788024" y="3856674"/>
            <a:ext cx="4248472" cy="2520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/>
              <a:t>Borehole database (&gt;300 000 BHs): 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Depth of borehole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Static water level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Borehole yield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Electrical conductivity and TDS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Fluoride concentrations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Nitrate concentrations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Etc.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FA0F975-3F63-41F0-B9F2-91FC557D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250" y="162620"/>
            <a:ext cx="6799550" cy="890116"/>
          </a:xfrm>
        </p:spPr>
        <p:txBody>
          <a:bodyPr/>
          <a:lstStyle/>
          <a:p>
            <a:pPr marL="1077913" indent="-1077913"/>
            <a:r>
              <a:rPr lang="en-GB" dirty="0"/>
              <a:t>SADC Groundwater Information Portal</a:t>
            </a:r>
            <a:br>
              <a:rPr lang="en-GB" dirty="0"/>
            </a:br>
            <a:r>
              <a:rPr lang="en-GB" dirty="0"/>
              <a:t> - SADC-GIP - 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3C9083EA-8A54-4C3E-B1E1-A46D786F3759}"/>
              </a:ext>
            </a:extLst>
          </p:cNvPr>
          <p:cNvSpPr/>
          <p:nvPr/>
        </p:nvSpPr>
        <p:spPr>
          <a:xfrm>
            <a:off x="395536" y="1182321"/>
            <a:ext cx="4536504" cy="48183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hlinkClick r:id="rId3"/>
              </a:rPr>
              <a:t>www.sadc-gip.un-igrac.org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406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AF0181-BA57-4AE8-989B-EE02FD5D5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1948"/>
            <a:ext cx="8229600" cy="443410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4E0C0-F40F-4DE5-895D-D7C71C2D8B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68EFA3-3CD4-4DC6-A7E9-92AF46162567}"/>
              </a:ext>
            </a:extLst>
          </p:cNvPr>
          <p:cNvSpPr/>
          <p:nvPr/>
        </p:nvSpPr>
        <p:spPr>
          <a:xfrm>
            <a:off x="4716016" y="4072574"/>
            <a:ext cx="4248472" cy="1804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World Hydrogeological Map: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Recharge estimates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Groundwater vulnerability map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Groundwater related wetlands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Etc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F4E7D0-8585-4FFC-9B23-0AD0C6C6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250" y="162620"/>
            <a:ext cx="6799550" cy="890116"/>
          </a:xfrm>
        </p:spPr>
        <p:txBody>
          <a:bodyPr/>
          <a:lstStyle/>
          <a:p>
            <a:pPr marL="1077913" indent="-1077913"/>
            <a:r>
              <a:rPr lang="en-GB" dirty="0"/>
              <a:t>SADC Groundwater Information Portal</a:t>
            </a:r>
            <a:br>
              <a:rPr lang="en-GB" dirty="0"/>
            </a:br>
            <a:r>
              <a:rPr lang="en-GB" dirty="0"/>
              <a:t> - SADC-GIP - </a:t>
            </a: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A98078B3-F283-4B63-9A0D-C22C3F399981}"/>
              </a:ext>
            </a:extLst>
          </p:cNvPr>
          <p:cNvSpPr/>
          <p:nvPr/>
        </p:nvSpPr>
        <p:spPr>
          <a:xfrm>
            <a:off x="395536" y="1182321"/>
            <a:ext cx="4536504" cy="48183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hlinkClick r:id="rId3"/>
              </a:rPr>
              <a:t>www.sadc-gip.un-igrac.org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921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047CE13A-975C-4158-BFA2-801E13958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11948"/>
            <a:ext cx="8229600" cy="443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0D628-F3D9-49F7-8A16-48EE73ADE1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BE0C23E-CB3B-4AA9-B647-3693F4F95BD4}"/>
              </a:ext>
            </a:extLst>
          </p:cNvPr>
          <p:cNvSpPr/>
          <p:nvPr/>
        </p:nvSpPr>
        <p:spPr>
          <a:xfrm>
            <a:off x="5287025" y="4077072"/>
            <a:ext cx="3600400" cy="2591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/>
          </a:p>
          <a:p>
            <a:pPr marL="174625">
              <a:tabLst>
                <a:tab pos="87313" algn="l"/>
              </a:tabLst>
            </a:pPr>
            <a:r>
              <a:rPr lang="en-GB" b="1" dirty="0"/>
              <a:t>Geographical data: </a:t>
            </a:r>
            <a:endParaRPr lang="en-GB" dirty="0"/>
          </a:p>
          <a:p>
            <a:pPr marL="449263" lvl="0" indent="-187325"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GB" dirty="0"/>
              <a:t>Population density data </a:t>
            </a:r>
          </a:p>
          <a:p>
            <a:pPr marL="449263" lvl="0" indent="-187325"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GB" dirty="0"/>
              <a:t>Administrative units</a:t>
            </a:r>
          </a:p>
          <a:p>
            <a:pPr marL="449263" lvl="0" indent="-187325"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GB" dirty="0"/>
              <a:t>Mining activities </a:t>
            </a:r>
          </a:p>
          <a:p>
            <a:pPr marL="449263" lvl="0" indent="-187325"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GB" dirty="0"/>
              <a:t>Etc.</a:t>
            </a:r>
            <a:endParaRPr lang="en-GB" sz="20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7592D2C-6AA7-4628-A6D1-B272EB788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250" y="162620"/>
            <a:ext cx="6799550" cy="890116"/>
          </a:xfrm>
        </p:spPr>
        <p:txBody>
          <a:bodyPr/>
          <a:lstStyle/>
          <a:p>
            <a:pPr marL="1077913" indent="-1077913"/>
            <a:r>
              <a:rPr lang="en-GB" dirty="0"/>
              <a:t>SADC Groundwater Information Portal</a:t>
            </a:r>
            <a:br>
              <a:rPr lang="en-GB" dirty="0"/>
            </a:br>
            <a:r>
              <a:rPr lang="en-GB" dirty="0"/>
              <a:t> - SADC-GIP - </a:t>
            </a: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BCC884C7-2159-4D9A-99D4-6E01CB0FCA3C}"/>
              </a:ext>
            </a:extLst>
          </p:cNvPr>
          <p:cNvSpPr/>
          <p:nvPr/>
        </p:nvSpPr>
        <p:spPr>
          <a:xfrm>
            <a:off x="395536" y="1182321"/>
            <a:ext cx="4536504" cy="48183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hlinkClick r:id="rId3"/>
              </a:rPr>
              <a:t>www.sadc-gip.un-igrac.org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313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B19114-A62B-4215-935D-A5859758F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768"/>
            <a:ext cx="8231635" cy="4435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0D628-F3D9-49F7-8A16-48EE73ADE1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7592D2C-6AA7-4628-A6D1-B272EB788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250" y="162620"/>
            <a:ext cx="6799550" cy="890116"/>
          </a:xfrm>
        </p:spPr>
        <p:txBody>
          <a:bodyPr/>
          <a:lstStyle/>
          <a:p>
            <a:pPr marL="1077913" indent="-1077913"/>
            <a:r>
              <a:rPr lang="en-GB" dirty="0"/>
              <a:t>SADC Groundwater Information Portal</a:t>
            </a:r>
            <a:br>
              <a:rPr lang="en-GB" dirty="0"/>
            </a:br>
            <a:r>
              <a:rPr lang="en-GB" dirty="0"/>
              <a:t> - SADC-GIP -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1233BA-AE7E-41C1-A8D4-837DDFB75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40768"/>
            <a:ext cx="8231635" cy="44352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BE0C23E-CB3B-4AA9-B647-3693F4F95BD4}"/>
              </a:ext>
            </a:extLst>
          </p:cNvPr>
          <p:cNvSpPr/>
          <p:nvPr/>
        </p:nvSpPr>
        <p:spPr>
          <a:xfrm>
            <a:off x="5125341" y="4869061"/>
            <a:ext cx="3600400" cy="10078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>
              <a:tabLst>
                <a:tab pos="87313" algn="l"/>
              </a:tabLst>
            </a:pPr>
            <a:r>
              <a:rPr lang="en-GB" b="1" dirty="0"/>
              <a:t>SADC River basins</a:t>
            </a:r>
          </a:p>
          <a:p>
            <a:pPr marL="174625">
              <a:tabLst>
                <a:tab pos="87313" algn="l"/>
              </a:tabLst>
            </a:pPr>
            <a:endParaRPr lang="en-GB" b="1" dirty="0"/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BCC884C7-2159-4D9A-99D4-6E01CB0FCA3C}"/>
              </a:ext>
            </a:extLst>
          </p:cNvPr>
          <p:cNvSpPr/>
          <p:nvPr/>
        </p:nvSpPr>
        <p:spPr>
          <a:xfrm>
            <a:off x="395536" y="1182321"/>
            <a:ext cx="4536504" cy="48183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hlinkClick r:id="rId4"/>
              </a:rPr>
              <a:t>www.sadc-gip.un-igrac.org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28FA464-A102-4B7E-9B1F-33B67848C889}"/>
              </a:ext>
            </a:extLst>
          </p:cNvPr>
          <p:cNvSpPr/>
          <p:nvPr/>
        </p:nvSpPr>
        <p:spPr>
          <a:xfrm>
            <a:off x="5120986" y="4876054"/>
            <a:ext cx="3600400" cy="10078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>
              <a:tabLst>
                <a:tab pos="87313" algn="l"/>
              </a:tabLst>
            </a:pPr>
            <a:r>
              <a:rPr lang="en-GB" b="1" dirty="0"/>
              <a:t>SADC River basins</a:t>
            </a:r>
          </a:p>
          <a:p>
            <a:pPr marL="174625">
              <a:tabLst>
                <a:tab pos="87313" algn="l"/>
              </a:tabLst>
            </a:pPr>
            <a:r>
              <a:rPr lang="en-GB" b="1" dirty="0"/>
              <a:t>SAD Transboundary Aquifers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2984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647A19-29A0-4BF1-A8BF-1CC0050E2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11" y="1196752"/>
            <a:ext cx="8231645" cy="4435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0D628-F3D9-49F7-8A16-48EE73ADE1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BE0C23E-CB3B-4AA9-B647-3693F4F95BD4}"/>
              </a:ext>
            </a:extLst>
          </p:cNvPr>
          <p:cNvSpPr/>
          <p:nvPr/>
        </p:nvSpPr>
        <p:spPr>
          <a:xfrm>
            <a:off x="5287025" y="4077072"/>
            <a:ext cx="3600400" cy="2591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b="1" dirty="0"/>
          </a:p>
          <a:p>
            <a:pPr marL="174625">
              <a:tabLst>
                <a:tab pos="87313" algn="l"/>
              </a:tabLst>
            </a:pPr>
            <a:r>
              <a:rPr lang="en-GB" b="1" dirty="0"/>
              <a:t>Hydrology and Climate</a:t>
            </a:r>
          </a:p>
          <a:p>
            <a:pPr marL="449263" indent="-187325"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GB" dirty="0"/>
              <a:t>Rainfall map</a:t>
            </a:r>
          </a:p>
          <a:p>
            <a:pPr marL="449263" indent="-187325"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GB" dirty="0"/>
              <a:t>Surface water features</a:t>
            </a:r>
          </a:p>
          <a:p>
            <a:pPr marL="174625">
              <a:tabLst>
                <a:tab pos="87313" algn="l"/>
              </a:tabLst>
            </a:pPr>
            <a:r>
              <a:rPr lang="en-GB" b="1" dirty="0"/>
              <a:t>Other thematic maps </a:t>
            </a:r>
            <a:endParaRPr lang="en-GB" dirty="0"/>
          </a:p>
          <a:p>
            <a:pPr marL="449263" lvl="0" indent="-187325"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GB" dirty="0"/>
              <a:t>Soil map</a:t>
            </a:r>
          </a:p>
          <a:p>
            <a:pPr marL="449263" lvl="0" indent="-187325"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GB" dirty="0"/>
              <a:t>Land use</a:t>
            </a:r>
          </a:p>
          <a:p>
            <a:pPr marL="449263" lvl="0" indent="-187325"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GB" dirty="0"/>
              <a:t>Irrigation from groundwater</a:t>
            </a:r>
          </a:p>
          <a:p>
            <a:pPr marL="449263" lvl="0" indent="-187325"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GB" dirty="0"/>
              <a:t>Climate zones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7592D2C-6AA7-4628-A6D1-B272EB788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250" y="162620"/>
            <a:ext cx="6799550" cy="890116"/>
          </a:xfrm>
        </p:spPr>
        <p:txBody>
          <a:bodyPr/>
          <a:lstStyle/>
          <a:p>
            <a:pPr marL="1077913" indent="-1077913"/>
            <a:r>
              <a:rPr lang="en-GB" dirty="0"/>
              <a:t>SADC Groundwater Information Portal</a:t>
            </a:r>
            <a:br>
              <a:rPr lang="en-GB" dirty="0"/>
            </a:br>
            <a:r>
              <a:rPr lang="en-GB" dirty="0"/>
              <a:t> - SADC-GIP - </a:t>
            </a: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BCC884C7-2159-4D9A-99D4-6E01CB0FCA3C}"/>
              </a:ext>
            </a:extLst>
          </p:cNvPr>
          <p:cNvSpPr/>
          <p:nvPr/>
        </p:nvSpPr>
        <p:spPr>
          <a:xfrm>
            <a:off x="395536" y="1182321"/>
            <a:ext cx="4536504" cy="481832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hlinkClick r:id="rId3"/>
              </a:rPr>
              <a:t>www.sadc-gip.un-igrac.org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156547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ID Southern AFrica PP Presentation Template" id="{6AA68954-8EED-4438-BD8E-03593093EA96}" vid="{4BCC9B81-E99C-4090-B9E0-D81990F90C3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USAID Southern AFrica PP Presentation Template</Template>
  <TotalTime>3119</TotalTime>
  <Words>276</Words>
  <Application>Microsoft Office PowerPoint</Application>
  <PresentationFormat>On-screen Show (4:3)</PresentationFormat>
  <Paragraphs>74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Presentation_Template</vt:lpstr>
      <vt:lpstr>Custom Design</vt:lpstr>
      <vt:lpstr>PowerPoint Presentation</vt:lpstr>
      <vt:lpstr>SADC Groundwater Information Portal  - SADC-GIP - </vt:lpstr>
      <vt:lpstr>SADC Groundwater Information Portal  - SADC-GIP - </vt:lpstr>
      <vt:lpstr>SADC Groundwater Information Portal  - SADC-GIP - </vt:lpstr>
      <vt:lpstr>SADC Groundwater Information Portal  - SADC-GIP - </vt:lpstr>
      <vt:lpstr>SADC Groundwater Information Portal  - SADC-GIP - </vt:lpstr>
      <vt:lpstr>SADC Groundwater Information Portal  - SADC-GIP - </vt:lpstr>
      <vt:lpstr>SADC Groundwater Information Portal  - SADC-GIP - </vt:lpstr>
      <vt:lpstr>SADC Groundwater Information Portal  - SADC-GIP - </vt:lpstr>
      <vt:lpstr>Thank you  for your attention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geert-jan.nijsten@un-igrac.org</dc:creator>
  <cp:lastModifiedBy>Geert-Jan Nijsten</cp:lastModifiedBy>
  <cp:revision>362</cp:revision>
  <dcterms:created xsi:type="dcterms:W3CDTF">2016-01-26T12:37:52Z</dcterms:created>
  <dcterms:modified xsi:type="dcterms:W3CDTF">2018-03-06T08:39:43Z</dcterms:modified>
</cp:coreProperties>
</file>