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41" r:id="rId1"/>
  </p:sldMasterIdLst>
  <p:notesMasterIdLst>
    <p:notesMasterId r:id="rId23"/>
  </p:notesMasterIdLst>
  <p:handoutMasterIdLst>
    <p:handoutMasterId r:id="rId24"/>
  </p:handoutMasterIdLst>
  <p:sldIdLst>
    <p:sldId id="650" r:id="rId2"/>
    <p:sldId id="828" r:id="rId3"/>
    <p:sldId id="748" r:id="rId4"/>
    <p:sldId id="797" r:id="rId5"/>
    <p:sldId id="841" r:id="rId6"/>
    <p:sldId id="808" r:id="rId7"/>
    <p:sldId id="809" r:id="rId8"/>
    <p:sldId id="843" r:id="rId9"/>
    <p:sldId id="749" r:id="rId10"/>
    <p:sldId id="810" r:id="rId11"/>
    <p:sldId id="839" r:id="rId12"/>
    <p:sldId id="821" r:id="rId13"/>
    <p:sldId id="822" r:id="rId14"/>
    <p:sldId id="838" r:id="rId15"/>
    <p:sldId id="829" r:id="rId16"/>
    <p:sldId id="831" r:id="rId17"/>
    <p:sldId id="832" r:id="rId18"/>
    <p:sldId id="836" r:id="rId19"/>
    <p:sldId id="837" r:id="rId20"/>
    <p:sldId id="793" r:id="rId21"/>
    <p:sldId id="795"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Villholth" initials="KV" lastIdx="24" clrIdx="0">
    <p:extLst>
      <p:ext uri="{19B8F6BF-5375-455C-9EA6-DF929625EA0E}">
        <p15:presenceInfo xmlns:p15="http://schemas.microsoft.com/office/powerpoint/2012/main" userId="S-1-5-21-2384941327-1724320830-3273552114-1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67" autoAdjust="0"/>
  </p:normalViewPr>
  <p:slideViewPr>
    <p:cSldViewPr>
      <p:cViewPr varScale="1">
        <p:scale>
          <a:sx n="60" d="100"/>
          <a:sy n="60" d="100"/>
        </p:scale>
        <p:origin x="171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Limpopo_Research\MAR%20Literature%20Review\MAR%20literature%20review%20and%20database%20for%20Africa\MAR_Africa_litrature_Review_Dersden\No%20of%20MAR%20case%20studies%20per%20country%20in%20Africa_pl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Limpopo_Research\Ramoswa_data\Ramotswa%20Hydrgeological%20Modeling\ModelMuse_Ramotswa_Steady_state\Steady_state_waterbudge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'per MAR type'!$F$1</c:f>
              <c:strCache>
                <c:ptCount val="1"/>
                <c:pt idx="0">
                  <c:v>Total number of case studies</c:v>
                </c:pt>
              </c:strCache>
            </c:strRef>
          </c:tx>
          <c:spPr>
            <a:solidFill>
              <a:schemeClr val="accent1"/>
            </a:solidFill>
            <a:ln>
              <a:noFill/>
            </a:ln>
            <a:effectLst/>
          </c:spPr>
          <c:invertIfNegative val="0"/>
          <c:cat>
            <c:strRef>
              <c:f>'per MAR type'!$A$2:$A$9</c:f>
              <c:strCache>
                <c:ptCount val="8"/>
                <c:pt idx="0">
                  <c:v>Ethiopia</c:v>
                </c:pt>
                <c:pt idx="1">
                  <c:v>Morocco</c:v>
                </c:pt>
                <c:pt idx="2">
                  <c:v>Namibia</c:v>
                </c:pt>
                <c:pt idx="3">
                  <c:v>Nigeria</c:v>
                </c:pt>
                <c:pt idx="4">
                  <c:v>Egypt</c:v>
                </c:pt>
                <c:pt idx="5">
                  <c:v>Kenya</c:v>
                </c:pt>
                <c:pt idx="6">
                  <c:v>Tunisia</c:v>
                </c:pt>
                <c:pt idx="7">
                  <c:v>South Africa</c:v>
                </c:pt>
              </c:strCache>
            </c:strRef>
          </c:cat>
          <c:val>
            <c:numRef>
              <c:f>'per MAR type'!$F$2:$F$9</c:f>
              <c:numCache>
                <c:formatCode>General</c:formatCode>
                <c:ptCount val="8"/>
                <c:pt idx="0">
                  <c:v>1</c:v>
                </c:pt>
                <c:pt idx="1">
                  <c:v>2</c:v>
                </c:pt>
                <c:pt idx="2">
                  <c:v>2</c:v>
                </c:pt>
                <c:pt idx="3">
                  <c:v>2</c:v>
                </c:pt>
                <c:pt idx="4">
                  <c:v>4</c:v>
                </c:pt>
                <c:pt idx="5">
                  <c:v>8</c:v>
                </c:pt>
                <c:pt idx="6">
                  <c:v>10</c:v>
                </c:pt>
                <c:pt idx="7">
                  <c:v>12</c:v>
                </c:pt>
              </c:numCache>
            </c:numRef>
          </c:val>
          <c:extLst>
            <c:ext xmlns:c16="http://schemas.microsoft.com/office/drawing/2014/chart" uri="{C3380CC4-5D6E-409C-BE32-E72D297353CC}">
              <c16:uniqueId val="{00000000-CDB0-4260-9370-EF10BC716A7A}"/>
            </c:ext>
          </c:extLst>
        </c:ser>
        <c:dLbls>
          <c:showLegendKey val="0"/>
          <c:showVal val="0"/>
          <c:showCatName val="0"/>
          <c:showSerName val="0"/>
          <c:showPercent val="0"/>
          <c:showBubbleSize val="0"/>
        </c:dLbls>
        <c:gapWidth val="247"/>
        <c:axId val="453857296"/>
        <c:axId val="453866480"/>
      </c:barChart>
      <c:catAx>
        <c:axId val="4538572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500" b="1" i="0" u="none" strike="noStrike" kern="1200" cap="none" spc="0" normalizeH="0" baseline="0">
                <a:solidFill>
                  <a:schemeClr val="dk1">
                    <a:lumMod val="65000"/>
                    <a:lumOff val="35000"/>
                  </a:schemeClr>
                </a:solidFill>
                <a:latin typeface="+mn-lt"/>
                <a:ea typeface="+mn-ea"/>
                <a:cs typeface="+mn-cs"/>
              </a:defRPr>
            </a:pPr>
            <a:endParaRPr lang="en-US"/>
          </a:p>
        </c:txPr>
        <c:crossAx val="453866480"/>
        <c:crosses val="autoZero"/>
        <c:auto val="1"/>
        <c:lblAlgn val="ctr"/>
        <c:lblOffset val="100"/>
        <c:noMultiLvlLbl val="0"/>
      </c:catAx>
      <c:valAx>
        <c:axId val="453866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dk1">
                    <a:lumMod val="65000"/>
                    <a:lumOff val="35000"/>
                  </a:schemeClr>
                </a:solidFill>
                <a:latin typeface="+mn-lt"/>
                <a:ea typeface="+mn-ea"/>
                <a:cs typeface="+mn-cs"/>
              </a:defRPr>
            </a:pPr>
            <a:endParaRPr lang="en-US"/>
          </a:p>
        </c:txPr>
        <c:crossAx val="4538572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Sheet5!$C$2</c:f>
              <c:strCache>
                <c:ptCount val="1"/>
                <c:pt idx="0">
                  <c:v>RECHARGE</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0"/>
            <c:invertIfNegative val="0"/>
            <c:bubble3D val="0"/>
            <c:spPr>
              <a:solidFill>
                <a:srgbClr val="92D050"/>
              </a:solidFill>
              <a:ln w="9525" cap="flat" cmpd="sng" algn="ctr">
                <a:solidFill>
                  <a:schemeClr val="accent1">
                    <a:shade val="95000"/>
                  </a:schemeClr>
                </a:solidFill>
                <a:round/>
              </a:ln>
              <a:effectLst/>
            </c:spPr>
            <c:extLst>
              <c:ext xmlns:c16="http://schemas.microsoft.com/office/drawing/2014/chart" uri="{C3380CC4-5D6E-409C-BE32-E72D297353CC}">
                <c16:uniqueId val="{00000001-4444-4D0C-BA61-302EA93CE60B}"/>
              </c:ext>
            </c:extLst>
          </c:dPt>
          <c:dLbls>
            <c:dLbl>
              <c:idx val="0"/>
              <c:layout>
                <c:manualLayout>
                  <c:x val="0"/>
                  <c:y val="-4.6296296296296294E-3"/>
                </c:manualLayout>
              </c:layout>
              <c:tx>
                <c:rich>
                  <a:bodyPr/>
                  <a:lstStyle/>
                  <a:p>
                    <a:r>
                      <a:rPr lang="en-US"/>
                      <a:t>Recharge</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44-4D0C-BA61-302EA93CE60B}"/>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Sheet5!$D$2</c:f>
              <c:numCache>
                <c:formatCode>General</c:formatCode>
                <c:ptCount val="1"/>
                <c:pt idx="0">
                  <c:v>4925.9570000000003</c:v>
                </c:pt>
              </c:numCache>
            </c:numRef>
          </c:val>
          <c:extLst>
            <c:ext xmlns:c16="http://schemas.microsoft.com/office/drawing/2014/chart" uri="{C3380CC4-5D6E-409C-BE32-E72D297353CC}">
              <c16:uniqueId val="{00000002-4444-4D0C-BA61-302EA93CE60B}"/>
            </c:ext>
          </c:extLst>
        </c:ser>
        <c:ser>
          <c:idx val="1"/>
          <c:order val="1"/>
          <c:tx>
            <c:strRef>
              <c:f>Sheet5!$C$3:$C$4</c:f>
              <c:strCache>
                <c:ptCount val="2"/>
                <c:pt idx="0">
                  <c:v>ET</c:v>
                </c:pt>
                <c:pt idx="1">
                  <c:v>HEAD DEP BOUNDS</c:v>
                </c:pt>
              </c:strCache>
            </c:strRef>
          </c:tx>
          <c:spPr>
            <a:solidFill>
              <a:srgbClr val="C00000"/>
            </a:solidFill>
            <a:ln w="9525" cap="flat" cmpd="sng" algn="ctr">
              <a:solidFill>
                <a:schemeClr val="accent2">
                  <a:shade val="95000"/>
                </a:schemeClr>
              </a:solidFill>
              <a:round/>
            </a:ln>
            <a:effectLst/>
          </c:spPr>
          <c:invertIfNegative val="0"/>
          <c:dLbls>
            <c:dLbl>
              <c:idx val="0"/>
              <c:tx>
                <c:rich>
                  <a:bodyPr/>
                  <a:lstStyle/>
                  <a:p>
                    <a:r>
                      <a:rPr lang="en-US"/>
                      <a:t>GWET</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44-4D0C-BA61-302EA93CE60B}"/>
                </c:ext>
              </c:extLst>
            </c:dLbl>
            <c:dLbl>
              <c:idx val="1"/>
              <c:tx>
                <c:rich>
                  <a:bodyPr/>
                  <a:lstStyle/>
                  <a:p>
                    <a:r>
                      <a:rPr lang="en-US"/>
                      <a:t>GHB </a:t>
                    </a:r>
                    <a:r>
                      <a:rPr lang="en-US" baseline="0"/>
                      <a:t> Outflow</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44-4D0C-BA61-302EA93CE60B}"/>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Sheet5!$D$3:$D$4</c:f>
              <c:numCache>
                <c:formatCode>General</c:formatCode>
                <c:ptCount val="2"/>
                <c:pt idx="0">
                  <c:v>3988.5747000000001</c:v>
                </c:pt>
                <c:pt idx="1">
                  <c:v>937.05380000000002</c:v>
                </c:pt>
              </c:numCache>
            </c:numRef>
          </c:val>
          <c:extLst>
            <c:ext xmlns:c16="http://schemas.microsoft.com/office/drawing/2014/chart" uri="{C3380CC4-5D6E-409C-BE32-E72D297353CC}">
              <c16:uniqueId val="{00000005-4444-4D0C-BA61-302EA93CE60B}"/>
            </c:ext>
          </c:extLst>
        </c:ser>
        <c:dLbls>
          <c:dLblPos val="outEnd"/>
          <c:showLegendKey val="0"/>
          <c:showVal val="1"/>
          <c:showCatName val="0"/>
          <c:showSerName val="0"/>
          <c:showPercent val="0"/>
          <c:showBubbleSize val="0"/>
        </c:dLbls>
        <c:gapWidth val="100"/>
        <c:overlap val="-24"/>
        <c:axId val="602624856"/>
        <c:axId val="602625512"/>
      </c:barChart>
      <c:catAx>
        <c:axId val="602624856"/>
        <c:scaling>
          <c:orientation val="minMax"/>
        </c:scaling>
        <c:delete val="1"/>
        <c:axPos val="b"/>
        <c:majorTickMark val="none"/>
        <c:minorTickMark val="none"/>
        <c:tickLblPos val="nextTo"/>
        <c:crossAx val="602625512"/>
        <c:crosses val="autoZero"/>
        <c:auto val="1"/>
        <c:lblAlgn val="ctr"/>
        <c:lblOffset val="100"/>
        <c:noMultiLvlLbl val="0"/>
      </c:catAx>
      <c:valAx>
        <c:axId val="602625512"/>
        <c:scaling>
          <c:orientation val="minMax"/>
        </c:scaling>
        <c:delete val="0"/>
        <c:axPos val="l"/>
        <c:majorGridlines>
          <c:spPr>
            <a:ln w="9525" cap="flat" cmpd="sng" algn="ctr">
              <a:solidFill>
                <a:schemeClr val="accent1">
                  <a:shade val="95000"/>
                  <a:satMod val="105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tx1">
                        <a:lumMod val="50000"/>
                        <a:lumOff val="50000"/>
                      </a:schemeClr>
                    </a:solidFill>
                    <a:latin typeface="+mn-lt"/>
                    <a:ea typeface="+mn-ea"/>
                    <a:cs typeface="+mn-cs"/>
                  </a:defRPr>
                </a:pPr>
                <a:r>
                  <a:rPr lang="en-ZA" sz="1500" b="1" i="0"/>
                  <a:t>r</a:t>
                </a:r>
                <a:r>
                  <a:rPr lang="en-ZA" sz="1500" b="1" i="0" cap="none" baseline="0"/>
                  <a:t>ate</a:t>
                </a:r>
                <a:r>
                  <a:rPr lang="en-ZA" sz="1500" b="1" i="0"/>
                  <a:t> (</a:t>
                </a:r>
                <a:r>
                  <a:rPr lang="en-ZA" sz="1500" b="1" i="0" cap="none" baseline="0"/>
                  <a:t>m</a:t>
                </a:r>
                <a:r>
                  <a:rPr lang="en-ZA" sz="1500" b="1" i="0" cap="none" baseline="30000"/>
                  <a:t>3</a:t>
                </a:r>
                <a:r>
                  <a:rPr lang="en-ZA" sz="1500" b="1" i="0" cap="none" baseline="0"/>
                  <a:t>/d</a:t>
                </a:r>
                <a:r>
                  <a:rPr lang="en-ZA" sz="1500" b="1" i="0"/>
                  <a:t>)</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50000"/>
                    <a:lumOff val="50000"/>
                  </a:schemeClr>
                </a:solidFill>
                <a:latin typeface="+mn-lt"/>
                <a:ea typeface="+mn-ea"/>
                <a:cs typeface="+mn-cs"/>
              </a:defRPr>
            </a:pPr>
            <a:endParaRPr lang="en-US"/>
          </a:p>
        </c:txPr>
        <c:crossAx val="602624856"/>
        <c:crosses val="autoZero"/>
        <c:crossBetween val="between"/>
      </c:valAx>
      <c:spPr>
        <a:noFill/>
        <a:ln>
          <a:noFill/>
        </a:ln>
        <a:effectLst/>
      </c:spPr>
    </c:plotArea>
    <c:plotVisOnly val="1"/>
    <c:dispBlanksAs val="gap"/>
    <c:showDLblsOverMax val="0"/>
  </c:chart>
  <c:spPr>
    <a:noFill/>
    <a:ln>
      <a:solidFill>
        <a:schemeClr val="accent1">
          <a:shade val="95000"/>
          <a:satMod val="10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58" tIns="45729" rIns="91458" bIns="45729" rtlCol="0"/>
          <a:lstStyle>
            <a:lvl1pPr algn="l">
              <a:defRPr sz="1200"/>
            </a:lvl1pPr>
          </a:lstStyle>
          <a:p>
            <a:endParaRPr lang="en-ZA"/>
          </a:p>
        </p:txBody>
      </p:sp>
      <p:sp>
        <p:nvSpPr>
          <p:cNvPr id="3" name="Date Placeholder 2"/>
          <p:cNvSpPr>
            <a:spLocks noGrp="1"/>
          </p:cNvSpPr>
          <p:nvPr>
            <p:ph type="dt" sz="quarter" idx="1"/>
          </p:nvPr>
        </p:nvSpPr>
        <p:spPr>
          <a:xfrm>
            <a:off x="3849687" y="1"/>
            <a:ext cx="2946400" cy="496888"/>
          </a:xfrm>
          <a:prstGeom prst="rect">
            <a:avLst/>
          </a:prstGeom>
        </p:spPr>
        <p:txBody>
          <a:bodyPr vert="horz" lIns="91458" tIns="45729" rIns="91458" bIns="45729" rtlCol="0"/>
          <a:lstStyle>
            <a:lvl1pPr algn="r">
              <a:defRPr sz="1200"/>
            </a:lvl1pPr>
          </a:lstStyle>
          <a:p>
            <a:fld id="{F3200618-EF88-4795-822B-69EEBFEBB2D6}" type="datetimeFigureOut">
              <a:rPr lang="en-ZA" smtClean="0"/>
              <a:t>2018/03/06</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58" tIns="45729" rIns="91458" bIns="45729" rtlCol="0" anchor="b"/>
          <a:lstStyle>
            <a:lvl1pPr algn="l">
              <a:defRPr sz="1200"/>
            </a:lvl1pPr>
          </a:lstStyle>
          <a:p>
            <a:endParaRPr lang="en-ZA"/>
          </a:p>
        </p:txBody>
      </p:sp>
      <p:sp>
        <p:nvSpPr>
          <p:cNvPr id="5" name="Slide Number Placeholder 4"/>
          <p:cNvSpPr>
            <a:spLocks noGrp="1"/>
          </p:cNvSpPr>
          <p:nvPr>
            <p:ph type="sldNum" sz="quarter" idx="3"/>
          </p:nvPr>
        </p:nvSpPr>
        <p:spPr>
          <a:xfrm>
            <a:off x="3849687" y="9429750"/>
            <a:ext cx="2946400" cy="496888"/>
          </a:xfrm>
          <a:prstGeom prst="rect">
            <a:avLst/>
          </a:prstGeom>
        </p:spPr>
        <p:txBody>
          <a:bodyPr vert="horz" lIns="91458" tIns="45729" rIns="91458" bIns="45729" rtlCol="0" anchor="b"/>
          <a:lstStyle>
            <a:lvl1pPr algn="r">
              <a:defRPr sz="1200"/>
            </a:lvl1pPr>
          </a:lstStyle>
          <a:p>
            <a:fld id="{0DD82EDC-95A2-46A8-9E6D-51A3DF2CBD5D}" type="slidenum">
              <a:rPr lang="en-ZA" smtClean="0"/>
              <a:t>‹#›</a:t>
            </a:fld>
            <a:endParaRPr lang="en-ZA"/>
          </a:p>
        </p:txBody>
      </p:sp>
    </p:spTree>
    <p:extLst>
      <p:ext uri="{BB962C8B-B14F-4D97-AF65-F5344CB8AC3E}">
        <p14:creationId xmlns:p14="http://schemas.microsoft.com/office/powerpoint/2010/main" val="118232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58" tIns="45729" rIns="91458" bIns="45729" rtlCol="0"/>
          <a:lstStyle>
            <a:lvl1pPr algn="l">
              <a:defRPr sz="1200"/>
            </a:lvl1pPr>
          </a:lstStyle>
          <a:p>
            <a:endParaRPr lang="en-ZA"/>
          </a:p>
        </p:txBody>
      </p:sp>
      <p:sp>
        <p:nvSpPr>
          <p:cNvPr id="3" name="Date Placeholder 2"/>
          <p:cNvSpPr>
            <a:spLocks noGrp="1"/>
          </p:cNvSpPr>
          <p:nvPr>
            <p:ph type="dt" idx="1"/>
          </p:nvPr>
        </p:nvSpPr>
        <p:spPr>
          <a:xfrm>
            <a:off x="3849687" y="1"/>
            <a:ext cx="2946400" cy="496888"/>
          </a:xfrm>
          <a:prstGeom prst="rect">
            <a:avLst/>
          </a:prstGeom>
        </p:spPr>
        <p:txBody>
          <a:bodyPr vert="horz" lIns="91458" tIns="45729" rIns="91458" bIns="45729" rtlCol="0"/>
          <a:lstStyle>
            <a:lvl1pPr algn="r">
              <a:defRPr sz="1200"/>
            </a:lvl1pPr>
          </a:lstStyle>
          <a:p>
            <a:fld id="{AF1A2D57-5FDA-4F64-8B75-5189D0A8D65F}" type="datetimeFigureOut">
              <a:rPr lang="en-ZA" smtClean="0"/>
              <a:t>2018/03/06</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58" tIns="45729" rIns="91458" bIns="45729" rtlCol="0" anchor="ctr"/>
          <a:lstStyle/>
          <a:p>
            <a:endParaRPr lang="en-ZA"/>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58" tIns="45729" rIns="91458" bIns="45729" rtlCol="0" anchor="b"/>
          <a:lstStyle>
            <a:lvl1pPr algn="l">
              <a:defRPr sz="1200"/>
            </a:lvl1pPr>
          </a:lstStyle>
          <a:p>
            <a:endParaRPr lang="en-ZA"/>
          </a:p>
        </p:txBody>
      </p:sp>
      <p:sp>
        <p:nvSpPr>
          <p:cNvPr id="7" name="Slide Number Placeholder 6"/>
          <p:cNvSpPr>
            <a:spLocks noGrp="1"/>
          </p:cNvSpPr>
          <p:nvPr>
            <p:ph type="sldNum" sz="quarter" idx="5"/>
          </p:nvPr>
        </p:nvSpPr>
        <p:spPr>
          <a:xfrm>
            <a:off x="3849687" y="9429750"/>
            <a:ext cx="2946400" cy="496888"/>
          </a:xfrm>
          <a:prstGeom prst="rect">
            <a:avLst/>
          </a:prstGeom>
        </p:spPr>
        <p:txBody>
          <a:bodyPr vert="horz" lIns="91458" tIns="45729" rIns="91458" bIns="45729" rtlCol="0" anchor="b"/>
          <a:lstStyle>
            <a:lvl1pPr algn="r">
              <a:defRPr sz="1200"/>
            </a:lvl1pPr>
          </a:lstStyle>
          <a:p>
            <a:fld id="{080B2F83-67D0-4A87-B172-BD291273965A}" type="slidenum">
              <a:rPr lang="en-ZA" smtClean="0"/>
              <a:t>‹#›</a:t>
            </a:fld>
            <a:endParaRPr lang="en-ZA"/>
          </a:p>
        </p:txBody>
      </p:sp>
    </p:spTree>
    <p:extLst>
      <p:ext uri="{BB962C8B-B14F-4D97-AF65-F5344CB8AC3E}">
        <p14:creationId xmlns:p14="http://schemas.microsoft.com/office/powerpoint/2010/main" val="38515235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AE96D0-8E04-4F32-ADCF-AFFFCCE451B6}" type="slidenum">
              <a:rPr lang="en-ZA" smtClean="0"/>
              <a:t>1</a:t>
            </a:fld>
            <a:endParaRPr lang="en-ZA"/>
          </a:p>
        </p:txBody>
      </p:sp>
    </p:spTree>
    <p:extLst>
      <p:ext uri="{BB962C8B-B14F-4D97-AF65-F5344CB8AC3E}">
        <p14:creationId xmlns:p14="http://schemas.microsoft.com/office/powerpoint/2010/main" val="166909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80B2F83-67D0-4A87-B172-BD291273965A}" type="slidenum">
              <a:rPr lang="en-ZA" smtClean="0"/>
              <a:t>3</a:t>
            </a:fld>
            <a:endParaRPr lang="en-ZA"/>
          </a:p>
        </p:txBody>
      </p:sp>
    </p:spTree>
    <p:extLst>
      <p:ext uri="{BB962C8B-B14F-4D97-AF65-F5344CB8AC3E}">
        <p14:creationId xmlns:p14="http://schemas.microsoft.com/office/powerpoint/2010/main" val="342436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B2F83-67D0-4A87-B172-BD291273965A}" type="slidenum">
              <a:rPr lang="en-ZA" smtClean="0"/>
              <a:t>21</a:t>
            </a:fld>
            <a:endParaRPr lang="en-ZA"/>
          </a:p>
        </p:txBody>
      </p:sp>
    </p:spTree>
    <p:extLst>
      <p:ext uri="{BB962C8B-B14F-4D97-AF65-F5344CB8AC3E}">
        <p14:creationId xmlns:p14="http://schemas.microsoft.com/office/powerpoint/2010/main" val="249779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7650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338605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345775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9143983" cy="6328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28338139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 y="6173628"/>
            <a:ext cx="9143970" cy="684372"/>
          </a:xfrm>
          <a:prstGeom prst="rect">
            <a:avLst/>
          </a:prstGeom>
        </p:spPr>
      </p:pic>
      <p:sp>
        <p:nvSpPr>
          <p:cNvPr id="3" name="Title 1"/>
          <p:cNvSpPr>
            <a:spLocks noGrp="1"/>
          </p:cNvSpPr>
          <p:nvPr>
            <p:ph type="title"/>
          </p:nvPr>
        </p:nvSpPr>
        <p:spPr>
          <a:xfrm>
            <a:off x="457200" y="274638"/>
            <a:ext cx="8229600" cy="1143000"/>
          </a:xfrm>
        </p:spPr>
        <p:txBody>
          <a:bodyPr>
            <a:normAutofit/>
          </a:bodyPr>
          <a:lstStyle>
            <a:lvl1pPr>
              <a:defRPr sz="4000"/>
            </a:lvl1pPr>
          </a:lstStyle>
          <a:p>
            <a:r>
              <a:rPr lang="en-US" smtClean="0"/>
              <a:t>Click to edit Master title style</a:t>
            </a:r>
            <a:endParaRPr lang="en-US" dirty="0"/>
          </a:p>
        </p:txBody>
      </p:sp>
      <p:sp>
        <p:nvSpPr>
          <p:cNvPr id="4" name="Content Placeholder 2"/>
          <p:cNvSpPr>
            <a:spLocks noGrp="1"/>
          </p:cNvSpPr>
          <p:nvPr>
            <p:ph idx="1"/>
          </p:nvPr>
        </p:nvSpPr>
        <p:spPr>
          <a:xfrm>
            <a:off x="457200" y="1600200"/>
            <a:ext cx="8229600" cy="4525963"/>
          </a:xfrm>
        </p:spPr>
        <p:txBody>
          <a:bodyPr>
            <a:normAutofit/>
          </a:bodyPr>
          <a:lstStyle>
            <a:lvl1pPr>
              <a:defRPr sz="2800"/>
            </a:lvl1pPr>
          </a:lstStyle>
          <a:p>
            <a:pPr lvl="0"/>
            <a:r>
              <a:rPr lang="en-US" smtClean="0"/>
              <a:t>Click to edit Master text styles</a:t>
            </a:r>
          </a:p>
        </p:txBody>
      </p:sp>
    </p:spTree>
    <p:extLst>
      <p:ext uri="{BB962C8B-B14F-4D97-AF65-F5344CB8AC3E}">
        <p14:creationId xmlns:p14="http://schemas.microsoft.com/office/powerpoint/2010/main" val="285002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E28D29-1ECB-41DF-951B-2A23F95AD026}"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 y="6173628"/>
            <a:ext cx="9143970" cy="684372"/>
          </a:xfrm>
          <a:prstGeom prst="rect">
            <a:avLst/>
          </a:prstGeom>
        </p:spPr>
      </p:pic>
    </p:spTree>
    <p:extLst>
      <p:ext uri="{BB962C8B-B14F-4D97-AF65-F5344CB8AC3E}">
        <p14:creationId xmlns:p14="http://schemas.microsoft.com/office/powerpoint/2010/main" val="222090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9640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cxnSp>
        <p:nvCxnSpPr>
          <p:cNvPr id="9" name="Straight Connector 8"/>
          <p:cNvCxnSpPr/>
          <p:nvPr userDrawn="1"/>
        </p:nvCxnSpPr>
        <p:spPr>
          <a:xfrm flipV="1">
            <a:off x="4566429" y="1515122"/>
            <a:ext cx="0" cy="4559780"/>
          </a:xfrm>
          <a:prstGeom prst="line">
            <a:avLst/>
          </a:prstGeom>
          <a:ln w="31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71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284563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386184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133564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416012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240281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 y="6173628"/>
            <a:ext cx="9143970" cy="684372"/>
          </a:xfrm>
          <a:prstGeom prst="rect">
            <a:avLst/>
          </a:prstGeom>
        </p:spPr>
      </p:pic>
    </p:spTree>
    <p:extLst>
      <p:ext uri="{BB962C8B-B14F-4D97-AF65-F5344CB8AC3E}">
        <p14:creationId xmlns:p14="http://schemas.microsoft.com/office/powerpoint/2010/main" val="228549355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669"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ao.org/soils-portal/soil-survey/soil-maps-and-databases/harmonized-world-soil-database-v12/en/" TargetMode="External"/><Relationship Id="rId2" Type="http://schemas.openxmlformats.org/officeDocument/2006/relationships/hyperlink" Target="https://earthexplorer.usgs.gov/" TargetMode="External"/><Relationship Id="rId1" Type="http://schemas.openxmlformats.org/officeDocument/2006/relationships/slideLayout" Target="../slideLayouts/slideLayout6.xml"/><Relationship Id="rId6" Type="http://schemas.openxmlformats.org/officeDocument/2006/relationships/hyperlink" Target="https://apps.geodan.nl/igrac/ggis-viewer/viewer/ramotswa/public/default" TargetMode="External"/><Relationship Id="rId5" Type="http://schemas.openxmlformats.org/officeDocument/2006/relationships/hyperlink" Target="http://due.esrin.esa.int/page_globcover.php" TargetMode="External"/><Relationship Id="rId4" Type="http://schemas.openxmlformats.org/officeDocument/2006/relationships/hyperlink" Target="https://esdac.jrc.ec.europa.eu/content/soil-map-soil-atlas-afric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tiff"/><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9" y="0"/>
            <a:ext cx="9180512" cy="6885384"/>
          </a:xfrm>
          <a:prstGeom prst="rect">
            <a:avLst/>
          </a:prstGeom>
        </p:spPr>
      </p:pic>
      <p:sp>
        <p:nvSpPr>
          <p:cNvPr id="8" name="Rectangle 7"/>
          <p:cNvSpPr/>
          <p:nvPr/>
        </p:nvSpPr>
        <p:spPr>
          <a:xfrm>
            <a:off x="0" y="-1"/>
            <a:ext cx="9144000" cy="213285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2"/>
                </a:solidFill>
                <a:latin typeface="Arial" pitchFamily="34" charset="0"/>
                <a:cs typeface="Arial" pitchFamily="34" charset="0"/>
              </a:rPr>
              <a:t>Managed </a:t>
            </a:r>
            <a:r>
              <a:rPr lang="en-GB" sz="3200" b="1" dirty="0">
                <a:solidFill>
                  <a:schemeClr val="tx2"/>
                </a:solidFill>
                <a:latin typeface="Arial" pitchFamily="34" charset="0"/>
                <a:cs typeface="Arial" pitchFamily="34" charset="0"/>
              </a:rPr>
              <a:t>Aquifer Recharge (MAR</a:t>
            </a:r>
            <a:r>
              <a:rPr lang="en-GB" sz="3200" b="1" dirty="0" smtClean="0">
                <a:solidFill>
                  <a:schemeClr val="tx2"/>
                </a:solidFill>
                <a:latin typeface="Arial" pitchFamily="34" charset="0"/>
                <a:cs typeface="Arial" pitchFamily="34" charset="0"/>
              </a:rPr>
              <a:t>) and </a:t>
            </a:r>
            <a:r>
              <a:rPr lang="en-US" sz="3200" b="1" dirty="0">
                <a:solidFill>
                  <a:schemeClr val="tx2"/>
                </a:solidFill>
                <a:latin typeface="Arial" pitchFamily="34" charset="0"/>
                <a:cs typeface="Arial" pitchFamily="34" charset="0"/>
              </a:rPr>
              <a:t>Hydrogeological Modeling</a:t>
            </a:r>
            <a:r>
              <a:rPr lang="en-GB" sz="3200" b="1" dirty="0" smtClean="0">
                <a:solidFill>
                  <a:schemeClr val="tx2"/>
                </a:solidFill>
                <a:latin typeface="Arial" pitchFamily="34" charset="0"/>
                <a:cs typeface="Arial" pitchFamily="34" charset="0"/>
              </a:rPr>
              <a:t> in the RAMOTSWA</a:t>
            </a:r>
            <a:endParaRPr lang="en-GB" sz="3200" b="1" dirty="0">
              <a:solidFill>
                <a:schemeClr val="tx2"/>
              </a:solidFill>
              <a:latin typeface="Arial" pitchFamily="34" charset="0"/>
              <a:cs typeface="Arial" pitchFamily="34" charset="0"/>
            </a:endParaRPr>
          </a:p>
        </p:txBody>
      </p:sp>
      <p:sp>
        <p:nvSpPr>
          <p:cNvPr id="7" name="Rectangle 6"/>
          <p:cNvSpPr/>
          <p:nvPr/>
        </p:nvSpPr>
        <p:spPr>
          <a:xfrm>
            <a:off x="0" y="5949984"/>
            <a:ext cx="9144000" cy="9080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a:p>
        </p:txBody>
      </p:sp>
      <p:pic>
        <p:nvPicPr>
          <p:cNvPr id="11" name="Picture 2" descr="I:\IGRAC\H. Communication\Corporate Style\Logos\IGRAC-logos\IGRAC-Official-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2777" y="6071892"/>
            <a:ext cx="1711593" cy="61989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
          <p:cNvGrpSpPr>
            <a:grpSpLocks/>
          </p:cNvGrpSpPr>
          <p:nvPr/>
        </p:nvGrpSpPr>
        <p:grpSpPr bwMode="auto">
          <a:xfrm>
            <a:off x="2797668" y="6134198"/>
            <a:ext cx="786845" cy="617149"/>
            <a:chOff x="0" y="0"/>
            <a:chExt cx="1957562" cy="2180804"/>
          </a:xfrm>
        </p:grpSpPr>
        <p:pic>
          <p:nvPicPr>
            <p:cNvPr id="1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674227" cy="116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5365"/>
              <a:ext cx="1957562" cy="90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p:nvPr/>
        </p:nvSpPr>
        <p:spPr>
          <a:xfrm>
            <a:off x="5478517" y="4019049"/>
            <a:ext cx="3654340" cy="584775"/>
          </a:xfrm>
          <a:prstGeom prst="rect">
            <a:avLst/>
          </a:prstGeom>
          <a:solidFill>
            <a:schemeClr val="tx2">
              <a:lumMod val="20000"/>
              <a:lumOff val="80000"/>
            </a:schemeClr>
          </a:solidFill>
        </p:spPr>
        <p:txBody>
          <a:bodyPr wrap="square" rtlCol="0">
            <a:spAutoFit/>
          </a:bodyPr>
          <a:lstStyle/>
          <a:p>
            <a:r>
              <a:rPr lang="en-ZA" sz="1600" b="1" dirty="0" smtClean="0">
                <a:solidFill>
                  <a:srgbClr val="C00000"/>
                </a:solidFill>
                <a:latin typeface="Arial" pitchFamily="34" charset="0"/>
                <a:cs typeface="Arial" pitchFamily="34" charset="0"/>
              </a:rPr>
              <a:t>Manuel Magombeyi (IWMI</a:t>
            </a:r>
            <a:r>
              <a:rPr lang="en-ZA" sz="1600" b="1" dirty="0" smtClean="0">
                <a:solidFill>
                  <a:srgbClr val="C00000"/>
                </a:solidFill>
                <a:latin typeface="Arial" pitchFamily="34" charset="0"/>
                <a:cs typeface="Arial" pitchFamily="34" charset="0"/>
              </a:rPr>
              <a:t>)</a:t>
            </a:r>
          </a:p>
          <a:p>
            <a:endParaRPr lang="en-ZA" sz="1600" b="1" dirty="0" smtClean="0">
              <a:solidFill>
                <a:srgbClr val="C00000"/>
              </a:solidFill>
              <a:latin typeface="Arial" pitchFamily="34" charset="0"/>
              <a:cs typeface="Arial" pitchFamily="34" charset="0"/>
            </a:endParaRPr>
          </a:p>
        </p:txBody>
      </p:sp>
      <p:pic>
        <p:nvPicPr>
          <p:cNvPr id="2" name="Picture 1"/>
          <p:cNvPicPr>
            <a:picLocks noChangeAspect="1"/>
          </p:cNvPicPr>
          <p:nvPr/>
        </p:nvPicPr>
        <p:blipFill>
          <a:blip r:embed="rId7"/>
          <a:stretch>
            <a:fillRect/>
          </a:stretch>
        </p:blipFill>
        <p:spPr>
          <a:xfrm>
            <a:off x="0" y="5157192"/>
            <a:ext cx="3024304" cy="735221"/>
          </a:xfrm>
          <a:prstGeom prst="rect">
            <a:avLst/>
          </a:prstGeom>
        </p:spPr>
      </p:pic>
      <p:pic>
        <p:nvPicPr>
          <p:cNvPr id="29"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383480" y="6071892"/>
            <a:ext cx="786549" cy="70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79511" y="6025131"/>
            <a:ext cx="561817" cy="80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41004" y="2390547"/>
            <a:ext cx="7455554" cy="1410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endParaRPr lang="en-GB" sz="2700" b="1" dirty="0">
              <a:solidFill>
                <a:schemeClr val="tx2"/>
              </a:solidFill>
              <a:latin typeface="Arial" pitchFamily="34" charset="0"/>
              <a:cs typeface="Arial" pitchFamily="34" charset="0"/>
            </a:endParaRPr>
          </a:p>
        </p:txBody>
      </p:sp>
      <p:sp>
        <p:nvSpPr>
          <p:cNvPr id="20" name="TextBox 19"/>
          <p:cNvSpPr txBox="1"/>
          <p:nvPr/>
        </p:nvSpPr>
        <p:spPr>
          <a:xfrm>
            <a:off x="3053703" y="5157192"/>
            <a:ext cx="6079154" cy="707886"/>
          </a:xfrm>
          <a:prstGeom prst="rect">
            <a:avLst/>
          </a:prstGeom>
          <a:solidFill>
            <a:schemeClr val="tx2">
              <a:lumMod val="20000"/>
              <a:lumOff val="80000"/>
            </a:schemeClr>
          </a:solidFill>
        </p:spPr>
        <p:txBody>
          <a:bodyPr wrap="square" rtlCol="0">
            <a:spAutoFit/>
          </a:bodyPr>
          <a:lstStyle/>
          <a:p>
            <a:pPr algn="ctr"/>
            <a:r>
              <a:rPr lang="en-GB" sz="2000" b="1" dirty="0" smtClean="0">
                <a:solidFill>
                  <a:schemeClr val="tx2"/>
                </a:solidFill>
                <a:latin typeface="Arial" pitchFamily="34" charset="0"/>
                <a:cs typeface="Arial" pitchFamily="34" charset="0"/>
              </a:rPr>
              <a:t>RAMOTSWA WORKSHOP 06-09 </a:t>
            </a:r>
            <a:r>
              <a:rPr lang="en-GB" sz="2000" b="1" dirty="0" smtClean="0">
                <a:solidFill>
                  <a:schemeClr val="tx2"/>
                </a:solidFill>
                <a:latin typeface="Arial" pitchFamily="34" charset="0"/>
                <a:cs typeface="Arial" pitchFamily="34" charset="0"/>
              </a:rPr>
              <a:t>MARCH </a:t>
            </a:r>
            <a:r>
              <a:rPr lang="en-GB" sz="2000" b="1" dirty="0" smtClean="0">
                <a:solidFill>
                  <a:schemeClr val="tx2"/>
                </a:solidFill>
                <a:latin typeface="Arial" pitchFamily="34" charset="0"/>
                <a:cs typeface="Arial" pitchFamily="34" charset="0"/>
              </a:rPr>
              <a:t>2018, GABORONE, BOTSWANA</a:t>
            </a:r>
            <a:endParaRPr lang="en-GB" sz="2000" b="1" dirty="0">
              <a:solidFill>
                <a:schemeClr val="tx2"/>
              </a:solidFill>
              <a:latin typeface="Arial" pitchFamily="34" charset="0"/>
              <a:cs typeface="Arial" pitchFamily="34" charset="0"/>
            </a:endParaRPr>
          </a:p>
        </p:txBody>
      </p:sp>
      <p:pic>
        <p:nvPicPr>
          <p:cNvPr id="16" name="Picture 15" descr="Description: usaid_brand_2_color_msword"/>
          <p:cNvPicPr/>
          <p:nvPr/>
        </p:nvPicPr>
        <p:blipFill>
          <a:blip r:embed="rId10">
            <a:clrChange>
              <a:clrFrom>
                <a:srgbClr val="FFFFFF"/>
              </a:clrFrom>
              <a:clrTo>
                <a:srgbClr val="FFFFFF">
                  <a:alpha val="0"/>
                </a:srgbClr>
              </a:clrTo>
            </a:clrChange>
          </a:blip>
          <a:srcRect/>
          <a:stretch>
            <a:fillRect/>
          </a:stretch>
        </p:blipFill>
        <p:spPr bwMode="auto">
          <a:xfrm>
            <a:off x="6073775" y="5917675"/>
            <a:ext cx="3070225" cy="952500"/>
          </a:xfrm>
          <a:prstGeom prst="rect">
            <a:avLst/>
          </a:prstGeom>
          <a:noFill/>
          <a:ln w="9525">
            <a:noFill/>
            <a:miter lim="800000"/>
            <a:headEnd/>
            <a:tailEnd/>
          </a:ln>
        </p:spPr>
      </p:pic>
    </p:spTree>
    <p:extLst>
      <p:ext uri="{BB962C8B-B14F-4D97-AF65-F5344CB8AC3E}">
        <p14:creationId xmlns:p14="http://schemas.microsoft.com/office/powerpoint/2010/main" val="266674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schemeClr val="accent1">
                    <a:lumMod val="75000"/>
                  </a:schemeClr>
                </a:solidFill>
              </a:rPr>
              <a:t>Selection of MAR method</a:t>
            </a:r>
          </a:p>
        </p:txBody>
      </p:sp>
      <p:sp>
        <p:nvSpPr>
          <p:cNvPr id="3" name="Content Placeholder 2"/>
          <p:cNvSpPr>
            <a:spLocks noGrp="1"/>
          </p:cNvSpPr>
          <p:nvPr>
            <p:ph idx="1"/>
          </p:nvPr>
        </p:nvSpPr>
        <p:spPr>
          <a:xfrm>
            <a:off x="628650" y="1690689"/>
            <a:ext cx="7886700" cy="4351338"/>
          </a:xfrm>
        </p:spPr>
        <p:txBody>
          <a:bodyPr>
            <a:normAutofit/>
          </a:bodyPr>
          <a:lstStyle/>
          <a:p>
            <a:r>
              <a:rPr lang="en-US" b="1" i="1" dirty="0"/>
              <a:t>Spreading method for </a:t>
            </a:r>
            <a:r>
              <a:rPr lang="en-US" b="1" i="1" dirty="0" smtClean="0"/>
              <a:t>MAR</a:t>
            </a:r>
            <a:r>
              <a:rPr lang="en-US" dirty="0"/>
              <a:t> </a:t>
            </a:r>
            <a:r>
              <a:rPr lang="en-US" dirty="0" smtClean="0"/>
              <a:t>selected for </a:t>
            </a:r>
            <a:r>
              <a:rPr lang="en-US" dirty="0"/>
              <a:t>at least four reasons. </a:t>
            </a:r>
            <a:endParaRPr lang="en-US" dirty="0" smtClean="0"/>
          </a:p>
          <a:p>
            <a:pPr marL="457200" indent="-457200">
              <a:buFont typeface="+mj-lt"/>
              <a:buAutoNum type="arabicPeriod"/>
            </a:pPr>
            <a:r>
              <a:rPr lang="en-US" dirty="0"/>
              <a:t>T</a:t>
            </a:r>
            <a:r>
              <a:rPr lang="en-US" dirty="0" smtClean="0"/>
              <a:t>he spreading </a:t>
            </a:r>
            <a:r>
              <a:rPr lang="en-US" dirty="0"/>
              <a:t>method </a:t>
            </a:r>
            <a:r>
              <a:rPr lang="en-US" dirty="0" smtClean="0"/>
              <a:t>is </a:t>
            </a:r>
            <a:r>
              <a:rPr lang="en-GB" dirty="0" smtClean="0"/>
              <a:t>low </a:t>
            </a:r>
            <a:r>
              <a:rPr lang="en-GB" dirty="0"/>
              <a:t>cost and practically simple to apply. Second, data is easily available for suitability assessment according to this method. </a:t>
            </a:r>
            <a:endParaRPr lang="en-GB" dirty="0" smtClean="0"/>
          </a:p>
          <a:p>
            <a:pPr marL="457200" indent="-457200">
              <a:buFont typeface="+mj-lt"/>
              <a:buAutoNum type="arabicPeriod"/>
            </a:pPr>
            <a:r>
              <a:rPr lang="en-GB" dirty="0" smtClean="0"/>
              <a:t> </a:t>
            </a:r>
            <a:r>
              <a:rPr lang="en-US" dirty="0"/>
              <a:t>S</a:t>
            </a:r>
            <a:r>
              <a:rPr lang="en-US" dirty="0" smtClean="0"/>
              <a:t>preading </a:t>
            </a:r>
            <a:r>
              <a:rPr lang="en-US" dirty="0"/>
              <a:t>method</a:t>
            </a:r>
            <a:r>
              <a:rPr lang="en-GB" dirty="0"/>
              <a:t>s are a preferred method for MAR in karstic aquifer as they allow spreading of recharge water through slow and diffuse infiltration. </a:t>
            </a:r>
            <a:endParaRPr lang="en-GB" dirty="0" smtClean="0"/>
          </a:p>
          <a:p>
            <a:pPr marL="457200" indent="-457200">
              <a:buFont typeface="+mj-lt"/>
              <a:buAutoNum type="arabicPeriod"/>
            </a:pPr>
            <a:r>
              <a:rPr lang="en-GB" dirty="0" smtClean="0"/>
              <a:t> </a:t>
            </a:r>
            <a:r>
              <a:rPr lang="en-GB" dirty="0"/>
              <a:t>T</a:t>
            </a:r>
            <a:r>
              <a:rPr lang="en-GB" dirty="0" smtClean="0"/>
              <a:t>he </a:t>
            </a:r>
            <a:r>
              <a:rPr lang="en-GB" dirty="0"/>
              <a:t>spreading method allows a natural treatment process (</a:t>
            </a:r>
            <a:r>
              <a:rPr lang="en-GB" dirty="0" err="1"/>
              <a:t>Daher</a:t>
            </a:r>
            <a:r>
              <a:rPr lang="en-GB" dirty="0"/>
              <a:t> et al., 2011). </a:t>
            </a:r>
            <a:endParaRPr lang="en-GB" dirty="0" smtClean="0"/>
          </a:p>
          <a:p>
            <a:pPr marL="457200" indent="-457200">
              <a:buFont typeface="+mj-lt"/>
              <a:buAutoNum type="arabicPeriod"/>
            </a:pPr>
            <a:r>
              <a:rPr lang="en-GB" dirty="0" smtClean="0"/>
              <a:t>The </a:t>
            </a:r>
            <a:r>
              <a:rPr lang="en-GB" dirty="0"/>
              <a:t>suitability assessment through the spreading method is applicable for all kinds of measure that enhance natural recharge (e.g. infiltration basins, controlled flooding etc.).</a:t>
            </a:r>
            <a:endParaRPr lang="en-ZA" dirty="0"/>
          </a:p>
        </p:txBody>
      </p:sp>
    </p:spTree>
    <p:extLst>
      <p:ext uri="{BB962C8B-B14F-4D97-AF65-F5344CB8AC3E}">
        <p14:creationId xmlns:p14="http://schemas.microsoft.com/office/powerpoint/2010/main" val="65195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886700" cy="1325563"/>
          </a:xfrm>
        </p:spPr>
        <p:txBody>
          <a:bodyPr>
            <a:normAutofit/>
          </a:bodyPr>
          <a:lstStyle/>
          <a:p>
            <a:r>
              <a:rPr lang="en-GB" sz="3200" b="1" dirty="0">
                <a:solidFill>
                  <a:schemeClr val="accent1">
                    <a:lumMod val="75000"/>
                  </a:schemeClr>
                </a:solidFill>
              </a:rPr>
              <a:t>Criteria selection and data sources</a:t>
            </a:r>
            <a:r>
              <a:rPr lang="en-ZA" sz="3200" b="1" dirty="0">
                <a:solidFill>
                  <a:schemeClr val="accent1">
                    <a:lumMod val="75000"/>
                  </a:schemeClr>
                </a:solidFill>
              </a:rPr>
              <a:t/>
            </a:r>
            <a:br>
              <a:rPr lang="en-ZA" sz="3200" b="1" dirty="0">
                <a:solidFill>
                  <a:schemeClr val="accent1">
                    <a:lumMod val="75000"/>
                  </a:schemeClr>
                </a:solidFill>
              </a:rPr>
            </a:br>
            <a:endParaRPr lang="en-ZA" sz="3200" b="1" dirty="0">
              <a:solidFill>
                <a:schemeClr val="accent1">
                  <a:lumMod val="75000"/>
                </a:schemeClr>
              </a:solidFill>
            </a:endParaRPr>
          </a:p>
        </p:txBody>
      </p:sp>
      <p:graphicFrame>
        <p:nvGraphicFramePr>
          <p:cNvPr id="3" name="Table 2"/>
          <p:cNvGraphicFramePr>
            <a:graphicFrameLocks noGrp="1"/>
          </p:cNvGraphicFramePr>
          <p:nvPr>
            <p:extLst/>
          </p:nvPr>
        </p:nvGraphicFramePr>
        <p:xfrm>
          <a:off x="467544" y="1124744"/>
          <a:ext cx="8352927" cy="4812955"/>
        </p:xfrm>
        <a:graphic>
          <a:graphicData uri="http://schemas.openxmlformats.org/drawingml/2006/table">
            <a:tbl>
              <a:tblPr firstRow="1" firstCol="1" bandRow="1">
                <a:tableStyleId>{5C22544A-7EE6-4342-B048-85BDC9FD1C3A}</a:tableStyleId>
              </a:tblPr>
              <a:tblGrid>
                <a:gridCol w="1738595">
                  <a:extLst>
                    <a:ext uri="{9D8B030D-6E8A-4147-A177-3AD203B41FA5}">
                      <a16:colId xmlns:a16="http://schemas.microsoft.com/office/drawing/2014/main" val="31127353"/>
                    </a:ext>
                  </a:extLst>
                </a:gridCol>
                <a:gridCol w="2707573">
                  <a:extLst>
                    <a:ext uri="{9D8B030D-6E8A-4147-A177-3AD203B41FA5}">
                      <a16:colId xmlns:a16="http://schemas.microsoft.com/office/drawing/2014/main" val="1934837141"/>
                    </a:ext>
                  </a:extLst>
                </a:gridCol>
                <a:gridCol w="2707573">
                  <a:extLst>
                    <a:ext uri="{9D8B030D-6E8A-4147-A177-3AD203B41FA5}">
                      <a16:colId xmlns:a16="http://schemas.microsoft.com/office/drawing/2014/main" val="2421393943"/>
                    </a:ext>
                  </a:extLst>
                </a:gridCol>
                <a:gridCol w="1199186">
                  <a:extLst>
                    <a:ext uri="{9D8B030D-6E8A-4147-A177-3AD203B41FA5}">
                      <a16:colId xmlns:a16="http://schemas.microsoft.com/office/drawing/2014/main" val="3581694146"/>
                    </a:ext>
                  </a:extLst>
                </a:gridCol>
              </a:tblGrid>
              <a:tr h="272909">
                <a:tc>
                  <a:txBody>
                    <a:bodyPr/>
                    <a:lstStyle/>
                    <a:p>
                      <a:pPr>
                        <a:lnSpc>
                          <a:spcPct val="115000"/>
                        </a:lnSpc>
                        <a:spcAft>
                          <a:spcPts val="0"/>
                        </a:spcAft>
                      </a:pPr>
                      <a:r>
                        <a:rPr lang="en-GB" sz="1500" baseline="0" dirty="0">
                          <a:effectLst/>
                        </a:rPr>
                        <a:t>Thematic layers</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baseline="0" dirty="0">
                          <a:effectLst/>
                        </a:rPr>
                        <a:t>Source</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dirty="0">
                          <a:effectLst/>
                        </a:rPr>
                        <a:t>Link</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dirty="0">
                          <a:effectLst/>
                        </a:rPr>
                        <a:t>Resolution</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588817"/>
                  </a:ext>
                </a:extLst>
              </a:tr>
              <a:tr h="562813">
                <a:tc>
                  <a:txBody>
                    <a:bodyPr/>
                    <a:lstStyle/>
                    <a:p>
                      <a:pPr>
                        <a:lnSpc>
                          <a:spcPct val="115000"/>
                        </a:lnSpc>
                        <a:spcAft>
                          <a:spcPts val="0"/>
                        </a:spcAft>
                      </a:pPr>
                      <a:r>
                        <a:rPr lang="en-GB" sz="1500" baseline="0" dirty="0">
                          <a:effectLst/>
                        </a:rPr>
                        <a:t>Slope</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SRTM 1ARC-Second Global</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u="sng" baseline="0">
                          <a:effectLst/>
                          <a:hlinkClick r:id="rId2"/>
                        </a:rPr>
                        <a:t>https://earthexplorer.usgs.gov/</a:t>
                      </a:r>
                      <a:endParaRPr lang="en-ZA" sz="1500" baseline="0">
                        <a:effectLst/>
                      </a:endParaRPr>
                    </a:p>
                    <a:p>
                      <a:pPr>
                        <a:lnSpc>
                          <a:spcPct val="115000"/>
                        </a:lnSpc>
                        <a:spcAft>
                          <a:spcPts val="0"/>
                        </a:spcAft>
                      </a:pPr>
                      <a:r>
                        <a:rPr lang="en-GB" sz="1500" baseline="0">
                          <a:effectLst/>
                        </a:rPr>
                        <a:t> </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30 x 30 m</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687482"/>
                  </a:ext>
                </a:extLst>
              </a:tr>
              <a:tr h="1432530">
                <a:tc rowSpan="2">
                  <a:txBody>
                    <a:bodyPr/>
                    <a:lstStyle/>
                    <a:p>
                      <a:pPr>
                        <a:lnSpc>
                          <a:spcPct val="115000"/>
                        </a:lnSpc>
                        <a:spcAft>
                          <a:spcPts val="0"/>
                        </a:spcAft>
                      </a:pPr>
                      <a:r>
                        <a:rPr lang="en-GB" sz="1500" baseline="0" dirty="0">
                          <a:effectLst/>
                        </a:rPr>
                        <a:t>Soil</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dirty="0">
                          <a:effectLst/>
                        </a:rPr>
                        <a:t>Harmonized World Soil Database v 1.2</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FAO soil portal </a:t>
                      </a:r>
                      <a:endParaRPr lang="en-ZA" sz="1500" baseline="0">
                        <a:effectLst/>
                      </a:endParaRPr>
                    </a:p>
                    <a:p>
                      <a:pPr>
                        <a:lnSpc>
                          <a:spcPct val="115000"/>
                        </a:lnSpc>
                        <a:spcAft>
                          <a:spcPts val="0"/>
                        </a:spcAft>
                      </a:pPr>
                      <a:r>
                        <a:rPr lang="en-GB" sz="1500" u="sng" baseline="0">
                          <a:effectLst/>
                          <a:hlinkClick r:id="rId3"/>
                        </a:rPr>
                        <a:t>http://www.fao.org/soils-portal/soil-survey/soil-maps-and-databases/harmonized-world-soil-database-v12/en/</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1 km</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5217980"/>
                  </a:ext>
                </a:extLst>
              </a:tr>
              <a:tr h="562813">
                <a:tc vMerge="1">
                  <a:txBody>
                    <a:bodyPr/>
                    <a:lstStyle/>
                    <a:p>
                      <a:endParaRPr lang="en-ZA"/>
                    </a:p>
                  </a:txBody>
                  <a:tcPr/>
                </a:tc>
                <a:tc>
                  <a:txBody>
                    <a:bodyPr/>
                    <a:lstStyle/>
                    <a:p>
                      <a:pPr>
                        <a:lnSpc>
                          <a:spcPct val="115000"/>
                        </a:lnSpc>
                        <a:spcAft>
                          <a:spcPts val="0"/>
                        </a:spcAft>
                      </a:pPr>
                      <a:r>
                        <a:rPr lang="en-GB" sz="1500" baseline="0" dirty="0">
                          <a:effectLst/>
                        </a:rPr>
                        <a:t>Soil Atlas Africa</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u="sng" baseline="0">
                          <a:effectLst/>
                          <a:hlinkClick r:id="rId4"/>
                        </a:rPr>
                        <a:t>https://esdac.jrc.ec.europa.eu/content/soil-map-soil-atlas-africa</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Vector file</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197112"/>
                  </a:ext>
                </a:extLst>
              </a:tr>
              <a:tr h="852719">
                <a:tc>
                  <a:txBody>
                    <a:bodyPr/>
                    <a:lstStyle/>
                    <a:p>
                      <a:pPr>
                        <a:lnSpc>
                          <a:spcPct val="115000"/>
                        </a:lnSpc>
                        <a:spcAft>
                          <a:spcPts val="0"/>
                        </a:spcAft>
                      </a:pPr>
                      <a:r>
                        <a:rPr lang="en-GB" sz="1500" baseline="0">
                          <a:effectLst/>
                        </a:rPr>
                        <a:t>Land use/Land cover</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dirty="0">
                          <a:effectLst/>
                        </a:rPr>
                        <a:t>GLOBCOVER 2009</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u="sng" baseline="0" dirty="0">
                          <a:effectLst/>
                          <a:hlinkClick r:id="rId5"/>
                        </a:rPr>
                        <a:t>http://due.esrin.esa.int/page_globcover.php</a:t>
                      </a:r>
                      <a:endParaRPr lang="en-ZA" sz="1500" baseline="0" dirty="0">
                        <a:effectLst/>
                      </a:endParaRPr>
                    </a:p>
                    <a:p>
                      <a:pPr>
                        <a:lnSpc>
                          <a:spcPct val="115000"/>
                        </a:lnSpc>
                        <a:spcAft>
                          <a:spcPts val="0"/>
                        </a:spcAft>
                      </a:pPr>
                      <a:r>
                        <a:rPr lang="en-GB" sz="1500" baseline="0" dirty="0">
                          <a:effectLst/>
                        </a:rPr>
                        <a:t> </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300 x 300 m</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592565"/>
                  </a:ext>
                </a:extLst>
              </a:tr>
              <a:tr h="852719">
                <a:tc>
                  <a:txBody>
                    <a:bodyPr/>
                    <a:lstStyle/>
                    <a:p>
                      <a:pPr>
                        <a:lnSpc>
                          <a:spcPct val="115000"/>
                        </a:lnSpc>
                        <a:spcAft>
                          <a:spcPts val="0"/>
                        </a:spcAft>
                      </a:pPr>
                      <a:r>
                        <a:rPr lang="en-GB" sz="1500" baseline="0">
                          <a:effectLst/>
                        </a:rPr>
                        <a:t>Lithology</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a:effectLst/>
                        </a:rPr>
                        <a:t>Simplified geology map for Flight zone</a:t>
                      </a:r>
                      <a:endParaRPr lang="en-Z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u="sng" baseline="0" dirty="0">
                          <a:effectLst/>
                          <a:hlinkClick r:id="rId6"/>
                        </a:rPr>
                        <a:t>https://apps.geodan.nl/igrac/ggis-viewer/viewer/ramotswa/public/default</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500" baseline="0" dirty="0">
                          <a:effectLst/>
                        </a:rPr>
                        <a:t>Vector file</a:t>
                      </a:r>
                      <a:endParaRPr lang="en-Z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7818341"/>
                  </a:ext>
                </a:extLst>
              </a:tr>
            </a:tbl>
          </a:graphicData>
        </a:graphic>
      </p:graphicFrame>
    </p:spTree>
    <p:extLst>
      <p:ext uri="{BB962C8B-B14F-4D97-AF65-F5344CB8AC3E}">
        <p14:creationId xmlns:p14="http://schemas.microsoft.com/office/powerpoint/2010/main" val="388954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4231382" cy="1325563"/>
          </a:xfrm>
        </p:spPr>
        <p:txBody>
          <a:bodyPr>
            <a:normAutofit fontScale="90000"/>
          </a:bodyPr>
          <a:lstStyle/>
          <a:p>
            <a:r>
              <a:rPr lang="en-GB" sz="3600" b="1" dirty="0">
                <a:solidFill>
                  <a:schemeClr val="accent1">
                    <a:lumMod val="75000"/>
                  </a:schemeClr>
                </a:solidFill>
              </a:rPr>
              <a:t>MAR suitability map for the </a:t>
            </a:r>
            <a:r>
              <a:rPr lang="en-GB" sz="3600" b="1" dirty="0" err="1">
                <a:solidFill>
                  <a:schemeClr val="accent1">
                    <a:lumMod val="75000"/>
                  </a:schemeClr>
                </a:solidFill>
              </a:rPr>
              <a:t>Ramotswa</a:t>
            </a:r>
            <a:r>
              <a:rPr lang="en-GB" sz="3600" b="1" dirty="0">
                <a:solidFill>
                  <a:schemeClr val="accent1">
                    <a:lumMod val="75000"/>
                  </a:schemeClr>
                </a:solidFill>
              </a:rPr>
              <a:t> Aquifer Flight Area</a:t>
            </a:r>
            <a:r>
              <a:rPr lang="en-ZA" i="1" dirty="0"/>
              <a:t/>
            </a:r>
            <a:br>
              <a:rPr lang="en-ZA" i="1" dirty="0"/>
            </a:br>
            <a:endParaRPr lang="en-ZA"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860032" y="-171399"/>
            <a:ext cx="4824536" cy="6840760"/>
          </a:xfrm>
          <a:prstGeom prst="rect">
            <a:avLst/>
          </a:prstGeom>
        </p:spPr>
      </p:pic>
      <p:sp>
        <p:nvSpPr>
          <p:cNvPr id="5" name="TextBox 4"/>
          <p:cNvSpPr txBox="1"/>
          <p:nvPr/>
        </p:nvSpPr>
        <p:spPr>
          <a:xfrm>
            <a:off x="323528" y="3250054"/>
            <a:ext cx="4824536" cy="2308324"/>
          </a:xfrm>
          <a:prstGeom prst="rect">
            <a:avLst/>
          </a:prstGeom>
          <a:noFill/>
        </p:spPr>
        <p:txBody>
          <a:bodyPr wrap="square" rtlCol="0">
            <a:spAutoFit/>
          </a:bodyPr>
          <a:lstStyle/>
          <a:p>
            <a:endParaRPr lang="en-GB" sz="2400" dirty="0" smtClean="0"/>
          </a:p>
          <a:p>
            <a:r>
              <a:rPr lang="en-GB" sz="2400" dirty="0" smtClean="0"/>
              <a:t>Following </a:t>
            </a:r>
            <a:r>
              <a:rPr lang="en-GB" sz="2400" dirty="0"/>
              <a:t>Bonilla </a:t>
            </a:r>
            <a:r>
              <a:rPr lang="en-GB" sz="2400" dirty="0" err="1"/>
              <a:t>Valverde</a:t>
            </a:r>
            <a:r>
              <a:rPr lang="en-GB" sz="2400" dirty="0"/>
              <a:t> et al.’s (2016) approach the final suitability map was classified into six classes and area in each suitability classes is calculated. </a:t>
            </a:r>
            <a:endParaRPr lang="en-ZA" sz="2400" dirty="0"/>
          </a:p>
        </p:txBody>
      </p:sp>
      <p:sp>
        <p:nvSpPr>
          <p:cNvPr id="6" name="TextBox 5"/>
          <p:cNvSpPr txBox="1"/>
          <p:nvPr/>
        </p:nvSpPr>
        <p:spPr>
          <a:xfrm>
            <a:off x="323528" y="2024361"/>
            <a:ext cx="4536504" cy="1200329"/>
          </a:xfrm>
          <a:prstGeom prst="rect">
            <a:avLst/>
          </a:prstGeom>
          <a:noFill/>
        </p:spPr>
        <p:txBody>
          <a:bodyPr wrap="square" rtlCol="0">
            <a:spAutoFit/>
          </a:bodyPr>
          <a:lstStyle/>
          <a:p>
            <a:r>
              <a:rPr lang="en-ZA" sz="2400" b="1" dirty="0" smtClean="0"/>
              <a:t>Final suitability map= 0.4 </a:t>
            </a:r>
            <a:r>
              <a:rPr lang="en-ZA" sz="2400" dirty="0" smtClean="0"/>
              <a:t>x Lithology + </a:t>
            </a:r>
            <a:r>
              <a:rPr lang="en-ZA" sz="2400" b="1" dirty="0" smtClean="0"/>
              <a:t>0.3</a:t>
            </a:r>
            <a:r>
              <a:rPr lang="en-ZA" sz="2400" dirty="0" smtClean="0"/>
              <a:t> x Soil + </a:t>
            </a:r>
            <a:r>
              <a:rPr lang="en-ZA" sz="2400" b="1" dirty="0" smtClean="0"/>
              <a:t>0.2</a:t>
            </a:r>
            <a:r>
              <a:rPr lang="en-ZA" sz="2400" dirty="0" smtClean="0"/>
              <a:t> x Slope </a:t>
            </a:r>
          </a:p>
          <a:p>
            <a:r>
              <a:rPr lang="en-ZA" sz="2400" dirty="0" smtClean="0"/>
              <a:t>+ </a:t>
            </a:r>
            <a:r>
              <a:rPr lang="en-ZA" sz="2400" b="1" dirty="0" smtClean="0"/>
              <a:t>0.1</a:t>
            </a:r>
            <a:r>
              <a:rPr lang="en-ZA" sz="2400" dirty="0" smtClean="0"/>
              <a:t> x Land use/Land cover </a:t>
            </a:r>
            <a:endParaRPr lang="en-ZA" sz="2400" dirty="0"/>
          </a:p>
        </p:txBody>
      </p:sp>
    </p:spTree>
    <p:extLst>
      <p:ext uri="{BB962C8B-B14F-4D97-AF65-F5344CB8AC3E}">
        <p14:creationId xmlns:p14="http://schemas.microsoft.com/office/powerpoint/2010/main" val="83682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chemeClr val="accent1">
                    <a:lumMod val="75000"/>
                  </a:schemeClr>
                </a:solidFill>
              </a:rPr>
              <a:t>Calculated percentage area of each suitability classes</a:t>
            </a:r>
            <a:r>
              <a:rPr lang="en-ZA" i="1" dirty="0"/>
              <a:t/>
            </a:r>
            <a:br>
              <a:rPr lang="en-ZA" i="1" dirty="0"/>
            </a:b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989920278"/>
              </p:ext>
            </p:extLst>
          </p:nvPr>
        </p:nvGraphicFramePr>
        <p:xfrm>
          <a:off x="287524" y="1916832"/>
          <a:ext cx="8568952" cy="3505200"/>
        </p:xfrm>
        <a:graphic>
          <a:graphicData uri="http://schemas.openxmlformats.org/drawingml/2006/table">
            <a:tbl>
              <a:tblPr firstRow="1" firstCol="1" bandRow="1">
                <a:tableStyleId>{5C22544A-7EE6-4342-B048-85BDC9FD1C3A}</a:tableStyleId>
              </a:tblPr>
              <a:tblGrid>
                <a:gridCol w="2265792">
                  <a:extLst>
                    <a:ext uri="{9D8B030D-6E8A-4147-A177-3AD203B41FA5}">
                      <a16:colId xmlns:a16="http://schemas.microsoft.com/office/drawing/2014/main" val="822796688"/>
                    </a:ext>
                  </a:extLst>
                </a:gridCol>
                <a:gridCol w="2234428">
                  <a:extLst>
                    <a:ext uri="{9D8B030D-6E8A-4147-A177-3AD203B41FA5}">
                      <a16:colId xmlns:a16="http://schemas.microsoft.com/office/drawing/2014/main" val="3444218469"/>
                    </a:ext>
                  </a:extLst>
                </a:gridCol>
                <a:gridCol w="2118478">
                  <a:extLst>
                    <a:ext uri="{9D8B030D-6E8A-4147-A177-3AD203B41FA5}">
                      <a16:colId xmlns:a16="http://schemas.microsoft.com/office/drawing/2014/main" val="2102409973"/>
                    </a:ext>
                  </a:extLst>
                </a:gridCol>
                <a:gridCol w="1950254">
                  <a:extLst>
                    <a:ext uri="{9D8B030D-6E8A-4147-A177-3AD203B41FA5}">
                      <a16:colId xmlns:a16="http://schemas.microsoft.com/office/drawing/2014/main" val="2477834799"/>
                    </a:ext>
                  </a:extLst>
                </a:gridCol>
              </a:tblGrid>
              <a:tr h="1329453">
                <a:tc>
                  <a:txBody>
                    <a:bodyPr/>
                    <a:lstStyle/>
                    <a:p>
                      <a:pPr algn="just">
                        <a:lnSpc>
                          <a:spcPct val="115000"/>
                        </a:lnSpc>
                        <a:spcAft>
                          <a:spcPts val="0"/>
                        </a:spcAft>
                      </a:pPr>
                      <a:r>
                        <a:rPr lang="en-GB" sz="2000" baseline="0" dirty="0">
                          <a:effectLst/>
                        </a:rPr>
                        <a:t>Map values </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Suitability classes</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baseline="0" dirty="0">
                          <a:effectLst/>
                        </a:rPr>
                        <a:t>Percent area of the </a:t>
                      </a:r>
                      <a:r>
                        <a:rPr lang="en-GB" sz="2000" baseline="0" dirty="0" err="1">
                          <a:effectLst/>
                        </a:rPr>
                        <a:t>Ramotswa</a:t>
                      </a:r>
                      <a:r>
                        <a:rPr lang="en-GB" sz="2000" baseline="0" dirty="0">
                          <a:effectLst/>
                        </a:rPr>
                        <a:t> Aquifer Flight Area</a:t>
                      </a:r>
                      <a:endParaRPr lang="en-ZA" sz="2000" baseline="0" dirty="0">
                        <a:effectLst/>
                      </a:endParaRPr>
                    </a:p>
                    <a:p>
                      <a:pPr algn="just">
                        <a:lnSpc>
                          <a:spcPct val="115000"/>
                        </a:lnSpc>
                        <a:spcAft>
                          <a:spcPts val="0"/>
                        </a:spcAft>
                      </a:pPr>
                      <a:r>
                        <a:rPr lang="en-GB" sz="2000" baseline="0" dirty="0">
                          <a:effectLst/>
                        </a:rPr>
                        <a:t> </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baseline="0" dirty="0">
                          <a:effectLst/>
                        </a:rPr>
                        <a:t>Percentage area of the RTBAA</a:t>
                      </a:r>
                      <a:endParaRPr lang="en-ZA" sz="2000" baseline="0" dirty="0">
                        <a:effectLst/>
                      </a:endParaRPr>
                    </a:p>
                    <a:p>
                      <a:pPr algn="just">
                        <a:lnSpc>
                          <a:spcPct val="115000"/>
                        </a:lnSpc>
                        <a:spcAft>
                          <a:spcPts val="0"/>
                        </a:spcAft>
                      </a:pPr>
                      <a:r>
                        <a:rPr lang="en-GB" sz="2000" baseline="0" dirty="0">
                          <a:effectLst/>
                        </a:rPr>
                        <a:t> </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2875448"/>
                  </a:ext>
                </a:extLst>
              </a:tr>
              <a:tr h="332363">
                <a:tc>
                  <a:txBody>
                    <a:bodyPr/>
                    <a:lstStyle/>
                    <a:p>
                      <a:pPr algn="just">
                        <a:lnSpc>
                          <a:spcPct val="115000"/>
                        </a:lnSpc>
                        <a:spcAft>
                          <a:spcPts val="0"/>
                        </a:spcAft>
                      </a:pPr>
                      <a:r>
                        <a:rPr lang="en-GB" sz="2000" baseline="0" dirty="0">
                          <a:effectLst/>
                        </a:rPr>
                        <a:t>0</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Unsuitable</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6.7</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5.9</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200990"/>
                  </a:ext>
                </a:extLst>
              </a:tr>
              <a:tr h="332363">
                <a:tc>
                  <a:txBody>
                    <a:bodyPr/>
                    <a:lstStyle/>
                    <a:p>
                      <a:pPr algn="just">
                        <a:lnSpc>
                          <a:spcPct val="115000"/>
                        </a:lnSpc>
                        <a:spcAft>
                          <a:spcPts val="0"/>
                        </a:spcAft>
                      </a:pPr>
                      <a:r>
                        <a:rPr lang="en-GB" sz="2000" baseline="0">
                          <a:effectLst/>
                        </a:rPr>
                        <a:t>0 – 0.2</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Very low suitability</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0.0</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0.0</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258645"/>
                  </a:ext>
                </a:extLst>
              </a:tr>
              <a:tr h="332363">
                <a:tc>
                  <a:txBody>
                    <a:bodyPr/>
                    <a:lstStyle/>
                    <a:p>
                      <a:pPr algn="just">
                        <a:lnSpc>
                          <a:spcPct val="115000"/>
                        </a:lnSpc>
                        <a:spcAft>
                          <a:spcPts val="0"/>
                        </a:spcAft>
                      </a:pPr>
                      <a:r>
                        <a:rPr lang="en-GB" sz="2000" baseline="0">
                          <a:effectLst/>
                        </a:rPr>
                        <a:t>0.2 – 0.4</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Low suitability</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2.2</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2.6</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4268164"/>
                  </a:ext>
                </a:extLst>
              </a:tr>
              <a:tr h="332363">
                <a:tc>
                  <a:txBody>
                    <a:bodyPr/>
                    <a:lstStyle/>
                    <a:p>
                      <a:pPr algn="just">
                        <a:lnSpc>
                          <a:spcPct val="115000"/>
                        </a:lnSpc>
                        <a:spcAft>
                          <a:spcPts val="0"/>
                        </a:spcAft>
                      </a:pPr>
                      <a:r>
                        <a:rPr lang="en-GB" sz="2000" baseline="0">
                          <a:effectLst/>
                        </a:rPr>
                        <a:t>0.4 – 0.6</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Moderately suitable</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13.1</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12.6</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4745614"/>
                  </a:ext>
                </a:extLst>
              </a:tr>
              <a:tr h="332363">
                <a:tc>
                  <a:txBody>
                    <a:bodyPr/>
                    <a:lstStyle/>
                    <a:p>
                      <a:pPr algn="just">
                        <a:lnSpc>
                          <a:spcPct val="115000"/>
                        </a:lnSpc>
                        <a:spcAft>
                          <a:spcPts val="0"/>
                        </a:spcAft>
                      </a:pPr>
                      <a:r>
                        <a:rPr lang="en-GB" sz="2000" baseline="0">
                          <a:effectLst/>
                        </a:rPr>
                        <a:t>0.6 – 0.8</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Suitable</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1" baseline="0" dirty="0">
                          <a:effectLst/>
                        </a:rPr>
                        <a:t>52.3</a:t>
                      </a:r>
                      <a:endParaRPr lang="en-ZA" sz="20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1" baseline="0" dirty="0">
                          <a:effectLst/>
                        </a:rPr>
                        <a:t>62.6</a:t>
                      </a:r>
                      <a:endParaRPr lang="en-ZA" sz="20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1477788"/>
                  </a:ext>
                </a:extLst>
              </a:tr>
              <a:tr h="332363">
                <a:tc>
                  <a:txBody>
                    <a:bodyPr/>
                    <a:lstStyle/>
                    <a:p>
                      <a:pPr algn="just">
                        <a:lnSpc>
                          <a:spcPct val="115000"/>
                        </a:lnSpc>
                        <a:spcAft>
                          <a:spcPts val="0"/>
                        </a:spcAft>
                      </a:pPr>
                      <a:r>
                        <a:rPr lang="en-GB" sz="2000" baseline="0">
                          <a:effectLst/>
                        </a:rPr>
                        <a:t>0.8 – 1.0</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a:effectLst/>
                        </a:rPr>
                        <a:t>Very suitable</a:t>
                      </a:r>
                      <a:endParaRPr lang="en-ZA" sz="20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25.8</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2000" baseline="0" dirty="0">
                          <a:effectLst/>
                        </a:rPr>
                        <a:t>16.2</a:t>
                      </a:r>
                      <a:endParaRPr lang="en-ZA" sz="2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8880421"/>
                  </a:ext>
                </a:extLst>
              </a:tr>
            </a:tbl>
          </a:graphicData>
        </a:graphic>
      </p:graphicFrame>
    </p:spTree>
    <p:extLst>
      <p:ext uri="{BB962C8B-B14F-4D97-AF65-F5344CB8AC3E}">
        <p14:creationId xmlns:p14="http://schemas.microsoft.com/office/powerpoint/2010/main" val="201298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schemeClr val="accent1">
                    <a:lumMod val="75000"/>
                  </a:schemeClr>
                </a:solidFill>
              </a:rPr>
              <a:t>Summary</a:t>
            </a:r>
          </a:p>
        </p:txBody>
      </p:sp>
      <p:sp>
        <p:nvSpPr>
          <p:cNvPr id="3" name="Content Placeholder 2"/>
          <p:cNvSpPr>
            <a:spLocks noGrp="1"/>
          </p:cNvSpPr>
          <p:nvPr>
            <p:ph idx="1"/>
          </p:nvPr>
        </p:nvSpPr>
        <p:spPr>
          <a:xfrm>
            <a:off x="628650" y="1484784"/>
            <a:ext cx="7886700" cy="4351338"/>
          </a:xfrm>
        </p:spPr>
        <p:txBody>
          <a:bodyPr/>
          <a:lstStyle/>
          <a:p>
            <a:r>
              <a:rPr lang="en-US" b="1" i="1" dirty="0"/>
              <a:t>While further work must be done, there is substantial potential for MAR in the </a:t>
            </a:r>
            <a:r>
              <a:rPr lang="en-US" b="1" i="1" dirty="0" err="1"/>
              <a:t>Ramotswa</a:t>
            </a:r>
            <a:r>
              <a:rPr lang="en-US" b="1" i="1" dirty="0"/>
              <a:t> Aquifer</a:t>
            </a:r>
            <a:r>
              <a:rPr lang="en-US" b="1" i="1" dirty="0" smtClean="0"/>
              <a:t>.</a:t>
            </a:r>
          </a:p>
          <a:p>
            <a:pPr marL="532800"/>
            <a:r>
              <a:rPr lang="en-US" dirty="0"/>
              <a:t>About 52% of the </a:t>
            </a:r>
            <a:r>
              <a:rPr lang="en-GB" dirty="0" err="1"/>
              <a:t>Ramotswa</a:t>
            </a:r>
            <a:r>
              <a:rPr lang="en-GB" dirty="0"/>
              <a:t> Aquifer Flight Area </a:t>
            </a:r>
            <a:r>
              <a:rPr lang="en-US" dirty="0"/>
              <a:t>was mapped as suitable  </a:t>
            </a:r>
            <a:r>
              <a:rPr lang="en-US" dirty="0" smtClean="0"/>
              <a:t>and </a:t>
            </a:r>
            <a:r>
              <a:rPr lang="en-GB" dirty="0"/>
              <a:t>a</a:t>
            </a:r>
            <a:r>
              <a:rPr lang="en-GB" dirty="0" smtClean="0"/>
              <a:t>bout </a:t>
            </a:r>
            <a:r>
              <a:rPr lang="en-GB" dirty="0"/>
              <a:t>26% of the </a:t>
            </a:r>
            <a:r>
              <a:rPr lang="en-GB" dirty="0" err="1"/>
              <a:t>Ramotswa</a:t>
            </a:r>
            <a:r>
              <a:rPr lang="en-GB" dirty="0"/>
              <a:t> Aquifer Flight Area falls in a very suitable class</a:t>
            </a:r>
            <a:endParaRPr lang="en-US" b="1" i="1" dirty="0"/>
          </a:p>
          <a:p>
            <a:pPr marL="532800"/>
            <a:r>
              <a:rPr lang="en-US" dirty="0" smtClean="0"/>
              <a:t> </a:t>
            </a:r>
            <a:r>
              <a:rPr lang="en-GB" dirty="0"/>
              <a:t>A</a:t>
            </a:r>
            <a:r>
              <a:rPr lang="en-GB" dirty="0" smtClean="0"/>
              <a:t>bout </a:t>
            </a:r>
            <a:r>
              <a:rPr lang="en-GB" dirty="0"/>
              <a:t>63% of the RTBAA belongs to the suitable class, while 16% is very suitable. </a:t>
            </a:r>
            <a:endParaRPr lang="en-GB" dirty="0" smtClean="0"/>
          </a:p>
          <a:p>
            <a:pPr marL="172800"/>
            <a:r>
              <a:rPr lang="en-GB" b="1" i="1" dirty="0"/>
              <a:t>Caveats</a:t>
            </a:r>
            <a:r>
              <a:rPr lang="en-GB" dirty="0"/>
              <a:t> The suitability map produced in this report represents the intrinsic suitability, purely based on the intrinsic characteristics of the biophysical parameters. Water source, demand and water quality issues are not considered. Depth to groundwater was not included due to lack of data. </a:t>
            </a:r>
            <a:endParaRPr lang="en-ZA" dirty="0"/>
          </a:p>
        </p:txBody>
      </p:sp>
    </p:spTree>
    <p:extLst>
      <p:ext uri="{BB962C8B-B14F-4D97-AF65-F5344CB8AC3E}">
        <p14:creationId xmlns:p14="http://schemas.microsoft.com/office/powerpoint/2010/main" val="402394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1"/>
                </a:solidFill>
              </a:rPr>
              <a:t>3. </a:t>
            </a:r>
            <a:r>
              <a:rPr lang="en-US" sz="2800" b="1" dirty="0">
                <a:solidFill>
                  <a:schemeClr val="accent1"/>
                </a:solidFill>
              </a:rPr>
              <a:t>H</a:t>
            </a:r>
            <a:r>
              <a:rPr lang="en-US" sz="2800" b="1" dirty="0" smtClean="0">
                <a:solidFill>
                  <a:schemeClr val="accent1"/>
                </a:solidFill>
              </a:rPr>
              <a:t>ydrogeological </a:t>
            </a:r>
            <a:r>
              <a:rPr lang="en-US" sz="2800" b="1" dirty="0">
                <a:solidFill>
                  <a:schemeClr val="accent1"/>
                </a:solidFill>
              </a:rPr>
              <a:t>modeling </a:t>
            </a:r>
            <a:r>
              <a:rPr lang="en-US" sz="2800" b="1" dirty="0" smtClean="0">
                <a:solidFill>
                  <a:schemeClr val="accent1"/>
                </a:solidFill>
              </a:rPr>
              <a:t>in </a:t>
            </a:r>
            <a:r>
              <a:rPr lang="en-US" sz="2800" b="1" dirty="0" err="1">
                <a:solidFill>
                  <a:schemeClr val="accent1"/>
                </a:solidFill>
              </a:rPr>
              <a:t>Ramotswa</a:t>
            </a:r>
            <a:r>
              <a:rPr lang="en-US" sz="2800" b="1" dirty="0">
                <a:solidFill>
                  <a:schemeClr val="accent1"/>
                </a:solidFill>
              </a:rPr>
              <a:t> aquifer</a:t>
            </a:r>
            <a:endParaRPr lang="en-ZA" sz="2800" b="1" dirty="0"/>
          </a:p>
        </p:txBody>
      </p:sp>
      <p:sp>
        <p:nvSpPr>
          <p:cNvPr id="3" name="Content Placeholder 2"/>
          <p:cNvSpPr>
            <a:spLocks noGrp="1"/>
          </p:cNvSpPr>
          <p:nvPr>
            <p:ph idx="1"/>
          </p:nvPr>
        </p:nvSpPr>
        <p:spPr>
          <a:xfrm>
            <a:off x="457200" y="1340768"/>
            <a:ext cx="8363272" cy="4968552"/>
          </a:xfrm>
        </p:spPr>
        <p:txBody>
          <a:bodyPr>
            <a:normAutofit/>
          </a:bodyPr>
          <a:lstStyle/>
          <a:p>
            <a:pPr>
              <a:buFont typeface="Wingdings" panose="05000000000000000000" pitchFamily="2" charset="2"/>
              <a:buChar char="§"/>
            </a:pPr>
            <a:r>
              <a:rPr lang="en-US" sz="2400" dirty="0" smtClean="0"/>
              <a:t>The </a:t>
            </a:r>
            <a:r>
              <a:rPr lang="en-US" sz="2400" b="1" dirty="0"/>
              <a:t>main objectives </a:t>
            </a:r>
            <a:r>
              <a:rPr lang="en-US" sz="2400" dirty="0"/>
              <a:t>of </a:t>
            </a:r>
            <a:r>
              <a:rPr lang="en-US" sz="2400" dirty="0" smtClean="0"/>
              <a:t>the </a:t>
            </a:r>
            <a:r>
              <a:rPr lang="en-US" sz="2400" dirty="0" err="1" smtClean="0"/>
              <a:t>Ramotswa</a:t>
            </a:r>
            <a:r>
              <a:rPr lang="en-US" sz="2400" dirty="0" smtClean="0"/>
              <a:t> Aquifer </a:t>
            </a:r>
            <a:r>
              <a:rPr lang="en-US" sz="2400" dirty="0"/>
              <a:t>hydrogeological modeling </a:t>
            </a:r>
            <a:r>
              <a:rPr lang="en-US" sz="2400" dirty="0" smtClean="0"/>
              <a:t>is: </a:t>
            </a:r>
            <a:endParaRPr lang="en-US" sz="2400" dirty="0"/>
          </a:p>
          <a:p>
            <a:pPr lvl="1" indent="-342900">
              <a:buFont typeface="Wingdings" panose="05000000000000000000" pitchFamily="2" charset="2"/>
              <a:buChar char="§"/>
            </a:pPr>
            <a:r>
              <a:rPr lang="en-US" sz="2400" dirty="0" smtClean="0"/>
              <a:t>1</a:t>
            </a:r>
            <a:r>
              <a:rPr lang="en-US" sz="2400" dirty="0"/>
              <a:t>)</a:t>
            </a:r>
            <a:r>
              <a:rPr lang="en-US" sz="2400" b="1" dirty="0"/>
              <a:t> </a:t>
            </a:r>
            <a:r>
              <a:rPr lang="en-US" sz="2400" dirty="0"/>
              <a:t>to investigate the  use and movement of groundwater, recharge, discharge and storage process.</a:t>
            </a:r>
          </a:p>
          <a:p>
            <a:pPr lvl="1" indent="-342900">
              <a:buFont typeface="Wingdings" panose="05000000000000000000" pitchFamily="2" charset="2"/>
              <a:buChar char="§"/>
            </a:pPr>
            <a:r>
              <a:rPr lang="en-US" sz="2400" dirty="0" smtClean="0"/>
              <a:t>2</a:t>
            </a:r>
            <a:r>
              <a:rPr lang="en-US" sz="2400" dirty="0"/>
              <a:t>) to assess the feasibility of MAR, through model scenario analysis</a:t>
            </a:r>
          </a:p>
          <a:p>
            <a:endParaRPr lang="en-ZA" dirty="0" smtClean="0"/>
          </a:p>
          <a:p>
            <a:endParaRPr lang="en-ZA" dirty="0"/>
          </a:p>
          <a:p>
            <a:r>
              <a:rPr lang="en-ZA" dirty="0" smtClean="0"/>
              <a:t>THE FOCUS IS COMPARTMENT THREE</a:t>
            </a: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3212976"/>
            <a:ext cx="2225152" cy="2880571"/>
          </a:xfrm>
          <a:prstGeom prst="rect">
            <a:avLst/>
          </a:prstGeom>
          <a:ln>
            <a:solidFill>
              <a:schemeClr val="tx1"/>
            </a:solidFill>
          </a:ln>
        </p:spPr>
      </p:pic>
    </p:spTree>
    <p:extLst>
      <p:ext uri="{BB962C8B-B14F-4D97-AF65-F5344CB8AC3E}">
        <p14:creationId xmlns:p14="http://schemas.microsoft.com/office/powerpoint/2010/main" val="2106461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accent1"/>
                </a:solidFill>
              </a:rPr>
              <a:t>Groundwater flow direction</a:t>
            </a:r>
            <a:endParaRPr lang="en-ZA" sz="2800" b="1" dirty="0">
              <a:solidFill>
                <a:schemeClr val="accent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556792"/>
            <a:ext cx="5860696" cy="4145025"/>
          </a:xfrm>
          <a:prstGeom prst="rect">
            <a:avLst/>
          </a:prstGeom>
        </p:spPr>
      </p:pic>
      <p:sp>
        <p:nvSpPr>
          <p:cNvPr id="5" name="TextBox 4"/>
          <p:cNvSpPr txBox="1"/>
          <p:nvPr/>
        </p:nvSpPr>
        <p:spPr>
          <a:xfrm>
            <a:off x="251520" y="1417638"/>
            <a:ext cx="3024336" cy="5109091"/>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The main groundwater flow direction is from </a:t>
            </a:r>
            <a:r>
              <a:rPr lang="en-GB" sz="2200" b="1" dirty="0">
                <a:latin typeface="Arial" panose="020B0604020202020204" pitchFamily="34" charset="0"/>
                <a:cs typeface="Arial" panose="020B0604020202020204" pitchFamily="34" charset="0"/>
              </a:rPr>
              <a:t>South to North and generally follows the </a:t>
            </a:r>
            <a:r>
              <a:rPr lang="en-GB" sz="2200" dirty="0">
                <a:latin typeface="Arial" panose="020B0604020202020204" pitchFamily="34" charset="0"/>
                <a:cs typeface="Arial" panose="020B0604020202020204" pitchFamily="34" charset="0"/>
              </a:rPr>
              <a:t>natural </a:t>
            </a:r>
            <a:r>
              <a:rPr lang="en-GB" sz="2200" dirty="0" smtClean="0">
                <a:latin typeface="Arial" panose="020B0604020202020204" pitchFamily="34" charset="0"/>
                <a:cs typeface="Arial" panose="020B0604020202020204" pitchFamily="34" charset="0"/>
              </a:rPr>
              <a:t>topography.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Although the general trend of the groundwater level contours is slope from South to North, local variation is considerable.</a:t>
            </a:r>
            <a:endParaRPr lang="en-ZA" sz="2200" dirty="0">
              <a:latin typeface="Arial" panose="020B0604020202020204" pitchFamily="34" charset="0"/>
              <a:cs typeface="Arial" panose="020B0604020202020204" pitchFamily="34" charset="0"/>
            </a:endParaRPr>
          </a:p>
          <a:p>
            <a:endParaRPr lang="en-ZA" dirty="0"/>
          </a:p>
        </p:txBody>
      </p:sp>
      <p:sp>
        <p:nvSpPr>
          <p:cNvPr id="6" name="TextBox 5"/>
          <p:cNvSpPr txBox="1"/>
          <p:nvPr/>
        </p:nvSpPr>
        <p:spPr>
          <a:xfrm>
            <a:off x="3923928" y="5805264"/>
            <a:ext cx="4762872" cy="923330"/>
          </a:xfrm>
          <a:prstGeom prst="rect">
            <a:avLst/>
          </a:prstGeom>
          <a:noFill/>
        </p:spPr>
        <p:txBody>
          <a:bodyPr wrap="square" rtlCol="0">
            <a:spAutoFit/>
          </a:bodyPr>
          <a:lstStyle/>
          <a:p>
            <a:r>
              <a:rPr lang="en-GB" i="1" dirty="0"/>
              <a:t>Groundwater level contours interpolated using IDW based on 12 observation wells water level data monitored at 17 FEB 20006</a:t>
            </a:r>
            <a:endParaRPr lang="en-ZA" i="1" dirty="0"/>
          </a:p>
        </p:txBody>
      </p:sp>
    </p:spTree>
    <p:extLst>
      <p:ext uri="{BB962C8B-B14F-4D97-AF65-F5344CB8AC3E}">
        <p14:creationId xmlns:p14="http://schemas.microsoft.com/office/powerpoint/2010/main" val="121297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r>
              <a:rPr lang="en-GB" sz="2800" b="1" dirty="0">
                <a:solidFill>
                  <a:schemeClr val="accent1"/>
                </a:solidFill>
              </a:rPr>
              <a:t>Conceptual model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17638"/>
            <a:ext cx="5868764" cy="3523530"/>
          </a:xfrm>
          <a:prstGeom prst="rect">
            <a:avLst/>
          </a:prstGeom>
        </p:spPr>
      </p:pic>
      <p:pic>
        <p:nvPicPr>
          <p:cNvPr id="4" name="Picture 3"/>
          <p:cNvPicPr>
            <a:picLocks noChangeAspect="1"/>
          </p:cNvPicPr>
          <p:nvPr/>
        </p:nvPicPr>
        <p:blipFill>
          <a:blip r:embed="rId3" cstate="print"/>
          <a:srcRect/>
          <a:stretch>
            <a:fillRect/>
          </a:stretch>
        </p:blipFill>
        <p:spPr bwMode="auto">
          <a:xfrm>
            <a:off x="4576854" y="4403875"/>
            <a:ext cx="4593628" cy="2454125"/>
          </a:xfrm>
          <a:prstGeom prst="rect">
            <a:avLst/>
          </a:prstGeom>
          <a:noFill/>
          <a:ln w="9525">
            <a:noFill/>
            <a:miter lim="800000"/>
            <a:headEnd/>
            <a:tailEnd/>
          </a:ln>
          <a:effectLst/>
        </p:spPr>
      </p:pic>
      <p:sp>
        <p:nvSpPr>
          <p:cNvPr id="6" name="Rectangle 5"/>
          <p:cNvSpPr/>
          <p:nvPr/>
        </p:nvSpPr>
        <p:spPr>
          <a:xfrm>
            <a:off x="6804248" y="4589760"/>
            <a:ext cx="1507657" cy="369332"/>
          </a:xfrm>
          <a:prstGeom prst="rect">
            <a:avLst/>
          </a:prstGeom>
        </p:spPr>
        <p:txBody>
          <a:bodyPr wrap="none">
            <a:spAutoFit/>
          </a:bodyPr>
          <a:lstStyle/>
          <a:p>
            <a:r>
              <a:rPr lang="en-US" dirty="0" smtClean="0"/>
              <a:t>Meyer (2014</a:t>
            </a:r>
            <a:r>
              <a:rPr lang="en-US"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570" y="1078080"/>
            <a:ext cx="2595011" cy="3359372"/>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2123728" y="5085184"/>
            <a:ext cx="2090385" cy="1635785"/>
          </a:xfrm>
          <a:prstGeom prst="rect">
            <a:avLst/>
          </a:prstGeom>
        </p:spPr>
      </p:pic>
    </p:spTree>
    <p:extLst>
      <p:ext uri="{BB962C8B-B14F-4D97-AF65-F5344CB8AC3E}">
        <p14:creationId xmlns:p14="http://schemas.microsoft.com/office/powerpoint/2010/main" val="2388398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pPr algn="l"/>
            <a:r>
              <a:rPr lang="en-ZA" sz="2800" b="1" dirty="0">
                <a:solidFill>
                  <a:schemeClr val="accent1"/>
                </a:solidFill>
              </a:rPr>
              <a:t>Spatial distribution of simulated water level using steady state model</a:t>
            </a:r>
          </a:p>
        </p:txBody>
      </p:sp>
      <p:pic>
        <p:nvPicPr>
          <p:cNvPr id="3" name="Picture 2"/>
          <p:cNvPicPr/>
          <p:nvPr/>
        </p:nvPicPr>
        <p:blipFill>
          <a:blip r:embed="rId2"/>
          <a:stretch>
            <a:fillRect/>
          </a:stretch>
        </p:blipFill>
        <p:spPr>
          <a:xfrm>
            <a:off x="484603" y="1360292"/>
            <a:ext cx="5554960" cy="3816424"/>
          </a:xfrm>
          <a:prstGeom prst="rect">
            <a:avLst/>
          </a:prstGeom>
        </p:spPr>
      </p:pic>
      <p:sp>
        <p:nvSpPr>
          <p:cNvPr id="4" name="TextBox 3"/>
          <p:cNvSpPr txBox="1"/>
          <p:nvPr/>
        </p:nvSpPr>
        <p:spPr>
          <a:xfrm>
            <a:off x="179512" y="5176716"/>
            <a:ext cx="8712968" cy="1200329"/>
          </a:xfrm>
          <a:prstGeom prst="rect">
            <a:avLst/>
          </a:prstGeom>
          <a:noFill/>
        </p:spPr>
        <p:txBody>
          <a:bodyPr wrap="square" rtlCol="0">
            <a:spAutoFit/>
          </a:bodyPr>
          <a:lstStyle/>
          <a:p>
            <a:r>
              <a:rPr lang="en-GB" i="1" dirty="0"/>
              <a:t>Steady state head distribution </a:t>
            </a:r>
            <a:r>
              <a:rPr lang="en-GB" i="1" dirty="0" smtClean="0"/>
              <a:t>(</a:t>
            </a:r>
            <a:r>
              <a:rPr lang="en-GB" i="1" dirty="0"/>
              <a:t>simulated head lower than observed is shown in blue dot, while the red dot show areas where simulated head is higher than the observed value. The size of the dot represent the residual difference)</a:t>
            </a:r>
            <a:endParaRPr lang="en-ZA" i="1" dirty="0"/>
          </a:p>
          <a:p>
            <a:endParaRPr lang="en-ZA" dirty="0"/>
          </a:p>
        </p:txBody>
      </p:sp>
      <p:sp>
        <p:nvSpPr>
          <p:cNvPr id="5" name="TextBox 4"/>
          <p:cNvSpPr txBox="1"/>
          <p:nvPr/>
        </p:nvSpPr>
        <p:spPr>
          <a:xfrm>
            <a:off x="6228184" y="2131990"/>
            <a:ext cx="2664296" cy="1754326"/>
          </a:xfrm>
          <a:prstGeom prst="rect">
            <a:avLst/>
          </a:prstGeom>
          <a:noFill/>
        </p:spPr>
        <p:txBody>
          <a:bodyPr wrap="square" rtlCol="0">
            <a:spAutoFit/>
          </a:bodyPr>
          <a:lstStyle/>
          <a:p>
            <a:r>
              <a:rPr lang="en-GB" dirty="0"/>
              <a:t>The simulated water level contours are also </a:t>
            </a:r>
            <a:r>
              <a:rPr lang="en-GB" b="1" dirty="0"/>
              <a:t>consistence with the overall regional groundwater flow direction. </a:t>
            </a:r>
            <a:endParaRPr lang="en-ZA" b="1" dirty="0"/>
          </a:p>
        </p:txBody>
      </p:sp>
    </p:spTree>
    <p:extLst>
      <p:ext uri="{BB962C8B-B14F-4D97-AF65-F5344CB8AC3E}">
        <p14:creationId xmlns:p14="http://schemas.microsoft.com/office/powerpoint/2010/main" val="85486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accent1"/>
                </a:solidFill>
              </a:rPr>
              <a:t>Water Budget Analysis-Steady state</a:t>
            </a:r>
            <a:r>
              <a:rPr lang="en-ZA" sz="2800" b="1" dirty="0">
                <a:solidFill>
                  <a:schemeClr val="accent1"/>
                </a:solidFill>
              </a:rPr>
              <a:t/>
            </a:r>
            <a:br>
              <a:rPr lang="en-ZA" sz="2800" b="1" dirty="0">
                <a:solidFill>
                  <a:schemeClr val="accent1"/>
                </a:solidFill>
              </a:rPr>
            </a:br>
            <a:endParaRPr lang="en-ZA" sz="2800" b="1" dirty="0">
              <a:solidFill>
                <a:schemeClr val="accent1"/>
              </a:solidFill>
            </a:endParaRPr>
          </a:p>
        </p:txBody>
      </p:sp>
      <p:graphicFrame>
        <p:nvGraphicFramePr>
          <p:cNvPr id="3" name="Chart 2"/>
          <p:cNvGraphicFramePr/>
          <p:nvPr/>
        </p:nvGraphicFramePr>
        <p:xfrm>
          <a:off x="827584" y="1417638"/>
          <a:ext cx="7560840" cy="417160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5877272"/>
            <a:ext cx="7427168" cy="369332"/>
          </a:xfrm>
          <a:prstGeom prst="rect">
            <a:avLst/>
          </a:prstGeom>
          <a:noFill/>
        </p:spPr>
        <p:txBody>
          <a:bodyPr wrap="square" rtlCol="0">
            <a:spAutoFit/>
          </a:bodyPr>
          <a:lstStyle/>
          <a:p>
            <a:r>
              <a:rPr lang="en-GB" i="1" dirty="0"/>
              <a:t>Water budget of the entire model domain obtained from steady state model </a:t>
            </a:r>
            <a:endParaRPr lang="en-ZA" i="1" dirty="0"/>
          </a:p>
        </p:txBody>
      </p:sp>
    </p:spTree>
    <p:extLst>
      <p:ext uri="{BB962C8B-B14F-4D97-AF65-F5344CB8AC3E}">
        <p14:creationId xmlns:p14="http://schemas.microsoft.com/office/powerpoint/2010/main" val="395911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r>
              <a:rPr lang="en-US" sz="3200" dirty="0">
                <a:solidFill>
                  <a:schemeClr val="accent1"/>
                </a:solidFill>
              </a:rPr>
              <a:t>Objective</a:t>
            </a:r>
          </a:p>
        </p:txBody>
      </p:sp>
      <p:sp>
        <p:nvSpPr>
          <p:cNvPr id="3" name="Content Placeholder 2"/>
          <p:cNvSpPr>
            <a:spLocks noGrp="1"/>
          </p:cNvSpPr>
          <p:nvPr>
            <p:ph idx="1"/>
          </p:nvPr>
        </p:nvSpPr>
        <p:spPr>
          <a:xfrm>
            <a:off x="628650" y="1690689"/>
            <a:ext cx="7886700" cy="4351338"/>
          </a:xfrm>
        </p:spPr>
        <p:txBody>
          <a:bodyPr>
            <a:normAutofit/>
          </a:bodyPr>
          <a:lstStyle/>
          <a:p>
            <a:r>
              <a:rPr lang="en-US" sz="2400" dirty="0" smtClean="0">
                <a:latin typeface="Vani" panose="020B0502040204020203" pitchFamily="34" charset="0"/>
                <a:cs typeface="Vani" panose="020B0502040204020203" pitchFamily="34" charset="0"/>
              </a:rPr>
              <a:t>The objectives this project component are:</a:t>
            </a:r>
          </a:p>
          <a:p>
            <a:pPr marL="914400" lvl="1" indent="-514350">
              <a:buFont typeface="+mj-lt"/>
              <a:buAutoNum type="alphaLcParenR"/>
            </a:pPr>
            <a:r>
              <a:rPr lang="en-US" sz="2400" b="1" dirty="0" smtClean="0">
                <a:latin typeface="Vani" panose="020B0502040204020203" pitchFamily="34" charset="0"/>
                <a:cs typeface="Vani" panose="020B0502040204020203" pitchFamily="34" charset="0"/>
              </a:rPr>
              <a:t> </a:t>
            </a:r>
            <a:r>
              <a:rPr lang="en-ZA" sz="2400" b="1" dirty="0">
                <a:latin typeface="Vani" panose="020B0502040204020203" pitchFamily="34" charset="0"/>
                <a:cs typeface="Vani" panose="020B0502040204020203" pitchFamily="34" charset="0"/>
              </a:rPr>
              <a:t>Review of MAR experiences in Africa </a:t>
            </a:r>
            <a:r>
              <a:rPr lang="en-ZA" sz="2400" dirty="0" smtClean="0">
                <a:latin typeface="Vani" panose="020B0502040204020203" pitchFamily="34" charset="0"/>
                <a:cs typeface="Vani" panose="020B0502040204020203" pitchFamily="34" charset="0"/>
              </a:rPr>
              <a:t>and </a:t>
            </a:r>
            <a:r>
              <a:rPr lang="en-ZA" sz="2400" dirty="0" smtClean="0">
                <a:ea typeface="Verdana" panose="020B0604030504040204" pitchFamily="34" charset="0"/>
              </a:rPr>
              <a:t>generate </a:t>
            </a:r>
            <a:r>
              <a:rPr lang="en-ZA" sz="2400" dirty="0">
                <a:ea typeface="Verdana" panose="020B0604030504040204" pitchFamily="34" charset="0"/>
              </a:rPr>
              <a:t>some guidance and lessons on which MAR approaches may have most potential for application in areas identified as suitable in the </a:t>
            </a:r>
            <a:r>
              <a:rPr lang="en-ZA" sz="2400" dirty="0" err="1">
                <a:ea typeface="Verdana" panose="020B0604030504040204" pitchFamily="34" charset="0"/>
              </a:rPr>
              <a:t>Ramotswa</a:t>
            </a:r>
            <a:r>
              <a:rPr lang="en-ZA" sz="2400" dirty="0">
                <a:ea typeface="Verdana" panose="020B0604030504040204" pitchFamily="34" charset="0"/>
              </a:rPr>
              <a:t> </a:t>
            </a:r>
          </a:p>
          <a:p>
            <a:pPr marL="914400" lvl="1" indent="-514350">
              <a:buFont typeface="+mj-lt"/>
              <a:buAutoNum type="alphaLcParenR"/>
            </a:pPr>
            <a:r>
              <a:rPr lang="en-US" sz="2400" b="1" dirty="0" smtClean="0">
                <a:latin typeface="Vani" panose="020B0502040204020203" pitchFamily="34" charset="0"/>
                <a:cs typeface="Vani" panose="020B0502040204020203" pitchFamily="34" charset="0"/>
              </a:rPr>
              <a:t>Assessment of MAR site suitability</a:t>
            </a:r>
            <a:r>
              <a:rPr lang="en-US" sz="2400" dirty="0" smtClean="0">
                <a:latin typeface="Vani" panose="020B0502040204020203" pitchFamily="34" charset="0"/>
                <a:cs typeface="Vani" panose="020B0502040204020203" pitchFamily="34" charset="0"/>
              </a:rPr>
              <a:t>: assessment of site suitability for MAR using GIS and multi-criteria analysis </a:t>
            </a:r>
          </a:p>
          <a:p>
            <a:pPr marL="914400" lvl="1" indent="-514350">
              <a:buFont typeface="+mj-lt"/>
              <a:buAutoNum type="alphaLcParenR"/>
            </a:pPr>
            <a:r>
              <a:rPr lang="en-US" sz="2400" b="1" dirty="0">
                <a:latin typeface="Vani" panose="020B0502040204020203" pitchFamily="34" charset="0"/>
                <a:cs typeface="Vani" panose="020B0502040204020203" pitchFamily="34" charset="0"/>
              </a:rPr>
              <a:t> Hydrogeological Modeling: </a:t>
            </a:r>
            <a:r>
              <a:rPr lang="en-US" sz="2400" dirty="0" smtClean="0">
                <a:latin typeface="Vani" panose="020B0502040204020203" pitchFamily="34" charset="0"/>
                <a:cs typeface="Vani" panose="020B0502040204020203" pitchFamily="34" charset="0"/>
              </a:rPr>
              <a:t>quantifying storage and the relative impact of MAR activities on the aquifer system</a:t>
            </a:r>
            <a:endParaRPr lang="en-US" sz="2400" dirty="0">
              <a:latin typeface="Vani" panose="020B0502040204020203" pitchFamily="34" charset="0"/>
              <a:cs typeface="Vani" panose="020B0502040204020203" pitchFamily="34" charset="0"/>
            </a:endParaRPr>
          </a:p>
        </p:txBody>
      </p:sp>
    </p:spTree>
    <p:extLst>
      <p:ext uri="{BB962C8B-B14F-4D97-AF65-F5344CB8AC3E}">
        <p14:creationId xmlns:p14="http://schemas.microsoft.com/office/powerpoint/2010/main" val="297109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solidFill>
                  <a:schemeClr val="accent1">
                    <a:lumMod val="75000"/>
                  </a:schemeClr>
                </a:solidFill>
              </a:rPr>
              <a:t>Conclusions</a:t>
            </a:r>
            <a:endParaRPr lang="en-ZA" sz="3200" b="1" dirty="0">
              <a:solidFill>
                <a:schemeClr val="accent1">
                  <a:lumMod val="75000"/>
                </a:schemeClr>
              </a:solidFill>
            </a:endParaRPr>
          </a:p>
        </p:txBody>
      </p:sp>
      <p:sp>
        <p:nvSpPr>
          <p:cNvPr id="3" name="Content Placeholder 2"/>
          <p:cNvSpPr>
            <a:spLocks noGrp="1"/>
          </p:cNvSpPr>
          <p:nvPr>
            <p:ph idx="1"/>
          </p:nvPr>
        </p:nvSpPr>
        <p:spPr>
          <a:xfrm>
            <a:off x="457200" y="1268760"/>
            <a:ext cx="8435280" cy="4896544"/>
          </a:xfrm>
        </p:spPr>
        <p:txBody>
          <a:bodyPr>
            <a:normAutofit fontScale="92500" lnSpcReduction="10000"/>
          </a:bodyPr>
          <a:lstStyle/>
          <a:p>
            <a:r>
              <a:rPr lang="en-US" sz="2600" dirty="0" smtClean="0"/>
              <a:t>The literature review helps to draw some lesson and essential design and operational that are useful for </a:t>
            </a:r>
            <a:r>
              <a:rPr lang="en-US" sz="2600" dirty="0" err="1" smtClean="0"/>
              <a:t>Ramotswa</a:t>
            </a:r>
            <a:endParaRPr lang="en-US" sz="2600" dirty="0" smtClean="0"/>
          </a:p>
          <a:p>
            <a:r>
              <a:rPr lang="en-US" sz="2600" dirty="0" smtClean="0"/>
              <a:t>The </a:t>
            </a:r>
            <a:r>
              <a:rPr lang="en-US" sz="2600" dirty="0"/>
              <a:t>suitability assessment </a:t>
            </a:r>
            <a:r>
              <a:rPr lang="en-US" sz="2600" dirty="0" smtClean="0"/>
              <a:t>provide an initial assessment for further detailed / full feasibility assessment using hydrogeological modeling</a:t>
            </a:r>
          </a:p>
          <a:p>
            <a:r>
              <a:rPr lang="en-GB" sz="2600" dirty="0"/>
              <a:t>The steady state model provides an initial condition or reference level for transient model calibration</a:t>
            </a:r>
            <a:r>
              <a:rPr lang="en-GB" sz="2600" dirty="0" smtClean="0"/>
              <a:t>.</a:t>
            </a:r>
            <a:endParaRPr lang="en-US" sz="2600" dirty="0" smtClean="0"/>
          </a:p>
          <a:p>
            <a:r>
              <a:rPr lang="en-US" sz="2600" dirty="0" smtClean="0"/>
              <a:t>It </a:t>
            </a:r>
            <a:r>
              <a:rPr lang="en-US" sz="2600" dirty="0"/>
              <a:t>is </a:t>
            </a:r>
            <a:r>
              <a:rPr lang="en-US" sz="2600" dirty="0" smtClean="0"/>
              <a:t>the forthcoming  transient </a:t>
            </a:r>
            <a:r>
              <a:rPr lang="en-US" sz="2600" dirty="0"/>
              <a:t>hydrogeological modeling that enable us: </a:t>
            </a:r>
          </a:p>
          <a:p>
            <a:pPr marL="720000"/>
            <a:r>
              <a:rPr lang="en-ZA" sz="2600" dirty="0"/>
              <a:t>to determined the assimilative capacity of the aquifer without </a:t>
            </a:r>
            <a:r>
              <a:rPr lang="en-US" sz="2600" dirty="0"/>
              <a:t>causing undesirable groundwater mounding</a:t>
            </a:r>
          </a:p>
          <a:p>
            <a:pPr marL="720000"/>
            <a:r>
              <a:rPr lang="en-US" sz="2600" dirty="0"/>
              <a:t>to assess how the aquifer reacts for additional recharge </a:t>
            </a:r>
          </a:p>
          <a:p>
            <a:pPr marL="720000"/>
            <a:r>
              <a:rPr lang="en-US" sz="2600" dirty="0"/>
              <a:t>to assess the recharged water will be stay in the aquifer for the required period  </a:t>
            </a:r>
          </a:p>
          <a:p>
            <a:endParaRPr lang="en-ZA" dirty="0"/>
          </a:p>
          <a:p>
            <a:endParaRPr lang="en-ZA" dirty="0"/>
          </a:p>
        </p:txBody>
      </p:sp>
    </p:spTree>
    <p:extLst>
      <p:ext uri="{BB962C8B-B14F-4D97-AF65-F5344CB8AC3E}">
        <p14:creationId xmlns:p14="http://schemas.microsoft.com/office/powerpoint/2010/main" val="393035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348880"/>
            <a:ext cx="7772400" cy="1470025"/>
          </a:xfrm>
        </p:spPr>
        <p:txBody>
          <a:bodyPr>
            <a:normAutofit/>
          </a:bodyPr>
          <a:lstStyle/>
          <a:p>
            <a:r>
              <a:rPr lang="en-ZA" sz="5400" b="1" dirty="0" smtClean="0"/>
              <a:t>Thank you!!</a:t>
            </a:r>
            <a:endParaRPr lang="en-ZA" sz="5400" dirty="0"/>
          </a:p>
        </p:txBody>
      </p:sp>
    </p:spTree>
    <p:extLst>
      <p:ext uri="{BB962C8B-B14F-4D97-AF65-F5344CB8AC3E}">
        <p14:creationId xmlns:p14="http://schemas.microsoft.com/office/powerpoint/2010/main" val="371647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0784" cy="1282154"/>
          </a:xfrm>
        </p:spPr>
        <p:txBody>
          <a:bodyPr>
            <a:normAutofit/>
          </a:bodyPr>
          <a:lstStyle/>
          <a:p>
            <a:pPr algn="l"/>
            <a:r>
              <a:rPr lang="en-ZA" sz="3200" b="1" dirty="0" smtClean="0">
                <a:solidFill>
                  <a:schemeClr val="accent1"/>
                </a:solidFill>
              </a:rPr>
              <a:t>MAR in Africa</a:t>
            </a:r>
            <a:endParaRPr lang="en-ZA" sz="3200" b="1" dirty="0">
              <a:solidFill>
                <a:schemeClr val="accent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369" y="708"/>
            <a:ext cx="4841631" cy="6858000"/>
          </a:xfrm>
          <a:prstGeom prst="rect">
            <a:avLst/>
          </a:prstGeom>
        </p:spPr>
      </p:pic>
      <p:sp>
        <p:nvSpPr>
          <p:cNvPr id="4" name="TextBox 3"/>
          <p:cNvSpPr txBox="1"/>
          <p:nvPr/>
        </p:nvSpPr>
        <p:spPr>
          <a:xfrm>
            <a:off x="457200" y="1340768"/>
            <a:ext cx="3466728" cy="5078313"/>
          </a:xfrm>
          <a:prstGeom prst="rect">
            <a:avLst/>
          </a:prstGeom>
          <a:solidFill>
            <a:schemeClr val="accent1">
              <a:lumMod val="60000"/>
              <a:lumOff val="40000"/>
            </a:schemeClr>
          </a:solidFill>
        </p:spPr>
        <p:txBody>
          <a:bodyPr wrap="square" rtlCol="0">
            <a:spAutoFit/>
          </a:bodyPr>
          <a:lstStyle/>
          <a:p>
            <a:pPr marL="285750" indent="-285750">
              <a:buFont typeface="Wingdings" panose="05000000000000000000" pitchFamily="2" charset="2"/>
              <a:buChar char="§"/>
            </a:pPr>
            <a:r>
              <a:rPr lang="en-ZA" sz="2000" dirty="0"/>
              <a:t>Among the 1100 case studies only </a:t>
            </a:r>
            <a:r>
              <a:rPr lang="en-ZA" sz="2000" b="1" dirty="0"/>
              <a:t>42</a:t>
            </a:r>
            <a:r>
              <a:rPr lang="en-ZA" sz="2000" dirty="0"/>
              <a:t> case studies are found in Africa. </a:t>
            </a:r>
            <a:endParaRPr lang="en-ZA" sz="2000" dirty="0" smtClean="0"/>
          </a:p>
          <a:p>
            <a:pPr marL="285750" indent="-285750">
              <a:buFont typeface="Wingdings" panose="05000000000000000000" pitchFamily="2" charset="2"/>
              <a:buChar char="§"/>
            </a:pPr>
            <a:r>
              <a:rPr lang="en-ZA" sz="2000" dirty="0"/>
              <a:t>At present only </a:t>
            </a:r>
            <a:r>
              <a:rPr lang="en-ZA" sz="2000" b="1" dirty="0"/>
              <a:t>8</a:t>
            </a:r>
            <a:r>
              <a:rPr lang="en-ZA" sz="2000" dirty="0"/>
              <a:t> countries in Africa are using MAR namely Egypt, Ethiopia, Kenya, Morocco, Namibia, Nigeria, South Africa and Tunisia. </a:t>
            </a:r>
            <a:endParaRPr lang="en-ZA" sz="2000" dirty="0" smtClean="0"/>
          </a:p>
          <a:p>
            <a:pPr marL="285750" indent="-285750">
              <a:buFont typeface="Wingdings" panose="05000000000000000000" pitchFamily="2" charset="2"/>
              <a:buChar char="§"/>
            </a:pPr>
            <a:r>
              <a:rPr lang="en-ZA" dirty="0"/>
              <a:t>Among the </a:t>
            </a:r>
            <a:r>
              <a:rPr lang="en-ZA" dirty="0" smtClean="0"/>
              <a:t>42, </a:t>
            </a:r>
            <a:r>
              <a:rPr lang="en-ZA" b="1" dirty="0" smtClean="0"/>
              <a:t>8 </a:t>
            </a:r>
            <a:r>
              <a:rPr lang="en-ZA" dirty="0" smtClean="0"/>
              <a:t>are </a:t>
            </a:r>
            <a:r>
              <a:rPr lang="en-ZA" dirty="0"/>
              <a:t>found in Kenya </a:t>
            </a:r>
            <a:r>
              <a:rPr lang="en-ZA" dirty="0" smtClean="0"/>
              <a:t>, </a:t>
            </a:r>
            <a:r>
              <a:rPr lang="en-ZA" b="1" dirty="0" smtClean="0"/>
              <a:t>10</a:t>
            </a:r>
            <a:r>
              <a:rPr lang="en-ZA" dirty="0" smtClean="0"/>
              <a:t> in Tunisia and</a:t>
            </a:r>
            <a:r>
              <a:rPr lang="en-ZA" b="1" dirty="0" smtClean="0"/>
              <a:t> </a:t>
            </a:r>
            <a:r>
              <a:rPr lang="en-ZA" b="1" dirty="0"/>
              <a:t>13 </a:t>
            </a:r>
            <a:r>
              <a:rPr lang="en-ZA" dirty="0"/>
              <a:t>in South Africa</a:t>
            </a:r>
            <a:endParaRPr lang="en-ZA" sz="2000" dirty="0" smtClean="0"/>
          </a:p>
          <a:p>
            <a:endParaRPr lang="en-ZA" dirty="0"/>
          </a:p>
          <a:p>
            <a:r>
              <a:rPr lang="en-ZA" dirty="0">
                <a:solidFill>
                  <a:srgbClr val="FF0000"/>
                </a:solidFill>
              </a:rPr>
              <a:t>Given the climatic variability and drought conditions and problem of food security </a:t>
            </a:r>
            <a:r>
              <a:rPr lang="en-ZA" b="1" dirty="0" smtClean="0">
                <a:solidFill>
                  <a:srgbClr val="FF0000"/>
                </a:solidFill>
              </a:rPr>
              <a:t>WHY</a:t>
            </a:r>
            <a:r>
              <a:rPr lang="en-ZA" dirty="0" smtClean="0">
                <a:solidFill>
                  <a:srgbClr val="FF0000"/>
                </a:solidFill>
              </a:rPr>
              <a:t> MAR </a:t>
            </a:r>
            <a:r>
              <a:rPr lang="en-ZA" dirty="0">
                <a:solidFill>
                  <a:srgbClr val="FF0000"/>
                </a:solidFill>
              </a:rPr>
              <a:t>practice is very </a:t>
            </a:r>
            <a:r>
              <a:rPr lang="en-ZA" dirty="0" smtClean="0">
                <a:solidFill>
                  <a:srgbClr val="FF0000"/>
                </a:solidFill>
              </a:rPr>
              <a:t>limited in Africa?</a:t>
            </a:r>
            <a:endParaRPr lang="en-ZA" dirty="0">
              <a:solidFill>
                <a:srgbClr val="FF0000"/>
              </a:solidFill>
            </a:endParaRPr>
          </a:p>
        </p:txBody>
      </p:sp>
    </p:spTree>
    <p:extLst>
      <p:ext uri="{BB962C8B-B14F-4D97-AF65-F5344CB8AC3E}">
        <p14:creationId xmlns:p14="http://schemas.microsoft.com/office/powerpoint/2010/main" val="287844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07846" cy="1325563"/>
          </a:xfrm>
        </p:spPr>
        <p:txBody>
          <a:bodyPr>
            <a:noAutofit/>
          </a:bodyPr>
          <a:lstStyle/>
          <a:p>
            <a:r>
              <a:rPr lang="en-GB" sz="3200" b="1" dirty="0">
                <a:solidFill>
                  <a:schemeClr val="accent1"/>
                </a:solidFill>
              </a:rPr>
              <a:t>Number of MAR case studies in Africa per </a:t>
            </a:r>
            <a:r>
              <a:rPr lang="en-GB" sz="3200" b="1" dirty="0" smtClean="0">
                <a:solidFill>
                  <a:schemeClr val="accent1"/>
                </a:solidFill>
              </a:rPr>
              <a:t>country</a:t>
            </a:r>
            <a:r>
              <a:rPr lang="en-ZA" sz="3600" b="1" dirty="0"/>
              <a:t/>
            </a:r>
            <a:br>
              <a:rPr lang="en-ZA" sz="3600" b="1" dirty="0"/>
            </a:br>
            <a:endParaRPr lang="en-ZA" sz="3600" b="1" dirty="0"/>
          </a:p>
        </p:txBody>
      </p:sp>
      <p:graphicFrame>
        <p:nvGraphicFramePr>
          <p:cNvPr id="3" name="Chart 2"/>
          <p:cNvGraphicFramePr/>
          <p:nvPr>
            <p:extLst>
              <p:ext uri="{D42A27DB-BD31-4B8C-83A1-F6EECF244321}">
                <p14:modId xmlns:p14="http://schemas.microsoft.com/office/powerpoint/2010/main" val="4232563063"/>
              </p:ext>
            </p:extLst>
          </p:nvPr>
        </p:nvGraphicFramePr>
        <p:xfrm>
          <a:off x="575556" y="1484784"/>
          <a:ext cx="7992888"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6264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98" y="260648"/>
            <a:ext cx="7886700" cy="1325563"/>
          </a:xfrm>
        </p:spPr>
        <p:txBody>
          <a:bodyPr/>
          <a:lstStyle/>
          <a:p>
            <a:r>
              <a:rPr lang="en-US" sz="3200" b="1" dirty="0">
                <a:solidFill>
                  <a:schemeClr val="accent1"/>
                </a:solidFill>
              </a:rPr>
              <a:t>Analytical Framework for reviewing </a:t>
            </a:r>
            <a:r>
              <a:rPr lang="en-US" sz="3200" b="1" dirty="0" smtClean="0">
                <a:solidFill>
                  <a:schemeClr val="accent1"/>
                </a:solidFill>
              </a:rPr>
              <a:t>MAR</a:t>
            </a:r>
            <a:r>
              <a:rPr lang="en-US" sz="3600" b="1" dirty="0" smtClean="0"/>
              <a:t/>
            </a:r>
            <a:br>
              <a:rPr lang="en-US" sz="3600" b="1" dirty="0" smtClean="0"/>
            </a:br>
            <a:r>
              <a:rPr lang="en-GB" sz="1800" dirty="0"/>
              <a:t>Summary of criteria used in this review</a:t>
            </a:r>
            <a:endParaRPr lang="en-ZA" sz="1800" dirty="0"/>
          </a:p>
        </p:txBody>
      </p:sp>
      <p:graphicFrame>
        <p:nvGraphicFramePr>
          <p:cNvPr id="5" name="Table 4"/>
          <p:cNvGraphicFramePr>
            <a:graphicFrameLocks noGrp="1"/>
          </p:cNvGraphicFramePr>
          <p:nvPr>
            <p:extLst/>
          </p:nvPr>
        </p:nvGraphicFramePr>
        <p:xfrm>
          <a:off x="813232" y="1340768"/>
          <a:ext cx="7431176" cy="5257800"/>
        </p:xfrm>
        <a:graphic>
          <a:graphicData uri="http://schemas.openxmlformats.org/drawingml/2006/table">
            <a:tbl>
              <a:tblPr firstRow="1" firstCol="1" bandRow="1">
                <a:tableStyleId>{5C22544A-7EE6-4342-B048-85BDC9FD1C3A}</a:tableStyleId>
              </a:tblPr>
              <a:tblGrid>
                <a:gridCol w="7431176">
                  <a:extLst>
                    <a:ext uri="{9D8B030D-6E8A-4147-A177-3AD203B41FA5}">
                      <a16:colId xmlns:a16="http://schemas.microsoft.com/office/drawing/2014/main" val="2589525632"/>
                    </a:ext>
                  </a:extLst>
                </a:gridCol>
              </a:tblGrid>
              <a:tr h="4805178">
                <a:tc>
                  <a:txBody>
                    <a:bodyPr/>
                    <a:lstStyle/>
                    <a:p>
                      <a:pPr marL="1782000" lvl="0" indent="-342900" algn="just">
                        <a:lnSpc>
                          <a:spcPct val="115000"/>
                        </a:lnSpc>
                        <a:spcAft>
                          <a:spcPts val="0"/>
                        </a:spcAft>
                        <a:buFont typeface="Symbol" panose="05050102010706020507" pitchFamily="18" charset="2"/>
                        <a:buChar char=""/>
                      </a:pPr>
                      <a:r>
                        <a:rPr lang="en-GB" sz="2000" dirty="0" smtClean="0">
                          <a:effectLst/>
                        </a:rPr>
                        <a:t>  Country </a:t>
                      </a:r>
                      <a:r>
                        <a:rPr lang="en-GB" sz="2000" dirty="0">
                          <a:effectLst/>
                        </a:rPr>
                        <a:t>and site</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  Year </a:t>
                      </a:r>
                      <a:r>
                        <a:rPr lang="en-GB" sz="2000" dirty="0">
                          <a:effectLst/>
                        </a:rPr>
                        <a:t>operation start</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 Annual </a:t>
                      </a:r>
                      <a:r>
                        <a:rPr lang="en-GB" sz="2000" dirty="0">
                          <a:effectLst/>
                        </a:rPr>
                        <a:t>rainfall and evaporation</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 MAR </a:t>
                      </a:r>
                      <a:r>
                        <a:rPr lang="en-GB" sz="2000" dirty="0">
                          <a:effectLst/>
                        </a:rPr>
                        <a:t>objective</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Specific </a:t>
                      </a:r>
                      <a:r>
                        <a:rPr lang="en-GB" sz="2000" dirty="0">
                          <a:effectLst/>
                        </a:rPr>
                        <a:t>MAR type</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Source </a:t>
                      </a:r>
                      <a:r>
                        <a:rPr lang="en-GB" sz="2000" dirty="0">
                          <a:effectLst/>
                        </a:rPr>
                        <a:t>of water for MAR</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Soil </a:t>
                      </a:r>
                      <a:r>
                        <a:rPr lang="en-GB" sz="2000" dirty="0">
                          <a:effectLst/>
                        </a:rPr>
                        <a:t>infiltration rate</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Final </a:t>
                      </a:r>
                      <a:r>
                        <a:rPr lang="en-GB" sz="2000" dirty="0">
                          <a:effectLst/>
                        </a:rPr>
                        <a:t>use</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Unsaturated </a:t>
                      </a:r>
                      <a:r>
                        <a:rPr lang="en-GB" sz="2000" dirty="0">
                          <a:effectLst/>
                        </a:rPr>
                        <a:t>zone thickness</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Geology</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Aquifer </a:t>
                      </a:r>
                      <a:r>
                        <a:rPr lang="en-GB" sz="2000" dirty="0">
                          <a:effectLst/>
                        </a:rPr>
                        <a:t>characteristics</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Recharge </a:t>
                      </a:r>
                      <a:r>
                        <a:rPr lang="en-GB" sz="2000" dirty="0">
                          <a:effectLst/>
                        </a:rPr>
                        <a:t>rate and volume</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Contribution </a:t>
                      </a:r>
                      <a:r>
                        <a:rPr lang="en-GB" sz="2000" dirty="0">
                          <a:effectLst/>
                        </a:rPr>
                        <a:t>to the total water supply</a:t>
                      </a:r>
                      <a:endParaRPr lang="en-ZA" sz="2000" dirty="0">
                        <a:effectLst/>
                      </a:endParaRPr>
                    </a:p>
                    <a:p>
                      <a:pPr marL="1782000" lvl="0" indent="-342900" algn="just">
                        <a:lnSpc>
                          <a:spcPct val="115000"/>
                        </a:lnSpc>
                        <a:spcAft>
                          <a:spcPts val="0"/>
                        </a:spcAft>
                        <a:buFont typeface="Symbol" panose="05050102010706020507" pitchFamily="18" charset="2"/>
                        <a:buChar char=""/>
                      </a:pPr>
                      <a:r>
                        <a:rPr lang="en-GB" sz="2000" dirty="0" smtClean="0">
                          <a:effectLst/>
                        </a:rPr>
                        <a:t>Challenges</a:t>
                      </a:r>
                      <a:endParaRPr lang="en-ZA" sz="2000" dirty="0">
                        <a:effectLst/>
                      </a:endParaRPr>
                    </a:p>
                    <a:p>
                      <a:pPr marL="1782000" lvl="0" indent="-342900" algn="just">
                        <a:lnSpc>
                          <a:spcPct val="115000"/>
                        </a:lnSpc>
                        <a:spcAft>
                          <a:spcPts val="1000"/>
                        </a:spcAft>
                        <a:buFont typeface="Symbol" panose="05050102010706020507" pitchFamily="18" charset="2"/>
                        <a:buChar char=""/>
                      </a:pPr>
                      <a:r>
                        <a:rPr lang="en-GB" sz="2000" dirty="0" smtClean="0">
                          <a:effectLst/>
                        </a:rPr>
                        <a:t>Other </a:t>
                      </a:r>
                      <a:r>
                        <a:rPr lang="en-GB" sz="2000" dirty="0">
                          <a:effectLst/>
                        </a:rPr>
                        <a:t>information (e.g., economics)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947715"/>
                  </a:ext>
                </a:extLst>
              </a:tr>
            </a:tbl>
          </a:graphicData>
        </a:graphic>
      </p:graphicFrame>
    </p:spTree>
    <p:extLst>
      <p:ext uri="{BB962C8B-B14F-4D97-AF65-F5344CB8AC3E}">
        <p14:creationId xmlns:p14="http://schemas.microsoft.com/office/powerpoint/2010/main" val="196275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solidFill>
                  <a:schemeClr val="accent1"/>
                </a:solidFill>
              </a:rPr>
              <a:t>Summary</a:t>
            </a:r>
            <a:endParaRPr lang="en-ZA" sz="3200" b="1" dirty="0">
              <a:solidFill>
                <a:schemeClr val="accent1"/>
              </a:solidFill>
            </a:endParaRPr>
          </a:p>
        </p:txBody>
      </p:sp>
      <p:sp>
        <p:nvSpPr>
          <p:cNvPr id="3" name="Content Placeholder 2"/>
          <p:cNvSpPr>
            <a:spLocks noGrp="1"/>
          </p:cNvSpPr>
          <p:nvPr>
            <p:ph idx="1"/>
          </p:nvPr>
        </p:nvSpPr>
        <p:spPr>
          <a:xfrm>
            <a:off x="628650" y="1484784"/>
            <a:ext cx="7886700" cy="4351338"/>
          </a:xfrm>
        </p:spPr>
        <p:txBody>
          <a:bodyPr>
            <a:normAutofit lnSpcReduction="10000"/>
          </a:bodyPr>
          <a:lstStyle/>
          <a:p>
            <a:r>
              <a:rPr lang="en-GB" b="1" i="1" dirty="0"/>
              <a:t>Injection wells are more often used for urban domestic supply and sand storage dams for rural</a:t>
            </a:r>
            <a:r>
              <a:rPr lang="en-GB" i="1" dirty="0"/>
              <a:t>.</a:t>
            </a:r>
            <a:r>
              <a:rPr lang="en-GB" b="1" i="1" dirty="0"/>
              <a:t> </a:t>
            </a:r>
            <a:endParaRPr lang="en-GB" b="1" i="1" dirty="0" smtClean="0"/>
          </a:p>
          <a:p>
            <a:r>
              <a:rPr lang="en-GB" b="1" i="1" dirty="0"/>
              <a:t>MAR Contribution to aggregated domestic demand is unclear</a:t>
            </a:r>
            <a:r>
              <a:rPr lang="en-GB" dirty="0"/>
              <a:t>. Only few case studies reported the contribution of MAR to overall water </a:t>
            </a:r>
            <a:r>
              <a:rPr lang="en-GB" dirty="0" smtClean="0"/>
              <a:t>supply</a:t>
            </a:r>
          </a:p>
          <a:p>
            <a:r>
              <a:rPr lang="en-GB" b="1" i="1" dirty="0"/>
              <a:t>The role for MAR in the context of increasing agricultural water use. </a:t>
            </a:r>
            <a:r>
              <a:rPr lang="en-GB" dirty="0"/>
              <a:t>At present </a:t>
            </a:r>
            <a:r>
              <a:rPr lang="en-GB" b="1" dirty="0"/>
              <a:t>10 case studies from three countries – Tunisia, Morocco and South Africa</a:t>
            </a:r>
            <a:r>
              <a:rPr lang="en-GB" dirty="0"/>
              <a:t> – are using MAR for agricultural </a:t>
            </a:r>
            <a:r>
              <a:rPr lang="en-GB" dirty="0" smtClean="0"/>
              <a:t>uses.</a:t>
            </a:r>
            <a:r>
              <a:rPr lang="en-GB" dirty="0"/>
              <a:t> </a:t>
            </a:r>
            <a:r>
              <a:rPr lang="en-GB" dirty="0" smtClean="0"/>
              <a:t>If </a:t>
            </a:r>
            <a:r>
              <a:rPr lang="en-GB" dirty="0"/>
              <a:t>expanded and used properly MAR may have a role to play for securing water to improve the productivity and reliability of water for irrigation in Africa. </a:t>
            </a:r>
            <a:endParaRPr lang="en-ZA" dirty="0"/>
          </a:p>
          <a:p>
            <a:r>
              <a:rPr lang="en-GB" b="1" dirty="0"/>
              <a:t>The main issues of MAR application in karst aquifers are risk of contamination problem and loss of recharged water through </a:t>
            </a:r>
            <a:r>
              <a:rPr lang="en-GB" b="1" dirty="0" smtClean="0"/>
              <a:t>conduits. </a:t>
            </a:r>
            <a:endParaRPr lang="en-ZA" dirty="0"/>
          </a:p>
        </p:txBody>
      </p:sp>
    </p:spTree>
    <p:extLst>
      <p:ext uri="{BB962C8B-B14F-4D97-AF65-F5344CB8AC3E}">
        <p14:creationId xmlns:p14="http://schemas.microsoft.com/office/powerpoint/2010/main" val="215385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accent1"/>
                </a:solidFill>
              </a:rPr>
              <a:t>Lessons learned</a:t>
            </a:r>
            <a:r>
              <a:rPr lang="en-ZA" b="1" dirty="0"/>
              <a:t/>
            </a:r>
            <a:br>
              <a:rPr lang="en-ZA" b="1" dirty="0"/>
            </a:br>
            <a:endParaRPr lang="en-ZA" b="1" dirty="0"/>
          </a:p>
        </p:txBody>
      </p:sp>
      <p:sp>
        <p:nvSpPr>
          <p:cNvPr id="3" name="Content Placeholder 2"/>
          <p:cNvSpPr>
            <a:spLocks noGrp="1"/>
          </p:cNvSpPr>
          <p:nvPr>
            <p:ph idx="1"/>
          </p:nvPr>
        </p:nvSpPr>
        <p:spPr>
          <a:xfrm>
            <a:off x="539552" y="1124744"/>
            <a:ext cx="7886700" cy="5544616"/>
          </a:xfrm>
        </p:spPr>
        <p:txBody>
          <a:bodyPr>
            <a:normAutofit fontScale="92500" lnSpcReduction="10000"/>
          </a:bodyPr>
          <a:lstStyle/>
          <a:p>
            <a:r>
              <a:rPr lang="en-GB" b="1" i="1" dirty="0"/>
              <a:t>Separating domestic and industrial wastewater and storm water runoff are important for aquifer </a:t>
            </a:r>
            <a:r>
              <a:rPr lang="en-GB" b="1" i="1" dirty="0" smtClean="0"/>
              <a:t>recharge. </a:t>
            </a:r>
            <a:r>
              <a:rPr lang="en-GB" i="1" dirty="0" smtClean="0"/>
              <a:t>E.g. the Atlantis case study </a:t>
            </a:r>
            <a:r>
              <a:rPr lang="en-GB" i="1" dirty="0"/>
              <a:t>S</a:t>
            </a:r>
            <a:r>
              <a:rPr lang="en-GB" i="1" dirty="0" smtClean="0"/>
              <a:t>outh Africa</a:t>
            </a:r>
          </a:p>
          <a:p>
            <a:r>
              <a:rPr lang="en-GB" b="1" i="1" dirty="0"/>
              <a:t>Complex, fractured rock aquifers can be used for MAR</a:t>
            </a:r>
            <a:r>
              <a:rPr lang="en-GB" b="1" dirty="0"/>
              <a:t>.</a:t>
            </a:r>
            <a:r>
              <a:rPr lang="en-GB" dirty="0"/>
              <a:t> T</a:t>
            </a:r>
            <a:r>
              <a:rPr lang="en-GB" dirty="0" smtClean="0"/>
              <a:t>he </a:t>
            </a:r>
            <a:r>
              <a:rPr lang="en-GB" dirty="0"/>
              <a:t>Windhoek case study, Namibia is a very good example that demonstrated the success of large-scale municipal use MAR scheme in fractured rock aquifer settings. </a:t>
            </a:r>
            <a:endParaRPr lang="en-GB" dirty="0" smtClean="0"/>
          </a:p>
          <a:p>
            <a:r>
              <a:rPr lang="en-GB" b="1" i="1" dirty="0"/>
              <a:t>Groundwater transfer using MAR within an aquifer is a preferred option to reduce </a:t>
            </a:r>
            <a:r>
              <a:rPr lang="en-GB" b="1" i="1" dirty="0" smtClean="0"/>
              <a:t>cost.</a:t>
            </a:r>
            <a:r>
              <a:rPr lang="en-GB" dirty="0"/>
              <a:t> The Williston, case study South Africa demonstrate a very good example where groundwater from the adjacent compartment is used to recharge another compartment used for domestic water supply</a:t>
            </a:r>
            <a:r>
              <a:rPr lang="en-GB" dirty="0" smtClean="0"/>
              <a:t>.</a:t>
            </a:r>
          </a:p>
          <a:p>
            <a:r>
              <a:rPr lang="en-GB" b="1" i="1" dirty="0"/>
              <a:t>Use of abandoned mining and quarry sites reduce cost of infrastructure for </a:t>
            </a:r>
            <a:r>
              <a:rPr lang="en-GB" b="1" i="1" dirty="0" smtClean="0"/>
              <a:t>MAR.</a:t>
            </a:r>
            <a:r>
              <a:rPr lang="en-GB" dirty="0"/>
              <a:t> The Eland Platinum Mine case study, South </a:t>
            </a:r>
            <a:r>
              <a:rPr lang="en-GB" dirty="0" smtClean="0"/>
              <a:t>Africa and </a:t>
            </a:r>
            <a:r>
              <a:rPr lang="en-GB" dirty="0" err="1"/>
              <a:t>Khalidia</a:t>
            </a:r>
            <a:r>
              <a:rPr lang="en-GB" dirty="0"/>
              <a:t> case study, Tunisia </a:t>
            </a:r>
            <a:endParaRPr lang="en-GB" dirty="0" smtClean="0"/>
          </a:p>
          <a:p>
            <a:r>
              <a:rPr lang="en-ZA" b="1" i="1" dirty="0"/>
              <a:t>Proper </a:t>
            </a:r>
            <a:r>
              <a:rPr lang="en-GB" b="1" i="1" dirty="0"/>
              <a:t>filter design for river flow intake structure is important for reducing clogging problem.</a:t>
            </a:r>
            <a:r>
              <a:rPr lang="en-GB" dirty="0"/>
              <a:t> For example, filter design problems was an issue in </a:t>
            </a:r>
            <a:r>
              <a:rPr lang="en-GB" dirty="0" err="1"/>
              <a:t>Kharkams</a:t>
            </a:r>
            <a:r>
              <a:rPr lang="en-GB" dirty="0"/>
              <a:t>, case study South Africa </a:t>
            </a:r>
            <a:endParaRPr lang="en-GB" dirty="0" smtClean="0"/>
          </a:p>
          <a:p>
            <a:r>
              <a:rPr lang="en-GB" b="1" i="1" dirty="0"/>
              <a:t>Subsurface and sand dams provide reliable sources of water for communities living in remote, rural areas.</a:t>
            </a:r>
            <a:r>
              <a:rPr lang="en-GB" b="1" dirty="0"/>
              <a:t> </a:t>
            </a:r>
            <a:endParaRPr lang="en-GB" b="1" dirty="0" smtClean="0"/>
          </a:p>
          <a:p>
            <a:r>
              <a:rPr lang="en-GB" b="1" i="1" dirty="0"/>
              <a:t>Water quality improvement due to MAR is evident from reduction of nitrate and salinity in the aquifer and other contaminant in the recharged water.</a:t>
            </a:r>
            <a:r>
              <a:rPr lang="en-GB" dirty="0"/>
              <a:t> </a:t>
            </a:r>
            <a:endParaRPr lang="en-GB" dirty="0" smtClean="0"/>
          </a:p>
          <a:p>
            <a:endParaRPr lang="en-ZA" dirty="0"/>
          </a:p>
        </p:txBody>
      </p:sp>
    </p:spTree>
    <p:extLst>
      <p:ext uri="{BB962C8B-B14F-4D97-AF65-F5344CB8AC3E}">
        <p14:creationId xmlns:p14="http://schemas.microsoft.com/office/powerpoint/2010/main" val="377729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35838" cy="1325563"/>
          </a:xfrm>
        </p:spPr>
        <p:txBody>
          <a:bodyPr>
            <a:normAutofit/>
          </a:bodyPr>
          <a:lstStyle/>
          <a:p>
            <a:r>
              <a:rPr lang="en-US" sz="3200" b="1" dirty="0">
                <a:solidFill>
                  <a:schemeClr val="accent1"/>
                </a:solidFill>
              </a:rPr>
              <a:t>2. Exploring MAR Suitability in </a:t>
            </a:r>
            <a:r>
              <a:rPr lang="en-US" sz="3200" b="1" dirty="0" err="1">
                <a:solidFill>
                  <a:schemeClr val="accent1"/>
                </a:solidFill>
              </a:rPr>
              <a:t>Ramotswa</a:t>
            </a:r>
            <a:r>
              <a:rPr lang="en-US" sz="3200" b="1" dirty="0">
                <a:solidFill>
                  <a:schemeClr val="accent1"/>
                </a:solidFill>
              </a:rPr>
              <a:t> aquifer</a:t>
            </a:r>
            <a:endParaRPr lang="en-ZA"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340768"/>
            <a:ext cx="7416824" cy="5245608"/>
          </a:xfrm>
          <a:prstGeom prst="rect">
            <a:avLst/>
          </a:prstGeom>
        </p:spPr>
      </p:pic>
    </p:spTree>
    <p:extLst>
      <p:ext uri="{BB962C8B-B14F-4D97-AF65-F5344CB8AC3E}">
        <p14:creationId xmlns:p14="http://schemas.microsoft.com/office/powerpoint/2010/main" val="242384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8335838" cy="1502049"/>
          </a:xfrm>
        </p:spPr>
        <p:txBody>
          <a:bodyPr>
            <a:normAutofit/>
          </a:bodyPr>
          <a:lstStyle/>
          <a:p>
            <a:r>
              <a:rPr lang="en-ZA" sz="3200" b="1" dirty="0">
                <a:solidFill>
                  <a:schemeClr val="accent1">
                    <a:lumMod val="75000"/>
                  </a:schemeClr>
                </a:solidFill>
              </a:rPr>
              <a:t>Suitability Mapping-Method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477448"/>
                <a:ext cx="4722292" cy="4903501"/>
              </a:xfrm>
              <a:solidFill>
                <a:schemeClr val="accent2">
                  <a:lumMod val="60000"/>
                  <a:lumOff val="40000"/>
                </a:schemeClr>
              </a:solidFill>
            </p:spPr>
            <p:txBody>
              <a:bodyPr>
                <a:normAutofit/>
              </a:bodyPr>
              <a:lstStyle/>
              <a:p>
                <a:r>
                  <a:rPr lang="en-US" sz="2100" dirty="0"/>
                  <a:t>Suitability mapping will assist improved assessment of the potential of </a:t>
                </a:r>
                <a:r>
                  <a:rPr lang="en-US" sz="2100" dirty="0" smtClean="0"/>
                  <a:t>MAR- allow us to identify the next best suitable site.</a:t>
                </a:r>
                <a:endParaRPr lang="en-ZA" dirty="0" smtClean="0"/>
              </a:p>
              <a:p>
                <a:r>
                  <a:rPr lang="en-ZA" sz="2000" dirty="0" smtClean="0"/>
                  <a:t>GIS </a:t>
                </a:r>
                <a:r>
                  <a:rPr lang="en-ZA" sz="2000" dirty="0"/>
                  <a:t>and multi-criteria analysis </a:t>
                </a:r>
                <a:r>
                  <a:rPr lang="en-ZA" sz="2000" dirty="0" smtClean="0"/>
                  <a:t>tools</a:t>
                </a:r>
                <a:r>
                  <a:rPr lang="en-ZA" sz="2000" dirty="0" smtClean="0">
                    <a:latin typeface="Vani" panose="020B0502040204020203" pitchFamily="34" charset="0"/>
                    <a:cs typeface="Vani" panose="020B0502040204020203" pitchFamily="34" charset="0"/>
                  </a:rPr>
                  <a:t> are used </a:t>
                </a:r>
              </a:p>
              <a:p>
                <a:r>
                  <a:rPr lang="en-ZA" sz="2000" b="1" dirty="0" smtClean="0"/>
                  <a:t>Weighted </a:t>
                </a:r>
                <a:r>
                  <a:rPr lang="en-ZA" sz="2000" b="1" dirty="0"/>
                  <a:t>Linear Combination (WLC)</a:t>
                </a:r>
                <a:r>
                  <a:rPr lang="en-ZA" sz="2000" dirty="0"/>
                  <a:t> is most commonly used</a:t>
                </a:r>
              </a:p>
              <a:p>
                <a:endParaRPr lang="en-ZA" sz="2000" dirty="0"/>
              </a:p>
              <a:p>
                <a14:m>
                  <m:oMath xmlns:m="http://schemas.openxmlformats.org/officeDocument/2006/math">
                    <m:r>
                      <a:rPr lang="en-ZA" sz="2000" i="1">
                        <a:latin typeface="Cambria Math" panose="02040503050406030204" pitchFamily="18" charset="0"/>
                      </a:rPr>
                      <m:t>𝑆</m:t>
                    </m:r>
                    <m:r>
                      <a:rPr lang="en-ZA" sz="2000" i="1">
                        <a:latin typeface="Cambria Math" panose="02040503050406030204" pitchFamily="18" charset="0"/>
                      </a:rPr>
                      <m:t>=</m:t>
                    </m:r>
                    <m:nary>
                      <m:naryPr>
                        <m:chr m:val="∑"/>
                        <m:subHide m:val="on"/>
                        <m:supHide m:val="on"/>
                        <m:ctrlPr>
                          <a:rPr lang="en-ZA" sz="2000" i="1">
                            <a:latin typeface="Cambria Math" panose="02040503050406030204" pitchFamily="18" charset="0"/>
                          </a:rPr>
                        </m:ctrlPr>
                      </m:naryPr>
                      <m:sub/>
                      <m:sup/>
                      <m:e>
                        <m:r>
                          <a:rPr lang="en-ZA" sz="2000" i="1">
                            <a:latin typeface="Cambria Math" panose="02040503050406030204" pitchFamily="18" charset="0"/>
                          </a:rPr>
                          <m:t>𝑤𝑖</m:t>
                        </m:r>
                        <m:r>
                          <a:rPr lang="en-ZA" sz="2000" i="1">
                            <a:latin typeface="Cambria Math" panose="02040503050406030204" pitchFamily="18" charset="0"/>
                          </a:rPr>
                          <m:t> </m:t>
                        </m:r>
                        <m:r>
                          <a:rPr lang="en-ZA" sz="2000" i="1">
                            <a:latin typeface="Cambria Math" panose="02040503050406030204" pitchFamily="18" charset="0"/>
                          </a:rPr>
                          <m:t>𝑥𝑖</m:t>
                        </m:r>
                      </m:e>
                    </m:nary>
                  </m:oMath>
                </a14:m>
                <a:endParaRPr lang="en-ZA" sz="2000" dirty="0"/>
              </a:p>
              <a:p>
                <a:r>
                  <a:rPr lang="en-ZA" sz="2000" dirty="0"/>
                  <a:t>Where S= suitability</a:t>
                </a:r>
              </a:p>
              <a:p>
                <a:r>
                  <a:rPr lang="en-ZA" sz="2000" dirty="0"/>
                  <a:t>      </a:t>
                </a:r>
                <a:r>
                  <a:rPr lang="en-ZA" sz="2000" dirty="0" err="1" smtClean="0"/>
                  <a:t>wi</a:t>
                </a:r>
                <a:r>
                  <a:rPr lang="en-ZA" sz="2000" dirty="0"/>
                  <a:t>= weight for factor </a:t>
                </a:r>
                <a:r>
                  <a:rPr lang="en-ZA" sz="2000" dirty="0" err="1"/>
                  <a:t>i</a:t>
                </a:r>
                <a:endParaRPr lang="en-ZA" sz="2000" dirty="0"/>
              </a:p>
              <a:p>
                <a:r>
                  <a:rPr lang="en-ZA" sz="2000" dirty="0"/>
                  <a:t>    </a:t>
                </a:r>
                <a:r>
                  <a:rPr lang="en-ZA" sz="2000" dirty="0" smtClean="0"/>
                  <a:t>  </a:t>
                </a:r>
                <a:r>
                  <a:rPr lang="en-ZA" sz="2000" dirty="0"/>
                  <a:t>xi= criterion score of factor </a:t>
                </a:r>
                <a:r>
                  <a:rPr lang="en-ZA" sz="2000" dirty="0" err="1"/>
                  <a:t>i</a:t>
                </a:r>
                <a:endParaRPr lang="en-ZA" sz="2000" dirty="0"/>
              </a:p>
              <a:p>
                <a:endParaRPr lang="en-ZA"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477448"/>
                <a:ext cx="4722292" cy="4903501"/>
              </a:xfrm>
              <a:blipFill>
                <a:blip r:embed="rId2"/>
                <a:stretch>
                  <a:fillRect l="-1290" t="-1366" r="-516"/>
                </a:stretch>
              </a:blipFill>
            </p:spPr>
            <p:txBody>
              <a:bodyPr/>
              <a:lstStyle/>
              <a:p>
                <a:r>
                  <a:rPr lang="en-ZA">
                    <a:noFill/>
                  </a:rPr>
                  <a:t> </a:t>
                </a:r>
              </a:p>
            </p:txBody>
          </p:sp>
        </mc:Fallback>
      </mc:AlternateContent>
      <p:pic>
        <p:nvPicPr>
          <p:cNvPr id="4" name="Picture 3"/>
          <p:cNvPicPr>
            <a:picLocks noChangeAspect="1"/>
          </p:cNvPicPr>
          <p:nvPr/>
        </p:nvPicPr>
        <p:blipFill>
          <a:blip r:embed="rId3"/>
          <a:stretch>
            <a:fillRect/>
          </a:stretch>
        </p:blipFill>
        <p:spPr>
          <a:xfrm>
            <a:off x="5179491" y="1405062"/>
            <a:ext cx="3683991" cy="4975887"/>
          </a:xfrm>
          <a:prstGeom prst="rect">
            <a:avLst/>
          </a:prstGeom>
        </p:spPr>
      </p:pic>
      <p:sp>
        <p:nvSpPr>
          <p:cNvPr id="5" name="TextBox 4"/>
          <p:cNvSpPr txBox="1"/>
          <p:nvPr/>
        </p:nvSpPr>
        <p:spPr>
          <a:xfrm>
            <a:off x="5508104" y="1298124"/>
            <a:ext cx="3754760" cy="369332"/>
          </a:xfrm>
          <a:prstGeom prst="rect">
            <a:avLst/>
          </a:prstGeom>
          <a:noFill/>
        </p:spPr>
        <p:txBody>
          <a:bodyPr wrap="square" rtlCol="0">
            <a:spAutoFit/>
          </a:bodyPr>
          <a:lstStyle/>
          <a:p>
            <a:r>
              <a:rPr lang="en-ZA" dirty="0" smtClean="0"/>
              <a:t>Classification </a:t>
            </a:r>
            <a:r>
              <a:rPr lang="en-ZA" dirty="0"/>
              <a:t>of thematic </a:t>
            </a:r>
            <a:r>
              <a:rPr lang="en-ZA" dirty="0" smtClean="0"/>
              <a:t>layers-</a:t>
            </a:r>
            <a:endParaRPr lang="en-US" dirty="0"/>
          </a:p>
        </p:txBody>
      </p:sp>
      <p:sp>
        <p:nvSpPr>
          <p:cNvPr id="6" name="TextBox 5"/>
          <p:cNvSpPr txBox="1"/>
          <p:nvPr/>
        </p:nvSpPr>
        <p:spPr>
          <a:xfrm>
            <a:off x="5507012" y="5589240"/>
            <a:ext cx="2923330" cy="1200329"/>
          </a:xfrm>
          <a:prstGeom prst="rect">
            <a:avLst/>
          </a:prstGeom>
          <a:noFill/>
        </p:spPr>
        <p:txBody>
          <a:bodyPr wrap="square" rtlCol="0">
            <a:spAutoFit/>
          </a:bodyPr>
          <a:lstStyle/>
          <a:p>
            <a:r>
              <a:rPr lang="en-US" dirty="0"/>
              <a:t>Identifying suitable areas for MAR </a:t>
            </a:r>
            <a:r>
              <a:rPr lang="en-US" dirty="0" smtClean="0"/>
              <a:t>is </a:t>
            </a:r>
            <a:r>
              <a:rPr lang="en-US" dirty="0"/>
              <a:t>an essential step for MAR implementations. </a:t>
            </a:r>
          </a:p>
          <a:p>
            <a:endParaRPr lang="en-ZA" dirty="0"/>
          </a:p>
        </p:txBody>
      </p:sp>
    </p:spTree>
    <p:extLst>
      <p:ext uri="{BB962C8B-B14F-4D97-AF65-F5344CB8AC3E}">
        <p14:creationId xmlns:p14="http://schemas.microsoft.com/office/powerpoint/2010/main" val="4116645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37130</TotalTime>
  <Words>1392</Words>
  <Application>Microsoft Office PowerPoint</Application>
  <PresentationFormat>On-screen Show (4:3)</PresentationFormat>
  <Paragraphs>164</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Cambria Math</vt:lpstr>
      <vt:lpstr>Symbol</vt:lpstr>
      <vt:lpstr>Times New Roman</vt:lpstr>
      <vt:lpstr>Vani</vt:lpstr>
      <vt:lpstr>Verdana</vt:lpstr>
      <vt:lpstr>Wingdings</vt:lpstr>
      <vt:lpstr>Office Theme</vt:lpstr>
      <vt:lpstr>PowerPoint Presentation</vt:lpstr>
      <vt:lpstr>Objective</vt:lpstr>
      <vt:lpstr>MAR in Africa</vt:lpstr>
      <vt:lpstr>Number of MAR case studies in Africa per country </vt:lpstr>
      <vt:lpstr>Analytical Framework for reviewing MAR Summary of criteria used in this review</vt:lpstr>
      <vt:lpstr>Summary</vt:lpstr>
      <vt:lpstr>Lessons learned </vt:lpstr>
      <vt:lpstr>2. Exploring MAR Suitability in Ramotswa aquifer</vt:lpstr>
      <vt:lpstr>Suitability Mapping-Method</vt:lpstr>
      <vt:lpstr>Selection of MAR method</vt:lpstr>
      <vt:lpstr>Criteria selection and data sources </vt:lpstr>
      <vt:lpstr>MAR suitability map for the Ramotswa Aquifer Flight Area </vt:lpstr>
      <vt:lpstr>Calculated percentage area of each suitability classes </vt:lpstr>
      <vt:lpstr>Summary</vt:lpstr>
      <vt:lpstr>3. Hydrogeological modeling in Ramotswa aquifer</vt:lpstr>
      <vt:lpstr>Groundwater flow direction</vt:lpstr>
      <vt:lpstr>Conceptual model</vt:lpstr>
      <vt:lpstr>Spatial distribution of simulated water level using steady state model</vt:lpstr>
      <vt:lpstr>Water Budget Analysis-Steady state </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Girma G. Ebrahim</dc:creator>
  <cp:lastModifiedBy>Magombeyi, Manuel (IWMI-South Africa)</cp:lastModifiedBy>
  <cp:revision>1478</cp:revision>
  <cp:lastPrinted>2017-05-25T16:02:20Z</cp:lastPrinted>
  <dcterms:created xsi:type="dcterms:W3CDTF">2015-06-17T12:34:32Z</dcterms:created>
  <dcterms:modified xsi:type="dcterms:W3CDTF">2018-03-06T20:25:43Z</dcterms:modified>
</cp:coreProperties>
</file>