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5" r:id="rId1"/>
    <p:sldMasterId id="2147483789" r:id="rId2"/>
  </p:sldMasterIdLst>
  <p:notesMasterIdLst>
    <p:notesMasterId r:id="rId24"/>
  </p:notesMasterIdLst>
  <p:sldIdLst>
    <p:sldId id="421" r:id="rId3"/>
    <p:sldId id="430" r:id="rId4"/>
    <p:sldId id="484" r:id="rId5"/>
    <p:sldId id="455" r:id="rId6"/>
    <p:sldId id="459" r:id="rId7"/>
    <p:sldId id="461" r:id="rId8"/>
    <p:sldId id="467" r:id="rId9"/>
    <p:sldId id="474" r:id="rId10"/>
    <p:sldId id="475" r:id="rId11"/>
    <p:sldId id="436" r:id="rId12"/>
    <p:sldId id="476" r:id="rId13"/>
    <p:sldId id="478" r:id="rId14"/>
    <p:sldId id="480" r:id="rId15"/>
    <p:sldId id="437" r:id="rId16"/>
    <p:sldId id="479" r:id="rId17"/>
    <p:sldId id="481" r:id="rId18"/>
    <p:sldId id="487" r:id="rId19"/>
    <p:sldId id="488" r:id="rId20"/>
    <p:sldId id="485" r:id="rId21"/>
    <p:sldId id="489" r:id="rId22"/>
    <p:sldId id="454" r:id="rId23"/>
  </p:sldIdLst>
  <p:sldSz cx="6858000" cy="51435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Villholth" initials="KV" lastIdx="2" clrIdx="0"/>
  <p:cmAuthor id="1" name="Yvan Altchenko (IWMI-SA)" initials="YA" lastIdx="4" clrIdx="1"/>
  <p:cmAuthor id="2" name="Villholth, Karen (IWMI-South Africa)" initials="VK(A" lastIdx="11" clrIdx="2">
    <p:extLst>
      <p:ext uri="{19B8F6BF-5375-455C-9EA6-DF929625EA0E}">
        <p15:presenceInfo xmlns:p15="http://schemas.microsoft.com/office/powerpoint/2012/main" xmlns="" userId="Villholth, Karen (IWMI-South Africa)" providerId="None"/>
      </p:ext>
    </p:extLst>
  </p:cmAuthor>
  <p:cmAuthor id="3" name="Jonathan Lautze" initials="JL" lastIdx="3" clrIdx="3">
    <p:extLst>
      <p:ext uri="{19B8F6BF-5375-455C-9EA6-DF929625EA0E}">
        <p15:presenceInfo xmlns:p15="http://schemas.microsoft.com/office/powerpoint/2012/main" xmlns="" userId="S-1-5-21-2384941327-1724320830-3273552114-1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434" autoAdjust="0"/>
  </p:normalViewPr>
  <p:slideViewPr>
    <p:cSldViewPr>
      <p:cViewPr>
        <p:scale>
          <a:sx n="105" d="100"/>
          <a:sy n="105" d="100"/>
        </p:scale>
        <p:origin x="-1122" y="6"/>
      </p:cViewPr>
      <p:guideLst>
        <p:guide orient="horz" pos="1620"/>
        <p:guide pos="216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5C3C3-F567-452C-8097-1F652543BC4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94CC15DF-9FB7-47C5-B34E-3E263F1E55C6}">
      <dgm:prSet phldrT="[Text]" custT="1"/>
      <dgm:spPr/>
      <dgm:t>
        <a:bodyPr/>
        <a:lstStyle/>
        <a:p>
          <a:r>
            <a:rPr lang="en-GB" sz="1200" dirty="0"/>
            <a:t>Defining system boundaries</a:t>
          </a:r>
        </a:p>
      </dgm:t>
    </dgm:pt>
    <dgm:pt modelId="{2584F7F6-6B88-4030-A38C-2AC11B5958F8}" type="parTrans" cxnId="{A4BCC5FC-5D13-4821-B0AA-E707EC796D13}">
      <dgm:prSet/>
      <dgm:spPr/>
      <dgm:t>
        <a:bodyPr/>
        <a:lstStyle/>
        <a:p>
          <a:endParaRPr lang="en-GB"/>
        </a:p>
      </dgm:t>
    </dgm:pt>
    <dgm:pt modelId="{4ACBB715-FD4E-4453-A1E4-E4F0D8FC5768}" type="sibTrans" cxnId="{A4BCC5FC-5D13-4821-B0AA-E707EC796D13}">
      <dgm:prSet/>
      <dgm:spPr/>
      <dgm:t>
        <a:bodyPr/>
        <a:lstStyle/>
        <a:p>
          <a:endParaRPr lang="en-GB"/>
        </a:p>
      </dgm:t>
    </dgm:pt>
    <dgm:pt modelId="{82BFD1BB-EED5-4674-AA10-06C05A527A49}">
      <dgm:prSet phldrT="[Text]" custT="1"/>
      <dgm:spPr/>
      <dgm:t>
        <a:bodyPr/>
        <a:lstStyle/>
        <a:p>
          <a:r>
            <a:rPr lang="en-GB" sz="1200" dirty="0"/>
            <a:t>Collection and analysis of data / information</a:t>
          </a:r>
        </a:p>
      </dgm:t>
    </dgm:pt>
    <dgm:pt modelId="{5A95F5E1-3EB0-4197-B109-492D42573AE2}" type="parTrans" cxnId="{652F58D8-2493-4295-94F1-5A4DD6A94134}">
      <dgm:prSet/>
      <dgm:spPr/>
      <dgm:t>
        <a:bodyPr/>
        <a:lstStyle/>
        <a:p>
          <a:endParaRPr lang="en-GB"/>
        </a:p>
      </dgm:t>
    </dgm:pt>
    <dgm:pt modelId="{F628BE17-A915-4742-9EFB-91F62C288E74}" type="sibTrans" cxnId="{652F58D8-2493-4295-94F1-5A4DD6A94134}">
      <dgm:prSet/>
      <dgm:spPr/>
      <dgm:t>
        <a:bodyPr/>
        <a:lstStyle/>
        <a:p>
          <a:endParaRPr lang="en-GB"/>
        </a:p>
      </dgm:t>
    </dgm:pt>
    <dgm:pt modelId="{EFCB4BC6-7884-4E3D-B057-77BDB583F3A4}">
      <dgm:prSet custT="1"/>
      <dgm:spPr/>
      <dgm:t>
        <a:bodyPr/>
        <a:lstStyle/>
        <a:p>
          <a:r>
            <a:rPr lang="en-GB" sz="1200" dirty="0"/>
            <a:t>Identification and prioritisation of </a:t>
          </a:r>
          <a:r>
            <a:rPr lang="en-GB" sz="1200" dirty="0" smtClean="0"/>
            <a:t>threats and transboundary issues</a:t>
          </a:r>
          <a:endParaRPr lang="en-GB" sz="1200" dirty="0"/>
        </a:p>
      </dgm:t>
    </dgm:pt>
    <dgm:pt modelId="{3CD8B4B7-29E3-4C5F-94E0-D47136121253}" type="parTrans" cxnId="{CC2A653C-DB0A-42C8-8A42-020C0C91F2AD}">
      <dgm:prSet/>
      <dgm:spPr/>
      <dgm:t>
        <a:bodyPr/>
        <a:lstStyle/>
        <a:p>
          <a:endParaRPr lang="en-GB"/>
        </a:p>
      </dgm:t>
    </dgm:pt>
    <dgm:pt modelId="{8BF0C6E7-5CDB-4CFE-8EEB-9F7A948E1AB7}" type="sibTrans" cxnId="{CC2A653C-DB0A-42C8-8A42-020C0C91F2AD}">
      <dgm:prSet/>
      <dgm:spPr/>
      <dgm:t>
        <a:bodyPr/>
        <a:lstStyle/>
        <a:p>
          <a:endParaRPr lang="en-GB"/>
        </a:p>
      </dgm:t>
    </dgm:pt>
    <dgm:pt modelId="{5A76CB3A-B891-4F16-9BD1-A36E7D7DBD64}">
      <dgm:prSet custT="1"/>
      <dgm:spPr/>
      <dgm:t>
        <a:bodyPr/>
        <a:lstStyle/>
        <a:p>
          <a:r>
            <a:rPr lang="en-GB" sz="1200" dirty="0"/>
            <a:t>Determination of </a:t>
          </a:r>
          <a:r>
            <a:rPr lang="en-GB" sz="1200" dirty="0" smtClean="0"/>
            <a:t>environmental </a:t>
          </a:r>
          <a:r>
            <a:rPr lang="en-GB" sz="1200" dirty="0"/>
            <a:t>and </a:t>
          </a:r>
          <a:r>
            <a:rPr lang="en-GB" sz="1200" dirty="0" smtClean="0"/>
            <a:t>socio-economic </a:t>
          </a:r>
          <a:r>
            <a:rPr lang="en-GB" sz="1200" dirty="0"/>
            <a:t>impacts</a:t>
          </a:r>
        </a:p>
      </dgm:t>
    </dgm:pt>
    <dgm:pt modelId="{DA5FD6B1-6EE1-4A1F-B764-C1B4C7DCCCF5}" type="parTrans" cxnId="{962ED801-9D2F-4D87-A852-F8FA64552A75}">
      <dgm:prSet/>
      <dgm:spPr/>
      <dgm:t>
        <a:bodyPr/>
        <a:lstStyle/>
        <a:p>
          <a:endParaRPr lang="en-GB"/>
        </a:p>
      </dgm:t>
    </dgm:pt>
    <dgm:pt modelId="{284BEC54-4F41-44DD-91B8-CDFF34FABBE6}" type="sibTrans" cxnId="{962ED801-9D2F-4D87-A852-F8FA64552A75}">
      <dgm:prSet/>
      <dgm:spPr/>
      <dgm:t>
        <a:bodyPr/>
        <a:lstStyle/>
        <a:p>
          <a:endParaRPr lang="en-GB"/>
        </a:p>
      </dgm:t>
    </dgm:pt>
    <dgm:pt modelId="{504443EC-CA01-470A-AB3E-752C327E69F3}">
      <dgm:prSet custT="1"/>
      <dgm:spPr/>
      <dgm:t>
        <a:bodyPr/>
        <a:lstStyle/>
        <a:p>
          <a:r>
            <a:rPr lang="en-GB" sz="1200" dirty="0"/>
            <a:t>Development of thematic reports</a:t>
          </a:r>
        </a:p>
      </dgm:t>
    </dgm:pt>
    <dgm:pt modelId="{86EEFF48-8B39-43F8-BAD1-1BF34D1419D3}" type="parTrans" cxnId="{A215F001-CF47-4205-B82F-3A36A08537DD}">
      <dgm:prSet/>
      <dgm:spPr/>
      <dgm:t>
        <a:bodyPr/>
        <a:lstStyle/>
        <a:p>
          <a:endParaRPr lang="en-GB"/>
        </a:p>
      </dgm:t>
    </dgm:pt>
    <dgm:pt modelId="{017142EB-9256-46E6-A50C-B1AD2171C958}" type="sibTrans" cxnId="{A215F001-CF47-4205-B82F-3A36A08537DD}">
      <dgm:prSet/>
      <dgm:spPr/>
      <dgm:t>
        <a:bodyPr/>
        <a:lstStyle/>
        <a:p>
          <a:endParaRPr lang="en-GB"/>
        </a:p>
      </dgm:t>
    </dgm:pt>
    <dgm:pt modelId="{0CB3B15C-45C4-4ABB-8EC9-700185B7DB0C}" type="pres">
      <dgm:prSet presAssocID="{DB55C3C3-F567-452C-8097-1F652543BC4A}" presName="linearFlow" presStyleCnt="0">
        <dgm:presLayoutVars>
          <dgm:resizeHandles val="exact"/>
        </dgm:presLayoutVars>
      </dgm:prSet>
      <dgm:spPr/>
      <dgm:t>
        <a:bodyPr/>
        <a:lstStyle/>
        <a:p>
          <a:endParaRPr lang="en-GB"/>
        </a:p>
      </dgm:t>
    </dgm:pt>
    <dgm:pt modelId="{F89D6177-477E-46CE-A012-77CBC76F9DD3}" type="pres">
      <dgm:prSet presAssocID="{94CC15DF-9FB7-47C5-B34E-3E263F1E55C6}" presName="node" presStyleLbl="node1" presStyleIdx="0" presStyleCnt="5" custScaleX="204218" custLinFactNeighborX="-90742" custLinFactNeighborY="11363">
        <dgm:presLayoutVars>
          <dgm:bulletEnabled val="1"/>
        </dgm:presLayoutVars>
      </dgm:prSet>
      <dgm:spPr/>
      <dgm:t>
        <a:bodyPr/>
        <a:lstStyle/>
        <a:p>
          <a:endParaRPr lang="en-GB"/>
        </a:p>
      </dgm:t>
    </dgm:pt>
    <dgm:pt modelId="{72582F88-348E-4082-B96B-1D0EAA497A41}" type="pres">
      <dgm:prSet presAssocID="{4ACBB715-FD4E-4453-A1E4-E4F0D8FC5768}" presName="sibTrans" presStyleLbl="sibTrans2D1" presStyleIdx="0" presStyleCnt="4"/>
      <dgm:spPr/>
      <dgm:t>
        <a:bodyPr/>
        <a:lstStyle/>
        <a:p>
          <a:endParaRPr lang="en-GB"/>
        </a:p>
      </dgm:t>
    </dgm:pt>
    <dgm:pt modelId="{7DD181BF-1A2E-4211-842C-70C99BFF9CBB}" type="pres">
      <dgm:prSet presAssocID="{4ACBB715-FD4E-4453-A1E4-E4F0D8FC5768}" presName="connectorText" presStyleLbl="sibTrans2D1" presStyleIdx="0" presStyleCnt="4"/>
      <dgm:spPr/>
      <dgm:t>
        <a:bodyPr/>
        <a:lstStyle/>
        <a:p>
          <a:endParaRPr lang="en-GB"/>
        </a:p>
      </dgm:t>
    </dgm:pt>
    <dgm:pt modelId="{869CE91A-2713-49C0-ABA1-DB4067204359}" type="pres">
      <dgm:prSet presAssocID="{82BFD1BB-EED5-4674-AA10-06C05A527A49}" presName="node" presStyleLbl="node1" presStyleIdx="1" presStyleCnt="5" custScaleX="204218" custLinFactNeighborX="-90742" custLinFactNeighborY="11363">
        <dgm:presLayoutVars>
          <dgm:bulletEnabled val="1"/>
        </dgm:presLayoutVars>
      </dgm:prSet>
      <dgm:spPr/>
      <dgm:t>
        <a:bodyPr/>
        <a:lstStyle/>
        <a:p>
          <a:endParaRPr lang="en-GB"/>
        </a:p>
      </dgm:t>
    </dgm:pt>
    <dgm:pt modelId="{BED04100-65AB-415E-B154-F0656CA53E48}" type="pres">
      <dgm:prSet presAssocID="{F628BE17-A915-4742-9EFB-91F62C288E74}" presName="sibTrans" presStyleLbl="sibTrans2D1" presStyleIdx="1" presStyleCnt="4"/>
      <dgm:spPr/>
      <dgm:t>
        <a:bodyPr/>
        <a:lstStyle/>
        <a:p>
          <a:endParaRPr lang="en-GB"/>
        </a:p>
      </dgm:t>
    </dgm:pt>
    <dgm:pt modelId="{F99E3306-12C8-4018-970D-7D62F759423D}" type="pres">
      <dgm:prSet presAssocID="{F628BE17-A915-4742-9EFB-91F62C288E74}" presName="connectorText" presStyleLbl="sibTrans2D1" presStyleIdx="1" presStyleCnt="4"/>
      <dgm:spPr/>
      <dgm:t>
        <a:bodyPr/>
        <a:lstStyle/>
        <a:p>
          <a:endParaRPr lang="en-GB"/>
        </a:p>
      </dgm:t>
    </dgm:pt>
    <dgm:pt modelId="{0D761FC4-58A3-4938-8752-6A11E7F2616E}" type="pres">
      <dgm:prSet presAssocID="{EFCB4BC6-7884-4E3D-B057-77BDB583F3A4}" presName="node" presStyleLbl="node1" presStyleIdx="2" presStyleCnt="5" custScaleX="205353" custLinFactNeighborX="-75703" custLinFactNeighborY="-9029">
        <dgm:presLayoutVars>
          <dgm:bulletEnabled val="1"/>
        </dgm:presLayoutVars>
      </dgm:prSet>
      <dgm:spPr/>
      <dgm:t>
        <a:bodyPr/>
        <a:lstStyle/>
        <a:p>
          <a:endParaRPr lang="en-GB"/>
        </a:p>
      </dgm:t>
    </dgm:pt>
    <dgm:pt modelId="{C0BF5AE4-E67D-40FC-9C46-729F7B0F63A2}" type="pres">
      <dgm:prSet presAssocID="{8BF0C6E7-5CDB-4CFE-8EEB-9F7A948E1AB7}" presName="sibTrans" presStyleLbl="sibTrans2D1" presStyleIdx="2" presStyleCnt="4"/>
      <dgm:spPr/>
      <dgm:t>
        <a:bodyPr/>
        <a:lstStyle/>
        <a:p>
          <a:endParaRPr lang="en-GB"/>
        </a:p>
      </dgm:t>
    </dgm:pt>
    <dgm:pt modelId="{C175E91C-CBB5-4ABE-9CDF-9467F9FD4E05}" type="pres">
      <dgm:prSet presAssocID="{8BF0C6E7-5CDB-4CFE-8EEB-9F7A948E1AB7}" presName="connectorText" presStyleLbl="sibTrans2D1" presStyleIdx="2" presStyleCnt="4"/>
      <dgm:spPr/>
      <dgm:t>
        <a:bodyPr/>
        <a:lstStyle/>
        <a:p>
          <a:endParaRPr lang="en-GB"/>
        </a:p>
      </dgm:t>
    </dgm:pt>
    <dgm:pt modelId="{C4DC6C1A-F5EF-4B2C-8BA5-216A1E0936DE}" type="pres">
      <dgm:prSet presAssocID="{5A76CB3A-B891-4F16-9BD1-A36E7D7DBD64}" presName="node" presStyleLbl="node1" presStyleIdx="3" presStyleCnt="5" custScaleX="206487" custLinFactNeighborX="-90742" custLinFactNeighborY="11363">
        <dgm:presLayoutVars>
          <dgm:bulletEnabled val="1"/>
        </dgm:presLayoutVars>
      </dgm:prSet>
      <dgm:spPr/>
      <dgm:t>
        <a:bodyPr/>
        <a:lstStyle/>
        <a:p>
          <a:endParaRPr lang="en-GB"/>
        </a:p>
      </dgm:t>
    </dgm:pt>
    <dgm:pt modelId="{323FA825-8AB1-4118-8234-0EB433C28A0D}" type="pres">
      <dgm:prSet presAssocID="{284BEC54-4F41-44DD-91B8-CDFF34FABBE6}" presName="sibTrans" presStyleLbl="sibTrans2D1" presStyleIdx="3" presStyleCnt="4"/>
      <dgm:spPr/>
      <dgm:t>
        <a:bodyPr/>
        <a:lstStyle/>
        <a:p>
          <a:endParaRPr lang="en-GB"/>
        </a:p>
      </dgm:t>
    </dgm:pt>
    <dgm:pt modelId="{2DAFFFBE-8515-418E-A912-326C0D75C052}" type="pres">
      <dgm:prSet presAssocID="{284BEC54-4F41-44DD-91B8-CDFF34FABBE6}" presName="connectorText" presStyleLbl="sibTrans2D1" presStyleIdx="3" presStyleCnt="4"/>
      <dgm:spPr/>
      <dgm:t>
        <a:bodyPr/>
        <a:lstStyle/>
        <a:p>
          <a:endParaRPr lang="en-GB"/>
        </a:p>
      </dgm:t>
    </dgm:pt>
    <dgm:pt modelId="{DFE84297-2749-4C71-8839-37CB78F169BB}" type="pres">
      <dgm:prSet presAssocID="{504443EC-CA01-470A-AB3E-752C327E69F3}" presName="node" presStyleLbl="node1" presStyleIdx="4" presStyleCnt="5" custScaleX="209405" custLinFactNeighborX="-90742" custLinFactNeighborY="11363">
        <dgm:presLayoutVars>
          <dgm:bulletEnabled val="1"/>
        </dgm:presLayoutVars>
      </dgm:prSet>
      <dgm:spPr/>
      <dgm:t>
        <a:bodyPr/>
        <a:lstStyle/>
        <a:p>
          <a:endParaRPr lang="en-GB"/>
        </a:p>
      </dgm:t>
    </dgm:pt>
  </dgm:ptLst>
  <dgm:cxnLst>
    <dgm:cxn modelId="{B4F7E50E-F83E-42B3-9FCB-72D478CE9BB2}" type="presOf" srcId="{DB55C3C3-F567-452C-8097-1F652543BC4A}" destId="{0CB3B15C-45C4-4ABB-8EC9-700185B7DB0C}" srcOrd="0" destOrd="0" presId="urn:microsoft.com/office/officeart/2005/8/layout/process2"/>
    <dgm:cxn modelId="{60C082DA-1F74-42EB-8B86-2020239A6513}" type="presOf" srcId="{284BEC54-4F41-44DD-91B8-CDFF34FABBE6}" destId="{2DAFFFBE-8515-418E-A912-326C0D75C052}" srcOrd="1" destOrd="0" presId="urn:microsoft.com/office/officeart/2005/8/layout/process2"/>
    <dgm:cxn modelId="{0979292E-5B1C-4403-BB8E-88C8E6D79271}" type="presOf" srcId="{F628BE17-A915-4742-9EFB-91F62C288E74}" destId="{BED04100-65AB-415E-B154-F0656CA53E48}" srcOrd="0" destOrd="0" presId="urn:microsoft.com/office/officeart/2005/8/layout/process2"/>
    <dgm:cxn modelId="{1E21D905-21E4-491A-9102-561077F2E694}" type="presOf" srcId="{8BF0C6E7-5CDB-4CFE-8EEB-9F7A948E1AB7}" destId="{C175E91C-CBB5-4ABE-9CDF-9467F9FD4E05}" srcOrd="1" destOrd="0" presId="urn:microsoft.com/office/officeart/2005/8/layout/process2"/>
    <dgm:cxn modelId="{A215F001-CF47-4205-B82F-3A36A08537DD}" srcId="{DB55C3C3-F567-452C-8097-1F652543BC4A}" destId="{504443EC-CA01-470A-AB3E-752C327E69F3}" srcOrd="4" destOrd="0" parTransId="{86EEFF48-8B39-43F8-BAD1-1BF34D1419D3}" sibTransId="{017142EB-9256-46E6-A50C-B1AD2171C958}"/>
    <dgm:cxn modelId="{2C00C985-0740-4F7B-B85A-01795AA3EC82}" type="presOf" srcId="{5A76CB3A-B891-4F16-9BD1-A36E7D7DBD64}" destId="{C4DC6C1A-F5EF-4B2C-8BA5-216A1E0936DE}" srcOrd="0" destOrd="0" presId="urn:microsoft.com/office/officeart/2005/8/layout/process2"/>
    <dgm:cxn modelId="{061C787A-992C-4C5B-956C-647FC0FDB4F6}" type="presOf" srcId="{F628BE17-A915-4742-9EFB-91F62C288E74}" destId="{F99E3306-12C8-4018-970D-7D62F759423D}" srcOrd="1" destOrd="0" presId="urn:microsoft.com/office/officeart/2005/8/layout/process2"/>
    <dgm:cxn modelId="{CC2A653C-DB0A-42C8-8A42-020C0C91F2AD}" srcId="{DB55C3C3-F567-452C-8097-1F652543BC4A}" destId="{EFCB4BC6-7884-4E3D-B057-77BDB583F3A4}" srcOrd="2" destOrd="0" parTransId="{3CD8B4B7-29E3-4C5F-94E0-D47136121253}" sibTransId="{8BF0C6E7-5CDB-4CFE-8EEB-9F7A948E1AB7}"/>
    <dgm:cxn modelId="{4B2C0FB1-D2B3-4475-A99C-90BEDDBE2231}" type="presOf" srcId="{284BEC54-4F41-44DD-91B8-CDFF34FABBE6}" destId="{323FA825-8AB1-4118-8234-0EB433C28A0D}" srcOrd="0" destOrd="0" presId="urn:microsoft.com/office/officeart/2005/8/layout/process2"/>
    <dgm:cxn modelId="{962ED801-9D2F-4D87-A852-F8FA64552A75}" srcId="{DB55C3C3-F567-452C-8097-1F652543BC4A}" destId="{5A76CB3A-B891-4F16-9BD1-A36E7D7DBD64}" srcOrd="3" destOrd="0" parTransId="{DA5FD6B1-6EE1-4A1F-B764-C1B4C7DCCCF5}" sibTransId="{284BEC54-4F41-44DD-91B8-CDFF34FABBE6}"/>
    <dgm:cxn modelId="{0207D799-49FB-4069-B9BC-A4EC4FC6FF8A}" type="presOf" srcId="{8BF0C6E7-5CDB-4CFE-8EEB-9F7A948E1AB7}" destId="{C0BF5AE4-E67D-40FC-9C46-729F7B0F63A2}" srcOrd="0" destOrd="0" presId="urn:microsoft.com/office/officeart/2005/8/layout/process2"/>
    <dgm:cxn modelId="{147B4E9C-6D0B-4915-82F7-8B080DE959C6}" type="presOf" srcId="{4ACBB715-FD4E-4453-A1E4-E4F0D8FC5768}" destId="{7DD181BF-1A2E-4211-842C-70C99BFF9CBB}" srcOrd="1" destOrd="0" presId="urn:microsoft.com/office/officeart/2005/8/layout/process2"/>
    <dgm:cxn modelId="{7D8DB85B-F215-4948-88A5-980179C32A2C}" type="presOf" srcId="{4ACBB715-FD4E-4453-A1E4-E4F0D8FC5768}" destId="{72582F88-348E-4082-B96B-1D0EAA497A41}" srcOrd="0" destOrd="0" presId="urn:microsoft.com/office/officeart/2005/8/layout/process2"/>
    <dgm:cxn modelId="{CE26BF85-D898-465D-BD6D-49D338BC4714}" type="presOf" srcId="{504443EC-CA01-470A-AB3E-752C327E69F3}" destId="{DFE84297-2749-4C71-8839-37CB78F169BB}" srcOrd="0" destOrd="0" presId="urn:microsoft.com/office/officeart/2005/8/layout/process2"/>
    <dgm:cxn modelId="{AE369381-1A12-4653-8D54-FFD68A3EE7BB}" type="presOf" srcId="{94CC15DF-9FB7-47C5-B34E-3E263F1E55C6}" destId="{F89D6177-477E-46CE-A012-77CBC76F9DD3}" srcOrd="0" destOrd="0" presId="urn:microsoft.com/office/officeart/2005/8/layout/process2"/>
    <dgm:cxn modelId="{652F58D8-2493-4295-94F1-5A4DD6A94134}" srcId="{DB55C3C3-F567-452C-8097-1F652543BC4A}" destId="{82BFD1BB-EED5-4674-AA10-06C05A527A49}" srcOrd="1" destOrd="0" parTransId="{5A95F5E1-3EB0-4197-B109-492D42573AE2}" sibTransId="{F628BE17-A915-4742-9EFB-91F62C288E74}"/>
    <dgm:cxn modelId="{09D64EC8-6ABE-4C2E-87A9-E0AF1A9B5C82}" type="presOf" srcId="{EFCB4BC6-7884-4E3D-B057-77BDB583F3A4}" destId="{0D761FC4-58A3-4938-8752-6A11E7F2616E}" srcOrd="0" destOrd="0" presId="urn:microsoft.com/office/officeart/2005/8/layout/process2"/>
    <dgm:cxn modelId="{0859CFD3-A078-4D60-AB68-281103F3FF81}" type="presOf" srcId="{82BFD1BB-EED5-4674-AA10-06C05A527A49}" destId="{869CE91A-2713-49C0-ABA1-DB4067204359}" srcOrd="0" destOrd="0" presId="urn:microsoft.com/office/officeart/2005/8/layout/process2"/>
    <dgm:cxn modelId="{A4BCC5FC-5D13-4821-B0AA-E707EC796D13}" srcId="{DB55C3C3-F567-452C-8097-1F652543BC4A}" destId="{94CC15DF-9FB7-47C5-B34E-3E263F1E55C6}" srcOrd="0" destOrd="0" parTransId="{2584F7F6-6B88-4030-A38C-2AC11B5958F8}" sibTransId="{4ACBB715-FD4E-4453-A1E4-E4F0D8FC5768}"/>
    <dgm:cxn modelId="{777A00BA-27ED-4C2C-84F0-7D99A79D898F}" type="presParOf" srcId="{0CB3B15C-45C4-4ABB-8EC9-700185B7DB0C}" destId="{F89D6177-477E-46CE-A012-77CBC76F9DD3}" srcOrd="0" destOrd="0" presId="urn:microsoft.com/office/officeart/2005/8/layout/process2"/>
    <dgm:cxn modelId="{53EBC166-20F5-4BF8-A7DB-D2832084B432}" type="presParOf" srcId="{0CB3B15C-45C4-4ABB-8EC9-700185B7DB0C}" destId="{72582F88-348E-4082-B96B-1D0EAA497A41}" srcOrd="1" destOrd="0" presId="urn:microsoft.com/office/officeart/2005/8/layout/process2"/>
    <dgm:cxn modelId="{971E9D97-5EEF-4072-8A72-F6C2D137357D}" type="presParOf" srcId="{72582F88-348E-4082-B96B-1D0EAA497A41}" destId="{7DD181BF-1A2E-4211-842C-70C99BFF9CBB}" srcOrd="0" destOrd="0" presId="urn:microsoft.com/office/officeart/2005/8/layout/process2"/>
    <dgm:cxn modelId="{A5F3E565-6CF1-419B-B13E-90AFA5F48E8D}" type="presParOf" srcId="{0CB3B15C-45C4-4ABB-8EC9-700185B7DB0C}" destId="{869CE91A-2713-49C0-ABA1-DB4067204359}" srcOrd="2" destOrd="0" presId="urn:microsoft.com/office/officeart/2005/8/layout/process2"/>
    <dgm:cxn modelId="{43607AD3-945D-46AE-AF8F-14BF5C376B2B}" type="presParOf" srcId="{0CB3B15C-45C4-4ABB-8EC9-700185B7DB0C}" destId="{BED04100-65AB-415E-B154-F0656CA53E48}" srcOrd="3" destOrd="0" presId="urn:microsoft.com/office/officeart/2005/8/layout/process2"/>
    <dgm:cxn modelId="{E4C63A3E-0BA1-4B9B-B329-AE7386965F9E}" type="presParOf" srcId="{BED04100-65AB-415E-B154-F0656CA53E48}" destId="{F99E3306-12C8-4018-970D-7D62F759423D}" srcOrd="0" destOrd="0" presId="urn:microsoft.com/office/officeart/2005/8/layout/process2"/>
    <dgm:cxn modelId="{8AC752F5-DEC2-471D-B3A2-4ABED51114FF}" type="presParOf" srcId="{0CB3B15C-45C4-4ABB-8EC9-700185B7DB0C}" destId="{0D761FC4-58A3-4938-8752-6A11E7F2616E}" srcOrd="4" destOrd="0" presId="urn:microsoft.com/office/officeart/2005/8/layout/process2"/>
    <dgm:cxn modelId="{F7C8CFB8-63FF-4501-920D-25376D478F89}" type="presParOf" srcId="{0CB3B15C-45C4-4ABB-8EC9-700185B7DB0C}" destId="{C0BF5AE4-E67D-40FC-9C46-729F7B0F63A2}" srcOrd="5" destOrd="0" presId="urn:microsoft.com/office/officeart/2005/8/layout/process2"/>
    <dgm:cxn modelId="{562F7D06-5820-4741-AA61-DECA6D1A8090}" type="presParOf" srcId="{C0BF5AE4-E67D-40FC-9C46-729F7B0F63A2}" destId="{C175E91C-CBB5-4ABE-9CDF-9467F9FD4E05}" srcOrd="0" destOrd="0" presId="urn:microsoft.com/office/officeart/2005/8/layout/process2"/>
    <dgm:cxn modelId="{5A4D6E24-1049-4134-BA1B-09FEA8F2E56C}" type="presParOf" srcId="{0CB3B15C-45C4-4ABB-8EC9-700185B7DB0C}" destId="{C4DC6C1A-F5EF-4B2C-8BA5-216A1E0936DE}" srcOrd="6" destOrd="0" presId="urn:microsoft.com/office/officeart/2005/8/layout/process2"/>
    <dgm:cxn modelId="{BDF56253-564E-4F7F-BE42-F8551DA0DDC6}" type="presParOf" srcId="{0CB3B15C-45C4-4ABB-8EC9-700185B7DB0C}" destId="{323FA825-8AB1-4118-8234-0EB433C28A0D}" srcOrd="7" destOrd="0" presId="urn:microsoft.com/office/officeart/2005/8/layout/process2"/>
    <dgm:cxn modelId="{3F50A1E4-5CD2-43BB-B8EC-748736621D94}" type="presParOf" srcId="{323FA825-8AB1-4118-8234-0EB433C28A0D}" destId="{2DAFFFBE-8515-418E-A912-326C0D75C052}" srcOrd="0" destOrd="0" presId="urn:microsoft.com/office/officeart/2005/8/layout/process2"/>
    <dgm:cxn modelId="{928D141E-3F7F-436A-88B4-F7FB9CE1EFDE}" type="presParOf" srcId="{0CB3B15C-45C4-4ABB-8EC9-700185B7DB0C}" destId="{DFE84297-2749-4C71-8839-37CB78F169BB}" srcOrd="8" destOrd="0" presId="urn:microsoft.com/office/officeart/2005/8/layout/process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D6177-477E-46CE-A012-77CBC76F9DD3}">
      <dsp:nvSpPr>
        <dsp:cNvPr id="0" name=""/>
        <dsp:cNvSpPr/>
      </dsp:nvSpPr>
      <dsp:spPr>
        <a:xfrm>
          <a:off x="0" y="29594"/>
          <a:ext cx="3957084" cy="484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Defining system boundaries</a:t>
          </a:r>
        </a:p>
      </dsp:txBody>
      <dsp:txXfrm>
        <a:off x="14188" y="43782"/>
        <a:ext cx="3928708" cy="456043"/>
      </dsp:txXfrm>
    </dsp:sp>
    <dsp:sp modelId="{72582F88-348E-4082-B96B-1D0EAA497A41}">
      <dsp:nvSpPr>
        <dsp:cNvPr id="0" name=""/>
        <dsp:cNvSpPr/>
      </dsp:nvSpPr>
      <dsp:spPr>
        <a:xfrm rot="5400000">
          <a:off x="1887713" y="526123"/>
          <a:ext cx="181657" cy="217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5400000">
        <a:off x="1913146" y="544289"/>
        <a:ext cx="130792" cy="127160"/>
      </dsp:txXfrm>
    </dsp:sp>
    <dsp:sp modelId="{869CE91A-2713-49C0-ABA1-DB4067204359}">
      <dsp:nvSpPr>
        <dsp:cNvPr id="0" name=""/>
        <dsp:cNvSpPr/>
      </dsp:nvSpPr>
      <dsp:spPr>
        <a:xfrm>
          <a:off x="0" y="756222"/>
          <a:ext cx="3957084" cy="484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Collection and analysis of data / information</a:t>
          </a:r>
        </a:p>
      </dsp:txBody>
      <dsp:txXfrm>
        <a:off x="14188" y="770410"/>
        <a:ext cx="3928708" cy="456043"/>
      </dsp:txXfrm>
    </dsp:sp>
    <dsp:sp modelId="{BED04100-65AB-415E-B154-F0656CA53E48}">
      <dsp:nvSpPr>
        <dsp:cNvPr id="0" name=""/>
        <dsp:cNvSpPr/>
      </dsp:nvSpPr>
      <dsp:spPr>
        <a:xfrm rot="5344186">
          <a:off x="1911724" y="1228056"/>
          <a:ext cx="144632" cy="217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kern="1200"/>
        </a:p>
      </dsp:txBody>
      <dsp:txXfrm rot="-5400000">
        <a:off x="1918292" y="1264737"/>
        <a:ext cx="130792" cy="101242"/>
      </dsp:txXfrm>
    </dsp:sp>
    <dsp:sp modelId="{0D761FC4-58A3-4938-8752-6A11E7F2616E}">
      <dsp:nvSpPr>
        <dsp:cNvPr id="0" name=""/>
        <dsp:cNvSpPr/>
      </dsp:nvSpPr>
      <dsp:spPr>
        <a:xfrm>
          <a:off x="0" y="1433460"/>
          <a:ext cx="3979077" cy="484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Identification and prioritisation of </a:t>
          </a:r>
          <a:r>
            <a:rPr lang="en-GB" sz="1200" kern="1200" dirty="0" smtClean="0"/>
            <a:t>threats and transboundary issues</a:t>
          </a:r>
          <a:endParaRPr lang="en-GB" sz="1200" kern="1200" dirty="0"/>
        </a:p>
      </dsp:txBody>
      <dsp:txXfrm>
        <a:off x="14188" y="1447648"/>
        <a:ext cx="3950701" cy="456043"/>
      </dsp:txXfrm>
    </dsp:sp>
    <dsp:sp modelId="{C0BF5AE4-E67D-40FC-9C46-729F7B0F63A2}">
      <dsp:nvSpPr>
        <dsp:cNvPr id="0" name=""/>
        <dsp:cNvSpPr/>
      </dsp:nvSpPr>
      <dsp:spPr>
        <a:xfrm rot="5351333">
          <a:off x="1885670" y="1954685"/>
          <a:ext cx="218722" cy="217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5400000">
        <a:off x="1929172" y="1954321"/>
        <a:ext cx="130792" cy="153326"/>
      </dsp:txXfrm>
    </dsp:sp>
    <dsp:sp modelId="{C4DC6C1A-F5EF-4B2C-8BA5-216A1E0936DE}">
      <dsp:nvSpPr>
        <dsp:cNvPr id="0" name=""/>
        <dsp:cNvSpPr/>
      </dsp:nvSpPr>
      <dsp:spPr>
        <a:xfrm>
          <a:off x="0" y="2209480"/>
          <a:ext cx="4001050" cy="484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Determination of </a:t>
          </a:r>
          <a:r>
            <a:rPr lang="en-GB" sz="1200" kern="1200" dirty="0" smtClean="0"/>
            <a:t>environmental </a:t>
          </a:r>
          <a:r>
            <a:rPr lang="en-GB" sz="1200" kern="1200" dirty="0"/>
            <a:t>and </a:t>
          </a:r>
          <a:r>
            <a:rPr lang="en-GB" sz="1200" kern="1200" dirty="0" smtClean="0"/>
            <a:t>socio-economic </a:t>
          </a:r>
          <a:r>
            <a:rPr lang="en-GB" sz="1200" kern="1200" dirty="0"/>
            <a:t>impacts</a:t>
          </a:r>
        </a:p>
      </dsp:txBody>
      <dsp:txXfrm>
        <a:off x="14188" y="2223668"/>
        <a:ext cx="3972674" cy="456043"/>
      </dsp:txXfrm>
    </dsp:sp>
    <dsp:sp modelId="{323FA825-8AB1-4118-8234-0EB433C28A0D}">
      <dsp:nvSpPr>
        <dsp:cNvPr id="0" name=""/>
        <dsp:cNvSpPr/>
      </dsp:nvSpPr>
      <dsp:spPr>
        <a:xfrm rot="5261469">
          <a:off x="1933310" y="2693284"/>
          <a:ext cx="162701" cy="217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rot="-5400000">
        <a:off x="1948282" y="2720947"/>
        <a:ext cx="130792" cy="113891"/>
      </dsp:txXfrm>
    </dsp:sp>
    <dsp:sp modelId="{DFE84297-2749-4C71-8839-37CB78F169BB}">
      <dsp:nvSpPr>
        <dsp:cNvPr id="0" name=""/>
        <dsp:cNvSpPr/>
      </dsp:nvSpPr>
      <dsp:spPr>
        <a:xfrm>
          <a:off x="0" y="2910658"/>
          <a:ext cx="4057592" cy="484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Development of thematic reports</a:t>
          </a:r>
        </a:p>
      </dsp:txBody>
      <dsp:txXfrm>
        <a:off x="14188" y="2924846"/>
        <a:ext cx="4029216" cy="4560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1"/>
          </a:xfrm>
          <a:prstGeom prst="rect">
            <a:avLst/>
          </a:prstGeom>
        </p:spPr>
        <p:txBody>
          <a:bodyPr vert="horz" lIns="94842" tIns="47420" rIns="94842" bIns="47420" rtlCol="0"/>
          <a:lstStyle>
            <a:lvl1pPr algn="l">
              <a:defRPr sz="1200"/>
            </a:lvl1pPr>
          </a:lstStyle>
          <a:p>
            <a:endParaRPr lang="en-GB" dirty="0"/>
          </a:p>
        </p:txBody>
      </p:sp>
      <p:sp>
        <p:nvSpPr>
          <p:cNvPr id="3" name="Date Placeholder 2"/>
          <p:cNvSpPr>
            <a:spLocks noGrp="1"/>
          </p:cNvSpPr>
          <p:nvPr>
            <p:ph type="dt" idx="1"/>
          </p:nvPr>
        </p:nvSpPr>
        <p:spPr>
          <a:xfrm>
            <a:off x="3850445" y="2"/>
            <a:ext cx="2945659" cy="496331"/>
          </a:xfrm>
          <a:prstGeom prst="rect">
            <a:avLst/>
          </a:prstGeom>
        </p:spPr>
        <p:txBody>
          <a:bodyPr vert="horz" lIns="94842" tIns="47420" rIns="94842" bIns="47420" rtlCol="0"/>
          <a:lstStyle>
            <a:lvl1pPr algn="r">
              <a:defRPr sz="1200"/>
            </a:lvl1pPr>
          </a:lstStyle>
          <a:p>
            <a:fld id="{129A3B7E-A866-49B7-8F5E-CF2AF17AAB06}" type="datetimeFigureOut">
              <a:rPr lang="en-GB" smtClean="0"/>
              <a:pPr/>
              <a:t>06/03/2018</a:t>
            </a:fld>
            <a:endParaRPr lang="en-GB" dirty="0"/>
          </a:p>
        </p:txBody>
      </p:sp>
      <p:sp>
        <p:nvSpPr>
          <p:cNvPr id="4" name="Slide Image Placeholder 3"/>
          <p:cNvSpPr>
            <a:spLocks noGrp="1" noRot="1" noChangeAspect="1"/>
          </p:cNvSpPr>
          <p:nvPr>
            <p:ph type="sldImg" idx="2"/>
          </p:nvPr>
        </p:nvSpPr>
        <p:spPr>
          <a:xfrm>
            <a:off x="915988" y="741363"/>
            <a:ext cx="4965700" cy="3724275"/>
          </a:xfrm>
          <a:prstGeom prst="rect">
            <a:avLst/>
          </a:prstGeom>
          <a:noFill/>
          <a:ln w="12700">
            <a:solidFill>
              <a:prstClr val="black"/>
            </a:solidFill>
          </a:ln>
        </p:spPr>
        <p:txBody>
          <a:bodyPr vert="horz" lIns="94842" tIns="47420" rIns="94842" bIns="47420" rtlCol="0" anchor="ctr"/>
          <a:lstStyle/>
          <a:p>
            <a:endParaRPr lang="en-GB" dirty="0"/>
          </a:p>
        </p:txBody>
      </p:sp>
      <p:sp>
        <p:nvSpPr>
          <p:cNvPr id="5" name="Notes Placeholder 4"/>
          <p:cNvSpPr>
            <a:spLocks noGrp="1"/>
          </p:cNvSpPr>
          <p:nvPr>
            <p:ph type="body" sz="quarter" idx="3"/>
          </p:nvPr>
        </p:nvSpPr>
        <p:spPr>
          <a:xfrm>
            <a:off x="679768" y="4715155"/>
            <a:ext cx="5438140" cy="4466986"/>
          </a:xfrm>
          <a:prstGeom prst="rect">
            <a:avLst/>
          </a:prstGeom>
        </p:spPr>
        <p:txBody>
          <a:bodyPr vert="horz" lIns="94842" tIns="47420" rIns="94842" bIns="474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4"/>
            <a:ext cx="2945659" cy="496331"/>
          </a:xfrm>
          <a:prstGeom prst="rect">
            <a:avLst/>
          </a:prstGeom>
        </p:spPr>
        <p:txBody>
          <a:bodyPr vert="horz" lIns="94842" tIns="47420" rIns="94842" bIns="474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4"/>
            <a:ext cx="2945659" cy="496331"/>
          </a:xfrm>
          <a:prstGeom prst="rect">
            <a:avLst/>
          </a:prstGeom>
        </p:spPr>
        <p:txBody>
          <a:bodyPr vert="horz" lIns="94842" tIns="47420" rIns="94842" bIns="47420" rtlCol="0" anchor="b"/>
          <a:lstStyle>
            <a:lvl1pPr algn="r">
              <a:defRPr sz="1200"/>
            </a:lvl1pPr>
          </a:lstStyle>
          <a:p>
            <a:fld id="{186B23E2-F91F-430A-9FDD-BF01E021E24E}" type="slidenum">
              <a:rPr lang="en-GB" smtClean="0"/>
              <a:pPr/>
              <a:t>‹#›</a:t>
            </a:fld>
            <a:endParaRPr lang="en-GB" dirty="0"/>
          </a:p>
        </p:txBody>
      </p:sp>
    </p:spTree>
    <p:extLst>
      <p:ext uri="{BB962C8B-B14F-4D97-AF65-F5344CB8AC3E}">
        <p14:creationId xmlns:p14="http://schemas.microsoft.com/office/powerpoint/2010/main" val="71048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AE96D0-8E04-4F32-ADCF-AFFFCCE451B6}" type="slidenum">
              <a:rPr lang="en-ZA" smtClean="0"/>
              <a:pPr/>
              <a:t>1</a:t>
            </a:fld>
            <a:endParaRPr lang="en-ZA"/>
          </a:p>
        </p:txBody>
      </p:sp>
    </p:spTree>
    <p:extLst>
      <p:ext uri="{BB962C8B-B14F-4D97-AF65-F5344CB8AC3E}">
        <p14:creationId xmlns:p14="http://schemas.microsoft.com/office/powerpoint/2010/main" val="51707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B23E2-F91F-430A-9FDD-BF01E021E24E}" type="slidenum">
              <a:rPr lang="en-GB" smtClean="0"/>
              <a:pPr/>
              <a:t>2</a:t>
            </a:fld>
            <a:endParaRPr lang="en-GB" dirty="0"/>
          </a:p>
        </p:txBody>
      </p:sp>
    </p:spTree>
    <p:extLst>
      <p:ext uri="{BB962C8B-B14F-4D97-AF65-F5344CB8AC3E}">
        <p14:creationId xmlns:p14="http://schemas.microsoft.com/office/powerpoint/2010/main" val="143311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375"/>
            <a:ext cx="51435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857250" y="2701926"/>
            <a:ext cx="5143500" cy="124142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93344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297228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4639"/>
            <a:ext cx="1478756" cy="43576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1488" y="274639"/>
            <a:ext cx="4321969"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174464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700"/>
            <a:ext cx="6857987" cy="474615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630222"/>
            <a:ext cx="6857987" cy="513279"/>
          </a:xfrm>
          <a:prstGeom prst="rect">
            <a:avLst/>
          </a:prstGeom>
        </p:spPr>
      </p:pic>
    </p:spTree>
    <p:extLst>
      <p:ext uri="{BB962C8B-B14F-4D97-AF65-F5344CB8AC3E}">
        <p14:creationId xmlns:p14="http://schemas.microsoft.com/office/powerpoint/2010/main" val="24720678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 y="4630222"/>
            <a:ext cx="6857987" cy="513279"/>
          </a:xfrm>
          <a:prstGeom prst="rect">
            <a:avLst/>
          </a:prstGeom>
        </p:spPr>
      </p:pic>
    </p:spTree>
    <p:extLst>
      <p:ext uri="{BB962C8B-B14F-4D97-AF65-F5344CB8AC3E}">
        <p14:creationId xmlns:p14="http://schemas.microsoft.com/office/powerpoint/2010/main" val="73335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42900" y="1126907"/>
            <a:ext cx="3028950" cy="3394472"/>
          </a:xfrm>
        </p:spPr>
        <p:txBody>
          <a:bodyPr/>
          <a:lstStyle>
            <a:lvl1pPr>
              <a:defRPr sz="1575">
                <a:latin typeface="Arial" pitchFamily="34" charset="0"/>
                <a:cs typeface="Arial" pitchFamily="34" charset="0"/>
              </a:defRPr>
            </a:lvl1pPr>
            <a:lvl2pPr>
              <a:defRPr sz="1350">
                <a:latin typeface="Arial" pitchFamily="34" charset="0"/>
                <a:cs typeface="Arial" pitchFamily="34" charset="0"/>
              </a:defRPr>
            </a:lvl2pPr>
            <a:lvl3pPr>
              <a:defRPr sz="1125">
                <a:latin typeface="Arial" pitchFamily="34" charset="0"/>
                <a:cs typeface="Arial" pitchFamily="34" charset="0"/>
              </a:defRPr>
            </a:lvl3pPr>
            <a:lvl4pPr>
              <a:defRPr sz="1013">
                <a:latin typeface="Arial" pitchFamily="34" charset="0"/>
                <a:cs typeface="Arial" pitchFamily="34" charset="0"/>
              </a:defRPr>
            </a:lvl4pPr>
            <a:lvl5pPr>
              <a:defRPr sz="1013">
                <a:latin typeface="Arial" pitchFamily="34" charset="0"/>
                <a:cs typeface="Arial" pitchFamily="34" charset="0"/>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86150" y="1153541"/>
            <a:ext cx="3028950" cy="3394472"/>
          </a:xfrm>
        </p:spPr>
        <p:txBody>
          <a:bodyPr/>
          <a:lstStyle>
            <a:lvl1pPr>
              <a:defRPr sz="1575">
                <a:latin typeface="Arial" pitchFamily="34" charset="0"/>
                <a:cs typeface="Arial" pitchFamily="34" charset="0"/>
              </a:defRPr>
            </a:lvl1pPr>
            <a:lvl2pPr>
              <a:defRPr sz="1350">
                <a:latin typeface="Arial" pitchFamily="34" charset="0"/>
                <a:cs typeface="Arial" pitchFamily="34" charset="0"/>
              </a:defRPr>
            </a:lvl2pPr>
            <a:lvl3pPr>
              <a:defRPr sz="1125">
                <a:latin typeface="Arial" pitchFamily="34" charset="0"/>
                <a:cs typeface="Arial" pitchFamily="34" charset="0"/>
              </a:defRPr>
            </a:lvl3pPr>
            <a:lvl4pPr>
              <a:defRPr sz="1013">
                <a:latin typeface="Arial" pitchFamily="34" charset="0"/>
                <a:cs typeface="Arial" pitchFamily="34" charset="0"/>
              </a:defRPr>
            </a:lvl4pPr>
            <a:lvl5pPr>
              <a:defRPr sz="1013">
                <a:latin typeface="Arial" pitchFamily="34" charset="0"/>
                <a:cs typeface="Arial" pitchFamily="34" charset="0"/>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2D30AA-49E1-4E89-BF06-DF5532A9EF7E}" type="datetimeFigureOut">
              <a:rPr lang="en-GB" smtClean="0"/>
              <a:pPr/>
              <a:t>06/03/2018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05C09D7-BB11-424E-A7D5-CC28139A8A41}" type="slidenum">
              <a:rPr lang="en-GB" smtClean="0"/>
              <a:pPr/>
              <a:t>‹#›</a:t>
            </a:fld>
            <a:endParaRPr lang="en-GB" dirty="0"/>
          </a:p>
        </p:txBody>
      </p:sp>
      <p:grpSp>
        <p:nvGrpSpPr>
          <p:cNvPr id="8" name="Group 7"/>
          <p:cNvGrpSpPr/>
          <p:nvPr/>
        </p:nvGrpSpPr>
        <p:grpSpPr>
          <a:xfrm>
            <a:off x="0" y="4531855"/>
            <a:ext cx="6858000" cy="530671"/>
            <a:chOff x="0" y="6033594"/>
            <a:chExt cx="9144000" cy="707561"/>
          </a:xfrm>
        </p:grpSpPr>
        <p:pic>
          <p:nvPicPr>
            <p:cNvPr id="16" name="Picture 15" descr="IMWI_logo_medium.png"/>
            <p:cNvPicPr>
              <a:picLocks noChangeAspect="1"/>
            </p:cNvPicPr>
            <p:nvPr/>
          </p:nvPicPr>
          <p:blipFill>
            <a:blip r:embed="rId2" cstate="print"/>
            <a:stretch>
              <a:fillRect/>
            </a:stretch>
          </p:blipFill>
          <p:spPr>
            <a:xfrm>
              <a:off x="127000" y="6033594"/>
              <a:ext cx="990600" cy="697406"/>
            </a:xfrm>
            <a:prstGeom prst="rect">
              <a:avLst/>
            </a:prstGeom>
            <a:effectLst/>
          </p:spPr>
        </p:pic>
        <p:sp>
          <p:nvSpPr>
            <p:cNvPr id="17" name="TextBox 16"/>
            <p:cNvSpPr txBox="1"/>
            <p:nvPr/>
          </p:nvSpPr>
          <p:spPr>
            <a:xfrm>
              <a:off x="0" y="6412468"/>
              <a:ext cx="9144000" cy="284780"/>
            </a:xfrm>
            <a:prstGeom prst="rect">
              <a:avLst/>
            </a:prstGeom>
            <a:noFill/>
          </p:spPr>
          <p:txBody>
            <a:bodyPr wrap="square" rtlCol="0">
              <a:spAutoFit/>
            </a:bodyPr>
            <a:lstStyle/>
            <a:p>
              <a:pPr algn="ctr"/>
              <a:r>
                <a:rPr lang="en-GB" sz="788" b="1" dirty="0">
                  <a:solidFill>
                    <a:prstClr val="black">
                      <a:lumMod val="65000"/>
                      <a:lumOff val="35000"/>
                    </a:prstClr>
                  </a:solidFill>
                  <a:latin typeface="Arial"/>
                  <a:cs typeface="Arial"/>
                </a:rPr>
                <a:t>www.iwmi.org</a:t>
              </a:r>
            </a:p>
          </p:txBody>
        </p:sp>
        <p:sp>
          <p:nvSpPr>
            <p:cNvPr id="18" name="TextBox 17"/>
            <p:cNvSpPr txBox="1"/>
            <p:nvPr/>
          </p:nvSpPr>
          <p:spPr>
            <a:xfrm>
              <a:off x="0" y="6082269"/>
              <a:ext cx="9144000" cy="330945"/>
            </a:xfrm>
            <a:prstGeom prst="rect">
              <a:avLst/>
            </a:prstGeom>
            <a:noFill/>
          </p:spPr>
          <p:txBody>
            <a:bodyPr wrap="square" rtlCol="0">
              <a:spAutoFit/>
            </a:bodyPr>
            <a:lstStyle/>
            <a:p>
              <a:pPr algn="ctr"/>
              <a:r>
                <a:rPr lang="en-US" sz="1013" dirty="0">
                  <a:solidFill>
                    <a:srgbClr val="0070C0"/>
                  </a:solidFill>
                  <a:latin typeface="Arial"/>
                  <a:cs typeface="Arial"/>
                </a:rPr>
                <a:t>Water for a food-secure world</a:t>
              </a:r>
              <a:endParaRPr lang="en-GB" sz="1013" dirty="0">
                <a:solidFill>
                  <a:srgbClr val="0070C0"/>
                </a:solidFill>
                <a:latin typeface="Arial"/>
                <a:cs typeface="Arial"/>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6063" y="6083780"/>
              <a:ext cx="2135187" cy="6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0" name="Straight Connector 19"/>
          <p:cNvCxnSpPr/>
          <p:nvPr/>
        </p:nvCxnSpPr>
        <p:spPr>
          <a:xfrm flipV="1">
            <a:off x="3424822" y="1136343"/>
            <a:ext cx="0" cy="3419835"/>
          </a:xfrm>
          <a:prstGeom prst="line">
            <a:avLst/>
          </a:prstGeom>
          <a:ln w="317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938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2D30AA-49E1-4E89-BF06-DF5532A9EF7E}" type="datetimeFigureOut">
              <a:rPr lang="en-GB" smtClean="0"/>
              <a:pPr/>
              <a:t>06/03/2018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05C09D7-BB11-424E-A7D5-CC28139A8A41}" type="slidenum">
              <a:rPr lang="en-GB" smtClean="0"/>
              <a:pPr/>
              <a:t>‹#›</a:t>
            </a:fld>
            <a:endParaRPr lang="en-GB" dirty="0"/>
          </a:p>
        </p:txBody>
      </p:sp>
      <p:cxnSp>
        <p:nvCxnSpPr>
          <p:cNvPr id="11" name="Straight Connector 10"/>
          <p:cNvCxnSpPr/>
          <p:nvPr/>
        </p:nvCxnSpPr>
        <p:spPr>
          <a:xfrm flipV="1">
            <a:off x="0" y="4444121"/>
            <a:ext cx="6858000" cy="8334"/>
          </a:xfrm>
          <a:prstGeom prst="line">
            <a:avLst/>
          </a:prstGeom>
          <a:ln w="571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0" y="4525197"/>
            <a:ext cx="6858000" cy="530671"/>
            <a:chOff x="0" y="6033594"/>
            <a:chExt cx="9144000" cy="707561"/>
          </a:xfrm>
        </p:grpSpPr>
        <p:pic>
          <p:nvPicPr>
            <p:cNvPr id="20" name="Picture 19" descr="IMWI_logo_medium.png"/>
            <p:cNvPicPr>
              <a:picLocks noChangeAspect="1"/>
            </p:cNvPicPr>
            <p:nvPr/>
          </p:nvPicPr>
          <p:blipFill>
            <a:blip r:embed="rId2" cstate="print"/>
            <a:stretch>
              <a:fillRect/>
            </a:stretch>
          </p:blipFill>
          <p:spPr>
            <a:xfrm>
              <a:off x="127000" y="6033594"/>
              <a:ext cx="990600" cy="697406"/>
            </a:xfrm>
            <a:prstGeom prst="rect">
              <a:avLst/>
            </a:prstGeom>
            <a:effectLst/>
          </p:spPr>
        </p:pic>
        <p:sp>
          <p:nvSpPr>
            <p:cNvPr id="21" name="TextBox 20"/>
            <p:cNvSpPr txBox="1"/>
            <p:nvPr/>
          </p:nvSpPr>
          <p:spPr>
            <a:xfrm>
              <a:off x="0" y="6412468"/>
              <a:ext cx="9144000" cy="284780"/>
            </a:xfrm>
            <a:prstGeom prst="rect">
              <a:avLst/>
            </a:prstGeom>
            <a:noFill/>
          </p:spPr>
          <p:txBody>
            <a:bodyPr wrap="square" rtlCol="0">
              <a:spAutoFit/>
            </a:bodyPr>
            <a:lstStyle/>
            <a:p>
              <a:pPr algn="ctr"/>
              <a:r>
                <a:rPr lang="en-GB" sz="788" b="1" dirty="0" smtClean="0">
                  <a:ln>
                    <a:noFill/>
                  </a:ln>
                  <a:solidFill>
                    <a:schemeClr val="tx1">
                      <a:lumMod val="65000"/>
                      <a:lumOff val="35000"/>
                    </a:schemeClr>
                  </a:solidFill>
                  <a:latin typeface="Arial"/>
                  <a:cs typeface="Arial"/>
                </a:rPr>
                <a:t>www.iwmi.org</a:t>
              </a:r>
              <a:endParaRPr lang="en-GB" sz="788" b="1" dirty="0">
                <a:ln>
                  <a:noFill/>
                </a:ln>
                <a:solidFill>
                  <a:schemeClr val="tx1">
                    <a:lumMod val="65000"/>
                    <a:lumOff val="35000"/>
                  </a:schemeClr>
                </a:solidFill>
                <a:latin typeface="Arial"/>
                <a:cs typeface="Arial"/>
              </a:endParaRPr>
            </a:p>
          </p:txBody>
        </p:sp>
        <p:sp>
          <p:nvSpPr>
            <p:cNvPr id="22" name="TextBox 21"/>
            <p:cNvSpPr txBox="1"/>
            <p:nvPr/>
          </p:nvSpPr>
          <p:spPr>
            <a:xfrm>
              <a:off x="0" y="6082269"/>
              <a:ext cx="9132378" cy="330945"/>
            </a:xfrm>
            <a:prstGeom prst="rect">
              <a:avLst/>
            </a:prstGeom>
            <a:noFill/>
          </p:spPr>
          <p:txBody>
            <a:bodyPr wrap="square" rtlCol="0">
              <a:spAutoFit/>
            </a:bodyPr>
            <a:lstStyle/>
            <a:p>
              <a:pPr algn="ctr"/>
              <a:r>
                <a:rPr lang="en-US" sz="1013" kern="1200" dirty="0" smtClean="0">
                  <a:solidFill>
                    <a:srgbClr val="0070C0"/>
                  </a:solidFill>
                  <a:latin typeface="Arial"/>
                  <a:cs typeface="Arial"/>
                </a:rPr>
                <a:t>Water for a food-secure world</a:t>
              </a:r>
              <a:endParaRPr lang="en-GB" sz="1013" dirty="0">
                <a:solidFill>
                  <a:srgbClr val="0070C0"/>
                </a:solidFill>
                <a:latin typeface="Arial"/>
                <a:cs typeface="Arial"/>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6063" y="6083780"/>
              <a:ext cx="2135187" cy="6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C:\Users\Mmascarenhas\AppData\Local\Microsoft\Windows\Temporary Internet Files\Content.Outlook\IXSVHC43\IWMI_SWP_2012_Logo_TEXT onl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8611" y="6043885"/>
              <a:ext cx="537641" cy="6829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9622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0F0E49-02E5-4F28-BC94-FF97E4B3D42F}" type="datetimeFigureOut">
              <a:rPr lang="en-US" smtClean="0">
                <a:solidFill>
                  <a:prstClr val="black">
                    <a:tint val="75000"/>
                  </a:prstClr>
                </a:solidFill>
              </a:rPr>
              <a:pPr/>
              <a:t>06-Mar-18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
        <p:nvSpPr>
          <p:cNvPr id="25" name="TextBox 24"/>
          <p:cNvSpPr txBox="1"/>
          <p:nvPr/>
        </p:nvSpPr>
        <p:spPr>
          <a:xfrm rot="16200000">
            <a:off x="6053502" y="3641502"/>
            <a:ext cx="1429980" cy="161583"/>
          </a:xfrm>
          <a:prstGeom prst="rect">
            <a:avLst/>
          </a:prstGeom>
          <a:noFill/>
        </p:spPr>
        <p:txBody>
          <a:bodyPr wrap="square" rtlCol="0">
            <a:spAutoFit/>
          </a:bodyPr>
          <a:lstStyle/>
          <a:p>
            <a:r>
              <a:rPr lang="en-US" sz="450" dirty="0">
                <a:solidFill>
                  <a:prstClr val="white"/>
                </a:solidFill>
              </a:rPr>
              <a:t>Photo: David Brazier/IWMI</a:t>
            </a:r>
          </a:p>
        </p:txBody>
      </p:sp>
      <p:sp>
        <p:nvSpPr>
          <p:cNvPr id="27" name="TextBox 26"/>
          <p:cNvSpPr txBox="1"/>
          <p:nvPr/>
        </p:nvSpPr>
        <p:spPr>
          <a:xfrm rot="16200000">
            <a:off x="5994783" y="3573598"/>
            <a:ext cx="1547419" cy="161583"/>
          </a:xfrm>
          <a:prstGeom prst="rect">
            <a:avLst/>
          </a:prstGeom>
          <a:noFill/>
        </p:spPr>
        <p:txBody>
          <a:bodyPr wrap="square" rtlCol="0">
            <a:spAutoFit/>
          </a:bodyPr>
          <a:lstStyle/>
          <a:p>
            <a:r>
              <a:rPr lang="en-US" sz="450" dirty="0">
                <a:solidFill>
                  <a:prstClr val="white"/>
                </a:solidFill>
              </a:rPr>
              <a:t>Photo :Tom van Cakenberghe/IWMI</a:t>
            </a:r>
          </a:p>
        </p:txBody>
      </p:sp>
      <p:sp>
        <p:nvSpPr>
          <p:cNvPr id="32" name="TextBox 31"/>
          <p:cNvSpPr txBox="1"/>
          <p:nvPr/>
        </p:nvSpPr>
        <p:spPr>
          <a:xfrm rot="16200000">
            <a:off x="6081516" y="4392782"/>
            <a:ext cx="1429980" cy="161583"/>
          </a:xfrm>
          <a:prstGeom prst="rect">
            <a:avLst/>
          </a:prstGeom>
          <a:noFill/>
        </p:spPr>
        <p:txBody>
          <a:bodyPr wrap="square" rtlCol="0">
            <a:spAutoFit/>
          </a:bodyPr>
          <a:lstStyle/>
          <a:p>
            <a:r>
              <a:rPr lang="en-US" sz="450" dirty="0">
                <a:solidFill>
                  <a:prstClr val="white"/>
                </a:solidFill>
              </a:rPr>
              <a:t>Photo : David Brazier/IWMI</a:t>
            </a:r>
          </a:p>
        </p:txBody>
      </p:sp>
      <p:sp>
        <p:nvSpPr>
          <p:cNvPr id="17" name="TextBox 16"/>
          <p:cNvSpPr txBox="1"/>
          <p:nvPr/>
        </p:nvSpPr>
        <p:spPr>
          <a:xfrm rot="16200000">
            <a:off x="6060521" y="4362031"/>
            <a:ext cx="1429980" cy="161583"/>
          </a:xfrm>
          <a:prstGeom prst="rect">
            <a:avLst/>
          </a:prstGeom>
          <a:noFill/>
        </p:spPr>
        <p:txBody>
          <a:bodyPr wrap="square" rtlCol="0">
            <a:spAutoFit/>
          </a:bodyPr>
          <a:lstStyle/>
          <a:p>
            <a:r>
              <a:rPr lang="en-US" sz="450" dirty="0">
                <a:solidFill>
                  <a:prstClr val="white"/>
                </a:solidFill>
              </a:rPr>
              <a:t>Photo: David Brazier/IWMI</a:t>
            </a:r>
          </a:p>
        </p:txBody>
      </p:sp>
    </p:spTree>
    <p:extLst>
      <p:ext uri="{BB962C8B-B14F-4D97-AF65-F5344CB8AC3E}">
        <p14:creationId xmlns:p14="http://schemas.microsoft.com/office/powerpoint/2010/main" val="373198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42900" y="1151335"/>
            <a:ext cx="3030141" cy="479822"/>
          </a:xfrm>
        </p:spPr>
        <p:txBody>
          <a:bodyPr anchor="b">
            <a:noAutofit/>
          </a:bodyPr>
          <a:lstStyle>
            <a:lvl1pPr marL="0" indent="0">
              <a:buNone/>
              <a:defRPr sz="1238" b="1">
                <a:latin typeface="Arial" pitchFamily="34" charset="0"/>
                <a:cs typeface="Arial"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350">
                <a:latin typeface="Arial" pitchFamily="34" charset="0"/>
                <a:cs typeface="Arial" pitchFamily="34" charset="0"/>
              </a:defRPr>
            </a:lvl1pPr>
            <a:lvl2pPr>
              <a:defRPr sz="1125">
                <a:latin typeface="Arial" pitchFamily="34" charset="0"/>
                <a:cs typeface="Arial" pitchFamily="34" charset="0"/>
              </a:defRPr>
            </a:lvl2pPr>
            <a:lvl3pPr>
              <a:defRPr sz="1013">
                <a:latin typeface="Arial" pitchFamily="34" charset="0"/>
                <a:cs typeface="Arial" pitchFamily="34" charset="0"/>
              </a:defRPr>
            </a:lvl3pPr>
            <a:lvl4pPr>
              <a:defRPr sz="900">
                <a:latin typeface="Arial" pitchFamily="34" charset="0"/>
                <a:cs typeface="Arial" pitchFamily="34" charset="0"/>
              </a:defRPr>
            </a:lvl4pPr>
            <a:lvl5pPr>
              <a:defRPr sz="900">
                <a:latin typeface="Arial" pitchFamily="34" charset="0"/>
                <a:cs typeface="Arial" pitchFamily="34" charset="0"/>
              </a:defRPr>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83770" y="1151335"/>
            <a:ext cx="3031331" cy="479822"/>
          </a:xfrm>
        </p:spPr>
        <p:txBody>
          <a:bodyPr anchor="b">
            <a:noAutofit/>
          </a:bodyPr>
          <a:lstStyle>
            <a:lvl1pPr marL="0" indent="0">
              <a:buNone/>
              <a:defRPr sz="1238" b="1">
                <a:latin typeface="Arial" pitchFamily="34" charset="0"/>
                <a:cs typeface="Arial"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D30AA-49E1-4E89-BF06-DF5532A9EF7E}" type="datetimeFigureOut">
              <a:rPr lang="en-GB" smtClean="0"/>
              <a:pPr/>
              <a:t>06/03/2018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05C09D7-BB11-424E-A7D5-CC28139A8A41}" type="slidenum">
              <a:rPr lang="en-GB" smtClean="0"/>
              <a:pPr/>
              <a:t>‹#›</a:t>
            </a:fld>
            <a:endParaRPr lang="en-GB" dirty="0"/>
          </a:p>
        </p:txBody>
      </p:sp>
    </p:spTree>
    <p:extLst>
      <p:ext uri="{BB962C8B-B14F-4D97-AF65-F5344CB8AC3E}">
        <p14:creationId xmlns:p14="http://schemas.microsoft.com/office/powerpoint/2010/main" val="1898482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D30AA-49E1-4E89-BF06-DF5532A9EF7E}" type="datetimeFigureOut">
              <a:rPr lang="en-GB" smtClean="0"/>
              <a:pPr/>
              <a:t>06/03/2018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05C09D7-BB11-424E-A7D5-CC28139A8A41}" type="slidenum">
              <a:rPr lang="en-GB" smtClean="0"/>
              <a:pPr/>
              <a:t>‹#›</a:t>
            </a:fld>
            <a:endParaRPr lang="en-GB" dirty="0"/>
          </a:p>
        </p:txBody>
      </p:sp>
    </p:spTree>
    <p:extLst>
      <p:ext uri="{BB962C8B-B14F-4D97-AF65-F5344CB8AC3E}">
        <p14:creationId xmlns:p14="http://schemas.microsoft.com/office/powerpoint/2010/main" val="2755542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125"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681287" y="204789"/>
            <a:ext cx="3833813" cy="4389835"/>
          </a:xfrm>
        </p:spPr>
        <p:txBody>
          <a:bodyPr/>
          <a:lstStyle>
            <a:lvl1pPr>
              <a:defRPr sz="1800">
                <a:latin typeface="Arial" pitchFamily="34" charset="0"/>
                <a:cs typeface="Arial" pitchFamily="34" charset="0"/>
              </a:defRPr>
            </a:lvl1pPr>
            <a:lvl2pPr>
              <a:defRPr sz="1575">
                <a:latin typeface="Arial" pitchFamily="34" charset="0"/>
                <a:cs typeface="Arial" pitchFamily="34" charset="0"/>
              </a:defRPr>
            </a:lvl2pPr>
            <a:lvl3pPr>
              <a:defRPr sz="1350">
                <a:latin typeface="Arial" pitchFamily="34" charset="0"/>
                <a:cs typeface="Arial" pitchFamily="34" charset="0"/>
              </a:defRPr>
            </a:lvl3pPr>
            <a:lvl4pPr>
              <a:defRPr sz="1125">
                <a:latin typeface="Arial" pitchFamily="34" charset="0"/>
                <a:cs typeface="Arial" pitchFamily="34" charset="0"/>
              </a:defRPr>
            </a:lvl4pPr>
            <a:lvl5pPr>
              <a:defRPr sz="1125">
                <a:latin typeface="Arial" pitchFamily="34" charset="0"/>
                <a:cs typeface="Arial" pitchFamily="34" charset="0"/>
              </a:defRPr>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1" y="1076327"/>
            <a:ext cx="2256235" cy="3518297"/>
          </a:xfrm>
        </p:spPr>
        <p:txBody>
          <a:bodyPr/>
          <a:lstStyle>
            <a:lvl1pPr marL="0" indent="0">
              <a:buNone/>
              <a:defRPr sz="788">
                <a:latin typeface="Arial" pitchFamily="34" charset="0"/>
                <a:cs typeface="Arial" pitchFamily="34"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30AA-49E1-4E89-BF06-DF5532A9EF7E}" type="datetimeFigureOut">
              <a:rPr lang="en-GB" smtClean="0"/>
              <a:pPr/>
              <a:t>06/03/2018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05C09D7-BB11-424E-A7D5-CC28139A8A41}" type="slidenum">
              <a:rPr lang="en-GB" smtClean="0"/>
              <a:pPr/>
              <a:t>‹#›</a:t>
            </a:fld>
            <a:endParaRPr lang="en-GB" dirty="0"/>
          </a:p>
        </p:txBody>
      </p:sp>
    </p:spTree>
    <p:extLst>
      <p:ext uri="{BB962C8B-B14F-4D97-AF65-F5344CB8AC3E}">
        <p14:creationId xmlns:p14="http://schemas.microsoft.com/office/powerpoint/2010/main" val="73193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2830705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125"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44216" y="459581"/>
            <a:ext cx="41148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788">
                <a:latin typeface="Arial" pitchFamily="34" charset="0"/>
                <a:cs typeface="Arial" pitchFamily="34"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30AA-49E1-4E89-BF06-DF5532A9EF7E}" type="datetimeFigureOut">
              <a:rPr lang="en-GB" smtClean="0"/>
              <a:pPr/>
              <a:t>06/03/2018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05C09D7-BB11-424E-A7D5-CC28139A8A41}" type="slidenum">
              <a:rPr lang="en-GB" smtClean="0"/>
              <a:pPr/>
              <a:t>‹#›</a:t>
            </a:fld>
            <a:endParaRPr lang="en-GB" dirty="0"/>
          </a:p>
        </p:txBody>
      </p:sp>
    </p:spTree>
    <p:extLst>
      <p:ext uri="{BB962C8B-B14F-4D97-AF65-F5344CB8AC3E}">
        <p14:creationId xmlns:p14="http://schemas.microsoft.com/office/powerpoint/2010/main" val="188959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30AA-49E1-4E89-BF06-DF5532A9EF7E}" type="datetimeFigureOut">
              <a:rPr lang="en-GB" smtClean="0"/>
              <a:pPr/>
              <a:t>06/03/2018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5C09D7-BB11-424E-A7D5-CC28139A8A41}" type="slidenum">
              <a:rPr lang="en-GB" smtClean="0"/>
              <a:pPr/>
              <a:t>‹#›</a:t>
            </a:fld>
            <a:endParaRPr lang="en-GB" dirty="0"/>
          </a:p>
        </p:txBody>
      </p:sp>
    </p:spTree>
    <p:extLst>
      <p:ext uri="{BB962C8B-B14F-4D97-AF65-F5344CB8AC3E}">
        <p14:creationId xmlns:p14="http://schemas.microsoft.com/office/powerpoint/2010/main" val="3338767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D30AA-49E1-4E89-BF06-DF5532A9EF7E}" type="datetimeFigureOut">
              <a:rPr lang="en-GB" smtClean="0"/>
              <a:pPr/>
              <a:t>06/03/2018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05C09D7-BB11-424E-A7D5-CC28139A8A41}" type="slidenum">
              <a:rPr lang="en-GB" smtClean="0"/>
              <a:pPr/>
              <a:t>‹#›</a:t>
            </a:fld>
            <a:endParaRPr lang="en-GB" dirty="0"/>
          </a:p>
        </p:txBody>
      </p:sp>
    </p:spTree>
    <p:extLst>
      <p:ext uri="{BB962C8B-B14F-4D97-AF65-F5344CB8AC3E}">
        <p14:creationId xmlns:p14="http://schemas.microsoft.com/office/powerpoint/2010/main" val="785910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42900" y="1200152"/>
            <a:ext cx="6172200" cy="322669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42900" y="4767264"/>
            <a:ext cx="1600200" cy="273844"/>
          </a:xfrm>
          <a:prstGeom prst="rect">
            <a:avLst/>
          </a:prstGeom>
        </p:spPr>
        <p:txBody>
          <a:bodyPr/>
          <a:lstStyle/>
          <a:p>
            <a:fld id="{3C2D30AA-49E1-4E89-BF06-DF5532A9EF7E}" type="datetimeFigureOut">
              <a:rPr lang="en-GB" smtClean="0"/>
              <a:pPr/>
              <a:t>06/03/2018</a:t>
            </a:fld>
            <a:endParaRPr lang="en-GB" dirty="0"/>
          </a:p>
        </p:txBody>
      </p:sp>
      <p:sp>
        <p:nvSpPr>
          <p:cNvPr id="5" name="Footer Placeholder 4"/>
          <p:cNvSpPr>
            <a:spLocks noGrp="1"/>
          </p:cNvSpPr>
          <p:nvPr>
            <p:ph type="ftr" sz="quarter" idx="11"/>
          </p:nvPr>
        </p:nvSpPr>
        <p:spPr>
          <a:xfrm>
            <a:off x="2343152" y="4767264"/>
            <a:ext cx="21717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4914900" y="4767264"/>
            <a:ext cx="1600200" cy="273844"/>
          </a:xfrm>
          <a:prstGeom prst="rect">
            <a:avLst/>
          </a:prstGeom>
        </p:spPr>
        <p:txBody>
          <a:bodyPr/>
          <a:lstStyle/>
          <a:p>
            <a:fld id="{105C09D7-BB11-424E-A7D5-CC28139A8A41}" type="slidenum">
              <a:rPr lang="en-GB" smtClean="0"/>
              <a:pPr/>
              <a:t>‹#›</a:t>
            </a:fld>
            <a:endParaRPr lang="en-GB" dirty="0"/>
          </a:p>
        </p:txBody>
      </p:sp>
    </p:spTree>
    <p:extLst>
      <p:ext uri="{BB962C8B-B14F-4D97-AF65-F5344CB8AC3E}">
        <p14:creationId xmlns:p14="http://schemas.microsoft.com/office/powerpoint/2010/main" val="15701510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114300" y="0"/>
            <a:ext cx="6629400" cy="581024"/>
          </a:xfrm>
          <a:prstGeom prst="rect">
            <a:avLst/>
          </a:prstGeom>
        </p:spPr>
        <p:txBody>
          <a:bodyPr anchor="t"/>
          <a:lstStyle>
            <a:lvl1pPr algn="ctr">
              <a:defRPr sz="2700" b="1" cap="all">
                <a:solidFill>
                  <a:srgbClr val="002060"/>
                </a:solidFill>
                <a:effectLst>
                  <a:outerShdw blurRad="38100" dist="38100" dir="2700000" algn="tl">
                    <a:srgbClr val="000000">
                      <a:alpha val="43137"/>
                    </a:srgbClr>
                  </a:outerShdw>
                </a:effectLst>
                <a:latin typeface="Century Gothic" panose="020B0502020202020204" pitchFamily="34" charset="0"/>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114300" y="666750"/>
            <a:ext cx="6629400" cy="3792538"/>
          </a:xfrm>
          <a:prstGeom prst="rect">
            <a:avLst/>
          </a:prstGeo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1"/>
          </p:nvPr>
        </p:nvSpPr>
        <p:spPr>
          <a:xfrm>
            <a:off x="5143500" y="4459129"/>
            <a:ext cx="1600200" cy="273844"/>
          </a:xfrm>
          <a:prstGeom prst="rect">
            <a:avLst/>
          </a:prstGeom>
        </p:spPr>
        <p:txBody>
          <a:bodyPr/>
          <a:lstStyle>
            <a:lvl1pPr algn="r">
              <a:defRPr/>
            </a:lvl1pPr>
          </a:lstStyle>
          <a:p>
            <a:fld id="{9AFA0FD5-185D-482B-AE89-0385BA11BBE2}" type="datetimeFigureOut">
              <a:rPr lang="en-US" smtClean="0"/>
              <a:pPr/>
              <a:t>06-Mar-18</a:t>
            </a:fld>
            <a:endParaRPr lang="en-US" dirty="0"/>
          </a:p>
        </p:txBody>
      </p:sp>
      <p:sp>
        <p:nvSpPr>
          <p:cNvPr id="7" name="Footer Placeholder 5"/>
          <p:cNvSpPr>
            <a:spLocks noGrp="1"/>
          </p:cNvSpPr>
          <p:nvPr>
            <p:ph type="ftr" sz="quarter" idx="12"/>
          </p:nvPr>
        </p:nvSpPr>
        <p:spPr>
          <a:xfrm>
            <a:off x="2571750" y="4664393"/>
            <a:ext cx="2171700" cy="273844"/>
          </a:xfrm>
          <a:prstGeom prst="rect">
            <a:avLst/>
          </a:prstGeom>
        </p:spPr>
        <p:txBody>
          <a:bodyPr/>
          <a:lstStyle/>
          <a:p>
            <a:endParaRPr lang="en-US" dirty="0"/>
          </a:p>
        </p:txBody>
      </p:sp>
      <p:sp>
        <p:nvSpPr>
          <p:cNvPr id="8" name="Slide Number Placeholder 6"/>
          <p:cNvSpPr>
            <a:spLocks noGrp="1"/>
          </p:cNvSpPr>
          <p:nvPr>
            <p:ph type="sldNum" sz="quarter" idx="13"/>
          </p:nvPr>
        </p:nvSpPr>
        <p:spPr>
          <a:xfrm>
            <a:off x="5143500" y="4772739"/>
            <a:ext cx="1600200" cy="273844"/>
          </a:xfrm>
          <a:prstGeom prst="rect">
            <a:avLst/>
          </a:prstGeom>
        </p:spPr>
        <p:txBody>
          <a:bodyPr/>
          <a:lstStyle>
            <a:lvl1pPr algn="r">
              <a:defRPr/>
            </a:lvl1pPr>
          </a:lstStyle>
          <a:p>
            <a:fld id="{0A84817F-842C-461E-8906-09063B775EE1}" type="slidenum">
              <a:rPr lang="en-US" smtClean="0"/>
              <a:pPr/>
              <a:t>‹#›</a:t>
            </a:fld>
            <a:endParaRPr lang="en-US" dirty="0"/>
          </a:p>
        </p:txBody>
      </p:sp>
    </p:spTree>
    <p:extLst>
      <p:ext uri="{BB962C8B-B14F-4D97-AF65-F5344CB8AC3E}">
        <p14:creationId xmlns:p14="http://schemas.microsoft.com/office/powerpoint/2010/main" val="89924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700"/>
            <a:ext cx="5915025" cy="2139950"/>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467916" y="3441700"/>
            <a:ext cx="5915025" cy="112553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284809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1487" y="1370013"/>
            <a:ext cx="2900363"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1370013"/>
            <a:ext cx="2900363"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303959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274639"/>
            <a:ext cx="5915025" cy="99377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472679" y="1260475"/>
            <a:ext cx="2901553" cy="619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679" y="1879600"/>
            <a:ext cx="2901553"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71863" y="1260475"/>
            <a:ext cx="2915841" cy="619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1879600"/>
            <a:ext cx="2915841"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384157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205750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26227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2915841" y="741364"/>
            <a:ext cx="3471863" cy="36544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298468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79" y="342900"/>
            <a:ext cx="2212181"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2915841" y="741364"/>
            <a:ext cx="3471863" cy="36544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472679" y="1543050"/>
            <a:ext cx="2212181" cy="28590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1087D-39EB-4B04-9AF0-1399DFC4CB10}" type="datetimeFigureOut">
              <a:rPr lang="en-GB" smtClean="0"/>
              <a:pPr/>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00FE8F-8C61-4F7A-82EC-D739C259C469}" type="slidenum">
              <a:rPr lang="en-GB" smtClean="0"/>
              <a:pPr/>
              <a:t>‹#›</a:t>
            </a:fld>
            <a:endParaRPr lang="en-GB"/>
          </a:p>
        </p:txBody>
      </p:sp>
    </p:spTree>
    <p:extLst>
      <p:ext uri="{BB962C8B-B14F-4D97-AF65-F5344CB8AC3E}">
        <p14:creationId xmlns:p14="http://schemas.microsoft.com/office/powerpoint/2010/main" val="239269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900">
                <a:solidFill>
                  <a:schemeClr val="tx1">
                    <a:tint val="75000"/>
                  </a:schemeClr>
                </a:solidFill>
              </a:defRPr>
            </a:lvl1pPr>
          </a:lstStyle>
          <a:p>
            <a:fld id="{54B1087D-39EB-4B04-9AF0-1399DFC4CB10}" type="datetimeFigureOut">
              <a:rPr lang="en-GB" smtClean="0"/>
              <a:pPr/>
              <a:t>06/03/2018</a:t>
            </a:fld>
            <a:endParaRPr lang="en-GB"/>
          </a:p>
        </p:txBody>
      </p:sp>
      <p:sp>
        <p:nvSpPr>
          <p:cNvPr id="5" name="Footer Placeholder 4"/>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5500FE8F-8C61-4F7A-82EC-D739C259C469}" type="slidenum">
              <a:rPr lang="en-GB" smtClean="0"/>
              <a:pPr/>
              <a:t>‹#›</a:t>
            </a:fld>
            <a:endParaRPr lang="en-GB"/>
          </a:p>
        </p:txBody>
      </p:sp>
    </p:spTree>
    <p:extLst>
      <p:ext uri="{BB962C8B-B14F-4D97-AF65-F5344CB8AC3E}">
        <p14:creationId xmlns:p14="http://schemas.microsoft.com/office/powerpoint/2010/main" val="96147956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54B1087D-39EB-4B04-9AF0-1399DFC4CB10}" type="datetimeFigureOut">
              <a:rPr lang="en-GB" smtClean="0"/>
              <a:pPr/>
              <a:t>06/03/2018</a:t>
            </a:fld>
            <a:endParaRPr lang="en-GB"/>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5500FE8F-8C61-4F7A-82EC-D739C259C469}" type="slidenum">
              <a:rPr lang="en-GB" smtClean="0"/>
              <a:pPr/>
              <a:t>‹#›</a:t>
            </a:fld>
            <a:endParaRPr lang="en-GB"/>
          </a:p>
        </p:txBody>
      </p:sp>
    </p:spTree>
    <p:extLst>
      <p:ext uri="{BB962C8B-B14F-4D97-AF65-F5344CB8AC3E}">
        <p14:creationId xmlns:p14="http://schemas.microsoft.com/office/powerpoint/2010/main" val="420975539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iming>
    <p:tnLst>
      <p:par>
        <p:cTn id="1" dur="indefinite" restart="never" nodeType="tmRoot"/>
      </p:par>
    </p:tnLst>
  </p:timing>
  <p:txStyles>
    <p:titleStyle>
      <a:lvl1pPr algn="ctr" defTabSz="514350" rtl="0" eaLnBrk="1" latinLnBrk="0" hangingPunct="1">
        <a:spcBef>
          <a:spcPct val="0"/>
        </a:spcBef>
        <a:buNone/>
        <a:defRPr sz="2475" kern="1200">
          <a:solidFill>
            <a:schemeClr val="tx1"/>
          </a:solidFill>
          <a:latin typeface="Arial" pitchFamily="34" charset="0"/>
          <a:ea typeface="+mj-ea"/>
          <a:cs typeface="Arial" pitchFamily="34" charset="0"/>
        </a:defRPr>
      </a:lvl1pPr>
    </p:titleStyle>
    <p:bodyStyle>
      <a:lvl1pPr marL="192881" indent="-192881" algn="l" defTabSz="51435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Arial" pitchFamily="34" charset="0"/>
          <a:ea typeface="+mn-ea"/>
          <a:cs typeface="Arial" pitchFamily="34" charset="0"/>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Arial" pitchFamily="34" charset="0"/>
          <a:ea typeface="+mn-ea"/>
          <a:cs typeface="Arial" pitchFamily="34" charset="0"/>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Arial" pitchFamily="34" charset="0"/>
          <a:ea typeface="+mn-ea"/>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ggis.un-igrac.org/ggis-viewer/viewer/ramotswa/public/default" TargetMode="Externa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Users\k.villholth\Pictures\2014\06 Jun 2014\P1000578_sma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435" r="18001" b="6316"/>
          <a:stretch/>
        </p:blipFill>
        <p:spPr bwMode="auto">
          <a:xfrm>
            <a:off x="-6860" y="-19050"/>
            <a:ext cx="6864860" cy="52498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
            <a:ext cx="6858000" cy="1035965"/>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200" b="1" dirty="0" smtClean="0">
                <a:solidFill>
                  <a:schemeClr val="tx2"/>
                </a:solidFill>
                <a:latin typeface="Arial" pitchFamily="34" charset="0"/>
                <a:cs typeface="Arial" pitchFamily="34" charset="0"/>
              </a:rPr>
              <a:t> </a:t>
            </a:r>
            <a:r>
              <a:rPr lang="en-ZA" sz="2400" b="1" dirty="0" smtClean="0">
                <a:solidFill>
                  <a:schemeClr val="tx2"/>
                </a:solidFill>
                <a:latin typeface="Arial" pitchFamily="34" charset="0"/>
                <a:cs typeface="Arial" pitchFamily="34" charset="0"/>
              </a:rPr>
              <a:t>RAMOTSWA 2:</a:t>
            </a:r>
            <a:r>
              <a:rPr lang="en-ZA" sz="2200" b="1" dirty="0" smtClean="0">
                <a:solidFill>
                  <a:schemeClr val="tx2"/>
                </a:solidFill>
                <a:latin typeface="Arial" pitchFamily="34" charset="0"/>
                <a:cs typeface="Arial" pitchFamily="34" charset="0"/>
              </a:rPr>
              <a:t>The Potential Role of the Transboundary Ramotswa Aquifer </a:t>
            </a:r>
          </a:p>
        </p:txBody>
      </p:sp>
      <p:sp>
        <p:nvSpPr>
          <p:cNvPr id="7" name="Rectangle 6"/>
          <p:cNvSpPr/>
          <p:nvPr/>
        </p:nvSpPr>
        <p:spPr>
          <a:xfrm>
            <a:off x="-6859" y="4462487"/>
            <a:ext cx="6871720" cy="8317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p:cNvSpPr txBox="1"/>
          <p:nvPr/>
        </p:nvSpPr>
        <p:spPr>
          <a:xfrm>
            <a:off x="1" y="4000812"/>
            <a:ext cx="6858000" cy="461665"/>
          </a:xfrm>
          <a:prstGeom prst="rect">
            <a:avLst/>
          </a:prstGeom>
          <a:solidFill>
            <a:schemeClr val="tx2">
              <a:lumMod val="20000"/>
              <a:lumOff val="80000"/>
            </a:schemeClr>
          </a:solidFill>
        </p:spPr>
        <p:txBody>
          <a:bodyPr wrap="square" rtlCol="0">
            <a:spAutoFit/>
          </a:bodyPr>
          <a:lstStyle/>
          <a:p>
            <a:r>
              <a:rPr lang="en-ZA" sz="1200" b="1" dirty="0" smtClean="0">
                <a:solidFill>
                  <a:schemeClr val="tx2"/>
                </a:solidFill>
                <a:latin typeface="Arial" pitchFamily="34" charset="0"/>
                <a:cs typeface="Arial" pitchFamily="34" charset="0"/>
              </a:rPr>
              <a:t>3</a:t>
            </a:r>
            <a:r>
              <a:rPr lang="en-ZA" sz="1200" b="1" baseline="30000" dirty="0" smtClean="0">
                <a:solidFill>
                  <a:schemeClr val="tx2"/>
                </a:solidFill>
                <a:latin typeface="Arial" pitchFamily="34" charset="0"/>
                <a:cs typeface="Arial" pitchFamily="34" charset="0"/>
              </a:rPr>
              <a:t>rd</a:t>
            </a:r>
            <a:r>
              <a:rPr lang="en-ZA" sz="1200" b="1" dirty="0" smtClean="0">
                <a:solidFill>
                  <a:schemeClr val="tx2"/>
                </a:solidFill>
                <a:latin typeface="Arial" pitchFamily="34" charset="0"/>
                <a:cs typeface="Arial" pitchFamily="34" charset="0"/>
              </a:rPr>
              <a:t> Regional Meeting on Tools for the Sustainable Management of Transboundary Aquifers</a:t>
            </a:r>
          </a:p>
          <a:p>
            <a:r>
              <a:rPr lang="en-ZA" sz="1200" b="1" dirty="0" smtClean="0">
                <a:solidFill>
                  <a:schemeClr val="tx2"/>
                </a:solidFill>
                <a:latin typeface="Arial" pitchFamily="34" charset="0"/>
                <a:cs typeface="Arial" pitchFamily="34" charset="0"/>
              </a:rPr>
              <a:t>06 – 09 March 2018, Gaborone, Botswana</a:t>
            </a:r>
            <a:endParaRPr lang="en-GB" sz="1200" b="1" dirty="0">
              <a:solidFill>
                <a:schemeClr val="tx2"/>
              </a:solidFill>
              <a:latin typeface="Arial" pitchFamily="34" charset="0"/>
              <a:cs typeface="Arial" pitchFamily="34" charset="0"/>
            </a:endParaRPr>
          </a:p>
        </p:txBody>
      </p:sp>
      <p:sp>
        <p:nvSpPr>
          <p:cNvPr id="26" name="TextBox 25"/>
          <p:cNvSpPr txBox="1"/>
          <p:nvPr/>
        </p:nvSpPr>
        <p:spPr>
          <a:xfrm>
            <a:off x="3276600" y="2976862"/>
            <a:ext cx="3588260" cy="1015663"/>
          </a:xfrm>
          <a:prstGeom prst="rect">
            <a:avLst/>
          </a:prstGeom>
          <a:solidFill>
            <a:schemeClr val="tx2">
              <a:lumMod val="20000"/>
              <a:lumOff val="80000"/>
            </a:schemeClr>
          </a:solidFill>
        </p:spPr>
        <p:txBody>
          <a:bodyPr wrap="square" rtlCol="0">
            <a:spAutoFit/>
          </a:bodyPr>
          <a:lstStyle/>
          <a:p>
            <a:r>
              <a:rPr lang="en-ZA" sz="1600" b="1" dirty="0" smtClean="0">
                <a:solidFill>
                  <a:schemeClr val="tx2"/>
                </a:solidFill>
                <a:latin typeface="Arial" pitchFamily="34" charset="0"/>
                <a:cs typeface="Arial" pitchFamily="34" charset="0"/>
              </a:rPr>
              <a:t>Kwazikwakhe Majola/Sakhile Mndaweni</a:t>
            </a:r>
          </a:p>
          <a:p>
            <a:r>
              <a:rPr lang="en-ZA" sz="1400" b="1" dirty="0" smtClean="0">
                <a:solidFill>
                  <a:schemeClr val="tx2"/>
                </a:solidFill>
                <a:latin typeface="Arial" pitchFamily="34" charset="0"/>
                <a:cs typeface="Arial" pitchFamily="34" charset="0"/>
              </a:rPr>
              <a:t>Department of Water and Sanitation, RSA</a:t>
            </a:r>
          </a:p>
        </p:txBody>
      </p:sp>
      <p:pic>
        <p:nvPicPr>
          <p:cNvPr id="22" name="Picture 21" descr="Description: usaid_brand_2_color_msword"/>
          <p:cNvPicPr/>
          <p:nvPr/>
        </p:nvPicPr>
        <p:blipFill>
          <a:blip r:embed="rId4" cstate="print">
            <a:clrChange>
              <a:clrFrom>
                <a:srgbClr val="FFFFFF"/>
              </a:clrFrom>
              <a:clrTo>
                <a:srgbClr val="FFFFFF">
                  <a:alpha val="0"/>
                </a:srgbClr>
              </a:clrTo>
            </a:clrChange>
          </a:blip>
          <a:srcRect/>
          <a:stretch>
            <a:fillRect/>
          </a:stretch>
        </p:blipFill>
        <p:spPr bwMode="auto">
          <a:xfrm>
            <a:off x="304800" y="4545591"/>
            <a:ext cx="2613025" cy="702087"/>
          </a:xfrm>
          <a:prstGeom prst="rect">
            <a:avLst/>
          </a:prstGeom>
          <a:noFill/>
          <a:ln w="9525">
            <a:noFill/>
            <a:miter lim="800000"/>
            <a:headEnd/>
            <a:tailEnd/>
          </a:ln>
        </p:spPr>
      </p:pic>
      <p:grpSp>
        <p:nvGrpSpPr>
          <p:cNvPr id="24" name="Group 1"/>
          <p:cNvGrpSpPr>
            <a:grpSpLocks/>
          </p:cNvGrpSpPr>
          <p:nvPr/>
        </p:nvGrpSpPr>
        <p:grpSpPr bwMode="auto">
          <a:xfrm>
            <a:off x="3429000" y="4624331"/>
            <a:ext cx="940568" cy="519169"/>
            <a:chOff x="0" y="0"/>
            <a:chExt cx="1957562" cy="2180804"/>
          </a:xfrm>
        </p:grpSpPr>
        <p:pic>
          <p:nvPicPr>
            <p:cNvPr id="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674227" cy="116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5365"/>
              <a:ext cx="1957562" cy="90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Picture 2" descr="I:\IGRAC\H. Communication\Corporate Style\Logos\IGRAC-logos\IGRAC-Official-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4476750"/>
            <a:ext cx="1727973" cy="62582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59339" y="1123950"/>
            <a:ext cx="1007461" cy="2057400"/>
            <a:chOff x="-1" y="1660475"/>
            <a:chExt cx="764074" cy="1949180"/>
          </a:xfrm>
        </p:grpSpPr>
        <p:sp>
          <p:nvSpPr>
            <p:cNvPr id="32" name="Rectangle 31"/>
            <p:cNvSpPr/>
            <p:nvPr/>
          </p:nvSpPr>
          <p:spPr>
            <a:xfrm>
              <a:off x="-1" y="1660475"/>
              <a:ext cx="751287" cy="19491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3"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 y="1793965"/>
              <a:ext cx="764074" cy="78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2228" y="2751610"/>
              <a:ext cx="630078" cy="77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34"/>
          <p:cNvPicPr>
            <a:picLocks noChangeAspect="1"/>
          </p:cNvPicPr>
          <p:nvPr/>
        </p:nvPicPr>
        <p:blipFill>
          <a:blip r:embed="rId10" cstate="print"/>
          <a:stretch>
            <a:fillRect/>
          </a:stretch>
        </p:blipFill>
        <p:spPr>
          <a:xfrm>
            <a:off x="0" y="3257550"/>
            <a:ext cx="2590800" cy="727850"/>
          </a:xfrm>
          <a:prstGeom prst="rect">
            <a:avLst/>
          </a:prstGeom>
        </p:spPr>
      </p:pic>
    </p:spTree>
    <p:extLst>
      <p:ext uri="{BB962C8B-B14F-4D97-AF65-F5344CB8AC3E}">
        <p14:creationId xmlns:p14="http://schemas.microsoft.com/office/powerpoint/2010/main" val="2554101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63" y="129243"/>
            <a:ext cx="6846570" cy="400110"/>
          </a:xfrm>
          <a:prstGeom prst="rect">
            <a:avLst/>
          </a:prstGeom>
          <a:noFill/>
        </p:spPr>
        <p:txBody>
          <a:bodyPr wrap="square" rtlCol="0">
            <a:spAutoFit/>
          </a:bodyPr>
          <a:lstStyle/>
          <a:p>
            <a:pPr algn="ctr"/>
            <a:r>
              <a:rPr lang="en-US" sz="2000" b="1" dirty="0" smtClean="0">
                <a:solidFill>
                  <a:srgbClr val="002060"/>
                </a:solidFill>
                <a:latin typeface="Arial" pitchFamily="34" charset="0"/>
                <a:cs typeface="Arial" pitchFamily="34" charset="0"/>
              </a:rPr>
              <a:t>RAMOTSWA Phase 2 - Activities</a:t>
            </a:r>
            <a:endParaRPr lang="en-GB" sz="2000" b="1" dirty="0">
              <a:solidFill>
                <a:srgbClr val="002060"/>
              </a:solidFill>
              <a:latin typeface="Arial" pitchFamily="34" charset="0"/>
              <a:cs typeface="Arial" pitchFamily="34" charset="0"/>
            </a:endParaRPr>
          </a:p>
        </p:txBody>
      </p:sp>
      <p:sp>
        <p:nvSpPr>
          <p:cNvPr id="6" name="Rectangle 5"/>
          <p:cNvSpPr/>
          <p:nvPr/>
        </p:nvSpPr>
        <p:spPr>
          <a:xfrm>
            <a:off x="0" y="895350"/>
            <a:ext cx="6792433" cy="4016484"/>
          </a:xfrm>
          <a:prstGeom prst="rect">
            <a:avLst/>
          </a:prstGeom>
        </p:spPr>
        <p:txBody>
          <a:bodyPr wrap="square">
            <a:spAutoFit/>
          </a:bodyPr>
          <a:lstStyle/>
          <a:p>
            <a:pPr marL="342900" lvl="0" indent="-342900"/>
            <a:r>
              <a:rPr lang="en-ZA" b="1" dirty="0" smtClean="0">
                <a:solidFill>
                  <a:srgbClr val="002060"/>
                </a:solidFill>
              </a:rPr>
              <a:t>Hydrogeological Modelling</a:t>
            </a:r>
          </a:p>
          <a:p>
            <a:pPr marL="342900" lvl="0" indent="-342900">
              <a:buFont typeface="Arial" pitchFamily="34" charset="0"/>
              <a:buChar char="•"/>
            </a:pPr>
            <a:r>
              <a:rPr lang="en-ZA" sz="1600" dirty="0" smtClean="0">
                <a:solidFill>
                  <a:srgbClr val="002060"/>
                </a:solidFill>
              </a:rPr>
              <a:t>Provide understanding of the aquifer properties as well as boundary conditions</a:t>
            </a:r>
          </a:p>
          <a:p>
            <a:pPr marL="342900" lvl="0" indent="-342900">
              <a:buFont typeface="Arial" pitchFamily="34" charset="0"/>
              <a:buChar char="•"/>
            </a:pPr>
            <a:r>
              <a:rPr lang="en-ZA" sz="1600" dirty="0" smtClean="0">
                <a:solidFill>
                  <a:srgbClr val="002060"/>
                </a:solidFill>
              </a:rPr>
              <a:t>Understand the aquifer behaviour in terms of:</a:t>
            </a:r>
          </a:p>
          <a:p>
            <a:pPr marL="800100" lvl="1" indent="-342900">
              <a:buFont typeface="Arial" pitchFamily="34" charset="0"/>
              <a:buChar char="•"/>
            </a:pPr>
            <a:r>
              <a:rPr lang="en-ZA" sz="1600" dirty="0" smtClean="0">
                <a:solidFill>
                  <a:srgbClr val="002060"/>
                </a:solidFill>
              </a:rPr>
              <a:t>Recharge</a:t>
            </a:r>
          </a:p>
          <a:p>
            <a:pPr marL="800100" lvl="1" indent="-342900">
              <a:buFont typeface="Arial" pitchFamily="34" charset="0"/>
              <a:buChar char="•"/>
            </a:pPr>
            <a:r>
              <a:rPr lang="en-ZA" sz="1600" dirty="0" smtClean="0">
                <a:solidFill>
                  <a:srgbClr val="002060"/>
                </a:solidFill>
              </a:rPr>
              <a:t>Flow</a:t>
            </a:r>
          </a:p>
          <a:p>
            <a:pPr marL="800100" lvl="1" indent="-342900">
              <a:buFont typeface="Arial" pitchFamily="34" charset="0"/>
              <a:buChar char="•"/>
            </a:pPr>
            <a:r>
              <a:rPr lang="en-ZA" sz="1600" dirty="0" smtClean="0">
                <a:solidFill>
                  <a:srgbClr val="002060"/>
                </a:solidFill>
              </a:rPr>
              <a:t>Storage</a:t>
            </a:r>
          </a:p>
          <a:p>
            <a:pPr marL="800100" lvl="1" indent="-342900">
              <a:buFont typeface="Arial" pitchFamily="34" charset="0"/>
              <a:buChar char="•"/>
            </a:pPr>
            <a:r>
              <a:rPr lang="en-ZA" sz="1600" dirty="0" smtClean="0">
                <a:solidFill>
                  <a:srgbClr val="002060"/>
                </a:solidFill>
              </a:rPr>
              <a:t>Transport process</a:t>
            </a:r>
          </a:p>
          <a:p>
            <a:pPr marL="342900" lvl="0" indent="-342900"/>
            <a:endParaRPr lang="en-ZA" sz="1600" dirty="0" smtClean="0">
              <a:solidFill>
                <a:srgbClr val="002060"/>
              </a:solidFill>
            </a:endParaRPr>
          </a:p>
          <a:p>
            <a:pPr marL="342900" lvl="0" indent="-342900"/>
            <a:r>
              <a:rPr lang="en-ZA" b="1" dirty="0" smtClean="0">
                <a:solidFill>
                  <a:srgbClr val="002060"/>
                </a:solidFill>
              </a:rPr>
              <a:t>Managed Aquifer Recharge (MAR) Solutions</a:t>
            </a:r>
          </a:p>
          <a:p>
            <a:pPr marL="342900" lvl="0" indent="-342900">
              <a:buFont typeface="Arial" pitchFamily="34" charset="0"/>
              <a:buChar char="•"/>
            </a:pPr>
            <a:r>
              <a:rPr lang="en-ZA" sz="1600" dirty="0" smtClean="0">
                <a:solidFill>
                  <a:srgbClr val="002060"/>
                </a:solidFill>
              </a:rPr>
              <a:t>Identify and map the potential for different MAR applications</a:t>
            </a:r>
          </a:p>
          <a:p>
            <a:pPr marL="800100" lvl="1" indent="-342900">
              <a:buFont typeface="Arial" pitchFamily="34" charset="0"/>
              <a:buChar char="•"/>
            </a:pPr>
            <a:r>
              <a:rPr lang="en-ZA" sz="1600" dirty="0" smtClean="0">
                <a:solidFill>
                  <a:srgbClr val="002060"/>
                </a:solidFill>
              </a:rPr>
              <a:t>MAR potential map(s)</a:t>
            </a:r>
          </a:p>
          <a:p>
            <a:pPr marL="342900" indent="-342900">
              <a:buFont typeface="Arial" pitchFamily="34" charset="0"/>
              <a:buChar char="•"/>
            </a:pPr>
            <a:r>
              <a:rPr lang="en-ZA" sz="1600" dirty="0" smtClean="0">
                <a:solidFill>
                  <a:srgbClr val="002060"/>
                </a:solidFill>
              </a:rPr>
              <a:t>Identify water sources</a:t>
            </a:r>
          </a:p>
          <a:p>
            <a:pPr marL="342900" indent="-342900">
              <a:buFont typeface="Arial" pitchFamily="34" charset="0"/>
              <a:buChar char="•"/>
            </a:pPr>
            <a:r>
              <a:rPr lang="en-ZA" sz="1600" dirty="0" smtClean="0">
                <a:solidFill>
                  <a:srgbClr val="002060"/>
                </a:solidFill>
              </a:rPr>
              <a:t>Identify best option (economic and social feasibility)</a:t>
            </a:r>
          </a:p>
          <a:p>
            <a:pPr marL="342900" lvl="0" indent="-342900">
              <a:buFont typeface="Arial" pitchFamily="34" charset="0"/>
              <a:buChar char="•"/>
            </a:pPr>
            <a:endParaRPr lang="en-ZA" sz="1600" dirty="0" smtClean="0">
              <a:solidFill>
                <a:srgbClr val="002060"/>
              </a:solidFill>
            </a:endParaRPr>
          </a:p>
          <a:p>
            <a:pPr marL="342900" indent="-342900">
              <a:buFont typeface="+mj-lt"/>
              <a:buAutoNum type="arabicPeriod"/>
            </a:pPr>
            <a:endParaRPr lang="en-GB" sz="1100" dirty="0">
              <a:solidFill>
                <a:srgbClr val="002060"/>
              </a:solidFill>
            </a:endParaRPr>
          </a:p>
        </p:txBody>
      </p:sp>
    </p:spTree>
    <p:extLst>
      <p:ext uri="{BB962C8B-B14F-4D97-AF65-F5344CB8AC3E}">
        <p14:creationId xmlns:p14="http://schemas.microsoft.com/office/powerpoint/2010/main" val="426715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63" y="129243"/>
            <a:ext cx="6846570" cy="400110"/>
          </a:xfrm>
          <a:prstGeom prst="rect">
            <a:avLst/>
          </a:prstGeom>
          <a:noFill/>
        </p:spPr>
        <p:txBody>
          <a:bodyPr wrap="square" rtlCol="0">
            <a:spAutoFit/>
          </a:bodyPr>
          <a:lstStyle/>
          <a:p>
            <a:pPr algn="ctr"/>
            <a:r>
              <a:rPr lang="en-US" sz="2000" b="1" dirty="0" smtClean="0">
                <a:solidFill>
                  <a:srgbClr val="002060"/>
                </a:solidFill>
                <a:latin typeface="Arial" pitchFamily="34" charset="0"/>
                <a:cs typeface="Arial" pitchFamily="34" charset="0"/>
              </a:rPr>
              <a:t>RAMOTSWA2 - Activities</a:t>
            </a:r>
            <a:endParaRPr lang="en-GB" sz="2000" b="1" dirty="0">
              <a:solidFill>
                <a:srgbClr val="002060"/>
              </a:solidFill>
              <a:latin typeface="Arial" pitchFamily="34" charset="0"/>
              <a:cs typeface="Arial" pitchFamily="34" charset="0"/>
            </a:endParaRPr>
          </a:p>
        </p:txBody>
      </p:sp>
      <p:sp>
        <p:nvSpPr>
          <p:cNvPr id="6" name="Rectangle 5"/>
          <p:cNvSpPr/>
          <p:nvPr/>
        </p:nvSpPr>
        <p:spPr>
          <a:xfrm>
            <a:off x="0" y="895350"/>
            <a:ext cx="6792433" cy="4093428"/>
          </a:xfrm>
          <a:prstGeom prst="rect">
            <a:avLst/>
          </a:prstGeom>
        </p:spPr>
        <p:txBody>
          <a:bodyPr wrap="square">
            <a:spAutoFit/>
          </a:bodyPr>
          <a:lstStyle/>
          <a:p>
            <a:pPr marL="342900" lvl="0" indent="-342900"/>
            <a:r>
              <a:rPr lang="en-ZA" b="1" dirty="0" smtClean="0">
                <a:solidFill>
                  <a:srgbClr val="002060"/>
                </a:solidFill>
              </a:rPr>
              <a:t>Ag-water Solutions</a:t>
            </a:r>
          </a:p>
          <a:p>
            <a:pPr marL="342900" lvl="0" indent="-342900">
              <a:buFont typeface="Arial" pitchFamily="34" charset="0"/>
              <a:buChar char="•"/>
            </a:pPr>
            <a:r>
              <a:rPr lang="en-ZA" sz="1600" dirty="0" smtClean="0">
                <a:solidFill>
                  <a:srgbClr val="002060"/>
                </a:solidFill>
              </a:rPr>
              <a:t>Contribute to the capacity development of smallholder farmers towards sustainable use of the groundwater resource by:</a:t>
            </a:r>
          </a:p>
          <a:p>
            <a:pPr marL="800100" lvl="1" indent="-342900">
              <a:buFont typeface="Arial" pitchFamily="34" charset="0"/>
              <a:buChar char="•"/>
            </a:pPr>
            <a:r>
              <a:rPr lang="en-ZA" sz="1600" dirty="0" smtClean="0">
                <a:solidFill>
                  <a:srgbClr val="002060"/>
                </a:solidFill>
              </a:rPr>
              <a:t>Identifying and testing the most appropriate agricultural water management solutions</a:t>
            </a:r>
          </a:p>
          <a:p>
            <a:pPr marL="800100" lvl="1" indent="-342900">
              <a:buFont typeface="Arial" pitchFamily="34" charset="0"/>
              <a:buChar char="•"/>
            </a:pPr>
            <a:r>
              <a:rPr lang="en-ZA" sz="1600" dirty="0" smtClean="0">
                <a:solidFill>
                  <a:srgbClr val="002060"/>
                </a:solidFill>
              </a:rPr>
              <a:t>Generating suggestions for out-scaling such solutions</a:t>
            </a:r>
          </a:p>
          <a:p>
            <a:pPr marL="800100" lvl="1" indent="-342900">
              <a:buFont typeface="Arial" pitchFamily="34" charset="0"/>
              <a:buChar char="•"/>
            </a:pPr>
            <a:r>
              <a:rPr lang="en-ZA" sz="1600" dirty="0" smtClean="0">
                <a:solidFill>
                  <a:srgbClr val="002060"/>
                </a:solidFill>
              </a:rPr>
              <a:t>Addressing social inequalities and other constraints to agricultural production systems</a:t>
            </a:r>
          </a:p>
          <a:p>
            <a:pPr marL="342900" lvl="0" indent="-342900"/>
            <a:endParaRPr lang="en-ZA" sz="1600" dirty="0" smtClean="0">
              <a:solidFill>
                <a:srgbClr val="002060"/>
              </a:solidFill>
            </a:endParaRPr>
          </a:p>
          <a:p>
            <a:pPr marL="342900" lvl="0" indent="-342900"/>
            <a:r>
              <a:rPr lang="en-ZA" b="1" dirty="0" smtClean="0">
                <a:solidFill>
                  <a:srgbClr val="002060"/>
                </a:solidFill>
              </a:rPr>
              <a:t>Joint Ramotswa Information Management System (RIMS)</a:t>
            </a:r>
          </a:p>
          <a:p>
            <a:pPr marL="342900" lvl="0" indent="-342900">
              <a:buFont typeface="Arial" pitchFamily="34" charset="0"/>
              <a:buChar char="•"/>
            </a:pPr>
            <a:r>
              <a:rPr lang="en-ZA" sz="1600" dirty="0" smtClean="0">
                <a:solidFill>
                  <a:srgbClr val="002060"/>
                </a:solidFill>
              </a:rPr>
              <a:t>Improve, enhance and harmonise data</a:t>
            </a:r>
          </a:p>
          <a:p>
            <a:pPr marL="342900" lvl="0" indent="-342900">
              <a:buFont typeface="Arial" pitchFamily="34" charset="0"/>
              <a:buChar char="•"/>
            </a:pPr>
            <a:r>
              <a:rPr lang="en-ZA" sz="1600" dirty="0" smtClean="0">
                <a:solidFill>
                  <a:srgbClr val="002060"/>
                </a:solidFill>
              </a:rPr>
              <a:t>Capacitate RIMS managers</a:t>
            </a:r>
          </a:p>
          <a:p>
            <a:pPr marL="342900" lvl="0" indent="-342900">
              <a:buFont typeface="Arial" pitchFamily="34" charset="0"/>
              <a:buChar char="•"/>
            </a:pPr>
            <a:r>
              <a:rPr lang="en-ZA" sz="1600" dirty="0" smtClean="0">
                <a:solidFill>
                  <a:srgbClr val="002060"/>
                </a:solidFill>
              </a:rPr>
              <a:t>Long-term management</a:t>
            </a:r>
          </a:p>
          <a:p>
            <a:pPr marL="800100" lvl="1" indent="-342900">
              <a:buFont typeface="Arial" pitchFamily="34" charset="0"/>
              <a:buChar char="•"/>
            </a:pPr>
            <a:r>
              <a:rPr lang="en-ZA" sz="1600" dirty="0" smtClean="0">
                <a:solidFill>
                  <a:srgbClr val="002060"/>
                </a:solidFill>
              </a:rPr>
              <a:t>Widely advertising</a:t>
            </a:r>
          </a:p>
          <a:p>
            <a:pPr marL="800100" lvl="1" indent="-342900">
              <a:buFont typeface="Arial" pitchFamily="34" charset="0"/>
              <a:buChar char="•"/>
            </a:pPr>
            <a:r>
              <a:rPr lang="en-ZA" sz="1600" dirty="0" smtClean="0">
                <a:solidFill>
                  <a:srgbClr val="002060"/>
                </a:solidFill>
              </a:rPr>
              <a:t>Institutionalizing (DWA &amp; DWS)</a:t>
            </a:r>
          </a:p>
          <a:p>
            <a:pPr marL="800100" lvl="1" indent="-342900">
              <a:buFont typeface="Arial" pitchFamily="34" charset="0"/>
              <a:buChar char="•"/>
            </a:pPr>
            <a:r>
              <a:rPr lang="en-ZA" sz="1600" dirty="0" smtClean="0">
                <a:solidFill>
                  <a:srgbClr val="002060"/>
                </a:solidFill>
              </a:rPr>
              <a:t>Formalising the RIMS</a:t>
            </a:r>
            <a:endParaRPr lang="en-GB" sz="1100" dirty="0">
              <a:solidFill>
                <a:srgbClr val="002060"/>
              </a:solidFill>
            </a:endParaRPr>
          </a:p>
        </p:txBody>
      </p:sp>
    </p:spTree>
    <p:extLst>
      <p:ext uri="{BB962C8B-B14F-4D97-AF65-F5344CB8AC3E}">
        <p14:creationId xmlns:p14="http://schemas.microsoft.com/office/powerpoint/2010/main" val="426715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63" y="129243"/>
            <a:ext cx="6846570" cy="400110"/>
          </a:xfrm>
          <a:prstGeom prst="rect">
            <a:avLst/>
          </a:prstGeom>
          <a:noFill/>
        </p:spPr>
        <p:txBody>
          <a:bodyPr wrap="square" rtlCol="0">
            <a:spAutoFit/>
          </a:bodyPr>
          <a:lstStyle/>
          <a:p>
            <a:pPr algn="ctr"/>
            <a:r>
              <a:rPr lang="en-US" sz="2000" b="1" dirty="0" smtClean="0">
                <a:solidFill>
                  <a:schemeClr val="tx2"/>
                </a:solidFill>
                <a:latin typeface="Arial" pitchFamily="34" charset="0"/>
                <a:cs typeface="Arial" pitchFamily="34" charset="0"/>
              </a:rPr>
              <a:t>RAMOTSWA2 - Activities</a:t>
            </a:r>
            <a:endParaRPr lang="en-GB" sz="2000" b="1" dirty="0">
              <a:solidFill>
                <a:schemeClr val="tx2"/>
              </a:solidFill>
              <a:latin typeface="Arial" pitchFamily="34" charset="0"/>
              <a:cs typeface="Arial" pitchFamily="34" charset="0"/>
            </a:endParaRPr>
          </a:p>
        </p:txBody>
      </p:sp>
      <p:sp>
        <p:nvSpPr>
          <p:cNvPr id="6" name="Rectangle 5"/>
          <p:cNvSpPr/>
          <p:nvPr/>
        </p:nvSpPr>
        <p:spPr>
          <a:xfrm>
            <a:off x="0" y="742950"/>
            <a:ext cx="4114799" cy="3847207"/>
          </a:xfrm>
          <a:prstGeom prst="rect">
            <a:avLst/>
          </a:prstGeom>
        </p:spPr>
        <p:txBody>
          <a:bodyPr wrap="square">
            <a:spAutoFit/>
          </a:bodyPr>
          <a:lstStyle/>
          <a:p>
            <a:pPr marL="342900" lvl="0" indent="-342900"/>
            <a:r>
              <a:rPr lang="en-ZA" b="1" dirty="0" smtClean="0">
                <a:solidFill>
                  <a:srgbClr val="002060"/>
                </a:solidFill>
              </a:rPr>
              <a:t>Training</a:t>
            </a:r>
          </a:p>
          <a:p>
            <a:pPr marL="342900" lvl="0" indent="-342900">
              <a:buFont typeface="Arial" pitchFamily="34" charset="0"/>
              <a:buChar char="•"/>
            </a:pPr>
            <a:r>
              <a:rPr lang="en-ZA" sz="1600" dirty="0" smtClean="0">
                <a:solidFill>
                  <a:srgbClr val="002060"/>
                </a:solidFill>
              </a:rPr>
              <a:t>Training and capacity enhancement</a:t>
            </a:r>
          </a:p>
          <a:p>
            <a:pPr marL="800100" lvl="1" indent="-342900">
              <a:buFont typeface="Arial" pitchFamily="34" charset="0"/>
              <a:buChar char="•"/>
            </a:pPr>
            <a:r>
              <a:rPr lang="en-ZA" sz="1600" dirty="0" smtClean="0">
                <a:solidFill>
                  <a:srgbClr val="002060"/>
                </a:solidFill>
              </a:rPr>
              <a:t>Training workshops</a:t>
            </a:r>
          </a:p>
          <a:p>
            <a:pPr marL="800100" lvl="1" indent="-342900">
              <a:buFont typeface="Arial" pitchFamily="34" charset="0"/>
              <a:buChar char="•"/>
            </a:pPr>
            <a:r>
              <a:rPr lang="en-ZA" sz="1600" dirty="0" smtClean="0">
                <a:solidFill>
                  <a:srgbClr val="002060"/>
                </a:solidFill>
              </a:rPr>
              <a:t>Institutionalizing the RIMS</a:t>
            </a:r>
          </a:p>
          <a:p>
            <a:pPr marL="800100" lvl="1" indent="-342900">
              <a:buFont typeface="Arial" pitchFamily="34" charset="0"/>
              <a:buChar char="•"/>
            </a:pPr>
            <a:r>
              <a:rPr lang="en-ZA" sz="1600" dirty="0" smtClean="0">
                <a:solidFill>
                  <a:srgbClr val="002060"/>
                </a:solidFill>
              </a:rPr>
              <a:t>Groundwater monitoring</a:t>
            </a:r>
          </a:p>
          <a:p>
            <a:pPr marL="342900" lvl="0" indent="-342900"/>
            <a:endParaRPr lang="en-ZA" sz="1600" dirty="0" smtClean="0">
              <a:solidFill>
                <a:srgbClr val="002060"/>
              </a:solidFill>
            </a:endParaRPr>
          </a:p>
          <a:p>
            <a:pPr marL="342900" lvl="0" indent="-342900"/>
            <a:r>
              <a:rPr lang="en-ZA" b="1" dirty="0" smtClean="0">
                <a:solidFill>
                  <a:srgbClr val="002060"/>
                </a:solidFill>
              </a:rPr>
              <a:t>Joint Strategic Action Plan (SAP)</a:t>
            </a:r>
          </a:p>
          <a:p>
            <a:pPr marL="342900" lvl="0" indent="-342900">
              <a:buFont typeface="Arial" pitchFamily="34" charset="0"/>
              <a:buChar char="•"/>
            </a:pPr>
            <a:r>
              <a:rPr lang="en-ZA" sz="1600" dirty="0" smtClean="0">
                <a:solidFill>
                  <a:srgbClr val="002060"/>
                </a:solidFill>
              </a:rPr>
              <a:t>Develop joint, mutually-agreed vision and framework </a:t>
            </a:r>
          </a:p>
          <a:p>
            <a:pPr marL="342900" lvl="0" indent="-342900">
              <a:buFont typeface="Arial" pitchFamily="34" charset="0"/>
              <a:buChar char="•"/>
            </a:pPr>
            <a:r>
              <a:rPr lang="en-ZA" sz="1600" dirty="0" smtClean="0">
                <a:solidFill>
                  <a:srgbClr val="002060"/>
                </a:solidFill>
              </a:rPr>
              <a:t>Set actions to improve conditions in the aquifer area</a:t>
            </a:r>
          </a:p>
          <a:p>
            <a:pPr marL="800100" lvl="1" indent="-342900">
              <a:buFont typeface="Arial" pitchFamily="34" charset="0"/>
              <a:buChar char="•"/>
            </a:pPr>
            <a:r>
              <a:rPr lang="en-ZA" sz="1600" dirty="0" smtClean="0">
                <a:solidFill>
                  <a:srgbClr val="002060"/>
                </a:solidFill>
              </a:rPr>
              <a:t>Elaborate and prioritise particular actions and investments</a:t>
            </a:r>
          </a:p>
          <a:p>
            <a:pPr marL="342900" indent="-342900">
              <a:buFont typeface="Arial" pitchFamily="34" charset="0"/>
              <a:buChar char="•"/>
            </a:pPr>
            <a:r>
              <a:rPr lang="en-ZA" sz="1600" dirty="0" smtClean="0">
                <a:solidFill>
                  <a:srgbClr val="002060"/>
                </a:solidFill>
              </a:rPr>
              <a:t>Iterative process with partners and stakeholders</a:t>
            </a: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335379"/>
            <a:ext cx="2895600" cy="259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15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1550"/>
            <a:ext cx="6858000" cy="3657600"/>
          </a:xfrm>
        </p:spPr>
        <p:txBody>
          <a:bodyPr>
            <a:normAutofit/>
          </a:bodyPr>
          <a:lstStyle/>
          <a:p>
            <a:pPr lvl="1" algn="just">
              <a:buNone/>
            </a:pPr>
            <a:r>
              <a:rPr lang="en-US" b="1" dirty="0" smtClean="0">
                <a:solidFill>
                  <a:srgbClr val="002060"/>
                </a:solidFill>
                <a:latin typeface="Arial" panose="020B0604020202020204" pitchFamily="34" charset="0"/>
                <a:cs typeface="Arial" panose="020B0604020202020204" pitchFamily="34" charset="0"/>
              </a:rPr>
              <a:t>Strengthening cross-border dialogue including engagements with the Joint Permanent Technical Committee (JPTC) and Limpopo Watercourse Commission (LIMCOM)</a:t>
            </a:r>
          </a:p>
          <a:p>
            <a:pPr lvl="2" algn="just"/>
            <a:r>
              <a:rPr lang="en-US" dirty="0" smtClean="0">
                <a:solidFill>
                  <a:srgbClr val="002060"/>
                </a:solidFill>
                <a:latin typeface="Arial" panose="020B0604020202020204" pitchFamily="34" charset="0"/>
                <a:cs typeface="Arial" panose="020B0604020202020204" pitchFamily="34" charset="0"/>
              </a:rPr>
              <a:t>Inception workshop held in June 2017 to look into project work plans, develop working groups for each component, advance Ramotswa Advisory Committee and provide updates to the Strategic Action Plan</a:t>
            </a:r>
          </a:p>
          <a:p>
            <a:pPr lvl="2" algn="just"/>
            <a:r>
              <a:rPr lang="en-US" dirty="0" smtClean="0">
                <a:solidFill>
                  <a:srgbClr val="002060"/>
                </a:solidFill>
                <a:latin typeface="Arial" panose="020B0604020202020204" pitchFamily="34" charset="0"/>
                <a:cs typeface="Arial" panose="020B0604020202020204" pitchFamily="34" charset="0"/>
              </a:rPr>
              <a:t>Presentations have been made to the Joint Permanent Technical Committee (JPTC) between Botswana and South Africa, and to the Limpopo Watercourse Commission (LIMCOM) on overall project objectives and proposed Advisory Committee</a:t>
            </a:r>
          </a:p>
          <a:p>
            <a:pPr lvl="2" algn="just"/>
            <a:r>
              <a:rPr lang="en-US" dirty="0" smtClean="0">
                <a:solidFill>
                  <a:srgbClr val="002060"/>
                </a:solidFill>
                <a:latin typeface="Arial" panose="020B0604020202020204" pitchFamily="34" charset="0"/>
                <a:cs typeface="Arial" panose="020B0604020202020204" pitchFamily="34" charset="0"/>
              </a:rPr>
              <a:t>Recognition of the Ramotswa project by the JPTC, thus allowing for standing agenda item</a:t>
            </a:r>
            <a:endParaRPr lang="en-US"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152400" y="361950"/>
            <a:ext cx="6858000" cy="400110"/>
          </a:xfrm>
          <a:prstGeom prst="rect">
            <a:avLst/>
          </a:prstGeom>
          <a:noFill/>
        </p:spPr>
        <p:txBody>
          <a:bodyPr wrap="square" rtlCol="0">
            <a:spAutoFit/>
          </a:bodyPr>
          <a:lstStyle/>
          <a:p>
            <a:pPr algn="ctr">
              <a:spcBef>
                <a:spcPct val="0"/>
              </a:spcBef>
              <a:defRPr/>
            </a:pPr>
            <a:r>
              <a:rPr lang="en-US" sz="2000" b="1" dirty="0" smtClean="0">
                <a:solidFill>
                  <a:srgbClr val="002060"/>
                </a:solidFill>
                <a:latin typeface="Arial" panose="020B0604020202020204" pitchFamily="34" charset="0"/>
                <a:cs typeface="Arial" panose="020B0604020202020204" pitchFamily="34" charset="0"/>
              </a:rPr>
              <a:t>Main Achievements</a:t>
            </a:r>
            <a:endParaRPr lang="en-GB"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240826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2950"/>
            <a:ext cx="6858000" cy="914400"/>
          </a:xfrm>
        </p:spPr>
        <p:txBody>
          <a:bodyPr>
            <a:normAutofit/>
          </a:bodyPr>
          <a:lstStyle/>
          <a:p>
            <a:pPr lvl="1" algn="just">
              <a:buNone/>
            </a:pPr>
            <a:r>
              <a:rPr lang="en-US" b="1" dirty="0" smtClean="0">
                <a:solidFill>
                  <a:srgbClr val="002060"/>
                </a:solidFill>
                <a:latin typeface="Arial" panose="020B0604020202020204" pitchFamily="34" charset="0"/>
                <a:cs typeface="Arial" panose="020B0604020202020204" pitchFamily="34" charset="0"/>
              </a:rPr>
              <a:t>Agreement on boundaries of the Ramotswa Transboundary Aquifer and associated Ramotswa Transboundary Aquifer Area (RTBAA)</a:t>
            </a:r>
            <a:endParaRPr lang="en-US"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0" y="209550"/>
            <a:ext cx="6858000" cy="400110"/>
          </a:xfrm>
          <a:prstGeom prst="rect">
            <a:avLst/>
          </a:prstGeom>
          <a:noFill/>
        </p:spPr>
        <p:txBody>
          <a:bodyPr wrap="square" rtlCol="0">
            <a:spAutoFit/>
          </a:bodyPr>
          <a:lstStyle/>
          <a:p>
            <a:pPr algn="ctr">
              <a:spcBef>
                <a:spcPct val="0"/>
              </a:spcBef>
              <a:defRPr/>
            </a:pPr>
            <a:r>
              <a:rPr lang="en-US" sz="2000" b="1" dirty="0" smtClean="0">
                <a:solidFill>
                  <a:srgbClr val="002060"/>
                </a:solidFill>
                <a:latin typeface="Arial" panose="020B0604020202020204" pitchFamily="34" charset="0"/>
                <a:cs typeface="Arial" panose="020B0604020202020204" pitchFamily="34" charset="0"/>
              </a:rPr>
              <a:t>Main Achievements</a:t>
            </a:r>
            <a:endParaRPr lang="en-GB" sz="2000" b="1" dirty="0">
              <a:solidFill>
                <a:srgbClr val="002060"/>
              </a:solidFill>
              <a:latin typeface="Arial" pitchFamily="34" charset="0"/>
              <a:cs typeface="Arial" pitchFamily="34" charset="0"/>
            </a:endParaRPr>
          </a:p>
        </p:txBody>
      </p:sp>
      <p:pic>
        <p:nvPicPr>
          <p:cNvPr id="10" name="Picture 9"/>
          <p:cNvPicPr/>
          <p:nvPr/>
        </p:nvPicPr>
        <p:blipFill>
          <a:blip r:embed="rId2" cstate="print"/>
          <a:srcRect l="40153" t="13979" r="19194" b="5376"/>
          <a:stretch>
            <a:fillRect/>
          </a:stretch>
        </p:blipFill>
        <p:spPr bwMode="auto">
          <a:xfrm>
            <a:off x="0" y="1733550"/>
            <a:ext cx="3429000" cy="2590800"/>
          </a:xfrm>
          <a:prstGeom prst="rect">
            <a:avLst/>
          </a:prstGeom>
          <a:noFill/>
          <a:ln w="9525">
            <a:noFill/>
            <a:miter lim="800000"/>
            <a:headEnd/>
            <a:tailEnd/>
          </a:ln>
        </p:spPr>
      </p:pic>
      <p:pic>
        <p:nvPicPr>
          <p:cNvPr id="11" name="Picture 10"/>
          <p:cNvPicPr/>
          <p:nvPr/>
        </p:nvPicPr>
        <p:blipFill>
          <a:blip r:embed="rId3" cstate="print"/>
          <a:srcRect l="40551" t="14695" r="18349" b="16530"/>
          <a:stretch>
            <a:fillRect/>
          </a:stretch>
        </p:blipFill>
        <p:spPr bwMode="auto">
          <a:xfrm>
            <a:off x="3429000" y="1733550"/>
            <a:ext cx="3429000" cy="2667000"/>
          </a:xfrm>
          <a:prstGeom prst="rect">
            <a:avLst/>
          </a:prstGeom>
          <a:noFill/>
          <a:ln w="9525">
            <a:noFill/>
            <a:miter lim="800000"/>
            <a:headEnd/>
            <a:tailEnd/>
          </a:ln>
        </p:spPr>
      </p:pic>
    </p:spTree>
    <p:extLst>
      <p:ext uri="{BB962C8B-B14F-4D97-AF65-F5344CB8AC3E}">
        <p14:creationId xmlns:p14="http://schemas.microsoft.com/office/powerpoint/2010/main" val="2240826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71550"/>
            <a:ext cx="6629400" cy="1371600"/>
          </a:xfrm>
        </p:spPr>
        <p:txBody>
          <a:bodyPr>
            <a:normAutofit lnSpcReduction="10000"/>
          </a:bodyPr>
          <a:lstStyle/>
          <a:p>
            <a:pPr lvl="1">
              <a:buNone/>
            </a:pPr>
            <a:r>
              <a:rPr lang="en-US" b="1" dirty="0" smtClean="0">
                <a:solidFill>
                  <a:srgbClr val="002060"/>
                </a:solidFill>
                <a:latin typeface="Arial" panose="020B0604020202020204" pitchFamily="34" charset="0"/>
                <a:cs typeface="Arial" panose="020B0604020202020204" pitchFamily="34" charset="0"/>
              </a:rPr>
              <a:t>Stakeholder Engagement activities</a:t>
            </a:r>
          </a:p>
          <a:p>
            <a:pPr lvl="2"/>
            <a:r>
              <a:rPr lang="en-US" dirty="0" smtClean="0">
                <a:solidFill>
                  <a:srgbClr val="002060"/>
                </a:solidFill>
                <a:latin typeface="Arial" panose="020B0604020202020204" pitchFamily="34" charset="0"/>
                <a:cs typeface="Arial" panose="020B0604020202020204" pitchFamily="34" charset="0"/>
              </a:rPr>
              <a:t>Joint Strategic Action Plan (SAP) consultations held from March 2017 to January 2018 with DWA (Botswana) and DWS (RSA), and these included other stakeholders looking at the joint vision and framework and elaborating on specific actions of the three components  </a:t>
            </a:r>
            <a:endParaRPr lang="en-US"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152400" y="361950"/>
            <a:ext cx="6858000" cy="400110"/>
          </a:xfrm>
          <a:prstGeom prst="rect">
            <a:avLst/>
          </a:prstGeom>
          <a:noFill/>
        </p:spPr>
        <p:txBody>
          <a:bodyPr wrap="square" rtlCol="0">
            <a:spAutoFit/>
          </a:bodyPr>
          <a:lstStyle/>
          <a:p>
            <a:pPr algn="ctr">
              <a:spcBef>
                <a:spcPct val="0"/>
              </a:spcBef>
              <a:defRPr/>
            </a:pPr>
            <a:r>
              <a:rPr lang="en-US" sz="2000" b="1" dirty="0" smtClean="0">
                <a:solidFill>
                  <a:srgbClr val="002060"/>
                </a:solidFill>
                <a:latin typeface="Arial" panose="020B0604020202020204" pitchFamily="34" charset="0"/>
                <a:cs typeface="Arial" panose="020B0604020202020204" pitchFamily="34" charset="0"/>
              </a:rPr>
              <a:t>Main Achievements</a:t>
            </a:r>
            <a:endParaRPr lang="en-GB" sz="2000" b="1" dirty="0">
              <a:solidFill>
                <a:srgbClr val="002060"/>
              </a:solidFill>
              <a:latin typeface="Arial" pitchFamily="34" charset="0"/>
              <a:cs typeface="Arial" pitchFamily="34" charset="0"/>
            </a:endParaRPr>
          </a:p>
        </p:txBody>
      </p:sp>
      <p:pic>
        <p:nvPicPr>
          <p:cNvPr id="2049" name="Picture 1"/>
          <p:cNvPicPr>
            <a:picLocks noChangeAspect="1" noChangeArrowheads="1"/>
          </p:cNvPicPr>
          <p:nvPr/>
        </p:nvPicPr>
        <p:blipFill>
          <a:blip r:embed="rId2" cstate="print"/>
          <a:srcRect/>
          <a:stretch>
            <a:fillRect/>
          </a:stretch>
        </p:blipFill>
        <p:spPr bwMode="auto">
          <a:xfrm>
            <a:off x="1066800" y="2343150"/>
            <a:ext cx="5029200" cy="2649482"/>
          </a:xfrm>
          <a:prstGeom prst="rect">
            <a:avLst/>
          </a:prstGeom>
          <a:noFill/>
          <a:ln w="9525">
            <a:noFill/>
            <a:miter lim="800000"/>
            <a:headEnd/>
            <a:tailEnd/>
          </a:ln>
        </p:spPr>
      </p:pic>
    </p:spTree>
    <p:extLst>
      <p:ext uri="{BB962C8B-B14F-4D97-AF65-F5344CB8AC3E}">
        <p14:creationId xmlns:p14="http://schemas.microsoft.com/office/powerpoint/2010/main" val="2240826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71550"/>
            <a:ext cx="6705600" cy="3657600"/>
          </a:xfrm>
        </p:spPr>
        <p:txBody>
          <a:bodyPr>
            <a:normAutofit fontScale="92500"/>
          </a:bodyPr>
          <a:lstStyle/>
          <a:p>
            <a:pPr lvl="1" algn="just">
              <a:buNone/>
            </a:pPr>
            <a:r>
              <a:rPr lang="en-US" sz="1600" b="1" dirty="0" smtClean="0">
                <a:solidFill>
                  <a:schemeClr val="accent5">
                    <a:lumMod val="50000"/>
                  </a:schemeClr>
                </a:solidFill>
                <a:latin typeface="Arial" panose="020B0604020202020204" pitchFamily="34" charset="0"/>
                <a:cs typeface="Arial" panose="020B0604020202020204" pitchFamily="34" charset="0"/>
              </a:rPr>
              <a:t>Managed Aquifer Recharge</a:t>
            </a:r>
          </a:p>
          <a:p>
            <a:pPr lvl="1" algn="just">
              <a:buNone/>
            </a:pPr>
            <a:endParaRPr lang="en-US" sz="1600" b="1" dirty="0" smtClean="0">
              <a:solidFill>
                <a:schemeClr val="accent5">
                  <a:lumMod val="50000"/>
                </a:schemeClr>
              </a:solidFill>
              <a:latin typeface="Arial" panose="020B0604020202020204" pitchFamily="34" charset="0"/>
              <a:cs typeface="Arial" panose="020B0604020202020204" pitchFamily="34" charset="0"/>
            </a:endParaRPr>
          </a:p>
          <a:p>
            <a:pPr marL="685800" lvl="1" indent="-342900" algn="just">
              <a:buAutoNum type="arabicPeriod"/>
            </a:pPr>
            <a:r>
              <a:rPr lang="en-US" sz="1300" b="1" dirty="0" smtClean="0">
                <a:solidFill>
                  <a:schemeClr val="accent5">
                    <a:lumMod val="50000"/>
                  </a:schemeClr>
                </a:solidFill>
                <a:cs typeface="Arial" panose="020B0604020202020204" pitchFamily="34" charset="0"/>
              </a:rPr>
              <a:t>Review and synthesize MAR practice in Africa</a:t>
            </a:r>
          </a:p>
          <a:p>
            <a:pPr lvl="2" algn="just"/>
            <a:r>
              <a:rPr lang="en-US" sz="1300" dirty="0" smtClean="0">
                <a:solidFill>
                  <a:schemeClr val="accent5">
                    <a:lumMod val="50000"/>
                  </a:schemeClr>
                </a:solidFill>
                <a:cs typeface="Arial" panose="020B0604020202020204" pitchFamily="34" charset="0"/>
              </a:rPr>
              <a:t>More than 40 case studies from eight African studies obtained from the Global MAR Portal</a:t>
            </a:r>
          </a:p>
          <a:p>
            <a:pPr lvl="2" algn="just"/>
            <a:r>
              <a:rPr lang="en-US" sz="1300" dirty="0" smtClean="0">
                <a:solidFill>
                  <a:schemeClr val="accent5">
                    <a:lumMod val="50000"/>
                  </a:schemeClr>
                </a:solidFill>
                <a:cs typeface="Arial" panose="020B0604020202020204" pitchFamily="34" charset="0"/>
              </a:rPr>
              <a:t>There are good examples of more than 30 of MAR practice in Southern and Northern Africa</a:t>
            </a:r>
          </a:p>
          <a:p>
            <a:pPr marL="685800" lvl="1" indent="-342900" algn="just">
              <a:buFont typeface="+mj-lt"/>
              <a:buAutoNum type="arabicPeriod"/>
            </a:pPr>
            <a:endParaRPr lang="en-US" sz="1600" dirty="0">
              <a:solidFill>
                <a:schemeClr val="accent5">
                  <a:lumMod val="50000"/>
                </a:schemeClr>
              </a:solidFill>
              <a:cs typeface="Arial" panose="020B0604020202020204" pitchFamily="34" charset="0"/>
            </a:endParaRPr>
          </a:p>
          <a:p>
            <a:pPr marL="685800" lvl="1" indent="-342900" algn="just">
              <a:buFont typeface="+mj-lt"/>
              <a:buAutoNum type="arabicPeriod"/>
            </a:pPr>
            <a:r>
              <a:rPr lang="en-US" sz="1300" b="1" dirty="0" smtClean="0">
                <a:solidFill>
                  <a:schemeClr val="accent5">
                    <a:lumMod val="50000"/>
                  </a:schemeClr>
                </a:solidFill>
                <a:cs typeface="Arial" panose="020B0604020202020204" pitchFamily="34" charset="0"/>
              </a:rPr>
              <a:t>Develop MAR Suitability Map for Ramotswa Transboundary Aquifer Area</a:t>
            </a:r>
          </a:p>
          <a:p>
            <a:pPr lvl="2" algn="just"/>
            <a:r>
              <a:rPr lang="en-US" sz="1300" dirty="0">
                <a:solidFill>
                  <a:schemeClr val="accent5">
                    <a:lumMod val="50000"/>
                  </a:schemeClr>
                </a:solidFill>
                <a:cs typeface="Arial" panose="020B0604020202020204" pitchFamily="34" charset="0"/>
              </a:rPr>
              <a:t>MAR suitability assessment was carried out by applying a Multi-Criteria Analysis using Geographic Information System (GIS</a:t>
            </a:r>
            <a:r>
              <a:rPr lang="en-US" sz="1300" dirty="0" smtClean="0">
                <a:solidFill>
                  <a:schemeClr val="accent5">
                    <a:lumMod val="50000"/>
                  </a:schemeClr>
                </a:solidFill>
                <a:cs typeface="Arial" panose="020B0604020202020204" pitchFamily="34" charset="0"/>
              </a:rPr>
              <a:t>), </a:t>
            </a:r>
            <a:r>
              <a:rPr lang="en-US" sz="1300" dirty="0">
                <a:solidFill>
                  <a:schemeClr val="accent5">
                    <a:lumMod val="50000"/>
                  </a:schemeClr>
                </a:solidFill>
                <a:cs typeface="Arial" panose="020B0604020202020204" pitchFamily="34" charset="0"/>
              </a:rPr>
              <a:t>to enable </a:t>
            </a:r>
            <a:r>
              <a:rPr lang="en-US" sz="1300" b="1" dirty="0">
                <a:solidFill>
                  <a:schemeClr val="accent5">
                    <a:lumMod val="50000"/>
                  </a:schemeClr>
                </a:solidFill>
                <a:cs typeface="Arial" panose="020B0604020202020204" pitchFamily="34" charset="0"/>
              </a:rPr>
              <a:t>initial assessment MAR in the Ramotswa transboundary Aquifer Area (RTBAA)</a:t>
            </a:r>
            <a:r>
              <a:rPr lang="en-US" sz="1300" dirty="0">
                <a:solidFill>
                  <a:schemeClr val="accent5">
                    <a:lumMod val="50000"/>
                  </a:schemeClr>
                </a:solidFill>
                <a:cs typeface="Arial" panose="020B0604020202020204" pitchFamily="34" charset="0"/>
              </a:rPr>
              <a:t> and support the follow-up work of MAR feasibility assessment using hydrogeological </a:t>
            </a:r>
            <a:r>
              <a:rPr lang="en-US" sz="1300" dirty="0" smtClean="0">
                <a:solidFill>
                  <a:schemeClr val="accent5">
                    <a:lumMod val="50000"/>
                  </a:schemeClr>
                </a:solidFill>
                <a:cs typeface="Arial" panose="020B0604020202020204" pitchFamily="34" charset="0"/>
              </a:rPr>
              <a:t>model</a:t>
            </a:r>
          </a:p>
          <a:p>
            <a:pPr lvl="2" algn="just"/>
            <a:r>
              <a:rPr lang="en-US" sz="1300" dirty="0" smtClean="0">
                <a:solidFill>
                  <a:schemeClr val="accent5">
                    <a:lumMod val="50000"/>
                  </a:schemeClr>
                </a:solidFill>
                <a:cs typeface="Arial" panose="020B0604020202020204" pitchFamily="34" charset="0"/>
              </a:rPr>
              <a:t>MAR may not be feasible at all sites due </a:t>
            </a:r>
            <a:r>
              <a:rPr lang="en-US" sz="1300" dirty="0">
                <a:solidFill>
                  <a:schemeClr val="accent5">
                    <a:lumMod val="50000"/>
                  </a:schemeClr>
                </a:solidFill>
                <a:cs typeface="Arial" panose="020B0604020202020204" pitchFamily="34" charset="0"/>
              </a:rPr>
              <a:t>to hydrogeological, environmental, social and cost </a:t>
            </a:r>
            <a:r>
              <a:rPr lang="en-US" sz="1300" dirty="0" smtClean="0">
                <a:solidFill>
                  <a:schemeClr val="accent5">
                    <a:lumMod val="50000"/>
                  </a:schemeClr>
                </a:solidFill>
                <a:cs typeface="Arial" panose="020B0604020202020204" pitchFamily="34" charset="0"/>
              </a:rPr>
              <a:t>limitations.</a:t>
            </a:r>
          </a:p>
          <a:p>
            <a:pPr lvl="2" algn="just"/>
            <a:r>
              <a:rPr lang="en-US" sz="1300" dirty="0">
                <a:solidFill>
                  <a:schemeClr val="accent5">
                    <a:lumMod val="50000"/>
                  </a:schemeClr>
                </a:solidFill>
                <a:cs typeface="Arial" panose="020B0604020202020204" pitchFamily="34" charset="0"/>
              </a:rPr>
              <a:t>52% of Ramotswa Aquifer Flight </a:t>
            </a:r>
            <a:r>
              <a:rPr lang="en-US" sz="1300" dirty="0" smtClean="0">
                <a:solidFill>
                  <a:schemeClr val="accent5">
                    <a:lumMod val="50000"/>
                  </a:schemeClr>
                </a:solidFill>
                <a:cs typeface="Arial" panose="020B0604020202020204" pitchFamily="34" charset="0"/>
              </a:rPr>
              <a:t>Area are suitable for MAR</a:t>
            </a:r>
          </a:p>
          <a:p>
            <a:pPr lvl="2" algn="just"/>
            <a:r>
              <a:rPr lang="en-US" sz="1300" dirty="0">
                <a:solidFill>
                  <a:schemeClr val="accent5">
                    <a:lumMod val="50000"/>
                  </a:schemeClr>
                </a:solidFill>
                <a:cs typeface="Arial" panose="020B0604020202020204" pitchFamily="34" charset="0"/>
              </a:rPr>
              <a:t>About 26% of the Ramotswa Aquifer Flight </a:t>
            </a:r>
            <a:r>
              <a:rPr lang="en-US" sz="1300" dirty="0" smtClean="0">
                <a:solidFill>
                  <a:schemeClr val="accent5">
                    <a:lumMod val="50000"/>
                  </a:schemeClr>
                </a:solidFill>
                <a:cs typeface="Arial" panose="020B0604020202020204" pitchFamily="34" charset="0"/>
              </a:rPr>
              <a:t>Area falls in the very suitable class</a:t>
            </a:r>
          </a:p>
          <a:p>
            <a:pPr marL="685800" lvl="2" indent="0" algn="just">
              <a:buNone/>
            </a:pPr>
            <a:endParaRPr lang="en-US" sz="1300" dirty="0" smtClean="0">
              <a:solidFill>
                <a:schemeClr val="accent5">
                  <a:lumMod val="50000"/>
                </a:schemeClr>
              </a:solidFill>
              <a:cs typeface="Arial" panose="020B0604020202020204" pitchFamily="34" charset="0"/>
            </a:endParaRPr>
          </a:p>
          <a:p>
            <a:pPr lvl="2" algn="just"/>
            <a:r>
              <a:rPr lang="en-US" sz="1300" dirty="0" smtClean="0">
                <a:solidFill>
                  <a:schemeClr val="accent5">
                    <a:lumMod val="50000"/>
                  </a:schemeClr>
                </a:solidFill>
                <a:cs typeface="Arial" panose="020B0604020202020204" pitchFamily="34" charset="0"/>
              </a:rPr>
              <a:t>The next step is a feasibility study through hydrogeological modelling</a:t>
            </a:r>
          </a:p>
        </p:txBody>
      </p:sp>
      <p:sp>
        <p:nvSpPr>
          <p:cNvPr id="5" name="TextBox 4"/>
          <p:cNvSpPr txBox="1"/>
          <p:nvPr/>
        </p:nvSpPr>
        <p:spPr>
          <a:xfrm>
            <a:off x="152400" y="361950"/>
            <a:ext cx="6858000" cy="400110"/>
          </a:xfrm>
          <a:prstGeom prst="rect">
            <a:avLst/>
          </a:prstGeom>
          <a:noFill/>
        </p:spPr>
        <p:txBody>
          <a:bodyPr wrap="square" rtlCol="0">
            <a:spAutoFit/>
          </a:bodyPr>
          <a:lstStyle/>
          <a:p>
            <a:pPr algn="ctr">
              <a:spcBef>
                <a:spcPct val="0"/>
              </a:spcBef>
              <a:defRPr/>
            </a:pPr>
            <a:r>
              <a:rPr lang="en-US" sz="2000" b="1" dirty="0" smtClean="0">
                <a:solidFill>
                  <a:srgbClr val="002060"/>
                </a:solidFill>
                <a:latin typeface="Arial" panose="020B0604020202020204" pitchFamily="34" charset="0"/>
                <a:cs typeface="Arial" panose="020B0604020202020204" pitchFamily="34" charset="0"/>
              </a:rPr>
              <a:t>Main Achievements</a:t>
            </a:r>
            <a:endParaRPr lang="en-GB"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240826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911" y="-108575"/>
            <a:ext cx="3568178" cy="525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654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5915025" cy="609600"/>
          </a:xfrm>
        </p:spPr>
        <p:txBody>
          <a:bodyPr>
            <a:normAutofit/>
          </a:bodyPr>
          <a:lstStyle/>
          <a:p>
            <a:pPr algn="ctr"/>
            <a:r>
              <a:rPr lang="en-US" sz="2000" b="1" dirty="0" smtClean="0">
                <a:solidFill>
                  <a:schemeClr val="accent5">
                    <a:lumMod val="50000"/>
                  </a:schemeClr>
                </a:solidFill>
                <a:latin typeface="Arial" pitchFamily="34" charset="0"/>
                <a:cs typeface="Arial" pitchFamily="34" charset="0"/>
              </a:rPr>
              <a:t>Main Achievements</a:t>
            </a:r>
            <a:endParaRPr lang="en-US" sz="2000" b="1"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819150"/>
            <a:ext cx="6172200" cy="3581400"/>
          </a:xfrm>
        </p:spPr>
        <p:txBody>
          <a:bodyPr>
            <a:normAutofit fontScale="92500" lnSpcReduction="10000"/>
          </a:bodyPr>
          <a:lstStyle/>
          <a:p>
            <a:r>
              <a:rPr lang="en-US" sz="1600" b="1" dirty="0" smtClean="0">
                <a:solidFill>
                  <a:schemeClr val="accent5">
                    <a:lumMod val="50000"/>
                  </a:schemeClr>
                </a:solidFill>
              </a:rPr>
              <a:t>Hydrogeological Modelling</a:t>
            </a:r>
          </a:p>
          <a:p>
            <a:r>
              <a:rPr lang="en-US" sz="1400" dirty="0" smtClean="0">
                <a:solidFill>
                  <a:schemeClr val="accent5">
                    <a:lumMod val="50000"/>
                  </a:schemeClr>
                </a:solidFill>
              </a:rPr>
              <a:t>Steady-state hydrogeological model was developed using MODFLOW 2005 in MODELMUSE modelling environment, on Compartment 3. </a:t>
            </a:r>
          </a:p>
          <a:p>
            <a:r>
              <a:rPr lang="en-US" sz="1400" dirty="0" smtClean="0">
                <a:solidFill>
                  <a:schemeClr val="accent5">
                    <a:lumMod val="50000"/>
                  </a:schemeClr>
                </a:solidFill>
              </a:rPr>
              <a:t>The modelled area covers a 61 km</a:t>
            </a:r>
            <a:r>
              <a:rPr lang="en-US" sz="1400" baseline="30000" dirty="0" smtClean="0">
                <a:solidFill>
                  <a:schemeClr val="accent5">
                    <a:lumMod val="50000"/>
                  </a:schemeClr>
                </a:solidFill>
              </a:rPr>
              <a:t>2</a:t>
            </a:r>
            <a:r>
              <a:rPr lang="en-US" sz="1400" dirty="0" smtClean="0">
                <a:solidFill>
                  <a:schemeClr val="accent5">
                    <a:lumMod val="50000"/>
                  </a:schemeClr>
                </a:solidFill>
              </a:rPr>
              <a:t> compartment that encompasses the Ramotswa village and wellfield area.</a:t>
            </a:r>
          </a:p>
          <a:p>
            <a:r>
              <a:rPr lang="en-US" sz="1400" dirty="0" smtClean="0">
                <a:solidFill>
                  <a:schemeClr val="accent5">
                    <a:lumMod val="50000"/>
                  </a:schemeClr>
                </a:solidFill>
              </a:rPr>
              <a:t>The model is calibrated against average water level data observed during the period of 2000-2012, NO pumping during this period.</a:t>
            </a:r>
          </a:p>
          <a:p>
            <a:endParaRPr lang="en-US" sz="1400" dirty="0" smtClean="0">
              <a:solidFill>
                <a:schemeClr val="accent5">
                  <a:lumMod val="50000"/>
                </a:schemeClr>
              </a:solidFill>
            </a:endParaRPr>
          </a:p>
          <a:p>
            <a:r>
              <a:rPr lang="en-US" sz="1400" dirty="0" smtClean="0">
                <a:solidFill>
                  <a:schemeClr val="accent5">
                    <a:lumMod val="50000"/>
                  </a:schemeClr>
                </a:solidFill>
              </a:rPr>
              <a:t>Results: Model produced;</a:t>
            </a:r>
          </a:p>
          <a:p>
            <a:pPr lvl="1"/>
            <a:r>
              <a:rPr lang="en-US" sz="1400" dirty="0" smtClean="0">
                <a:solidFill>
                  <a:schemeClr val="accent5">
                    <a:lumMod val="50000"/>
                  </a:schemeClr>
                </a:solidFill>
              </a:rPr>
              <a:t>Comparable groundwater gradient with the overall regional groundwater flow direction</a:t>
            </a:r>
          </a:p>
          <a:p>
            <a:pPr lvl="1"/>
            <a:r>
              <a:rPr lang="en-US" sz="1400" dirty="0" smtClean="0">
                <a:solidFill>
                  <a:schemeClr val="accent5">
                    <a:lumMod val="50000"/>
                  </a:schemeClr>
                </a:solidFill>
              </a:rPr>
              <a:t>Diffuse Recharge from rainfall estimated at 28 mm/day</a:t>
            </a:r>
          </a:p>
          <a:p>
            <a:pPr lvl="1"/>
            <a:r>
              <a:rPr lang="en-US" sz="1400" dirty="0" smtClean="0">
                <a:solidFill>
                  <a:schemeClr val="accent5">
                    <a:lumMod val="50000"/>
                  </a:schemeClr>
                </a:solidFill>
              </a:rPr>
              <a:t>Focused Recharge is almost twice of diffuse Recharge rate</a:t>
            </a:r>
          </a:p>
          <a:p>
            <a:pPr lvl="1"/>
            <a:r>
              <a:rPr lang="en-US" sz="1400" dirty="0" smtClean="0">
                <a:solidFill>
                  <a:schemeClr val="accent5">
                    <a:lumMod val="50000"/>
                  </a:schemeClr>
                </a:solidFill>
              </a:rPr>
              <a:t>Approximately 80% of the recharge entering the aquifer exits as Groundwater Evapotranspiration</a:t>
            </a:r>
          </a:p>
          <a:p>
            <a:pPr lvl="1"/>
            <a:r>
              <a:rPr lang="en-US" sz="1400" dirty="0" smtClean="0">
                <a:solidFill>
                  <a:schemeClr val="accent5">
                    <a:lumMod val="50000"/>
                  </a:schemeClr>
                </a:solidFill>
              </a:rPr>
              <a:t>Recharge estimated by the model suggests good groundwater potential.</a:t>
            </a:r>
          </a:p>
          <a:p>
            <a:endParaRPr lang="en-US" dirty="0"/>
          </a:p>
        </p:txBody>
      </p:sp>
    </p:spTree>
    <p:extLst>
      <p:ext uri="{BB962C8B-B14F-4D97-AF65-F5344CB8AC3E}">
        <p14:creationId xmlns:p14="http://schemas.microsoft.com/office/powerpoint/2010/main" val="1569086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36" y="37534"/>
            <a:ext cx="5915025" cy="553016"/>
          </a:xfrm>
        </p:spPr>
        <p:txBody>
          <a:bodyPr>
            <a:normAutofit/>
          </a:bodyPr>
          <a:lstStyle/>
          <a:p>
            <a:pPr algn="ctr"/>
            <a:r>
              <a:rPr lang="en-US" sz="2000" b="1" dirty="0" smtClean="0">
                <a:solidFill>
                  <a:schemeClr val="accent5">
                    <a:lumMod val="50000"/>
                  </a:schemeClr>
                </a:solidFill>
                <a:latin typeface="Arial" pitchFamily="34" charset="0"/>
                <a:cs typeface="Arial" pitchFamily="34" charset="0"/>
              </a:rPr>
              <a:t>Main Achievements</a:t>
            </a:r>
            <a:endParaRPr lang="en-US" sz="2000" b="1"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0" y="514350"/>
            <a:ext cx="6858000" cy="4343400"/>
          </a:xfrm>
        </p:spPr>
        <p:txBody>
          <a:bodyPr>
            <a:normAutofit/>
          </a:bodyPr>
          <a:lstStyle/>
          <a:p>
            <a:pPr marL="0" indent="0">
              <a:buNone/>
            </a:pPr>
            <a:r>
              <a:rPr lang="en-US" sz="1600" b="1" dirty="0" smtClean="0">
                <a:solidFill>
                  <a:schemeClr val="accent5">
                    <a:lumMod val="50000"/>
                  </a:schemeClr>
                </a:solidFill>
              </a:rPr>
              <a:t>Ag-Water Solutions</a:t>
            </a:r>
          </a:p>
          <a:p>
            <a:r>
              <a:rPr lang="en-US" sz="1300" dirty="0" smtClean="0">
                <a:solidFill>
                  <a:schemeClr val="accent5">
                    <a:lumMod val="50000"/>
                  </a:schemeClr>
                </a:solidFill>
              </a:rPr>
              <a:t>Three Irrigation Schemes were selected and evaluated</a:t>
            </a:r>
          </a:p>
          <a:p>
            <a:pPr marL="0" indent="0">
              <a:buNone/>
            </a:pPr>
            <a:endParaRPr lang="en-US" sz="1600" dirty="0" smtClean="0">
              <a:solidFill>
                <a:schemeClr val="accent5">
                  <a:lumMod val="50000"/>
                </a:schemeClr>
              </a:solidFill>
            </a:endParaRPr>
          </a:p>
          <a:p>
            <a:pPr marL="0" indent="0">
              <a:buNone/>
            </a:pPr>
            <a:endParaRPr lang="en-US" sz="1600" dirty="0">
              <a:solidFill>
                <a:schemeClr val="accent5">
                  <a:lumMod val="50000"/>
                </a:schemeClr>
              </a:solidFill>
            </a:endParaRPr>
          </a:p>
          <a:p>
            <a:pPr marL="0" indent="0">
              <a:buNone/>
            </a:pPr>
            <a:endParaRPr lang="en-US" sz="1600" dirty="0" smtClean="0">
              <a:solidFill>
                <a:schemeClr val="accent5">
                  <a:lumMod val="50000"/>
                </a:schemeClr>
              </a:solidFill>
            </a:endParaRPr>
          </a:p>
          <a:p>
            <a:pPr marL="0" indent="0">
              <a:buNone/>
            </a:pPr>
            <a:endParaRPr lang="en-US" sz="1600" dirty="0">
              <a:solidFill>
                <a:schemeClr val="accent5">
                  <a:lumMod val="50000"/>
                </a:schemeClr>
              </a:solidFill>
            </a:endParaRPr>
          </a:p>
          <a:p>
            <a:pPr marL="0" indent="0">
              <a:buNone/>
            </a:pPr>
            <a:endParaRPr lang="en-US" sz="1600" dirty="0" smtClean="0">
              <a:solidFill>
                <a:schemeClr val="accent5">
                  <a:lumMod val="50000"/>
                </a:schemeClr>
              </a:solidFill>
            </a:endParaRPr>
          </a:p>
          <a:p>
            <a:pPr marL="0" indent="0">
              <a:buNone/>
            </a:pPr>
            <a:endParaRPr lang="en-US" sz="1600" dirty="0">
              <a:solidFill>
                <a:schemeClr val="accent5">
                  <a:lumMod val="50000"/>
                </a:schemeClr>
              </a:solidFill>
            </a:endParaRPr>
          </a:p>
          <a:p>
            <a:pPr marL="0" indent="0">
              <a:buNone/>
            </a:pPr>
            <a:endParaRPr lang="en-US" sz="1600" dirty="0" smtClean="0">
              <a:solidFill>
                <a:schemeClr val="accent5">
                  <a:lumMod val="50000"/>
                </a:schemeClr>
              </a:solidFill>
            </a:endParaRPr>
          </a:p>
          <a:p>
            <a:pPr marL="0" indent="0">
              <a:buNone/>
            </a:pPr>
            <a:endParaRPr lang="en-US" sz="1600" dirty="0">
              <a:solidFill>
                <a:schemeClr val="accent5">
                  <a:lumMod val="50000"/>
                </a:schemeClr>
              </a:solidFill>
            </a:endParaRPr>
          </a:p>
          <a:p>
            <a:pPr marL="0" indent="0">
              <a:buNone/>
            </a:pPr>
            <a:endParaRPr lang="en-US" sz="1600" dirty="0" smtClean="0">
              <a:solidFill>
                <a:schemeClr val="accent5">
                  <a:lumMod val="50000"/>
                </a:schemeClr>
              </a:solidFill>
            </a:endParaRPr>
          </a:p>
          <a:p>
            <a:pPr marL="0" indent="0">
              <a:buNone/>
            </a:pPr>
            <a:endParaRPr lang="en-US" sz="1300" dirty="0" smtClean="0">
              <a:solidFill>
                <a:schemeClr val="accent5">
                  <a:lumMod val="50000"/>
                </a:schemeClr>
              </a:solidFill>
            </a:endParaRPr>
          </a:p>
          <a:p>
            <a:r>
              <a:rPr lang="en-US" sz="1300" dirty="0" smtClean="0">
                <a:solidFill>
                  <a:schemeClr val="accent5">
                    <a:lumMod val="50000"/>
                  </a:schemeClr>
                </a:solidFill>
              </a:rPr>
              <a:t>Testing of water sensing technologies</a:t>
            </a:r>
          </a:p>
          <a:p>
            <a:r>
              <a:rPr lang="en-US" sz="1300" dirty="0" smtClean="0">
                <a:solidFill>
                  <a:schemeClr val="accent5">
                    <a:lumMod val="50000"/>
                  </a:schemeClr>
                </a:solidFill>
              </a:rPr>
              <a:t>Training of farmers to operate and interpret the technologies in selected plots</a:t>
            </a:r>
            <a:endParaRPr lang="en-US" sz="1300" dirty="0">
              <a:solidFill>
                <a:schemeClr val="accent5">
                  <a:lumMod val="50000"/>
                </a:schemeClr>
              </a:solidFill>
            </a:endParaRPr>
          </a:p>
          <a:p>
            <a:pPr marL="0" indent="0">
              <a:buNone/>
            </a:pPr>
            <a:endParaRPr lang="en-US" sz="13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71" y="1069632"/>
            <a:ext cx="659569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301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23950"/>
            <a:ext cx="5915025" cy="3505200"/>
          </a:xfrm>
        </p:spPr>
        <p:txBody>
          <a:bodyPr>
            <a:noAutofit/>
          </a:bodyPr>
          <a:lstStyle/>
          <a:p>
            <a:pPr marL="457200" indent="-457200"/>
            <a:r>
              <a:rPr lang="en-ZA" sz="2000" dirty="0" smtClean="0">
                <a:solidFill>
                  <a:schemeClr val="accent5">
                    <a:lumMod val="50000"/>
                  </a:schemeClr>
                </a:solidFill>
              </a:rPr>
              <a:t>Project Objective</a:t>
            </a:r>
          </a:p>
          <a:p>
            <a:pPr marL="457200" indent="-457200"/>
            <a:r>
              <a:rPr lang="en-ZA" sz="2000" dirty="0" smtClean="0">
                <a:solidFill>
                  <a:srgbClr val="002060"/>
                </a:solidFill>
              </a:rPr>
              <a:t>Locality</a:t>
            </a:r>
          </a:p>
          <a:p>
            <a:pPr marL="457200" indent="-457200"/>
            <a:r>
              <a:rPr lang="en-ZA" sz="2000" dirty="0" smtClean="0">
                <a:solidFill>
                  <a:srgbClr val="002060"/>
                </a:solidFill>
              </a:rPr>
              <a:t>Phase 1 achievements</a:t>
            </a:r>
          </a:p>
          <a:p>
            <a:pPr marL="457200" indent="-457200"/>
            <a:r>
              <a:rPr lang="en-ZA" sz="2000" dirty="0" smtClean="0">
                <a:solidFill>
                  <a:srgbClr val="002060"/>
                </a:solidFill>
              </a:rPr>
              <a:t>Ramotswa Phase 2 Objectives</a:t>
            </a:r>
          </a:p>
          <a:p>
            <a:pPr marL="457200" indent="-457200"/>
            <a:r>
              <a:rPr lang="en-ZA" sz="2000" dirty="0" smtClean="0">
                <a:solidFill>
                  <a:srgbClr val="002060"/>
                </a:solidFill>
              </a:rPr>
              <a:t>Components</a:t>
            </a:r>
          </a:p>
          <a:p>
            <a:pPr marL="457200" indent="-457200"/>
            <a:r>
              <a:rPr lang="en-ZA" sz="2000" dirty="0" smtClean="0">
                <a:solidFill>
                  <a:srgbClr val="002060"/>
                </a:solidFill>
              </a:rPr>
              <a:t>Main findings and achievements</a:t>
            </a:r>
          </a:p>
        </p:txBody>
      </p:sp>
      <p:sp>
        <p:nvSpPr>
          <p:cNvPr id="4" name="TextBox 3"/>
          <p:cNvSpPr txBox="1"/>
          <p:nvPr/>
        </p:nvSpPr>
        <p:spPr>
          <a:xfrm>
            <a:off x="-76200" y="285750"/>
            <a:ext cx="6858000" cy="400110"/>
          </a:xfrm>
          <a:prstGeom prst="rect">
            <a:avLst/>
          </a:prstGeom>
          <a:noFill/>
        </p:spPr>
        <p:txBody>
          <a:bodyPr wrap="square" rtlCol="0">
            <a:spAutoFit/>
          </a:bodyPr>
          <a:lstStyle/>
          <a:p>
            <a:pPr algn="ctr">
              <a:spcBef>
                <a:spcPct val="0"/>
              </a:spcBef>
              <a:defRPr/>
            </a:pPr>
            <a:r>
              <a:rPr lang="en-US" sz="2000" b="1" dirty="0" smtClean="0">
                <a:solidFill>
                  <a:srgbClr val="002060"/>
                </a:solidFill>
                <a:latin typeface="Arial" pitchFamily="34" charset="0"/>
                <a:cs typeface="Arial" pitchFamily="34" charset="0"/>
              </a:rPr>
              <a:t>Presentation Outline</a:t>
            </a:r>
            <a:endParaRPr lang="en-GB"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738751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5915025" cy="762000"/>
          </a:xfrm>
        </p:spPr>
        <p:txBody>
          <a:bodyPr>
            <a:normAutofit/>
          </a:bodyPr>
          <a:lstStyle/>
          <a:p>
            <a:pPr algn="ctr"/>
            <a:r>
              <a:rPr lang="en-US" sz="2000" b="1" dirty="0" smtClean="0">
                <a:solidFill>
                  <a:schemeClr val="accent1">
                    <a:lumMod val="50000"/>
                  </a:schemeClr>
                </a:solidFill>
                <a:latin typeface="Arial" pitchFamily="34" charset="0"/>
                <a:cs typeface="Arial" pitchFamily="34" charset="0"/>
              </a:rPr>
              <a:t>Main Achievements</a:t>
            </a:r>
            <a:endParaRPr lang="en-US" sz="2000" b="1"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381000" y="1047750"/>
            <a:ext cx="5915025" cy="3262312"/>
          </a:xfrm>
        </p:spPr>
        <p:txBody>
          <a:bodyPr>
            <a:normAutofit/>
          </a:bodyPr>
          <a:lstStyle/>
          <a:p>
            <a:r>
              <a:rPr lang="en-US" sz="1600" b="1" dirty="0" smtClean="0">
                <a:solidFill>
                  <a:schemeClr val="accent1">
                    <a:lumMod val="50000"/>
                  </a:schemeClr>
                </a:solidFill>
              </a:rPr>
              <a:t>Strategic Action Plan</a:t>
            </a:r>
          </a:p>
          <a:p>
            <a:pPr lvl="1"/>
            <a:r>
              <a:rPr lang="en-US" sz="1300" dirty="0" smtClean="0">
                <a:solidFill>
                  <a:schemeClr val="accent1">
                    <a:lumMod val="50000"/>
                  </a:schemeClr>
                </a:solidFill>
              </a:rPr>
              <a:t>Identified more than 100 actions that can improve water management in the RTBAA</a:t>
            </a:r>
          </a:p>
          <a:p>
            <a:pPr lvl="1"/>
            <a:r>
              <a:rPr lang="en-US" sz="1300" dirty="0" smtClean="0">
                <a:solidFill>
                  <a:schemeClr val="accent1">
                    <a:lumMod val="50000"/>
                  </a:schemeClr>
                </a:solidFill>
              </a:rPr>
              <a:t>Institutional framework was compatible with these</a:t>
            </a:r>
          </a:p>
          <a:p>
            <a:pPr lvl="1"/>
            <a:r>
              <a:rPr lang="en-US" sz="1300" dirty="0" smtClean="0">
                <a:solidFill>
                  <a:schemeClr val="accent1">
                    <a:lumMod val="50000"/>
                  </a:schemeClr>
                </a:solidFill>
              </a:rPr>
              <a:t>More than one-third of these actions were regarded as low hanging fruit – actions which hold hope of implementation in the near-term at minimal expense</a:t>
            </a:r>
            <a:r>
              <a:rPr lang="en-US" sz="1000" dirty="0" smtClean="0">
                <a:solidFill>
                  <a:schemeClr val="accent1">
                    <a:lumMod val="50000"/>
                  </a:schemeClr>
                </a:solidFill>
              </a:rPr>
              <a:t>.</a:t>
            </a:r>
          </a:p>
          <a:p>
            <a:pPr lvl="1"/>
            <a:r>
              <a:rPr lang="en-US" sz="1300" dirty="0" smtClean="0">
                <a:solidFill>
                  <a:schemeClr val="accent1">
                    <a:lumMod val="50000"/>
                  </a:schemeClr>
                </a:solidFill>
              </a:rPr>
              <a:t>Of these actions half of them were judged to be transboundary in nature</a:t>
            </a:r>
          </a:p>
          <a:p>
            <a:pPr lvl="1"/>
            <a:r>
              <a:rPr lang="en-US" sz="1300" dirty="0" smtClean="0">
                <a:solidFill>
                  <a:schemeClr val="accent1">
                    <a:lumMod val="50000"/>
                  </a:schemeClr>
                </a:solidFill>
              </a:rPr>
              <a:t>There were more short-term in two frameworks; namely; </a:t>
            </a:r>
          </a:p>
          <a:p>
            <a:pPr lvl="2"/>
            <a:r>
              <a:rPr lang="en-US" sz="1200" dirty="0" smtClean="0">
                <a:solidFill>
                  <a:schemeClr val="accent1">
                    <a:lumMod val="50000"/>
                  </a:schemeClr>
                </a:solidFill>
              </a:rPr>
              <a:t>institution and capacity and </a:t>
            </a:r>
          </a:p>
          <a:p>
            <a:pPr lvl="2"/>
            <a:r>
              <a:rPr lang="en-US" sz="1200" dirty="0" smtClean="0">
                <a:solidFill>
                  <a:schemeClr val="accent1">
                    <a:lumMod val="50000"/>
                  </a:schemeClr>
                </a:solidFill>
              </a:rPr>
              <a:t>expanding research knowledge</a:t>
            </a:r>
            <a:endParaRPr lang="en-US" sz="1200" dirty="0">
              <a:solidFill>
                <a:schemeClr val="accent1">
                  <a:lumMod val="50000"/>
                </a:schemeClr>
              </a:solidFill>
            </a:endParaRPr>
          </a:p>
        </p:txBody>
      </p:sp>
    </p:spTree>
    <p:extLst>
      <p:ext uri="{BB962C8B-B14F-4D97-AF65-F5344CB8AC3E}">
        <p14:creationId xmlns:p14="http://schemas.microsoft.com/office/powerpoint/2010/main" val="1645756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274639"/>
            <a:ext cx="5915025" cy="2982911"/>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152400" dist="317500" dir="5400000" sx="90000" sy="-19000" rotWithShape="0">
              <a:prstClr val="black">
                <a:alpha val="15000"/>
              </a:prstClr>
            </a:outerShdw>
          </a:effectLst>
        </p:spPr>
        <p:txBody>
          <a:bodyPr>
            <a:normAutofit fontScale="90000"/>
          </a:bodyPr>
          <a:lstStyle/>
          <a:p>
            <a:pPr algn="ctr"/>
            <a:r>
              <a:rPr lang="en-ZA" sz="1800" b="1" i="1" dirty="0" smtClean="0">
                <a:effectLst>
                  <a:outerShdw blurRad="38100" dist="38100" dir="2700000" algn="tl">
                    <a:srgbClr val="000000">
                      <a:alpha val="43137"/>
                    </a:srgbClr>
                  </a:outerShdw>
                </a:effectLst>
              </a:rPr>
              <a:t>The End…</a:t>
            </a:r>
            <a:r>
              <a:rPr lang="en-ZA" b="1" i="1" dirty="0" smtClean="0">
                <a:effectLst>
                  <a:outerShdw blurRad="38100" dist="38100" dir="2700000" algn="tl">
                    <a:srgbClr val="000000">
                      <a:alpha val="43137"/>
                    </a:srgbClr>
                  </a:outerShdw>
                </a:effectLst>
              </a:rPr>
              <a:t/>
            </a:r>
            <a:br>
              <a:rPr lang="en-ZA" b="1" i="1" dirty="0" smtClean="0">
                <a:effectLst>
                  <a:outerShdw blurRad="38100" dist="38100" dir="2700000" algn="tl">
                    <a:srgbClr val="000000">
                      <a:alpha val="43137"/>
                    </a:srgbClr>
                  </a:outerShdw>
                </a:effectLst>
              </a:rPr>
            </a:br>
            <a:r>
              <a:rPr lang="en-ZA" b="1" i="1" dirty="0" smtClean="0">
                <a:effectLst>
                  <a:outerShdw blurRad="38100" dist="38100" dir="2700000" algn="tl">
                    <a:srgbClr val="000000">
                      <a:alpha val="43137"/>
                    </a:srgbClr>
                  </a:outerShdw>
                </a:effectLst>
              </a:rPr>
              <a:t/>
            </a:r>
            <a:br>
              <a:rPr lang="en-ZA" b="1" i="1" dirty="0" smtClean="0">
                <a:effectLst>
                  <a:outerShdw blurRad="38100" dist="38100" dir="2700000" algn="tl">
                    <a:srgbClr val="000000">
                      <a:alpha val="43137"/>
                    </a:srgbClr>
                  </a:outerShdw>
                </a:effectLst>
              </a:rPr>
            </a:br>
            <a:r>
              <a:rPr lang="en-ZA" b="1" i="1" dirty="0" smtClean="0">
                <a:effectLst>
                  <a:outerShdw blurRad="38100" dist="38100" dir="2700000" algn="tl">
                    <a:srgbClr val="000000">
                      <a:alpha val="43137"/>
                    </a:srgbClr>
                  </a:outerShdw>
                </a:effectLst>
              </a:rPr>
              <a:t/>
            </a:r>
            <a:br>
              <a:rPr lang="en-ZA" b="1" i="1" dirty="0" smtClean="0">
                <a:effectLst>
                  <a:outerShdw blurRad="38100" dist="38100" dir="2700000" algn="tl">
                    <a:srgbClr val="000000">
                      <a:alpha val="43137"/>
                    </a:srgbClr>
                  </a:outerShdw>
                </a:effectLst>
              </a:rPr>
            </a:br>
            <a:r>
              <a:rPr lang="en-ZA" b="1" i="1" dirty="0" smtClean="0">
                <a:effectLst>
                  <a:outerShdw blurRad="38100" dist="38100" dir="2700000" algn="tl">
                    <a:srgbClr val="000000">
                      <a:alpha val="43137"/>
                    </a:srgbClr>
                  </a:outerShdw>
                </a:effectLst>
              </a:rPr>
              <a:t>I THANK YOU !</a:t>
            </a:r>
            <a:br>
              <a:rPr lang="en-ZA" b="1" i="1" dirty="0" smtClean="0">
                <a:effectLst>
                  <a:outerShdw blurRad="38100" dist="38100" dir="2700000" algn="tl">
                    <a:srgbClr val="000000">
                      <a:alpha val="43137"/>
                    </a:srgbClr>
                  </a:outerShdw>
                </a:effectLst>
              </a:rPr>
            </a:br>
            <a:r>
              <a:rPr lang="en-ZA" b="1" i="1" dirty="0" smtClean="0">
                <a:effectLst>
                  <a:outerShdw blurRad="38100" dist="38100" dir="2700000" algn="tl">
                    <a:srgbClr val="000000">
                      <a:alpha val="43137"/>
                    </a:srgbClr>
                  </a:outerShdw>
                </a:effectLst>
              </a:rPr>
              <a:t/>
            </a:r>
            <a:br>
              <a:rPr lang="en-ZA" b="1" i="1" dirty="0" smtClean="0">
                <a:effectLst>
                  <a:outerShdw blurRad="38100" dist="38100" dir="2700000" algn="tl">
                    <a:srgbClr val="000000">
                      <a:alpha val="43137"/>
                    </a:srgbClr>
                  </a:outerShdw>
                </a:effectLst>
              </a:rPr>
            </a:br>
            <a:r>
              <a:rPr lang="en-ZA" b="1" i="1" dirty="0">
                <a:effectLst>
                  <a:outerShdw blurRad="38100" dist="38100" dir="2700000" algn="tl">
                    <a:srgbClr val="000000">
                      <a:alpha val="43137"/>
                    </a:srgbClr>
                  </a:outerShdw>
                </a:effectLst>
              </a:rPr>
              <a:t/>
            </a:r>
            <a:br>
              <a:rPr lang="en-ZA" b="1" i="1" dirty="0">
                <a:effectLst>
                  <a:outerShdw blurRad="38100" dist="38100" dir="2700000" algn="tl">
                    <a:srgbClr val="000000">
                      <a:alpha val="43137"/>
                    </a:srgbClr>
                  </a:outerShdw>
                </a:effectLst>
              </a:rPr>
            </a:br>
            <a:r>
              <a:rPr lang="en-ZA" b="1" i="1" dirty="0" smtClean="0">
                <a:effectLst>
                  <a:outerShdw blurRad="38100" dist="38100" dir="2700000" algn="tl">
                    <a:srgbClr val="000000">
                      <a:alpha val="43137"/>
                    </a:srgbClr>
                  </a:outerShdw>
                </a:effectLst>
              </a:rPr>
              <a:t>KE A LEBOGA!</a:t>
            </a:r>
            <a:endParaRPr lang="en-ZA"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5915025" cy="993775"/>
          </a:xfrm>
        </p:spPr>
        <p:txBody>
          <a:bodyPr>
            <a:normAutofit/>
          </a:bodyPr>
          <a:lstStyle/>
          <a:p>
            <a:r>
              <a:rPr lang="en-US" sz="1900" b="1" dirty="0" smtClean="0">
                <a:solidFill>
                  <a:schemeClr val="accent5">
                    <a:lumMod val="50000"/>
                  </a:schemeClr>
                </a:solidFill>
                <a:latin typeface="Arial" pitchFamily="34" charset="0"/>
                <a:cs typeface="Arial" pitchFamily="34" charset="0"/>
              </a:rPr>
              <a:t>RAMOTSWA project specific Objectives (Phase 1)</a:t>
            </a:r>
            <a:endParaRPr lang="en-US" sz="1900" b="1"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047750"/>
            <a:ext cx="6096000" cy="3429000"/>
          </a:xfrm>
        </p:spPr>
        <p:txBody>
          <a:bodyPr>
            <a:normAutofit fontScale="92500" lnSpcReduction="20000"/>
          </a:bodyPr>
          <a:lstStyle/>
          <a:p>
            <a:pPr marL="342900" lvl="0" indent="-342900" algn="just" defTabSz="914400">
              <a:lnSpc>
                <a:spcPct val="100000"/>
              </a:lnSpc>
              <a:spcBef>
                <a:spcPts val="0"/>
              </a:spcBef>
              <a:spcAft>
                <a:spcPts val="1200"/>
              </a:spcAft>
              <a:buFont typeface="+mj-lt"/>
              <a:buAutoNum type="arabicPeriod"/>
            </a:pPr>
            <a:r>
              <a:rPr lang="en-GB" sz="1400" dirty="0">
                <a:solidFill>
                  <a:schemeClr val="accent5">
                    <a:lumMod val="50000"/>
                  </a:schemeClr>
                </a:solidFill>
              </a:rPr>
              <a:t>Increase awareness of the </a:t>
            </a:r>
            <a:r>
              <a:rPr lang="en-GB" sz="1400" b="1" dirty="0">
                <a:solidFill>
                  <a:schemeClr val="accent5">
                    <a:lumMod val="50000"/>
                  </a:schemeClr>
                </a:solidFill>
              </a:rPr>
              <a:t>importance and vulnerability</a:t>
            </a:r>
            <a:r>
              <a:rPr lang="en-GB" sz="1400" dirty="0">
                <a:solidFill>
                  <a:schemeClr val="accent5">
                    <a:lumMod val="50000"/>
                  </a:schemeClr>
                </a:solidFill>
              </a:rPr>
              <a:t> of the transboundary Ramotswa Aquifer.</a:t>
            </a:r>
          </a:p>
          <a:p>
            <a:pPr marL="342900" lvl="0" indent="-342900" algn="just" defTabSz="914400">
              <a:lnSpc>
                <a:spcPct val="100000"/>
              </a:lnSpc>
              <a:spcBef>
                <a:spcPts val="0"/>
              </a:spcBef>
              <a:spcAft>
                <a:spcPts val="1200"/>
              </a:spcAft>
              <a:buFont typeface="+mj-lt"/>
              <a:buAutoNum type="arabicPeriod"/>
            </a:pPr>
            <a:r>
              <a:rPr lang="en-GB" sz="1400" dirty="0">
                <a:solidFill>
                  <a:schemeClr val="accent5">
                    <a:lumMod val="50000"/>
                  </a:schemeClr>
                </a:solidFill>
              </a:rPr>
              <a:t>Improve understanding of the </a:t>
            </a:r>
            <a:r>
              <a:rPr lang="en-GB" sz="1400" b="1" dirty="0">
                <a:solidFill>
                  <a:schemeClr val="accent5">
                    <a:lumMod val="50000"/>
                  </a:schemeClr>
                </a:solidFill>
              </a:rPr>
              <a:t>socioeconomic importance of the aquifer area</a:t>
            </a:r>
            <a:r>
              <a:rPr lang="en-GB" sz="1400" dirty="0">
                <a:solidFill>
                  <a:schemeClr val="accent5">
                    <a:lumMod val="50000"/>
                  </a:schemeClr>
                </a:solidFill>
              </a:rPr>
              <a:t>, and the inequalities in water access and security across the population.</a:t>
            </a:r>
          </a:p>
          <a:p>
            <a:pPr marL="342900" lvl="0" indent="-342900" algn="just" defTabSz="914400">
              <a:lnSpc>
                <a:spcPct val="100000"/>
              </a:lnSpc>
              <a:spcBef>
                <a:spcPts val="0"/>
              </a:spcBef>
              <a:spcAft>
                <a:spcPts val="1200"/>
              </a:spcAft>
              <a:buFont typeface="+mj-lt"/>
              <a:buAutoNum type="arabicPeriod"/>
            </a:pPr>
            <a:r>
              <a:rPr lang="en-GB" sz="1400" dirty="0">
                <a:solidFill>
                  <a:schemeClr val="accent5">
                    <a:lumMod val="50000"/>
                  </a:schemeClr>
                </a:solidFill>
              </a:rPr>
              <a:t>Improve understanding of the </a:t>
            </a:r>
            <a:r>
              <a:rPr lang="en-GB" sz="1400" b="1" dirty="0">
                <a:solidFill>
                  <a:schemeClr val="accent5">
                    <a:lumMod val="50000"/>
                  </a:schemeClr>
                </a:solidFill>
              </a:rPr>
              <a:t>extent and hydrogeology of the transboundary aquifer resources</a:t>
            </a:r>
            <a:r>
              <a:rPr lang="en-GB" sz="1400" dirty="0">
                <a:solidFill>
                  <a:schemeClr val="accent5">
                    <a:lumMod val="50000"/>
                  </a:schemeClr>
                </a:solidFill>
              </a:rPr>
              <a:t> under present and future climate and population projections. </a:t>
            </a:r>
          </a:p>
          <a:p>
            <a:pPr marL="342900" lvl="0" indent="-342900" algn="just" defTabSz="914400">
              <a:lnSpc>
                <a:spcPct val="100000"/>
              </a:lnSpc>
              <a:spcBef>
                <a:spcPts val="0"/>
              </a:spcBef>
              <a:spcAft>
                <a:spcPts val="1200"/>
              </a:spcAft>
              <a:buFont typeface="+mj-lt"/>
              <a:buAutoNum type="arabicPeriod"/>
            </a:pPr>
            <a:r>
              <a:rPr lang="en-GB" sz="1400" dirty="0">
                <a:solidFill>
                  <a:schemeClr val="accent5">
                    <a:lumMod val="50000"/>
                  </a:schemeClr>
                </a:solidFill>
              </a:rPr>
              <a:t>Establish </a:t>
            </a:r>
            <a:r>
              <a:rPr lang="en-GB" sz="1400" b="1" dirty="0">
                <a:solidFill>
                  <a:schemeClr val="accent5">
                    <a:lumMod val="50000"/>
                  </a:schemeClr>
                </a:solidFill>
              </a:rPr>
              <a:t>national and cross-border dialogue and cooperation on the Ramotswa Aquifer</a:t>
            </a:r>
            <a:r>
              <a:rPr lang="en-GB" sz="1400" dirty="0">
                <a:solidFill>
                  <a:schemeClr val="accent5">
                    <a:lumMod val="50000"/>
                  </a:schemeClr>
                </a:solidFill>
              </a:rPr>
              <a:t>, and further encourage international cooperation on transboundary aquifers in the Southern African Development Community (SADC) region.</a:t>
            </a:r>
          </a:p>
          <a:p>
            <a:pPr marL="342900" lvl="0" indent="-342900" algn="just" defTabSz="914400">
              <a:lnSpc>
                <a:spcPct val="100000"/>
              </a:lnSpc>
              <a:spcBef>
                <a:spcPts val="0"/>
              </a:spcBef>
              <a:spcAft>
                <a:spcPts val="1200"/>
              </a:spcAft>
              <a:buFont typeface="+mj-lt"/>
              <a:buAutoNum type="arabicPeriod"/>
            </a:pPr>
            <a:r>
              <a:rPr lang="en-GB" sz="1400" dirty="0">
                <a:solidFill>
                  <a:schemeClr val="accent5">
                    <a:lumMod val="50000"/>
                  </a:schemeClr>
                </a:solidFill>
              </a:rPr>
              <a:t>Develop </a:t>
            </a:r>
            <a:r>
              <a:rPr lang="en-GB" sz="1400" b="1" dirty="0">
                <a:solidFill>
                  <a:schemeClr val="accent5">
                    <a:lumMod val="50000"/>
                  </a:schemeClr>
                </a:solidFill>
              </a:rPr>
              <a:t>tools for shared and harmonized management and monitoring of groundwater resources</a:t>
            </a:r>
            <a:r>
              <a:rPr lang="en-GB" sz="1400" dirty="0">
                <a:solidFill>
                  <a:schemeClr val="accent5">
                    <a:lumMod val="50000"/>
                  </a:schemeClr>
                </a:solidFill>
              </a:rPr>
              <a:t>, aligned with the national water resources management processes. </a:t>
            </a:r>
          </a:p>
          <a:p>
            <a:pPr marL="342900" lvl="0" indent="-342900" algn="just" defTabSz="914400">
              <a:lnSpc>
                <a:spcPct val="100000"/>
              </a:lnSpc>
              <a:spcBef>
                <a:spcPts val="0"/>
              </a:spcBef>
              <a:spcAft>
                <a:spcPts val="1200"/>
              </a:spcAft>
              <a:buFont typeface="+mj-lt"/>
              <a:buAutoNum type="arabicPeriod"/>
            </a:pPr>
            <a:r>
              <a:rPr lang="en-GB" sz="1400" dirty="0">
                <a:solidFill>
                  <a:schemeClr val="accent5">
                    <a:lumMod val="50000"/>
                  </a:schemeClr>
                </a:solidFill>
              </a:rPr>
              <a:t>Develop </a:t>
            </a:r>
            <a:r>
              <a:rPr lang="en-GB" sz="1400" b="1" dirty="0">
                <a:solidFill>
                  <a:schemeClr val="accent5">
                    <a:lumMod val="50000"/>
                  </a:schemeClr>
                </a:solidFill>
              </a:rPr>
              <a:t>human and institutional capacity</a:t>
            </a:r>
            <a:r>
              <a:rPr lang="en-GB" sz="1400" dirty="0">
                <a:solidFill>
                  <a:schemeClr val="accent5">
                    <a:lumMod val="50000"/>
                  </a:schemeClr>
                </a:solidFill>
              </a:rPr>
              <a:t> for shared and harmonized management and monitoring of groundwater resources.</a:t>
            </a:r>
          </a:p>
          <a:p>
            <a:endParaRPr lang="en-US" dirty="0"/>
          </a:p>
        </p:txBody>
      </p:sp>
    </p:spTree>
    <p:extLst>
      <p:ext uri="{BB962C8B-B14F-4D97-AF65-F5344CB8AC3E}">
        <p14:creationId xmlns:p14="http://schemas.microsoft.com/office/powerpoint/2010/main" val="172116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09550"/>
            <a:ext cx="6858000" cy="400110"/>
          </a:xfrm>
          <a:prstGeom prst="rect">
            <a:avLst/>
          </a:prstGeom>
          <a:noFill/>
        </p:spPr>
        <p:txBody>
          <a:bodyPr wrap="square" rtlCol="0">
            <a:spAutoFit/>
          </a:bodyPr>
          <a:lstStyle/>
          <a:p>
            <a:pPr algn="ctr">
              <a:spcBef>
                <a:spcPct val="0"/>
              </a:spcBef>
              <a:defRPr/>
            </a:pPr>
            <a:r>
              <a:rPr lang="en-US" sz="2000" b="1" dirty="0" err="1">
                <a:solidFill>
                  <a:srgbClr val="002060"/>
                </a:solidFill>
                <a:latin typeface="Arial" pitchFamily="34" charset="0"/>
                <a:cs typeface="Arial" pitchFamily="34" charset="0"/>
              </a:rPr>
              <a:t>Ramotswa</a:t>
            </a:r>
            <a:r>
              <a:rPr lang="en-US" sz="2000" b="1" dirty="0">
                <a:solidFill>
                  <a:srgbClr val="002060"/>
                </a:solidFill>
                <a:latin typeface="Arial" pitchFamily="34" charset="0"/>
                <a:cs typeface="Arial" pitchFamily="34" charset="0"/>
              </a:rPr>
              <a:t> </a:t>
            </a:r>
            <a:r>
              <a:rPr lang="en-US" sz="2000" b="1" dirty="0" smtClean="0">
                <a:solidFill>
                  <a:srgbClr val="002060"/>
                </a:solidFill>
                <a:latin typeface="Arial" pitchFamily="34" charset="0"/>
                <a:cs typeface="Arial" pitchFamily="34" charset="0"/>
              </a:rPr>
              <a:t>Aquifer – Limpopo Basin</a:t>
            </a:r>
            <a:endParaRPr lang="en-GB" sz="2000" b="1" dirty="0">
              <a:solidFill>
                <a:srgbClr val="002060"/>
              </a:solidFill>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46" y="1065880"/>
            <a:ext cx="6747248" cy="31060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807" y="1"/>
            <a:ext cx="3973193" cy="51435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2128"/>
            <a:ext cx="6617970" cy="400110"/>
          </a:xfrm>
          <a:prstGeom prst="rect">
            <a:avLst/>
          </a:prstGeom>
          <a:noFill/>
        </p:spPr>
        <p:txBody>
          <a:bodyPr wrap="square" rtlCol="0">
            <a:spAutoFit/>
          </a:bodyPr>
          <a:lstStyle/>
          <a:p>
            <a:pPr algn="ctr"/>
            <a:r>
              <a:rPr lang="en-GB" sz="2000" b="1" dirty="0" smtClean="0">
                <a:solidFill>
                  <a:srgbClr val="002060"/>
                </a:solidFill>
                <a:latin typeface="Arial" pitchFamily="34" charset="0"/>
                <a:cs typeface="Arial" pitchFamily="34" charset="0"/>
              </a:rPr>
              <a:t>Approach</a:t>
            </a:r>
            <a:endParaRPr lang="en-GB" sz="2000" b="1" dirty="0">
              <a:solidFill>
                <a:srgbClr val="002060"/>
              </a:solidFill>
              <a:latin typeface="Arial" pitchFamily="34" charset="0"/>
              <a:cs typeface="Arial" pitchFamily="34" charset="0"/>
            </a:endParaRPr>
          </a:p>
        </p:txBody>
      </p:sp>
      <p:grpSp>
        <p:nvGrpSpPr>
          <p:cNvPr id="5" name="Group 4"/>
          <p:cNvGrpSpPr/>
          <p:nvPr/>
        </p:nvGrpSpPr>
        <p:grpSpPr>
          <a:xfrm>
            <a:off x="152400" y="514350"/>
            <a:ext cx="6629400" cy="4215950"/>
            <a:chOff x="4263390" y="971550"/>
            <a:chExt cx="7001047" cy="3951335"/>
          </a:xfrm>
        </p:grpSpPr>
        <p:grpSp>
          <p:nvGrpSpPr>
            <p:cNvPr id="6" name="Group 17"/>
            <p:cNvGrpSpPr/>
            <p:nvPr/>
          </p:nvGrpSpPr>
          <p:grpSpPr>
            <a:xfrm>
              <a:off x="4263390" y="971550"/>
              <a:ext cx="6437744" cy="3181985"/>
              <a:chOff x="3962400" y="1363661"/>
              <a:chExt cx="6437744" cy="3181985"/>
            </a:xfrm>
          </p:grpSpPr>
          <p:graphicFrame>
            <p:nvGraphicFramePr>
              <p:cNvPr id="9" name="Diagram 8"/>
              <p:cNvGraphicFramePr/>
              <p:nvPr>
                <p:extLst/>
              </p:nvPr>
            </p:nvGraphicFramePr>
            <p:xfrm>
              <a:off x="3962400" y="1363661"/>
              <a:ext cx="4899660" cy="3181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236"/>
              <p:cNvSpPr txBox="1">
                <a:spLocks noChangeArrowheads="1"/>
              </p:cNvSpPr>
              <p:nvPr/>
            </p:nvSpPr>
            <p:spPr bwMode="auto">
              <a:xfrm>
                <a:off x="8951649" y="2376062"/>
                <a:ext cx="1368022" cy="48736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Baseline</a:t>
                </a:r>
                <a:endParaRPr kumimoji="0" lang="en-ZA" altLang="en-US" sz="12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report</a:t>
                </a:r>
                <a:endParaRPr kumimoji="0" lang="en-ZA" altLang="en-US" sz="1800" b="1" i="0" u="none" strike="noStrike" cap="none" normalizeH="0" baseline="0" dirty="0" smtClean="0">
                  <a:ln>
                    <a:noFill/>
                  </a:ln>
                  <a:solidFill>
                    <a:schemeClr val="bg1"/>
                  </a:solidFill>
                  <a:effectLst/>
                  <a:latin typeface="Arial" panose="020B0604020202020204" pitchFamily="34" charset="0"/>
                </a:endParaRPr>
              </a:p>
            </p:txBody>
          </p:sp>
          <p:sp>
            <p:nvSpPr>
              <p:cNvPr id="11" name="Text Box 238"/>
              <p:cNvSpPr txBox="1">
                <a:spLocks noChangeArrowheads="1"/>
              </p:cNvSpPr>
              <p:nvPr/>
            </p:nvSpPr>
            <p:spPr bwMode="auto">
              <a:xfrm>
                <a:off x="8468821" y="4077518"/>
                <a:ext cx="1931323" cy="428504"/>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Thematic</a:t>
                </a:r>
                <a:r>
                  <a:rPr kumimoji="0" lang="en-ZA" altLang="en-US" sz="1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reports</a:t>
                </a:r>
                <a:endParaRPr kumimoji="0" lang="en-ZA" altLang="en-US" sz="1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(e.g. hydrogeology)</a:t>
                </a:r>
                <a:endParaRPr kumimoji="0" lang="en-ZA" altLang="en-US" sz="1800" b="0" i="0" u="none" strike="noStrike" cap="none" normalizeH="0" baseline="0" dirty="0" smtClean="0">
                  <a:ln>
                    <a:noFill/>
                  </a:ln>
                  <a:solidFill>
                    <a:schemeClr val="bg1"/>
                  </a:solidFill>
                  <a:effectLst/>
                  <a:latin typeface="Arial" panose="020B0604020202020204" pitchFamily="34" charset="0"/>
                </a:endParaRPr>
              </a:p>
            </p:txBody>
          </p:sp>
        </p:grpSp>
        <p:sp>
          <p:nvSpPr>
            <p:cNvPr id="7" name="Rectangle 5"/>
            <p:cNvSpPr>
              <a:spLocks noChangeArrowheads="1"/>
            </p:cNvSpPr>
            <p:nvPr/>
          </p:nvSpPr>
          <p:spPr bwMode="auto">
            <a:xfrm>
              <a:off x="7164879" y="4490196"/>
              <a:ext cx="4099558" cy="43268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wrap="square">
              <a:spAutoFit/>
            </a:bodyPr>
            <a:lstStyle/>
            <a:p>
              <a:r>
                <a:rPr lang="en-GB" b="1" dirty="0" smtClean="0">
                  <a:solidFill>
                    <a:schemeClr val="bg1"/>
                  </a:solidFill>
                </a:rPr>
                <a:t>Strategic Action Plan (SAP)</a:t>
              </a:r>
              <a:endParaRPr lang="en-GB" dirty="0">
                <a:solidFill>
                  <a:schemeClr val="bg1"/>
                </a:solidFill>
              </a:endParaRPr>
            </a:p>
            <a:p>
              <a:endParaRPr lang="en-GB" sz="600" dirty="0" smtClean="0">
                <a:solidFill>
                  <a:srgbClr val="002060"/>
                </a:solidFill>
              </a:endParaRPr>
            </a:p>
          </p:txBody>
        </p:sp>
        <p:sp>
          <p:nvSpPr>
            <p:cNvPr id="8" name="Bent-Up Arrow 7"/>
            <p:cNvSpPr/>
            <p:nvPr/>
          </p:nvSpPr>
          <p:spPr>
            <a:xfrm rot="5400000">
              <a:off x="6179791" y="3824390"/>
              <a:ext cx="461618" cy="150855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ight Brace 11"/>
          <p:cNvSpPr/>
          <p:nvPr/>
        </p:nvSpPr>
        <p:spPr>
          <a:xfrm>
            <a:off x="4191000" y="666750"/>
            <a:ext cx="609600" cy="2438400"/>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Z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61950"/>
            <a:ext cx="6846570" cy="400110"/>
          </a:xfrm>
          <a:prstGeom prst="rect">
            <a:avLst/>
          </a:prstGeom>
          <a:noFill/>
        </p:spPr>
        <p:txBody>
          <a:bodyPr wrap="square" rtlCol="0">
            <a:spAutoFit/>
          </a:bodyPr>
          <a:lstStyle/>
          <a:p>
            <a:pPr algn="ctr"/>
            <a:r>
              <a:rPr lang="en-ZA" sz="2000" b="1" dirty="0" smtClean="0">
                <a:solidFill>
                  <a:srgbClr val="002060"/>
                </a:solidFill>
                <a:latin typeface="Arial" pitchFamily="34" charset="0"/>
                <a:cs typeface="Arial" pitchFamily="34" charset="0"/>
              </a:rPr>
              <a:t>Phase 1 – Key findings (Baseline Report</a:t>
            </a:r>
            <a:r>
              <a:rPr lang="en-ZA" sz="2000" b="1" dirty="0">
                <a:solidFill>
                  <a:srgbClr val="002060"/>
                </a:solidFill>
                <a:latin typeface="Arial" pitchFamily="34" charset="0"/>
                <a:cs typeface="Arial" pitchFamily="34" charset="0"/>
              </a:rPr>
              <a:t>)</a:t>
            </a:r>
          </a:p>
        </p:txBody>
      </p:sp>
      <p:sp>
        <p:nvSpPr>
          <p:cNvPr id="5" name="TextBox 4"/>
          <p:cNvSpPr txBox="1"/>
          <p:nvPr/>
        </p:nvSpPr>
        <p:spPr>
          <a:xfrm>
            <a:off x="76200" y="792050"/>
            <a:ext cx="67818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14313" indent="-214313">
              <a:spcAft>
                <a:spcPts val="1200"/>
              </a:spcAft>
              <a:buFont typeface="Arial" charset="0"/>
              <a:buChar char="•"/>
              <a:defRPr sz="1600"/>
            </a:lvl1pPr>
          </a:lstStyle>
          <a:p>
            <a:pPr algn="just"/>
            <a:r>
              <a:rPr lang="en-US" sz="1300" b="1" i="1" dirty="0" smtClean="0">
                <a:solidFill>
                  <a:srgbClr val="002060"/>
                </a:solidFill>
              </a:rPr>
              <a:t>Understanding the resource</a:t>
            </a:r>
            <a:r>
              <a:rPr lang="en-US" sz="1300" b="1" dirty="0" smtClean="0">
                <a:solidFill>
                  <a:srgbClr val="002060"/>
                </a:solidFill>
              </a:rPr>
              <a:t> </a:t>
            </a:r>
            <a:r>
              <a:rPr lang="en-US" sz="1300" dirty="0" smtClean="0">
                <a:solidFill>
                  <a:srgbClr val="002060"/>
                </a:solidFill>
              </a:rPr>
              <a:t>Substantial data gaps…Management parameters related to groundwater recharge and withdrawal remain uncertain. Broader data needs cut across different areas, including climate, hydrology, hydrogeology, socioeconomics and water supply and sanitation. </a:t>
            </a:r>
          </a:p>
          <a:p>
            <a:pPr algn="just"/>
            <a:r>
              <a:rPr lang="en-US" sz="1300" b="1" i="1" dirty="0" smtClean="0">
                <a:solidFill>
                  <a:srgbClr val="002060"/>
                </a:solidFill>
              </a:rPr>
              <a:t>Groundwater contamination and vulnerability to pollution</a:t>
            </a:r>
            <a:r>
              <a:rPr lang="en-US" sz="1300" b="1" dirty="0" smtClean="0">
                <a:solidFill>
                  <a:srgbClr val="002060"/>
                </a:solidFill>
              </a:rPr>
              <a:t> </a:t>
            </a:r>
            <a:r>
              <a:rPr lang="en-US" sz="1300" dirty="0" smtClean="0">
                <a:solidFill>
                  <a:srgbClr val="002060"/>
                </a:solidFill>
              </a:rPr>
              <a:t>One of the major issues concerns the risks associated with the proximity of pit latrines to boreholes. </a:t>
            </a:r>
          </a:p>
          <a:p>
            <a:pPr algn="just"/>
            <a:r>
              <a:rPr lang="en-US" sz="1300" b="1" i="1" dirty="0" smtClean="0">
                <a:solidFill>
                  <a:srgbClr val="002060"/>
                </a:solidFill>
              </a:rPr>
              <a:t>Incongruity between water requirements and available water</a:t>
            </a:r>
            <a:r>
              <a:rPr lang="en-US" sz="1300" b="1" dirty="0" smtClean="0">
                <a:solidFill>
                  <a:srgbClr val="002060"/>
                </a:solidFill>
              </a:rPr>
              <a:t> </a:t>
            </a:r>
            <a:r>
              <a:rPr lang="en-US" sz="1300" dirty="0" smtClean="0">
                <a:solidFill>
                  <a:srgbClr val="002060"/>
                </a:solidFill>
              </a:rPr>
              <a:t>The discrepancy between local water availability and aggregate water requirements poses challenges to water security. </a:t>
            </a:r>
          </a:p>
          <a:p>
            <a:pPr algn="just"/>
            <a:r>
              <a:rPr lang="en-US" sz="1300" b="1" i="1" dirty="0" smtClean="0">
                <a:solidFill>
                  <a:srgbClr val="002060"/>
                </a:solidFill>
              </a:rPr>
              <a:t>Limited policy implementation</a:t>
            </a:r>
            <a:r>
              <a:rPr lang="en-US" sz="1300" b="1" dirty="0" smtClean="0">
                <a:solidFill>
                  <a:srgbClr val="002060"/>
                </a:solidFill>
              </a:rPr>
              <a:t> </a:t>
            </a:r>
            <a:r>
              <a:rPr lang="en-US" sz="1300" dirty="0" smtClean="0">
                <a:solidFill>
                  <a:srgbClr val="002060"/>
                </a:solidFill>
              </a:rPr>
              <a:t>Challenges in the implementation of policies and institutional compliance have hampered the effectiveness of water management. Such challenges may result from </a:t>
            </a:r>
          </a:p>
          <a:p>
            <a:pPr marL="500063" indent="-285750" algn="just">
              <a:buFont typeface="Courier New" pitchFamily="49" charset="0"/>
              <a:buChar char="o"/>
            </a:pPr>
            <a:r>
              <a:rPr lang="en-US" sz="1300" dirty="0" smtClean="0">
                <a:solidFill>
                  <a:srgbClr val="002060"/>
                </a:solidFill>
              </a:rPr>
              <a:t>a lack of capacity rooted in limited staff and financial resources, as well as </a:t>
            </a:r>
          </a:p>
          <a:p>
            <a:pPr marL="500063" indent="-285750" algn="just">
              <a:buFont typeface="Courier New" pitchFamily="49" charset="0"/>
              <a:buChar char="o"/>
            </a:pPr>
            <a:r>
              <a:rPr lang="en-US" sz="1300" dirty="0" smtClean="0">
                <a:solidFill>
                  <a:srgbClr val="002060"/>
                </a:solidFill>
              </a:rPr>
              <a:t>constraints regarding the technical skills and expertise of staff. </a:t>
            </a:r>
          </a:p>
          <a:p>
            <a:pPr algn="just"/>
            <a:r>
              <a:rPr lang="en-US" sz="1300" b="1" i="1" dirty="0" smtClean="0">
                <a:solidFill>
                  <a:srgbClr val="002060"/>
                </a:solidFill>
              </a:rPr>
              <a:t>Access to water and sanitation for vulnerable people</a:t>
            </a:r>
            <a:r>
              <a:rPr lang="en-US" sz="1300" b="1" dirty="0" smtClean="0">
                <a:solidFill>
                  <a:srgbClr val="002060"/>
                </a:solidFill>
              </a:rPr>
              <a:t> </a:t>
            </a:r>
            <a:r>
              <a:rPr lang="en-US" sz="1300" dirty="0" smtClean="0">
                <a:solidFill>
                  <a:srgbClr val="002060"/>
                </a:solidFill>
              </a:rPr>
              <a:t>Inadequate water and sanitation access for vulnerable people refers to the lack of financial resources to ensure sufficient and continuous service during drought conditions or infrastructure/service delivery failure. </a:t>
            </a:r>
            <a:endParaRPr lang="en-US" sz="1300"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09550"/>
            <a:ext cx="6705600" cy="1015663"/>
          </a:xfrm>
          <a:prstGeom prst="rect">
            <a:avLst/>
          </a:prstGeom>
          <a:noFill/>
        </p:spPr>
        <p:txBody>
          <a:bodyPr wrap="square" rtlCol="0">
            <a:spAutoFit/>
          </a:bodyPr>
          <a:lstStyle/>
          <a:p>
            <a:pPr>
              <a:spcBef>
                <a:spcPct val="0"/>
              </a:spcBef>
              <a:defRPr/>
            </a:pPr>
            <a:r>
              <a:rPr lang="en-ZA" sz="2000" b="1" dirty="0" smtClean="0">
                <a:solidFill>
                  <a:srgbClr val="002060"/>
                </a:solidFill>
                <a:latin typeface="Arial" pitchFamily="34" charset="0"/>
                <a:cs typeface="Arial" pitchFamily="34" charset="0"/>
              </a:rPr>
              <a:t>RAMOTSWA Joint Information Management System (RIMS) – </a:t>
            </a:r>
            <a:r>
              <a:rPr lang="en-ZA" sz="2000" dirty="0" smtClean="0">
                <a:solidFill>
                  <a:srgbClr val="002060"/>
                </a:solidFill>
                <a:latin typeface="Arial" pitchFamily="34" charset="0"/>
                <a:cs typeface="Arial" pitchFamily="34" charset="0"/>
              </a:rPr>
              <a:t>A tool </a:t>
            </a:r>
            <a:r>
              <a:rPr lang="en-ZA" sz="2000" dirty="0">
                <a:solidFill>
                  <a:srgbClr val="002060"/>
                </a:solidFill>
                <a:latin typeface="Arial" pitchFamily="34" charset="0"/>
                <a:cs typeface="Arial" pitchFamily="34" charset="0"/>
              </a:rPr>
              <a:t>for improving groundwater management cooperation</a:t>
            </a:r>
            <a:endParaRPr lang="en-GB" sz="2000" dirty="0">
              <a:solidFill>
                <a:srgbClr val="002060"/>
              </a:solidFill>
              <a:latin typeface="Arial" pitchFamily="34" charset="0"/>
              <a:cs typeface="Arial" pitchFamily="34" charset="0"/>
            </a:endParaRPr>
          </a:p>
        </p:txBody>
      </p:sp>
      <p:sp>
        <p:nvSpPr>
          <p:cNvPr id="5" name="Rectangle 5"/>
          <p:cNvSpPr>
            <a:spLocks noChangeArrowheads="1"/>
          </p:cNvSpPr>
          <p:nvPr/>
        </p:nvSpPr>
        <p:spPr bwMode="auto">
          <a:xfrm>
            <a:off x="0" y="1352550"/>
            <a:ext cx="39624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14313" indent="-214313">
              <a:spcAft>
                <a:spcPts val="1200"/>
              </a:spcAft>
              <a:buFont typeface="Arial" charset="0"/>
              <a:buChar char="•"/>
            </a:pPr>
            <a:r>
              <a:rPr lang="en-ZA" sz="1600" dirty="0" smtClean="0">
                <a:solidFill>
                  <a:srgbClr val="002060"/>
                </a:solidFill>
              </a:rPr>
              <a:t>RIMS is a GIS-based online viewer, which allows visualising data for easy understanding (</a:t>
            </a:r>
            <a:r>
              <a:rPr lang="en-ZA" sz="1600" dirty="0" smtClean="0">
                <a:solidFill>
                  <a:srgbClr val="FF0000"/>
                </a:solidFill>
              </a:rPr>
              <a:t>public &amp; p-protected view</a:t>
            </a:r>
            <a:r>
              <a:rPr lang="en-ZA" sz="1600" dirty="0" smtClean="0">
                <a:solidFill>
                  <a:srgbClr val="002060"/>
                </a:solidFill>
              </a:rPr>
              <a:t>)</a:t>
            </a:r>
          </a:p>
          <a:p>
            <a:pPr marL="214313" indent="-214313">
              <a:spcAft>
                <a:spcPts val="1200"/>
              </a:spcAft>
              <a:buFont typeface="Arial" charset="0"/>
              <a:buChar char="•"/>
            </a:pPr>
            <a:r>
              <a:rPr lang="en-ZA" sz="1600" dirty="0" smtClean="0">
                <a:solidFill>
                  <a:srgbClr val="002060"/>
                </a:solidFill>
              </a:rPr>
              <a:t>Developed by IGRAC</a:t>
            </a:r>
          </a:p>
          <a:p>
            <a:pPr marL="214313" indent="-214313">
              <a:spcAft>
                <a:spcPts val="1200"/>
              </a:spcAft>
              <a:buFont typeface="Arial" charset="0"/>
              <a:buChar char="•"/>
            </a:pPr>
            <a:r>
              <a:rPr lang="en-ZA" sz="1600" dirty="0" smtClean="0">
                <a:solidFill>
                  <a:srgbClr val="002060"/>
                </a:solidFill>
              </a:rPr>
              <a:t>RIMS is harmonised and displays merged country-based data on groundwater as well as socio-economics and environment</a:t>
            </a:r>
          </a:p>
          <a:p>
            <a:pPr marL="214313" indent="-214313">
              <a:spcAft>
                <a:spcPts val="1200"/>
              </a:spcAft>
              <a:buFont typeface="Arial" charset="0"/>
              <a:buChar char="•"/>
            </a:pPr>
            <a:r>
              <a:rPr lang="en-ZA" sz="1600" dirty="0" smtClean="0">
                <a:solidFill>
                  <a:srgbClr val="002060"/>
                </a:solidFill>
              </a:rPr>
              <a:t>Creates foundation for optimal, systematic decision-making based on hydrologic boundaries</a:t>
            </a:r>
          </a:p>
        </p:txBody>
      </p:sp>
      <p:sp>
        <p:nvSpPr>
          <p:cNvPr id="6" name="Rectangle 5"/>
          <p:cNvSpPr/>
          <p:nvPr/>
        </p:nvSpPr>
        <p:spPr>
          <a:xfrm>
            <a:off x="-15090" y="4248150"/>
            <a:ext cx="3520289" cy="584775"/>
          </a:xfrm>
          <a:prstGeom prst="rect">
            <a:avLst/>
          </a:prstGeom>
        </p:spPr>
        <p:txBody>
          <a:bodyPr wrap="square">
            <a:spAutoFit/>
          </a:bodyPr>
          <a:lstStyle/>
          <a:p>
            <a:r>
              <a:rPr lang="en-GB" sz="1600" dirty="0">
                <a:solidFill>
                  <a:schemeClr val="tx2"/>
                </a:solidFill>
                <a:hlinkClick r:id="rId2"/>
              </a:rPr>
              <a:t>https://</a:t>
            </a:r>
            <a:r>
              <a:rPr lang="en-GB" sz="1600" dirty="0" smtClean="0">
                <a:solidFill>
                  <a:schemeClr val="tx2"/>
                </a:solidFill>
                <a:hlinkClick r:id="rId2"/>
              </a:rPr>
              <a:t>ggis.un-igrac.org/ggis-viewer/viewer/ramotswa/public/default</a:t>
            </a:r>
            <a:r>
              <a:rPr lang="en-GB" sz="1600" dirty="0" smtClean="0">
                <a:solidFill>
                  <a:schemeClr val="tx2"/>
                </a:solidFill>
              </a:rPr>
              <a:t> </a:t>
            </a:r>
            <a:endParaRPr lang="en-GB" sz="1600" dirty="0">
              <a:solidFill>
                <a:schemeClr val="tx2"/>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751" y="2998140"/>
            <a:ext cx="3053078" cy="187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1" y="952434"/>
            <a:ext cx="2819400" cy="211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63" y="129243"/>
            <a:ext cx="6846570" cy="400110"/>
          </a:xfrm>
          <a:prstGeom prst="rect">
            <a:avLst/>
          </a:prstGeom>
          <a:noFill/>
        </p:spPr>
        <p:txBody>
          <a:bodyPr wrap="square" rtlCol="0">
            <a:spAutoFit/>
          </a:bodyPr>
          <a:lstStyle/>
          <a:p>
            <a:pPr algn="ctr"/>
            <a:r>
              <a:rPr lang="en-US" sz="2000" b="1" dirty="0" smtClean="0">
                <a:solidFill>
                  <a:schemeClr val="tx2"/>
                </a:solidFill>
                <a:latin typeface="Arial" pitchFamily="34" charset="0"/>
                <a:cs typeface="Arial" pitchFamily="34" charset="0"/>
              </a:rPr>
              <a:t>RAMOTSWA Phase 2 - Objectives</a:t>
            </a:r>
            <a:endParaRPr lang="en-GB" sz="2000" b="1" dirty="0">
              <a:solidFill>
                <a:schemeClr val="tx2"/>
              </a:solidFill>
              <a:latin typeface="Arial" pitchFamily="34" charset="0"/>
              <a:cs typeface="Arial" pitchFamily="34" charset="0"/>
            </a:endParaRPr>
          </a:p>
        </p:txBody>
      </p:sp>
      <p:sp>
        <p:nvSpPr>
          <p:cNvPr id="5" name="Rectangle 4"/>
          <p:cNvSpPr/>
          <p:nvPr/>
        </p:nvSpPr>
        <p:spPr>
          <a:xfrm>
            <a:off x="76200" y="548026"/>
            <a:ext cx="6792433" cy="4632037"/>
          </a:xfrm>
          <a:prstGeom prst="rect">
            <a:avLst/>
          </a:prstGeom>
        </p:spPr>
        <p:txBody>
          <a:bodyPr wrap="square">
            <a:spAutoFit/>
          </a:bodyPr>
          <a:lstStyle/>
          <a:p>
            <a:pPr marL="342900" lvl="0" indent="-342900">
              <a:buFont typeface="+mj-lt"/>
              <a:buAutoNum type="arabicPeriod"/>
            </a:pPr>
            <a:r>
              <a:rPr lang="en-US" sz="1600" dirty="0">
                <a:solidFill>
                  <a:schemeClr val="tx2"/>
                </a:solidFill>
              </a:rPr>
              <a:t>Assess the feasibility and </a:t>
            </a:r>
            <a:r>
              <a:rPr lang="en-US" sz="1600" b="1" dirty="0">
                <a:solidFill>
                  <a:schemeClr val="tx2"/>
                </a:solidFill>
              </a:rPr>
              <a:t>best options for </a:t>
            </a:r>
            <a:r>
              <a:rPr lang="en-US" sz="1600" b="1" dirty="0" smtClean="0">
                <a:solidFill>
                  <a:schemeClr val="tx2"/>
                </a:solidFill>
              </a:rPr>
              <a:t>Managed Aquifer Recharge (MAR) </a:t>
            </a:r>
            <a:r>
              <a:rPr lang="en-US" sz="1600" dirty="0">
                <a:solidFill>
                  <a:schemeClr val="tx2"/>
                </a:solidFill>
              </a:rPr>
              <a:t>for securing the buffer and controlling the water quality, using wastewater, flood and/or storm </a:t>
            </a:r>
            <a:r>
              <a:rPr lang="en-US" sz="1600" dirty="0" smtClean="0">
                <a:solidFill>
                  <a:schemeClr val="tx2"/>
                </a:solidFill>
              </a:rPr>
              <a:t>water</a:t>
            </a:r>
          </a:p>
          <a:p>
            <a:pPr marL="342900" lvl="0" indent="-342900">
              <a:buFont typeface="+mj-lt"/>
              <a:buAutoNum type="arabicPeriod"/>
            </a:pPr>
            <a:endParaRPr lang="en-ZA" sz="700" dirty="0">
              <a:solidFill>
                <a:schemeClr val="tx2"/>
              </a:solidFill>
            </a:endParaRPr>
          </a:p>
          <a:p>
            <a:pPr marL="342900" lvl="0" indent="-342900">
              <a:buFont typeface="+mj-lt"/>
              <a:buAutoNum type="arabicPeriod"/>
            </a:pPr>
            <a:r>
              <a:rPr lang="en-US" sz="1600" dirty="0">
                <a:solidFill>
                  <a:schemeClr val="tx2"/>
                </a:solidFill>
              </a:rPr>
              <a:t>Assess the feasibility and </a:t>
            </a:r>
            <a:r>
              <a:rPr lang="en-US" sz="1600" b="1" dirty="0">
                <a:solidFill>
                  <a:schemeClr val="tx2"/>
                </a:solidFill>
              </a:rPr>
              <a:t>best options for small-scale irrigation development</a:t>
            </a:r>
            <a:r>
              <a:rPr lang="en-US" sz="1600" dirty="0">
                <a:solidFill>
                  <a:schemeClr val="tx2"/>
                </a:solidFill>
              </a:rPr>
              <a:t> (ag-water solutions</a:t>
            </a:r>
            <a:r>
              <a:rPr lang="en-US" sz="1600" dirty="0" smtClean="0">
                <a:solidFill>
                  <a:schemeClr val="tx2"/>
                </a:solidFill>
              </a:rPr>
              <a:t>)</a:t>
            </a:r>
          </a:p>
          <a:p>
            <a:pPr marL="342900" lvl="0" indent="-342900">
              <a:buFont typeface="+mj-lt"/>
              <a:buAutoNum type="arabicPeriod"/>
            </a:pPr>
            <a:endParaRPr lang="en-ZA" sz="700" dirty="0" smtClean="0">
              <a:solidFill>
                <a:schemeClr val="tx2"/>
              </a:solidFill>
            </a:endParaRPr>
          </a:p>
          <a:p>
            <a:pPr marL="342900" lvl="0" indent="-342900">
              <a:buFont typeface="+mj-lt"/>
              <a:buAutoNum type="arabicPeriod"/>
            </a:pPr>
            <a:r>
              <a:rPr lang="en-US" sz="1600" dirty="0" smtClean="0">
                <a:solidFill>
                  <a:schemeClr val="tx2"/>
                </a:solidFill>
              </a:rPr>
              <a:t>Develop </a:t>
            </a:r>
            <a:r>
              <a:rPr lang="en-US" sz="1600" b="1" dirty="0">
                <a:solidFill>
                  <a:schemeClr val="tx2"/>
                </a:solidFill>
              </a:rPr>
              <a:t>tools for joint and harmonized management and monitoring</a:t>
            </a:r>
            <a:r>
              <a:rPr lang="en-US" sz="1600" dirty="0">
                <a:solidFill>
                  <a:schemeClr val="tx2"/>
                </a:solidFill>
              </a:rPr>
              <a:t> of the groundwater resources, aligned with national water resources management processes and taking into account </a:t>
            </a:r>
            <a:endParaRPr lang="en-US" sz="1600" dirty="0" smtClean="0">
              <a:solidFill>
                <a:schemeClr val="tx2"/>
              </a:solidFill>
            </a:endParaRPr>
          </a:p>
          <a:p>
            <a:pPr marL="800100" lvl="1" indent="-342900">
              <a:buFont typeface="Arial" pitchFamily="34" charset="0"/>
              <a:buChar char="•"/>
            </a:pPr>
            <a:r>
              <a:rPr lang="en-US" sz="1600" dirty="0" smtClean="0">
                <a:solidFill>
                  <a:schemeClr val="tx2"/>
                </a:solidFill>
              </a:rPr>
              <a:t>present </a:t>
            </a:r>
            <a:r>
              <a:rPr lang="en-US" sz="1600" dirty="0">
                <a:solidFill>
                  <a:schemeClr val="tx2"/>
                </a:solidFill>
              </a:rPr>
              <a:t>and future </a:t>
            </a:r>
            <a:r>
              <a:rPr lang="en-US" sz="1600" dirty="0" smtClean="0">
                <a:solidFill>
                  <a:schemeClr val="tx2"/>
                </a:solidFill>
              </a:rPr>
              <a:t>climate, </a:t>
            </a:r>
            <a:r>
              <a:rPr lang="en-US" sz="1600" dirty="0">
                <a:solidFill>
                  <a:schemeClr val="tx2"/>
                </a:solidFill>
              </a:rPr>
              <a:t>and </a:t>
            </a:r>
            <a:endParaRPr lang="en-US" sz="1600" dirty="0" smtClean="0">
              <a:solidFill>
                <a:schemeClr val="tx2"/>
              </a:solidFill>
            </a:endParaRPr>
          </a:p>
          <a:p>
            <a:pPr marL="800100" lvl="1" indent="-342900">
              <a:buFont typeface="Arial" pitchFamily="34" charset="0"/>
              <a:buChar char="•"/>
            </a:pPr>
            <a:r>
              <a:rPr lang="en-US" sz="1600" dirty="0" smtClean="0">
                <a:solidFill>
                  <a:schemeClr val="tx2"/>
                </a:solidFill>
              </a:rPr>
              <a:t>demographic changes</a:t>
            </a:r>
          </a:p>
          <a:p>
            <a:pPr marL="342900" lvl="0" indent="-342900">
              <a:buFont typeface="+mj-lt"/>
              <a:buAutoNum type="arabicPeriod"/>
            </a:pPr>
            <a:endParaRPr lang="en-ZA" sz="700" dirty="0">
              <a:solidFill>
                <a:schemeClr val="tx2"/>
              </a:solidFill>
            </a:endParaRPr>
          </a:p>
          <a:p>
            <a:pPr marL="342900" indent="-342900">
              <a:buFont typeface="+mj-lt"/>
              <a:buAutoNum type="arabicPeriod"/>
            </a:pPr>
            <a:r>
              <a:rPr lang="en-US" sz="1600" dirty="0" smtClean="0">
                <a:solidFill>
                  <a:schemeClr val="tx2"/>
                </a:solidFill>
              </a:rPr>
              <a:t>Enhance </a:t>
            </a:r>
            <a:r>
              <a:rPr lang="en-US" sz="1600" b="1" dirty="0">
                <a:solidFill>
                  <a:schemeClr val="tx2"/>
                </a:solidFill>
              </a:rPr>
              <a:t>national and cross-border dialogue and cooperation</a:t>
            </a:r>
            <a:r>
              <a:rPr lang="en-US" sz="1600" dirty="0">
                <a:solidFill>
                  <a:schemeClr val="tx2"/>
                </a:solidFill>
              </a:rPr>
              <a:t> on the Ramotswa Aquifer and encourage </a:t>
            </a:r>
            <a:r>
              <a:rPr lang="en-US" sz="1600" b="1" dirty="0">
                <a:solidFill>
                  <a:schemeClr val="tx2"/>
                </a:solidFill>
              </a:rPr>
              <a:t>international cooperation on transboundary aquifers </a:t>
            </a:r>
            <a:r>
              <a:rPr lang="en-US" sz="1600" dirty="0">
                <a:solidFill>
                  <a:schemeClr val="tx2"/>
                </a:solidFill>
              </a:rPr>
              <a:t>in the SADC </a:t>
            </a:r>
            <a:r>
              <a:rPr lang="en-US" sz="1600" dirty="0" smtClean="0">
                <a:solidFill>
                  <a:schemeClr val="tx2"/>
                </a:solidFill>
              </a:rPr>
              <a:t>region</a:t>
            </a:r>
          </a:p>
          <a:p>
            <a:pPr marL="342900" indent="-342900">
              <a:buFont typeface="+mj-lt"/>
              <a:buAutoNum type="arabicPeriod"/>
            </a:pPr>
            <a:endParaRPr lang="en-US" sz="700" dirty="0" smtClean="0">
              <a:solidFill>
                <a:schemeClr val="tx2"/>
              </a:solidFill>
            </a:endParaRPr>
          </a:p>
          <a:p>
            <a:pPr marL="342900" indent="-342900">
              <a:buFont typeface="+mj-lt"/>
              <a:buAutoNum type="arabicPeriod"/>
            </a:pPr>
            <a:r>
              <a:rPr lang="en-US" sz="1600" dirty="0" smtClean="0">
                <a:solidFill>
                  <a:schemeClr val="tx2"/>
                </a:solidFill>
              </a:rPr>
              <a:t>Contribute towards development of </a:t>
            </a:r>
            <a:r>
              <a:rPr lang="en-US" sz="1600" b="1" dirty="0" smtClean="0">
                <a:solidFill>
                  <a:schemeClr val="tx2"/>
                </a:solidFill>
              </a:rPr>
              <a:t>human </a:t>
            </a:r>
            <a:r>
              <a:rPr lang="en-US" sz="1600" b="1" dirty="0">
                <a:solidFill>
                  <a:schemeClr val="tx2"/>
                </a:solidFill>
              </a:rPr>
              <a:t>and institutional capacity </a:t>
            </a:r>
            <a:r>
              <a:rPr lang="en-US" sz="1600" dirty="0">
                <a:solidFill>
                  <a:schemeClr val="tx2"/>
                </a:solidFill>
              </a:rPr>
              <a:t>for shared and harmonized management and monitoring of the groundwater resources</a:t>
            </a:r>
            <a:endParaRPr lang="en-ZA" sz="1600" dirty="0">
              <a:solidFill>
                <a:schemeClr val="tx2"/>
              </a:solidFill>
            </a:endParaRPr>
          </a:p>
          <a:p>
            <a:pPr marL="342900" indent="-342900">
              <a:buFont typeface="+mj-lt"/>
              <a:buAutoNum type="arabicPeriod"/>
            </a:pPr>
            <a:endParaRPr lang="en-GB" sz="1100"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63" y="129243"/>
            <a:ext cx="6846570" cy="400110"/>
          </a:xfrm>
          <a:prstGeom prst="rect">
            <a:avLst/>
          </a:prstGeom>
          <a:noFill/>
        </p:spPr>
        <p:txBody>
          <a:bodyPr wrap="square" rtlCol="0">
            <a:spAutoFit/>
          </a:bodyPr>
          <a:lstStyle/>
          <a:p>
            <a:pPr algn="ctr"/>
            <a:r>
              <a:rPr lang="en-US" sz="2000" b="1" dirty="0" smtClean="0">
                <a:solidFill>
                  <a:srgbClr val="002060"/>
                </a:solidFill>
                <a:latin typeface="Arial" pitchFamily="34" charset="0"/>
                <a:cs typeface="Arial" pitchFamily="34" charset="0"/>
              </a:rPr>
              <a:t>RAMOTSWA Phase 2 - COMPONENTS</a:t>
            </a:r>
            <a:endParaRPr lang="en-GB" sz="2000" b="1" dirty="0">
              <a:solidFill>
                <a:srgbClr val="002060"/>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733800" y="3394627"/>
            <a:ext cx="3048000" cy="1539323"/>
          </a:xfrm>
          <a:prstGeom prst="rect">
            <a:avLst/>
          </a:prstGeom>
          <a:noFill/>
          <a:ln w="9525">
            <a:noFill/>
            <a:miter lim="800000"/>
            <a:headEnd/>
            <a:tailEnd/>
          </a:ln>
        </p:spPr>
      </p:pic>
      <p:sp>
        <p:nvSpPr>
          <p:cNvPr id="6" name="TextBox 5"/>
          <p:cNvSpPr txBox="1"/>
          <p:nvPr/>
        </p:nvSpPr>
        <p:spPr>
          <a:xfrm>
            <a:off x="0" y="666750"/>
            <a:ext cx="3581400" cy="3970318"/>
          </a:xfrm>
          <a:prstGeom prst="rect">
            <a:avLst/>
          </a:prstGeom>
          <a:noFill/>
        </p:spPr>
        <p:txBody>
          <a:bodyPr wrap="square" rtlCol="0">
            <a:spAutoFit/>
          </a:bodyPr>
          <a:lstStyle/>
          <a:p>
            <a:r>
              <a:rPr lang="en-US" dirty="0" smtClean="0">
                <a:solidFill>
                  <a:srgbClr val="002060"/>
                </a:solidFill>
                <a:latin typeface="Arial" panose="020B0604020202020204" pitchFamily="34" charset="0"/>
                <a:cs typeface="Arial" panose="020B0604020202020204" pitchFamily="34" charset="0"/>
              </a:rPr>
              <a:t>Hydrogeological modelling</a:t>
            </a:r>
          </a:p>
          <a:p>
            <a:pPr marL="742950" lvl="1"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Conceptual model</a:t>
            </a:r>
          </a:p>
          <a:p>
            <a:pPr marL="742950" lvl="1"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Recharge, withdrawal</a:t>
            </a:r>
          </a:p>
          <a:p>
            <a:pPr marL="285750" indent="-285750"/>
            <a:r>
              <a:rPr lang="en-US" dirty="0" smtClean="0">
                <a:solidFill>
                  <a:srgbClr val="002060"/>
                </a:solidFill>
                <a:latin typeface="Arial" panose="020B0604020202020204" pitchFamily="34" charset="0"/>
                <a:cs typeface="Arial" panose="020B0604020202020204" pitchFamily="34" charset="0"/>
              </a:rPr>
              <a:t>MAR potential assessment</a:t>
            </a:r>
          </a:p>
          <a:p>
            <a:pPr marL="742950" lvl="1"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Sites, applications, water sources</a:t>
            </a:r>
          </a:p>
          <a:p>
            <a:pPr marL="285750" indent="-285750"/>
            <a:r>
              <a:rPr lang="en-US" dirty="0" smtClean="0">
                <a:solidFill>
                  <a:srgbClr val="002060"/>
                </a:solidFill>
                <a:latin typeface="Arial" panose="020B0604020202020204" pitchFamily="34" charset="0"/>
                <a:cs typeface="Arial" panose="020B0604020202020204" pitchFamily="34" charset="0"/>
              </a:rPr>
              <a:t>Ag-Water Solutions</a:t>
            </a:r>
          </a:p>
          <a:p>
            <a:pPr marL="742950" lvl="1"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Introducing technologies</a:t>
            </a:r>
          </a:p>
          <a:p>
            <a:pPr marL="285750" indent="-285750"/>
            <a:r>
              <a:rPr lang="en-US" dirty="0" smtClean="0">
                <a:solidFill>
                  <a:srgbClr val="002060"/>
                </a:solidFill>
                <a:latin typeface="Arial" panose="020B0604020202020204" pitchFamily="34" charset="0"/>
                <a:cs typeface="Arial" panose="020B0604020202020204" pitchFamily="34" charset="0"/>
              </a:rPr>
              <a:t>RIMS expansion</a:t>
            </a:r>
          </a:p>
          <a:p>
            <a:pPr marL="742950" lvl="1"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Expansion, ownership &amp; sustainability</a:t>
            </a:r>
          </a:p>
          <a:p>
            <a:pPr marL="285750" indent="-285750"/>
            <a:endParaRPr lang="en-US" b="1" dirty="0" smtClean="0">
              <a:solidFill>
                <a:srgbClr val="002060"/>
              </a:solidFill>
              <a:latin typeface="Arial" panose="020B0604020202020204" pitchFamily="34" charset="0"/>
              <a:cs typeface="Arial" panose="020B0604020202020204" pitchFamily="34" charset="0"/>
            </a:endParaRPr>
          </a:p>
          <a:p>
            <a:pPr marL="285750" indent="-285750"/>
            <a:r>
              <a:rPr lang="en-US" b="1" dirty="0" smtClean="0">
                <a:solidFill>
                  <a:srgbClr val="002060"/>
                </a:solidFill>
                <a:latin typeface="Arial" panose="020B0604020202020204" pitchFamily="34" charset="0"/>
                <a:cs typeface="Arial" panose="020B0604020202020204" pitchFamily="34" charset="0"/>
              </a:rPr>
              <a:t>Joint Strategic Action Plan (SAP)</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147642"/>
            <a:ext cx="3276601" cy="218610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WMI template PPT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IWMI template PPT 2016.potx" id="{5141AC25-4A21-4AF4-B8B0-4FA55B1B13AE}" vid="{7098207B-2B3D-4E1A-AAE8-4B5167E737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IWMI_PPT_Template-4x3_30th</Template>
  <TotalTime>5528</TotalTime>
  <Words>1400</Words>
  <Application>Microsoft Office PowerPoint</Application>
  <PresentationFormat>Custom</PresentationFormat>
  <Paragraphs>172</Paragraphs>
  <Slides>21</Slides>
  <Notes>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Custom Design</vt:lpstr>
      <vt:lpstr>IWMI template PPT 2016</vt:lpstr>
      <vt:lpstr>PowerPoint Presentation</vt:lpstr>
      <vt:lpstr>PowerPoint Presentation</vt:lpstr>
      <vt:lpstr>RAMOTSWA project specific Objectives (Phase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Achievements</vt:lpstr>
      <vt:lpstr>Main Achievements</vt:lpstr>
      <vt:lpstr>Main Achievements</vt:lpstr>
      <vt:lpstr>The End…   I THANK YOU !   KE A LEBOGA!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Yvan Altchenko (IWMI-SA)</dc:creator>
  <cp:lastModifiedBy>Majola Kwazikwakhe</cp:lastModifiedBy>
  <cp:revision>469</cp:revision>
  <cp:lastPrinted>2018-03-05T07:58:37Z</cp:lastPrinted>
  <dcterms:created xsi:type="dcterms:W3CDTF">2013-06-03T10:05:56Z</dcterms:created>
  <dcterms:modified xsi:type="dcterms:W3CDTF">2018-03-06T11:56:52Z</dcterms:modified>
</cp:coreProperties>
</file>