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5" r:id="rId1"/>
    <p:sldMasterId id="2147483789" r:id="rId2"/>
  </p:sldMasterIdLst>
  <p:notesMasterIdLst>
    <p:notesMasterId r:id="rId9"/>
  </p:notesMasterIdLst>
  <p:sldIdLst>
    <p:sldId id="421" r:id="rId3"/>
    <p:sldId id="372" r:id="rId4"/>
    <p:sldId id="458" r:id="rId5"/>
    <p:sldId id="442" r:id="rId6"/>
    <p:sldId id="469" r:id="rId7"/>
    <p:sldId id="414" r:id="rId8"/>
  </p:sldIdLst>
  <p:sldSz cx="6858000" cy="51435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Villholth" initials="KV" lastIdx="2" clrIdx="0"/>
  <p:cmAuthor id="1" name="Yvan Altchenko (IWMI-SA)" initials="YA" lastIdx="4" clrIdx="1"/>
  <p:cmAuthor id="2" name="Villholth, Karen (IWMI-South Africa)" initials="VK(A" lastIdx="17" clrIdx="2">
    <p:extLst>
      <p:ext uri="{19B8F6BF-5375-455C-9EA6-DF929625EA0E}">
        <p15:presenceInfo xmlns:p15="http://schemas.microsoft.com/office/powerpoint/2012/main" userId="Villholth, Karen (IWMI-South Afric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434" autoAdjust="0"/>
  </p:normalViewPr>
  <p:slideViewPr>
    <p:cSldViewPr>
      <p:cViewPr varScale="1">
        <p:scale>
          <a:sx n="91" d="100"/>
          <a:sy n="91" d="100"/>
        </p:scale>
        <p:origin x="1236" y="56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347" cy="496490"/>
          </a:xfrm>
          <a:prstGeom prst="rect">
            <a:avLst/>
          </a:prstGeom>
        </p:spPr>
        <p:txBody>
          <a:bodyPr vert="horz" lIns="94870" tIns="47434" rIns="94870" bIns="4743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4" y="2"/>
            <a:ext cx="2946347" cy="496490"/>
          </a:xfrm>
          <a:prstGeom prst="rect">
            <a:avLst/>
          </a:prstGeom>
        </p:spPr>
        <p:txBody>
          <a:bodyPr vert="horz" lIns="94870" tIns="47434" rIns="94870" bIns="47434" rtlCol="0"/>
          <a:lstStyle>
            <a:lvl1pPr algn="r">
              <a:defRPr sz="1200"/>
            </a:lvl1pPr>
          </a:lstStyle>
          <a:p>
            <a:fld id="{129A3B7E-A866-49B7-8F5E-CF2AF17AAB06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1363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70" tIns="47434" rIns="94870" bIns="4743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3"/>
            <a:ext cx="5439410" cy="4468415"/>
          </a:xfrm>
          <a:prstGeom prst="rect">
            <a:avLst/>
          </a:prstGeom>
        </p:spPr>
        <p:txBody>
          <a:bodyPr vert="horz" lIns="94870" tIns="47434" rIns="94870" bIns="4743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6347" cy="496490"/>
          </a:xfrm>
          <a:prstGeom prst="rect">
            <a:avLst/>
          </a:prstGeom>
        </p:spPr>
        <p:txBody>
          <a:bodyPr vert="horz" lIns="94870" tIns="47434" rIns="94870" bIns="4743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4" y="9431600"/>
            <a:ext cx="2946347" cy="496490"/>
          </a:xfrm>
          <a:prstGeom prst="rect">
            <a:avLst/>
          </a:prstGeom>
        </p:spPr>
        <p:txBody>
          <a:bodyPr vert="horz" lIns="94870" tIns="47434" rIns="94870" bIns="47434" rtlCol="0" anchor="b"/>
          <a:lstStyle>
            <a:lvl1pPr algn="r">
              <a:defRPr sz="1200"/>
            </a:lvl1pPr>
          </a:lstStyle>
          <a:p>
            <a:fld id="{186B23E2-F91F-430A-9FDD-BF01E021E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48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96D0-8E04-4F32-ADCF-AFFFCCE451B6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707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1363"/>
            <a:ext cx="4967287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B23E2-F91F-430A-9FDD-BF01E021E24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02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926"/>
            <a:ext cx="5143500" cy="124142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4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28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4639"/>
            <a:ext cx="1478756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4639"/>
            <a:ext cx="4321969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48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00"/>
            <a:ext cx="6857987" cy="47461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0222"/>
            <a:ext cx="6857987" cy="5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6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4630222"/>
            <a:ext cx="6857987" cy="5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5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126907"/>
            <a:ext cx="3028950" cy="3394472"/>
          </a:xfrm>
        </p:spPr>
        <p:txBody>
          <a:bodyPr/>
          <a:lstStyle>
            <a:lvl1pPr>
              <a:defRPr sz="1575">
                <a:latin typeface="Arial" pitchFamily="34" charset="0"/>
                <a:cs typeface="Arial" pitchFamily="34" charset="0"/>
              </a:defRPr>
            </a:lvl1pPr>
            <a:lvl2pPr>
              <a:defRPr sz="1350">
                <a:latin typeface="Arial" pitchFamily="34" charset="0"/>
                <a:cs typeface="Arial" pitchFamily="34" charset="0"/>
              </a:defRPr>
            </a:lvl2pPr>
            <a:lvl3pPr>
              <a:defRPr sz="1125">
                <a:latin typeface="Arial" pitchFamily="34" charset="0"/>
                <a:cs typeface="Arial" pitchFamily="34" charset="0"/>
              </a:defRPr>
            </a:lvl3pPr>
            <a:lvl4pPr>
              <a:defRPr sz="1013">
                <a:latin typeface="Arial" pitchFamily="34" charset="0"/>
                <a:cs typeface="Arial" pitchFamily="34" charset="0"/>
              </a:defRPr>
            </a:lvl4pPr>
            <a:lvl5pPr>
              <a:defRPr sz="1013">
                <a:latin typeface="Arial" pitchFamily="34" charset="0"/>
                <a:cs typeface="Arial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153541"/>
            <a:ext cx="3028950" cy="3394472"/>
          </a:xfrm>
        </p:spPr>
        <p:txBody>
          <a:bodyPr/>
          <a:lstStyle>
            <a:lvl1pPr>
              <a:defRPr sz="1575">
                <a:latin typeface="Arial" pitchFamily="34" charset="0"/>
                <a:cs typeface="Arial" pitchFamily="34" charset="0"/>
              </a:defRPr>
            </a:lvl1pPr>
            <a:lvl2pPr>
              <a:defRPr sz="1350">
                <a:latin typeface="Arial" pitchFamily="34" charset="0"/>
                <a:cs typeface="Arial" pitchFamily="34" charset="0"/>
              </a:defRPr>
            </a:lvl2pPr>
            <a:lvl3pPr>
              <a:defRPr sz="1125">
                <a:latin typeface="Arial" pitchFamily="34" charset="0"/>
                <a:cs typeface="Arial" pitchFamily="34" charset="0"/>
              </a:defRPr>
            </a:lvl3pPr>
            <a:lvl4pPr>
              <a:defRPr sz="1013">
                <a:latin typeface="Arial" pitchFamily="34" charset="0"/>
                <a:cs typeface="Arial" pitchFamily="34" charset="0"/>
              </a:defRPr>
            </a:lvl4pPr>
            <a:lvl5pPr>
              <a:defRPr sz="1013">
                <a:latin typeface="Arial" pitchFamily="34" charset="0"/>
                <a:cs typeface="Arial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30AA-49E1-4E89-BF06-DF5532A9EF7E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9D7-BB11-424E-A7D5-CC28139A8A41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4531855"/>
            <a:ext cx="6858000" cy="530671"/>
            <a:chOff x="0" y="6033594"/>
            <a:chExt cx="9144000" cy="707561"/>
          </a:xfrm>
        </p:grpSpPr>
        <p:pic>
          <p:nvPicPr>
            <p:cNvPr id="16" name="Picture 15" descr="IMWI_logo_mediu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6033594"/>
              <a:ext cx="990600" cy="697406"/>
            </a:xfrm>
            <a:prstGeom prst="rect">
              <a:avLst/>
            </a:prstGeom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0" y="6412468"/>
              <a:ext cx="9144000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88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www.iwmi.org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0" y="6082269"/>
              <a:ext cx="9144000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dirty="0">
                  <a:solidFill>
                    <a:srgbClr val="0070C0"/>
                  </a:solidFill>
                  <a:latin typeface="Arial"/>
                  <a:cs typeface="Arial"/>
                </a:rPr>
                <a:t>Water for a food-secure world</a:t>
              </a:r>
              <a:endParaRPr lang="en-GB" sz="1013" dirty="0">
                <a:solidFill>
                  <a:srgbClr val="0070C0"/>
                </a:solidFill>
                <a:latin typeface="Arial"/>
                <a:cs typeface="Arial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063" y="6083780"/>
              <a:ext cx="2135187" cy="65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0" name="Straight Connector 19"/>
          <p:cNvCxnSpPr/>
          <p:nvPr/>
        </p:nvCxnSpPr>
        <p:spPr>
          <a:xfrm flipV="1">
            <a:off x="3424822" y="1136343"/>
            <a:ext cx="0" cy="3419835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938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30AA-49E1-4E89-BF06-DF5532A9EF7E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9D7-BB11-424E-A7D5-CC28139A8A4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4444121"/>
            <a:ext cx="6858000" cy="833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0" y="4525197"/>
            <a:ext cx="6858000" cy="530671"/>
            <a:chOff x="0" y="6033594"/>
            <a:chExt cx="9144000" cy="707561"/>
          </a:xfrm>
        </p:grpSpPr>
        <p:pic>
          <p:nvPicPr>
            <p:cNvPr id="20" name="Picture 19" descr="IMWI_logo_mediu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6033594"/>
              <a:ext cx="990600" cy="697406"/>
            </a:xfrm>
            <a:prstGeom prst="rect">
              <a:avLst/>
            </a:prstGeom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0" y="6412468"/>
              <a:ext cx="9144000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88" b="1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www.iwmi.org</a:t>
              </a:r>
              <a:endParaRPr lang="en-GB" sz="788" b="1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0" y="6082269"/>
              <a:ext cx="9132378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kern="1200" dirty="0" smtClean="0">
                  <a:solidFill>
                    <a:srgbClr val="0070C0"/>
                  </a:solidFill>
                  <a:latin typeface="Arial"/>
                  <a:cs typeface="Arial"/>
                </a:rPr>
                <a:t>Water for a food-secure world</a:t>
              </a:r>
              <a:endParaRPr lang="en-GB" sz="1013" dirty="0">
                <a:solidFill>
                  <a:srgbClr val="0070C0"/>
                </a:solidFill>
                <a:latin typeface="Arial"/>
                <a:cs typeface="Arial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063" y="6083780"/>
              <a:ext cx="2135187" cy="65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 descr="C:\Users\Mmascarenhas\AppData\Local\Microsoft\Windows\Temporary Internet Files\Content.Outlook\IXSVHC43\IWMI_SWP_2012_Logo_TEXT only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611" y="6043885"/>
              <a:ext cx="537641" cy="682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9622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0E49-02E5-4F28-BC94-FF97E4B3D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B022-964F-4A81-966A-0E552EF1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6053502" y="3641502"/>
            <a:ext cx="142998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prstClr val="white"/>
                </a:solidFill>
              </a:rPr>
              <a:t>Photo: David Brazier/IWMI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994783" y="3573598"/>
            <a:ext cx="1547419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prstClr val="white"/>
                </a:solidFill>
              </a:rPr>
              <a:t>Photo :Tom van Cakenberghe/IWMI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6081516" y="4392782"/>
            <a:ext cx="142998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prstClr val="white"/>
                </a:solidFill>
              </a:rPr>
              <a:t>Photo : David Brazier/IWMI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6060521" y="4362031"/>
            <a:ext cx="142998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prstClr val="white"/>
                </a:solidFill>
              </a:rPr>
              <a:t>Photo: David Brazier/IWMI</a:t>
            </a:r>
          </a:p>
        </p:txBody>
      </p:sp>
    </p:spTree>
    <p:extLst>
      <p:ext uri="{BB962C8B-B14F-4D97-AF65-F5344CB8AC3E}">
        <p14:creationId xmlns:p14="http://schemas.microsoft.com/office/powerpoint/2010/main" val="373198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>
            <a:noAutofit/>
          </a:bodyPr>
          <a:lstStyle>
            <a:lvl1pPr marL="0" indent="0">
              <a:buNone/>
              <a:defRPr sz="1238" b="1">
                <a:latin typeface="Arial" pitchFamily="34" charset="0"/>
                <a:cs typeface="Arial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350">
                <a:latin typeface="Arial" pitchFamily="34" charset="0"/>
                <a:cs typeface="Arial" pitchFamily="34" charset="0"/>
              </a:defRPr>
            </a:lvl1pPr>
            <a:lvl2pPr>
              <a:defRPr sz="1125">
                <a:latin typeface="Arial" pitchFamily="34" charset="0"/>
                <a:cs typeface="Arial" pitchFamily="34" charset="0"/>
              </a:defRPr>
            </a:lvl2pPr>
            <a:lvl3pPr>
              <a:defRPr sz="1013">
                <a:latin typeface="Arial" pitchFamily="34" charset="0"/>
                <a:cs typeface="Arial" pitchFamily="34" charset="0"/>
              </a:defRPr>
            </a:lvl3pPr>
            <a:lvl4pPr>
              <a:defRPr sz="900">
                <a:latin typeface="Arial" pitchFamily="34" charset="0"/>
                <a:cs typeface="Arial" pitchFamily="34" charset="0"/>
              </a:defRPr>
            </a:lvl4pPr>
            <a:lvl5pPr>
              <a:defRPr sz="900">
                <a:latin typeface="Arial" pitchFamily="34" charset="0"/>
                <a:cs typeface="Arial" pitchFamily="34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>
            <a:noAutofit/>
          </a:bodyPr>
          <a:lstStyle>
            <a:lvl1pPr marL="0" indent="0">
              <a:buNone/>
              <a:defRPr sz="1238" b="1">
                <a:latin typeface="Arial" pitchFamily="34" charset="0"/>
                <a:cs typeface="Arial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30AA-49E1-4E89-BF06-DF5532A9EF7E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9D7-BB11-424E-A7D5-CC28139A8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482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30AA-49E1-4E89-BF06-DF5532A9EF7E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9D7-BB11-424E-A7D5-CC28139A8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54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125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75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125">
                <a:latin typeface="Arial" pitchFamily="34" charset="0"/>
                <a:cs typeface="Arial" pitchFamily="34" charset="0"/>
              </a:defRPr>
            </a:lvl4pPr>
            <a:lvl5pPr>
              <a:defRPr sz="1125">
                <a:latin typeface="Arial" pitchFamily="34" charset="0"/>
                <a:cs typeface="Arial" pitchFamily="34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788">
                <a:latin typeface="Arial" pitchFamily="34" charset="0"/>
                <a:cs typeface="Arial" pitchFamily="34" charset="0"/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30AA-49E1-4E89-BF06-DF5532A9EF7E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9D7-BB11-424E-A7D5-CC28139A8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93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705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125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788">
                <a:latin typeface="Arial" pitchFamily="34" charset="0"/>
                <a:cs typeface="Arial" pitchFamily="34" charset="0"/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30AA-49E1-4E89-BF06-DF5532A9EF7E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9D7-BB11-424E-A7D5-CC28139A8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592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30AA-49E1-4E89-BF06-DF5532A9EF7E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9D7-BB11-424E-A7D5-CC28139A8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767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30AA-49E1-4E89-BF06-DF5532A9EF7E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9D7-BB11-424E-A7D5-CC28139A8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910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2"/>
            <a:ext cx="6172200" cy="32266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/>
          <a:lstStyle/>
          <a:p>
            <a:fld id="{3C2D30AA-49E1-4E89-BF06-DF5532A9EF7E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2" y="4767264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/>
          <a:lstStyle/>
          <a:p>
            <a:fld id="{105C09D7-BB11-424E-A7D5-CC28139A8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15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700"/>
            <a:ext cx="5915025" cy="21399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1700"/>
            <a:ext cx="5915025" cy="112553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9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370013"/>
            <a:ext cx="2900363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370013"/>
            <a:ext cx="2900363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9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274639"/>
            <a:ext cx="5915025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79" y="1260475"/>
            <a:ext cx="2901553" cy="619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79" y="1879600"/>
            <a:ext cx="2901553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5841" cy="619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5841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57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50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7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342900"/>
            <a:ext cx="221218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41" y="741364"/>
            <a:ext cx="3471863" cy="36544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79" y="1543050"/>
            <a:ext cx="2212181" cy="28590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68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342900"/>
            <a:ext cx="221218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841" y="741364"/>
            <a:ext cx="3471863" cy="36544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79" y="1543050"/>
            <a:ext cx="2212181" cy="28590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9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4639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1087D-39EB-4B04-9AF0-1399DFC4CB10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47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1087D-39EB-4B04-9AF0-1399DFC4CB10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5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iming>
    <p:tnLst>
      <p:par>
        <p:cTn id="1" dur="indefinite" restart="never" nodeType="tmRoot"/>
      </p:par>
    </p:tnLst>
  </p:timing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amotswa.iwmi.org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k.villholth\Pictures\2014\06 Jun 2014\P1000578_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5" r="18001" b="6316"/>
          <a:stretch/>
        </p:blipFill>
        <p:spPr bwMode="auto">
          <a:xfrm>
            <a:off x="-82051" y="-71860"/>
            <a:ext cx="6981005" cy="53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82051" y="-106177"/>
            <a:ext cx="6940051" cy="1091791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RAMOTSWA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Project: 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Overview &amp; Links to Workshop Objectives </a:t>
            </a:r>
            <a:endParaRPr lang="en-ZA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82051" y="4462487"/>
            <a:ext cx="6940051" cy="7762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-82052" y="4242764"/>
            <a:ext cx="6981005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Transboundary Aquifer Workshop</a:t>
            </a:r>
            <a:r>
              <a:rPr lang="en-GB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GB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March, Gaborone </a:t>
            </a:r>
            <a:endParaRPr lang="en-GB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I:\IGRAC\H. Communication\Corporate Style\Logos\IGRAC-logos\IGRAC-Offici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45" y="4604722"/>
            <a:ext cx="1804409" cy="6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3962400" y="4674052"/>
            <a:ext cx="940568" cy="519169"/>
            <a:chOff x="0" y="0"/>
            <a:chExt cx="1957562" cy="2180804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74227" cy="116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75365"/>
              <a:ext cx="1957562" cy="905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4572000" y="3976766"/>
            <a:ext cx="2397302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Jonathan Lautze (IWMI</a:t>
            </a:r>
            <a:r>
              <a:rPr lang="en-ZA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ZA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82051" y="1713962"/>
            <a:ext cx="1007461" cy="1601631"/>
            <a:chOff x="-1" y="1660475"/>
            <a:chExt cx="764074" cy="1949180"/>
          </a:xfrm>
        </p:grpSpPr>
        <p:sp>
          <p:nvSpPr>
            <p:cNvPr id="25" name="Rectangle 24"/>
            <p:cNvSpPr/>
            <p:nvPr/>
          </p:nvSpPr>
          <p:spPr>
            <a:xfrm>
              <a:off x="-1" y="1660475"/>
              <a:ext cx="751287" cy="19491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" y="1793965"/>
              <a:ext cx="764074" cy="788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228" y="2751610"/>
              <a:ext cx="630078" cy="77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52400" y="3358530"/>
            <a:ext cx="2806286" cy="788388"/>
          </a:xfrm>
          <a:prstGeom prst="rect">
            <a:avLst/>
          </a:prstGeom>
        </p:spPr>
      </p:pic>
      <p:pic>
        <p:nvPicPr>
          <p:cNvPr id="20" name="Picture 19" descr="Description: usaid_brand_2_color_msword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545591"/>
            <a:ext cx="2613025" cy="7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41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942334"/>
            <a:ext cx="6858000" cy="3229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spcBef>
                <a:spcPts val="0"/>
              </a:spcBef>
              <a:buFont typeface="Arial" charset="0"/>
              <a:buChar char="•"/>
              <a:defRPr/>
            </a:pPr>
            <a:r>
              <a:rPr lang="en-ZA" sz="1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Aims: To generate and use scientific/technical knowledge to foster joint management of the Shared </a:t>
            </a:r>
            <a:r>
              <a:rPr lang="en-ZA" sz="14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Ramotswa</a:t>
            </a:r>
            <a:r>
              <a:rPr lang="en-ZA" sz="1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Aquifer</a:t>
            </a:r>
            <a:endParaRPr lang="en-ZA" sz="1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3" y="1621967"/>
            <a:ext cx="6400800" cy="2946585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064" y="1019875"/>
            <a:ext cx="6858000" cy="3229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spcBef>
                <a:spcPts val="0"/>
              </a:spcBef>
              <a:buFont typeface="Arial" charset="0"/>
              <a:buChar char="•"/>
              <a:defRPr/>
            </a:pPr>
            <a:endParaRPr lang="en-ZA" sz="1350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20955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Ramotswa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Aquifer – Limpopo Basin</a:t>
            </a:r>
            <a:endParaRPr lang="en-GB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15" y="1352549"/>
            <a:ext cx="2527542" cy="32720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249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19150"/>
            <a:ext cx="4419600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Baseline Report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+/-Year-long effort to collect, compile, synthesize hydrogeological and socio-economic data in the </a:t>
            </a:r>
            <a:r>
              <a:rPr lang="en-US" sz="1600" dirty="0" smtClean="0">
                <a:solidFill>
                  <a:schemeClr val="tx2"/>
                </a:solidFill>
              </a:rPr>
              <a:t>RBTAA</a:t>
            </a:r>
            <a:endParaRPr lang="en-ZA" sz="1600" dirty="0">
              <a:solidFill>
                <a:schemeClr val="tx2"/>
              </a:solidFill>
            </a:endParaRPr>
          </a:p>
          <a:p>
            <a:r>
              <a:rPr lang="en-ZA" sz="1600" dirty="0" smtClean="0">
                <a:solidFill>
                  <a:schemeClr val="tx2"/>
                </a:solidFill>
              </a:rPr>
              <a:t>Distilled data into five key issues</a:t>
            </a:r>
          </a:p>
          <a:p>
            <a:pPr marL="0" indent="0">
              <a:buNone/>
            </a:pPr>
            <a:r>
              <a:rPr lang="en-ZA" dirty="0" smtClean="0">
                <a:solidFill>
                  <a:schemeClr val="tx2"/>
                </a:solidFill>
              </a:rPr>
              <a:t>Geophysical Work</a:t>
            </a:r>
          </a:p>
          <a:p>
            <a:pPr marL="214313" indent="-214313">
              <a:buFont typeface="Arial" charset="0"/>
              <a:buChar char="•"/>
            </a:pPr>
            <a:r>
              <a:rPr lang="en-ZA" sz="1600" dirty="0" smtClean="0">
                <a:solidFill>
                  <a:schemeClr val="tx2">
                    <a:lumMod val="75000"/>
                  </a:schemeClr>
                </a:solidFill>
              </a:rPr>
              <a:t>Identification</a:t>
            </a:r>
            <a:r>
              <a:rPr lang="en-ZA" sz="1600" dirty="0" smtClean="0">
                <a:solidFill>
                  <a:schemeClr val="tx2"/>
                </a:solidFill>
              </a:rPr>
              <a:t> </a:t>
            </a:r>
            <a:r>
              <a:rPr lang="en-ZA" sz="1600" dirty="0">
                <a:solidFill>
                  <a:schemeClr val="tx2"/>
                </a:solidFill>
              </a:rPr>
              <a:t>of the faults, dikes and collapse features</a:t>
            </a:r>
          </a:p>
          <a:p>
            <a:pPr marL="214313" indent="-214313">
              <a:buFont typeface="Arial" charset="0"/>
              <a:buChar char="•"/>
            </a:pPr>
            <a:r>
              <a:rPr lang="en-ZA" sz="1600" dirty="0">
                <a:solidFill>
                  <a:schemeClr val="tx2"/>
                </a:solidFill>
              </a:rPr>
              <a:t>Tentative delineation of dolomite compartments</a:t>
            </a:r>
          </a:p>
          <a:p>
            <a:pPr marL="0" indent="0">
              <a:buNone/>
            </a:pPr>
            <a:r>
              <a:rPr lang="en-ZA" dirty="0" smtClean="0">
                <a:solidFill>
                  <a:schemeClr val="tx2"/>
                </a:solidFill>
              </a:rPr>
              <a:t>RIMS</a:t>
            </a:r>
          </a:p>
          <a:p>
            <a:r>
              <a:rPr lang="en-ZA" sz="1600" dirty="0">
                <a:solidFill>
                  <a:schemeClr val="tx2"/>
                </a:solidFill>
              </a:rPr>
              <a:t>RIMS is a GIS-based online viewer, which allows visualising data for easy understanding</a:t>
            </a:r>
          </a:p>
          <a:p>
            <a:pPr marL="0" indent="0">
              <a:buNone/>
            </a:pPr>
            <a:endParaRPr lang="en-ZA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ZA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ZA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09" y="285750"/>
            <a:ext cx="684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RAMOTSWA: Phase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2015-2017)</a:t>
            </a:r>
            <a:endParaRPr lang="en-GB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52550"/>
            <a:ext cx="1905000" cy="25622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528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RAMOTSWA: Phase 2 (2017-2019)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04950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components of phase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Hydrogeological modelling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 potential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Suitability, feasibility,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Solutions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two technologies (WFD, chameleon)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RIMS expansion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Expansion, ownership. sustainability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Joint Strategic Action Plan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43" y="1123950"/>
            <a:ext cx="2210157" cy="14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Moving Forward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5181600" cy="4038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lot of progress, need to house this somewhere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Where does transboundary GW fit?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LIMCOM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JPTC</a:t>
            </a:r>
          </a:p>
          <a:p>
            <a:pPr lvl="1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Ramotswa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-focused Committee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Or how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does transboundary GW fit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Not an either-or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Should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Ramotswa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be covered in different ways by each of these organizations? (if yes, how?)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Questions not unique to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Ramotswa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Hopefully this workshop can begin to address these questions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687" y="971550"/>
            <a:ext cx="2411110" cy="218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7505" b="20636"/>
          <a:stretch/>
        </p:blipFill>
        <p:spPr>
          <a:xfrm>
            <a:off x="0" y="0"/>
            <a:ext cx="6858854" cy="3714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952750"/>
            <a:ext cx="5489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Thank </a:t>
            </a:r>
            <a:r>
              <a:rPr lang="en-US" sz="2700" dirty="0" smtClean="0">
                <a:solidFill>
                  <a:schemeClr val="bg1"/>
                </a:solidFill>
              </a:rPr>
              <a:t>You</a:t>
            </a:r>
          </a:p>
          <a:p>
            <a:endParaRPr lang="en-US" sz="27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Project website: </a:t>
            </a:r>
            <a:r>
              <a:rPr lang="en-GB" sz="1400" dirty="0">
                <a:solidFill>
                  <a:schemeClr val="tx2"/>
                </a:solidFill>
                <a:hlinkClick r:id="rId3"/>
              </a:rPr>
              <a:t>http://ramotswa.iwmi.org/</a:t>
            </a:r>
            <a:endParaRPr lang="en-GB" sz="1400" dirty="0">
              <a:solidFill>
                <a:schemeClr val="tx2"/>
              </a:solidFill>
            </a:endParaRPr>
          </a:p>
          <a:p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                    </a:t>
            </a:r>
            <a:endParaRPr lang="en-GB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WMI template PPT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WMI template PPT 2016.potx" id="{5141AC25-4A21-4AF4-B8B0-4FA55B1B13AE}" vid="{7098207B-2B3D-4E1A-AAE8-4B5167E737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IWMI_PPT_Template-4x3_30th</Template>
  <TotalTime>22598</TotalTime>
  <Words>233</Words>
  <Application>Microsoft Office PowerPoint</Application>
  <PresentationFormat>Custom</PresentationFormat>
  <Paragraphs>46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Custom Design</vt:lpstr>
      <vt:lpstr>IWMI template PPT 2016</vt:lpstr>
      <vt:lpstr>PowerPoint Presentation</vt:lpstr>
      <vt:lpstr>PowerPoint Presentation</vt:lpstr>
      <vt:lpstr>PowerPoint Presentation</vt:lpstr>
      <vt:lpstr>RAMOTSWA: Phase 2 (2017-2019)</vt:lpstr>
      <vt:lpstr>Moving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Yvan Altchenko (IWMI-SA)</dc:creator>
  <cp:lastModifiedBy>Jonathan Lautze</cp:lastModifiedBy>
  <cp:revision>444</cp:revision>
  <cp:lastPrinted>2016-07-15T10:46:00Z</cp:lastPrinted>
  <dcterms:created xsi:type="dcterms:W3CDTF">2013-06-03T10:05:56Z</dcterms:created>
  <dcterms:modified xsi:type="dcterms:W3CDTF">2018-03-06T04:08:17Z</dcterms:modified>
</cp:coreProperties>
</file>