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7" r:id="rId3"/>
    <p:sldMasterId id="2147483701" r:id="rId4"/>
    <p:sldMasterId id="2147483715" r:id="rId5"/>
    <p:sldMasterId id="2147483729" r:id="rId6"/>
    <p:sldMasterId id="2147483743" r:id="rId7"/>
  </p:sldMasterIdLst>
  <p:notesMasterIdLst>
    <p:notesMasterId r:id="rId24"/>
  </p:notesMasterIdLst>
  <p:sldIdLst>
    <p:sldId id="257" r:id="rId8"/>
    <p:sldId id="258" r:id="rId9"/>
    <p:sldId id="260" r:id="rId10"/>
    <p:sldId id="259" r:id="rId11"/>
    <p:sldId id="261" r:id="rId12"/>
    <p:sldId id="276" r:id="rId13"/>
    <p:sldId id="277" r:id="rId14"/>
    <p:sldId id="275" r:id="rId15"/>
    <p:sldId id="264" r:id="rId16"/>
    <p:sldId id="274" r:id="rId17"/>
    <p:sldId id="278" r:id="rId18"/>
    <p:sldId id="269" r:id="rId19"/>
    <p:sldId id="272" r:id="rId20"/>
    <p:sldId id="265" r:id="rId21"/>
    <p:sldId id="280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3069"/>
  </p:normalViewPr>
  <p:slideViewPr>
    <p:cSldViewPr snapToGrid="0" snapToObjects="1">
      <p:cViewPr varScale="1">
        <p:scale>
          <a:sx n="97" d="100"/>
          <a:sy n="97" d="100"/>
        </p:scale>
        <p:origin x="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\\hqfs\OurDrive\SC\ProgrammeExecution\Freshwater\IHP\GROUNDWATER\1%20-%20REGULAR%20PROGRAMME\Reporting%206-5-2\Publication%20SDG%206.5.2\Figures_SADC_regional_SDG65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SADC</a:t>
            </a:r>
            <a:r>
              <a:rPr lang="en-US" baseline="0"/>
              <a:t> Region Overview - status of reports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2"/>
          <c:order val="2"/>
          <c:tx>
            <c:strRef>
              <c:f>Graphs!$A$6</c:f>
              <c:strCache>
                <c:ptCount val="1"/>
                <c:pt idx="0">
                  <c:v>validated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Graphs!$B$3:$D$3</c:f>
              <c:strCache>
                <c:ptCount val="3"/>
                <c:pt idx="0">
                  <c:v>SDG 652</c:v>
                </c:pt>
                <c:pt idx="1">
                  <c:v>Groundwater</c:v>
                </c:pt>
                <c:pt idx="2">
                  <c:v>River and lakes</c:v>
                </c:pt>
              </c:strCache>
            </c:strRef>
          </c:cat>
          <c:val>
            <c:numRef>
              <c:f>Graphs!$B$6:$D$6</c:f>
              <c:numCache>
                <c:formatCode>General</c:formatCode>
                <c:ptCount val="3"/>
                <c:pt idx="0">
                  <c:v>5.0</c:v>
                </c:pt>
                <c:pt idx="1">
                  <c:v>5.0</c:v>
                </c:pt>
                <c:pt idx="2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58-4D73-9417-310581A15BCC}"/>
            </c:ext>
          </c:extLst>
        </c:ser>
        <c:ser>
          <c:idx val="3"/>
          <c:order val="3"/>
          <c:tx>
            <c:strRef>
              <c:f>Graphs!$A$7</c:f>
              <c:strCache>
                <c:ptCount val="1"/>
                <c:pt idx="0">
                  <c:v>data missing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Graphs!$B$3:$D$3</c:f>
              <c:strCache>
                <c:ptCount val="3"/>
                <c:pt idx="0">
                  <c:v>SDG 652</c:v>
                </c:pt>
                <c:pt idx="1">
                  <c:v>Groundwater</c:v>
                </c:pt>
                <c:pt idx="2">
                  <c:v>River and lakes</c:v>
                </c:pt>
              </c:strCache>
            </c:strRef>
          </c:cat>
          <c:val>
            <c:numRef>
              <c:f>Graphs!$B$7:$D$7</c:f>
              <c:numCache>
                <c:formatCode>General</c:formatCode>
                <c:ptCount val="3"/>
                <c:pt idx="0">
                  <c:v>3.0</c:v>
                </c:pt>
                <c:pt idx="1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58-4D73-9417-310581A15BCC}"/>
            </c:ext>
          </c:extLst>
        </c:ser>
        <c:ser>
          <c:idx val="4"/>
          <c:order val="4"/>
          <c:tx>
            <c:strRef>
              <c:f>Graphs!$A$8</c:f>
              <c:strCache>
                <c:ptCount val="1"/>
                <c:pt idx="0">
                  <c:v>not replied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Graphs!$B$3:$D$3</c:f>
              <c:strCache>
                <c:ptCount val="3"/>
                <c:pt idx="0">
                  <c:v>SDG 652</c:v>
                </c:pt>
                <c:pt idx="1">
                  <c:v>Groundwater</c:v>
                </c:pt>
                <c:pt idx="2">
                  <c:v>River and lakes</c:v>
                </c:pt>
              </c:strCache>
            </c:strRef>
          </c:cat>
          <c:val>
            <c:numRef>
              <c:f>Graphs!$B$8:$D$8</c:f>
              <c:numCache>
                <c:formatCode>General</c:formatCode>
                <c:ptCount val="3"/>
                <c:pt idx="0">
                  <c:v>4.0</c:v>
                </c:pt>
                <c:pt idx="1">
                  <c:v>4.0</c:v>
                </c:pt>
                <c:pt idx="2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58-4D73-9417-310581A15BC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2138770432"/>
        <c:axId val="-211377948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Graphs!$A$4</c15:sqref>
                        </c15:formulaRef>
                      </c:ext>
                    </c:extLst>
                    <c:strCache>
                      <c:ptCount val="1"/>
                      <c:pt idx="0">
                        <c:v>requested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Graphs!$B$3:$D$3</c15:sqref>
                        </c15:formulaRef>
                      </c:ext>
                    </c:extLst>
                    <c:strCache>
                      <c:ptCount val="3"/>
                      <c:pt idx="0">
                        <c:v>SDG 652</c:v>
                      </c:pt>
                      <c:pt idx="1">
                        <c:v>Groundwater</c:v>
                      </c:pt>
                      <c:pt idx="2">
                        <c:v>River and lakes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Graphs!$B$4:$D$4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12.0</c:v>
                      </c:pt>
                      <c:pt idx="1">
                        <c:v>12.0</c:v>
                      </c:pt>
                      <c:pt idx="2">
                        <c:v>12.0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B258-4D73-9417-310581A15BCC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Graphs!$A$5</c15:sqref>
                        </c15:formulaRef>
                      </c:ext>
                    </c:extLst>
                    <c:strCache>
                      <c:ptCount val="1"/>
                      <c:pt idx="0">
                        <c:v>received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Graphs!$B$3:$D$3</c15:sqref>
                        </c15:formulaRef>
                      </c:ext>
                    </c:extLst>
                    <c:strCache>
                      <c:ptCount val="3"/>
                      <c:pt idx="0">
                        <c:v>SDG 652</c:v>
                      </c:pt>
                      <c:pt idx="1">
                        <c:v>Groundwater</c:v>
                      </c:pt>
                      <c:pt idx="2">
                        <c:v>River and lakes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Graphs!$B$5:$D$5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5.0</c:v>
                      </c:pt>
                      <c:pt idx="1">
                        <c:v>5.0</c:v>
                      </c:pt>
                      <c:pt idx="2">
                        <c:v>8.0</c:v>
                      </c:pt>
                    </c:numCache>
                  </c:numRef>
                </c:val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4-B258-4D73-9417-310581A15BCC}"/>
                  </c:ext>
                </c:extLst>
              </c15:ser>
            </c15:filteredBarSeries>
          </c:ext>
        </c:extLst>
      </c:barChart>
      <c:catAx>
        <c:axId val="-213877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3779488"/>
        <c:crosses val="autoZero"/>
        <c:auto val="1"/>
        <c:lblAlgn val="ctr"/>
        <c:lblOffset val="100"/>
        <c:noMultiLvlLbl val="0"/>
      </c:catAx>
      <c:valAx>
        <c:axId val="-211377948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reports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-213877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SADC REGION - SDG 6.5.2 Indicator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986691578806886"/>
          <c:y val="0.112327586206897"/>
          <c:w val="0.884758337411214"/>
          <c:h val="0.589219612634628"/>
        </c:manualLayout>
      </c:layout>
      <c:bar3DChart>
        <c:barDir val="col"/>
        <c:grouping val="clustered"/>
        <c:varyColors val="0"/>
        <c:ser>
          <c:idx val="0"/>
          <c:order val="0"/>
          <c:tx>
            <c:v>SW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SADC!$A$2:$A$15</c:f>
              <c:strCache>
                <c:ptCount val="14"/>
                <c:pt idx="0">
                  <c:v>Angola</c:v>
                </c:pt>
                <c:pt idx="1">
                  <c:v>Botswana</c:v>
                </c:pt>
                <c:pt idx="2">
                  <c:v>Lesotho</c:v>
                </c:pt>
                <c:pt idx="3">
                  <c:v>Namibia</c:v>
                </c:pt>
                <c:pt idx="4">
                  <c:v>South Africa</c:v>
                </c:pt>
                <c:pt idx="5">
                  <c:v>Dem. Rep. of the Congo</c:v>
                </c:pt>
                <c:pt idx="6">
                  <c:v>Zambia</c:v>
                </c:pt>
                <c:pt idx="7">
                  <c:v>Zimbabwe</c:v>
                </c:pt>
                <c:pt idx="8">
                  <c:v>Malawi</c:v>
                </c:pt>
                <c:pt idx="9">
                  <c:v>Mozambique</c:v>
                </c:pt>
                <c:pt idx="10">
                  <c:v>Swaziland</c:v>
                </c:pt>
                <c:pt idx="11">
                  <c:v>Un. Rep. of Tanzania</c:v>
                </c:pt>
                <c:pt idx="12">
                  <c:v>Regional Average</c:v>
                </c:pt>
                <c:pt idx="13">
                  <c:v>Global Average</c:v>
                </c:pt>
              </c:strCache>
            </c:strRef>
          </c:cat>
          <c:val>
            <c:numRef>
              <c:f>SADC!$J$2:$J$15</c:f>
              <c:numCache>
                <c:formatCode>0%</c:formatCode>
                <c:ptCount val="1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0.996129315275872</c:v>
                </c:pt>
                <c:pt idx="6">
                  <c:v>0.767857095403487</c:v>
                </c:pt>
                <c:pt idx="7">
                  <c:v>0.762371947069982</c:v>
                </c:pt>
                <c:pt idx="12">
                  <c:v>0.94</c:v>
                </c:pt>
                <c:pt idx="13">
                  <c:v>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69-481F-BBF1-C226F663E80E}"/>
            </c:ext>
          </c:extLst>
        </c:ser>
        <c:ser>
          <c:idx val="1"/>
          <c:order val="1"/>
          <c:tx>
            <c:v>GW</c:v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SADC!$A$2:$A$15</c:f>
              <c:strCache>
                <c:ptCount val="14"/>
                <c:pt idx="0">
                  <c:v>Angola</c:v>
                </c:pt>
                <c:pt idx="1">
                  <c:v>Botswana</c:v>
                </c:pt>
                <c:pt idx="2">
                  <c:v>Lesotho</c:v>
                </c:pt>
                <c:pt idx="3">
                  <c:v>Namibia</c:v>
                </c:pt>
                <c:pt idx="4">
                  <c:v>South Africa</c:v>
                </c:pt>
                <c:pt idx="5">
                  <c:v>Dem. Rep. of the Congo</c:v>
                </c:pt>
                <c:pt idx="6">
                  <c:v>Zambia</c:v>
                </c:pt>
                <c:pt idx="7">
                  <c:v>Zimbabwe</c:v>
                </c:pt>
                <c:pt idx="8">
                  <c:v>Malawi</c:v>
                </c:pt>
                <c:pt idx="9">
                  <c:v>Mozambique</c:v>
                </c:pt>
                <c:pt idx="10">
                  <c:v>Swaziland</c:v>
                </c:pt>
                <c:pt idx="11">
                  <c:v>Un. Rep. of Tanzania</c:v>
                </c:pt>
                <c:pt idx="12">
                  <c:v>Regional Average</c:v>
                </c:pt>
                <c:pt idx="13">
                  <c:v>Global Average</c:v>
                </c:pt>
              </c:strCache>
            </c:strRef>
          </c:cat>
          <c:val>
            <c:numRef>
              <c:f>SADC!$K$2:$K$15</c:f>
              <c:numCache>
                <c:formatCode>0%</c:formatCode>
                <c:ptCount val="14"/>
                <c:pt idx="0">
                  <c:v>0.152403628844258</c:v>
                </c:pt>
                <c:pt idx="1">
                  <c:v>1.0</c:v>
                </c:pt>
                <c:pt idx="2">
                  <c:v>0.0</c:v>
                </c:pt>
                <c:pt idx="3">
                  <c:v>1.0</c:v>
                </c:pt>
                <c:pt idx="6">
                  <c:v>0.0</c:v>
                </c:pt>
                <c:pt idx="12">
                  <c:v>0.43</c:v>
                </c:pt>
                <c:pt idx="13">
                  <c:v>0.47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69-481F-BBF1-C226F663E80E}"/>
            </c:ext>
          </c:extLst>
        </c:ser>
        <c:ser>
          <c:idx val="2"/>
          <c:order val="2"/>
          <c:tx>
            <c:v>SDG 6.5.2</c:v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SADC!$A$2:$A$15</c:f>
              <c:strCache>
                <c:ptCount val="14"/>
                <c:pt idx="0">
                  <c:v>Angola</c:v>
                </c:pt>
                <c:pt idx="1">
                  <c:v>Botswana</c:v>
                </c:pt>
                <c:pt idx="2">
                  <c:v>Lesotho</c:v>
                </c:pt>
                <c:pt idx="3">
                  <c:v>Namibia</c:v>
                </c:pt>
                <c:pt idx="4">
                  <c:v>South Africa</c:v>
                </c:pt>
                <c:pt idx="5">
                  <c:v>Dem. Rep. of the Congo</c:v>
                </c:pt>
                <c:pt idx="6">
                  <c:v>Zambia</c:v>
                </c:pt>
                <c:pt idx="7">
                  <c:v>Zimbabwe</c:v>
                </c:pt>
                <c:pt idx="8">
                  <c:v>Malawi</c:v>
                </c:pt>
                <c:pt idx="9">
                  <c:v>Mozambique</c:v>
                </c:pt>
                <c:pt idx="10">
                  <c:v>Swaziland</c:v>
                </c:pt>
                <c:pt idx="11">
                  <c:v>Un. Rep. of Tanzania</c:v>
                </c:pt>
                <c:pt idx="12">
                  <c:v>Regional Average</c:v>
                </c:pt>
                <c:pt idx="13">
                  <c:v>Global Average</c:v>
                </c:pt>
              </c:strCache>
            </c:strRef>
          </c:cat>
          <c:val>
            <c:numRef>
              <c:f>SADC!$L$2:$L$15</c:f>
              <c:numCache>
                <c:formatCode>0%</c:formatCode>
                <c:ptCount val="14"/>
                <c:pt idx="0">
                  <c:v>0.788931932653201</c:v>
                </c:pt>
                <c:pt idx="1">
                  <c:v>1.0</c:v>
                </c:pt>
                <c:pt idx="2" formatCode="0.0%">
                  <c:v>0.5</c:v>
                </c:pt>
                <c:pt idx="3">
                  <c:v>1.0</c:v>
                </c:pt>
                <c:pt idx="6">
                  <c:v>0.700326107900391</c:v>
                </c:pt>
                <c:pt idx="12">
                  <c:v>0.8</c:v>
                </c:pt>
                <c:pt idx="13">
                  <c:v>0.58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69-481F-BBF1-C226F663E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6691248"/>
        <c:axId val="-2119401584"/>
        <c:axId val="0"/>
      </c:bar3DChart>
      <c:catAx>
        <c:axId val="-213669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401584"/>
        <c:crosses val="autoZero"/>
        <c:auto val="1"/>
        <c:lblAlgn val="ctr"/>
        <c:lblOffset val="100"/>
        <c:noMultiLvlLbl val="0"/>
      </c:catAx>
      <c:valAx>
        <c:axId val="-211940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SDG 6.5.2 indicator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6912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7-06-20T21:28:55.754"/>
    </inkml:context>
    <inkml:brush xml:id="br0">
      <inkml:brushProperty name="width" value="0.08819" units="cm"/>
      <inkml:brushProperty name="height" value="0.35278" units="cm"/>
      <inkml:brushProperty name="color" value="#4583B8"/>
      <inkml:brushProperty name="tip" value="rectangle"/>
      <inkml:brushProperty name="rasterOp" value="maskPen"/>
    </inkml:brush>
  </inkml:definitions>
  <inkml:trace contextRef="#ctx0" brushRef="#br0">4072 9882,'54'19,"-27"19,0-20,27 1,28 56,-55-56,26 0,-25 0,-1 19,28-20,-2 1,2 18,53 1,-53-20,-29 1,28 0,28 0,-28-1,1 1,25 0,30 19,-84-38,28 19,-26-19,-1 18,-1-18,2 19,54 19,26-19,-81-19,27 18,0 1,-26-19,25 0,2 19,-1 19,54-20,-27 1,-26 0,-28 0,54-19,-54 19,28 0,-1-1,-27-18,0 0,109 38,-109-19,0-19,54 19,-26 18,-2-18,2 18,80 1,-54-20,-26 20,-28-38,27 19,-27-19,55 37,-29-37,-25 0,-1 19,28-19,-29 0,29 19,-28-19,54 0,-54 0,0 0,1 0,-1 0,-1 0,1 0,1 0,-1 0,0 0,0 0,27 0,-26 0,-1 0,-27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7-06-20T21:28:58.745"/>
    </inkml:context>
    <inkml:brush xml:id="br0">
      <inkml:brushProperty name="width" value="0.08819" units="cm"/>
      <inkml:brushProperty name="height" value="0.35278" units="cm"/>
      <inkml:brushProperty name="color" value="#4583B8"/>
      <inkml:brushProperty name="tip" value="rectangle"/>
      <inkml:brushProperty name="rasterOp" value="maskPen"/>
    </inkml:brush>
  </inkml:definitions>
  <inkml:trace contextRef="#ctx0" brushRef="#br0">7379 10692,'0'0,"0"47,41-23,1 48,-1-49,40 1,-81 48,83-1,-41-47,-42 24,39-25,3 25,-42-24,83 0,-42 47,-41-47,81 0,2 47,-2-47,-81 0,42 0,41-24,-83 23,82-23,-82 0,40 24,2-24,-1 0,-41 0,41 0,-41 0,82 24,0-24,-40 24,-1-24,-41 0,42 24,-42-24,0 23,0-23,0 24,0-24,-42 24,1-24,41 0,-42 0,42 0,-41 0,0 24,1-24,40 0,-83 0,0 24,83 0,-81-24,40 23,-1-23,42 0,-41 0,-1 0,3 0,-44 0,41 0,1 24,-204 24,203-48,-41 24,2 23,81-47,-83 0,83 0,-41 0,41 0,0 24,-83-24,83 0,-81 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7-06-20T22:29:36.8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1714 9311,'0'-24,"0"24,26-24,27 0,-1-23,0 23,-25-24,24 24,2 1,25-25,-26 48,1 0,-53-24,51 24,2 0,-27 0,0 0,0 0,27 0,-27-24,26 24,0 0,79 0,-105 0,26 0,0 0,1-24,-27 24,26 0,-52 0,53 0,-27 0,52-23,-26 23,104-48,-77 48,-26-24,-2 24,28 0,-27-24,27 24,25-23,0-1,27 0,105 0,-158 0,52 24,-26 0,2 0,-28 0,-1 0,2 0,130 0,-130 0,25 0,-25 0,25 0,27 0,-53 0,52 0,1 0,261 0,-236-23,1 23,-26-24,52 0,0 24,-26-24,25 24,-182 0,-26 24,78-72,27 48,-1 0,26 0,2 0,24 0,1 0,-27 0,288 0,-236 48,-51-48,25 48,-26-48,-25 0,52 23,52 25,-105-48,-25 0,25 24,-26-24,26 0,-25 0,25 0,105 24,-130-24,-2 0,28 0,-27 0,-26 0,78 23,-51-23,-1 0,26 0,0 0,1 0,-1 0,-25 0,130 0,-131 0,0 0,1 0,-2 0,-51 0,27 0,-1 0,0 0,52 0,0-47,27 47,0 0,25 0,-26 0,-25 0,-1 0,1 0,103 0,-103 0,-27 0,1 0,24 47,2-47,-52 0,-1 24,26 0,0 0,0 0,-26-1,27-23,-2 24,-51-24,27 24,52 0,-79 0,25-24,-25 24,0-1,26 1,-26 0,27 47,-1-47,-26 0,0 0,0 0,0-1,0-23,0 24,0-24,0 48,0-48,0 24,0-24,-26 0,-52 24,25-1,0 1,-25-24,26 24,-130 0,103 0,1-24,-1 23,1-23,-26 24,25-24,1 24,-183 24,182-48,1 23,25 1,2-24,-2 0,0 24,-24-24,-80 24,79 0,-53-24,52 24,1-24,-1 0,28 23,-28 1,1 0,-132 24,133-48,-28 0,26 23,2 1,24-24,0 0,-155 24,129-24,1 24,0-24,-1 0,1 0,25 0,1 0,-157 0,105 0,-1 0,-26 0,53 0,-26 0,25 0,-25 0,-26 0,-27 0,-131 0,210 0,52 0,-27 0,53 0,-51 0,-2 0,-25 0,-27 0,1 0,0 0,-1 0,0 0,-26 24,27-24,0 0,25 0,1 0,-1 0,-77 0,51-24,1-24,-27 24,1-23,-1-1,1 48,-1-47,1 23,24 0,2 24,-26-24,52 24,-1-24,-130 24,130 0,1 0,-26 0,25 0,-25 0,25 0,-25 0,0 0,26 0,-1 0,1 0,-79 0,104 0,2 0,-2 0,27 0,-1 0,-50 0,50 0,-25 0,26 0,-26 0,25 0,-50 0,50 0,1 0,0 0,26 0,-26 0,26 0,-26 0,26 0,-26 0,-1 0,1 0,0 0,26-24,-52 24,-1 0,2 0,-28 0,26-23,2-1,-2-24,27 24,0-23,26 23,-26 0,0-23,26 23,0 0,-27-24,27 24,-26 1,26-1,0 0,-25 0,-1 24,26-47,0 47,-27-24,27 24,0-48,0 48,0-47,0 23,0 24,0 0,-52-24,52 24,-52-24,26 24,26 0,-53 0,53 0,0 0,-26 0,26 0,0 24,0 0,0-24,0 24,0-24,0 23,0 1,0-24,0 24,0-24,-25 24,-2-24,1 47,0-23,-1 24,27-48,-25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7-06-20T22:29:38.6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17335 11097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0E18C-4665-C54F-8EDC-CABCCF3959FE}" type="datetimeFigureOut">
              <a:rPr lang="en-US" smtClean="0"/>
              <a:t>3/6/18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DC8FA-C34E-4B4E-A06F-CA12A648D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7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The</a:t>
            </a:r>
            <a:r>
              <a:rPr lang="es-ES_tradnl" dirty="0" smtClean="0"/>
              <a:t> 2030 to </a:t>
            </a:r>
            <a:r>
              <a:rPr lang="es-ES_tradnl" dirty="0" err="1" smtClean="0"/>
              <a:t>adresses</a:t>
            </a:r>
            <a:r>
              <a:rPr lang="es-ES_tradnl" dirty="0" smtClean="0"/>
              <a:t> </a:t>
            </a:r>
            <a:r>
              <a:rPr lang="es-ES_tradnl" dirty="0" err="1" smtClean="0"/>
              <a:t>challenges</a:t>
            </a:r>
            <a:r>
              <a:rPr lang="es-ES_tradnl" dirty="0" smtClean="0"/>
              <a:t> of 21st </a:t>
            </a:r>
            <a:r>
              <a:rPr lang="es-ES_tradnl" dirty="0" err="1" smtClean="0"/>
              <a:t>century</a:t>
            </a:r>
            <a:r>
              <a:rPr lang="es-ES_tradnl" dirty="0" smtClean="0"/>
              <a:t>: </a:t>
            </a:r>
            <a:r>
              <a:rPr lang="es-ES_tradnl" dirty="0" err="1" smtClean="0"/>
              <a:t>SDGs</a:t>
            </a:r>
            <a:r>
              <a:rPr lang="es-ES_tradnl" dirty="0" smtClean="0"/>
              <a:t> are </a:t>
            </a:r>
            <a:r>
              <a:rPr lang="es-ES_tradnl" dirty="0" err="1" smtClean="0"/>
              <a:t>about</a:t>
            </a:r>
            <a:r>
              <a:rPr lang="es-ES_tradnl" dirty="0" smtClean="0"/>
              <a:t> </a:t>
            </a:r>
            <a:r>
              <a:rPr lang="es-ES_tradnl" dirty="0" err="1" smtClean="0"/>
              <a:t>finding</a:t>
            </a:r>
            <a:r>
              <a:rPr lang="es-ES_tradnl" dirty="0" smtClean="0"/>
              <a:t> </a:t>
            </a:r>
            <a:r>
              <a:rPr lang="es-ES_tradnl" dirty="0" err="1" smtClean="0"/>
              <a:t>solutions</a:t>
            </a:r>
            <a:r>
              <a:rPr lang="es-ES_tradnl" dirty="0" smtClean="0"/>
              <a:t> and IHP </a:t>
            </a:r>
            <a:r>
              <a:rPr lang="es-ES_tradnl" dirty="0" err="1" smtClean="0"/>
              <a:t>enhance</a:t>
            </a:r>
            <a:r>
              <a:rPr lang="es-ES_tradnl" dirty="0" smtClean="0"/>
              <a:t> </a:t>
            </a:r>
            <a:r>
              <a:rPr lang="es-ES_tradnl" dirty="0" err="1" smtClean="0"/>
              <a:t>capacity</a:t>
            </a:r>
            <a:r>
              <a:rPr lang="es-ES_tradnl" dirty="0" smtClean="0"/>
              <a:t> of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States</a:t>
            </a:r>
            <a:r>
              <a:rPr lang="es-ES_tradnl" dirty="0" smtClean="0"/>
              <a:t> to </a:t>
            </a:r>
            <a:r>
              <a:rPr lang="es-ES_tradnl" dirty="0" err="1" smtClean="0"/>
              <a:t>better</a:t>
            </a:r>
            <a:r>
              <a:rPr lang="es-ES_tradnl" dirty="0" smtClean="0"/>
              <a:t> </a:t>
            </a:r>
            <a:r>
              <a:rPr lang="es-ES_tradnl" dirty="0" err="1" smtClean="0"/>
              <a:t>adresse</a:t>
            </a:r>
            <a:r>
              <a:rPr lang="es-ES_tradnl" dirty="0" smtClean="0"/>
              <a:t> </a:t>
            </a:r>
            <a:r>
              <a:rPr lang="es-ES_tradnl" dirty="0" err="1" smtClean="0"/>
              <a:t>water</a:t>
            </a:r>
            <a:r>
              <a:rPr lang="es-ES_tradnl" dirty="0" smtClean="0"/>
              <a:t> </a:t>
            </a:r>
            <a:r>
              <a:rPr lang="es-ES_tradnl" dirty="0" err="1" smtClean="0"/>
              <a:t>security</a:t>
            </a:r>
            <a:r>
              <a:rPr lang="es-ES_tradnl" dirty="0" smtClean="0"/>
              <a:t> and to </a:t>
            </a:r>
            <a:r>
              <a:rPr lang="es-ES_tradnl" dirty="0" err="1" smtClean="0"/>
              <a:t>implement</a:t>
            </a:r>
            <a:r>
              <a:rPr lang="es-ES_tradnl" dirty="0" smtClean="0"/>
              <a:t> </a:t>
            </a:r>
            <a:r>
              <a:rPr lang="es-ES_tradnl" dirty="0" err="1" smtClean="0"/>
              <a:t>SDgs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01614-2A87-40F7-80F4-505642E0F13F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Lessons learned </a:t>
            </a:r>
          </a:p>
          <a:p>
            <a:r>
              <a:rPr lang="en-US" dirty="0" smtClean="0"/>
              <a:t>High participation in the exercise despite the sensitive topic, but gaps in Asia and Latin America</a:t>
            </a:r>
          </a:p>
          <a:p>
            <a:r>
              <a:rPr lang="en-US" dirty="0" smtClean="0"/>
              <a:t>Validation requires intensive engagement with countries and shows needs for capacity building on the indicator</a:t>
            </a:r>
          </a:p>
          <a:p>
            <a:r>
              <a:rPr lang="en-US" dirty="0" smtClean="0"/>
              <a:t>Build capacity  on groundwater is a major challenge and focus of future work (UNESCO)</a:t>
            </a:r>
          </a:p>
          <a:p>
            <a:r>
              <a:rPr lang="en-US" dirty="0" smtClean="0"/>
              <a:t>Reporting has already triggered follow-up actions in countries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94106F8A-5DCD-4845-96C4-A672E79A286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Lessons learned </a:t>
            </a:r>
          </a:p>
          <a:p>
            <a:r>
              <a:rPr lang="en-US" dirty="0" smtClean="0"/>
              <a:t>High participation in the exercise despite the sensitive topic, but gaps in Asia and Latin America</a:t>
            </a:r>
          </a:p>
          <a:p>
            <a:r>
              <a:rPr lang="en-US" dirty="0" smtClean="0"/>
              <a:t>Validation requires intensive engagement with countries and shows needs for capacity building on the indicator</a:t>
            </a:r>
          </a:p>
          <a:p>
            <a:r>
              <a:rPr lang="en-US" dirty="0" smtClean="0"/>
              <a:t>Build capacity  on groundwater is a major challenge and focus of future work (UNESCO)</a:t>
            </a:r>
          </a:p>
          <a:p>
            <a:r>
              <a:rPr lang="en-US" dirty="0" smtClean="0"/>
              <a:t>Reporting has already triggered follow-up actions in countries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94106F8A-5DCD-4845-96C4-A672E79A286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0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Lessons learned </a:t>
            </a:r>
          </a:p>
          <a:p>
            <a:r>
              <a:rPr lang="en-US" dirty="0" smtClean="0"/>
              <a:t>High participation in the exercise despite the sensitive topic, but gaps in Asia and Latin America</a:t>
            </a:r>
          </a:p>
          <a:p>
            <a:r>
              <a:rPr lang="en-US" dirty="0" smtClean="0"/>
              <a:t>Validation requires intensive engagement with countries and shows needs for capacity building on the indicator</a:t>
            </a:r>
          </a:p>
          <a:p>
            <a:r>
              <a:rPr lang="en-US" dirty="0" smtClean="0"/>
              <a:t>Build capacity  on groundwater is a major challenge and focus of future work (UNESCO)</a:t>
            </a:r>
          </a:p>
          <a:p>
            <a:r>
              <a:rPr lang="en-US" dirty="0" smtClean="0"/>
              <a:t>Reporting has already triggered follow-up actions in countries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94106F8A-5DCD-4845-96C4-A672E79A286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1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3/6/18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7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3/6/18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3/6/18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51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2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58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52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86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1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5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3/6/18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68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59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25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75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9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"/>
            <a:ext cx="12192000" cy="2408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" y="6068652"/>
            <a:ext cx="12192001" cy="789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5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0463"/>
            <a:ext cx="6894600" cy="493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32800" y="1127196"/>
            <a:ext cx="4459200" cy="5010805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-11289" y="1093437"/>
            <a:ext cx="12201600" cy="0"/>
          </a:xfrm>
          <a:prstGeom prst="line">
            <a:avLst/>
          </a:prstGeom>
          <a:ln w="57150">
            <a:solidFill>
              <a:srgbClr val="00A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534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20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22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29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7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3/6/18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61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57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09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11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4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68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53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"/>
            <a:ext cx="12192000" cy="2408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" y="6068652"/>
            <a:ext cx="12192001" cy="789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8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0463"/>
            <a:ext cx="6894600" cy="493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32800" y="1127196"/>
            <a:ext cx="4459200" cy="5010805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-11289" y="1093437"/>
            <a:ext cx="12201600" cy="0"/>
          </a:xfrm>
          <a:prstGeom prst="line">
            <a:avLst/>
          </a:prstGeom>
          <a:ln w="57150">
            <a:solidFill>
              <a:srgbClr val="00A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310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9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3/6/18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67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57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3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54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792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507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85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683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290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159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9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3/6/18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06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"/>
            <a:ext cx="12192000" cy="2408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" y="6068652"/>
            <a:ext cx="12192001" cy="789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75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0463"/>
            <a:ext cx="6894600" cy="493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32800" y="1127196"/>
            <a:ext cx="4459200" cy="5010805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-11289" y="1093437"/>
            <a:ext cx="12201600" cy="0"/>
          </a:xfrm>
          <a:prstGeom prst="line">
            <a:avLst/>
          </a:prstGeom>
          <a:ln w="57150">
            <a:solidFill>
              <a:srgbClr val="00A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64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144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4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076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618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866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890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715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3/6/18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680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9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56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776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0463"/>
            <a:ext cx="6894600" cy="493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32800" y="1127196"/>
            <a:ext cx="4459200" cy="5010805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-11289" y="1093437"/>
            <a:ext cx="12201600" cy="0"/>
          </a:xfrm>
          <a:prstGeom prst="line">
            <a:avLst/>
          </a:prstGeom>
          <a:ln w="57150">
            <a:solidFill>
              <a:srgbClr val="00A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1166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146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606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56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445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603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1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3/6/18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86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926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126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403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123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267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"/>
            <a:ext cx="12192000" cy="2408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" y="6068652"/>
            <a:ext cx="12192001" cy="789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0463"/>
            <a:ext cx="6894600" cy="493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32800" y="1127196"/>
            <a:ext cx="4459200" cy="5010805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-11289" y="1093437"/>
            <a:ext cx="12201600" cy="0"/>
          </a:xfrm>
          <a:prstGeom prst="line">
            <a:avLst/>
          </a:prstGeom>
          <a:ln w="57150">
            <a:solidFill>
              <a:srgbClr val="00A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2436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548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533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0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3/6/18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761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589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534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500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25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229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169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503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"/>
            <a:ext cx="12192000" cy="2408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" y="6068652"/>
            <a:ext cx="12192001" cy="789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8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0463"/>
            <a:ext cx="6894600" cy="493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32800" y="1127196"/>
            <a:ext cx="4459200" cy="5010805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-11289" y="1093437"/>
            <a:ext cx="12201600" cy="0"/>
          </a:xfrm>
          <a:prstGeom prst="line">
            <a:avLst/>
          </a:prstGeom>
          <a:ln w="57150">
            <a:solidFill>
              <a:srgbClr val="00A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9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3/6/18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03CC4B2-01DB-4AE3-A56D-1265AEFAA2E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6.xml"/><Relationship Id="rId14" Type="http://schemas.openxmlformats.org/officeDocument/2006/relationships/theme" Target="../theme/theme6.xml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89.xml"/><Relationship Id="rId14" Type="http://schemas.openxmlformats.org/officeDocument/2006/relationships/theme" Target="../theme/theme7.xml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32AE12-0FED-4BF5-879A-5F41E4D084A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3/6/18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3CC4B2-01DB-4AE3-A56D-1265AEFAA2E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07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7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2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1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8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BCE6-180D-4AC7-84F4-F16F40F692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BB24-F9C5-46FF-AD3B-DEBE2F35B6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6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5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image" Target="../media/image12.tiff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8.tiff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hyperlink" Target="mailto:Maria.Amakali@mawf.gov.na" TargetMode="External"/><Relationship Id="rId21" Type="http://schemas.openxmlformats.org/officeDocument/2006/relationships/hyperlink" Target="mailto:BannisterM@dws.gov.za" TargetMode="External"/><Relationship Id="rId22" Type="http://schemas.openxmlformats.org/officeDocument/2006/relationships/hyperlink" Target="mailto:MochotlhiD@dws.gov.za" TargetMode="External"/><Relationship Id="rId23" Type="http://schemas.openxmlformats.org/officeDocument/2006/relationships/hyperlink" Target="mailto:energyswa@realnet.co.sz" TargetMode="External"/><Relationship Id="rId24" Type="http://schemas.openxmlformats.org/officeDocument/2006/relationships/hyperlink" Target="mailto:larshmkhonta@gmail.com" TargetMode="External"/><Relationship Id="rId25" Type="http://schemas.openxmlformats.org/officeDocument/2006/relationships/hyperlink" Target="mailto:psmw@maji.go.tz" TargetMode="External"/><Relationship Id="rId26" Type="http://schemas.openxmlformats.org/officeDocument/2006/relationships/hyperlink" Target="mailto:b.mrindoko@gmail.com" TargetMode="External"/><Relationship Id="rId27" Type="http://schemas.openxmlformats.org/officeDocument/2006/relationships/hyperlink" Target="mailto:sapudekambo@gmail.com" TargetMode="External"/><Relationship Id="rId28" Type="http://schemas.openxmlformats.org/officeDocument/2006/relationships/hyperlink" Target="mailto:gjkisaka@yahoo.co.uk" TargetMode="External"/><Relationship Id="rId29" Type="http://schemas.openxmlformats.org/officeDocument/2006/relationships/hyperlink" Target="mailto:mwakabengele@yahoo.co.uk" TargetMode="External"/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6.png"/><Relationship Id="rId3" Type="http://schemas.openxmlformats.org/officeDocument/2006/relationships/hyperlink" Target="mailto:quintmanuel@gmail.com" TargetMode="External"/><Relationship Id="rId4" Type="http://schemas.openxmlformats.org/officeDocument/2006/relationships/hyperlink" Target="mailto:narciso.ambrosio@inrh.gv.ao" TargetMode="External"/><Relationship Id="rId5" Type="http://schemas.openxmlformats.org/officeDocument/2006/relationships/hyperlink" Target="mailto:trsmolefi@gov.bw" TargetMode="External"/><Relationship Id="rId30" Type="http://schemas.openxmlformats.org/officeDocument/2006/relationships/hyperlink" Target="mailto:mission.tanzania@ties.itu.int" TargetMode="External"/><Relationship Id="rId31" Type="http://schemas.openxmlformats.org/officeDocument/2006/relationships/hyperlink" Target="mailto:mutinta.diangamo@mewd.gov.zm" TargetMode="External"/><Relationship Id="rId32" Type="http://schemas.openxmlformats.org/officeDocument/2006/relationships/hyperlink" Target="mailto:mutintad@gmail.com" TargetMode="External"/><Relationship Id="rId9" Type="http://schemas.openxmlformats.org/officeDocument/2006/relationships/hyperlink" Target="mailto:lungumalutshi@gmail.com" TargetMode="External"/><Relationship Id="rId6" Type="http://schemas.openxmlformats.org/officeDocument/2006/relationships/hyperlink" Target="mailto:tdedede@gov.bw" TargetMode="External"/><Relationship Id="rId7" Type="http://schemas.openxmlformats.org/officeDocument/2006/relationships/hyperlink" Target="mailto:jergal2001@yahoo.fr" TargetMode="External"/><Relationship Id="rId8" Type="http://schemas.openxmlformats.org/officeDocument/2006/relationships/hyperlink" Target="mailto:forourdyingplanet@gmail.com" TargetMode="External"/><Relationship Id="rId33" Type="http://schemas.openxmlformats.org/officeDocument/2006/relationships/hyperlink" Target="mailto:zmanyangadze@hotmail.com" TargetMode="External"/><Relationship Id="rId10" Type="http://schemas.openxmlformats.org/officeDocument/2006/relationships/hyperlink" Target="mailto:florentinmugula@gmail.com" TargetMode="External"/><Relationship Id="rId11" Type="http://schemas.openxmlformats.org/officeDocument/2006/relationships/hyperlink" Target="mailto:tlalimahlalele@yahoo.com" TargetMode="External"/><Relationship Id="rId12" Type="http://schemas.openxmlformats.org/officeDocument/2006/relationships/hyperlink" Target="mailto:opc@opc.gov.mw" TargetMode="External"/><Relationship Id="rId13" Type="http://schemas.openxmlformats.org/officeDocument/2006/relationships/hyperlink" Target="mailto:rexkanjedza@gmail.com" TargetMode="External"/><Relationship Id="rId14" Type="http://schemas.openxmlformats.org/officeDocument/2006/relationships/hyperlink" Target="mailto:jamesdaire@ymail.com" TargetMode="External"/><Relationship Id="rId15" Type="http://schemas.openxmlformats.org/officeDocument/2006/relationships/hyperlink" Target="mailto:bandapbc@gmai.com" TargetMode="External"/><Relationship Id="rId16" Type="http://schemas.openxmlformats.org/officeDocument/2006/relationships/hyperlink" Target="mailto:mission.malawi@ties.itu.int" TargetMode="External"/><Relationship Id="rId17" Type="http://schemas.openxmlformats.org/officeDocument/2006/relationships/hyperlink" Target="mailto:egovate@dnaguas.gov.mz" TargetMode="External"/><Relationship Id="rId18" Type="http://schemas.openxmlformats.org/officeDocument/2006/relationships/hyperlink" Target="mailto:egovate@gmail.com" TargetMode="External"/><Relationship Id="rId19" Type="http://schemas.openxmlformats.org/officeDocument/2006/relationships/hyperlink" Target="mailto:iolandabilaa@gmail.co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6.png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emf"/><Relationship Id="rId12" Type="http://schemas.openxmlformats.org/officeDocument/2006/relationships/image" Target="../media/image6.png"/><Relationship Id="rId13" Type="http://schemas.openxmlformats.org/officeDocument/2006/relationships/image" Target="../media/image8.tiff"/><Relationship Id="rId14" Type="http://schemas.openxmlformats.org/officeDocument/2006/relationships/image" Target="../media/image9.png"/><Relationship Id="rId15" Type="http://schemas.openxmlformats.org/officeDocument/2006/relationships/image" Target="../media/image5.jpg"/><Relationship Id="rId1" Type="http://schemas.openxmlformats.org/officeDocument/2006/relationships/slideLayout" Target="../slideLayouts/slideLayout51.xml"/><Relationship Id="rId2" Type="http://schemas.openxmlformats.org/officeDocument/2006/relationships/customXml" Target="../ink/ink1.xml"/><Relationship Id="rId3" Type="http://schemas.openxmlformats.org/officeDocument/2006/relationships/image" Target="../media/image9.emf"/><Relationship Id="rId4" Type="http://schemas.openxmlformats.org/officeDocument/2006/relationships/customXml" Target="../ink/ink2.xml"/><Relationship Id="rId5" Type="http://schemas.openxmlformats.org/officeDocument/2006/relationships/image" Target="../media/image10.emf"/><Relationship Id="rId6" Type="http://schemas.openxmlformats.org/officeDocument/2006/relationships/customXml" Target="../ink/ink3.xml"/><Relationship Id="rId7" Type="http://schemas.openxmlformats.org/officeDocument/2006/relationships/image" Target="../media/image11.emf"/><Relationship Id="rId8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6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2.tiff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6172200"/>
            <a:ext cx="647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Lucida Sans" pitchFamily="34" charset="0"/>
              </a:rPr>
              <a:t>Tales Carvalho Resende </a:t>
            </a:r>
          </a:p>
          <a:p>
            <a:pPr algn="ctr"/>
            <a:r>
              <a:rPr lang="fr-FR" sz="1400" dirty="0">
                <a:solidFill>
                  <a:prstClr val="black"/>
                </a:solidFill>
                <a:latin typeface="Lucida Sans" pitchFamily="34" charset="0"/>
              </a:rPr>
              <a:t>UNESCO International </a:t>
            </a:r>
            <a:r>
              <a:rPr lang="fr-FR" sz="1400" dirty="0" err="1">
                <a:solidFill>
                  <a:prstClr val="black"/>
                </a:solidFill>
                <a:latin typeface="Lucida Sans" pitchFamily="34" charset="0"/>
              </a:rPr>
              <a:t>Hydrological</a:t>
            </a:r>
            <a:r>
              <a:rPr lang="fr-FR" sz="1400" dirty="0">
                <a:solidFill>
                  <a:prstClr val="black"/>
                </a:solidFill>
                <a:latin typeface="Lucida Sans" pitchFamily="34" charset="0"/>
              </a:rPr>
              <a:t> Programme (IHP)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834" y="4855957"/>
            <a:ext cx="10933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3</a:t>
            </a:r>
            <a:r>
              <a:rPr lang="en-US" b="1" baseline="30000" dirty="0" smtClean="0">
                <a:solidFill>
                  <a:prstClr val="black"/>
                </a:solidFill>
              </a:rPr>
              <a:t>rd</a:t>
            </a:r>
            <a:r>
              <a:rPr lang="en-US" b="1" dirty="0" smtClean="0">
                <a:solidFill>
                  <a:prstClr val="black"/>
                </a:solidFill>
              </a:rPr>
              <a:t> Regional Meeting on Tools for the Sustainable Management of </a:t>
            </a:r>
            <a:r>
              <a:rPr lang="en-US" b="1" dirty="0" err="1" smtClean="0">
                <a:solidFill>
                  <a:prstClr val="black"/>
                </a:solidFill>
              </a:rPr>
              <a:t>Transboundary</a:t>
            </a:r>
            <a:r>
              <a:rPr lang="en-US" b="1" dirty="0" smtClean="0">
                <a:solidFill>
                  <a:prstClr val="black"/>
                </a:solidFill>
              </a:rPr>
              <a:t> Aquifers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6-9 March 2018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Gaborone, Botswana</a:t>
            </a:r>
            <a:endParaRPr lang="fr-FR" b="1" i="1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5983" y="3235418"/>
            <a:ext cx="10654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Futura Bk" pitchFamily="34" charset="0"/>
                <a:cs typeface="Aharoni" panose="02010803020104030203" pitchFamily="2" charset="-79"/>
              </a:rPr>
              <a:t>TRANSBOUNDARY WATERS COOPERATION AND THE SDGs</a:t>
            </a:r>
            <a:endParaRPr lang="en-US" sz="3600" b="1" dirty="0">
              <a:solidFill>
                <a:srgbClr val="0070C0"/>
              </a:solidFill>
              <a:latin typeface="Futura Bk" pitchFamily="34" charset="0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762001"/>
            <a:ext cx="4456790" cy="205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963400" y="0"/>
            <a:ext cx="228600" cy="70173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0" y="1268760"/>
            <a:ext cx="119634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E1E5314-2A0B-442F-8E71-BD673191F1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3553" y="150379"/>
            <a:ext cx="1731400" cy="635783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701"/>
            <a:ext cx="1893969" cy="93112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0CB25B4-75F6-4F98-8393-D90A4C945F16}"/>
              </a:ext>
            </a:extLst>
          </p:cNvPr>
          <p:cNvSpPr/>
          <p:nvPr/>
        </p:nvSpPr>
        <p:spPr>
          <a:xfrm>
            <a:off x="671887" y="1529053"/>
            <a:ext cx="10358063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Lessons </a:t>
            </a:r>
            <a:r>
              <a:rPr lang="en-US" sz="2800" b="1" dirty="0" smtClean="0">
                <a:solidFill>
                  <a:srgbClr val="002060"/>
                </a:solidFill>
              </a:rPr>
              <a:t>learned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  <a:p>
            <a:pPr marL="173034" indent="-173034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High participation in the exercise despite the sensitive topic  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173034" indent="-173034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173034" indent="-173034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Validation requires intensive engagement with countries and shows needs for capacity building on the </a:t>
            </a:r>
            <a:r>
              <a:rPr lang="en-US" sz="2800" dirty="0" smtClean="0">
                <a:solidFill>
                  <a:srgbClr val="002060"/>
                </a:solidFill>
              </a:rPr>
              <a:t>indicator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pPr marL="173034" indent="-173034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Build capacity  on groundwater is a major challenge and focus of future work (UNESCO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</a:p>
          <a:p>
            <a:pPr marL="173034" indent="-173034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173034" indent="-173034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rgbClr val="002060"/>
                </a:solidFill>
              </a:rPr>
              <a:t>Reporting has </a:t>
            </a:r>
            <a:r>
              <a:rPr lang="en-GB" sz="2800" dirty="0">
                <a:solidFill>
                  <a:srgbClr val="002060"/>
                </a:solidFill>
              </a:rPr>
              <a:t>already</a:t>
            </a:r>
            <a:r>
              <a:rPr lang="fr-CH" sz="2800" dirty="0">
                <a:solidFill>
                  <a:srgbClr val="002060"/>
                </a:solidFill>
              </a:rPr>
              <a:t> </a:t>
            </a:r>
            <a:r>
              <a:rPr lang="fr-CH" sz="2800" dirty="0" err="1">
                <a:solidFill>
                  <a:srgbClr val="002060"/>
                </a:solidFill>
              </a:rPr>
              <a:t>triggered</a:t>
            </a:r>
            <a:r>
              <a:rPr lang="fr-CH" sz="2800" dirty="0">
                <a:solidFill>
                  <a:srgbClr val="002060"/>
                </a:solidFill>
              </a:rPr>
              <a:t> follow-up actions in countries </a:t>
            </a:r>
          </a:p>
        </p:txBody>
      </p:sp>
      <p:sp>
        <p:nvSpPr>
          <p:cNvPr id="10" name="ZoneTexte 14"/>
          <p:cNvSpPr txBox="1"/>
          <p:nvPr/>
        </p:nvSpPr>
        <p:spPr>
          <a:xfrm>
            <a:off x="1500779" y="238797"/>
            <a:ext cx="99029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rgbClr val="5B9BD5">
                    <a:lumMod val="50000"/>
                  </a:srgbClr>
                </a:solidFill>
              </a:rPr>
              <a:t>Process</a:t>
            </a:r>
            <a:r>
              <a:rPr lang="fr-FR" sz="3600" b="1" dirty="0" smtClean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fr-FR" sz="3600" b="1" dirty="0">
                <a:solidFill>
                  <a:srgbClr val="5B9BD5">
                    <a:lumMod val="50000"/>
                  </a:srgbClr>
                </a:solidFill>
              </a:rPr>
              <a:t>2017-2018</a:t>
            </a:r>
          </a:p>
        </p:txBody>
      </p:sp>
    </p:spTree>
    <p:extLst>
      <p:ext uri="{BB962C8B-B14F-4D97-AF65-F5344CB8AC3E}">
        <p14:creationId xmlns:p14="http://schemas.microsoft.com/office/powerpoint/2010/main" val="17447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963400" y="0"/>
            <a:ext cx="228600" cy="70173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0" y="1268760"/>
            <a:ext cx="119634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E1E5314-2A0B-442F-8E71-BD673191F1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3553" y="150379"/>
            <a:ext cx="1731400" cy="635783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701"/>
            <a:ext cx="1893969" cy="931126"/>
          </a:xfrm>
          <a:prstGeom prst="rect">
            <a:avLst/>
          </a:prstGeom>
        </p:spPr>
      </p:pic>
      <p:sp>
        <p:nvSpPr>
          <p:cNvPr id="10" name="ZoneTexte 14"/>
          <p:cNvSpPr txBox="1"/>
          <p:nvPr/>
        </p:nvSpPr>
        <p:spPr>
          <a:xfrm>
            <a:off x="2294317" y="242631"/>
            <a:ext cx="99029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rgbClr val="5B9BD5">
                    <a:lumMod val="50000"/>
                  </a:srgbClr>
                </a:solidFill>
              </a:rPr>
              <a:t>Results</a:t>
            </a:r>
            <a:r>
              <a:rPr lang="fr-FR" sz="3600" b="1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fr-FR" sz="3600" b="1" dirty="0" err="1" smtClean="0">
                <a:solidFill>
                  <a:srgbClr val="5B9BD5">
                    <a:lumMod val="50000"/>
                  </a:srgbClr>
                </a:solidFill>
              </a:rPr>
              <a:t>from</a:t>
            </a:r>
            <a:r>
              <a:rPr lang="fr-FR" sz="3600" b="1" dirty="0" smtClean="0">
                <a:solidFill>
                  <a:srgbClr val="5B9BD5">
                    <a:lumMod val="50000"/>
                  </a:srgbClr>
                </a:solidFill>
              </a:rPr>
              <a:t> the SADC </a:t>
            </a:r>
            <a:r>
              <a:rPr lang="fr-FR" sz="3600" b="1" dirty="0" err="1" smtClean="0">
                <a:solidFill>
                  <a:srgbClr val="5B9BD5">
                    <a:lumMod val="50000"/>
                  </a:srgbClr>
                </a:solidFill>
              </a:rPr>
              <a:t>region</a:t>
            </a:r>
            <a:endParaRPr lang="fr-FR" sz="36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8613" y="2243076"/>
            <a:ext cx="4883638" cy="44309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 smtClean="0">
                <a:solidFill>
                  <a:srgbClr val="002060"/>
                </a:solidFill>
              </a:rPr>
              <a:t>8 countries </a:t>
            </a:r>
            <a:r>
              <a:rPr lang="fr-FR" sz="2000" dirty="0" err="1" smtClean="0">
                <a:solidFill>
                  <a:srgbClr val="002060"/>
                </a:solidFill>
              </a:rPr>
              <a:t>responded</a:t>
            </a:r>
            <a:r>
              <a:rPr lang="fr-FR" sz="2000" dirty="0" smtClean="0">
                <a:solidFill>
                  <a:srgbClr val="002060"/>
                </a:solidFill>
              </a:rPr>
              <a:t> to the questionnaire:</a:t>
            </a:r>
          </a:p>
          <a:p>
            <a:pPr lvl="1">
              <a:buFontTx/>
              <a:buChar char="-"/>
            </a:pPr>
            <a:r>
              <a:rPr lang="fr-FR" sz="1600" dirty="0" smtClean="0">
                <a:solidFill>
                  <a:srgbClr val="002060"/>
                </a:solidFill>
              </a:rPr>
              <a:t>8 countries </a:t>
            </a:r>
            <a:r>
              <a:rPr lang="fr-FR" sz="1600" dirty="0" err="1" smtClean="0">
                <a:solidFill>
                  <a:srgbClr val="002060"/>
                </a:solidFill>
              </a:rPr>
              <a:t>providing</a:t>
            </a:r>
            <a:r>
              <a:rPr lang="fr-FR" sz="1600" dirty="0" smtClean="0">
                <a:solidFill>
                  <a:srgbClr val="002060"/>
                </a:solidFill>
              </a:rPr>
              <a:t> info on river &amp; </a:t>
            </a:r>
            <a:r>
              <a:rPr lang="fr-FR" sz="1600" dirty="0" err="1" smtClean="0">
                <a:solidFill>
                  <a:srgbClr val="002060"/>
                </a:solidFill>
              </a:rPr>
              <a:t>lake</a:t>
            </a:r>
            <a:r>
              <a:rPr lang="fr-FR" sz="1600" dirty="0" smtClean="0">
                <a:solidFill>
                  <a:srgbClr val="002060"/>
                </a:solidFill>
              </a:rPr>
              <a:t> basins</a:t>
            </a:r>
          </a:p>
          <a:p>
            <a:pPr lvl="1">
              <a:buFontTx/>
              <a:buChar char="-"/>
            </a:pPr>
            <a:r>
              <a:rPr lang="fr-FR" sz="1600" dirty="0" smtClean="0">
                <a:solidFill>
                  <a:srgbClr val="002060"/>
                </a:solidFill>
              </a:rPr>
              <a:t>5 countries on </a:t>
            </a:r>
            <a:r>
              <a:rPr lang="fr-FR" sz="1600" dirty="0" err="1" smtClean="0">
                <a:solidFill>
                  <a:srgbClr val="002060"/>
                </a:solidFill>
              </a:rPr>
              <a:t>aquifers</a:t>
            </a:r>
            <a:r>
              <a:rPr lang="fr-FR" sz="1600" dirty="0" smtClean="0">
                <a:solidFill>
                  <a:srgbClr val="002060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 err="1" smtClean="0">
                <a:solidFill>
                  <a:srgbClr val="002060"/>
                </a:solidFill>
              </a:rPr>
              <a:t>Number</a:t>
            </a:r>
            <a:r>
              <a:rPr lang="fr-FR" sz="2000" dirty="0" smtClean="0">
                <a:solidFill>
                  <a:srgbClr val="002060"/>
                </a:solidFill>
              </a:rPr>
              <a:t> of </a:t>
            </a:r>
            <a:r>
              <a:rPr lang="fr-FR" sz="2000" dirty="0" err="1" smtClean="0">
                <a:solidFill>
                  <a:srgbClr val="002060"/>
                </a:solidFill>
              </a:rPr>
              <a:t>validated</a:t>
            </a:r>
            <a:r>
              <a:rPr lang="fr-FR" sz="2000" dirty="0" smtClean="0">
                <a:solidFill>
                  <a:srgbClr val="002060"/>
                </a:solidFill>
              </a:rPr>
              <a:t> reports: 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 smtClean="0">
                <a:solidFill>
                  <a:srgbClr val="002060"/>
                </a:solidFill>
              </a:rPr>
              <a:t/>
            </a:r>
            <a:br>
              <a:rPr lang="fr-FR" sz="2000" dirty="0" smtClean="0">
                <a:solidFill>
                  <a:srgbClr val="002060"/>
                </a:solidFill>
              </a:rPr>
            </a:br>
            <a:r>
              <a:rPr lang="fr-FR" sz="2000" dirty="0" err="1">
                <a:solidFill>
                  <a:srgbClr val="002060"/>
                </a:solidFill>
              </a:rPr>
              <a:t>C</a:t>
            </a:r>
            <a:r>
              <a:rPr lang="fr-FR" sz="2000" dirty="0" err="1" smtClean="0">
                <a:solidFill>
                  <a:srgbClr val="002060"/>
                </a:solidFill>
              </a:rPr>
              <a:t>alculated</a:t>
            </a:r>
            <a:r>
              <a:rPr lang="fr-FR" sz="2000" dirty="0" smtClean="0">
                <a:solidFill>
                  <a:srgbClr val="002060"/>
                </a:solidFill>
              </a:rPr>
              <a:t> SDG 6.5.2 for Angola, Botswana, Lesotho, </a:t>
            </a:r>
            <a:r>
              <a:rPr lang="fr-FR" sz="2000" dirty="0" err="1" smtClean="0">
                <a:solidFill>
                  <a:srgbClr val="002060"/>
                </a:solidFill>
              </a:rPr>
              <a:t>Namibia</a:t>
            </a:r>
            <a:r>
              <a:rPr lang="fr-FR" sz="2000" dirty="0" smtClean="0">
                <a:solidFill>
                  <a:srgbClr val="002060"/>
                </a:solidFill>
              </a:rPr>
              <a:t>, </a:t>
            </a:r>
            <a:r>
              <a:rPr lang="fr-FR" sz="2000" dirty="0" err="1" smtClean="0">
                <a:solidFill>
                  <a:srgbClr val="002060"/>
                </a:solidFill>
              </a:rPr>
              <a:t>Zambia</a:t>
            </a:r>
            <a:endParaRPr lang="fr-FR" sz="20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 smtClean="0">
                <a:solidFill>
                  <a:srgbClr val="002060"/>
                </a:solidFill>
              </a:rPr>
              <a:t>3 reports have </a:t>
            </a:r>
            <a:r>
              <a:rPr lang="fr-FR" sz="2000" dirty="0" err="1" smtClean="0">
                <a:solidFill>
                  <a:srgbClr val="002060"/>
                </a:solidFill>
              </a:rPr>
              <a:t>insufficient</a:t>
            </a:r>
            <a:r>
              <a:rPr lang="fr-FR" sz="2000" dirty="0" smtClean="0">
                <a:solidFill>
                  <a:srgbClr val="002060"/>
                </a:solidFill>
              </a:rPr>
              <a:t> data to </a:t>
            </a:r>
            <a:r>
              <a:rPr lang="fr-FR" sz="2000" dirty="0" err="1" smtClean="0">
                <a:solidFill>
                  <a:srgbClr val="002060"/>
                </a:solidFill>
              </a:rPr>
              <a:t>calculate</a:t>
            </a:r>
            <a:r>
              <a:rPr lang="fr-FR" sz="2000" dirty="0" smtClean="0">
                <a:solidFill>
                  <a:srgbClr val="002060"/>
                </a:solidFill>
              </a:rPr>
              <a:t> SDG 6.5.2 due to </a:t>
            </a:r>
            <a:r>
              <a:rPr lang="fr-FR" sz="2000" dirty="0" err="1" smtClean="0">
                <a:solidFill>
                  <a:srgbClr val="002060"/>
                </a:solidFill>
              </a:rPr>
              <a:t>missing</a:t>
            </a:r>
            <a:r>
              <a:rPr lang="fr-FR" sz="2000" dirty="0" smtClean="0">
                <a:solidFill>
                  <a:srgbClr val="002060"/>
                </a:solidFill>
              </a:rPr>
              <a:t> data on </a:t>
            </a:r>
            <a:r>
              <a:rPr lang="fr-FR" sz="2000" dirty="0" err="1" smtClean="0">
                <a:solidFill>
                  <a:srgbClr val="002060"/>
                </a:solidFill>
              </a:rPr>
              <a:t>shared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groundwater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systems</a:t>
            </a:r>
            <a:r>
              <a:rPr lang="fr-FR" sz="2000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 smtClean="0">
                <a:solidFill>
                  <a:srgbClr val="002060"/>
                </a:solidFill>
              </a:rPr>
              <a:t>4 countries have not (</a:t>
            </a:r>
            <a:r>
              <a:rPr lang="fr-FR" sz="2000" dirty="0" err="1" smtClean="0">
                <a:solidFill>
                  <a:srgbClr val="002060"/>
                </a:solidFill>
              </a:rPr>
              <a:t>yet</a:t>
            </a:r>
            <a:r>
              <a:rPr lang="fr-FR" sz="2000" dirty="0" smtClean="0">
                <a:solidFill>
                  <a:srgbClr val="002060"/>
                </a:solidFill>
              </a:rPr>
              <a:t>) </a:t>
            </a:r>
            <a:r>
              <a:rPr lang="fr-FR" sz="2000" dirty="0" err="1" smtClean="0">
                <a:solidFill>
                  <a:srgbClr val="002060"/>
                </a:solidFill>
              </a:rPr>
              <a:t>responded</a:t>
            </a:r>
            <a:endParaRPr lang="fr-FR" sz="2000" dirty="0" smtClean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46985" y="1437311"/>
            <a:ext cx="1083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12 SADC </a:t>
            </a:r>
            <a:r>
              <a:rPr lang="fr-FR" dirty="0">
                <a:solidFill>
                  <a:srgbClr val="002060"/>
                </a:solidFill>
              </a:rPr>
              <a:t>countries </a:t>
            </a:r>
            <a:r>
              <a:rPr lang="fr-FR" dirty="0" err="1">
                <a:solidFill>
                  <a:srgbClr val="002060"/>
                </a:solidFill>
              </a:rPr>
              <a:t>identified</a:t>
            </a:r>
            <a:r>
              <a:rPr lang="fr-FR" dirty="0">
                <a:solidFill>
                  <a:srgbClr val="002060"/>
                </a:solidFill>
              </a:rPr>
              <a:t>* </a:t>
            </a:r>
            <a:r>
              <a:rPr lang="fr-FR" dirty="0" err="1">
                <a:solidFill>
                  <a:srgbClr val="002060"/>
                </a:solidFill>
              </a:rPr>
              <a:t>with</a:t>
            </a:r>
            <a:r>
              <a:rPr lang="fr-FR" dirty="0">
                <a:solidFill>
                  <a:srgbClr val="002060"/>
                </a:solidFill>
              </a:rPr>
              <a:t> international river basins and / or international </a:t>
            </a:r>
            <a:r>
              <a:rPr lang="fr-FR" dirty="0" err="1">
                <a:solidFill>
                  <a:srgbClr val="002060"/>
                </a:solidFill>
              </a:rPr>
              <a:t>groundwater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systems</a:t>
            </a:r>
            <a:r>
              <a:rPr lang="fr-FR" dirty="0">
                <a:solidFill>
                  <a:srgbClr val="002060"/>
                </a:solidFill>
              </a:rPr>
              <a:t>. </a:t>
            </a:r>
          </a:p>
          <a:p>
            <a:r>
              <a:rPr lang="fr-FR" i="1" dirty="0">
                <a:solidFill>
                  <a:srgbClr val="002060"/>
                </a:solidFill>
              </a:rPr>
              <a:t>*Source: </a:t>
            </a:r>
            <a:r>
              <a:rPr lang="fr-FR" i="1" dirty="0" err="1">
                <a:solidFill>
                  <a:srgbClr val="002060"/>
                </a:solidFill>
              </a:rPr>
              <a:t>Map</a:t>
            </a:r>
            <a:r>
              <a:rPr lang="fr-FR" i="1" dirty="0">
                <a:solidFill>
                  <a:srgbClr val="002060"/>
                </a:solidFill>
              </a:rPr>
              <a:t> </a:t>
            </a:r>
            <a:r>
              <a:rPr lang="en-US" i="1" dirty="0">
                <a:solidFill>
                  <a:srgbClr val="002060"/>
                </a:solidFill>
              </a:rPr>
              <a:t>River and Groundwater Basins of the World (2012, </a:t>
            </a:r>
            <a:r>
              <a:rPr lang="fr-FR" i="1" dirty="0">
                <a:solidFill>
                  <a:srgbClr val="002060"/>
                </a:solidFill>
              </a:rPr>
              <a:t>WHYMAP – BGR UNESCO)</a:t>
            </a:r>
            <a:endParaRPr lang="en-GB" i="1" dirty="0">
              <a:solidFill>
                <a:srgbClr val="002060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669163"/>
              </p:ext>
            </p:extLst>
          </p:nvPr>
        </p:nvGraphicFramePr>
        <p:xfrm>
          <a:off x="5212251" y="2653550"/>
          <a:ext cx="6943726" cy="360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603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07" y="1429555"/>
            <a:ext cx="2819401" cy="428976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- SADC </a:t>
            </a:r>
            <a:r>
              <a:rPr lang="en-US" sz="2000" dirty="0">
                <a:solidFill>
                  <a:srgbClr val="002060"/>
                </a:solidFill>
              </a:rPr>
              <a:t>Regional </a:t>
            </a:r>
            <a:r>
              <a:rPr lang="en-US" sz="2000" dirty="0" smtClean="0">
                <a:solidFill>
                  <a:srgbClr val="002060"/>
                </a:solidFill>
              </a:rPr>
              <a:t>Average SDG 6.5.2 </a:t>
            </a:r>
            <a:r>
              <a:rPr lang="en-US" sz="2000" dirty="0">
                <a:solidFill>
                  <a:srgbClr val="002060"/>
                </a:solidFill>
              </a:rPr>
              <a:t>= </a:t>
            </a:r>
            <a:r>
              <a:rPr lang="en-US" sz="2000" dirty="0" smtClean="0">
                <a:solidFill>
                  <a:srgbClr val="002060"/>
                </a:solidFill>
              </a:rPr>
              <a:t>80%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- 8 </a:t>
            </a:r>
            <a:r>
              <a:rPr lang="en-US" sz="2000" dirty="0">
                <a:solidFill>
                  <a:srgbClr val="002060"/>
                </a:solidFill>
              </a:rPr>
              <a:t>countries report cooperation on shared river basins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- 3 </a:t>
            </a:r>
            <a:r>
              <a:rPr lang="en-US" sz="2000" dirty="0">
                <a:solidFill>
                  <a:srgbClr val="002060"/>
                </a:solidFill>
              </a:rPr>
              <a:t>country reports cooperation on groundwater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- 2 </a:t>
            </a:r>
            <a:r>
              <a:rPr lang="en-US" sz="2000" dirty="0">
                <a:solidFill>
                  <a:srgbClr val="002060"/>
                </a:solidFill>
              </a:rPr>
              <a:t>countries </a:t>
            </a:r>
            <a:r>
              <a:rPr lang="en-US" sz="2000" dirty="0" smtClean="0">
                <a:solidFill>
                  <a:srgbClr val="002060"/>
                </a:solidFill>
              </a:rPr>
              <a:t>have no operational arrangement (=0%) for transboundary cooperation on groundwater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sz="1350" dirty="0">
              <a:solidFill>
                <a:srgbClr val="002060"/>
              </a:solidFill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3425780" y="5719324"/>
            <a:ext cx="7409086" cy="24288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SW = surface water / GW = groundwater / SDG = SDG 6.5.2</a:t>
            </a:r>
            <a:r>
              <a:rPr lang="en-US" sz="1100" baseline="0" dirty="0"/>
              <a:t> </a:t>
            </a:r>
            <a:r>
              <a:rPr lang="en-US" sz="1100" dirty="0"/>
              <a:t>indicator </a:t>
            </a:r>
            <a:r>
              <a:rPr lang="en-US" sz="1100" dirty="0" smtClean="0"/>
              <a:t>value</a:t>
            </a:r>
            <a:endParaRPr lang="en-US" sz="11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2910625" y="1075192"/>
          <a:ext cx="9526073" cy="5286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necteur droit 5"/>
          <p:cNvCxnSpPr/>
          <p:nvPr/>
        </p:nvCxnSpPr>
        <p:spPr>
          <a:xfrm flipH="1">
            <a:off x="0" y="1075192"/>
            <a:ext cx="119634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E1E5314-2A0B-442F-8E71-BD673191F1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3553" y="150379"/>
            <a:ext cx="1731400" cy="6357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701"/>
            <a:ext cx="1893969" cy="93112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294317" y="242631"/>
            <a:ext cx="99029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rgbClr val="5B9BD5">
                    <a:lumMod val="50000"/>
                  </a:srgbClr>
                </a:solidFill>
              </a:rPr>
              <a:t>Results</a:t>
            </a:r>
            <a:r>
              <a:rPr lang="fr-FR" sz="3600" b="1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fr-FR" sz="3600" b="1" dirty="0" err="1" smtClean="0">
                <a:solidFill>
                  <a:srgbClr val="5B9BD5">
                    <a:lumMod val="50000"/>
                  </a:srgbClr>
                </a:solidFill>
              </a:rPr>
              <a:t>from</a:t>
            </a:r>
            <a:r>
              <a:rPr lang="fr-FR" sz="3600" b="1" dirty="0" smtClean="0">
                <a:solidFill>
                  <a:srgbClr val="5B9BD5">
                    <a:lumMod val="50000"/>
                  </a:srgbClr>
                </a:solidFill>
              </a:rPr>
              <a:t> the SADC </a:t>
            </a:r>
            <a:r>
              <a:rPr lang="fr-FR" sz="3600" b="1" dirty="0" err="1" smtClean="0">
                <a:solidFill>
                  <a:srgbClr val="5B9BD5">
                    <a:lumMod val="50000"/>
                  </a:srgbClr>
                </a:solidFill>
              </a:rPr>
              <a:t>region</a:t>
            </a:r>
            <a:endParaRPr lang="fr-FR" sz="3600" b="1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14" y="1714257"/>
            <a:ext cx="4823537" cy="2857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u="sng" dirty="0">
                <a:solidFill>
                  <a:srgbClr val="002060"/>
                </a:solidFill>
              </a:rPr>
              <a:t>Challenges &amp; opportunities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  <a:p>
            <a:pPr algn="just"/>
            <a:r>
              <a:rPr lang="en-GB" sz="2000" dirty="0">
                <a:solidFill>
                  <a:srgbClr val="002060"/>
                </a:solidFill>
              </a:rPr>
              <a:t>Current response rate: </a:t>
            </a:r>
            <a:r>
              <a:rPr lang="en-GB" sz="2000" dirty="0" smtClean="0">
                <a:solidFill>
                  <a:srgbClr val="002060"/>
                </a:solidFill>
              </a:rPr>
              <a:t>67%</a:t>
            </a:r>
            <a:endParaRPr lang="en-GB" sz="2000" dirty="0">
              <a:solidFill>
                <a:srgbClr val="002060"/>
              </a:solidFill>
            </a:endParaRPr>
          </a:p>
          <a:p>
            <a:pPr algn="just"/>
            <a:r>
              <a:rPr lang="en-GB" sz="2000" dirty="0">
                <a:solidFill>
                  <a:srgbClr val="002060"/>
                </a:solidFill>
              </a:rPr>
              <a:t>Current rate of reports with sufficient data: </a:t>
            </a:r>
            <a:r>
              <a:rPr lang="en-GB" sz="2000" dirty="0" smtClean="0">
                <a:solidFill>
                  <a:srgbClr val="002060"/>
                </a:solidFill>
              </a:rPr>
              <a:t>42%; </a:t>
            </a:r>
          </a:p>
          <a:p>
            <a:pPr algn="just"/>
            <a:r>
              <a:rPr lang="en-GB" sz="2000" dirty="0" smtClean="0">
                <a:solidFill>
                  <a:srgbClr val="002060"/>
                </a:solidFill>
              </a:rPr>
              <a:t>Data </a:t>
            </a:r>
            <a:r>
              <a:rPr lang="en-GB" sz="2000" dirty="0">
                <a:solidFill>
                  <a:srgbClr val="002060"/>
                </a:solidFill>
              </a:rPr>
              <a:t>on groundwater </a:t>
            </a:r>
            <a:r>
              <a:rPr lang="en-GB" sz="2000" dirty="0" smtClean="0">
                <a:solidFill>
                  <a:srgbClr val="002060"/>
                </a:solidFill>
              </a:rPr>
              <a:t>cooperation is lacking; and in some cases the current form of cooperation does not meet all the criteria</a:t>
            </a:r>
            <a:endParaRPr lang="en-GB" sz="2000" dirty="0">
              <a:solidFill>
                <a:srgbClr val="002060"/>
              </a:solidFill>
            </a:endParaRPr>
          </a:p>
          <a:p>
            <a:pPr algn="just"/>
            <a:r>
              <a:rPr lang="en-GB" sz="2000" dirty="0" smtClean="0">
                <a:solidFill>
                  <a:srgbClr val="002060"/>
                </a:solidFill>
              </a:rPr>
              <a:t>For TBA aquifers, there is one specific arrangement (</a:t>
            </a:r>
            <a:r>
              <a:rPr lang="en-GB" sz="2000" dirty="0" err="1" smtClean="0">
                <a:solidFill>
                  <a:srgbClr val="002060"/>
                </a:solidFill>
              </a:rPr>
              <a:t>Stampriet</a:t>
            </a:r>
            <a:r>
              <a:rPr lang="en-GB" sz="2000" dirty="0" smtClean="0">
                <a:solidFill>
                  <a:srgbClr val="002060"/>
                </a:solidFill>
              </a:rPr>
              <a:t> Aquifer System with ORASECOM)</a:t>
            </a:r>
            <a:endParaRPr lang="en-GB" sz="2000" dirty="0">
              <a:solidFill>
                <a:srgbClr val="002060"/>
              </a:solidFill>
            </a:endParaRP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A8483A3-7BFA-4D06-876F-4B147562570E}"/>
              </a:ext>
            </a:extLst>
          </p:cNvPr>
          <p:cNvSpPr/>
          <p:nvPr/>
        </p:nvSpPr>
        <p:spPr>
          <a:xfrm>
            <a:off x="6100567" y="1564275"/>
            <a:ext cx="5039259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</a:rPr>
              <a:t>Lessons learned </a:t>
            </a:r>
            <a:endParaRPr lang="en-US" sz="2000" b="1" u="sng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Participation to the survey in SADC is higher then global average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Validation </a:t>
            </a:r>
            <a:r>
              <a:rPr lang="en-US" sz="2000" dirty="0" smtClean="0">
                <a:solidFill>
                  <a:srgbClr val="002060"/>
                </a:solidFill>
              </a:rPr>
              <a:t>of data requires </a:t>
            </a:r>
            <a:r>
              <a:rPr lang="en-US" sz="2000" dirty="0">
                <a:solidFill>
                  <a:srgbClr val="002060"/>
                </a:solidFill>
              </a:rPr>
              <a:t>intensive engagement with countries and shows needs for capacity building on the </a:t>
            </a:r>
            <a:r>
              <a:rPr lang="en-US" sz="2000" dirty="0" smtClean="0">
                <a:solidFill>
                  <a:srgbClr val="002060"/>
                </a:solidFill>
              </a:rPr>
              <a:t>indicator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Availability of information </a:t>
            </a:r>
            <a:r>
              <a:rPr lang="en-US" sz="2000" dirty="0" smtClean="0">
                <a:solidFill>
                  <a:srgbClr val="002060"/>
                </a:solidFill>
              </a:rPr>
              <a:t>+ interpretation of groundwater </a:t>
            </a:r>
            <a:r>
              <a:rPr lang="en-US" sz="2000" dirty="0">
                <a:solidFill>
                  <a:srgbClr val="002060"/>
                </a:solidFill>
              </a:rPr>
              <a:t>is a major challenge and focus of future work (UNESCO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rgbClr val="002060"/>
                </a:solidFill>
              </a:rPr>
              <a:t>Reporting has </a:t>
            </a:r>
            <a:r>
              <a:rPr lang="fr-CH" sz="2000" dirty="0" err="1">
                <a:solidFill>
                  <a:srgbClr val="002060"/>
                </a:solidFill>
              </a:rPr>
              <a:t>already</a:t>
            </a:r>
            <a:r>
              <a:rPr lang="fr-CH" sz="2000" dirty="0">
                <a:solidFill>
                  <a:srgbClr val="002060"/>
                </a:solidFill>
              </a:rPr>
              <a:t> </a:t>
            </a:r>
            <a:r>
              <a:rPr lang="fr-CH" sz="2000" dirty="0" err="1" smtClean="0">
                <a:solidFill>
                  <a:srgbClr val="002060"/>
                </a:solidFill>
              </a:rPr>
              <a:t>triggered</a:t>
            </a:r>
            <a:r>
              <a:rPr lang="fr-CH" sz="2000" dirty="0" smtClean="0">
                <a:solidFill>
                  <a:srgbClr val="002060"/>
                </a:solidFill>
              </a:rPr>
              <a:t> </a:t>
            </a:r>
            <a:r>
              <a:rPr lang="fr-CH" sz="2000" dirty="0">
                <a:solidFill>
                  <a:srgbClr val="002060"/>
                </a:solidFill>
              </a:rPr>
              <a:t>follow-up actions in countries </a:t>
            </a:r>
            <a:endParaRPr lang="da-DK" sz="2000" b="1" dirty="0">
              <a:solidFill>
                <a:srgbClr val="00206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0" y="1075192"/>
            <a:ext cx="119634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E1E5314-2A0B-442F-8E71-BD673191F1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553" y="150379"/>
            <a:ext cx="1731400" cy="6357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701"/>
            <a:ext cx="1893969" cy="931126"/>
          </a:xfrm>
          <a:prstGeom prst="rect">
            <a:avLst/>
          </a:prstGeom>
        </p:spPr>
      </p:pic>
      <p:sp>
        <p:nvSpPr>
          <p:cNvPr id="12" name="ZoneTexte 14"/>
          <p:cNvSpPr txBox="1"/>
          <p:nvPr/>
        </p:nvSpPr>
        <p:spPr>
          <a:xfrm>
            <a:off x="2294317" y="242631"/>
            <a:ext cx="99029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5B9BD5">
                    <a:lumMod val="50000"/>
                  </a:srgbClr>
                </a:solidFill>
              </a:rPr>
              <a:t>Main </a:t>
            </a:r>
            <a:r>
              <a:rPr lang="fr-FR" sz="3600" b="1" dirty="0" err="1" smtClean="0">
                <a:solidFill>
                  <a:srgbClr val="5B9BD5">
                    <a:lumMod val="50000"/>
                  </a:srgbClr>
                </a:solidFill>
              </a:rPr>
              <a:t>findings</a:t>
            </a:r>
            <a:r>
              <a:rPr lang="fr-FR" sz="3600" b="1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fr-FR" sz="3600" b="1" dirty="0" err="1" smtClean="0">
                <a:solidFill>
                  <a:srgbClr val="5B9BD5">
                    <a:lumMod val="50000"/>
                  </a:srgbClr>
                </a:solidFill>
              </a:rPr>
              <a:t>from</a:t>
            </a:r>
            <a:r>
              <a:rPr lang="fr-FR" sz="3600" b="1" dirty="0" smtClean="0">
                <a:solidFill>
                  <a:srgbClr val="5B9BD5">
                    <a:lumMod val="50000"/>
                  </a:srgbClr>
                </a:solidFill>
              </a:rPr>
              <a:t> SADC </a:t>
            </a:r>
            <a:r>
              <a:rPr lang="fr-FR" sz="3600" b="1" dirty="0" err="1" smtClean="0">
                <a:solidFill>
                  <a:srgbClr val="5B9BD5">
                    <a:lumMod val="50000"/>
                  </a:srgbClr>
                </a:solidFill>
              </a:rPr>
              <a:t>region</a:t>
            </a:r>
            <a:endParaRPr lang="fr-FR" sz="3600" b="1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4725" y="1629322"/>
            <a:ext cx="95681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2018-2019 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In depth work with the MS.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</a:rPr>
              <a:t>Series of Sub-regional meetings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</a:rPr>
              <a:t>Technical Seminar Meeting  - 153 Focal points at UNESCO HQs, Paris. 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2020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January </a:t>
            </a:r>
            <a:r>
              <a:rPr lang="en-US" sz="2400" dirty="0">
                <a:solidFill>
                  <a:prstClr val="black"/>
                </a:solidFill>
              </a:rPr>
              <a:t>: Second round reporting- Invitation to MS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March (</a:t>
            </a:r>
            <a:r>
              <a:rPr lang="en-US" sz="2400" b="1" dirty="0">
                <a:solidFill>
                  <a:prstClr val="black"/>
                </a:solidFill>
              </a:rPr>
              <a:t>TBC): </a:t>
            </a:r>
            <a:r>
              <a:rPr lang="en-US" sz="2400" dirty="0">
                <a:solidFill>
                  <a:prstClr val="black"/>
                </a:solidFill>
              </a:rPr>
              <a:t>Comprehensive review of the indicator framework by the Statistical </a:t>
            </a:r>
            <a:r>
              <a:rPr lang="en-US" sz="2400" dirty="0" err="1">
                <a:solidFill>
                  <a:prstClr val="black"/>
                </a:solidFill>
              </a:rPr>
              <a:t>Commisssion</a:t>
            </a:r>
            <a:r>
              <a:rPr lang="en-US" sz="2400" dirty="0">
                <a:solidFill>
                  <a:prstClr val="black"/>
                </a:solidFill>
              </a:rPr>
              <a:t> (See A/RES/71/313)</a:t>
            </a:r>
            <a:endParaRPr lang="fr-FR" sz="2400" dirty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2021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February: </a:t>
            </a:r>
            <a:r>
              <a:rPr lang="en-US" sz="2400" dirty="0">
                <a:solidFill>
                  <a:prstClr val="black"/>
                </a:solidFill>
              </a:rPr>
              <a:t>inputs to the Global SDG database and the 2018 SDG Reports Storyline</a:t>
            </a:r>
            <a:endParaRPr lang="fr-FR" sz="2400" dirty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prstClr val="black"/>
                </a:solidFill>
              </a:rPr>
              <a:t>July: </a:t>
            </a:r>
            <a:r>
              <a:rPr lang="en-US" sz="2400" dirty="0">
                <a:solidFill>
                  <a:prstClr val="black"/>
                </a:solidFill>
              </a:rPr>
              <a:t>High-Level Political Forum with Focus on SDG 6</a:t>
            </a:r>
            <a:endParaRPr lang="fr-FR" sz="2400" dirty="0">
              <a:solidFill>
                <a:prstClr val="black"/>
              </a:solidFill>
            </a:endParaRPr>
          </a:p>
          <a:p>
            <a:endParaRPr lang="en-US" sz="2400" b="1" dirty="0">
              <a:solidFill>
                <a:prstClr val="black"/>
              </a:solidFill>
            </a:endParaRPr>
          </a:p>
          <a:p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11963400" y="0"/>
            <a:ext cx="228600" cy="70173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6" name="Connecteur droit 6"/>
          <p:cNvCxnSpPr/>
          <p:nvPr/>
        </p:nvCxnSpPr>
        <p:spPr>
          <a:xfrm flipH="1">
            <a:off x="0" y="1104900"/>
            <a:ext cx="119634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2" y="81576"/>
            <a:ext cx="1417323" cy="1103794"/>
          </a:xfrm>
          <a:prstGeom prst="rect">
            <a:avLst/>
          </a:prstGeom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3" y="1568132"/>
            <a:ext cx="1104900" cy="1104900"/>
          </a:xfrm>
          <a:prstGeom prst="rect">
            <a:avLst/>
          </a:prstGeom>
        </p:spPr>
      </p:pic>
      <p:sp>
        <p:nvSpPr>
          <p:cNvPr id="9" name="ZoneTexte 14"/>
          <p:cNvSpPr txBox="1"/>
          <p:nvPr/>
        </p:nvSpPr>
        <p:spPr>
          <a:xfrm>
            <a:off x="1129304" y="254260"/>
            <a:ext cx="99029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rgbClr val="5B9BD5">
                    <a:lumMod val="50000"/>
                  </a:srgbClr>
                </a:solidFill>
              </a:rPr>
              <a:t>Process</a:t>
            </a:r>
            <a:r>
              <a:rPr lang="fr-FR" sz="3600" b="1" dirty="0" smtClean="0">
                <a:solidFill>
                  <a:srgbClr val="5B9BD5">
                    <a:lumMod val="50000"/>
                  </a:srgbClr>
                </a:solidFill>
              </a:rPr>
              <a:t>: 2018-2024</a:t>
            </a:r>
            <a:endParaRPr lang="fr-FR" sz="3600" b="1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E1E5314-2A0B-442F-8E71-BD673191F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00" y="3952741"/>
            <a:ext cx="1390213" cy="492737"/>
          </a:xfrm>
          <a:prstGeom prst="rect">
            <a:avLst/>
          </a:prstGeom>
        </p:spPr>
      </p:pic>
      <p:pic>
        <p:nvPicPr>
          <p:cNvPr id="11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3" y="2876206"/>
            <a:ext cx="1496495" cy="9353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01159" y="1185370"/>
            <a:ext cx="375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Indicator 6.5.2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8606" y="4761482"/>
            <a:ext cx="1018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2024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7680" y="5308522"/>
            <a:ext cx="1763248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The </a:t>
            </a:r>
            <a:r>
              <a:rPr lang="en-US" sz="2400" b="1" dirty="0" smtClean="0">
                <a:solidFill>
                  <a:prstClr val="black"/>
                </a:solidFill>
              </a:rPr>
              <a:t>SDG </a:t>
            </a:r>
            <a:r>
              <a:rPr lang="en-US" sz="2400" b="1" dirty="0">
                <a:solidFill>
                  <a:prstClr val="black"/>
                </a:solidFill>
              </a:rPr>
              <a:t>6 is on review each 3 years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11963400" y="0"/>
            <a:ext cx="228600" cy="70173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6" name="Connecteur droit 6"/>
          <p:cNvCxnSpPr/>
          <p:nvPr/>
        </p:nvCxnSpPr>
        <p:spPr>
          <a:xfrm flipH="1">
            <a:off x="0" y="1104900"/>
            <a:ext cx="119634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2" y="81576"/>
            <a:ext cx="1417323" cy="1103794"/>
          </a:xfrm>
          <a:prstGeom prst="rect">
            <a:avLst/>
          </a:prstGeom>
        </p:spPr>
      </p:pic>
      <p:sp>
        <p:nvSpPr>
          <p:cNvPr id="9" name="ZoneTexte 14"/>
          <p:cNvSpPr txBox="1"/>
          <p:nvPr/>
        </p:nvSpPr>
        <p:spPr>
          <a:xfrm>
            <a:off x="1129304" y="254260"/>
            <a:ext cx="99029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5B9BD5">
                    <a:lumMod val="50000"/>
                  </a:srgbClr>
                </a:solidFill>
              </a:rPr>
              <a:t>SADC Focal Points</a:t>
            </a:r>
            <a:endParaRPr lang="fr-FR" sz="3600" b="1" dirty="0">
              <a:solidFill>
                <a:srgbClr val="5B9BD5">
                  <a:lumMod val="50000"/>
                </a:srgb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44478"/>
              </p:ext>
            </p:extLst>
          </p:nvPr>
        </p:nvGraphicFramePr>
        <p:xfrm>
          <a:off x="357809" y="1309210"/>
          <a:ext cx="10986051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748"/>
                <a:gridCol w="79513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Focal</a:t>
                      </a:r>
                      <a:r>
                        <a:rPr lang="en-US" baseline="0" dirty="0" smtClean="0"/>
                        <a:t> Points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Angola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fr-FR" sz="1400" b="0" i="0" dirty="0" smtClean="0">
                          <a:effectLst/>
                          <a:latin typeface="Calibri" charset="0"/>
                        </a:rPr>
                        <a:t>Manuel </a:t>
                      </a:r>
                      <a:r>
                        <a:rPr lang="fr-FR" sz="1400" b="0" i="0" dirty="0" err="1" smtClean="0">
                          <a:effectLst/>
                          <a:latin typeface="Calibri" charset="0"/>
                        </a:rPr>
                        <a:t>Quintino</a:t>
                      </a:r>
                      <a:r>
                        <a:rPr lang="fr-FR" sz="1400" b="0" i="0" dirty="0" smtClean="0">
                          <a:effectLst/>
                          <a:latin typeface="Calibri" charset="0"/>
                        </a:rPr>
                        <a:t> </a:t>
                      </a:r>
                      <a:r>
                        <a:rPr lang="fr-FR" sz="1400" b="0" i="0" dirty="0" smtClean="0">
                          <a:effectLst/>
                          <a:latin typeface="Calibri" charset="0"/>
                          <a:hlinkClick r:id="rId3"/>
                        </a:rPr>
                        <a:t>quintmanuel@gmail.com</a:t>
                      </a:r>
                      <a:r>
                        <a:rPr lang="fr-FR" sz="1400" b="0" i="0" dirty="0" smtClean="0">
                          <a:effectLst/>
                          <a:latin typeface="Calibri" charset="0"/>
                        </a:rPr>
                        <a:t> ; </a:t>
                      </a:r>
                      <a:r>
                        <a:rPr lang="fr-FR" sz="1400" b="0" i="0" dirty="0" err="1" smtClean="0">
                          <a:effectLst/>
                          <a:latin typeface="Calibri" charset="0"/>
                        </a:rPr>
                        <a:t>Narciso</a:t>
                      </a:r>
                      <a:r>
                        <a:rPr lang="fr-FR" sz="1400" b="0" i="0" dirty="0" smtClean="0">
                          <a:effectLst/>
                          <a:latin typeface="Calibri" charset="0"/>
                        </a:rPr>
                        <a:t> Ambrosio </a:t>
                      </a:r>
                      <a:r>
                        <a:rPr lang="fr-FR" sz="1400" b="0" i="0" dirty="0" smtClean="0">
                          <a:effectLst/>
                          <a:latin typeface="Calibri" charset="0"/>
                          <a:hlinkClick r:id="rId4"/>
                        </a:rPr>
                        <a:t>narciso.ambrosio@inrh.gv.ao</a:t>
                      </a:r>
                      <a:r>
                        <a:rPr lang="fr-FR" sz="1400" b="0" i="0" dirty="0" smtClean="0">
                          <a:effectLst/>
                          <a:latin typeface="Calibri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Botswana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Tracy </a:t>
                      </a:r>
                      <a:r>
                        <a:rPr lang="en-US" sz="1400" dirty="0" err="1" smtClean="0">
                          <a:effectLst/>
                        </a:rPr>
                        <a:t>Molefi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u="sng" dirty="0" smtClean="0">
                          <a:effectLst/>
                          <a:hlinkClick r:id="rId5"/>
                        </a:rPr>
                        <a:t>trsmolefi@gov.bw</a:t>
                      </a:r>
                      <a:r>
                        <a:rPr lang="en-US" sz="1400" u="none" dirty="0" smtClean="0">
                          <a:effectLst/>
                        </a:rPr>
                        <a:t>;</a:t>
                      </a:r>
                      <a:r>
                        <a:rPr lang="en-US" sz="1400" u="none" baseline="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Thatayaone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Dedede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u="sng" dirty="0" smtClean="0">
                          <a:effectLst/>
                          <a:hlinkClick r:id="rId6"/>
                        </a:rPr>
                        <a:t>tdedede@gov.bw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Democratic Republic of Congo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effectLst/>
                          <a:hlinkClick r:id="rId7"/>
                        </a:rPr>
                        <a:t>jergal2001@yahoo.fr</a:t>
                      </a:r>
                      <a:r>
                        <a:rPr lang="en-US" sz="1400" u="none" dirty="0" smtClean="0">
                          <a:effectLst/>
                        </a:rPr>
                        <a:t>;</a:t>
                      </a:r>
                      <a:r>
                        <a:rPr lang="en-US" sz="1400" u="none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Georges </a:t>
                      </a:r>
                      <a:r>
                        <a:rPr lang="en-US" sz="1400" dirty="0" err="1" smtClean="0">
                          <a:effectLst/>
                        </a:rPr>
                        <a:t>Ilunga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u="sng" dirty="0" smtClean="0">
                          <a:effectLst/>
                          <a:hlinkClick r:id="rId8"/>
                        </a:rPr>
                        <a:t>forourdyingplanet@gmail.com</a:t>
                      </a:r>
                      <a:r>
                        <a:rPr lang="en-US" sz="1400" u="sng" dirty="0" smtClean="0">
                          <a:effectLst/>
                        </a:rPr>
                        <a:t>; </a:t>
                      </a:r>
                      <a:r>
                        <a:rPr lang="en-US" sz="1400" dirty="0" err="1" smtClean="0">
                          <a:effectLst/>
                        </a:rPr>
                        <a:t>Lungu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Malutshi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u="sng" dirty="0" smtClean="0">
                          <a:effectLst/>
                          <a:hlinkClick r:id="rId9"/>
                        </a:rPr>
                        <a:t>lungumalutshi@gmail.com</a:t>
                      </a:r>
                      <a:r>
                        <a:rPr lang="en-US" sz="1400" u="none" dirty="0" smtClean="0">
                          <a:effectLst/>
                        </a:rPr>
                        <a:t>;</a:t>
                      </a:r>
                      <a:r>
                        <a:rPr lang="en-US" sz="1400" u="none" baseline="0" dirty="0" smtClean="0">
                          <a:effectLst/>
                        </a:rPr>
                        <a:t> </a:t>
                      </a:r>
                      <a:r>
                        <a:rPr lang="en-US" sz="1400" u="sng" dirty="0" smtClean="0">
                          <a:effectLst/>
                          <a:hlinkClick r:id="rId10"/>
                        </a:rPr>
                        <a:t>florentinmugula@gmail.com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Lesotho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Mahlalele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Tlali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u="sng" dirty="0" smtClean="0">
                          <a:effectLst/>
                          <a:hlinkClick r:id="rId11"/>
                        </a:rPr>
                        <a:t>tlalimahlalele@yahoo.com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Malawi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No Focal Point.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Questionnaires </a:t>
                      </a:r>
                      <a:r>
                        <a:rPr lang="en-US" sz="1400" dirty="0">
                          <a:effectLst/>
                        </a:rPr>
                        <a:t>sent </a:t>
                      </a:r>
                      <a:r>
                        <a:rPr lang="en-US" sz="1400" dirty="0" smtClean="0">
                          <a:effectLst/>
                        </a:rPr>
                        <a:t>to: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fr-FR" sz="1400" u="sng" dirty="0" smtClean="0">
                          <a:effectLst/>
                          <a:hlinkClick r:id="rId12"/>
                        </a:rPr>
                        <a:t>opc@opc.gov.mw</a:t>
                      </a:r>
                      <a:r>
                        <a:rPr lang="fr-FR" sz="1400" u="sng" dirty="0" smtClean="0">
                          <a:effectLst/>
                        </a:rPr>
                        <a:t>; </a:t>
                      </a:r>
                      <a:r>
                        <a:rPr lang="fr-FR" sz="1400" u="sng" dirty="0" smtClean="0">
                          <a:effectLst/>
                          <a:hlinkClick r:id="rId13"/>
                        </a:rPr>
                        <a:t>rexkanjedza@gmail.com</a:t>
                      </a:r>
                      <a:r>
                        <a:rPr lang="fr-FR" sz="1400" dirty="0" smtClean="0">
                          <a:effectLst/>
                        </a:rPr>
                        <a:t>;</a:t>
                      </a:r>
                      <a:r>
                        <a:rPr lang="fr-FR" sz="1400" baseline="0" dirty="0">
                          <a:effectLst/>
                        </a:rPr>
                        <a:t> </a:t>
                      </a:r>
                      <a:r>
                        <a:rPr lang="fr-FR" sz="1400" u="sng" dirty="0" smtClean="0">
                          <a:effectLst/>
                          <a:hlinkClick r:id="rId14"/>
                        </a:rPr>
                        <a:t>jamesdaire@ymail.com</a:t>
                      </a:r>
                      <a:r>
                        <a:rPr lang="fr-FR" sz="1400" dirty="0" smtClean="0">
                          <a:effectLst/>
                        </a:rPr>
                        <a:t>;</a:t>
                      </a:r>
                      <a:r>
                        <a:rPr lang="fr-FR" sz="1400" baseline="0" dirty="0">
                          <a:effectLst/>
                        </a:rPr>
                        <a:t> </a:t>
                      </a:r>
                      <a:r>
                        <a:rPr lang="fr-FR" sz="1400" u="sng" dirty="0" smtClean="0">
                          <a:effectLst/>
                          <a:hlinkClick r:id="rId15"/>
                        </a:rPr>
                        <a:t>bandapbc@gmai.com</a:t>
                      </a:r>
                      <a:r>
                        <a:rPr lang="fr-FR" sz="1400" dirty="0" smtClean="0">
                          <a:effectLst/>
                        </a:rPr>
                        <a:t>;</a:t>
                      </a:r>
                      <a:r>
                        <a:rPr lang="fr-FR" sz="1400" dirty="0">
                          <a:effectLst/>
                        </a:rPr>
                        <a:t> </a:t>
                      </a:r>
                      <a:r>
                        <a:rPr lang="fr-FR" sz="1400" u="sng" dirty="0">
                          <a:effectLst/>
                          <a:hlinkClick r:id="rId16"/>
                        </a:rPr>
                        <a:t>mission.malawi@ties.itu.int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Mozambique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No Focal Point. </a:t>
                      </a:r>
                      <a:r>
                        <a:rPr lang="en-US" sz="1400" dirty="0" smtClean="0">
                          <a:effectLst/>
                        </a:rPr>
                        <a:t>Questionnaires </a:t>
                      </a:r>
                      <a:r>
                        <a:rPr lang="en-US" sz="1400" dirty="0">
                          <a:effectLst/>
                        </a:rPr>
                        <a:t>sent </a:t>
                      </a:r>
                      <a:r>
                        <a:rPr lang="en-US" sz="1400" dirty="0" smtClean="0">
                          <a:effectLst/>
                        </a:rPr>
                        <a:t>to: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fr-FR" sz="1400" u="sng" dirty="0" smtClean="0">
                          <a:effectLst/>
                          <a:hlinkClick r:id="rId17"/>
                        </a:rPr>
                        <a:t>egovate@dnaguas.gov.mz</a:t>
                      </a:r>
                      <a:r>
                        <a:rPr lang="fr-FR" sz="1400" dirty="0" smtClean="0">
                          <a:effectLst/>
                        </a:rPr>
                        <a:t>;</a:t>
                      </a:r>
                      <a:r>
                        <a:rPr lang="fr-FR" sz="1400" baseline="0" dirty="0">
                          <a:effectLst/>
                        </a:rPr>
                        <a:t> </a:t>
                      </a:r>
                      <a:r>
                        <a:rPr lang="fr-FR" sz="1400" u="sng" dirty="0" smtClean="0">
                          <a:effectLst/>
                          <a:hlinkClick r:id="rId18"/>
                        </a:rPr>
                        <a:t>egovate@gmail.com</a:t>
                      </a:r>
                      <a:r>
                        <a:rPr lang="fr-FR" sz="1400" u="none" dirty="0" smtClean="0">
                          <a:effectLst/>
                        </a:rPr>
                        <a:t>;</a:t>
                      </a:r>
                      <a:r>
                        <a:rPr lang="fr-FR" sz="1400" u="none" baseline="0" dirty="0" smtClean="0">
                          <a:effectLst/>
                        </a:rPr>
                        <a:t> </a:t>
                      </a:r>
                      <a:r>
                        <a:rPr lang="fr-FR" sz="1400" u="sng" dirty="0" smtClean="0">
                          <a:effectLst/>
                          <a:hlinkClick r:id="rId19"/>
                        </a:rPr>
                        <a:t>iolandabilaa@gmail.com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Namibia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Maria </a:t>
                      </a:r>
                      <a:r>
                        <a:rPr lang="en-US" sz="1400" dirty="0" err="1">
                          <a:effectLst/>
                        </a:rPr>
                        <a:t>Amakali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u="sng" dirty="0" smtClean="0">
                          <a:effectLst/>
                          <a:hlinkClick r:id="rId20"/>
                        </a:rPr>
                        <a:t>Maria.Amakali@mawf.gov.na</a:t>
                      </a:r>
                      <a:r>
                        <a:rPr lang="en-US" sz="1400" dirty="0">
                          <a:effectLst/>
                        </a:rPr>
                        <a:t>  </a:t>
                      </a:r>
                    </a:p>
                  </a:txBody>
                  <a:tcPr marL="29849" marR="2984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South Africa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Mark Bannister </a:t>
                      </a:r>
                      <a:r>
                        <a:rPr lang="en-US" sz="1400" u="sng" dirty="0" smtClean="0">
                          <a:effectLst/>
                          <a:hlinkClick r:id="rId21"/>
                        </a:rPr>
                        <a:t>BannisterM@dws.gov.za</a:t>
                      </a:r>
                      <a:r>
                        <a:rPr lang="en-US" sz="1400" u="none" dirty="0" smtClean="0">
                          <a:effectLst/>
                        </a:rPr>
                        <a:t>;</a:t>
                      </a:r>
                      <a:r>
                        <a:rPr lang="en-US" sz="1400" u="none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Deborah </a:t>
                      </a:r>
                      <a:r>
                        <a:rPr lang="en-US" sz="1400" dirty="0" err="1">
                          <a:effectLst/>
                        </a:rPr>
                        <a:t>Mochotlhi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u="sng" dirty="0">
                          <a:effectLst/>
                          <a:hlinkClick r:id="rId22"/>
                        </a:rPr>
                        <a:t>MochotlhiD@dws.gov.za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Swaziland</a:t>
                      </a:r>
                      <a:endParaRPr lang="en-US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No Focal Point.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Questionnaires </a:t>
                      </a:r>
                      <a:r>
                        <a:rPr lang="en-US" sz="1400" dirty="0">
                          <a:effectLst/>
                        </a:rPr>
                        <a:t>sent </a:t>
                      </a:r>
                      <a:r>
                        <a:rPr lang="en-US" sz="1400" dirty="0" smtClean="0">
                          <a:effectLst/>
                        </a:rPr>
                        <a:t>to: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u="sng" dirty="0" smtClean="0">
                          <a:effectLst/>
                          <a:hlinkClick r:id="rId23"/>
                        </a:rPr>
                        <a:t>energyswa@realnet.co.sz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u="sng" dirty="0">
                          <a:effectLst/>
                          <a:hlinkClick r:id="rId24"/>
                        </a:rPr>
                        <a:t>larshmkhonta@gmail.com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United Republic of Tanzania</a:t>
                      </a:r>
                      <a:endParaRPr lang="en-US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No Focal Point. </a:t>
                      </a:r>
                      <a:r>
                        <a:rPr lang="en-US" sz="1400" dirty="0" smtClean="0">
                          <a:effectLst/>
                        </a:rPr>
                        <a:t>Questionnaires </a:t>
                      </a:r>
                      <a:r>
                        <a:rPr lang="en-US" sz="1400" dirty="0">
                          <a:effectLst/>
                        </a:rPr>
                        <a:t>sent </a:t>
                      </a:r>
                      <a:r>
                        <a:rPr lang="en-US" sz="1400" dirty="0" smtClean="0">
                          <a:effectLst/>
                        </a:rPr>
                        <a:t>to: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u="sng" dirty="0" smtClean="0">
                          <a:effectLst/>
                          <a:hlinkClick r:id="rId25"/>
                        </a:rPr>
                        <a:t>psmw@maji.go.tz</a:t>
                      </a:r>
                      <a:r>
                        <a:rPr lang="en-US" sz="1400" u="sng" dirty="0" smtClean="0">
                          <a:effectLst/>
                        </a:rPr>
                        <a:t>; </a:t>
                      </a:r>
                      <a:r>
                        <a:rPr lang="en-US" sz="1400" u="sng" dirty="0" smtClean="0">
                          <a:effectLst/>
                          <a:hlinkClick r:id="rId26"/>
                        </a:rPr>
                        <a:t>b.mrindoko@gmail.com</a:t>
                      </a:r>
                      <a:r>
                        <a:rPr lang="en-US" sz="1400" dirty="0" smtClean="0">
                          <a:effectLst/>
                        </a:rPr>
                        <a:t>;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u="sng" dirty="0" smtClean="0">
                          <a:effectLst/>
                          <a:hlinkClick r:id="rId27"/>
                        </a:rPr>
                        <a:t>sapudekambo@gmail.com</a:t>
                      </a:r>
                      <a:r>
                        <a:rPr lang="en-US" sz="1400" dirty="0" smtClean="0">
                          <a:effectLst/>
                        </a:rPr>
                        <a:t>;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u="sng" dirty="0" smtClean="0">
                          <a:effectLst/>
                          <a:hlinkClick r:id="rId28"/>
                        </a:rPr>
                        <a:t>gjkisaka@yahoo.co.uk</a:t>
                      </a:r>
                      <a:r>
                        <a:rPr lang="en-US" sz="1400" u="sng" dirty="0" smtClean="0">
                          <a:effectLst/>
                        </a:rPr>
                        <a:t>;</a:t>
                      </a:r>
                      <a:r>
                        <a:rPr lang="en-US" sz="1400" u="sng" baseline="0" dirty="0" smtClean="0">
                          <a:effectLst/>
                        </a:rPr>
                        <a:t> </a:t>
                      </a:r>
                      <a:r>
                        <a:rPr lang="en-US" sz="1400" u="sng" dirty="0" smtClean="0">
                          <a:effectLst/>
                          <a:hlinkClick r:id="rId29"/>
                        </a:rPr>
                        <a:t>mwakabengele@yahoo.co.uk</a:t>
                      </a:r>
                      <a:r>
                        <a:rPr lang="en-US" sz="1400" dirty="0" smtClean="0">
                          <a:effectLst/>
                        </a:rPr>
                        <a:t>;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u="sng" dirty="0" smtClean="0">
                          <a:effectLst/>
                          <a:hlinkClick r:id="rId30"/>
                        </a:rPr>
                        <a:t>mission.tanzania@ties.itu.int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Zambia</a:t>
                      </a:r>
                      <a:endParaRPr lang="en-US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Mutinta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Diangamo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u="sng" dirty="0" smtClean="0">
                          <a:effectLst/>
                          <a:hlinkClick r:id="rId31"/>
                        </a:rPr>
                        <a:t>mutinta.diangamo@mewd.gov.zm</a:t>
                      </a:r>
                      <a:r>
                        <a:rPr lang="en-US" sz="1400" u="none" dirty="0" smtClean="0">
                          <a:effectLst/>
                        </a:rPr>
                        <a:t>;</a:t>
                      </a:r>
                      <a:r>
                        <a:rPr lang="en-US" sz="1400" u="none" baseline="0" dirty="0" smtClean="0">
                          <a:effectLst/>
                        </a:rPr>
                        <a:t> </a:t>
                      </a:r>
                      <a:r>
                        <a:rPr lang="fr-FR" sz="1400" u="sng" dirty="0" smtClean="0">
                          <a:effectLst/>
                          <a:hlinkClick r:id="rId32"/>
                        </a:rPr>
                        <a:t>mutintad@gmail.com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Zimbabwe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hlinkClick r:id="rId33"/>
                        </a:rPr>
                        <a:t>zmanyangadze@hotmail.com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29849" marR="2984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6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6927" y="3782788"/>
            <a:ext cx="6090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</a:rPr>
              <a:t>Thank you </a:t>
            </a:r>
            <a:endParaRPr lang="fr-FR" sz="6600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963400" y="0"/>
            <a:ext cx="228600" cy="70173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0" y="1104900"/>
            <a:ext cx="119634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19" y="6903"/>
            <a:ext cx="1417323" cy="1103794"/>
          </a:xfrm>
          <a:prstGeom prst="rect">
            <a:avLst/>
          </a:prstGeom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31" y="1647749"/>
            <a:ext cx="1104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124" y="1371524"/>
            <a:ext cx="2844800" cy="1422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" y="0"/>
            <a:ext cx="12191999" cy="1244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400" b="1" dirty="0" smtClean="0">
              <a:solidFill>
                <a:prstClr val="white"/>
              </a:solidFill>
              <a:latin typeface="Calibri" panose="020F0502020204030204"/>
            </a:endParaRPr>
          </a:p>
          <a:p>
            <a:r>
              <a:rPr lang="fr-FR" sz="4400" b="1" dirty="0" smtClean="0">
                <a:solidFill>
                  <a:prstClr val="white"/>
                </a:solidFill>
                <a:latin typeface="Calibri" panose="020F0502020204030204"/>
              </a:rPr>
              <a:t>The 2030 Agenda for </a:t>
            </a:r>
            <a:r>
              <a:rPr lang="fr-FR" sz="4400" b="1" dirty="0" err="1">
                <a:solidFill>
                  <a:prstClr val="white"/>
                </a:solidFill>
                <a:latin typeface="Calibri" panose="020F0502020204030204"/>
              </a:rPr>
              <a:t>S</a:t>
            </a:r>
            <a:r>
              <a:rPr lang="fr-FR" sz="4400" b="1" dirty="0" err="1" smtClean="0">
                <a:solidFill>
                  <a:prstClr val="white"/>
                </a:solidFill>
                <a:latin typeface="Calibri" panose="020F0502020204030204"/>
              </a:rPr>
              <a:t>ustainable</a:t>
            </a:r>
            <a:r>
              <a:rPr lang="fr-FR" sz="44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fr-FR" sz="4400" b="1" dirty="0" err="1">
                <a:solidFill>
                  <a:prstClr val="white"/>
                </a:solidFill>
                <a:latin typeface="Calibri" panose="020F0502020204030204"/>
              </a:rPr>
              <a:t>D</a:t>
            </a:r>
            <a:r>
              <a:rPr lang="fr-FR" sz="4400" b="1" dirty="0" err="1" smtClean="0">
                <a:solidFill>
                  <a:prstClr val="white"/>
                </a:solidFill>
                <a:latin typeface="Calibri" panose="020F0502020204030204"/>
              </a:rPr>
              <a:t>evelopment</a:t>
            </a:r>
            <a:r>
              <a:rPr lang="fr-FR" sz="4400" b="1" dirty="0" smtClean="0">
                <a:solidFill>
                  <a:prstClr val="white"/>
                </a:solidFill>
                <a:latin typeface="Calibri" panose="020F0502020204030204"/>
              </a:rPr>
              <a:t>: </a:t>
            </a:r>
          </a:p>
          <a:p>
            <a:r>
              <a:rPr lang="fr-FR" sz="44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fr-FR" sz="4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8000" y="1670659"/>
            <a:ext cx="8128000" cy="646331"/>
          </a:xfrm>
          <a:prstGeom prst="homePlate">
            <a:avLst>
              <a:gd name="adj" fmla="val 44154"/>
            </a:avLst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dirty="0">
                <a:solidFill>
                  <a:srgbClr val="44546A"/>
                </a:solidFill>
                <a:cs typeface="Arial" panose="020B0604020202020204" pitchFamily="34" charset="0"/>
              </a:rPr>
              <a:t>In </a:t>
            </a:r>
            <a:r>
              <a:rPr lang="fr-FR" sz="2000" dirty="0" err="1">
                <a:solidFill>
                  <a:srgbClr val="44546A"/>
                </a:solidFill>
                <a:cs typeface="Arial" panose="020B0604020202020204" pitchFamily="34" charset="0"/>
              </a:rPr>
              <a:t>September</a:t>
            </a:r>
            <a:r>
              <a:rPr lang="fr-FR" sz="2000" dirty="0">
                <a:solidFill>
                  <a:srgbClr val="44546A"/>
                </a:solidFill>
                <a:cs typeface="Arial" panose="020B0604020202020204" pitchFamily="34" charset="0"/>
              </a:rPr>
              <a:t> 2015, </a:t>
            </a:r>
            <a:r>
              <a:rPr lang="fr-FR" sz="2000" dirty="0" smtClean="0">
                <a:solidFill>
                  <a:srgbClr val="44546A"/>
                </a:solidFill>
                <a:cs typeface="Arial" panose="020B0604020202020204" pitchFamily="34" charset="0"/>
              </a:rPr>
              <a:t>global </a:t>
            </a:r>
            <a:r>
              <a:rPr lang="fr-FR" sz="2000" dirty="0" err="1" smtClean="0">
                <a:solidFill>
                  <a:srgbClr val="44546A"/>
                </a:solidFill>
                <a:cs typeface="Arial" panose="020B0604020202020204" pitchFamily="34" charset="0"/>
              </a:rPr>
              <a:t>heads</a:t>
            </a:r>
            <a:r>
              <a:rPr lang="fr-FR" sz="2000" dirty="0" smtClean="0">
                <a:solidFill>
                  <a:srgbClr val="44546A"/>
                </a:solidFill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44546A"/>
                </a:solidFill>
                <a:cs typeface="Arial" panose="020B0604020202020204" pitchFamily="34" charset="0"/>
              </a:rPr>
              <a:t>of </a:t>
            </a:r>
            <a:r>
              <a:rPr lang="fr-FR" sz="2000" dirty="0" smtClean="0">
                <a:solidFill>
                  <a:srgbClr val="44546A"/>
                </a:solidFill>
                <a:cs typeface="Arial" panose="020B0604020202020204" pitchFamily="34" charset="0"/>
              </a:rPr>
              <a:t>state </a:t>
            </a:r>
            <a:r>
              <a:rPr lang="fr-FR" sz="2000" dirty="0" err="1">
                <a:solidFill>
                  <a:srgbClr val="44546A"/>
                </a:solidFill>
                <a:cs typeface="Arial" panose="020B0604020202020204" pitchFamily="34" charset="0"/>
              </a:rPr>
              <a:t>gathered</a:t>
            </a:r>
            <a:r>
              <a:rPr lang="fr-FR" sz="2000" dirty="0">
                <a:solidFill>
                  <a:srgbClr val="44546A"/>
                </a:solidFill>
                <a:cs typeface="Arial" panose="020B0604020202020204" pitchFamily="34" charset="0"/>
              </a:rPr>
              <a:t> in New York to </a:t>
            </a:r>
            <a:r>
              <a:rPr lang="fr-FR" sz="2000" dirty="0" err="1">
                <a:solidFill>
                  <a:srgbClr val="44546A"/>
                </a:solidFill>
                <a:cs typeface="Arial" panose="020B0604020202020204" pitchFamily="34" charset="0"/>
              </a:rPr>
              <a:t>adopt</a:t>
            </a:r>
            <a:r>
              <a:rPr lang="fr-FR" sz="2000" dirty="0">
                <a:solidFill>
                  <a:srgbClr val="44546A"/>
                </a:solidFill>
                <a:cs typeface="Arial" panose="020B0604020202020204" pitchFamily="34" charset="0"/>
              </a:rPr>
              <a:t> the</a:t>
            </a:r>
            <a:r>
              <a:rPr lang="en-US" sz="2000" dirty="0">
                <a:solidFill>
                  <a:srgbClr val="44546A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44546A"/>
                </a:solidFill>
                <a:cs typeface="Arial" panose="020B0604020202020204" pitchFamily="34" charset="0"/>
              </a:rPr>
              <a:t>2030 Agenda for Sustainable Development</a:t>
            </a:r>
            <a:r>
              <a:rPr lang="en-US" sz="2000" dirty="0">
                <a:solidFill>
                  <a:srgbClr val="44546A"/>
                </a:solidFill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413677" y="3594183"/>
            <a:ext cx="7310581" cy="923330"/>
            <a:chOff x="3850558" y="2801864"/>
            <a:chExt cx="4503737" cy="923330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3850558" y="2801864"/>
              <a:ext cx="4503737" cy="923330"/>
              <a:chOff x="4495800" y="3196293"/>
              <a:chExt cx="4503385" cy="1107283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 rot="10800000">
                <a:off x="4495800" y="3196293"/>
                <a:ext cx="4495800" cy="1107283"/>
              </a:xfrm>
              <a:prstGeom prst="homePlate">
                <a:avLst>
                  <a:gd name="adj" fmla="val 44205"/>
                </a:avLst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 b="1">
                  <a:solidFill>
                    <a:srgbClr val="44546A"/>
                  </a:solidFill>
                  <a:latin typeface="Calibri" pitchFamily="34" charset="0"/>
                </a:endParaRPr>
              </a:p>
              <a:p>
                <a:pPr eaLnBrk="1" hangingPunct="1"/>
                <a:endParaRPr lang="en-US" altLang="en-US" sz="1800" b="1">
                  <a:solidFill>
                    <a:srgbClr val="44546A"/>
                  </a:solidFill>
                  <a:latin typeface="Calibri" pitchFamily="34" charset="0"/>
                </a:endParaRPr>
              </a:p>
              <a:p>
                <a:pPr eaLnBrk="1" hangingPunct="1"/>
                <a:endParaRPr lang="en-US" altLang="en-US" sz="1800" b="1">
                  <a:solidFill>
                    <a:srgbClr val="44546A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TextBox 7"/>
              <p:cNvSpPr txBox="1">
                <a:spLocks noChangeArrowheads="1"/>
              </p:cNvSpPr>
              <p:nvPr/>
            </p:nvSpPr>
            <p:spPr bwMode="auto">
              <a:xfrm>
                <a:off x="4800600" y="3429000"/>
                <a:ext cx="4198585" cy="442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n-US" sz="1800" b="1">
                  <a:solidFill>
                    <a:srgbClr val="44546A"/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4195058" y="2972478"/>
              <a:ext cx="4126792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Agenda includes </a:t>
              </a:r>
              <a:r>
                <a:rPr lang="en-US" sz="2000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goals </a:t>
              </a:r>
              <a:r>
                <a:rPr lang="en-US" sz="2000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the world’s future, through 2030 and </a:t>
              </a:r>
              <a:r>
                <a:rPr lang="en-US" sz="2000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169 targets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463799"/>
            <a:ext cx="3851271" cy="2955951"/>
          </a:xfrm>
          <a:prstGeom prst="rect">
            <a:avLst/>
          </a:prstGeom>
        </p:spPr>
      </p:pic>
      <p:sp>
        <p:nvSpPr>
          <p:cNvPr id="31" name="ZoneTexte 4"/>
          <p:cNvSpPr txBox="1"/>
          <p:nvPr/>
        </p:nvSpPr>
        <p:spPr>
          <a:xfrm>
            <a:off x="11963400" y="0"/>
            <a:ext cx="228600" cy="70173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08000" y="5419750"/>
            <a:ext cx="9689515" cy="1255728"/>
          </a:xfrm>
          <a:prstGeom prst="homePlate">
            <a:avLst>
              <a:gd name="adj" fmla="val 44154"/>
            </a:avLst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dirty="0">
                <a:solidFill>
                  <a:srgbClr val="44546A"/>
                </a:solidFill>
                <a:cs typeface="Arial" panose="020B0604020202020204" pitchFamily="34" charset="0"/>
              </a:rPr>
              <a:t>A</a:t>
            </a:r>
            <a:r>
              <a:rPr lang="fr-FR" sz="2800" dirty="0" smtClean="0">
                <a:solidFill>
                  <a:srgbClr val="44546A"/>
                </a:solidFill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dedicated</a:t>
            </a:r>
            <a:r>
              <a:rPr lang="fr-FR" sz="2800" b="1" dirty="0">
                <a:solidFill>
                  <a:srgbClr val="C00000"/>
                </a:solidFill>
                <a:cs typeface="Arial" panose="020B0604020202020204" pitchFamily="34" charset="0"/>
              </a:rPr>
              <a:t> goal on water and </a:t>
            </a:r>
            <a:r>
              <a:rPr lang="fr-FR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sanitation</a:t>
            </a:r>
            <a:r>
              <a:rPr lang="fr-FR" sz="2800" b="1" dirty="0">
                <a:solidFill>
                  <a:srgbClr val="C00000"/>
                </a:solidFill>
                <a:cs typeface="Arial" panose="020B0604020202020204" pitchFamily="34" charset="0"/>
              </a:rPr>
              <a:t> (SDG 6) </a:t>
            </a:r>
            <a:r>
              <a:rPr lang="fr-FR" sz="2800" dirty="0" smtClean="0">
                <a:solidFill>
                  <a:srgbClr val="44546A"/>
                </a:solidFill>
                <a:cs typeface="Arial" panose="020B0604020202020204" pitchFamily="34" charset="0"/>
              </a:rPr>
              <a:t>calls on states to </a:t>
            </a:r>
            <a:r>
              <a:rPr lang="fr-FR" sz="2800" dirty="0">
                <a:solidFill>
                  <a:srgbClr val="44546A"/>
                </a:solidFill>
                <a:cs typeface="Arial" panose="020B0604020202020204" pitchFamily="34" charset="0"/>
              </a:rPr>
              <a:t>“</a:t>
            </a:r>
            <a:r>
              <a:rPr lang="fr-FR" sz="2800" dirty="0" err="1">
                <a:solidFill>
                  <a:srgbClr val="44546A"/>
                </a:solidFill>
                <a:cs typeface="Arial" panose="020B0604020202020204" pitchFamily="34" charset="0"/>
              </a:rPr>
              <a:t>Ensure</a:t>
            </a:r>
            <a:r>
              <a:rPr lang="fr-FR" sz="2800" dirty="0">
                <a:solidFill>
                  <a:srgbClr val="44546A"/>
                </a:solidFill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44546A"/>
                </a:solidFill>
                <a:cs typeface="Arial" panose="020B0604020202020204" pitchFamily="34" charset="0"/>
              </a:rPr>
              <a:t>availability</a:t>
            </a:r>
            <a:r>
              <a:rPr lang="fr-FR" sz="2800" dirty="0">
                <a:solidFill>
                  <a:srgbClr val="44546A"/>
                </a:solidFill>
                <a:cs typeface="Arial" panose="020B0604020202020204" pitchFamily="34" charset="0"/>
              </a:rPr>
              <a:t> and </a:t>
            </a:r>
            <a:r>
              <a:rPr lang="fr-FR" sz="2800" dirty="0" err="1">
                <a:solidFill>
                  <a:srgbClr val="44546A"/>
                </a:solidFill>
                <a:cs typeface="Arial" panose="020B0604020202020204" pitchFamily="34" charset="0"/>
              </a:rPr>
              <a:t>sustainable</a:t>
            </a:r>
            <a:r>
              <a:rPr lang="fr-FR" sz="2800" dirty="0">
                <a:solidFill>
                  <a:srgbClr val="44546A"/>
                </a:solidFill>
                <a:cs typeface="Arial" panose="020B0604020202020204" pitchFamily="34" charset="0"/>
              </a:rPr>
              <a:t> management of water and </a:t>
            </a:r>
            <a:r>
              <a:rPr lang="fr-FR" sz="2800" dirty="0" err="1">
                <a:solidFill>
                  <a:srgbClr val="44546A"/>
                </a:solidFill>
                <a:cs typeface="Arial" panose="020B0604020202020204" pitchFamily="34" charset="0"/>
              </a:rPr>
              <a:t>sanitation</a:t>
            </a:r>
            <a:r>
              <a:rPr lang="fr-FR" sz="2800" dirty="0">
                <a:solidFill>
                  <a:srgbClr val="44546A"/>
                </a:solidFill>
                <a:cs typeface="Arial" panose="020B0604020202020204" pitchFamily="34" charset="0"/>
              </a:rPr>
              <a:t> for all</a:t>
            </a:r>
            <a:r>
              <a:rPr lang="fr-FR" sz="2800" dirty="0" smtClean="0">
                <a:solidFill>
                  <a:srgbClr val="44546A"/>
                </a:solidFill>
                <a:cs typeface="Arial" panose="020B0604020202020204" pitchFamily="34" charset="0"/>
              </a:rPr>
              <a:t>”.</a:t>
            </a:r>
            <a:endParaRPr lang="en-US" sz="2800" dirty="0">
              <a:solidFill>
                <a:srgbClr val="44546A"/>
              </a:solidFill>
              <a:cs typeface="Arial" panose="020B0604020202020204" pitchFamily="34" charset="0"/>
            </a:endParaRPr>
          </a:p>
        </p:txBody>
      </p:sp>
      <p:pic>
        <p:nvPicPr>
          <p:cNvPr id="19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657" y="5419750"/>
            <a:ext cx="1104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12244" y="1641693"/>
            <a:ext cx="10451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</a:rPr>
              <a:t>2015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</a:rPr>
              <a:t>Establishmen</a:t>
            </a:r>
            <a:r>
              <a:rPr lang="en-US" sz="2400" dirty="0">
                <a:solidFill>
                  <a:srgbClr val="002060"/>
                </a:solidFill>
              </a:rPr>
              <a:t>t of the Inter-agency Expert Group on SDG Indicators (</a:t>
            </a:r>
            <a:r>
              <a:rPr lang="en-US" sz="2400" b="1" dirty="0">
                <a:solidFill>
                  <a:srgbClr val="002060"/>
                </a:solidFill>
              </a:rPr>
              <a:t>IAEG-SDGs</a:t>
            </a:r>
            <a:r>
              <a:rPr lang="en-US" sz="2400" dirty="0">
                <a:solidFill>
                  <a:srgbClr val="002060"/>
                </a:solidFill>
              </a:rPr>
              <a:t>) by the UNSD  to develop an indicator framework for the monitoring of the Goals and targets ‘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UNESCO and UNECE </a:t>
            </a:r>
            <a:r>
              <a:rPr lang="en-US" sz="2400" dirty="0">
                <a:solidFill>
                  <a:srgbClr val="002060"/>
                </a:solidFill>
              </a:rPr>
              <a:t>were appointed in 2015 by IAEG-SDGs  as co-custodian agencies for the monitoring  of the SDG </a:t>
            </a:r>
            <a:r>
              <a:rPr lang="en-US" sz="2400" dirty="0" smtClean="0">
                <a:solidFill>
                  <a:srgbClr val="002060"/>
                </a:solidFill>
              </a:rPr>
              <a:t>6 - Target 5 - Indicator </a:t>
            </a:r>
            <a:r>
              <a:rPr lang="en-US" sz="2400" dirty="0">
                <a:solidFill>
                  <a:srgbClr val="002060"/>
                </a:solidFill>
              </a:rPr>
              <a:t>6.5.2. and were requested to formulate the indicator and  prepare the methodology to measure it </a:t>
            </a:r>
          </a:p>
          <a:p>
            <a:pPr algn="just"/>
            <a:r>
              <a:rPr lang="en-US" sz="2400" b="1" dirty="0">
                <a:solidFill>
                  <a:srgbClr val="C00000"/>
                </a:solidFill>
              </a:rPr>
              <a:t>2016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UNESCO and UNECE </a:t>
            </a:r>
            <a:r>
              <a:rPr lang="en-US" sz="2400" dirty="0">
                <a:solidFill>
                  <a:srgbClr val="002060"/>
                </a:solidFill>
              </a:rPr>
              <a:t>: Formulation of the </a:t>
            </a:r>
            <a:r>
              <a:rPr lang="en-US" sz="2400" dirty="0" smtClean="0">
                <a:solidFill>
                  <a:srgbClr val="002060"/>
                </a:solidFill>
              </a:rPr>
              <a:t>indicators under the UN-Water umbrella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2017</a:t>
            </a:r>
          </a:p>
          <a:p>
            <a:r>
              <a:rPr lang="en-US" sz="2400" dirty="0">
                <a:solidFill>
                  <a:srgbClr val="002060"/>
                </a:solidFill>
              </a:rPr>
              <a:t>The global indicator framework </a:t>
            </a:r>
            <a:r>
              <a:rPr lang="en-US" sz="2400" b="1" dirty="0">
                <a:solidFill>
                  <a:srgbClr val="002060"/>
                </a:solidFill>
              </a:rPr>
              <a:t>adopted by the UN General Assembly. 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963400" y="0"/>
            <a:ext cx="228600" cy="70173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0" y="1103795"/>
            <a:ext cx="119634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4" y="1713671"/>
            <a:ext cx="1104900" cy="11049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97" y="58531"/>
            <a:ext cx="1417323" cy="110379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788671" y="385418"/>
            <a:ext cx="5860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SDGs Process  </a:t>
            </a:r>
            <a:r>
              <a:rPr lang="en-US" sz="4000" b="1" dirty="0" smtClean="0">
                <a:solidFill>
                  <a:srgbClr val="002060"/>
                </a:solidFill>
              </a:rPr>
              <a:t>2015-2017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2071" y="457010"/>
            <a:ext cx="8140107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Target 6.5: </a:t>
            </a:r>
            <a:r>
              <a:rPr lang="en-US" sz="2400" dirty="0">
                <a:solidFill>
                  <a:prstClr val="black"/>
                </a:solidFill>
              </a:rPr>
              <a:t>By 2030, implement integrated water resources management at all levels, including through transboundary cooperation as appropriate.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Indicator 6.5.2: </a:t>
            </a:r>
            <a:r>
              <a:rPr lang="en-GB" sz="2400" dirty="0">
                <a:solidFill>
                  <a:srgbClr val="FF0000"/>
                </a:solidFill>
              </a:rPr>
              <a:t>Proportion of transboundary basin area with an operational arrangement for water cooperation.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8212" y="3089439"/>
            <a:ext cx="5378450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prstClr val="black"/>
                </a:solidFill>
              </a:rPr>
              <a:t>Most of the world’s water resources are shared: UNESCO IHP has inventoried 592 </a:t>
            </a:r>
            <a:r>
              <a:rPr lang="en-GB" i="1" dirty="0" err="1">
                <a:solidFill>
                  <a:prstClr val="black"/>
                </a:solidFill>
              </a:rPr>
              <a:t>transboundary</a:t>
            </a:r>
            <a:r>
              <a:rPr lang="en-GB" i="1" dirty="0">
                <a:solidFill>
                  <a:prstClr val="black"/>
                </a:solidFill>
              </a:rPr>
              <a:t> </a:t>
            </a:r>
            <a:r>
              <a:rPr lang="en-GB" i="1" dirty="0" smtClean="0">
                <a:solidFill>
                  <a:prstClr val="black"/>
                </a:solidFill>
              </a:rPr>
              <a:t>aquifers</a:t>
            </a:r>
            <a:endParaRPr lang="en-GB" i="1" dirty="0">
              <a:solidFill>
                <a:prstClr val="black"/>
              </a:solidFill>
            </a:endParaRPr>
          </a:p>
          <a:p>
            <a:pPr algn="ctr"/>
            <a:endParaRPr lang="en-GB" i="1" dirty="0">
              <a:solidFill>
                <a:prstClr val="black"/>
              </a:solidFill>
            </a:endParaRPr>
          </a:p>
          <a:p>
            <a:pPr algn="ctr"/>
            <a:r>
              <a:rPr lang="en-GB" i="1" dirty="0">
                <a:solidFill>
                  <a:prstClr val="black"/>
                </a:solidFill>
              </a:rPr>
              <a:t>Around 300 transboundary lake and river basins cover nearly one half of the Earth’s land surface and account for an estimated 60% of global </a:t>
            </a:r>
            <a:r>
              <a:rPr lang="en-GB" i="1" dirty="0" smtClean="0">
                <a:solidFill>
                  <a:prstClr val="black"/>
                </a:solidFill>
              </a:rPr>
              <a:t>freshwater</a:t>
            </a:r>
          </a:p>
          <a:p>
            <a:pPr algn="ctr"/>
            <a:endParaRPr lang="en-GB" i="1" dirty="0">
              <a:solidFill>
                <a:prstClr val="black"/>
              </a:solidFill>
            </a:endParaRPr>
          </a:p>
          <a:p>
            <a:pPr algn="ctr"/>
            <a:r>
              <a:rPr lang="en-GB" i="1" dirty="0" smtClean="0">
                <a:solidFill>
                  <a:prstClr val="black"/>
                </a:solidFill>
              </a:rPr>
              <a:t>Approximately  </a:t>
            </a:r>
            <a:r>
              <a:rPr lang="en-GB" i="1" dirty="0">
                <a:solidFill>
                  <a:prstClr val="black"/>
                </a:solidFill>
              </a:rPr>
              <a:t>90% of the world’s population lives in countries that share basins.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20199" r="3170" b="18933"/>
          <a:stretch/>
        </p:blipFill>
        <p:spPr>
          <a:xfrm>
            <a:off x="682541" y="3293048"/>
            <a:ext cx="4535060" cy="23083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82541" y="2889384"/>
            <a:ext cx="4535060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</a:rPr>
              <a:t>Transboundary Aquifers (UNESCO IHP)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9" name="ZoneTexte 4"/>
          <p:cNvSpPr txBox="1"/>
          <p:nvPr/>
        </p:nvSpPr>
        <p:spPr>
          <a:xfrm>
            <a:off x="11963400" y="0"/>
            <a:ext cx="228600" cy="70173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1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9" y="1291102"/>
            <a:ext cx="1104900" cy="1104900"/>
          </a:xfrm>
          <a:prstGeom prst="rect">
            <a:avLst/>
          </a:prstGeom>
        </p:spPr>
      </p:pic>
      <p:pic>
        <p:nvPicPr>
          <p:cNvPr id="12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0" y="0"/>
            <a:ext cx="1417323" cy="11037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78212" y="2689329"/>
            <a:ext cx="53784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RATIONALE</a:t>
            </a:r>
          </a:p>
        </p:txBody>
      </p:sp>
    </p:spTree>
    <p:extLst>
      <p:ext uri="{BB962C8B-B14F-4D97-AF65-F5344CB8AC3E}">
        <p14:creationId xmlns:p14="http://schemas.microsoft.com/office/powerpoint/2010/main" val="1288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7621" y="1649493"/>
            <a:ext cx="8394700" cy="2133600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SDG 6 - Target 5: </a:t>
            </a:r>
          </a:p>
          <a:p>
            <a:pPr marL="0" indent="0" algn="just">
              <a:buNone/>
            </a:pP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2030,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implement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at all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transboundary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cooperation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appropriate</a:t>
            </a:r>
            <a:endParaRPr lang="de-DE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13321" y="3880618"/>
            <a:ext cx="9793088" cy="1137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ED7D31">
                    <a:lumMod val="75000"/>
                  </a:srgbClr>
                </a:solidFill>
              </a:rPr>
              <a:t>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ED7D31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ED7D31">
                    <a:lumMod val="75000"/>
                  </a:srgbClr>
                </a:solidFill>
              </a:rPr>
              <a:t>                     Indicator 6.5.2</a:t>
            </a:r>
            <a:r>
              <a:rPr lang="en-US" sz="2800" b="1" dirty="0" smtClean="0">
                <a:solidFill>
                  <a:srgbClr val="70AD47"/>
                </a:solidFill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rgbClr val="4472C4">
                    <a:lumMod val="50000"/>
                  </a:srgbClr>
                </a:solidFill>
              </a:rPr>
              <a:t>The indicator is defined as: the “</a:t>
            </a:r>
            <a:r>
              <a:rPr lang="en-US" sz="2800" b="1" dirty="0" smtClean="0">
                <a:solidFill>
                  <a:srgbClr val="4472C4">
                    <a:lumMod val="50000"/>
                  </a:srgbClr>
                </a:solidFill>
              </a:rPr>
              <a:t>Percentage of transboundary basin area (surface water  and aquifers) with an operational arrangement for transboundary cooperation”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800" b="1" dirty="0" smtClean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.</a:t>
            </a:r>
            <a:endParaRPr lang="en-GB" sz="28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/>
              <p14:cNvContentPartPr/>
              <p14:nvPr/>
            </p14:nvContentPartPr>
            <p14:xfrm rot="833341">
              <a:off x="2570288" y="3551910"/>
              <a:ext cx="1454641" cy="446733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833341">
                <a:off x="2554445" y="3488554"/>
                <a:ext cx="1486326" cy="573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3479463" y="3821491"/>
              <a:ext cx="577818" cy="4546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3623" y="3758131"/>
                <a:ext cx="609499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113321" y="2967873"/>
              <a:ext cx="4222607" cy="532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97482" y="2904513"/>
                <a:ext cx="4254286" cy="6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8320800" y="3994920"/>
              <a:ext cx="480" cy="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24760" y="3931200"/>
                <a:ext cx="32040" cy="1274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1803433" y="376360"/>
            <a:ext cx="9064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  </a:t>
            </a:r>
            <a:r>
              <a:rPr lang="en-US" sz="3200" b="1" dirty="0" smtClean="0">
                <a:solidFill>
                  <a:srgbClr val="002060"/>
                </a:solidFill>
              </a:rPr>
              <a:t>SDG Indicator 6.5.2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1" name="Imag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4" y="0"/>
            <a:ext cx="1417323" cy="11037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E1E5314-2A0B-442F-8E71-BD673191F1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426" y="2682027"/>
            <a:ext cx="1819691" cy="6787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27" y="1460957"/>
            <a:ext cx="1738388" cy="1072260"/>
          </a:xfrm>
          <a:prstGeom prst="rect">
            <a:avLst/>
          </a:prstGeom>
        </p:spPr>
      </p:pic>
      <p:pic>
        <p:nvPicPr>
          <p:cNvPr id="14" name="Imag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96" y="1428317"/>
            <a:ext cx="1104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963400" y="0"/>
            <a:ext cx="228600" cy="70173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0" y="1103795"/>
            <a:ext cx="119634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329" y="58531"/>
            <a:ext cx="972113" cy="97211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97" y="58531"/>
            <a:ext cx="1417323" cy="1103795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118720" y="1338648"/>
            <a:ext cx="11496503" cy="1147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Criteria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verifying whether the cooperation arrangement is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operational:</a:t>
            </a:r>
          </a:p>
          <a:p>
            <a:pPr marL="457200" lvl="1" algn="l"/>
            <a:endParaRPr lang="en-GB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algn="l"/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Existence of a joint body, joint mechanism or commission for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transboundary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cooperation; </a:t>
            </a:r>
          </a:p>
          <a:p>
            <a:pPr marL="457200" lvl="1" algn="l"/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algn="l"/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Regularity (at least once per year) of formal communication in form of meetings (either at the political or technical level);</a:t>
            </a:r>
          </a:p>
          <a:p>
            <a:pPr marL="457200" lvl="1" algn="l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algn="l"/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Existence of joint or coordinated water management plan(s), or of joint objectives; </a:t>
            </a:r>
          </a:p>
          <a:p>
            <a:pPr marL="457200" lvl="1" algn="l"/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algn="l"/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Regular exchange of information and data (at least once per year)</a:t>
            </a:r>
          </a:p>
          <a:p>
            <a:pPr marL="457200" lvl="1"/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GB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any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of the conditions is not met, the cooperation arrangement cannot be considered operational.</a:t>
            </a:r>
            <a:endParaRPr lang="fr-CH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3433" y="376360"/>
            <a:ext cx="9064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  </a:t>
            </a:r>
            <a:r>
              <a:rPr lang="en-US" sz="3200" b="1" dirty="0" smtClean="0">
                <a:solidFill>
                  <a:srgbClr val="002060"/>
                </a:solidFill>
              </a:rPr>
              <a:t>SDG Indicator 6.5.2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963400" y="0"/>
            <a:ext cx="228600" cy="70173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0" y="1103795"/>
            <a:ext cx="119634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329" y="58531"/>
            <a:ext cx="972113" cy="97211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97" y="58531"/>
            <a:ext cx="1417323" cy="11037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03433" y="376360"/>
            <a:ext cx="9064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  </a:t>
            </a:r>
            <a:r>
              <a:rPr lang="en-US" sz="3200" b="1" dirty="0" smtClean="0">
                <a:solidFill>
                  <a:srgbClr val="002060"/>
                </a:solidFill>
              </a:rPr>
              <a:t>SDG Indicator 6.5.2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53" y="2064930"/>
            <a:ext cx="5709947" cy="37676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57938" y="2207591"/>
            <a:ext cx="5384697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Indicator </a:t>
            </a:r>
            <a:r>
              <a:rPr lang="en-US" b="1" dirty="0" smtClean="0"/>
              <a:t>for country A =</a:t>
            </a:r>
          </a:p>
          <a:p>
            <a:pPr algn="ctr"/>
            <a:r>
              <a:rPr lang="en-US" b="1" dirty="0" smtClean="0"/>
              <a:t> </a:t>
            </a:r>
          </a:p>
          <a:p>
            <a:pPr algn="ctr"/>
            <a:r>
              <a:rPr lang="en-US" b="1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a1 + a2 </a:t>
            </a:r>
            <a:r>
              <a:rPr lang="en-US" b="1" dirty="0" smtClean="0"/>
              <a:t>+ </a:t>
            </a:r>
            <a:r>
              <a:rPr lang="en-US" b="1" dirty="0" smtClean="0">
                <a:solidFill>
                  <a:srgbClr val="7030A0"/>
                </a:solidFill>
              </a:rPr>
              <a:t>a5</a:t>
            </a:r>
            <a:r>
              <a:rPr lang="en-US" b="1" dirty="0" smtClean="0"/>
              <a:t>) </a:t>
            </a:r>
            <a:r>
              <a:rPr lang="en-US" b="1" dirty="0"/>
              <a:t>/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chemeClr val="accent6"/>
                </a:solidFill>
              </a:rPr>
              <a:t>a1 + a2 + a3 </a:t>
            </a:r>
            <a:r>
              <a:rPr lang="en-US" b="1" dirty="0" smtClean="0"/>
              <a:t>+ </a:t>
            </a:r>
            <a:r>
              <a:rPr lang="en-US" b="1" dirty="0" smtClean="0">
                <a:solidFill>
                  <a:srgbClr val="FFC000"/>
                </a:solidFill>
              </a:rPr>
              <a:t>a4 + a5</a:t>
            </a:r>
            <a:r>
              <a:rPr lang="en-US" b="1" dirty="0" smtClean="0"/>
              <a:t>) </a:t>
            </a:r>
            <a:r>
              <a:rPr lang="en-US" b="1" dirty="0"/>
              <a:t>x 100</a:t>
            </a:r>
            <a:r>
              <a:rPr lang="en-US" b="1" dirty="0" smtClean="0"/>
              <a:t>%</a:t>
            </a:r>
          </a:p>
          <a:p>
            <a:endParaRPr lang="en-US" dirty="0"/>
          </a:p>
          <a:p>
            <a:pPr lvl="0">
              <a:tabLst>
                <a:tab pos="914400" algn="l"/>
              </a:tabLst>
            </a:pPr>
            <a:r>
              <a:rPr lang="en-US" b="1" dirty="0" smtClean="0">
                <a:solidFill>
                  <a:schemeClr val="accent6"/>
                </a:solidFill>
              </a:rPr>
              <a:t>a1 + a2 + a3</a:t>
            </a:r>
            <a:r>
              <a:rPr lang="en-US" dirty="0" smtClean="0"/>
              <a:t>: Total </a:t>
            </a:r>
            <a:r>
              <a:rPr lang="en-US" dirty="0"/>
              <a:t>surface area of transboundary basins of rivers </a:t>
            </a:r>
            <a:r>
              <a:rPr lang="en-US" dirty="0" smtClean="0"/>
              <a:t>&amp; </a:t>
            </a:r>
            <a:r>
              <a:rPr lang="en-US" dirty="0"/>
              <a:t>lakes </a:t>
            </a:r>
            <a:r>
              <a:rPr lang="en-US" dirty="0" smtClean="0"/>
              <a:t>(km</a:t>
            </a:r>
            <a:r>
              <a:rPr lang="en-US" baseline="30000" dirty="0" smtClean="0"/>
              <a:t>2</a:t>
            </a:r>
            <a:r>
              <a:rPr lang="en-US" dirty="0"/>
              <a:t>)</a:t>
            </a:r>
          </a:p>
          <a:p>
            <a:pPr lvl="0">
              <a:tabLst>
                <a:tab pos="914400" algn="l"/>
              </a:tabLst>
            </a:pPr>
            <a:r>
              <a:rPr lang="en-US" b="1" dirty="0" smtClean="0">
                <a:solidFill>
                  <a:srgbClr val="FFC000"/>
                </a:solidFill>
              </a:rPr>
              <a:t>a4 + a5</a:t>
            </a:r>
            <a:r>
              <a:rPr lang="en-US" dirty="0" smtClean="0"/>
              <a:t>: Total </a:t>
            </a:r>
            <a:r>
              <a:rPr lang="en-US" dirty="0"/>
              <a:t>surface area of transboundary aquifers </a:t>
            </a:r>
            <a:r>
              <a:rPr lang="en-US" dirty="0" smtClean="0"/>
              <a:t>(km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>
              <a:tabLst>
                <a:tab pos="914400" algn="l"/>
              </a:tabLst>
            </a:pPr>
            <a:r>
              <a:rPr lang="en-US" b="1" dirty="0">
                <a:solidFill>
                  <a:srgbClr val="FF0000"/>
                </a:solidFill>
              </a:rPr>
              <a:t>a1 + a2</a:t>
            </a:r>
            <a:r>
              <a:rPr lang="en-US" dirty="0"/>
              <a:t>: </a:t>
            </a:r>
            <a:r>
              <a:rPr lang="en-US" dirty="0" smtClean="0"/>
              <a:t>Total </a:t>
            </a:r>
            <a:r>
              <a:rPr lang="en-US" dirty="0"/>
              <a:t>surface area of </a:t>
            </a:r>
            <a:r>
              <a:rPr lang="en-US" dirty="0" err="1"/>
              <a:t>transboundary</a:t>
            </a:r>
            <a:r>
              <a:rPr lang="en-US" dirty="0"/>
              <a:t> basins of rivers &amp; lakes managed by </a:t>
            </a:r>
            <a:r>
              <a:rPr lang="en-US" u="sng" dirty="0"/>
              <a:t>operational arrangements (km</a:t>
            </a:r>
            <a:r>
              <a:rPr lang="en-US" u="sng" baseline="30000" dirty="0"/>
              <a:t>2</a:t>
            </a:r>
            <a:r>
              <a:rPr lang="en-US" u="sng" dirty="0" smtClean="0"/>
              <a:t>)</a:t>
            </a:r>
          </a:p>
          <a:p>
            <a:pPr>
              <a:tabLst>
                <a:tab pos="914400" algn="l"/>
              </a:tabLst>
            </a:pPr>
            <a:r>
              <a:rPr lang="en-US" b="1" dirty="0">
                <a:solidFill>
                  <a:srgbClr val="7030A0"/>
                </a:solidFill>
              </a:rPr>
              <a:t>a5</a:t>
            </a:r>
            <a:r>
              <a:rPr lang="en-US" dirty="0"/>
              <a:t>: </a:t>
            </a:r>
            <a:r>
              <a:rPr lang="en-US" dirty="0" smtClean="0"/>
              <a:t>Total </a:t>
            </a:r>
            <a:r>
              <a:rPr lang="en-US" dirty="0"/>
              <a:t>surface area of </a:t>
            </a:r>
            <a:r>
              <a:rPr lang="en-US" dirty="0" err="1"/>
              <a:t>transboundary</a:t>
            </a:r>
            <a:r>
              <a:rPr lang="en-US" dirty="0"/>
              <a:t> aquifers covered by </a:t>
            </a:r>
            <a:r>
              <a:rPr lang="en-US" u="sng" dirty="0"/>
              <a:t>operational arrangements </a:t>
            </a:r>
            <a:r>
              <a:rPr lang="en-US" dirty="0"/>
              <a:t>(km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0">
              <a:tabLst>
                <a:tab pos="91440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6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3417" y="1405882"/>
            <a:ext cx="88991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First </a:t>
            </a:r>
            <a:r>
              <a:rPr lang="en-US" sz="2400" dirty="0">
                <a:solidFill>
                  <a:prstClr val="black"/>
                </a:solidFill>
              </a:rPr>
              <a:t>round of reporting SDG </a:t>
            </a:r>
            <a:r>
              <a:rPr lang="en-US" sz="2400" dirty="0" smtClean="0">
                <a:solidFill>
                  <a:prstClr val="black"/>
                </a:solidFill>
              </a:rPr>
              <a:t>6.5.2:</a:t>
            </a:r>
          </a:p>
          <a:p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- Questionnaires were sent to 153 </a:t>
            </a:r>
            <a:r>
              <a:rPr lang="en-US" sz="2400" dirty="0">
                <a:solidFill>
                  <a:prstClr val="black"/>
                </a:solidFill>
              </a:rPr>
              <a:t>MS sharing  surface water </a:t>
            </a:r>
            <a:r>
              <a:rPr lang="en-US" sz="2400" dirty="0" smtClean="0">
                <a:solidFill>
                  <a:prstClr val="black"/>
                </a:solidFill>
              </a:rPr>
              <a:t>	and groundwater resources</a:t>
            </a:r>
          </a:p>
          <a:p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- Feedbacks </a:t>
            </a:r>
            <a:r>
              <a:rPr lang="en-US" sz="2400" dirty="0">
                <a:solidFill>
                  <a:prstClr val="black"/>
                </a:solidFill>
              </a:rPr>
              <a:t>with Focal Points   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prstClr val="black"/>
                </a:solidFill>
              </a:rPr>
              <a:t>January: Finalization of validation process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February</a:t>
            </a:r>
            <a:r>
              <a:rPr lang="en-US" sz="2400" b="1" dirty="0">
                <a:solidFill>
                  <a:prstClr val="black"/>
                </a:solidFill>
              </a:rPr>
              <a:t>: </a:t>
            </a:r>
            <a:r>
              <a:rPr lang="en-US" sz="2400" dirty="0">
                <a:solidFill>
                  <a:prstClr val="black"/>
                </a:solidFill>
              </a:rPr>
              <a:t>All data received and validated by 16</a:t>
            </a:r>
            <a:r>
              <a:rPr lang="en-US" sz="2400" baseline="30000" dirty="0">
                <a:solidFill>
                  <a:prstClr val="black"/>
                </a:solidFill>
              </a:rPr>
              <a:t>th</a:t>
            </a:r>
            <a:r>
              <a:rPr lang="en-US" sz="2400" dirty="0">
                <a:solidFill>
                  <a:prstClr val="black"/>
                </a:solidFill>
              </a:rPr>
              <a:t> of February will be sent to the UNSD to be included in the  GLOBAL SDG’s Data Base -Preparation of the UN Secretary General’s SDG report </a:t>
            </a:r>
            <a:endParaRPr lang="fr-FR" sz="2400" dirty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prstClr val="black"/>
                </a:solidFill>
              </a:rPr>
              <a:t>July: </a:t>
            </a:r>
            <a:r>
              <a:rPr lang="en-US" sz="2400" dirty="0">
                <a:solidFill>
                  <a:prstClr val="black"/>
                </a:solidFill>
              </a:rPr>
              <a:t>Presentation of the UN Secretary General 2018 SDG report at the High-Level Political Forum "Transformation towards sustainable and resilient societies“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July </a:t>
            </a:r>
            <a:r>
              <a:rPr lang="en-US" sz="2400" b="1" dirty="0" smtClean="0">
                <a:solidFill>
                  <a:prstClr val="black"/>
                </a:solidFill>
              </a:rPr>
              <a:t>- August</a:t>
            </a:r>
            <a:r>
              <a:rPr lang="en-US" sz="2400" b="1" dirty="0">
                <a:solidFill>
                  <a:prstClr val="black"/>
                </a:solidFill>
              </a:rPr>
              <a:t>: </a:t>
            </a:r>
            <a:r>
              <a:rPr lang="en-US" sz="2400" dirty="0">
                <a:solidFill>
                  <a:prstClr val="black"/>
                </a:solidFill>
              </a:rPr>
              <a:t>UNESCO-UNECE report on </a:t>
            </a:r>
            <a:r>
              <a:rPr lang="en-US" sz="2400" dirty="0" smtClean="0">
                <a:solidFill>
                  <a:prstClr val="black"/>
                </a:solidFill>
              </a:rPr>
              <a:t>6.5.2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6" name="ZoneTexte 4"/>
          <p:cNvSpPr txBox="1"/>
          <p:nvPr/>
        </p:nvSpPr>
        <p:spPr>
          <a:xfrm>
            <a:off x="11963400" y="0"/>
            <a:ext cx="228600" cy="70173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7" name="Connecteur droit 5"/>
          <p:cNvCxnSpPr/>
          <p:nvPr/>
        </p:nvCxnSpPr>
        <p:spPr>
          <a:xfrm flipH="1">
            <a:off x="0" y="1075219"/>
            <a:ext cx="119634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" y="2424757"/>
            <a:ext cx="1651454" cy="1032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E1E5314-2A0B-442F-8E71-BD673191F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14" y="3551433"/>
            <a:ext cx="1658270" cy="587745"/>
          </a:xfrm>
          <a:prstGeom prst="rect">
            <a:avLst/>
          </a:prstGeom>
        </p:spPr>
      </p:pic>
      <p:pic>
        <p:nvPicPr>
          <p:cNvPr id="10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2" y="0"/>
            <a:ext cx="1417323" cy="1103795"/>
          </a:xfrm>
          <a:prstGeom prst="rect">
            <a:avLst/>
          </a:prstGeom>
        </p:spPr>
      </p:pic>
      <p:pic>
        <p:nvPicPr>
          <p:cNvPr id="11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0" y="1249848"/>
            <a:ext cx="1104900" cy="1104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26195" y="1405882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2017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73075" y="3226080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2018</a:t>
            </a:r>
          </a:p>
        </p:txBody>
      </p:sp>
      <p:sp>
        <p:nvSpPr>
          <p:cNvPr id="18" name="ZoneTexte 14"/>
          <p:cNvSpPr txBox="1"/>
          <p:nvPr/>
        </p:nvSpPr>
        <p:spPr>
          <a:xfrm>
            <a:off x="1129304" y="254260"/>
            <a:ext cx="99029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rgbClr val="5B9BD5">
                    <a:lumMod val="50000"/>
                  </a:srgbClr>
                </a:solidFill>
              </a:rPr>
              <a:t>Process</a:t>
            </a:r>
            <a:r>
              <a:rPr lang="fr-FR" sz="3600" b="1" dirty="0" smtClean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fr-FR" sz="3600" b="1" dirty="0">
                <a:solidFill>
                  <a:srgbClr val="5B9BD5">
                    <a:lumMod val="50000"/>
                  </a:srgbClr>
                </a:solidFill>
              </a:rPr>
              <a:t>2017-2018</a:t>
            </a:r>
          </a:p>
        </p:txBody>
      </p:sp>
    </p:spTree>
    <p:extLst>
      <p:ext uri="{BB962C8B-B14F-4D97-AF65-F5344CB8AC3E}">
        <p14:creationId xmlns:p14="http://schemas.microsoft.com/office/powerpoint/2010/main" val="8265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963400" y="0"/>
            <a:ext cx="228600" cy="70173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0" y="1268760"/>
            <a:ext cx="119634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35" y="1577830"/>
            <a:ext cx="1104900" cy="1104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E1E5314-2A0B-442F-8E71-BD673191F10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3553" y="150379"/>
            <a:ext cx="1731400" cy="6357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EC41B96-7EBE-44D6-A170-4F9FEB5D1AFE}"/>
              </a:ext>
            </a:extLst>
          </p:cNvPr>
          <p:cNvSpPr/>
          <p:nvPr/>
        </p:nvSpPr>
        <p:spPr>
          <a:xfrm>
            <a:off x="1107322" y="2884188"/>
            <a:ext cx="28566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Among the 153 countries </a:t>
            </a:r>
            <a:r>
              <a:rPr lang="en-US" sz="2000" dirty="0">
                <a:solidFill>
                  <a:srgbClr val="002060"/>
                </a:solidFill>
              </a:rPr>
              <a:t>sharing transboundary waters </a:t>
            </a:r>
            <a:r>
              <a:rPr lang="da-DK" sz="2000" b="1" dirty="0">
                <a:solidFill>
                  <a:srgbClr val="002060"/>
                </a:solidFill>
              </a:rPr>
              <a:t>103</a:t>
            </a:r>
            <a:r>
              <a:rPr lang="da-DK" sz="2000" dirty="0">
                <a:solidFill>
                  <a:srgbClr val="002060"/>
                </a:solidFill>
              </a:rPr>
              <a:t> responded to the questionnaire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EC41B96-7EBE-44D6-A170-4F9FEB5D1AFE}"/>
              </a:ext>
            </a:extLst>
          </p:cNvPr>
          <p:cNvSpPr/>
          <p:nvPr/>
        </p:nvSpPr>
        <p:spPr>
          <a:xfrm>
            <a:off x="667194" y="4414601"/>
            <a:ext cx="35111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000" b="1" i="1" dirty="0" err="1">
                <a:solidFill>
                  <a:srgbClr val="C00000"/>
                </a:solidFill>
              </a:rPr>
              <a:t>Number</a:t>
            </a:r>
            <a:r>
              <a:rPr lang="da-DK" sz="2000" b="1" i="1" dirty="0">
                <a:solidFill>
                  <a:srgbClr val="C00000"/>
                </a:solidFill>
              </a:rPr>
              <a:t> of validated reports:</a:t>
            </a:r>
            <a:endParaRPr lang="da-DK" sz="2000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EC41B96-7EBE-44D6-A170-4F9FEB5D1AFE}"/>
              </a:ext>
            </a:extLst>
          </p:cNvPr>
          <p:cNvSpPr/>
          <p:nvPr/>
        </p:nvSpPr>
        <p:spPr>
          <a:xfrm>
            <a:off x="588785" y="4923981"/>
            <a:ext cx="3589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b="1" dirty="0">
                <a:solidFill>
                  <a:srgbClr val="002060"/>
                </a:solidFill>
              </a:rPr>
              <a:t>- 60 for Surface water  and Groundwater</a:t>
            </a:r>
          </a:p>
          <a:p>
            <a:r>
              <a:rPr lang="da-DK" sz="1600" b="1" dirty="0">
                <a:solidFill>
                  <a:srgbClr val="002060"/>
                </a:solidFill>
              </a:rPr>
              <a:t>- 79 for Surface Water</a:t>
            </a:r>
          </a:p>
          <a:p>
            <a:r>
              <a:rPr lang="da-DK" sz="1600" b="1" dirty="0">
                <a:solidFill>
                  <a:srgbClr val="002060"/>
                </a:solidFill>
              </a:rPr>
              <a:t>- 62 for Groundwater</a:t>
            </a: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701"/>
            <a:ext cx="1893969" cy="93112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6B5A437-3FC2-4543-B6E9-EBC9E25DB505}"/>
              </a:ext>
            </a:extLst>
          </p:cNvPr>
          <p:cNvGrpSpPr/>
          <p:nvPr/>
        </p:nvGrpSpPr>
        <p:grpSpPr>
          <a:xfrm>
            <a:off x="4632400" y="1468559"/>
            <a:ext cx="7035800" cy="4853701"/>
            <a:chOff x="2313542" y="1203495"/>
            <a:chExt cx="6516237" cy="4608000"/>
          </a:xfrm>
        </p:grpSpPr>
        <p:pic>
          <p:nvPicPr>
            <p:cNvPr id="14" name="Image 2">
              <a:extLst>
                <a:ext uri="{FF2B5EF4-FFF2-40B4-BE49-F238E27FC236}">
                  <a16:creationId xmlns="" xmlns:a16="http://schemas.microsoft.com/office/drawing/2014/main" id="{70D8DEB3-B728-4B45-BC04-E1B997B59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3542" y="1203495"/>
              <a:ext cx="6516237" cy="4608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AA4F12D6-7689-4F0F-8FFA-FAACD75832A4}"/>
                </a:ext>
              </a:extLst>
            </p:cNvPr>
            <p:cNvSpPr txBox="1"/>
            <p:nvPr/>
          </p:nvSpPr>
          <p:spPr>
            <a:xfrm>
              <a:off x="7899816" y="4691921"/>
              <a:ext cx="809470" cy="3730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ZoneTexte 14"/>
          <p:cNvSpPr txBox="1"/>
          <p:nvPr/>
        </p:nvSpPr>
        <p:spPr>
          <a:xfrm>
            <a:off x="1500779" y="238797"/>
            <a:ext cx="99029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rgbClr val="5B9BD5">
                    <a:lumMod val="50000"/>
                  </a:srgbClr>
                </a:solidFill>
              </a:rPr>
              <a:t>Process</a:t>
            </a:r>
            <a:r>
              <a:rPr lang="fr-FR" sz="3600" b="1" dirty="0" smtClean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fr-FR" sz="3600" b="1" dirty="0">
                <a:solidFill>
                  <a:srgbClr val="5B9BD5">
                    <a:lumMod val="50000"/>
                  </a:srgbClr>
                </a:solidFill>
              </a:rPr>
              <a:t>2017-2018</a:t>
            </a:r>
          </a:p>
        </p:txBody>
      </p:sp>
    </p:spTree>
    <p:extLst>
      <p:ext uri="{BB962C8B-B14F-4D97-AF65-F5344CB8AC3E}">
        <p14:creationId xmlns:p14="http://schemas.microsoft.com/office/powerpoint/2010/main" val="1658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1243</Words>
  <Application>Microsoft Macintosh PowerPoint</Application>
  <PresentationFormat>Widescreen</PresentationFormat>
  <Paragraphs>463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Aharoni</vt:lpstr>
      <vt:lpstr>Avenir Next Condensed</vt:lpstr>
      <vt:lpstr>Calibri</vt:lpstr>
      <vt:lpstr>Calibri Light</vt:lpstr>
      <vt:lpstr>Constantia</vt:lpstr>
      <vt:lpstr>Futura Bk</vt:lpstr>
      <vt:lpstr>Lucida Sans</vt:lpstr>
      <vt:lpstr>ＭＳ Ｐゴシック</vt:lpstr>
      <vt:lpstr>Times New Roman</vt:lpstr>
      <vt:lpstr>Wingdings</vt:lpstr>
      <vt:lpstr>Wingdings 2</vt:lpstr>
      <vt:lpstr>Arial</vt:lpstr>
      <vt:lpstr>Débit</vt:lpstr>
      <vt:lpstr>Thème Office</vt:lpstr>
      <vt:lpstr>1_Thème Office</vt:lpstr>
      <vt:lpstr>2_Thème Office</vt:lpstr>
      <vt:lpstr>3_Thème Office</vt:lpstr>
      <vt:lpstr>4_Thème Office</vt:lpstr>
      <vt:lpstr>5_Thème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</cp:revision>
  <dcterms:created xsi:type="dcterms:W3CDTF">2018-03-05T20:53:53Z</dcterms:created>
  <dcterms:modified xsi:type="dcterms:W3CDTF">2018-03-05T23:05:19Z</dcterms:modified>
</cp:coreProperties>
</file>