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06" r:id="rId2"/>
    <p:sldId id="508" r:id="rId3"/>
    <p:sldId id="550" r:id="rId4"/>
    <p:sldId id="551" r:id="rId5"/>
    <p:sldId id="532" r:id="rId6"/>
    <p:sldId id="533" r:id="rId7"/>
    <p:sldId id="534" r:id="rId8"/>
    <p:sldId id="535" r:id="rId9"/>
    <p:sldId id="537" r:id="rId10"/>
    <p:sldId id="538" r:id="rId11"/>
    <p:sldId id="539" r:id="rId12"/>
    <p:sldId id="540" r:id="rId13"/>
    <p:sldId id="541" r:id="rId14"/>
    <p:sldId id="542" r:id="rId15"/>
    <p:sldId id="543" r:id="rId16"/>
    <p:sldId id="544" r:id="rId17"/>
    <p:sldId id="545" r:id="rId18"/>
    <p:sldId id="546" r:id="rId19"/>
    <p:sldId id="547" r:id="rId20"/>
    <p:sldId id="548" r:id="rId21"/>
    <p:sldId id="549" r:id="rId22"/>
    <p:sldId id="511" r:id="rId23"/>
    <p:sldId id="512" r:id="rId24"/>
    <p:sldId id="509" r:id="rId25"/>
    <p:sldId id="514" r:id="rId26"/>
    <p:sldId id="513" r:id="rId27"/>
    <p:sldId id="552" r:id="rId28"/>
    <p:sldId id="531" r:id="rId29"/>
    <p:sldId id="553" r:id="rId30"/>
    <p:sldId id="554" r:id="rId31"/>
    <p:sldId id="555" r:id="rId32"/>
    <p:sldId id="556" r:id="rId33"/>
    <p:sldId id="557" r:id="rId34"/>
    <p:sldId id="558" r:id="rId35"/>
    <p:sldId id="559" r:id="rId36"/>
    <p:sldId id="560" r:id="rId37"/>
    <p:sldId id="561" r:id="rId38"/>
    <p:sldId id="562" r:id="rId39"/>
    <p:sldId id="563" r:id="rId40"/>
    <p:sldId id="567" r:id="rId41"/>
    <p:sldId id="582" r:id="rId42"/>
    <p:sldId id="568" r:id="rId43"/>
    <p:sldId id="577" r:id="rId44"/>
    <p:sldId id="574" r:id="rId45"/>
    <p:sldId id="575" r:id="rId46"/>
    <p:sldId id="576" r:id="rId47"/>
    <p:sldId id="578" r:id="rId48"/>
    <p:sldId id="579" r:id="rId49"/>
    <p:sldId id="581" r:id="rId50"/>
  </p:sldIdLst>
  <p:sldSz cx="9144000" cy="6858000" type="screen4x3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648" autoAdjust="0"/>
    <p:restoredTop sz="90561" autoAdjust="0"/>
  </p:normalViewPr>
  <p:slideViewPr>
    <p:cSldViewPr>
      <p:cViewPr varScale="1">
        <p:scale>
          <a:sx n="76" d="100"/>
          <a:sy n="76" d="100"/>
        </p:scale>
        <p:origin x="-140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62" y="1416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18"/>
  <c:chart>
    <c:title>
      <c:layout/>
      <c:txPr>
        <a:bodyPr/>
        <a:lstStyle/>
        <a:p>
          <a:pPr>
            <a:defRPr lang="en-US"/>
          </a:pPr>
          <a:endParaRPr lang="fr-FR"/>
        </a:p>
      </c:tx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Abstraction per aquifer</c:v>
                </c:pt>
              </c:strCache>
            </c:strRef>
          </c:tx>
          <c:dLbls>
            <c:dLbl>
              <c:idx val="0"/>
              <c:layout>
                <c:manualLayout>
                  <c:x val="-0.14759005905511802"/>
                  <c:y val="-0.12772219488189004"/>
                </c:manualLayout>
              </c:layout>
              <c:tx>
                <c:rich>
                  <a:bodyPr/>
                  <a:lstStyle/>
                  <a:p>
                    <a:r>
                      <a:rPr lang="mr-IN" smtClean="0"/>
                      <a:t>65%</a:t>
                    </a:r>
                    <a:endParaRPr lang="mr-IN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243-4FE6-A156-99A85FB71F4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045800524934401"/>
                  <c:y val="7.2293799212598417E-2"/>
                </c:manualLayout>
              </c:layout>
              <c:tx>
                <c:rich>
                  <a:bodyPr/>
                  <a:lstStyle/>
                  <a:p>
                    <a:r>
                      <a:rPr lang="mr-IN" smtClean="0"/>
                      <a:t>33%</a:t>
                    </a:r>
                    <a:endParaRPr lang="mr-IN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243-4FE6-A156-99A85FB71F4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619857283464601"/>
                  <c:y val="1.0713090551181102E-2"/>
                </c:manualLayout>
              </c:layout>
              <c:tx>
                <c:rich>
                  <a:bodyPr/>
                  <a:lstStyle/>
                  <a:p>
                    <a:r>
                      <a:rPr lang="mr-IN" smtClean="0"/>
                      <a:t>2%</a:t>
                    </a:r>
                    <a:endParaRPr lang="mr-IN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243-4FE6-A156-99A85FB71F4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Kalahari</c:v>
                </c:pt>
                <c:pt idx="1">
                  <c:v>Auob</c:v>
                </c:pt>
                <c:pt idx="2">
                  <c:v>Nossob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33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243-4FE6-A156-99A85FB71F42}"/>
            </c:ext>
          </c:extLst>
        </c:ser>
        <c:dLbls/>
        <c:firstSliceAng val="0"/>
      </c:pieChart>
    </c:plotArea>
    <c:legend>
      <c:legendPos val="r"/>
      <c:layout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zero"/>
  </c:chart>
  <c:txPr>
    <a:bodyPr/>
    <a:lstStyle/>
    <a:p>
      <a:pPr>
        <a:defRPr sz="1800"/>
      </a:pPr>
      <a:endParaRPr lang="fr-F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E37E57B-CD57-4E8D-A8D0-2E18A0EF48F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4AD69E0-A1E4-49A4-AC5D-7119273B08B7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3207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172C73D-0826-43C1-BDC5-91E88D565C00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3401DC-BF0F-4AD5-A76E-C935D1500488}" type="slidenum">
              <a:rPr lang="nl-NL" smtClean="0"/>
              <a:pPr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6984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888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3306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5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627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4708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690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00206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36747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4440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601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7493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62822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0370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8695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830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32356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57097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89745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17456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9061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8518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7620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4749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35404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0504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58507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23458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7958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995535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45987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0782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56863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5314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37353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5031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6663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76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395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285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992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7117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 userDrawn="1"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 userDrawn="1"/>
        </p:nvSpPr>
        <p:spPr bwMode="auto">
          <a:xfrm>
            <a:off x="430213" y="152400"/>
            <a:ext cx="746442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l"/>
            <a:endParaRPr lang="en-US" altLang="en-US" dirty="0"/>
          </a:p>
        </p:txBody>
      </p:sp>
      <p:sp>
        <p:nvSpPr>
          <p:cNvPr id="7" name="Slide Number Placeholder 12"/>
          <p:cNvSpPr txBox="1">
            <a:spLocks/>
          </p:cNvSpPr>
          <p:nvPr userDrawn="1"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08BB1661-0A20-410C-9B95-3B28D728C9B5}" type="slidenum">
              <a:rPr lang="en-US" altLang="en-US" sz="1400" b="1">
                <a:solidFill>
                  <a:srgbClr val="0070C0"/>
                </a:solidFill>
              </a:rPr>
              <a:pPr/>
              <a:t>‹N°›</a:t>
            </a:fld>
            <a:endParaRPr lang="en-US" altLang="en-US" sz="14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36939" y="6505277"/>
            <a:ext cx="260077" cy="26789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B0F3C-B854-4224-87E9-6A3A5329865E}" type="slidenum">
              <a:rPr lang="en-US" altLang="en-US"/>
              <a:pPr>
                <a:defRPr/>
              </a:pPr>
              <a:t>‹N°›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163501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pic>
        <p:nvPicPr>
          <p:cNvPr id="4" name="Picture 8" descr="sottopanci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/>
          </p:cNvSpPr>
          <p:nvPr userDrawn="1"/>
        </p:nvSpPr>
        <p:spPr bwMode="auto">
          <a:xfrm>
            <a:off x="430213" y="152400"/>
            <a:ext cx="746442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l"/>
            <a:endParaRPr lang="en-US" altLang="en-US" dirty="0"/>
          </a:p>
        </p:txBody>
      </p:sp>
      <p:sp>
        <p:nvSpPr>
          <p:cNvPr id="9" name="Slide Number Placeholder 12"/>
          <p:cNvSpPr txBox="1">
            <a:spLocks/>
          </p:cNvSpPr>
          <p:nvPr userDrawn="1"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08BB1661-0A20-410C-9B95-3B28D728C9B5}" type="slidenum">
              <a:rPr lang="en-US" altLang="en-US" sz="1400" b="1">
                <a:solidFill>
                  <a:srgbClr val="0070C0"/>
                </a:solidFill>
              </a:rPr>
              <a:pPr/>
              <a:t>‹N°›</a:t>
            </a:fld>
            <a:endParaRPr lang="en-US" altLang="en-US" sz="14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677F49-83C2-4E09-BC33-3F7DC6FC53A2}" type="datetimeFigureOut">
              <a:rPr lang="nl-NL" smtClean="0"/>
              <a:pPr/>
              <a:t>7-9-2017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C43483-8689-4C2F-920C-19194D50F8BE}" type="slidenum">
              <a:rPr lang="nl-NL" smtClean="0"/>
              <a:pPr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560338" y="2634258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514575" y="5700315"/>
            <a:ext cx="809587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55" name="AutoShape 7"/>
          <p:cNvSpPr>
            <a:spLocks/>
          </p:cNvSpPr>
          <p:nvPr/>
        </p:nvSpPr>
        <p:spPr bwMode="auto">
          <a:xfrm>
            <a:off x="2443387" y="3535041"/>
            <a:ext cx="2369715" cy="5000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514575" y="6573367"/>
            <a:ext cx="8113737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pic>
        <p:nvPicPr>
          <p:cNvPr id="2059" name="Picture 11" descr="1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45"/>
          <a:stretch>
            <a:fillRect/>
          </a:stretch>
        </p:blipFill>
        <p:spPr bwMode="auto">
          <a:xfrm>
            <a:off x="172346" y="5839064"/>
            <a:ext cx="1397496" cy="6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0" name="Picture 12" descr="SDC_RV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9773" y="5895489"/>
            <a:ext cx="110616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9"/>
          <p:cNvSpPr>
            <a:spLocks noChangeShapeType="1"/>
          </p:cNvSpPr>
          <p:nvPr/>
        </p:nvSpPr>
        <p:spPr bwMode="auto">
          <a:xfrm flipV="1">
            <a:off x="560338" y="267891"/>
            <a:ext cx="802109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2" name="Line 20"/>
          <p:cNvSpPr>
            <a:spLocks noChangeShapeType="1"/>
          </p:cNvSpPr>
          <p:nvPr/>
        </p:nvSpPr>
        <p:spPr bwMode="auto">
          <a:xfrm flipV="1">
            <a:off x="514575" y="6618015"/>
            <a:ext cx="8113737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3" name="Line 21"/>
          <p:cNvSpPr>
            <a:spLocks noChangeShapeType="1"/>
          </p:cNvSpPr>
          <p:nvPr/>
        </p:nvSpPr>
        <p:spPr bwMode="auto">
          <a:xfrm flipV="1">
            <a:off x="514575" y="5661248"/>
            <a:ext cx="809587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4" name="Line 22"/>
          <p:cNvSpPr>
            <a:spLocks noChangeShapeType="1"/>
          </p:cNvSpPr>
          <p:nvPr/>
        </p:nvSpPr>
        <p:spPr bwMode="auto">
          <a:xfrm>
            <a:off x="559222" y="2681139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5" name="Line 23"/>
          <p:cNvSpPr>
            <a:spLocks noChangeShapeType="1"/>
          </p:cNvSpPr>
          <p:nvPr/>
        </p:nvSpPr>
        <p:spPr bwMode="auto">
          <a:xfrm>
            <a:off x="559222" y="321469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pic>
        <p:nvPicPr>
          <p:cNvPr id="206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4147" y="5886560"/>
            <a:ext cx="663029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352" y="5836581"/>
            <a:ext cx="535781" cy="55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185" y="5803095"/>
            <a:ext cx="475506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0" descr="tile_paper_medgray"/>
          <p:cNvSpPr>
            <a:spLocks/>
          </p:cNvSpPr>
          <p:nvPr/>
        </p:nvSpPr>
        <p:spPr bwMode="auto">
          <a:xfrm>
            <a:off x="4535913" y="-70095"/>
            <a:ext cx="72176" cy="461661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3" name="Rectangle 31" descr="tile_paper_medgray"/>
          <p:cNvSpPr>
            <a:spLocks/>
          </p:cNvSpPr>
          <p:nvPr/>
        </p:nvSpPr>
        <p:spPr bwMode="auto">
          <a:xfrm>
            <a:off x="4519591" y="868569"/>
            <a:ext cx="104818" cy="24525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Helvetica Light" charset="0"/>
              </a:rPr>
              <a:t> </a:t>
            </a:r>
            <a:endParaRPr lang="en-GB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" name="Rectangle 32" descr="tile_paper_medgray"/>
          <p:cNvSpPr>
            <a:spLocks/>
          </p:cNvSpPr>
          <p:nvPr/>
        </p:nvSpPr>
        <p:spPr bwMode="auto">
          <a:xfrm>
            <a:off x="4519591" y="1745911"/>
            <a:ext cx="104818" cy="24525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Helvetica Light" charset="0"/>
              </a:rPr>
              <a:t> </a:t>
            </a:r>
            <a:endParaRPr lang="en-GB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5" name="Rectangle 33" descr="tile_paper_medgray"/>
          <p:cNvSpPr>
            <a:spLocks/>
          </p:cNvSpPr>
          <p:nvPr/>
        </p:nvSpPr>
        <p:spPr bwMode="auto">
          <a:xfrm>
            <a:off x="4608089" y="2727578"/>
            <a:ext cx="72192" cy="62612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>
            <a:lvl1pPr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16" y="719769"/>
            <a:ext cx="3564232" cy="1400234"/>
          </a:xfrm>
          <a:prstGeom prst="rect">
            <a:avLst/>
          </a:prstGeom>
        </p:spPr>
      </p:pic>
      <p:pic>
        <p:nvPicPr>
          <p:cNvPr id="26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9179" y="398489"/>
            <a:ext cx="3172780" cy="1823783"/>
          </a:xfrm>
          <a:prstGeom prst="rect">
            <a:avLst/>
          </a:prstGeom>
        </p:spPr>
      </p:pic>
      <p:sp>
        <p:nvSpPr>
          <p:cNvPr id="27" name="AutoShape 11"/>
          <p:cNvSpPr>
            <a:spLocks/>
          </p:cNvSpPr>
          <p:nvPr/>
        </p:nvSpPr>
        <p:spPr bwMode="auto">
          <a:xfrm>
            <a:off x="620312" y="3947049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36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Basics of the </a:t>
            </a:r>
            <a:r>
              <a:rPr lang="en-US" altLang="en-US" sz="3600" dirty="0" err="1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Stampriet</a:t>
            </a:r>
            <a:r>
              <a:rPr lang="en-US" altLang="en-US" sz="36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 </a:t>
            </a:r>
            <a:r>
              <a:rPr lang="en-US" altLang="en-US" sz="3600" dirty="0" err="1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Transboundary</a:t>
            </a:r>
            <a:r>
              <a:rPr lang="en-US" altLang="en-US" sz="36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 Aquifer System (STAS) numerical model</a:t>
            </a:r>
          </a:p>
          <a:p>
            <a:pPr algn="ctr"/>
            <a:endParaRPr lang="en-US" altLang="en-US" sz="3600" dirty="0" smtClean="0">
              <a:solidFill>
                <a:srgbClr val="3B7A6A"/>
              </a:solidFill>
              <a:latin typeface="Trebuchet MS" pitchFamily="34" charset="0"/>
              <a:sym typeface="Trebuchet MS" pitchFamily="34" charset="0"/>
            </a:endParaRPr>
          </a:p>
          <a:p>
            <a:pPr algn="ctr"/>
            <a:r>
              <a:rPr lang="en-US" altLang="en-US" sz="24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7 September 2017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580913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23" name="AutoShape 11"/>
          <p:cNvSpPr>
            <a:spLocks/>
          </p:cNvSpPr>
          <p:nvPr/>
        </p:nvSpPr>
        <p:spPr bwMode="auto">
          <a:xfrm>
            <a:off x="0" y="152400"/>
            <a:ext cx="9144000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Volumes abstracted</a:t>
            </a:r>
            <a:r>
              <a:rPr lang="en-GB" sz="2800" dirty="0" smtClean="0"/>
              <a:t> </a:t>
            </a:r>
            <a:endParaRPr lang="en-US" altLang="en-US" sz="2800" dirty="0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graphicFrame>
        <p:nvGraphicFramePr>
          <p:cNvPr id="25" name="Chart 2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224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Groundwater occurrence</a:t>
            </a:r>
            <a:endParaRPr lang="en-US" altLang="en-US" sz="2800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072" y="1628800"/>
            <a:ext cx="8382000" cy="2078360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Kalahari aquifers: </a:t>
            </a:r>
          </a:p>
          <a:p>
            <a:pPr lvl="1"/>
            <a:r>
              <a:rPr lang="en-US" sz="2400" dirty="0" smtClean="0"/>
              <a:t>Hundreds of individual aquifers more or less loosely connected forming an unconfined aquifer system</a:t>
            </a:r>
          </a:p>
          <a:p>
            <a:pPr lvl="1"/>
            <a:r>
              <a:rPr lang="en-US" sz="2400" dirty="0" smtClean="0"/>
              <a:t>Thickness varies from 0 to 250m although it generally does not exceed 100m.</a:t>
            </a:r>
          </a:p>
          <a:p>
            <a:pPr lvl="1"/>
            <a:r>
              <a:rPr lang="en-US" sz="2400" dirty="0" err="1" smtClean="0"/>
              <a:t>Transmissivity</a:t>
            </a:r>
            <a:r>
              <a:rPr lang="en-US" sz="2400" dirty="0" smtClean="0"/>
              <a:t> </a:t>
            </a:r>
            <a:r>
              <a:rPr lang="en-US" sz="2400" dirty="0"/>
              <a:t>values range from 0.1 (STAS south-east area) to 6 (STAS central area) and 30m2/d (STAS south-west area) </a:t>
            </a:r>
          </a:p>
        </p:txBody>
      </p:sp>
    </p:spTree>
    <p:extLst>
      <p:ext uri="{BB962C8B-B14F-4D97-AF65-F5344CB8AC3E}">
        <p14:creationId xmlns:p14="http://schemas.microsoft.com/office/powerpoint/2010/main" xmlns="" val="16582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Groundwater occurrence</a:t>
            </a:r>
            <a:endParaRPr lang="en-US" altLang="en-US" sz="2800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5536" y="990600"/>
            <a:ext cx="8382000" cy="58674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sz="2400" b="1" u="sng" dirty="0" err="1" smtClean="0"/>
              <a:t>A</a:t>
            </a:r>
            <a:r>
              <a:rPr lang="en-US" sz="2400" b="1" u="sng" dirty="0" err="1" smtClean="0"/>
              <a:t>uob</a:t>
            </a:r>
            <a:r>
              <a:rPr lang="en-US" sz="2400" b="1" u="sng" dirty="0" smtClean="0"/>
              <a:t> aquifer: </a:t>
            </a:r>
          </a:p>
          <a:p>
            <a:pPr lvl="1"/>
            <a:r>
              <a:rPr lang="en-US" sz="2400" dirty="0" smtClean="0"/>
              <a:t>Confined aquifer with isolated outcrops in the extreme western part of the STAS in Namibia</a:t>
            </a:r>
          </a:p>
          <a:p>
            <a:pPr lvl="1"/>
            <a:r>
              <a:rPr lang="en-US" sz="2400" dirty="0" smtClean="0"/>
              <a:t>Depths varying from 0 to over 300m.</a:t>
            </a:r>
          </a:p>
          <a:p>
            <a:pPr lvl="1"/>
            <a:r>
              <a:rPr lang="en-US" sz="2400" dirty="0" smtClean="0"/>
              <a:t>Thickness varies from 0 to 150m. </a:t>
            </a:r>
          </a:p>
          <a:p>
            <a:pPr lvl="1"/>
            <a:r>
              <a:rPr lang="en-US" sz="2400" dirty="0" err="1" smtClean="0"/>
              <a:t>Transmissivity</a:t>
            </a:r>
            <a:r>
              <a:rPr lang="en-US" sz="2400" dirty="0" smtClean="0"/>
              <a:t> </a:t>
            </a:r>
            <a:r>
              <a:rPr lang="en-US" sz="2400" dirty="0"/>
              <a:t>values generally range from 0.1 to 200m2/d with maximum values going up to 1240m2/d (STAS north-west area) </a:t>
            </a:r>
            <a:endParaRPr lang="fr-FR" sz="2400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sz="1600" dirty="0" smtClean="0"/>
              <a:t>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xmlns="" val="2606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Groundwater occurrence</a:t>
            </a:r>
            <a:endParaRPr lang="en-US" altLang="en-US" sz="2800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5536" y="990600"/>
            <a:ext cx="8382000" cy="58674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u="sng" dirty="0" err="1" smtClean="0"/>
              <a:t>Nossob</a:t>
            </a:r>
            <a:r>
              <a:rPr lang="en-US" sz="2400" b="1" u="sng" dirty="0" smtClean="0"/>
              <a:t> aquifer: </a:t>
            </a:r>
          </a:p>
          <a:p>
            <a:pPr lvl="1"/>
            <a:r>
              <a:rPr lang="en-US" sz="2400" dirty="0" smtClean="0"/>
              <a:t>Confined aquifer with isolated outcrops in the extreme western part of the STAS in Namibia</a:t>
            </a:r>
          </a:p>
          <a:p>
            <a:pPr lvl="1"/>
            <a:r>
              <a:rPr lang="en-US" sz="2400" dirty="0" smtClean="0"/>
              <a:t>Depths varying from 0 to more than 400m</a:t>
            </a:r>
          </a:p>
          <a:p>
            <a:pPr lvl="1"/>
            <a:r>
              <a:rPr lang="en-US" sz="2400" dirty="0" smtClean="0"/>
              <a:t>Thickness varies from 0 to 60m in Namibia and from 0 to 20 in South Africa </a:t>
            </a:r>
            <a:r>
              <a:rPr sz="2400" dirty="0" smtClean="0"/>
              <a:t>  </a:t>
            </a:r>
            <a:endParaRPr lang="en-US" sz="2400" dirty="0" smtClean="0"/>
          </a:p>
          <a:p>
            <a:pPr lvl="1"/>
            <a:r>
              <a:rPr lang="en-US" sz="2400" dirty="0" err="1" smtClean="0"/>
              <a:t>Transmissivity</a:t>
            </a:r>
            <a:r>
              <a:rPr lang="en-US" sz="2400" dirty="0" smtClean="0"/>
              <a:t> </a:t>
            </a:r>
            <a:r>
              <a:rPr lang="en-US" sz="2400" dirty="0"/>
              <a:t>values generally range from 0.1 to 100m2/d with maximum values going up to 1480m2/d (STAS central area</a:t>
            </a:r>
            <a:r>
              <a:rPr lang="en-US" sz="2400" dirty="0" smtClean="0"/>
              <a:t>)</a:t>
            </a:r>
            <a:endParaRPr lang="en-US" sz="1800" dirty="0" smtClean="0"/>
          </a:p>
          <a:p>
            <a:endParaRPr lang="fr-FR" sz="1600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sz="1600" dirty="0" smtClean="0"/>
              <a:t>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xmlns="" val="20955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Cross-sections</a:t>
            </a:r>
            <a:endParaRPr lang="en-US" altLang="en-US" sz="2800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250950" y="963613"/>
            <a:ext cx="6696075" cy="4608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/>
          <a:lstStyle/>
          <a:p>
            <a:pPr marL="1000125" lvl="2" indent="0" algn="l"/>
            <a:endParaRPr lang="en-US" altLang="en-US" sz="3400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14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83716" y="1690155"/>
            <a:ext cx="97559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849" y="3690443"/>
            <a:ext cx="4916860" cy="31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98" y="763587"/>
            <a:ext cx="3085950" cy="3170206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7898" y="2765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65" y="4300506"/>
            <a:ext cx="4297438" cy="25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742501" y="18943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4606" y="914695"/>
            <a:ext cx="5481862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27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4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Conceptual model</a:t>
            </a:r>
            <a:endParaRPr lang="en-US" altLang="en-US" sz="2800" dirty="0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 smtClean="0"/>
          </a:p>
          <a:p>
            <a:r>
              <a:rPr lang="en-US" sz="1800" b="1" u="sng" dirty="0" smtClean="0"/>
              <a:t>Recharge:</a:t>
            </a:r>
          </a:p>
          <a:p>
            <a:pPr lvl="1"/>
            <a:r>
              <a:rPr lang="en-US" sz="1800" b="1" dirty="0" smtClean="0"/>
              <a:t>Kalahari aquifers </a:t>
            </a:r>
            <a:r>
              <a:rPr lang="en-US" sz="1800" dirty="0" smtClean="0"/>
              <a:t>= 0.5% of rainfall (3% of rainfall in heavier rainfall events)</a:t>
            </a:r>
          </a:p>
          <a:p>
            <a:pPr lvl="1"/>
            <a:r>
              <a:rPr lang="en-US" sz="1800" b="1" dirty="0" err="1" smtClean="0"/>
              <a:t>Auob</a:t>
            </a:r>
            <a:r>
              <a:rPr lang="en-US" sz="1800" b="1" dirty="0" smtClean="0"/>
              <a:t> aquifer </a:t>
            </a:r>
            <a:r>
              <a:rPr lang="en-US" sz="1800" dirty="0" smtClean="0"/>
              <a:t>=  almost non-existent (3% of rainfall in heavier rainfall events)</a:t>
            </a:r>
          </a:p>
          <a:p>
            <a:pPr lvl="1"/>
            <a:r>
              <a:rPr lang="en-US" sz="1800" b="1" dirty="0" err="1" smtClean="0"/>
              <a:t>Nossob</a:t>
            </a:r>
            <a:r>
              <a:rPr lang="en-US" sz="1800" b="1" dirty="0" smtClean="0"/>
              <a:t> aquifer </a:t>
            </a:r>
            <a:r>
              <a:rPr lang="en-US" sz="1800" dirty="0" smtClean="0"/>
              <a:t>= almost non-existent (fossil water)</a:t>
            </a:r>
          </a:p>
          <a:p>
            <a:pPr lvl="1">
              <a:buNone/>
            </a:pPr>
            <a:endParaRPr lang="en-US" sz="1800" dirty="0" smtClean="0"/>
          </a:p>
          <a:p>
            <a:r>
              <a:rPr lang="en-US" sz="1800" b="1" u="sng" dirty="0" smtClean="0"/>
              <a:t>Discharge:</a:t>
            </a:r>
          </a:p>
          <a:p>
            <a:pPr lvl="1"/>
            <a:r>
              <a:rPr lang="en-US" sz="1800" b="1" dirty="0" smtClean="0"/>
              <a:t>Kalahari aquifers </a:t>
            </a:r>
            <a:r>
              <a:rPr lang="en-US" sz="1800" dirty="0" smtClean="0"/>
              <a:t>= evaporation</a:t>
            </a:r>
          </a:p>
          <a:p>
            <a:pPr lvl="1"/>
            <a:r>
              <a:rPr lang="en-US" sz="1800" b="1" dirty="0" err="1" smtClean="0"/>
              <a:t>Auob</a:t>
            </a:r>
            <a:r>
              <a:rPr lang="en-US" sz="1800" b="1" dirty="0" smtClean="0"/>
              <a:t> and </a:t>
            </a:r>
            <a:r>
              <a:rPr lang="en-US" sz="1800" b="1" dirty="0" err="1" smtClean="0"/>
              <a:t>Nossob</a:t>
            </a:r>
            <a:r>
              <a:rPr lang="en-US" sz="1800" b="1" dirty="0" smtClean="0"/>
              <a:t> aquifers </a:t>
            </a:r>
            <a:r>
              <a:rPr lang="en-US" sz="1800" dirty="0" smtClean="0"/>
              <a:t>= draining into Kalahari aquifers (Salt Block)</a:t>
            </a:r>
          </a:p>
          <a:p>
            <a:pPr lvl="1">
              <a:buNone/>
            </a:pPr>
            <a:endParaRPr lang="en-US" sz="1800" dirty="0" smtClean="0"/>
          </a:p>
          <a:p>
            <a:r>
              <a:rPr lang="en-US" sz="1800" b="1" u="sng" dirty="0" smtClean="0"/>
              <a:t>Groundwater flow:</a:t>
            </a:r>
          </a:p>
          <a:p>
            <a:pPr lvl="1"/>
            <a:r>
              <a:rPr lang="en-US" sz="1800" b="1" dirty="0" err="1" smtClean="0"/>
              <a:t>Auob</a:t>
            </a:r>
            <a:r>
              <a:rPr lang="en-US" sz="1800" b="1" dirty="0" smtClean="0"/>
              <a:t> and </a:t>
            </a:r>
            <a:r>
              <a:rPr lang="en-US" sz="1800" b="1" dirty="0" err="1" smtClean="0"/>
              <a:t>Nossob</a:t>
            </a:r>
            <a:r>
              <a:rPr lang="en-US" sz="1800" b="1" dirty="0" smtClean="0"/>
              <a:t> aquifers </a:t>
            </a:r>
            <a:r>
              <a:rPr lang="en-US" sz="1800" dirty="0" smtClean="0"/>
              <a:t>= from northwest to southeast</a:t>
            </a:r>
          </a:p>
          <a:p>
            <a:pPr lvl="1"/>
            <a:r>
              <a:rPr lang="en-US" sz="1800" dirty="0" smtClean="0"/>
              <a:t>It usually takes 30 000 years for water to flow from recharge areas  to discharge areas</a:t>
            </a:r>
          </a:p>
        </p:txBody>
      </p:sp>
    </p:spTree>
    <p:extLst>
      <p:ext uri="{BB962C8B-B14F-4D97-AF65-F5344CB8AC3E}">
        <p14:creationId xmlns:p14="http://schemas.microsoft.com/office/powerpoint/2010/main" xmlns="" val="11085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Conceptual model</a:t>
            </a:r>
            <a:endParaRPr lang="en-US" altLang="en-US" sz="2800" dirty="0"/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16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4446" y="817563"/>
            <a:ext cx="8839200" cy="5867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Kalahari aquifers (unconfined):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25" y="1484784"/>
            <a:ext cx="8192715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90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Conceptual model</a:t>
            </a:r>
            <a:endParaRPr lang="en-US" altLang="en-US" sz="2800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250950" y="963613"/>
            <a:ext cx="6696075" cy="4608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/>
          <a:lstStyle/>
          <a:p>
            <a:pPr marL="1000125" lvl="2" indent="0" algn="l"/>
            <a:endParaRPr lang="en-US" altLang="en-US" sz="3400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17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>
            <a:noAutofit/>
          </a:bodyPr>
          <a:lstStyle/>
          <a:p>
            <a:r>
              <a:rPr lang="en-US" sz="2000" b="1" dirty="0" err="1" smtClean="0"/>
              <a:t>Auob</a:t>
            </a:r>
            <a:r>
              <a:rPr lang="en-US" sz="2000" b="1" dirty="0" smtClean="0"/>
              <a:t> and </a:t>
            </a:r>
            <a:r>
              <a:rPr lang="en-US" sz="2000" b="1" dirty="0" err="1" smtClean="0"/>
              <a:t>Nossob</a:t>
            </a:r>
            <a:r>
              <a:rPr lang="en-US" sz="2000" b="1" dirty="0" smtClean="0"/>
              <a:t> aquifers (confined):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1321"/>
            <a:ext cx="8164016" cy="550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71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83394" y="2780928"/>
            <a:ext cx="84582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>
                <a:latin typeface="Trebuchet MS"/>
                <a:cs typeface="Trebuchet MS"/>
              </a:rPr>
              <a:t>Borehole data </a:t>
            </a:r>
            <a:r>
              <a:rPr lang="en-US" sz="4000" b="1" smtClean="0">
                <a:latin typeface="Trebuchet MS"/>
                <a:cs typeface="Trebuchet MS"/>
              </a:rPr>
              <a:t>for modelling</a:t>
            </a:r>
            <a:endParaRPr lang="en-US" sz="4000" b="1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6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AutoShape 11"/>
          <p:cNvSpPr>
            <a:spLocks/>
          </p:cNvSpPr>
          <p:nvPr/>
        </p:nvSpPr>
        <p:spPr bwMode="auto">
          <a:xfrm>
            <a:off x="0" y="152400"/>
            <a:ext cx="9144000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fr-FR" altLang="en-US" sz="2800" dirty="0" err="1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Borehole</a:t>
            </a:r>
            <a:r>
              <a:rPr lang="fr-FR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 data</a:t>
            </a:r>
            <a:endParaRPr lang="en-US" altLang="en-US" sz="2800" dirty="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" y="2085306"/>
            <a:ext cx="8839200" cy="2446784"/>
          </a:xfrm>
        </p:spPr>
        <p:txBody>
          <a:bodyPr>
            <a:noAutofit/>
          </a:bodyPr>
          <a:lstStyle/>
          <a:p>
            <a:r>
              <a:rPr lang="fr-FR" sz="1800" b="1" dirty="0" smtClean="0"/>
              <a:t>Joint </a:t>
            </a:r>
            <a:r>
              <a:rPr lang="fr-FR" sz="1800" b="1" dirty="0" err="1" smtClean="0"/>
              <a:t>database</a:t>
            </a:r>
            <a:r>
              <a:rPr lang="fr-FR" sz="1800" b="1" dirty="0" smtClean="0"/>
              <a:t> of 6167 </a:t>
            </a:r>
            <a:r>
              <a:rPr lang="fr-FR" sz="1800" b="1" dirty="0" err="1" smtClean="0"/>
              <a:t>boreholes</a:t>
            </a:r>
            <a:endParaRPr lang="fr-FR" sz="1800" b="1" dirty="0" smtClean="0"/>
          </a:p>
          <a:p>
            <a:pPr lvl="1"/>
            <a:r>
              <a:rPr lang="fr-FR" sz="1800" dirty="0" smtClean="0"/>
              <a:t>5844 in Namibia (</a:t>
            </a:r>
            <a:r>
              <a:rPr lang="fr-FR" sz="1800" dirty="0" err="1" smtClean="0"/>
              <a:t>Hydrocensus</a:t>
            </a:r>
            <a:r>
              <a:rPr lang="fr-FR" sz="1800" dirty="0" smtClean="0"/>
              <a:t>, 2000; JICA, 2002; </a:t>
            </a:r>
            <a:r>
              <a:rPr lang="fr-FR" sz="1800" dirty="0" err="1" smtClean="0"/>
              <a:t>Tredoux</a:t>
            </a:r>
            <a:r>
              <a:rPr lang="fr-FR" sz="1800" dirty="0" smtClean="0"/>
              <a:t>, 2002) </a:t>
            </a:r>
          </a:p>
          <a:p>
            <a:pPr lvl="1"/>
            <a:r>
              <a:rPr lang="fr-FR" sz="1800" dirty="0" smtClean="0"/>
              <a:t>155 in South Africa (Van </a:t>
            </a:r>
            <a:r>
              <a:rPr lang="fr-FR" sz="1800" dirty="0" err="1" smtClean="0"/>
              <a:t>Wyk</a:t>
            </a:r>
            <a:r>
              <a:rPr lang="fr-FR" sz="1800" dirty="0" smtClean="0"/>
              <a:t>, 1987; DWS, 2015)</a:t>
            </a:r>
            <a:endParaRPr lang="fr-FR" sz="1800" b="1" dirty="0" smtClean="0">
              <a:solidFill>
                <a:srgbClr val="0000CC"/>
              </a:solidFill>
            </a:endParaRPr>
          </a:p>
          <a:p>
            <a:pPr lvl="1"/>
            <a:r>
              <a:rPr lang="fr-FR" sz="1800" dirty="0" smtClean="0"/>
              <a:t>168 in Botswana (</a:t>
            </a:r>
            <a:r>
              <a:rPr lang="fr-FR" sz="1800" dirty="0" err="1" smtClean="0"/>
              <a:t>Matsheng</a:t>
            </a:r>
            <a:r>
              <a:rPr lang="fr-FR" sz="1800" dirty="0" smtClean="0"/>
              <a:t>, 2008; DWA, 2015)</a:t>
            </a:r>
          </a:p>
          <a:p>
            <a:pPr marL="457200" lvl="1" indent="0">
              <a:buNone/>
            </a:pPr>
            <a:endParaRPr lang="fr-FR" sz="1400" dirty="0" smtClean="0"/>
          </a:p>
          <a:p>
            <a:r>
              <a:rPr lang="fr-FR" sz="1800" dirty="0" smtClean="0"/>
              <a:t>Information on water </a:t>
            </a:r>
            <a:r>
              <a:rPr lang="fr-FR" sz="1800" dirty="0" err="1" smtClean="0"/>
              <a:t>quality</a:t>
            </a:r>
            <a:r>
              <a:rPr lang="fr-FR" sz="1800" dirty="0" smtClean="0"/>
              <a:t>, </a:t>
            </a:r>
            <a:r>
              <a:rPr lang="fr-FR" sz="1800" dirty="0" err="1" smtClean="0"/>
              <a:t>yield</a:t>
            </a:r>
            <a:r>
              <a:rPr lang="fr-FR" sz="1800" dirty="0" smtClean="0"/>
              <a:t>, </a:t>
            </a:r>
            <a:r>
              <a:rPr lang="fr-FR" sz="1800" dirty="0" err="1" smtClean="0"/>
              <a:t>depth</a:t>
            </a:r>
            <a:r>
              <a:rPr lang="fr-FR" sz="1800" dirty="0" smtClean="0"/>
              <a:t>, </a:t>
            </a:r>
            <a:r>
              <a:rPr lang="fr-FR" sz="1800" dirty="0" err="1" smtClean="0"/>
              <a:t>transmissivity</a:t>
            </a:r>
            <a:r>
              <a:rPr lang="fr-FR" sz="1800" dirty="0" smtClean="0"/>
              <a:t>, </a:t>
            </a:r>
            <a:r>
              <a:rPr lang="fr-FR" sz="1800" dirty="0" err="1" smtClean="0"/>
              <a:t>porosity</a:t>
            </a:r>
            <a:r>
              <a:rPr lang="fr-FR" sz="1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1794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9432" y="1052736"/>
            <a:ext cx="8382000" cy="5181600"/>
          </a:xfrm>
        </p:spPr>
        <p:txBody>
          <a:bodyPr>
            <a:noAutofit/>
          </a:bodyPr>
          <a:lstStyle/>
          <a:p>
            <a:r>
              <a:rPr lang="en-US" sz="2200" dirty="0" smtClean="0"/>
              <a:t>GGRETA Phase 1: </a:t>
            </a:r>
            <a:endParaRPr lang="en-US" sz="2200" dirty="0"/>
          </a:p>
          <a:p>
            <a:pPr lvl="1"/>
            <a:r>
              <a:rPr lang="en-US" sz="2200" dirty="0" smtClean="0"/>
              <a:t>Development of a joint harmonized borehole database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r>
              <a:rPr lang="en-US" sz="2200" dirty="0" smtClean="0"/>
              <a:t>GGRETA Phase 2: </a:t>
            </a:r>
          </a:p>
          <a:p>
            <a:pPr lvl="1"/>
            <a:r>
              <a:rPr lang="en-US" sz="2200" dirty="0" smtClean="0"/>
              <a:t>Development of the STAS numerical model using open access FREEWAT platform.</a:t>
            </a:r>
          </a:p>
          <a:p>
            <a:pPr lvl="1"/>
            <a:r>
              <a:rPr lang="en-US" sz="2200" dirty="0" smtClean="0"/>
              <a:t>Joint harmonized borehole database is crucial for groundwater modelling.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FREEWAT platform = QGIS platform that calls a MODFLOW code plug-in (i.e. data in MODFLOW is added using </a:t>
            </a:r>
            <a:r>
              <a:rPr lang="en-US" sz="2200" dirty="0" err="1" smtClean="0"/>
              <a:t>shapefiles</a:t>
            </a:r>
            <a:r>
              <a:rPr lang="en-US" sz="2200" dirty="0" smtClean="0"/>
              <a:t> and </a:t>
            </a:r>
            <a:r>
              <a:rPr lang="en-US" sz="2200" dirty="0" err="1" smtClean="0"/>
              <a:t>rasters</a:t>
            </a:r>
            <a:r>
              <a:rPr lang="en-US" sz="2200" dirty="0" smtClean="0"/>
              <a:t>).</a:t>
            </a:r>
          </a:p>
          <a:p>
            <a:endParaRPr lang="en-US" sz="2200" dirty="0"/>
          </a:p>
          <a:p>
            <a:r>
              <a:rPr lang="en-US" sz="2200" dirty="0" smtClean="0"/>
              <a:t>Detailed tutorial for the utilization of the model is currently being developed.</a:t>
            </a:r>
            <a:endParaRPr lang="en-US" sz="2200" dirty="0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Background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0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7" name="AutoShape 11"/>
          <p:cNvSpPr>
            <a:spLocks/>
          </p:cNvSpPr>
          <p:nvPr/>
        </p:nvSpPr>
        <p:spPr bwMode="auto">
          <a:xfrm>
            <a:off x="0" y="152400"/>
            <a:ext cx="9144000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Available maps</a:t>
            </a:r>
            <a:r>
              <a:rPr lang="en-GB" sz="2800" dirty="0" smtClean="0"/>
              <a:t> </a:t>
            </a:r>
            <a:endParaRPr lang="en-US" altLang="en-US" sz="2800" dirty="0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graphicFrame>
        <p:nvGraphicFramePr>
          <p:cNvPr id="19" name="Tableau 11"/>
          <p:cNvGraphicFramePr>
            <a:graphicFrameLocks noGrp="1"/>
          </p:cNvGraphicFramePr>
          <p:nvPr>
            <p:extLst/>
          </p:nvPr>
        </p:nvGraphicFramePr>
        <p:xfrm>
          <a:off x="484312" y="1464569"/>
          <a:ext cx="8229600" cy="3756772"/>
        </p:xfrm>
        <a:graphic>
          <a:graphicData uri="http://schemas.openxmlformats.org/drawingml/2006/table">
            <a:tbl>
              <a:tblPr firstRow="1" firstCol="1" bandRow="1"/>
              <a:tblGrid>
                <a:gridCol w="2669179">
                  <a:extLst>
                    <a:ext uri="{9D8B030D-6E8A-4147-A177-3AD203B41FA5}">
                      <a16:colId xmlns="" xmlns:a16="http://schemas.microsoft.com/office/drawing/2014/main" val="1784472749"/>
                    </a:ext>
                  </a:extLst>
                </a:gridCol>
                <a:gridCol w="2779894">
                  <a:extLst>
                    <a:ext uri="{9D8B030D-6E8A-4147-A177-3AD203B41FA5}">
                      <a16:colId xmlns="" xmlns:a16="http://schemas.microsoft.com/office/drawing/2014/main" val="563050083"/>
                    </a:ext>
                  </a:extLst>
                </a:gridCol>
                <a:gridCol w="2780527">
                  <a:extLst>
                    <a:ext uri="{9D8B030D-6E8A-4147-A177-3AD203B41FA5}">
                      <a16:colId xmlns="" xmlns:a16="http://schemas.microsoft.com/office/drawing/2014/main" val="2494584068"/>
                    </a:ext>
                  </a:extLst>
                </a:gridCol>
              </a:tblGrid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KALAHARI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AUOB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NOSSOB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03114807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 Location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2.1. Location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 Location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1331001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endParaRPr lang="fr-F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2.2. Free flow area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3.3. Free flow area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75063016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 Recharge and discharge areas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2.3. Recharge area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3.3. Recharge area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3325483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endParaRPr lang="fr-F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2.4. Discharge area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3.4. Discharge area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3287637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 Groundwater level [m above sea level]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2.5. Groundwater level [m above sea level]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3.5. Groundwater level [m above sea level]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0534726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1.4. Borehole yield [m3/h]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2.6. Borehole yield [m3/h]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3.6. Borehole yield [m3/h]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926633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1.5. Water strike [m above sea level]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2.7. Water strike [m above sea level]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7182910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1.6.1. Total dissolved solid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2.8.1. Total dissolved solid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3.7.1. Total dissolved solid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9720688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1.6.2. Total dissolved solid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2.8.2. Total dissolved solid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3.7.2. Total dissolved solid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8040403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1.7.1. Nitrate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2.9.1. Nitrate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3.8.1. Nitrate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40144765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1.7.2. Nitrate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2.9.2. Nitrate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3.8.2. Nitrate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822717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1.8.1. Fluoride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2.10.1. Fluoride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3.9.1. Fluoride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02085371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1.8.2. Fluoride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2.10.2. Fluoride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3.9.2. Fluoride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5875811"/>
                  </a:ext>
                </a:extLst>
              </a:tr>
              <a:tr h="189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1.9.1. Sulphate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2.11.1. Sulphate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3.10.1. Sulphate [mg/l] - boreholes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91495441"/>
                  </a:ext>
                </a:extLst>
              </a:tr>
              <a:tr h="2087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1.9.2. Sulphate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2.11.2. Sulphate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3.10.2. Sulphate [mg/l]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3835372"/>
                  </a:ext>
                </a:extLst>
              </a:tr>
              <a:tr h="349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1.10.1. Water quality unsuitable for human consumption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2.12. Water quality unsuitable for human consumption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3.11.1. Water quality unsuitable for human consumption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6774174"/>
                  </a:ext>
                </a:extLst>
              </a:tr>
              <a:tr h="349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1.10.2. Water quality unsuitable for stock watering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3.11.2. Water quality unsuitable for stock watering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7" marR="683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819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64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2780928"/>
            <a:ext cx="84582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>
                <a:latin typeface="Trebuchet MS"/>
                <a:cs typeface="Trebuchet MS"/>
              </a:rPr>
              <a:t>Introduction </a:t>
            </a:r>
            <a:r>
              <a:rPr lang="en-US" sz="4000" b="1" smtClean="0">
                <a:latin typeface="Trebuchet MS"/>
                <a:cs typeface="Trebuchet MS"/>
              </a:rPr>
              <a:t>to MODFLOW</a:t>
            </a:r>
            <a:endParaRPr lang="en-US" sz="4000" b="1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5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18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4000" dirty="0" smtClean="0"/>
              <a:t>MODFLOW = </a:t>
            </a:r>
            <a:r>
              <a:rPr lang="en-US" sz="4000" b="1" dirty="0">
                <a:solidFill>
                  <a:srgbClr val="C00000"/>
                </a:solidFill>
              </a:rPr>
              <a:t>M</a:t>
            </a:r>
            <a:r>
              <a:rPr lang="en-US" sz="4000" b="1" dirty="0" smtClean="0">
                <a:solidFill>
                  <a:srgbClr val="C00000"/>
                </a:solidFill>
              </a:rPr>
              <a:t>odular</a:t>
            </a:r>
            <a:r>
              <a:rPr lang="en-US" sz="4000" dirty="0" smtClean="0"/>
              <a:t> computer code that solves the 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groundwater flow equation</a:t>
            </a:r>
            <a:endParaRPr lang="en-US" sz="4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Introduction to MODFLOW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9125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3835" y="782358"/>
            <a:ext cx="8382000" cy="5181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Modular:</a:t>
            </a:r>
          </a:p>
          <a:p>
            <a:pPr lvl="1"/>
            <a:r>
              <a:rPr lang="en-US" sz="2400" dirty="0" smtClean="0"/>
              <a:t>Modules </a:t>
            </a:r>
            <a:r>
              <a:rPr lang="en-US" sz="2400" dirty="0"/>
              <a:t>grouped into packages that perform calculations either specific to the behavior of a </a:t>
            </a:r>
            <a:r>
              <a:rPr lang="en-US" sz="2400" dirty="0" err="1"/>
              <a:t>geohydrologic</a:t>
            </a:r>
            <a:r>
              <a:rPr lang="en-US" sz="2400" dirty="0"/>
              <a:t> feature or a numerical modeling task </a:t>
            </a:r>
            <a:endParaRPr lang="en-US" sz="2400" dirty="0" smtClean="0"/>
          </a:p>
          <a:p>
            <a:pPr lvl="1"/>
            <a:r>
              <a:rPr lang="en-US" sz="2400" dirty="0" smtClean="0"/>
              <a:t>Packages allow: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xamination </a:t>
            </a:r>
            <a:r>
              <a:rPr lang="en-US" dirty="0"/>
              <a:t>of specific hydrologic features </a:t>
            </a:r>
            <a:r>
              <a:rPr lang="en-US" dirty="0" smtClean="0"/>
              <a:t>independently</a:t>
            </a:r>
          </a:p>
          <a:p>
            <a:pPr lvl="2"/>
            <a:r>
              <a:rPr lang="en-US" dirty="0" smtClean="0"/>
              <a:t>Facilitates </a:t>
            </a:r>
            <a:r>
              <a:rPr lang="en-US" dirty="0"/>
              <a:t>development of additional capabilities </a:t>
            </a:r>
            <a:endParaRPr lang="en-US" dirty="0" smtClean="0"/>
          </a:p>
          <a:p>
            <a:pPr lvl="1"/>
            <a:r>
              <a:rPr lang="en-US" sz="2400" dirty="0" smtClean="0"/>
              <a:t>Main packages to be considered for the STAS numerical model:</a:t>
            </a:r>
          </a:p>
          <a:p>
            <a:pPr lvl="2"/>
            <a:r>
              <a:rPr lang="en-US" sz="2000" dirty="0" smtClean="0"/>
              <a:t>WEL </a:t>
            </a:r>
            <a:r>
              <a:rPr lang="mr-IN" sz="2000" dirty="0" smtClean="0"/>
              <a:t>–</a:t>
            </a:r>
            <a:r>
              <a:rPr lang="en-US" sz="2000" dirty="0" smtClean="0"/>
              <a:t> well package (“the abstraction package”): user introduces the locations and flow rates of wells. </a:t>
            </a:r>
          </a:p>
          <a:p>
            <a:pPr lvl="2"/>
            <a:r>
              <a:rPr lang="en-US" sz="2000" dirty="0" smtClean="0"/>
              <a:t>RCH </a:t>
            </a:r>
            <a:r>
              <a:rPr lang="mr-IN" sz="2000" dirty="0" smtClean="0"/>
              <a:t>–</a:t>
            </a:r>
            <a:r>
              <a:rPr lang="en-US" sz="2000" dirty="0" smtClean="0"/>
              <a:t> recharge package: user introduces recharge rates and locations.</a:t>
            </a:r>
            <a:endParaRPr lang="en-US" dirty="0"/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Introduction to MODFLOW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636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Groundwater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flow equation:</a:t>
            </a:r>
          </a:p>
          <a:p>
            <a:pPr lvl="1"/>
            <a:r>
              <a:rPr lang="en-US" sz="2000" dirty="0"/>
              <a:t>The equation is solved in grid cells (i.e., N grid cells = N equations</a:t>
            </a:r>
            <a:r>
              <a:rPr lang="en-US" sz="2000" dirty="0" smtClean="0"/>
              <a:t>)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Grid cells can be active (closed circle) and inactive cells (open circles)</a:t>
            </a:r>
          </a:p>
          <a:p>
            <a:pPr lvl="1"/>
            <a:r>
              <a:rPr lang="en-US" sz="2000" dirty="0" smtClean="0"/>
              <a:t>Values assigned to grid cells represent the geometry, aquifer properties, boundary conditions, initial conditions, and stresses on a groundwater system to build a representation of field conditions. </a:t>
            </a:r>
            <a:endParaRPr lang="en-US" sz="2000" dirty="0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Introduction to MODFLOW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149080"/>
            <a:ext cx="3796290" cy="2664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7882" y="1632012"/>
            <a:ext cx="5245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8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Introduction to MODFLOW</a:t>
            </a:r>
            <a:endParaRPr lang="en-US" alt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9432" y="980728"/>
            <a:ext cx="8382000" cy="51816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BASIC </a:t>
            </a:r>
            <a:r>
              <a:rPr lang="en-US" sz="2800" b="1" dirty="0"/>
              <a:t>INPUT ITEMS INCLUDE: </a:t>
            </a:r>
            <a:endParaRPr lang="en-US" sz="2800" dirty="0" smtClean="0"/>
          </a:p>
          <a:p>
            <a:pPr lvl="1"/>
            <a:r>
              <a:rPr lang="en-US" dirty="0"/>
              <a:t>Grid </a:t>
            </a:r>
            <a:endParaRPr lang="en-US" dirty="0" smtClean="0"/>
          </a:p>
          <a:p>
            <a:pPr lvl="1"/>
            <a:r>
              <a:rPr lang="en-US" sz="2800" dirty="0" smtClean="0"/>
              <a:t>Time </a:t>
            </a:r>
            <a:r>
              <a:rPr lang="en-US" sz="2800" dirty="0"/>
              <a:t>stepping </a:t>
            </a:r>
            <a:endParaRPr lang="en-US" sz="2800" dirty="0" smtClean="0"/>
          </a:p>
          <a:p>
            <a:pPr lvl="1"/>
            <a:r>
              <a:rPr lang="en-US" sz="2800" dirty="0" smtClean="0"/>
              <a:t>Hydraulic </a:t>
            </a:r>
            <a:r>
              <a:rPr lang="en-US" sz="2800" dirty="0"/>
              <a:t>parameters </a:t>
            </a:r>
            <a:endParaRPr lang="en-US" sz="2800" dirty="0" smtClean="0"/>
          </a:p>
          <a:p>
            <a:pPr lvl="1"/>
            <a:r>
              <a:rPr lang="en-US" sz="2800" dirty="0" smtClean="0"/>
              <a:t>Boundary </a:t>
            </a:r>
            <a:r>
              <a:rPr lang="en-US" sz="2800" dirty="0"/>
              <a:t>Conditions </a:t>
            </a:r>
            <a:endParaRPr lang="en-US" sz="2800" dirty="0" smtClean="0"/>
          </a:p>
          <a:p>
            <a:pPr lvl="1"/>
            <a:r>
              <a:rPr lang="en-US" sz="2800" dirty="0" smtClean="0"/>
              <a:t>Stresses </a:t>
            </a:r>
            <a:endParaRPr lang="en-US" dirty="0"/>
          </a:p>
          <a:p>
            <a:pPr lvl="1"/>
            <a:r>
              <a:rPr lang="en-US" sz="2800" dirty="0" smtClean="0"/>
              <a:t>Solution </a:t>
            </a:r>
            <a:r>
              <a:rPr lang="en-US" sz="2800" dirty="0"/>
              <a:t>parameters </a:t>
            </a:r>
          </a:p>
        </p:txBody>
      </p:sp>
    </p:spTree>
    <p:extLst>
      <p:ext uri="{BB962C8B-B14F-4D97-AF65-F5344CB8AC3E}">
        <p14:creationId xmlns:p14="http://schemas.microsoft.com/office/powerpoint/2010/main" xmlns="" val="9101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Introduction to MODFLOW</a:t>
            </a:r>
            <a:endParaRPr lang="en-US" alt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9432" y="980728"/>
            <a:ext cx="8382000" cy="51816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BASIC </a:t>
            </a:r>
            <a:r>
              <a:rPr lang="en-US" sz="2800" b="1" dirty="0"/>
              <a:t>OUTPUT ITEMS: </a:t>
            </a:r>
            <a:endParaRPr lang="en-US" sz="2800" dirty="0"/>
          </a:p>
          <a:p>
            <a:pPr lvl="1"/>
            <a:r>
              <a:rPr lang="en-US" dirty="0" smtClean="0"/>
              <a:t>Hydraulic </a:t>
            </a:r>
            <a:r>
              <a:rPr lang="en-US" dirty="0"/>
              <a:t>Heads </a:t>
            </a:r>
            <a:endParaRPr lang="en-US" dirty="0" smtClean="0"/>
          </a:p>
          <a:p>
            <a:pPr lvl="1"/>
            <a:r>
              <a:rPr lang="en-US" sz="2800" dirty="0" smtClean="0"/>
              <a:t>Drawdown </a:t>
            </a:r>
            <a:endParaRPr lang="en-US" dirty="0"/>
          </a:p>
          <a:p>
            <a:pPr lvl="1"/>
            <a:r>
              <a:rPr lang="en-US" sz="2800" dirty="0" smtClean="0"/>
              <a:t>Flow </a:t>
            </a:r>
            <a:r>
              <a:rPr lang="en-US" sz="2800" dirty="0"/>
              <a:t>rates </a:t>
            </a:r>
            <a:endParaRPr lang="en-US" sz="2800" dirty="0" smtClean="0"/>
          </a:p>
          <a:p>
            <a:pPr lvl="1"/>
            <a:r>
              <a:rPr lang="en-US" sz="2800" dirty="0" smtClean="0"/>
              <a:t>Mass </a:t>
            </a:r>
            <a:r>
              <a:rPr lang="en-US" sz="2800" dirty="0"/>
              <a:t>Balance </a:t>
            </a:r>
            <a:endParaRPr lang="en-US" sz="2800" dirty="0" smtClean="0"/>
          </a:p>
          <a:p>
            <a:pPr lvl="1"/>
            <a:r>
              <a:rPr lang="en-US" sz="2800" dirty="0" smtClean="0"/>
              <a:t>Optional </a:t>
            </a:r>
            <a:r>
              <a:rPr lang="en-US" sz="2800" dirty="0"/>
              <a:t>info at specified times </a:t>
            </a:r>
            <a:endParaRPr lang="en-US" sz="2800" dirty="0" smtClean="0"/>
          </a:p>
          <a:p>
            <a:pPr lvl="1"/>
            <a:r>
              <a:rPr lang="en-US" sz="2800" dirty="0" smtClean="0"/>
              <a:t>Iteration </a:t>
            </a:r>
            <a:r>
              <a:rPr lang="en-US" sz="2800" dirty="0"/>
              <a:t>information </a:t>
            </a:r>
            <a:endParaRPr lang="en-US" sz="2800" dirty="0" smtClean="0"/>
          </a:p>
          <a:p>
            <a:pPr lvl="1"/>
            <a:r>
              <a:rPr lang="en-US" sz="2800" dirty="0" smtClean="0"/>
              <a:t>Underscore </a:t>
            </a:r>
            <a:r>
              <a:rPr lang="en-US" sz="2800" dirty="0"/>
              <a:t>files describing various model inputs/outputs </a:t>
            </a:r>
            <a:endParaRPr lang="en-US" sz="2800" dirty="0" smtClean="0"/>
          </a:p>
          <a:p>
            <a:pPr lvl="1"/>
            <a:r>
              <a:rPr lang="en-US" sz="2800" dirty="0" smtClean="0"/>
              <a:t>Binary </a:t>
            </a:r>
            <a:r>
              <a:rPr lang="en-US" sz="2800" dirty="0"/>
              <a:t>files containing output in compressed form</a:t>
            </a:r>
          </a:p>
        </p:txBody>
      </p:sp>
    </p:spTree>
    <p:extLst>
      <p:ext uri="{BB962C8B-B14F-4D97-AF65-F5344CB8AC3E}">
        <p14:creationId xmlns:p14="http://schemas.microsoft.com/office/powerpoint/2010/main" xmlns="" val="7323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544" y="2780928"/>
            <a:ext cx="84582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>
                <a:latin typeface="Trebuchet MS"/>
                <a:cs typeface="Trebuchet MS"/>
              </a:rPr>
              <a:t>The STAS numerical model</a:t>
            </a:r>
          </a:p>
        </p:txBody>
      </p:sp>
    </p:spTree>
    <p:extLst>
      <p:ext uri="{BB962C8B-B14F-4D97-AF65-F5344CB8AC3E}">
        <p14:creationId xmlns:p14="http://schemas.microsoft.com/office/powerpoint/2010/main" xmlns="" val="10320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STAS Conceptual Model</a:t>
            </a:r>
            <a:endParaRPr lang="en-US" alt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1683" y="5474669"/>
            <a:ext cx="8382000" cy="978667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aquifer system is dominated by storage</a:t>
            </a:r>
          </a:p>
          <a:p>
            <a:r>
              <a:rPr lang="en-US" sz="2400" dirty="0" smtClean="0"/>
              <a:t>Limited inflow from northern and western areas</a:t>
            </a:r>
          </a:p>
          <a:p>
            <a:r>
              <a:rPr lang="en-US" sz="2400" dirty="0" smtClean="0"/>
              <a:t>Outflow in the southern area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0221"/>
            <a:ext cx="5400600" cy="35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70258"/>
            <a:ext cx="5024680" cy="382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33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From conceptual to numerical model</a:t>
            </a:r>
            <a:r>
              <a:rPr lang="en-US" altLang="en-US" sz="280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: Defining the grid</a:t>
            </a:r>
            <a:endParaRPr lang="en-US" alt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7227" y="1916832"/>
            <a:ext cx="8382000" cy="9786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123 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225 km</a:t>
            </a:r>
            <a:r>
              <a:rPr lang="en-US" sz="2400" baseline="30000" dirty="0"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active domain</a:t>
            </a:r>
          </a:p>
          <a:p>
            <a:pPr algn="just"/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25 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km</a:t>
            </a:r>
            <a:r>
              <a:rPr lang="en-US" sz="2400" baseline="30000" dirty="0"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 square 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cells</a:t>
            </a: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5 layers</a:t>
            </a:r>
          </a:p>
          <a:p>
            <a:endParaRPr lang="en-US" sz="2400" dirty="0" smtClean="0"/>
          </a:p>
        </p:txBody>
      </p:sp>
      <p:pic>
        <p:nvPicPr>
          <p:cNvPr id="9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26" t="17427" r="31393" b="8756"/>
          <a:stretch/>
        </p:blipFill>
        <p:spPr>
          <a:xfrm>
            <a:off x="4370832" y="1969414"/>
            <a:ext cx="3182112" cy="3370682"/>
          </a:xfrm>
          <a:prstGeom prst="rect">
            <a:avLst/>
          </a:prstGeom>
        </p:spPr>
      </p:pic>
      <p:pic>
        <p:nvPicPr>
          <p:cNvPr id="10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81" b="76478"/>
          <a:stretch/>
        </p:blipFill>
        <p:spPr>
          <a:xfrm>
            <a:off x="7334250" y="1969414"/>
            <a:ext cx="1809750" cy="9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8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84582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>
                <a:latin typeface="Trebuchet MS"/>
                <a:cs typeface="Trebuchet MS"/>
              </a:rPr>
              <a:t>Overview of the STAS</a:t>
            </a:r>
          </a:p>
        </p:txBody>
      </p:sp>
    </p:spTree>
    <p:extLst>
      <p:ext uri="{BB962C8B-B14F-4D97-AF65-F5344CB8AC3E}">
        <p14:creationId xmlns:p14="http://schemas.microsoft.com/office/powerpoint/2010/main" xmlns="" val="18736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layer’s thickness</a:t>
            </a:r>
            <a:endParaRPr lang="en-US" altLang="en-US" sz="28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7227" y="1916832"/>
            <a:ext cx="8382000" cy="9786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u="sng" dirty="0" smtClean="0">
                <a:ea typeface="Open Sans" panose="020B0606030504020204" pitchFamily="34" charset="0"/>
                <a:cs typeface="Open Sans" panose="020B0606030504020204" pitchFamily="34" charset="0"/>
              </a:rPr>
              <a:t>Before March 2017: 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Layers’ thickness from JICA Model</a:t>
            </a:r>
          </a:p>
          <a:p>
            <a:pPr algn="just"/>
            <a:r>
              <a:rPr lang="en-US" sz="2400" u="sng" dirty="0" smtClean="0">
                <a:ea typeface="Open Sans" panose="020B0606030504020204" pitchFamily="34" charset="0"/>
                <a:cs typeface="Open Sans" panose="020B0606030504020204" pitchFamily="34" charset="0"/>
              </a:rPr>
              <a:t>After March 2017: 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Revision of layer’s thickness based on new stratigraphy data provided by borehole completion reports from Namibia and Botswana</a:t>
            </a: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Production of new cross sections based on </a:t>
            </a:r>
            <a:r>
              <a:rPr lang="en-US" sz="24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Kriging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 interpolation</a:t>
            </a:r>
          </a:p>
          <a:p>
            <a:pPr algn="just"/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8809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Cross-sections (GGRETA 1)</a:t>
            </a:r>
            <a:endParaRPr lang="en-US" altLang="en-US" sz="2800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250950" y="963613"/>
            <a:ext cx="6696075" cy="4608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/>
          <a:lstStyle/>
          <a:p>
            <a:pPr marL="1000125" lvl="2" indent="0" algn="l"/>
            <a:endParaRPr lang="en-US" altLang="en-US" sz="3400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31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83716" y="1690155"/>
            <a:ext cx="97559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849" y="3690443"/>
            <a:ext cx="4916860" cy="31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98" y="763587"/>
            <a:ext cx="3085950" cy="3170206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7898" y="2765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65" y="4300506"/>
            <a:ext cx="4297438" cy="25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742501" y="18943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4606" y="914695"/>
            <a:ext cx="5481862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26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</a:t>
            </a:r>
            <a:endParaRPr lang="en-US" altLang="en-US" sz="2800" dirty="0"/>
          </a:p>
        </p:txBody>
      </p:sp>
      <p:pic>
        <p:nvPicPr>
          <p:cNvPr id="6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052736"/>
            <a:ext cx="6145235" cy="4345646"/>
          </a:xfrm>
          <a:prstGeom prst="rect">
            <a:avLst/>
          </a:prstGeom>
        </p:spPr>
      </p:pic>
      <p:pic>
        <p:nvPicPr>
          <p:cNvPr id="7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01" r="-1395" b="59225"/>
          <a:stretch/>
        </p:blipFill>
        <p:spPr>
          <a:xfrm>
            <a:off x="6804248" y="1030564"/>
            <a:ext cx="2491421" cy="3110782"/>
          </a:xfrm>
          <a:prstGeom prst="rect">
            <a:avLst/>
          </a:prstGeom>
        </p:spPr>
      </p:pic>
      <p:pic>
        <p:nvPicPr>
          <p:cNvPr id="8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501508"/>
            <a:ext cx="2293862" cy="23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(A-A’)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3430332"/>
            <a:ext cx="9144000" cy="3413297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0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(B-B’)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34376"/>
            <a:ext cx="9144000" cy="3123624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(C-C’)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3501008"/>
            <a:ext cx="9144000" cy="3524215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(D-D’)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616782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4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(E-E’)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807332"/>
            <a:ext cx="8010116" cy="4064897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9" y="932480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9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(F-F’)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59712"/>
            <a:ext cx="9144000" cy="3098288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66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(G-G’)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402" y="3587480"/>
            <a:ext cx="9144000" cy="3280246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4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3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Delineation and general features of the STAS</a:t>
            </a:r>
            <a:endParaRPr lang="en-US" altLang="en-US" sz="2800" dirty="0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31203" y="1249364"/>
            <a:ext cx="4407024" cy="3581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err="1" smtClean="0"/>
              <a:t>Stampriet</a:t>
            </a:r>
            <a:r>
              <a:rPr lang="en-US" sz="1600" dirty="0" smtClean="0"/>
              <a:t> </a:t>
            </a:r>
            <a:r>
              <a:rPr lang="en-US" sz="1600" dirty="0" err="1" smtClean="0"/>
              <a:t>Transboundary</a:t>
            </a:r>
            <a:r>
              <a:rPr lang="en-US" sz="1600" dirty="0" smtClean="0"/>
              <a:t> Aquifer System (STAS) stretches from Central Namibia into Western Botswana and South Africa’s Northern Cape Province, and lies within the Orange River Basin.</a:t>
            </a:r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r>
              <a:rPr lang="en-GB" sz="1600" dirty="0" smtClean="0"/>
              <a:t>The STAS covers a total area of 86 647km², of which 73% of the area is in Namibia, 19% in Botswana, and 8% in South Africa.</a:t>
            </a:r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r>
              <a:rPr lang="en-US" sz="1600" dirty="0" smtClean="0"/>
              <a:t>The STAS was delineated based on the occurrence of geological formations belonging to the so-called </a:t>
            </a:r>
            <a:r>
              <a:rPr lang="en-US" sz="1600" dirty="0" err="1" smtClean="0"/>
              <a:t>Ecca</a:t>
            </a:r>
            <a:r>
              <a:rPr lang="en-US" sz="1600" dirty="0" smtClean="0"/>
              <a:t> Group within the </a:t>
            </a:r>
            <a:r>
              <a:rPr lang="en-US" sz="1600" dirty="0" err="1" smtClean="0"/>
              <a:t>Auob</a:t>
            </a:r>
            <a:r>
              <a:rPr lang="en-US" sz="1600" dirty="0" smtClean="0"/>
              <a:t> and </a:t>
            </a:r>
            <a:r>
              <a:rPr lang="en-US" sz="1600" dirty="0" err="1" smtClean="0"/>
              <a:t>Nossob</a:t>
            </a:r>
            <a:r>
              <a:rPr lang="en-US" sz="1600" dirty="0" smtClean="0"/>
              <a:t> river basins.</a:t>
            </a:r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r>
              <a:rPr lang="en-US" sz="1600" dirty="0" smtClean="0"/>
              <a:t>2 ephemeral rivers (</a:t>
            </a:r>
            <a:r>
              <a:rPr lang="en-US" sz="1600" dirty="0" err="1" smtClean="0"/>
              <a:t>Auob</a:t>
            </a:r>
            <a:r>
              <a:rPr lang="en-US" sz="1600" dirty="0" smtClean="0"/>
              <a:t> and </a:t>
            </a:r>
            <a:r>
              <a:rPr lang="en-US" sz="1600" dirty="0" err="1" smtClean="0"/>
              <a:t>Nossob</a:t>
            </a:r>
            <a:r>
              <a:rPr lang="en-US" sz="1600" dirty="0" smtClean="0"/>
              <a:t>) that never reach the Orange river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088" y="1949408"/>
            <a:ext cx="4430688" cy="343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10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New cross-sections (H-H’)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568" y="3888267"/>
            <a:ext cx="9144000" cy="2935453"/>
          </a:xfrm>
          <a:prstGeom prst="rect">
            <a:avLst/>
          </a:prstGeom>
        </p:spPr>
      </p:pic>
      <p:pic>
        <p:nvPicPr>
          <p:cNvPr id="6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83" y="1052736"/>
            <a:ext cx="3147865" cy="2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5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layer’s thickness</a:t>
            </a:r>
            <a:endParaRPr lang="en-US" altLang="en-US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7664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Layers' thickn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5778500" cy="54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68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hydrodynamic parameters</a:t>
            </a:r>
            <a:endParaRPr lang="en-US" altLang="en-US" sz="28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75482" y="713821"/>
            <a:ext cx="8382000" cy="9786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Horizontal hydraulic conductivity has been defined on the basis of point data (</a:t>
            </a:r>
            <a:r>
              <a:rPr lang="en-US" sz="24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transmissivity</a:t>
            </a:r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), groundwater level contours, layer thickness and available knowledge (recharge/discharge zones)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7343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hydrodynamic parameters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00" y="825500"/>
            <a:ext cx="70739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8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hydrodynamic parameters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127" y="1124744"/>
            <a:ext cx="71882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0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hydrodynamic parameters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914400"/>
            <a:ext cx="6997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04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hydrodynamic parameters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077" y="1340768"/>
            <a:ext cx="69723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71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hydrodynamic parameters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864889"/>
            <a:ext cx="7594280" cy="54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0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recharge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078" y="838312"/>
            <a:ext cx="7598304" cy="534098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7227" y="5752471"/>
            <a:ext cx="8382000" cy="9786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Package to be modified in the short term by STAS model users.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7449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AutoShape 11"/>
          <p:cNvSpPr>
            <a:spLocks/>
          </p:cNvSpPr>
          <p:nvPr/>
        </p:nvSpPr>
        <p:spPr bwMode="auto">
          <a:xfrm>
            <a:off x="55983" y="137916"/>
            <a:ext cx="8964488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Defining abstraction</a:t>
            </a:r>
            <a:endParaRPr lang="en-US" alt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5482" y="1268760"/>
            <a:ext cx="8382000" cy="9786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4 different abstraction terms:</a:t>
            </a:r>
          </a:p>
          <a:p>
            <a:pPr lvl="1" algn="just"/>
            <a:r>
              <a:rPr lang="en-US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Irrigation,</a:t>
            </a:r>
          </a:p>
          <a:p>
            <a:pPr lvl="1" algn="just"/>
            <a:r>
              <a:rPr lang="en-US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Livestock,</a:t>
            </a:r>
          </a:p>
          <a:p>
            <a:pPr lvl="1" algn="just"/>
            <a:r>
              <a:rPr lang="en-US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Domestic,</a:t>
            </a:r>
          </a:p>
          <a:p>
            <a:pPr lvl="1" algn="just"/>
            <a:r>
              <a:rPr lang="en-US" sz="20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Prosopis</a:t>
            </a:r>
            <a:endParaRPr lang="en-US" sz="20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4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400" dirty="0" smtClean="0">
                <a:ea typeface="Open Sans" panose="020B0606030504020204" pitchFamily="34" charset="0"/>
                <a:cs typeface="Open Sans" panose="020B0606030504020204" pitchFamily="34" charset="0"/>
              </a:rPr>
              <a:t>Group exercise: prepare </a:t>
            </a:r>
            <a:r>
              <a:rPr lang="en-US" sz="2400" smtClean="0">
                <a:ea typeface="Open Sans" panose="020B0606030504020204" pitchFamily="34" charset="0"/>
                <a:cs typeface="Open Sans" panose="020B0606030504020204" pitchFamily="34" charset="0"/>
              </a:rPr>
              <a:t>the STAS abstraction file for the model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9510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Land use in the STAS</a:t>
            </a:r>
            <a:endParaRPr lang="en-US" altLang="en-US" sz="2800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250950" y="963613"/>
            <a:ext cx="6696075" cy="4608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/>
          <a:lstStyle/>
          <a:p>
            <a:pPr marL="1000125" lvl="2" indent="0" algn="l"/>
            <a:endParaRPr lang="en-US" altLang="en-US" sz="3400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5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38819" y="885827"/>
            <a:ext cx="8689269" cy="35814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STAS </a:t>
            </a:r>
            <a:r>
              <a:rPr lang="en-US" sz="1600" dirty="0"/>
              <a:t>is a large farming area with approximately 1200 farms (mostly in Namibia</a:t>
            </a:r>
            <a:r>
              <a:rPr lang="en-US" sz="1600" dirty="0" smtClean="0"/>
              <a:t>), out of which 80 are irrigation farms</a:t>
            </a:r>
          </a:p>
          <a:p>
            <a:r>
              <a:rPr lang="en-US" sz="1600" dirty="0" smtClean="0"/>
              <a:t>Groundwater use: 52% irrigation, 32% stock watering, 16% domestic use</a:t>
            </a:r>
            <a:endParaRPr lang="en-US" sz="1600" dirty="0"/>
          </a:p>
          <a:p>
            <a:r>
              <a:rPr lang="en-US" sz="1600" dirty="0" smtClean="0"/>
              <a:t>No mining and industrial activities</a:t>
            </a:r>
            <a:endParaRPr lang="en-US" sz="1600" dirty="0"/>
          </a:p>
          <a:p>
            <a:r>
              <a:rPr lang="en-US" sz="1600" dirty="0" smtClean="0"/>
              <a:t>Area lightly populated (approximately 50 000 inhabitants)</a:t>
            </a:r>
          </a:p>
          <a:p>
            <a:r>
              <a:rPr lang="en-US" sz="1600" dirty="0" smtClean="0"/>
              <a:t>Annual groundwater abstraction: 20Mm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(around 70% in the </a:t>
            </a:r>
            <a:r>
              <a:rPr lang="en-US" sz="1600" dirty="0" err="1" smtClean="0"/>
              <a:t>Stampriet</a:t>
            </a:r>
            <a:r>
              <a:rPr lang="en-US" sz="1600" dirty="0" smtClean="0"/>
              <a:t> area) 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986" y="2636911"/>
            <a:ext cx="8064896" cy="463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11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Topography</a:t>
            </a:r>
            <a:endParaRPr lang="en-US" altLang="en-US" sz="2800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1250950" y="963613"/>
            <a:ext cx="6696075" cy="4608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/>
          <a:lstStyle/>
          <a:p>
            <a:pPr marL="1000125" lvl="2" indent="0" algn="l"/>
            <a:endParaRPr lang="en-US" altLang="en-US" sz="3400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6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181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The STAS is relatively flat with an elevation gradient of </a:t>
            </a:r>
            <a:r>
              <a:rPr lang="en-US" sz="1600" b="1" dirty="0" smtClean="0"/>
              <a:t>1400m to 900m </a:t>
            </a:r>
            <a:r>
              <a:rPr lang="en-US" sz="1600" dirty="0" smtClean="0"/>
              <a:t>above mean sea level from the northwest to the southeast</a:t>
            </a:r>
          </a:p>
        </p:txBody>
      </p:sp>
      <p:pic>
        <p:nvPicPr>
          <p:cNvPr id="12" name="Picture 11" descr="eleva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69727"/>
            <a:ext cx="7772400" cy="53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2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64236" y="685800"/>
            <a:ext cx="8382000" cy="5181600"/>
          </a:xfrm>
        </p:spPr>
        <p:txBody>
          <a:bodyPr>
            <a:noAutofit/>
          </a:bodyPr>
          <a:lstStyle/>
          <a:p>
            <a:r>
              <a:rPr sz="1800" dirty="0" smtClean="0"/>
              <a:t>The STAS is characterized by various landscapes, including sand dunes in Namibia and South Africa, calcrete/sandy surface area with shrubs and in some cases thick bushes. </a:t>
            </a:r>
            <a:r>
              <a:rPr lang="en-US" sz="1800" dirty="0" smtClean="0"/>
              <a:t>Seasonal </a:t>
            </a:r>
            <a:r>
              <a:rPr lang="en-US" sz="1800" dirty="0" err="1" smtClean="0"/>
              <a:t>p</a:t>
            </a:r>
            <a:r>
              <a:rPr sz="1800" dirty="0" smtClean="0"/>
              <a:t>ans are also important features found across the STAS.</a:t>
            </a:r>
            <a:endParaRPr lang="en-US" sz="1800" dirty="0" smtClean="0"/>
          </a:p>
          <a:p>
            <a:pPr>
              <a:buNone/>
            </a:pPr>
            <a:endParaRPr lang="en-US" sz="1600" dirty="0" smtClean="0"/>
          </a:p>
          <a:p>
            <a:endParaRPr lang="fr-FR" sz="1600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 algn="ctr">
              <a:buNone/>
            </a:pPr>
            <a:r>
              <a:rPr lang="en-US" sz="1800" i="1" dirty="0" smtClean="0"/>
              <a:t>Common landscapes in the STAS: dune area stretching from the </a:t>
            </a:r>
            <a:r>
              <a:rPr lang="en-US" sz="1800" i="1" dirty="0" err="1" smtClean="0"/>
              <a:t>Auob</a:t>
            </a:r>
            <a:r>
              <a:rPr lang="en-US" sz="1800" i="1" dirty="0" smtClean="0"/>
              <a:t> to the </a:t>
            </a:r>
            <a:r>
              <a:rPr lang="en-US" sz="1800" i="1" dirty="0" err="1" smtClean="0"/>
              <a:t>Nossob</a:t>
            </a:r>
            <a:endParaRPr lang="en-US" sz="1800" i="1" dirty="0" smtClean="0"/>
          </a:p>
          <a:p>
            <a:pPr algn="ctr">
              <a:buNone/>
            </a:pPr>
            <a:r>
              <a:rPr lang="en-US" sz="1800" i="1" dirty="0" smtClean="0"/>
              <a:t>River (top left), </a:t>
            </a:r>
            <a:r>
              <a:rPr lang="en-US" sz="1800" i="1" dirty="0" err="1" smtClean="0"/>
              <a:t>calcrete</a:t>
            </a:r>
            <a:r>
              <a:rPr lang="en-US" sz="1800" i="1" dirty="0" smtClean="0"/>
              <a:t>/sandy surface where pans are quite common (top right),</a:t>
            </a:r>
          </a:p>
          <a:p>
            <a:pPr algn="ctr">
              <a:buNone/>
            </a:pPr>
            <a:r>
              <a:rPr lang="en-US" sz="1800" i="1" dirty="0" smtClean="0"/>
              <a:t>deep cut in the </a:t>
            </a:r>
            <a:r>
              <a:rPr lang="en-US" sz="1800" i="1" dirty="0" err="1" smtClean="0"/>
              <a:t>Auob</a:t>
            </a:r>
            <a:r>
              <a:rPr lang="en-US" sz="1800" i="1" dirty="0" smtClean="0"/>
              <a:t> and </a:t>
            </a:r>
            <a:r>
              <a:rPr lang="en-US" sz="1800" i="1" dirty="0" err="1" smtClean="0"/>
              <a:t>Nossob</a:t>
            </a:r>
            <a:r>
              <a:rPr lang="en-US" sz="1800" i="1" dirty="0" smtClean="0"/>
              <a:t> Rivers (bottom center) (Source: J. Kirchner)</a:t>
            </a:r>
          </a:p>
          <a:p>
            <a:pPr>
              <a:buNone/>
            </a:pPr>
            <a:r>
              <a:rPr sz="1600" dirty="0" smtClean="0"/>
              <a:t> </a:t>
            </a:r>
            <a:endParaRPr sz="1600" dirty="0"/>
          </a:p>
        </p:txBody>
      </p:sp>
      <p:pic>
        <p:nvPicPr>
          <p:cNvPr id="18" name="Picture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200400"/>
            <a:ext cx="2404872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3978" y="1621949"/>
            <a:ext cx="2642616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8419" y="1554480"/>
            <a:ext cx="2635431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Landscapes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131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ottopa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Climate</a:t>
            </a:r>
            <a:endParaRPr lang="en-US" altLang="en-US" sz="2800" dirty="0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339725" y="963613"/>
            <a:ext cx="8618537" cy="4608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/>
          <a:lstStyle/>
          <a:p>
            <a:pPr marL="1000125" lvl="2" indent="0" algn="l"/>
            <a:endParaRPr lang="en-US" altLang="en-US" sz="3400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376092"/>
                </a:solidFill>
              </a:rPr>
              <a:pPr/>
              <a:t>8</a:t>
            </a:fld>
            <a:endParaRPr lang="en-US" altLang="en-US" sz="1400" b="1" dirty="0">
              <a:solidFill>
                <a:srgbClr val="376092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2848" y="760413"/>
            <a:ext cx="8850758" cy="4353272"/>
          </a:xfrm>
        </p:spPr>
        <p:txBody>
          <a:bodyPr>
            <a:noAutofit/>
          </a:bodyPr>
          <a:lstStyle/>
          <a:p>
            <a:r>
              <a:rPr lang="en-US" sz="1800" dirty="0" smtClean="0"/>
              <a:t>Temperature:</a:t>
            </a:r>
          </a:p>
          <a:p>
            <a:pPr lvl="1"/>
            <a:r>
              <a:rPr lang="en-US" sz="1800" dirty="0" smtClean="0"/>
              <a:t>High </a:t>
            </a:r>
            <a:r>
              <a:rPr lang="en-US" sz="1800" dirty="0"/>
              <a:t>temperature time fluctuates owing to the semi-arid </a:t>
            </a:r>
            <a:r>
              <a:rPr lang="en-US" sz="1800" dirty="0" smtClean="0"/>
              <a:t>conditions</a:t>
            </a:r>
          </a:p>
          <a:p>
            <a:pPr lvl="1"/>
            <a:r>
              <a:rPr lang="en-US" sz="1800" dirty="0" smtClean="0"/>
              <a:t>Mean </a:t>
            </a:r>
            <a:r>
              <a:rPr lang="en-US" sz="1800" dirty="0"/>
              <a:t>temperature: </a:t>
            </a:r>
            <a:r>
              <a:rPr lang="en-US" sz="1800" dirty="0" smtClean="0"/>
              <a:t>19-22°C</a:t>
            </a:r>
          </a:p>
          <a:p>
            <a:pPr lvl="1"/>
            <a:r>
              <a:rPr lang="en-US" sz="1800" dirty="0" smtClean="0"/>
              <a:t>Winter (July) mean </a:t>
            </a:r>
            <a:r>
              <a:rPr lang="en-US" sz="1800" dirty="0"/>
              <a:t>minimum temperature: </a:t>
            </a:r>
            <a:r>
              <a:rPr lang="en-US" sz="1800" dirty="0" smtClean="0"/>
              <a:t>1-12°C</a:t>
            </a:r>
          </a:p>
          <a:p>
            <a:pPr lvl="1"/>
            <a:r>
              <a:rPr lang="en-US" sz="1800" dirty="0" smtClean="0"/>
              <a:t>Summer (January) mean </a:t>
            </a:r>
            <a:r>
              <a:rPr lang="en-US" sz="1800" dirty="0"/>
              <a:t>maximum temperature: </a:t>
            </a:r>
            <a:r>
              <a:rPr lang="en-US" sz="1800" dirty="0" smtClean="0"/>
              <a:t>26-36°C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1800" dirty="0" smtClean="0"/>
              <a:t>Average rainfall: 150 - 310 mm/y</a:t>
            </a:r>
          </a:p>
          <a:p>
            <a:pPr>
              <a:buNone/>
            </a:pPr>
            <a:r>
              <a:rPr lang="en-US" sz="2500" dirty="0" smtClean="0"/>
              <a:t> 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381" y="3161060"/>
            <a:ext cx="7832675" cy="369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8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AutoShape 11"/>
          <p:cNvSpPr>
            <a:spLocks/>
          </p:cNvSpPr>
          <p:nvPr/>
        </p:nvSpPr>
        <p:spPr bwMode="auto">
          <a:xfrm>
            <a:off x="685800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2800" dirty="0" smtClean="0">
                <a:solidFill>
                  <a:srgbClr val="3B7A6A"/>
                </a:solidFill>
                <a:latin typeface="Trebuchet MS" pitchFamily="34" charset="0"/>
                <a:sym typeface="Trebuchet MS" pitchFamily="34" charset="0"/>
              </a:rPr>
              <a:t>Groundwater occurrence</a:t>
            </a:r>
            <a:endParaRPr lang="en-US" altLang="en-US" sz="2800" dirty="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1295400" y="685800"/>
            <a:ext cx="667385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9512" y="838200"/>
            <a:ext cx="8856984" cy="5867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STAS = </a:t>
            </a:r>
            <a:r>
              <a:rPr lang="en-US" sz="2000" b="1" dirty="0" smtClean="0"/>
              <a:t>unconfined aquifers </a:t>
            </a:r>
            <a:r>
              <a:rPr lang="en-US" sz="2000" dirty="0" smtClean="0"/>
              <a:t>(Kalahari) + </a:t>
            </a:r>
            <a:r>
              <a:rPr lang="en-US" sz="2000" b="1" dirty="0"/>
              <a:t>C</a:t>
            </a:r>
            <a:r>
              <a:rPr lang="en-US" sz="2000" b="1" dirty="0" smtClean="0"/>
              <a:t>onfined aquifers </a:t>
            </a:r>
            <a:r>
              <a:rPr lang="en-US" sz="2000" dirty="0" smtClean="0"/>
              <a:t>(</a:t>
            </a:r>
            <a:r>
              <a:rPr lang="en-US" sz="2000" dirty="0" err="1" smtClean="0"/>
              <a:t>Auob</a:t>
            </a:r>
            <a:r>
              <a:rPr lang="en-US" sz="2000" dirty="0" smtClean="0"/>
              <a:t> and </a:t>
            </a:r>
            <a:r>
              <a:rPr lang="en-US" sz="2000" dirty="0" err="1" smtClean="0"/>
              <a:t>Nossob</a:t>
            </a:r>
            <a:r>
              <a:rPr lang="en-US" sz="2000" dirty="0" smtClean="0"/>
              <a:t>)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2000" dirty="0" smtClean="0"/>
              <a:t>STAS is not hydraulically connected to the Orange River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b="1" u="sng" dirty="0" smtClean="0"/>
          </a:p>
          <a:p>
            <a:endParaRPr lang="en-US" sz="1600" b="1" u="sng" dirty="0" smtClean="0"/>
          </a:p>
          <a:p>
            <a:pPr>
              <a:buNone/>
            </a:pPr>
            <a:endParaRPr lang="fr-FR" sz="1600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AU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sz="1600" dirty="0" smtClean="0"/>
              <a:t> </a:t>
            </a:r>
            <a:endParaRPr sz="16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827584" y="1556792"/>
          <a:ext cx="5715000" cy="36880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715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09590">
                <a:tc>
                  <a:txBody>
                    <a:bodyPr/>
                    <a:lstStyle/>
                    <a:p>
                      <a:r>
                        <a:rPr lang="en-US" dirty="0" smtClean="0"/>
                        <a:t>Kalahari aquifers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r>
                        <a:rPr lang="en-US" dirty="0" smtClean="0"/>
                        <a:t>Impermeable</a:t>
                      </a:r>
                      <a:r>
                        <a:rPr lang="en-US" baseline="0" dirty="0" smtClean="0"/>
                        <a:t> layer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4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Auob</a:t>
                      </a:r>
                      <a:r>
                        <a:rPr lang="en-US" b="1" dirty="0" smtClean="0"/>
                        <a:t> aquifer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r>
                        <a:rPr lang="en-US" dirty="0" smtClean="0"/>
                        <a:t>Impermeable layer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Nossob</a:t>
                      </a:r>
                      <a:r>
                        <a:rPr lang="en-US" b="1" baseline="0" dirty="0" smtClean="0"/>
                        <a:t> aquifer</a:t>
                      </a:r>
                      <a:endParaRPr lang="en-US" b="1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959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Basement</a:t>
                      </a:r>
                      <a:endParaRPr lang="en-US" b="1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179512" y="838200"/>
            <a:ext cx="8856984" cy="586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STAS = </a:t>
            </a:r>
            <a:r>
              <a:rPr lang="en-US" sz="2000" b="1" smtClean="0"/>
              <a:t>unconfined aquifers </a:t>
            </a:r>
            <a:r>
              <a:rPr lang="en-US" sz="2000" smtClean="0"/>
              <a:t>(Kalahari) + </a:t>
            </a:r>
            <a:r>
              <a:rPr lang="en-US" sz="2000" b="1" smtClean="0"/>
              <a:t>Confined aquifers </a:t>
            </a:r>
            <a:r>
              <a:rPr lang="en-US" sz="2000" smtClean="0"/>
              <a:t>(Auob and Nossob)</a:t>
            </a:r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r>
              <a:rPr lang="en-US" sz="2000" smtClean="0"/>
              <a:t>STAS is not hydraulically connected to the Orange River</a:t>
            </a:r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b="1" u="sng" smtClean="0"/>
          </a:p>
          <a:p>
            <a:endParaRPr lang="en-US" sz="1600" b="1" u="sng" smtClean="0"/>
          </a:p>
          <a:p>
            <a:pPr>
              <a:buFont typeface="Arial" pitchFamily="34" charset="0"/>
              <a:buNone/>
            </a:pPr>
            <a:endParaRPr lang="en-US" sz="1600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endParaRPr lang="en-US" sz="1600" b="1" smtClean="0"/>
          </a:p>
          <a:p>
            <a:pPr>
              <a:buFont typeface="Arial" pitchFamily="34" charset="0"/>
              <a:buNone/>
            </a:pPr>
            <a:r>
              <a:rPr lang="en-US" sz="1600" smtClean="0"/>
              <a:t> </a:t>
            </a:r>
            <a:endParaRPr lang="en-US" sz="1600" dirty="0"/>
          </a:p>
        </p:txBody>
      </p:sp>
      <p:sp>
        <p:nvSpPr>
          <p:cNvPr id="17" name="Right Brace 16"/>
          <p:cNvSpPr/>
          <p:nvPr/>
        </p:nvSpPr>
        <p:spPr>
          <a:xfrm>
            <a:off x="6660232" y="2924944"/>
            <a:ext cx="648072" cy="720080"/>
          </a:xfrm>
          <a:prstGeom prst="rightBrace">
            <a:avLst>
              <a:gd name="adj1" fmla="val 8333"/>
              <a:gd name="adj2" fmla="val 53562"/>
            </a:avLst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5400000">
            <a:off x="7204097" y="322894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Confined</a:t>
            </a:r>
            <a:endParaRPr lang="en-US" sz="2000" b="1" dirty="0"/>
          </a:p>
        </p:txBody>
      </p:sp>
      <p:sp>
        <p:nvSpPr>
          <p:cNvPr id="19" name="Right Brace 18"/>
          <p:cNvSpPr/>
          <p:nvPr/>
        </p:nvSpPr>
        <p:spPr>
          <a:xfrm>
            <a:off x="6660232" y="1700808"/>
            <a:ext cx="648072" cy="650776"/>
          </a:xfrm>
          <a:prstGeom prst="rightBrace">
            <a:avLst>
              <a:gd name="adj1" fmla="val 8333"/>
              <a:gd name="adj2" fmla="val 53562"/>
            </a:avLst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5400000">
            <a:off x="7001654" y="1957348"/>
            <a:ext cx="1535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Unconfined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6660232" y="3942184"/>
            <a:ext cx="648072" cy="720080"/>
          </a:xfrm>
          <a:prstGeom prst="rightBrace">
            <a:avLst>
              <a:gd name="adj1" fmla="val 8333"/>
              <a:gd name="adj2" fmla="val 53562"/>
            </a:avLst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5400000">
            <a:off x="7177256" y="4381073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Confined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377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7756</TotalTime>
  <Words>1672</Words>
  <Application>Microsoft Macintosh PowerPoint</Application>
  <PresentationFormat>Affichage à l'écran (4:3)</PresentationFormat>
  <Paragraphs>393</Paragraphs>
  <Slides>49</Slides>
  <Notes>41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 del Val Alonso</dc:creator>
  <cp:lastModifiedBy>BABASY</cp:lastModifiedBy>
  <cp:revision>613</cp:revision>
  <dcterms:created xsi:type="dcterms:W3CDTF">2015-11-27T19:16:17Z</dcterms:created>
  <dcterms:modified xsi:type="dcterms:W3CDTF">2017-09-07T17:16:24Z</dcterms:modified>
</cp:coreProperties>
</file>