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65" r:id="rId2"/>
    <p:sldId id="442" r:id="rId3"/>
    <p:sldId id="378" r:id="rId4"/>
    <p:sldId id="379" r:id="rId5"/>
    <p:sldId id="380" r:id="rId6"/>
    <p:sldId id="389" r:id="rId7"/>
    <p:sldId id="386" r:id="rId8"/>
    <p:sldId id="388" r:id="rId9"/>
    <p:sldId id="384" r:id="rId10"/>
    <p:sldId id="390" r:id="rId11"/>
    <p:sldId id="385" r:id="rId12"/>
    <p:sldId id="391" r:id="rId13"/>
    <p:sldId id="343" r:id="rId14"/>
    <p:sldId id="403" r:id="rId15"/>
    <p:sldId id="392" r:id="rId16"/>
    <p:sldId id="383" r:id="rId17"/>
    <p:sldId id="444" r:id="rId18"/>
    <p:sldId id="405" r:id="rId19"/>
    <p:sldId id="406" r:id="rId20"/>
    <p:sldId id="407" r:id="rId21"/>
    <p:sldId id="408" r:id="rId22"/>
    <p:sldId id="409" r:id="rId23"/>
    <p:sldId id="445" r:id="rId24"/>
    <p:sldId id="446" r:id="rId25"/>
    <p:sldId id="393" r:id="rId26"/>
    <p:sldId id="382" r:id="rId27"/>
    <p:sldId id="448" r:id="rId28"/>
    <p:sldId id="449" r:id="rId29"/>
    <p:sldId id="401" r:id="rId30"/>
    <p:sldId id="443" r:id="rId31"/>
    <p:sldId id="295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TILIS" initials="U" lastIdx="1" clrIdx="0"/>
  <p:cmAuthor id="1" name="Carvalho Resende, Tales" initials="TCR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4" autoAdjust="0"/>
    <p:restoredTop sz="91254" autoAdjust="0"/>
  </p:normalViewPr>
  <p:slideViewPr>
    <p:cSldViewPr>
      <p:cViewPr>
        <p:scale>
          <a:sx n="60" d="100"/>
          <a:sy n="60" d="100"/>
        </p:scale>
        <p:origin x="1936" y="9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tags" Target="tags/tag1.xml"/><Relationship Id="rId35" Type="http://schemas.openxmlformats.org/officeDocument/2006/relationships/commentAuthors" Target="commentAuthors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5FDEE9-7E95-9B4F-9AB3-16AD0FB6EA13}" type="doc">
      <dgm:prSet loTypeId="urn:microsoft.com/office/officeart/2005/8/layout/arrow2" loCatId="" qsTypeId="urn:microsoft.com/office/officeart/2005/8/quickstyle/simple4" qsCatId="simple" csTypeId="urn:microsoft.com/office/officeart/2005/8/colors/colorful1#1" csCatId="colorful" phldr="1"/>
      <dgm:spPr/>
    </dgm:pt>
    <dgm:pt modelId="{C1B24D4C-F419-274B-8BAA-E7417D1EEF3E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75000"/>
                </a:schemeClr>
              </a:solidFill>
              <a:latin typeface="Trebuchet MS"/>
              <a:cs typeface="Trebuchet MS"/>
            </a:rPr>
            <a:t>1992 </a:t>
          </a:r>
          <a:r>
            <a:rPr lang="en-US" b="1" dirty="0" smtClean="0">
              <a:solidFill>
                <a:schemeClr val="accent1">
                  <a:lumMod val="75000"/>
                </a:schemeClr>
              </a:solidFill>
              <a:latin typeface="Trebuchet MS"/>
              <a:cs typeface="Trebuchet MS"/>
            </a:rPr>
            <a:t>– UNECE Water Convention</a:t>
          </a:r>
          <a:endParaRPr lang="en-US" b="1" dirty="0">
            <a:solidFill>
              <a:schemeClr val="accent1">
                <a:lumMod val="75000"/>
              </a:schemeClr>
            </a:solidFill>
            <a:latin typeface="Trebuchet MS"/>
            <a:cs typeface="Trebuchet MS"/>
          </a:endParaRPr>
        </a:p>
      </dgm:t>
    </dgm:pt>
    <dgm:pt modelId="{798ECF9F-AED8-9742-AB91-1A384BD65E27}" type="parTrans" cxnId="{9EE7D569-6532-5244-AF15-0242BBA94698}">
      <dgm:prSet/>
      <dgm:spPr/>
      <dgm:t>
        <a:bodyPr/>
        <a:lstStyle/>
        <a:p>
          <a:endParaRPr lang="en-US"/>
        </a:p>
      </dgm:t>
    </dgm:pt>
    <dgm:pt modelId="{73F623E1-6E9E-C84A-8037-347F75D49039}" type="sibTrans" cxnId="{9EE7D569-6532-5244-AF15-0242BBA94698}">
      <dgm:prSet/>
      <dgm:spPr/>
      <dgm:t>
        <a:bodyPr/>
        <a:lstStyle/>
        <a:p>
          <a:endParaRPr lang="en-US"/>
        </a:p>
      </dgm:t>
    </dgm:pt>
    <dgm:pt modelId="{63BBD527-5AF8-604F-BC0D-5B9BB71F80D3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75000"/>
                </a:schemeClr>
              </a:solidFill>
              <a:latin typeface="Trebuchet MS"/>
              <a:cs typeface="Trebuchet MS"/>
            </a:rPr>
            <a:t>1997 - </a:t>
          </a:r>
          <a:r>
            <a:rPr lang="en-US" b="1" dirty="0" smtClean="0">
              <a:solidFill>
                <a:schemeClr val="accent1">
                  <a:lumMod val="75000"/>
                </a:schemeClr>
              </a:solidFill>
              <a:latin typeface="Trebuchet MS"/>
              <a:cs typeface="Trebuchet MS"/>
            </a:rPr>
            <a:t>UN Watercourses Convention</a:t>
          </a:r>
          <a:endParaRPr lang="en-US" b="1" dirty="0">
            <a:solidFill>
              <a:schemeClr val="accent1">
                <a:lumMod val="75000"/>
              </a:schemeClr>
            </a:solidFill>
            <a:latin typeface="Trebuchet MS"/>
            <a:cs typeface="Trebuchet MS"/>
          </a:endParaRPr>
        </a:p>
      </dgm:t>
    </dgm:pt>
    <dgm:pt modelId="{EC853A4F-86A1-4145-9AD9-46339DB73A8F}" type="parTrans" cxnId="{5681499F-3B53-D043-A872-01F061655702}">
      <dgm:prSet/>
      <dgm:spPr/>
      <dgm:t>
        <a:bodyPr/>
        <a:lstStyle/>
        <a:p>
          <a:endParaRPr lang="en-US"/>
        </a:p>
      </dgm:t>
    </dgm:pt>
    <dgm:pt modelId="{102153C7-7427-F842-8B84-110C6EA8C303}" type="sibTrans" cxnId="{5681499F-3B53-D043-A872-01F061655702}">
      <dgm:prSet/>
      <dgm:spPr/>
      <dgm:t>
        <a:bodyPr/>
        <a:lstStyle/>
        <a:p>
          <a:endParaRPr lang="en-US"/>
        </a:p>
      </dgm:t>
    </dgm:pt>
    <dgm:pt modelId="{1873A6AC-BB73-DA4E-BA0A-3E7BE0787248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75000"/>
                </a:schemeClr>
              </a:solidFill>
              <a:latin typeface="Trebuchet MS"/>
              <a:cs typeface="Trebuchet MS"/>
            </a:rPr>
            <a:t>2008 </a:t>
          </a:r>
          <a:r>
            <a:rPr lang="en-US" b="1" dirty="0" smtClean="0">
              <a:solidFill>
                <a:schemeClr val="accent1">
                  <a:lumMod val="75000"/>
                </a:schemeClr>
              </a:solidFill>
              <a:latin typeface="Trebuchet MS"/>
              <a:cs typeface="Trebuchet MS"/>
            </a:rPr>
            <a:t>– </a:t>
          </a:r>
          <a:r>
            <a:rPr lang="en-US" b="1" dirty="0" smtClean="0">
              <a:solidFill>
                <a:schemeClr val="accent1">
                  <a:lumMod val="75000"/>
                </a:schemeClr>
              </a:solidFill>
              <a:latin typeface="Trebuchet MS"/>
              <a:cs typeface="Trebuchet MS"/>
            </a:rPr>
            <a:t>Draft Articles on the Law of TBAs</a:t>
          </a:r>
          <a:endParaRPr lang="en-US" b="1" dirty="0">
            <a:solidFill>
              <a:schemeClr val="accent1">
                <a:lumMod val="75000"/>
              </a:schemeClr>
            </a:solidFill>
            <a:latin typeface="Trebuchet MS"/>
            <a:cs typeface="Trebuchet MS"/>
          </a:endParaRPr>
        </a:p>
      </dgm:t>
    </dgm:pt>
    <dgm:pt modelId="{99B98445-8B64-8A40-90BA-4C910EBA68CB}" type="parTrans" cxnId="{0140F015-0201-9C45-AD27-71D05483CBC5}">
      <dgm:prSet/>
      <dgm:spPr/>
      <dgm:t>
        <a:bodyPr/>
        <a:lstStyle/>
        <a:p>
          <a:endParaRPr lang="en-US"/>
        </a:p>
      </dgm:t>
    </dgm:pt>
    <dgm:pt modelId="{B7BC7D40-66C7-5B46-A64F-02732D4A3852}" type="sibTrans" cxnId="{0140F015-0201-9C45-AD27-71D05483CBC5}">
      <dgm:prSet/>
      <dgm:spPr/>
      <dgm:t>
        <a:bodyPr/>
        <a:lstStyle/>
        <a:p>
          <a:endParaRPr lang="en-US"/>
        </a:p>
      </dgm:t>
    </dgm:pt>
    <dgm:pt modelId="{A437DF79-34B3-0144-8626-93D77979BA0D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75000"/>
                </a:schemeClr>
              </a:solidFill>
              <a:latin typeface="Trebuchet MS"/>
              <a:cs typeface="Trebuchet MS"/>
            </a:rPr>
            <a:t>2012 - UNECE Model Provisions</a:t>
          </a:r>
          <a:endParaRPr lang="en-US" b="1" dirty="0">
            <a:solidFill>
              <a:schemeClr val="accent1">
                <a:lumMod val="75000"/>
              </a:schemeClr>
            </a:solidFill>
            <a:latin typeface="Trebuchet MS"/>
            <a:cs typeface="Trebuchet MS"/>
          </a:endParaRPr>
        </a:p>
      </dgm:t>
    </dgm:pt>
    <dgm:pt modelId="{6831B0B1-B5A7-EB4C-AD87-5177719C5668}" type="parTrans" cxnId="{A0C60992-F0B5-CE49-BA6E-6999A2D4DCF5}">
      <dgm:prSet/>
      <dgm:spPr/>
      <dgm:t>
        <a:bodyPr/>
        <a:lstStyle/>
        <a:p>
          <a:endParaRPr lang="en-US"/>
        </a:p>
      </dgm:t>
    </dgm:pt>
    <dgm:pt modelId="{AAF0A477-16F6-2347-877F-3C4D638C0A6E}" type="sibTrans" cxnId="{A0C60992-F0B5-CE49-BA6E-6999A2D4DCF5}">
      <dgm:prSet/>
      <dgm:spPr/>
      <dgm:t>
        <a:bodyPr/>
        <a:lstStyle/>
        <a:p>
          <a:endParaRPr lang="en-US"/>
        </a:p>
      </dgm:t>
    </dgm:pt>
    <dgm:pt modelId="{61C9A660-6EF3-154D-8F80-5BBCD24E81B9}">
      <dgm:prSet/>
      <dgm:spPr/>
      <dgm:t>
        <a:bodyPr/>
        <a:lstStyle/>
        <a:p>
          <a:r>
            <a:rPr lang="en-US" b="1" dirty="0" smtClean="0">
              <a:solidFill>
                <a:schemeClr val="accent1">
                  <a:lumMod val="75000"/>
                </a:schemeClr>
              </a:solidFill>
              <a:latin typeface="Trebuchet MS"/>
              <a:cs typeface="Trebuchet MS"/>
            </a:rPr>
            <a:t>2002 - Launch of ISARM</a:t>
          </a:r>
          <a:endParaRPr lang="en-US" dirty="0"/>
        </a:p>
      </dgm:t>
    </dgm:pt>
    <dgm:pt modelId="{482BABF0-4D98-AA4A-AAF3-2BB34D8EA7FB}" type="parTrans" cxnId="{E2E5DA0E-C6D2-6F47-B613-659C2E0972AC}">
      <dgm:prSet/>
      <dgm:spPr/>
      <dgm:t>
        <a:bodyPr/>
        <a:lstStyle/>
        <a:p>
          <a:endParaRPr lang="en-US"/>
        </a:p>
      </dgm:t>
    </dgm:pt>
    <dgm:pt modelId="{F22669D2-5813-3E4E-9F2E-22A43C0B21B5}" type="sibTrans" cxnId="{E2E5DA0E-C6D2-6F47-B613-659C2E0972AC}">
      <dgm:prSet/>
      <dgm:spPr/>
      <dgm:t>
        <a:bodyPr/>
        <a:lstStyle/>
        <a:p>
          <a:endParaRPr lang="en-US"/>
        </a:p>
      </dgm:t>
    </dgm:pt>
    <dgm:pt modelId="{8CB9D13A-0566-0D4E-BBEE-B825BFBE9169}" type="pres">
      <dgm:prSet presAssocID="{7B5FDEE9-7E95-9B4F-9AB3-16AD0FB6EA13}" presName="arrowDiagram" presStyleCnt="0">
        <dgm:presLayoutVars>
          <dgm:chMax val="5"/>
          <dgm:dir/>
          <dgm:resizeHandles val="exact"/>
        </dgm:presLayoutVars>
      </dgm:prSet>
      <dgm:spPr/>
    </dgm:pt>
    <dgm:pt modelId="{1B4489EC-9F56-BC4D-8C9D-A91F9974BF5A}" type="pres">
      <dgm:prSet presAssocID="{7B5FDEE9-7E95-9B4F-9AB3-16AD0FB6EA13}" presName="arrow" presStyleLbl="bgShp" presStyleIdx="0" presStyleCnt="1"/>
      <dgm:spPr/>
      <dgm:t>
        <a:bodyPr/>
        <a:lstStyle/>
        <a:p>
          <a:endParaRPr lang="en-US"/>
        </a:p>
      </dgm:t>
    </dgm:pt>
    <dgm:pt modelId="{46F413A7-2FD6-274B-AB51-C81C67678919}" type="pres">
      <dgm:prSet presAssocID="{7B5FDEE9-7E95-9B4F-9AB3-16AD0FB6EA13}" presName="arrowDiagram5" presStyleCnt="0"/>
      <dgm:spPr/>
    </dgm:pt>
    <dgm:pt modelId="{558954CB-E5FD-FE4F-AD42-702EA35FF62E}" type="pres">
      <dgm:prSet presAssocID="{C1B24D4C-F419-274B-8BAA-E7417D1EEF3E}" presName="bullet5a" presStyleLbl="node1" presStyleIdx="0" presStyleCnt="5"/>
      <dgm:spPr/>
    </dgm:pt>
    <dgm:pt modelId="{12C2CA31-DF7E-6F4E-842D-DA55EF12CB9C}" type="pres">
      <dgm:prSet presAssocID="{C1B24D4C-F419-274B-8BAA-E7417D1EEF3E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65774-D493-7B42-945E-77A36AF79005}" type="pres">
      <dgm:prSet presAssocID="{63BBD527-5AF8-604F-BC0D-5B9BB71F80D3}" presName="bullet5b" presStyleLbl="node1" presStyleIdx="1" presStyleCnt="5"/>
      <dgm:spPr/>
    </dgm:pt>
    <dgm:pt modelId="{434FA36F-BE0D-5047-9ED1-BE19110AD1F5}" type="pres">
      <dgm:prSet presAssocID="{63BBD527-5AF8-604F-BC0D-5B9BB71F80D3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F6E067-1662-D842-B813-6CB16A6BCFC7}" type="pres">
      <dgm:prSet presAssocID="{61C9A660-6EF3-154D-8F80-5BBCD24E81B9}" presName="bullet5c" presStyleLbl="node1" presStyleIdx="2" presStyleCnt="5"/>
      <dgm:spPr/>
    </dgm:pt>
    <dgm:pt modelId="{F12591DE-5352-1843-AB08-6B5340ADAED4}" type="pres">
      <dgm:prSet presAssocID="{61C9A660-6EF3-154D-8F80-5BBCD24E81B9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593AF-5970-BE41-906E-D01925F13377}" type="pres">
      <dgm:prSet presAssocID="{1873A6AC-BB73-DA4E-BA0A-3E7BE0787248}" presName="bullet5d" presStyleLbl="node1" presStyleIdx="3" presStyleCnt="5"/>
      <dgm:spPr/>
    </dgm:pt>
    <dgm:pt modelId="{7E88D2BB-3AC8-9D40-8B94-724847892442}" type="pres">
      <dgm:prSet presAssocID="{1873A6AC-BB73-DA4E-BA0A-3E7BE0787248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9B46D6-EA10-AD40-BD39-4F0F98D6405A}" type="pres">
      <dgm:prSet presAssocID="{A437DF79-34B3-0144-8626-93D77979BA0D}" presName="bullet5e" presStyleLbl="node1" presStyleIdx="4" presStyleCnt="5"/>
      <dgm:spPr/>
    </dgm:pt>
    <dgm:pt modelId="{4ECE241A-2C64-E84A-977B-98CF015CE1EB}" type="pres">
      <dgm:prSet presAssocID="{A437DF79-34B3-0144-8626-93D77979BA0D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7A28B5-034A-3840-AEFE-2E6EA8CFB969}" type="presOf" srcId="{A437DF79-34B3-0144-8626-93D77979BA0D}" destId="{4ECE241A-2C64-E84A-977B-98CF015CE1EB}" srcOrd="0" destOrd="0" presId="urn:microsoft.com/office/officeart/2005/8/layout/arrow2"/>
    <dgm:cxn modelId="{0140F015-0201-9C45-AD27-71D05483CBC5}" srcId="{7B5FDEE9-7E95-9B4F-9AB3-16AD0FB6EA13}" destId="{1873A6AC-BB73-DA4E-BA0A-3E7BE0787248}" srcOrd="3" destOrd="0" parTransId="{99B98445-8B64-8A40-90BA-4C910EBA68CB}" sibTransId="{B7BC7D40-66C7-5B46-A64F-02732D4A3852}"/>
    <dgm:cxn modelId="{87547C5E-187F-F74C-B47A-78144D4B542F}" type="presOf" srcId="{7B5FDEE9-7E95-9B4F-9AB3-16AD0FB6EA13}" destId="{8CB9D13A-0566-0D4E-BBEE-B825BFBE9169}" srcOrd="0" destOrd="0" presId="urn:microsoft.com/office/officeart/2005/8/layout/arrow2"/>
    <dgm:cxn modelId="{0DF7388D-3784-5944-9CF2-7429BE5F28CE}" type="presOf" srcId="{61C9A660-6EF3-154D-8F80-5BBCD24E81B9}" destId="{F12591DE-5352-1843-AB08-6B5340ADAED4}" srcOrd="0" destOrd="0" presId="urn:microsoft.com/office/officeart/2005/8/layout/arrow2"/>
    <dgm:cxn modelId="{5681499F-3B53-D043-A872-01F061655702}" srcId="{7B5FDEE9-7E95-9B4F-9AB3-16AD0FB6EA13}" destId="{63BBD527-5AF8-604F-BC0D-5B9BB71F80D3}" srcOrd="1" destOrd="0" parTransId="{EC853A4F-86A1-4145-9AD9-46339DB73A8F}" sibTransId="{102153C7-7427-F842-8B84-110C6EA8C303}"/>
    <dgm:cxn modelId="{E2E5DA0E-C6D2-6F47-B613-659C2E0972AC}" srcId="{7B5FDEE9-7E95-9B4F-9AB3-16AD0FB6EA13}" destId="{61C9A660-6EF3-154D-8F80-5BBCD24E81B9}" srcOrd="2" destOrd="0" parTransId="{482BABF0-4D98-AA4A-AAF3-2BB34D8EA7FB}" sibTransId="{F22669D2-5813-3E4E-9F2E-22A43C0B21B5}"/>
    <dgm:cxn modelId="{BB00AA5E-BD46-BB4A-B3C8-000066D09CFF}" type="presOf" srcId="{C1B24D4C-F419-274B-8BAA-E7417D1EEF3E}" destId="{12C2CA31-DF7E-6F4E-842D-DA55EF12CB9C}" srcOrd="0" destOrd="0" presId="urn:microsoft.com/office/officeart/2005/8/layout/arrow2"/>
    <dgm:cxn modelId="{0629807A-ECA8-9341-8205-75996D6E1B84}" type="presOf" srcId="{63BBD527-5AF8-604F-BC0D-5B9BB71F80D3}" destId="{434FA36F-BE0D-5047-9ED1-BE19110AD1F5}" srcOrd="0" destOrd="0" presId="urn:microsoft.com/office/officeart/2005/8/layout/arrow2"/>
    <dgm:cxn modelId="{9EE7D569-6532-5244-AF15-0242BBA94698}" srcId="{7B5FDEE9-7E95-9B4F-9AB3-16AD0FB6EA13}" destId="{C1B24D4C-F419-274B-8BAA-E7417D1EEF3E}" srcOrd="0" destOrd="0" parTransId="{798ECF9F-AED8-9742-AB91-1A384BD65E27}" sibTransId="{73F623E1-6E9E-C84A-8037-347F75D49039}"/>
    <dgm:cxn modelId="{A0C60992-F0B5-CE49-BA6E-6999A2D4DCF5}" srcId="{7B5FDEE9-7E95-9B4F-9AB3-16AD0FB6EA13}" destId="{A437DF79-34B3-0144-8626-93D77979BA0D}" srcOrd="4" destOrd="0" parTransId="{6831B0B1-B5A7-EB4C-AD87-5177719C5668}" sibTransId="{AAF0A477-16F6-2347-877F-3C4D638C0A6E}"/>
    <dgm:cxn modelId="{0F58A000-717E-144B-9D06-E10CC3C63E92}" type="presOf" srcId="{1873A6AC-BB73-DA4E-BA0A-3E7BE0787248}" destId="{7E88D2BB-3AC8-9D40-8B94-724847892442}" srcOrd="0" destOrd="0" presId="urn:microsoft.com/office/officeart/2005/8/layout/arrow2"/>
    <dgm:cxn modelId="{B9A59A59-F24A-2A48-B25E-6FC6D17F64C4}" type="presParOf" srcId="{8CB9D13A-0566-0D4E-BBEE-B825BFBE9169}" destId="{1B4489EC-9F56-BC4D-8C9D-A91F9974BF5A}" srcOrd="0" destOrd="0" presId="urn:microsoft.com/office/officeart/2005/8/layout/arrow2"/>
    <dgm:cxn modelId="{91A113C3-E5EE-B24F-8CAA-D4EFF32C1AB6}" type="presParOf" srcId="{8CB9D13A-0566-0D4E-BBEE-B825BFBE9169}" destId="{46F413A7-2FD6-274B-AB51-C81C67678919}" srcOrd="1" destOrd="0" presId="urn:microsoft.com/office/officeart/2005/8/layout/arrow2"/>
    <dgm:cxn modelId="{295CCD6A-BA2D-C142-9855-842D6D26FA09}" type="presParOf" srcId="{46F413A7-2FD6-274B-AB51-C81C67678919}" destId="{558954CB-E5FD-FE4F-AD42-702EA35FF62E}" srcOrd="0" destOrd="0" presId="urn:microsoft.com/office/officeart/2005/8/layout/arrow2"/>
    <dgm:cxn modelId="{E7BA8B09-4E33-A944-AECC-7D02E26452CA}" type="presParOf" srcId="{46F413A7-2FD6-274B-AB51-C81C67678919}" destId="{12C2CA31-DF7E-6F4E-842D-DA55EF12CB9C}" srcOrd="1" destOrd="0" presId="urn:microsoft.com/office/officeart/2005/8/layout/arrow2"/>
    <dgm:cxn modelId="{1142146B-C2FF-6E43-9AFE-A98C19F41060}" type="presParOf" srcId="{46F413A7-2FD6-274B-AB51-C81C67678919}" destId="{E5C65774-D493-7B42-945E-77A36AF79005}" srcOrd="2" destOrd="0" presId="urn:microsoft.com/office/officeart/2005/8/layout/arrow2"/>
    <dgm:cxn modelId="{F5FA3AF9-9510-004B-B5F4-6EB5F25EEB11}" type="presParOf" srcId="{46F413A7-2FD6-274B-AB51-C81C67678919}" destId="{434FA36F-BE0D-5047-9ED1-BE19110AD1F5}" srcOrd="3" destOrd="0" presId="urn:microsoft.com/office/officeart/2005/8/layout/arrow2"/>
    <dgm:cxn modelId="{E1463D3A-6D0C-EF4D-94D6-27D6B6CE39B9}" type="presParOf" srcId="{46F413A7-2FD6-274B-AB51-C81C67678919}" destId="{E4F6E067-1662-D842-B813-6CB16A6BCFC7}" srcOrd="4" destOrd="0" presId="urn:microsoft.com/office/officeart/2005/8/layout/arrow2"/>
    <dgm:cxn modelId="{3C40A62C-7441-5741-B06E-D13310934839}" type="presParOf" srcId="{46F413A7-2FD6-274B-AB51-C81C67678919}" destId="{F12591DE-5352-1843-AB08-6B5340ADAED4}" srcOrd="5" destOrd="0" presId="urn:microsoft.com/office/officeart/2005/8/layout/arrow2"/>
    <dgm:cxn modelId="{F24C822C-544A-4C46-8F0D-505FE2832F91}" type="presParOf" srcId="{46F413A7-2FD6-274B-AB51-C81C67678919}" destId="{928593AF-5970-BE41-906E-D01925F13377}" srcOrd="6" destOrd="0" presId="urn:microsoft.com/office/officeart/2005/8/layout/arrow2"/>
    <dgm:cxn modelId="{72D74EB4-897A-B74A-9AB3-70EBA117FAD8}" type="presParOf" srcId="{46F413A7-2FD6-274B-AB51-C81C67678919}" destId="{7E88D2BB-3AC8-9D40-8B94-724847892442}" srcOrd="7" destOrd="0" presId="urn:microsoft.com/office/officeart/2005/8/layout/arrow2"/>
    <dgm:cxn modelId="{743FB69B-08C4-B049-AFE2-6B02F24D99DC}" type="presParOf" srcId="{46F413A7-2FD6-274B-AB51-C81C67678919}" destId="{309B46D6-EA10-AD40-BD39-4F0F98D6405A}" srcOrd="8" destOrd="0" presId="urn:microsoft.com/office/officeart/2005/8/layout/arrow2"/>
    <dgm:cxn modelId="{D46A900A-FD86-564E-9293-A5A27F3B8240}" type="presParOf" srcId="{46F413A7-2FD6-274B-AB51-C81C67678919}" destId="{4ECE241A-2C64-E84A-977B-98CF015CE1EB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5AEC9D-A2D6-D04F-8CB5-59E03C4B2E12}" type="doc">
      <dgm:prSet loTypeId="urn:microsoft.com/office/officeart/2005/8/layout/venn1" loCatId="" qsTypeId="urn:microsoft.com/office/officeart/2005/8/quickstyle/simple4" qsCatId="simple" csTypeId="urn:microsoft.com/office/officeart/2005/8/colors/colorful1#2" csCatId="colorful" phldr="1"/>
      <dgm:spPr/>
    </dgm:pt>
    <dgm:pt modelId="{68343841-3DAF-7C4B-BC98-AF5B22F9C3EE}">
      <dgm:prSet phldrT="[Text]"/>
      <dgm:spPr/>
      <dgm:t>
        <a:bodyPr/>
        <a:lstStyle/>
        <a:p>
          <a:r>
            <a:rPr lang="en-US" dirty="0" smtClean="0">
              <a:solidFill>
                <a:srgbClr val="000090"/>
              </a:solidFill>
              <a:latin typeface="+mn-lt"/>
              <a:cs typeface="Trebuchet MS"/>
            </a:rPr>
            <a:t>UNWC</a:t>
          </a:r>
          <a:endParaRPr lang="en-US" dirty="0">
            <a:solidFill>
              <a:srgbClr val="000090"/>
            </a:solidFill>
            <a:latin typeface="+mn-lt"/>
            <a:cs typeface="Trebuchet MS"/>
          </a:endParaRPr>
        </a:p>
      </dgm:t>
    </dgm:pt>
    <dgm:pt modelId="{0E9EB4A7-B88B-5D4F-B538-1E1C561D5C9D}" type="parTrans" cxnId="{362440B1-2E7A-2542-89A1-0BD52D678612}">
      <dgm:prSet/>
      <dgm:spPr/>
      <dgm:t>
        <a:bodyPr/>
        <a:lstStyle/>
        <a:p>
          <a:endParaRPr lang="en-US"/>
        </a:p>
      </dgm:t>
    </dgm:pt>
    <dgm:pt modelId="{FF665319-7239-AF47-99A6-219C248E42C8}" type="sibTrans" cxnId="{362440B1-2E7A-2542-89A1-0BD52D678612}">
      <dgm:prSet/>
      <dgm:spPr/>
      <dgm:t>
        <a:bodyPr/>
        <a:lstStyle/>
        <a:p>
          <a:endParaRPr lang="en-US"/>
        </a:p>
      </dgm:t>
    </dgm:pt>
    <dgm:pt modelId="{B05CC035-405F-2246-AED8-AE0F57973932}">
      <dgm:prSet phldrT="[Text]"/>
      <dgm:spPr/>
      <dgm:t>
        <a:bodyPr/>
        <a:lstStyle/>
        <a:p>
          <a:r>
            <a:rPr lang="en-US" dirty="0" smtClean="0">
              <a:solidFill>
                <a:srgbClr val="000090"/>
              </a:solidFill>
              <a:latin typeface="+mn-lt"/>
              <a:cs typeface="Trebuchet MS"/>
            </a:rPr>
            <a:t>Draft Articles</a:t>
          </a:r>
          <a:endParaRPr lang="en-US" dirty="0">
            <a:solidFill>
              <a:srgbClr val="000090"/>
            </a:solidFill>
            <a:latin typeface="+mn-lt"/>
            <a:cs typeface="Trebuchet MS"/>
          </a:endParaRPr>
        </a:p>
      </dgm:t>
    </dgm:pt>
    <dgm:pt modelId="{3F505658-F592-B647-A693-B2AEE40A925B}" type="parTrans" cxnId="{586F464B-F01C-2C4A-918F-79D2077FDD1F}">
      <dgm:prSet/>
      <dgm:spPr/>
      <dgm:t>
        <a:bodyPr/>
        <a:lstStyle/>
        <a:p>
          <a:endParaRPr lang="en-US"/>
        </a:p>
      </dgm:t>
    </dgm:pt>
    <dgm:pt modelId="{9EE86B68-2289-AE4B-A05E-305CB021F474}" type="sibTrans" cxnId="{586F464B-F01C-2C4A-918F-79D2077FDD1F}">
      <dgm:prSet/>
      <dgm:spPr/>
      <dgm:t>
        <a:bodyPr/>
        <a:lstStyle/>
        <a:p>
          <a:endParaRPr lang="en-US"/>
        </a:p>
      </dgm:t>
    </dgm:pt>
    <dgm:pt modelId="{E6607501-E108-4946-9E91-342EE264429C}">
      <dgm:prSet phldrT="[Text]"/>
      <dgm:spPr/>
      <dgm:t>
        <a:bodyPr/>
        <a:lstStyle/>
        <a:p>
          <a:r>
            <a:rPr lang="en-US" dirty="0" smtClean="0">
              <a:solidFill>
                <a:srgbClr val="000090"/>
              </a:solidFill>
              <a:latin typeface="+mn-lt"/>
              <a:cs typeface="Trebuchet MS"/>
            </a:rPr>
            <a:t>UNECE Water Convention </a:t>
          </a:r>
        </a:p>
        <a:p>
          <a:r>
            <a:rPr lang="en-US" dirty="0" smtClean="0">
              <a:solidFill>
                <a:srgbClr val="000090"/>
              </a:solidFill>
              <a:latin typeface="+mn-lt"/>
              <a:cs typeface="Trebuchet MS"/>
            </a:rPr>
            <a:t>+ </a:t>
          </a:r>
        </a:p>
        <a:p>
          <a:r>
            <a:rPr lang="en-US" dirty="0" smtClean="0">
              <a:solidFill>
                <a:srgbClr val="000090"/>
              </a:solidFill>
              <a:latin typeface="+mn-lt"/>
              <a:cs typeface="Trebuchet MS"/>
            </a:rPr>
            <a:t>Model Provisions</a:t>
          </a:r>
          <a:endParaRPr lang="en-US" dirty="0">
            <a:solidFill>
              <a:srgbClr val="000090"/>
            </a:solidFill>
            <a:latin typeface="+mn-lt"/>
            <a:cs typeface="Trebuchet MS"/>
          </a:endParaRPr>
        </a:p>
      </dgm:t>
    </dgm:pt>
    <dgm:pt modelId="{C79D8888-1581-334E-A59F-DB4653FA45C3}" type="parTrans" cxnId="{5CE16192-F7DF-8A4A-A9BA-5F044AB54385}">
      <dgm:prSet/>
      <dgm:spPr/>
      <dgm:t>
        <a:bodyPr/>
        <a:lstStyle/>
        <a:p>
          <a:endParaRPr lang="en-US"/>
        </a:p>
      </dgm:t>
    </dgm:pt>
    <dgm:pt modelId="{260F2269-07DA-EF40-B359-255FE5D4A803}" type="sibTrans" cxnId="{5CE16192-F7DF-8A4A-A9BA-5F044AB54385}">
      <dgm:prSet/>
      <dgm:spPr/>
      <dgm:t>
        <a:bodyPr/>
        <a:lstStyle/>
        <a:p>
          <a:endParaRPr lang="en-US"/>
        </a:p>
      </dgm:t>
    </dgm:pt>
    <dgm:pt modelId="{F509418A-8ED6-E942-83FE-E2667ACAAA35}" type="pres">
      <dgm:prSet presAssocID="{FC5AEC9D-A2D6-D04F-8CB5-59E03C4B2E12}" presName="compositeShape" presStyleCnt="0">
        <dgm:presLayoutVars>
          <dgm:chMax val="7"/>
          <dgm:dir/>
          <dgm:resizeHandles val="exact"/>
        </dgm:presLayoutVars>
      </dgm:prSet>
      <dgm:spPr/>
    </dgm:pt>
    <dgm:pt modelId="{E48E0496-A7F3-C847-9F23-38FCF10D3F1E}" type="pres">
      <dgm:prSet presAssocID="{68343841-3DAF-7C4B-BC98-AF5B22F9C3EE}" presName="circ1" presStyleLbl="vennNode1" presStyleIdx="0" presStyleCnt="3"/>
      <dgm:spPr/>
      <dgm:t>
        <a:bodyPr/>
        <a:lstStyle/>
        <a:p>
          <a:endParaRPr lang="en-US"/>
        </a:p>
      </dgm:t>
    </dgm:pt>
    <dgm:pt modelId="{D96037A0-2EA5-C549-B7AE-1124BB6388F5}" type="pres">
      <dgm:prSet presAssocID="{68343841-3DAF-7C4B-BC98-AF5B22F9C3E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7939EE-57B7-674E-A944-C2463C6BA3CC}" type="pres">
      <dgm:prSet presAssocID="{B05CC035-405F-2246-AED8-AE0F57973932}" presName="circ2" presStyleLbl="vennNode1" presStyleIdx="1" presStyleCnt="3" custLinFactNeighborX="-260" custLinFactNeighborY="-14583"/>
      <dgm:spPr/>
      <dgm:t>
        <a:bodyPr/>
        <a:lstStyle/>
        <a:p>
          <a:endParaRPr lang="en-US"/>
        </a:p>
      </dgm:t>
    </dgm:pt>
    <dgm:pt modelId="{7B7FCF7C-0991-AB43-9D76-DC37F4DEF553}" type="pres">
      <dgm:prSet presAssocID="{B05CC035-405F-2246-AED8-AE0F5797393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78D5AB-1E1D-3244-8A3B-3D2CF7A56428}" type="pres">
      <dgm:prSet presAssocID="{E6607501-E108-4946-9E91-342EE264429C}" presName="circ3" presStyleLbl="vennNode1" presStyleIdx="2" presStyleCnt="3" custLinFactNeighborX="3157" custLinFactNeighborY="-10742"/>
      <dgm:spPr/>
      <dgm:t>
        <a:bodyPr/>
        <a:lstStyle/>
        <a:p>
          <a:endParaRPr lang="en-US"/>
        </a:p>
      </dgm:t>
    </dgm:pt>
    <dgm:pt modelId="{EC45B0B4-33EB-244E-A964-A3CB113D9C46}" type="pres">
      <dgm:prSet presAssocID="{E6607501-E108-4946-9E91-342EE264429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68CD10-1541-9D46-A013-ADBF9F2629B6}" type="presOf" srcId="{E6607501-E108-4946-9E91-342EE264429C}" destId="{EC45B0B4-33EB-244E-A964-A3CB113D9C46}" srcOrd="1" destOrd="0" presId="urn:microsoft.com/office/officeart/2005/8/layout/venn1"/>
    <dgm:cxn modelId="{E8EF4E67-23AD-BE4B-9FE8-750AF3EAD113}" type="presOf" srcId="{B05CC035-405F-2246-AED8-AE0F57973932}" destId="{7C7939EE-57B7-674E-A944-C2463C6BA3CC}" srcOrd="0" destOrd="0" presId="urn:microsoft.com/office/officeart/2005/8/layout/venn1"/>
    <dgm:cxn modelId="{8D2355BE-411B-6D4F-A2DF-FFE9464393FE}" type="presOf" srcId="{B05CC035-405F-2246-AED8-AE0F57973932}" destId="{7B7FCF7C-0991-AB43-9D76-DC37F4DEF553}" srcOrd="1" destOrd="0" presId="urn:microsoft.com/office/officeart/2005/8/layout/venn1"/>
    <dgm:cxn modelId="{362440B1-2E7A-2542-89A1-0BD52D678612}" srcId="{FC5AEC9D-A2D6-D04F-8CB5-59E03C4B2E12}" destId="{68343841-3DAF-7C4B-BC98-AF5B22F9C3EE}" srcOrd="0" destOrd="0" parTransId="{0E9EB4A7-B88B-5D4F-B538-1E1C561D5C9D}" sibTransId="{FF665319-7239-AF47-99A6-219C248E42C8}"/>
    <dgm:cxn modelId="{E4232802-186F-AA48-B98B-D9976898BB24}" type="presOf" srcId="{FC5AEC9D-A2D6-D04F-8CB5-59E03C4B2E12}" destId="{F509418A-8ED6-E942-83FE-E2667ACAAA35}" srcOrd="0" destOrd="0" presId="urn:microsoft.com/office/officeart/2005/8/layout/venn1"/>
    <dgm:cxn modelId="{5CE16192-F7DF-8A4A-A9BA-5F044AB54385}" srcId="{FC5AEC9D-A2D6-D04F-8CB5-59E03C4B2E12}" destId="{E6607501-E108-4946-9E91-342EE264429C}" srcOrd="2" destOrd="0" parTransId="{C79D8888-1581-334E-A59F-DB4653FA45C3}" sibTransId="{260F2269-07DA-EF40-B359-255FE5D4A803}"/>
    <dgm:cxn modelId="{BC31FB20-8C46-AD4A-8686-2CF77AF49396}" type="presOf" srcId="{68343841-3DAF-7C4B-BC98-AF5B22F9C3EE}" destId="{D96037A0-2EA5-C549-B7AE-1124BB6388F5}" srcOrd="1" destOrd="0" presId="urn:microsoft.com/office/officeart/2005/8/layout/venn1"/>
    <dgm:cxn modelId="{3BA3F553-B938-DF46-9E91-5EB02897F6AB}" type="presOf" srcId="{68343841-3DAF-7C4B-BC98-AF5B22F9C3EE}" destId="{E48E0496-A7F3-C847-9F23-38FCF10D3F1E}" srcOrd="0" destOrd="0" presId="urn:microsoft.com/office/officeart/2005/8/layout/venn1"/>
    <dgm:cxn modelId="{BD046890-67F4-6C4C-BE27-9025594B7D47}" type="presOf" srcId="{E6607501-E108-4946-9E91-342EE264429C}" destId="{2478D5AB-1E1D-3244-8A3B-3D2CF7A56428}" srcOrd="0" destOrd="0" presId="urn:microsoft.com/office/officeart/2005/8/layout/venn1"/>
    <dgm:cxn modelId="{586F464B-F01C-2C4A-918F-79D2077FDD1F}" srcId="{FC5AEC9D-A2D6-D04F-8CB5-59E03C4B2E12}" destId="{B05CC035-405F-2246-AED8-AE0F57973932}" srcOrd="1" destOrd="0" parTransId="{3F505658-F592-B647-A693-B2AEE40A925B}" sibTransId="{9EE86B68-2289-AE4B-A05E-305CB021F474}"/>
    <dgm:cxn modelId="{23DAF97F-E795-AB42-A38E-CF84831AB2CB}" type="presParOf" srcId="{F509418A-8ED6-E942-83FE-E2667ACAAA35}" destId="{E48E0496-A7F3-C847-9F23-38FCF10D3F1E}" srcOrd="0" destOrd="0" presId="urn:microsoft.com/office/officeart/2005/8/layout/venn1"/>
    <dgm:cxn modelId="{62AE5CBD-40CA-5947-B6B1-F26AC2C56909}" type="presParOf" srcId="{F509418A-8ED6-E942-83FE-E2667ACAAA35}" destId="{D96037A0-2EA5-C549-B7AE-1124BB6388F5}" srcOrd="1" destOrd="0" presId="urn:microsoft.com/office/officeart/2005/8/layout/venn1"/>
    <dgm:cxn modelId="{5344CBFE-C70F-5649-99E2-4612B886DD5E}" type="presParOf" srcId="{F509418A-8ED6-E942-83FE-E2667ACAAA35}" destId="{7C7939EE-57B7-674E-A944-C2463C6BA3CC}" srcOrd="2" destOrd="0" presId="urn:microsoft.com/office/officeart/2005/8/layout/venn1"/>
    <dgm:cxn modelId="{CF8732F3-9F65-5B44-AF84-98BCFD56C1D6}" type="presParOf" srcId="{F509418A-8ED6-E942-83FE-E2667ACAAA35}" destId="{7B7FCF7C-0991-AB43-9D76-DC37F4DEF553}" srcOrd="3" destOrd="0" presId="urn:microsoft.com/office/officeart/2005/8/layout/venn1"/>
    <dgm:cxn modelId="{478749FB-A19B-7642-BAC4-C3EBBB5D731B}" type="presParOf" srcId="{F509418A-8ED6-E942-83FE-E2667ACAAA35}" destId="{2478D5AB-1E1D-3244-8A3B-3D2CF7A56428}" srcOrd="4" destOrd="0" presId="urn:microsoft.com/office/officeart/2005/8/layout/venn1"/>
    <dgm:cxn modelId="{84CBD06D-8848-DF42-9B9F-4E5E48529381}" type="presParOf" srcId="{F509418A-8ED6-E942-83FE-E2667ACAAA35}" destId="{EC45B0B4-33EB-244E-A964-A3CB113D9C4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489EC-9F56-BC4D-8C9D-A91F9974BF5A}">
      <dsp:nvSpPr>
        <dsp:cNvPr id="0" name=""/>
        <dsp:cNvSpPr/>
      </dsp:nvSpPr>
      <dsp:spPr>
        <a:xfrm>
          <a:off x="51175" y="0"/>
          <a:ext cx="8646113" cy="540382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8954CB-E5FD-FE4F-AD42-702EA35FF62E}">
      <dsp:nvSpPr>
        <dsp:cNvPr id="0" name=""/>
        <dsp:cNvSpPr/>
      </dsp:nvSpPr>
      <dsp:spPr>
        <a:xfrm>
          <a:off x="902817" y="4018281"/>
          <a:ext cx="198860" cy="19886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C2CA31-DF7E-6F4E-842D-DA55EF12CB9C}">
      <dsp:nvSpPr>
        <dsp:cNvPr id="0" name=""/>
        <dsp:cNvSpPr/>
      </dsp:nvSpPr>
      <dsp:spPr>
        <a:xfrm>
          <a:off x="1002247" y="4117711"/>
          <a:ext cx="1132640" cy="1286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72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accent1">
                  <a:lumMod val="75000"/>
                </a:schemeClr>
              </a:solidFill>
              <a:latin typeface="Trebuchet MS"/>
              <a:cs typeface="Trebuchet MS"/>
            </a:rPr>
            <a:t>1992 </a:t>
          </a:r>
          <a:r>
            <a:rPr lang="en-US" sz="1500" b="1" kern="1200" dirty="0" smtClean="0">
              <a:solidFill>
                <a:schemeClr val="accent1">
                  <a:lumMod val="75000"/>
                </a:schemeClr>
              </a:solidFill>
              <a:latin typeface="Trebuchet MS"/>
              <a:cs typeface="Trebuchet MS"/>
            </a:rPr>
            <a:t>– UNECE Water Convention</a:t>
          </a:r>
          <a:endParaRPr lang="en-US" sz="1500" b="1" kern="1200" dirty="0">
            <a:solidFill>
              <a:schemeClr val="accent1">
                <a:lumMod val="75000"/>
              </a:schemeClr>
            </a:solidFill>
            <a:latin typeface="Trebuchet MS"/>
            <a:cs typeface="Trebuchet MS"/>
          </a:endParaRPr>
        </a:p>
      </dsp:txBody>
      <dsp:txXfrm>
        <a:off x="1002247" y="4117711"/>
        <a:ext cx="1132640" cy="1286109"/>
      </dsp:txXfrm>
    </dsp:sp>
    <dsp:sp modelId="{E5C65774-D493-7B42-945E-77A36AF79005}">
      <dsp:nvSpPr>
        <dsp:cNvPr id="0" name=""/>
        <dsp:cNvSpPr/>
      </dsp:nvSpPr>
      <dsp:spPr>
        <a:xfrm>
          <a:off x="1979258" y="2983989"/>
          <a:ext cx="311260" cy="31126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4FA36F-BE0D-5047-9ED1-BE19110AD1F5}">
      <dsp:nvSpPr>
        <dsp:cNvPr id="0" name=""/>
        <dsp:cNvSpPr/>
      </dsp:nvSpPr>
      <dsp:spPr>
        <a:xfrm>
          <a:off x="2134888" y="3139620"/>
          <a:ext cx="1435254" cy="226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930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accent1">
                  <a:lumMod val="75000"/>
                </a:schemeClr>
              </a:solidFill>
              <a:latin typeface="Trebuchet MS"/>
              <a:cs typeface="Trebuchet MS"/>
            </a:rPr>
            <a:t>1997 - </a:t>
          </a:r>
          <a:r>
            <a:rPr lang="en-US" sz="1500" b="1" kern="1200" dirty="0" smtClean="0">
              <a:solidFill>
                <a:schemeClr val="accent1">
                  <a:lumMod val="75000"/>
                </a:schemeClr>
              </a:solidFill>
              <a:latin typeface="Trebuchet MS"/>
              <a:cs typeface="Trebuchet MS"/>
            </a:rPr>
            <a:t>UN Watercourses Convention</a:t>
          </a:r>
          <a:endParaRPr lang="en-US" sz="1500" b="1" kern="1200" dirty="0">
            <a:solidFill>
              <a:schemeClr val="accent1">
                <a:lumMod val="75000"/>
              </a:schemeClr>
            </a:solidFill>
            <a:latin typeface="Trebuchet MS"/>
            <a:cs typeface="Trebuchet MS"/>
          </a:endParaRPr>
        </a:p>
      </dsp:txBody>
      <dsp:txXfrm>
        <a:off x="2134888" y="3139620"/>
        <a:ext cx="1435254" cy="2264200"/>
      </dsp:txXfrm>
    </dsp:sp>
    <dsp:sp modelId="{E4F6E067-1662-D842-B813-6CB16A6BCFC7}">
      <dsp:nvSpPr>
        <dsp:cNvPr id="0" name=""/>
        <dsp:cNvSpPr/>
      </dsp:nvSpPr>
      <dsp:spPr>
        <a:xfrm>
          <a:off x="3362636" y="2159366"/>
          <a:ext cx="415013" cy="41501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2591DE-5352-1843-AB08-6B5340ADAED4}">
      <dsp:nvSpPr>
        <dsp:cNvPr id="0" name=""/>
        <dsp:cNvSpPr/>
      </dsp:nvSpPr>
      <dsp:spPr>
        <a:xfrm>
          <a:off x="3570143" y="2366873"/>
          <a:ext cx="1668699" cy="3036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907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accent1">
                  <a:lumMod val="75000"/>
                </a:schemeClr>
              </a:solidFill>
              <a:latin typeface="Trebuchet MS"/>
              <a:cs typeface="Trebuchet MS"/>
            </a:rPr>
            <a:t>2002 - Launch of ISARM</a:t>
          </a:r>
          <a:endParaRPr lang="en-US" sz="1500" kern="1200" dirty="0"/>
        </a:p>
      </dsp:txBody>
      <dsp:txXfrm>
        <a:off x="3570143" y="2366873"/>
        <a:ext cx="1668699" cy="3036947"/>
      </dsp:txXfrm>
    </dsp:sp>
    <dsp:sp modelId="{928593AF-5970-BE41-906E-D01925F13377}">
      <dsp:nvSpPr>
        <dsp:cNvPr id="0" name=""/>
        <dsp:cNvSpPr/>
      </dsp:nvSpPr>
      <dsp:spPr>
        <a:xfrm>
          <a:off x="4970813" y="1515231"/>
          <a:ext cx="536059" cy="53605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88D2BB-3AC8-9D40-8B94-724847892442}">
      <dsp:nvSpPr>
        <dsp:cNvPr id="0" name=""/>
        <dsp:cNvSpPr/>
      </dsp:nvSpPr>
      <dsp:spPr>
        <a:xfrm>
          <a:off x="5238843" y="1783260"/>
          <a:ext cx="1729222" cy="362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047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accent1">
                  <a:lumMod val="75000"/>
                </a:schemeClr>
              </a:solidFill>
              <a:latin typeface="Trebuchet MS"/>
              <a:cs typeface="Trebuchet MS"/>
            </a:rPr>
            <a:t>2008 </a:t>
          </a:r>
          <a:r>
            <a:rPr lang="en-US" sz="1500" b="1" kern="1200" dirty="0" smtClean="0">
              <a:solidFill>
                <a:schemeClr val="accent1">
                  <a:lumMod val="75000"/>
                </a:schemeClr>
              </a:solidFill>
              <a:latin typeface="Trebuchet MS"/>
              <a:cs typeface="Trebuchet MS"/>
            </a:rPr>
            <a:t>– </a:t>
          </a:r>
          <a:r>
            <a:rPr lang="en-US" sz="1500" b="1" kern="1200" dirty="0" smtClean="0">
              <a:solidFill>
                <a:schemeClr val="accent1">
                  <a:lumMod val="75000"/>
                </a:schemeClr>
              </a:solidFill>
              <a:latin typeface="Trebuchet MS"/>
              <a:cs typeface="Trebuchet MS"/>
            </a:rPr>
            <a:t>Draft Articles on the Law of TBAs</a:t>
          </a:r>
          <a:endParaRPr lang="en-US" sz="1500" b="1" kern="1200" dirty="0">
            <a:solidFill>
              <a:schemeClr val="accent1">
                <a:lumMod val="75000"/>
              </a:schemeClr>
            </a:solidFill>
            <a:latin typeface="Trebuchet MS"/>
            <a:cs typeface="Trebuchet MS"/>
          </a:endParaRPr>
        </a:p>
      </dsp:txBody>
      <dsp:txXfrm>
        <a:off x="5238843" y="1783260"/>
        <a:ext cx="1729222" cy="3620560"/>
      </dsp:txXfrm>
    </dsp:sp>
    <dsp:sp modelId="{309B46D6-EA10-AD40-BD39-4F0F98D6405A}">
      <dsp:nvSpPr>
        <dsp:cNvPr id="0" name=""/>
        <dsp:cNvSpPr/>
      </dsp:nvSpPr>
      <dsp:spPr>
        <a:xfrm>
          <a:off x="6626544" y="1085087"/>
          <a:ext cx="683042" cy="68304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CE241A-2C64-E84A-977B-98CF015CE1EB}">
      <dsp:nvSpPr>
        <dsp:cNvPr id="0" name=""/>
        <dsp:cNvSpPr/>
      </dsp:nvSpPr>
      <dsp:spPr>
        <a:xfrm>
          <a:off x="6968066" y="1426608"/>
          <a:ext cx="1729222" cy="3977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30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accent1">
                  <a:lumMod val="75000"/>
                </a:schemeClr>
              </a:solidFill>
              <a:latin typeface="Trebuchet MS"/>
              <a:cs typeface="Trebuchet MS"/>
            </a:rPr>
            <a:t>2012 - UNECE Model Provisions</a:t>
          </a:r>
          <a:endParaRPr lang="en-US" sz="1500" b="1" kern="1200" dirty="0">
            <a:solidFill>
              <a:schemeClr val="accent1">
                <a:lumMod val="75000"/>
              </a:schemeClr>
            </a:solidFill>
            <a:latin typeface="Trebuchet MS"/>
            <a:cs typeface="Trebuchet MS"/>
          </a:endParaRPr>
        </a:p>
      </dsp:txBody>
      <dsp:txXfrm>
        <a:off x="6968066" y="1426608"/>
        <a:ext cx="1729222" cy="39772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E0496-A7F3-C847-9F23-38FCF10D3F1E}">
      <dsp:nvSpPr>
        <dsp:cNvPr id="0" name=""/>
        <dsp:cNvSpPr/>
      </dsp:nvSpPr>
      <dsp:spPr>
        <a:xfrm>
          <a:off x="1371599" y="50799"/>
          <a:ext cx="2438400" cy="243840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alpha val="5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90"/>
              </a:solidFill>
              <a:latin typeface="+mn-lt"/>
              <a:cs typeface="Trebuchet MS"/>
            </a:rPr>
            <a:t>UNWC</a:t>
          </a:r>
          <a:endParaRPr lang="en-US" sz="1600" kern="1200" dirty="0">
            <a:solidFill>
              <a:srgbClr val="000090"/>
            </a:solidFill>
            <a:latin typeface="+mn-lt"/>
            <a:cs typeface="Trebuchet MS"/>
          </a:endParaRPr>
        </a:p>
      </dsp:txBody>
      <dsp:txXfrm>
        <a:off x="1696720" y="477519"/>
        <a:ext cx="1788160" cy="1097280"/>
      </dsp:txXfrm>
    </dsp:sp>
    <dsp:sp modelId="{7C7939EE-57B7-674E-A944-C2463C6BA3CC}">
      <dsp:nvSpPr>
        <dsp:cNvPr id="0" name=""/>
        <dsp:cNvSpPr/>
      </dsp:nvSpPr>
      <dsp:spPr>
        <a:xfrm>
          <a:off x="2245116" y="1219208"/>
          <a:ext cx="2438400" cy="2438400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alpha val="5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90"/>
              </a:solidFill>
              <a:latin typeface="+mn-lt"/>
              <a:cs typeface="Trebuchet MS"/>
            </a:rPr>
            <a:t>Draft Articles</a:t>
          </a:r>
          <a:endParaRPr lang="en-US" sz="1600" kern="1200" dirty="0">
            <a:solidFill>
              <a:srgbClr val="000090"/>
            </a:solidFill>
            <a:latin typeface="+mn-lt"/>
            <a:cs typeface="Trebuchet MS"/>
          </a:endParaRPr>
        </a:p>
      </dsp:txBody>
      <dsp:txXfrm>
        <a:off x="2990860" y="1849128"/>
        <a:ext cx="1463040" cy="1341120"/>
      </dsp:txXfrm>
    </dsp:sp>
    <dsp:sp modelId="{2478D5AB-1E1D-3244-8A3B-3D2CF7A56428}">
      <dsp:nvSpPr>
        <dsp:cNvPr id="0" name=""/>
        <dsp:cNvSpPr/>
      </dsp:nvSpPr>
      <dsp:spPr>
        <a:xfrm>
          <a:off x="568724" y="1312867"/>
          <a:ext cx="2438400" cy="2438400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alpha val="5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90"/>
              </a:solidFill>
              <a:latin typeface="+mn-lt"/>
              <a:cs typeface="Trebuchet MS"/>
            </a:rPr>
            <a:t>UNECE Water Convention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90"/>
              </a:solidFill>
              <a:latin typeface="+mn-lt"/>
              <a:cs typeface="Trebuchet MS"/>
            </a:rPr>
            <a:t>+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90"/>
              </a:solidFill>
              <a:latin typeface="+mn-lt"/>
              <a:cs typeface="Trebuchet MS"/>
            </a:rPr>
            <a:t>Model Provisions</a:t>
          </a:r>
          <a:endParaRPr lang="en-US" sz="1600" kern="1200" dirty="0">
            <a:solidFill>
              <a:srgbClr val="000090"/>
            </a:solidFill>
            <a:latin typeface="+mn-lt"/>
            <a:cs typeface="Trebuchet MS"/>
          </a:endParaRPr>
        </a:p>
      </dsp:txBody>
      <dsp:txXfrm>
        <a:off x="798340" y="1942787"/>
        <a:ext cx="1463040" cy="134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85B48-7989-4B9F-A4CE-ADDC237AF806}" type="datetimeFigureOut">
              <a:rPr lang="en-US" smtClean="0"/>
              <a:pPr/>
              <a:t>9/5/17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ADE20-326C-474E-B9C6-7467F4FF9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50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E6E24-9E97-4224-A647-261C54616A7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109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E6E24-9E97-4224-A647-261C54616A76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678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E6E24-9E97-4224-A647-261C54616A76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43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E6E24-9E97-4224-A647-261C54616A76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281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E6E24-9E97-4224-A647-261C54616A76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766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E6E24-9E97-4224-A647-261C54616A76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403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E6E24-9E97-4224-A647-261C54616A76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5041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AE12-0FED-4BF5-879A-5F41E4D084AF}" type="datetimeFigureOut">
              <a:rPr lang="en-US" smtClean="0"/>
              <a:pPr/>
              <a:t>9/5/17</a:t>
            </a:fld>
            <a:endParaRPr lang="en-US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C4B2-01DB-4AE3-A56D-1265AEFA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AE12-0FED-4BF5-879A-5F41E4D084AF}" type="datetimeFigureOut">
              <a:rPr lang="en-US" smtClean="0"/>
              <a:pPr/>
              <a:t>9/5/17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C4B2-01DB-4AE3-A56D-1265AEFA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AE12-0FED-4BF5-879A-5F41E4D084AF}" type="datetimeFigureOut">
              <a:rPr lang="en-US" smtClean="0"/>
              <a:pPr/>
              <a:t>9/5/17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C4B2-01DB-4AE3-A56D-1265AEFA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AE12-0FED-4BF5-879A-5F41E4D084AF}" type="datetimeFigureOut">
              <a:rPr lang="en-US" smtClean="0"/>
              <a:pPr/>
              <a:t>9/5/17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C4B2-01DB-4AE3-A56D-1265AEFA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AE12-0FED-4BF5-879A-5F41E4D084AF}" type="datetimeFigureOut">
              <a:rPr lang="en-US" smtClean="0"/>
              <a:pPr/>
              <a:t>9/5/17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C4B2-01DB-4AE3-A56D-1265AEFA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AE12-0FED-4BF5-879A-5F41E4D084AF}" type="datetimeFigureOut">
              <a:rPr lang="en-US" smtClean="0"/>
              <a:pPr/>
              <a:t>9/5/17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C4B2-01DB-4AE3-A56D-1265AEFA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AE12-0FED-4BF5-879A-5F41E4D084AF}" type="datetimeFigureOut">
              <a:rPr lang="en-US" smtClean="0"/>
              <a:pPr/>
              <a:t>9/5/17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C4B2-01DB-4AE3-A56D-1265AEFA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AE12-0FED-4BF5-879A-5F41E4D084AF}" type="datetimeFigureOut">
              <a:rPr lang="en-US" smtClean="0"/>
              <a:pPr/>
              <a:t>9/5/17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C4B2-01DB-4AE3-A56D-1265AEFA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AE12-0FED-4BF5-879A-5F41E4D084AF}" type="datetimeFigureOut">
              <a:rPr lang="en-US" smtClean="0"/>
              <a:pPr/>
              <a:t>9/5/17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C4B2-01DB-4AE3-A56D-1265AEFA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AE12-0FED-4BF5-879A-5F41E4D084AF}" type="datetimeFigureOut">
              <a:rPr lang="en-US" smtClean="0"/>
              <a:pPr/>
              <a:t>9/5/17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C4B2-01DB-4AE3-A56D-1265AEFA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AE12-0FED-4BF5-879A-5F41E4D084AF}" type="datetimeFigureOut">
              <a:rPr lang="en-US" smtClean="0"/>
              <a:pPr/>
              <a:t>9/5/17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03CC4B2-01DB-4AE3-A56D-1265AEFAA2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32AE12-0FED-4BF5-879A-5F41E4D084AF}" type="datetimeFigureOut">
              <a:rPr lang="en-US" smtClean="0"/>
              <a:pPr/>
              <a:t>9/5/17</a:t>
            </a:fld>
            <a:endParaRPr lang="en-US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3CC4B2-01DB-4AE3-A56D-1265AEFAA2E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hyperlink" Target="http://www.google.se/imgres?imgurl=http://www.scisoftware.com/products/gms_details/1.jpg&amp;imgrefurl=http://www.scisoftware.com/products/gms_details/gms_details.html&amp;h=302&amp;w=409&amp;sz=31&amp;tbnid=b5gnTFFqRfZdSM:&amp;tbnh=90&amp;tbnw=122&amp;prev=/search?q=groundwater+modeling&amp;tbm=isch&amp;tbo=u&amp;zoom=1&amp;q=groundwater+modeling&amp;usg=__C2eROoUC6EY_EohGD9j_YCHlla8=&amp;docid=q77SxhzbYqwGDM&amp;sa=X&amp;ei=53EmUoHxIsLnswant4GACQ&amp;ved=0CFIQ9QEwAg&amp;dur=3070" TargetMode="External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se/url?sa=i&amp;source=images&amp;cd=&amp;cad=rja&amp;docid=yb_-Z0Kx8QOFaM&amp;tbnid=jDQj4aV5ESsahM:&amp;ved=&amp;url=http://www.rdn.bc.ca/cms.asp?wpID=2245&amp;ei=om4mUru9LISMswaUuYHADg&amp;psig=AFQjCNGgpsDebISrUuhPTjdudtFLI8XG7w&amp;ust=1378336802777713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unesco.org/new/typo3temp/pics/02b7e3c17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040" y="960549"/>
            <a:ext cx="2789920" cy="17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90500" y="28956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US" sz="2400" b="1" smtClean="0">
                <a:solidFill>
                  <a:srgbClr val="0070C0"/>
                </a:solidFill>
                <a:latin typeface="Futura Bk" pitchFamily="34" charset="0"/>
                <a:cs typeface="Aharoni" panose="02010803020104030203" pitchFamily="2" charset="-79"/>
              </a:rPr>
              <a:t>WHY SCIENCE IS NEEDED FOR BETTER DECISION-MAKING IN TRANBSOUNDARY GROUNDWATER GOVERNANCE?</a:t>
            </a:r>
            <a:endParaRPr lang="en-US" sz="2400" b="1" dirty="0">
              <a:solidFill>
                <a:srgbClr val="0070C0"/>
              </a:solidFill>
              <a:latin typeface="Futura Bk" pitchFamily="34" charset="0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5833996"/>
            <a:ext cx="6278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Lucida Sans" pitchFamily="34" charset="0"/>
              </a:rPr>
              <a:t>Tales Carvalho Resende </a:t>
            </a:r>
          </a:p>
          <a:p>
            <a:pPr algn="ctr"/>
            <a:r>
              <a:rPr lang="fr-FR" dirty="0">
                <a:latin typeface="Lucida Sans" pitchFamily="34" charset="0"/>
              </a:rPr>
              <a:t>UNESCO International </a:t>
            </a:r>
            <a:r>
              <a:rPr lang="fr-FR" dirty="0" err="1">
                <a:latin typeface="Lucida Sans" pitchFamily="34" charset="0"/>
              </a:rPr>
              <a:t>Hydrological</a:t>
            </a:r>
            <a:r>
              <a:rPr lang="fr-FR" dirty="0">
                <a:latin typeface="Lucida Sans" pitchFamily="34" charset="0"/>
              </a:rPr>
              <a:t> Programme (IHP)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8781" y="4818070"/>
            <a:ext cx="7600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Regional Meeting on </a:t>
            </a:r>
            <a:r>
              <a:rPr lang="en-US" b="1" dirty="0" err="1" smtClean="0"/>
              <a:t>Transboundary</a:t>
            </a:r>
            <a:r>
              <a:rPr lang="en-US" b="1" dirty="0" smtClean="0"/>
              <a:t> Aquifers Cooperation in Africa</a:t>
            </a:r>
          </a:p>
          <a:p>
            <a:pPr algn="ctr"/>
            <a:r>
              <a:rPr lang="en-US" b="1" i="1" dirty="0" smtClean="0"/>
              <a:t>5-8 September 2017, Tunis, Tunisia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66123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95536" y="0"/>
            <a:ext cx="8229600" cy="8367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Rivers vs. Aquifers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Connector 3"/>
          <p:cNvCxnSpPr/>
          <p:nvPr/>
        </p:nvCxnSpPr>
        <p:spPr>
          <a:xfrm>
            <a:off x="323528" y="836712"/>
            <a:ext cx="8424936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258542"/>
              </p:ext>
            </p:extLst>
          </p:nvPr>
        </p:nvGraphicFramePr>
        <p:xfrm>
          <a:off x="478971" y="1673424"/>
          <a:ext cx="8167936" cy="3327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3968">
                  <a:extLst>
                    <a:ext uri="{9D8B030D-6E8A-4147-A177-3AD203B41FA5}">
                      <a16:colId xmlns:a16="http://schemas.microsoft.com/office/drawing/2014/main" xmlns="" val="870649233"/>
                    </a:ext>
                  </a:extLst>
                </a:gridCol>
                <a:gridCol w="4083968">
                  <a:extLst>
                    <a:ext uri="{9D8B030D-6E8A-4147-A177-3AD203B41FA5}">
                      <a16:colId xmlns:a16="http://schemas.microsoft.com/office/drawing/2014/main" xmlns="" val="37639602"/>
                    </a:ext>
                  </a:extLst>
                </a:gridCol>
              </a:tblGrid>
              <a:tr h="420243">
                <a:tc>
                  <a:txBody>
                    <a:bodyPr/>
                    <a:lstStyle/>
                    <a:p>
                      <a:r>
                        <a:rPr lang="fr-FR" dirty="0" smtClean="0"/>
                        <a:t>Rivers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Aquifers</a:t>
                      </a:r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6446325"/>
                  </a:ext>
                </a:extLst>
              </a:tr>
              <a:tr h="420243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Long </a:t>
                      </a:r>
                      <a:r>
                        <a:rPr lang="fr-FR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linear</a:t>
                      </a:r>
                      <a:r>
                        <a:rPr lang="fr-F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fr-FR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features</a:t>
                      </a:r>
                      <a:endParaRPr lang="fr-F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Bulk</a:t>
                      </a:r>
                      <a:r>
                        <a:rPr lang="fr-F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3-dimensional </a:t>
                      </a:r>
                      <a:r>
                        <a:rPr lang="fr-FR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systems</a:t>
                      </a:r>
                      <a:endParaRPr lang="fr-F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4993308"/>
                  </a:ext>
                </a:extLst>
              </a:tr>
              <a:tr h="103621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Use of resources generally limited to vicinity of the river channels</a:t>
                      </a:r>
                      <a:endParaRPr lang="fr-F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Resources may be extracted from and used extensively over outcrop &amp; </a:t>
                      </a:r>
                      <a:r>
                        <a:rPr lang="en-US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subcrop</a:t>
                      </a:r>
                      <a:endParaRPr lang="fr-F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8585563"/>
                  </a:ext>
                </a:extLst>
              </a:tr>
              <a:tr h="72535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Replenishment always from upstream sources</a:t>
                      </a:r>
                      <a:endParaRPr lang="fr-F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Replenishment may take place from any, or all of 3-dimensions</a:t>
                      </a:r>
                      <a:endParaRPr lang="fr-F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5809711"/>
                  </a:ext>
                </a:extLst>
              </a:tr>
              <a:tr h="72535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Rapid &amp; time constrained gain from replenishment</a:t>
                      </a:r>
                      <a:endParaRPr lang="fr-F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Replenishment could be slow, net gain can be drawn upon over longer periods</a:t>
                      </a:r>
                      <a:endParaRPr lang="fr-F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576071"/>
                  </a:ext>
                </a:extLst>
              </a:tr>
            </a:tbl>
          </a:graphicData>
        </a:graphic>
      </p:graphicFrame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453188"/>
            <a:ext cx="4356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Source: </a:t>
            </a:r>
            <a:r>
              <a:rPr lang="de-DE" sz="1400" dirty="0" smtClean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Puri, 2002</a:t>
            </a:r>
            <a:endParaRPr lang="de-DE" sz="1400" dirty="0">
              <a:solidFill>
                <a:schemeClr val="accent1">
                  <a:lumMod val="75000"/>
                </a:schemeClr>
              </a:solidFill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5629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95536" y="0"/>
            <a:ext cx="8229600" cy="8367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What is a transboundary aquifer?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Connector 3"/>
          <p:cNvCxnSpPr/>
          <p:nvPr/>
        </p:nvCxnSpPr>
        <p:spPr>
          <a:xfrm>
            <a:off x="323528" y="836712"/>
            <a:ext cx="8424936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5"/>
          <p:cNvSpPr>
            <a:spLocks/>
          </p:cNvSpPr>
          <p:nvPr/>
        </p:nvSpPr>
        <p:spPr bwMode="auto">
          <a:xfrm>
            <a:off x="573024" y="-228600"/>
            <a:ext cx="8177212" cy="6248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50800" tIns="50800" rIns="50800" bIns="50800" anchor="ctr">
            <a:prstTxWarp prst="textNoShape">
              <a:avLst/>
            </a:prstTxWarp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Trebuchet MS" pitchFamily="-84" charset="0"/>
                <a:cs typeface="Trebuchet MS"/>
                <a:sym typeface="Trebuchet MS" pitchFamily="-84" charset="0"/>
              </a:rPr>
              <a:t>The key feature of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a typeface="Trebuchet MS" pitchFamily="-84" charset="0"/>
                <a:cs typeface="Trebuchet MS"/>
                <a:sym typeface="Trebuchet MS" pitchFamily="-84" charset="0"/>
              </a:rPr>
              <a:t>transboundary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Trebuchet MS" pitchFamily="-84" charset="0"/>
                <a:cs typeface="Trebuchet MS"/>
                <a:sym typeface="Trebuchet MS" pitchFamily="-84" charset="0"/>
              </a:rPr>
              <a:t> aquifers is that the flow must cross an international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Trebuchet MS" pitchFamily="-84" charset="0"/>
                <a:cs typeface="Trebuchet MS"/>
                <a:sym typeface="Trebuchet MS" pitchFamily="-84" charset="0"/>
              </a:rPr>
              <a:t>boundary.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Trebuchet MS" pitchFamily="-84" charset="0"/>
                <a:cs typeface="Trebuchet MS"/>
                <a:sym typeface="Trebuchet MS" pitchFamily="-84" charset="0"/>
              </a:rPr>
              <a:t>Many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Trebuchet MS" pitchFamily="-84" charset="0"/>
                <a:cs typeface="Trebuchet MS"/>
                <a:sym typeface="Trebuchet MS" pitchFamily="-84" charset="0"/>
              </a:rPr>
              <a:t>of these systems may recharge in one country and discharge in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Trebuchet MS" pitchFamily="-84" charset="0"/>
                <a:cs typeface="Trebuchet MS"/>
                <a:sym typeface="Trebuchet MS" pitchFamily="-84" charset="0"/>
              </a:rPr>
              <a:t>another… 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Trebuchet MS" pitchFamily="-84" charset="0"/>
                <a:cs typeface="Trebuchet MS"/>
                <a:sym typeface="Trebuchet MS" pitchFamily="-84" charset="0"/>
              </a:rPr>
              <a:t>…although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Trebuchet MS" pitchFamily="-84" charset="0"/>
                <a:cs typeface="Trebuchet MS"/>
                <a:sym typeface="Trebuchet MS" pitchFamily="-84" charset="0"/>
              </a:rPr>
              <a:t>local groundwater flow systems can be modified by human activities with impact on the direction of pollution paths</a:t>
            </a:r>
          </a:p>
          <a:p>
            <a:pPr marL="342900" indent="-342900" algn="l"/>
            <a:endParaRPr lang="en-US" sz="3000" dirty="0">
              <a:solidFill>
                <a:srgbClr val="164F86"/>
              </a:solidFill>
              <a:latin typeface="Trebuchet MS" pitchFamily="-84" charset="0"/>
              <a:ea typeface="Trebuchet MS" pitchFamily="-84" charset="0"/>
              <a:cs typeface="Trebuchet MS" pitchFamily="-84" charset="0"/>
              <a:sym typeface="Trebuchet MS" pitchFamily="-84" charset="0"/>
            </a:endParaRPr>
          </a:p>
        </p:txBody>
      </p:sp>
      <p:pic>
        <p:nvPicPr>
          <p:cNvPr id="11" name="Picture 9" descr="D:\My Business\Transboundary\Info_Notes\trnsb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4343400"/>
            <a:ext cx="4038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D:\My Business\Transboundary\Info_Notes\trnsb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4343401"/>
            <a:ext cx="4648200" cy="251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7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95536" y="0"/>
            <a:ext cx="8229600" cy="8367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Transboundary rivers vs. transboundary aquifers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Connector 3"/>
          <p:cNvCxnSpPr/>
          <p:nvPr/>
        </p:nvCxnSpPr>
        <p:spPr>
          <a:xfrm>
            <a:off x="323528" y="836712"/>
            <a:ext cx="8424936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022689"/>
              </p:ext>
            </p:extLst>
          </p:nvPr>
        </p:nvGraphicFramePr>
        <p:xfrm>
          <a:off x="395536" y="1752600"/>
          <a:ext cx="8352928" cy="4474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xmlns="" val="870649233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xmlns="" val="37639602"/>
                    </a:ext>
                  </a:extLst>
                </a:gridCol>
              </a:tblGrid>
              <a:tr h="445981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Transboundary</a:t>
                      </a:r>
                      <a:r>
                        <a:rPr lang="fr-FR" dirty="0" smtClean="0"/>
                        <a:t> Rivers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Transaboundary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err="1" smtClean="0"/>
                        <a:t>Aquifers</a:t>
                      </a:r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6446325"/>
                  </a:ext>
                </a:extLst>
              </a:tr>
              <a:tr h="44598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Abstraction has an immediate downstream impact </a:t>
                      </a:r>
                      <a:endParaRPr lang="fr-F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Abstraction impact can be much slower - can be 10’s of years</a:t>
                      </a:r>
                      <a:endParaRPr lang="fr-F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4993308"/>
                  </a:ext>
                </a:extLst>
              </a:tr>
              <a:tr h="109967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Little impact on upstream riparian</a:t>
                      </a:r>
                      <a:endParaRPr lang="fr-F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Could have an equal impact on riparian</a:t>
                      </a:r>
                      <a:endParaRPr lang="fr-F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8585563"/>
                  </a:ext>
                </a:extLst>
              </a:tr>
              <a:tr h="109967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Pollution impacts transported</a:t>
                      </a:r>
                      <a:endParaRPr lang="fr-F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Slow movement of pollution down stream rapidly</a:t>
                      </a:r>
                      <a:endParaRPr lang="fr-F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5809711"/>
                  </a:ext>
                </a:extLst>
              </a:tr>
              <a:tr h="109967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Pollutant transport invariably downstream, upstream source may be unaffected</a:t>
                      </a:r>
                      <a:endParaRPr lang="fr-F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Pollutant transport controlled by local hydraulics. An operating well may induce ‘upstream’ movement toward itself</a:t>
                      </a:r>
                      <a:endParaRPr lang="fr-F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576071"/>
                  </a:ext>
                </a:extLst>
              </a:tr>
            </a:tbl>
          </a:graphicData>
        </a:graphic>
      </p:graphicFrame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0" y="6453188"/>
            <a:ext cx="4356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Source: </a:t>
            </a:r>
            <a:r>
              <a:rPr lang="de-DE" sz="1400" dirty="0" smtClean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Puri, 2002</a:t>
            </a:r>
            <a:endParaRPr lang="de-DE" sz="1400" dirty="0">
              <a:solidFill>
                <a:schemeClr val="accent1">
                  <a:lumMod val="75000"/>
                </a:schemeClr>
              </a:solidFill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11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95536" y="0"/>
            <a:ext cx="8229600" cy="8367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Transboundary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waters governance in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Africa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23528" y="836712"/>
            <a:ext cx="8424936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5867400" y="1673424"/>
            <a:ext cx="307792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de-DE" dirty="0" err="1">
                <a:solidFill>
                  <a:schemeClr val="accent1">
                    <a:lumMod val="75000"/>
                  </a:schemeClr>
                </a:solidFill>
                <a:cs typeface="Trebuchet MS"/>
              </a:rPr>
              <a:t>Boundaries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 of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transboundary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river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basins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 and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transboundary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aquifers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may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differ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considerably</a:t>
            </a:r>
            <a:endParaRPr lang="de-DE" dirty="0">
              <a:solidFill>
                <a:schemeClr val="accent1">
                  <a:lumMod val="75000"/>
                </a:schemeClr>
              </a:solidFill>
              <a:cs typeface="Trebuchet MS"/>
            </a:endParaRPr>
          </a:p>
          <a:p>
            <a:pPr algn="ctr"/>
            <a:endParaRPr lang="de-DE" dirty="0" smtClean="0">
              <a:solidFill>
                <a:schemeClr val="accent1">
                  <a:lumMod val="75000"/>
                </a:schemeClr>
              </a:solidFill>
              <a:cs typeface="Trebuchet MS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Challenge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for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groundwater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governance</a:t>
            </a:r>
            <a:endParaRPr lang="de-DE" b="1" dirty="0" smtClean="0">
              <a:solidFill>
                <a:schemeClr val="accent1">
                  <a:lumMod val="75000"/>
                </a:schemeClr>
              </a:solidFill>
              <a:cs typeface="Trebuchet MS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cs typeface="Trebuchet MS"/>
              </a:rPr>
              <a:t>C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oherent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cs typeface="Trebuchet MS"/>
              </a:rPr>
              <a:t>management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 </a:t>
            </a:r>
          </a:p>
          <a:p>
            <a:pPr algn="ctr">
              <a:buFont typeface="Symbol" pitchFamily="-84" charset="2"/>
              <a:buNone/>
            </a:pP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cs typeface="Trebuchet MS"/>
              </a:rPr>
              <a:t>required</a:t>
            </a:r>
            <a:endParaRPr lang="de-DE" b="1" dirty="0">
              <a:solidFill>
                <a:schemeClr val="accent1">
                  <a:lumMod val="75000"/>
                </a:schemeClr>
              </a:solidFill>
              <a:cs typeface="Trebuchet M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90600"/>
            <a:ext cx="5619750" cy="566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5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23528" y="836712"/>
            <a:ext cx="8424936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5334000" cy="5638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34493" y="2362200"/>
            <a:ext cx="301397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More than 60% of African transboundary river basins do not have an arrangement for water cooperation.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Out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of those having an arrangement, 60% include explicit reference to groundwater resources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95536" y="0"/>
            <a:ext cx="8229600" cy="8367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Transboundary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waters governance in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Africa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1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57200" y="3048000"/>
            <a:ext cx="8229600" cy="8367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International Law and Transboundary aquifers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0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95536" y="0"/>
            <a:ext cx="8229600" cy="8367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What is an aquifer?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Connector 3"/>
          <p:cNvCxnSpPr/>
          <p:nvPr/>
        </p:nvCxnSpPr>
        <p:spPr>
          <a:xfrm>
            <a:off x="323528" y="836712"/>
            <a:ext cx="8424936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chematic cross sectional diagram showing layered system, described in captio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924799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19400" y="4114800"/>
            <a:ext cx="1371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247745" y="5943600"/>
            <a:ext cx="1371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15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323528" y="764704"/>
            <a:ext cx="8424936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ítulo 1"/>
          <p:cNvSpPr txBox="1">
            <a:spLocks/>
          </p:cNvSpPr>
          <p:nvPr/>
        </p:nvSpPr>
        <p:spPr>
          <a:xfrm>
            <a:off x="395536" y="0"/>
            <a:ext cx="8229600" cy="8367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Groundwater in the Water Conventions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029140"/>
              </p:ext>
            </p:extLst>
          </p:nvPr>
        </p:nvGraphicFramePr>
        <p:xfrm>
          <a:off x="152400" y="1066800"/>
          <a:ext cx="8915400" cy="5587567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91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0194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1992 - UN</a:t>
                      </a:r>
                      <a:r>
                        <a:rPr lang="en-GB" sz="2400" u="sng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ECE </a:t>
                      </a:r>
                      <a:r>
                        <a:rPr lang="en-GB" sz="2400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Water Convention:</a:t>
                      </a:r>
                      <a:r>
                        <a:rPr lang="en-GB" sz="2400" u="sng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 </a:t>
                      </a:r>
                      <a:endParaRPr lang="en-GB" sz="2400" u="sng" kern="12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cs typeface="Trebuchet M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2400" b="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 </a:t>
                      </a:r>
                      <a:r>
                        <a:rPr lang="en-GB" sz="2400" b="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“</a:t>
                      </a:r>
                      <a:r>
                        <a:rPr lang="en-GB" sz="2400" b="0" kern="12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Transboundary</a:t>
                      </a:r>
                      <a:r>
                        <a:rPr lang="en-GB" sz="2400" b="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 waters” → Any surface or </a:t>
                      </a:r>
                      <a:r>
                        <a:rPr lang="en-GB" sz="2400" b="0" kern="12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groundwaters</a:t>
                      </a:r>
                      <a:r>
                        <a:rPr lang="en-GB" sz="2400" b="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 which mark , cross or are located on boundaries between two or more States.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GB" sz="2400" kern="12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cs typeface="Trebuchet M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1997 </a:t>
                      </a:r>
                      <a:r>
                        <a:rPr lang="mr-IN" sz="2400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–</a:t>
                      </a:r>
                      <a:r>
                        <a:rPr lang="en-GB" sz="2400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 UN Watercourses Convention:</a:t>
                      </a:r>
                      <a:r>
                        <a:rPr lang="en-GB" sz="2400" u="sng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2400" b="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 “Watercourses” → system of surface waters and </a:t>
                      </a:r>
                      <a:r>
                        <a:rPr lang="en-GB" sz="2400" b="0" kern="12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groundwaters</a:t>
                      </a:r>
                      <a:r>
                        <a:rPr lang="en-GB" sz="2400" b="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 constituting by virtue of their relationship a unitary whole and normally flowing into a common terminus.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2400" b="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 “International watercourses” → a watercourse, parts of which are situated in different States.</a:t>
                      </a:r>
                      <a:endParaRPr lang="en-GB" sz="2400" kern="12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cs typeface="Trebuchet M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☛ Only considers groundwater connected to surface water bodies situated in different States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800" kern="12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927">
                <a:tc>
                  <a:txBody>
                    <a:bodyPr/>
                    <a:lstStyle/>
                    <a:p>
                      <a:pPr algn="l"/>
                      <a:endParaRPr lang="en-GB" sz="1800" kern="1200" baseline="0" dirty="0" smtClean="0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42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92138" y="3598862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de-DE"/>
          </a:p>
        </p:txBody>
      </p:sp>
      <p:pic>
        <p:nvPicPr>
          <p:cNvPr id="7" name="Picture 8" descr="Fig 1 Riparian constellation Typ 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32648"/>
            <a:ext cx="5562600" cy="4516396"/>
          </a:xfrm>
          <a:prstGeom prst="rect">
            <a:avLst/>
          </a:prstGeom>
          <a:noFill/>
        </p:spPr>
      </p:pic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810461"/>
              </p:ext>
            </p:extLst>
          </p:nvPr>
        </p:nvGraphicFramePr>
        <p:xfrm>
          <a:off x="3124200" y="5300800"/>
          <a:ext cx="3733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32429407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65222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9427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Trebuchet MS"/>
                        </a:rPr>
                        <a:t>UNWC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Trebuchet MS"/>
                        </a:rPr>
                        <a:t>YES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5210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Trebuchet MS"/>
                        </a:rPr>
                        <a:t>UNECE Water </a:t>
                      </a:r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Trebuchet MS"/>
                        </a:rPr>
                        <a:t>Convention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Trebuchet MS"/>
                        </a:rPr>
                        <a:t>YES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6138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31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92138" y="3598862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de-DE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102173"/>
              </p:ext>
            </p:extLst>
          </p:nvPr>
        </p:nvGraphicFramePr>
        <p:xfrm>
          <a:off x="2819400" y="5393021"/>
          <a:ext cx="3733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32429407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65222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9427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Trebuchet MS"/>
                        </a:rPr>
                        <a:t>UNWC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Trebuchet MS"/>
                        </a:rPr>
                        <a:t>YES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5210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Trebuchet MS"/>
                        </a:rPr>
                        <a:t>UNECE Water </a:t>
                      </a:r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Trebuchet MS"/>
                        </a:rPr>
                        <a:t>Convention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Trebuchet MS"/>
                        </a:rPr>
                        <a:t>YES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6138279"/>
                  </a:ext>
                </a:extLst>
              </a:tr>
            </a:tbl>
          </a:graphicData>
        </a:graphic>
      </p:graphicFrame>
      <p:pic>
        <p:nvPicPr>
          <p:cNvPr id="5" name="Picture 6" descr="Fig 2  Riparian constellation Typ 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762000"/>
            <a:ext cx="5486400" cy="4040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941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57200" y="3048000"/>
            <a:ext cx="8229600" cy="8367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Some hydrogeology basics</a:t>
            </a:r>
            <a:r>
              <a:rPr lang="mr-IN" b="1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04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92138" y="3598862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de-DE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2593"/>
              </p:ext>
            </p:extLst>
          </p:nvPr>
        </p:nvGraphicFramePr>
        <p:xfrm>
          <a:off x="2667000" y="5410200"/>
          <a:ext cx="3733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32429407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65222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9427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Trebuchet MS"/>
                        </a:rPr>
                        <a:t>UNWC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Trebuchet MS"/>
                        </a:rPr>
                        <a:t>NO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5210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Trebuchet MS"/>
                        </a:rPr>
                        <a:t>UNECE Water </a:t>
                      </a:r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Trebuchet MS"/>
                        </a:rPr>
                        <a:t>Convention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Trebuchet MS"/>
                        </a:rPr>
                        <a:t>YES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6138279"/>
                  </a:ext>
                </a:extLst>
              </a:tr>
            </a:tbl>
          </a:graphicData>
        </a:graphic>
      </p:graphicFrame>
      <p:pic>
        <p:nvPicPr>
          <p:cNvPr id="5" name="Picture 7" descr="Fig 3 Riparian constellation Typ 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304800"/>
            <a:ext cx="5638800" cy="4602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635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92138" y="3598862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de-DE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757623"/>
              </p:ext>
            </p:extLst>
          </p:nvPr>
        </p:nvGraphicFramePr>
        <p:xfrm>
          <a:off x="2971800" y="5486400"/>
          <a:ext cx="3733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32429407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65222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9427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Trebuchet MS"/>
                        </a:rPr>
                        <a:t>UNWC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Trebuchet MS"/>
                        </a:rPr>
                        <a:t>NO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5210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Trebuchet MS"/>
                        </a:rPr>
                        <a:t>UNECE Water </a:t>
                      </a:r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Trebuchet MS"/>
                        </a:rPr>
                        <a:t>Convention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Trebuchet MS"/>
                        </a:rPr>
                        <a:t>YES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6138279"/>
                  </a:ext>
                </a:extLst>
              </a:tr>
            </a:tbl>
          </a:graphicData>
        </a:graphic>
      </p:graphicFrame>
      <p:pic>
        <p:nvPicPr>
          <p:cNvPr id="6" name="Picture 3" descr="Fig 5 Riparian constellation Typ 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8600"/>
            <a:ext cx="5628301" cy="4910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730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92138" y="3598862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de-DE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77315"/>
              </p:ext>
            </p:extLst>
          </p:nvPr>
        </p:nvGraphicFramePr>
        <p:xfrm>
          <a:off x="2514600" y="5410200"/>
          <a:ext cx="3733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32429407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65222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9427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Trebuchet MS"/>
                        </a:rPr>
                        <a:t>UNWC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Trebuchet MS"/>
                        </a:rPr>
                        <a:t>NO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5210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Trebuchet MS"/>
                        </a:rPr>
                        <a:t>UNECE Water </a:t>
                      </a:r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Trebuchet MS"/>
                        </a:rPr>
                        <a:t>Convention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Trebuchet MS"/>
                        </a:rPr>
                        <a:t>YES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Trebuchet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6138279"/>
                  </a:ext>
                </a:extLst>
              </a:tr>
            </a:tbl>
          </a:graphicData>
        </a:graphic>
      </p:graphicFrame>
      <p:pic>
        <p:nvPicPr>
          <p:cNvPr id="5" name="Picture 4" descr="Fig 6 Riparian constellation Typ 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6687"/>
            <a:ext cx="5791200" cy="4848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669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323528" y="764704"/>
            <a:ext cx="8424936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ítulo 1"/>
          <p:cNvSpPr txBox="1">
            <a:spLocks/>
          </p:cNvSpPr>
          <p:nvPr/>
        </p:nvSpPr>
        <p:spPr>
          <a:xfrm>
            <a:off x="395536" y="0"/>
            <a:ext cx="8229600" cy="8367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Some conclusions</a:t>
            </a:r>
            <a:r>
              <a:rPr lang="mr-IN" sz="3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…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547885"/>
              </p:ext>
            </p:extLst>
          </p:nvPr>
        </p:nvGraphicFramePr>
        <p:xfrm>
          <a:off x="191386" y="1219200"/>
          <a:ext cx="8915400" cy="7053166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91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083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☛ From a scientific point of view, the UN Watercourses Convention exclude a large number of TBAs (e.g. </a:t>
                      </a:r>
                      <a:r>
                        <a:rPr lang="en-GB" sz="2400" kern="12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Northwestern</a:t>
                      </a:r>
                      <a:r>
                        <a:rPr lang="en-GB" sz="24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 Sahara Aquifer System and the </a:t>
                      </a:r>
                      <a:r>
                        <a:rPr lang="en-GB" sz="2400" kern="12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Stampriet</a:t>
                      </a:r>
                      <a:r>
                        <a:rPr lang="en-GB" sz="24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 </a:t>
                      </a:r>
                      <a:r>
                        <a:rPr lang="en-GB" sz="2400" kern="12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Transboundary</a:t>
                      </a:r>
                      <a:r>
                        <a:rPr lang="en-GB" sz="24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 Aquifer System)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400" kern="12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cs typeface="Trebuchet M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☛ The “legal wording” of the UNECE Water Convention and the UN Watercourses do not provide a through scientific description of what is a </a:t>
                      </a:r>
                      <a:r>
                        <a:rPr lang="en-GB" sz="2400" kern="12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transboundary</a:t>
                      </a:r>
                      <a:r>
                        <a:rPr lang="en-GB" sz="24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 aquifers.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400" kern="12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cs typeface="Trebuchet M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☛ Why? One of the reasons is because at the time the Conventions were drafted, there was very little information on </a:t>
                      </a:r>
                      <a:r>
                        <a:rPr lang="en-GB" sz="2400" kern="12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transboundary</a:t>
                      </a:r>
                      <a:r>
                        <a:rPr lang="en-GB" sz="24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 aquifers.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400" kern="12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cs typeface="Trebuchet M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☛ Need for guidance instruments considering sound science!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400" kern="12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cs typeface="Trebuchet M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400" kern="12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cs typeface="Trebuchet M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 </a:t>
                      </a:r>
                      <a:endParaRPr lang="en-GB" sz="1800" kern="12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8046">
                <a:tc>
                  <a:txBody>
                    <a:bodyPr/>
                    <a:lstStyle/>
                    <a:p>
                      <a:pPr algn="l"/>
                      <a:endParaRPr lang="en-GB" sz="1800" kern="1200" baseline="0" dirty="0" smtClean="0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731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323528" y="764704"/>
            <a:ext cx="8424936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ítulo 1"/>
          <p:cNvSpPr txBox="1">
            <a:spLocks/>
          </p:cNvSpPr>
          <p:nvPr/>
        </p:nvSpPr>
        <p:spPr>
          <a:xfrm>
            <a:off x="395536" y="0"/>
            <a:ext cx="8229600" cy="8367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Groundwater in the Water Conventions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8927"/>
              </p:ext>
            </p:extLst>
          </p:nvPr>
        </p:nvGraphicFramePr>
        <p:xfrm>
          <a:off x="78296" y="1615593"/>
          <a:ext cx="8915400" cy="44805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91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160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☛ What happened next? 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en-GB" sz="2400" b="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1997: IAH set up the </a:t>
                      </a:r>
                      <a:r>
                        <a:rPr lang="en-GB" sz="2400" b="0" kern="12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Transboundary</a:t>
                      </a:r>
                      <a:r>
                        <a:rPr lang="en-GB" sz="2400" b="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 Aquifers Resource Management (TARM) Commission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en-GB" sz="2400" b="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2000: Establishment of the Internationally Shared Aquifers Resources Management (ISARM) programme at the 14</a:t>
                      </a:r>
                      <a:r>
                        <a:rPr lang="en-GB" sz="2400" b="0" kern="1200" baseline="30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th</a:t>
                      </a:r>
                      <a:r>
                        <a:rPr lang="en-GB" sz="2400" b="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 session of the IHP Council.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en-GB" sz="2400" b="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2002: ISARM Framework Document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en-GB" sz="2400" b="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2004 to present: Multiplication of ISARM activities across the globe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en-GB" sz="2400" b="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2008: Draft Articles on the Law of </a:t>
                      </a:r>
                      <a:r>
                        <a:rPr lang="en-GB" sz="2400" b="0" kern="12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Transboundary</a:t>
                      </a:r>
                      <a:r>
                        <a:rPr lang="en-GB" sz="2400" b="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 Aquifers</a:t>
                      </a:r>
                      <a:endParaRPr lang="en-GB" sz="2400" kern="12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cs typeface="Trebuchet M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 </a:t>
                      </a:r>
                      <a:endParaRPr lang="en-GB" sz="1800" kern="12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770">
                <a:tc>
                  <a:txBody>
                    <a:bodyPr/>
                    <a:lstStyle/>
                    <a:p>
                      <a:pPr algn="l"/>
                      <a:endParaRPr lang="en-GB" sz="1800" kern="1200" baseline="0" dirty="0" smtClean="0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84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5536" y="859596"/>
            <a:ext cx="5486399" cy="1154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Set of guiding principles (not binding) to complement the widely subscribed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-to international law on surface waters.</a:t>
            </a:r>
          </a:p>
          <a:p>
            <a:pPr algn="ctr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Result of several years of interdisciplinary work with UNILC lawyers and UNESCO hydrogeology experts aimed at creating a common ground and language.</a:t>
            </a:r>
          </a:p>
          <a:p>
            <a:pPr algn="ctr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The Draft Articles have been developed in retrospect, acknowledging that the surface-water focused conventions is inadequate in addressing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transboundary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groundwater.</a:t>
            </a:r>
          </a:p>
          <a:p>
            <a:pPr algn="ctr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presently  UNESCO-IHP </a:t>
            </a:r>
            <a:r>
              <a:rPr lang="en-US" sz="2400" b="1" dirty="0">
                <a:solidFill>
                  <a:schemeClr val="accent6"/>
                </a:solidFill>
              </a:rPr>
              <a:t>provided scientific and technical support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to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UN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International Law Commission (UNILC) 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in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the preparation of the 19 Articles on the Law on Transboundary Aquifers, endorsed by the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UNGA in 2008.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Segnaposto contenuto 3" descr="UN r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493" y="1295400"/>
            <a:ext cx="2707707" cy="348250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3" name="Image 7" descr="TBAs_UNILC_Draft_Articles(Raya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3491" y="3863984"/>
            <a:ext cx="1934429" cy="2745217"/>
          </a:xfrm>
          <a:prstGeom prst="rect">
            <a:avLst/>
          </a:prstGeom>
          <a:ln w="19050"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3280316"/>
            <a:ext cx="1043632" cy="6437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cxnSp>
        <p:nvCxnSpPr>
          <p:cNvPr id="10" name="Straight Connector 9"/>
          <p:cNvCxnSpPr/>
          <p:nvPr/>
        </p:nvCxnSpPr>
        <p:spPr>
          <a:xfrm>
            <a:off x="323528" y="764704"/>
            <a:ext cx="8424936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ítulo 1"/>
          <p:cNvSpPr txBox="1">
            <a:spLocks/>
          </p:cNvSpPr>
          <p:nvPr/>
        </p:nvSpPr>
        <p:spPr>
          <a:xfrm>
            <a:off x="395536" y="0"/>
            <a:ext cx="8229600" cy="8367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The Draft Articles on the Law of TBAs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0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3"/>
          <p:cNvCxnSpPr/>
          <p:nvPr/>
        </p:nvCxnSpPr>
        <p:spPr>
          <a:xfrm>
            <a:off x="323528" y="836712"/>
            <a:ext cx="8424936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23528" y="1371600"/>
            <a:ext cx="859187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200" dirty="0" smtClean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19 Articles</a:t>
            </a:r>
          </a:p>
          <a:p>
            <a:pPr marL="285750" indent="-285750">
              <a:buFont typeface="Arial"/>
              <a:buChar char="•"/>
            </a:pPr>
            <a:endParaRPr lang="en-GB" sz="2200" dirty="0">
              <a:solidFill>
                <a:schemeClr val="accent1">
                  <a:lumMod val="75000"/>
                </a:schemeClr>
              </a:solidFill>
              <a:cs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en-GB" sz="2200" dirty="0" smtClean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Aquifers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: “a permeable water bearing geological formation underlain by a less permeable layer and the water contained in the saturated zone of the formation”, UN ILC Draft Articles, art. 2a)</a:t>
            </a:r>
          </a:p>
          <a:p>
            <a:pPr marL="285750" indent="-285750"/>
            <a:endParaRPr lang="en-GB" sz="2200" dirty="0" smtClean="0">
              <a:solidFill>
                <a:schemeClr val="accent1">
                  <a:lumMod val="75000"/>
                </a:schemeClr>
              </a:solidFill>
              <a:cs typeface="Trebuchet MS"/>
            </a:endParaRPr>
          </a:p>
          <a:p>
            <a:pPr marL="285750" indent="-285750"/>
            <a:endParaRPr lang="en-GB" sz="2200" dirty="0">
              <a:solidFill>
                <a:schemeClr val="accent1">
                  <a:lumMod val="75000"/>
                </a:schemeClr>
              </a:solidFill>
              <a:cs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An aquifer consists of two elements:</a:t>
            </a:r>
          </a:p>
          <a:p>
            <a:pPr marL="742950" lvl="1" indent="-285750">
              <a:buFont typeface="Courier New"/>
              <a:buChar char="o"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Underground geological formation (container / the rock)</a:t>
            </a:r>
          </a:p>
          <a:p>
            <a:pPr marL="742950" lvl="1" indent="-285750">
              <a:buFont typeface="Courier New"/>
              <a:buChar char="o"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Natural resources stored underground in the container (groundwater)</a:t>
            </a:r>
          </a:p>
        </p:txBody>
      </p:sp>
      <p:pic>
        <p:nvPicPr>
          <p:cNvPr id="9" name="Picture 8" descr="http://www.justmommies.com/blog/wp-content/plugins/wp-o-matic/cache/4705c_sponge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82248"/>
            <a:ext cx="1681336" cy="168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395536" y="0"/>
            <a:ext cx="8229600" cy="8367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The Draft Articles on the Law of TBAs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93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4400" y="1219200"/>
            <a:ext cx="8591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Article 4 </a:t>
            </a:r>
            <a:r>
              <a:rPr lang="mr-IN" sz="2400" b="1" dirty="0" smtClean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provisions for equitable and reasonable utilization of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transboundary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aquifers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Article 5 </a:t>
            </a:r>
            <a:r>
              <a:rPr lang="mr-IN" sz="2400" b="1" dirty="0" smtClean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factors relevant to equitable and reasonable utilization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Article 6 </a:t>
            </a:r>
            <a:r>
              <a:rPr lang="mr-IN" sz="2400" b="1" dirty="0" smtClean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provisions on obligation not to cause significant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corss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-border harm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Article 11 </a:t>
            </a:r>
            <a:r>
              <a:rPr lang="mr-IN" sz="2400" b="1" dirty="0" smtClean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recharge and discharge zones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Article 12 </a:t>
            </a:r>
            <a:r>
              <a:rPr lang="mr-IN" sz="2400" b="1" dirty="0" smtClean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prevention, reduction and control of pollution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Article 15 </a:t>
            </a:r>
            <a:r>
              <a:rPr lang="mr-IN" sz="2400" b="1" dirty="0" smtClean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planned activities 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Provisions have coincidence with SADC Water Protocol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23528" y="764704"/>
            <a:ext cx="8424936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ítulo 1"/>
          <p:cNvSpPr txBox="1">
            <a:spLocks/>
          </p:cNvSpPr>
          <p:nvPr/>
        </p:nvSpPr>
        <p:spPr>
          <a:xfrm>
            <a:off x="395536" y="0"/>
            <a:ext cx="8229600" cy="8367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The Draft Articles on the Law of TBAs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7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0060" y="1828800"/>
            <a:ext cx="8591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2010: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The Guarani Aquifer Agreement explicitly took into consideration the Draft Articles</a:t>
            </a: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2012: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UNECE Water Convention Model Provisions (set of model law provisions serving as a guidance for drafting bilateral or multilateral agreements or protocols on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transboundary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aquifers) was built upon the Draft Articles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23528" y="764704"/>
            <a:ext cx="8424936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ítulo 1"/>
          <p:cNvSpPr txBox="1">
            <a:spLocks/>
          </p:cNvSpPr>
          <p:nvPr/>
        </p:nvSpPr>
        <p:spPr>
          <a:xfrm>
            <a:off x="395536" y="0"/>
            <a:ext cx="8229600" cy="8367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The importance of the Draft Articles on the Law of TBAs</a:t>
            </a:r>
            <a:endParaRPr lang="en-US" sz="26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8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323528" y="764704"/>
            <a:ext cx="8424936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 6"/>
          <p:cNvGraphicFramePr/>
          <p:nvPr>
            <p:extLst>
              <p:ext uri="{D42A27DB-BD31-4B8C-83A1-F6EECF244321}">
                <p14:modId xmlns:p14="http://schemas.microsoft.com/office/powerpoint/2010/main" val="2026934449"/>
              </p:ext>
            </p:extLst>
          </p:nvPr>
        </p:nvGraphicFramePr>
        <p:xfrm>
          <a:off x="161764" y="692179"/>
          <a:ext cx="8748464" cy="5403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395536" y="0"/>
            <a:ext cx="8229600" cy="8367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Key messages and conclusions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34820" y="4598865"/>
            <a:ext cx="5471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The science associated to the Draft Articles complement the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widely subscribed-to international law on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surface 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</a:rPr>
              <a:t>waters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l_fi" descr="http://static.uniworld.com/resize/760x0/Rivers/Europe/Douro_River_Cruise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0"/>
            <a:ext cx="40211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l_fi" descr="http://3.bp.blogspot.com/_wXG-O0Gal_o/TDs1YHURvqI/AAAAAAAAELs/wUZoNoSqTrw/s400/ri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267709"/>
            <a:ext cx="3581400" cy="4590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447800" y="1143000"/>
            <a:ext cx="6324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 defTabSz="914400" hangingPunct="1">
              <a:lnSpc>
                <a:spcPct val="90000"/>
              </a:lnSpc>
              <a:spcBef>
                <a:spcPct val="20000"/>
              </a:spcBef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ea typeface="Trebuchet MS" pitchFamily="-84" charset="0"/>
                <a:cs typeface="Trebuchet MS" pitchFamily="-84" charset="0"/>
              </a:rPr>
              <a:t>What do you see in these pictures?</a:t>
            </a:r>
            <a:endParaRPr lang="en-US" sz="2200" dirty="0">
              <a:solidFill>
                <a:schemeClr val="accent1">
                  <a:lumMod val="75000"/>
                </a:schemeClr>
              </a:solidFill>
              <a:ea typeface="Trebuchet MS" pitchFamily="-84" charset="0"/>
              <a:cs typeface="Trebuchet MS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92138" y="3598862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de-DE"/>
          </a:p>
        </p:txBody>
      </p:sp>
      <p:graphicFrame>
        <p:nvGraphicFramePr>
          <p:cNvPr id="4" name="Diagram 4"/>
          <p:cNvGraphicFramePr/>
          <p:nvPr>
            <p:extLst/>
          </p:nvPr>
        </p:nvGraphicFramePr>
        <p:xfrm>
          <a:off x="-304800" y="1295400"/>
          <a:ext cx="5181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le 5"/>
          <p:cNvGraphicFramePr>
            <a:graphicFrameLocks noGrp="1"/>
          </p:cNvGraphicFramePr>
          <p:nvPr>
            <p:extLst/>
          </p:nvPr>
        </p:nvGraphicFramePr>
        <p:xfrm>
          <a:off x="4648200" y="990600"/>
          <a:ext cx="4419600" cy="600233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6365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UNWC:</a:t>
                      </a:r>
                      <a:r>
                        <a:rPr lang="en-GB" sz="1800" u="sng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18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 Treaty, but </a:t>
                      </a:r>
                      <a:r>
                        <a:rPr lang="en-GB" sz="1800" b="1" kern="12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l</a:t>
                      </a:r>
                      <a:r>
                        <a:rPr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rebuchet MS"/>
                        </a:rPr>
                        <a:t>imited consideration of GW:</a:t>
                      </a:r>
                      <a:endParaRPr lang="en-US" sz="18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Trebuchet MS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/>
                        <a:buChar char="o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rebuchet MS"/>
                        </a:rPr>
                        <a:t> Only surface water and connected groundwater with </a:t>
                      </a:r>
                      <a:r>
                        <a:rPr sz="1800" b="1" i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rebuchet MS"/>
                        </a:rPr>
                        <a:t> common terminus</a:t>
                      </a:r>
                      <a:r>
                        <a:rPr lang="en-US" sz="1800" b="1" i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rebuchet MS"/>
                        </a:rPr>
                        <a:t> (International watercourses)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/>
                        <a:buChar char="o"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rebuchet MS"/>
                        </a:rPr>
                        <a:t> </a:t>
                      </a:r>
                      <a:r>
                        <a:rPr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rebuchet MS"/>
                        </a:rPr>
                        <a:t>Exclusion of a great number of TBA </a:t>
                      </a:r>
                      <a:endParaRPr sz="18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Trebuchet MS"/>
                      </a:endParaRPr>
                    </a:p>
                    <a:p>
                      <a:pPr algn="l"/>
                      <a:endParaRPr lang="en-GB" sz="1800" kern="12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cs typeface="Trebuchet M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sng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UNECE Water Convention: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1800" u="non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 Treaty, and</a:t>
                      </a:r>
                      <a:r>
                        <a:rPr lang="en-GB" sz="18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 </a:t>
                      </a:r>
                      <a:r>
                        <a:rPr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rebuchet MS"/>
                        </a:rPr>
                        <a:t>covers all GW “which mark, cross or are located on boundaries between two or more States” </a:t>
                      </a:r>
                      <a:endParaRPr sz="18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Trebuchet MS"/>
                      </a:endParaRPr>
                    </a:p>
                    <a:p>
                      <a:pPr algn="l"/>
                      <a:endParaRPr lang="en-GB" sz="1800" kern="12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cs typeface="Trebuchet MS"/>
                      </a:endParaRPr>
                    </a:p>
                    <a:p>
                      <a:pPr algn="l"/>
                      <a:r>
                        <a:rPr lang="en-GB" sz="1800" u="sng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Draft Articles: 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n-GB" sz="1800" u="non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 Not </a:t>
                      </a:r>
                      <a:r>
                        <a:rPr lang="en-GB" sz="18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rebuchet MS"/>
                        </a:rPr>
                        <a:t>a treaty, but only instrument covering TBAs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778">
                <a:tc>
                  <a:txBody>
                    <a:bodyPr/>
                    <a:lstStyle/>
                    <a:p>
                      <a:pPr algn="l"/>
                      <a:endParaRPr lang="en-GB" sz="1800" kern="1200" baseline="0" dirty="0" smtClean="0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809958" y="5447305"/>
            <a:ext cx="3457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INSTRUMENTS ARE COMPLEMENTARY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5536" y="0"/>
            <a:ext cx="8229600" cy="8367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Key messages and conclusions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52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1272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</a:rPr>
              <a:t>Thank you!</a:t>
            </a:r>
          </a:p>
          <a:p>
            <a:pPr marL="0" indent="0" algn="ctr">
              <a:buNone/>
            </a:pP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</a:rPr>
              <a:t>t.carvalho-resende@unesco.org 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http://www.unesco.org/new/typo3temp/pics/02b7e3c17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040" y="4800600"/>
            <a:ext cx="2789920" cy="17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32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371600" y="1003300"/>
            <a:ext cx="6324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 defTabSz="914400" hangingPunct="1">
              <a:lnSpc>
                <a:spcPct val="90000"/>
              </a:lnSpc>
              <a:spcBef>
                <a:spcPct val="20000"/>
              </a:spcBef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ea typeface="Trebuchet MS" pitchFamily="-84" charset="0"/>
                <a:cs typeface="Trebuchet MS" pitchFamily="-84" charset="0"/>
              </a:rPr>
              <a:t>What do you see in these pictures?</a:t>
            </a:r>
            <a:endParaRPr lang="en-US" sz="2200" dirty="0">
              <a:solidFill>
                <a:schemeClr val="accent1">
                  <a:lumMod val="75000"/>
                </a:schemeClr>
              </a:solidFill>
              <a:ea typeface="Trebuchet MS" pitchFamily="-84" charset="0"/>
              <a:cs typeface="Trebuchet MS" pitchFamily="-84" charset="0"/>
            </a:endParaRPr>
          </a:p>
        </p:txBody>
      </p:sp>
      <p:pic>
        <p:nvPicPr>
          <p:cNvPr id="9" name="Picture 7" descr="http://t2.gstatic.com/images?q=tbn:ANd9GcRopaw3USRLo7DXHfF28b2Jd1BGpqcOE6LBWSsi48D4V52RuK-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7003" y="3581400"/>
            <a:ext cx="366597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l_fi" descr="http://cdn.globalccsinstitute.com/sites/default/files/publications/100671/advanced/fig-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2286000"/>
            <a:ext cx="4495800" cy="367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rg_hi" descr="http://t3.gstatic.com/images?q=tbn:ANd9GcQWbAF03C7BZ9K9WvrTZT5mzNB_F4pYVnJb26Tv5EtPDcVZHjJT0A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2286000"/>
            <a:ext cx="3759702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081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013749" y="1181979"/>
            <a:ext cx="4724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 defTabSz="914400" hangingPunct="1">
              <a:lnSpc>
                <a:spcPct val="90000"/>
              </a:lnSpc>
              <a:spcBef>
                <a:spcPct val="20000"/>
              </a:spcBef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ea typeface="Trebuchet MS" pitchFamily="-84" charset="0"/>
                <a:cs typeface="Trebuchet MS" pitchFamily="-84" charset="0"/>
              </a:rPr>
              <a:t>GROUNDWATER!!!</a:t>
            </a:r>
            <a:endParaRPr lang="en-US" sz="2200" dirty="0">
              <a:solidFill>
                <a:schemeClr val="accent1">
                  <a:lumMod val="75000"/>
                </a:schemeClr>
              </a:solidFill>
              <a:ea typeface="Trebuchet MS" pitchFamily="-84" charset="0"/>
              <a:cs typeface="Trebuchet MS" pitchFamily="-84" charset="0"/>
            </a:endParaRPr>
          </a:p>
        </p:txBody>
      </p:sp>
      <p:pic>
        <p:nvPicPr>
          <p:cNvPr id="13" name="Picture 2" descr="http://www.oured.ed.ac.uk/wp-content/uploads/2010/11/groundwat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081179"/>
            <a:ext cx="4332299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700336" y="5867400"/>
            <a:ext cx="7620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 defTabSz="914400" hangingPunct="1">
              <a:lnSpc>
                <a:spcPct val="90000"/>
              </a:lnSpc>
              <a:spcBef>
                <a:spcPct val="20000"/>
              </a:spcBef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ea typeface="Trebuchet MS" pitchFamily="-84" charset="0"/>
                <a:cs typeface="Trebuchet MS" pitchFamily="-84" charset="0"/>
              </a:rPr>
              <a:t>Let’s try to make visible the invisible!</a:t>
            </a:r>
            <a:endParaRPr lang="en-US" sz="2200" dirty="0">
              <a:solidFill>
                <a:schemeClr val="accent1">
                  <a:lumMod val="75000"/>
                </a:schemeClr>
              </a:solidFill>
              <a:ea typeface="Trebuchet MS" pitchFamily="-84" charset="0"/>
              <a:cs typeface="Trebuchet MS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04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95536" y="0"/>
            <a:ext cx="8229600" cy="8367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 importance of groundwater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Connector 3"/>
          <p:cNvCxnSpPr/>
          <p:nvPr/>
        </p:nvCxnSpPr>
        <p:spPr>
          <a:xfrm>
            <a:off x="323528" y="836712"/>
            <a:ext cx="8424936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56592" y="1066800"/>
            <a:ext cx="8591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Groundwater provides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drinking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water to at least </a:t>
            </a: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50% of the world’s population </a:t>
            </a: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and </a:t>
            </a: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represents 43% of all of the water used for irrigation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(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UNESCO-WWAP, 2009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, Siebert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et al. 2010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).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chemeClr val="accent1">
                  <a:lumMod val="75000"/>
                </a:schemeClr>
              </a:solidFill>
              <a:cs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Groundwater plays an important role in society’s </a:t>
            </a: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adaptation to climate variability and change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, especially because it is more resilient to the effects of climate change than surface water (Van der Gun, 2012, Taylor et al., 2013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).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chemeClr val="accent1">
                  <a:lumMod val="75000"/>
                </a:schemeClr>
              </a:solidFill>
              <a:cs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Groundwater unique </a:t>
            </a: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buffer capacity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provides a major strength to reduce the risk of temporary water shortage, and to create conditions for survival in areas were </a:t>
            </a: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climate change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is expected to cause water stress (e.g. semi-arid and arid regions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).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chemeClr val="accent1">
                  <a:lumMod val="75000"/>
                </a:schemeClr>
              </a:solidFill>
              <a:cs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Groundwater </a:t>
            </a: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abstraction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has increased by more than </a:t>
            </a: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300% over the past 50 years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 with major socioeconomic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benefits,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its development and use has often fallen outside of governance frameworks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(Van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der Gun,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2012 and FAO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, 2015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).</a:t>
            </a:r>
            <a:endParaRPr lang="en-GB" sz="2000" dirty="0">
              <a:solidFill>
                <a:schemeClr val="accent1">
                  <a:lumMod val="75000"/>
                </a:schemeClr>
              </a:solidFill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0508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95536" y="0"/>
            <a:ext cx="8229600" cy="8367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2" descr="DSC036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0855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781095" y="91569"/>
            <a:ext cx="4315736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CA" sz="3200" dirty="0" smtClean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Imagine: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CA" sz="3200" dirty="0" smtClean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All the water on the planet =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CA" sz="3200" dirty="0" smtClean="0">
                <a:solidFill>
                  <a:srgbClr val="FF0000"/>
                </a:solidFill>
                <a:cs typeface="Trebuchet MS"/>
              </a:rPr>
              <a:t>150 litre container </a:t>
            </a:r>
            <a:endParaRPr lang="en-CA" sz="3200" dirty="0">
              <a:solidFill>
                <a:srgbClr val="FF0000"/>
              </a:solidFill>
              <a:cs typeface="Trebuchet MS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042988" y="2924175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solidFill>
                  <a:srgbClr val="CCFF33"/>
                </a:solidFill>
                <a:cs typeface="Trebuchet MS"/>
              </a:rPr>
              <a:t>150 LITRES</a:t>
            </a:r>
            <a:endParaRPr lang="en-CA" dirty="0">
              <a:solidFill>
                <a:srgbClr val="CCFF33"/>
              </a:solidFill>
              <a:cs typeface="Trebuchet MS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876800" y="2924175"/>
            <a:ext cx="4267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BUT JUST  </a:t>
            </a:r>
            <a:r>
              <a:rPr lang="en-US" sz="3200" b="1" dirty="0">
                <a:solidFill>
                  <a:srgbClr val="FF0000"/>
                </a:solidFill>
                <a:cs typeface="Trebuchet MS"/>
              </a:rPr>
              <a:t>4 LITRES</a:t>
            </a:r>
            <a:r>
              <a:rPr lang="en-US" sz="3200" b="1" dirty="0">
                <a:solidFill>
                  <a:srgbClr val="000090"/>
                </a:solidFill>
                <a:cs typeface="Trebuchet MS"/>
              </a:rPr>
              <a:t/>
            </a:r>
            <a:br>
              <a:rPr lang="en-US" sz="3200" b="1" dirty="0">
                <a:solidFill>
                  <a:srgbClr val="000090"/>
                </a:solidFill>
                <a:cs typeface="Trebuchet MS"/>
              </a:rPr>
            </a:br>
            <a:r>
              <a:rPr lang="en-US" sz="3200" dirty="0">
                <a:solidFill>
                  <a:srgbClr val="000090"/>
                </a:solidFill>
                <a:cs typeface="Trebuchet MS"/>
              </a:rPr>
              <a:t>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ARE FRESH !!</a:t>
            </a:r>
            <a:endParaRPr lang="en-CA" sz="3200" dirty="0">
              <a:solidFill>
                <a:schemeClr val="accent1">
                  <a:lumMod val="75000"/>
                </a:schemeClr>
              </a:solidFill>
              <a:cs typeface="Trebuchet MS"/>
            </a:endParaRPr>
          </a:p>
        </p:txBody>
      </p:sp>
      <p:pic>
        <p:nvPicPr>
          <p:cNvPr id="17" name="Picture 6" descr="DSC035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3977442"/>
            <a:ext cx="22860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60350" y="5762774"/>
            <a:ext cx="92964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400" b="1" dirty="0">
                <a:solidFill>
                  <a:srgbClr val="FF0000"/>
                </a:solidFill>
                <a:cs typeface="Trebuchet MS"/>
              </a:rPr>
              <a:t>The remaining 146 </a:t>
            </a:r>
            <a:r>
              <a:rPr lang="en-US" sz="3400" b="1" dirty="0" err="1">
                <a:solidFill>
                  <a:srgbClr val="FF0000"/>
                </a:solidFill>
                <a:cs typeface="Trebuchet MS"/>
              </a:rPr>
              <a:t>litres</a:t>
            </a:r>
            <a:r>
              <a:rPr lang="en-US" sz="3400" b="1" dirty="0">
                <a:solidFill>
                  <a:srgbClr val="FF0000"/>
                </a:solidFill>
                <a:cs typeface="Trebuchet MS"/>
              </a:rPr>
              <a:t> are SEAWATER</a:t>
            </a:r>
            <a:endParaRPr lang="en-CA" sz="3400" b="1" dirty="0">
              <a:solidFill>
                <a:srgbClr val="FF0000"/>
              </a:solidFill>
              <a:cs typeface="Trebuchet MS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23850" y="115888"/>
            <a:ext cx="431958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rgbClr val="000090"/>
                </a:solidFill>
                <a:cs typeface="Trebuchet MS"/>
              </a:rPr>
              <a:t>THE WORLD’S WATER RESOURCES</a:t>
            </a:r>
            <a:endParaRPr lang="en-CA" b="1" dirty="0">
              <a:solidFill>
                <a:srgbClr val="000090"/>
              </a:solidFill>
              <a:cs typeface="Trebuchet MS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0" y="6453188"/>
            <a:ext cx="4356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 err="1">
                <a:solidFill>
                  <a:schemeClr val="accent1">
                    <a:lumMod val="75000"/>
                  </a:schemeClr>
                </a:solidFill>
                <a:cs typeface="Trebuchet MS"/>
              </a:rPr>
              <a:t>Source</a:t>
            </a:r>
            <a:r>
              <a:rPr lang="de-DE" sz="14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: </a:t>
            </a:r>
            <a:r>
              <a:rPr lang="de-DE" sz="1400" dirty="0" err="1">
                <a:solidFill>
                  <a:schemeClr val="accent1">
                    <a:lumMod val="75000"/>
                  </a:schemeClr>
                </a:solidFill>
                <a:cs typeface="Trebuchet MS"/>
              </a:rPr>
              <a:t>Prof</a:t>
            </a:r>
            <a:r>
              <a:rPr lang="de-DE" sz="14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 Ken Howard, Osaka Cut, 2003</a:t>
            </a:r>
          </a:p>
        </p:txBody>
      </p:sp>
    </p:spTree>
    <p:extLst>
      <p:ext uri="{BB962C8B-B14F-4D97-AF65-F5344CB8AC3E}">
        <p14:creationId xmlns:p14="http://schemas.microsoft.com/office/powerpoint/2010/main" val="301366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95536" y="0"/>
            <a:ext cx="8229600" cy="8367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2" descr="DSC035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384870"/>
            <a:ext cx="45720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68313" y="908050"/>
            <a:ext cx="1143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600">
                <a:solidFill>
                  <a:srgbClr val="FF0000"/>
                </a:solidFill>
              </a:rPr>
              <a:t>X</a:t>
            </a:r>
            <a:endParaRPr lang="en-CA" sz="9600">
              <a:solidFill>
                <a:srgbClr val="FF0000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619250" y="908050"/>
            <a:ext cx="1143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600">
                <a:solidFill>
                  <a:srgbClr val="FF0000"/>
                </a:solidFill>
              </a:rPr>
              <a:t>X</a:t>
            </a:r>
            <a:endParaRPr lang="en-CA" sz="9600">
              <a:solidFill>
                <a:srgbClr val="FF0000"/>
              </a:solidFill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771775" y="908050"/>
            <a:ext cx="1143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600" dirty="0">
                <a:solidFill>
                  <a:srgbClr val="FF0000"/>
                </a:solidFill>
              </a:rPr>
              <a:t>X</a:t>
            </a:r>
            <a:endParaRPr lang="en-CA" sz="9600" dirty="0">
              <a:solidFill>
                <a:srgbClr val="FF0000"/>
              </a:solidFill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5364163" y="188913"/>
            <a:ext cx="3240087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Out of these 4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litres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, 3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cs typeface="Trebuchet MS"/>
              </a:rPr>
              <a:t>litres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 are frozen in the earth’s ice caps and in the permafrost regions, …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leaving one lonely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cs typeface="Trebuchet MS"/>
              </a:rPr>
              <a:t>litre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 of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freshwater</a:t>
            </a:r>
            <a:endParaRPr lang="en-CA" sz="2400" dirty="0">
              <a:solidFill>
                <a:schemeClr val="accent1">
                  <a:lumMod val="75000"/>
                </a:schemeClr>
              </a:solidFill>
              <a:cs typeface="Trebuchet MS"/>
            </a:endParaRPr>
          </a:p>
          <a:p>
            <a:pPr algn="ctr" eaLnBrk="0" hangingPunct="0">
              <a:spcBef>
                <a:spcPct val="50000"/>
              </a:spcBef>
            </a:pPr>
            <a:endParaRPr lang="en-CA" dirty="0">
              <a:solidFill>
                <a:srgbClr val="000099"/>
              </a:solidFill>
            </a:endParaRPr>
          </a:p>
        </p:txBody>
      </p:sp>
      <p:pic>
        <p:nvPicPr>
          <p:cNvPr id="23" name="Picture 7" descr="DSC035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1756" y="3487156"/>
            <a:ext cx="11334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hteck 10"/>
          <p:cNvSpPr>
            <a:spLocks noChangeArrowheads="1"/>
          </p:cNvSpPr>
          <p:nvPr/>
        </p:nvSpPr>
        <p:spPr bwMode="auto">
          <a:xfrm>
            <a:off x="485775" y="3615947"/>
            <a:ext cx="4572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So, 99% of fresh, available water on this planet is GROUNDWATER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!!!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cs typeface="Trebuchet MS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cs typeface="Trebuchet MS"/>
              </a:rPr>
              <a:t>It is essential that we protect and manage groundwater resources </a:t>
            </a:r>
            <a:r>
              <a:rPr lang="en-US" sz="2000" b="1" dirty="0" smtClean="0">
                <a:solidFill>
                  <a:srgbClr val="FF0000"/>
                </a:solidFill>
                <a:cs typeface="Trebuchet MS"/>
              </a:rPr>
              <a:t>effectively!</a:t>
            </a:r>
            <a:r>
              <a:rPr lang="en-US" sz="2000" dirty="0" smtClean="0">
                <a:solidFill>
                  <a:srgbClr val="FF0000"/>
                </a:solidFill>
                <a:cs typeface="Trebuchet MS"/>
              </a:rPr>
              <a:t> </a:t>
            </a:r>
            <a:endParaRPr lang="en-CA" sz="2000" dirty="0">
              <a:solidFill>
                <a:srgbClr val="FF0000"/>
              </a:solidFill>
              <a:cs typeface="Trebuchet MS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0" y="6453188"/>
            <a:ext cx="4356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 err="1">
                <a:solidFill>
                  <a:schemeClr val="accent1">
                    <a:lumMod val="75000"/>
                  </a:schemeClr>
                </a:solidFill>
                <a:cs typeface="Trebuchet MS"/>
              </a:rPr>
              <a:t>Source</a:t>
            </a:r>
            <a:r>
              <a:rPr lang="de-DE" sz="14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: </a:t>
            </a:r>
            <a:r>
              <a:rPr lang="de-DE" sz="1400" dirty="0" err="1">
                <a:solidFill>
                  <a:schemeClr val="accent1">
                    <a:lumMod val="75000"/>
                  </a:schemeClr>
                </a:solidFill>
                <a:cs typeface="Trebuchet MS"/>
              </a:rPr>
              <a:t>Prof</a:t>
            </a:r>
            <a:r>
              <a:rPr lang="de-DE" sz="1400" dirty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 Ken Howard, Osaka Cut, 2003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 rot="16200000">
            <a:off x="5904706" y="4626769"/>
            <a:ext cx="2159000" cy="677862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99% </a:t>
            </a:r>
            <a:r>
              <a:rPr lang="en-US" sz="1800" b="1" dirty="0">
                <a:solidFill>
                  <a:srgbClr val="FF0000"/>
                </a:solidFill>
              </a:rPr>
              <a:t>GROUNDWATER</a:t>
            </a:r>
            <a:endParaRPr lang="en-CA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4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1" grpId="0"/>
      <p:bldP spid="22" grpId="0"/>
      <p:bldP spid="24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95536" y="0"/>
            <a:ext cx="8229600" cy="8367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What is an aquifer?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Connector 3"/>
          <p:cNvCxnSpPr/>
          <p:nvPr/>
        </p:nvCxnSpPr>
        <p:spPr>
          <a:xfrm>
            <a:off x="323528" y="836712"/>
            <a:ext cx="8424936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23"/>
          <p:cNvGrpSpPr/>
          <p:nvPr/>
        </p:nvGrpSpPr>
        <p:grpSpPr>
          <a:xfrm>
            <a:off x="457200" y="1600200"/>
            <a:ext cx="8458200" cy="4867275"/>
            <a:chOff x="179388" y="188913"/>
            <a:chExt cx="8964612" cy="6049962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908175" y="2708275"/>
              <a:ext cx="5184775" cy="172878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dirty="0" smtClean="0">
                  <a:solidFill>
                    <a:schemeClr val="bg1"/>
                  </a:solidFill>
                </a:rPr>
                <a:t>AQUIFER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2268538" y="692150"/>
              <a:ext cx="1439862" cy="2008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dirty="0">
                  <a:solidFill>
                    <a:srgbClr val="000090"/>
                  </a:solidFill>
                  <a:cs typeface="Trebuchet MS"/>
                </a:rPr>
                <a:t>Rainfall</a:t>
              </a:r>
            </a:p>
            <a:p>
              <a:pPr>
                <a:spcBef>
                  <a:spcPct val="50000"/>
                </a:spcBef>
              </a:pPr>
              <a:r>
                <a:rPr lang="de-DE" dirty="0">
                  <a:solidFill>
                    <a:srgbClr val="000090"/>
                  </a:solidFill>
                  <a:cs typeface="Trebuchet MS"/>
                </a:rPr>
                <a:t>Infiltration</a:t>
              </a:r>
            </a:p>
            <a:p>
              <a:pPr>
                <a:spcBef>
                  <a:spcPct val="50000"/>
                </a:spcBef>
              </a:pPr>
              <a:r>
                <a:rPr lang="de-DE" dirty="0" err="1">
                  <a:solidFill>
                    <a:srgbClr val="000090"/>
                  </a:solidFill>
                  <a:cs typeface="Trebuchet MS"/>
                </a:rPr>
                <a:t>Leakage</a:t>
              </a:r>
              <a:endParaRPr lang="de-DE" dirty="0">
                <a:solidFill>
                  <a:srgbClr val="000090"/>
                </a:solidFill>
                <a:cs typeface="Trebuchet MS"/>
              </a:endParaRPr>
            </a:p>
            <a:p>
              <a:pPr>
                <a:spcBef>
                  <a:spcPct val="50000"/>
                </a:spcBef>
              </a:pPr>
              <a:r>
                <a:rPr lang="de-DE" dirty="0" err="1">
                  <a:solidFill>
                    <a:srgbClr val="000090"/>
                  </a:solidFill>
                  <a:cs typeface="Trebuchet MS"/>
                </a:rPr>
                <a:t>Injection</a:t>
              </a:r>
              <a:endParaRPr lang="de-DE" dirty="0">
                <a:solidFill>
                  <a:srgbClr val="000090"/>
                </a:solidFill>
                <a:cs typeface="Trebuchet MS"/>
              </a:endParaRP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5543550" y="692150"/>
              <a:ext cx="3600450" cy="2008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dirty="0">
                  <a:solidFill>
                    <a:srgbClr val="000090"/>
                  </a:solidFill>
                  <a:cs typeface="Trebuchet MS"/>
                </a:rPr>
                <a:t>Evaporation</a:t>
              </a:r>
            </a:p>
            <a:p>
              <a:pPr>
                <a:spcBef>
                  <a:spcPct val="50000"/>
                </a:spcBef>
              </a:pPr>
              <a:r>
                <a:rPr lang="de-DE" dirty="0">
                  <a:solidFill>
                    <a:srgbClr val="000090"/>
                  </a:solidFill>
                  <a:cs typeface="Trebuchet MS"/>
                </a:rPr>
                <a:t>Spring </a:t>
              </a:r>
              <a:r>
                <a:rPr lang="de-DE" dirty="0" err="1">
                  <a:solidFill>
                    <a:srgbClr val="000090"/>
                  </a:solidFill>
                  <a:cs typeface="Trebuchet MS"/>
                </a:rPr>
                <a:t>discharge</a:t>
              </a:r>
              <a:r>
                <a:rPr lang="de-DE" dirty="0">
                  <a:solidFill>
                    <a:srgbClr val="000090"/>
                  </a:solidFill>
                  <a:cs typeface="Trebuchet MS"/>
                </a:rPr>
                <a:t> / Seepage  </a:t>
              </a:r>
            </a:p>
            <a:p>
              <a:pPr>
                <a:spcBef>
                  <a:spcPct val="50000"/>
                </a:spcBef>
              </a:pPr>
              <a:r>
                <a:rPr lang="de-DE" dirty="0">
                  <a:solidFill>
                    <a:srgbClr val="000090"/>
                  </a:solidFill>
                  <a:cs typeface="Trebuchet MS"/>
                </a:rPr>
                <a:t>Base </a:t>
              </a:r>
              <a:r>
                <a:rPr lang="de-DE" dirty="0" err="1">
                  <a:solidFill>
                    <a:srgbClr val="000090"/>
                  </a:solidFill>
                  <a:cs typeface="Trebuchet MS"/>
                </a:rPr>
                <a:t>flow</a:t>
              </a:r>
              <a:endParaRPr lang="de-DE" dirty="0">
                <a:solidFill>
                  <a:srgbClr val="000090"/>
                </a:solidFill>
                <a:cs typeface="Trebuchet MS"/>
              </a:endParaRPr>
            </a:p>
            <a:p>
              <a:pPr>
                <a:spcBef>
                  <a:spcPct val="50000"/>
                </a:spcBef>
              </a:pPr>
              <a:r>
                <a:rPr lang="de-DE" dirty="0" err="1">
                  <a:solidFill>
                    <a:srgbClr val="000090"/>
                  </a:solidFill>
                  <a:cs typeface="Trebuchet MS"/>
                </a:rPr>
                <a:t>Withdrawal</a:t>
              </a:r>
              <a:endParaRPr lang="de-DE" dirty="0">
                <a:solidFill>
                  <a:srgbClr val="000090"/>
                </a:solidFill>
                <a:cs typeface="Trebuchet MS"/>
              </a:endParaRPr>
            </a:p>
          </p:txBody>
        </p:sp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3635375" y="692150"/>
              <a:ext cx="431800" cy="1839913"/>
            </a:xfrm>
            <a:prstGeom prst="downArrow">
              <a:avLst>
                <a:gd name="adj1" fmla="val 50000"/>
                <a:gd name="adj2" fmla="val 106526"/>
              </a:avLst>
            </a:prstGeom>
            <a:gradFill rotWithShape="1">
              <a:gsLst>
                <a:gs pos="0">
                  <a:srgbClr val="00CCFF"/>
                </a:gs>
                <a:gs pos="100000">
                  <a:srgbClr val="005E7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4" name="AutoShape 9"/>
            <p:cNvSpPr>
              <a:spLocks noChangeArrowheads="1"/>
            </p:cNvSpPr>
            <p:nvPr/>
          </p:nvSpPr>
          <p:spPr bwMode="auto">
            <a:xfrm>
              <a:off x="4932363" y="692150"/>
              <a:ext cx="431800" cy="1801813"/>
            </a:xfrm>
            <a:prstGeom prst="upArrow">
              <a:avLst>
                <a:gd name="adj1" fmla="val 50000"/>
                <a:gd name="adj2" fmla="val 104320"/>
              </a:avLst>
            </a:prstGeom>
            <a:gradFill rotWithShape="1">
              <a:gsLst>
                <a:gs pos="0">
                  <a:srgbClr val="005E76"/>
                </a:gs>
                <a:gs pos="100000">
                  <a:srgbClr val="00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250825" y="2636838"/>
              <a:ext cx="1368425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dirty="0">
                  <a:solidFill>
                    <a:srgbClr val="000090"/>
                  </a:solidFill>
                  <a:cs typeface="Trebuchet MS"/>
                </a:rPr>
                <a:t>L</a:t>
              </a:r>
              <a:r>
                <a:rPr lang="de-DE" dirty="0" smtClean="0">
                  <a:solidFill>
                    <a:srgbClr val="000090"/>
                  </a:solidFill>
                  <a:cs typeface="Trebuchet MS"/>
                </a:rPr>
                <a:t>ateral </a:t>
              </a:r>
              <a:r>
                <a:rPr lang="de-DE" dirty="0" err="1">
                  <a:solidFill>
                    <a:srgbClr val="000090"/>
                  </a:solidFill>
                  <a:cs typeface="Trebuchet MS"/>
                </a:rPr>
                <a:t>inflow</a:t>
              </a:r>
              <a:endParaRPr lang="de-DE" dirty="0">
                <a:solidFill>
                  <a:srgbClr val="000090"/>
                </a:solidFill>
                <a:cs typeface="Trebuchet MS"/>
              </a:endParaRP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7308850" y="2924175"/>
              <a:ext cx="14763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dirty="0" err="1">
                  <a:solidFill>
                    <a:srgbClr val="000090"/>
                  </a:solidFill>
                  <a:cs typeface="Trebuchet MS"/>
                </a:rPr>
                <a:t>O</a:t>
              </a:r>
              <a:r>
                <a:rPr lang="de-DE" dirty="0" err="1" smtClean="0">
                  <a:solidFill>
                    <a:srgbClr val="000090"/>
                  </a:solidFill>
                  <a:cs typeface="Trebuchet MS"/>
                </a:rPr>
                <a:t>utflow</a:t>
              </a:r>
              <a:endParaRPr lang="de-DE" dirty="0">
                <a:solidFill>
                  <a:srgbClr val="000090"/>
                </a:solidFill>
                <a:cs typeface="Trebuchet MS"/>
              </a:endParaRP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2916238" y="5084764"/>
              <a:ext cx="1584325" cy="975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dirty="0" err="1" smtClean="0">
                  <a:solidFill>
                    <a:srgbClr val="000090"/>
                  </a:solidFill>
                  <a:cs typeface="Trebuchet MS"/>
                </a:rPr>
                <a:t>Upward</a:t>
              </a:r>
              <a:endParaRPr lang="de-DE" dirty="0" smtClean="0">
                <a:solidFill>
                  <a:srgbClr val="000090"/>
                </a:solidFill>
                <a:cs typeface="Trebuchet MS"/>
              </a:endParaRPr>
            </a:p>
            <a:p>
              <a:pPr algn="ctr">
                <a:spcBef>
                  <a:spcPct val="50000"/>
                </a:spcBef>
              </a:pPr>
              <a:r>
                <a:rPr lang="de-DE" dirty="0" err="1" smtClean="0">
                  <a:solidFill>
                    <a:srgbClr val="000090"/>
                  </a:solidFill>
                  <a:cs typeface="Trebuchet MS"/>
                </a:rPr>
                <a:t>leakage</a:t>
              </a:r>
              <a:endParaRPr lang="de-DE" dirty="0">
                <a:solidFill>
                  <a:srgbClr val="000090"/>
                </a:solidFill>
                <a:cs typeface="Trebuchet MS"/>
              </a:endParaRPr>
            </a:p>
          </p:txBody>
        </p:sp>
        <p:sp>
          <p:nvSpPr>
            <p:cNvPr id="18" name="AutoShape 13"/>
            <p:cNvSpPr>
              <a:spLocks noChangeArrowheads="1"/>
            </p:cNvSpPr>
            <p:nvPr/>
          </p:nvSpPr>
          <p:spPr bwMode="auto">
            <a:xfrm>
              <a:off x="179388" y="3500438"/>
              <a:ext cx="1657350" cy="287337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" name="AutoShape 16"/>
            <p:cNvSpPr>
              <a:spLocks noChangeArrowheads="1"/>
            </p:cNvSpPr>
            <p:nvPr/>
          </p:nvSpPr>
          <p:spPr bwMode="auto">
            <a:xfrm rot="5400000">
              <a:off x="5542757" y="5266531"/>
              <a:ext cx="1657350" cy="287337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" name="AutoShape 17"/>
            <p:cNvSpPr>
              <a:spLocks noChangeArrowheads="1"/>
            </p:cNvSpPr>
            <p:nvPr/>
          </p:nvSpPr>
          <p:spPr bwMode="auto">
            <a:xfrm>
              <a:off x="7235825" y="3500438"/>
              <a:ext cx="1657350" cy="287337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" name="AutoShape 18"/>
            <p:cNvSpPr>
              <a:spLocks noChangeArrowheads="1"/>
            </p:cNvSpPr>
            <p:nvPr/>
          </p:nvSpPr>
          <p:spPr bwMode="auto">
            <a:xfrm rot="-5400000">
              <a:off x="2015332" y="5266531"/>
              <a:ext cx="1657350" cy="287337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4702075" y="5019411"/>
              <a:ext cx="1584325" cy="975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dirty="0" err="1" smtClean="0">
                  <a:solidFill>
                    <a:srgbClr val="000090"/>
                  </a:solidFill>
                  <a:cs typeface="Trebuchet MS"/>
                </a:rPr>
                <a:t>Downward</a:t>
              </a:r>
              <a:endParaRPr lang="de-DE" dirty="0" smtClean="0">
                <a:solidFill>
                  <a:srgbClr val="000090"/>
                </a:solidFill>
                <a:cs typeface="Trebuchet MS"/>
              </a:endParaRPr>
            </a:p>
            <a:p>
              <a:pPr algn="ctr">
                <a:spcBef>
                  <a:spcPct val="50000"/>
                </a:spcBef>
              </a:pPr>
              <a:r>
                <a:rPr lang="de-DE" dirty="0" err="1" smtClean="0">
                  <a:solidFill>
                    <a:srgbClr val="000090"/>
                  </a:solidFill>
                  <a:cs typeface="Trebuchet MS"/>
                </a:rPr>
                <a:t>leakage</a:t>
              </a:r>
              <a:endParaRPr lang="de-DE" dirty="0">
                <a:solidFill>
                  <a:srgbClr val="000090"/>
                </a:solidFill>
                <a:cs typeface="Trebuchet MS"/>
              </a:endParaRPr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663962" y="188913"/>
              <a:ext cx="2019057" cy="573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2400" b="1" dirty="0" smtClean="0">
                  <a:solidFill>
                    <a:srgbClr val="000090"/>
                  </a:solidFill>
                  <a:cs typeface="Trebuchet MS"/>
                </a:rPr>
                <a:t>RECHARGE</a:t>
              </a:r>
              <a:endParaRPr lang="de-DE" sz="2400" b="1" dirty="0">
                <a:solidFill>
                  <a:srgbClr val="000090"/>
                </a:solidFill>
                <a:cs typeface="Trebuchet MS"/>
              </a:endParaRPr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6398083" y="188913"/>
              <a:ext cx="2180581" cy="573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2400" b="1" dirty="0" smtClean="0">
                  <a:solidFill>
                    <a:srgbClr val="000090"/>
                  </a:solidFill>
                  <a:cs typeface="Trebuchet MS"/>
                </a:rPr>
                <a:t>DISCHARGE</a:t>
              </a:r>
              <a:endParaRPr lang="de-DE" sz="2400" b="1" dirty="0">
                <a:solidFill>
                  <a:srgbClr val="000090"/>
                </a:solidFill>
                <a:cs typeface="Trebuchet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226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positive 1&quot;/&gt;&lt;property id=&quot;20307&quot; value=&quot;265&quot;/&gt;&lt;/object&gt;&lt;object type=&quot;3&quot; unique_id=&quot;10005&quot;&gt;&lt;property id=&quot;20148&quot; value=&quot;5&quot;/&gt;&lt;property id=&quot;20300&quot; value=&quot;Diapositive 2&quot;/&gt;&lt;property id=&quot;20307&quot; value=&quot;269&quot;/&gt;&lt;/object&gt;&lt;object type=&quot;3&quot; unique_id=&quot;10006&quot;&gt;&lt;property id=&quot;20148&quot; value=&quot;5&quot;/&gt;&lt;property id=&quot;20300&quot; value=&quot;Diapositive 3&quot;/&gt;&lt;property id=&quot;20307&quot; value=&quot;266&quot;/&gt;&lt;/object&gt;&lt;object type=&quot;3&quot; unique_id=&quot;10007&quot;&gt;&lt;property id=&quot;20148&quot; value=&quot;5&quot;/&gt;&lt;property id=&quot;20300&quot; value=&quot;Diapositive 4&quot;/&gt;&lt;property id=&quot;20307&quot; value=&quot;257&quot;/&gt;&lt;/object&gt;&lt;object type=&quot;3&quot; unique_id=&quot;10008&quot;&gt;&lt;property id=&quot;20148&quot; value=&quot;5&quot;/&gt;&lt;property id=&quot;20300&quot; value=&quot;Diapositive 5&quot;/&gt;&lt;property id=&quot;20307&quot; value=&quot;256&quot;/&gt;&lt;/object&gt;&lt;object type=&quot;3&quot; unique_id=&quot;10009&quot;&gt;&lt;property id=&quot;20148&quot; value=&quot;5&quot;/&gt;&lt;property id=&quot;20300&quot; value=&quot;Diapositive 6&quot;/&gt;&lt;property id=&quot;20307&quot; value=&quot;267&quot;/&gt;&lt;/object&gt;&lt;object type=&quot;3&quot; unique_id=&quot;10010&quot;&gt;&lt;property id=&quot;20148&quot; value=&quot;5&quot;/&gt;&lt;property id=&quot;20300&quot; value=&quot;Diapositive 7&quot;/&gt;&lt;property id=&quot;20307&quot; value=&quot;271&quot;/&gt;&lt;/object&gt;&lt;object type=&quot;3&quot; unique_id=&quot;10011&quot;&gt;&lt;property id=&quot;20148&quot; value=&quot;5&quot;/&gt;&lt;property id=&quot;20300&quot; value=&quot;Diapositive 8&quot;/&gt;&lt;property id=&quot;20307&quot; value=&quot;272&quot;/&gt;&lt;/object&gt;&lt;object type=&quot;3&quot; unique_id=&quot;10012&quot;&gt;&lt;property id=&quot;20148&quot; value=&quot;5&quot;/&gt;&lt;property id=&quot;20300&quot; value=&quot;Diapositive 9&quot;/&gt;&lt;property id=&quot;20307&quot; value=&quot;268&quot;/&gt;&lt;/object&gt;&lt;object type=&quot;3&quot; unique_id=&quot;10013&quot;&gt;&lt;property id=&quot;20148&quot; value=&quot;5&quot;/&gt;&lt;property id=&quot;20300&quot; value=&quot;Diapositive 10&quot;/&gt;&lt;property id=&quot;20307&quot; value=&quot;275&quot;/&gt;&lt;/object&gt;&lt;object type=&quot;3&quot; unique_id=&quot;10014&quot;&gt;&lt;property id=&quot;20148&quot; value=&quot;5&quot;/&gt;&lt;property id=&quot;20300&quot; value=&quot;Diapositive 11&quot;/&gt;&lt;property id=&quot;20307&quot; value=&quot;258&quot;/&gt;&lt;/object&gt;&lt;object type=&quot;3&quot; unique_id=&quot;10015&quot;&gt;&lt;property id=&quot;20148&quot; value=&quot;5&quot;/&gt;&lt;property id=&quot;20300&quot; value=&quot;Diapositive 12&quot;/&gt;&lt;property id=&quot;20307&quot; value=&quot;270&quot;/&gt;&lt;/object&gt;&lt;object type=&quot;3&quot; unique_id=&quot;10016&quot;&gt;&lt;property id=&quot;20148&quot; value=&quot;5&quot;/&gt;&lt;property id=&quot;20300&quot; value=&quot;Diapositive 13&quot;/&gt;&lt;property id=&quot;20307&quot; value=&quot;261&quot;/&gt;&lt;/object&gt;&lt;object type=&quot;3&quot; unique_id=&quot;10017&quot;&gt;&lt;property id=&quot;20148&quot; value=&quot;5&quot;/&gt;&lt;property id=&quot;20300&quot; value=&quot;Diapositive 14&quot;/&gt;&lt;property id=&quot;20307&quot; value=&quot;262&quot;/&gt;&lt;/object&gt;&lt;object type=&quot;3&quot; unique_id=&quot;10018&quot;&gt;&lt;property id=&quot;20148&quot; value=&quot;5&quot;/&gt;&lt;property id=&quot;20300&quot; value=&quot;Diapositive 15&quot;/&gt;&lt;property id=&quot;20307&quot; value=&quot;264&quot;/&gt;&lt;/object&gt;&lt;object type=&quot;3&quot; unique_id=&quot;10019&quot;&gt;&lt;property id=&quot;20148&quot; value=&quot;5&quot;/&gt;&lt;property id=&quot;20300&quot; value=&quot;Diapositive 16 - &amp;quot;UNESCO EDD&amp;quot;&quot;/&gt;&lt;property id=&quot;20307&quot; value=&quot;273&quot;/&gt;&lt;/object&gt;&lt;object type=&quot;3&quot; unique_id=&quot;10020&quot;&gt;&lt;property id=&quot;20148&quot; value=&quot;5&quot;/&gt;&lt;property id=&quot;20300&quot; value=&quot;Diapositive 17&quot;/&gt;&lt;property id=&quot;20307&quot; value=&quot;274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1962</TotalTime>
  <Words>1421</Words>
  <Application>Microsoft Macintosh PowerPoint</Application>
  <PresentationFormat>On-screen Show (4:3)</PresentationFormat>
  <Paragraphs>213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Aharoni</vt:lpstr>
      <vt:lpstr>Calibri</vt:lpstr>
      <vt:lpstr>Constantia</vt:lpstr>
      <vt:lpstr>Courier New</vt:lpstr>
      <vt:lpstr>Futura Bk</vt:lpstr>
      <vt:lpstr>Lucida Sans</vt:lpstr>
      <vt:lpstr>Mangal</vt:lpstr>
      <vt:lpstr>Symbol</vt:lpstr>
      <vt:lpstr>Trebuchet MS</vt:lpstr>
      <vt:lpstr>Wingdings</vt:lpstr>
      <vt:lpstr>Wingdings 2</vt:lpstr>
      <vt:lpstr>Arial</vt:lpstr>
      <vt:lpstr>Débit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Aureli, Alice</dc:creator>
  <cp:lastModifiedBy>Microsoft Office User</cp:lastModifiedBy>
  <cp:revision>175</cp:revision>
  <dcterms:created xsi:type="dcterms:W3CDTF">2015-05-03T13:36:20Z</dcterms:created>
  <dcterms:modified xsi:type="dcterms:W3CDTF">2017-09-05T01:03:04Z</dcterms:modified>
</cp:coreProperties>
</file>