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442" r:id="rId2"/>
    <p:sldId id="475" r:id="rId3"/>
    <p:sldId id="443" r:id="rId4"/>
    <p:sldId id="444" r:id="rId5"/>
    <p:sldId id="445" r:id="rId6"/>
    <p:sldId id="446" r:id="rId7"/>
    <p:sldId id="448" r:id="rId8"/>
    <p:sldId id="447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76" r:id="rId17"/>
    <p:sldId id="456" r:id="rId18"/>
    <p:sldId id="457" r:id="rId19"/>
    <p:sldId id="458" r:id="rId20"/>
    <p:sldId id="459" r:id="rId21"/>
    <p:sldId id="460" r:id="rId22"/>
    <p:sldId id="472" r:id="rId23"/>
    <p:sldId id="473" r:id="rId24"/>
    <p:sldId id="468" r:id="rId25"/>
    <p:sldId id="469" r:id="rId26"/>
    <p:sldId id="470" r:id="rId27"/>
    <p:sldId id="471" r:id="rId28"/>
    <p:sldId id="464" r:id="rId29"/>
    <p:sldId id="466" r:id="rId30"/>
    <p:sldId id="46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" initials="U" lastIdx="1" clrIdx="0"/>
  <p:cmAuthor id="1" name="Carvalho Resende, Tales" initials="TCR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8" autoAdjust="0"/>
    <p:restoredTop sz="90561" autoAdjust="0"/>
  </p:normalViewPr>
  <p:slideViewPr>
    <p:cSldViewPr>
      <p:cViewPr varScale="1">
        <p:scale>
          <a:sx n="58" d="100"/>
          <a:sy n="58" d="100"/>
        </p:scale>
        <p:origin x="7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85B48-7989-4B9F-A4CE-ADDC237AF806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DE20-326C-474E-B9C6-7467F4FF9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155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76D2B-5A36-4E18-A457-70040849480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0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15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97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7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45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22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1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0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know about international rivers and </a:t>
            </a:r>
            <a:r>
              <a:rPr lang="en-US" b="0" kern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treatees</a:t>
            </a: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long been in place to manage them.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endParaRPr lang="en-US" b="0" kern="0" baseline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0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latest</a:t>
            </a: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survey shows that there is at least 600 </a:t>
            </a:r>
            <a:r>
              <a:rPr lang="en-US" b="0" kern="0" baseline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transboundary</a:t>
            </a: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aquifers around the world.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endParaRPr lang="en-US" b="0" kern="0" baseline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only a handful of international agreements on </a:t>
            </a:r>
            <a:r>
              <a:rPr lang="en-US" b="0" kern="0" baseline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transboundary</a:t>
            </a: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aquifers have been signed. 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put more emphasis groundwater</a:t>
            </a:r>
            <a:r>
              <a:rPr lang="en-US" b="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governance, policies both at national and international</a:t>
            </a:r>
            <a:r>
              <a:rPr lang="en-US" b="0" kern="0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  <a:endParaRPr lang="en-US" b="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2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94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32AE12-0FED-4BF5-879A-5F41E4D084AF}" type="datetimeFigureOut">
              <a:rPr lang="en-US" smtClean="0"/>
              <a:pPr/>
              <a:t>9/4/17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3CC4B2-01DB-4AE3-A56D-1265AEFAA2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eg"/><Relationship Id="rId1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53.tif"/><Relationship Id="rId5" Type="http://schemas.openxmlformats.org/officeDocument/2006/relationships/image" Target="../media/image54.jpeg"/><Relationship Id="rId6" Type="http://schemas.openxmlformats.org/officeDocument/2006/relationships/image" Target="../media/image55.png"/><Relationship Id="rId7" Type="http://schemas.openxmlformats.org/officeDocument/2006/relationships/image" Target="../media/image56.jpeg"/><Relationship Id="rId8" Type="http://schemas.openxmlformats.org/officeDocument/2006/relationships/image" Target="../media/image57.jpeg"/><Relationship Id="rId9" Type="http://schemas.openxmlformats.org/officeDocument/2006/relationships/image" Target="../media/image58.jpeg"/><Relationship Id="rId10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tif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833996"/>
            <a:ext cx="627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ucida Sans" pitchFamily="34" charset="0"/>
              </a:rPr>
              <a:t>Tales Carvalho Resende </a:t>
            </a:r>
          </a:p>
          <a:p>
            <a:pPr algn="ctr"/>
            <a:r>
              <a:rPr lang="fr-FR" dirty="0">
                <a:latin typeface="Lucida Sans" pitchFamily="34" charset="0"/>
              </a:rPr>
              <a:t>UNESCO International </a:t>
            </a:r>
            <a:r>
              <a:rPr lang="fr-FR" dirty="0" err="1">
                <a:latin typeface="Lucida Sans" pitchFamily="34" charset="0"/>
              </a:rPr>
              <a:t>Hydrological</a:t>
            </a:r>
            <a:r>
              <a:rPr lang="fr-FR" dirty="0">
                <a:latin typeface="Lucida Sans" pitchFamily="34" charset="0"/>
              </a:rPr>
              <a:t> Programme (IHP)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8781" y="4818070"/>
            <a:ext cx="76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Regional Meeting on </a:t>
            </a:r>
            <a:r>
              <a:rPr lang="en-US" b="1" dirty="0" err="1" smtClean="0"/>
              <a:t>Transboundary</a:t>
            </a:r>
            <a:r>
              <a:rPr lang="en-US" b="1" dirty="0" smtClean="0"/>
              <a:t> Aquifers Cooperation in Africa</a:t>
            </a:r>
            <a:endParaRPr lang="en-US" b="1" dirty="0" smtClean="0"/>
          </a:p>
          <a:p>
            <a:pPr algn="ctr"/>
            <a:r>
              <a:rPr lang="en-US" b="1" i="1" dirty="0" smtClean="0"/>
              <a:t>5-8 September 201</a:t>
            </a:r>
            <a:r>
              <a:rPr lang="en-US" b="1" i="1" dirty="0" smtClean="0"/>
              <a:t>7</a:t>
            </a:r>
            <a:r>
              <a:rPr lang="en-US" b="1" i="1" dirty="0" smtClean="0"/>
              <a:t>, </a:t>
            </a:r>
            <a:r>
              <a:rPr lang="en-US" b="1" i="1" dirty="0" smtClean="0"/>
              <a:t>Tunis, Tunisia</a:t>
            </a:r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34414" y="3425966"/>
            <a:ext cx="736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9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UNESCO EXPERIENCE ON TRANSBOUNDARY AQUIFERS COOPERATION </a:t>
            </a:r>
            <a:endParaRPr lang="en-US" sz="2800" b="1" dirty="0">
              <a:solidFill>
                <a:srgbClr val="0070C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7" name="Picture 11" descr="120.png"/>
          <p:cNvPicPr>
            <a:picLocks noChangeAspect="1"/>
          </p:cNvPicPr>
          <p:nvPr/>
        </p:nvPicPr>
        <p:blipFill>
          <a:blip r:embed="rId2" cstate="print"/>
          <a:srcRect b="17345"/>
          <a:stretch>
            <a:fillRect/>
          </a:stretch>
        </p:blipFill>
        <p:spPr bwMode="auto">
          <a:xfrm>
            <a:off x="2845951" y="1316840"/>
            <a:ext cx="3452098" cy="167112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1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7918" y="2387905"/>
            <a:ext cx="884816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fr-FR" sz="2100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- </a:t>
            </a:r>
            <a:r>
              <a:rPr lang="fr-FR" sz="2100" b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Genevese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b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Aquifer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(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Switzerland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, France)</a:t>
            </a:r>
          </a:p>
          <a:p>
            <a:pPr algn="ctr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-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North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Western Sahara </a:t>
            </a:r>
            <a:r>
              <a:rPr lang="fr-FR" sz="2100" b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Aquifer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System 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(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Algeria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, 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Tunisia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&amp; 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Libya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)</a:t>
            </a:r>
          </a:p>
          <a:p>
            <a:pPr algn="ctr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fr-FR" sz="2100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- </a:t>
            </a:r>
            <a:r>
              <a:rPr lang="fr-FR" sz="2100" b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Iullemen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b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Aquifer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System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(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Algeria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, Mali, Niger and 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partly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in Nigeria)</a:t>
            </a:r>
          </a:p>
          <a:p>
            <a:pPr algn="ctr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fr-FR" sz="2100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- 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Guarani </a:t>
            </a:r>
            <a:r>
              <a:rPr lang="fr-FR" sz="2100" b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Aquifer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System 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(Argentina, 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Brazil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, Paraguay and Uruguay)</a:t>
            </a:r>
          </a:p>
          <a:p>
            <a:pPr algn="ctr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- Al-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Disi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b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Aquifer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(Jordan, 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Saudi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Arabia</a:t>
            </a:r>
            <a:r>
              <a:rPr lang="fr-FR" sz="2100" i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)</a:t>
            </a:r>
          </a:p>
          <a:p>
            <a:pPr marL="342900" indent="-342900" algn="ctr">
              <a:lnSpc>
                <a:spcPct val="120000"/>
              </a:lnSpc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-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Nubian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Sandstone </a:t>
            </a:r>
            <a:r>
              <a:rPr lang="fr-FR" sz="2100" b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Aquifer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System 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(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Egypt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Libya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, </a:t>
            </a:r>
            <a:r>
              <a:rPr lang="fr-FR" sz="2100" i="1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Sudan</a:t>
            </a:r>
            <a:r>
              <a:rPr lang="fr-FR" sz="2100" i="1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, Chad</a:t>
            </a:r>
            <a:r>
              <a:rPr lang="fr-FR" sz="2100" i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)</a:t>
            </a:r>
          </a:p>
          <a:p>
            <a:pPr marL="342900" indent="-342900" algn="ctr">
              <a:lnSpc>
                <a:spcPct val="120000"/>
              </a:lnSpc>
              <a:buClr>
                <a:prstClr val="white">
                  <a:shade val="95000"/>
                </a:prstClr>
              </a:buClr>
              <a:buFontTx/>
              <a:buChar char="-"/>
            </a:pPr>
            <a:endParaRPr lang="fr-FR" sz="2100" b="1" dirty="0">
              <a:solidFill>
                <a:schemeClr val="accent1">
                  <a:lumMod val="75000"/>
                </a:schemeClr>
              </a:solidFill>
              <a:ea typeface="Adobe Gothic Std B" pitchFamily="34" charset="-128"/>
            </a:endParaRPr>
          </a:p>
          <a:p>
            <a:pPr marL="342900" indent="-342900" algn="ctr">
              <a:lnSpc>
                <a:spcPct val="120000"/>
              </a:lnSpc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(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Stampriet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Transboundary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Aquifer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System </a:t>
            </a:r>
            <a:r>
              <a:rPr lang="fr-FR" sz="2100" i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(Botswana, </a:t>
            </a:r>
            <a:r>
              <a:rPr lang="fr-FR" sz="2100" i="1" dirty="0" err="1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Namibia</a:t>
            </a:r>
            <a:r>
              <a:rPr lang="fr-FR" sz="2100" i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, South </a:t>
            </a:r>
            <a:r>
              <a:rPr lang="fr-FR" sz="2100" i="1" dirty="0" err="1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Africa</a:t>
            </a:r>
            <a:r>
              <a:rPr lang="fr-FR" sz="2100" i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)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)</a:t>
            </a:r>
            <a:endParaRPr lang="fr-FR" sz="2100" i="1" dirty="0">
              <a:solidFill>
                <a:schemeClr val="accent1">
                  <a:lumMod val="75000"/>
                </a:schemeClr>
              </a:solidFill>
              <a:ea typeface="Adobe Gothic Std B" pitchFamily="34" charset="-128"/>
            </a:endParaRPr>
          </a:p>
          <a:p>
            <a:pPr marL="342900" indent="-342900" algn="ctr">
              <a:lnSpc>
                <a:spcPct val="120000"/>
              </a:lnSpc>
              <a:buClr>
                <a:prstClr val="white">
                  <a:shade val="95000"/>
                </a:prstClr>
              </a:buClr>
              <a:buFontTx/>
              <a:buChar char="-"/>
            </a:pPr>
            <a:endParaRPr lang="fr-FR" sz="2100" i="1" dirty="0">
              <a:solidFill>
                <a:schemeClr val="accent1">
                  <a:lumMod val="75000"/>
                </a:schemeClr>
              </a:solidFill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0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70085"/>
            <a:ext cx="9144000" cy="90107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UNESCO contribution to Regional Cooperation: The Guarani Aquifer System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56" y="2241570"/>
            <a:ext cx="1769162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646" y="3386584"/>
            <a:ext cx="4482498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6"/>
                </a:solidFill>
              </a:rPr>
              <a:t>First agreement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taking explicitly into account the Articles on the Law of Transboundary Aquifers</a:t>
            </a:r>
            <a:r>
              <a:rPr lang="en-US" sz="2100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 prepared by UNILC with technical support from UNESCO-IHP</a:t>
            </a: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85646" y="1700808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89" y="4725846"/>
            <a:ext cx="1137098" cy="701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646" y="1886375"/>
            <a:ext cx="4050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In 2010, Brazil, Uruguay, Argentina and Paraguay signed an Agreement on the Guarani Aquifer System  </a:t>
            </a:r>
          </a:p>
        </p:txBody>
      </p:sp>
    </p:spTree>
    <p:extLst>
      <p:ext uri="{BB962C8B-B14F-4D97-AF65-F5344CB8AC3E}">
        <p14:creationId xmlns:p14="http://schemas.microsoft.com/office/powerpoint/2010/main" val="2911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85647" y="836712"/>
            <a:ext cx="650165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The North-Western Sahara Aquifer System (NWSAS)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3" y="2522843"/>
            <a:ext cx="2224606" cy="126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2740062"/>
            <a:ext cx="575578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650" b="1" dirty="0">
                <a:solidFill>
                  <a:schemeClr val="accent1">
                    <a:lumMod val="75000"/>
                  </a:schemeClr>
                </a:solidFill>
              </a:rPr>
              <a:t>most important water resource in the desert and semi-desert area of North Western Sahara</a:t>
            </a:r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  (1 million km</a:t>
            </a:r>
            <a:r>
              <a:rPr lang="en-US" sz="1650" baseline="30000" dirty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 between Algeria, Libya, and Tunisia. </a:t>
            </a:r>
            <a:br>
              <a:rPr lang="en-US" sz="165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65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Large reserves of water however, mostly non-renewable and not fully exploitable, with a trend to increase abstraction of water.</a:t>
            </a:r>
            <a:br>
              <a:rPr lang="en-US" sz="165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65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chemeClr val="accent6"/>
                </a:solidFill>
              </a:rPr>
              <a:t>UNESCO-IHP</a:t>
            </a:r>
            <a:r>
              <a:rPr lang="en-US" sz="1650" dirty="0">
                <a:solidFill>
                  <a:schemeClr val="tx2"/>
                </a:solidFill>
              </a:rPr>
              <a:t> </a:t>
            </a:r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studies were the </a:t>
            </a:r>
            <a:r>
              <a:rPr lang="en-US" sz="1650" b="1" dirty="0">
                <a:solidFill>
                  <a:schemeClr val="accent6"/>
                </a:solidFill>
              </a:rPr>
              <a:t>bases to set up </a:t>
            </a:r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a plan to </a:t>
            </a:r>
            <a:r>
              <a:rPr lang="en-US" sz="1650" b="1" dirty="0">
                <a:solidFill>
                  <a:schemeClr val="accent6"/>
                </a:solidFill>
              </a:rPr>
              <a:t>establish a “Consultation Mechanism” </a:t>
            </a:r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to “coordinate, promote and facilitate the rational management of the aquifer water resources.” </a:t>
            </a:r>
            <a:br>
              <a:rPr lang="en-US" sz="165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65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chemeClr val="accent1">
                    <a:lumMod val="75000"/>
                  </a:schemeClr>
                </a:solidFill>
              </a:rPr>
              <a:t>UNESCO</a:t>
            </a:r>
            <a:r>
              <a:rPr lang="en-US" sz="1650" dirty="0">
                <a:solidFill>
                  <a:schemeClr val="accent1">
                    <a:lumMod val="75000"/>
                  </a:schemeClr>
                </a:solidFill>
              </a:rPr>
              <a:t> is member of the </a:t>
            </a:r>
            <a:r>
              <a:rPr lang="en-US" sz="1650" b="1" dirty="0">
                <a:solidFill>
                  <a:schemeClr val="accent1">
                    <a:lumMod val="75000"/>
                  </a:schemeClr>
                </a:solidFill>
              </a:rPr>
              <a:t>Steering Committee.</a:t>
            </a:r>
            <a:endParaRPr lang="fr-FR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3" y="3916995"/>
            <a:ext cx="2168392" cy="16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152" y="1667988"/>
            <a:ext cx="74206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First example of a “Consultation Mechanism” Agreement in Africa (2005)</a:t>
            </a: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670599"/>
            <a:ext cx="1188132" cy="7328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15104" y="141663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782" y="5677849"/>
            <a:ext cx="513110" cy="718355"/>
          </a:xfrm>
          <a:prstGeom prst="rect">
            <a:avLst/>
          </a:prstGeom>
        </p:spPr>
      </p:pic>
      <p:pic>
        <p:nvPicPr>
          <p:cNvPr id="13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11" y="5677849"/>
            <a:ext cx="638043" cy="6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2486" y="2906114"/>
            <a:ext cx="564151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One of the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most important water resource in the Sahel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  (525 000 km</a:t>
            </a:r>
            <a:r>
              <a:rPr lang="en-US" sz="15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) between Mali, Niger, Nigeria. The basin population of approximately 15 million in Mali, Niger, Nigeria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Over the last 50 years the land use in the recharge areas has changed and affected the recharge to the upper Aquifer.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/>
                </a:solidFill>
              </a:rPr>
              <a:t>UNESCO-IHP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contributed to: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Establish the capacity to identify risks and uncertainty in groundwater use (e.g. hydrological model), 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Develop a mechanism to formulate policy towards sustainable management, 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Create a legal cooperative framework to manage the aquifer. </a:t>
            </a:r>
            <a:endParaRPr lang="fr-F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495" y="1837708"/>
            <a:ext cx="9144000" cy="623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z="1725" dirty="0" err="1">
                <a:solidFill>
                  <a:schemeClr val="accent1">
                    <a:lumMod val="75000"/>
                  </a:schemeClr>
                </a:solidFill>
              </a:rPr>
              <a:t>MoU</a:t>
            </a:r>
            <a:r>
              <a:rPr lang="en-US" sz="1725" dirty="0">
                <a:solidFill>
                  <a:schemeClr val="accent1">
                    <a:lumMod val="75000"/>
                  </a:schemeClr>
                </a:solidFill>
              </a:rPr>
              <a:t> and road map adopted by the Ministers for the establishment of a Consultation mechanism</a:t>
            </a:r>
            <a:endParaRPr lang="fr-FR" sz="1725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19" y="5689464"/>
            <a:ext cx="1188132" cy="7328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15104" y="141663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73" y="2792718"/>
            <a:ext cx="2496620" cy="26573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74" y="5585440"/>
            <a:ext cx="639365" cy="895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74455" y="6480552"/>
            <a:ext cx="477630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chemeClr val="accent1">
                    <a:lumMod val="75000"/>
                  </a:schemeClr>
                </a:solidFill>
              </a:rPr>
              <a:t>GEF-IW/UNESCO “Managing Hydrological Risks in the </a:t>
            </a:r>
            <a:r>
              <a:rPr lang="en-US" sz="825" dirty="0" err="1">
                <a:solidFill>
                  <a:schemeClr val="accent1">
                    <a:lumMod val="75000"/>
                  </a:schemeClr>
                </a:solidFill>
              </a:rPr>
              <a:t>Iullemeden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</a:rPr>
              <a:t> Aquifer System” (2004-2005)</a:t>
            </a:r>
            <a:endParaRPr lang="fr-FR" sz="8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5647" y="836712"/>
            <a:ext cx="650165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Iullemeden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Aquifer System (IAS)</a:t>
            </a:r>
          </a:p>
        </p:txBody>
      </p:sp>
      <p:pic>
        <p:nvPicPr>
          <p:cNvPr id="13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7" y="5689463"/>
            <a:ext cx="638043" cy="6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9289" y="6400800"/>
            <a:ext cx="6172200" cy="272034"/>
          </a:xfrm>
        </p:spPr>
        <p:txBody>
          <a:bodyPr>
            <a:normAutofit fontScale="90000"/>
          </a:bodyPr>
          <a:lstStyle/>
          <a:p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GEF/ UNDP/IAEA-UNESCO MSP : Formulation of an Action </a:t>
            </a:r>
            <a:r>
              <a:rPr lang="en-US" sz="825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Programme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for the Integrated Management of the Shared Nubian Aquifer</a:t>
            </a:r>
            <a:r>
              <a:rPr lang="fr-FR" sz="82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(2006-2011)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11"/>
          <p:cNvCxnSpPr/>
          <p:nvPr/>
        </p:nvCxnSpPr>
        <p:spPr>
          <a:xfrm>
            <a:off x="1315104" y="141663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62085" y="2095128"/>
            <a:ext cx="3851821" cy="3657601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Four countries : Chad, Egypt, Libya and Sudan</a:t>
            </a:r>
          </a:p>
          <a:p>
            <a:pPr marL="0" indent="0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One of the largest aquifer systems in the world </a:t>
            </a:r>
          </a:p>
          <a:p>
            <a:pPr marL="0" indent="0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Non-renewable groundwater </a:t>
            </a:r>
          </a:p>
          <a:p>
            <a:pPr marL="0" indent="0">
              <a:buNone/>
            </a:pP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Extends over 2,000,000 km</a:t>
            </a:r>
            <a:r>
              <a:rPr lang="en-GB" sz="1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, contains about 540,000 km</a:t>
            </a:r>
            <a:r>
              <a:rPr lang="en-GB" sz="18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of water, out of which 15,340 km</a:t>
            </a:r>
            <a:r>
              <a:rPr lang="en-GB" sz="1800" baseline="30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are exploitable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647" y="836712"/>
            <a:ext cx="650165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Nubian Sandstone Aquifer System (NSAS)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3" y="5181600"/>
            <a:ext cx="1188132" cy="732854"/>
          </a:xfrm>
          <a:prstGeom prst="rect">
            <a:avLst/>
          </a:prstGeom>
        </p:spPr>
      </p:pic>
      <p:pic>
        <p:nvPicPr>
          <p:cNvPr id="12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40" y="5138071"/>
            <a:ext cx="638043" cy="697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0" y="2122841"/>
            <a:ext cx="4183558" cy="275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89" y="5307322"/>
            <a:ext cx="1458983" cy="4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0557" y="6549740"/>
            <a:ext cx="6172200" cy="272034"/>
          </a:xfrm>
        </p:spPr>
        <p:txBody>
          <a:bodyPr>
            <a:normAutofit fontScale="90000"/>
          </a:bodyPr>
          <a:lstStyle/>
          <a:p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GEF/ UNDP/IAEA-UNESCO MSP : Formulation of an Action </a:t>
            </a:r>
            <a:r>
              <a:rPr lang="en-US" sz="825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Programme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for the Integrated Management of the Shared Nubian Aquifer</a:t>
            </a:r>
            <a:r>
              <a:rPr lang="fr-FR" sz="825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(2006-2011)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389" y="1971961"/>
            <a:ext cx="5177372" cy="38862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UNESCO-IHP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contributed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b="1" dirty="0" smtClean="0">
                <a:solidFill>
                  <a:schemeClr val="accent6"/>
                </a:solidFill>
              </a:rPr>
              <a:t>enhance</a:t>
            </a:r>
            <a:r>
              <a:rPr lang="en-US" b="1" i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existing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framework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Legal and Institutional Mechanism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joint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four-partite management and use of the shared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NSAS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UNESCO-IHP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contributed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identifying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drafting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policy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legislative and institutional actions (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Strategic Action Programme – SAP)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 line with the principles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b="1" dirty="0" smtClean="0">
                <a:solidFill>
                  <a:schemeClr val="accent6"/>
                </a:solidFill>
              </a:rPr>
              <a:t>Law of transboundary aquifers</a:t>
            </a:r>
            <a:endParaRPr lang="en-GB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Straight Connector 11"/>
          <p:cNvCxnSpPr/>
          <p:nvPr/>
        </p:nvCxnSpPr>
        <p:spPr>
          <a:xfrm>
            <a:off x="1315104" y="141663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28">
            <a:off x="6154884" y="1904975"/>
            <a:ext cx="2029778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385647" y="836712"/>
            <a:ext cx="650165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Nubian Sandstone Aquifer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System (NSAS)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03" y="4805125"/>
            <a:ext cx="1188132" cy="732854"/>
          </a:xfrm>
          <a:prstGeom prst="rect">
            <a:avLst/>
          </a:prstGeom>
        </p:spPr>
      </p:pic>
      <p:pic>
        <p:nvPicPr>
          <p:cNvPr id="1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760" y="4761595"/>
            <a:ext cx="638043" cy="697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09" y="4930847"/>
            <a:ext cx="1458983" cy="4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1"/>
          <p:cNvCxnSpPr/>
          <p:nvPr/>
        </p:nvCxnSpPr>
        <p:spPr>
          <a:xfrm>
            <a:off x="1315104" y="141663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85647" y="836712"/>
            <a:ext cx="650165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Nubian Sandstone Aquifer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System (NSAS)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1000" y="2017000"/>
            <a:ext cx="8382000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2017 </a:t>
            </a:r>
            <a:r>
              <a:rPr lang="mr-IN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2021: GEF-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funded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UNESCO-IHP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facilitate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legal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policy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institutional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reforms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addressing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gaps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identified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in the SAP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1769"/>
            <a:ext cx="1902375" cy="1173408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85" y="4440051"/>
            <a:ext cx="1075539" cy="117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62" y="4572000"/>
            <a:ext cx="2438353" cy="8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35" y="1942040"/>
            <a:ext cx="1700645" cy="220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9757" y="2053516"/>
            <a:ext cx="3739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2100" b="1" dirty="0" smtClean="0">
                <a:solidFill>
                  <a:schemeClr val="accent6"/>
                </a:solidFill>
              </a:rPr>
              <a:t>F</a:t>
            </a:r>
            <a:r>
              <a:rPr lang="en-US" sz="2100" b="1" dirty="0" smtClean="0">
                <a:solidFill>
                  <a:schemeClr val="accent6"/>
                </a:solidFill>
              </a:rPr>
              <a:t>irst </a:t>
            </a:r>
            <a:r>
              <a:rPr lang="en-US" sz="2100" b="1" dirty="0">
                <a:solidFill>
                  <a:schemeClr val="accent6"/>
                </a:solidFill>
              </a:rPr>
              <a:t>example of a cooperation mechanism 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for the governance of a transboundary aquifer in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Southern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</a:rPr>
              <a:t>Africa</a:t>
            </a:r>
          </a:p>
          <a:p>
            <a:pPr marL="0" lvl="2"/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2"/>
            <a:r>
              <a:rPr lang="en-US" sz="2100" b="1" dirty="0">
                <a:solidFill>
                  <a:schemeClr val="accent6"/>
                </a:solidFill>
              </a:rPr>
              <a:t>First example of a cooperation mechanism  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</a:rPr>
              <a:t>nested in a river basin organization.</a:t>
            </a: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4" y="1880554"/>
            <a:ext cx="2592817" cy="16564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5647" y="1600200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6" y="5147693"/>
            <a:ext cx="1013161" cy="624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55160" y="5804543"/>
            <a:ext cx="477630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chemeClr val="accent1">
                    <a:lumMod val="75000"/>
                  </a:schemeClr>
                </a:solidFill>
              </a:rPr>
              <a:t>SDC/UNESCO “Governance of Groundwater Resources in Transboundary Aquifers) (2013-present)</a:t>
            </a:r>
            <a:endParaRPr lang="fr-FR" sz="825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866" y="5147693"/>
            <a:ext cx="1068084" cy="6781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8260" y="836712"/>
            <a:ext cx="875403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Stampriet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Aquifer System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Botswana, Namibia, South Africa)</a:t>
            </a:r>
          </a:p>
        </p:txBody>
      </p:sp>
      <p:pic>
        <p:nvPicPr>
          <p:cNvPr id="4099" name="Image 3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8" y="3278217"/>
            <a:ext cx="2733360" cy="19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6992059" y="4324815"/>
            <a:ext cx="180041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27">
              <a:spcBef>
                <a:spcPts val="98"/>
              </a:spcBef>
            </a:pPr>
            <a:endParaRPr sz="750" dirty="0">
              <a:latin typeface="Calibri"/>
              <a:cs typeface="Calibri"/>
            </a:endParaRPr>
          </a:p>
          <a:p>
            <a:pPr marL="10427">
              <a:spcBef>
                <a:spcPts val="98"/>
              </a:spcBef>
            </a:pPr>
            <a:endParaRPr sz="750" dirty="0">
              <a:latin typeface="Calibri"/>
              <a:cs typeface="Calibri"/>
            </a:endParaRPr>
          </a:p>
          <a:p>
            <a:pPr marL="10427">
              <a:spcBef>
                <a:spcPts val="98"/>
              </a:spcBef>
            </a:pPr>
            <a:endParaRPr sz="75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7768" y="909188"/>
            <a:ext cx="61722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524500" y="1766438"/>
            <a:ext cx="353511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Area: 86 000 km2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Rainfall: 150-300 mm/yr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Population: 50 000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Human dependency on groundwater: 100%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Increased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interannual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variability (more floods + more droughts)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Main economic activity: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Agriculture and livestock (highly climate change dependent)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70% of abstraction occurs from shallow and highly vulnerable aquifers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9830"/>
            <a:ext cx="5524500" cy="318503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85647" y="1600200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8260" y="836712"/>
            <a:ext cx="875403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Stampriet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Aquifer System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Botswana, Namibia, South Africa)</a:t>
            </a:r>
          </a:p>
        </p:txBody>
      </p:sp>
    </p:spTree>
    <p:extLst>
      <p:ext uri="{BB962C8B-B14F-4D97-AF65-F5344CB8AC3E}">
        <p14:creationId xmlns:p14="http://schemas.microsoft.com/office/powerpoint/2010/main" val="3667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88260" y="1610285"/>
            <a:ext cx="8754035" cy="424787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Stampriet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aquifer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assessed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within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framework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of the « 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Governance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Groundwater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Transboundary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Aquifers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 » (GGRETA)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funded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by the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Swiss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Agency for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Cooperation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(SDC)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195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aquifers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assessed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 in GGRETA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Trifinio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in Central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America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Pretashkent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in Central Asia.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195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Main objective of the GGRETA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Promote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tools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improving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the management of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transboundary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aquifers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1">
              <a:buFont typeface="Courier New" charset="0"/>
              <a:buChar char="o"/>
            </a:pP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Facilitate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implementation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of Multi-Country Consultation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Mechanisms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(MCCM).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89" y="5697804"/>
            <a:ext cx="1013161" cy="624930"/>
          </a:xfrm>
          <a:prstGeom prst="rect">
            <a:avLst/>
          </a:prstGeom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211" y="5644586"/>
            <a:ext cx="1068084" cy="6781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85646" y="148478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8260" y="836712"/>
            <a:ext cx="875403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Governance of Groundwater Resources in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Aquifers (GGRETA) project</a:t>
            </a:r>
          </a:p>
        </p:txBody>
      </p:sp>
    </p:spTree>
    <p:extLst>
      <p:ext uri="{BB962C8B-B14F-4D97-AF65-F5344CB8AC3E}">
        <p14:creationId xmlns:p14="http://schemas.microsoft.com/office/powerpoint/2010/main" val="7509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4094" y="738617"/>
            <a:ext cx="8337176" cy="62753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UNESCO International Hydrological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Programme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(IHP)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Straight Connector 3"/>
          <p:cNvCxnSpPr/>
          <p:nvPr/>
        </p:nvCxnSpPr>
        <p:spPr>
          <a:xfrm>
            <a:off x="1367407" y="1401276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4094" y="2208690"/>
            <a:ext cx="8337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UNESCO-IHP is the only inter-governmental program of the UN system devoted to water research, water resources management and education and capacity building.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a typeface="Trebuchet MS" pitchFamily="-84" charset="0"/>
              <a:cs typeface="Trebuchet MS"/>
              <a:sym typeface="Trebuchet MS" pitchFamily="-8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805555"/>
            <a:ext cx="2540681" cy="15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7" y="1828800"/>
            <a:ext cx="8525435" cy="43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11"/>
          <p:cNvCxnSpPr/>
          <p:nvPr/>
        </p:nvCxnSpPr>
        <p:spPr>
          <a:xfrm>
            <a:off x="1315104" y="141663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8260" y="836712"/>
            <a:ext cx="8754035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Governance of Groundwater Resources in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Aquifers (GGRETA) project</a:t>
            </a:r>
          </a:p>
        </p:txBody>
      </p:sp>
    </p:spTree>
    <p:extLst>
      <p:ext uri="{BB962C8B-B14F-4D97-AF65-F5344CB8AC3E}">
        <p14:creationId xmlns:p14="http://schemas.microsoft.com/office/powerpoint/2010/main" val="12661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1295400" y="1265710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4474" y="685788"/>
            <a:ext cx="9143999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Science for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Multidisciplinary Assessment</a:t>
            </a:r>
          </a:p>
        </p:txBody>
      </p:sp>
      <p:grpSp>
        <p:nvGrpSpPr>
          <p:cNvPr id="6" name="Groupe 1"/>
          <p:cNvGrpSpPr>
            <a:grpSpLocks/>
          </p:cNvGrpSpPr>
          <p:nvPr/>
        </p:nvGrpSpPr>
        <p:grpSpPr bwMode="auto">
          <a:xfrm>
            <a:off x="685800" y="4495800"/>
            <a:ext cx="7839932" cy="1981200"/>
            <a:chOff x="357188" y="3288684"/>
            <a:chExt cx="10997543" cy="4303358"/>
          </a:xfrm>
        </p:grpSpPr>
        <p:sp>
          <p:nvSpPr>
            <p:cNvPr id="7" name="Right Arrow 15"/>
            <p:cNvSpPr/>
            <p:nvPr/>
          </p:nvSpPr>
          <p:spPr>
            <a:xfrm>
              <a:off x="983781" y="3288684"/>
              <a:ext cx="7006743" cy="430335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535" tIns="48767" rIns="97535" bIns="48767" anchor="ctr"/>
            <a:lstStyle/>
            <a:p>
              <a:endParaRPr lang="en-GB" altLang="fr-FR" sz="1350">
                <a:solidFill>
                  <a:srgbClr val="FFFFF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7188" y="4671575"/>
              <a:ext cx="2356698" cy="153757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7535" tIns="48767" rIns="97535" bIns="48767" anchor="ctr"/>
            <a:lstStyle/>
            <a:p>
              <a:pPr algn="ctr" defTabSz="438128">
                <a:defRPr/>
              </a:pPr>
              <a:r>
                <a:rPr lang="en-GB" sz="1200" b="1" dirty="0">
                  <a:latin typeface="Calibri" pitchFamily="34" charset="0"/>
                </a:rPr>
                <a:t>Data collection</a:t>
              </a:r>
              <a:br>
                <a:rPr lang="en-GB" sz="1200" b="1" dirty="0">
                  <a:latin typeface="Calibri" pitchFamily="34" charset="0"/>
                </a:rPr>
              </a:br>
              <a:r>
                <a:rPr lang="en-GB" sz="1200" b="1" dirty="0">
                  <a:latin typeface="Calibri" pitchFamily="34" charset="0"/>
                </a:rPr>
                <a:t>(mainly existing)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8789" y="4671575"/>
              <a:ext cx="2132804" cy="153757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7535" tIns="48767" rIns="97535" bIns="48767" anchor="ctr"/>
            <a:lstStyle/>
            <a:p>
              <a:pPr algn="ctr" defTabSz="438128">
                <a:defRPr/>
              </a:pPr>
              <a:r>
                <a:rPr lang="en-GB" sz="1200" b="1" dirty="0">
                  <a:latin typeface="Calibri" pitchFamily="34" charset="0"/>
                </a:rPr>
                <a:t>Data harmonisation</a:t>
              </a: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8181119" y="4143525"/>
              <a:ext cx="3173612" cy="2455849"/>
              <a:chOff x="6981315" y="1081812"/>
              <a:chExt cx="1502490" cy="185534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981315" y="1081812"/>
                <a:ext cx="1502490" cy="185534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7054650" y="1184867"/>
                <a:ext cx="1355820" cy="17078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2863" tIns="42863" rIns="42863" bIns="42863" spcCol="1270" anchor="ctr"/>
              <a:lstStyle/>
              <a:p>
                <a:pPr algn="ctr" defTabSz="71115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1500" b="1" dirty="0">
                    <a:solidFill>
                      <a:srgbClr val="003399"/>
                    </a:solidFill>
                    <a:latin typeface="Calibri" pitchFamily="34" charset="0"/>
                  </a:rPr>
                  <a:t>Proposals of Multi Country Consultative Mechanisms</a:t>
                </a:r>
              </a:p>
            </p:txBody>
          </p:sp>
        </p:grpSp>
        <p:sp>
          <p:nvSpPr>
            <p:cNvPr id="13" name="Rounded Rectangle 9"/>
            <p:cNvSpPr/>
            <p:nvPr/>
          </p:nvSpPr>
          <p:spPr>
            <a:xfrm>
              <a:off x="5208128" y="4671575"/>
              <a:ext cx="1917812" cy="153757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7535" tIns="48767" rIns="97535" bIns="48767" anchor="ctr"/>
            <a:lstStyle/>
            <a:p>
              <a:pPr algn="ctr" defTabSz="438128">
                <a:defRPr/>
              </a:pPr>
              <a:r>
                <a:rPr lang="en-GB" sz="1200" b="1" dirty="0">
                  <a:latin typeface="Calibri" pitchFamily="34" charset="0"/>
                </a:rPr>
                <a:t>TBA</a:t>
              </a:r>
              <a:br>
                <a:rPr lang="en-GB" sz="1200" b="1" dirty="0">
                  <a:latin typeface="Calibri" pitchFamily="34" charset="0"/>
                </a:rPr>
              </a:br>
              <a:r>
                <a:rPr lang="en-GB" sz="1200" b="1" dirty="0">
                  <a:latin typeface="Calibri" pitchFamily="34" charset="0"/>
                </a:rPr>
                <a:t>assessment</a:t>
              </a:r>
            </a:p>
          </p:txBody>
        </p:sp>
      </p:grp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46863" y="1792529"/>
            <a:ext cx="8579222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Indicator-based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methodology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aimed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conveying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a simple and straight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forward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message to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policy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makers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(&gt;30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indicators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Multidisciplinary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assessment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Hydrogeological</a:t>
            </a: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Socio-economic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Environmental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including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gender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Legal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Institutional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including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gender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19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1295400" y="1314621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6863" y="495746"/>
            <a:ext cx="8797137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Science for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Multidisciplinary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Assessment: Application of innovative tools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46863" y="1676401"/>
            <a:ext cx="8579222" cy="35052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7700" b="1" dirty="0" smtClean="0">
                <a:solidFill>
                  <a:schemeClr val="accent1">
                    <a:lumMod val="75000"/>
                  </a:schemeClr>
                </a:solidFill>
              </a:rPr>
              <a:t>Gravity </a:t>
            </a:r>
            <a:r>
              <a:rPr lang="en-US" sz="7700" b="1" dirty="0">
                <a:solidFill>
                  <a:schemeClr val="accent1">
                    <a:lumMod val="75000"/>
                  </a:schemeClr>
                </a:solidFill>
              </a:rPr>
              <a:t>Recovery and Climate Experiment (GRACE):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sz="7700" i="1" dirty="0">
                <a:solidFill>
                  <a:schemeClr val="accent1">
                    <a:lumMod val="75000"/>
                  </a:schemeClr>
                </a:solidFill>
              </a:rPr>
              <a:t> First satellite mission able to monitor total water</a:t>
            </a:r>
            <a:r>
              <a:rPr lang="en-US" sz="7700" i="1" strike="sngStrik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700" i="1" dirty="0">
                <a:solidFill>
                  <a:schemeClr val="accent1">
                    <a:lumMod val="75000"/>
                  </a:schemeClr>
                </a:solidFill>
              </a:rPr>
              <a:t>storage changes (including groundwater) </a:t>
            </a:r>
            <a:r>
              <a:rPr lang="en-US" sz="7700" i="1" dirty="0" smtClean="0">
                <a:solidFill>
                  <a:schemeClr val="accent1">
                    <a:lumMod val="75000"/>
                  </a:schemeClr>
                </a:solidFill>
              </a:rPr>
              <a:t>remotely</a:t>
            </a:r>
          </a:p>
          <a:p>
            <a:pPr marL="457200" lvl="1" indent="0">
              <a:buNone/>
              <a:defRPr/>
            </a:pPr>
            <a:endParaRPr lang="en-US" sz="7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Objective: </a:t>
            </a:r>
          </a:p>
          <a:p>
            <a:pPr lvl="1">
              <a:buFont typeface="Courier New" charset="0"/>
              <a:buChar char="o"/>
              <a:defRPr/>
            </a:pPr>
            <a:r>
              <a:rPr lang="en-US" sz="7600" i="1" dirty="0" smtClean="0">
                <a:solidFill>
                  <a:schemeClr val="accent1">
                    <a:lumMod val="75000"/>
                  </a:schemeClr>
                </a:solidFill>
              </a:rPr>
              <a:t>Assess the impact of </a:t>
            </a:r>
            <a:r>
              <a:rPr lang="en-US" sz="7600" b="1" i="1" u="sng" dirty="0" smtClean="0">
                <a:solidFill>
                  <a:schemeClr val="accent1">
                    <a:lumMod val="75000"/>
                  </a:schemeClr>
                </a:solidFill>
              </a:rPr>
              <a:t>climate variability </a:t>
            </a:r>
            <a:r>
              <a:rPr lang="en-US" sz="7600" i="1" dirty="0" smtClean="0">
                <a:solidFill>
                  <a:schemeClr val="accent1">
                    <a:lumMod val="75000"/>
                  </a:schemeClr>
                </a:solidFill>
              </a:rPr>
              <a:t>in recharge despite the lack of data to support sound management strategies</a:t>
            </a:r>
            <a:endParaRPr lang="fr-FR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00" y="4333043"/>
            <a:ext cx="2709760" cy="236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455" y="5350077"/>
            <a:ext cx="3233294" cy="134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4961" y="4449556"/>
            <a:ext cx="2796464" cy="21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55" y="4222031"/>
            <a:ext cx="1371600" cy="846019"/>
          </a:xfrm>
          <a:prstGeom prst="rect">
            <a:avLst/>
          </a:prstGeom>
        </p:spPr>
      </p:pic>
      <p:pic>
        <p:nvPicPr>
          <p:cNvPr id="10" name="Imag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55334" y="4267254"/>
            <a:ext cx="878018" cy="7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1295400" y="1314621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6863" y="495746"/>
            <a:ext cx="8797137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Science for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Multidisciplinary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Assessment: Application of innovative tools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950" y="1470266"/>
            <a:ext cx="2232248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Main findings: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52028" y="2090710"/>
            <a:ext cx="3960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Shallow aquifers are highly responsive to rainfall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Strong correlation between ENSO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and groundwater levels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El </a:t>
            </a:r>
            <a:r>
              <a:rPr lang="en-US" sz="1600" b="1" dirty="0" smtClean="0">
                <a:solidFill>
                  <a:srgbClr val="FF0000"/>
                </a:solidFill>
              </a:rPr>
              <a:t>Niño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years: falling water table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La Niña years: rising water table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3876623"/>
            <a:ext cx="2232248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Key messages: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81814" y="4411221"/>
            <a:ext cx="39604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Need to strengthen links with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metereological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agencies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Work will provide further guidelines for agriculture and livestock planning (especially during drought periods)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The concept of “groundwater depletion” should be interpreted carefully 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2624" y="3875624"/>
            <a:ext cx="4495800" cy="2904035"/>
            <a:chOff x="4064000" y="2387251"/>
            <a:chExt cx="5080000" cy="45937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0" y="2911189"/>
              <a:ext cx="5080000" cy="38100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>
              <a:off x="5402488" y="2879490"/>
              <a:ext cx="408008" cy="916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267400" y="4932366"/>
              <a:ext cx="1191634" cy="17911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750356" y="2879489"/>
              <a:ext cx="413791" cy="916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327205" y="2387251"/>
              <a:ext cx="1072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La Niña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28555" y="2387252"/>
              <a:ext cx="1072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La Niña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64000" y="6611713"/>
              <a:ext cx="1045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El Niño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19" y="1547856"/>
            <a:ext cx="3129566" cy="23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1295400" y="1314621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6863" y="495746"/>
            <a:ext cx="8797137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Science for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Multidisciplinary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Assessment: Importance of capacity-building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46863" y="1676400"/>
            <a:ext cx="8579222" cy="48368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Trainings on the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</a:rPr>
              <a:t>shared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 management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</a:rPr>
              <a:t>tools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</a:rPr>
              <a:t>e.g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</a:rPr>
              <a:t>databases</a:t>
            </a:r>
            <a:r>
              <a:rPr lang="is-IS" sz="2100" b="1" dirty="0" smtClean="0">
                <a:solidFill>
                  <a:schemeClr val="accent1">
                    <a:lumMod val="75000"/>
                  </a:schemeClr>
                </a:solidFill>
              </a:rPr>
              <a:t>…)</a:t>
            </a:r>
            <a:endParaRPr lang="fr-FR" sz="1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Compilation 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of a joint STAS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borehole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database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around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6000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boreholes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Preparation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of 60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thematic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maps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providing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information on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groundwater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levels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quality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, …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being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uploaded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to a web-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based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 Information Management System (IHP-WINS</a:t>
            </a: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Trainings 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</a:rPr>
              <a:t>hydrogeology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</a:rPr>
              <a:t>groundwater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b="1" dirty="0" err="1" smtClean="0">
                <a:solidFill>
                  <a:schemeClr val="accent1">
                    <a:lumMod val="75000"/>
                  </a:schemeClr>
                </a:solidFill>
              </a:rPr>
              <a:t>modeling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700" dirty="0">
                <a:solidFill>
                  <a:schemeClr val="accent1">
                    <a:lumMod val="75000"/>
                  </a:schemeClr>
                </a:solidFill>
              </a:rPr>
              <a:t>Agreement on the </a:t>
            </a:r>
            <a:r>
              <a:rPr lang="fr-FR" sz="1700" dirty="0" err="1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fr-FR" sz="17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sz="1700" dirty="0" err="1">
                <a:solidFill>
                  <a:schemeClr val="accent1">
                    <a:lumMod val="75000"/>
                  </a:schemeClr>
                </a:solidFill>
              </a:rPr>
              <a:t>delineation</a:t>
            </a:r>
            <a:r>
              <a:rPr lang="fr-FR" sz="1700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fr-FR" sz="1700" dirty="0" err="1">
                <a:solidFill>
                  <a:schemeClr val="accent1">
                    <a:lumMod val="75000"/>
                  </a:schemeClr>
                </a:solidFill>
              </a:rPr>
              <a:t>aquifer</a:t>
            </a:r>
            <a:r>
              <a:rPr lang="fr-FR" sz="1700" dirty="0">
                <a:solidFill>
                  <a:schemeClr val="accent1">
                    <a:lumMod val="75000"/>
                  </a:schemeClr>
                </a:solidFill>
              </a:rPr>
              <a:t> system</a:t>
            </a:r>
            <a:r>
              <a:rPr lang="fr-FR" sz="17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Agreement on a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hydrogeological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conceptual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model (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covering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recharge and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discharge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areas and rates,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groundwater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flow, and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potential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pollution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areas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7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1295400" y="1314621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6863" y="495746"/>
            <a:ext cx="8797137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Science for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Multidisciplinary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Assessment: Importance of capacity-building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46863" y="2362200"/>
            <a:ext cx="8579222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Trainings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groundwater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modeling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of a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numerical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model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currently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on-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going</a:t>
            </a:r>
            <a:endParaRPr lang="fr-FR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Build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capacity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Member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States in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groundwater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modeling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including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surface water –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groundwater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interaction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« Training for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trainers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 »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approach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7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1295400" y="1314621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6863" y="495746"/>
            <a:ext cx="8797137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Science for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Multidisciplinary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Assessment: Importance of capacity-building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Groupe 2"/>
          <p:cNvGrpSpPr/>
          <p:nvPr/>
        </p:nvGrpSpPr>
        <p:grpSpPr>
          <a:xfrm>
            <a:off x="-183191" y="1247172"/>
            <a:ext cx="9407246" cy="5487153"/>
            <a:chOff x="-338581" y="796100"/>
            <a:chExt cx="9407246" cy="5487153"/>
          </a:xfrm>
        </p:grpSpPr>
        <p:sp>
          <p:nvSpPr>
            <p:cNvPr id="7" name="CasellaDiTesto 7"/>
            <p:cNvSpPr txBox="1"/>
            <p:nvPr/>
          </p:nvSpPr>
          <p:spPr>
            <a:xfrm>
              <a:off x="-338581" y="5653080"/>
              <a:ext cx="4172642" cy="630173"/>
            </a:xfrm>
            <a:prstGeom prst="rect">
              <a:avLst/>
            </a:prstGeom>
            <a:noFill/>
          </p:spPr>
          <p:txBody>
            <a:bodyPr wrap="square" lIns="349758" tIns="174879" rIns="349758" bIns="174879">
              <a:spAutoFit/>
            </a:bodyPr>
            <a:lstStyle/>
            <a:p>
              <a:pPr algn="ctr" defTabSz="3497580">
                <a:defRPr/>
              </a:pPr>
              <a:r>
                <a:rPr lang="en-US" b="1" kern="1400" dirty="0" smtClean="0">
                  <a:solidFill>
                    <a:srgbClr val="FF9300"/>
                  </a:solidFill>
                  <a:latin typeface="Trebuchet MS" charset="0"/>
                  <a:ea typeface="Trebuchet MS" charset="0"/>
                  <a:cs typeface="Trebuchet MS" charset="0"/>
                </a:rPr>
                <a:t>September – December 2016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512494" y="5653080"/>
              <a:ext cx="4172642" cy="630173"/>
            </a:xfrm>
            <a:prstGeom prst="rect">
              <a:avLst/>
            </a:prstGeom>
            <a:noFill/>
          </p:spPr>
          <p:txBody>
            <a:bodyPr wrap="square" lIns="349758" tIns="174879" rIns="349758" bIns="174879">
              <a:spAutoFit/>
            </a:bodyPr>
            <a:lstStyle/>
            <a:p>
              <a:pPr algn="ctr" defTabSz="3497580">
                <a:defRPr/>
              </a:pPr>
              <a:r>
                <a:rPr lang="en-US" b="1" kern="1400" dirty="0" smtClean="0">
                  <a:solidFill>
                    <a:srgbClr val="FF9300"/>
                  </a:solidFill>
                  <a:latin typeface="Trebuchet MS" charset="0"/>
                  <a:ea typeface="Trebuchet MS" charset="0"/>
                  <a:cs typeface="Trebuchet MS" charset="0"/>
                </a:rPr>
                <a:t>January – September 2017</a:t>
              </a:r>
            </a:p>
          </p:txBody>
        </p:sp>
        <p:grpSp>
          <p:nvGrpSpPr>
            <p:cNvPr id="9" name="Groupe 1"/>
            <p:cNvGrpSpPr/>
            <p:nvPr/>
          </p:nvGrpSpPr>
          <p:grpSpPr>
            <a:xfrm>
              <a:off x="-268161" y="796100"/>
              <a:ext cx="9336826" cy="5175049"/>
              <a:chOff x="-268161" y="796100"/>
              <a:chExt cx="9336826" cy="5175049"/>
            </a:xfrm>
          </p:grpSpPr>
          <p:sp>
            <p:nvSpPr>
              <p:cNvPr id="10" name="Forme 106"/>
              <p:cNvSpPr/>
              <p:nvPr/>
            </p:nvSpPr>
            <p:spPr>
              <a:xfrm rot="21319781" flipV="1">
                <a:off x="8393" y="1179856"/>
                <a:ext cx="8433837" cy="3252537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olidFill>
                <a:srgbClr val="8064A2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21299992" lon="10799999" rev="10799999"/>
                </a:camera>
                <a:lightRig rig="threePt" dir="t"/>
              </a:scene3d>
            </p:spPr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19" y="2928724"/>
                <a:ext cx="804990" cy="931702"/>
              </a:xfrm>
              <a:prstGeom prst="rect">
                <a:avLst/>
              </a:prstGeom>
            </p:spPr>
          </p:pic>
          <p:sp>
            <p:nvSpPr>
              <p:cNvPr id="12" name="Ellipse 50"/>
              <p:cNvSpPr/>
              <p:nvPr/>
            </p:nvSpPr>
            <p:spPr>
              <a:xfrm>
                <a:off x="568228" y="4115880"/>
                <a:ext cx="248934" cy="218701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3" name="CasellaDiTesto 7"/>
              <p:cNvSpPr txBox="1"/>
              <p:nvPr/>
            </p:nvSpPr>
            <p:spPr>
              <a:xfrm>
                <a:off x="-268161" y="4448893"/>
                <a:ext cx="2170646" cy="1430392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Preparation of FREEWAT Platform (including QGIS, </a:t>
                </a:r>
                <a:r>
                  <a:rPr lang="en-US" sz="1400" b="1" kern="1400" dirty="0" err="1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Modflow</a:t>
                </a: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, </a:t>
                </a:r>
                <a:r>
                  <a:rPr lang="en-US" sz="1400" b="1" kern="1400" dirty="0" err="1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etc</a:t>
                </a:r>
                <a:r>
                  <a:rPr lang="is-I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…)</a:t>
                </a:r>
                <a:endParaRPr lang="en-US" sz="1400" b="1" kern="1400" dirty="0" smtClean="0">
                  <a:solidFill>
                    <a:srgbClr val="336699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sp>
            <p:nvSpPr>
              <p:cNvPr id="14" name="CasellaDiTesto 7"/>
              <p:cNvSpPr txBox="1"/>
              <p:nvPr/>
            </p:nvSpPr>
            <p:spPr>
              <a:xfrm>
                <a:off x="692695" y="3730829"/>
                <a:ext cx="2170646" cy="784061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Training the trainers</a:t>
                </a:r>
              </a:p>
            </p:txBody>
          </p:sp>
          <p:sp>
            <p:nvSpPr>
              <p:cNvPr id="15" name="Ellipse 50"/>
              <p:cNvSpPr/>
              <p:nvPr/>
            </p:nvSpPr>
            <p:spPr>
              <a:xfrm>
                <a:off x="1408008" y="3270492"/>
                <a:ext cx="426828" cy="443315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7" name="Ellipse 50"/>
              <p:cNvSpPr/>
              <p:nvPr/>
            </p:nvSpPr>
            <p:spPr>
              <a:xfrm>
                <a:off x="2555019" y="2653072"/>
                <a:ext cx="426828" cy="443315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8" name="CasellaDiTesto 7"/>
              <p:cNvSpPr txBox="1"/>
              <p:nvPr/>
            </p:nvSpPr>
            <p:spPr>
              <a:xfrm>
                <a:off x="1834836" y="3130430"/>
                <a:ext cx="2170646" cy="999504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Preparation of data for </a:t>
                </a:r>
                <a:r>
                  <a:rPr lang="en-US" sz="1400" b="1" kern="140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STAS model</a:t>
                </a:r>
                <a:endParaRPr lang="en-US" sz="1400" b="1" kern="1400" dirty="0" smtClean="0">
                  <a:solidFill>
                    <a:srgbClr val="336699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sp>
            <p:nvSpPr>
              <p:cNvPr id="19" name="Ellipse 50"/>
              <p:cNvSpPr/>
              <p:nvPr/>
            </p:nvSpPr>
            <p:spPr>
              <a:xfrm>
                <a:off x="3862769" y="2101687"/>
                <a:ext cx="569089" cy="606199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20" name="CasellaDiTesto 7"/>
              <p:cNvSpPr txBox="1"/>
              <p:nvPr/>
            </p:nvSpPr>
            <p:spPr>
              <a:xfrm>
                <a:off x="3177323" y="2938284"/>
                <a:ext cx="2170646" cy="1430392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STAS model implementation and calibration</a:t>
                </a:r>
              </a:p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(participatory approach)</a:t>
                </a:r>
              </a:p>
            </p:txBody>
          </p:sp>
          <p:sp>
            <p:nvSpPr>
              <p:cNvPr id="21" name="Ellipse 50"/>
              <p:cNvSpPr/>
              <p:nvPr/>
            </p:nvSpPr>
            <p:spPr>
              <a:xfrm>
                <a:off x="6720438" y="1136090"/>
                <a:ext cx="995044" cy="980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22" name="Ellipse 50"/>
              <p:cNvSpPr/>
              <p:nvPr/>
            </p:nvSpPr>
            <p:spPr>
              <a:xfrm>
                <a:off x="5152339" y="1602953"/>
                <a:ext cx="826215" cy="75386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23" name="CasellaDiTesto 7"/>
              <p:cNvSpPr txBox="1"/>
              <p:nvPr/>
            </p:nvSpPr>
            <p:spPr>
              <a:xfrm>
                <a:off x="4549792" y="2480564"/>
                <a:ext cx="2170646" cy="568617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National trainings</a:t>
                </a:r>
              </a:p>
            </p:txBody>
          </p:sp>
          <p:grpSp>
            <p:nvGrpSpPr>
              <p:cNvPr id="24" name="Groupe 72"/>
              <p:cNvGrpSpPr/>
              <p:nvPr/>
            </p:nvGrpSpPr>
            <p:grpSpPr>
              <a:xfrm>
                <a:off x="7818757" y="952594"/>
                <a:ext cx="1249908" cy="1228246"/>
                <a:chOff x="7269251" y="3132935"/>
                <a:chExt cx="3208251" cy="3329250"/>
              </a:xfrm>
            </p:grpSpPr>
            <p:sp>
              <p:nvSpPr>
                <p:cNvPr id="31" name="Rectangle à coins arrondis 71"/>
                <p:cNvSpPr/>
                <p:nvPr/>
              </p:nvSpPr>
              <p:spPr>
                <a:xfrm>
                  <a:off x="7294747" y="3132935"/>
                  <a:ext cx="3182755" cy="3329250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32" name="Groupe 23"/>
                <p:cNvGrpSpPr>
                  <a:grpSpLocks/>
                </p:cNvGrpSpPr>
                <p:nvPr/>
              </p:nvGrpSpPr>
              <p:grpSpPr bwMode="auto">
                <a:xfrm>
                  <a:off x="7269251" y="3565524"/>
                  <a:ext cx="3208251" cy="1911351"/>
                  <a:chOff x="567264" y="4490370"/>
                  <a:chExt cx="2256392" cy="1344179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994014" y="4490370"/>
                    <a:ext cx="1545240" cy="13441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567264" y="4490372"/>
                    <a:ext cx="2256392" cy="13441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110130" tIns="0" rIns="0" bIns="0"/>
                  <a:lstStyle>
                    <a:lvl1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1pPr>
                    <a:lvl2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2pPr>
                    <a:lvl3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3pPr>
                    <a:lvl4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4pPr>
                    <a:lvl5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5pPr>
                    <a:lvl6pPr marL="1371600" indent="914400" defTabSz="8207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6pPr>
                    <a:lvl7pPr marL="1828800" indent="914400" defTabSz="8207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7pPr>
                    <a:lvl8pPr marL="2286000" indent="914400" defTabSz="8207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8pPr>
                    <a:lvl9pPr marL="2743200" indent="914400" defTabSz="8207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9pPr>
                  </a:lstStyle>
                  <a:p>
                    <a:pPr marL="0" marR="0" lvl="0" indent="0" algn="ctr" defTabSz="820738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rPr>
                      <a:t>Objective: </a:t>
                    </a:r>
                    <a:r>
                      <a:rPr kumimoji="0" lang="fr-FR" sz="18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rPr>
                      <a:t>Producing</a:t>
                    </a:r>
                    <a:r>
                      <a:rPr kumimoji="0" lang="fr-FR" sz="1800" b="0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rPr>
                      <a:t> </a:t>
                    </a:r>
                    <a:r>
                      <a:rPr kumimoji="0" lang="fr-FR" sz="1800" b="0" i="0" u="none" strike="noStrike" kern="0" cap="none" spc="0" normalizeH="0" noProof="0" dirty="0" err="1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rPr>
                      <a:t>policies</a:t>
                    </a:r>
                    <a:r>
                      <a:rPr kumimoji="0" lang="fr-FR" sz="1800" b="0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rPr>
                      <a:t>!</a:t>
                    </a:r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Helvetica Light" pitchFamily="2" charset="0"/>
                      <a:cs typeface="Helvetica Light" pitchFamily="2" charset="0"/>
                      <a:sym typeface="Helvetica Light" pitchFamily="2" charset="0"/>
                    </a:endParaRPr>
                  </a:p>
                </p:txBody>
              </p:sp>
            </p:grpSp>
          </p:grpSp>
          <p:sp>
            <p:nvSpPr>
              <p:cNvPr id="25" name="CasellaDiTesto 7"/>
              <p:cNvSpPr txBox="1"/>
              <p:nvPr/>
            </p:nvSpPr>
            <p:spPr>
              <a:xfrm>
                <a:off x="6099877" y="2190900"/>
                <a:ext cx="2170646" cy="1430392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STAS model simulations and scenarios (participatory </a:t>
                </a:r>
                <a:r>
                  <a:rPr lang="en-US" sz="1400" b="1" kern="140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approach)</a:t>
                </a:r>
                <a:endParaRPr lang="en-US" sz="1400" b="1" kern="1400" dirty="0" smtClean="0">
                  <a:solidFill>
                    <a:srgbClr val="336699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3563888" y="1085951"/>
                <a:ext cx="0" cy="4885198"/>
              </a:xfrm>
              <a:prstGeom prst="lin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1750" cap="flat" cmpd="sng" algn="ctr">
                <a:solidFill>
                  <a:srgbClr val="336699"/>
                </a:solidFill>
                <a:prstDash val="dash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27" name="ZoneTexte 92"/>
              <p:cNvSpPr txBox="1"/>
              <p:nvPr/>
            </p:nvSpPr>
            <p:spPr>
              <a:xfrm>
                <a:off x="339109" y="1042487"/>
                <a:ext cx="2778187" cy="646331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  <a:sym typeface="Helvetica Light" charset="0"/>
                  </a:rPr>
                  <a:t>SOFTWARE DEVELOPMENT AND CAPACITY BUILDING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  <a:sym typeface="Helvetica Light" charset="0"/>
                </a:endParaRPr>
              </a:p>
            </p:txBody>
          </p:sp>
          <p:sp>
            <p:nvSpPr>
              <p:cNvPr id="28" name="ZoneTexte 92"/>
              <p:cNvSpPr txBox="1"/>
              <p:nvPr/>
            </p:nvSpPr>
            <p:spPr>
              <a:xfrm>
                <a:off x="3893304" y="796100"/>
                <a:ext cx="2778187" cy="646331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  <a:sym typeface="Helvetica Light" charset="0"/>
                  </a:rPr>
                  <a:t>APPLICATION OF THE FREEWAT PLATFORM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  <a:sym typeface="Helvetica Light" charset="0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031" y="1928164"/>
                <a:ext cx="1511489" cy="83922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1951" y="3647808"/>
                <a:ext cx="2501572" cy="19519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730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1295400" y="1314621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6863" y="495746"/>
            <a:ext cx="8797137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Science for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Multidisciplinary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Assessment: Importance of capacity-building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46863" y="2362200"/>
            <a:ext cx="8579222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Training for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trainers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Regional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trainings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</a:rPr>
              <a:t>held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 in July 2016 and March 2017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</a:rPr>
              <a:t>trainees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 per country (Focal points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</a:rPr>
              <a:t>nominated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</a:rPr>
              <a:t>Member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 States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Trainees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come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academia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Department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of Water 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Affairs</a:t>
            </a:r>
            <a:endParaRPr lang="fr-FR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National trainings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delivered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trainees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Starting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in May 2017)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7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8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fr-FR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1568599" y="1210762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66800" y="630840"/>
            <a:ext cx="7377353" cy="57992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The importance of a Water Diplomacy approach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2389" y="1610285"/>
            <a:ext cx="6306670" cy="424787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 Water Diplomacy approach was a key factor to create the “</a:t>
            </a:r>
            <a:r>
              <a:rPr lang="en-US" sz="2600" dirty="0" err="1">
                <a:solidFill>
                  <a:schemeClr val="accent1">
                    <a:lumMod val="75000"/>
                  </a:schemeClr>
                </a:solidFill>
              </a:rPr>
              <a:t>Stampriet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 Family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b="1" i="1" dirty="0" smtClean="0">
                <a:solidFill>
                  <a:schemeClr val="accent1">
                    <a:lumMod val="75000"/>
                  </a:schemeClr>
                </a:solidFill>
              </a:rPr>
              <a:t>Trust-building: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Stakeholder mapping, identifying issues and interest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</a:rPr>
              <a:t>Capacity-building trainings on Water Diplomacy: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Focus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on: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charset="2"/>
              <a:buChar char="ü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 international water law,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charset="2"/>
              <a:buChar char="ü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enhancing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negotiation and dispute resolution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skills,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Capacity-building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trainings developed that they can be easily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replicated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1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b="1" i="1" dirty="0" smtClean="0">
                <a:solidFill>
                  <a:schemeClr val="accent1">
                    <a:lumMod val="75000"/>
                  </a:schemeClr>
                </a:solidFill>
              </a:rPr>
              <a:t>Consensus building: </a:t>
            </a:r>
            <a:endParaRPr lang="en-US" sz="29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6 regional meetings held in the three countries of the STAS in a rotation basis,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Courier New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2 stakeholder consultation meetings which counted with the participations of a broader audience (e.g. regional organizations, farmers, NGOs,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…)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05" y="1996556"/>
            <a:ext cx="2119593" cy="2996505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827505" y="4993061"/>
            <a:ext cx="2191871" cy="3779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www.groundwaterportal.org</a:t>
            </a:r>
            <a:endParaRPr lang="fr-FR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70" y="1160748"/>
            <a:ext cx="3513840" cy="21519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54" y="2464281"/>
            <a:ext cx="2838201" cy="18680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46" y="2300939"/>
            <a:ext cx="1336159" cy="18902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11541" r="11571" b="1609"/>
          <a:stretch/>
        </p:blipFill>
        <p:spPr bwMode="auto">
          <a:xfrm>
            <a:off x="5508449" y="4191163"/>
            <a:ext cx="2376264" cy="1668107"/>
          </a:xfrm>
          <a:prstGeom prst="rect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78" y="3591018"/>
            <a:ext cx="1253465" cy="205024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45" y="1646802"/>
            <a:ext cx="1959608" cy="18291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17" y="1322766"/>
            <a:ext cx="1280654" cy="19416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94" y="3807042"/>
            <a:ext cx="1241695" cy="20316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10" y="3914359"/>
            <a:ext cx="1375056" cy="1944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48" y="929649"/>
            <a:ext cx="938976" cy="5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439652" y="857250"/>
            <a:ext cx="6172200" cy="62753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50" b="1" dirty="0">
                <a:solidFill>
                  <a:schemeClr val="accent1">
                    <a:lumMod val="75000"/>
                  </a:schemeClr>
                </a:solidFill>
              </a:rPr>
              <a:t>Groundwater at UNESCO - IHP</a:t>
            </a:r>
          </a:p>
        </p:txBody>
      </p:sp>
      <p:cxnSp>
        <p:nvCxnSpPr>
          <p:cNvPr id="8" name="Straight Connector 3"/>
          <p:cNvCxnSpPr/>
          <p:nvPr/>
        </p:nvCxnSpPr>
        <p:spPr>
          <a:xfrm>
            <a:off x="1385646" y="148478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4500"/>
            <a:ext cx="3936054" cy="3398822"/>
          </a:xfrm>
          <a:prstGeom prst="rect">
            <a:avLst/>
          </a:prstGeom>
        </p:spPr>
      </p:pic>
      <p:pic>
        <p:nvPicPr>
          <p:cNvPr id="2" name="Picture 7" descr="Groundwater Resources of the World 1 : 25 000 000 with detailed distribution of main hydrogeological units by contin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0" y="3776066"/>
            <a:ext cx="3657600" cy="21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39652" y="5460333"/>
            <a:ext cx="2143125" cy="25809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4894" lvl="1" indent="0">
              <a:buNone/>
              <a:defRPr/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www.whymap.org</a:t>
            </a:r>
            <a:endParaRPr lang="en-US" altLang="en-US" sz="1500" b="1" dirty="0">
              <a:solidFill>
                <a:schemeClr val="accent1">
                  <a:lumMod val="75000"/>
                </a:schemeClr>
              </a:solidFill>
              <a:ea typeface="MS PGothic" pitchFamily="34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16" y="1609146"/>
            <a:ext cx="2331146" cy="15343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678534"/>
            <a:ext cx="1039643" cy="14707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2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" y="2057400"/>
            <a:ext cx="8503920" cy="20345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50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405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50" dirty="0">
                <a:solidFill>
                  <a:schemeClr val="accent1">
                    <a:lumMod val="75000"/>
                  </a:schemeClr>
                </a:solidFill>
              </a:rPr>
              <a:t>t.carvalho-resende@unesco.org </a:t>
            </a:r>
          </a:p>
        </p:txBody>
      </p:sp>
      <p:pic>
        <p:nvPicPr>
          <p:cNvPr id="4" name="Picture 2" descr="http://www.unesco.org/new/typo3temp/pics/02b7e3c1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80" y="4457701"/>
            <a:ext cx="2092440" cy="13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39652" y="857250"/>
            <a:ext cx="6172200" cy="62753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UNESCO-IHP and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Transboundary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Aquifers</a:t>
            </a:r>
          </a:p>
        </p:txBody>
      </p:sp>
      <p:cxnSp>
        <p:nvCxnSpPr>
          <p:cNvPr id="3" name="Straight Connector 3"/>
          <p:cNvCxnSpPr/>
          <p:nvPr/>
        </p:nvCxnSpPr>
        <p:spPr>
          <a:xfrm>
            <a:off x="1385646" y="148478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4094" y="2208690"/>
            <a:ext cx="8337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UNESCO-IHP launched the International Shared Aquifer Resources Management (ISARM)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programme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 in the year 2000 aiming at</a:t>
            </a:r>
          </a:p>
          <a:p>
            <a:pPr marL="257175" indent="-257175"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undertaking the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inventory of </a:t>
            </a:r>
            <a:r>
              <a:rPr lang="en-US" b="1" u="sng" dirty="0" err="1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transboundary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 aquifers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develop</a:t>
            </a:r>
          </a:p>
          <a:p>
            <a:pPr marL="257175" indent="-257175"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recommendations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 for improving their management and governance</a:t>
            </a:r>
          </a:p>
          <a:p>
            <a:pPr marL="257175" indent="-257175"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considering scientific, socio-economic, legal, institutional and</a:t>
            </a:r>
          </a:p>
          <a:p>
            <a:pPr marL="257175" indent="-257175"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Trebuchet MS" pitchFamily="-84" charset="0"/>
                <a:cs typeface="Trebuchet MS"/>
                <a:sym typeface="Trebuchet MS" pitchFamily="-84" charset="0"/>
              </a:rPr>
              <a:t>environmental components    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7" y="4024964"/>
            <a:ext cx="3090293" cy="17231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41" y="3893768"/>
            <a:ext cx="2961219" cy="20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logo_isar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04" y="1548680"/>
            <a:ext cx="2159794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516" y="3299885"/>
            <a:ext cx="1835894" cy="241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469069" y="2078689"/>
            <a:ext cx="62865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hangingPunct="1"/>
            <a:r>
              <a:rPr lang="en-GB" sz="1500" b="1" dirty="0">
                <a:solidFill>
                  <a:srgbClr val="000090"/>
                </a:solidFill>
                <a:latin typeface="Arial Black" pitchFamily="-84" charset="0"/>
                <a:ea typeface="MS PGothic" pitchFamily="34" charset="-128"/>
                <a:cs typeface="MS PGothic" pitchFamily="34" charset="-128"/>
              </a:rPr>
              <a:t>		  	        </a:t>
            </a:r>
          </a:p>
          <a:p>
            <a:pPr algn="ctr" hangingPunct="1"/>
            <a:r>
              <a:rPr lang="en-GB" sz="1500" b="1" i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MS PGothic" pitchFamily="34" charset="-128"/>
              </a:rPr>
              <a:t>2000: Starting of the first Worldwide Inventory of Transboundary Aquifers</a:t>
            </a:r>
            <a:r>
              <a:rPr lang="en-GB" sz="15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MS PGothic" pitchFamily="34" charset="-128"/>
              </a:rPr>
              <a:t> (UNESCO-IHP Resolution XIV-12 - 2000)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pic>
        <p:nvPicPr>
          <p:cNvPr id="4" name="Picture 6" descr="2009_unesco_atlas_of_transboundary_aquifers_150_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5402" y="3299886"/>
            <a:ext cx="2030168" cy="2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53524" y="2951284"/>
            <a:ext cx="3086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i="1" dirty="0">
                <a:solidFill>
                  <a:schemeClr val="accent1">
                    <a:lumMod val="75000"/>
                  </a:schemeClr>
                </a:solidFill>
              </a:rPr>
              <a:t>2000: Framework document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550603" y="2999802"/>
            <a:ext cx="23187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i="1" dirty="0">
                <a:solidFill>
                  <a:schemeClr val="accent1">
                    <a:lumMod val="75000"/>
                  </a:schemeClr>
                </a:solidFill>
              </a:rPr>
              <a:t>2008: First </a:t>
            </a:r>
            <a:r>
              <a:rPr lang="en-US" sz="1500" i="1" dirty="0" err="1">
                <a:solidFill>
                  <a:schemeClr val="accent1">
                    <a:lumMod val="75000"/>
                  </a:schemeClr>
                </a:solidFill>
              </a:rPr>
              <a:t>TBAs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</a:rPr>
              <a:t> Map </a:t>
            </a:r>
          </a:p>
        </p:txBody>
      </p:sp>
      <p:sp>
        <p:nvSpPr>
          <p:cNvPr id="7" name="Flèche droite 15"/>
          <p:cNvSpPr>
            <a:spLocks noChangeArrowheads="1"/>
          </p:cNvSpPr>
          <p:nvPr/>
        </p:nvSpPr>
        <p:spPr bwMode="auto">
          <a:xfrm>
            <a:off x="3600450" y="4114800"/>
            <a:ext cx="1478348" cy="620172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>
              <a:lumMod val="75000"/>
            </a:schemeClr>
          </a:solidFill>
          <a:ln w="25400">
            <a:solidFill>
              <a:srgbClr val="000000"/>
            </a:solidFill>
            <a:miter lim="0"/>
            <a:headEnd/>
            <a:tailEnd/>
          </a:ln>
          <a:effectLst>
            <a:outerShdw blurRad="38100" dist="26940" dir="5400000" algn="ctr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marL="171450"/>
            <a:endParaRPr lang="fr-FR" sz="135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39652" y="857250"/>
            <a:ext cx="6172200" cy="62753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International Shared Aquifer Resources Management (ISARM)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Programme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9" name="Straight Connector 3"/>
          <p:cNvCxnSpPr/>
          <p:nvPr/>
        </p:nvCxnSpPr>
        <p:spPr>
          <a:xfrm>
            <a:off x="1385646" y="148478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logo_isar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04" y="1548680"/>
            <a:ext cx="2159794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68252" y="6183879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MS PGothic" pitchFamily="34" charset="-128"/>
              </a:rPr>
              <a:t>Regular update of the TBA Map since 2008</a:t>
            </a:r>
            <a:endParaRPr lang="en-US" b="1" dirty="0">
              <a:solidFill>
                <a:schemeClr val="accent1">
                  <a:lumMod val="75000"/>
                </a:schemeClr>
              </a:solidFill>
              <a:ea typeface="MS PGothic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4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9504" y="944725"/>
            <a:ext cx="6289952" cy="43858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Legal Framework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7635" y="1549677"/>
            <a:ext cx="6551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UNESCO-IHP </a:t>
            </a:r>
            <a:r>
              <a:rPr lang="en-US" b="1" dirty="0">
                <a:solidFill>
                  <a:schemeClr val="accent6"/>
                </a:solidFill>
              </a:rPr>
              <a:t>provided scientific and technical support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UN International Law Commission (UNILC)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the preparation of the 19 Articles on the Law on Transboundary Aquifers, endorsed by the UNGA in 2008.</a:t>
            </a:r>
          </a:p>
        </p:txBody>
      </p:sp>
      <p:pic>
        <p:nvPicPr>
          <p:cNvPr id="12" name="Segnaposto contenuto 3" descr="UN 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845687"/>
            <a:ext cx="2030780" cy="261187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3" name="Image 7" descr="TBAs_UNILC_Draft_Articles(Ray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8635" y="3753037"/>
            <a:ext cx="1450822" cy="2058913"/>
          </a:xfrm>
          <a:prstGeom prst="rect">
            <a:avLst/>
          </a:prstGeom>
          <a:ln w="19050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Rectangle 13"/>
          <p:cNvSpPr/>
          <p:nvPr/>
        </p:nvSpPr>
        <p:spPr>
          <a:xfrm>
            <a:off x="1296701" y="2845686"/>
            <a:ext cx="356439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Several years of interdisciplinary work with UNILC lawyers and UNESCO hydrogeology experts were necessary to create a common ground and language.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42" y="3050959"/>
            <a:ext cx="782724" cy="4828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385646" y="1430778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622" y="890719"/>
            <a:ext cx="6858000" cy="766105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Transboundary Waters Assessment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Programme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(TWAP)</a:t>
            </a:r>
          </a:p>
        </p:txBody>
      </p:sp>
      <p:cxnSp>
        <p:nvCxnSpPr>
          <p:cNvPr id="3" name="Straight Connector 6"/>
          <p:cNvCxnSpPr/>
          <p:nvPr/>
        </p:nvCxnSpPr>
        <p:spPr>
          <a:xfrm>
            <a:off x="1385646" y="1592796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5183590"/>
            <a:ext cx="1571625" cy="7643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78" y="5426114"/>
            <a:ext cx="463940" cy="5506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677" y="5414401"/>
            <a:ext cx="525433" cy="574084"/>
          </a:xfrm>
          <a:prstGeom prst="rect">
            <a:avLst/>
          </a:prstGeom>
        </p:spPr>
      </p:pic>
      <p:pic>
        <p:nvPicPr>
          <p:cNvPr id="7" name="Picture 2" descr="http://www.unesco.org/new/typo3temp/pics/02b7e3c17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87" y="5426115"/>
            <a:ext cx="923110" cy="57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456" y="1783502"/>
            <a:ext cx="877824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Two year project funded by the Global Environment Facility (GEF) (2013-2015), aimed at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raising global attention the vulnerability of transboundary water systems, and catalyze action. </a:t>
            </a:r>
          </a:p>
          <a:p>
            <a:pPr>
              <a:lnSpc>
                <a:spcPts val="1575"/>
              </a:lnSpc>
            </a:pPr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5 components:</a:t>
            </a:r>
          </a:p>
          <a:p>
            <a:pPr>
              <a:lnSpc>
                <a:spcPts val="1575"/>
              </a:lnSpc>
            </a:pPr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57213" lvl="1" indent="-214313">
              <a:lnSpc>
                <a:spcPts val="1575"/>
              </a:lnSpc>
              <a:buFont typeface="Courier New" panose="02070309020205020404" pitchFamily="49" charset="0"/>
              <a:buChar char="o"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Transboundary Aquifers and SIDS Groundwater Systems, </a:t>
            </a:r>
          </a:p>
          <a:p>
            <a:pPr marL="557213" lvl="1" indent="-214313">
              <a:lnSpc>
                <a:spcPts val="1575"/>
              </a:lnSpc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Transboundary River Basins, </a:t>
            </a:r>
          </a:p>
          <a:p>
            <a:pPr marL="557213" lvl="1" indent="-214313">
              <a:lnSpc>
                <a:spcPts val="1575"/>
              </a:lnSpc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Transboundary Lake Basins, </a:t>
            </a:r>
          </a:p>
          <a:p>
            <a:pPr marL="557213" lvl="1" indent="-214313">
              <a:lnSpc>
                <a:spcPts val="1575"/>
              </a:lnSpc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Large Marine Ecosystems,</a:t>
            </a:r>
          </a:p>
          <a:p>
            <a:pPr marL="557213" lvl="1" indent="-214313">
              <a:lnSpc>
                <a:spcPts val="1575"/>
              </a:lnSpc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Open Ocean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14313" indent="-214313">
              <a:lnSpc>
                <a:spcPts val="1575"/>
              </a:lnSpc>
              <a:buFont typeface="Arial" panose="020B0604020202020204" pitchFamily="34" charset="0"/>
              <a:buChar char="•"/>
            </a:pPr>
            <a:endParaRPr lang="en-US" sz="21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214313" indent="-214313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First-ever baseline assessment of groundwater resources with information of 199 transboundary aquifers and 42 SIDS</a:t>
            </a:r>
          </a:p>
          <a:p>
            <a:pPr>
              <a:lnSpc>
                <a:spcPts val="1575"/>
              </a:lnSpc>
            </a:pPr>
            <a:endParaRPr lang="en-US" sz="2100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557213" lvl="1" indent="-214313">
              <a:lnSpc>
                <a:spcPts val="1575"/>
              </a:lnSpc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Accessible online at the UNESCO Groundwater Portal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www.groundwaterportal.net</a:t>
            </a:r>
            <a:endParaRPr lang="en-US" i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63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92">
            <a:off x="1599489" y="1931667"/>
            <a:ext cx="6116336" cy="37457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dist="50800" dir="2700000" sx="101000" sy="101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7" y="2056496"/>
            <a:ext cx="1346069" cy="1815666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4734018" y="5103186"/>
            <a:ext cx="3024336" cy="75608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35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8" y="5299572"/>
            <a:ext cx="1080120" cy="39768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72" y="5158331"/>
            <a:ext cx="691515" cy="6457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31" y="5356744"/>
            <a:ext cx="912641" cy="310298"/>
          </a:xfrm>
          <a:prstGeom prst="rect">
            <a:avLst/>
          </a:prstGeom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3271258" y="3674438"/>
            <a:ext cx="4256513" cy="143929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fr-FR" sz="2700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Worldwide </a:t>
            </a:r>
            <a:r>
              <a:rPr lang="fr-FR" sz="2700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inventory</a:t>
            </a:r>
            <a:r>
              <a:rPr lang="fr-FR" sz="2175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:</a:t>
            </a:r>
            <a:br>
              <a:rPr lang="fr-FR" sz="2175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</a:b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Updated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position and </a:t>
            </a:r>
            <a:r>
              <a:rPr lang="fr-FR" sz="1950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delineation</a:t>
            </a:r>
            <a:r>
              <a:rPr lang="fr-FR" sz="1950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of </a:t>
            </a:r>
            <a:br>
              <a:rPr lang="fr-FR" sz="1950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</a:br>
            <a:r>
              <a:rPr lang="fr-FR" sz="3075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592</a:t>
            </a:r>
            <a:r>
              <a:rPr lang="fr-FR" sz="3075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3075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transboundary</a:t>
            </a:r>
            <a:r>
              <a:rPr lang="fr-FR" sz="3075" dirty="0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 </a:t>
            </a:r>
            <a:r>
              <a:rPr lang="fr-FR" sz="3075" dirty="0" err="1">
                <a:solidFill>
                  <a:schemeClr val="accent1">
                    <a:lumMod val="75000"/>
                  </a:schemeClr>
                </a:solidFill>
                <a:ea typeface="Adobe Gothic Std B" pitchFamily="34" charset="-128"/>
              </a:rPr>
              <a:t>aquifers</a:t>
            </a:r>
            <a:endParaRPr lang="fr-FR" sz="3075" dirty="0">
              <a:solidFill>
                <a:schemeClr val="accent1">
                  <a:lumMod val="75000"/>
                </a:schemeClr>
              </a:solidFill>
              <a:ea typeface="Adobe Gothic Std B" pitchFamily="34" charset="-128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439652" y="857250"/>
            <a:ext cx="6172200" cy="62753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Transboundary Aquifers of the World</a:t>
            </a:r>
          </a:p>
        </p:txBody>
      </p:sp>
      <p:cxnSp>
        <p:nvCxnSpPr>
          <p:cNvPr id="17" name="Straight Connector 3"/>
          <p:cNvCxnSpPr/>
          <p:nvPr/>
        </p:nvCxnSpPr>
        <p:spPr>
          <a:xfrm>
            <a:off x="1385646" y="1484784"/>
            <a:ext cx="631870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35895" y="2818210"/>
            <a:ext cx="631150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How many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</a:rPr>
              <a:t>transboundary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 aquifers are under an agreement?</a:t>
            </a:r>
          </a:p>
        </p:txBody>
      </p:sp>
    </p:spTree>
    <p:extLst>
      <p:ext uri="{BB962C8B-B14F-4D97-AF65-F5344CB8AC3E}">
        <p14:creationId xmlns:p14="http://schemas.microsoft.com/office/powerpoint/2010/main" val="2895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&quot;/&gt;&lt;property id=&quot;20307&quot; value=&quot;265&quot;/&gt;&lt;/object&gt;&lt;object type=&quot;3&quot; unique_id=&quot;10005&quot;&gt;&lt;property id=&quot;20148&quot; value=&quot;5&quot;/&gt;&lt;property id=&quot;20300&quot; value=&quot;Diapositive 2&quot;/&gt;&lt;property id=&quot;20307&quot; value=&quot;269&quot;/&gt;&lt;/object&gt;&lt;object type=&quot;3&quot; unique_id=&quot;10006&quot;&gt;&lt;property id=&quot;20148&quot; value=&quot;5&quot;/&gt;&lt;property id=&quot;20300&quot; value=&quot;Diapositive 3&quot;/&gt;&lt;property id=&quot;20307&quot; value=&quot;266&quot;/&gt;&lt;/object&gt;&lt;object type=&quot;3&quot; unique_id=&quot;10007&quot;&gt;&lt;property id=&quot;20148&quot; value=&quot;5&quot;/&gt;&lt;property id=&quot;20300&quot; value=&quot;Diapositive 4&quot;/&gt;&lt;property id=&quot;20307&quot; value=&quot;257&quot;/&gt;&lt;/object&gt;&lt;object type=&quot;3&quot; unique_id=&quot;10008&quot;&gt;&lt;property id=&quot;20148&quot; value=&quot;5&quot;/&gt;&lt;property id=&quot;20300&quot; value=&quot;Diapositive 5&quot;/&gt;&lt;property id=&quot;20307&quot; value=&quot;256&quot;/&gt;&lt;/object&gt;&lt;object type=&quot;3&quot; unique_id=&quot;10009&quot;&gt;&lt;property id=&quot;20148&quot; value=&quot;5&quot;/&gt;&lt;property id=&quot;20300&quot; value=&quot;Diapositive 6&quot;/&gt;&lt;property id=&quot;20307&quot; value=&quot;267&quot;/&gt;&lt;/object&gt;&lt;object type=&quot;3&quot; unique_id=&quot;10010&quot;&gt;&lt;property id=&quot;20148&quot; value=&quot;5&quot;/&gt;&lt;property id=&quot;20300&quot; value=&quot;Diapositive 7&quot;/&gt;&lt;property id=&quot;20307&quot; value=&quot;271&quot;/&gt;&lt;/object&gt;&lt;object type=&quot;3&quot; unique_id=&quot;10011&quot;&gt;&lt;property id=&quot;20148&quot; value=&quot;5&quot;/&gt;&lt;property id=&quot;20300&quot; value=&quot;Diapositive 8&quot;/&gt;&lt;property id=&quot;20307&quot; value=&quot;272&quot;/&gt;&lt;/object&gt;&lt;object type=&quot;3&quot; unique_id=&quot;10012&quot;&gt;&lt;property id=&quot;20148&quot; value=&quot;5&quot;/&gt;&lt;property id=&quot;20300&quot; value=&quot;Diapositive 9&quot;/&gt;&lt;property id=&quot;20307&quot; value=&quot;268&quot;/&gt;&lt;/object&gt;&lt;object type=&quot;3&quot; unique_id=&quot;10013&quot;&gt;&lt;property id=&quot;20148&quot; value=&quot;5&quot;/&gt;&lt;property id=&quot;20300&quot; value=&quot;Diapositive 10&quot;/&gt;&lt;property id=&quot;20307&quot; value=&quot;275&quot;/&gt;&lt;/object&gt;&lt;object type=&quot;3&quot; unique_id=&quot;10014&quot;&gt;&lt;property id=&quot;20148&quot; value=&quot;5&quot;/&gt;&lt;property id=&quot;20300&quot; value=&quot;Diapositive 11&quot;/&gt;&lt;property id=&quot;20307&quot; value=&quot;258&quot;/&gt;&lt;/object&gt;&lt;object type=&quot;3&quot; unique_id=&quot;10015&quot;&gt;&lt;property id=&quot;20148&quot; value=&quot;5&quot;/&gt;&lt;property id=&quot;20300&quot; value=&quot;Diapositive 12&quot;/&gt;&lt;property id=&quot;20307&quot; value=&quot;270&quot;/&gt;&lt;/object&gt;&lt;object type=&quot;3&quot; unique_id=&quot;10016&quot;&gt;&lt;property id=&quot;20148&quot; value=&quot;5&quot;/&gt;&lt;property id=&quot;20300&quot; value=&quot;Diapositive 13&quot;/&gt;&lt;property id=&quot;20307&quot; value=&quot;261&quot;/&gt;&lt;/object&gt;&lt;object type=&quot;3&quot; unique_id=&quot;10017&quot;&gt;&lt;property id=&quot;20148&quot; value=&quot;5&quot;/&gt;&lt;property id=&quot;20300&quot; value=&quot;Diapositive 14&quot;/&gt;&lt;property id=&quot;20307&quot; value=&quot;262&quot;/&gt;&lt;/object&gt;&lt;object type=&quot;3&quot; unique_id=&quot;10018&quot;&gt;&lt;property id=&quot;20148&quot; value=&quot;5&quot;/&gt;&lt;property id=&quot;20300&quot; value=&quot;Diapositive 15&quot;/&gt;&lt;property id=&quot;20307&quot; value=&quot;264&quot;/&gt;&lt;/object&gt;&lt;object type=&quot;3&quot; unique_id=&quot;10019&quot;&gt;&lt;property id=&quot;20148&quot; value=&quot;5&quot;/&gt;&lt;property id=&quot;20300&quot; value=&quot;Diapositive 16 - &amp;quot;UNESCO EDD&amp;quot;&quot;/&gt;&lt;property id=&quot;20307&quot; value=&quot;273&quot;/&gt;&lt;/object&gt;&lt;object type=&quot;3&quot; unique_id=&quot;10020&quot;&gt;&lt;property id=&quot;20148&quot; value=&quot;5&quot;/&gt;&lt;property id=&quot;20300&quot; value=&quot;Diapositive 17&quot;/&gt;&lt;property id=&quot;20307&quot; value=&quot;27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2327</TotalTime>
  <Words>1502</Words>
  <Application>Microsoft Macintosh PowerPoint</Application>
  <PresentationFormat>On-screen Show (4:3)</PresentationFormat>
  <Paragraphs>225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Abadi MT Condensed Extra Bold</vt:lpstr>
      <vt:lpstr>Adobe Gothic Std B</vt:lpstr>
      <vt:lpstr>Aharoni</vt:lpstr>
      <vt:lpstr>Arial</vt:lpstr>
      <vt:lpstr>Arial Black</vt:lpstr>
      <vt:lpstr>Book Antiqua</vt:lpstr>
      <vt:lpstr>Calibri</vt:lpstr>
      <vt:lpstr>Constantia</vt:lpstr>
      <vt:lpstr>Courier New</vt:lpstr>
      <vt:lpstr>Helvetica Light</vt:lpstr>
      <vt:lpstr>Lucida Sans</vt:lpstr>
      <vt:lpstr>Mangal</vt:lpstr>
      <vt:lpstr>MS PGothic</vt:lpstr>
      <vt:lpstr>Trebuchet MS</vt:lpstr>
      <vt:lpstr>Wingdings</vt:lpstr>
      <vt:lpstr>Wingdings 2</vt:lpstr>
      <vt:lpstr>Débit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GEF/ UNDP/IAEA-UNESCO MSP : Formulation of an Action Programme for the Integrated Management of the Shared Nubian Aquifer (2006-2011) </vt:lpstr>
      <vt:lpstr>GEF/ UNDP/IAEA-UNESCO MSP : Formulation of an Action Programme for the Integrated Management of the Shared Nubian Aquifer (2006-2011)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Aureli, Alice</dc:creator>
  <cp:lastModifiedBy>Microsoft Office User</cp:lastModifiedBy>
  <cp:revision>190</cp:revision>
  <dcterms:created xsi:type="dcterms:W3CDTF">2015-05-03T13:36:20Z</dcterms:created>
  <dcterms:modified xsi:type="dcterms:W3CDTF">2017-09-04T11:02:32Z</dcterms:modified>
</cp:coreProperties>
</file>