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92" r:id="rId2"/>
  </p:sldMasterIdLst>
  <p:notesMasterIdLst>
    <p:notesMasterId r:id="rId10"/>
  </p:notesMasterIdLst>
  <p:handoutMasterIdLst>
    <p:handoutMasterId r:id="rId11"/>
  </p:handoutMasterIdLst>
  <p:sldIdLst>
    <p:sldId id="256" r:id="rId3"/>
    <p:sldId id="265" r:id="rId4"/>
    <p:sldId id="262" r:id="rId5"/>
    <p:sldId id="258" r:id="rId6"/>
    <p:sldId id="263" r:id="rId7"/>
    <p:sldId id="259" r:id="rId8"/>
    <p:sldId id="264" r:id="rId9"/>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98D7E999-12AB-4650-ACDD-B518B1B54DF0}" type="datetimeFigureOut">
              <a:rPr lang="en-US" smtClean="0"/>
              <a:pPr/>
              <a:t>9/19/2017</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47B36EFD-E49E-42BD-9317-A324FA0B6510}" type="slidenum">
              <a:rPr lang="en-US" smtClean="0"/>
              <a:pPr/>
              <a:t>‹N°›</a:t>
            </a:fld>
            <a:endParaRPr lang="en-US"/>
          </a:p>
        </p:txBody>
      </p:sp>
    </p:spTree>
    <p:extLst>
      <p:ext uri="{BB962C8B-B14F-4D97-AF65-F5344CB8AC3E}">
        <p14:creationId xmlns:p14="http://schemas.microsoft.com/office/powerpoint/2010/main" val="37517209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6637F34C-8F9C-4468-9DAA-E326AFD80099}" type="datetimeFigureOut">
              <a:rPr lang="en-US" smtClean="0"/>
              <a:pPr/>
              <a:t>9/19/2017</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657EE377-6D6F-402F-B7AA-AC733DAAE572}" type="slidenum">
              <a:rPr lang="en-US" smtClean="0"/>
              <a:pPr/>
              <a:t>‹N°›</a:t>
            </a:fld>
            <a:endParaRPr lang="en-US"/>
          </a:p>
        </p:txBody>
      </p:sp>
    </p:spTree>
    <p:extLst>
      <p:ext uri="{BB962C8B-B14F-4D97-AF65-F5344CB8AC3E}">
        <p14:creationId xmlns:p14="http://schemas.microsoft.com/office/powerpoint/2010/main" val="1632736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defTabSz="874401">
              <a:defRPr/>
            </a:pPr>
            <a:endParaRPr lang="fr-FR" dirty="0"/>
          </a:p>
        </p:txBody>
      </p:sp>
      <p:sp>
        <p:nvSpPr>
          <p:cNvPr id="4" name="Espace réservé du numéro de diapositive 3"/>
          <p:cNvSpPr>
            <a:spLocks noGrp="1"/>
          </p:cNvSpPr>
          <p:nvPr>
            <p:ph type="sldNum" sz="quarter" idx="10"/>
          </p:nvPr>
        </p:nvSpPr>
        <p:spPr/>
        <p:txBody>
          <a:bodyPr/>
          <a:lstStyle/>
          <a:p>
            <a:fld id="{8CFAE589-A799-4E84-B67F-C2664A093C37}" type="slidenum">
              <a:rPr lang="en-GB" smtClean="0"/>
              <a:pPr/>
              <a:t>3</a:t>
            </a:fld>
            <a:endParaRPr lang="en-GB"/>
          </a:p>
        </p:txBody>
      </p:sp>
    </p:spTree>
    <p:extLst>
      <p:ext uri="{BB962C8B-B14F-4D97-AF65-F5344CB8AC3E}">
        <p14:creationId xmlns:p14="http://schemas.microsoft.com/office/powerpoint/2010/main" val="1772036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7EE377-6D6F-402F-B7AA-AC733DAAE572}" type="slidenum">
              <a:rPr lang="en-US" smtClean="0"/>
              <a:pPr/>
              <a:t>4</a:t>
            </a:fld>
            <a:endParaRPr lang="en-US"/>
          </a:p>
        </p:txBody>
      </p:sp>
    </p:spTree>
    <p:extLst>
      <p:ext uri="{BB962C8B-B14F-4D97-AF65-F5344CB8AC3E}">
        <p14:creationId xmlns:p14="http://schemas.microsoft.com/office/powerpoint/2010/main" val="283907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AD152A-B03D-42A3-A06D-51472E12645F}" type="datetimeFigureOut">
              <a:rPr lang="en-US" smtClean="0"/>
              <a:pPr/>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E559F-78CD-4F2B-8436-2004E7D3449E}" type="slidenum">
              <a:rPr lang="en-US" smtClean="0"/>
              <a:pPr/>
              <a:t>‹N°›</a:t>
            </a:fld>
            <a:endParaRPr lang="en-US"/>
          </a:p>
        </p:txBody>
      </p:sp>
    </p:spTree>
    <p:extLst>
      <p:ext uri="{BB962C8B-B14F-4D97-AF65-F5344CB8AC3E}">
        <p14:creationId xmlns:p14="http://schemas.microsoft.com/office/powerpoint/2010/main" val="2287844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AD152A-B03D-42A3-A06D-51472E12645F}" type="datetimeFigureOut">
              <a:rPr lang="en-US" smtClean="0"/>
              <a:pPr/>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E559F-78CD-4F2B-8436-2004E7D3449E}" type="slidenum">
              <a:rPr lang="en-US" smtClean="0"/>
              <a:pPr/>
              <a:t>‹N°›</a:t>
            </a:fld>
            <a:endParaRPr lang="en-US"/>
          </a:p>
        </p:txBody>
      </p:sp>
    </p:spTree>
    <p:extLst>
      <p:ext uri="{BB962C8B-B14F-4D97-AF65-F5344CB8AC3E}">
        <p14:creationId xmlns:p14="http://schemas.microsoft.com/office/powerpoint/2010/main" val="1302503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AD152A-B03D-42A3-A06D-51472E12645F}" type="datetimeFigureOut">
              <a:rPr lang="en-US" smtClean="0"/>
              <a:pPr/>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E559F-78CD-4F2B-8436-2004E7D3449E}" type="slidenum">
              <a:rPr lang="en-US" smtClean="0"/>
              <a:pPr/>
              <a:t>‹N°›</a:t>
            </a:fld>
            <a:endParaRPr lang="en-US"/>
          </a:p>
        </p:txBody>
      </p:sp>
    </p:spTree>
    <p:extLst>
      <p:ext uri="{BB962C8B-B14F-4D97-AF65-F5344CB8AC3E}">
        <p14:creationId xmlns:p14="http://schemas.microsoft.com/office/powerpoint/2010/main" val="3834001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CAD152A-B03D-42A3-A06D-51472E12645F}" type="datetimeFigureOut">
              <a:rPr lang="en-US" smtClean="0"/>
              <a:pPr/>
              <a:t>9/19/2017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0BE559F-78CD-4F2B-8436-2004E7D3449E}" type="slidenum">
              <a:rPr lang="en-US" smtClean="0"/>
              <a:pPr/>
              <a:t>‹N°›</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CAD152A-B03D-42A3-A06D-51472E12645F}" type="datetimeFigureOut">
              <a:rPr lang="en-US" smtClean="0"/>
              <a:pPr/>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E559F-78CD-4F2B-8436-2004E7D3449E}" type="slidenum">
              <a:rPr lang="en-US" smtClean="0"/>
              <a:pPr/>
              <a:t>‹N°›</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CAD152A-B03D-42A3-A06D-51472E12645F}" type="datetimeFigureOut">
              <a:rPr lang="en-US" smtClean="0"/>
              <a:pPr/>
              <a:t>9/19/2017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0BE559F-78CD-4F2B-8436-2004E7D3449E}"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CAD152A-B03D-42A3-A06D-51472E12645F}" type="datetimeFigureOut">
              <a:rPr lang="en-US" smtClean="0"/>
              <a:pPr/>
              <a:t>9/19/2017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BE559F-78CD-4F2B-8436-2004E7D3449E}" type="slidenum">
              <a:rPr lang="en-US" smtClean="0"/>
              <a:pPr/>
              <a:t>‹N°›</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CAD152A-B03D-42A3-A06D-51472E12645F}" type="datetimeFigureOut">
              <a:rPr lang="en-US" smtClean="0"/>
              <a:pPr/>
              <a:t>9/19/2017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BE559F-78CD-4F2B-8436-2004E7D3449E}" type="slidenum">
              <a:rPr lang="en-US" smtClean="0"/>
              <a:pPr/>
              <a:t>‹N°›</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CAD152A-B03D-42A3-A06D-51472E12645F}" type="datetimeFigureOut">
              <a:rPr lang="en-US" smtClean="0"/>
              <a:pPr/>
              <a:t>9/19/2017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BE559F-78CD-4F2B-8436-2004E7D3449E}" type="slidenum">
              <a:rPr lang="en-US" smtClean="0"/>
              <a:pPr/>
              <a:t>‹N°›</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D152A-B03D-42A3-A06D-51472E12645F}" type="datetimeFigureOut">
              <a:rPr lang="en-US" smtClean="0"/>
              <a:pPr/>
              <a:t>9/19/2017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BE559F-78CD-4F2B-8436-2004E7D3449E}" type="slidenum">
              <a:rPr lang="en-US" smtClean="0"/>
              <a:pPr/>
              <a:t>‹N°›</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CAD152A-B03D-42A3-A06D-51472E12645F}" type="datetimeFigureOut">
              <a:rPr lang="en-US" smtClean="0"/>
              <a:pPr/>
              <a:t>9/19/2017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BE559F-78CD-4F2B-8436-2004E7D3449E}" type="slidenum">
              <a:rPr lang="en-US" smtClean="0"/>
              <a:pPr/>
              <a:t>‹N°›</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AD152A-B03D-42A3-A06D-51472E12645F}" type="datetimeFigureOut">
              <a:rPr lang="en-US" smtClean="0"/>
              <a:pPr/>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E559F-78CD-4F2B-8436-2004E7D3449E}" type="slidenum">
              <a:rPr lang="en-US" smtClean="0"/>
              <a:pPr/>
              <a:t>‹N°›</a:t>
            </a:fld>
            <a:endParaRPr lang="en-US"/>
          </a:p>
        </p:txBody>
      </p:sp>
    </p:spTree>
    <p:extLst>
      <p:ext uri="{BB962C8B-B14F-4D97-AF65-F5344CB8AC3E}">
        <p14:creationId xmlns:p14="http://schemas.microsoft.com/office/powerpoint/2010/main" val="22641553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CAD152A-B03D-42A3-A06D-51472E12645F}" type="datetimeFigureOut">
              <a:rPr lang="en-US" smtClean="0"/>
              <a:pPr/>
              <a:t>9/19/2017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0BE559F-78CD-4F2B-8436-2004E7D3449E}" type="slidenum">
              <a:rPr lang="en-US" smtClean="0"/>
              <a:pPr/>
              <a:t>‹N°›</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AD152A-B03D-42A3-A06D-51472E12645F}" type="datetimeFigureOut">
              <a:rPr lang="en-US" smtClean="0"/>
              <a:pPr/>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E559F-78CD-4F2B-8436-2004E7D3449E}" type="slidenum">
              <a:rPr lang="en-US" smtClean="0"/>
              <a:pPr/>
              <a:t>‹N°›</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AD152A-B03D-42A3-A06D-51472E12645F}" type="datetimeFigureOut">
              <a:rPr lang="en-US" smtClean="0"/>
              <a:pPr/>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E559F-78CD-4F2B-8436-2004E7D3449E}"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AD152A-B03D-42A3-A06D-51472E12645F}" type="datetimeFigureOut">
              <a:rPr lang="en-US" smtClean="0"/>
              <a:pPr/>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E559F-78CD-4F2B-8436-2004E7D3449E}" type="slidenum">
              <a:rPr lang="en-US" smtClean="0"/>
              <a:pPr/>
              <a:t>‹N°›</a:t>
            </a:fld>
            <a:endParaRPr lang="en-US"/>
          </a:p>
        </p:txBody>
      </p:sp>
    </p:spTree>
    <p:extLst>
      <p:ext uri="{BB962C8B-B14F-4D97-AF65-F5344CB8AC3E}">
        <p14:creationId xmlns:p14="http://schemas.microsoft.com/office/powerpoint/2010/main" val="3368124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AD152A-B03D-42A3-A06D-51472E12645F}" type="datetimeFigureOut">
              <a:rPr lang="en-US" smtClean="0"/>
              <a:pPr/>
              <a:t>9/19/2017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BE559F-78CD-4F2B-8436-2004E7D3449E}" type="slidenum">
              <a:rPr lang="en-US" smtClean="0"/>
              <a:pPr/>
              <a:t>‹N°›</a:t>
            </a:fld>
            <a:endParaRPr lang="en-US"/>
          </a:p>
        </p:txBody>
      </p:sp>
    </p:spTree>
    <p:extLst>
      <p:ext uri="{BB962C8B-B14F-4D97-AF65-F5344CB8AC3E}">
        <p14:creationId xmlns:p14="http://schemas.microsoft.com/office/powerpoint/2010/main" val="675178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AD152A-B03D-42A3-A06D-51472E12645F}" type="datetimeFigureOut">
              <a:rPr lang="en-US" smtClean="0"/>
              <a:pPr/>
              <a:t>9/19/2017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BE559F-78CD-4F2B-8436-2004E7D3449E}" type="slidenum">
              <a:rPr lang="en-US" smtClean="0"/>
              <a:pPr/>
              <a:t>‹N°›</a:t>
            </a:fld>
            <a:endParaRPr lang="en-US"/>
          </a:p>
        </p:txBody>
      </p:sp>
    </p:spTree>
    <p:extLst>
      <p:ext uri="{BB962C8B-B14F-4D97-AF65-F5344CB8AC3E}">
        <p14:creationId xmlns:p14="http://schemas.microsoft.com/office/powerpoint/2010/main" val="233612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AD152A-B03D-42A3-A06D-51472E12645F}" type="datetimeFigureOut">
              <a:rPr lang="en-US" smtClean="0"/>
              <a:pPr/>
              <a:t>9/19/2017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BE559F-78CD-4F2B-8436-2004E7D3449E}" type="slidenum">
              <a:rPr lang="en-US" smtClean="0"/>
              <a:pPr/>
              <a:t>‹N°›</a:t>
            </a:fld>
            <a:endParaRPr lang="en-US"/>
          </a:p>
        </p:txBody>
      </p:sp>
    </p:spTree>
    <p:extLst>
      <p:ext uri="{BB962C8B-B14F-4D97-AF65-F5344CB8AC3E}">
        <p14:creationId xmlns:p14="http://schemas.microsoft.com/office/powerpoint/2010/main" val="167553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D152A-B03D-42A3-A06D-51472E12645F}" type="datetimeFigureOut">
              <a:rPr lang="en-US" smtClean="0"/>
              <a:pPr/>
              <a:t>9/19/2017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BE559F-78CD-4F2B-8436-2004E7D3449E}" type="slidenum">
              <a:rPr lang="en-US" smtClean="0"/>
              <a:pPr/>
              <a:t>‹N°›</a:t>
            </a:fld>
            <a:endParaRPr lang="en-US"/>
          </a:p>
        </p:txBody>
      </p:sp>
    </p:spTree>
    <p:extLst>
      <p:ext uri="{BB962C8B-B14F-4D97-AF65-F5344CB8AC3E}">
        <p14:creationId xmlns:p14="http://schemas.microsoft.com/office/powerpoint/2010/main" val="2844623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D152A-B03D-42A3-A06D-51472E12645F}" type="datetimeFigureOut">
              <a:rPr lang="en-US" smtClean="0"/>
              <a:pPr/>
              <a:t>9/19/2017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BE559F-78CD-4F2B-8436-2004E7D3449E}" type="slidenum">
              <a:rPr lang="en-US" smtClean="0"/>
              <a:pPr/>
              <a:t>‹N°›</a:t>
            </a:fld>
            <a:endParaRPr lang="en-US"/>
          </a:p>
        </p:txBody>
      </p:sp>
    </p:spTree>
    <p:extLst>
      <p:ext uri="{BB962C8B-B14F-4D97-AF65-F5344CB8AC3E}">
        <p14:creationId xmlns:p14="http://schemas.microsoft.com/office/powerpoint/2010/main" val="4123971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D152A-B03D-42A3-A06D-51472E12645F}" type="datetimeFigureOut">
              <a:rPr lang="en-US" smtClean="0"/>
              <a:pPr/>
              <a:t>9/19/2017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BE559F-78CD-4F2B-8436-2004E7D3449E}" type="slidenum">
              <a:rPr lang="en-US" smtClean="0"/>
              <a:pPr/>
              <a:t>‹N°›</a:t>
            </a:fld>
            <a:endParaRPr lang="en-US"/>
          </a:p>
        </p:txBody>
      </p:sp>
    </p:spTree>
    <p:extLst>
      <p:ext uri="{BB962C8B-B14F-4D97-AF65-F5344CB8AC3E}">
        <p14:creationId xmlns:p14="http://schemas.microsoft.com/office/powerpoint/2010/main" val="3933920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D152A-B03D-42A3-A06D-51472E12645F}" type="datetimeFigureOut">
              <a:rPr lang="en-US" smtClean="0"/>
              <a:pPr/>
              <a:t>9/19/2017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BE559F-78CD-4F2B-8436-2004E7D3449E}" type="slidenum">
              <a:rPr lang="en-US" smtClean="0"/>
              <a:pPr/>
              <a:t>‹N°›</a:t>
            </a:fld>
            <a:endParaRPr lang="en-US"/>
          </a:p>
        </p:txBody>
      </p:sp>
    </p:spTree>
    <p:extLst>
      <p:ext uri="{BB962C8B-B14F-4D97-AF65-F5344CB8AC3E}">
        <p14:creationId xmlns:p14="http://schemas.microsoft.com/office/powerpoint/2010/main" val="1291342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CAD152A-B03D-42A3-A06D-51472E12645F}" type="datetimeFigureOut">
              <a:rPr lang="en-US" smtClean="0"/>
              <a:pPr/>
              <a:t>9/19/2017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0BE559F-78CD-4F2B-8436-2004E7D3449E}"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rasecom.org/"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886200"/>
            <a:ext cx="8610600" cy="1905000"/>
          </a:xfrm>
        </p:spPr>
        <p:txBody>
          <a:bodyPr>
            <a:noAutofit/>
          </a:bodyPr>
          <a:lstStyle/>
          <a:p>
            <a:r>
              <a:rPr lang="en-US" sz="2000" dirty="0" smtClean="0"/>
              <a:t> </a:t>
            </a:r>
            <a:r>
              <a:rPr lang="en-US" sz="2000" b="1" dirty="0"/>
              <a:t>Regional Meeting on Transboundary Aquifers Cooperation in Africa </a:t>
            </a:r>
            <a:endParaRPr lang="en-US" sz="2000" b="1" dirty="0" smtClean="0"/>
          </a:p>
          <a:p>
            <a:r>
              <a:rPr lang="en-US" sz="2000" dirty="0" smtClean="0"/>
              <a:t> </a:t>
            </a:r>
            <a:r>
              <a:rPr lang="en-US" sz="2000" b="1" dirty="0"/>
              <a:t>Observatory of the Sahara and the Sahel (OSS), Tunis, Tunisia </a:t>
            </a:r>
            <a:endParaRPr lang="en-US" sz="2000" b="1" dirty="0" smtClean="0"/>
          </a:p>
          <a:p>
            <a:r>
              <a:rPr lang="en-US" sz="2000" b="1" dirty="0" smtClean="0">
                <a:solidFill>
                  <a:schemeClr val="tx1"/>
                </a:solidFill>
              </a:rPr>
              <a:t>Maria Amakali</a:t>
            </a:r>
          </a:p>
          <a:p>
            <a:r>
              <a:rPr lang="en-US" sz="2000" b="1" dirty="0" smtClean="0">
                <a:solidFill>
                  <a:schemeClr val="tx1"/>
                </a:solidFill>
              </a:rPr>
              <a:t>Namibia</a:t>
            </a:r>
          </a:p>
          <a:p>
            <a:r>
              <a:rPr lang="en-US" sz="2000" dirty="0" smtClean="0"/>
              <a:t>6 September 2017</a:t>
            </a:r>
            <a:endParaRPr lang="en-US" sz="2000" dirty="0"/>
          </a:p>
        </p:txBody>
      </p:sp>
      <p:sp>
        <p:nvSpPr>
          <p:cNvPr id="2" name="Title 1"/>
          <p:cNvSpPr>
            <a:spLocks noGrp="1"/>
          </p:cNvSpPr>
          <p:nvPr>
            <p:ph type="ctrTitle"/>
          </p:nvPr>
        </p:nvSpPr>
        <p:spPr>
          <a:xfrm>
            <a:off x="685800" y="1285860"/>
            <a:ext cx="7772400" cy="2228850"/>
          </a:xfrm>
        </p:spPr>
        <p:txBody>
          <a:bodyPr>
            <a:noAutofit/>
          </a:bodyPr>
          <a:lstStyle/>
          <a:p>
            <a:r>
              <a:rPr lang="en-US" sz="2800" b="1" dirty="0" smtClean="0"/>
              <a:t>Nesting </a:t>
            </a:r>
            <a:r>
              <a:rPr lang="en-US" sz="2800" b="1" dirty="0"/>
              <a:t>a Multi-Country Cooperation Mechanism (MCCM) for the </a:t>
            </a:r>
            <a:r>
              <a:rPr lang="en-US" sz="2800" b="1" dirty="0" err="1"/>
              <a:t>Stampriet</a:t>
            </a:r>
            <a:r>
              <a:rPr lang="en-US" sz="2800" b="1" dirty="0"/>
              <a:t> Transboundary Aquifer System (STAS) in </a:t>
            </a:r>
            <a:r>
              <a:rPr lang="en-US" sz="2800" b="1" dirty="0" smtClean="0"/>
              <a:t>ORASECOM</a:t>
            </a:r>
            <a:r>
              <a:rPr sz="2800" b="1" smtClean="0"/>
              <a:t/>
            </a:r>
            <a:br>
              <a:rPr sz="2800" b="1" smtClean="0"/>
            </a:br>
            <a:endParaRPr lang="en-US" sz="2800" b="1" dirty="0"/>
          </a:p>
        </p:txBody>
      </p:sp>
    </p:spTree>
    <p:extLst>
      <p:ext uri="{BB962C8B-B14F-4D97-AF65-F5344CB8AC3E}">
        <p14:creationId xmlns:p14="http://schemas.microsoft.com/office/powerpoint/2010/main" val="3633284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457200"/>
            <a:ext cx="3886200" cy="609600"/>
          </a:xfrm>
        </p:spPr>
        <p:txBody>
          <a:bodyPr>
            <a:normAutofit fontScale="90000"/>
          </a:bodyPr>
          <a:lstStyle/>
          <a:p>
            <a:r>
              <a:rPr lang="en-US" b="1" dirty="0" smtClean="0">
                <a:solidFill>
                  <a:srgbClr val="0070C0"/>
                </a:solidFill>
                <a:hlinkClick r:id="rId2"/>
              </a:rPr>
              <a:t>www.orasecom.org</a:t>
            </a:r>
            <a:endParaRPr lang="en-GB" dirty="0"/>
          </a:p>
        </p:txBody>
      </p:sp>
      <p:sp>
        <p:nvSpPr>
          <p:cNvPr id="4" name="Content Placeholder 2"/>
          <p:cNvSpPr>
            <a:spLocks noGrp="1"/>
          </p:cNvSpPr>
          <p:nvPr>
            <p:ph sz="quarter" idx="1"/>
          </p:nvPr>
        </p:nvSpPr>
        <p:spPr>
          <a:xfrm>
            <a:off x="457200" y="1752600"/>
            <a:ext cx="8229600" cy="4724400"/>
          </a:xfrm>
        </p:spPr>
        <p:txBody>
          <a:bodyPr>
            <a:noAutofit/>
          </a:bodyPr>
          <a:lstStyle/>
          <a:p>
            <a:pPr>
              <a:lnSpc>
                <a:spcPts val="2600"/>
              </a:lnSpc>
              <a:spcBef>
                <a:spcPts val="0"/>
              </a:spcBef>
              <a:defRPr/>
            </a:pPr>
            <a:r>
              <a:rPr lang="en-US" sz="2400" dirty="0" smtClean="0">
                <a:ea typeface="Calibri" panose="020F0502020204030204" pitchFamily="34" charset="0"/>
                <a:cs typeface="Arial" panose="020B0604020202020204" pitchFamily="34" charset="0"/>
              </a:rPr>
              <a:t>Roles and functions of ORASECOM are changing</a:t>
            </a:r>
          </a:p>
          <a:p>
            <a:pPr>
              <a:lnSpc>
                <a:spcPts val="2600"/>
              </a:lnSpc>
              <a:spcBef>
                <a:spcPts val="0"/>
              </a:spcBef>
              <a:defRPr/>
            </a:pPr>
            <a:r>
              <a:rPr lang="en-US" sz="2400" dirty="0" smtClean="0">
                <a:cs typeface="Arial" panose="020B0604020202020204" pitchFamily="34" charset="0"/>
              </a:rPr>
              <a:t>Towards integrated basin wide management, equitable allocation, benefit sharing and regional integration</a:t>
            </a:r>
          </a:p>
          <a:p>
            <a:pPr algn="just">
              <a:lnSpc>
                <a:spcPts val="2600"/>
              </a:lnSpc>
            </a:pPr>
            <a:r>
              <a:rPr lang="en-GB" sz="2400" dirty="0"/>
              <a:t>Basin </a:t>
            </a:r>
            <a:r>
              <a:rPr lang="en-GB" sz="2400" dirty="0" smtClean="0"/>
              <a:t>Wide </a:t>
            </a:r>
            <a:r>
              <a:rPr lang="en-US" sz="2400" dirty="0" smtClean="0"/>
              <a:t>IWRM </a:t>
            </a:r>
            <a:r>
              <a:rPr lang="en-US" sz="2400" dirty="0"/>
              <a:t>Plan is </a:t>
            </a:r>
            <a:r>
              <a:rPr lang="en-US" sz="2400" i="1" dirty="0"/>
              <a:t>“to provide a framework for sustainable development and management of the water resources, taking into account the need for improved distribution and equitable allocation of benefits, in order to contribute towards socio-economic </a:t>
            </a:r>
            <a:r>
              <a:rPr lang="en-US" sz="2400" i="1" dirty="0" err="1"/>
              <a:t>upliftment</a:t>
            </a:r>
            <a:r>
              <a:rPr lang="en-US" sz="2400" i="1" dirty="0"/>
              <a:t> of communities within the basin, and ensure future water security for the basin States.”</a:t>
            </a:r>
          </a:p>
          <a:p>
            <a:pPr algn="just">
              <a:lnSpc>
                <a:spcPts val="2600"/>
              </a:lnSpc>
            </a:pPr>
            <a:r>
              <a:rPr lang="en-GB" sz="2400" dirty="0" smtClean="0"/>
              <a:t>Plan </a:t>
            </a:r>
            <a:r>
              <a:rPr lang="en-GB" sz="2400" dirty="0"/>
              <a:t>is an expression of optimal use of water resources through joint actions of all 4 Member States</a:t>
            </a:r>
          </a:p>
          <a:p>
            <a:pPr>
              <a:lnSpc>
                <a:spcPts val="2600"/>
              </a:lnSpc>
              <a:spcBef>
                <a:spcPts val="0"/>
              </a:spcBef>
              <a:defRPr/>
            </a:pPr>
            <a:r>
              <a:rPr lang="en-US" sz="2400" dirty="0" smtClean="0">
                <a:cs typeface="Arial" panose="020B0604020202020204" pitchFamily="34" charset="0"/>
              </a:rPr>
              <a:t>Plan projects will be coordinated, facilitated and managed at basin level – Secretariat</a:t>
            </a:r>
          </a:p>
        </p:txBody>
      </p:sp>
      <p:pic>
        <p:nvPicPr>
          <p:cNvPr id="5" name="Content Placeholder 3"/>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l="5118" t="10313" r="63580" b="75520"/>
          <a:stretch>
            <a:fillRect/>
          </a:stretch>
        </p:blipFill>
        <p:spPr bwMode="auto">
          <a:xfrm>
            <a:off x="527050" y="228600"/>
            <a:ext cx="38163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Tree>
    <p:extLst>
      <p:ext uri="{BB962C8B-B14F-4D97-AF65-F5344CB8AC3E}">
        <p14:creationId xmlns:p14="http://schemas.microsoft.com/office/powerpoint/2010/main" val="18314448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à coins arrondis 1073741835"/>
          <p:cNvSpPr>
            <a:spLocks noChangeArrowheads="1"/>
          </p:cNvSpPr>
          <p:nvPr/>
        </p:nvSpPr>
        <p:spPr bwMode="auto">
          <a:xfrm>
            <a:off x="92043" y="188639"/>
            <a:ext cx="8131009" cy="4354381"/>
          </a:xfrm>
          <a:prstGeom prst="roundRect">
            <a:avLst>
              <a:gd name="adj" fmla="val 16667"/>
            </a:avLst>
          </a:prstGeom>
          <a:noFill/>
          <a:ln w="19050">
            <a:solidFill>
              <a:schemeClr val="accent1">
                <a:lumMod val="75000"/>
              </a:schemeClr>
            </a:solidFill>
            <a:prstDash val="dashDot"/>
            <a:round/>
            <a:headEnd/>
            <a:tailEnd/>
          </a:ln>
        </p:spPr>
        <p:txBody>
          <a:bodyPr vert="horz" wrap="square" lIns="91440" tIns="45720" rIns="91440" bIns="45720" numCol="1"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ndParaRPr>
          </a:p>
        </p:txBody>
      </p:sp>
      <p:sp>
        <p:nvSpPr>
          <p:cNvPr id="57" name="ZoneTexte 126"/>
          <p:cNvSpPr txBox="1">
            <a:spLocks noChangeArrowheads="1"/>
          </p:cNvSpPr>
          <p:nvPr/>
        </p:nvSpPr>
        <p:spPr bwMode="auto">
          <a:xfrm rot="16200000">
            <a:off x="7733843" y="1810987"/>
            <a:ext cx="1688694" cy="505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1" i="0" u="none" strike="noStrike" kern="0" cap="none" spc="0" normalizeH="0" baseline="0" noProof="0" dirty="0" smtClean="0">
                <a:ln>
                  <a:noFill/>
                </a:ln>
                <a:solidFill>
                  <a:schemeClr val="accent1">
                    <a:lumMod val="75000"/>
                  </a:schemeClr>
                </a:solidFill>
                <a:effectLst/>
                <a:uLnTx/>
                <a:uFillTx/>
                <a:latin typeface="Calibri"/>
                <a:ea typeface="Cambria" charset="0"/>
              </a:rPr>
              <a:t>ORASECOM Structure</a:t>
            </a:r>
            <a:endParaRPr kumimoji="0" lang="en-US" sz="1600" b="1" i="0" u="none" strike="noStrike" kern="0" cap="none" spc="0" normalizeH="0" baseline="0" noProof="0" dirty="0" smtClean="0">
              <a:ln>
                <a:noFill/>
              </a:ln>
              <a:solidFill>
                <a:schemeClr val="accent1">
                  <a:lumMod val="75000"/>
                </a:schemeClr>
              </a:solidFill>
              <a:effectLst/>
              <a:uLnTx/>
              <a:uFillTx/>
              <a:latin typeface="Tahoma" pitchFamily="4" charset="0"/>
              <a:ea typeface="ヒラギノ角ゴ Pro W3" pitchFamily="4" charset="-128"/>
            </a:endParaRPr>
          </a:p>
        </p:txBody>
      </p:sp>
      <p:sp>
        <p:nvSpPr>
          <p:cNvPr id="148" name="Zone de texte 1073741827"/>
          <p:cNvSpPr txBox="1">
            <a:spLocks noChangeArrowheads="1"/>
          </p:cNvSpPr>
          <p:nvPr/>
        </p:nvSpPr>
        <p:spPr bwMode="auto">
          <a:xfrm rot="16200000">
            <a:off x="1457326" y="5747382"/>
            <a:ext cx="1756589" cy="354805"/>
          </a:xfrm>
          <a:prstGeom prst="rect">
            <a:avLst/>
          </a:prstGeom>
          <a:solidFill>
            <a:srgbClr val="FFC000"/>
          </a:solidFill>
          <a:ln w="6350">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a:ea typeface="ヒラギノ角ゴ Pro W3" pitchFamily="4" charset="-128"/>
              </a:rPr>
              <a:t>(Hydrogeology + Model)</a:t>
            </a:r>
            <a:endParaRPr kumimoji="0" lang="en-US" sz="1200" b="0" i="0" u="none" strike="noStrike" kern="0" cap="none" spc="0" normalizeH="0" baseline="0" noProof="0" dirty="0" smtClean="0">
              <a:ln>
                <a:noFill/>
              </a:ln>
              <a:solidFill>
                <a:prstClr val="black"/>
              </a:solidFill>
              <a:effectLst/>
              <a:uLnTx/>
              <a:uFillTx/>
              <a:latin typeface="Calibri"/>
              <a:ea typeface="ヒラギノ角ゴ Pro W3" pitchFamily="4" charset="-128"/>
            </a:endParaRPr>
          </a:p>
          <a:p>
            <a:pPr marL="0" marR="0" lvl="0" indent="0" defTabSz="914400" eaLnBrk="1" fontAlgn="base" latinLnBrk="0" hangingPunct="1">
              <a:lnSpc>
                <a:spcPct val="100000"/>
              </a:lnSpc>
              <a:spcBef>
                <a:spcPct val="0"/>
              </a:spcBef>
              <a:spcAft>
                <a:spcPts val="1000"/>
              </a:spcAft>
              <a:buClrTx/>
              <a:buSzTx/>
              <a:buFontTx/>
              <a:buNone/>
              <a:tabLst/>
              <a:defRPr/>
            </a:pPr>
            <a:endParaRPr kumimoji="0" lang="en-US" sz="1200" b="0" i="0" u="none" strike="noStrike" kern="0" cap="none" spc="0" normalizeH="0" baseline="0" noProof="0" dirty="0" smtClean="0">
              <a:ln>
                <a:noFill/>
              </a:ln>
              <a:solidFill>
                <a:prstClr val="black"/>
              </a:solidFill>
              <a:effectLst/>
              <a:uLnTx/>
              <a:uFillTx/>
              <a:latin typeface="Times New Roman" pitchFamily="4" charset="0"/>
              <a:ea typeface="Times New Roman" pitchFamily="4" charset="0"/>
            </a:endParaRPr>
          </a:p>
        </p:txBody>
      </p:sp>
      <p:sp>
        <p:nvSpPr>
          <p:cNvPr id="149" name="Zone de texte 1073741829"/>
          <p:cNvSpPr txBox="1">
            <a:spLocks noChangeArrowheads="1"/>
          </p:cNvSpPr>
          <p:nvPr/>
        </p:nvSpPr>
        <p:spPr bwMode="auto">
          <a:xfrm rot="16200000">
            <a:off x="1820963" y="5765683"/>
            <a:ext cx="1756589" cy="318202"/>
          </a:xfrm>
          <a:prstGeom prst="rect">
            <a:avLst/>
          </a:prstGeom>
          <a:solidFill>
            <a:srgbClr val="FBD4B4"/>
          </a:solidFill>
          <a:ln w="6350">
            <a:solidFill>
              <a:srgbClr val="FBD4B4"/>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a:ea typeface="Times New Roman" pitchFamily="4" charset="0"/>
              </a:rPr>
              <a:t> (Legal and institutional)</a:t>
            </a:r>
            <a:endParaRPr kumimoji="0" lang="en-US" sz="1200" b="0" i="0" u="none" strike="noStrike" kern="0" cap="none" spc="0" normalizeH="0" baseline="0" noProof="0" dirty="0" smtClean="0">
              <a:ln>
                <a:noFill/>
              </a:ln>
              <a:solidFill>
                <a:prstClr val="black"/>
              </a:solidFill>
              <a:effectLst/>
              <a:uLnTx/>
              <a:uFillTx/>
              <a:latin typeface="Calibri"/>
              <a:ea typeface="ヒラギノ角ゴ Pro W3" pitchFamily="4" charset="-128"/>
            </a:endParaRPr>
          </a:p>
          <a:p>
            <a:pPr marL="0" marR="0" lvl="0" indent="0" defTabSz="914400" eaLnBrk="1" fontAlgn="base" latinLnBrk="0" hangingPunct="1">
              <a:lnSpc>
                <a:spcPct val="100000"/>
              </a:lnSpc>
              <a:spcBef>
                <a:spcPct val="0"/>
              </a:spcBef>
              <a:spcAft>
                <a:spcPts val="1000"/>
              </a:spcAft>
              <a:buClrTx/>
              <a:buSzTx/>
              <a:buFontTx/>
              <a:buNone/>
              <a:tabLst/>
              <a:defRPr/>
            </a:pPr>
            <a:endParaRPr kumimoji="0" lang="en-US" sz="1200" b="0" i="0" u="none" strike="noStrike" kern="0" cap="none" spc="0" normalizeH="0" baseline="0" noProof="0" dirty="0" smtClean="0">
              <a:ln>
                <a:noFill/>
              </a:ln>
              <a:solidFill>
                <a:prstClr val="black"/>
              </a:solidFill>
              <a:effectLst/>
              <a:uLnTx/>
              <a:uFillTx/>
              <a:latin typeface="Times New Roman" pitchFamily="4" charset="0"/>
              <a:ea typeface="Times New Roman" pitchFamily="4" charset="0"/>
            </a:endParaRPr>
          </a:p>
        </p:txBody>
      </p:sp>
      <p:sp>
        <p:nvSpPr>
          <p:cNvPr id="150" name="Zone de texte 71694"/>
          <p:cNvSpPr txBox="1">
            <a:spLocks noChangeArrowheads="1"/>
          </p:cNvSpPr>
          <p:nvPr/>
        </p:nvSpPr>
        <p:spPr bwMode="auto">
          <a:xfrm rot="16200000">
            <a:off x="2168917" y="5771594"/>
            <a:ext cx="1756590" cy="306377"/>
          </a:xfrm>
          <a:prstGeom prst="rect">
            <a:avLst/>
          </a:prstGeom>
          <a:solidFill>
            <a:srgbClr val="8064A2">
              <a:lumMod val="40000"/>
              <a:lumOff val="60000"/>
            </a:srgbClr>
          </a:solidFill>
          <a:ln w="6350">
            <a:solidFill>
              <a:srgbClr val="8064A2">
                <a:lumMod val="40000"/>
                <a:lumOff val="60000"/>
              </a:srgbClr>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srgbClr val="000000"/>
                </a:solidFill>
                <a:effectLst/>
                <a:uLnTx/>
                <a:uFillTx/>
                <a:latin typeface="Calibri"/>
                <a:ea typeface="Times New Roman" pitchFamily="4" charset="0"/>
              </a:rPr>
              <a:t> (</a:t>
            </a:r>
            <a:r>
              <a:rPr kumimoji="0" lang="en-US" sz="1400" b="0" i="0" u="none" strike="noStrike" kern="0" cap="none" spc="0" normalizeH="0" baseline="0" noProof="0" dirty="0" smtClean="0">
                <a:ln>
                  <a:noFill/>
                </a:ln>
                <a:solidFill>
                  <a:srgbClr val="000000"/>
                </a:solidFill>
                <a:effectLst/>
                <a:uLnTx/>
                <a:uFillTx/>
                <a:latin typeface="Calibri"/>
                <a:ea typeface="Times New Roman" pitchFamily="4" charset="0"/>
              </a:rPr>
              <a:t>Gender)</a:t>
            </a:r>
            <a:endParaRPr kumimoji="0" lang="en-US" sz="1400" b="0" i="0" u="none" strike="noStrike" kern="0" cap="none" spc="0" normalizeH="0" baseline="0" noProof="0" dirty="0" smtClean="0">
              <a:ln>
                <a:noFill/>
              </a:ln>
              <a:solidFill>
                <a:prstClr val="black"/>
              </a:solidFill>
              <a:effectLst/>
              <a:uLnTx/>
              <a:uFillTx/>
              <a:latin typeface="Calibri"/>
              <a:ea typeface="ヒラギノ角ゴ Pro W3" pitchFamily="4" charset="-128"/>
            </a:endParaRPr>
          </a:p>
          <a:p>
            <a:pPr marL="0" marR="0" lvl="0" indent="0" defTabSz="914400" eaLnBrk="1" fontAlgn="base" latinLnBrk="0" hangingPunct="1">
              <a:lnSpc>
                <a:spcPct val="100000"/>
              </a:lnSpc>
              <a:spcBef>
                <a:spcPct val="0"/>
              </a:spcBef>
              <a:spcAft>
                <a:spcPts val="1000"/>
              </a:spcAft>
              <a:buClrTx/>
              <a:buSzTx/>
              <a:buFontTx/>
              <a:buNone/>
              <a:tabLst/>
              <a:defRPr/>
            </a:pPr>
            <a:endParaRPr kumimoji="0" lang="en-US" sz="1200" b="0" i="0" u="none" strike="noStrike" kern="0" cap="none" spc="0" normalizeH="0" baseline="0" noProof="0" dirty="0" smtClean="0">
              <a:ln>
                <a:noFill/>
              </a:ln>
              <a:solidFill>
                <a:prstClr val="black"/>
              </a:solidFill>
              <a:effectLst/>
              <a:uLnTx/>
              <a:uFillTx/>
              <a:latin typeface="Times New Roman" pitchFamily="4" charset="0"/>
              <a:ea typeface="Times New Roman" pitchFamily="4" charset="0"/>
            </a:endParaRPr>
          </a:p>
        </p:txBody>
      </p:sp>
      <p:sp>
        <p:nvSpPr>
          <p:cNvPr id="174" name="Oval 173"/>
          <p:cNvSpPr/>
          <p:nvPr/>
        </p:nvSpPr>
        <p:spPr>
          <a:xfrm>
            <a:off x="6337071" y="3353937"/>
            <a:ext cx="1511529" cy="989463"/>
          </a:xfrm>
          <a:prstGeom prst="ellipse">
            <a:avLst/>
          </a:prstGeom>
          <a:solidFill>
            <a:schemeClr val="accent3"/>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176" name="Content Placeholder 2"/>
          <p:cNvSpPr>
            <a:spLocks noGrp="1"/>
          </p:cNvSpPr>
          <p:nvPr>
            <p:ph idx="1"/>
          </p:nvPr>
        </p:nvSpPr>
        <p:spPr>
          <a:xfrm>
            <a:off x="6487868" y="3526957"/>
            <a:ext cx="1208332" cy="644351"/>
          </a:xfrm>
        </p:spPr>
        <p:txBody>
          <a:bodyPr>
            <a:noAutofit/>
          </a:bodyPr>
          <a:lstStyle/>
          <a:p>
            <a:pPr marL="0" lvl="0" indent="0" algn="ctr">
              <a:buNone/>
            </a:pPr>
            <a:r>
              <a:rPr lang="en-GB" sz="1200" b="1" dirty="0" smtClean="0">
                <a:solidFill>
                  <a:schemeClr val="bg1"/>
                </a:solidFill>
              </a:rPr>
              <a:t>SADC-GMI</a:t>
            </a:r>
          </a:p>
          <a:p>
            <a:pPr marL="0" lvl="0" indent="0" algn="ctr">
              <a:buNone/>
            </a:pPr>
            <a:r>
              <a:rPr lang="en-GB" sz="1200" b="1" dirty="0" smtClean="0">
                <a:solidFill>
                  <a:schemeClr val="bg1"/>
                </a:solidFill>
              </a:rPr>
              <a:t>(Invited Member)</a:t>
            </a:r>
          </a:p>
        </p:txBody>
      </p:sp>
      <p:cxnSp>
        <p:nvCxnSpPr>
          <p:cNvPr id="416" name="Straight Arrow Connector 31"/>
          <p:cNvCxnSpPr>
            <a:stCxn id="37" idx="5"/>
            <a:endCxn id="50" idx="0"/>
          </p:cNvCxnSpPr>
          <p:nvPr/>
        </p:nvCxnSpPr>
        <p:spPr>
          <a:xfrm>
            <a:off x="2664701" y="2233593"/>
            <a:ext cx="523955" cy="3255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30" name="Straight Arrow Connector 30"/>
          <p:cNvCxnSpPr>
            <a:endCxn id="46" idx="0"/>
          </p:cNvCxnSpPr>
          <p:nvPr/>
        </p:nvCxnSpPr>
        <p:spPr>
          <a:xfrm>
            <a:off x="2326093" y="2287810"/>
            <a:ext cx="87200" cy="26307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58" name="Zone de texte 1073741827"/>
          <p:cNvSpPr txBox="1">
            <a:spLocks noChangeArrowheads="1"/>
          </p:cNvSpPr>
          <p:nvPr/>
        </p:nvSpPr>
        <p:spPr bwMode="auto">
          <a:xfrm rot="16200000">
            <a:off x="2981325" y="5767644"/>
            <a:ext cx="1756589" cy="354805"/>
          </a:xfrm>
          <a:prstGeom prst="rect">
            <a:avLst/>
          </a:prstGeom>
          <a:solidFill>
            <a:srgbClr val="FFC000"/>
          </a:solidFill>
          <a:ln w="6350">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a:ea typeface="ヒラギノ角ゴ Pro W3" pitchFamily="4" charset="-128"/>
              </a:rPr>
              <a:t>(Hydrogeology + Model)</a:t>
            </a:r>
            <a:endParaRPr kumimoji="0" lang="en-US" sz="1200" b="0" i="0" u="none" strike="noStrike" kern="0" cap="none" spc="0" normalizeH="0" baseline="0" noProof="0" dirty="0" smtClean="0">
              <a:ln>
                <a:noFill/>
              </a:ln>
              <a:solidFill>
                <a:prstClr val="black"/>
              </a:solidFill>
              <a:effectLst/>
              <a:uLnTx/>
              <a:uFillTx/>
              <a:latin typeface="Calibri"/>
              <a:ea typeface="ヒラギノ角ゴ Pro W3" pitchFamily="4" charset="-128"/>
            </a:endParaRPr>
          </a:p>
          <a:p>
            <a:pPr marL="0" marR="0" lvl="0" indent="0" defTabSz="914400" eaLnBrk="1" fontAlgn="base" latinLnBrk="0" hangingPunct="1">
              <a:lnSpc>
                <a:spcPct val="100000"/>
              </a:lnSpc>
              <a:spcBef>
                <a:spcPct val="0"/>
              </a:spcBef>
              <a:spcAft>
                <a:spcPts val="1000"/>
              </a:spcAft>
              <a:buClrTx/>
              <a:buSzTx/>
              <a:buFontTx/>
              <a:buNone/>
              <a:tabLst/>
              <a:defRPr/>
            </a:pPr>
            <a:endParaRPr kumimoji="0" lang="en-US" sz="1200" b="0" i="0" u="none" strike="noStrike" kern="0" cap="none" spc="0" normalizeH="0" baseline="0" noProof="0" dirty="0" smtClean="0">
              <a:ln>
                <a:noFill/>
              </a:ln>
              <a:solidFill>
                <a:prstClr val="black"/>
              </a:solidFill>
              <a:effectLst/>
              <a:uLnTx/>
              <a:uFillTx/>
              <a:latin typeface="Times New Roman" pitchFamily="4" charset="0"/>
              <a:ea typeface="Times New Roman" pitchFamily="4" charset="0"/>
            </a:endParaRPr>
          </a:p>
        </p:txBody>
      </p:sp>
      <p:sp>
        <p:nvSpPr>
          <p:cNvPr id="559" name="Zone de texte 1073741829"/>
          <p:cNvSpPr txBox="1">
            <a:spLocks noChangeArrowheads="1"/>
          </p:cNvSpPr>
          <p:nvPr/>
        </p:nvSpPr>
        <p:spPr bwMode="auto">
          <a:xfrm rot="16200000">
            <a:off x="3333110" y="5785945"/>
            <a:ext cx="1756589" cy="318202"/>
          </a:xfrm>
          <a:prstGeom prst="rect">
            <a:avLst/>
          </a:prstGeom>
          <a:solidFill>
            <a:srgbClr val="FBD4B4"/>
          </a:solidFill>
          <a:ln w="6350">
            <a:solidFill>
              <a:srgbClr val="FBD4B4"/>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a:ea typeface="Times New Roman" pitchFamily="4" charset="0"/>
              </a:rPr>
              <a:t> (Legal and institutional)</a:t>
            </a:r>
            <a:endParaRPr kumimoji="0" lang="en-US" sz="1200" b="0" i="0" u="none" strike="noStrike" kern="0" cap="none" spc="0" normalizeH="0" baseline="0" noProof="0" dirty="0" smtClean="0">
              <a:ln>
                <a:noFill/>
              </a:ln>
              <a:solidFill>
                <a:prstClr val="black"/>
              </a:solidFill>
              <a:effectLst/>
              <a:uLnTx/>
              <a:uFillTx/>
              <a:latin typeface="Calibri"/>
              <a:ea typeface="ヒラギノ角ゴ Pro W3" pitchFamily="4" charset="-128"/>
            </a:endParaRPr>
          </a:p>
          <a:p>
            <a:pPr marL="0" marR="0" lvl="0" indent="0" defTabSz="914400" eaLnBrk="1" fontAlgn="base" latinLnBrk="0" hangingPunct="1">
              <a:lnSpc>
                <a:spcPct val="100000"/>
              </a:lnSpc>
              <a:spcBef>
                <a:spcPct val="0"/>
              </a:spcBef>
              <a:spcAft>
                <a:spcPts val="1000"/>
              </a:spcAft>
              <a:buClrTx/>
              <a:buSzTx/>
              <a:buFontTx/>
              <a:buNone/>
              <a:tabLst/>
              <a:defRPr/>
            </a:pPr>
            <a:endParaRPr kumimoji="0" lang="en-US" sz="1200" b="0" i="0" u="none" strike="noStrike" kern="0" cap="none" spc="0" normalizeH="0" baseline="0" noProof="0" dirty="0" smtClean="0">
              <a:ln>
                <a:noFill/>
              </a:ln>
              <a:solidFill>
                <a:prstClr val="black"/>
              </a:solidFill>
              <a:effectLst/>
              <a:uLnTx/>
              <a:uFillTx/>
              <a:latin typeface="Times New Roman" pitchFamily="4" charset="0"/>
              <a:ea typeface="Times New Roman" pitchFamily="4" charset="0"/>
            </a:endParaRPr>
          </a:p>
        </p:txBody>
      </p:sp>
      <p:sp>
        <p:nvSpPr>
          <p:cNvPr id="560" name="Zone de texte 71694"/>
          <p:cNvSpPr txBox="1">
            <a:spLocks noChangeArrowheads="1"/>
          </p:cNvSpPr>
          <p:nvPr/>
        </p:nvSpPr>
        <p:spPr bwMode="auto">
          <a:xfrm rot="16200000">
            <a:off x="3687237" y="5791858"/>
            <a:ext cx="1756590" cy="306377"/>
          </a:xfrm>
          <a:prstGeom prst="rect">
            <a:avLst/>
          </a:prstGeom>
          <a:solidFill>
            <a:srgbClr val="8064A2">
              <a:lumMod val="40000"/>
              <a:lumOff val="60000"/>
            </a:srgbClr>
          </a:solidFill>
          <a:ln w="6350">
            <a:solidFill>
              <a:srgbClr val="8064A2">
                <a:lumMod val="40000"/>
                <a:lumOff val="60000"/>
              </a:srgbClr>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srgbClr val="000000"/>
                </a:solidFill>
                <a:effectLst/>
                <a:uLnTx/>
                <a:uFillTx/>
                <a:latin typeface="Calibri"/>
                <a:ea typeface="Times New Roman" pitchFamily="4" charset="0"/>
              </a:rPr>
              <a:t> (</a:t>
            </a:r>
            <a:r>
              <a:rPr kumimoji="0" lang="en-US" sz="1400" b="0" i="0" u="none" strike="noStrike" kern="0" cap="none" spc="0" normalizeH="0" baseline="0" noProof="0" dirty="0" smtClean="0">
                <a:ln>
                  <a:noFill/>
                </a:ln>
                <a:solidFill>
                  <a:srgbClr val="000000"/>
                </a:solidFill>
                <a:effectLst/>
                <a:uLnTx/>
                <a:uFillTx/>
                <a:latin typeface="Calibri"/>
                <a:ea typeface="Times New Roman" pitchFamily="4" charset="0"/>
              </a:rPr>
              <a:t>Gender)</a:t>
            </a:r>
            <a:endParaRPr kumimoji="0" lang="en-US" sz="1400" b="0" i="0" u="none" strike="noStrike" kern="0" cap="none" spc="0" normalizeH="0" baseline="0" noProof="0" dirty="0" smtClean="0">
              <a:ln>
                <a:noFill/>
              </a:ln>
              <a:solidFill>
                <a:prstClr val="black"/>
              </a:solidFill>
              <a:effectLst/>
              <a:uLnTx/>
              <a:uFillTx/>
              <a:latin typeface="Calibri"/>
              <a:ea typeface="ヒラギノ角ゴ Pro W3" pitchFamily="4" charset="-128"/>
            </a:endParaRPr>
          </a:p>
          <a:p>
            <a:pPr marL="0" marR="0" lvl="0" indent="0" defTabSz="914400" eaLnBrk="1" fontAlgn="base" latinLnBrk="0" hangingPunct="1">
              <a:lnSpc>
                <a:spcPct val="100000"/>
              </a:lnSpc>
              <a:spcBef>
                <a:spcPct val="0"/>
              </a:spcBef>
              <a:spcAft>
                <a:spcPts val="1000"/>
              </a:spcAft>
              <a:buClrTx/>
              <a:buSzTx/>
              <a:buFontTx/>
              <a:buNone/>
              <a:tabLst/>
              <a:defRPr/>
            </a:pPr>
            <a:endParaRPr kumimoji="0" lang="en-US" sz="1200" b="0" i="0" u="none" strike="noStrike" kern="0" cap="none" spc="0" normalizeH="0" baseline="0" noProof="0" dirty="0" smtClean="0">
              <a:ln>
                <a:noFill/>
              </a:ln>
              <a:solidFill>
                <a:prstClr val="black"/>
              </a:solidFill>
              <a:effectLst/>
              <a:uLnTx/>
              <a:uFillTx/>
              <a:latin typeface="Times New Roman" pitchFamily="4" charset="0"/>
              <a:ea typeface="Times New Roman" pitchFamily="4" charset="0"/>
            </a:endParaRPr>
          </a:p>
        </p:txBody>
      </p:sp>
      <p:sp>
        <p:nvSpPr>
          <p:cNvPr id="566" name="Zone de texte 1073741827"/>
          <p:cNvSpPr txBox="1">
            <a:spLocks noChangeArrowheads="1"/>
          </p:cNvSpPr>
          <p:nvPr/>
        </p:nvSpPr>
        <p:spPr bwMode="auto">
          <a:xfrm rot="16200000">
            <a:off x="4505326" y="5776795"/>
            <a:ext cx="1756589" cy="354805"/>
          </a:xfrm>
          <a:prstGeom prst="rect">
            <a:avLst/>
          </a:prstGeom>
          <a:solidFill>
            <a:srgbClr val="FFC000"/>
          </a:solidFill>
          <a:ln w="6350">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a:ea typeface="ヒラギノ角ゴ Pro W3" pitchFamily="4" charset="-128"/>
              </a:rPr>
              <a:t>(Hydrogeology + Model)</a:t>
            </a:r>
            <a:endParaRPr kumimoji="0" lang="en-US" sz="1200" b="0" i="0" u="none" strike="noStrike" kern="0" cap="none" spc="0" normalizeH="0" baseline="0" noProof="0" dirty="0" smtClean="0">
              <a:ln>
                <a:noFill/>
              </a:ln>
              <a:solidFill>
                <a:prstClr val="black"/>
              </a:solidFill>
              <a:effectLst/>
              <a:uLnTx/>
              <a:uFillTx/>
              <a:latin typeface="Calibri"/>
              <a:ea typeface="ヒラギノ角ゴ Pro W3" pitchFamily="4" charset="-128"/>
            </a:endParaRPr>
          </a:p>
          <a:p>
            <a:pPr marL="0" marR="0" lvl="0" indent="0" defTabSz="914400" eaLnBrk="1" fontAlgn="base" latinLnBrk="0" hangingPunct="1">
              <a:lnSpc>
                <a:spcPct val="100000"/>
              </a:lnSpc>
              <a:spcBef>
                <a:spcPct val="0"/>
              </a:spcBef>
              <a:spcAft>
                <a:spcPts val="1000"/>
              </a:spcAft>
              <a:buClrTx/>
              <a:buSzTx/>
              <a:buFontTx/>
              <a:buNone/>
              <a:tabLst/>
              <a:defRPr/>
            </a:pPr>
            <a:endParaRPr kumimoji="0" lang="en-US" sz="1200" b="0" i="0" u="none" strike="noStrike" kern="0" cap="none" spc="0" normalizeH="0" baseline="0" noProof="0" dirty="0" smtClean="0">
              <a:ln>
                <a:noFill/>
              </a:ln>
              <a:solidFill>
                <a:prstClr val="black"/>
              </a:solidFill>
              <a:effectLst/>
              <a:uLnTx/>
              <a:uFillTx/>
              <a:latin typeface="Times New Roman" pitchFamily="4" charset="0"/>
              <a:ea typeface="Times New Roman" pitchFamily="4" charset="0"/>
            </a:endParaRPr>
          </a:p>
        </p:txBody>
      </p:sp>
      <p:sp>
        <p:nvSpPr>
          <p:cNvPr id="567" name="Zone de texte 1073741829"/>
          <p:cNvSpPr txBox="1">
            <a:spLocks noChangeArrowheads="1"/>
          </p:cNvSpPr>
          <p:nvPr/>
        </p:nvSpPr>
        <p:spPr bwMode="auto">
          <a:xfrm rot="16200000">
            <a:off x="4870814" y="5795096"/>
            <a:ext cx="1756589" cy="318202"/>
          </a:xfrm>
          <a:prstGeom prst="rect">
            <a:avLst/>
          </a:prstGeom>
          <a:solidFill>
            <a:srgbClr val="FBD4B4"/>
          </a:solidFill>
          <a:ln w="6350">
            <a:solidFill>
              <a:srgbClr val="FBD4B4"/>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a:ea typeface="Times New Roman" pitchFamily="4" charset="0"/>
              </a:rPr>
              <a:t> (Legal and institutional)</a:t>
            </a:r>
            <a:endParaRPr kumimoji="0" lang="en-US" sz="1200" b="0" i="0" u="none" strike="noStrike" kern="0" cap="none" spc="0" normalizeH="0" baseline="0" noProof="0" dirty="0" smtClean="0">
              <a:ln>
                <a:noFill/>
              </a:ln>
              <a:solidFill>
                <a:prstClr val="black"/>
              </a:solidFill>
              <a:effectLst/>
              <a:uLnTx/>
              <a:uFillTx/>
              <a:latin typeface="Calibri"/>
              <a:ea typeface="ヒラギノ角ゴ Pro W3" pitchFamily="4" charset="-128"/>
            </a:endParaRPr>
          </a:p>
          <a:p>
            <a:pPr marL="0" marR="0" lvl="0" indent="0" defTabSz="914400" eaLnBrk="1" fontAlgn="base" latinLnBrk="0" hangingPunct="1">
              <a:lnSpc>
                <a:spcPct val="100000"/>
              </a:lnSpc>
              <a:spcBef>
                <a:spcPct val="0"/>
              </a:spcBef>
              <a:spcAft>
                <a:spcPts val="1000"/>
              </a:spcAft>
              <a:buClrTx/>
              <a:buSzTx/>
              <a:buFontTx/>
              <a:buNone/>
              <a:tabLst/>
              <a:defRPr/>
            </a:pPr>
            <a:endParaRPr kumimoji="0" lang="en-US" sz="1200" b="0" i="0" u="none" strike="noStrike" kern="0" cap="none" spc="0" normalizeH="0" baseline="0" noProof="0" dirty="0" smtClean="0">
              <a:ln>
                <a:noFill/>
              </a:ln>
              <a:solidFill>
                <a:prstClr val="black"/>
              </a:solidFill>
              <a:effectLst/>
              <a:uLnTx/>
              <a:uFillTx/>
              <a:latin typeface="Times New Roman" pitchFamily="4" charset="0"/>
              <a:ea typeface="Times New Roman" pitchFamily="4" charset="0"/>
            </a:endParaRPr>
          </a:p>
        </p:txBody>
      </p:sp>
      <p:sp>
        <p:nvSpPr>
          <p:cNvPr id="568" name="Zone de texte 71694"/>
          <p:cNvSpPr txBox="1">
            <a:spLocks noChangeArrowheads="1"/>
          </p:cNvSpPr>
          <p:nvPr/>
        </p:nvSpPr>
        <p:spPr bwMode="auto">
          <a:xfrm rot="16200000">
            <a:off x="5216917" y="5801007"/>
            <a:ext cx="1756590" cy="306377"/>
          </a:xfrm>
          <a:prstGeom prst="rect">
            <a:avLst/>
          </a:prstGeom>
          <a:solidFill>
            <a:srgbClr val="8064A2">
              <a:lumMod val="40000"/>
              <a:lumOff val="60000"/>
            </a:srgbClr>
          </a:solidFill>
          <a:ln w="6350">
            <a:solidFill>
              <a:srgbClr val="8064A2">
                <a:lumMod val="40000"/>
                <a:lumOff val="60000"/>
              </a:srgbClr>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srgbClr val="000000"/>
                </a:solidFill>
                <a:effectLst/>
                <a:uLnTx/>
                <a:uFillTx/>
                <a:latin typeface="Calibri"/>
                <a:ea typeface="Times New Roman" pitchFamily="4" charset="0"/>
              </a:rPr>
              <a:t> (</a:t>
            </a:r>
            <a:r>
              <a:rPr kumimoji="0" lang="en-US" sz="1400" b="0" i="0" u="none" strike="noStrike" kern="0" cap="none" spc="0" normalizeH="0" baseline="0" noProof="0" dirty="0" smtClean="0">
                <a:ln>
                  <a:noFill/>
                </a:ln>
                <a:solidFill>
                  <a:srgbClr val="000000"/>
                </a:solidFill>
                <a:effectLst/>
                <a:uLnTx/>
                <a:uFillTx/>
                <a:latin typeface="Calibri"/>
                <a:ea typeface="Times New Roman" pitchFamily="4" charset="0"/>
              </a:rPr>
              <a:t>Gender)</a:t>
            </a:r>
            <a:endParaRPr kumimoji="0" lang="en-US" sz="1400" b="0" i="0" u="none" strike="noStrike" kern="0" cap="none" spc="0" normalizeH="0" baseline="0" noProof="0" dirty="0" smtClean="0">
              <a:ln>
                <a:noFill/>
              </a:ln>
              <a:solidFill>
                <a:prstClr val="black"/>
              </a:solidFill>
              <a:effectLst/>
              <a:uLnTx/>
              <a:uFillTx/>
              <a:latin typeface="Calibri"/>
              <a:ea typeface="ヒラギノ角ゴ Pro W3" pitchFamily="4" charset="-128"/>
            </a:endParaRPr>
          </a:p>
          <a:p>
            <a:pPr marL="0" marR="0" lvl="0" indent="0" defTabSz="914400" eaLnBrk="1" fontAlgn="base" latinLnBrk="0" hangingPunct="1">
              <a:lnSpc>
                <a:spcPct val="100000"/>
              </a:lnSpc>
              <a:spcBef>
                <a:spcPct val="0"/>
              </a:spcBef>
              <a:spcAft>
                <a:spcPts val="1000"/>
              </a:spcAft>
              <a:buClrTx/>
              <a:buSzTx/>
              <a:buFontTx/>
              <a:buNone/>
              <a:tabLst/>
              <a:defRPr/>
            </a:pPr>
            <a:endParaRPr kumimoji="0" lang="en-US" sz="1200" b="0" i="0" u="none" strike="noStrike" kern="0" cap="none" spc="0" normalizeH="0" baseline="0" noProof="0" dirty="0" smtClean="0">
              <a:ln>
                <a:noFill/>
              </a:ln>
              <a:solidFill>
                <a:prstClr val="black"/>
              </a:solidFill>
              <a:effectLst/>
              <a:uLnTx/>
              <a:uFillTx/>
              <a:latin typeface="Times New Roman" pitchFamily="4" charset="0"/>
              <a:ea typeface="Times New Roman" pitchFamily="4" charset="0"/>
            </a:endParaRPr>
          </a:p>
        </p:txBody>
      </p:sp>
      <p:cxnSp>
        <p:nvCxnSpPr>
          <p:cNvPr id="575" name="Straight Connector 574"/>
          <p:cNvCxnSpPr/>
          <p:nvPr/>
        </p:nvCxnSpPr>
        <p:spPr>
          <a:xfrm>
            <a:off x="5680207" y="3886200"/>
            <a:ext cx="568193" cy="0"/>
          </a:xfrm>
          <a:prstGeom prst="line">
            <a:avLst/>
          </a:prstGeom>
          <a:ln w="19050">
            <a:solidFill>
              <a:schemeClr val="accent3">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63" name="Group 62"/>
          <p:cNvGrpSpPr/>
          <p:nvPr/>
        </p:nvGrpSpPr>
        <p:grpSpPr>
          <a:xfrm>
            <a:off x="262647" y="457200"/>
            <a:ext cx="8771106" cy="6413812"/>
            <a:chOff x="-139184" y="457200"/>
            <a:chExt cx="8771106" cy="6413812"/>
          </a:xfrm>
        </p:grpSpPr>
        <p:grpSp>
          <p:nvGrpSpPr>
            <p:cNvPr id="12" name="Group 11"/>
            <p:cNvGrpSpPr/>
            <p:nvPr/>
          </p:nvGrpSpPr>
          <p:grpSpPr>
            <a:xfrm>
              <a:off x="-139184" y="1905001"/>
              <a:ext cx="8771106" cy="4966011"/>
              <a:chOff x="-88477" y="1759182"/>
              <a:chExt cx="8867195" cy="5048297"/>
            </a:xfrm>
          </p:grpSpPr>
          <p:grpSp>
            <p:nvGrpSpPr>
              <p:cNvPr id="17" name="Groupe 11"/>
              <p:cNvGrpSpPr/>
              <p:nvPr/>
            </p:nvGrpSpPr>
            <p:grpSpPr>
              <a:xfrm>
                <a:off x="-88477" y="1759182"/>
                <a:ext cx="7563689" cy="1070660"/>
                <a:chOff x="-372918" y="2003516"/>
                <a:chExt cx="6414959" cy="1422823"/>
              </a:xfrm>
            </p:grpSpPr>
            <p:sp>
              <p:nvSpPr>
                <p:cNvPr id="37" name="Oval 15"/>
                <p:cNvSpPr/>
                <p:nvPr/>
              </p:nvSpPr>
              <p:spPr>
                <a:xfrm>
                  <a:off x="215097" y="2003516"/>
                  <a:ext cx="1724025" cy="520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38" name="Oval 16"/>
                <p:cNvSpPr/>
                <p:nvPr/>
              </p:nvSpPr>
              <p:spPr>
                <a:xfrm>
                  <a:off x="4165616" y="2026769"/>
                  <a:ext cx="1876425" cy="9878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39" name="Text Box 2"/>
                <p:cNvSpPr txBox="1">
                  <a:spLocks noChangeArrowheads="1"/>
                </p:cNvSpPr>
                <p:nvPr/>
              </p:nvSpPr>
              <p:spPr bwMode="auto">
                <a:xfrm>
                  <a:off x="547974" y="2032931"/>
                  <a:ext cx="1068779" cy="507261"/>
                </a:xfrm>
                <a:prstGeom prst="rect">
                  <a:avLst/>
                </a:prstGeom>
                <a:noFill/>
                <a:ln w="9525">
                  <a:noFill/>
                  <a:miter lim="800000"/>
                  <a:headEnd/>
                  <a:tailEnd/>
                </a:ln>
              </p:spPr>
              <p:txBody>
                <a:bodyPr rot="0" vert="horz" wrap="square" lIns="91440" tIns="45720" rIns="91440" bIns="45720" anchor="t" anchorCtr="0">
                  <a:spAutoFit/>
                </a:bodyPr>
                <a:lstStyle/>
                <a:p>
                  <a:pPr marL="0" marR="0">
                    <a:lnSpc>
                      <a:spcPct val="115000"/>
                    </a:lnSpc>
                    <a:spcBef>
                      <a:spcPts val="0"/>
                    </a:spcBef>
                    <a:spcAft>
                      <a:spcPts val="1000"/>
                    </a:spcAft>
                  </a:pPr>
                  <a:r>
                    <a:rPr lang="en-US" sz="1600" b="1" dirty="0">
                      <a:solidFill>
                        <a:srgbClr val="FFFFFF"/>
                      </a:solidFill>
                      <a:effectLst/>
                      <a:latin typeface="Calibri"/>
                      <a:ea typeface="Calibri"/>
                      <a:cs typeface="Times New Roman"/>
                    </a:rPr>
                    <a:t>TASK TEAMS</a:t>
                  </a:r>
                  <a:endParaRPr lang="fr-FR" sz="1600" dirty="0">
                    <a:effectLst/>
                    <a:latin typeface="Calibri"/>
                    <a:ea typeface="Calibri"/>
                    <a:cs typeface="Times New Roman"/>
                  </a:endParaRPr>
                </a:p>
              </p:txBody>
            </p:sp>
            <p:sp>
              <p:nvSpPr>
                <p:cNvPr id="40" name="Text Box 2"/>
                <p:cNvSpPr txBox="1">
                  <a:spLocks noChangeArrowheads="1"/>
                </p:cNvSpPr>
                <p:nvPr/>
              </p:nvSpPr>
              <p:spPr bwMode="auto">
                <a:xfrm>
                  <a:off x="4129864" y="2087998"/>
                  <a:ext cx="1781299" cy="963243"/>
                </a:xfrm>
                <a:prstGeom prst="rect">
                  <a:avLst/>
                </a:prstGeom>
                <a:noFill/>
                <a:ln w="9525">
                  <a:noFill/>
                  <a:miter lim="800000"/>
                  <a:headEnd/>
                  <a:tailEnd/>
                </a:ln>
              </p:spPr>
              <p:txBody>
                <a:bodyPr rot="0" vert="horz" wrap="square" lIns="91440" tIns="45720" rIns="91440" bIns="45720" anchor="t" anchorCtr="0">
                  <a:spAutoFit/>
                </a:bodyPr>
                <a:lstStyle/>
                <a:p>
                  <a:pPr marL="0" marR="0" algn="ctr">
                    <a:spcBef>
                      <a:spcPts val="0"/>
                    </a:spcBef>
                    <a:spcAft>
                      <a:spcPts val="1000"/>
                    </a:spcAft>
                  </a:pPr>
                  <a:r>
                    <a:rPr lang="en-US" sz="1600" b="1" dirty="0">
                      <a:solidFill>
                        <a:srgbClr val="FFFFFF"/>
                      </a:solidFill>
                      <a:effectLst/>
                      <a:latin typeface="Calibri"/>
                      <a:ea typeface="Calibri"/>
                      <a:cs typeface="Times New Roman"/>
                    </a:rPr>
                    <a:t>ORASECOM</a:t>
                  </a:r>
                  <a:endParaRPr lang="fr-FR" sz="1600" dirty="0">
                    <a:effectLst/>
                    <a:latin typeface="Calibri"/>
                    <a:ea typeface="Calibri"/>
                    <a:cs typeface="Times New Roman"/>
                  </a:endParaRPr>
                </a:p>
                <a:p>
                  <a:pPr marL="0" marR="0" algn="ctr">
                    <a:spcBef>
                      <a:spcPts val="0"/>
                    </a:spcBef>
                    <a:spcAft>
                      <a:spcPts val="1000"/>
                    </a:spcAft>
                  </a:pPr>
                  <a:r>
                    <a:rPr lang="en-US" sz="1600" b="1" dirty="0">
                      <a:solidFill>
                        <a:srgbClr val="FFFFFF"/>
                      </a:solidFill>
                      <a:effectLst/>
                      <a:latin typeface="Calibri"/>
                      <a:ea typeface="Calibri"/>
                      <a:cs typeface="Times New Roman"/>
                    </a:rPr>
                    <a:t>SECRETARIAT</a:t>
                  </a:r>
                  <a:endParaRPr lang="fr-FR" sz="1600" dirty="0">
                    <a:effectLst/>
                    <a:latin typeface="Calibri"/>
                    <a:ea typeface="Calibri"/>
                    <a:cs typeface="Times New Roman"/>
                  </a:endParaRPr>
                </a:p>
              </p:txBody>
            </p:sp>
            <p:sp>
              <p:nvSpPr>
                <p:cNvPr id="44" name="Rounded Rectangle 2"/>
                <p:cNvSpPr/>
                <p:nvPr/>
              </p:nvSpPr>
              <p:spPr>
                <a:xfrm>
                  <a:off x="-133745" y="2854045"/>
                  <a:ext cx="488576" cy="5619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45" name="Rounded Rectangle 22"/>
                <p:cNvSpPr/>
                <p:nvPr/>
              </p:nvSpPr>
              <p:spPr>
                <a:xfrm>
                  <a:off x="541775" y="2873889"/>
                  <a:ext cx="527212" cy="5524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fr-FR" dirty="0"/>
                </a:p>
              </p:txBody>
            </p:sp>
            <p:sp>
              <p:nvSpPr>
                <p:cNvPr id="46" name="Rounded Rectangle 23"/>
                <p:cNvSpPr/>
                <p:nvPr/>
              </p:nvSpPr>
              <p:spPr>
                <a:xfrm>
                  <a:off x="1202001" y="2876073"/>
                  <a:ext cx="538162" cy="5502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47" name="Text Box 2"/>
                <p:cNvSpPr txBox="1">
                  <a:spLocks noChangeArrowheads="1"/>
                </p:cNvSpPr>
                <p:nvPr/>
              </p:nvSpPr>
              <p:spPr bwMode="auto">
                <a:xfrm>
                  <a:off x="-372918" y="2876101"/>
                  <a:ext cx="943748" cy="459446"/>
                </a:xfrm>
                <a:prstGeom prst="rect">
                  <a:avLst/>
                </a:prstGeom>
                <a:noFill/>
                <a:ln w="9525">
                  <a:noFill/>
                  <a:miter lim="800000"/>
                  <a:headEnd/>
                  <a:tailEnd/>
                </a:ln>
              </p:spPr>
              <p:txBody>
                <a:bodyPr rot="0" vert="horz" wrap="square" lIns="91440" tIns="45720" rIns="91440" bIns="45720" anchor="t" anchorCtr="0">
                  <a:spAutoFit/>
                </a:bodyPr>
                <a:lstStyle/>
                <a:p>
                  <a:pPr marL="0" marR="0" algn="ctr">
                    <a:lnSpc>
                      <a:spcPct val="115000"/>
                    </a:lnSpc>
                    <a:spcBef>
                      <a:spcPts val="0"/>
                    </a:spcBef>
                    <a:spcAft>
                      <a:spcPts val="1000"/>
                    </a:spcAft>
                  </a:pPr>
                  <a:r>
                    <a:rPr lang="en-US" sz="1400" b="1" dirty="0" smtClean="0">
                      <a:solidFill>
                        <a:srgbClr val="FFFFFF"/>
                      </a:solidFill>
                      <a:effectLst/>
                      <a:latin typeface="Calibri"/>
                      <a:ea typeface="Calibri"/>
                      <a:cs typeface="Times New Roman"/>
                    </a:rPr>
                    <a:t>CTT</a:t>
                  </a:r>
                  <a:endParaRPr lang="fr-FR" sz="1400" dirty="0">
                    <a:effectLst/>
                    <a:latin typeface="Calibri"/>
                    <a:ea typeface="Calibri"/>
                    <a:cs typeface="Times New Roman"/>
                  </a:endParaRPr>
                </a:p>
              </p:txBody>
            </p:sp>
            <p:sp>
              <p:nvSpPr>
                <p:cNvPr id="48" name="Text Box 2"/>
                <p:cNvSpPr txBox="1">
                  <a:spLocks noChangeArrowheads="1"/>
                </p:cNvSpPr>
                <p:nvPr/>
              </p:nvSpPr>
              <p:spPr bwMode="auto">
                <a:xfrm>
                  <a:off x="602848" y="2909212"/>
                  <a:ext cx="388852" cy="459446"/>
                </a:xfrm>
                <a:prstGeom prst="rect">
                  <a:avLst/>
                </a:prstGeom>
                <a:noFill/>
                <a:ln w="9525">
                  <a:noFill/>
                  <a:miter lim="800000"/>
                  <a:headEnd/>
                  <a:tailEnd/>
                </a:ln>
              </p:spPr>
              <p:txBody>
                <a:bodyPr rot="0" vert="horz" wrap="square" lIns="91440" tIns="45720" rIns="91440" bIns="45720" anchor="t" anchorCtr="0">
                  <a:spAutoFit/>
                </a:bodyPr>
                <a:lstStyle/>
                <a:p>
                  <a:pPr marL="0" marR="0" algn="ctr">
                    <a:lnSpc>
                      <a:spcPct val="115000"/>
                    </a:lnSpc>
                    <a:spcBef>
                      <a:spcPts val="0"/>
                    </a:spcBef>
                    <a:spcAft>
                      <a:spcPts val="1000"/>
                    </a:spcAft>
                  </a:pPr>
                  <a:r>
                    <a:rPr lang="en-US" sz="1400" b="1" dirty="0" smtClean="0">
                      <a:solidFill>
                        <a:srgbClr val="FFFFFF"/>
                      </a:solidFill>
                      <a:effectLst/>
                      <a:latin typeface="Calibri"/>
                      <a:ea typeface="Calibri"/>
                      <a:cs typeface="Times New Roman"/>
                    </a:rPr>
                    <a:t>FTT</a:t>
                  </a:r>
                  <a:endParaRPr lang="fr-FR" sz="1400" dirty="0">
                    <a:effectLst/>
                    <a:latin typeface="Calibri"/>
                    <a:ea typeface="Calibri"/>
                    <a:cs typeface="Times New Roman"/>
                  </a:endParaRPr>
                </a:p>
              </p:txBody>
            </p:sp>
            <p:sp>
              <p:nvSpPr>
                <p:cNvPr id="49" name="Text Box 2"/>
                <p:cNvSpPr txBox="1">
                  <a:spLocks noChangeArrowheads="1"/>
                </p:cNvSpPr>
                <p:nvPr/>
              </p:nvSpPr>
              <p:spPr bwMode="auto">
                <a:xfrm>
                  <a:off x="1202001" y="2930809"/>
                  <a:ext cx="581142" cy="459446"/>
                </a:xfrm>
                <a:prstGeom prst="rect">
                  <a:avLst/>
                </a:prstGeom>
                <a:noFill/>
                <a:ln w="9525">
                  <a:noFill/>
                  <a:miter lim="800000"/>
                  <a:headEnd/>
                  <a:tailEnd/>
                </a:ln>
              </p:spPr>
              <p:txBody>
                <a:bodyPr rot="0" vert="horz" wrap="square" lIns="91440" tIns="45720" rIns="91440" bIns="45720" anchor="t" anchorCtr="0">
                  <a:spAutoFit/>
                </a:bodyPr>
                <a:lstStyle/>
                <a:p>
                  <a:pPr marL="0" marR="0" algn="ctr">
                    <a:lnSpc>
                      <a:spcPct val="115000"/>
                    </a:lnSpc>
                    <a:spcBef>
                      <a:spcPts val="0"/>
                    </a:spcBef>
                    <a:spcAft>
                      <a:spcPts val="1000"/>
                    </a:spcAft>
                  </a:pPr>
                  <a:r>
                    <a:rPr lang="en-US" sz="1400" b="1" dirty="0" smtClean="0">
                      <a:solidFill>
                        <a:srgbClr val="FFFFFF"/>
                      </a:solidFill>
                      <a:effectLst/>
                      <a:latin typeface="Calibri"/>
                      <a:ea typeface="Calibri"/>
                      <a:cs typeface="Times New Roman"/>
                    </a:rPr>
                    <a:t>LTT</a:t>
                  </a:r>
                  <a:endParaRPr lang="fr-FR" sz="1400" dirty="0">
                    <a:effectLst/>
                    <a:latin typeface="Calibri"/>
                    <a:ea typeface="Calibri"/>
                    <a:cs typeface="Times New Roman"/>
                  </a:endParaRPr>
                </a:p>
              </p:txBody>
            </p:sp>
            <p:sp>
              <p:nvSpPr>
                <p:cNvPr id="50" name="Rounded Rectangle 27"/>
                <p:cNvSpPr/>
                <p:nvPr/>
              </p:nvSpPr>
              <p:spPr>
                <a:xfrm>
                  <a:off x="1848478" y="2887280"/>
                  <a:ext cx="574827" cy="533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51" name="Text Box 2"/>
                <p:cNvSpPr txBox="1">
                  <a:spLocks noChangeArrowheads="1"/>
                </p:cNvSpPr>
                <p:nvPr/>
              </p:nvSpPr>
              <p:spPr bwMode="auto">
                <a:xfrm>
                  <a:off x="1892814" y="2887280"/>
                  <a:ext cx="492290" cy="415789"/>
                </a:xfrm>
                <a:prstGeom prst="rect">
                  <a:avLst/>
                </a:prstGeom>
                <a:noFill/>
                <a:ln w="9525">
                  <a:no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sz="1400" b="1" dirty="0" smtClean="0">
                      <a:solidFill>
                        <a:srgbClr val="FFFFFF"/>
                      </a:solidFill>
                      <a:effectLst/>
                      <a:latin typeface="Calibri"/>
                      <a:ea typeface="Calibri"/>
                      <a:cs typeface="Times New Roman"/>
                    </a:rPr>
                    <a:t>TTT</a:t>
                  </a:r>
                  <a:endParaRPr lang="fr-FR" sz="1400" dirty="0">
                    <a:effectLst/>
                    <a:latin typeface="Calibri"/>
                    <a:ea typeface="Calibri"/>
                    <a:cs typeface="Times New Roman"/>
                  </a:endParaRPr>
                </a:p>
              </p:txBody>
            </p:sp>
            <p:cxnSp>
              <p:nvCxnSpPr>
                <p:cNvPr id="52" name="Straight Arrow Connector 29"/>
                <p:cNvCxnSpPr>
                  <a:endCxn id="45" idx="0"/>
                </p:cNvCxnSpPr>
                <p:nvPr/>
              </p:nvCxnSpPr>
              <p:spPr>
                <a:xfrm flipH="1">
                  <a:off x="805381" y="2499863"/>
                  <a:ext cx="34028" cy="37402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cxnSp>
            <p:nvCxnSpPr>
              <p:cNvPr id="18" name="Straight Arrow Connector 30"/>
              <p:cNvCxnSpPr/>
              <p:nvPr/>
            </p:nvCxnSpPr>
            <p:spPr>
              <a:xfrm flipH="1">
                <a:off x="610542" y="2055215"/>
                <a:ext cx="233593" cy="3209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Rounded Rectangle 9"/>
              <p:cNvSpPr>
                <a:spLocks noChangeArrowheads="1"/>
              </p:cNvSpPr>
              <p:nvPr/>
            </p:nvSpPr>
            <p:spPr bwMode="auto">
              <a:xfrm>
                <a:off x="2969601" y="3599853"/>
                <a:ext cx="2571449" cy="405743"/>
              </a:xfrm>
              <a:prstGeom prst="roundRect">
                <a:avLst>
                  <a:gd name="adj" fmla="val 16667"/>
                </a:avLst>
              </a:prstGeom>
              <a:solidFill>
                <a:srgbClr val="9BBB59"/>
              </a:solidFill>
              <a:ln w="25400">
                <a:solidFill>
                  <a:srgbClr val="4E6128"/>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altLang="fr-FR" sz="1400" b="1" dirty="0" smtClean="0">
                    <a:latin typeface="Calibri" pitchFamily="34" charset="0"/>
                    <a:ea typeface="Calibri" pitchFamily="34" charset="0"/>
                    <a:cs typeface="Times New Roman" pitchFamily="18" charset="0"/>
                  </a:rPr>
                  <a:t>Ground Water </a:t>
                </a:r>
                <a:r>
                  <a:rPr lang="fr-FR" altLang="fr-FR" sz="1400" b="1" dirty="0" err="1" smtClean="0">
                    <a:latin typeface="Calibri" pitchFamily="34" charset="0"/>
                    <a:ea typeface="Calibri" pitchFamily="34" charset="0"/>
                    <a:cs typeface="Times New Roman" pitchFamily="18" charset="0"/>
                  </a:rPr>
                  <a:t>Hydrology</a:t>
                </a:r>
                <a:r>
                  <a:rPr lang="fr-FR" altLang="fr-FR" sz="1400" b="1" dirty="0" smtClean="0">
                    <a:latin typeface="Calibri" pitchFamily="34" charset="0"/>
                    <a:ea typeface="Calibri" pitchFamily="34" charset="0"/>
                    <a:cs typeface="Times New Roman" pitchFamily="18" charset="0"/>
                  </a:rPr>
                  <a:t> </a:t>
                </a:r>
                <a:r>
                  <a:rPr lang="fr-FR" altLang="fr-FR" sz="1400" b="1" dirty="0" err="1" smtClean="0">
                    <a:latin typeface="Calibri" pitchFamily="34" charset="0"/>
                    <a:ea typeface="Calibri" pitchFamily="34" charset="0"/>
                    <a:cs typeface="Times New Roman" pitchFamily="18" charset="0"/>
                  </a:rPr>
                  <a:t>Committee</a:t>
                </a:r>
                <a:r>
                  <a:rPr lang="fr-FR" altLang="fr-FR" sz="1400" b="1" dirty="0" smtClean="0">
                    <a:latin typeface="Calibri" pitchFamily="34" charset="0"/>
                    <a:ea typeface="Calibri" pitchFamily="34" charset="0"/>
                    <a:cs typeface="Times New Roman" pitchFamily="18" charset="0"/>
                  </a:rPr>
                  <a:t>  </a:t>
                </a:r>
              </a:p>
            </p:txBody>
          </p:sp>
          <p:sp>
            <p:nvSpPr>
              <p:cNvPr id="24" name="ZoneTexte 126"/>
              <p:cNvSpPr txBox="1">
                <a:spLocks noChangeArrowheads="1"/>
              </p:cNvSpPr>
              <p:nvPr/>
            </p:nvSpPr>
            <p:spPr bwMode="auto">
              <a:xfrm rot="16200000">
                <a:off x="7227496" y="5161208"/>
                <a:ext cx="2597395" cy="505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1" i="0" u="none" strike="noStrike" kern="0" cap="none" spc="0" normalizeH="0" baseline="0" noProof="0" dirty="0" smtClean="0">
                    <a:ln>
                      <a:noFill/>
                    </a:ln>
                    <a:solidFill>
                      <a:schemeClr val="accent1">
                        <a:lumMod val="75000"/>
                      </a:schemeClr>
                    </a:solidFill>
                    <a:effectLst/>
                    <a:uLnTx/>
                    <a:uFillTx/>
                    <a:latin typeface="Calibri"/>
                    <a:ea typeface="Cambria" charset="0"/>
                  </a:rPr>
                  <a:t>Focal Points</a:t>
                </a:r>
              </a:p>
              <a:p>
                <a:pPr marL="0" marR="0" lvl="0" indent="0" algn="ctr" defTabSz="914400" eaLnBrk="1" fontAlgn="base" latinLnBrk="0" hangingPunct="1">
                  <a:lnSpc>
                    <a:spcPct val="100000"/>
                  </a:lnSpc>
                  <a:spcBef>
                    <a:spcPct val="0"/>
                  </a:spcBef>
                  <a:spcAft>
                    <a:spcPct val="0"/>
                  </a:spcAft>
                  <a:buClrTx/>
                  <a:buSzTx/>
                  <a:buFontTx/>
                  <a:buNone/>
                  <a:tabLst/>
                  <a:defRPr/>
                </a:pPr>
                <a:r>
                  <a:rPr lang="en-US" sz="1600" b="1" kern="0" dirty="0" smtClean="0">
                    <a:solidFill>
                      <a:schemeClr val="accent1">
                        <a:lumMod val="75000"/>
                      </a:schemeClr>
                    </a:solidFill>
                    <a:latin typeface="Calibri"/>
                    <a:ea typeface="Cambria" charset="0"/>
                  </a:rPr>
                  <a:t>(current GGRETA project)</a:t>
                </a:r>
                <a:endParaRPr kumimoji="0" lang="en-US" sz="1600" b="1" i="0" u="none" strike="noStrike" kern="0" cap="none" spc="0" normalizeH="0" baseline="0" noProof="0" dirty="0" smtClean="0">
                  <a:ln>
                    <a:noFill/>
                  </a:ln>
                  <a:solidFill>
                    <a:schemeClr val="accent1">
                      <a:lumMod val="75000"/>
                    </a:schemeClr>
                  </a:solidFill>
                  <a:effectLst/>
                  <a:uLnTx/>
                  <a:uFillTx/>
                  <a:latin typeface="Tahoma" pitchFamily="4" charset="0"/>
                  <a:ea typeface="ヒラギノ角ゴ Pro W3" pitchFamily="4" charset="-128"/>
                </a:endParaRPr>
              </a:p>
            </p:txBody>
          </p:sp>
          <p:sp>
            <p:nvSpPr>
              <p:cNvPr id="27" name="Rectangle à coins arrondis 1073741835"/>
              <p:cNvSpPr>
                <a:spLocks noChangeArrowheads="1"/>
              </p:cNvSpPr>
              <p:nvPr/>
            </p:nvSpPr>
            <p:spPr bwMode="auto">
              <a:xfrm>
                <a:off x="4575" y="4473008"/>
                <a:ext cx="8167826" cy="2334471"/>
              </a:xfrm>
              <a:prstGeom prst="roundRect">
                <a:avLst>
                  <a:gd name="adj" fmla="val 16667"/>
                </a:avLst>
              </a:prstGeom>
              <a:noFill/>
              <a:ln w="19050">
                <a:solidFill>
                  <a:schemeClr val="accent1">
                    <a:lumMod val="75000"/>
                  </a:schemeClr>
                </a:solidFill>
                <a:prstDash val="dashDot"/>
                <a:round/>
                <a:headEnd/>
                <a:tailEnd/>
              </a:ln>
            </p:spPr>
            <p:txBody>
              <a:bodyPr vert="horz" wrap="square" lIns="91440" tIns="45720" rIns="91440" bIns="45720" numCol="1"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ndParaRPr>
              </a:p>
            </p:txBody>
          </p:sp>
        </p:grpSp>
        <p:sp>
          <p:nvSpPr>
            <p:cNvPr id="8" name="Left Brace 7"/>
            <p:cNvSpPr/>
            <p:nvPr/>
          </p:nvSpPr>
          <p:spPr>
            <a:xfrm rot="5400000">
              <a:off x="3846270" y="-268530"/>
              <a:ext cx="487054" cy="3860006"/>
            </a:xfrm>
            <a:prstGeom prst="leftBrace">
              <a:avLst>
                <a:gd name="adj1" fmla="val 8333"/>
                <a:gd name="adj2" fmla="val 49073"/>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p:cNvSpPr txBox="1"/>
            <p:nvPr/>
          </p:nvSpPr>
          <p:spPr>
            <a:xfrm>
              <a:off x="3048000" y="3048000"/>
              <a:ext cx="1981200" cy="523220"/>
            </a:xfrm>
            <a:prstGeom prst="rect">
              <a:avLst/>
            </a:prstGeom>
            <a:solidFill>
              <a:schemeClr val="tx2">
                <a:lumMod val="20000"/>
                <a:lumOff val="80000"/>
              </a:schemeClr>
            </a:solidFill>
            <a:ln w="12700">
              <a:solidFill>
                <a:srgbClr val="0070C0"/>
              </a:solidFill>
            </a:ln>
          </p:spPr>
          <p:txBody>
            <a:bodyPr wrap="square" rtlCol="0">
              <a:spAutoFit/>
            </a:bodyPr>
            <a:lstStyle/>
            <a:p>
              <a:pPr lvl="0" algn="ctr"/>
              <a:r>
                <a:rPr lang="en-ZA" sz="1400" b="1" dirty="0" smtClean="0">
                  <a:solidFill>
                    <a:schemeClr val="tx1"/>
                  </a:solidFill>
                </a:rPr>
                <a:t>Water Resources Quality Working Group</a:t>
              </a:r>
            </a:p>
          </p:txBody>
        </p:sp>
        <p:cxnSp>
          <p:nvCxnSpPr>
            <p:cNvPr id="30" name="Elbow Connector 29"/>
            <p:cNvCxnSpPr>
              <a:stCxn id="50" idx="2"/>
              <a:endCxn id="28" idx="1"/>
            </p:cNvCxnSpPr>
            <p:nvPr/>
          </p:nvCxnSpPr>
          <p:spPr>
            <a:xfrm rot="16200000" flipH="1">
              <a:off x="2739673" y="3001283"/>
              <a:ext cx="355478" cy="261175"/>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50" idx="2"/>
              <a:endCxn id="19" idx="1"/>
            </p:cNvCxnSpPr>
            <p:nvPr/>
          </p:nvCxnSpPr>
          <p:spPr>
            <a:xfrm rot="16200000" flipH="1">
              <a:off x="2355739" y="3385218"/>
              <a:ext cx="961103" cy="9893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124200" y="457200"/>
              <a:ext cx="2362200" cy="369332"/>
            </a:xfrm>
            <a:prstGeom prst="rect">
              <a:avLst/>
            </a:prstGeom>
            <a:solidFill>
              <a:schemeClr val="accent1">
                <a:lumMod val="20000"/>
                <a:lumOff val="80000"/>
              </a:schemeClr>
            </a:solidFill>
          </p:spPr>
          <p:txBody>
            <a:bodyPr wrap="square" rtlCol="0">
              <a:spAutoFit/>
            </a:bodyPr>
            <a:lstStyle/>
            <a:p>
              <a:pPr lvl="0"/>
              <a:r>
                <a:rPr lang="en-ZA" b="1" dirty="0" smtClean="0"/>
                <a:t>Forum of the Parties </a:t>
              </a:r>
            </a:p>
          </p:txBody>
        </p:sp>
        <p:sp>
          <p:nvSpPr>
            <p:cNvPr id="53" name="TextBox 52"/>
            <p:cNvSpPr txBox="1"/>
            <p:nvPr/>
          </p:nvSpPr>
          <p:spPr>
            <a:xfrm>
              <a:off x="2971800" y="1066800"/>
              <a:ext cx="2644718" cy="369332"/>
            </a:xfrm>
            <a:prstGeom prst="rect">
              <a:avLst/>
            </a:prstGeom>
            <a:solidFill>
              <a:schemeClr val="accent3">
                <a:lumMod val="40000"/>
                <a:lumOff val="60000"/>
              </a:schemeClr>
            </a:solidFill>
            <a:ln>
              <a:solidFill>
                <a:srgbClr val="92D050"/>
              </a:solidFill>
            </a:ln>
          </p:spPr>
          <p:txBody>
            <a:bodyPr wrap="square" rtlCol="0">
              <a:spAutoFit/>
            </a:bodyPr>
            <a:lstStyle/>
            <a:p>
              <a:pPr lvl="0" algn="ctr"/>
              <a:r>
                <a:rPr lang="en-ZA" b="1" dirty="0" smtClean="0"/>
                <a:t>Council of Commissioners</a:t>
              </a:r>
              <a:r>
                <a:rPr lang="en-ZA" dirty="0" smtClean="0"/>
                <a:t> </a:t>
              </a:r>
            </a:p>
          </p:txBody>
        </p:sp>
        <p:cxnSp>
          <p:nvCxnSpPr>
            <p:cNvPr id="60" name="Straight Connector 59"/>
            <p:cNvCxnSpPr/>
            <p:nvPr/>
          </p:nvCxnSpPr>
          <p:spPr>
            <a:xfrm>
              <a:off x="4130469" y="826532"/>
              <a:ext cx="0" cy="240268"/>
            </a:xfrm>
            <a:prstGeom prst="line">
              <a:avLst/>
            </a:prstGeom>
            <a:ln w="28575"/>
          </p:spPr>
          <p:style>
            <a:lnRef idx="1">
              <a:schemeClr val="accent1"/>
            </a:lnRef>
            <a:fillRef idx="0">
              <a:schemeClr val="accent1"/>
            </a:fillRef>
            <a:effectRef idx="0">
              <a:schemeClr val="accent1"/>
            </a:effectRef>
            <a:fontRef idx="minor">
              <a:schemeClr val="tx1"/>
            </a:fontRef>
          </p:style>
        </p:cxnSp>
      </p:grpSp>
      <p:sp>
        <p:nvSpPr>
          <p:cNvPr id="23" name="Down Arrow Callout 22"/>
          <p:cNvSpPr/>
          <p:nvPr/>
        </p:nvSpPr>
        <p:spPr>
          <a:xfrm rot="10800000">
            <a:off x="1141508" y="4058513"/>
            <a:ext cx="5106978" cy="943437"/>
          </a:xfrm>
          <a:prstGeom prst="downArrowCallo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p:cNvSpPr txBox="1"/>
          <p:nvPr/>
        </p:nvSpPr>
        <p:spPr>
          <a:xfrm>
            <a:off x="2349928" y="4667824"/>
            <a:ext cx="796743" cy="307777"/>
          </a:xfrm>
          <a:prstGeom prst="rect">
            <a:avLst/>
          </a:prstGeom>
          <a:solidFill>
            <a:schemeClr val="tx2">
              <a:lumMod val="40000"/>
              <a:lumOff val="60000"/>
            </a:schemeClr>
          </a:solidFill>
          <a:effectLst>
            <a:innerShdw blurRad="63500" dist="50800" dir="27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b="1" dirty="0" smtClean="0"/>
              <a:t>FP - BW</a:t>
            </a:r>
            <a:endParaRPr lang="en-US" sz="1400" b="1" dirty="0"/>
          </a:p>
        </p:txBody>
      </p:sp>
      <p:sp>
        <p:nvSpPr>
          <p:cNvPr id="70" name="TextBox 69"/>
          <p:cNvSpPr txBox="1"/>
          <p:nvPr/>
        </p:nvSpPr>
        <p:spPr>
          <a:xfrm>
            <a:off x="3892716" y="4667824"/>
            <a:ext cx="793339" cy="307777"/>
          </a:xfrm>
          <a:prstGeom prst="rect">
            <a:avLst/>
          </a:prstGeom>
          <a:solidFill>
            <a:schemeClr val="tx2">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b="1" dirty="0" smtClean="0"/>
              <a:t>FP - NA</a:t>
            </a:r>
            <a:endParaRPr lang="en-US" sz="1400" b="1" dirty="0"/>
          </a:p>
        </p:txBody>
      </p:sp>
      <p:sp>
        <p:nvSpPr>
          <p:cNvPr id="71" name="TextBox 70"/>
          <p:cNvSpPr txBox="1"/>
          <p:nvPr/>
        </p:nvSpPr>
        <p:spPr>
          <a:xfrm>
            <a:off x="5371856" y="4667824"/>
            <a:ext cx="803922" cy="307777"/>
          </a:xfrm>
          <a:prstGeom prst="rect">
            <a:avLst/>
          </a:prstGeom>
          <a:solidFill>
            <a:schemeClr val="tx2">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b="1" dirty="0" smtClean="0"/>
              <a:t>FP - ZA</a:t>
            </a:r>
            <a:endParaRPr lang="en-US" sz="1400" b="1" dirty="0"/>
          </a:p>
        </p:txBody>
      </p:sp>
      <p:sp>
        <p:nvSpPr>
          <p:cNvPr id="2" name="TextBox 1"/>
          <p:cNvSpPr txBox="1"/>
          <p:nvPr/>
        </p:nvSpPr>
        <p:spPr>
          <a:xfrm>
            <a:off x="1197716" y="4683771"/>
            <a:ext cx="781263" cy="307777"/>
          </a:xfrm>
          <a:prstGeom prst="rect">
            <a:avLst/>
          </a:prstGeom>
          <a:solidFill>
            <a:schemeClr val="accent3"/>
          </a:solid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algn="ctr"/>
            <a:r>
              <a:rPr lang="en-GB" sz="1400" b="1" dirty="0" smtClean="0"/>
              <a:t>FP - LS</a:t>
            </a:r>
          </a:p>
        </p:txBody>
      </p:sp>
      <p:sp>
        <p:nvSpPr>
          <p:cNvPr id="3" name="Rectangle 2"/>
          <p:cNvSpPr/>
          <p:nvPr/>
        </p:nvSpPr>
        <p:spPr>
          <a:xfrm>
            <a:off x="1538708" y="4339433"/>
            <a:ext cx="4432817" cy="369332"/>
          </a:xfrm>
          <a:prstGeom prst="rect">
            <a:avLst/>
          </a:prstGeom>
        </p:spPr>
        <p:txBody>
          <a:bodyPr wrap="none">
            <a:spAutoFit/>
          </a:bodyPr>
          <a:lstStyle/>
          <a:p>
            <a:pPr algn="ctr"/>
            <a:r>
              <a:rPr lang="en-US" b="1" dirty="0" smtClean="0">
                <a:solidFill>
                  <a:schemeClr val="tx2"/>
                </a:solidFill>
              </a:rPr>
              <a:t>STAS Multi-Country Cooperation Mechanism</a:t>
            </a:r>
            <a:endParaRPr lang="en-US" b="1" dirty="0">
              <a:solidFill>
                <a:schemeClr val="tx2"/>
              </a:solidFill>
            </a:endParaRPr>
          </a:p>
        </p:txBody>
      </p:sp>
    </p:spTree>
    <p:extLst>
      <p:ext uri="{BB962C8B-B14F-4D97-AF65-F5344CB8AC3E}">
        <p14:creationId xmlns:p14="http://schemas.microsoft.com/office/powerpoint/2010/main" val="1895523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229600" cy="1143000"/>
          </a:xfrm>
        </p:spPr>
        <p:txBody>
          <a:bodyPr>
            <a:normAutofit/>
          </a:bodyPr>
          <a:lstStyle/>
          <a:p>
            <a:r>
              <a:rPr lang="en-US" sz="4000" b="1" dirty="0" smtClean="0"/>
              <a:t>Advantages</a:t>
            </a:r>
            <a:endParaRPr lang="en-US" sz="4000" b="1" dirty="0"/>
          </a:p>
        </p:txBody>
      </p:sp>
      <p:sp>
        <p:nvSpPr>
          <p:cNvPr id="3" name="Content Placeholder 2"/>
          <p:cNvSpPr>
            <a:spLocks noGrp="1"/>
          </p:cNvSpPr>
          <p:nvPr>
            <p:ph sz="quarter" idx="1"/>
          </p:nvPr>
        </p:nvSpPr>
        <p:spPr>
          <a:xfrm>
            <a:off x="533400" y="1524000"/>
            <a:ext cx="8305800" cy="4572000"/>
          </a:xfrm>
        </p:spPr>
        <p:txBody>
          <a:bodyPr>
            <a:normAutofit lnSpcReduction="10000"/>
          </a:bodyPr>
          <a:lstStyle/>
          <a:p>
            <a:r>
              <a:rPr lang="en-GB" dirty="0" smtClean="0"/>
              <a:t>Support IWRM  </a:t>
            </a:r>
            <a:r>
              <a:rPr lang="en-GB" sz="1500" dirty="0" smtClean="0"/>
              <a:t>“a process which promotes the coordinated development and management of water, land and related resources in order to maximise economic and social welfare in an equitable manner without compromising the sustainability of vital ecosystems”</a:t>
            </a:r>
          </a:p>
          <a:p>
            <a:r>
              <a:rPr lang="en-US" dirty="0" smtClean="0"/>
              <a:t>Institutional, technical and policy support</a:t>
            </a:r>
          </a:p>
          <a:p>
            <a:r>
              <a:rPr lang="en-US" dirty="0" smtClean="0"/>
              <a:t>Legal foundation </a:t>
            </a:r>
          </a:p>
          <a:p>
            <a:pPr lvl="1"/>
            <a:r>
              <a:rPr lang="en-US" dirty="0" smtClean="0"/>
              <a:t>Revised Agreement – </a:t>
            </a:r>
            <a:r>
              <a:rPr lang="en-US" sz="1500" dirty="0" smtClean="0"/>
              <a:t>(</a:t>
            </a:r>
            <a:r>
              <a:rPr lang="en-ZA" sz="1500" dirty="0"/>
              <a:t>The object of the Commission shall be to initiate, enhance, and maintain greater collaboration between the Parties on matters </a:t>
            </a:r>
            <a:r>
              <a:rPr lang="en-ZA" sz="1500" dirty="0" smtClean="0"/>
              <a:t>relating: </a:t>
            </a:r>
            <a:r>
              <a:rPr lang="en-ZA" sz="1500" dirty="0"/>
              <a:t>Groundwater management and </a:t>
            </a:r>
            <a:r>
              <a:rPr lang="en-ZA" sz="1500" dirty="0" smtClean="0"/>
              <a:t>use)</a:t>
            </a:r>
            <a:endParaRPr lang="en-US" sz="1500" dirty="0" smtClean="0"/>
          </a:p>
          <a:p>
            <a:pPr lvl="1"/>
            <a:r>
              <a:rPr lang="en-US" dirty="0" smtClean="0"/>
              <a:t>IWRM Plan  </a:t>
            </a:r>
            <a:r>
              <a:rPr lang="en-US" sz="1500" dirty="0" smtClean="0"/>
              <a:t>(</a:t>
            </a:r>
            <a:r>
              <a:rPr lang="en-GB" sz="1400" dirty="0" smtClean="0"/>
              <a:t>1.1</a:t>
            </a:r>
            <a:r>
              <a:rPr lang="en-GB" sz="1400" dirty="0"/>
              <a:t>: Surface and groundwater assessments  </a:t>
            </a:r>
          </a:p>
          <a:p>
            <a:pPr marL="457200" lvl="1" indent="0">
              <a:buNone/>
            </a:pPr>
            <a:r>
              <a:rPr lang="en-GB" sz="1400" dirty="0"/>
              <a:t>1.1.1: Update hydrology for catchments as required 1.1.2: Improve assessments of aquifers (storage capacities, recharge rates, sustainable yields and other characteristics) </a:t>
            </a:r>
            <a:endParaRPr lang="en-US" sz="1400" dirty="0" smtClean="0"/>
          </a:p>
          <a:p>
            <a:r>
              <a:rPr lang="en-US" dirty="0" smtClean="0"/>
              <a:t>Funding arrangements </a:t>
            </a:r>
          </a:p>
          <a:p>
            <a:pPr lvl="1"/>
            <a:r>
              <a:rPr lang="en-US" dirty="0" smtClean="0"/>
              <a:t>Country support to TTT/FP members </a:t>
            </a:r>
          </a:p>
          <a:p>
            <a:pPr lvl="1"/>
            <a:r>
              <a:rPr lang="en-US" dirty="0" smtClean="0"/>
              <a:t>Opportunities for project support</a:t>
            </a:r>
          </a:p>
        </p:txBody>
      </p:sp>
    </p:spTree>
    <p:extLst>
      <p:ext uri="{BB962C8B-B14F-4D97-AF65-F5344CB8AC3E}">
        <p14:creationId xmlns:p14="http://schemas.microsoft.com/office/powerpoint/2010/main" val="298754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AutoShape 7"/>
          <p:cNvSpPr>
            <a:spLocks/>
          </p:cNvSpPr>
          <p:nvPr/>
        </p:nvSpPr>
        <p:spPr bwMode="auto">
          <a:xfrm>
            <a:off x="2443387" y="3535041"/>
            <a:ext cx="2369715" cy="5000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599" y="0"/>
                </a:lnTo>
                <a:lnTo>
                  <a:pt x="21599"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35715" tIns="35715" rIns="35715" bIns="35715" anchor="ctr"/>
          <a:lstStyle>
            <a:lvl1pPr algn="l" eaLnBrk="0">
              <a:spcBef>
                <a:spcPts val="4200"/>
              </a:spcBef>
              <a:defRPr sz="3600">
                <a:solidFill>
                  <a:srgbClr val="000000"/>
                </a:solidFill>
                <a:latin typeface="Helvetica Light" charset="0"/>
                <a:ea typeface="Helvetica Light" charset="0"/>
                <a:cs typeface="Helvetica Light" charset="0"/>
                <a:sym typeface="Helvetica Light" charset="0"/>
              </a:defRPr>
            </a:lvl1pPr>
            <a:lvl2pPr marL="742950" indent="-285750" algn="l" eaLnBrk="0">
              <a:spcBef>
                <a:spcPts val="4200"/>
              </a:spcBef>
              <a:defRPr sz="3600">
                <a:solidFill>
                  <a:srgbClr val="000000"/>
                </a:solidFill>
                <a:latin typeface="Helvetica Light" charset="0"/>
                <a:ea typeface="Helvetica Light" charset="0"/>
                <a:cs typeface="Helvetica Light" charset="0"/>
                <a:sym typeface="Helvetica Light" charset="0"/>
              </a:defRPr>
            </a:lvl2pPr>
            <a:lvl3pPr marL="1143000" indent="-228600" algn="l" eaLnBrk="0">
              <a:spcBef>
                <a:spcPts val="4200"/>
              </a:spcBef>
              <a:defRPr sz="3600">
                <a:solidFill>
                  <a:srgbClr val="000000"/>
                </a:solidFill>
                <a:latin typeface="Helvetica Light" charset="0"/>
                <a:ea typeface="Helvetica Light" charset="0"/>
                <a:cs typeface="Helvetica Light" charset="0"/>
                <a:sym typeface="Helvetica Light" charset="0"/>
              </a:defRPr>
            </a:lvl3pPr>
            <a:lvl4pPr marL="1600200" indent="-228600" algn="l" eaLnBrk="0">
              <a:spcBef>
                <a:spcPts val="4200"/>
              </a:spcBef>
              <a:defRPr sz="3600">
                <a:solidFill>
                  <a:srgbClr val="000000"/>
                </a:solidFill>
                <a:latin typeface="Helvetica Light" charset="0"/>
                <a:ea typeface="Helvetica Light" charset="0"/>
                <a:cs typeface="Helvetica Light" charset="0"/>
                <a:sym typeface="Helvetica Light" charset="0"/>
              </a:defRPr>
            </a:lvl4pPr>
            <a:lvl5pPr marL="2057400" indent="-228600" algn="l" eaLnBrk="0">
              <a:spcBef>
                <a:spcPts val="4200"/>
              </a:spcBef>
              <a:defRPr sz="3600">
                <a:solidFill>
                  <a:srgbClr val="000000"/>
                </a:solidFill>
                <a:latin typeface="Helvetica Light" charset="0"/>
                <a:ea typeface="Helvetica Light" charset="0"/>
                <a:cs typeface="Helvetica Light" charset="0"/>
                <a:sym typeface="Helvetica Light" charset="0"/>
              </a:defRPr>
            </a:lvl5pPr>
            <a:lvl6pPr marL="2514600" indent="-228600" defTabSz="584200" eaLnBrk="0" fontAlgn="base" hangingPunct="0">
              <a:spcBef>
                <a:spcPts val="4200"/>
              </a:spcBef>
              <a:spcAft>
                <a:spcPct val="0"/>
              </a:spcAft>
              <a:defRPr sz="3600">
                <a:solidFill>
                  <a:srgbClr val="000000"/>
                </a:solidFill>
                <a:latin typeface="Helvetica Light" charset="0"/>
                <a:ea typeface="Helvetica Light" charset="0"/>
                <a:cs typeface="Helvetica Light" charset="0"/>
                <a:sym typeface="Helvetica Light" charset="0"/>
              </a:defRPr>
            </a:lvl6pPr>
            <a:lvl7pPr marL="2971800" indent="-228600" defTabSz="584200" eaLnBrk="0" fontAlgn="base" hangingPunct="0">
              <a:spcBef>
                <a:spcPts val="4200"/>
              </a:spcBef>
              <a:spcAft>
                <a:spcPct val="0"/>
              </a:spcAft>
              <a:defRPr sz="3600">
                <a:solidFill>
                  <a:srgbClr val="000000"/>
                </a:solidFill>
                <a:latin typeface="Helvetica Light" charset="0"/>
                <a:ea typeface="Helvetica Light" charset="0"/>
                <a:cs typeface="Helvetica Light" charset="0"/>
                <a:sym typeface="Helvetica Light" charset="0"/>
              </a:defRPr>
            </a:lvl7pPr>
            <a:lvl8pPr marL="3429000" indent="-228600" defTabSz="584200" eaLnBrk="0" fontAlgn="base" hangingPunct="0">
              <a:spcBef>
                <a:spcPts val="4200"/>
              </a:spcBef>
              <a:spcAft>
                <a:spcPct val="0"/>
              </a:spcAft>
              <a:defRPr sz="3600">
                <a:solidFill>
                  <a:srgbClr val="000000"/>
                </a:solidFill>
                <a:latin typeface="Helvetica Light" charset="0"/>
                <a:ea typeface="Helvetica Light" charset="0"/>
                <a:cs typeface="Helvetica Light" charset="0"/>
                <a:sym typeface="Helvetica Light" charset="0"/>
              </a:defRPr>
            </a:lvl8pPr>
            <a:lvl9pPr marL="3886200" indent="-228600" defTabSz="584200" eaLnBrk="0" fontAlgn="base" hangingPunct="0">
              <a:spcBef>
                <a:spcPts val="420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algn="ctr" defTabSz="410730" eaLnBrk="1" fontAlgn="base" hangingPunct="0">
              <a:spcBef>
                <a:spcPct val="0"/>
              </a:spcBef>
              <a:spcAft>
                <a:spcPct val="0"/>
              </a:spcAft>
            </a:pPr>
            <a:endParaRPr lang="en-US" altLang="en-US" dirty="0" smtClean="0"/>
          </a:p>
        </p:txBody>
      </p:sp>
      <p:sp>
        <p:nvSpPr>
          <p:cNvPr id="2" name="Rectangle 30" descr="tile_paper_medgray"/>
          <p:cNvSpPr>
            <a:spLocks/>
          </p:cNvSpPr>
          <p:nvPr/>
        </p:nvSpPr>
        <p:spPr bwMode="auto">
          <a:xfrm>
            <a:off x="4535913" y="-70095"/>
            <a:ext cx="72176" cy="461661"/>
          </a:xfrm>
          <a:prstGeom prst="rect">
            <a:avLst/>
          </a:prstGeom>
          <a:noFill/>
          <a:ln>
            <a:noFill/>
          </a:ln>
          <a:effectLst>
            <a:outerShdw blurRad="38100" dist="25400" dir="5400000" algn="ctr" rotWithShape="0">
              <a:srgbClr val="000000">
                <a:alpha val="50000"/>
              </a:srgbClr>
            </a:outerShdw>
          </a:effectLst>
          <a:extLst>
            <a:ext uri="{909E8E84-426E-40DD-AFC4-6F175D3DCCD1}">
              <a14:hiddenFill xmlns:a14="http://schemas.microsoft.com/office/drawing/2010/main">
                <a:blipFill dpi="0" rotWithShape="0">
                  <a:blip/>
                  <a:srcRect/>
                  <a:tile tx="0" ty="0" sx="100000" sy="100000" flip="none" algn="tl"/>
                </a:blipFill>
              </a14:hiddenFill>
            </a:ext>
            <a:ext uri="{91240B29-F687-4F45-9708-019B960494DF}">
              <a14:hiddenLine xmlns:a14="http://schemas.microsoft.com/office/drawing/2010/main" w="25400" cap="flat" cmpd="sng">
                <a:solidFill>
                  <a:srgbClr val="000000"/>
                </a:solidFill>
                <a:prstDash val="solid"/>
                <a:miter lim="0"/>
                <a:headEnd type="none" w="med" len="med"/>
                <a:tailEnd type="none" w="med" len="med"/>
              </a14:hiddenLine>
            </a:ext>
          </a:extLst>
        </p:spPr>
        <p:txBody>
          <a:bodyPr wrap="none" lIns="35715" tIns="35715" rIns="35715" bIns="35715" anchor="ctr">
            <a:spAutoFit/>
          </a:bodyPr>
          <a:lstStyle/>
          <a:p>
            <a:pPr algn="ctr" defTabSz="410730" eaLnBrk="0" fontAlgn="base" hangingPunct="0">
              <a:spcBef>
                <a:spcPct val="0"/>
              </a:spcBef>
              <a:spcAft>
                <a:spcPct val="0"/>
              </a:spcAft>
              <a:defRPr/>
            </a:pPr>
            <a:endParaRPr lang="fr-FR" altLang="fr-FR" sz="2500">
              <a:solidFill>
                <a:srgbClr val="000000"/>
              </a:solidFill>
              <a:sym typeface="Helvetica Light" charset="0"/>
            </a:endParaRPr>
          </a:p>
        </p:txBody>
      </p:sp>
      <p:sp>
        <p:nvSpPr>
          <p:cNvPr id="3" name="Rectangle 31" descr="tile_paper_medgray"/>
          <p:cNvSpPr>
            <a:spLocks/>
          </p:cNvSpPr>
          <p:nvPr/>
        </p:nvSpPr>
        <p:spPr bwMode="auto">
          <a:xfrm>
            <a:off x="4519591" y="868569"/>
            <a:ext cx="104818" cy="245255"/>
          </a:xfrm>
          <a:prstGeom prst="rect">
            <a:avLst/>
          </a:prstGeom>
          <a:noFill/>
          <a:ln>
            <a:noFill/>
          </a:ln>
          <a:effectLst>
            <a:outerShdw blurRad="38100" dist="25400" dir="5400000" algn="ctr" rotWithShape="0">
              <a:srgbClr val="000000">
                <a:alpha val="50000"/>
              </a:srgbClr>
            </a:outerShdw>
          </a:effectLst>
          <a:extLst>
            <a:ext uri="{909E8E84-426E-40DD-AFC4-6F175D3DCCD1}">
              <a14:hiddenFill xmlns:a14="http://schemas.microsoft.com/office/drawing/2010/main">
                <a:blipFill dpi="0" rotWithShape="0">
                  <a:blip/>
                  <a:srcRect/>
                  <a:tile tx="0" ty="0" sx="100000" sy="100000" flip="none" algn="tl"/>
                </a:blipFill>
              </a14:hiddenFill>
            </a:ext>
            <a:ext uri="{91240B29-F687-4F45-9708-019B960494DF}">
              <a14:hiddenLine xmlns:a14="http://schemas.microsoft.com/office/drawing/2010/main" w="25400" cap="flat" cmpd="sng">
                <a:solidFill>
                  <a:srgbClr val="000000"/>
                </a:solidFill>
                <a:prstDash val="solid"/>
                <a:miter lim="0"/>
                <a:headEnd type="none" w="med" len="med"/>
                <a:tailEnd type="none" w="med" len="med"/>
              </a14:hiddenLine>
            </a:ext>
          </a:extLst>
        </p:spPr>
        <p:txBody>
          <a:bodyPr wrap="none" lIns="35715" tIns="35715" rIns="35715" bIns="35715" anchor="ctr">
            <a:spAutoFit/>
          </a:bodyPr>
          <a:lstStyle/>
          <a:p>
            <a:pPr algn="ctr" defTabSz="410730" eaLnBrk="0" fontAlgn="base" hangingPunct="0">
              <a:spcBef>
                <a:spcPct val="0"/>
              </a:spcBef>
              <a:spcAft>
                <a:spcPct val="0"/>
              </a:spcAft>
              <a:defRPr/>
            </a:pPr>
            <a:r>
              <a:rPr lang="en-GB" altLang="fr-FR" sz="1100" b="1">
                <a:solidFill>
                  <a:srgbClr val="000000"/>
                </a:solidFill>
                <a:latin typeface="Calibri" pitchFamily="34" charset="0"/>
                <a:cs typeface="Times New Roman" pitchFamily="18" charset="0"/>
                <a:sym typeface="Helvetica Light" charset="0"/>
              </a:rPr>
              <a:t> </a:t>
            </a:r>
            <a:endParaRPr lang="en-GB" altLang="fr-FR" sz="2500">
              <a:solidFill>
                <a:srgbClr val="000000"/>
              </a:solidFill>
              <a:sym typeface="Helvetica Light" charset="0"/>
            </a:endParaRPr>
          </a:p>
        </p:txBody>
      </p:sp>
      <p:sp>
        <p:nvSpPr>
          <p:cNvPr id="4" name="Rectangle 32" descr="tile_paper_medgray"/>
          <p:cNvSpPr>
            <a:spLocks/>
          </p:cNvSpPr>
          <p:nvPr/>
        </p:nvSpPr>
        <p:spPr bwMode="auto">
          <a:xfrm>
            <a:off x="4519591" y="1745911"/>
            <a:ext cx="104818" cy="245255"/>
          </a:xfrm>
          <a:prstGeom prst="rect">
            <a:avLst/>
          </a:prstGeom>
          <a:noFill/>
          <a:ln>
            <a:noFill/>
          </a:ln>
          <a:effectLst>
            <a:outerShdw blurRad="38100" dist="25400" dir="5400000" algn="ctr" rotWithShape="0">
              <a:srgbClr val="000000">
                <a:alpha val="50000"/>
              </a:srgbClr>
            </a:outerShdw>
          </a:effectLst>
          <a:extLst>
            <a:ext uri="{909E8E84-426E-40DD-AFC4-6F175D3DCCD1}">
              <a14:hiddenFill xmlns:a14="http://schemas.microsoft.com/office/drawing/2010/main">
                <a:blipFill dpi="0" rotWithShape="0">
                  <a:blip/>
                  <a:srcRect/>
                  <a:tile tx="0" ty="0" sx="100000" sy="100000" flip="none" algn="tl"/>
                </a:blipFill>
              </a14:hiddenFill>
            </a:ext>
            <a:ext uri="{91240B29-F687-4F45-9708-019B960494DF}">
              <a14:hiddenLine xmlns:a14="http://schemas.microsoft.com/office/drawing/2010/main" w="25400" cap="flat" cmpd="sng">
                <a:solidFill>
                  <a:srgbClr val="000000"/>
                </a:solidFill>
                <a:prstDash val="solid"/>
                <a:miter lim="0"/>
                <a:headEnd type="none" w="med" len="med"/>
                <a:tailEnd type="none" w="med" len="med"/>
              </a14:hiddenLine>
            </a:ext>
          </a:extLst>
        </p:spPr>
        <p:txBody>
          <a:bodyPr wrap="none" lIns="35715" tIns="35715" rIns="35715" bIns="35715" anchor="ctr">
            <a:spAutoFit/>
          </a:bodyPr>
          <a:lstStyle/>
          <a:p>
            <a:pPr algn="ctr" defTabSz="410730" eaLnBrk="0" fontAlgn="base" hangingPunct="0">
              <a:spcBef>
                <a:spcPct val="0"/>
              </a:spcBef>
              <a:spcAft>
                <a:spcPct val="0"/>
              </a:spcAft>
              <a:defRPr/>
            </a:pPr>
            <a:r>
              <a:rPr lang="en-GB" altLang="fr-FR" sz="1100" b="1">
                <a:solidFill>
                  <a:srgbClr val="000000"/>
                </a:solidFill>
                <a:latin typeface="Calibri" pitchFamily="34" charset="0"/>
                <a:cs typeface="Times New Roman" pitchFamily="18" charset="0"/>
                <a:sym typeface="Helvetica Light" charset="0"/>
              </a:rPr>
              <a:t> </a:t>
            </a:r>
            <a:endParaRPr lang="en-GB" altLang="fr-FR" sz="2500">
              <a:solidFill>
                <a:srgbClr val="000000"/>
              </a:solidFill>
              <a:sym typeface="Helvetica Light" charset="0"/>
            </a:endParaRPr>
          </a:p>
        </p:txBody>
      </p:sp>
      <p:sp>
        <p:nvSpPr>
          <p:cNvPr id="5" name="Rectangle 33" descr="tile_paper_medgray"/>
          <p:cNvSpPr>
            <a:spLocks/>
          </p:cNvSpPr>
          <p:nvPr/>
        </p:nvSpPr>
        <p:spPr bwMode="auto">
          <a:xfrm>
            <a:off x="4608089" y="2727578"/>
            <a:ext cx="72192" cy="626125"/>
          </a:xfrm>
          <a:prstGeom prst="rect">
            <a:avLst/>
          </a:prstGeom>
          <a:noFill/>
          <a:ln>
            <a:noFill/>
          </a:ln>
          <a:effectLst>
            <a:outerShdw blurRad="38100" dist="25400" dir="5400000" algn="ctr" rotWithShape="0">
              <a:srgbClr val="000000">
                <a:alpha val="50000"/>
              </a:srgbClr>
            </a:outerShdw>
          </a:effectLst>
          <a:extLst>
            <a:ext uri="{909E8E84-426E-40DD-AFC4-6F175D3DCCD1}">
              <a14:hiddenFill xmlns:a14="http://schemas.microsoft.com/office/drawing/2010/main">
                <a:blipFill dpi="0" rotWithShape="0">
                  <a:blip/>
                  <a:srcRect/>
                  <a:tile tx="0" ty="0" sx="100000" sy="100000" flip="none" algn="tl"/>
                </a:blipFill>
              </a14:hiddenFill>
            </a:ext>
            <a:ext uri="{91240B29-F687-4F45-9708-019B960494DF}">
              <a14:hiddenLine xmlns:a14="http://schemas.microsoft.com/office/drawing/2010/main" w="25400" cap="flat" cmpd="sng">
                <a:solidFill>
                  <a:srgbClr val="000000"/>
                </a:solidFill>
                <a:prstDash val="solid"/>
                <a:miter lim="0"/>
                <a:headEnd type="none" w="med" len="med"/>
                <a:tailEnd type="none" w="med" len="med"/>
              </a14:hiddenLine>
            </a:ext>
          </a:extLst>
        </p:spPr>
        <p:txBody>
          <a:bodyPr wrap="none" lIns="35715" tIns="35715" rIns="35715" bIns="35715" anchor="ctr">
            <a:spAutoFit/>
          </a:bodyPr>
          <a:lstStyle>
            <a:lvl1pPr algn="l" eaLnBrk="0">
              <a:spcBef>
                <a:spcPts val="4200"/>
              </a:spcBef>
              <a:tabLst>
                <a:tab pos="800100" algn="l"/>
              </a:tabLst>
              <a:defRPr sz="3600">
                <a:solidFill>
                  <a:srgbClr val="000000"/>
                </a:solidFill>
                <a:latin typeface="Helvetica Light" charset="0"/>
                <a:ea typeface="Helvetica Light" charset="0"/>
                <a:cs typeface="Helvetica Light" charset="0"/>
                <a:sym typeface="Helvetica Light" charset="0"/>
              </a:defRPr>
            </a:lvl1pPr>
            <a:lvl2pPr marL="742950" indent="-285750" algn="l" eaLnBrk="0">
              <a:spcBef>
                <a:spcPts val="4200"/>
              </a:spcBef>
              <a:tabLst>
                <a:tab pos="800100" algn="l"/>
              </a:tabLst>
              <a:defRPr sz="3600">
                <a:solidFill>
                  <a:srgbClr val="000000"/>
                </a:solidFill>
                <a:latin typeface="Helvetica Light" charset="0"/>
                <a:ea typeface="Helvetica Light" charset="0"/>
                <a:cs typeface="Helvetica Light" charset="0"/>
                <a:sym typeface="Helvetica Light" charset="0"/>
              </a:defRPr>
            </a:lvl2pPr>
            <a:lvl3pPr marL="1143000" indent="-228600" algn="l" eaLnBrk="0">
              <a:spcBef>
                <a:spcPts val="4200"/>
              </a:spcBef>
              <a:tabLst>
                <a:tab pos="800100" algn="l"/>
              </a:tabLst>
              <a:defRPr sz="3600">
                <a:solidFill>
                  <a:srgbClr val="000000"/>
                </a:solidFill>
                <a:latin typeface="Helvetica Light" charset="0"/>
                <a:ea typeface="Helvetica Light" charset="0"/>
                <a:cs typeface="Helvetica Light" charset="0"/>
                <a:sym typeface="Helvetica Light" charset="0"/>
              </a:defRPr>
            </a:lvl3pPr>
            <a:lvl4pPr marL="1600200" indent="-228600" algn="l" eaLnBrk="0">
              <a:spcBef>
                <a:spcPts val="4200"/>
              </a:spcBef>
              <a:tabLst>
                <a:tab pos="800100" algn="l"/>
              </a:tabLst>
              <a:defRPr sz="3600">
                <a:solidFill>
                  <a:srgbClr val="000000"/>
                </a:solidFill>
                <a:latin typeface="Helvetica Light" charset="0"/>
                <a:ea typeface="Helvetica Light" charset="0"/>
                <a:cs typeface="Helvetica Light" charset="0"/>
                <a:sym typeface="Helvetica Light" charset="0"/>
              </a:defRPr>
            </a:lvl4pPr>
            <a:lvl5pPr marL="2057400" indent="-228600" algn="l" eaLnBrk="0">
              <a:spcBef>
                <a:spcPts val="4200"/>
              </a:spcBef>
              <a:tabLst>
                <a:tab pos="800100" algn="l"/>
              </a:tabLst>
              <a:defRPr sz="3600">
                <a:solidFill>
                  <a:srgbClr val="000000"/>
                </a:solidFill>
                <a:latin typeface="Helvetica Light" charset="0"/>
                <a:ea typeface="Helvetica Light" charset="0"/>
                <a:cs typeface="Helvetica Light" charset="0"/>
                <a:sym typeface="Helvetica Light" charset="0"/>
              </a:defRPr>
            </a:lvl5pPr>
            <a:lvl6pPr marL="2514600" indent="-228600" defTabSz="584200" eaLnBrk="0" fontAlgn="base" hangingPunct="0">
              <a:spcBef>
                <a:spcPts val="4200"/>
              </a:spcBef>
              <a:spcAft>
                <a:spcPct val="0"/>
              </a:spcAft>
              <a:tabLst>
                <a:tab pos="800100" algn="l"/>
              </a:tabLst>
              <a:defRPr sz="3600">
                <a:solidFill>
                  <a:srgbClr val="000000"/>
                </a:solidFill>
                <a:latin typeface="Helvetica Light" charset="0"/>
                <a:ea typeface="Helvetica Light" charset="0"/>
                <a:cs typeface="Helvetica Light" charset="0"/>
                <a:sym typeface="Helvetica Light" charset="0"/>
              </a:defRPr>
            </a:lvl6pPr>
            <a:lvl7pPr marL="2971800" indent="-228600" defTabSz="584200" eaLnBrk="0" fontAlgn="base" hangingPunct="0">
              <a:spcBef>
                <a:spcPts val="4200"/>
              </a:spcBef>
              <a:spcAft>
                <a:spcPct val="0"/>
              </a:spcAft>
              <a:tabLst>
                <a:tab pos="800100" algn="l"/>
              </a:tabLst>
              <a:defRPr sz="3600">
                <a:solidFill>
                  <a:srgbClr val="000000"/>
                </a:solidFill>
                <a:latin typeface="Helvetica Light" charset="0"/>
                <a:ea typeface="Helvetica Light" charset="0"/>
                <a:cs typeface="Helvetica Light" charset="0"/>
                <a:sym typeface="Helvetica Light" charset="0"/>
              </a:defRPr>
            </a:lvl7pPr>
            <a:lvl8pPr marL="3429000" indent="-228600" defTabSz="584200" eaLnBrk="0" fontAlgn="base" hangingPunct="0">
              <a:spcBef>
                <a:spcPts val="4200"/>
              </a:spcBef>
              <a:spcAft>
                <a:spcPct val="0"/>
              </a:spcAft>
              <a:tabLst>
                <a:tab pos="800100" algn="l"/>
              </a:tabLst>
              <a:defRPr sz="3600">
                <a:solidFill>
                  <a:srgbClr val="000000"/>
                </a:solidFill>
                <a:latin typeface="Helvetica Light" charset="0"/>
                <a:ea typeface="Helvetica Light" charset="0"/>
                <a:cs typeface="Helvetica Light" charset="0"/>
                <a:sym typeface="Helvetica Light" charset="0"/>
              </a:defRPr>
            </a:lvl8pPr>
            <a:lvl9pPr marL="3886200" indent="-228600" defTabSz="584200" eaLnBrk="0" fontAlgn="base" hangingPunct="0">
              <a:spcBef>
                <a:spcPts val="4200"/>
              </a:spcBef>
              <a:spcAft>
                <a:spcPct val="0"/>
              </a:spcAft>
              <a:tabLst>
                <a:tab pos="800100" algn="l"/>
              </a:tabLst>
              <a:defRPr sz="3600">
                <a:solidFill>
                  <a:srgbClr val="000000"/>
                </a:solidFill>
                <a:latin typeface="Helvetica Light" charset="0"/>
                <a:ea typeface="Helvetica Light" charset="0"/>
                <a:cs typeface="Helvetica Light" charset="0"/>
                <a:sym typeface="Helvetica Light" charset="0"/>
              </a:defRPr>
            </a:lvl9pPr>
          </a:lstStyle>
          <a:p>
            <a:pPr algn="ctr" defTabSz="410730" fontAlgn="base" hangingPunct="0">
              <a:spcBef>
                <a:spcPct val="0"/>
              </a:spcBef>
              <a:spcAft>
                <a:spcPct val="0"/>
              </a:spcAft>
              <a:defRPr/>
            </a:pPr>
            <a:endParaRPr lang="fr-FR" altLang="fr-FR" smtClean="0"/>
          </a:p>
        </p:txBody>
      </p:sp>
      <p:sp>
        <p:nvSpPr>
          <p:cNvPr id="27" name="AutoShape 11"/>
          <p:cNvSpPr>
            <a:spLocks/>
          </p:cNvSpPr>
          <p:nvPr/>
        </p:nvSpPr>
        <p:spPr bwMode="auto">
          <a:xfrm>
            <a:off x="0" y="3741424"/>
            <a:ext cx="9036496" cy="38258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599" y="0"/>
                </a:lnTo>
                <a:lnTo>
                  <a:pt x="21599" y="21600"/>
                </a:lnTo>
                <a:lnTo>
                  <a:pt x="0" y="21600"/>
                </a:lnTo>
                <a:lnTo>
                  <a:pt x="0" y="0"/>
                </a:lnTo>
                <a:close/>
              </a:path>
            </a:pathLst>
          </a:custGeom>
          <a:noFill/>
          <a:ln w="12700">
            <a:noFill/>
            <a:miter lim="0"/>
            <a:headEnd/>
            <a:tailEnd/>
          </a:ln>
        </p:spPr>
        <p:txBody>
          <a:bodyPr lIns="35717" tIns="35717" rIns="35717" bIns="35717" anchor="ctr"/>
          <a:lstStyle/>
          <a:p>
            <a:pPr algn="ctr"/>
            <a:endParaRPr lang="en-US" altLang="en-US" sz="2400" dirty="0"/>
          </a:p>
        </p:txBody>
      </p:sp>
      <p:sp>
        <p:nvSpPr>
          <p:cNvPr id="12" name="AutoShape 11"/>
          <p:cNvSpPr>
            <a:spLocks/>
          </p:cNvSpPr>
          <p:nvPr/>
        </p:nvSpPr>
        <p:spPr bwMode="auto">
          <a:xfrm>
            <a:off x="228600" y="304800"/>
            <a:ext cx="7704855"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599" y="0"/>
                </a:lnTo>
                <a:lnTo>
                  <a:pt x="21599" y="21600"/>
                </a:lnTo>
                <a:lnTo>
                  <a:pt x="0" y="21600"/>
                </a:lnTo>
                <a:lnTo>
                  <a:pt x="0" y="0"/>
                </a:lnTo>
                <a:close/>
              </a:path>
            </a:pathLst>
          </a:custGeom>
          <a:noFill/>
          <a:ln w="12700">
            <a:noFill/>
            <a:miter lim="0"/>
            <a:headEnd/>
            <a:tailEnd/>
          </a:ln>
        </p:spPr>
        <p:txBody>
          <a:bodyPr lIns="35717" tIns="35717" rIns="35717" bIns="35717" anchor="ctr"/>
          <a:lstStyle/>
          <a:p>
            <a:r>
              <a:rPr lang="en-US" altLang="en-US" sz="3200" b="1" dirty="0" smtClean="0">
                <a:solidFill>
                  <a:schemeClr val="bg2">
                    <a:lumMod val="25000"/>
                  </a:schemeClr>
                </a:solidFill>
                <a:latin typeface="Franklin Gothic Book" panose="020B0503020102020204" pitchFamily="34" charset="0"/>
                <a:sym typeface="Trebuchet MS" pitchFamily="34" charset="0"/>
              </a:rPr>
              <a:t>Rationale for a STAS MCCM</a:t>
            </a:r>
            <a:endParaRPr lang="en-US" altLang="en-US" sz="3200" b="1" dirty="0">
              <a:solidFill>
                <a:schemeClr val="bg2">
                  <a:lumMod val="25000"/>
                </a:schemeClr>
              </a:solidFill>
              <a:latin typeface="Franklin Gothic Book" panose="020B0503020102020204" pitchFamily="34" charset="0"/>
            </a:endParaRPr>
          </a:p>
        </p:txBody>
      </p:sp>
      <p:sp>
        <p:nvSpPr>
          <p:cNvPr id="14" name="Content Placeholder 2"/>
          <p:cNvSpPr>
            <a:spLocks noGrp="1"/>
          </p:cNvSpPr>
          <p:nvPr>
            <p:ph sz="quarter" idx="1"/>
          </p:nvPr>
        </p:nvSpPr>
        <p:spPr>
          <a:xfrm>
            <a:off x="457200" y="1117601"/>
            <a:ext cx="8229600" cy="5511799"/>
          </a:xfrm>
        </p:spPr>
        <p:txBody>
          <a:bodyPr>
            <a:noAutofit/>
          </a:bodyPr>
          <a:lstStyle/>
          <a:p>
            <a:pPr lvl="0"/>
            <a:r>
              <a:rPr lang="en-GB" sz="2000" b="1" dirty="0" smtClean="0"/>
              <a:t>Over-arching objective:</a:t>
            </a:r>
            <a:r>
              <a:rPr lang="en-GB" sz="2000" dirty="0" smtClean="0"/>
              <a:t> </a:t>
            </a:r>
            <a:r>
              <a:rPr lang="en-GB" sz="2000" dirty="0"/>
              <a:t>T</a:t>
            </a:r>
            <a:r>
              <a:rPr lang="en-GB" sz="2000" dirty="0" smtClean="0"/>
              <a:t>ransitioning from GGRETA project-driven cooperation to institutionalized cooperation </a:t>
            </a:r>
          </a:p>
          <a:p>
            <a:pPr marL="0" lvl="0" indent="0">
              <a:buNone/>
            </a:pPr>
            <a:endParaRPr lang="en-GB" sz="1100" dirty="0" smtClean="0"/>
          </a:p>
          <a:p>
            <a:pPr lvl="0"/>
            <a:r>
              <a:rPr lang="en-GB" sz="2000" b="1" dirty="0" smtClean="0"/>
              <a:t>Short-term objective:</a:t>
            </a:r>
            <a:r>
              <a:rPr lang="en-GB" sz="2000" dirty="0" smtClean="0"/>
              <a:t> </a:t>
            </a:r>
          </a:p>
          <a:p>
            <a:pPr lvl="1"/>
            <a:r>
              <a:rPr lang="en-GB" sz="2000" dirty="0"/>
              <a:t>C</a:t>
            </a:r>
            <a:r>
              <a:rPr lang="en-GB" sz="2000" dirty="0" smtClean="0"/>
              <a:t>ontinue joint study &amp; characterization of STAS, and generate flow of data feeding the STAS numerical model</a:t>
            </a:r>
          </a:p>
          <a:p>
            <a:pPr lvl="1"/>
            <a:r>
              <a:rPr lang="en-GB" sz="2000" dirty="0" smtClean="0"/>
              <a:t>Reporting of activities at each meeting of the Ground Water Hydrology Committee (GWHC) – Technical TT – Council – Forum of Parties</a:t>
            </a:r>
          </a:p>
          <a:p>
            <a:pPr marL="457200" lvl="1" indent="0">
              <a:buNone/>
            </a:pPr>
            <a:endParaRPr lang="en-GB" sz="1100" dirty="0" smtClean="0"/>
          </a:p>
          <a:p>
            <a:pPr lvl="0"/>
            <a:r>
              <a:rPr lang="en-GB" sz="2000" b="1" dirty="0" smtClean="0"/>
              <a:t>Long-term objective:</a:t>
            </a:r>
            <a:r>
              <a:rPr lang="en-GB" sz="2000" dirty="0" smtClean="0"/>
              <a:t> Move from data collection &amp; exchange to joint strategizing/advising STAS countries on management of STAS resources</a:t>
            </a:r>
          </a:p>
          <a:p>
            <a:pPr marL="0" lvl="0" indent="0">
              <a:buNone/>
            </a:pPr>
            <a:endParaRPr lang="en-AU" sz="2000" dirty="0" smtClean="0"/>
          </a:p>
          <a:p>
            <a:pPr lvl="0"/>
            <a:r>
              <a:rPr lang="en-GB" sz="2000" b="1" dirty="0" smtClean="0"/>
              <a:t>Value-added:</a:t>
            </a:r>
            <a:r>
              <a:rPr lang="en-GB" sz="2000" dirty="0" smtClean="0"/>
              <a:t> </a:t>
            </a:r>
          </a:p>
          <a:p>
            <a:pPr lvl="1"/>
            <a:r>
              <a:rPr lang="en-GB" sz="2000" dirty="0" smtClean="0"/>
              <a:t>STAS vision/perspective</a:t>
            </a:r>
          </a:p>
          <a:p>
            <a:pPr lvl="1"/>
            <a:r>
              <a:rPr lang="en-GB" sz="2000" dirty="0" smtClean="0"/>
              <a:t>consistency of direction &amp; purpose of domestic actions</a:t>
            </a:r>
          </a:p>
          <a:p>
            <a:pPr lvl="1"/>
            <a:r>
              <a:rPr lang="en-GB" sz="2000" dirty="0" smtClean="0"/>
              <a:t>joint control of data &amp; information feeding the STAS numerical model</a:t>
            </a:r>
            <a:endParaRPr lang="en-AU" sz="2000" dirty="0"/>
          </a:p>
        </p:txBody>
      </p:sp>
    </p:spTree>
    <p:extLst>
      <p:ext uri="{BB962C8B-B14F-4D97-AF65-F5344CB8AC3E}">
        <p14:creationId xmlns:p14="http://schemas.microsoft.com/office/powerpoint/2010/main" val="2873281872"/>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229600" cy="1143000"/>
          </a:xfrm>
        </p:spPr>
        <p:txBody>
          <a:bodyPr>
            <a:normAutofit/>
          </a:bodyPr>
          <a:lstStyle/>
          <a:p>
            <a:r>
              <a:rPr lang="en-US" sz="4000" b="1" dirty="0" smtClean="0"/>
              <a:t>Future Functions</a:t>
            </a:r>
            <a:endParaRPr lang="en-US" sz="4000" b="1" dirty="0"/>
          </a:p>
        </p:txBody>
      </p:sp>
      <p:sp>
        <p:nvSpPr>
          <p:cNvPr id="3" name="Content Placeholder 2"/>
          <p:cNvSpPr>
            <a:spLocks noGrp="1"/>
          </p:cNvSpPr>
          <p:nvPr>
            <p:ph sz="quarter" idx="1"/>
          </p:nvPr>
        </p:nvSpPr>
        <p:spPr>
          <a:xfrm>
            <a:off x="457200" y="1371600"/>
            <a:ext cx="8229600" cy="5105400"/>
          </a:xfrm>
        </p:spPr>
        <p:txBody>
          <a:bodyPr>
            <a:normAutofit fontScale="92500" lnSpcReduction="10000"/>
          </a:bodyPr>
          <a:lstStyle/>
          <a:p>
            <a:pPr lvl="0"/>
            <a:r>
              <a:rPr lang="en-GB" dirty="0" smtClean="0"/>
              <a:t>Aquifer </a:t>
            </a:r>
            <a:r>
              <a:rPr lang="en-GB" dirty="0"/>
              <a:t>and aquifer-related data collection &amp; exchange,</a:t>
            </a:r>
            <a:endParaRPr lang="en-US" dirty="0"/>
          </a:p>
          <a:p>
            <a:pPr lvl="0"/>
            <a:r>
              <a:rPr lang="en-GB" dirty="0" smtClean="0"/>
              <a:t>Developing </a:t>
            </a:r>
            <a:r>
              <a:rPr lang="en-GB" dirty="0"/>
              <a:t>and maintaining the STAS joint borehole database and numerical model,</a:t>
            </a:r>
            <a:endParaRPr lang="en-US" dirty="0"/>
          </a:p>
          <a:p>
            <a:pPr lvl="0"/>
            <a:r>
              <a:rPr lang="en-GB" dirty="0" smtClean="0"/>
              <a:t>Managing </a:t>
            </a:r>
            <a:r>
              <a:rPr lang="en-GB" dirty="0"/>
              <a:t>the data flow feeding the STAS model, </a:t>
            </a:r>
            <a:endParaRPr lang="en-US" dirty="0"/>
          </a:p>
          <a:p>
            <a:pPr lvl="0"/>
            <a:r>
              <a:rPr lang="en-GB" dirty="0" smtClean="0"/>
              <a:t>Set-up </a:t>
            </a:r>
            <a:r>
              <a:rPr lang="en-GB" dirty="0"/>
              <a:t>the framework and </a:t>
            </a:r>
            <a:r>
              <a:rPr lang="en-GB" dirty="0" err="1"/>
              <a:t>workplan</a:t>
            </a:r>
            <a:r>
              <a:rPr lang="en-GB" dirty="0"/>
              <a:t> for joint monitoring activities</a:t>
            </a:r>
            <a:endParaRPr lang="en-US" dirty="0"/>
          </a:p>
          <a:p>
            <a:pPr lvl="0"/>
            <a:r>
              <a:rPr lang="en-GB" dirty="0" smtClean="0"/>
              <a:t>Promoting </a:t>
            </a:r>
            <a:r>
              <a:rPr lang="en-GB" dirty="0"/>
              <a:t>and incorporating the STAS on the agenda of ORASECOM,</a:t>
            </a:r>
            <a:endParaRPr lang="en-US" dirty="0"/>
          </a:p>
          <a:p>
            <a:pPr lvl="0"/>
            <a:r>
              <a:rPr lang="en-GB" dirty="0" smtClean="0"/>
              <a:t>Attracting </a:t>
            </a:r>
            <a:r>
              <a:rPr lang="en-GB" dirty="0"/>
              <a:t>donor interest and eventually funding for STAS-related activities,</a:t>
            </a:r>
            <a:endParaRPr lang="en-US" dirty="0"/>
          </a:p>
          <a:p>
            <a:pPr lvl="0"/>
            <a:r>
              <a:rPr lang="en-GB" dirty="0" smtClean="0"/>
              <a:t>Liaising </a:t>
            </a:r>
            <a:r>
              <a:rPr lang="en-GB" dirty="0"/>
              <a:t>and coordinating joint activities with the SADC Groundwater Management Institute,</a:t>
            </a:r>
            <a:endParaRPr lang="en-US" dirty="0"/>
          </a:p>
          <a:p>
            <a:pPr lvl="0"/>
            <a:r>
              <a:rPr lang="en-GB" dirty="0" smtClean="0"/>
              <a:t>Any </a:t>
            </a:r>
            <a:r>
              <a:rPr lang="en-GB" dirty="0"/>
              <a:t>other matters that may arise or decided upon by the Country Representatives</a:t>
            </a:r>
            <a:r>
              <a:rPr lang="en-GB" dirty="0" smtClean="0"/>
              <a:t>.</a:t>
            </a:r>
            <a:endParaRPr lang="en-US" dirty="0"/>
          </a:p>
        </p:txBody>
      </p:sp>
    </p:spTree>
    <p:extLst>
      <p:ext uri="{BB962C8B-B14F-4D97-AF65-F5344CB8AC3E}">
        <p14:creationId xmlns:p14="http://schemas.microsoft.com/office/powerpoint/2010/main" val="3801837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772400" cy="1143000"/>
          </a:xfrm>
        </p:spPr>
        <p:txBody>
          <a:bodyPr>
            <a:normAutofit/>
          </a:bodyPr>
          <a:lstStyle/>
          <a:p>
            <a:r>
              <a:rPr lang="en-US" sz="4000" b="1" dirty="0" smtClean="0"/>
              <a:t>ORASECOM response</a:t>
            </a:r>
            <a:endParaRPr lang="en-US" sz="4000" b="1" dirty="0"/>
          </a:p>
        </p:txBody>
      </p:sp>
      <p:sp>
        <p:nvSpPr>
          <p:cNvPr id="3" name="Content Placeholder 2"/>
          <p:cNvSpPr>
            <a:spLocks noGrp="1"/>
          </p:cNvSpPr>
          <p:nvPr>
            <p:ph sz="quarter" idx="1"/>
          </p:nvPr>
        </p:nvSpPr>
        <p:spPr>
          <a:xfrm>
            <a:off x="914400" y="1524000"/>
            <a:ext cx="7772400" cy="4572000"/>
          </a:xfrm>
        </p:spPr>
        <p:txBody>
          <a:bodyPr/>
          <a:lstStyle/>
          <a:p>
            <a:r>
              <a:rPr lang="en-US" dirty="0" smtClean="0"/>
              <a:t>Council supports the proposal</a:t>
            </a:r>
          </a:p>
          <a:p>
            <a:r>
              <a:rPr lang="en-US" dirty="0" smtClean="0"/>
              <a:t>Key considerations:</a:t>
            </a:r>
          </a:p>
          <a:p>
            <a:pPr lvl="1"/>
            <a:r>
              <a:rPr lang="en-US" dirty="0" smtClean="0"/>
              <a:t>Provide feedback to ORASECOM</a:t>
            </a:r>
          </a:p>
          <a:p>
            <a:pPr lvl="1"/>
            <a:r>
              <a:rPr lang="en-US" dirty="0" smtClean="0"/>
              <a:t>Share information gathered - housing</a:t>
            </a:r>
          </a:p>
          <a:p>
            <a:pPr lvl="1"/>
            <a:r>
              <a:rPr lang="en-US" dirty="0" smtClean="0"/>
              <a:t>Proper handover of project </a:t>
            </a:r>
          </a:p>
        </p:txBody>
      </p:sp>
    </p:spTree>
    <p:extLst>
      <p:ext uri="{BB962C8B-B14F-4D97-AF65-F5344CB8AC3E}">
        <p14:creationId xmlns:p14="http://schemas.microsoft.com/office/powerpoint/2010/main" val="2070736167"/>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quity">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525</TotalTime>
  <Words>601</Words>
  <Application>Microsoft Office PowerPoint</Application>
  <PresentationFormat>Affichage à l'écran (4:3)</PresentationFormat>
  <Paragraphs>84</Paragraphs>
  <Slides>7</Slides>
  <Notes>2</Notes>
  <HiddenSlides>0</HiddenSlides>
  <MMClips>0</MMClips>
  <ScaleCrop>false</ScaleCrop>
  <HeadingPairs>
    <vt:vector size="6" baseType="variant">
      <vt:variant>
        <vt:lpstr>Polices utilisées</vt:lpstr>
      </vt:variant>
      <vt:variant>
        <vt:i4>11</vt:i4>
      </vt:variant>
      <vt:variant>
        <vt:lpstr>Thème</vt:lpstr>
      </vt:variant>
      <vt:variant>
        <vt:i4>2</vt:i4>
      </vt:variant>
      <vt:variant>
        <vt:lpstr>Titres des diapositives</vt:lpstr>
      </vt:variant>
      <vt:variant>
        <vt:i4>7</vt:i4>
      </vt:variant>
    </vt:vector>
  </HeadingPairs>
  <TitlesOfParts>
    <vt:vector size="20" baseType="lpstr">
      <vt:lpstr>Arial</vt:lpstr>
      <vt:lpstr>Calibri</vt:lpstr>
      <vt:lpstr>Cambria</vt:lpstr>
      <vt:lpstr>Franklin Gothic Book</vt:lpstr>
      <vt:lpstr>Helvetica Light</vt:lpstr>
      <vt:lpstr>Perpetua</vt:lpstr>
      <vt:lpstr>Tahoma</vt:lpstr>
      <vt:lpstr>Times New Roman</vt:lpstr>
      <vt:lpstr>Trebuchet MS</vt:lpstr>
      <vt:lpstr>Wingdings 2</vt:lpstr>
      <vt:lpstr>ヒラギノ角ゴ Pro W3</vt:lpstr>
      <vt:lpstr>Office Theme</vt:lpstr>
      <vt:lpstr>Equity</vt:lpstr>
      <vt:lpstr>Nesting a Multi-Country Cooperation Mechanism (MCCM) for the Stampriet Transboundary Aquifer System (STAS) in ORASECOM </vt:lpstr>
      <vt:lpstr>www.orasecom.org</vt:lpstr>
      <vt:lpstr>Présentation PowerPoint</vt:lpstr>
      <vt:lpstr>Advantages</vt:lpstr>
      <vt:lpstr>Présentation PowerPoint</vt:lpstr>
      <vt:lpstr>Future Functions</vt:lpstr>
      <vt:lpstr>ORASECOM response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Amakali</dc:creator>
  <cp:lastModifiedBy>Carvalho Resende, Tales</cp:lastModifiedBy>
  <cp:revision>33</cp:revision>
  <cp:lastPrinted>2017-09-01T15:36:16Z</cp:lastPrinted>
  <dcterms:created xsi:type="dcterms:W3CDTF">2017-09-01T10:25:47Z</dcterms:created>
  <dcterms:modified xsi:type="dcterms:W3CDTF">2017-09-19T10:24:32Z</dcterms:modified>
</cp:coreProperties>
</file>