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34" r:id="rId3"/>
    <p:sldMasterId id="2147483737" r:id="rId4"/>
    <p:sldMasterId id="2147483750" r:id="rId5"/>
    <p:sldMasterId id="2147483765" r:id="rId6"/>
    <p:sldMasterId id="2147483780" r:id="rId7"/>
    <p:sldMasterId id="2147483796" r:id="rId8"/>
    <p:sldMasterId id="2147483808" r:id="rId9"/>
    <p:sldMasterId id="2147483834" r:id="rId10"/>
    <p:sldMasterId id="2147483845" r:id="rId11"/>
    <p:sldMasterId id="2147483857" r:id="rId12"/>
  </p:sldMasterIdLst>
  <p:notesMasterIdLst>
    <p:notesMasterId r:id="rId52"/>
  </p:notesMasterIdLst>
  <p:handoutMasterIdLst>
    <p:handoutMasterId r:id="rId53"/>
  </p:handoutMasterIdLst>
  <p:sldIdLst>
    <p:sldId id="395" r:id="rId13"/>
    <p:sldId id="530" r:id="rId14"/>
    <p:sldId id="515" r:id="rId15"/>
    <p:sldId id="516" r:id="rId16"/>
    <p:sldId id="517" r:id="rId17"/>
    <p:sldId id="522" r:id="rId18"/>
    <p:sldId id="527" r:id="rId19"/>
    <p:sldId id="528" r:id="rId20"/>
    <p:sldId id="529" r:id="rId21"/>
    <p:sldId id="523" r:id="rId22"/>
    <p:sldId id="524" r:id="rId23"/>
    <p:sldId id="525" r:id="rId24"/>
    <p:sldId id="526" r:id="rId25"/>
    <p:sldId id="509" r:id="rId26"/>
    <p:sldId id="510" r:id="rId27"/>
    <p:sldId id="511" r:id="rId28"/>
    <p:sldId id="512" r:id="rId29"/>
    <p:sldId id="513" r:id="rId30"/>
    <p:sldId id="514" r:id="rId31"/>
    <p:sldId id="484" r:id="rId32"/>
    <p:sldId id="491" r:id="rId33"/>
    <p:sldId id="501" r:id="rId34"/>
    <p:sldId id="467" r:id="rId35"/>
    <p:sldId id="493" r:id="rId36"/>
    <p:sldId id="495" r:id="rId37"/>
    <p:sldId id="494" r:id="rId38"/>
    <p:sldId id="502" r:id="rId39"/>
    <p:sldId id="497" r:id="rId40"/>
    <p:sldId id="498" r:id="rId41"/>
    <p:sldId id="496" r:id="rId42"/>
    <p:sldId id="499" r:id="rId43"/>
    <p:sldId id="503" r:id="rId44"/>
    <p:sldId id="504" r:id="rId45"/>
    <p:sldId id="505" r:id="rId46"/>
    <p:sldId id="506" r:id="rId47"/>
    <p:sldId id="507" r:id="rId48"/>
    <p:sldId id="508" r:id="rId49"/>
    <p:sldId id="500" r:id="rId50"/>
    <p:sldId id="321" r:id="rId51"/>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pitchFamily="34" charset="0"/>
      </a:defRPr>
    </a:lvl5pPr>
    <a:lvl6pPr marL="2286000" algn="l" defTabSz="914400" rtl="0" eaLnBrk="1" latinLnBrk="0" hangingPunct="1">
      <a:defRPr sz="2400" kern="1200">
        <a:solidFill>
          <a:schemeClr val="tx1"/>
        </a:solidFill>
        <a:latin typeface="Times New Roman" pitchFamily="18" charset="0"/>
        <a:ea typeface="+mn-ea"/>
        <a:cs typeface="Arial" pitchFamily="34" charset="0"/>
      </a:defRPr>
    </a:lvl6pPr>
    <a:lvl7pPr marL="2743200" algn="l" defTabSz="914400" rtl="0" eaLnBrk="1" latinLnBrk="0" hangingPunct="1">
      <a:defRPr sz="2400" kern="1200">
        <a:solidFill>
          <a:schemeClr val="tx1"/>
        </a:solidFill>
        <a:latin typeface="Times New Roman" pitchFamily="18" charset="0"/>
        <a:ea typeface="+mn-ea"/>
        <a:cs typeface="Arial" pitchFamily="34" charset="0"/>
      </a:defRPr>
    </a:lvl7pPr>
    <a:lvl8pPr marL="3200400" algn="l" defTabSz="914400" rtl="0" eaLnBrk="1" latinLnBrk="0" hangingPunct="1">
      <a:defRPr sz="2400" kern="1200">
        <a:solidFill>
          <a:schemeClr val="tx1"/>
        </a:solidFill>
        <a:latin typeface="Times New Roman" pitchFamily="18" charset="0"/>
        <a:ea typeface="+mn-ea"/>
        <a:cs typeface="Arial" pitchFamily="34" charset="0"/>
      </a:defRPr>
    </a:lvl8pPr>
    <a:lvl9pPr marL="3657600" algn="l" defTabSz="914400" rtl="0" eaLnBrk="1" latinLnBrk="0" hangingPunct="1">
      <a:defRPr sz="2400"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1104">
          <p15:clr>
            <a:srgbClr val="A4A3A4"/>
          </p15:clr>
        </p15:guide>
        <p15:guide id="2" pos="134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a:srgbClr val="FF3300"/>
    <a:srgbClr val="055488"/>
    <a:srgbClr val="40A11C"/>
    <a:srgbClr val="D97400"/>
    <a:srgbClr val="569AD6"/>
    <a:srgbClr val="FFFF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03" autoAdjust="0"/>
    <p:restoredTop sz="92460" autoAdjust="0"/>
  </p:normalViewPr>
  <p:slideViewPr>
    <p:cSldViewPr>
      <p:cViewPr varScale="1">
        <p:scale>
          <a:sx n="82" d="100"/>
          <a:sy n="82" d="100"/>
        </p:scale>
        <p:origin x="1387" y="67"/>
      </p:cViewPr>
      <p:guideLst>
        <p:guide orient="horz" pos="1104"/>
        <p:guide pos="1344"/>
      </p:guideLst>
    </p:cSldViewPr>
  </p:slideViewPr>
  <p:outlineViewPr>
    <p:cViewPr>
      <p:scale>
        <a:sx n="33" d="100"/>
        <a:sy n="33" d="100"/>
      </p:scale>
      <p:origin x="0" y="-2458"/>
    </p:cViewPr>
    <p:sldLst>
      <p:sld r:id="rId1" collapse="1"/>
    </p:sldLst>
  </p:outlineViewPr>
  <p:notesTextViewPr>
    <p:cViewPr>
      <p:scale>
        <a:sx n="100" d="100"/>
        <a:sy n="100" d="100"/>
      </p:scale>
      <p:origin x="0" y="0"/>
    </p:cViewPr>
  </p:notesTextViewPr>
  <p:sorterViewPr>
    <p:cViewPr>
      <p:scale>
        <a:sx n="160" d="100"/>
        <a:sy n="160" d="100"/>
      </p:scale>
      <p:origin x="0" y="0"/>
    </p:cViewPr>
  </p:sorterViewPr>
  <p:notesViewPr>
    <p:cSldViewPr>
      <p:cViewPr varScale="1">
        <p:scale>
          <a:sx n="56" d="100"/>
          <a:sy n="56" d="100"/>
        </p:scale>
        <p:origin x="-256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s>
</file>

<file path=ppt/_rels/viewProps.xml.rels><?xml version="1.0" encoding="UTF-8" standalone="yes"?>
<Relationships xmlns="http://schemas.openxmlformats.org/package/2006/relationships"><Relationship Id="rId1" Type="http://schemas.openxmlformats.org/officeDocument/2006/relationships/slide" Target="slides/slide11.xml"/></Relationships>
</file>

<file path=ppt/charts/_rels/chart1.xml.rels><?xml version="1.0" encoding="UTF-8" standalone="yes"?>
<Relationships xmlns="http://schemas.openxmlformats.org/package/2006/relationships"><Relationship Id="rId2" Type="http://schemas.openxmlformats.org/officeDocument/2006/relationships/oleObject" Target="file:///\\PEGAD01\Folder%20Redirection\hannah\Documents\Pegasys\Projects\Orasecom\Orasecom%20Water%20Accounts_6%20Dec'13%20V2.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ZA"/>
              <a:t>Orange-Senqu River Basin  GDP Contribution (US$)</a:t>
            </a:r>
          </a:p>
        </c:rich>
      </c:tx>
      <c:layout/>
      <c:overlay val="0"/>
    </c:title>
    <c:autoTitleDeleted val="0"/>
    <c:plotArea>
      <c:layout/>
      <c:barChart>
        <c:barDir val="col"/>
        <c:grouping val="clustered"/>
        <c:varyColors val="0"/>
        <c:ser>
          <c:idx val="0"/>
          <c:order val="0"/>
          <c:tx>
            <c:strRef>
              <c:f>'Simple GDP '!$B$5</c:f>
              <c:strCache>
                <c:ptCount val="1"/>
                <c:pt idx="0">
                  <c:v>Country GDP (US$)</c:v>
                </c:pt>
              </c:strCache>
            </c:strRef>
          </c:tx>
          <c:invertIfNegative val="0"/>
          <c:cat>
            <c:strRef>
              <c:f>'Simple GDP '!$C$2:$G$2</c:f>
              <c:strCache>
                <c:ptCount val="5"/>
                <c:pt idx="0">
                  <c:v>Botswana</c:v>
                </c:pt>
                <c:pt idx="1">
                  <c:v>Lesotho</c:v>
                </c:pt>
                <c:pt idx="2">
                  <c:v>Namibia</c:v>
                </c:pt>
                <c:pt idx="3">
                  <c:v>Vaal</c:v>
                </c:pt>
                <c:pt idx="4">
                  <c:v>Orange</c:v>
                </c:pt>
              </c:strCache>
            </c:strRef>
          </c:cat>
          <c:val>
            <c:numRef>
              <c:f>'Simple GDP '!$C$5:$G$5</c:f>
              <c:numCache>
                <c:formatCode>_ * #,##0_ ;_ * \-#,##0_ ;_ * "-"??_ ;_ @_ </c:formatCode>
                <c:ptCount val="5"/>
                <c:pt idx="0">
                  <c:v>13895976510</c:v>
                </c:pt>
                <c:pt idx="1">
                  <c:v>2203867071</c:v>
                </c:pt>
                <c:pt idx="2">
                  <c:v>11032994277</c:v>
                </c:pt>
              </c:numCache>
            </c:numRef>
          </c:val>
        </c:ser>
        <c:ser>
          <c:idx val="1"/>
          <c:order val="1"/>
          <c:tx>
            <c:strRef>
              <c:f>'Simple GDP '!$B$7</c:f>
              <c:strCache>
                <c:ptCount val="1"/>
                <c:pt idx="0">
                  <c:v>Orasecom GDP (US$)</c:v>
                </c:pt>
              </c:strCache>
            </c:strRef>
          </c:tx>
          <c:invertIfNegative val="0"/>
          <c:cat>
            <c:strRef>
              <c:f>'Simple GDP '!$C$2:$G$2</c:f>
              <c:strCache>
                <c:ptCount val="5"/>
                <c:pt idx="0">
                  <c:v>Botswana</c:v>
                </c:pt>
                <c:pt idx="1">
                  <c:v>Lesotho</c:v>
                </c:pt>
                <c:pt idx="2">
                  <c:v>Namibia</c:v>
                </c:pt>
                <c:pt idx="3">
                  <c:v>Vaal</c:v>
                </c:pt>
                <c:pt idx="4">
                  <c:v>Orange</c:v>
                </c:pt>
              </c:strCache>
            </c:strRef>
          </c:cat>
          <c:val>
            <c:numRef>
              <c:f>'Simple GDP '!$C$7:$G$7</c:f>
              <c:numCache>
                <c:formatCode>_ * #,##0_ ;_ * \-#,##0_ ;_ * "-"??_ ;_ @_ </c:formatCode>
                <c:ptCount val="5"/>
                <c:pt idx="0">
                  <c:v>1614977280</c:v>
                </c:pt>
                <c:pt idx="1">
                  <c:v>2333910283</c:v>
                </c:pt>
                <c:pt idx="2">
                  <c:v>1827130004.6560826</c:v>
                </c:pt>
                <c:pt idx="3">
                  <c:v>94445298128</c:v>
                </c:pt>
                <c:pt idx="4">
                  <c:v>21794095619</c:v>
                </c:pt>
              </c:numCache>
            </c:numRef>
          </c:val>
        </c:ser>
        <c:dLbls>
          <c:showLegendKey val="0"/>
          <c:showVal val="0"/>
          <c:showCatName val="0"/>
          <c:showSerName val="0"/>
          <c:showPercent val="0"/>
          <c:showBubbleSize val="0"/>
        </c:dLbls>
        <c:gapWidth val="150"/>
        <c:axId val="564405912"/>
        <c:axId val="564401600"/>
      </c:barChart>
      <c:catAx>
        <c:axId val="564405912"/>
        <c:scaling>
          <c:orientation val="minMax"/>
        </c:scaling>
        <c:delete val="0"/>
        <c:axPos val="b"/>
        <c:numFmt formatCode="General" sourceLinked="0"/>
        <c:majorTickMark val="none"/>
        <c:minorTickMark val="none"/>
        <c:tickLblPos val="nextTo"/>
        <c:crossAx val="564401600"/>
        <c:crosses val="autoZero"/>
        <c:auto val="1"/>
        <c:lblAlgn val="ctr"/>
        <c:lblOffset val="100"/>
        <c:noMultiLvlLbl val="0"/>
      </c:catAx>
      <c:valAx>
        <c:axId val="564401600"/>
        <c:scaling>
          <c:orientation val="minMax"/>
        </c:scaling>
        <c:delete val="0"/>
        <c:axPos val="l"/>
        <c:majorGridlines/>
        <c:numFmt formatCode="_ * #,##0_ ;_ * \-#,##0_ ;_ * &quot;-&quot;??_ ;_ @_ " sourceLinked="1"/>
        <c:majorTickMark val="none"/>
        <c:minorTickMark val="none"/>
        <c:tickLblPos val="nextTo"/>
        <c:crossAx val="564405912"/>
        <c:crosses val="autoZero"/>
        <c:crossBetween val="between"/>
        <c:dispUnits>
          <c:builtInUnit val="billions"/>
          <c:dispUnitsLbl>
            <c:layout/>
          </c:dispUnitsLbl>
        </c:dispUnits>
      </c:valAx>
    </c:plotArea>
    <c:legend>
      <c:legendPos val="r"/>
      <c:layout/>
      <c:overlay val="0"/>
    </c:legend>
    <c:plotVisOnly val="1"/>
    <c:dispBlanksAs val="gap"/>
    <c:showDLblsOverMax val="0"/>
  </c:chart>
  <c:txPr>
    <a:bodyPr/>
    <a:lstStyle/>
    <a:p>
      <a:pPr>
        <a:defRPr sz="1400"/>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897B8E-C4F0-47F5-8EDD-58D66C3E447F}" type="doc">
      <dgm:prSet loTypeId="urn:microsoft.com/office/officeart/2005/8/layout/orgChart1" loCatId="hierarchy" qsTypeId="urn:microsoft.com/office/officeart/2005/8/quickstyle/simple2" qsCatId="simple" csTypeId="urn:microsoft.com/office/officeart/2005/8/colors/accent1_2" csCatId="accent1" phldr="1"/>
      <dgm:spPr/>
      <dgm:t>
        <a:bodyPr/>
        <a:lstStyle/>
        <a:p>
          <a:endParaRPr lang="en-ZA"/>
        </a:p>
      </dgm:t>
    </dgm:pt>
    <dgm:pt modelId="{4C01AA66-053E-47FF-832F-BCDDE78D3817}">
      <dgm:prSet phldrT="[Text]" custT="1"/>
      <dgm:spPr>
        <a:xfrm>
          <a:off x="2645114" y="71648"/>
          <a:ext cx="2215634" cy="268807"/>
        </a:xfrm>
        <a:solidFill>
          <a:srgbClr val="5B9BD5">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lgn="ctr"/>
          <a:r>
            <a:rPr lang="en-ZA" sz="1800" b="1" dirty="0">
              <a:solidFill>
                <a:sysClr val="windowText" lastClr="000000"/>
              </a:solidFill>
              <a:latin typeface="Calibri" panose="020F0502020204030204"/>
              <a:ea typeface="+mn-ea"/>
              <a:cs typeface="+mn-cs"/>
            </a:rPr>
            <a:t>Forum of the </a:t>
          </a:r>
          <a:r>
            <a:rPr lang="en-ZA" sz="1800" b="1" dirty="0" smtClean="0">
              <a:solidFill>
                <a:sysClr val="windowText" lastClr="000000"/>
              </a:solidFill>
              <a:latin typeface="Calibri" panose="020F0502020204030204"/>
              <a:ea typeface="+mn-ea"/>
              <a:cs typeface="+mn-cs"/>
            </a:rPr>
            <a:t>Parties (Ministers) </a:t>
          </a:r>
          <a:endParaRPr lang="en-ZA" sz="1800" b="1" dirty="0">
            <a:solidFill>
              <a:sysClr val="windowText" lastClr="000000"/>
            </a:solidFill>
            <a:latin typeface="Calibri" panose="020F0502020204030204"/>
            <a:ea typeface="+mn-ea"/>
            <a:cs typeface="+mn-cs"/>
          </a:endParaRPr>
        </a:p>
      </dgm:t>
    </dgm:pt>
    <dgm:pt modelId="{B4E71359-3403-4C51-A3AF-C0B3BF12BBA9}" type="parTrans" cxnId="{794DEACF-408E-46E6-B788-6AE246A32612}">
      <dgm:prSet/>
      <dgm:spPr/>
      <dgm:t>
        <a:bodyPr/>
        <a:lstStyle/>
        <a:p>
          <a:pPr algn="ctr"/>
          <a:endParaRPr lang="en-ZA"/>
        </a:p>
      </dgm:t>
    </dgm:pt>
    <dgm:pt modelId="{3F506412-C532-4FB5-8266-C2D4C646D4B4}" type="sibTrans" cxnId="{794DEACF-408E-46E6-B788-6AE246A32612}">
      <dgm:prSet/>
      <dgm:spPr/>
      <dgm:t>
        <a:bodyPr/>
        <a:lstStyle/>
        <a:p>
          <a:pPr algn="ctr"/>
          <a:endParaRPr lang="en-ZA"/>
        </a:p>
      </dgm:t>
    </dgm:pt>
    <dgm:pt modelId="{43A19403-7BC6-488D-BAE4-2AC7643BD7F8}">
      <dgm:prSet custT="1"/>
      <dgm:spPr>
        <a:xfrm>
          <a:off x="2906131" y="1088131"/>
          <a:ext cx="1709032" cy="483900"/>
        </a:xfrm>
        <a:solidFill>
          <a:srgbClr val="7030A0"/>
        </a:solidFill>
        <a:ln w="19050" cap="flat" cmpd="sng" algn="ctr">
          <a:solidFill>
            <a:sysClr val="window" lastClr="FFFFFF">
              <a:hueOff val="0"/>
              <a:satOff val="0"/>
              <a:lumOff val="0"/>
              <a:alphaOff val="0"/>
            </a:sysClr>
          </a:solidFill>
          <a:prstDash val="solid"/>
          <a:miter lim="800000"/>
        </a:ln>
        <a:effectLst/>
      </dgm:spPr>
      <dgm:t>
        <a:bodyPr/>
        <a:lstStyle/>
        <a:p>
          <a:pPr algn="ctr"/>
          <a:r>
            <a:rPr lang="en-ZA" sz="1600" b="1" dirty="0" smtClean="0">
              <a:solidFill>
                <a:sysClr val="windowText" lastClr="000000"/>
              </a:solidFill>
              <a:latin typeface="Calibri" panose="020F0502020204030204"/>
              <a:ea typeface="+mn-ea"/>
              <a:cs typeface="+mn-cs"/>
            </a:rPr>
            <a:t>Council </a:t>
          </a:r>
          <a:r>
            <a:rPr lang="en-ZA" sz="1600" b="1" dirty="0">
              <a:solidFill>
                <a:sysClr val="windowText" lastClr="000000"/>
              </a:solidFill>
              <a:latin typeface="Calibri" panose="020F0502020204030204"/>
              <a:ea typeface="+mn-ea"/>
              <a:cs typeface="+mn-cs"/>
            </a:rPr>
            <a:t>of Commissioners</a:t>
          </a:r>
          <a:r>
            <a:rPr lang="en-ZA" sz="1600" dirty="0">
              <a:solidFill>
                <a:sysClr val="windowText" lastClr="000000"/>
              </a:solidFill>
              <a:latin typeface="Calibri" panose="020F0502020204030204"/>
              <a:ea typeface="+mn-ea"/>
              <a:cs typeface="+mn-cs"/>
            </a:rPr>
            <a:t> </a:t>
          </a:r>
        </a:p>
        <a:p>
          <a:pPr algn="ctr"/>
          <a:endParaRPr lang="en-ZA" sz="600" dirty="0">
            <a:solidFill>
              <a:sysClr val="windowText" lastClr="000000"/>
            </a:solidFill>
            <a:latin typeface="Calibri" panose="020F0502020204030204"/>
            <a:ea typeface="+mn-ea"/>
            <a:cs typeface="+mn-cs"/>
          </a:endParaRPr>
        </a:p>
      </dgm:t>
    </dgm:pt>
    <dgm:pt modelId="{C251091A-A268-4220-BD40-EADD062FE37E}" type="parTrans" cxnId="{5A9AC5E2-9B1D-4E4B-B4A0-386658254485}">
      <dgm:prSet/>
      <dgm:spPr>
        <a:xfrm>
          <a:off x="3714927" y="937123"/>
          <a:ext cx="91440" cy="151007"/>
        </a:xfrm>
        <a:noFill/>
        <a:ln w="12700" cap="flat" cmpd="sng" algn="ctr">
          <a:solidFill>
            <a:srgbClr val="5B9BD5">
              <a:shade val="80000"/>
              <a:hueOff val="0"/>
              <a:satOff val="0"/>
              <a:lumOff val="0"/>
              <a:alphaOff val="0"/>
            </a:srgbClr>
          </a:solidFill>
          <a:prstDash val="solid"/>
          <a:miter lim="800000"/>
        </a:ln>
        <a:effectLst/>
      </dgm:spPr>
      <dgm:t>
        <a:bodyPr/>
        <a:lstStyle/>
        <a:p>
          <a:pPr algn="ctr"/>
          <a:endParaRPr lang="en-ZA"/>
        </a:p>
      </dgm:t>
    </dgm:pt>
    <dgm:pt modelId="{764464D2-EEC6-4F09-A46F-0996DDD0C3DE}" type="sibTrans" cxnId="{5A9AC5E2-9B1D-4E4B-B4A0-386658254485}">
      <dgm:prSet/>
      <dgm:spPr/>
      <dgm:t>
        <a:bodyPr/>
        <a:lstStyle/>
        <a:p>
          <a:pPr algn="ctr"/>
          <a:endParaRPr lang="en-ZA"/>
        </a:p>
      </dgm:t>
    </dgm:pt>
    <dgm:pt modelId="{00CC9EBF-6F8C-41F9-8F32-24F15741D209}">
      <dgm:prSet custT="1"/>
      <dgm:spPr>
        <a:xfrm>
          <a:off x="2069541" y="1723039"/>
          <a:ext cx="497534" cy="354479"/>
        </a:xfrm>
        <a:solidFill>
          <a:srgbClr val="FFFF00"/>
        </a:solidFill>
        <a:ln w="19050" cap="flat" cmpd="sng" algn="ctr">
          <a:solidFill>
            <a:sysClr val="window" lastClr="FFFFFF">
              <a:hueOff val="0"/>
              <a:satOff val="0"/>
              <a:lumOff val="0"/>
              <a:alphaOff val="0"/>
            </a:sysClr>
          </a:solidFill>
          <a:prstDash val="solid"/>
          <a:miter lim="800000"/>
        </a:ln>
        <a:effectLst/>
      </dgm:spPr>
      <dgm:t>
        <a:bodyPr/>
        <a:lstStyle/>
        <a:p>
          <a:pPr algn="ctr"/>
          <a:r>
            <a:rPr lang="en-ZA" sz="1600" b="1" dirty="0">
              <a:solidFill>
                <a:sysClr val="windowText" lastClr="000000"/>
              </a:solidFill>
              <a:latin typeface="Calibri" panose="020F0502020204030204"/>
              <a:ea typeface="+mn-ea"/>
              <a:cs typeface="+mn-cs"/>
            </a:rPr>
            <a:t>Task Teams </a:t>
          </a:r>
          <a:r>
            <a:rPr lang="en-ZA" sz="1600" b="1" dirty="0" smtClean="0">
              <a:solidFill>
                <a:sysClr val="windowText" lastClr="000000"/>
              </a:solidFill>
              <a:latin typeface="Calibri" panose="020F0502020204030204"/>
              <a:ea typeface="+mn-ea"/>
              <a:cs typeface="+mn-cs"/>
            </a:rPr>
            <a:t>(4)</a:t>
          </a:r>
          <a:endParaRPr lang="en-ZA" sz="1600" b="1" dirty="0">
            <a:solidFill>
              <a:sysClr val="windowText" lastClr="000000"/>
            </a:solidFill>
            <a:latin typeface="Calibri" panose="020F0502020204030204"/>
            <a:ea typeface="+mn-ea"/>
            <a:cs typeface="+mn-cs"/>
          </a:endParaRPr>
        </a:p>
      </dgm:t>
    </dgm:pt>
    <dgm:pt modelId="{33A17631-433E-489F-81F6-709661543857}" type="parTrans" cxnId="{8DF7BF8B-6F51-44B0-B63F-E0C11D87ACC1}">
      <dgm:prSet/>
      <dgm:spPr>
        <a:xfrm>
          <a:off x="2318308" y="1572031"/>
          <a:ext cx="1442339" cy="151007"/>
        </a:xfrm>
        <a:noFill/>
        <a:ln w="12700" cap="flat" cmpd="sng" algn="ctr">
          <a:solidFill>
            <a:srgbClr val="5B9BD5">
              <a:shade val="80000"/>
              <a:hueOff val="0"/>
              <a:satOff val="0"/>
              <a:lumOff val="0"/>
              <a:alphaOff val="0"/>
            </a:srgbClr>
          </a:solidFill>
          <a:prstDash val="solid"/>
          <a:miter lim="800000"/>
        </a:ln>
        <a:effectLst/>
      </dgm:spPr>
      <dgm:t>
        <a:bodyPr/>
        <a:lstStyle/>
        <a:p>
          <a:pPr algn="ctr"/>
          <a:endParaRPr lang="en-ZA"/>
        </a:p>
      </dgm:t>
    </dgm:pt>
    <dgm:pt modelId="{27B02447-13E7-4CA6-BE2F-961C3A002812}" type="sibTrans" cxnId="{8DF7BF8B-6F51-44B0-B63F-E0C11D87ACC1}">
      <dgm:prSet/>
      <dgm:spPr/>
      <dgm:t>
        <a:bodyPr/>
        <a:lstStyle/>
        <a:p>
          <a:pPr algn="ctr"/>
          <a:endParaRPr lang="en-ZA"/>
        </a:p>
      </dgm:t>
    </dgm:pt>
    <dgm:pt modelId="{620E182E-0F83-4DDB-8423-1518235F7643}">
      <dgm:prSet custT="1"/>
      <dgm:spPr>
        <a:xfrm>
          <a:off x="4792950" y="1708377"/>
          <a:ext cx="673465" cy="188141"/>
        </a:xfrm>
        <a:solidFill>
          <a:srgbClr val="ED7D31"/>
        </a:solidFill>
        <a:ln w="19050" cap="flat" cmpd="sng" algn="ctr">
          <a:solidFill>
            <a:sysClr val="window" lastClr="FFFFFF">
              <a:hueOff val="0"/>
              <a:satOff val="0"/>
              <a:lumOff val="0"/>
              <a:alphaOff val="0"/>
            </a:sysClr>
          </a:solidFill>
          <a:prstDash val="solid"/>
          <a:miter lim="800000"/>
        </a:ln>
        <a:effectLst/>
      </dgm:spPr>
      <dgm:t>
        <a:bodyPr/>
        <a:lstStyle/>
        <a:p>
          <a:pPr algn="ctr"/>
          <a:r>
            <a:rPr lang="en-ZA" sz="1000" b="1" dirty="0">
              <a:solidFill>
                <a:sysClr val="windowText" lastClr="000000"/>
              </a:solidFill>
              <a:latin typeface="Calibri" panose="020F0502020204030204"/>
              <a:ea typeface="+mn-ea"/>
              <a:cs typeface="+mn-cs"/>
            </a:rPr>
            <a:t>Secretariat</a:t>
          </a:r>
          <a:r>
            <a:rPr lang="en-ZA" sz="600" b="1" dirty="0">
              <a:solidFill>
                <a:sysClr val="windowText" lastClr="000000"/>
              </a:solidFill>
              <a:latin typeface="Calibri" panose="020F0502020204030204"/>
              <a:ea typeface="+mn-ea"/>
              <a:cs typeface="+mn-cs"/>
            </a:rPr>
            <a:t> </a:t>
          </a:r>
        </a:p>
      </dgm:t>
    </dgm:pt>
    <dgm:pt modelId="{A69385F3-985F-4C51-B471-69DBFB561D34}" type="parTrans" cxnId="{8C9209F9-A542-4F96-9B81-A25B6F5BCB26}">
      <dgm:prSet/>
      <dgm:spPr>
        <a:xfrm>
          <a:off x="3760647" y="1572031"/>
          <a:ext cx="1369035" cy="136345"/>
        </a:xfrm>
        <a:noFill/>
        <a:ln w="12700" cap="flat" cmpd="sng" algn="ctr">
          <a:solidFill>
            <a:srgbClr val="5B9BD5">
              <a:shade val="80000"/>
              <a:hueOff val="0"/>
              <a:satOff val="0"/>
              <a:lumOff val="0"/>
              <a:alphaOff val="0"/>
            </a:srgbClr>
          </a:solidFill>
          <a:prstDash val="solid"/>
          <a:miter lim="800000"/>
        </a:ln>
        <a:effectLst/>
      </dgm:spPr>
      <dgm:t>
        <a:bodyPr/>
        <a:lstStyle/>
        <a:p>
          <a:pPr algn="ctr"/>
          <a:endParaRPr lang="en-ZA"/>
        </a:p>
      </dgm:t>
    </dgm:pt>
    <dgm:pt modelId="{9704EA09-7BD2-4B6B-A1B2-20B4B456E8F2}" type="sibTrans" cxnId="{8C9209F9-A542-4F96-9B81-A25B6F5BCB26}">
      <dgm:prSet/>
      <dgm:spPr/>
      <dgm:t>
        <a:bodyPr/>
        <a:lstStyle/>
        <a:p>
          <a:pPr algn="ctr"/>
          <a:endParaRPr lang="en-ZA"/>
        </a:p>
      </dgm:t>
    </dgm:pt>
    <dgm:pt modelId="{23BD3E21-772C-4D62-A71D-0041CEA06CC8}">
      <dgm:prSet custT="1"/>
      <dgm:spPr>
        <a:xfrm>
          <a:off x="899444" y="2529740"/>
          <a:ext cx="465980" cy="229952"/>
        </a:xfrm>
        <a:solidFill>
          <a:srgbClr val="FFFF00"/>
        </a:solidFill>
        <a:ln w="19050" cap="flat" cmpd="sng" algn="ctr">
          <a:solidFill>
            <a:sysClr val="window" lastClr="FFFFFF">
              <a:hueOff val="0"/>
              <a:satOff val="0"/>
              <a:lumOff val="0"/>
              <a:alphaOff val="0"/>
            </a:sysClr>
          </a:solidFill>
          <a:prstDash val="solid"/>
          <a:miter lim="800000"/>
        </a:ln>
        <a:effectLst/>
      </dgm:spPr>
      <dgm:t>
        <a:bodyPr/>
        <a:lstStyle/>
        <a:p>
          <a:pPr algn="ctr"/>
          <a:r>
            <a:rPr lang="en-ZA" sz="1200" dirty="0" smtClean="0">
              <a:solidFill>
                <a:sysClr val="windowText" lastClr="000000"/>
              </a:solidFill>
              <a:latin typeface="Calibri" panose="020F0502020204030204"/>
              <a:ea typeface="+mn-ea"/>
              <a:cs typeface="+mn-cs"/>
            </a:rPr>
            <a:t>Technical</a:t>
          </a:r>
          <a:endParaRPr lang="en-ZA" sz="600" dirty="0">
            <a:solidFill>
              <a:sysClr val="windowText" lastClr="000000"/>
            </a:solidFill>
            <a:latin typeface="Calibri" panose="020F0502020204030204"/>
            <a:ea typeface="+mn-ea"/>
            <a:cs typeface="+mn-cs"/>
          </a:endParaRPr>
        </a:p>
      </dgm:t>
    </dgm:pt>
    <dgm:pt modelId="{3906E0C8-8E35-4793-9F9F-1266316ED57D}" type="parTrans" cxnId="{73B27B8E-9EA7-4F60-89CD-D59736EC2070}">
      <dgm:prSet/>
      <dgm:spPr>
        <a:xfrm>
          <a:off x="1132434" y="2077518"/>
          <a:ext cx="1185873" cy="452221"/>
        </a:xfrm>
        <a:noFill/>
        <a:ln w="12700" cap="flat" cmpd="sng" algn="ctr">
          <a:solidFill>
            <a:srgbClr val="5B9BD5">
              <a:shade val="80000"/>
              <a:hueOff val="0"/>
              <a:satOff val="0"/>
              <a:lumOff val="0"/>
              <a:alphaOff val="0"/>
            </a:srgbClr>
          </a:solidFill>
          <a:prstDash val="solid"/>
          <a:miter lim="800000"/>
        </a:ln>
        <a:effectLst/>
      </dgm:spPr>
      <dgm:t>
        <a:bodyPr/>
        <a:lstStyle/>
        <a:p>
          <a:pPr algn="ctr"/>
          <a:endParaRPr lang="en-ZA"/>
        </a:p>
      </dgm:t>
    </dgm:pt>
    <dgm:pt modelId="{C05F7DBA-44AA-42C1-958E-1A1DF17331C7}" type="sibTrans" cxnId="{73B27B8E-9EA7-4F60-89CD-D59736EC2070}">
      <dgm:prSet/>
      <dgm:spPr/>
      <dgm:t>
        <a:bodyPr/>
        <a:lstStyle/>
        <a:p>
          <a:pPr algn="ctr"/>
          <a:endParaRPr lang="en-ZA"/>
        </a:p>
      </dgm:t>
    </dgm:pt>
    <dgm:pt modelId="{B981CA93-E403-411D-8E7B-733AB133499D}">
      <dgm:prSet custT="1"/>
      <dgm:spPr>
        <a:xfrm>
          <a:off x="2693228" y="2527838"/>
          <a:ext cx="290236" cy="364482"/>
        </a:xfrm>
        <a:solidFill>
          <a:srgbClr val="FFFF00"/>
        </a:solidFill>
        <a:ln w="19050" cap="flat" cmpd="sng" algn="ctr">
          <a:solidFill>
            <a:sysClr val="window" lastClr="FFFFFF">
              <a:hueOff val="0"/>
              <a:satOff val="0"/>
              <a:lumOff val="0"/>
              <a:alphaOff val="0"/>
            </a:sysClr>
          </a:solidFill>
          <a:prstDash val="solid"/>
          <a:miter lim="800000"/>
        </a:ln>
        <a:effectLst/>
      </dgm:spPr>
      <dgm:t>
        <a:bodyPr/>
        <a:lstStyle/>
        <a:p>
          <a:pPr algn="ctr"/>
          <a:r>
            <a:rPr lang="en-ZA" sz="1200" dirty="0">
              <a:solidFill>
                <a:sysClr val="windowText" lastClr="000000"/>
              </a:solidFill>
              <a:latin typeface="Calibri" panose="020F0502020204030204"/>
              <a:ea typeface="+mn-ea"/>
              <a:cs typeface="+mn-cs"/>
            </a:rPr>
            <a:t>Legal</a:t>
          </a:r>
        </a:p>
      </dgm:t>
    </dgm:pt>
    <dgm:pt modelId="{DCE1283E-4DE3-429F-B2A9-418179CEAE90}" type="parTrans" cxnId="{F2BD0DC1-4084-400F-BAA2-52A523CB59BF}">
      <dgm:prSet/>
      <dgm:spPr>
        <a:xfrm>
          <a:off x="2318308" y="2077518"/>
          <a:ext cx="520037" cy="450319"/>
        </a:xfrm>
        <a:noFill/>
        <a:ln w="12700" cap="flat" cmpd="sng" algn="ctr">
          <a:solidFill>
            <a:srgbClr val="5B9BD5">
              <a:shade val="80000"/>
              <a:hueOff val="0"/>
              <a:satOff val="0"/>
              <a:lumOff val="0"/>
              <a:alphaOff val="0"/>
            </a:srgbClr>
          </a:solidFill>
          <a:prstDash val="solid"/>
          <a:miter lim="800000"/>
        </a:ln>
        <a:effectLst/>
      </dgm:spPr>
      <dgm:t>
        <a:bodyPr/>
        <a:lstStyle/>
        <a:p>
          <a:pPr algn="ctr"/>
          <a:endParaRPr lang="en-ZA"/>
        </a:p>
      </dgm:t>
    </dgm:pt>
    <dgm:pt modelId="{2D28B8C8-7A52-4F0A-8851-42D56188FFB4}" type="sibTrans" cxnId="{F2BD0DC1-4084-400F-BAA2-52A523CB59BF}">
      <dgm:prSet/>
      <dgm:spPr/>
      <dgm:t>
        <a:bodyPr/>
        <a:lstStyle/>
        <a:p>
          <a:pPr algn="ctr"/>
          <a:endParaRPr lang="en-ZA"/>
        </a:p>
      </dgm:t>
    </dgm:pt>
    <dgm:pt modelId="{D3777CDB-DAC8-4997-88AD-323E0B3BB1D5}">
      <dgm:prSet custT="1"/>
      <dgm:spPr>
        <a:xfrm>
          <a:off x="3083432" y="2523329"/>
          <a:ext cx="461644" cy="483292"/>
        </a:xfrm>
        <a:solidFill>
          <a:srgbClr val="FFFF00"/>
        </a:solidFill>
        <a:ln w="19050" cap="flat" cmpd="sng" algn="ctr">
          <a:solidFill>
            <a:sysClr val="window" lastClr="FFFFFF">
              <a:hueOff val="0"/>
              <a:satOff val="0"/>
              <a:lumOff val="0"/>
              <a:alphaOff val="0"/>
            </a:sysClr>
          </a:solidFill>
          <a:prstDash val="solid"/>
          <a:miter lim="800000"/>
        </a:ln>
        <a:effectLst/>
      </dgm:spPr>
      <dgm:t>
        <a:bodyPr/>
        <a:lstStyle/>
        <a:p>
          <a:pPr algn="ctr"/>
          <a:r>
            <a:rPr lang="en-ZA" sz="1100" dirty="0">
              <a:solidFill>
                <a:sysClr val="windowText" lastClr="000000"/>
              </a:solidFill>
              <a:latin typeface="Calibri" panose="020F0502020204030204"/>
              <a:ea typeface="+mn-ea"/>
              <a:cs typeface="+mn-cs"/>
            </a:rPr>
            <a:t>Finance</a:t>
          </a:r>
        </a:p>
      </dgm:t>
    </dgm:pt>
    <dgm:pt modelId="{C886A053-F538-42A4-870F-0D762FEE595E}" type="parTrans" cxnId="{64C5B9F3-C539-4EEE-AC1B-C482DEA7FE19}">
      <dgm:prSet/>
      <dgm:spPr>
        <a:xfrm>
          <a:off x="2318308" y="2077518"/>
          <a:ext cx="995945" cy="445810"/>
        </a:xfrm>
        <a:noFill/>
        <a:ln w="12700" cap="flat" cmpd="sng" algn="ctr">
          <a:solidFill>
            <a:srgbClr val="5B9BD5">
              <a:shade val="80000"/>
              <a:hueOff val="0"/>
              <a:satOff val="0"/>
              <a:lumOff val="0"/>
              <a:alphaOff val="0"/>
            </a:srgbClr>
          </a:solidFill>
          <a:prstDash val="solid"/>
          <a:miter lim="800000"/>
        </a:ln>
        <a:effectLst/>
      </dgm:spPr>
      <dgm:t>
        <a:bodyPr/>
        <a:lstStyle/>
        <a:p>
          <a:pPr algn="ctr"/>
          <a:endParaRPr lang="en-ZA"/>
        </a:p>
      </dgm:t>
    </dgm:pt>
    <dgm:pt modelId="{DDF4F630-D11E-420D-81EC-92A60C185769}" type="sibTrans" cxnId="{64C5B9F3-C539-4EEE-AC1B-C482DEA7FE19}">
      <dgm:prSet/>
      <dgm:spPr/>
      <dgm:t>
        <a:bodyPr/>
        <a:lstStyle/>
        <a:p>
          <a:pPr algn="ctr"/>
          <a:endParaRPr lang="en-ZA"/>
        </a:p>
      </dgm:t>
    </dgm:pt>
    <dgm:pt modelId="{D2A0D22B-81C2-46CA-90A3-6D20DB293E22}">
      <dgm:prSet custT="1"/>
      <dgm:spPr>
        <a:xfrm>
          <a:off x="1926044" y="2524796"/>
          <a:ext cx="743230" cy="353354"/>
        </a:xfrm>
        <a:solidFill>
          <a:srgbClr val="FFFF00"/>
        </a:solidFill>
        <a:ln w="19050" cap="flat" cmpd="sng" algn="ctr">
          <a:solidFill>
            <a:sysClr val="window" lastClr="FFFFFF">
              <a:hueOff val="0"/>
              <a:satOff val="0"/>
              <a:lumOff val="0"/>
              <a:alphaOff val="0"/>
            </a:sysClr>
          </a:solidFill>
          <a:prstDash val="solid"/>
          <a:miter lim="800000"/>
        </a:ln>
        <a:effectLst/>
      </dgm:spPr>
      <dgm:t>
        <a:bodyPr/>
        <a:lstStyle/>
        <a:p>
          <a:pPr algn="ctr"/>
          <a:r>
            <a:rPr lang="en-ZA" sz="1200" dirty="0">
              <a:solidFill>
                <a:sysClr val="windowText" lastClr="000000"/>
              </a:solidFill>
              <a:latin typeface="Calibri" panose="020F0502020204030204"/>
              <a:ea typeface="+mn-ea"/>
              <a:cs typeface="+mn-cs"/>
            </a:rPr>
            <a:t>Communications</a:t>
          </a:r>
        </a:p>
      </dgm:t>
    </dgm:pt>
    <dgm:pt modelId="{CB54EC73-A251-4D1E-B77B-2600EE3538AA}" type="parTrans" cxnId="{0C5F03F7-E518-4F6F-8315-9B2B7BA21E5D}">
      <dgm:prSet/>
      <dgm:spPr>
        <a:xfrm>
          <a:off x="2251940" y="2077518"/>
          <a:ext cx="91440" cy="447277"/>
        </a:xfrm>
        <a:noFill/>
        <a:ln w="12700" cap="flat" cmpd="sng" algn="ctr">
          <a:solidFill>
            <a:srgbClr val="5B9BD5">
              <a:shade val="80000"/>
              <a:hueOff val="0"/>
              <a:satOff val="0"/>
              <a:lumOff val="0"/>
              <a:alphaOff val="0"/>
            </a:srgbClr>
          </a:solidFill>
          <a:prstDash val="solid"/>
          <a:miter lim="800000"/>
        </a:ln>
        <a:effectLst/>
      </dgm:spPr>
      <dgm:t>
        <a:bodyPr/>
        <a:lstStyle/>
        <a:p>
          <a:pPr algn="ctr"/>
          <a:endParaRPr lang="en-ZA"/>
        </a:p>
      </dgm:t>
    </dgm:pt>
    <dgm:pt modelId="{299C1032-1335-4560-A116-0D95D6509CC6}" type="sibTrans" cxnId="{0C5F03F7-E518-4F6F-8315-9B2B7BA21E5D}">
      <dgm:prSet/>
      <dgm:spPr/>
      <dgm:t>
        <a:bodyPr/>
        <a:lstStyle/>
        <a:p>
          <a:pPr algn="ctr"/>
          <a:endParaRPr lang="en-ZA"/>
        </a:p>
      </dgm:t>
    </dgm:pt>
    <dgm:pt modelId="{DC0F5AAD-FAF5-41C6-A9DA-3434B582F0DE}">
      <dgm:prSet custT="1"/>
      <dgm:spPr>
        <a:xfrm>
          <a:off x="1185499" y="2793133"/>
          <a:ext cx="696425" cy="531237"/>
        </a:xfrm>
        <a:solidFill>
          <a:srgbClr val="ED7D31">
            <a:lumMod val="50000"/>
          </a:srgbClr>
        </a:solidFill>
        <a:ln w="19050" cap="flat" cmpd="sng" algn="ctr">
          <a:solidFill>
            <a:sysClr val="window" lastClr="FFFFFF">
              <a:hueOff val="0"/>
              <a:satOff val="0"/>
              <a:lumOff val="0"/>
              <a:alphaOff val="0"/>
            </a:sysClr>
          </a:solidFill>
          <a:prstDash val="solid"/>
          <a:miter lim="800000"/>
        </a:ln>
        <a:effectLst/>
      </dgm:spPr>
      <dgm:t>
        <a:bodyPr/>
        <a:lstStyle/>
        <a:p>
          <a:pPr algn="ctr"/>
          <a:r>
            <a:rPr lang="en-ZA" sz="1000" dirty="0">
              <a:solidFill>
                <a:sysClr val="windowText" lastClr="000000"/>
              </a:solidFill>
              <a:latin typeface="Calibri" panose="020F0502020204030204"/>
              <a:ea typeface="+mn-ea"/>
              <a:cs typeface="+mn-cs"/>
            </a:rPr>
            <a:t>Water Resources Quality Working Group</a:t>
          </a:r>
        </a:p>
      </dgm:t>
    </dgm:pt>
    <dgm:pt modelId="{D25AF8AE-8571-4314-BD8E-845D126B0C71}" type="parTrans" cxnId="{5570D735-62DA-4B8D-8470-40D9C8ECFFBC}">
      <dgm:prSet/>
      <dgm:spPr>
        <a:xfrm>
          <a:off x="946042" y="2759692"/>
          <a:ext cx="239457" cy="299059"/>
        </a:xfrm>
        <a:noFill/>
        <a:ln w="12700" cap="flat" cmpd="sng" algn="ctr">
          <a:solidFill>
            <a:srgbClr val="5B9BD5">
              <a:shade val="80000"/>
              <a:hueOff val="0"/>
              <a:satOff val="0"/>
              <a:lumOff val="0"/>
              <a:alphaOff val="0"/>
            </a:srgbClr>
          </a:solidFill>
          <a:prstDash val="solid"/>
          <a:miter lim="800000"/>
        </a:ln>
        <a:effectLst/>
      </dgm:spPr>
      <dgm:t>
        <a:bodyPr/>
        <a:lstStyle/>
        <a:p>
          <a:pPr algn="ctr"/>
          <a:endParaRPr lang="en-ZA"/>
        </a:p>
      </dgm:t>
    </dgm:pt>
    <dgm:pt modelId="{B7CA05D3-6528-41ED-951C-4E563F2FB23C}" type="sibTrans" cxnId="{5570D735-62DA-4B8D-8470-40D9C8ECFFBC}">
      <dgm:prSet/>
      <dgm:spPr/>
      <dgm:t>
        <a:bodyPr/>
        <a:lstStyle/>
        <a:p>
          <a:pPr algn="ctr"/>
          <a:endParaRPr lang="en-ZA"/>
        </a:p>
      </dgm:t>
    </dgm:pt>
    <dgm:pt modelId="{5ED25D96-92CE-4B76-9A7E-A7C5741EC69D}">
      <dgm:prSet custT="1"/>
      <dgm:spPr>
        <a:xfrm>
          <a:off x="1209811" y="3276969"/>
          <a:ext cx="667863" cy="432712"/>
        </a:xfrm>
        <a:solidFill>
          <a:srgbClr val="ED7D31">
            <a:lumMod val="50000"/>
          </a:srgbClr>
        </a:solidFill>
        <a:ln w="19050" cap="flat" cmpd="sng" algn="ctr">
          <a:solidFill>
            <a:sysClr val="window" lastClr="FFFFFF">
              <a:hueOff val="0"/>
              <a:satOff val="0"/>
              <a:lumOff val="0"/>
              <a:alphaOff val="0"/>
            </a:sysClr>
          </a:solidFill>
          <a:prstDash val="solid"/>
          <a:miter lim="800000"/>
        </a:ln>
        <a:effectLst/>
      </dgm:spPr>
      <dgm:t>
        <a:bodyPr/>
        <a:lstStyle/>
        <a:p>
          <a:pPr algn="ctr"/>
          <a:r>
            <a:rPr lang="en-ZA" sz="1600" b="1" u="sng" dirty="0">
              <a:solidFill>
                <a:srgbClr val="00B0F0"/>
              </a:solidFill>
              <a:latin typeface="Calibri" panose="020F0502020204030204"/>
              <a:ea typeface="+mn-ea"/>
              <a:cs typeface="+mn-cs"/>
            </a:rPr>
            <a:t>Ground Water </a:t>
          </a:r>
          <a:r>
            <a:rPr lang="en-ZA" sz="1600" b="1" u="sng" dirty="0" smtClean="0">
              <a:solidFill>
                <a:srgbClr val="00B0F0"/>
              </a:solidFill>
              <a:latin typeface="Calibri" panose="020F0502020204030204"/>
              <a:ea typeface="+mn-ea"/>
              <a:cs typeface="+mn-cs"/>
            </a:rPr>
            <a:t>Hydrology Committee</a:t>
          </a:r>
        </a:p>
        <a:p>
          <a:pPr algn="ctr"/>
          <a:r>
            <a:rPr lang="en-ZA" sz="1000" dirty="0" smtClean="0">
              <a:solidFill>
                <a:sysClr val="windowText" lastClr="000000"/>
              </a:solidFill>
              <a:latin typeface="Calibri" panose="020F0502020204030204"/>
              <a:ea typeface="+mn-ea"/>
              <a:cs typeface="+mn-cs"/>
            </a:rPr>
            <a:t>&amp; Surface Water Hydrology Working Group</a:t>
          </a:r>
          <a:endParaRPr lang="en-ZA" sz="1000" dirty="0">
            <a:solidFill>
              <a:sysClr val="windowText" lastClr="000000"/>
            </a:solidFill>
            <a:latin typeface="Calibri" panose="020F0502020204030204"/>
            <a:ea typeface="+mn-ea"/>
            <a:cs typeface="+mn-cs"/>
          </a:endParaRPr>
        </a:p>
      </dgm:t>
    </dgm:pt>
    <dgm:pt modelId="{9B8893BF-9F8B-4550-B01A-4726D25AFC01}" type="parTrans" cxnId="{234A56E6-C26D-4EB8-AAB8-2C6FC4694994}">
      <dgm:prSet/>
      <dgm:spPr>
        <a:xfrm>
          <a:off x="946042" y="2759692"/>
          <a:ext cx="263769" cy="733632"/>
        </a:xfrm>
        <a:noFill/>
        <a:ln w="12700" cap="flat" cmpd="sng" algn="ctr">
          <a:solidFill>
            <a:srgbClr val="5B9BD5">
              <a:shade val="80000"/>
              <a:hueOff val="0"/>
              <a:satOff val="0"/>
              <a:lumOff val="0"/>
              <a:alphaOff val="0"/>
            </a:srgbClr>
          </a:solidFill>
          <a:prstDash val="solid"/>
          <a:miter lim="800000"/>
        </a:ln>
        <a:effectLst/>
      </dgm:spPr>
      <dgm:t>
        <a:bodyPr/>
        <a:lstStyle/>
        <a:p>
          <a:pPr algn="ctr"/>
          <a:endParaRPr lang="en-ZA"/>
        </a:p>
      </dgm:t>
    </dgm:pt>
    <dgm:pt modelId="{5695D19C-8E5C-48FB-9298-9E948E3D98C5}" type="sibTrans" cxnId="{234A56E6-C26D-4EB8-AAB8-2C6FC4694994}">
      <dgm:prSet/>
      <dgm:spPr/>
      <dgm:t>
        <a:bodyPr/>
        <a:lstStyle/>
        <a:p>
          <a:pPr algn="ctr"/>
          <a:endParaRPr lang="en-ZA"/>
        </a:p>
      </dgm:t>
    </dgm:pt>
    <dgm:pt modelId="{B8D937B2-2139-4B9F-AA8C-5EA3434CE95A}">
      <dgm:prSet custT="1"/>
      <dgm:spPr>
        <a:xfrm>
          <a:off x="4681122" y="1891125"/>
          <a:ext cx="897122" cy="248400"/>
        </a:xfrm>
        <a:solidFill>
          <a:srgbClr val="C00000"/>
        </a:solidFill>
        <a:ln w="19050" cap="flat" cmpd="sng" algn="ctr">
          <a:solidFill>
            <a:sysClr val="window" lastClr="FFFFFF">
              <a:hueOff val="0"/>
              <a:satOff val="0"/>
              <a:lumOff val="0"/>
              <a:alphaOff val="0"/>
            </a:sysClr>
          </a:solidFill>
          <a:prstDash val="solid"/>
          <a:miter lim="800000"/>
        </a:ln>
        <a:effectLst/>
      </dgm:spPr>
      <dgm:t>
        <a:bodyPr/>
        <a:lstStyle/>
        <a:p>
          <a:pPr algn="ctr"/>
          <a:r>
            <a:rPr lang="en-ZA" sz="1000">
              <a:solidFill>
                <a:sysClr val="windowText" lastClr="000000"/>
              </a:solidFill>
              <a:latin typeface="Calibri" panose="020F0502020204030204"/>
              <a:ea typeface="+mn-ea"/>
              <a:cs typeface="+mn-cs"/>
            </a:rPr>
            <a:t>Executive Secretary</a:t>
          </a:r>
        </a:p>
      </dgm:t>
    </dgm:pt>
    <dgm:pt modelId="{B8ED92EF-A5F2-49F2-B153-022F2F1A3152}" type="parTrans" cxnId="{70DD674D-BFCE-4BEC-AC0F-CC587B42B7E0}">
      <dgm:prSet/>
      <dgm:spPr>
        <a:xfrm>
          <a:off x="5083963" y="1845405"/>
          <a:ext cx="91440" cy="91440"/>
        </a:xfrm>
        <a:noFill/>
        <a:ln w="12700" cap="flat" cmpd="sng" algn="ctr">
          <a:solidFill>
            <a:srgbClr val="5B9BD5">
              <a:shade val="80000"/>
              <a:hueOff val="0"/>
              <a:satOff val="0"/>
              <a:lumOff val="0"/>
              <a:alphaOff val="0"/>
            </a:srgbClr>
          </a:solidFill>
          <a:prstDash val="solid"/>
          <a:miter lim="800000"/>
        </a:ln>
        <a:effectLst/>
      </dgm:spPr>
      <dgm:t>
        <a:bodyPr/>
        <a:lstStyle/>
        <a:p>
          <a:pPr algn="ctr"/>
          <a:endParaRPr lang="en-ZA"/>
        </a:p>
      </dgm:t>
    </dgm:pt>
    <dgm:pt modelId="{0933E4FD-5FFA-4812-B10A-BA332153AFE6}" type="sibTrans" cxnId="{70DD674D-BFCE-4BEC-AC0F-CC587B42B7E0}">
      <dgm:prSet/>
      <dgm:spPr/>
      <dgm:t>
        <a:bodyPr/>
        <a:lstStyle/>
        <a:p>
          <a:pPr algn="ctr"/>
          <a:endParaRPr lang="en-ZA"/>
        </a:p>
      </dgm:t>
    </dgm:pt>
    <dgm:pt modelId="{ADD2FA1F-998A-49EB-86AD-92EB8B530D98}">
      <dgm:prSet custT="1"/>
      <dgm:spPr>
        <a:xfrm>
          <a:off x="3472190" y="2461596"/>
          <a:ext cx="643170" cy="322009"/>
        </a:xfrm>
        <a:solidFill>
          <a:srgbClr val="00B050"/>
        </a:solidFill>
        <a:ln w="19050" cap="flat" cmpd="sng" algn="ctr">
          <a:solidFill>
            <a:sysClr val="window" lastClr="FFFFFF">
              <a:hueOff val="0"/>
              <a:satOff val="0"/>
              <a:lumOff val="0"/>
              <a:alphaOff val="0"/>
            </a:sysClr>
          </a:solidFill>
          <a:prstDash val="solid"/>
          <a:miter lim="800000"/>
        </a:ln>
        <a:effectLst/>
      </dgm:spPr>
      <dgm:t>
        <a:bodyPr/>
        <a:lstStyle/>
        <a:p>
          <a:pPr algn="ctr"/>
          <a:r>
            <a:rPr lang="en-ZA" sz="1000" dirty="0">
              <a:solidFill>
                <a:sysClr val="windowText" lastClr="000000"/>
              </a:solidFill>
              <a:latin typeface="Calibri" panose="020F0502020204030204"/>
              <a:ea typeface="+mn-ea"/>
              <a:cs typeface="+mn-cs"/>
            </a:rPr>
            <a:t>National Seconded Staff </a:t>
          </a:r>
          <a:r>
            <a:rPr lang="en-ZA" sz="1000" dirty="0" smtClean="0">
              <a:solidFill>
                <a:sysClr val="windowText" lastClr="000000"/>
              </a:solidFill>
              <a:latin typeface="Calibri" panose="020F0502020204030204"/>
              <a:ea typeface="+mn-ea"/>
              <a:cs typeface="+mn-cs"/>
            </a:rPr>
            <a:t>(2)</a:t>
          </a:r>
          <a:endParaRPr lang="en-ZA" sz="1000" dirty="0">
            <a:solidFill>
              <a:sysClr val="windowText" lastClr="000000"/>
            </a:solidFill>
            <a:latin typeface="Calibri" panose="020F0502020204030204"/>
            <a:ea typeface="+mn-ea"/>
            <a:cs typeface="+mn-cs"/>
          </a:endParaRPr>
        </a:p>
      </dgm:t>
    </dgm:pt>
    <dgm:pt modelId="{692FD69E-8EB6-46B4-B31D-291E8FBED5DE}" type="parTrans" cxnId="{A3D910D8-2A67-4E37-A4E3-1C30C0389935}">
      <dgm:prSet/>
      <dgm:spPr>
        <a:xfrm>
          <a:off x="3793775" y="2139525"/>
          <a:ext cx="1335907" cy="322070"/>
        </a:xfrm>
        <a:noFill/>
        <a:ln w="12700" cap="flat" cmpd="sng" algn="ctr">
          <a:solidFill>
            <a:srgbClr val="5B9BD5">
              <a:shade val="80000"/>
              <a:hueOff val="0"/>
              <a:satOff val="0"/>
              <a:lumOff val="0"/>
              <a:alphaOff val="0"/>
            </a:srgbClr>
          </a:solidFill>
          <a:prstDash val="solid"/>
          <a:miter lim="800000"/>
        </a:ln>
        <a:effectLst/>
      </dgm:spPr>
      <dgm:t>
        <a:bodyPr/>
        <a:lstStyle/>
        <a:p>
          <a:pPr algn="ctr"/>
          <a:endParaRPr lang="en-ZA"/>
        </a:p>
      </dgm:t>
    </dgm:pt>
    <dgm:pt modelId="{B8769237-01A6-4FFD-B288-2A92E64EF9E8}" type="sibTrans" cxnId="{A3D910D8-2A67-4E37-A4E3-1C30C0389935}">
      <dgm:prSet/>
      <dgm:spPr/>
      <dgm:t>
        <a:bodyPr/>
        <a:lstStyle/>
        <a:p>
          <a:pPr algn="ctr"/>
          <a:endParaRPr lang="en-ZA"/>
        </a:p>
      </dgm:t>
    </dgm:pt>
    <dgm:pt modelId="{C097F8F8-3E0E-453A-BEFD-CA75F6F188AF}">
      <dgm:prSet custT="1"/>
      <dgm:spPr>
        <a:xfrm>
          <a:off x="2941145" y="3390738"/>
          <a:ext cx="368631" cy="510006"/>
        </a:xfrm>
        <a:solidFill>
          <a:srgbClr val="00B050"/>
        </a:solidFill>
        <a:ln w="19050" cap="flat" cmpd="sng" algn="ctr">
          <a:solidFill>
            <a:sysClr val="window" lastClr="FFFFFF">
              <a:hueOff val="0"/>
              <a:satOff val="0"/>
              <a:lumOff val="0"/>
              <a:alphaOff val="0"/>
            </a:sysClr>
          </a:solidFill>
          <a:prstDash val="solid"/>
          <a:miter lim="800000"/>
        </a:ln>
        <a:effectLst/>
      </dgm:spPr>
      <dgm:t>
        <a:bodyPr/>
        <a:lstStyle/>
        <a:p>
          <a:pPr algn="ctr"/>
          <a:r>
            <a:rPr lang="en-ZA" sz="1000" dirty="0">
              <a:solidFill>
                <a:sysClr val="windowText" lastClr="000000"/>
              </a:solidFill>
              <a:latin typeface="Calibri" panose="020F0502020204030204"/>
              <a:ea typeface="+mn-ea"/>
              <a:cs typeface="+mn-cs"/>
            </a:rPr>
            <a:t>Legal Expert</a:t>
          </a:r>
        </a:p>
      </dgm:t>
    </dgm:pt>
    <dgm:pt modelId="{59A3D9D4-F128-40C2-842B-0C942464B1EF}" type="parTrans" cxnId="{7C1B002A-7559-48E6-8B19-B0C77B8C97FB}">
      <dgm:prSet/>
      <dgm:spPr>
        <a:xfrm>
          <a:off x="3309776" y="2783605"/>
          <a:ext cx="226731" cy="862136"/>
        </a:xfrm>
        <a:noFill/>
        <a:ln w="12700" cap="flat" cmpd="sng" algn="ctr">
          <a:solidFill>
            <a:srgbClr val="5B9BD5">
              <a:shade val="80000"/>
              <a:hueOff val="0"/>
              <a:satOff val="0"/>
              <a:lumOff val="0"/>
              <a:alphaOff val="0"/>
            </a:srgbClr>
          </a:solidFill>
          <a:prstDash val="solid"/>
          <a:miter lim="800000"/>
        </a:ln>
        <a:effectLst/>
      </dgm:spPr>
      <dgm:t>
        <a:bodyPr/>
        <a:lstStyle/>
        <a:p>
          <a:pPr algn="ctr"/>
          <a:endParaRPr lang="en-ZA"/>
        </a:p>
      </dgm:t>
    </dgm:pt>
    <dgm:pt modelId="{6FF13CF1-C574-4B7C-A3BF-56AC8A0137EE}" type="sibTrans" cxnId="{7C1B002A-7559-48E6-8B19-B0C77B8C97FB}">
      <dgm:prSet/>
      <dgm:spPr/>
      <dgm:t>
        <a:bodyPr/>
        <a:lstStyle/>
        <a:p>
          <a:pPr algn="ctr"/>
          <a:endParaRPr lang="en-ZA"/>
        </a:p>
      </dgm:t>
    </dgm:pt>
    <dgm:pt modelId="{A12ACD7A-228D-4F53-B689-892B39D04A6E}">
      <dgm:prSet custT="1"/>
      <dgm:spPr>
        <a:xfrm>
          <a:off x="5850052" y="2428521"/>
          <a:ext cx="1003532" cy="293781"/>
        </a:xfrm>
        <a:solidFill>
          <a:srgbClr val="C00000"/>
        </a:solidFill>
        <a:ln w="19050" cap="flat" cmpd="sng" algn="ctr">
          <a:solidFill>
            <a:sysClr val="window" lastClr="FFFFFF">
              <a:hueOff val="0"/>
              <a:satOff val="0"/>
              <a:lumOff val="0"/>
              <a:alphaOff val="0"/>
            </a:sysClr>
          </a:solidFill>
          <a:prstDash val="solid"/>
          <a:miter lim="800000"/>
        </a:ln>
        <a:effectLst/>
      </dgm:spPr>
      <dgm:t>
        <a:bodyPr/>
        <a:lstStyle/>
        <a:p>
          <a:pPr algn="ctr"/>
          <a:r>
            <a:rPr lang="en-ZA" sz="1000" dirty="0">
              <a:solidFill>
                <a:sysClr val="windowText" lastClr="000000"/>
              </a:solidFill>
              <a:latin typeface="Calibri" panose="020F0502020204030204"/>
              <a:ea typeface="+mn-ea"/>
              <a:cs typeface="+mn-cs"/>
            </a:rPr>
            <a:t>Core Staff (7 including  E.S.)</a:t>
          </a:r>
        </a:p>
      </dgm:t>
    </dgm:pt>
    <dgm:pt modelId="{0527B400-61D5-4B6C-A07F-90ED79B8D39D}" type="parTrans" cxnId="{25DD6480-FD99-4BD2-A254-885DAAD0B43A}">
      <dgm:prSet/>
      <dgm:spPr>
        <a:xfrm>
          <a:off x="5129683" y="2139525"/>
          <a:ext cx="1222134" cy="288996"/>
        </a:xfrm>
        <a:noFill/>
        <a:ln w="12700" cap="flat" cmpd="sng" algn="ctr">
          <a:solidFill>
            <a:srgbClr val="5B9BD5">
              <a:shade val="80000"/>
              <a:hueOff val="0"/>
              <a:satOff val="0"/>
              <a:lumOff val="0"/>
              <a:alphaOff val="0"/>
            </a:srgbClr>
          </a:solidFill>
          <a:prstDash val="solid"/>
          <a:miter lim="800000"/>
        </a:ln>
        <a:effectLst/>
      </dgm:spPr>
      <dgm:t>
        <a:bodyPr/>
        <a:lstStyle/>
        <a:p>
          <a:pPr algn="ctr"/>
          <a:endParaRPr lang="en-ZA"/>
        </a:p>
      </dgm:t>
    </dgm:pt>
    <dgm:pt modelId="{DD9DA1C1-4B16-4EAA-90EC-3FE940FC29C1}" type="sibTrans" cxnId="{25DD6480-FD99-4BD2-A254-885DAAD0B43A}">
      <dgm:prSet/>
      <dgm:spPr/>
      <dgm:t>
        <a:bodyPr/>
        <a:lstStyle/>
        <a:p>
          <a:pPr algn="ctr"/>
          <a:endParaRPr lang="en-ZA"/>
        </a:p>
      </dgm:t>
    </dgm:pt>
    <dgm:pt modelId="{9842CC2D-F8CA-47B6-B24E-B5A019BAA101}">
      <dgm:prSet custT="1"/>
      <dgm:spPr>
        <a:xfrm>
          <a:off x="3867490" y="3368979"/>
          <a:ext cx="482037" cy="535983"/>
        </a:xfrm>
        <a:solidFill>
          <a:srgbClr val="00B050"/>
        </a:solidFill>
        <a:ln w="19050" cap="flat" cmpd="sng" algn="ctr">
          <a:solidFill>
            <a:sysClr val="window" lastClr="FFFFFF">
              <a:hueOff val="0"/>
              <a:satOff val="0"/>
              <a:lumOff val="0"/>
              <a:alphaOff val="0"/>
            </a:sysClr>
          </a:solidFill>
          <a:prstDash val="solid"/>
          <a:miter lim="800000"/>
        </a:ln>
        <a:effectLst/>
      </dgm:spPr>
      <dgm:t>
        <a:bodyPr/>
        <a:lstStyle/>
        <a:p>
          <a:pPr algn="ctr"/>
          <a:r>
            <a:rPr lang="en-ZA" sz="1000">
              <a:solidFill>
                <a:sysClr val="windowText" lastClr="000000"/>
              </a:solidFill>
              <a:latin typeface="Calibri" panose="020F0502020204030204"/>
              <a:ea typeface="+mn-ea"/>
              <a:cs typeface="+mn-cs"/>
            </a:rPr>
            <a:t>Water Resources Economist</a:t>
          </a:r>
        </a:p>
      </dgm:t>
    </dgm:pt>
    <dgm:pt modelId="{65ED30BE-1556-41A9-9704-C763CE784210}" type="parTrans" cxnId="{6DA2EDFF-8630-43B9-B92F-0C412D2B90C3}">
      <dgm:prSet/>
      <dgm:spPr>
        <a:xfrm>
          <a:off x="3536507" y="2783605"/>
          <a:ext cx="330983" cy="853365"/>
        </a:xfrm>
        <a:noFill/>
        <a:ln w="12700" cap="flat" cmpd="sng" algn="ctr">
          <a:solidFill>
            <a:srgbClr val="5B9BD5">
              <a:shade val="80000"/>
              <a:hueOff val="0"/>
              <a:satOff val="0"/>
              <a:lumOff val="0"/>
              <a:alphaOff val="0"/>
            </a:srgbClr>
          </a:solidFill>
          <a:prstDash val="solid"/>
          <a:miter lim="800000"/>
        </a:ln>
        <a:effectLst/>
      </dgm:spPr>
      <dgm:t>
        <a:bodyPr/>
        <a:lstStyle/>
        <a:p>
          <a:pPr algn="ctr"/>
          <a:endParaRPr lang="en-ZA"/>
        </a:p>
      </dgm:t>
    </dgm:pt>
    <dgm:pt modelId="{EAB31C1E-C62D-4A50-9AB2-99D353397FFB}" type="sibTrans" cxnId="{6DA2EDFF-8630-43B9-B92F-0C412D2B90C3}">
      <dgm:prSet/>
      <dgm:spPr/>
      <dgm:t>
        <a:bodyPr/>
        <a:lstStyle/>
        <a:p>
          <a:pPr algn="ctr"/>
          <a:endParaRPr lang="en-ZA"/>
        </a:p>
      </dgm:t>
    </dgm:pt>
    <dgm:pt modelId="{2596FF68-0E14-4D71-AB9C-2217399721B4}">
      <dgm:prSet custT="1"/>
      <dgm:spPr>
        <a:xfrm>
          <a:off x="4356805" y="2906385"/>
          <a:ext cx="475336" cy="311744"/>
        </a:xfrm>
        <a:solidFill>
          <a:srgbClr val="C00000"/>
        </a:solidFill>
        <a:ln w="19050" cap="flat" cmpd="sng" algn="ctr">
          <a:solidFill>
            <a:sysClr val="window" lastClr="FFFFFF">
              <a:hueOff val="0"/>
              <a:satOff val="0"/>
              <a:lumOff val="0"/>
              <a:alphaOff val="0"/>
            </a:sysClr>
          </a:solidFill>
          <a:prstDash val="solid"/>
          <a:miter lim="800000"/>
        </a:ln>
        <a:effectLst/>
      </dgm:spPr>
      <dgm:t>
        <a:bodyPr/>
        <a:lstStyle/>
        <a:p>
          <a:pPr algn="ctr"/>
          <a:r>
            <a:rPr lang="en-ZA" sz="1000" dirty="0">
              <a:solidFill>
                <a:sysClr val="windowText" lastClr="000000"/>
              </a:solidFill>
              <a:latin typeface="Calibri" panose="020F0502020204030204"/>
              <a:ea typeface="+mn-ea"/>
              <a:cs typeface="+mn-cs"/>
            </a:rPr>
            <a:t>Water Resources Specialist</a:t>
          </a:r>
        </a:p>
      </dgm:t>
    </dgm:pt>
    <dgm:pt modelId="{D8837385-B116-46DA-8717-08CDB02AB1C8}" type="parTrans" cxnId="{4C6ECE1E-204C-4FAB-9EF2-786BE752A79A}">
      <dgm:prSet/>
      <dgm:spPr>
        <a:xfrm>
          <a:off x="4594473" y="2722303"/>
          <a:ext cx="1757344" cy="184081"/>
        </a:xfrm>
        <a:noFill/>
        <a:ln w="12700" cap="flat" cmpd="sng" algn="ctr">
          <a:solidFill>
            <a:srgbClr val="5B9BD5">
              <a:shade val="80000"/>
              <a:hueOff val="0"/>
              <a:satOff val="0"/>
              <a:lumOff val="0"/>
              <a:alphaOff val="0"/>
            </a:srgbClr>
          </a:solidFill>
          <a:prstDash val="solid"/>
          <a:miter lim="800000"/>
        </a:ln>
        <a:effectLst/>
      </dgm:spPr>
      <dgm:t>
        <a:bodyPr/>
        <a:lstStyle/>
        <a:p>
          <a:pPr algn="ctr"/>
          <a:endParaRPr lang="en-ZA"/>
        </a:p>
      </dgm:t>
    </dgm:pt>
    <dgm:pt modelId="{0627FB36-1200-4B4B-AD50-07A4DDB9415C}" type="sibTrans" cxnId="{4C6ECE1E-204C-4FAB-9EF2-786BE752A79A}">
      <dgm:prSet/>
      <dgm:spPr/>
      <dgm:t>
        <a:bodyPr/>
        <a:lstStyle/>
        <a:p>
          <a:pPr algn="ctr"/>
          <a:endParaRPr lang="en-ZA"/>
        </a:p>
      </dgm:t>
    </dgm:pt>
    <dgm:pt modelId="{AF890840-31D9-43BA-A1B7-350C7DCCC5BF}">
      <dgm:prSet custT="1"/>
      <dgm:spPr>
        <a:xfrm>
          <a:off x="4983149" y="2906385"/>
          <a:ext cx="616643" cy="396305"/>
        </a:xfrm>
        <a:solidFill>
          <a:srgbClr val="C00000"/>
        </a:solidFill>
        <a:ln w="19050" cap="flat" cmpd="sng" algn="ctr">
          <a:solidFill>
            <a:sysClr val="window" lastClr="FFFFFF">
              <a:hueOff val="0"/>
              <a:satOff val="0"/>
              <a:lumOff val="0"/>
              <a:alphaOff val="0"/>
            </a:sysClr>
          </a:solidFill>
          <a:prstDash val="solid"/>
          <a:miter lim="800000"/>
        </a:ln>
        <a:effectLst/>
      </dgm:spPr>
      <dgm:t>
        <a:bodyPr/>
        <a:lstStyle/>
        <a:p>
          <a:pPr algn="ctr"/>
          <a:r>
            <a:rPr lang="en-ZA" sz="1000" dirty="0">
              <a:solidFill>
                <a:sysClr val="windowText" lastClr="000000"/>
              </a:solidFill>
              <a:latin typeface="Calibri" panose="020F0502020204030204"/>
              <a:ea typeface="+mn-ea"/>
              <a:cs typeface="+mn-cs"/>
            </a:rPr>
            <a:t>Programme Coordinator</a:t>
          </a:r>
        </a:p>
      </dgm:t>
    </dgm:pt>
    <dgm:pt modelId="{57B231A9-144C-4EC8-A21B-6C9CC22999AF}" type="parTrans" cxnId="{D7C1387E-1A11-40A3-B2B9-7706CD3B0CE9}">
      <dgm:prSet/>
      <dgm:spPr>
        <a:xfrm>
          <a:off x="5291471" y="2722303"/>
          <a:ext cx="1060346" cy="184081"/>
        </a:xfrm>
        <a:noFill/>
        <a:ln w="12700" cap="flat" cmpd="sng" algn="ctr">
          <a:solidFill>
            <a:srgbClr val="5B9BD5">
              <a:shade val="80000"/>
              <a:hueOff val="0"/>
              <a:satOff val="0"/>
              <a:lumOff val="0"/>
              <a:alphaOff val="0"/>
            </a:srgbClr>
          </a:solidFill>
          <a:prstDash val="solid"/>
          <a:miter lim="800000"/>
        </a:ln>
        <a:effectLst/>
      </dgm:spPr>
      <dgm:t>
        <a:bodyPr/>
        <a:lstStyle/>
        <a:p>
          <a:pPr algn="ctr"/>
          <a:endParaRPr lang="en-ZA"/>
        </a:p>
      </dgm:t>
    </dgm:pt>
    <dgm:pt modelId="{70D16BE3-1DCB-4D97-A0A0-E9FDF53CAC85}" type="sibTrans" cxnId="{D7C1387E-1A11-40A3-B2B9-7706CD3B0CE9}">
      <dgm:prSet/>
      <dgm:spPr/>
      <dgm:t>
        <a:bodyPr/>
        <a:lstStyle/>
        <a:p>
          <a:pPr algn="ctr"/>
          <a:endParaRPr lang="en-ZA"/>
        </a:p>
      </dgm:t>
    </dgm:pt>
    <dgm:pt modelId="{6A1BDD5F-DA9F-4D26-8C1C-1BFD28D3FBB4}">
      <dgm:prSet custT="1"/>
      <dgm:spPr>
        <a:xfrm>
          <a:off x="5750800" y="2906385"/>
          <a:ext cx="701243" cy="546813"/>
        </a:xfrm>
        <a:solidFill>
          <a:srgbClr val="C00000"/>
        </a:solidFill>
        <a:ln w="19050" cap="flat" cmpd="sng" algn="ctr">
          <a:solidFill>
            <a:sysClr val="window" lastClr="FFFFFF">
              <a:hueOff val="0"/>
              <a:satOff val="0"/>
              <a:lumOff val="0"/>
              <a:alphaOff val="0"/>
            </a:sysClr>
          </a:solidFill>
          <a:prstDash val="solid"/>
          <a:miter lim="800000"/>
        </a:ln>
        <a:effectLst/>
      </dgm:spPr>
      <dgm:t>
        <a:bodyPr/>
        <a:lstStyle/>
        <a:p>
          <a:pPr algn="ctr"/>
          <a:r>
            <a:rPr lang="en-ZA" sz="1000" dirty="0">
              <a:solidFill>
                <a:sysClr val="windowText" lastClr="000000"/>
              </a:solidFill>
              <a:latin typeface="Calibri" panose="020F0502020204030204"/>
              <a:ea typeface="+mn-ea"/>
              <a:cs typeface="+mn-cs"/>
            </a:rPr>
            <a:t>Communications and Knowledge Management Specialist</a:t>
          </a:r>
        </a:p>
      </dgm:t>
    </dgm:pt>
    <dgm:pt modelId="{14DC40F5-9ECB-487B-8176-AA29C2A6D8BB}" type="parTrans" cxnId="{ABC59DBC-FEE6-4376-8BFF-E9047A0026C1}">
      <dgm:prSet/>
      <dgm:spPr>
        <a:xfrm>
          <a:off x="6101422" y="2722303"/>
          <a:ext cx="250395" cy="184081"/>
        </a:xfrm>
        <a:noFill/>
        <a:ln w="12700" cap="flat" cmpd="sng" algn="ctr">
          <a:solidFill>
            <a:srgbClr val="5B9BD5">
              <a:shade val="80000"/>
              <a:hueOff val="0"/>
              <a:satOff val="0"/>
              <a:lumOff val="0"/>
              <a:alphaOff val="0"/>
            </a:srgbClr>
          </a:solidFill>
          <a:prstDash val="solid"/>
          <a:miter lim="800000"/>
        </a:ln>
        <a:effectLst/>
      </dgm:spPr>
      <dgm:t>
        <a:bodyPr/>
        <a:lstStyle/>
        <a:p>
          <a:pPr algn="ctr"/>
          <a:endParaRPr lang="en-ZA"/>
        </a:p>
      </dgm:t>
    </dgm:pt>
    <dgm:pt modelId="{D67E2B1F-A79A-49E4-80C9-2979AD512352}" type="sibTrans" cxnId="{ABC59DBC-FEE6-4376-8BFF-E9047A0026C1}">
      <dgm:prSet/>
      <dgm:spPr/>
      <dgm:t>
        <a:bodyPr/>
        <a:lstStyle/>
        <a:p>
          <a:pPr algn="ctr"/>
          <a:endParaRPr lang="en-ZA"/>
        </a:p>
      </dgm:t>
    </dgm:pt>
    <dgm:pt modelId="{397768FF-9608-4939-B0FA-849D074D83A5}">
      <dgm:prSet custT="1"/>
      <dgm:spPr>
        <a:xfrm>
          <a:off x="6603051" y="2892938"/>
          <a:ext cx="647973" cy="359542"/>
        </a:xfrm>
        <a:solidFill>
          <a:srgbClr val="C00000"/>
        </a:solidFill>
        <a:ln w="19050" cap="flat" cmpd="sng" algn="ctr">
          <a:solidFill>
            <a:sysClr val="window" lastClr="FFFFFF">
              <a:hueOff val="0"/>
              <a:satOff val="0"/>
              <a:lumOff val="0"/>
              <a:alphaOff val="0"/>
            </a:sysClr>
          </a:solidFill>
          <a:prstDash val="solid"/>
          <a:miter lim="800000"/>
        </a:ln>
        <a:effectLst/>
      </dgm:spPr>
      <dgm:t>
        <a:bodyPr/>
        <a:lstStyle/>
        <a:p>
          <a:pPr algn="ctr"/>
          <a:r>
            <a:rPr lang="en-ZA" sz="1000" dirty="0">
              <a:solidFill>
                <a:sysClr val="windowText" lastClr="000000"/>
              </a:solidFill>
              <a:latin typeface="Calibri" panose="020F0502020204030204"/>
              <a:ea typeface="+mn-ea"/>
              <a:cs typeface="+mn-cs"/>
            </a:rPr>
            <a:t>Finance and Administration Officer</a:t>
          </a:r>
        </a:p>
      </dgm:t>
    </dgm:pt>
    <dgm:pt modelId="{E61CD99D-D2A6-4866-A929-B464BD99609D}" type="parTrans" cxnId="{DD98B076-8AB3-4059-AC14-F570CBB81FF7}">
      <dgm:prSet/>
      <dgm:spPr>
        <a:xfrm>
          <a:off x="6351818" y="2722303"/>
          <a:ext cx="575220" cy="170635"/>
        </a:xfrm>
        <a:noFill/>
        <a:ln w="12700" cap="flat" cmpd="sng" algn="ctr">
          <a:solidFill>
            <a:srgbClr val="5B9BD5">
              <a:shade val="80000"/>
              <a:hueOff val="0"/>
              <a:satOff val="0"/>
              <a:lumOff val="0"/>
              <a:alphaOff val="0"/>
            </a:srgbClr>
          </a:solidFill>
          <a:prstDash val="solid"/>
          <a:miter lim="800000"/>
        </a:ln>
        <a:effectLst/>
      </dgm:spPr>
      <dgm:t>
        <a:bodyPr/>
        <a:lstStyle/>
        <a:p>
          <a:pPr algn="ctr"/>
          <a:endParaRPr lang="en-ZA"/>
        </a:p>
      </dgm:t>
    </dgm:pt>
    <dgm:pt modelId="{F0BA87D1-C67D-4880-B725-1EC2EABFAE87}" type="sibTrans" cxnId="{DD98B076-8AB3-4059-AC14-F570CBB81FF7}">
      <dgm:prSet/>
      <dgm:spPr/>
      <dgm:t>
        <a:bodyPr/>
        <a:lstStyle/>
        <a:p>
          <a:pPr algn="ctr"/>
          <a:endParaRPr lang="en-ZA"/>
        </a:p>
      </dgm:t>
    </dgm:pt>
    <dgm:pt modelId="{1A6CBA0C-4095-4B86-AE2D-72C85A966C0C}">
      <dgm:prSet custT="1"/>
      <dgm:spPr>
        <a:xfrm>
          <a:off x="7402033" y="2906385"/>
          <a:ext cx="344966" cy="359542"/>
        </a:xfrm>
        <a:solidFill>
          <a:srgbClr val="C00000"/>
        </a:solidFill>
        <a:ln w="19050" cap="flat" cmpd="sng" algn="ctr">
          <a:solidFill>
            <a:sysClr val="window" lastClr="FFFFFF">
              <a:hueOff val="0"/>
              <a:satOff val="0"/>
              <a:lumOff val="0"/>
              <a:alphaOff val="0"/>
            </a:sysClr>
          </a:solidFill>
          <a:prstDash val="solid"/>
          <a:miter lim="800000"/>
        </a:ln>
        <a:effectLst/>
      </dgm:spPr>
      <dgm:t>
        <a:bodyPr/>
        <a:lstStyle/>
        <a:p>
          <a:pPr algn="ctr"/>
          <a:r>
            <a:rPr lang="en-ZA" sz="1000" dirty="0">
              <a:solidFill>
                <a:sysClr val="windowText" lastClr="000000"/>
              </a:solidFill>
              <a:latin typeface="Calibri" panose="020F0502020204030204"/>
              <a:ea typeface="+mn-ea"/>
              <a:cs typeface="+mn-cs"/>
            </a:rPr>
            <a:t>Policy Analyst</a:t>
          </a:r>
        </a:p>
      </dgm:t>
    </dgm:pt>
    <dgm:pt modelId="{579AF040-1FA2-42CB-96F3-C51500619AAA}" type="parTrans" cxnId="{F289A4E2-C62D-4E74-88DD-894945EFFEFF}">
      <dgm:prSet/>
      <dgm:spPr>
        <a:xfrm>
          <a:off x="6351818" y="2722303"/>
          <a:ext cx="1222698" cy="184081"/>
        </a:xfrm>
        <a:noFill/>
        <a:ln w="12700" cap="flat" cmpd="sng" algn="ctr">
          <a:solidFill>
            <a:srgbClr val="5B9BD5">
              <a:shade val="80000"/>
              <a:hueOff val="0"/>
              <a:satOff val="0"/>
              <a:lumOff val="0"/>
              <a:alphaOff val="0"/>
            </a:srgbClr>
          </a:solidFill>
          <a:prstDash val="solid"/>
          <a:miter lim="800000"/>
        </a:ln>
        <a:effectLst/>
      </dgm:spPr>
      <dgm:t>
        <a:bodyPr/>
        <a:lstStyle/>
        <a:p>
          <a:pPr algn="ctr"/>
          <a:endParaRPr lang="en-ZA"/>
        </a:p>
      </dgm:t>
    </dgm:pt>
    <dgm:pt modelId="{B026B320-5693-40A6-A3AC-26F95EDEA9B1}" type="sibTrans" cxnId="{F289A4E2-C62D-4E74-88DD-894945EFFEFF}">
      <dgm:prSet/>
      <dgm:spPr/>
      <dgm:t>
        <a:bodyPr/>
        <a:lstStyle/>
        <a:p>
          <a:pPr algn="ctr"/>
          <a:endParaRPr lang="en-ZA"/>
        </a:p>
      </dgm:t>
    </dgm:pt>
    <dgm:pt modelId="{998FD857-CEFE-4ABB-AFC9-C37EB75DA1AC}">
      <dgm:prSet custT="1"/>
      <dgm:spPr>
        <a:xfrm>
          <a:off x="6765045" y="3416935"/>
          <a:ext cx="719084" cy="359542"/>
        </a:xfrm>
        <a:solidFill>
          <a:srgbClr val="C00000"/>
        </a:solidFill>
        <a:ln w="19050" cap="flat" cmpd="sng" algn="ctr">
          <a:solidFill>
            <a:sysClr val="window" lastClr="FFFFFF">
              <a:hueOff val="0"/>
              <a:satOff val="0"/>
              <a:lumOff val="0"/>
              <a:alphaOff val="0"/>
            </a:sysClr>
          </a:solidFill>
          <a:prstDash val="solid"/>
          <a:miter lim="800000"/>
        </a:ln>
        <a:effectLst/>
      </dgm:spPr>
      <dgm:t>
        <a:bodyPr/>
        <a:lstStyle/>
        <a:p>
          <a:pPr algn="ctr"/>
          <a:r>
            <a:rPr lang="en-ZA" sz="1000">
              <a:solidFill>
                <a:sysClr val="windowText" lastClr="000000"/>
              </a:solidFill>
              <a:latin typeface="Calibri" panose="020F0502020204030204"/>
              <a:ea typeface="+mn-ea"/>
              <a:cs typeface="+mn-cs"/>
            </a:rPr>
            <a:t>Administration Assistant</a:t>
          </a:r>
        </a:p>
      </dgm:t>
    </dgm:pt>
    <dgm:pt modelId="{AB7F38EA-991C-461C-B299-6E3AB3E534F3}" type="parTrans" cxnId="{871002F6-CA5E-492F-9B9A-3EA7EE389FCE}">
      <dgm:prSet/>
      <dgm:spPr>
        <a:xfrm>
          <a:off x="6667849" y="3252480"/>
          <a:ext cx="97196" cy="344225"/>
        </a:xfrm>
        <a:noFill/>
        <a:ln w="12700" cap="flat" cmpd="sng" algn="ctr">
          <a:solidFill>
            <a:srgbClr val="5B9BD5">
              <a:shade val="80000"/>
              <a:hueOff val="0"/>
              <a:satOff val="0"/>
              <a:lumOff val="0"/>
              <a:alphaOff val="0"/>
            </a:srgbClr>
          </a:solidFill>
          <a:prstDash val="solid"/>
          <a:miter lim="800000"/>
        </a:ln>
        <a:effectLst/>
      </dgm:spPr>
      <dgm:t>
        <a:bodyPr/>
        <a:lstStyle/>
        <a:p>
          <a:pPr algn="ctr"/>
          <a:endParaRPr lang="en-ZA"/>
        </a:p>
      </dgm:t>
    </dgm:pt>
    <dgm:pt modelId="{D11E9BDD-9190-405E-84DB-1ABF5A057B4B}" type="sibTrans" cxnId="{871002F6-CA5E-492F-9B9A-3EA7EE389FCE}">
      <dgm:prSet/>
      <dgm:spPr/>
      <dgm:t>
        <a:bodyPr/>
        <a:lstStyle/>
        <a:p>
          <a:pPr algn="ctr"/>
          <a:endParaRPr lang="en-ZA"/>
        </a:p>
      </dgm:t>
    </dgm:pt>
    <dgm:pt modelId="{4090E6BB-693B-4B77-B2E3-46DE8165E410}" type="pres">
      <dgm:prSet presAssocID="{05897B8E-C4F0-47F5-8EDD-58D66C3E447F}" presName="hierChild1" presStyleCnt="0">
        <dgm:presLayoutVars>
          <dgm:orgChart val="1"/>
          <dgm:chPref val="1"/>
          <dgm:dir/>
          <dgm:animOne val="branch"/>
          <dgm:animLvl val="lvl"/>
          <dgm:resizeHandles/>
        </dgm:presLayoutVars>
      </dgm:prSet>
      <dgm:spPr/>
      <dgm:t>
        <a:bodyPr/>
        <a:lstStyle/>
        <a:p>
          <a:endParaRPr lang="en-ZA"/>
        </a:p>
      </dgm:t>
    </dgm:pt>
    <dgm:pt modelId="{D62BFAE5-D181-419F-AD0D-D890F5026F33}" type="pres">
      <dgm:prSet presAssocID="{4C01AA66-053E-47FF-832F-BCDDE78D3817}" presName="hierRoot1" presStyleCnt="0">
        <dgm:presLayoutVars>
          <dgm:hierBranch val="init"/>
        </dgm:presLayoutVars>
      </dgm:prSet>
      <dgm:spPr/>
    </dgm:pt>
    <dgm:pt modelId="{250FCA4E-952E-4C21-934D-89BB6D203E78}" type="pres">
      <dgm:prSet presAssocID="{4C01AA66-053E-47FF-832F-BCDDE78D3817}" presName="rootComposite1" presStyleCnt="0"/>
      <dgm:spPr/>
    </dgm:pt>
    <dgm:pt modelId="{BCB95DA5-749B-4985-B6A8-B89091C72697}" type="pres">
      <dgm:prSet presAssocID="{4C01AA66-053E-47FF-832F-BCDDE78D3817}" presName="rootText1" presStyleLbl="node0" presStyleIdx="0" presStyleCnt="1" custScaleX="308119" custScaleY="113914" custLinFactNeighborX="-1073" custLinFactNeighborY="19305">
        <dgm:presLayoutVars>
          <dgm:chPref val="3"/>
        </dgm:presLayoutVars>
      </dgm:prSet>
      <dgm:spPr>
        <a:prstGeom prst="rect">
          <a:avLst/>
        </a:prstGeom>
      </dgm:spPr>
      <dgm:t>
        <a:bodyPr/>
        <a:lstStyle/>
        <a:p>
          <a:endParaRPr lang="en-ZA"/>
        </a:p>
      </dgm:t>
    </dgm:pt>
    <dgm:pt modelId="{EC97A97E-3CA5-4589-B1F3-7E52A7AEAE12}" type="pres">
      <dgm:prSet presAssocID="{4C01AA66-053E-47FF-832F-BCDDE78D3817}" presName="rootConnector1" presStyleLbl="node1" presStyleIdx="0" presStyleCnt="0"/>
      <dgm:spPr/>
      <dgm:t>
        <a:bodyPr/>
        <a:lstStyle/>
        <a:p>
          <a:endParaRPr lang="en-ZA"/>
        </a:p>
      </dgm:t>
    </dgm:pt>
    <dgm:pt modelId="{2BAA52EF-7836-4FB0-AF47-5E2E4C8FB707}" type="pres">
      <dgm:prSet presAssocID="{4C01AA66-053E-47FF-832F-BCDDE78D3817}" presName="hierChild2" presStyleCnt="0"/>
      <dgm:spPr/>
    </dgm:pt>
    <dgm:pt modelId="{B8BDF482-B4EB-4EDA-AF6B-3C863B058812}" type="pres">
      <dgm:prSet presAssocID="{C251091A-A268-4220-BD40-EADD062FE37E}" presName="Name37" presStyleLbl="parChTrans1D2" presStyleIdx="0" presStyleCnt="1"/>
      <dgm:spPr>
        <a:custGeom>
          <a:avLst/>
          <a:gdLst/>
          <a:ahLst/>
          <a:cxnLst/>
          <a:rect l="0" t="0" r="0" b="0"/>
          <a:pathLst>
            <a:path>
              <a:moveTo>
                <a:pt x="45720" y="0"/>
              </a:moveTo>
              <a:lnTo>
                <a:pt x="45720" y="151007"/>
              </a:lnTo>
            </a:path>
          </a:pathLst>
        </a:custGeom>
      </dgm:spPr>
      <dgm:t>
        <a:bodyPr/>
        <a:lstStyle/>
        <a:p>
          <a:endParaRPr lang="en-ZA"/>
        </a:p>
      </dgm:t>
    </dgm:pt>
    <dgm:pt modelId="{8F98BE1C-D14D-457C-88DE-48FC1C7D979C}" type="pres">
      <dgm:prSet presAssocID="{43A19403-7BC6-488D-BAE4-2AC7643BD7F8}" presName="hierRoot2" presStyleCnt="0">
        <dgm:presLayoutVars>
          <dgm:hierBranch val="init"/>
        </dgm:presLayoutVars>
      </dgm:prSet>
      <dgm:spPr/>
    </dgm:pt>
    <dgm:pt modelId="{D3374BC0-BF05-4935-A137-1EF85F04CC4D}" type="pres">
      <dgm:prSet presAssocID="{43A19403-7BC6-488D-BAE4-2AC7643BD7F8}" presName="rootComposite" presStyleCnt="0"/>
      <dgm:spPr/>
    </dgm:pt>
    <dgm:pt modelId="{37173890-4C94-4C22-A4C2-48CFDFF0ECC9}" type="pres">
      <dgm:prSet presAssocID="{43A19403-7BC6-488D-BAE4-2AC7643BD7F8}" presName="rootText" presStyleLbl="node2" presStyleIdx="0" presStyleCnt="1" custScaleX="237668" custScaleY="134588">
        <dgm:presLayoutVars>
          <dgm:chPref val="3"/>
        </dgm:presLayoutVars>
      </dgm:prSet>
      <dgm:spPr>
        <a:prstGeom prst="rect">
          <a:avLst/>
        </a:prstGeom>
      </dgm:spPr>
      <dgm:t>
        <a:bodyPr/>
        <a:lstStyle/>
        <a:p>
          <a:endParaRPr lang="en-ZA"/>
        </a:p>
      </dgm:t>
    </dgm:pt>
    <dgm:pt modelId="{86D93BF7-EB0F-4F0C-90E3-F0568F4662F7}" type="pres">
      <dgm:prSet presAssocID="{43A19403-7BC6-488D-BAE4-2AC7643BD7F8}" presName="rootConnector" presStyleLbl="node2" presStyleIdx="0" presStyleCnt="1"/>
      <dgm:spPr/>
      <dgm:t>
        <a:bodyPr/>
        <a:lstStyle/>
        <a:p>
          <a:endParaRPr lang="en-ZA"/>
        </a:p>
      </dgm:t>
    </dgm:pt>
    <dgm:pt modelId="{3CEB8E5B-E55E-4F82-BC47-BB0D8B5C037E}" type="pres">
      <dgm:prSet presAssocID="{43A19403-7BC6-488D-BAE4-2AC7643BD7F8}" presName="hierChild4" presStyleCnt="0"/>
      <dgm:spPr/>
    </dgm:pt>
    <dgm:pt modelId="{2BFBF192-38E0-4770-B243-441B18D338A0}" type="pres">
      <dgm:prSet presAssocID="{33A17631-433E-489F-81F6-709661543857}" presName="Name37" presStyleLbl="parChTrans1D3" presStyleIdx="0" presStyleCnt="2"/>
      <dgm:spPr>
        <a:custGeom>
          <a:avLst/>
          <a:gdLst/>
          <a:ahLst/>
          <a:cxnLst/>
          <a:rect l="0" t="0" r="0" b="0"/>
          <a:pathLst>
            <a:path>
              <a:moveTo>
                <a:pt x="1442339" y="0"/>
              </a:moveTo>
              <a:lnTo>
                <a:pt x="1442339" y="75503"/>
              </a:lnTo>
              <a:lnTo>
                <a:pt x="0" y="75503"/>
              </a:lnTo>
              <a:lnTo>
                <a:pt x="0" y="151007"/>
              </a:lnTo>
            </a:path>
          </a:pathLst>
        </a:custGeom>
      </dgm:spPr>
      <dgm:t>
        <a:bodyPr/>
        <a:lstStyle/>
        <a:p>
          <a:endParaRPr lang="en-ZA"/>
        </a:p>
      </dgm:t>
    </dgm:pt>
    <dgm:pt modelId="{0E2EAD5A-B166-4614-9C05-535E47C08FEE}" type="pres">
      <dgm:prSet presAssocID="{00CC9EBF-6F8C-41F9-8F32-24F15741D209}" presName="hierRoot2" presStyleCnt="0">
        <dgm:presLayoutVars>
          <dgm:hierBranch val="init"/>
        </dgm:presLayoutVars>
      </dgm:prSet>
      <dgm:spPr/>
    </dgm:pt>
    <dgm:pt modelId="{C7C0DBA3-43BA-4A49-B1CC-EBB22C299E91}" type="pres">
      <dgm:prSet presAssocID="{00CC9EBF-6F8C-41F9-8F32-24F15741D209}" presName="rootComposite" presStyleCnt="0"/>
      <dgm:spPr/>
    </dgm:pt>
    <dgm:pt modelId="{9AAB6311-5F9E-41E4-9C32-60F7502F395B}" type="pres">
      <dgm:prSet presAssocID="{00CC9EBF-6F8C-41F9-8F32-24F15741D209}" presName="rootText" presStyleLbl="node3" presStyleIdx="0" presStyleCnt="2" custScaleX="144353" custScaleY="98592">
        <dgm:presLayoutVars>
          <dgm:chPref val="3"/>
        </dgm:presLayoutVars>
      </dgm:prSet>
      <dgm:spPr>
        <a:prstGeom prst="rect">
          <a:avLst/>
        </a:prstGeom>
      </dgm:spPr>
      <dgm:t>
        <a:bodyPr/>
        <a:lstStyle/>
        <a:p>
          <a:endParaRPr lang="en-ZA"/>
        </a:p>
      </dgm:t>
    </dgm:pt>
    <dgm:pt modelId="{8A5A7957-E152-4A25-963E-ED8CC1FC328C}" type="pres">
      <dgm:prSet presAssocID="{00CC9EBF-6F8C-41F9-8F32-24F15741D209}" presName="rootConnector" presStyleLbl="node3" presStyleIdx="0" presStyleCnt="2"/>
      <dgm:spPr/>
      <dgm:t>
        <a:bodyPr/>
        <a:lstStyle/>
        <a:p>
          <a:endParaRPr lang="en-ZA"/>
        </a:p>
      </dgm:t>
    </dgm:pt>
    <dgm:pt modelId="{3D8EA6BB-E573-476C-8CEE-0EA241C9F05C}" type="pres">
      <dgm:prSet presAssocID="{00CC9EBF-6F8C-41F9-8F32-24F15741D209}" presName="hierChild4" presStyleCnt="0"/>
      <dgm:spPr/>
    </dgm:pt>
    <dgm:pt modelId="{65886FD7-D776-4C43-ABB8-BAD2975D6D6F}" type="pres">
      <dgm:prSet presAssocID="{3906E0C8-8E35-4793-9F9F-1266316ED57D}" presName="Name37" presStyleLbl="parChTrans1D4" presStyleIdx="0" presStyleCnt="17"/>
      <dgm:spPr>
        <a:custGeom>
          <a:avLst/>
          <a:gdLst/>
          <a:ahLst/>
          <a:cxnLst/>
          <a:rect l="0" t="0" r="0" b="0"/>
          <a:pathLst>
            <a:path>
              <a:moveTo>
                <a:pt x="1185873" y="0"/>
              </a:moveTo>
              <a:lnTo>
                <a:pt x="1185873" y="376717"/>
              </a:lnTo>
              <a:lnTo>
                <a:pt x="0" y="376717"/>
              </a:lnTo>
              <a:lnTo>
                <a:pt x="0" y="452221"/>
              </a:lnTo>
            </a:path>
          </a:pathLst>
        </a:custGeom>
      </dgm:spPr>
      <dgm:t>
        <a:bodyPr/>
        <a:lstStyle/>
        <a:p>
          <a:endParaRPr lang="en-ZA"/>
        </a:p>
      </dgm:t>
    </dgm:pt>
    <dgm:pt modelId="{0611E292-D3EB-4746-9710-6FA570B1AC89}" type="pres">
      <dgm:prSet presAssocID="{23BD3E21-772C-4D62-A71D-0041CEA06CC8}" presName="hierRoot2" presStyleCnt="0">
        <dgm:presLayoutVars>
          <dgm:hierBranch val="init"/>
        </dgm:presLayoutVars>
      </dgm:prSet>
      <dgm:spPr/>
    </dgm:pt>
    <dgm:pt modelId="{8EE4AE1F-EA8D-4813-AEBD-4E312729ACB4}" type="pres">
      <dgm:prSet presAssocID="{23BD3E21-772C-4D62-A71D-0041CEA06CC8}" presName="rootComposite" presStyleCnt="0"/>
      <dgm:spPr/>
    </dgm:pt>
    <dgm:pt modelId="{F89FDBA8-8AC3-4E88-8229-759CA6A1166D}" type="pres">
      <dgm:prSet presAssocID="{23BD3E21-772C-4D62-A71D-0041CEA06CC8}" presName="rootText" presStyleLbl="node4" presStyleIdx="0" presStyleCnt="17" custScaleX="101355" custScaleY="94248" custLinFactNeighborX="-29455" custLinFactNeighborY="83777">
        <dgm:presLayoutVars>
          <dgm:chPref val="3"/>
        </dgm:presLayoutVars>
      </dgm:prSet>
      <dgm:spPr>
        <a:prstGeom prst="rect">
          <a:avLst/>
        </a:prstGeom>
      </dgm:spPr>
      <dgm:t>
        <a:bodyPr/>
        <a:lstStyle/>
        <a:p>
          <a:endParaRPr lang="en-ZA"/>
        </a:p>
      </dgm:t>
    </dgm:pt>
    <dgm:pt modelId="{FD6B4F1A-3B5A-484F-946E-F09A7FF89BC7}" type="pres">
      <dgm:prSet presAssocID="{23BD3E21-772C-4D62-A71D-0041CEA06CC8}" presName="rootConnector" presStyleLbl="node4" presStyleIdx="0" presStyleCnt="17"/>
      <dgm:spPr/>
      <dgm:t>
        <a:bodyPr/>
        <a:lstStyle/>
        <a:p>
          <a:endParaRPr lang="en-ZA"/>
        </a:p>
      </dgm:t>
    </dgm:pt>
    <dgm:pt modelId="{F8015956-E269-4B6B-BC51-4EBB81C5F459}" type="pres">
      <dgm:prSet presAssocID="{23BD3E21-772C-4D62-A71D-0041CEA06CC8}" presName="hierChild4" presStyleCnt="0"/>
      <dgm:spPr/>
    </dgm:pt>
    <dgm:pt modelId="{4669A30B-C525-473E-B636-BE4BDB42068F}" type="pres">
      <dgm:prSet presAssocID="{D25AF8AE-8571-4314-BD8E-845D126B0C71}" presName="Name37" presStyleLbl="parChTrans1D4" presStyleIdx="1" presStyleCnt="17"/>
      <dgm:spPr>
        <a:custGeom>
          <a:avLst/>
          <a:gdLst/>
          <a:ahLst/>
          <a:cxnLst/>
          <a:rect l="0" t="0" r="0" b="0"/>
          <a:pathLst>
            <a:path>
              <a:moveTo>
                <a:pt x="0" y="0"/>
              </a:moveTo>
              <a:lnTo>
                <a:pt x="0" y="299059"/>
              </a:lnTo>
              <a:lnTo>
                <a:pt x="239457" y="299059"/>
              </a:lnTo>
            </a:path>
          </a:pathLst>
        </a:custGeom>
      </dgm:spPr>
      <dgm:t>
        <a:bodyPr/>
        <a:lstStyle/>
        <a:p>
          <a:endParaRPr lang="en-ZA"/>
        </a:p>
      </dgm:t>
    </dgm:pt>
    <dgm:pt modelId="{E471AB4F-E928-478D-B321-26A34B3C7B9B}" type="pres">
      <dgm:prSet presAssocID="{DC0F5AAD-FAF5-41C6-A9DA-3434B582F0DE}" presName="hierRoot2" presStyleCnt="0">
        <dgm:presLayoutVars>
          <dgm:hierBranch val="init"/>
        </dgm:presLayoutVars>
      </dgm:prSet>
      <dgm:spPr/>
    </dgm:pt>
    <dgm:pt modelId="{300BFE70-14C1-46A1-BB43-2867D0A9E927}" type="pres">
      <dgm:prSet presAssocID="{DC0F5AAD-FAF5-41C6-A9DA-3434B582F0DE}" presName="rootComposite" presStyleCnt="0"/>
      <dgm:spPr/>
    </dgm:pt>
    <dgm:pt modelId="{7103BAF3-8171-4DF4-B080-A0E64969D536}" type="pres">
      <dgm:prSet presAssocID="{DC0F5AAD-FAF5-41C6-A9DA-3434B582F0DE}" presName="rootText" presStyleLbl="node4" presStyleIdx="1" presStyleCnt="17" custScaleX="153808" custScaleY="147754" custLinFactNeighborX="2268" custLinFactNeighborY="39289">
        <dgm:presLayoutVars>
          <dgm:chPref val="3"/>
        </dgm:presLayoutVars>
      </dgm:prSet>
      <dgm:spPr>
        <a:prstGeom prst="rect">
          <a:avLst/>
        </a:prstGeom>
      </dgm:spPr>
      <dgm:t>
        <a:bodyPr/>
        <a:lstStyle/>
        <a:p>
          <a:endParaRPr lang="en-ZA"/>
        </a:p>
      </dgm:t>
    </dgm:pt>
    <dgm:pt modelId="{48E90B01-D068-4E5E-971B-FDFF06F06096}" type="pres">
      <dgm:prSet presAssocID="{DC0F5AAD-FAF5-41C6-A9DA-3434B582F0DE}" presName="rootConnector" presStyleLbl="node4" presStyleIdx="1" presStyleCnt="17"/>
      <dgm:spPr/>
      <dgm:t>
        <a:bodyPr/>
        <a:lstStyle/>
        <a:p>
          <a:endParaRPr lang="en-ZA"/>
        </a:p>
      </dgm:t>
    </dgm:pt>
    <dgm:pt modelId="{9B7E16CA-EA12-4742-BE8F-DD8E6AA7DCE8}" type="pres">
      <dgm:prSet presAssocID="{DC0F5AAD-FAF5-41C6-A9DA-3434B582F0DE}" presName="hierChild4" presStyleCnt="0"/>
      <dgm:spPr/>
    </dgm:pt>
    <dgm:pt modelId="{315E417A-61E2-4813-BF36-EF68783DD4D6}" type="pres">
      <dgm:prSet presAssocID="{DC0F5AAD-FAF5-41C6-A9DA-3434B582F0DE}" presName="hierChild5" presStyleCnt="0"/>
      <dgm:spPr/>
    </dgm:pt>
    <dgm:pt modelId="{92FB79C7-DD82-4450-96BC-1FD3FF67769A}" type="pres">
      <dgm:prSet presAssocID="{9B8893BF-9F8B-4550-B01A-4726D25AFC01}" presName="Name37" presStyleLbl="parChTrans1D4" presStyleIdx="2" presStyleCnt="17"/>
      <dgm:spPr>
        <a:custGeom>
          <a:avLst/>
          <a:gdLst/>
          <a:ahLst/>
          <a:cxnLst/>
          <a:rect l="0" t="0" r="0" b="0"/>
          <a:pathLst>
            <a:path>
              <a:moveTo>
                <a:pt x="0" y="0"/>
              </a:moveTo>
              <a:lnTo>
                <a:pt x="0" y="733632"/>
              </a:lnTo>
              <a:lnTo>
                <a:pt x="263769" y="733632"/>
              </a:lnTo>
            </a:path>
          </a:pathLst>
        </a:custGeom>
      </dgm:spPr>
      <dgm:t>
        <a:bodyPr/>
        <a:lstStyle/>
        <a:p>
          <a:endParaRPr lang="en-ZA"/>
        </a:p>
      </dgm:t>
    </dgm:pt>
    <dgm:pt modelId="{2605E9F7-AA17-4336-ADAE-C479E4B3F40F}" type="pres">
      <dgm:prSet presAssocID="{5ED25D96-92CE-4B76-9A7E-A7C5741EC69D}" presName="hierRoot2" presStyleCnt="0">
        <dgm:presLayoutVars>
          <dgm:hierBranch val="init"/>
        </dgm:presLayoutVars>
      </dgm:prSet>
      <dgm:spPr/>
    </dgm:pt>
    <dgm:pt modelId="{CBCBE81E-75D1-44B0-8E82-5FCD17392EDF}" type="pres">
      <dgm:prSet presAssocID="{5ED25D96-92CE-4B76-9A7E-A7C5741EC69D}" presName="rootComposite" presStyleCnt="0"/>
      <dgm:spPr/>
    </dgm:pt>
    <dgm:pt modelId="{50026BBF-75EF-4BC3-8A4A-3D4402256B0F}" type="pres">
      <dgm:prSet presAssocID="{5ED25D96-92CE-4B76-9A7E-A7C5741EC69D}" presName="rootText" presStyleLbl="node4" presStyleIdx="2" presStyleCnt="17" custScaleX="272289" custScaleY="189788" custLinFactNeighborX="-2494" custLinFactNeighborY="-4106">
        <dgm:presLayoutVars>
          <dgm:chPref val="3"/>
        </dgm:presLayoutVars>
      </dgm:prSet>
      <dgm:spPr>
        <a:prstGeom prst="rect">
          <a:avLst/>
        </a:prstGeom>
      </dgm:spPr>
      <dgm:t>
        <a:bodyPr/>
        <a:lstStyle/>
        <a:p>
          <a:endParaRPr lang="en-ZA"/>
        </a:p>
      </dgm:t>
    </dgm:pt>
    <dgm:pt modelId="{51414A07-1860-4A7F-B6FA-209955D0C367}" type="pres">
      <dgm:prSet presAssocID="{5ED25D96-92CE-4B76-9A7E-A7C5741EC69D}" presName="rootConnector" presStyleLbl="node4" presStyleIdx="2" presStyleCnt="17"/>
      <dgm:spPr/>
      <dgm:t>
        <a:bodyPr/>
        <a:lstStyle/>
        <a:p>
          <a:endParaRPr lang="en-ZA"/>
        </a:p>
      </dgm:t>
    </dgm:pt>
    <dgm:pt modelId="{3D9E0526-A387-433F-969F-BCD27F61FF20}" type="pres">
      <dgm:prSet presAssocID="{5ED25D96-92CE-4B76-9A7E-A7C5741EC69D}" presName="hierChild4" presStyleCnt="0"/>
      <dgm:spPr/>
    </dgm:pt>
    <dgm:pt modelId="{42ABC9D0-C7CC-4979-BE96-C7BBDD10D2F3}" type="pres">
      <dgm:prSet presAssocID="{5ED25D96-92CE-4B76-9A7E-A7C5741EC69D}" presName="hierChild5" presStyleCnt="0"/>
      <dgm:spPr/>
    </dgm:pt>
    <dgm:pt modelId="{9E8B1DAA-58FD-4851-8F49-43BB3BAAF653}" type="pres">
      <dgm:prSet presAssocID="{23BD3E21-772C-4D62-A71D-0041CEA06CC8}" presName="hierChild5" presStyleCnt="0"/>
      <dgm:spPr/>
    </dgm:pt>
    <dgm:pt modelId="{67CD861A-501B-4E70-A156-9DF56A0ABD21}" type="pres">
      <dgm:prSet presAssocID="{DCE1283E-4DE3-429F-B2A9-418179CEAE90}" presName="Name37" presStyleLbl="parChTrans1D4" presStyleIdx="3" presStyleCnt="17"/>
      <dgm:spPr>
        <a:custGeom>
          <a:avLst/>
          <a:gdLst/>
          <a:ahLst/>
          <a:cxnLst/>
          <a:rect l="0" t="0" r="0" b="0"/>
          <a:pathLst>
            <a:path>
              <a:moveTo>
                <a:pt x="0" y="0"/>
              </a:moveTo>
              <a:lnTo>
                <a:pt x="0" y="374815"/>
              </a:lnTo>
              <a:lnTo>
                <a:pt x="520037" y="374815"/>
              </a:lnTo>
              <a:lnTo>
                <a:pt x="520037" y="450319"/>
              </a:lnTo>
            </a:path>
          </a:pathLst>
        </a:custGeom>
      </dgm:spPr>
      <dgm:t>
        <a:bodyPr/>
        <a:lstStyle/>
        <a:p>
          <a:endParaRPr lang="en-ZA"/>
        </a:p>
      </dgm:t>
    </dgm:pt>
    <dgm:pt modelId="{DD216259-248D-4834-ADE8-E3BB83D732CB}" type="pres">
      <dgm:prSet presAssocID="{B981CA93-E403-411D-8E7B-733AB133499D}" presName="hierRoot2" presStyleCnt="0">
        <dgm:presLayoutVars>
          <dgm:hierBranch val="init"/>
        </dgm:presLayoutVars>
      </dgm:prSet>
      <dgm:spPr/>
    </dgm:pt>
    <dgm:pt modelId="{B95F9AB3-52C9-43BA-8689-F5E4ECABB426}" type="pres">
      <dgm:prSet presAssocID="{B981CA93-E403-411D-8E7B-733AB133499D}" presName="rootComposite" presStyleCnt="0"/>
      <dgm:spPr/>
    </dgm:pt>
    <dgm:pt modelId="{746F5E49-3668-4B0E-910D-CC1F22E92352}" type="pres">
      <dgm:prSet presAssocID="{B981CA93-E403-411D-8E7B-733AB133499D}" presName="rootText" presStyleLbl="node4" presStyleIdx="3" presStyleCnt="17" custScaleX="74654" custScaleY="101374" custLinFactX="28959" custLinFactNeighborX="100000" custLinFactNeighborY="68631">
        <dgm:presLayoutVars>
          <dgm:chPref val="3"/>
        </dgm:presLayoutVars>
      </dgm:prSet>
      <dgm:spPr>
        <a:prstGeom prst="rect">
          <a:avLst/>
        </a:prstGeom>
      </dgm:spPr>
      <dgm:t>
        <a:bodyPr/>
        <a:lstStyle/>
        <a:p>
          <a:endParaRPr lang="en-ZA"/>
        </a:p>
      </dgm:t>
    </dgm:pt>
    <dgm:pt modelId="{165C3516-2C99-461A-9600-8F12246F77EC}" type="pres">
      <dgm:prSet presAssocID="{B981CA93-E403-411D-8E7B-733AB133499D}" presName="rootConnector" presStyleLbl="node4" presStyleIdx="3" presStyleCnt="17"/>
      <dgm:spPr/>
      <dgm:t>
        <a:bodyPr/>
        <a:lstStyle/>
        <a:p>
          <a:endParaRPr lang="en-ZA"/>
        </a:p>
      </dgm:t>
    </dgm:pt>
    <dgm:pt modelId="{D40ACCD2-05AD-491C-97E1-FB291BA01AD1}" type="pres">
      <dgm:prSet presAssocID="{B981CA93-E403-411D-8E7B-733AB133499D}" presName="hierChild4" presStyleCnt="0"/>
      <dgm:spPr/>
    </dgm:pt>
    <dgm:pt modelId="{18FE3F7F-D31A-49BB-A31D-D30608D408CC}" type="pres">
      <dgm:prSet presAssocID="{B981CA93-E403-411D-8E7B-733AB133499D}" presName="hierChild5" presStyleCnt="0"/>
      <dgm:spPr/>
    </dgm:pt>
    <dgm:pt modelId="{9EB4D6E5-8BA3-4BDE-BDDB-1BAD8D0804D4}" type="pres">
      <dgm:prSet presAssocID="{C886A053-F538-42A4-870F-0D762FEE595E}" presName="Name37" presStyleLbl="parChTrans1D4" presStyleIdx="4" presStyleCnt="17"/>
      <dgm:spPr>
        <a:custGeom>
          <a:avLst/>
          <a:gdLst/>
          <a:ahLst/>
          <a:cxnLst/>
          <a:rect l="0" t="0" r="0" b="0"/>
          <a:pathLst>
            <a:path>
              <a:moveTo>
                <a:pt x="0" y="0"/>
              </a:moveTo>
              <a:lnTo>
                <a:pt x="0" y="370306"/>
              </a:lnTo>
              <a:lnTo>
                <a:pt x="995945" y="370306"/>
              </a:lnTo>
              <a:lnTo>
                <a:pt x="995945" y="445810"/>
              </a:lnTo>
            </a:path>
          </a:pathLst>
        </a:custGeom>
      </dgm:spPr>
      <dgm:t>
        <a:bodyPr/>
        <a:lstStyle/>
        <a:p>
          <a:endParaRPr lang="en-ZA"/>
        </a:p>
      </dgm:t>
    </dgm:pt>
    <dgm:pt modelId="{1EC3CBF0-F1DA-410F-A5B7-1A12EB7BAA94}" type="pres">
      <dgm:prSet presAssocID="{D3777CDB-DAC8-4997-88AD-323E0B3BB1D5}" presName="hierRoot2" presStyleCnt="0">
        <dgm:presLayoutVars>
          <dgm:hierBranch val="init"/>
        </dgm:presLayoutVars>
      </dgm:prSet>
      <dgm:spPr/>
    </dgm:pt>
    <dgm:pt modelId="{42F99A8F-2398-4723-B917-3B93C1B2C080}" type="pres">
      <dgm:prSet presAssocID="{D3777CDB-DAC8-4997-88AD-323E0B3BB1D5}" presName="rootComposite" presStyleCnt="0"/>
      <dgm:spPr/>
    </dgm:pt>
    <dgm:pt modelId="{A6D11FD3-525D-4F5A-8CBC-390B3223ACD2}" type="pres">
      <dgm:prSet presAssocID="{D3777CDB-DAC8-4997-88AD-323E0B3BB1D5}" presName="rootText" presStyleLbl="node4" presStyleIdx="4" presStyleCnt="17" custScaleX="64199" custScaleY="134419" custLinFactX="4320" custLinFactNeighborX="100000" custLinFactNeighborY="68631">
        <dgm:presLayoutVars>
          <dgm:chPref val="3"/>
        </dgm:presLayoutVars>
      </dgm:prSet>
      <dgm:spPr>
        <a:prstGeom prst="rect">
          <a:avLst/>
        </a:prstGeom>
      </dgm:spPr>
      <dgm:t>
        <a:bodyPr/>
        <a:lstStyle/>
        <a:p>
          <a:endParaRPr lang="en-ZA"/>
        </a:p>
      </dgm:t>
    </dgm:pt>
    <dgm:pt modelId="{C5EBCDF3-EF47-44AE-860A-3CB92442F034}" type="pres">
      <dgm:prSet presAssocID="{D3777CDB-DAC8-4997-88AD-323E0B3BB1D5}" presName="rootConnector" presStyleLbl="node4" presStyleIdx="4" presStyleCnt="17"/>
      <dgm:spPr/>
      <dgm:t>
        <a:bodyPr/>
        <a:lstStyle/>
        <a:p>
          <a:endParaRPr lang="en-ZA"/>
        </a:p>
      </dgm:t>
    </dgm:pt>
    <dgm:pt modelId="{29991CB4-093A-41CE-B1C3-B71ABBC5BCDD}" type="pres">
      <dgm:prSet presAssocID="{D3777CDB-DAC8-4997-88AD-323E0B3BB1D5}" presName="hierChild4" presStyleCnt="0"/>
      <dgm:spPr/>
    </dgm:pt>
    <dgm:pt modelId="{E073D91C-1428-4CCF-B550-1B8824CF921A}" type="pres">
      <dgm:prSet presAssocID="{D3777CDB-DAC8-4997-88AD-323E0B3BB1D5}" presName="hierChild5" presStyleCnt="0"/>
      <dgm:spPr/>
    </dgm:pt>
    <dgm:pt modelId="{8C028033-EDCE-498D-B71C-6736978BBA51}" type="pres">
      <dgm:prSet presAssocID="{CB54EC73-A251-4D1E-B77B-2600EE3538AA}" presName="Name37" presStyleLbl="parChTrans1D4" presStyleIdx="5" presStyleCnt="17"/>
      <dgm:spPr>
        <a:custGeom>
          <a:avLst/>
          <a:gdLst/>
          <a:ahLst/>
          <a:cxnLst/>
          <a:rect l="0" t="0" r="0" b="0"/>
          <a:pathLst>
            <a:path>
              <a:moveTo>
                <a:pt x="66368" y="0"/>
              </a:moveTo>
              <a:lnTo>
                <a:pt x="66368" y="371773"/>
              </a:lnTo>
              <a:lnTo>
                <a:pt x="45720" y="371773"/>
              </a:lnTo>
              <a:lnTo>
                <a:pt x="45720" y="447277"/>
              </a:lnTo>
            </a:path>
          </a:pathLst>
        </a:custGeom>
      </dgm:spPr>
      <dgm:t>
        <a:bodyPr/>
        <a:lstStyle/>
        <a:p>
          <a:endParaRPr lang="en-ZA"/>
        </a:p>
      </dgm:t>
    </dgm:pt>
    <dgm:pt modelId="{614837E8-9F7F-4090-BAC1-129A11087164}" type="pres">
      <dgm:prSet presAssocID="{D2A0D22B-81C2-46CA-90A3-6D20DB293E22}" presName="hierRoot2" presStyleCnt="0">
        <dgm:presLayoutVars>
          <dgm:hierBranch val="init"/>
        </dgm:presLayoutVars>
      </dgm:prSet>
      <dgm:spPr/>
    </dgm:pt>
    <dgm:pt modelId="{4EE16521-230E-4CFA-8A57-77D3BB35E0CC}" type="pres">
      <dgm:prSet presAssocID="{D2A0D22B-81C2-46CA-90A3-6D20DB293E22}" presName="rootComposite" presStyleCnt="0"/>
      <dgm:spPr/>
    </dgm:pt>
    <dgm:pt modelId="{14EE6183-4D21-4668-BB2C-BE0F7532224A}" type="pres">
      <dgm:prSet presAssocID="{D2A0D22B-81C2-46CA-90A3-6D20DB293E22}" presName="rootText" presStyleLbl="node4" presStyleIdx="5" presStyleCnt="17" custScaleX="143836" custScaleY="98279" custLinFactX="-93923" custLinFactNeighborX="-100000" custLinFactNeighborY="68631">
        <dgm:presLayoutVars>
          <dgm:chPref val="3"/>
        </dgm:presLayoutVars>
      </dgm:prSet>
      <dgm:spPr>
        <a:prstGeom prst="rect">
          <a:avLst/>
        </a:prstGeom>
      </dgm:spPr>
      <dgm:t>
        <a:bodyPr/>
        <a:lstStyle/>
        <a:p>
          <a:endParaRPr lang="en-ZA"/>
        </a:p>
      </dgm:t>
    </dgm:pt>
    <dgm:pt modelId="{6599AF50-5663-40AA-B3FD-26737B1FC199}" type="pres">
      <dgm:prSet presAssocID="{D2A0D22B-81C2-46CA-90A3-6D20DB293E22}" presName="rootConnector" presStyleLbl="node4" presStyleIdx="5" presStyleCnt="17"/>
      <dgm:spPr/>
      <dgm:t>
        <a:bodyPr/>
        <a:lstStyle/>
        <a:p>
          <a:endParaRPr lang="en-ZA"/>
        </a:p>
      </dgm:t>
    </dgm:pt>
    <dgm:pt modelId="{51109B1D-7E24-4ECC-A8F9-1604909C6342}" type="pres">
      <dgm:prSet presAssocID="{D2A0D22B-81C2-46CA-90A3-6D20DB293E22}" presName="hierChild4" presStyleCnt="0"/>
      <dgm:spPr/>
    </dgm:pt>
    <dgm:pt modelId="{EE6BD592-8B1E-4245-8F53-3B5457CD0E94}" type="pres">
      <dgm:prSet presAssocID="{D2A0D22B-81C2-46CA-90A3-6D20DB293E22}" presName="hierChild5" presStyleCnt="0"/>
      <dgm:spPr/>
    </dgm:pt>
    <dgm:pt modelId="{1B6435E1-B209-4144-A0B2-CBFD1CE7545F}" type="pres">
      <dgm:prSet presAssocID="{00CC9EBF-6F8C-41F9-8F32-24F15741D209}" presName="hierChild5" presStyleCnt="0"/>
      <dgm:spPr/>
    </dgm:pt>
    <dgm:pt modelId="{364BA40B-B5CE-4C55-BFE8-639EE654831D}" type="pres">
      <dgm:prSet presAssocID="{A69385F3-985F-4C51-B471-69DBFB561D34}" presName="Name37" presStyleLbl="parChTrans1D3" presStyleIdx="1" presStyleCnt="2"/>
      <dgm:spPr>
        <a:custGeom>
          <a:avLst/>
          <a:gdLst/>
          <a:ahLst/>
          <a:cxnLst/>
          <a:rect l="0" t="0" r="0" b="0"/>
          <a:pathLst>
            <a:path>
              <a:moveTo>
                <a:pt x="0" y="0"/>
              </a:moveTo>
              <a:lnTo>
                <a:pt x="0" y="60841"/>
              </a:lnTo>
              <a:lnTo>
                <a:pt x="1369035" y="60841"/>
              </a:lnTo>
              <a:lnTo>
                <a:pt x="1369035" y="136345"/>
              </a:lnTo>
            </a:path>
          </a:pathLst>
        </a:custGeom>
      </dgm:spPr>
      <dgm:t>
        <a:bodyPr/>
        <a:lstStyle/>
        <a:p>
          <a:endParaRPr lang="en-ZA"/>
        </a:p>
      </dgm:t>
    </dgm:pt>
    <dgm:pt modelId="{39E7D012-6B5C-4566-B843-53D100EA55E6}" type="pres">
      <dgm:prSet presAssocID="{620E182E-0F83-4DDB-8423-1518235F7643}" presName="hierRoot2" presStyleCnt="0">
        <dgm:presLayoutVars>
          <dgm:hierBranch val="init"/>
        </dgm:presLayoutVars>
      </dgm:prSet>
      <dgm:spPr/>
    </dgm:pt>
    <dgm:pt modelId="{A3F6783F-7D19-4007-8E85-62BA287C7228}" type="pres">
      <dgm:prSet presAssocID="{620E182E-0F83-4DDB-8423-1518235F7643}" presName="rootComposite" presStyleCnt="0"/>
      <dgm:spPr/>
    </dgm:pt>
    <dgm:pt modelId="{41FBFEB3-C864-4AA2-88ED-BB8AB2141DC6}" type="pres">
      <dgm:prSet presAssocID="{620E182E-0F83-4DDB-8423-1518235F7643}" presName="rootText" presStyleLbl="node3" presStyleIdx="1" presStyleCnt="2" custScaleX="93656" custScaleY="52328" custLinFactNeighborX="-50402" custLinFactNeighborY="-3821">
        <dgm:presLayoutVars>
          <dgm:chPref val="3"/>
        </dgm:presLayoutVars>
      </dgm:prSet>
      <dgm:spPr>
        <a:prstGeom prst="rect">
          <a:avLst/>
        </a:prstGeom>
      </dgm:spPr>
      <dgm:t>
        <a:bodyPr/>
        <a:lstStyle/>
        <a:p>
          <a:endParaRPr lang="en-ZA"/>
        </a:p>
      </dgm:t>
    </dgm:pt>
    <dgm:pt modelId="{2D7531A2-C6C3-4956-A937-AA5F64293016}" type="pres">
      <dgm:prSet presAssocID="{620E182E-0F83-4DDB-8423-1518235F7643}" presName="rootConnector" presStyleLbl="node3" presStyleIdx="1" presStyleCnt="2"/>
      <dgm:spPr/>
      <dgm:t>
        <a:bodyPr/>
        <a:lstStyle/>
        <a:p>
          <a:endParaRPr lang="en-ZA"/>
        </a:p>
      </dgm:t>
    </dgm:pt>
    <dgm:pt modelId="{D67E6B10-FA94-4F9D-B3E9-581BD58D46C2}" type="pres">
      <dgm:prSet presAssocID="{620E182E-0F83-4DDB-8423-1518235F7643}" presName="hierChild4" presStyleCnt="0"/>
      <dgm:spPr/>
    </dgm:pt>
    <dgm:pt modelId="{2D480B8C-6977-4BDD-8DC2-F9CD5E138B01}" type="pres">
      <dgm:prSet presAssocID="{B8ED92EF-A5F2-49F2-B153-022F2F1A3152}" presName="Name37" presStyleLbl="parChTrans1D4" presStyleIdx="6" presStyleCnt="17"/>
      <dgm:spPr>
        <a:custGeom>
          <a:avLst/>
          <a:gdLst/>
          <a:ahLst/>
          <a:cxnLst/>
          <a:rect l="0" t="0" r="0" b="0"/>
          <a:pathLst>
            <a:path>
              <a:moveTo>
                <a:pt x="45720" y="51113"/>
              </a:moveTo>
              <a:lnTo>
                <a:pt x="45720" y="45720"/>
              </a:lnTo>
            </a:path>
          </a:pathLst>
        </a:custGeom>
      </dgm:spPr>
      <dgm:t>
        <a:bodyPr/>
        <a:lstStyle/>
        <a:p>
          <a:endParaRPr lang="en-ZA"/>
        </a:p>
      </dgm:t>
    </dgm:pt>
    <dgm:pt modelId="{FB1D1DB7-84DC-4D2E-AC3C-7DE7B72726A6}" type="pres">
      <dgm:prSet presAssocID="{B8D937B2-2139-4B9F-AA8C-5EA3434CE95A}" presName="hierRoot2" presStyleCnt="0">
        <dgm:presLayoutVars>
          <dgm:hierBranch val="init"/>
        </dgm:presLayoutVars>
      </dgm:prSet>
      <dgm:spPr/>
    </dgm:pt>
    <dgm:pt modelId="{FEC506BA-3DCE-4CC3-BFDD-CD8304325CA5}" type="pres">
      <dgm:prSet presAssocID="{B8D937B2-2139-4B9F-AA8C-5EA3434CE95A}" presName="rootComposite" presStyleCnt="0"/>
      <dgm:spPr/>
    </dgm:pt>
    <dgm:pt modelId="{4C9FB484-79FD-49FE-ABE3-FAF8CDC1AC0A}" type="pres">
      <dgm:prSet presAssocID="{B8D937B2-2139-4B9F-AA8C-5EA3434CE95A}" presName="rootText" presStyleLbl="node4" presStyleIdx="6" presStyleCnt="17" custScaleX="124759" custScaleY="69088" custLinFactNeighborX="2039" custLinFactNeighborY="-47578">
        <dgm:presLayoutVars>
          <dgm:chPref val="3"/>
        </dgm:presLayoutVars>
      </dgm:prSet>
      <dgm:spPr>
        <a:prstGeom prst="rect">
          <a:avLst/>
        </a:prstGeom>
      </dgm:spPr>
      <dgm:t>
        <a:bodyPr/>
        <a:lstStyle/>
        <a:p>
          <a:endParaRPr lang="en-ZA"/>
        </a:p>
      </dgm:t>
    </dgm:pt>
    <dgm:pt modelId="{93D91DD7-F2A2-4C12-A034-E339C9B6B203}" type="pres">
      <dgm:prSet presAssocID="{B8D937B2-2139-4B9F-AA8C-5EA3434CE95A}" presName="rootConnector" presStyleLbl="node4" presStyleIdx="6" presStyleCnt="17"/>
      <dgm:spPr/>
      <dgm:t>
        <a:bodyPr/>
        <a:lstStyle/>
        <a:p>
          <a:endParaRPr lang="en-ZA"/>
        </a:p>
      </dgm:t>
    </dgm:pt>
    <dgm:pt modelId="{7CDFB577-2840-4545-84E0-1A4860059819}" type="pres">
      <dgm:prSet presAssocID="{B8D937B2-2139-4B9F-AA8C-5EA3434CE95A}" presName="hierChild4" presStyleCnt="0"/>
      <dgm:spPr/>
    </dgm:pt>
    <dgm:pt modelId="{459BCE58-BAD5-47F1-8CAE-C79B7BFA4117}" type="pres">
      <dgm:prSet presAssocID="{692FD69E-8EB6-46B4-B31D-291E8FBED5DE}" presName="Name37" presStyleLbl="parChTrans1D4" presStyleIdx="7" presStyleCnt="17"/>
      <dgm:spPr>
        <a:custGeom>
          <a:avLst/>
          <a:gdLst/>
          <a:ahLst/>
          <a:cxnLst/>
          <a:rect l="0" t="0" r="0" b="0"/>
          <a:pathLst>
            <a:path>
              <a:moveTo>
                <a:pt x="1335907" y="0"/>
              </a:moveTo>
              <a:lnTo>
                <a:pt x="1335907" y="246566"/>
              </a:lnTo>
              <a:lnTo>
                <a:pt x="0" y="246566"/>
              </a:lnTo>
              <a:lnTo>
                <a:pt x="0" y="322070"/>
              </a:lnTo>
            </a:path>
          </a:pathLst>
        </a:custGeom>
      </dgm:spPr>
      <dgm:t>
        <a:bodyPr/>
        <a:lstStyle/>
        <a:p>
          <a:endParaRPr lang="en-ZA"/>
        </a:p>
      </dgm:t>
    </dgm:pt>
    <dgm:pt modelId="{06F83DAF-574C-4810-A700-F33328BFC680}" type="pres">
      <dgm:prSet presAssocID="{ADD2FA1F-998A-49EB-86AD-92EB8B530D98}" presName="hierRoot2" presStyleCnt="0">
        <dgm:presLayoutVars>
          <dgm:hierBranch val="init"/>
        </dgm:presLayoutVars>
      </dgm:prSet>
      <dgm:spPr/>
    </dgm:pt>
    <dgm:pt modelId="{E7BF1337-2DB7-4452-8714-CEB32C6B1FC6}" type="pres">
      <dgm:prSet presAssocID="{ADD2FA1F-998A-49EB-86AD-92EB8B530D98}" presName="rootComposite" presStyleCnt="0"/>
      <dgm:spPr/>
    </dgm:pt>
    <dgm:pt modelId="{6A6CB34E-D296-4F80-AE45-4A0ADB515EB5}" type="pres">
      <dgm:prSet presAssocID="{ADD2FA1F-998A-49EB-86AD-92EB8B530D98}" presName="rootText" presStyleLbl="node4" presStyleIdx="7" presStyleCnt="17" custScaleX="89443" custScaleY="89561" custLinFactNeighborX="-28395">
        <dgm:presLayoutVars>
          <dgm:chPref val="3"/>
        </dgm:presLayoutVars>
      </dgm:prSet>
      <dgm:spPr>
        <a:prstGeom prst="rect">
          <a:avLst/>
        </a:prstGeom>
      </dgm:spPr>
      <dgm:t>
        <a:bodyPr/>
        <a:lstStyle/>
        <a:p>
          <a:endParaRPr lang="en-ZA"/>
        </a:p>
      </dgm:t>
    </dgm:pt>
    <dgm:pt modelId="{A189B429-D37F-470D-B7E9-653184D4287D}" type="pres">
      <dgm:prSet presAssocID="{ADD2FA1F-998A-49EB-86AD-92EB8B530D98}" presName="rootConnector" presStyleLbl="node4" presStyleIdx="7" presStyleCnt="17"/>
      <dgm:spPr/>
      <dgm:t>
        <a:bodyPr/>
        <a:lstStyle/>
        <a:p>
          <a:endParaRPr lang="en-ZA"/>
        </a:p>
      </dgm:t>
    </dgm:pt>
    <dgm:pt modelId="{190C4A26-23DE-43B4-A56B-847B75753ED9}" type="pres">
      <dgm:prSet presAssocID="{ADD2FA1F-998A-49EB-86AD-92EB8B530D98}" presName="hierChild4" presStyleCnt="0"/>
      <dgm:spPr/>
    </dgm:pt>
    <dgm:pt modelId="{842E1128-BF75-4ACF-A105-22A136294440}" type="pres">
      <dgm:prSet presAssocID="{59A3D9D4-F128-40C2-842B-0C942464B1EF}" presName="Name37" presStyleLbl="parChTrans1D4" presStyleIdx="8" presStyleCnt="17"/>
      <dgm:spPr>
        <a:custGeom>
          <a:avLst/>
          <a:gdLst/>
          <a:ahLst/>
          <a:cxnLst/>
          <a:rect l="0" t="0" r="0" b="0"/>
          <a:pathLst>
            <a:path>
              <a:moveTo>
                <a:pt x="226731" y="0"/>
              </a:moveTo>
              <a:lnTo>
                <a:pt x="226731" y="862136"/>
              </a:lnTo>
              <a:lnTo>
                <a:pt x="0" y="862136"/>
              </a:lnTo>
            </a:path>
          </a:pathLst>
        </a:custGeom>
      </dgm:spPr>
      <dgm:t>
        <a:bodyPr/>
        <a:lstStyle/>
        <a:p>
          <a:endParaRPr lang="en-ZA"/>
        </a:p>
      </dgm:t>
    </dgm:pt>
    <dgm:pt modelId="{FD09148D-85FF-479C-A702-FBB0A2CA9792}" type="pres">
      <dgm:prSet presAssocID="{C097F8F8-3E0E-453A-BEFD-CA75F6F188AF}" presName="hierRoot2" presStyleCnt="0">
        <dgm:presLayoutVars>
          <dgm:hierBranch val="init"/>
        </dgm:presLayoutVars>
      </dgm:prSet>
      <dgm:spPr/>
    </dgm:pt>
    <dgm:pt modelId="{3DA9A8F5-A21D-42CD-A178-627C9F44B355}" type="pres">
      <dgm:prSet presAssocID="{C097F8F8-3E0E-453A-BEFD-CA75F6F188AF}" presName="rootComposite" presStyleCnt="0"/>
      <dgm:spPr/>
    </dgm:pt>
    <dgm:pt modelId="{1D103868-5A6B-4309-BBA1-260FA0C07B35}" type="pres">
      <dgm:prSet presAssocID="{C097F8F8-3E0E-453A-BEFD-CA75F6F188AF}" presName="rootText" presStyleLbl="node4" presStyleIdx="8" presStyleCnt="17" custScaleX="51264" custScaleY="141849" custLinFactX="-24606" custLinFactY="26863" custLinFactNeighborX="-100000" custLinFactNeighborY="100000">
        <dgm:presLayoutVars>
          <dgm:chPref val="3"/>
        </dgm:presLayoutVars>
      </dgm:prSet>
      <dgm:spPr>
        <a:prstGeom prst="rect">
          <a:avLst/>
        </a:prstGeom>
      </dgm:spPr>
      <dgm:t>
        <a:bodyPr/>
        <a:lstStyle/>
        <a:p>
          <a:endParaRPr lang="en-ZA"/>
        </a:p>
      </dgm:t>
    </dgm:pt>
    <dgm:pt modelId="{FB0A720B-77A7-491C-8318-A378AD2B60EC}" type="pres">
      <dgm:prSet presAssocID="{C097F8F8-3E0E-453A-BEFD-CA75F6F188AF}" presName="rootConnector" presStyleLbl="node4" presStyleIdx="8" presStyleCnt="17"/>
      <dgm:spPr/>
      <dgm:t>
        <a:bodyPr/>
        <a:lstStyle/>
        <a:p>
          <a:endParaRPr lang="en-ZA"/>
        </a:p>
      </dgm:t>
    </dgm:pt>
    <dgm:pt modelId="{F06F11C4-9259-4145-9E1E-781783DEC988}" type="pres">
      <dgm:prSet presAssocID="{C097F8F8-3E0E-453A-BEFD-CA75F6F188AF}" presName="hierChild4" presStyleCnt="0"/>
      <dgm:spPr/>
    </dgm:pt>
    <dgm:pt modelId="{515F3215-A773-49E5-A0CD-62BB0EA4C801}" type="pres">
      <dgm:prSet presAssocID="{C097F8F8-3E0E-453A-BEFD-CA75F6F188AF}" presName="hierChild5" presStyleCnt="0"/>
      <dgm:spPr/>
    </dgm:pt>
    <dgm:pt modelId="{0A651A5D-1381-49A7-BC9F-E0DE77DCD99A}" type="pres">
      <dgm:prSet presAssocID="{65ED30BE-1556-41A9-9704-C763CE784210}" presName="Name37" presStyleLbl="parChTrans1D4" presStyleIdx="9" presStyleCnt="17"/>
      <dgm:spPr>
        <a:custGeom>
          <a:avLst/>
          <a:gdLst/>
          <a:ahLst/>
          <a:cxnLst/>
          <a:rect l="0" t="0" r="0" b="0"/>
          <a:pathLst>
            <a:path>
              <a:moveTo>
                <a:pt x="0" y="0"/>
              </a:moveTo>
              <a:lnTo>
                <a:pt x="0" y="853365"/>
              </a:lnTo>
              <a:lnTo>
                <a:pt x="330983" y="853365"/>
              </a:lnTo>
            </a:path>
          </a:pathLst>
        </a:custGeom>
      </dgm:spPr>
      <dgm:t>
        <a:bodyPr/>
        <a:lstStyle/>
        <a:p>
          <a:endParaRPr lang="en-ZA"/>
        </a:p>
      </dgm:t>
    </dgm:pt>
    <dgm:pt modelId="{8003A405-7B9A-452B-A1B2-0C1CC26098E8}" type="pres">
      <dgm:prSet presAssocID="{9842CC2D-F8CA-47B6-B24E-B5A019BAA101}" presName="hierRoot2" presStyleCnt="0">
        <dgm:presLayoutVars>
          <dgm:hierBranch val="init"/>
        </dgm:presLayoutVars>
      </dgm:prSet>
      <dgm:spPr/>
    </dgm:pt>
    <dgm:pt modelId="{44D06360-3461-4879-A064-FAE027C6E8FB}" type="pres">
      <dgm:prSet presAssocID="{9842CC2D-F8CA-47B6-B24E-B5A019BAA101}" presName="rootComposite" presStyleCnt="0"/>
      <dgm:spPr/>
    </dgm:pt>
    <dgm:pt modelId="{7C1D6207-AF20-4594-8581-D4F4AD0D343B}" type="pres">
      <dgm:prSet presAssocID="{9842CC2D-F8CA-47B6-B24E-B5A019BAA101}" presName="rootText" presStyleLbl="node4" presStyleIdx="9" presStyleCnt="17" custScaleX="67035" custScaleY="149074" custLinFactNeighborX="4217" custLinFactNeighborY="-63038">
        <dgm:presLayoutVars>
          <dgm:chPref val="3"/>
        </dgm:presLayoutVars>
      </dgm:prSet>
      <dgm:spPr>
        <a:prstGeom prst="rect">
          <a:avLst/>
        </a:prstGeom>
      </dgm:spPr>
      <dgm:t>
        <a:bodyPr/>
        <a:lstStyle/>
        <a:p>
          <a:endParaRPr lang="en-ZA"/>
        </a:p>
      </dgm:t>
    </dgm:pt>
    <dgm:pt modelId="{B99106B1-87C1-4E25-998B-2E0C70D580E0}" type="pres">
      <dgm:prSet presAssocID="{9842CC2D-F8CA-47B6-B24E-B5A019BAA101}" presName="rootConnector" presStyleLbl="node4" presStyleIdx="9" presStyleCnt="17"/>
      <dgm:spPr/>
      <dgm:t>
        <a:bodyPr/>
        <a:lstStyle/>
        <a:p>
          <a:endParaRPr lang="en-ZA"/>
        </a:p>
      </dgm:t>
    </dgm:pt>
    <dgm:pt modelId="{D0291007-749C-4D29-B133-61D3DDC60360}" type="pres">
      <dgm:prSet presAssocID="{9842CC2D-F8CA-47B6-B24E-B5A019BAA101}" presName="hierChild4" presStyleCnt="0"/>
      <dgm:spPr/>
    </dgm:pt>
    <dgm:pt modelId="{95A1F3B6-3E9C-43FF-8C28-2D26836B613B}" type="pres">
      <dgm:prSet presAssocID="{9842CC2D-F8CA-47B6-B24E-B5A019BAA101}" presName="hierChild5" presStyleCnt="0"/>
      <dgm:spPr/>
    </dgm:pt>
    <dgm:pt modelId="{CFE21C9B-9C92-400B-B316-C17B8F6DFB11}" type="pres">
      <dgm:prSet presAssocID="{ADD2FA1F-998A-49EB-86AD-92EB8B530D98}" presName="hierChild5" presStyleCnt="0"/>
      <dgm:spPr/>
    </dgm:pt>
    <dgm:pt modelId="{A93A78F7-0D1E-466B-9D1F-B6367292ACF4}" type="pres">
      <dgm:prSet presAssocID="{0527B400-61D5-4B6C-A07F-90ED79B8D39D}" presName="Name37" presStyleLbl="parChTrans1D4" presStyleIdx="10" presStyleCnt="17"/>
      <dgm:spPr>
        <a:custGeom>
          <a:avLst/>
          <a:gdLst/>
          <a:ahLst/>
          <a:cxnLst/>
          <a:rect l="0" t="0" r="0" b="0"/>
          <a:pathLst>
            <a:path>
              <a:moveTo>
                <a:pt x="0" y="0"/>
              </a:moveTo>
              <a:lnTo>
                <a:pt x="0" y="213492"/>
              </a:lnTo>
              <a:lnTo>
                <a:pt x="1222134" y="213492"/>
              </a:lnTo>
              <a:lnTo>
                <a:pt x="1222134" y="288996"/>
              </a:lnTo>
            </a:path>
          </a:pathLst>
        </a:custGeom>
      </dgm:spPr>
      <dgm:t>
        <a:bodyPr/>
        <a:lstStyle/>
        <a:p>
          <a:endParaRPr lang="en-ZA"/>
        </a:p>
      </dgm:t>
    </dgm:pt>
    <dgm:pt modelId="{678BE470-2EEB-4640-B78D-5234FA8140D0}" type="pres">
      <dgm:prSet presAssocID="{A12ACD7A-228D-4F53-B689-892B39D04A6E}" presName="hierRoot2" presStyleCnt="0">
        <dgm:presLayoutVars>
          <dgm:hierBranch val="init"/>
        </dgm:presLayoutVars>
      </dgm:prSet>
      <dgm:spPr/>
    </dgm:pt>
    <dgm:pt modelId="{84A22C13-5394-4F42-B02A-4595C4FC923B}" type="pres">
      <dgm:prSet presAssocID="{A12ACD7A-228D-4F53-B689-892B39D04A6E}" presName="rootComposite" presStyleCnt="0"/>
      <dgm:spPr/>
    </dgm:pt>
    <dgm:pt modelId="{93C25AE7-FD36-4A89-846C-BF58330A55A0}" type="pres">
      <dgm:prSet presAssocID="{A12ACD7A-228D-4F53-B689-892B39D04A6E}" presName="rootText" presStyleLbl="node4" presStyleIdx="10" presStyleCnt="17" custScaleX="183379" custScaleY="81710" custLinFactNeighborX="41708" custLinFactNeighborY="-9199">
        <dgm:presLayoutVars>
          <dgm:chPref val="3"/>
        </dgm:presLayoutVars>
      </dgm:prSet>
      <dgm:spPr>
        <a:prstGeom prst="rect">
          <a:avLst/>
        </a:prstGeom>
      </dgm:spPr>
      <dgm:t>
        <a:bodyPr/>
        <a:lstStyle/>
        <a:p>
          <a:endParaRPr lang="en-ZA"/>
        </a:p>
      </dgm:t>
    </dgm:pt>
    <dgm:pt modelId="{127CA6F7-78EC-48BB-B8FC-FA726DF23FD9}" type="pres">
      <dgm:prSet presAssocID="{A12ACD7A-228D-4F53-B689-892B39D04A6E}" presName="rootConnector" presStyleLbl="node4" presStyleIdx="10" presStyleCnt="17"/>
      <dgm:spPr/>
      <dgm:t>
        <a:bodyPr/>
        <a:lstStyle/>
        <a:p>
          <a:endParaRPr lang="en-ZA"/>
        </a:p>
      </dgm:t>
    </dgm:pt>
    <dgm:pt modelId="{FBA59457-E322-4382-9DC1-E8C15FA6245B}" type="pres">
      <dgm:prSet presAssocID="{A12ACD7A-228D-4F53-B689-892B39D04A6E}" presName="hierChild4" presStyleCnt="0"/>
      <dgm:spPr/>
    </dgm:pt>
    <dgm:pt modelId="{30E594C9-5D0A-4482-BD46-7A9419A2FCAF}" type="pres">
      <dgm:prSet presAssocID="{D8837385-B116-46DA-8717-08CDB02AB1C8}" presName="Name37" presStyleLbl="parChTrans1D4" presStyleIdx="11" presStyleCnt="17"/>
      <dgm:spPr>
        <a:custGeom>
          <a:avLst/>
          <a:gdLst/>
          <a:ahLst/>
          <a:cxnLst/>
          <a:rect l="0" t="0" r="0" b="0"/>
          <a:pathLst>
            <a:path>
              <a:moveTo>
                <a:pt x="1757344" y="0"/>
              </a:moveTo>
              <a:lnTo>
                <a:pt x="1757344" y="108578"/>
              </a:lnTo>
              <a:lnTo>
                <a:pt x="0" y="108578"/>
              </a:lnTo>
              <a:lnTo>
                <a:pt x="0" y="184081"/>
              </a:lnTo>
            </a:path>
          </a:pathLst>
        </a:custGeom>
      </dgm:spPr>
      <dgm:t>
        <a:bodyPr/>
        <a:lstStyle/>
        <a:p>
          <a:endParaRPr lang="en-ZA"/>
        </a:p>
      </dgm:t>
    </dgm:pt>
    <dgm:pt modelId="{3AAF31EC-D499-4FA4-BAA0-4636893811B5}" type="pres">
      <dgm:prSet presAssocID="{2596FF68-0E14-4D71-AB9C-2217399721B4}" presName="hierRoot2" presStyleCnt="0">
        <dgm:presLayoutVars>
          <dgm:hierBranch val="init"/>
        </dgm:presLayoutVars>
      </dgm:prSet>
      <dgm:spPr/>
    </dgm:pt>
    <dgm:pt modelId="{DB787732-DFD7-439A-BAA5-2897EE255AF8}" type="pres">
      <dgm:prSet presAssocID="{2596FF68-0E14-4D71-AB9C-2217399721B4}" presName="rootComposite" presStyleCnt="0"/>
      <dgm:spPr/>
    </dgm:pt>
    <dgm:pt modelId="{E021D0C1-1F58-4063-BD2C-CFEFC4A45848}" type="pres">
      <dgm:prSet presAssocID="{2596FF68-0E14-4D71-AB9C-2217399721B4}" presName="rootText" presStyleLbl="node4" presStyleIdx="11" presStyleCnt="17" custScaleX="66103" custScaleY="193227">
        <dgm:presLayoutVars>
          <dgm:chPref val="3"/>
        </dgm:presLayoutVars>
      </dgm:prSet>
      <dgm:spPr>
        <a:prstGeom prst="rect">
          <a:avLst/>
        </a:prstGeom>
      </dgm:spPr>
      <dgm:t>
        <a:bodyPr/>
        <a:lstStyle/>
        <a:p>
          <a:endParaRPr lang="en-ZA"/>
        </a:p>
      </dgm:t>
    </dgm:pt>
    <dgm:pt modelId="{68887CCD-0628-43C5-816E-A1E8D2C9AFA7}" type="pres">
      <dgm:prSet presAssocID="{2596FF68-0E14-4D71-AB9C-2217399721B4}" presName="rootConnector" presStyleLbl="node4" presStyleIdx="11" presStyleCnt="17"/>
      <dgm:spPr/>
      <dgm:t>
        <a:bodyPr/>
        <a:lstStyle/>
        <a:p>
          <a:endParaRPr lang="en-ZA"/>
        </a:p>
      </dgm:t>
    </dgm:pt>
    <dgm:pt modelId="{15A45BD4-57F3-4CE7-8E87-723405FA3601}" type="pres">
      <dgm:prSet presAssocID="{2596FF68-0E14-4D71-AB9C-2217399721B4}" presName="hierChild4" presStyleCnt="0"/>
      <dgm:spPr/>
    </dgm:pt>
    <dgm:pt modelId="{FC927711-3AA1-4EF2-A7A6-B69FE794677A}" type="pres">
      <dgm:prSet presAssocID="{2596FF68-0E14-4D71-AB9C-2217399721B4}" presName="hierChild5" presStyleCnt="0"/>
      <dgm:spPr/>
    </dgm:pt>
    <dgm:pt modelId="{308ABA99-3CAA-4543-92DC-DE8E5C185375}" type="pres">
      <dgm:prSet presAssocID="{57B231A9-144C-4EC8-A21B-6C9CC22999AF}" presName="Name37" presStyleLbl="parChTrans1D4" presStyleIdx="12" presStyleCnt="17"/>
      <dgm:spPr>
        <a:custGeom>
          <a:avLst/>
          <a:gdLst/>
          <a:ahLst/>
          <a:cxnLst/>
          <a:rect l="0" t="0" r="0" b="0"/>
          <a:pathLst>
            <a:path>
              <a:moveTo>
                <a:pt x="1060346" y="0"/>
              </a:moveTo>
              <a:lnTo>
                <a:pt x="1060346" y="108578"/>
              </a:lnTo>
              <a:lnTo>
                <a:pt x="0" y="108578"/>
              </a:lnTo>
              <a:lnTo>
                <a:pt x="0" y="184081"/>
              </a:lnTo>
            </a:path>
          </a:pathLst>
        </a:custGeom>
      </dgm:spPr>
      <dgm:t>
        <a:bodyPr/>
        <a:lstStyle/>
        <a:p>
          <a:endParaRPr lang="en-ZA"/>
        </a:p>
      </dgm:t>
    </dgm:pt>
    <dgm:pt modelId="{2B9EB598-D6F4-4D99-9849-0E627CF89AA8}" type="pres">
      <dgm:prSet presAssocID="{AF890840-31D9-43BA-A1B7-350C7DCCC5BF}" presName="hierRoot2" presStyleCnt="0">
        <dgm:presLayoutVars>
          <dgm:hierBranch val="init"/>
        </dgm:presLayoutVars>
      </dgm:prSet>
      <dgm:spPr/>
    </dgm:pt>
    <dgm:pt modelId="{FFD20C3E-CB8A-4D46-AA5E-82DB01751AA1}" type="pres">
      <dgm:prSet presAssocID="{AF890840-31D9-43BA-A1B7-350C7DCCC5BF}" presName="rootComposite" presStyleCnt="0"/>
      <dgm:spPr/>
    </dgm:pt>
    <dgm:pt modelId="{0279D246-0B73-4729-9435-E366C11069FF}" type="pres">
      <dgm:prSet presAssocID="{AF890840-31D9-43BA-A1B7-350C7DCCC5BF}" presName="rootText" presStyleLbl="node4" presStyleIdx="12" presStyleCnt="17" custScaleX="85754" custScaleY="110225">
        <dgm:presLayoutVars>
          <dgm:chPref val="3"/>
        </dgm:presLayoutVars>
      </dgm:prSet>
      <dgm:spPr>
        <a:prstGeom prst="rect">
          <a:avLst/>
        </a:prstGeom>
      </dgm:spPr>
      <dgm:t>
        <a:bodyPr/>
        <a:lstStyle/>
        <a:p>
          <a:endParaRPr lang="en-ZA"/>
        </a:p>
      </dgm:t>
    </dgm:pt>
    <dgm:pt modelId="{4612BE82-EF4D-47AA-A131-0A66172A28CF}" type="pres">
      <dgm:prSet presAssocID="{AF890840-31D9-43BA-A1B7-350C7DCCC5BF}" presName="rootConnector" presStyleLbl="node4" presStyleIdx="12" presStyleCnt="17"/>
      <dgm:spPr/>
      <dgm:t>
        <a:bodyPr/>
        <a:lstStyle/>
        <a:p>
          <a:endParaRPr lang="en-ZA"/>
        </a:p>
      </dgm:t>
    </dgm:pt>
    <dgm:pt modelId="{6CE2FDF8-5CD3-442F-B4F1-20DFEC54EE44}" type="pres">
      <dgm:prSet presAssocID="{AF890840-31D9-43BA-A1B7-350C7DCCC5BF}" presName="hierChild4" presStyleCnt="0"/>
      <dgm:spPr/>
    </dgm:pt>
    <dgm:pt modelId="{93AAC303-D74B-41F0-ACB0-19E02AD30113}" type="pres">
      <dgm:prSet presAssocID="{AF890840-31D9-43BA-A1B7-350C7DCCC5BF}" presName="hierChild5" presStyleCnt="0"/>
      <dgm:spPr/>
    </dgm:pt>
    <dgm:pt modelId="{65483AC5-3FA7-43D6-99C0-74D8210000BB}" type="pres">
      <dgm:prSet presAssocID="{14DC40F5-9ECB-487B-8176-AA29C2A6D8BB}" presName="Name37" presStyleLbl="parChTrans1D4" presStyleIdx="13" presStyleCnt="17"/>
      <dgm:spPr>
        <a:custGeom>
          <a:avLst/>
          <a:gdLst/>
          <a:ahLst/>
          <a:cxnLst/>
          <a:rect l="0" t="0" r="0" b="0"/>
          <a:pathLst>
            <a:path>
              <a:moveTo>
                <a:pt x="250395" y="0"/>
              </a:moveTo>
              <a:lnTo>
                <a:pt x="250395" y="108578"/>
              </a:lnTo>
              <a:lnTo>
                <a:pt x="0" y="108578"/>
              </a:lnTo>
              <a:lnTo>
                <a:pt x="0" y="184081"/>
              </a:lnTo>
            </a:path>
          </a:pathLst>
        </a:custGeom>
      </dgm:spPr>
      <dgm:t>
        <a:bodyPr/>
        <a:lstStyle/>
        <a:p>
          <a:endParaRPr lang="en-ZA"/>
        </a:p>
      </dgm:t>
    </dgm:pt>
    <dgm:pt modelId="{E7905D40-955A-447B-91B4-144E1AB11882}" type="pres">
      <dgm:prSet presAssocID="{6A1BDD5F-DA9F-4D26-8C1C-1BFD28D3FBB4}" presName="hierRoot2" presStyleCnt="0">
        <dgm:presLayoutVars>
          <dgm:hierBranch val="init"/>
        </dgm:presLayoutVars>
      </dgm:prSet>
      <dgm:spPr/>
    </dgm:pt>
    <dgm:pt modelId="{86F37402-A444-4C80-8224-7E928BC721EE}" type="pres">
      <dgm:prSet presAssocID="{6A1BDD5F-DA9F-4D26-8C1C-1BFD28D3FBB4}" presName="rootComposite" presStyleCnt="0"/>
      <dgm:spPr/>
    </dgm:pt>
    <dgm:pt modelId="{68C4B1D5-2BE8-417E-B94B-CB9413FD3C69}" type="pres">
      <dgm:prSet presAssocID="{6A1BDD5F-DA9F-4D26-8C1C-1BFD28D3FBB4}" presName="rootText" presStyleLbl="node4" presStyleIdx="13" presStyleCnt="17" custScaleX="97519" custScaleY="213127" custLinFactNeighborX="-6732" custLinFactNeighborY="4785">
        <dgm:presLayoutVars>
          <dgm:chPref val="3"/>
        </dgm:presLayoutVars>
      </dgm:prSet>
      <dgm:spPr>
        <a:prstGeom prst="rect">
          <a:avLst/>
        </a:prstGeom>
      </dgm:spPr>
      <dgm:t>
        <a:bodyPr/>
        <a:lstStyle/>
        <a:p>
          <a:endParaRPr lang="en-ZA"/>
        </a:p>
      </dgm:t>
    </dgm:pt>
    <dgm:pt modelId="{093EB8C8-3D6D-4347-9E86-F0140B728914}" type="pres">
      <dgm:prSet presAssocID="{6A1BDD5F-DA9F-4D26-8C1C-1BFD28D3FBB4}" presName="rootConnector" presStyleLbl="node4" presStyleIdx="13" presStyleCnt="17"/>
      <dgm:spPr/>
      <dgm:t>
        <a:bodyPr/>
        <a:lstStyle/>
        <a:p>
          <a:endParaRPr lang="en-ZA"/>
        </a:p>
      </dgm:t>
    </dgm:pt>
    <dgm:pt modelId="{7C1A2FFA-888B-4E58-8A2F-36D59010E94D}" type="pres">
      <dgm:prSet presAssocID="{6A1BDD5F-DA9F-4D26-8C1C-1BFD28D3FBB4}" presName="hierChild4" presStyleCnt="0"/>
      <dgm:spPr/>
    </dgm:pt>
    <dgm:pt modelId="{6A62947C-8410-46D7-ACF2-71C71221EB48}" type="pres">
      <dgm:prSet presAssocID="{6A1BDD5F-DA9F-4D26-8C1C-1BFD28D3FBB4}" presName="hierChild5" presStyleCnt="0"/>
      <dgm:spPr/>
    </dgm:pt>
    <dgm:pt modelId="{B6E0D559-1ACD-48FD-969F-0225E881AEA7}" type="pres">
      <dgm:prSet presAssocID="{E61CD99D-D2A6-4866-A929-B464BD99609D}" presName="Name37" presStyleLbl="parChTrans1D4" presStyleIdx="14" presStyleCnt="17"/>
      <dgm:spPr>
        <a:custGeom>
          <a:avLst/>
          <a:gdLst/>
          <a:ahLst/>
          <a:cxnLst/>
          <a:rect l="0" t="0" r="0" b="0"/>
          <a:pathLst>
            <a:path>
              <a:moveTo>
                <a:pt x="0" y="0"/>
              </a:moveTo>
              <a:lnTo>
                <a:pt x="0" y="95131"/>
              </a:lnTo>
              <a:lnTo>
                <a:pt x="575220" y="95131"/>
              </a:lnTo>
              <a:lnTo>
                <a:pt x="575220" y="170635"/>
              </a:lnTo>
            </a:path>
          </a:pathLst>
        </a:custGeom>
      </dgm:spPr>
      <dgm:t>
        <a:bodyPr/>
        <a:lstStyle/>
        <a:p>
          <a:endParaRPr lang="en-ZA"/>
        </a:p>
      </dgm:t>
    </dgm:pt>
    <dgm:pt modelId="{A9A06D8E-7DA2-4836-921C-D6B5744AED3F}" type="pres">
      <dgm:prSet presAssocID="{397768FF-9608-4939-B0FA-849D074D83A5}" presName="hierRoot2" presStyleCnt="0">
        <dgm:presLayoutVars>
          <dgm:hierBranch val="init"/>
        </dgm:presLayoutVars>
      </dgm:prSet>
      <dgm:spPr/>
    </dgm:pt>
    <dgm:pt modelId="{6723DDD7-9AA2-4728-B283-1F59BF86E152}" type="pres">
      <dgm:prSet presAssocID="{397768FF-9608-4939-B0FA-849D074D83A5}" presName="rootComposite" presStyleCnt="0"/>
      <dgm:spPr/>
    </dgm:pt>
    <dgm:pt modelId="{E3B0FB82-F550-4FD1-8CB4-5780A47C21C9}" type="pres">
      <dgm:prSet presAssocID="{397768FF-9608-4939-B0FA-849D074D83A5}" presName="rootText" presStyleLbl="node4" presStyleIdx="14" presStyleCnt="17" custScaleX="90111" custLinFactNeighborY="-3740">
        <dgm:presLayoutVars>
          <dgm:chPref val="3"/>
        </dgm:presLayoutVars>
      </dgm:prSet>
      <dgm:spPr>
        <a:prstGeom prst="rect">
          <a:avLst/>
        </a:prstGeom>
      </dgm:spPr>
      <dgm:t>
        <a:bodyPr/>
        <a:lstStyle/>
        <a:p>
          <a:endParaRPr lang="en-ZA"/>
        </a:p>
      </dgm:t>
    </dgm:pt>
    <dgm:pt modelId="{D346FA96-0C21-4BC0-80FF-7BD77F2EC30A}" type="pres">
      <dgm:prSet presAssocID="{397768FF-9608-4939-B0FA-849D074D83A5}" presName="rootConnector" presStyleLbl="node4" presStyleIdx="14" presStyleCnt="17"/>
      <dgm:spPr/>
      <dgm:t>
        <a:bodyPr/>
        <a:lstStyle/>
        <a:p>
          <a:endParaRPr lang="en-ZA"/>
        </a:p>
      </dgm:t>
    </dgm:pt>
    <dgm:pt modelId="{638F5C9F-B170-47BC-8F7B-B8DF97DF435F}" type="pres">
      <dgm:prSet presAssocID="{397768FF-9608-4939-B0FA-849D074D83A5}" presName="hierChild4" presStyleCnt="0"/>
      <dgm:spPr/>
    </dgm:pt>
    <dgm:pt modelId="{40C28D44-89C4-47D2-9A96-49790879A510}" type="pres">
      <dgm:prSet presAssocID="{AB7F38EA-991C-461C-B299-6E3AB3E534F3}" presName="Name37" presStyleLbl="parChTrans1D4" presStyleIdx="15" presStyleCnt="17"/>
      <dgm:spPr>
        <a:custGeom>
          <a:avLst/>
          <a:gdLst/>
          <a:ahLst/>
          <a:cxnLst/>
          <a:rect l="0" t="0" r="0" b="0"/>
          <a:pathLst>
            <a:path>
              <a:moveTo>
                <a:pt x="0" y="0"/>
              </a:moveTo>
              <a:lnTo>
                <a:pt x="0" y="344225"/>
              </a:lnTo>
              <a:lnTo>
                <a:pt x="97196" y="344225"/>
              </a:lnTo>
            </a:path>
          </a:pathLst>
        </a:custGeom>
      </dgm:spPr>
      <dgm:t>
        <a:bodyPr/>
        <a:lstStyle/>
        <a:p>
          <a:endParaRPr lang="en-ZA"/>
        </a:p>
      </dgm:t>
    </dgm:pt>
    <dgm:pt modelId="{31FB7D01-416B-40B0-A945-D0F964E27AB6}" type="pres">
      <dgm:prSet presAssocID="{998FD857-CEFE-4ABB-AFC9-C37EB75DA1AC}" presName="hierRoot2" presStyleCnt="0">
        <dgm:presLayoutVars>
          <dgm:hierBranch val="init"/>
        </dgm:presLayoutVars>
      </dgm:prSet>
      <dgm:spPr/>
    </dgm:pt>
    <dgm:pt modelId="{709B0F16-77C7-454A-9921-4255FB7D65AD}" type="pres">
      <dgm:prSet presAssocID="{998FD857-CEFE-4ABB-AFC9-C37EB75DA1AC}" presName="rootComposite" presStyleCnt="0"/>
      <dgm:spPr/>
    </dgm:pt>
    <dgm:pt modelId="{719254F7-4689-4169-AFD8-D317E51A24FA}" type="pres">
      <dgm:prSet presAssocID="{998FD857-CEFE-4ABB-AFC9-C37EB75DA1AC}" presName="rootText" presStyleLbl="node4" presStyleIdx="15" presStyleCnt="17">
        <dgm:presLayoutVars>
          <dgm:chPref val="3"/>
        </dgm:presLayoutVars>
      </dgm:prSet>
      <dgm:spPr>
        <a:prstGeom prst="rect">
          <a:avLst/>
        </a:prstGeom>
      </dgm:spPr>
      <dgm:t>
        <a:bodyPr/>
        <a:lstStyle/>
        <a:p>
          <a:endParaRPr lang="en-ZA"/>
        </a:p>
      </dgm:t>
    </dgm:pt>
    <dgm:pt modelId="{4363DAD3-41F4-4064-A4CD-4A4B5AEC51AF}" type="pres">
      <dgm:prSet presAssocID="{998FD857-CEFE-4ABB-AFC9-C37EB75DA1AC}" presName="rootConnector" presStyleLbl="node4" presStyleIdx="15" presStyleCnt="17"/>
      <dgm:spPr/>
      <dgm:t>
        <a:bodyPr/>
        <a:lstStyle/>
        <a:p>
          <a:endParaRPr lang="en-ZA"/>
        </a:p>
      </dgm:t>
    </dgm:pt>
    <dgm:pt modelId="{D01D9409-6FBF-4FBB-8355-2364A03286A4}" type="pres">
      <dgm:prSet presAssocID="{998FD857-CEFE-4ABB-AFC9-C37EB75DA1AC}" presName="hierChild4" presStyleCnt="0"/>
      <dgm:spPr/>
    </dgm:pt>
    <dgm:pt modelId="{0B4DDC85-261C-48BF-94FE-40C31594E676}" type="pres">
      <dgm:prSet presAssocID="{998FD857-CEFE-4ABB-AFC9-C37EB75DA1AC}" presName="hierChild5" presStyleCnt="0"/>
      <dgm:spPr/>
    </dgm:pt>
    <dgm:pt modelId="{4F2A1A6D-4A91-47DA-905E-8DBABE077AD5}" type="pres">
      <dgm:prSet presAssocID="{397768FF-9608-4939-B0FA-849D074D83A5}" presName="hierChild5" presStyleCnt="0"/>
      <dgm:spPr/>
    </dgm:pt>
    <dgm:pt modelId="{3975699F-11D8-4C42-906D-EFC736274C5D}" type="pres">
      <dgm:prSet presAssocID="{579AF040-1FA2-42CB-96F3-C51500619AAA}" presName="Name37" presStyleLbl="parChTrans1D4" presStyleIdx="16" presStyleCnt="17"/>
      <dgm:spPr>
        <a:custGeom>
          <a:avLst/>
          <a:gdLst/>
          <a:ahLst/>
          <a:cxnLst/>
          <a:rect l="0" t="0" r="0" b="0"/>
          <a:pathLst>
            <a:path>
              <a:moveTo>
                <a:pt x="0" y="0"/>
              </a:moveTo>
              <a:lnTo>
                <a:pt x="0" y="108578"/>
              </a:lnTo>
              <a:lnTo>
                <a:pt x="1222698" y="108578"/>
              </a:lnTo>
              <a:lnTo>
                <a:pt x="1222698" y="184081"/>
              </a:lnTo>
            </a:path>
          </a:pathLst>
        </a:custGeom>
      </dgm:spPr>
      <dgm:t>
        <a:bodyPr/>
        <a:lstStyle/>
        <a:p>
          <a:endParaRPr lang="en-ZA"/>
        </a:p>
      </dgm:t>
    </dgm:pt>
    <dgm:pt modelId="{3FB9DE7F-B3A2-4929-9C3E-867396E419B6}" type="pres">
      <dgm:prSet presAssocID="{1A6CBA0C-4095-4B86-AE2D-72C85A966C0C}" presName="hierRoot2" presStyleCnt="0">
        <dgm:presLayoutVars>
          <dgm:hierBranch val="init"/>
        </dgm:presLayoutVars>
      </dgm:prSet>
      <dgm:spPr/>
    </dgm:pt>
    <dgm:pt modelId="{91327CCB-A201-4007-9203-7112CE38F3BD}" type="pres">
      <dgm:prSet presAssocID="{1A6CBA0C-4095-4B86-AE2D-72C85A966C0C}" presName="rootComposite" presStyleCnt="0"/>
      <dgm:spPr/>
    </dgm:pt>
    <dgm:pt modelId="{48CE2E62-4846-4A33-96E7-4CAA992E1CC7}" type="pres">
      <dgm:prSet presAssocID="{1A6CBA0C-4095-4B86-AE2D-72C85A966C0C}" presName="rootText" presStyleLbl="node4" presStyleIdx="16" presStyleCnt="17" custScaleX="47973" custLinFactNeighborX="-19837" custLinFactNeighborY="-12997">
        <dgm:presLayoutVars>
          <dgm:chPref val="3"/>
        </dgm:presLayoutVars>
      </dgm:prSet>
      <dgm:spPr>
        <a:prstGeom prst="rect">
          <a:avLst/>
        </a:prstGeom>
      </dgm:spPr>
      <dgm:t>
        <a:bodyPr/>
        <a:lstStyle/>
        <a:p>
          <a:endParaRPr lang="en-ZA"/>
        </a:p>
      </dgm:t>
    </dgm:pt>
    <dgm:pt modelId="{7AFB4208-43B9-436A-8A1B-C47CEE944BB5}" type="pres">
      <dgm:prSet presAssocID="{1A6CBA0C-4095-4B86-AE2D-72C85A966C0C}" presName="rootConnector" presStyleLbl="node4" presStyleIdx="16" presStyleCnt="17"/>
      <dgm:spPr/>
      <dgm:t>
        <a:bodyPr/>
        <a:lstStyle/>
        <a:p>
          <a:endParaRPr lang="en-ZA"/>
        </a:p>
      </dgm:t>
    </dgm:pt>
    <dgm:pt modelId="{99D94ABD-D844-44D1-8B14-45F7B19E6957}" type="pres">
      <dgm:prSet presAssocID="{1A6CBA0C-4095-4B86-AE2D-72C85A966C0C}" presName="hierChild4" presStyleCnt="0"/>
      <dgm:spPr/>
    </dgm:pt>
    <dgm:pt modelId="{FD7EC2E9-3CA5-4075-987E-B1963A4A94DC}" type="pres">
      <dgm:prSet presAssocID="{1A6CBA0C-4095-4B86-AE2D-72C85A966C0C}" presName="hierChild5" presStyleCnt="0"/>
      <dgm:spPr/>
    </dgm:pt>
    <dgm:pt modelId="{67B0F375-20C1-4213-B9EA-724CD3A8960F}" type="pres">
      <dgm:prSet presAssocID="{A12ACD7A-228D-4F53-B689-892B39D04A6E}" presName="hierChild5" presStyleCnt="0"/>
      <dgm:spPr/>
    </dgm:pt>
    <dgm:pt modelId="{631B9161-16F2-408F-81E1-603DEA57879D}" type="pres">
      <dgm:prSet presAssocID="{B8D937B2-2139-4B9F-AA8C-5EA3434CE95A}" presName="hierChild5" presStyleCnt="0"/>
      <dgm:spPr/>
    </dgm:pt>
    <dgm:pt modelId="{41FBA299-F025-4ACD-9E3E-9690A6B819A8}" type="pres">
      <dgm:prSet presAssocID="{620E182E-0F83-4DDB-8423-1518235F7643}" presName="hierChild5" presStyleCnt="0"/>
      <dgm:spPr/>
    </dgm:pt>
    <dgm:pt modelId="{581EAAEA-E4F4-489A-A860-528526113269}" type="pres">
      <dgm:prSet presAssocID="{43A19403-7BC6-488D-BAE4-2AC7643BD7F8}" presName="hierChild5" presStyleCnt="0"/>
      <dgm:spPr/>
    </dgm:pt>
    <dgm:pt modelId="{88176927-6E41-45CD-B5BE-042399BB0FFB}" type="pres">
      <dgm:prSet presAssocID="{4C01AA66-053E-47FF-832F-BCDDE78D3817}" presName="hierChild3" presStyleCnt="0"/>
      <dgm:spPr/>
    </dgm:pt>
  </dgm:ptLst>
  <dgm:cxnLst>
    <dgm:cxn modelId="{CDF2D9F1-717E-4FFB-BD12-7D819F0F458D}" type="presOf" srcId="{23BD3E21-772C-4D62-A71D-0041CEA06CC8}" destId="{FD6B4F1A-3B5A-484F-946E-F09A7FF89BC7}" srcOrd="1" destOrd="0" presId="urn:microsoft.com/office/officeart/2005/8/layout/orgChart1"/>
    <dgm:cxn modelId="{56B6DC36-E1B6-41BA-BE1D-8E0AC7127E3F}" type="presOf" srcId="{43A19403-7BC6-488D-BAE4-2AC7643BD7F8}" destId="{86D93BF7-EB0F-4F0C-90E3-F0568F4662F7}" srcOrd="1" destOrd="0" presId="urn:microsoft.com/office/officeart/2005/8/layout/orgChart1"/>
    <dgm:cxn modelId="{86F39728-4E88-4CED-A0E5-B6C7172DF07F}" type="presOf" srcId="{AF890840-31D9-43BA-A1B7-350C7DCCC5BF}" destId="{4612BE82-EF4D-47AA-A131-0A66172A28CF}" srcOrd="1" destOrd="0" presId="urn:microsoft.com/office/officeart/2005/8/layout/orgChart1"/>
    <dgm:cxn modelId="{6322EE4E-7BDB-4EE4-9696-9A0FB832B7A6}" type="presOf" srcId="{2596FF68-0E14-4D71-AB9C-2217399721B4}" destId="{68887CCD-0628-43C5-816E-A1E8D2C9AFA7}" srcOrd="1" destOrd="0" presId="urn:microsoft.com/office/officeart/2005/8/layout/orgChart1"/>
    <dgm:cxn modelId="{DC3A9F88-5F2E-44E8-B29D-E6E2A8E093C0}" type="presOf" srcId="{05897B8E-C4F0-47F5-8EDD-58D66C3E447F}" destId="{4090E6BB-693B-4B77-B2E3-46DE8165E410}" srcOrd="0" destOrd="0" presId="urn:microsoft.com/office/officeart/2005/8/layout/orgChart1"/>
    <dgm:cxn modelId="{389693BB-8D78-4B27-89AF-F681EA2305B9}" type="presOf" srcId="{9842CC2D-F8CA-47B6-B24E-B5A019BAA101}" destId="{B99106B1-87C1-4E25-998B-2E0C70D580E0}" srcOrd="1" destOrd="0" presId="urn:microsoft.com/office/officeart/2005/8/layout/orgChart1"/>
    <dgm:cxn modelId="{5EE94E59-25F3-4EA9-A48A-3FE00931805C}" type="presOf" srcId="{397768FF-9608-4939-B0FA-849D074D83A5}" destId="{E3B0FB82-F550-4FD1-8CB4-5780A47C21C9}" srcOrd="0" destOrd="0" presId="urn:microsoft.com/office/officeart/2005/8/layout/orgChart1"/>
    <dgm:cxn modelId="{0C5F03F7-E518-4F6F-8315-9B2B7BA21E5D}" srcId="{00CC9EBF-6F8C-41F9-8F32-24F15741D209}" destId="{D2A0D22B-81C2-46CA-90A3-6D20DB293E22}" srcOrd="3" destOrd="0" parTransId="{CB54EC73-A251-4D1E-B77B-2600EE3538AA}" sibTransId="{299C1032-1335-4560-A116-0D95D6509CC6}"/>
    <dgm:cxn modelId="{4C6ECE1E-204C-4FAB-9EF2-786BE752A79A}" srcId="{A12ACD7A-228D-4F53-B689-892B39D04A6E}" destId="{2596FF68-0E14-4D71-AB9C-2217399721B4}" srcOrd="0" destOrd="0" parTransId="{D8837385-B116-46DA-8717-08CDB02AB1C8}" sibTransId="{0627FB36-1200-4B4B-AD50-07A4DDB9415C}"/>
    <dgm:cxn modelId="{871002F6-CA5E-492F-9B9A-3EA7EE389FCE}" srcId="{397768FF-9608-4939-B0FA-849D074D83A5}" destId="{998FD857-CEFE-4ABB-AFC9-C37EB75DA1AC}" srcOrd="0" destOrd="0" parTransId="{AB7F38EA-991C-461C-B299-6E3AB3E534F3}" sibTransId="{D11E9BDD-9190-405E-84DB-1ABF5A057B4B}"/>
    <dgm:cxn modelId="{6D1C0F03-8430-433F-BCBD-06A8E32B3173}" type="presOf" srcId="{D3777CDB-DAC8-4997-88AD-323E0B3BB1D5}" destId="{C5EBCDF3-EF47-44AE-860A-3CB92442F034}" srcOrd="1" destOrd="0" presId="urn:microsoft.com/office/officeart/2005/8/layout/orgChart1"/>
    <dgm:cxn modelId="{A3D910D8-2A67-4E37-A4E3-1C30C0389935}" srcId="{B8D937B2-2139-4B9F-AA8C-5EA3434CE95A}" destId="{ADD2FA1F-998A-49EB-86AD-92EB8B530D98}" srcOrd="0" destOrd="0" parTransId="{692FD69E-8EB6-46B4-B31D-291E8FBED5DE}" sibTransId="{B8769237-01A6-4FFD-B288-2A92E64EF9E8}"/>
    <dgm:cxn modelId="{886AA0D1-B089-42B8-8A9C-12E6D16E8213}" type="presOf" srcId="{AB7F38EA-991C-461C-B299-6E3AB3E534F3}" destId="{40C28D44-89C4-47D2-9A96-49790879A510}" srcOrd="0" destOrd="0" presId="urn:microsoft.com/office/officeart/2005/8/layout/orgChart1"/>
    <dgm:cxn modelId="{D2B7064B-532D-46BA-A043-52DFED14FCC3}" type="presOf" srcId="{B981CA93-E403-411D-8E7B-733AB133499D}" destId="{746F5E49-3668-4B0E-910D-CC1F22E92352}" srcOrd="0" destOrd="0" presId="urn:microsoft.com/office/officeart/2005/8/layout/orgChart1"/>
    <dgm:cxn modelId="{44CC2165-5BA6-4104-B7B0-1D3A3E1D9915}" type="presOf" srcId="{6A1BDD5F-DA9F-4D26-8C1C-1BFD28D3FBB4}" destId="{68C4B1D5-2BE8-417E-B94B-CB9413FD3C69}" srcOrd="0" destOrd="0" presId="urn:microsoft.com/office/officeart/2005/8/layout/orgChart1"/>
    <dgm:cxn modelId="{91BC63C2-252E-4D0B-873A-6E9A84DECBC2}" type="presOf" srcId="{4C01AA66-053E-47FF-832F-BCDDE78D3817}" destId="{EC97A97E-3CA5-4589-B1F3-7E52A7AEAE12}" srcOrd="1" destOrd="0" presId="urn:microsoft.com/office/officeart/2005/8/layout/orgChart1"/>
    <dgm:cxn modelId="{22A9C528-7DAF-4B89-9E0D-21C1B88B4DDB}" type="presOf" srcId="{DC0F5AAD-FAF5-41C6-A9DA-3434B582F0DE}" destId="{48E90B01-D068-4E5E-971B-FDFF06F06096}" srcOrd="1" destOrd="0" presId="urn:microsoft.com/office/officeart/2005/8/layout/orgChart1"/>
    <dgm:cxn modelId="{54AC9B2F-FE97-476D-9C62-737000BCC20F}" type="presOf" srcId="{5ED25D96-92CE-4B76-9A7E-A7C5741EC69D}" destId="{50026BBF-75EF-4BC3-8A4A-3D4402256B0F}" srcOrd="0" destOrd="0" presId="urn:microsoft.com/office/officeart/2005/8/layout/orgChart1"/>
    <dgm:cxn modelId="{11BA4CA4-DEE2-47D6-94EE-0EFA192F227F}" type="presOf" srcId="{C097F8F8-3E0E-453A-BEFD-CA75F6F188AF}" destId="{1D103868-5A6B-4309-BBA1-260FA0C07B35}" srcOrd="0" destOrd="0" presId="urn:microsoft.com/office/officeart/2005/8/layout/orgChart1"/>
    <dgm:cxn modelId="{D3495CC8-49D9-48AC-9724-A1A4CC37CEBE}" type="presOf" srcId="{692FD69E-8EB6-46B4-B31D-291E8FBED5DE}" destId="{459BCE58-BAD5-47F1-8CAE-C79B7BFA4117}" srcOrd="0" destOrd="0" presId="urn:microsoft.com/office/officeart/2005/8/layout/orgChart1"/>
    <dgm:cxn modelId="{7EFCCD7C-1F22-4FF3-8F6A-539B4848083E}" type="presOf" srcId="{1A6CBA0C-4095-4B86-AE2D-72C85A966C0C}" destId="{7AFB4208-43B9-436A-8A1B-C47CEE944BB5}" srcOrd="1" destOrd="0" presId="urn:microsoft.com/office/officeart/2005/8/layout/orgChart1"/>
    <dgm:cxn modelId="{FE380769-CE4F-4367-9788-E1EA16EF5979}" type="presOf" srcId="{579AF040-1FA2-42CB-96F3-C51500619AAA}" destId="{3975699F-11D8-4C42-906D-EFC736274C5D}" srcOrd="0" destOrd="0" presId="urn:microsoft.com/office/officeart/2005/8/layout/orgChart1"/>
    <dgm:cxn modelId="{994AE136-CEDC-4354-BEB8-343B81247349}" type="presOf" srcId="{5ED25D96-92CE-4B76-9A7E-A7C5741EC69D}" destId="{51414A07-1860-4A7F-B6FA-209955D0C367}" srcOrd="1" destOrd="0" presId="urn:microsoft.com/office/officeart/2005/8/layout/orgChart1"/>
    <dgm:cxn modelId="{EE438369-5992-42F9-840E-A08E699D13F7}" type="presOf" srcId="{B8D937B2-2139-4B9F-AA8C-5EA3434CE95A}" destId="{93D91DD7-F2A2-4C12-A034-E339C9B6B203}" srcOrd="1" destOrd="0" presId="urn:microsoft.com/office/officeart/2005/8/layout/orgChart1"/>
    <dgm:cxn modelId="{64C5B9F3-C539-4EEE-AC1B-C482DEA7FE19}" srcId="{00CC9EBF-6F8C-41F9-8F32-24F15741D209}" destId="{D3777CDB-DAC8-4997-88AD-323E0B3BB1D5}" srcOrd="2" destOrd="0" parTransId="{C886A053-F538-42A4-870F-0D762FEE595E}" sibTransId="{DDF4F630-D11E-420D-81EC-92A60C185769}"/>
    <dgm:cxn modelId="{FBCAFD03-9E48-4BC2-BC10-B05702F1AD62}" type="presOf" srcId="{2596FF68-0E14-4D71-AB9C-2217399721B4}" destId="{E021D0C1-1F58-4063-BD2C-CFEFC4A45848}" srcOrd="0" destOrd="0" presId="urn:microsoft.com/office/officeart/2005/8/layout/orgChart1"/>
    <dgm:cxn modelId="{51B96D34-4715-4F35-A3CF-E6ADD39B6533}" type="presOf" srcId="{C886A053-F538-42A4-870F-0D762FEE595E}" destId="{9EB4D6E5-8BA3-4BDE-BDDB-1BAD8D0804D4}" srcOrd="0" destOrd="0" presId="urn:microsoft.com/office/officeart/2005/8/layout/orgChart1"/>
    <dgm:cxn modelId="{234A56E6-C26D-4EB8-AAB8-2C6FC4694994}" srcId="{23BD3E21-772C-4D62-A71D-0041CEA06CC8}" destId="{5ED25D96-92CE-4B76-9A7E-A7C5741EC69D}" srcOrd="1" destOrd="0" parTransId="{9B8893BF-9F8B-4550-B01A-4726D25AFC01}" sibTransId="{5695D19C-8E5C-48FB-9298-9E948E3D98C5}"/>
    <dgm:cxn modelId="{A727A505-FB0D-4ADF-8683-1A26B15C4E6C}" type="presOf" srcId="{B981CA93-E403-411D-8E7B-733AB133499D}" destId="{165C3516-2C99-461A-9600-8F12246F77EC}" srcOrd="1" destOrd="0" presId="urn:microsoft.com/office/officeart/2005/8/layout/orgChart1"/>
    <dgm:cxn modelId="{D7C1387E-1A11-40A3-B2B9-7706CD3B0CE9}" srcId="{A12ACD7A-228D-4F53-B689-892B39D04A6E}" destId="{AF890840-31D9-43BA-A1B7-350C7DCCC5BF}" srcOrd="1" destOrd="0" parTransId="{57B231A9-144C-4EC8-A21B-6C9CC22999AF}" sibTransId="{70D16BE3-1DCB-4D97-A0A0-E9FDF53CAC85}"/>
    <dgm:cxn modelId="{6DA2EDFF-8630-43B9-B92F-0C412D2B90C3}" srcId="{ADD2FA1F-998A-49EB-86AD-92EB8B530D98}" destId="{9842CC2D-F8CA-47B6-B24E-B5A019BAA101}" srcOrd="1" destOrd="0" parTransId="{65ED30BE-1556-41A9-9704-C763CE784210}" sibTransId="{EAB31C1E-C62D-4A50-9AB2-99D353397FFB}"/>
    <dgm:cxn modelId="{1359E9E5-8197-4765-BBD4-B7A1C8992508}" type="presOf" srcId="{E61CD99D-D2A6-4866-A929-B464BD99609D}" destId="{B6E0D559-1ACD-48FD-969F-0225E881AEA7}" srcOrd="0" destOrd="0" presId="urn:microsoft.com/office/officeart/2005/8/layout/orgChart1"/>
    <dgm:cxn modelId="{BDAFC9EF-0757-4DE4-ADCC-79ACF301B294}" type="presOf" srcId="{B8D937B2-2139-4B9F-AA8C-5EA3434CE95A}" destId="{4C9FB484-79FD-49FE-ABE3-FAF8CDC1AC0A}" srcOrd="0" destOrd="0" presId="urn:microsoft.com/office/officeart/2005/8/layout/orgChart1"/>
    <dgm:cxn modelId="{0D441026-6083-40A7-9E2E-41EEB37A1DFE}" type="presOf" srcId="{9842CC2D-F8CA-47B6-B24E-B5A019BAA101}" destId="{7C1D6207-AF20-4594-8581-D4F4AD0D343B}" srcOrd="0" destOrd="0" presId="urn:microsoft.com/office/officeart/2005/8/layout/orgChart1"/>
    <dgm:cxn modelId="{F2BD0DC1-4084-400F-BAA2-52A523CB59BF}" srcId="{00CC9EBF-6F8C-41F9-8F32-24F15741D209}" destId="{B981CA93-E403-411D-8E7B-733AB133499D}" srcOrd="1" destOrd="0" parTransId="{DCE1283E-4DE3-429F-B2A9-418179CEAE90}" sibTransId="{2D28B8C8-7A52-4F0A-8851-42D56188FFB4}"/>
    <dgm:cxn modelId="{A518118D-B53C-4FFA-A3A8-F93E0DB06919}" type="presOf" srcId="{C097F8F8-3E0E-453A-BEFD-CA75F6F188AF}" destId="{FB0A720B-77A7-491C-8318-A378AD2B60EC}" srcOrd="1" destOrd="0" presId="urn:microsoft.com/office/officeart/2005/8/layout/orgChart1"/>
    <dgm:cxn modelId="{FF5B490B-F6AB-45CB-938B-CFDE9BCB82F4}" type="presOf" srcId="{A12ACD7A-228D-4F53-B689-892B39D04A6E}" destId="{93C25AE7-FD36-4A89-846C-BF58330A55A0}" srcOrd="0" destOrd="0" presId="urn:microsoft.com/office/officeart/2005/8/layout/orgChart1"/>
    <dgm:cxn modelId="{84023025-13E8-4FC3-85C7-4B03FBF9E1C7}" type="presOf" srcId="{ADD2FA1F-998A-49EB-86AD-92EB8B530D98}" destId="{6A6CB34E-D296-4F80-AE45-4A0ADB515EB5}" srcOrd="0" destOrd="0" presId="urn:microsoft.com/office/officeart/2005/8/layout/orgChart1"/>
    <dgm:cxn modelId="{50563BD7-CA70-4EF1-818D-3EC869D8063E}" type="presOf" srcId="{B8ED92EF-A5F2-49F2-B153-022F2F1A3152}" destId="{2D480B8C-6977-4BDD-8DC2-F9CD5E138B01}" srcOrd="0" destOrd="0" presId="urn:microsoft.com/office/officeart/2005/8/layout/orgChart1"/>
    <dgm:cxn modelId="{2C1785B4-091E-455B-B549-4FE39D213BC5}" type="presOf" srcId="{620E182E-0F83-4DDB-8423-1518235F7643}" destId="{2D7531A2-C6C3-4956-A937-AA5F64293016}" srcOrd="1" destOrd="0" presId="urn:microsoft.com/office/officeart/2005/8/layout/orgChart1"/>
    <dgm:cxn modelId="{CCC9941C-A71E-4653-8623-154050D5E053}" type="presOf" srcId="{DCE1283E-4DE3-429F-B2A9-418179CEAE90}" destId="{67CD861A-501B-4E70-A156-9DF56A0ABD21}" srcOrd="0" destOrd="0" presId="urn:microsoft.com/office/officeart/2005/8/layout/orgChart1"/>
    <dgm:cxn modelId="{DD98B076-8AB3-4059-AC14-F570CBB81FF7}" srcId="{A12ACD7A-228D-4F53-B689-892B39D04A6E}" destId="{397768FF-9608-4939-B0FA-849D074D83A5}" srcOrd="3" destOrd="0" parTransId="{E61CD99D-D2A6-4866-A929-B464BD99609D}" sibTransId="{F0BA87D1-C67D-4880-B725-1EC2EABFAE87}"/>
    <dgm:cxn modelId="{80028AEA-6924-41C3-90AF-A22E1FBD0C6A}" type="presOf" srcId="{C251091A-A268-4220-BD40-EADD062FE37E}" destId="{B8BDF482-B4EB-4EDA-AF6B-3C863B058812}" srcOrd="0" destOrd="0" presId="urn:microsoft.com/office/officeart/2005/8/layout/orgChart1"/>
    <dgm:cxn modelId="{794DEACF-408E-46E6-B788-6AE246A32612}" srcId="{05897B8E-C4F0-47F5-8EDD-58D66C3E447F}" destId="{4C01AA66-053E-47FF-832F-BCDDE78D3817}" srcOrd="0" destOrd="0" parTransId="{B4E71359-3403-4C51-A3AF-C0B3BF12BBA9}" sibTransId="{3F506412-C532-4FB5-8266-C2D4C646D4B4}"/>
    <dgm:cxn modelId="{ABC59DBC-FEE6-4376-8BFF-E9047A0026C1}" srcId="{A12ACD7A-228D-4F53-B689-892B39D04A6E}" destId="{6A1BDD5F-DA9F-4D26-8C1C-1BFD28D3FBB4}" srcOrd="2" destOrd="0" parTransId="{14DC40F5-9ECB-487B-8176-AA29C2A6D8BB}" sibTransId="{D67E2B1F-A79A-49E4-80C9-2979AD512352}"/>
    <dgm:cxn modelId="{B40E5E73-7B18-41EB-858D-BAFD697727C0}" type="presOf" srcId="{43A19403-7BC6-488D-BAE4-2AC7643BD7F8}" destId="{37173890-4C94-4C22-A4C2-48CFDFF0ECC9}" srcOrd="0" destOrd="0" presId="urn:microsoft.com/office/officeart/2005/8/layout/orgChart1"/>
    <dgm:cxn modelId="{19F68CF9-9EC9-4689-9FB6-CBC0BBA9E142}" type="presOf" srcId="{CB54EC73-A251-4D1E-B77B-2600EE3538AA}" destId="{8C028033-EDCE-498D-B71C-6736978BBA51}" srcOrd="0" destOrd="0" presId="urn:microsoft.com/office/officeart/2005/8/layout/orgChart1"/>
    <dgm:cxn modelId="{3F2FFA81-FC56-4E50-BB7A-960514E6922B}" type="presOf" srcId="{ADD2FA1F-998A-49EB-86AD-92EB8B530D98}" destId="{A189B429-D37F-470D-B7E9-653184D4287D}" srcOrd="1" destOrd="0" presId="urn:microsoft.com/office/officeart/2005/8/layout/orgChart1"/>
    <dgm:cxn modelId="{88F0FFA1-D6D8-4A1A-9403-BF00B8F3EE36}" type="presOf" srcId="{14DC40F5-9ECB-487B-8176-AA29C2A6D8BB}" destId="{65483AC5-3FA7-43D6-99C0-74D8210000BB}" srcOrd="0" destOrd="0" presId="urn:microsoft.com/office/officeart/2005/8/layout/orgChart1"/>
    <dgm:cxn modelId="{D0B49952-C15A-40A2-909E-9A5631941950}" type="presOf" srcId="{DC0F5AAD-FAF5-41C6-A9DA-3434B582F0DE}" destId="{7103BAF3-8171-4DF4-B080-A0E64969D536}" srcOrd="0" destOrd="0" presId="urn:microsoft.com/office/officeart/2005/8/layout/orgChart1"/>
    <dgm:cxn modelId="{E9D71D6C-C293-43C2-9052-7B2D080BE40B}" type="presOf" srcId="{A69385F3-985F-4C51-B471-69DBFB561D34}" destId="{364BA40B-B5CE-4C55-BFE8-639EE654831D}" srcOrd="0" destOrd="0" presId="urn:microsoft.com/office/officeart/2005/8/layout/orgChart1"/>
    <dgm:cxn modelId="{05C30856-468B-4449-82EB-946C55437B90}" type="presOf" srcId="{00CC9EBF-6F8C-41F9-8F32-24F15741D209}" destId="{9AAB6311-5F9E-41E4-9C32-60F7502F395B}" srcOrd="0" destOrd="0" presId="urn:microsoft.com/office/officeart/2005/8/layout/orgChart1"/>
    <dgm:cxn modelId="{95CEECC7-E18E-4409-A4FB-90ADBA489FF6}" type="presOf" srcId="{397768FF-9608-4939-B0FA-849D074D83A5}" destId="{D346FA96-0C21-4BC0-80FF-7BD77F2EC30A}" srcOrd="1" destOrd="0" presId="urn:microsoft.com/office/officeart/2005/8/layout/orgChart1"/>
    <dgm:cxn modelId="{C98AB8DA-A125-41E5-88E7-2FBCDB391E58}" type="presOf" srcId="{D8837385-B116-46DA-8717-08CDB02AB1C8}" destId="{30E594C9-5D0A-4482-BD46-7A9419A2FCAF}" srcOrd="0" destOrd="0" presId="urn:microsoft.com/office/officeart/2005/8/layout/orgChart1"/>
    <dgm:cxn modelId="{814A9BF3-4A2C-4B5E-B4F8-396097557449}" type="presOf" srcId="{D25AF8AE-8571-4314-BD8E-845D126B0C71}" destId="{4669A30B-C525-473E-B636-BE4BDB42068F}" srcOrd="0" destOrd="0" presId="urn:microsoft.com/office/officeart/2005/8/layout/orgChart1"/>
    <dgm:cxn modelId="{8BE5B258-AC5D-408C-9CC7-D34099182D47}" type="presOf" srcId="{A12ACD7A-228D-4F53-B689-892B39D04A6E}" destId="{127CA6F7-78EC-48BB-B8FC-FA726DF23FD9}" srcOrd="1" destOrd="0" presId="urn:microsoft.com/office/officeart/2005/8/layout/orgChart1"/>
    <dgm:cxn modelId="{7696016D-58DA-4312-B4DD-C63E50255A94}" type="presOf" srcId="{9B8893BF-9F8B-4550-B01A-4726D25AFC01}" destId="{92FB79C7-DD82-4450-96BC-1FD3FF67769A}" srcOrd="0" destOrd="0" presId="urn:microsoft.com/office/officeart/2005/8/layout/orgChart1"/>
    <dgm:cxn modelId="{70DD674D-BFCE-4BEC-AC0F-CC587B42B7E0}" srcId="{620E182E-0F83-4DDB-8423-1518235F7643}" destId="{B8D937B2-2139-4B9F-AA8C-5EA3434CE95A}" srcOrd="0" destOrd="0" parTransId="{B8ED92EF-A5F2-49F2-B153-022F2F1A3152}" sibTransId="{0933E4FD-5FFA-4812-B10A-BA332153AFE6}"/>
    <dgm:cxn modelId="{B5A35246-70AF-4B41-B81A-04083937D620}" type="presOf" srcId="{65ED30BE-1556-41A9-9704-C763CE784210}" destId="{0A651A5D-1381-49A7-BC9F-E0DE77DCD99A}" srcOrd="0" destOrd="0" presId="urn:microsoft.com/office/officeart/2005/8/layout/orgChart1"/>
    <dgm:cxn modelId="{2FF1DA46-ED89-4D70-BA64-564BADFA5F0E}" type="presOf" srcId="{AF890840-31D9-43BA-A1B7-350C7DCCC5BF}" destId="{0279D246-0B73-4729-9435-E366C11069FF}" srcOrd="0" destOrd="0" presId="urn:microsoft.com/office/officeart/2005/8/layout/orgChart1"/>
    <dgm:cxn modelId="{5CD94257-226F-464D-9E12-3FE685BC5FBD}" type="presOf" srcId="{00CC9EBF-6F8C-41F9-8F32-24F15741D209}" destId="{8A5A7957-E152-4A25-963E-ED8CC1FC328C}" srcOrd="1" destOrd="0" presId="urn:microsoft.com/office/officeart/2005/8/layout/orgChart1"/>
    <dgm:cxn modelId="{94DE323D-8B2D-4F0F-9295-D2B3920318DF}" type="presOf" srcId="{23BD3E21-772C-4D62-A71D-0041CEA06CC8}" destId="{F89FDBA8-8AC3-4E88-8229-759CA6A1166D}" srcOrd="0" destOrd="0" presId="urn:microsoft.com/office/officeart/2005/8/layout/orgChart1"/>
    <dgm:cxn modelId="{D2D34B07-250E-44FE-A7F1-2B7FEFF3787D}" type="presOf" srcId="{D3777CDB-DAC8-4997-88AD-323E0B3BB1D5}" destId="{A6D11FD3-525D-4F5A-8CBC-390B3223ACD2}" srcOrd="0" destOrd="0" presId="urn:microsoft.com/office/officeart/2005/8/layout/orgChart1"/>
    <dgm:cxn modelId="{1B18BD3D-4907-46BE-897F-665191095D6F}" type="presOf" srcId="{59A3D9D4-F128-40C2-842B-0C942464B1EF}" destId="{842E1128-BF75-4ACF-A105-22A136294440}" srcOrd="0" destOrd="0" presId="urn:microsoft.com/office/officeart/2005/8/layout/orgChart1"/>
    <dgm:cxn modelId="{2C14AE28-5517-46C2-8832-1D25D0F2DEEB}" type="presOf" srcId="{33A17631-433E-489F-81F6-709661543857}" destId="{2BFBF192-38E0-4770-B243-441B18D338A0}" srcOrd="0" destOrd="0" presId="urn:microsoft.com/office/officeart/2005/8/layout/orgChart1"/>
    <dgm:cxn modelId="{CB0883C7-8EE9-48CF-9AEF-9C70CBEDF977}" type="presOf" srcId="{6A1BDD5F-DA9F-4D26-8C1C-1BFD28D3FBB4}" destId="{093EB8C8-3D6D-4347-9E86-F0140B728914}" srcOrd="1" destOrd="0" presId="urn:microsoft.com/office/officeart/2005/8/layout/orgChart1"/>
    <dgm:cxn modelId="{E883E1E3-57CB-4A56-90F3-832C158B6004}" type="presOf" srcId="{620E182E-0F83-4DDB-8423-1518235F7643}" destId="{41FBFEB3-C864-4AA2-88ED-BB8AB2141DC6}" srcOrd="0" destOrd="0" presId="urn:microsoft.com/office/officeart/2005/8/layout/orgChart1"/>
    <dgm:cxn modelId="{5A9AC5E2-9B1D-4E4B-B4A0-386658254485}" srcId="{4C01AA66-053E-47FF-832F-BCDDE78D3817}" destId="{43A19403-7BC6-488D-BAE4-2AC7643BD7F8}" srcOrd="0" destOrd="0" parTransId="{C251091A-A268-4220-BD40-EADD062FE37E}" sibTransId="{764464D2-EEC6-4F09-A46F-0996DDD0C3DE}"/>
    <dgm:cxn modelId="{0FB9D537-9F0E-4A82-8A80-B410D1A65168}" type="presOf" srcId="{0527B400-61D5-4B6C-A07F-90ED79B8D39D}" destId="{A93A78F7-0D1E-466B-9D1F-B6367292ACF4}" srcOrd="0" destOrd="0" presId="urn:microsoft.com/office/officeart/2005/8/layout/orgChart1"/>
    <dgm:cxn modelId="{CA64739E-3452-4535-9921-87EF9F8B9102}" type="presOf" srcId="{4C01AA66-053E-47FF-832F-BCDDE78D3817}" destId="{BCB95DA5-749B-4985-B6A8-B89091C72697}" srcOrd="0" destOrd="0" presId="urn:microsoft.com/office/officeart/2005/8/layout/orgChart1"/>
    <dgm:cxn modelId="{5570D735-62DA-4B8D-8470-40D9C8ECFFBC}" srcId="{23BD3E21-772C-4D62-A71D-0041CEA06CC8}" destId="{DC0F5AAD-FAF5-41C6-A9DA-3434B582F0DE}" srcOrd="0" destOrd="0" parTransId="{D25AF8AE-8571-4314-BD8E-845D126B0C71}" sibTransId="{B7CA05D3-6528-41ED-951C-4E563F2FB23C}"/>
    <dgm:cxn modelId="{F7164D04-9BC0-496C-8687-A8EFF91C015A}" type="presOf" srcId="{57B231A9-144C-4EC8-A21B-6C9CC22999AF}" destId="{308ABA99-3CAA-4543-92DC-DE8E5C185375}" srcOrd="0" destOrd="0" presId="urn:microsoft.com/office/officeart/2005/8/layout/orgChart1"/>
    <dgm:cxn modelId="{F3EC8D47-3DED-40CA-BE05-39FE416D300E}" type="presOf" srcId="{D2A0D22B-81C2-46CA-90A3-6D20DB293E22}" destId="{6599AF50-5663-40AA-B3FD-26737B1FC199}" srcOrd="1" destOrd="0" presId="urn:microsoft.com/office/officeart/2005/8/layout/orgChart1"/>
    <dgm:cxn modelId="{47122E5C-5496-4C14-AF1C-E875D5A9B857}" type="presOf" srcId="{3906E0C8-8E35-4793-9F9F-1266316ED57D}" destId="{65886FD7-D776-4C43-ABB8-BAD2975D6D6F}" srcOrd="0" destOrd="0" presId="urn:microsoft.com/office/officeart/2005/8/layout/orgChart1"/>
    <dgm:cxn modelId="{F289A4E2-C62D-4E74-88DD-894945EFFEFF}" srcId="{A12ACD7A-228D-4F53-B689-892B39D04A6E}" destId="{1A6CBA0C-4095-4B86-AE2D-72C85A966C0C}" srcOrd="4" destOrd="0" parTransId="{579AF040-1FA2-42CB-96F3-C51500619AAA}" sibTransId="{B026B320-5693-40A6-A3AC-26F95EDEA9B1}"/>
    <dgm:cxn modelId="{1284E1A6-1B92-48A9-A90C-6067B0ED4678}" type="presOf" srcId="{D2A0D22B-81C2-46CA-90A3-6D20DB293E22}" destId="{14EE6183-4D21-4668-BB2C-BE0F7532224A}" srcOrd="0" destOrd="0" presId="urn:microsoft.com/office/officeart/2005/8/layout/orgChart1"/>
    <dgm:cxn modelId="{25DD6480-FD99-4BD2-A254-885DAAD0B43A}" srcId="{B8D937B2-2139-4B9F-AA8C-5EA3434CE95A}" destId="{A12ACD7A-228D-4F53-B689-892B39D04A6E}" srcOrd="1" destOrd="0" parTransId="{0527B400-61D5-4B6C-A07F-90ED79B8D39D}" sibTransId="{DD9DA1C1-4B16-4EAA-90EC-3FE940FC29C1}"/>
    <dgm:cxn modelId="{8C9209F9-A542-4F96-9B81-A25B6F5BCB26}" srcId="{43A19403-7BC6-488D-BAE4-2AC7643BD7F8}" destId="{620E182E-0F83-4DDB-8423-1518235F7643}" srcOrd="1" destOrd="0" parTransId="{A69385F3-985F-4C51-B471-69DBFB561D34}" sibTransId="{9704EA09-7BD2-4B6B-A1B2-20B4B456E8F2}"/>
    <dgm:cxn modelId="{A68136BE-9BD8-4832-BC0B-89A8D21BBD24}" type="presOf" srcId="{998FD857-CEFE-4ABB-AFC9-C37EB75DA1AC}" destId="{4363DAD3-41F4-4064-A4CD-4A4B5AEC51AF}" srcOrd="1" destOrd="0" presId="urn:microsoft.com/office/officeart/2005/8/layout/orgChart1"/>
    <dgm:cxn modelId="{8DF7BF8B-6F51-44B0-B63F-E0C11D87ACC1}" srcId="{43A19403-7BC6-488D-BAE4-2AC7643BD7F8}" destId="{00CC9EBF-6F8C-41F9-8F32-24F15741D209}" srcOrd="0" destOrd="0" parTransId="{33A17631-433E-489F-81F6-709661543857}" sibTransId="{27B02447-13E7-4CA6-BE2F-961C3A002812}"/>
    <dgm:cxn modelId="{7C1B002A-7559-48E6-8B19-B0C77B8C97FB}" srcId="{ADD2FA1F-998A-49EB-86AD-92EB8B530D98}" destId="{C097F8F8-3E0E-453A-BEFD-CA75F6F188AF}" srcOrd="0" destOrd="0" parTransId="{59A3D9D4-F128-40C2-842B-0C942464B1EF}" sibTransId="{6FF13CF1-C574-4B7C-A3BF-56AC8A0137EE}"/>
    <dgm:cxn modelId="{73B27B8E-9EA7-4F60-89CD-D59736EC2070}" srcId="{00CC9EBF-6F8C-41F9-8F32-24F15741D209}" destId="{23BD3E21-772C-4D62-A71D-0041CEA06CC8}" srcOrd="0" destOrd="0" parTransId="{3906E0C8-8E35-4793-9F9F-1266316ED57D}" sibTransId="{C05F7DBA-44AA-42C1-958E-1A1DF17331C7}"/>
    <dgm:cxn modelId="{6BDA773E-ECD4-4DB0-AB8D-66F888837E89}" type="presOf" srcId="{1A6CBA0C-4095-4B86-AE2D-72C85A966C0C}" destId="{48CE2E62-4846-4A33-96E7-4CAA992E1CC7}" srcOrd="0" destOrd="0" presId="urn:microsoft.com/office/officeart/2005/8/layout/orgChart1"/>
    <dgm:cxn modelId="{72315C30-AF96-4E50-AFA2-DC2DEF5A0140}" type="presOf" srcId="{998FD857-CEFE-4ABB-AFC9-C37EB75DA1AC}" destId="{719254F7-4689-4169-AFD8-D317E51A24FA}" srcOrd="0" destOrd="0" presId="urn:microsoft.com/office/officeart/2005/8/layout/orgChart1"/>
    <dgm:cxn modelId="{79786264-2E26-49E1-8DB3-33BB0A52D5EC}" type="presParOf" srcId="{4090E6BB-693B-4B77-B2E3-46DE8165E410}" destId="{D62BFAE5-D181-419F-AD0D-D890F5026F33}" srcOrd="0" destOrd="0" presId="urn:microsoft.com/office/officeart/2005/8/layout/orgChart1"/>
    <dgm:cxn modelId="{51D11A25-3471-4484-A30B-1F4B29AD682B}" type="presParOf" srcId="{D62BFAE5-D181-419F-AD0D-D890F5026F33}" destId="{250FCA4E-952E-4C21-934D-89BB6D203E78}" srcOrd="0" destOrd="0" presId="urn:microsoft.com/office/officeart/2005/8/layout/orgChart1"/>
    <dgm:cxn modelId="{3484C349-EE3E-4423-B503-454CA9297430}" type="presParOf" srcId="{250FCA4E-952E-4C21-934D-89BB6D203E78}" destId="{BCB95DA5-749B-4985-B6A8-B89091C72697}" srcOrd="0" destOrd="0" presId="urn:microsoft.com/office/officeart/2005/8/layout/orgChart1"/>
    <dgm:cxn modelId="{18BCED15-DB8C-4F20-88C2-B5EBE1BB726E}" type="presParOf" srcId="{250FCA4E-952E-4C21-934D-89BB6D203E78}" destId="{EC97A97E-3CA5-4589-B1F3-7E52A7AEAE12}" srcOrd="1" destOrd="0" presId="urn:microsoft.com/office/officeart/2005/8/layout/orgChart1"/>
    <dgm:cxn modelId="{0A65A082-7D44-48BA-840D-6C3FF5C8F7F5}" type="presParOf" srcId="{D62BFAE5-D181-419F-AD0D-D890F5026F33}" destId="{2BAA52EF-7836-4FB0-AF47-5E2E4C8FB707}" srcOrd="1" destOrd="0" presId="urn:microsoft.com/office/officeart/2005/8/layout/orgChart1"/>
    <dgm:cxn modelId="{2177F8F4-E61E-486F-B939-C3D5F675C694}" type="presParOf" srcId="{2BAA52EF-7836-4FB0-AF47-5E2E4C8FB707}" destId="{B8BDF482-B4EB-4EDA-AF6B-3C863B058812}" srcOrd="0" destOrd="0" presId="urn:microsoft.com/office/officeart/2005/8/layout/orgChart1"/>
    <dgm:cxn modelId="{0976BF97-7614-48E2-BD20-3B17E4DD6626}" type="presParOf" srcId="{2BAA52EF-7836-4FB0-AF47-5E2E4C8FB707}" destId="{8F98BE1C-D14D-457C-88DE-48FC1C7D979C}" srcOrd="1" destOrd="0" presId="urn:microsoft.com/office/officeart/2005/8/layout/orgChart1"/>
    <dgm:cxn modelId="{CDFFF732-B7E9-4606-A3B8-6054C8105E29}" type="presParOf" srcId="{8F98BE1C-D14D-457C-88DE-48FC1C7D979C}" destId="{D3374BC0-BF05-4935-A137-1EF85F04CC4D}" srcOrd="0" destOrd="0" presId="urn:microsoft.com/office/officeart/2005/8/layout/orgChart1"/>
    <dgm:cxn modelId="{AEA506F6-0F28-48FA-A565-EDE0C2E545C1}" type="presParOf" srcId="{D3374BC0-BF05-4935-A137-1EF85F04CC4D}" destId="{37173890-4C94-4C22-A4C2-48CFDFF0ECC9}" srcOrd="0" destOrd="0" presId="urn:microsoft.com/office/officeart/2005/8/layout/orgChart1"/>
    <dgm:cxn modelId="{3B03C5E9-734C-4DD9-B1B2-23BD3EDA292B}" type="presParOf" srcId="{D3374BC0-BF05-4935-A137-1EF85F04CC4D}" destId="{86D93BF7-EB0F-4F0C-90E3-F0568F4662F7}" srcOrd="1" destOrd="0" presId="urn:microsoft.com/office/officeart/2005/8/layout/orgChart1"/>
    <dgm:cxn modelId="{D34B4280-41F3-48E0-BC4D-7F1E01E9D753}" type="presParOf" srcId="{8F98BE1C-D14D-457C-88DE-48FC1C7D979C}" destId="{3CEB8E5B-E55E-4F82-BC47-BB0D8B5C037E}" srcOrd="1" destOrd="0" presId="urn:microsoft.com/office/officeart/2005/8/layout/orgChart1"/>
    <dgm:cxn modelId="{94251D56-62B8-4BCA-ABAF-47A24D3B9908}" type="presParOf" srcId="{3CEB8E5B-E55E-4F82-BC47-BB0D8B5C037E}" destId="{2BFBF192-38E0-4770-B243-441B18D338A0}" srcOrd="0" destOrd="0" presId="urn:microsoft.com/office/officeart/2005/8/layout/orgChart1"/>
    <dgm:cxn modelId="{738DC9E8-1F2E-4819-80F6-2A921A0AA026}" type="presParOf" srcId="{3CEB8E5B-E55E-4F82-BC47-BB0D8B5C037E}" destId="{0E2EAD5A-B166-4614-9C05-535E47C08FEE}" srcOrd="1" destOrd="0" presId="urn:microsoft.com/office/officeart/2005/8/layout/orgChart1"/>
    <dgm:cxn modelId="{D8453B12-925C-453E-BEB6-17D90013DC20}" type="presParOf" srcId="{0E2EAD5A-B166-4614-9C05-535E47C08FEE}" destId="{C7C0DBA3-43BA-4A49-B1CC-EBB22C299E91}" srcOrd="0" destOrd="0" presId="urn:microsoft.com/office/officeart/2005/8/layout/orgChart1"/>
    <dgm:cxn modelId="{23F82F60-4F2A-4C97-98B4-322971CA63D4}" type="presParOf" srcId="{C7C0DBA3-43BA-4A49-B1CC-EBB22C299E91}" destId="{9AAB6311-5F9E-41E4-9C32-60F7502F395B}" srcOrd="0" destOrd="0" presId="urn:microsoft.com/office/officeart/2005/8/layout/orgChart1"/>
    <dgm:cxn modelId="{1EC84F77-6ED5-48AD-94CF-3B599FC3DEF9}" type="presParOf" srcId="{C7C0DBA3-43BA-4A49-B1CC-EBB22C299E91}" destId="{8A5A7957-E152-4A25-963E-ED8CC1FC328C}" srcOrd="1" destOrd="0" presId="urn:microsoft.com/office/officeart/2005/8/layout/orgChart1"/>
    <dgm:cxn modelId="{D084498C-428F-4D18-993D-CBEE010FD36E}" type="presParOf" srcId="{0E2EAD5A-B166-4614-9C05-535E47C08FEE}" destId="{3D8EA6BB-E573-476C-8CEE-0EA241C9F05C}" srcOrd="1" destOrd="0" presId="urn:microsoft.com/office/officeart/2005/8/layout/orgChart1"/>
    <dgm:cxn modelId="{118BC440-2240-4ACB-A9DF-4EBD139CA893}" type="presParOf" srcId="{3D8EA6BB-E573-476C-8CEE-0EA241C9F05C}" destId="{65886FD7-D776-4C43-ABB8-BAD2975D6D6F}" srcOrd="0" destOrd="0" presId="urn:microsoft.com/office/officeart/2005/8/layout/orgChart1"/>
    <dgm:cxn modelId="{8C4C605B-CD2C-4295-A51F-DE42D4BF8C72}" type="presParOf" srcId="{3D8EA6BB-E573-476C-8CEE-0EA241C9F05C}" destId="{0611E292-D3EB-4746-9710-6FA570B1AC89}" srcOrd="1" destOrd="0" presId="urn:microsoft.com/office/officeart/2005/8/layout/orgChart1"/>
    <dgm:cxn modelId="{B1786228-6060-4643-9EA5-C7CEC19B6575}" type="presParOf" srcId="{0611E292-D3EB-4746-9710-6FA570B1AC89}" destId="{8EE4AE1F-EA8D-4813-AEBD-4E312729ACB4}" srcOrd="0" destOrd="0" presId="urn:microsoft.com/office/officeart/2005/8/layout/orgChart1"/>
    <dgm:cxn modelId="{F3344B5A-0413-42FC-84D5-6CBB8110C89C}" type="presParOf" srcId="{8EE4AE1F-EA8D-4813-AEBD-4E312729ACB4}" destId="{F89FDBA8-8AC3-4E88-8229-759CA6A1166D}" srcOrd="0" destOrd="0" presId="urn:microsoft.com/office/officeart/2005/8/layout/orgChart1"/>
    <dgm:cxn modelId="{85FE0772-99F7-428F-928F-FD9FF0A5361C}" type="presParOf" srcId="{8EE4AE1F-EA8D-4813-AEBD-4E312729ACB4}" destId="{FD6B4F1A-3B5A-484F-946E-F09A7FF89BC7}" srcOrd="1" destOrd="0" presId="urn:microsoft.com/office/officeart/2005/8/layout/orgChart1"/>
    <dgm:cxn modelId="{9C697B31-993F-4DD4-A077-B39D876BB100}" type="presParOf" srcId="{0611E292-D3EB-4746-9710-6FA570B1AC89}" destId="{F8015956-E269-4B6B-BC51-4EBB81C5F459}" srcOrd="1" destOrd="0" presId="urn:microsoft.com/office/officeart/2005/8/layout/orgChart1"/>
    <dgm:cxn modelId="{3A1B118C-06D7-4F27-A8D7-1AF13418F757}" type="presParOf" srcId="{F8015956-E269-4B6B-BC51-4EBB81C5F459}" destId="{4669A30B-C525-473E-B636-BE4BDB42068F}" srcOrd="0" destOrd="0" presId="urn:microsoft.com/office/officeart/2005/8/layout/orgChart1"/>
    <dgm:cxn modelId="{17E81FD6-954C-4D21-90D7-2B0DEA4834AB}" type="presParOf" srcId="{F8015956-E269-4B6B-BC51-4EBB81C5F459}" destId="{E471AB4F-E928-478D-B321-26A34B3C7B9B}" srcOrd="1" destOrd="0" presId="urn:microsoft.com/office/officeart/2005/8/layout/orgChart1"/>
    <dgm:cxn modelId="{B436C88A-6272-4723-8556-88FFA320E4EA}" type="presParOf" srcId="{E471AB4F-E928-478D-B321-26A34B3C7B9B}" destId="{300BFE70-14C1-46A1-BB43-2867D0A9E927}" srcOrd="0" destOrd="0" presId="urn:microsoft.com/office/officeart/2005/8/layout/orgChart1"/>
    <dgm:cxn modelId="{107152A6-0A08-4FC9-B0F2-E40929F090E6}" type="presParOf" srcId="{300BFE70-14C1-46A1-BB43-2867D0A9E927}" destId="{7103BAF3-8171-4DF4-B080-A0E64969D536}" srcOrd="0" destOrd="0" presId="urn:microsoft.com/office/officeart/2005/8/layout/orgChart1"/>
    <dgm:cxn modelId="{D0F68083-CECF-4043-94E3-39F4E42ABB95}" type="presParOf" srcId="{300BFE70-14C1-46A1-BB43-2867D0A9E927}" destId="{48E90B01-D068-4E5E-971B-FDFF06F06096}" srcOrd="1" destOrd="0" presId="urn:microsoft.com/office/officeart/2005/8/layout/orgChart1"/>
    <dgm:cxn modelId="{AECD75FF-507A-4C79-A758-EDB9FB628A81}" type="presParOf" srcId="{E471AB4F-E928-478D-B321-26A34B3C7B9B}" destId="{9B7E16CA-EA12-4742-BE8F-DD8E6AA7DCE8}" srcOrd="1" destOrd="0" presId="urn:microsoft.com/office/officeart/2005/8/layout/orgChart1"/>
    <dgm:cxn modelId="{B4C9C0A1-9F6D-4424-97D8-A24D161C5D02}" type="presParOf" srcId="{E471AB4F-E928-478D-B321-26A34B3C7B9B}" destId="{315E417A-61E2-4813-BF36-EF68783DD4D6}" srcOrd="2" destOrd="0" presId="urn:microsoft.com/office/officeart/2005/8/layout/orgChart1"/>
    <dgm:cxn modelId="{7000CC94-8800-4DA0-9C49-3031879180BA}" type="presParOf" srcId="{F8015956-E269-4B6B-BC51-4EBB81C5F459}" destId="{92FB79C7-DD82-4450-96BC-1FD3FF67769A}" srcOrd="2" destOrd="0" presId="urn:microsoft.com/office/officeart/2005/8/layout/orgChart1"/>
    <dgm:cxn modelId="{B3A7733E-5235-42FB-BAAF-111B7A7E55F7}" type="presParOf" srcId="{F8015956-E269-4B6B-BC51-4EBB81C5F459}" destId="{2605E9F7-AA17-4336-ADAE-C479E4B3F40F}" srcOrd="3" destOrd="0" presId="urn:microsoft.com/office/officeart/2005/8/layout/orgChart1"/>
    <dgm:cxn modelId="{607C8C3A-CF27-434A-A715-B7452B759F55}" type="presParOf" srcId="{2605E9F7-AA17-4336-ADAE-C479E4B3F40F}" destId="{CBCBE81E-75D1-44B0-8E82-5FCD17392EDF}" srcOrd="0" destOrd="0" presId="urn:microsoft.com/office/officeart/2005/8/layout/orgChart1"/>
    <dgm:cxn modelId="{73499AB8-5F03-41FA-B1BF-0583D4AA0C4F}" type="presParOf" srcId="{CBCBE81E-75D1-44B0-8E82-5FCD17392EDF}" destId="{50026BBF-75EF-4BC3-8A4A-3D4402256B0F}" srcOrd="0" destOrd="0" presId="urn:microsoft.com/office/officeart/2005/8/layout/orgChart1"/>
    <dgm:cxn modelId="{36541974-345C-4CC5-9193-D6BFE90BF103}" type="presParOf" srcId="{CBCBE81E-75D1-44B0-8E82-5FCD17392EDF}" destId="{51414A07-1860-4A7F-B6FA-209955D0C367}" srcOrd="1" destOrd="0" presId="urn:microsoft.com/office/officeart/2005/8/layout/orgChart1"/>
    <dgm:cxn modelId="{78299B1B-31E6-44A3-9D08-FA3BB7236132}" type="presParOf" srcId="{2605E9F7-AA17-4336-ADAE-C479E4B3F40F}" destId="{3D9E0526-A387-433F-969F-BCD27F61FF20}" srcOrd="1" destOrd="0" presId="urn:microsoft.com/office/officeart/2005/8/layout/orgChart1"/>
    <dgm:cxn modelId="{ACA9E327-0088-4EEE-B980-C60149DA6CDC}" type="presParOf" srcId="{2605E9F7-AA17-4336-ADAE-C479E4B3F40F}" destId="{42ABC9D0-C7CC-4979-BE96-C7BBDD10D2F3}" srcOrd="2" destOrd="0" presId="urn:microsoft.com/office/officeart/2005/8/layout/orgChart1"/>
    <dgm:cxn modelId="{B44FF869-50F9-4B01-9DD0-CDD552375AA5}" type="presParOf" srcId="{0611E292-D3EB-4746-9710-6FA570B1AC89}" destId="{9E8B1DAA-58FD-4851-8F49-43BB3BAAF653}" srcOrd="2" destOrd="0" presId="urn:microsoft.com/office/officeart/2005/8/layout/orgChart1"/>
    <dgm:cxn modelId="{37EDAB05-BC29-41C1-A3ED-FFA8397CD33D}" type="presParOf" srcId="{3D8EA6BB-E573-476C-8CEE-0EA241C9F05C}" destId="{67CD861A-501B-4E70-A156-9DF56A0ABD21}" srcOrd="2" destOrd="0" presId="urn:microsoft.com/office/officeart/2005/8/layout/orgChart1"/>
    <dgm:cxn modelId="{3DDA0FD6-5D29-493E-A57C-32D84B83F516}" type="presParOf" srcId="{3D8EA6BB-E573-476C-8CEE-0EA241C9F05C}" destId="{DD216259-248D-4834-ADE8-E3BB83D732CB}" srcOrd="3" destOrd="0" presId="urn:microsoft.com/office/officeart/2005/8/layout/orgChart1"/>
    <dgm:cxn modelId="{A601579E-9513-43DD-A9E1-833D6D5191E5}" type="presParOf" srcId="{DD216259-248D-4834-ADE8-E3BB83D732CB}" destId="{B95F9AB3-52C9-43BA-8689-F5E4ECABB426}" srcOrd="0" destOrd="0" presId="urn:microsoft.com/office/officeart/2005/8/layout/orgChart1"/>
    <dgm:cxn modelId="{4B300E70-E084-446E-90E8-AD77DB1B4A98}" type="presParOf" srcId="{B95F9AB3-52C9-43BA-8689-F5E4ECABB426}" destId="{746F5E49-3668-4B0E-910D-CC1F22E92352}" srcOrd="0" destOrd="0" presId="urn:microsoft.com/office/officeart/2005/8/layout/orgChart1"/>
    <dgm:cxn modelId="{9B20ECE0-E1F3-4B44-B369-A4B283482D7B}" type="presParOf" srcId="{B95F9AB3-52C9-43BA-8689-F5E4ECABB426}" destId="{165C3516-2C99-461A-9600-8F12246F77EC}" srcOrd="1" destOrd="0" presId="urn:microsoft.com/office/officeart/2005/8/layout/orgChart1"/>
    <dgm:cxn modelId="{6F53CC19-8C59-4B5C-B19E-E62356C9036C}" type="presParOf" srcId="{DD216259-248D-4834-ADE8-E3BB83D732CB}" destId="{D40ACCD2-05AD-491C-97E1-FB291BA01AD1}" srcOrd="1" destOrd="0" presId="urn:microsoft.com/office/officeart/2005/8/layout/orgChart1"/>
    <dgm:cxn modelId="{3870EA01-0A91-45C3-B06C-BB0901E9B623}" type="presParOf" srcId="{DD216259-248D-4834-ADE8-E3BB83D732CB}" destId="{18FE3F7F-D31A-49BB-A31D-D30608D408CC}" srcOrd="2" destOrd="0" presId="urn:microsoft.com/office/officeart/2005/8/layout/orgChart1"/>
    <dgm:cxn modelId="{6C40AD5B-B944-40FA-A52E-3BCB235DE6D1}" type="presParOf" srcId="{3D8EA6BB-E573-476C-8CEE-0EA241C9F05C}" destId="{9EB4D6E5-8BA3-4BDE-BDDB-1BAD8D0804D4}" srcOrd="4" destOrd="0" presId="urn:microsoft.com/office/officeart/2005/8/layout/orgChart1"/>
    <dgm:cxn modelId="{0CCA9333-5894-4D2F-AA77-FDBC741B1876}" type="presParOf" srcId="{3D8EA6BB-E573-476C-8CEE-0EA241C9F05C}" destId="{1EC3CBF0-F1DA-410F-A5B7-1A12EB7BAA94}" srcOrd="5" destOrd="0" presId="urn:microsoft.com/office/officeart/2005/8/layout/orgChart1"/>
    <dgm:cxn modelId="{40AB547F-B881-4DBC-9ABE-34D36CF9E547}" type="presParOf" srcId="{1EC3CBF0-F1DA-410F-A5B7-1A12EB7BAA94}" destId="{42F99A8F-2398-4723-B917-3B93C1B2C080}" srcOrd="0" destOrd="0" presId="urn:microsoft.com/office/officeart/2005/8/layout/orgChart1"/>
    <dgm:cxn modelId="{76DBF1DB-2D37-48B1-9117-1F199BA6612E}" type="presParOf" srcId="{42F99A8F-2398-4723-B917-3B93C1B2C080}" destId="{A6D11FD3-525D-4F5A-8CBC-390B3223ACD2}" srcOrd="0" destOrd="0" presId="urn:microsoft.com/office/officeart/2005/8/layout/orgChart1"/>
    <dgm:cxn modelId="{773C568C-2B9C-4EB0-83AE-D7CB9819501A}" type="presParOf" srcId="{42F99A8F-2398-4723-B917-3B93C1B2C080}" destId="{C5EBCDF3-EF47-44AE-860A-3CB92442F034}" srcOrd="1" destOrd="0" presId="urn:microsoft.com/office/officeart/2005/8/layout/orgChart1"/>
    <dgm:cxn modelId="{403A9917-350A-480B-85E7-AD353662A80C}" type="presParOf" srcId="{1EC3CBF0-F1DA-410F-A5B7-1A12EB7BAA94}" destId="{29991CB4-093A-41CE-B1C3-B71ABBC5BCDD}" srcOrd="1" destOrd="0" presId="urn:microsoft.com/office/officeart/2005/8/layout/orgChart1"/>
    <dgm:cxn modelId="{C493A5AC-B590-4820-8A6D-5990FAC9403A}" type="presParOf" srcId="{1EC3CBF0-F1DA-410F-A5B7-1A12EB7BAA94}" destId="{E073D91C-1428-4CCF-B550-1B8824CF921A}" srcOrd="2" destOrd="0" presId="urn:microsoft.com/office/officeart/2005/8/layout/orgChart1"/>
    <dgm:cxn modelId="{272A9CF3-FBF6-4F10-9F6A-3D90E44627D2}" type="presParOf" srcId="{3D8EA6BB-E573-476C-8CEE-0EA241C9F05C}" destId="{8C028033-EDCE-498D-B71C-6736978BBA51}" srcOrd="6" destOrd="0" presId="urn:microsoft.com/office/officeart/2005/8/layout/orgChart1"/>
    <dgm:cxn modelId="{2278C577-D7E9-4D6B-85ED-7062F9B610E3}" type="presParOf" srcId="{3D8EA6BB-E573-476C-8CEE-0EA241C9F05C}" destId="{614837E8-9F7F-4090-BAC1-129A11087164}" srcOrd="7" destOrd="0" presId="urn:microsoft.com/office/officeart/2005/8/layout/orgChart1"/>
    <dgm:cxn modelId="{8F2C982B-FD87-42B8-8AFC-BC3EF62275A1}" type="presParOf" srcId="{614837E8-9F7F-4090-BAC1-129A11087164}" destId="{4EE16521-230E-4CFA-8A57-77D3BB35E0CC}" srcOrd="0" destOrd="0" presId="urn:microsoft.com/office/officeart/2005/8/layout/orgChart1"/>
    <dgm:cxn modelId="{C2BDC412-2A0E-4355-85F3-BD2910C00E64}" type="presParOf" srcId="{4EE16521-230E-4CFA-8A57-77D3BB35E0CC}" destId="{14EE6183-4D21-4668-BB2C-BE0F7532224A}" srcOrd="0" destOrd="0" presId="urn:microsoft.com/office/officeart/2005/8/layout/orgChart1"/>
    <dgm:cxn modelId="{D824F59A-985C-48F8-8725-5A08CEE75766}" type="presParOf" srcId="{4EE16521-230E-4CFA-8A57-77D3BB35E0CC}" destId="{6599AF50-5663-40AA-B3FD-26737B1FC199}" srcOrd="1" destOrd="0" presId="urn:microsoft.com/office/officeart/2005/8/layout/orgChart1"/>
    <dgm:cxn modelId="{2EB93652-2A39-4CDC-9D26-B73D94140039}" type="presParOf" srcId="{614837E8-9F7F-4090-BAC1-129A11087164}" destId="{51109B1D-7E24-4ECC-A8F9-1604909C6342}" srcOrd="1" destOrd="0" presId="urn:microsoft.com/office/officeart/2005/8/layout/orgChart1"/>
    <dgm:cxn modelId="{B809C6E3-F329-403D-AB64-122F00D467AC}" type="presParOf" srcId="{614837E8-9F7F-4090-BAC1-129A11087164}" destId="{EE6BD592-8B1E-4245-8F53-3B5457CD0E94}" srcOrd="2" destOrd="0" presId="urn:microsoft.com/office/officeart/2005/8/layout/orgChart1"/>
    <dgm:cxn modelId="{BA753837-C033-4B7A-85DD-CE935D88817B}" type="presParOf" srcId="{0E2EAD5A-B166-4614-9C05-535E47C08FEE}" destId="{1B6435E1-B209-4144-A0B2-CBFD1CE7545F}" srcOrd="2" destOrd="0" presId="urn:microsoft.com/office/officeart/2005/8/layout/orgChart1"/>
    <dgm:cxn modelId="{4DD560A8-0B56-4F21-BA04-49BB786CF310}" type="presParOf" srcId="{3CEB8E5B-E55E-4F82-BC47-BB0D8B5C037E}" destId="{364BA40B-B5CE-4C55-BFE8-639EE654831D}" srcOrd="2" destOrd="0" presId="urn:microsoft.com/office/officeart/2005/8/layout/orgChart1"/>
    <dgm:cxn modelId="{E5DDCA9C-2106-443F-A165-DEF4400AFBC7}" type="presParOf" srcId="{3CEB8E5B-E55E-4F82-BC47-BB0D8B5C037E}" destId="{39E7D012-6B5C-4566-B843-53D100EA55E6}" srcOrd="3" destOrd="0" presId="urn:microsoft.com/office/officeart/2005/8/layout/orgChart1"/>
    <dgm:cxn modelId="{885F0372-AB70-469B-9F57-3FE2640ABBBE}" type="presParOf" srcId="{39E7D012-6B5C-4566-B843-53D100EA55E6}" destId="{A3F6783F-7D19-4007-8E85-62BA287C7228}" srcOrd="0" destOrd="0" presId="urn:microsoft.com/office/officeart/2005/8/layout/orgChart1"/>
    <dgm:cxn modelId="{42BDDE4D-910A-4176-B805-6D83A9F878CC}" type="presParOf" srcId="{A3F6783F-7D19-4007-8E85-62BA287C7228}" destId="{41FBFEB3-C864-4AA2-88ED-BB8AB2141DC6}" srcOrd="0" destOrd="0" presId="urn:microsoft.com/office/officeart/2005/8/layout/orgChart1"/>
    <dgm:cxn modelId="{5BD4EABF-81C9-4D53-A90A-0C021544CBAC}" type="presParOf" srcId="{A3F6783F-7D19-4007-8E85-62BA287C7228}" destId="{2D7531A2-C6C3-4956-A937-AA5F64293016}" srcOrd="1" destOrd="0" presId="urn:microsoft.com/office/officeart/2005/8/layout/orgChart1"/>
    <dgm:cxn modelId="{85F3D820-88CA-4631-BDF4-EFF82A3EE028}" type="presParOf" srcId="{39E7D012-6B5C-4566-B843-53D100EA55E6}" destId="{D67E6B10-FA94-4F9D-B3E9-581BD58D46C2}" srcOrd="1" destOrd="0" presId="urn:microsoft.com/office/officeart/2005/8/layout/orgChart1"/>
    <dgm:cxn modelId="{7931C194-2451-4DF6-893E-EE9BA883722F}" type="presParOf" srcId="{D67E6B10-FA94-4F9D-B3E9-581BD58D46C2}" destId="{2D480B8C-6977-4BDD-8DC2-F9CD5E138B01}" srcOrd="0" destOrd="0" presId="urn:microsoft.com/office/officeart/2005/8/layout/orgChart1"/>
    <dgm:cxn modelId="{AD473AF8-A2FE-4E3E-8B46-4D227496EEA9}" type="presParOf" srcId="{D67E6B10-FA94-4F9D-B3E9-581BD58D46C2}" destId="{FB1D1DB7-84DC-4D2E-AC3C-7DE7B72726A6}" srcOrd="1" destOrd="0" presId="urn:microsoft.com/office/officeart/2005/8/layout/orgChart1"/>
    <dgm:cxn modelId="{CC575CC6-66E3-4A97-8F53-457A7A114F7C}" type="presParOf" srcId="{FB1D1DB7-84DC-4D2E-AC3C-7DE7B72726A6}" destId="{FEC506BA-3DCE-4CC3-BFDD-CD8304325CA5}" srcOrd="0" destOrd="0" presId="urn:microsoft.com/office/officeart/2005/8/layout/orgChart1"/>
    <dgm:cxn modelId="{C0192963-BA6D-45CF-8AAC-C9997515FF17}" type="presParOf" srcId="{FEC506BA-3DCE-4CC3-BFDD-CD8304325CA5}" destId="{4C9FB484-79FD-49FE-ABE3-FAF8CDC1AC0A}" srcOrd="0" destOrd="0" presId="urn:microsoft.com/office/officeart/2005/8/layout/orgChart1"/>
    <dgm:cxn modelId="{99503A7C-DF2C-4328-A228-000CB4C805D7}" type="presParOf" srcId="{FEC506BA-3DCE-4CC3-BFDD-CD8304325CA5}" destId="{93D91DD7-F2A2-4C12-A034-E339C9B6B203}" srcOrd="1" destOrd="0" presId="urn:microsoft.com/office/officeart/2005/8/layout/orgChart1"/>
    <dgm:cxn modelId="{3292262F-64A7-49BF-8F07-DC61E9BB4615}" type="presParOf" srcId="{FB1D1DB7-84DC-4D2E-AC3C-7DE7B72726A6}" destId="{7CDFB577-2840-4545-84E0-1A4860059819}" srcOrd="1" destOrd="0" presId="urn:microsoft.com/office/officeart/2005/8/layout/orgChart1"/>
    <dgm:cxn modelId="{1A1187D0-2A0E-43C9-9081-32E88C66D73F}" type="presParOf" srcId="{7CDFB577-2840-4545-84E0-1A4860059819}" destId="{459BCE58-BAD5-47F1-8CAE-C79B7BFA4117}" srcOrd="0" destOrd="0" presId="urn:microsoft.com/office/officeart/2005/8/layout/orgChart1"/>
    <dgm:cxn modelId="{2112AFEC-10E2-4319-8263-E87A71F74DA8}" type="presParOf" srcId="{7CDFB577-2840-4545-84E0-1A4860059819}" destId="{06F83DAF-574C-4810-A700-F33328BFC680}" srcOrd="1" destOrd="0" presId="urn:microsoft.com/office/officeart/2005/8/layout/orgChart1"/>
    <dgm:cxn modelId="{EC94D062-21F9-490A-AAED-E790013EE719}" type="presParOf" srcId="{06F83DAF-574C-4810-A700-F33328BFC680}" destId="{E7BF1337-2DB7-4452-8714-CEB32C6B1FC6}" srcOrd="0" destOrd="0" presId="urn:microsoft.com/office/officeart/2005/8/layout/orgChart1"/>
    <dgm:cxn modelId="{5DF98799-CD60-4EE5-A2C5-7C7E87524026}" type="presParOf" srcId="{E7BF1337-2DB7-4452-8714-CEB32C6B1FC6}" destId="{6A6CB34E-D296-4F80-AE45-4A0ADB515EB5}" srcOrd="0" destOrd="0" presId="urn:microsoft.com/office/officeart/2005/8/layout/orgChart1"/>
    <dgm:cxn modelId="{AB76A89C-1278-4BFF-903D-4C5AD51C2340}" type="presParOf" srcId="{E7BF1337-2DB7-4452-8714-CEB32C6B1FC6}" destId="{A189B429-D37F-470D-B7E9-653184D4287D}" srcOrd="1" destOrd="0" presId="urn:microsoft.com/office/officeart/2005/8/layout/orgChart1"/>
    <dgm:cxn modelId="{BA917E7C-CC95-4014-AA9E-05D9B65A7F2B}" type="presParOf" srcId="{06F83DAF-574C-4810-A700-F33328BFC680}" destId="{190C4A26-23DE-43B4-A56B-847B75753ED9}" srcOrd="1" destOrd="0" presId="urn:microsoft.com/office/officeart/2005/8/layout/orgChart1"/>
    <dgm:cxn modelId="{D8A43B02-7218-45AE-9761-5FBAE020DD0B}" type="presParOf" srcId="{190C4A26-23DE-43B4-A56B-847B75753ED9}" destId="{842E1128-BF75-4ACF-A105-22A136294440}" srcOrd="0" destOrd="0" presId="urn:microsoft.com/office/officeart/2005/8/layout/orgChart1"/>
    <dgm:cxn modelId="{94DEBBB5-6413-4470-B285-339AF178D399}" type="presParOf" srcId="{190C4A26-23DE-43B4-A56B-847B75753ED9}" destId="{FD09148D-85FF-479C-A702-FBB0A2CA9792}" srcOrd="1" destOrd="0" presId="urn:microsoft.com/office/officeart/2005/8/layout/orgChart1"/>
    <dgm:cxn modelId="{F2E989BA-6981-4A4D-BC51-26615BD9B852}" type="presParOf" srcId="{FD09148D-85FF-479C-A702-FBB0A2CA9792}" destId="{3DA9A8F5-A21D-42CD-A178-627C9F44B355}" srcOrd="0" destOrd="0" presId="urn:microsoft.com/office/officeart/2005/8/layout/orgChart1"/>
    <dgm:cxn modelId="{A78F6C64-AE90-4A1D-B838-0E57369E9F58}" type="presParOf" srcId="{3DA9A8F5-A21D-42CD-A178-627C9F44B355}" destId="{1D103868-5A6B-4309-BBA1-260FA0C07B35}" srcOrd="0" destOrd="0" presId="urn:microsoft.com/office/officeart/2005/8/layout/orgChart1"/>
    <dgm:cxn modelId="{E31A57B8-D2FE-4BEE-B72E-11D4D611F8DA}" type="presParOf" srcId="{3DA9A8F5-A21D-42CD-A178-627C9F44B355}" destId="{FB0A720B-77A7-491C-8318-A378AD2B60EC}" srcOrd="1" destOrd="0" presId="urn:microsoft.com/office/officeart/2005/8/layout/orgChart1"/>
    <dgm:cxn modelId="{9A03565E-1CDF-46C7-BBD3-9B0A53F4159B}" type="presParOf" srcId="{FD09148D-85FF-479C-A702-FBB0A2CA9792}" destId="{F06F11C4-9259-4145-9E1E-781783DEC988}" srcOrd="1" destOrd="0" presId="urn:microsoft.com/office/officeart/2005/8/layout/orgChart1"/>
    <dgm:cxn modelId="{69606921-11E8-4C46-ABCD-7957EA8C1485}" type="presParOf" srcId="{FD09148D-85FF-479C-A702-FBB0A2CA9792}" destId="{515F3215-A773-49E5-A0CD-62BB0EA4C801}" srcOrd="2" destOrd="0" presId="urn:microsoft.com/office/officeart/2005/8/layout/orgChart1"/>
    <dgm:cxn modelId="{933B867A-12A3-4EBA-A647-929FE9798AAB}" type="presParOf" srcId="{190C4A26-23DE-43B4-A56B-847B75753ED9}" destId="{0A651A5D-1381-49A7-BC9F-E0DE77DCD99A}" srcOrd="2" destOrd="0" presId="urn:microsoft.com/office/officeart/2005/8/layout/orgChart1"/>
    <dgm:cxn modelId="{AC112998-0D54-45FA-AC0D-4485F43D923A}" type="presParOf" srcId="{190C4A26-23DE-43B4-A56B-847B75753ED9}" destId="{8003A405-7B9A-452B-A1B2-0C1CC26098E8}" srcOrd="3" destOrd="0" presId="urn:microsoft.com/office/officeart/2005/8/layout/orgChart1"/>
    <dgm:cxn modelId="{142C73A4-180B-4AC2-8F90-E96A6AC87FF4}" type="presParOf" srcId="{8003A405-7B9A-452B-A1B2-0C1CC26098E8}" destId="{44D06360-3461-4879-A064-FAE027C6E8FB}" srcOrd="0" destOrd="0" presId="urn:microsoft.com/office/officeart/2005/8/layout/orgChart1"/>
    <dgm:cxn modelId="{F979FEDF-E727-434E-9116-7BF2215C1ED0}" type="presParOf" srcId="{44D06360-3461-4879-A064-FAE027C6E8FB}" destId="{7C1D6207-AF20-4594-8581-D4F4AD0D343B}" srcOrd="0" destOrd="0" presId="urn:microsoft.com/office/officeart/2005/8/layout/orgChart1"/>
    <dgm:cxn modelId="{029B8F0F-E7A9-4239-B8A2-3293158B7C1E}" type="presParOf" srcId="{44D06360-3461-4879-A064-FAE027C6E8FB}" destId="{B99106B1-87C1-4E25-998B-2E0C70D580E0}" srcOrd="1" destOrd="0" presId="urn:microsoft.com/office/officeart/2005/8/layout/orgChart1"/>
    <dgm:cxn modelId="{DFA4064A-CEA9-481B-88A9-EA6530F24A07}" type="presParOf" srcId="{8003A405-7B9A-452B-A1B2-0C1CC26098E8}" destId="{D0291007-749C-4D29-B133-61D3DDC60360}" srcOrd="1" destOrd="0" presId="urn:microsoft.com/office/officeart/2005/8/layout/orgChart1"/>
    <dgm:cxn modelId="{03D86AF2-100B-4533-844E-6CB934830B54}" type="presParOf" srcId="{8003A405-7B9A-452B-A1B2-0C1CC26098E8}" destId="{95A1F3B6-3E9C-43FF-8C28-2D26836B613B}" srcOrd="2" destOrd="0" presId="urn:microsoft.com/office/officeart/2005/8/layout/orgChart1"/>
    <dgm:cxn modelId="{42B39B39-0850-417C-A841-9CB7296D18B5}" type="presParOf" srcId="{06F83DAF-574C-4810-A700-F33328BFC680}" destId="{CFE21C9B-9C92-400B-B316-C17B8F6DFB11}" srcOrd="2" destOrd="0" presId="urn:microsoft.com/office/officeart/2005/8/layout/orgChart1"/>
    <dgm:cxn modelId="{A8CA0E35-3428-4280-A07A-5A502176D6E7}" type="presParOf" srcId="{7CDFB577-2840-4545-84E0-1A4860059819}" destId="{A93A78F7-0D1E-466B-9D1F-B6367292ACF4}" srcOrd="2" destOrd="0" presId="urn:microsoft.com/office/officeart/2005/8/layout/orgChart1"/>
    <dgm:cxn modelId="{643B8025-493E-456F-82E6-EB28E3B86775}" type="presParOf" srcId="{7CDFB577-2840-4545-84E0-1A4860059819}" destId="{678BE470-2EEB-4640-B78D-5234FA8140D0}" srcOrd="3" destOrd="0" presId="urn:microsoft.com/office/officeart/2005/8/layout/orgChart1"/>
    <dgm:cxn modelId="{5295D526-CC1F-4DE8-8031-53E443D90046}" type="presParOf" srcId="{678BE470-2EEB-4640-B78D-5234FA8140D0}" destId="{84A22C13-5394-4F42-B02A-4595C4FC923B}" srcOrd="0" destOrd="0" presId="urn:microsoft.com/office/officeart/2005/8/layout/orgChart1"/>
    <dgm:cxn modelId="{1FB1679F-3D9D-4E33-AD1E-515CE71A828C}" type="presParOf" srcId="{84A22C13-5394-4F42-B02A-4595C4FC923B}" destId="{93C25AE7-FD36-4A89-846C-BF58330A55A0}" srcOrd="0" destOrd="0" presId="urn:microsoft.com/office/officeart/2005/8/layout/orgChart1"/>
    <dgm:cxn modelId="{1011F7AD-7F87-4040-AA11-BF5B8C1E3BE6}" type="presParOf" srcId="{84A22C13-5394-4F42-B02A-4595C4FC923B}" destId="{127CA6F7-78EC-48BB-B8FC-FA726DF23FD9}" srcOrd="1" destOrd="0" presId="urn:microsoft.com/office/officeart/2005/8/layout/orgChart1"/>
    <dgm:cxn modelId="{3F420C59-F7B0-4511-8EEE-F7D341A2D16C}" type="presParOf" srcId="{678BE470-2EEB-4640-B78D-5234FA8140D0}" destId="{FBA59457-E322-4382-9DC1-E8C15FA6245B}" srcOrd="1" destOrd="0" presId="urn:microsoft.com/office/officeart/2005/8/layout/orgChart1"/>
    <dgm:cxn modelId="{2226E7A9-6202-4E6F-B040-AB7F866306FA}" type="presParOf" srcId="{FBA59457-E322-4382-9DC1-E8C15FA6245B}" destId="{30E594C9-5D0A-4482-BD46-7A9419A2FCAF}" srcOrd="0" destOrd="0" presId="urn:microsoft.com/office/officeart/2005/8/layout/orgChart1"/>
    <dgm:cxn modelId="{819FD4D8-BC8A-45FF-AB78-C1AC46A1CA05}" type="presParOf" srcId="{FBA59457-E322-4382-9DC1-E8C15FA6245B}" destId="{3AAF31EC-D499-4FA4-BAA0-4636893811B5}" srcOrd="1" destOrd="0" presId="urn:microsoft.com/office/officeart/2005/8/layout/orgChart1"/>
    <dgm:cxn modelId="{BED37FE9-F256-4D6D-874C-1757FBC50DD2}" type="presParOf" srcId="{3AAF31EC-D499-4FA4-BAA0-4636893811B5}" destId="{DB787732-DFD7-439A-BAA5-2897EE255AF8}" srcOrd="0" destOrd="0" presId="urn:microsoft.com/office/officeart/2005/8/layout/orgChart1"/>
    <dgm:cxn modelId="{13C37912-7FD8-47F9-BCCE-D9DCD869E0B7}" type="presParOf" srcId="{DB787732-DFD7-439A-BAA5-2897EE255AF8}" destId="{E021D0C1-1F58-4063-BD2C-CFEFC4A45848}" srcOrd="0" destOrd="0" presId="urn:microsoft.com/office/officeart/2005/8/layout/orgChart1"/>
    <dgm:cxn modelId="{C393122F-AB1E-4732-B53A-B52F9D6D027C}" type="presParOf" srcId="{DB787732-DFD7-439A-BAA5-2897EE255AF8}" destId="{68887CCD-0628-43C5-816E-A1E8D2C9AFA7}" srcOrd="1" destOrd="0" presId="urn:microsoft.com/office/officeart/2005/8/layout/orgChart1"/>
    <dgm:cxn modelId="{788CA053-D2E7-4A47-A6C1-CA93FC93929D}" type="presParOf" srcId="{3AAF31EC-D499-4FA4-BAA0-4636893811B5}" destId="{15A45BD4-57F3-4CE7-8E87-723405FA3601}" srcOrd="1" destOrd="0" presId="urn:microsoft.com/office/officeart/2005/8/layout/orgChart1"/>
    <dgm:cxn modelId="{1145C2A0-68E5-4ABA-BEBE-C1F5913E3F87}" type="presParOf" srcId="{3AAF31EC-D499-4FA4-BAA0-4636893811B5}" destId="{FC927711-3AA1-4EF2-A7A6-B69FE794677A}" srcOrd="2" destOrd="0" presId="urn:microsoft.com/office/officeart/2005/8/layout/orgChart1"/>
    <dgm:cxn modelId="{8D6F24B1-5344-4588-91D3-F256987583A7}" type="presParOf" srcId="{FBA59457-E322-4382-9DC1-E8C15FA6245B}" destId="{308ABA99-3CAA-4543-92DC-DE8E5C185375}" srcOrd="2" destOrd="0" presId="urn:microsoft.com/office/officeart/2005/8/layout/orgChart1"/>
    <dgm:cxn modelId="{AC70A4BE-1F6B-4CE5-84D8-4AE875EE677E}" type="presParOf" srcId="{FBA59457-E322-4382-9DC1-E8C15FA6245B}" destId="{2B9EB598-D6F4-4D99-9849-0E627CF89AA8}" srcOrd="3" destOrd="0" presId="urn:microsoft.com/office/officeart/2005/8/layout/orgChart1"/>
    <dgm:cxn modelId="{C71785D8-92CA-4EF0-B4A5-6AAD3BB3F79F}" type="presParOf" srcId="{2B9EB598-D6F4-4D99-9849-0E627CF89AA8}" destId="{FFD20C3E-CB8A-4D46-AA5E-82DB01751AA1}" srcOrd="0" destOrd="0" presId="urn:microsoft.com/office/officeart/2005/8/layout/orgChart1"/>
    <dgm:cxn modelId="{9445CF29-BDBA-431D-A62A-E0AD905BDB4F}" type="presParOf" srcId="{FFD20C3E-CB8A-4D46-AA5E-82DB01751AA1}" destId="{0279D246-0B73-4729-9435-E366C11069FF}" srcOrd="0" destOrd="0" presId="urn:microsoft.com/office/officeart/2005/8/layout/orgChart1"/>
    <dgm:cxn modelId="{F8D5887D-E27B-4BFB-B172-2E894968EAE4}" type="presParOf" srcId="{FFD20C3E-CB8A-4D46-AA5E-82DB01751AA1}" destId="{4612BE82-EF4D-47AA-A131-0A66172A28CF}" srcOrd="1" destOrd="0" presId="urn:microsoft.com/office/officeart/2005/8/layout/orgChart1"/>
    <dgm:cxn modelId="{1E84FC5E-C496-4D43-9D4F-32AE24B789C9}" type="presParOf" srcId="{2B9EB598-D6F4-4D99-9849-0E627CF89AA8}" destId="{6CE2FDF8-5CD3-442F-B4F1-20DFEC54EE44}" srcOrd="1" destOrd="0" presId="urn:microsoft.com/office/officeart/2005/8/layout/orgChart1"/>
    <dgm:cxn modelId="{3B97C9A4-4C7F-4541-A178-DDF4A74DE348}" type="presParOf" srcId="{2B9EB598-D6F4-4D99-9849-0E627CF89AA8}" destId="{93AAC303-D74B-41F0-ACB0-19E02AD30113}" srcOrd="2" destOrd="0" presId="urn:microsoft.com/office/officeart/2005/8/layout/orgChart1"/>
    <dgm:cxn modelId="{92AD2B4D-BF12-461A-9A42-91BD8DE7C2F4}" type="presParOf" srcId="{FBA59457-E322-4382-9DC1-E8C15FA6245B}" destId="{65483AC5-3FA7-43D6-99C0-74D8210000BB}" srcOrd="4" destOrd="0" presId="urn:microsoft.com/office/officeart/2005/8/layout/orgChart1"/>
    <dgm:cxn modelId="{7064C5B9-0CAD-42F0-B2E8-FA2E7FA5AD5D}" type="presParOf" srcId="{FBA59457-E322-4382-9DC1-E8C15FA6245B}" destId="{E7905D40-955A-447B-91B4-144E1AB11882}" srcOrd="5" destOrd="0" presId="urn:microsoft.com/office/officeart/2005/8/layout/orgChart1"/>
    <dgm:cxn modelId="{FF9C1000-2307-4C31-A194-9BD50A0BBE5B}" type="presParOf" srcId="{E7905D40-955A-447B-91B4-144E1AB11882}" destId="{86F37402-A444-4C80-8224-7E928BC721EE}" srcOrd="0" destOrd="0" presId="urn:microsoft.com/office/officeart/2005/8/layout/orgChart1"/>
    <dgm:cxn modelId="{F39937A1-919F-4C0B-8029-89D998094CF1}" type="presParOf" srcId="{86F37402-A444-4C80-8224-7E928BC721EE}" destId="{68C4B1D5-2BE8-417E-B94B-CB9413FD3C69}" srcOrd="0" destOrd="0" presId="urn:microsoft.com/office/officeart/2005/8/layout/orgChart1"/>
    <dgm:cxn modelId="{773302DB-1349-4B7A-B2E0-E51B66153991}" type="presParOf" srcId="{86F37402-A444-4C80-8224-7E928BC721EE}" destId="{093EB8C8-3D6D-4347-9E86-F0140B728914}" srcOrd="1" destOrd="0" presId="urn:microsoft.com/office/officeart/2005/8/layout/orgChart1"/>
    <dgm:cxn modelId="{E20EAEF9-7F7C-4ECB-9EA0-F12F3A74496A}" type="presParOf" srcId="{E7905D40-955A-447B-91B4-144E1AB11882}" destId="{7C1A2FFA-888B-4E58-8A2F-36D59010E94D}" srcOrd="1" destOrd="0" presId="urn:microsoft.com/office/officeart/2005/8/layout/orgChart1"/>
    <dgm:cxn modelId="{CA7963EC-50B2-4FDB-A0E7-9FC29C5E0888}" type="presParOf" srcId="{E7905D40-955A-447B-91B4-144E1AB11882}" destId="{6A62947C-8410-46D7-ACF2-71C71221EB48}" srcOrd="2" destOrd="0" presId="urn:microsoft.com/office/officeart/2005/8/layout/orgChart1"/>
    <dgm:cxn modelId="{30AC62A8-FB1A-4D99-A2BC-5A6A4F523B7B}" type="presParOf" srcId="{FBA59457-E322-4382-9DC1-E8C15FA6245B}" destId="{B6E0D559-1ACD-48FD-969F-0225E881AEA7}" srcOrd="6" destOrd="0" presId="urn:microsoft.com/office/officeart/2005/8/layout/orgChart1"/>
    <dgm:cxn modelId="{B4AE2B17-AA68-4B84-B9AD-4541B072E23F}" type="presParOf" srcId="{FBA59457-E322-4382-9DC1-E8C15FA6245B}" destId="{A9A06D8E-7DA2-4836-921C-D6B5744AED3F}" srcOrd="7" destOrd="0" presId="urn:microsoft.com/office/officeart/2005/8/layout/orgChart1"/>
    <dgm:cxn modelId="{A5F6BB2F-3913-489A-A557-F57F27DEBED8}" type="presParOf" srcId="{A9A06D8E-7DA2-4836-921C-D6B5744AED3F}" destId="{6723DDD7-9AA2-4728-B283-1F59BF86E152}" srcOrd="0" destOrd="0" presId="urn:microsoft.com/office/officeart/2005/8/layout/orgChart1"/>
    <dgm:cxn modelId="{7BC6AFFB-0A18-49B9-9625-F70C34BB33DC}" type="presParOf" srcId="{6723DDD7-9AA2-4728-B283-1F59BF86E152}" destId="{E3B0FB82-F550-4FD1-8CB4-5780A47C21C9}" srcOrd="0" destOrd="0" presId="urn:microsoft.com/office/officeart/2005/8/layout/orgChart1"/>
    <dgm:cxn modelId="{E06BCDE9-E87D-4C23-9BBD-5FB851626BAF}" type="presParOf" srcId="{6723DDD7-9AA2-4728-B283-1F59BF86E152}" destId="{D346FA96-0C21-4BC0-80FF-7BD77F2EC30A}" srcOrd="1" destOrd="0" presId="urn:microsoft.com/office/officeart/2005/8/layout/orgChart1"/>
    <dgm:cxn modelId="{F82483F6-890B-4EDC-B1BA-6C0FB52E434E}" type="presParOf" srcId="{A9A06D8E-7DA2-4836-921C-D6B5744AED3F}" destId="{638F5C9F-B170-47BC-8F7B-B8DF97DF435F}" srcOrd="1" destOrd="0" presId="urn:microsoft.com/office/officeart/2005/8/layout/orgChart1"/>
    <dgm:cxn modelId="{24279930-CC3E-4086-AD59-85A07338644E}" type="presParOf" srcId="{638F5C9F-B170-47BC-8F7B-B8DF97DF435F}" destId="{40C28D44-89C4-47D2-9A96-49790879A510}" srcOrd="0" destOrd="0" presId="urn:microsoft.com/office/officeart/2005/8/layout/orgChart1"/>
    <dgm:cxn modelId="{4D0D1334-E64A-425A-A5FA-AB748066C76F}" type="presParOf" srcId="{638F5C9F-B170-47BC-8F7B-B8DF97DF435F}" destId="{31FB7D01-416B-40B0-A945-D0F964E27AB6}" srcOrd="1" destOrd="0" presId="urn:microsoft.com/office/officeart/2005/8/layout/orgChart1"/>
    <dgm:cxn modelId="{DED4EDC2-8AAD-4A2D-B318-1DA56651173E}" type="presParOf" srcId="{31FB7D01-416B-40B0-A945-D0F964E27AB6}" destId="{709B0F16-77C7-454A-9921-4255FB7D65AD}" srcOrd="0" destOrd="0" presId="urn:microsoft.com/office/officeart/2005/8/layout/orgChart1"/>
    <dgm:cxn modelId="{659B4F1B-4F41-4007-9E88-41D406F339CC}" type="presParOf" srcId="{709B0F16-77C7-454A-9921-4255FB7D65AD}" destId="{719254F7-4689-4169-AFD8-D317E51A24FA}" srcOrd="0" destOrd="0" presId="urn:microsoft.com/office/officeart/2005/8/layout/orgChart1"/>
    <dgm:cxn modelId="{0FA9DE84-676B-4124-AA68-D7EB4CA20885}" type="presParOf" srcId="{709B0F16-77C7-454A-9921-4255FB7D65AD}" destId="{4363DAD3-41F4-4064-A4CD-4A4B5AEC51AF}" srcOrd="1" destOrd="0" presId="urn:microsoft.com/office/officeart/2005/8/layout/orgChart1"/>
    <dgm:cxn modelId="{633A73E1-C73A-4A35-962B-7F1DEDB4CAC1}" type="presParOf" srcId="{31FB7D01-416B-40B0-A945-D0F964E27AB6}" destId="{D01D9409-6FBF-4FBB-8355-2364A03286A4}" srcOrd="1" destOrd="0" presId="urn:microsoft.com/office/officeart/2005/8/layout/orgChart1"/>
    <dgm:cxn modelId="{8075CE3C-0C8B-4CB7-AB26-D67BF0A0B088}" type="presParOf" srcId="{31FB7D01-416B-40B0-A945-D0F964E27AB6}" destId="{0B4DDC85-261C-48BF-94FE-40C31594E676}" srcOrd="2" destOrd="0" presId="urn:microsoft.com/office/officeart/2005/8/layout/orgChart1"/>
    <dgm:cxn modelId="{4BF23607-EA46-4D16-AB5E-356B4F09BC62}" type="presParOf" srcId="{A9A06D8E-7DA2-4836-921C-D6B5744AED3F}" destId="{4F2A1A6D-4A91-47DA-905E-8DBABE077AD5}" srcOrd="2" destOrd="0" presId="urn:microsoft.com/office/officeart/2005/8/layout/orgChart1"/>
    <dgm:cxn modelId="{04E5B00C-8069-4537-8AAF-9973FCF3AE03}" type="presParOf" srcId="{FBA59457-E322-4382-9DC1-E8C15FA6245B}" destId="{3975699F-11D8-4C42-906D-EFC736274C5D}" srcOrd="8" destOrd="0" presId="urn:microsoft.com/office/officeart/2005/8/layout/orgChart1"/>
    <dgm:cxn modelId="{162DD198-D223-4358-8403-656ECE1A729E}" type="presParOf" srcId="{FBA59457-E322-4382-9DC1-E8C15FA6245B}" destId="{3FB9DE7F-B3A2-4929-9C3E-867396E419B6}" srcOrd="9" destOrd="0" presId="urn:microsoft.com/office/officeart/2005/8/layout/orgChart1"/>
    <dgm:cxn modelId="{2F6ACB7D-643A-4AA7-B833-48F439D0D2EF}" type="presParOf" srcId="{3FB9DE7F-B3A2-4929-9C3E-867396E419B6}" destId="{91327CCB-A201-4007-9203-7112CE38F3BD}" srcOrd="0" destOrd="0" presId="urn:microsoft.com/office/officeart/2005/8/layout/orgChart1"/>
    <dgm:cxn modelId="{26BE19B4-74D4-4787-84E8-8170EBF6F1CF}" type="presParOf" srcId="{91327CCB-A201-4007-9203-7112CE38F3BD}" destId="{48CE2E62-4846-4A33-96E7-4CAA992E1CC7}" srcOrd="0" destOrd="0" presId="urn:microsoft.com/office/officeart/2005/8/layout/orgChart1"/>
    <dgm:cxn modelId="{FBEE5A8F-4272-4C3E-900D-EF2E2A75C73F}" type="presParOf" srcId="{91327CCB-A201-4007-9203-7112CE38F3BD}" destId="{7AFB4208-43B9-436A-8A1B-C47CEE944BB5}" srcOrd="1" destOrd="0" presId="urn:microsoft.com/office/officeart/2005/8/layout/orgChart1"/>
    <dgm:cxn modelId="{447427F4-E210-4687-8763-D76DC810B5A6}" type="presParOf" srcId="{3FB9DE7F-B3A2-4929-9C3E-867396E419B6}" destId="{99D94ABD-D844-44D1-8B14-45F7B19E6957}" srcOrd="1" destOrd="0" presId="urn:microsoft.com/office/officeart/2005/8/layout/orgChart1"/>
    <dgm:cxn modelId="{8C93C34C-9BBB-4590-9558-87651CFA9C6A}" type="presParOf" srcId="{3FB9DE7F-B3A2-4929-9C3E-867396E419B6}" destId="{FD7EC2E9-3CA5-4075-987E-B1963A4A94DC}" srcOrd="2" destOrd="0" presId="urn:microsoft.com/office/officeart/2005/8/layout/orgChart1"/>
    <dgm:cxn modelId="{8BBE72FC-E13D-4236-9515-BB8C22E8988E}" type="presParOf" srcId="{678BE470-2EEB-4640-B78D-5234FA8140D0}" destId="{67B0F375-20C1-4213-B9EA-724CD3A8960F}" srcOrd="2" destOrd="0" presId="urn:microsoft.com/office/officeart/2005/8/layout/orgChart1"/>
    <dgm:cxn modelId="{7AB124E0-5BDF-462A-8644-A2327432284C}" type="presParOf" srcId="{FB1D1DB7-84DC-4D2E-AC3C-7DE7B72726A6}" destId="{631B9161-16F2-408F-81E1-603DEA57879D}" srcOrd="2" destOrd="0" presId="urn:microsoft.com/office/officeart/2005/8/layout/orgChart1"/>
    <dgm:cxn modelId="{7F839354-6E9E-4252-AFB5-CC54D6F40345}" type="presParOf" srcId="{39E7D012-6B5C-4566-B843-53D100EA55E6}" destId="{41FBA299-F025-4ACD-9E3E-9690A6B819A8}" srcOrd="2" destOrd="0" presId="urn:microsoft.com/office/officeart/2005/8/layout/orgChart1"/>
    <dgm:cxn modelId="{A9B96878-ABB6-475E-8BB4-6F36A29FF9C3}" type="presParOf" srcId="{8F98BE1C-D14D-457C-88DE-48FC1C7D979C}" destId="{581EAAEA-E4F4-489A-A860-528526113269}" srcOrd="2" destOrd="0" presId="urn:microsoft.com/office/officeart/2005/8/layout/orgChart1"/>
    <dgm:cxn modelId="{6D50CE23-B883-4AE3-9E5B-AF9C8FA08501}" type="presParOf" srcId="{D62BFAE5-D181-419F-AD0D-D890F5026F33}" destId="{88176927-6E41-45CD-B5BE-042399BB0FF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75699F-11D8-4C42-906D-EFC736274C5D}">
      <dsp:nvSpPr>
        <dsp:cNvPr id="0" name=""/>
        <dsp:cNvSpPr/>
      </dsp:nvSpPr>
      <dsp:spPr>
        <a:xfrm>
          <a:off x="7336749" y="3020764"/>
          <a:ext cx="1287262" cy="163703"/>
        </a:xfrm>
        <a:custGeom>
          <a:avLst/>
          <a:gdLst/>
          <a:ahLst/>
          <a:cxnLst/>
          <a:rect l="0" t="0" r="0" b="0"/>
          <a:pathLst>
            <a:path>
              <a:moveTo>
                <a:pt x="0" y="0"/>
              </a:moveTo>
              <a:lnTo>
                <a:pt x="0" y="108578"/>
              </a:lnTo>
              <a:lnTo>
                <a:pt x="1222698" y="108578"/>
              </a:lnTo>
              <a:lnTo>
                <a:pt x="1222698" y="184081"/>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40C28D44-89C4-47D2-9A96-49790879A510}">
      <dsp:nvSpPr>
        <dsp:cNvPr id="0" name=""/>
        <dsp:cNvSpPr/>
      </dsp:nvSpPr>
      <dsp:spPr>
        <a:xfrm>
          <a:off x="7713410" y="3652656"/>
          <a:ext cx="115843" cy="410265"/>
        </a:xfrm>
        <a:custGeom>
          <a:avLst/>
          <a:gdLst/>
          <a:ahLst/>
          <a:cxnLst/>
          <a:rect l="0" t="0" r="0" b="0"/>
          <a:pathLst>
            <a:path>
              <a:moveTo>
                <a:pt x="0" y="0"/>
              </a:moveTo>
              <a:lnTo>
                <a:pt x="0" y="344225"/>
              </a:lnTo>
              <a:lnTo>
                <a:pt x="97196" y="344225"/>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6E0D559-1ACD-48FD-969F-0225E881AEA7}">
      <dsp:nvSpPr>
        <dsp:cNvPr id="0" name=""/>
        <dsp:cNvSpPr/>
      </dsp:nvSpPr>
      <dsp:spPr>
        <a:xfrm>
          <a:off x="7336749" y="3020764"/>
          <a:ext cx="685576" cy="203371"/>
        </a:xfrm>
        <a:custGeom>
          <a:avLst/>
          <a:gdLst/>
          <a:ahLst/>
          <a:cxnLst/>
          <a:rect l="0" t="0" r="0" b="0"/>
          <a:pathLst>
            <a:path>
              <a:moveTo>
                <a:pt x="0" y="0"/>
              </a:moveTo>
              <a:lnTo>
                <a:pt x="0" y="95131"/>
              </a:lnTo>
              <a:lnTo>
                <a:pt x="575220" y="95131"/>
              </a:lnTo>
              <a:lnTo>
                <a:pt x="575220" y="170635"/>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65483AC5-3FA7-43D6-99C0-74D8210000BB}">
      <dsp:nvSpPr>
        <dsp:cNvPr id="0" name=""/>
        <dsp:cNvSpPr/>
      </dsp:nvSpPr>
      <dsp:spPr>
        <a:xfrm>
          <a:off x="6980618" y="3020764"/>
          <a:ext cx="356130" cy="239902"/>
        </a:xfrm>
        <a:custGeom>
          <a:avLst/>
          <a:gdLst/>
          <a:ahLst/>
          <a:cxnLst/>
          <a:rect l="0" t="0" r="0" b="0"/>
          <a:pathLst>
            <a:path>
              <a:moveTo>
                <a:pt x="250395" y="0"/>
              </a:moveTo>
              <a:lnTo>
                <a:pt x="250395" y="108578"/>
              </a:lnTo>
              <a:lnTo>
                <a:pt x="0" y="108578"/>
              </a:lnTo>
              <a:lnTo>
                <a:pt x="0" y="184081"/>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308ABA99-3CAA-4543-92DC-DE8E5C185375}">
      <dsp:nvSpPr>
        <dsp:cNvPr id="0" name=""/>
        <dsp:cNvSpPr/>
      </dsp:nvSpPr>
      <dsp:spPr>
        <a:xfrm>
          <a:off x="6072974" y="3020764"/>
          <a:ext cx="1263775" cy="219398"/>
        </a:xfrm>
        <a:custGeom>
          <a:avLst/>
          <a:gdLst/>
          <a:ahLst/>
          <a:cxnLst/>
          <a:rect l="0" t="0" r="0" b="0"/>
          <a:pathLst>
            <a:path>
              <a:moveTo>
                <a:pt x="1060346" y="0"/>
              </a:moveTo>
              <a:lnTo>
                <a:pt x="1060346" y="108578"/>
              </a:lnTo>
              <a:lnTo>
                <a:pt x="0" y="108578"/>
              </a:lnTo>
              <a:lnTo>
                <a:pt x="0" y="184081"/>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30E594C9-5D0A-4482-BD46-7A9419A2FCAF}">
      <dsp:nvSpPr>
        <dsp:cNvPr id="0" name=""/>
        <dsp:cNvSpPr/>
      </dsp:nvSpPr>
      <dsp:spPr>
        <a:xfrm>
          <a:off x="5242257" y="3020764"/>
          <a:ext cx="2094491" cy="219398"/>
        </a:xfrm>
        <a:custGeom>
          <a:avLst/>
          <a:gdLst/>
          <a:ahLst/>
          <a:cxnLst/>
          <a:rect l="0" t="0" r="0" b="0"/>
          <a:pathLst>
            <a:path>
              <a:moveTo>
                <a:pt x="1757344" y="0"/>
              </a:moveTo>
              <a:lnTo>
                <a:pt x="1757344" y="108578"/>
              </a:lnTo>
              <a:lnTo>
                <a:pt x="0" y="108578"/>
              </a:lnTo>
              <a:lnTo>
                <a:pt x="0" y="184081"/>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A93A78F7-0D1E-466B-9D1F-B6367292ACF4}">
      <dsp:nvSpPr>
        <dsp:cNvPr id="0" name=""/>
        <dsp:cNvSpPr/>
      </dsp:nvSpPr>
      <dsp:spPr>
        <a:xfrm>
          <a:off x="5906458" y="2326179"/>
          <a:ext cx="1430290" cy="344440"/>
        </a:xfrm>
        <a:custGeom>
          <a:avLst/>
          <a:gdLst/>
          <a:ahLst/>
          <a:cxnLst/>
          <a:rect l="0" t="0" r="0" b="0"/>
          <a:pathLst>
            <a:path>
              <a:moveTo>
                <a:pt x="0" y="0"/>
              </a:moveTo>
              <a:lnTo>
                <a:pt x="0" y="213492"/>
              </a:lnTo>
              <a:lnTo>
                <a:pt x="1222134" y="213492"/>
              </a:lnTo>
              <a:lnTo>
                <a:pt x="1222134" y="288996"/>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0A651A5D-1381-49A7-BC9F-E0DE77DCD99A}">
      <dsp:nvSpPr>
        <dsp:cNvPr id="0" name=""/>
        <dsp:cNvSpPr/>
      </dsp:nvSpPr>
      <dsp:spPr>
        <a:xfrm>
          <a:off x="3846155" y="3093826"/>
          <a:ext cx="394482" cy="1017084"/>
        </a:xfrm>
        <a:custGeom>
          <a:avLst/>
          <a:gdLst/>
          <a:ahLst/>
          <a:cxnLst/>
          <a:rect l="0" t="0" r="0" b="0"/>
          <a:pathLst>
            <a:path>
              <a:moveTo>
                <a:pt x="0" y="0"/>
              </a:moveTo>
              <a:lnTo>
                <a:pt x="0" y="853365"/>
              </a:lnTo>
              <a:lnTo>
                <a:pt x="330983" y="853365"/>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842E1128-BF75-4ACF-A105-22A136294440}">
      <dsp:nvSpPr>
        <dsp:cNvPr id="0" name=""/>
        <dsp:cNvSpPr/>
      </dsp:nvSpPr>
      <dsp:spPr>
        <a:xfrm>
          <a:off x="3575925" y="3093826"/>
          <a:ext cx="270229" cy="1027538"/>
        </a:xfrm>
        <a:custGeom>
          <a:avLst/>
          <a:gdLst/>
          <a:ahLst/>
          <a:cxnLst/>
          <a:rect l="0" t="0" r="0" b="0"/>
          <a:pathLst>
            <a:path>
              <a:moveTo>
                <a:pt x="226731" y="0"/>
              </a:moveTo>
              <a:lnTo>
                <a:pt x="226731" y="862136"/>
              </a:lnTo>
              <a:lnTo>
                <a:pt x="0" y="862136"/>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459BCE58-BAD5-47F1-8CAE-C79B7BFA4117}">
      <dsp:nvSpPr>
        <dsp:cNvPr id="0" name=""/>
        <dsp:cNvSpPr/>
      </dsp:nvSpPr>
      <dsp:spPr>
        <a:xfrm>
          <a:off x="4152780" y="2326179"/>
          <a:ext cx="1753677" cy="383859"/>
        </a:xfrm>
        <a:custGeom>
          <a:avLst/>
          <a:gdLst/>
          <a:ahLst/>
          <a:cxnLst/>
          <a:rect l="0" t="0" r="0" b="0"/>
          <a:pathLst>
            <a:path>
              <a:moveTo>
                <a:pt x="1335907" y="0"/>
              </a:moveTo>
              <a:lnTo>
                <a:pt x="1335907" y="246566"/>
              </a:lnTo>
              <a:lnTo>
                <a:pt x="0" y="246566"/>
              </a:lnTo>
              <a:lnTo>
                <a:pt x="0" y="322070"/>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2D480B8C-6977-4BDD-8DC2-F9CD5E138B01}">
      <dsp:nvSpPr>
        <dsp:cNvPr id="0" name=""/>
        <dsp:cNvSpPr/>
      </dsp:nvSpPr>
      <dsp:spPr>
        <a:xfrm>
          <a:off x="5457017" y="1984403"/>
          <a:ext cx="449440" cy="91440"/>
        </a:xfrm>
        <a:custGeom>
          <a:avLst/>
          <a:gdLst/>
          <a:ahLst/>
          <a:cxnLst/>
          <a:rect l="0" t="0" r="0" b="0"/>
          <a:pathLst>
            <a:path>
              <a:moveTo>
                <a:pt x="45720" y="51113"/>
              </a:moveTo>
              <a:lnTo>
                <a:pt x="45720" y="45720"/>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364BA40B-B5CE-4C55-BFE8-639EE654831D}">
      <dsp:nvSpPr>
        <dsp:cNvPr id="0" name=""/>
        <dsp:cNvSpPr/>
      </dsp:nvSpPr>
      <dsp:spPr>
        <a:xfrm>
          <a:off x="3794469" y="1649811"/>
          <a:ext cx="1662548" cy="163604"/>
        </a:xfrm>
        <a:custGeom>
          <a:avLst/>
          <a:gdLst/>
          <a:ahLst/>
          <a:cxnLst/>
          <a:rect l="0" t="0" r="0" b="0"/>
          <a:pathLst>
            <a:path>
              <a:moveTo>
                <a:pt x="0" y="0"/>
              </a:moveTo>
              <a:lnTo>
                <a:pt x="0" y="60841"/>
              </a:lnTo>
              <a:lnTo>
                <a:pt x="1369035" y="60841"/>
              </a:lnTo>
              <a:lnTo>
                <a:pt x="1369035" y="136345"/>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8C028033-EDCE-498D-B71C-6736978BBA51}">
      <dsp:nvSpPr>
        <dsp:cNvPr id="0" name=""/>
        <dsp:cNvSpPr/>
      </dsp:nvSpPr>
      <dsp:spPr>
        <a:xfrm>
          <a:off x="1554511" y="2252277"/>
          <a:ext cx="362691" cy="474076"/>
        </a:xfrm>
        <a:custGeom>
          <a:avLst/>
          <a:gdLst/>
          <a:ahLst/>
          <a:cxnLst/>
          <a:rect l="0" t="0" r="0" b="0"/>
          <a:pathLst>
            <a:path>
              <a:moveTo>
                <a:pt x="66368" y="0"/>
              </a:moveTo>
              <a:lnTo>
                <a:pt x="66368" y="371773"/>
              </a:lnTo>
              <a:lnTo>
                <a:pt x="45720" y="371773"/>
              </a:lnTo>
              <a:lnTo>
                <a:pt x="45720" y="447277"/>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9EB4D6E5-8BA3-4BDE-BDDB-1BAD8D0804D4}">
      <dsp:nvSpPr>
        <dsp:cNvPr id="0" name=""/>
        <dsp:cNvSpPr/>
      </dsp:nvSpPr>
      <dsp:spPr>
        <a:xfrm>
          <a:off x="1917202" y="2252277"/>
          <a:ext cx="1121921" cy="474076"/>
        </a:xfrm>
        <a:custGeom>
          <a:avLst/>
          <a:gdLst/>
          <a:ahLst/>
          <a:cxnLst/>
          <a:rect l="0" t="0" r="0" b="0"/>
          <a:pathLst>
            <a:path>
              <a:moveTo>
                <a:pt x="0" y="0"/>
              </a:moveTo>
              <a:lnTo>
                <a:pt x="0" y="370306"/>
              </a:lnTo>
              <a:lnTo>
                <a:pt x="995945" y="370306"/>
              </a:lnTo>
              <a:lnTo>
                <a:pt x="995945" y="445810"/>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67CD861A-501B-4E70-A156-9DF56A0ABD21}">
      <dsp:nvSpPr>
        <dsp:cNvPr id="0" name=""/>
        <dsp:cNvSpPr/>
      </dsp:nvSpPr>
      <dsp:spPr>
        <a:xfrm>
          <a:off x="1917202" y="2252277"/>
          <a:ext cx="558096" cy="474076"/>
        </a:xfrm>
        <a:custGeom>
          <a:avLst/>
          <a:gdLst/>
          <a:ahLst/>
          <a:cxnLst/>
          <a:rect l="0" t="0" r="0" b="0"/>
          <a:pathLst>
            <a:path>
              <a:moveTo>
                <a:pt x="0" y="0"/>
              </a:moveTo>
              <a:lnTo>
                <a:pt x="0" y="374815"/>
              </a:lnTo>
              <a:lnTo>
                <a:pt x="520037" y="374815"/>
              </a:lnTo>
              <a:lnTo>
                <a:pt x="520037" y="450319"/>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92FB79C7-DD82-4450-96BC-1FD3FF67769A}">
      <dsp:nvSpPr>
        <dsp:cNvPr id="0" name=""/>
        <dsp:cNvSpPr/>
      </dsp:nvSpPr>
      <dsp:spPr>
        <a:xfrm>
          <a:off x="86865" y="3195129"/>
          <a:ext cx="110451" cy="1023156"/>
        </a:xfrm>
        <a:custGeom>
          <a:avLst/>
          <a:gdLst/>
          <a:ahLst/>
          <a:cxnLst/>
          <a:rect l="0" t="0" r="0" b="0"/>
          <a:pathLst>
            <a:path>
              <a:moveTo>
                <a:pt x="0" y="0"/>
              </a:moveTo>
              <a:lnTo>
                <a:pt x="0" y="733632"/>
              </a:lnTo>
              <a:lnTo>
                <a:pt x="263769" y="733632"/>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4669A30B-C525-473E-B636-BE4BDB42068F}">
      <dsp:nvSpPr>
        <dsp:cNvPr id="0" name=""/>
        <dsp:cNvSpPr/>
      </dsp:nvSpPr>
      <dsp:spPr>
        <a:xfrm>
          <a:off x="86865" y="3195129"/>
          <a:ext cx="151264" cy="305916"/>
        </a:xfrm>
        <a:custGeom>
          <a:avLst/>
          <a:gdLst/>
          <a:ahLst/>
          <a:cxnLst/>
          <a:rect l="0" t="0" r="0" b="0"/>
          <a:pathLst>
            <a:path>
              <a:moveTo>
                <a:pt x="0" y="0"/>
              </a:moveTo>
              <a:lnTo>
                <a:pt x="0" y="299059"/>
              </a:lnTo>
              <a:lnTo>
                <a:pt x="239457" y="299059"/>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65886FD7-D776-4C43-ABB8-BAD2975D6D6F}">
      <dsp:nvSpPr>
        <dsp:cNvPr id="0" name=""/>
        <dsp:cNvSpPr/>
      </dsp:nvSpPr>
      <dsp:spPr>
        <a:xfrm>
          <a:off x="434326" y="2252277"/>
          <a:ext cx="1482876" cy="538980"/>
        </a:xfrm>
        <a:custGeom>
          <a:avLst/>
          <a:gdLst/>
          <a:ahLst/>
          <a:cxnLst/>
          <a:rect l="0" t="0" r="0" b="0"/>
          <a:pathLst>
            <a:path>
              <a:moveTo>
                <a:pt x="1185873" y="0"/>
              </a:moveTo>
              <a:lnTo>
                <a:pt x="1185873" y="376717"/>
              </a:lnTo>
              <a:lnTo>
                <a:pt x="0" y="376717"/>
              </a:lnTo>
              <a:lnTo>
                <a:pt x="0" y="452221"/>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2BFBF192-38E0-4770-B243-441B18D338A0}">
      <dsp:nvSpPr>
        <dsp:cNvPr id="0" name=""/>
        <dsp:cNvSpPr/>
      </dsp:nvSpPr>
      <dsp:spPr>
        <a:xfrm>
          <a:off x="1917202" y="1649811"/>
          <a:ext cx="1877266" cy="179978"/>
        </a:xfrm>
        <a:custGeom>
          <a:avLst/>
          <a:gdLst/>
          <a:ahLst/>
          <a:cxnLst/>
          <a:rect l="0" t="0" r="0" b="0"/>
          <a:pathLst>
            <a:path>
              <a:moveTo>
                <a:pt x="1442339" y="0"/>
              </a:moveTo>
              <a:lnTo>
                <a:pt x="1442339" y="75503"/>
              </a:lnTo>
              <a:lnTo>
                <a:pt x="0" y="75503"/>
              </a:lnTo>
              <a:lnTo>
                <a:pt x="0" y="151007"/>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8BDF482-B4EB-4EDA-AF6B-3C863B058812}">
      <dsp:nvSpPr>
        <dsp:cNvPr id="0" name=""/>
        <dsp:cNvSpPr/>
      </dsp:nvSpPr>
      <dsp:spPr>
        <a:xfrm>
          <a:off x="3739553" y="975822"/>
          <a:ext cx="91440" cy="97252"/>
        </a:xfrm>
        <a:custGeom>
          <a:avLst/>
          <a:gdLst/>
          <a:ahLst/>
          <a:cxnLst/>
          <a:rect l="0" t="0" r="0" b="0"/>
          <a:pathLst>
            <a:path>
              <a:moveTo>
                <a:pt x="45720" y="0"/>
              </a:moveTo>
              <a:lnTo>
                <a:pt x="45720" y="151007"/>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CB95DA5-749B-4985-B6A8-B89091C72697}">
      <dsp:nvSpPr>
        <dsp:cNvPr id="0" name=""/>
        <dsp:cNvSpPr/>
      </dsp:nvSpPr>
      <dsp:spPr>
        <a:xfrm>
          <a:off x="2464921" y="487677"/>
          <a:ext cx="2640705" cy="488144"/>
        </a:xfrm>
        <a:prstGeom prst="rect">
          <a:avLst/>
        </a:prstGeom>
        <a:solidFill>
          <a:srgbClr val="5B9BD5">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ZA" sz="1800" b="1" kern="1200" dirty="0">
              <a:solidFill>
                <a:sysClr val="windowText" lastClr="000000"/>
              </a:solidFill>
              <a:latin typeface="Calibri" panose="020F0502020204030204"/>
              <a:ea typeface="+mn-ea"/>
              <a:cs typeface="+mn-cs"/>
            </a:rPr>
            <a:t>Forum of the </a:t>
          </a:r>
          <a:r>
            <a:rPr lang="en-ZA" sz="1800" b="1" kern="1200" dirty="0" smtClean="0">
              <a:solidFill>
                <a:sysClr val="windowText" lastClr="000000"/>
              </a:solidFill>
              <a:latin typeface="Calibri" panose="020F0502020204030204"/>
              <a:ea typeface="+mn-ea"/>
              <a:cs typeface="+mn-cs"/>
            </a:rPr>
            <a:t>Parties (Ministers) </a:t>
          </a:r>
          <a:endParaRPr lang="en-ZA" sz="1800" b="1" kern="1200" dirty="0">
            <a:solidFill>
              <a:sysClr val="windowText" lastClr="000000"/>
            </a:solidFill>
            <a:latin typeface="Calibri" panose="020F0502020204030204"/>
            <a:ea typeface="+mn-ea"/>
            <a:cs typeface="+mn-cs"/>
          </a:endParaRPr>
        </a:p>
      </dsp:txBody>
      <dsp:txXfrm>
        <a:off x="2464921" y="487677"/>
        <a:ext cx="2640705" cy="488144"/>
      </dsp:txXfrm>
    </dsp:sp>
    <dsp:sp modelId="{37173890-4C94-4C22-A4C2-48CFDFF0ECC9}">
      <dsp:nvSpPr>
        <dsp:cNvPr id="0" name=""/>
        <dsp:cNvSpPr/>
      </dsp:nvSpPr>
      <dsp:spPr>
        <a:xfrm>
          <a:off x="2776013" y="1073074"/>
          <a:ext cx="2036911" cy="576736"/>
        </a:xfrm>
        <a:prstGeom prst="rect">
          <a:avLst/>
        </a:prstGeom>
        <a:solidFill>
          <a:srgbClr val="7030A0"/>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ZA" sz="1600" b="1" kern="1200" dirty="0" smtClean="0">
              <a:solidFill>
                <a:sysClr val="windowText" lastClr="000000"/>
              </a:solidFill>
              <a:latin typeface="Calibri" panose="020F0502020204030204"/>
              <a:ea typeface="+mn-ea"/>
              <a:cs typeface="+mn-cs"/>
            </a:rPr>
            <a:t>Council </a:t>
          </a:r>
          <a:r>
            <a:rPr lang="en-ZA" sz="1600" b="1" kern="1200" dirty="0">
              <a:solidFill>
                <a:sysClr val="windowText" lastClr="000000"/>
              </a:solidFill>
              <a:latin typeface="Calibri" panose="020F0502020204030204"/>
              <a:ea typeface="+mn-ea"/>
              <a:cs typeface="+mn-cs"/>
            </a:rPr>
            <a:t>of Commissioners</a:t>
          </a:r>
          <a:r>
            <a:rPr lang="en-ZA" sz="1600" kern="1200" dirty="0">
              <a:solidFill>
                <a:sysClr val="windowText" lastClr="000000"/>
              </a:solidFill>
              <a:latin typeface="Calibri" panose="020F0502020204030204"/>
              <a:ea typeface="+mn-ea"/>
              <a:cs typeface="+mn-cs"/>
            </a:rPr>
            <a:t> </a:t>
          </a:r>
        </a:p>
        <a:p>
          <a:pPr lvl="0" algn="ctr" defTabSz="711200">
            <a:lnSpc>
              <a:spcPct val="90000"/>
            </a:lnSpc>
            <a:spcBef>
              <a:spcPct val="0"/>
            </a:spcBef>
            <a:spcAft>
              <a:spcPct val="35000"/>
            </a:spcAft>
          </a:pPr>
          <a:endParaRPr lang="en-ZA" sz="600" kern="1200" dirty="0">
            <a:solidFill>
              <a:sysClr val="windowText" lastClr="000000"/>
            </a:solidFill>
            <a:latin typeface="Calibri" panose="020F0502020204030204"/>
            <a:ea typeface="+mn-ea"/>
            <a:cs typeface="+mn-cs"/>
          </a:endParaRPr>
        </a:p>
      </dsp:txBody>
      <dsp:txXfrm>
        <a:off x="2776013" y="1073074"/>
        <a:ext cx="2036911" cy="576736"/>
      </dsp:txXfrm>
    </dsp:sp>
    <dsp:sp modelId="{9AAB6311-5F9E-41E4-9C32-60F7502F395B}">
      <dsp:nvSpPr>
        <dsp:cNvPr id="0" name=""/>
        <dsp:cNvSpPr/>
      </dsp:nvSpPr>
      <dsp:spPr>
        <a:xfrm>
          <a:off x="1298620" y="1829790"/>
          <a:ext cx="1237163" cy="422486"/>
        </a:xfrm>
        <a:prstGeom prst="rect">
          <a:avLst/>
        </a:prstGeom>
        <a:solidFill>
          <a:srgbClr val="FFFF00"/>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ZA" sz="1600" b="1" kern="1200" dirty="0">
              <a:solidFill>
                <a:sysClr val="windowText" lastClr="000000"/>
              </a:solidFill>
              <a:latin typeface="Calibri" panose="020F0502020204030204"/>
              <a:ea typeface="+mn-ea"/>
              <a:cs typeface="+mn-cs"/>
            </a:rPr>
            <a:t>Task Teams </a:t>
          </a:r>
          <a:r>
            <a:rPr lang="en-ZA" sz="1600" b="1" kern="1200" dirty="0" smtClean="0">
              <a:solidFill>
                <a:sysClr val="windowText" lastClr="000000"/>
              </a:solidFill>
              <a:latin typeface="Calibri" panose="020F0502020204030204"/>
              <a:ea typeface="+mn-ea"/>
              <a:cs typeface="+mn-cs"/>
            </a:rPr>
            <a:t>(4)</a:t>
          </a:r>
          <a:endParaRPr lang="en-ZA" sz="1600" b="1" kern="1200" dirty="0">
            <a:solidFill>
              <a:sysClr val="windowText" lastClr="000000"/>
            </a:solidFill>
            <a:latin typeface="Calibri" panose="020F0502020204030204"/>
            <a:ea typeface="+mn-ea"/>
            <a:cs typeface="+mn-cs"/>
          </a:endParaRPr>
        </a:p>
      </dsp:txBody>
      <dsp:txXfrm>
        <a:off x="1298620" y="1829790"/>
        <a:ext cx="1237163" cy="422486"/>
      </dsp:txXfrm>
    </dsp:sp>
    <dsp:sp modelId="{F89FDBA8-8AC3-4E88-8229-759CA6A1166D}">
      <dsp:nvSpPr>
        <dsp:cNvPr id="0" name=""/>
        <dsp:cNvSpPr/>
      </dsp:nvSpPr>
      <dsp:spPr>
        <a:xfrm>
          <a:off x="0" y="2791257"/>
          <a:ext cx="868653" cy="403871"/>
        </a:xfrm>
        <a:prstGeom prst="rect">
          <a:avLst/>
        </a:prstGeom>
        <a:solidFill>
          <a:srgbClr val="FFFF00"/>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ZA" sz="1200" kern="1200" dirty="0" smtClean="0">
              <a:solidFill>
                <a:sysClr val="windowText" lastClr="000000"/>
              </a:solidFill>
              <a:latin typeface="Calibri" panose="020F0502020204030204"/>
              <a:ea typeface="+mn-ea"/>
              <a:cs typeface="+mn-cs"/>
            </a:rPr>
            <a:t>Technical</a:t>
          </a:r>
          <a:endParaRPr lang="en-ZA" sz="600" kern="1200" dirty="0">
            <a:solidFill>
              <a:sysClr val="windowText" lastClr="000000"/>
            </a:solidFill>
            <a:latin typeface="Calibri" panose="020F0502020204030204"/>
            <a:ea typeface="+mn-ea"/>
            <a:cs typeface="+mn-cs"/>
          </a:endParaRPr>
        </a:p>
      </dsp:txBody>
      <dsp:txXfrm>
        <a:off x="0" y="2791257"/>
        <a:ext cx="868653" cy="403871"/>
      </dsp:txXfrm>
    </dsp:sp>
    <dsp:sp modelId="{7103BAF3-8171-4DF4-B080-A0E64969D536}">
      <dsp:nvSpPr>
        <dsp:cNvPr id="0" name=""/>
        <dsp:cNvSpPr/>
      </dsp:nvSpPr>
      <dsp:spPr>
        <a:xfrm>
          <a:off x="238129" y="3184467"/>
          <a:ext cx="1318197" cy="633155"/>
        </a:xfrm>
        <a:prstGeom prst="rect">
          <a:avLst/>
        </a:prstGeom>
        <a:solidFill>
          <a:srgbClr val="ED7D31">
            <a:lumMod val="5000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ZA" sz="1000" kern="1200" dirty="0">
              <a:solidFill>
                <a:sysClr val="windowText" lastClr="000000"/>
              </a:solidFill>
              <a:latin typeface="Calibri" panose="020F0502020204030204"/>
              <a:ea typeface="+mn-ea"/>
              <a:cs typeface="+mn-cs"/>
            </a:rPr>
            <a:t>Water Resources Quality Working Group</a:t>
          </a:r>
        </a:p>
      </dsp:txBody>
      <dsp:txXfrm>
        <a:off x="238129" y="3184467"/>
        <a:ext cx="1318197" cy="633155"/>
      </dsp:txXfrm>
    </dsp:sp>
    <dsp:sp modelId="{50026BBF-75EF-4BC3-8A4A-3D4402256B0F}">
      <dsp:nvSpPr>
        <dsp:cNvPr id="0" name=""/>
        <dsp:cNvSpPr/>
      </dsp:nvSpPr>
      <dsp:spPr>
        <a:xfrm>
          <a:off x="197317" y="3811645"/>
          <a:ext cx="2333627" cy="813280"/>
        </a:xfrm>
        <a:prstGeom prst="rect">
          <a:avLst/>
        </a:prstGeom>
        <a:solidFill>
          <a:srgbClr val="ED7D31">
            <a:lumMod val="5000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ZA" sz="1600" b="1" u="sng" kern="1200" dirty="0">
              <a:solidFill>
                <a:srgbClr val="00B0F0"/>
              </a:solidFill>
              <a:latin typeface="Calibri" panose="020F0502020204030204"/>
              <a:ea typeface="+mn-ea"/>
              <a:cs typeface="+mn-cs"/>
            </a:rPr>
            <a:t>Ground Water </a:t>
          </a:r>
          <a:r>
            <a:rPr lang="en-ZA" sz="1600" b="1" u="sng" kern="1200" dirty="0" smtClean="0">
              <a:solidFill>
                <a:srgbClr val="00B0F0"/>
              </a:solidFill>
              <a:latin typeface="Calibri" panose="020F0502020204030204"/>
              <a:ea typeface="+mn-ea"/>
              <a:cs typeface="+mn-cs"/>
            </a:rPr>
            <a:t>Hydrology Committee</a:t>
          </a:r>
        </a:p>
        <a:p>
          <a:pPr lvl="0" algn="ctr" defTabSz="711200">
            <a:lnSpc>
              <a:spcPct val="90000"/>
            </a:lnSpc>
            <a:spcBef>
              <a:spcPct val="0"/>
            </a:spcBef>
            <a:spcAft>
              <a:spcPct val="35000"/>
            </a:spcAft>
          </a:pPr>
          <a:r>
            <a:rPr lang="en-ZA" sz="1000" kern="1200" dirty="0" smtClean="0">
              <a:solidFill>
                <a:sysClr val="windowText" lastClr="000000"/>
              </a:solidFill>
              <a:latin typeface="Calibri" panose="020F0502020204030204"/>
              <a:ea typeface="+mn-ea"/>
              <a:cs typeface="+mn-cs"/>
            </a:rPr>
            <a:t>&amp; Surface Water Hydrology Working Group</a:t>
          </a:r>
          <a:endParaRPr lang="en-ZA" sz="1000" kern="1200" dirty="0">
            <a:solidFill>
              <a:sysClr val="windowText" lastClr="000000"/>
            </a:solidFill>
            <a:latin typeface="Calibri" panose="020F0502020204030204"/>
            <a:ea typeface="+mn-ea"/>
            <a:cs typeface="+mn-cs"/>
          </a:endParaRPr>
        </a:p>
      </dsp:txBody>
      <dsp:txXfrm>
        <a:off x="197317" y="3811645"/>
        <a:ext cx="2333627" cy="813280"/>
      </dsp:txXfrm>
    </dsp:sp>
    <dsp:sp modelId="{746F5E49-3668-4B0E-910D-CC1F22E92352}">
      <dsp:nvSpPr>
        <dsp:cNvPr id="0" name=""/>
        <dsp:cNvSpPr/>
      </dsp:nvSpPr>
      <dsp:spPr>
        <a:xfrm>
          <a:off x="2155391" y="2726353"/>
          <a:ext cx="639815" cy="434408"/>
        </a:xfrm>
        <a:prstGeom prst="rect">
          <a:avLst/>
        </a:prstGeom>
        <a:solidFill>
          <a:srgbClr val="FFFF00"/>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ZA" sz="1200" kern="1200" dirty="0">
              <a:solidFill>
                <a:sysClr val="windowText" lastClr="000000"/>
              </a:solidFill>
              <a:latin typeface="Calibri" panose="020F0502020204030204"/>
              <a:ea typeface="+mn-ea"/>
              <a:cs typeface="+mn-cs"/>
            </a:rPr>
            <a:t>Legal</a:t>
          </a:r>
        </a:p>
      </dsp:txBody>
      <dsp:txXfrm>
        <a:off x="2155391" y="2726353"/>
        <a:ext cx="639815" cy="434408"/>
      </dsp:txXfrm>
    </dsp:sp>
    <dsp:sp modelId="{A6D11FD3-525D-4F5A-8CBC-390B3223ACD2}">
      <dsp:nvSpPr>
        <dsp:cNvPr id="0" name=""/>
        <dsp:cNvSpPr/>
      </dsp:nvSpPr>
      <dsp:spPr>
        <a:xfrm>
          <a:off x="2764019" y="2726353"/>
          <a:ext cx="550211" cy="576012"/>
        </a:xfrm>
        <a:prstGeom prst="rect">
          <a:avLst/>
        </a:prstGeom>
        <a:solidFill>
          <a:srgbClr val="FFFF00"/>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ZA" sz="1100" kern="1200" dirty="0">
              <a:solidFill>
                <a:sysClr val="windowText" lastClr="000000"/>
              </a:solidFill>
              <a:latin typeface="Calibri" panose="020F0502020204030204"/>
              <a:ea typeface="+mn-ea"/>
              <a:cs typeface="+mn-cs"/>
            </a:rPr>
            <a:t>Finance</a:t>
          </a:r>
        </a:p>
      </dsp:txBody>
      <dsp:txXfrm>
        <a:off x="2764019" y="2726353"/>
        <a:ext cx="550211" cy="576012"/>
      </dsp:txXfrm>
    </dsp:sp>
    <dsp:sp modelId="{14EE6183-4D21-4668-BB2C-BE0F7532224A}">
      <dsp:nvSpPr>
        <dsp:cNvPr id="0" name=""/>
        <dsp:cNvSpPr/>
      </dsp:nvSpPr>
      <dsp:spPr>
        <a:xfrm>
          <a:off x="938145" y="2726353"/>
          <a:ext cx="1232733" cy="421145"/>
        </a:xfrm>
        <a:prstGeom prst="rect">
          <a:avLst/>
        </a:prstGeom>
        <a:solidFill>
          <a:srgbClr val="FFFF00"/>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ZA" sz="1200" kern="1200" dirty="0">
              <a:solidFill>
                <a:sysClr val="windowText" lastClr="000000"/>
              </a:solidFill>
              <a:latin typeface="Calibri" panose="020F0502020204030204"/>
              <a:ea typeface="+mn-ea"/>
              <a:cs typeface="+mn-cs"/>
            </a:rPr>
            <a:t>Communications</a:t>
          </a:r>
        </a:p>
      </dsp:txBody>
      <dsp:txXfrm>
        <a:off x="938145" y="2726353"/>
        <a:ext cx="1232733" cy="421145"/>
      </dsp:txXfrm>
    </dsp:sp>
    <dsp:sp modelId="{41FBFEB3-C864-4AA2-88ED-BB8AB2141DC6}">
      <dsp:nvSpPr>
        <dsp:cNvPr id="0" name=""/>
        <dsp:cNvSpPr/>
      </dsp:nvSpPr>
      <dsp:spPr>
        <a:xfrm>
          <a:off x="5055682" y="1813416"/>
          <a:ext cx="802670" cy="224236"/>
        </a:xfrm>
        <a:prstGeom prst="rect">
          <a:avLst/>
        </a:prstGeom>
        <a:solidFill>
          <a:srgbClr val="ED7D31"/>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ZA" sz="1000" b="1" kern="1200" dirty="0">
              <a:solidFill>
                <a:sysClr val="windowText" lastClr="000000"/>
              </a:solidFill>
              <a:latin typeface="Calibri" panose="020F0502020204030204"/>
              <a:ea typeface="+mn-ea"/>
              <a:cs typeface="+mn-cs"/>
            </a:rPr>
            <a:t>Secretariat</a:t>
          </a:r>
          <a:r>
            <a:rPr lang="en-ZA" sz="600" b="1" kern="1200" dirty="0">
              <a:solidFill>
                <a:sysClr val="windowText" lastClr="000000"/>
              </a:solidFill>
              <a:latin typeface="Calibri" panose="020F0502020204030204"/>
              <a:ea typeface="+mn-ea"/>
              <a:cs typeface="+mn-cs"/>
            </a:rPr>
            <a:t> </a:t>
          </a:r>
        </a:p>
      </dsp:txBody>
      <dsp:txXfrm>
        <a:off x="5055682" y="1813416"/>
        <a:ext cx="802670" cy="224236"/>
      </dsp:txXfrm>
    </dsp:sp>
    <dsp:sp modelId="{4C9FB484-79FD-49FE-ABE3-FAF8CDC1AC0A}">
      <dsp:nvSpPr>
        <dsp:cNvPr id="0" name=""/>
        <dsp:cNvSpPr/>
      </dsp:nvSpPr>
      <dsp:spPr>
        <a:xfrm>
          <a:off x="5371840" y="2030123"/>
          <a:ext cx="1069235" cy="296056"/>
        </a:xfrm>
        <a:prstGeom prst="rect">
          <a:avLst/>
        </a:prstGeom>
        <a:solidFill>
          <a:srgbClr val="C00000"/>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ZA" sz="1000" kern="1200">
              <a:solidFill>
                <a:sysClr val="windowText" lastClr="000000"/>
              </a:solidFill>
              <a:latin typeface="Calibri" panose="020F0502020204030204"/>
              <a:ea typeface="+mn-ea"/>
              <a:cs typeface="+mn-cs"/>
            </a:rPr>
            <a:t>Executive Secretary</a:t>
          </a:r>
        </a:p>
      </dsp:txBody>
      <dsp:txXfrm>
        <a:off x="5371840" y="2030123"/>
        <a:ext cx="1069235" cy="296056"/>
      </dsp:txXfrm>
    </dsp:sp>
    <dsp:sp modelId="{6A6CB34E-D296-4F80-AE45-4A0ADB515EB5}">
      <dsp:nvSpPr>
        <dsp:cNvPr id="0" name=""/>
        <dsp:cNvSpPr/>
      </dsp:nvSpPr>
      <dsp:spPr>
        <a:xfrm>
          <a:off x="3769499" y="2710039"/>
          <a:ext cx="766562" cy="383787"/>
        </a:xfrm>
        <a:prstGeom prst="rect">
          <a:avLst/>
        </a:prstGeom>
        <a:solidFill>
          <a:srgbClr val="00B050"/>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ZA" sz="1000" kern="1200" dirty="0">
              <a:solidFill>
                <a:sysClr val="windowText" lastClr="000000"/>
              </a:solidFill>
              <a:latin typeface="Calibri" panose="020F0502020204030204"/>
              <a:ea typeface="+mn-ea"/>
              <a:cs typeface="+mn-cs"/>
            </a:rPr>
            <a:t>National Seconded Staff </a:t>
          </a:r>
          <a:r>
            <a:rPr lang="en-ZA" sz="1000" kern="1200" dirty="0" smtClean="0">
              <a:solidFill>
                <a:sysClr val="windowText" lastClr="000000"/>
              </a:solidFill>
              <a:latin typeface="Calibri" panose="020F0502020204030204"/>
              <a:ea typeface="+mn-ea"/>
              <a:cs typeface="+mn-cs"/>
            </a:rPr>
            <a:t>(2)</a:t>
          </a:r>
          <a:endParaRPr lang="en-ZA" sz="1000" kern="1200" dirty="0">
            <a:solidFill>
              <a:sysClr val="windowText" lastClr="000000"/>
            </a:solidFill>
            <a:latin typeface="Calibri" panose="020F0502020204030204"/>
            <a:ea typeface="+mn-ea"/>
            <a:cs typeface="+mn-cs"/>
          </a:endParaRPr>
        </a:p>
      </dsp:txBody>
      <dsp:txXfrm>
        <a:off x="3769499" y="2710039"/>
        <a:ext cx="766562" cy="383787"/>
      </dsp:txXfrm>
    </dsp:sp>
    <dsp:sp modelId="{1D103868-5A6B-4309-BBA1-260FA0C07B35}">
      <dsp:nvSpPr>
        <dsp:cNvPr id="0" name=""/>
        <dsp:cNvSpPr/>
      </dsp:nvSpPr>
      <dsp:spPr>
        <a:xfrm>
          <a:off x="3136572" y="3817439"/>
          <a:ext cx="439353" cy="607851"/>
        </a:xfrm>
        <a:prstGeom prst="rect">
          <a:avLst/>
        </a:prstGeom>
        <a:solidFill>
          <a:srgbClr val="00B050"/>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ZA" sz="1000" kern="1200" dirty="0">
              <a:solidFill>
                <a:sysClr val="windowText" lastClr="000000"/>
              </a:solidFill>
              <a:latin typeface="Calibri" panose="020F0502020204030204"/>
              <a:ea typeface="+mn-ea"/>
              <a:cs typeface="+mn-cs"/>
            </a:rPr>
            <a:t>Legal Expert</a:t>
          </a:r>
        </a:p>
      </dsp:txBody>
      <dsp:txXfrm>
        <a:off x="3136572" y="3817439"/>
        <a:ext cx="439353" cy="607851"/>
      </dsp:txXfrm>
    </dsp:sp>
    <dsp:sp modelId="{7C1D6207-AF20-4594-8581-D4F4AD0D343B}">
      <dsp:nvSpPr>
        <dsp:cNvPr id="0" name=""/>
        <dsp:cNvSpPr/>
      </dsp:nvSpPr>
      <dsp:spPr>
        <a:xfrm>
          <a:off x="4240638" y="3791505"/>
          <a:ext cx="574517" cy="638812"/>
        </a:xfrm>
        <a:prstGeom prst="rect">
          <a:avLst/>
        </a:prstGeom>
        <a:solidFill>
          <a:srgbClr val="00B050"/>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ZA" sz="1000" kern="1200">
              <a:solidFill>
                <a:sysClr val="windowText" lastClr="000000"/>
              </a:solidFill>
              <a:latin typeface="Calibri" panose="020F0502020204030204"/>
              <a:ea typeface="+mn-ea"/>
              <a:cs typeface="+mn-cs"/>
            </a:rPr>
            <a:t>Water Resources Economist</a:t>
          </a:r>
        </a:p>
      </dsp:txBody>
      <dsp:txXfrm>
        <a:off x="4240638" y="3791505"/>
        <a:ext cx="574517" cy="638812"/>
      </dsp:txXfrm>
    </dsp:sp>
    <dsp:sp modelId="{93C25AE7-FD36-4A89-846C-BF58330A55A0}">
      <dsp:nvSpPr>
        <dsp:cNvPr id="0" name=""/>
        <dsp:cNvSpPr/>
      </dsp:nvSpPr>
      <dsp:spPr>
        <a:xfrm>
          <a:off x="6550932" y="2670620"/>
          <a:ext cx="1571632" cy="350143"/>
        </a:xfrm>
        <a:prstGeom prst="rect">
          <a:avLst/>
        </a:prstGeom>
        <a:solidFill>
          <a:srgbClr val="C00000"/>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ZA" sz="1000" kern="1200" dirty="0">
              <a:solidFill>
                <a:sysClr val="windowText" lastClr="000000"/>
              </a:solidFill>
              <a:latin typeface="Calibri" panose="020F0502020204030204"/>
              <a:ea typeface="+mn-ea"/>
              <a:cs typeface="+mn-cs"/>
            </a:rPr>
            <a:t>Core Staff (7 including  E.S.)</a:t>
          </a:r>
        </a:p>
      </dsp:txBody>
      <dsp:txXfrm>
        <a:off x="6550932" y="2670620"/>
        <a:ext cx="1571632" cy="350143"/>
      </dsp:txXfrm>
    </dsp:sp>
    <dsp:sp modelId="{E021D0C1-1F58-4063-BD2C-CFEFC4A45848}">
      <dsp:nvSpPr>
        <dsp:cNvPr id="0" name=""/>
        <dsp:cNvSpPr/>
      </dsp:nvSpPr>
      <dsp:spPr>
        <a:xfrm>
          <a:off x="4958992" y="3240162"/>
          <a:ext cx="566529" cy="828017"/>
        </a:xfrm>
        <a:prstGeom prst="rect">
          <a:avLst/>
        </a:prstGeom>
        <a:solidFill>
          <a:srgbClr val="C00000"/>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ZA" sz="1000" kern="1200" dirty="0">
              <a:solidFill>
                <a:sysClr val="windowText" lastClr="000000"/>
              </a:solidFill>
              <a:latin typeface="Calibri" panose="020F0502020204030204"/>
              <a:ea typeface="+mn-ea"/>
              <a:cs typeface="+mn-cs"/>
            </a:rPr>
            <a:t>Water Resources Specialist</a:t>
          </a:r>
        </a:p>
      </dsp:txBody>
      <dsp:txXfrm>
        <a:off x="4958992" y="3240162"/>
        <a:ext cx="566529" cy="828017"/>
      </dsp:txXfrm>
    </dsp:sp>
    <dsp:sp modelId="{0279D246-0B73-4729-9435-E366C11069FF}">
      <dsp:nvSpPr>
        <dsp:cNvPr id="0" name=""/>
        <dsp:cNvSpPr/>
      </dsp:nvSpPr>
      <dsp:spPr>
        <a:xfrm>
          <a:off x="5705500" y="3240162"/>
          <a:ext cx="734946" cy="472336"/>
        </a:xfrm>
        <a:prstGeom prst="rect">
          <a:avLst/>
        </a:prstGeom>
        <a:solidFill>
          <a:srgbClr val="C00000"/>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ZA" sz="1000" kern="1200" dirty="0">
              <a:solidFill>
                <a:sysClr val="windowText" lastClr="000000"/>
              </a:solidFill>
              <a:latin typeface="Calibri" panose="020F0502020204030204"/>
              <a:ea typeface="+mn-ea"/>
              <a:cs typeface="+mn-cs"/>
            </a:rPr>
            <a:t>Programme Coordinator</a:t>
          </a:r>
        </a:p>
      </dsp:txBody>
      <dsp:txXfrm>
        <a:off x="5705500" y="3240162"/>
        <a:ext cx="734946" cy="472336"/>
      </dsp:txXfrm>
    </dsp:sp>
    <dsp:sp modelId="{68C4B1D5-2BE8-417E-B94B-CB9413FD3C69}">
      <dsp:nvSpPr>
        <dsp:cNvPr id="0" name=""/>
        <dsp:cNvSpPr/>
      </dsp:nvSpPr>
      <dsp:spPr>
        <a:xfrm>
          <a:off x="6562729" y="3260667"/>
          <a:ext cx="835777" cy="913292"/>
        </a:xfrm>
        <a:prstGeom prst="rect">
          <a:avLst/>
        </a:prstGeom>
        <a:solidFill>
          <a:srgbClr val="C00000"/>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ZA" sz="1000" kern="1200" dirty="0">
              <a:solidFill>
                <a:sysClr val="windowText" lastClr="000000"/>
              </a:solidFill>
              <a:latin typeface="Calibri" panose="020F0502020204030204"/>
              <a:ea typeface="+mn-ea"/>
              <a:cs typeface="+mn-cs"/>
            </a:rPr>
            <a:t>Communications and Knowledge Management Specialist</a:t>
          </a:r>
        </a:p>
      </dsp:txBody>
      <dsp:txXfrm>
        <a:off x="6562729" y="3260667"/>
        <a:ext cx="835777" cy="913292"/>
      </dsp:txXfrm>
    </dsp:sp>
    <dsp:sp modelId="{E3B0FB82-F550-4FD1-8CB4-5780A47C21C9}">
      <dsp:nvSpPr>
        <dsp:cNvPr id="0" name=""/>
        <dsp:cNvSpPr/>
      </dsp:nvSpPr>
      <dsp:spPr>
        <a:xfrm>
          <a:off x="7636181" y="3224135"/>
          <a:ext cx="772287" cy="428520"/>
        </a:xfrm>
        <a:prstGeom prst="rect">
          <a:avLst/>
        </a:prstGeom>
        <a:solidFill>
          <a:srgbClr val="C00000"/>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ZA" sz="1000" kern="1200" dirty="0">
              <a:solidFill>
                <a:sysClr val="windowText" lastClr="000000"/>
              </a:solidFill>
              <a:latin typeface="Calibri" panose="020F0502020204030204"/>
              <a:ea typeface="+mn-ea"/>
              <a:cs typeface="+mn-cs"/>
            </a:rPr>
            <a:t>Finance and Administration Officer</a:t>
          </a:r>
        </a:p>
      </dsp:txBody>
      <dsp:txXfrm>
        <a:off x="7636181" y="3224135"/>
        <a:ext cx="772287" cy="428520"/>
      </dsp:txXfrm>
    </dsp:sp>
    <dsp:sp modelId="{719254F7-4689-4169-AFD8-D317E51A24FA}">
      <dsp:nvSpPr>
        <dsp:cNvPr id="0" name=""/>
        <dsp:cNvSpPr/>
      </dsp:nvSpPr>
      <dsp:spPr>
        <a:xfrm>
          <a:off x="7829253" y="3848661"/>
          <a:ext cx="857040" cy="428520"/>
        </a:xfrm>
        <a:prstGeom prst="rect">
          <a:avLst/>
        </a:prstGeom>
        <a:solidFill>
          <a:srgbClr val="C00000"/>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ZA" sz="1000" kern="1200">
              <a:solidFill>
                <a:sysClr val="windowText" lastClr="000000"/>
              </a:solidFill>
              <a:latin typeface="Calibri" panose="020F0502020204030204"/>
              <a:ea typeface="+mn-ea"/>
              <a:cs typeface="+mn-cs"/>
            </a:rPr>
            <a:t>Administration Assistant</a:t>
          </a:r>
        </a:p>
      </dsp:txBody>
      <dsp:txXfrm>
        <a:off x="7829253" y="3848661"/>
        <a:ext cx="857040" cy="428520"/>
      </dsp:txXfrm>
    </dsp:sp>
    <dsp:sp modelId="{48CE2E62-4846-4A33-96E7-4CAA992E1CC7}">
      <dsp:nvSpPr>
        <dsp:cNvPr id="0" name=""/>
        <dsp:cNvSpPr/>
      </dsp:nvSpPr>
      <dsp:spPr>
        <a:xfrm>
          <a:off x="8418437" y="3184467"/>
          <a:ext cx="411148" cy="428520"/>
        </a:xfrm>
        <a:prstGeom prst="rect">
          <a:avLst/>
        </a:prstGeom>
        <a:solidFill>
          <a:srgbClr val="C00000"/>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ZA" sz="1000" kern="1200" dirty="0">
              <a:solidFill>
                <a:sysClr val="windowText" lastClr="000000"/>
              </a:solidFill>
              <a:latin typeface="Calibri" panose="020F0502020204030204"/>
              <a:ea typeface="+mn-ea"/>
              <a:cs typeface="+mn-cs"/>
            </a:rPr>
            <a:t>Policy Analyst</a:t>
          </a:r>
        </a:p>
      </dsp:txBody>
      <dsp:txXfrm>
        <a:off x="8418437" y="3184467"/>
        <a:ext cx="411148" cy="42852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mn-cs"/>
              </a:defRPr>
            </a:lvl1pPr>
          </a:lstStyle>
          <a:p>
            <a:pPr>
              <a:defRPr/>
            </a:pPr>
            <a:endParaRPr lang="sv-SE"/>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cs typeface="+mn-cs"/>
              </a:defRPr>
            </a:lvl1pPr>
          </a:lstStyle>
          <a:p>
            <a:pPr>
              <a:defRPr/>
            </a:pPr>
            <a:fld id="{BD40C004-3C55-408E-9ED5-03C878C66CB0}" type="datetimeFigureOut">
              <a:rPr lang="sv-SE"/>
              <a:pPr>
                <a:defRPr/>
              </a:pPr>
              <a:t>2017-09-06</a:t>
            </a:fld>
            <a:endParaRPr lang="sv-S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cs typeface="+mn-cs"/>
              </a:defRPr>
            </a:lvl1pPr>
          </a:lstStyle>
          <a:p>
            <a:pPr>
              <a:defRPr/>
            </a:pPr>
            <a:endParaRPr lang="sv-SE"/>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cs typeface="+mn-cs"/>
              </a:defRPr>
            </a:lvl1pPr>
          </a:lstStyle>
          <a:p>
            <a:pPr>
              <a:defRPr/>
            </a:pPr>
            <a:fld id="{82F92F3B-C08E-4A0C-9BB4-C5AAB3742FD7}" type="slidenum">
              <a:rPr lang="sv-SE"/>
              <a:pPr>
                <a:defRPr/>
              </a:pPr>
              <a:t>‹#›</a:t>
            </a:fld>
            <a:endParaRPr lang="sv-SE"/>
          </a:p>
        </p:txBody>
      </p:sp>
    </p:spTree>
    <p:extLst>
      <p:ext uri="{BB962C8B-B14F-4D97-AF65-F5344CB8AC3E}">
        <p14:creationId xmlns:p14="http://schemas.microsoft.com/office/powerpoint/2010/main" val="40422628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dirty="0"/>
          </a:p>
        </p:txBody>
      </p:sp>
      <p:sp>
        <p:nvSpPr>
          <p:cNvPr id="440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dirty="0"/>
          </a:p>
        </p:txBody>
      </p:sp>
      <p:sp>
        <p:nvSpPr>
          <p:cNvPr id="215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40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40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dirty="0"/>
          </a:p>
        </p:txBody>
      </p:sp>
      <p:sp>
        <p:nvSpPr>
          <p:cNvPr id="440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9BEB1804-F307-4D1E-B809-59AD942F26C8}" type="slidenum">
              <a:rPr lang="en-US"/>
              <a:pPr>
                <a:defRPr/>
              </a:pPr>
              <a:t>‹#›</a:t>
            </a:fld>
            <a:endParaRPr lang="en-US" dirty="0"/>
          </a:p>
        </p:txBody>
      </p:sp>
    </p:spTree>
    <p:extLst>
      <p:ext uri="{BB962C8B-B14F-4D97-AF65-F5344CB8AC3E}">
        <p14:creationId xmlns:p14="http://schemas.microsoft.com/office/powerpoint/2010/main" val="2154901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118489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57238" indent="-292100" defTabSz="931863">
              <a:spcBef>
                <a:spcPct val="30000"/>
              </a:spcBef>
              <a:defRPr sz="1200">
                <a:solidFill>
                  <a:schemeClr val="tx1"/>
                </a:solidFill>
                <a:latin typeface="Times New Roman" panose="02020603050405020304" pitchFamily="18" charset="0"/>
              </a:defRPr>
            </a:lvl2pPr>
            <a:lvl3pPr marL="1165225" indent="-233363" defTabSz="931863">
              <a:spcBef>
                <a:spcPct val="30000"/>
              </a:spcBef>
              <a:defRPr sz="1200">
                <a:solidFill>
                  <a:schemeClr val="tx1"/>
                </a:solidFill>
                <a:latin typeface="Times New Roman" panose="02020603050405020304" pitchFamily="18" charset="0"/>
              </a:defRPr>
            </a:lvl3pPr>
            <a:lvl4pPr marL="1630363" indent="-233363" defTabSz="931863">
              <a:spcBef>
                <a:spcPct val="30000"/>
              </a:spcBef>
              <a:defRPr sz="1200">
                <a:solidFill>
                  <a:schemeClr val="tx1"/>
                </a:solidFill>
                <a:latin typeface="Times New Roman" panose="02020603050405020304" pitchFamily="18" charset="0"/>
              </a:defRPr>
            </a:lvl4pPr>
            <a:lvl5pPr marL="2097088" indent="-233363" defTabSz="931863">
              <a:spcBef>
                <a:spcPct val="30000"/>
              </a:spcBef>
              <a:defRPr sz="1200">
                <a:solidFill>
                  <a:schemeClr val="tx1"/>
                </a:solidFill>
                <a:latin typeface="Times New Roman" panose="02020603050405020304" pitchFamily="18" charset="0"/>
              </a:defRPr>
            </a:lvl5pPr>
            <a:lvl6pPr marL="2554288" indent="-233363"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3011488" indent="-233363"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68688" indent="-233363"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925888" indent="-233363"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BE5A743-F028-44F4-80BB-45ECEA7E964D}" type="slidenum">
              <a:rPr lang="en-US">
                <a:solidFill>
                  <a:srgbClr val="000000"/>
                </a:solidFill>
              </a:rPr>
              <a:pPr>
                <a:spcBef>
                  <a:spcPct val="0"/>
                </a:spcBef>
              </a:pPr>
              <a:t>25</a:t>
            </a:fld>
            <a:endParaRPr lang="en-US">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en-ZA" smtClean="0"/>
          </a:p>
        </p:txBody>
      </p:sp>
    </p:spTree>
    <p:extLst>
      <p:ext uri="{BB962C8B-B14F-4D97-AF65-F5344CB8AC3E}">
        <p14:creationId xmlns:p14="http://schemas.microsoft.com/office/powerpoint/2010/main" val="2874733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4243380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Lesotho’s contribution to the Orange-</a:t>
            </a:r>
            <a:r>
              <a:rPr lang="en-US" sz="1200" kern="1200" dirty="0" err="1" smtClean="0">
                <a:solidFill>
                  <a:schemeClr val="tx1"/>
                </a:solidFill>
                <a:latin typeface="+mn-lt"/>
                <a:ea typeface="+mn-ea"/>
                <a:cs typeface="+mn-cs"/>
              </a:rPr>
              <a:t>Senqu</a:t>
            </a:r>
            <a:r>
              <a:rPr lang="en-US" sz="1200" kern="1200" dirty="0" smtClean="0">
                <a:solidFill>
                  <a:schemeClr val="tx1"/>
                </a:solidFill>
                <a:latin typeface="+mn-lt"/>
                <a:ea typeface="+mn-ea"/>
                <a:cs typeface="+mn-cs"/>
              </a:rPr>
              <a:t> River Basin in terms of mean annual run-off (MAR) is considerable, given that it provides 41.5% of water to the basin, from a mere 3.4% of total basin area. South Africa has the largest area of the basin within its territory i.e. 64.2% of total basin area, and contributes the most water i.e. 53% to</a:t>
            </a:r>
            <a:r>
              <a:rPr lang="en-US" sz="1200" kern="1200" baseline="0" dirty="0" smtClean="0">
                <a:solidFill>
                  <a:schemeClr val="tx1"/>
                </a:solidFill>
                <a:latin typeface="+mn-lt"/>
                <a:ea typeface="+mn-ea"/>
                <a:cs typeface="+mn-cs"/>
              </a:rPr>
              <a:t> the </a:t>
            </a:r>
            <a:r>
              <a:rPr lang="en-US" sz="1200" kern="1200" dirty="0" smtClean="0">
                <a:solidFill>
                  <a:schemeClr val="tx1"/>
                </a:solidFill>
                <a:latin typeface="+mn-lt"/>
                <a:ea typeface="+mn-ea"/>
                <a:cs typeface="+mn-cs"/>
              </a:rPr>
              <a:t>MAR. Botswana contributes 0.3% of water to the MAR from 7.9% of total basin area. Namibia </a:t>
            </a:r>
            <a:r>
              <a:rPr lang="en-GB" sz="1200" kern="1200" dirty="0" smtClean="0">
                <a:solidFill>
                  <a:schemeClr val="tx1"/>
                </a:solidFill>
                <a:latin typeface="+mn-lt"/>
                <a:ea typeface="+mn-ea"/>
                <a:cs typeface="+mn-cs"/>
              </a:rPr>
              <a:t>contributes </a:t>
            </a:r>
            <a:r>
              <a:rPr lang="en-GB" sz="1200" kern="1200" baseline="0" dirty="0" smtClean="0">
                <a:solidFill>
                  <a:schemeClr val="tx1"/>
                </a:solidFill>
                <a:latin typeface="+mn-lt"/>
                <a:ea typeface="+mn-ea"/>
                <a:cs typeface="+mn-cs"/>
              </a:rPr>
              <a:t>5.2% to the basin’s MAR from 24.5% of the total basin area</a:t>
            </a:r>
            <a:r>
              <a:rPr lang="en-GB" sz="1200" kern="1200" dirty="0" smtClean="0">
                <a:solidFill>
                  <a:schemeClr val="tx1"/>
                </a:solidFill>
                <a:latin typeface="+mn-lt"/>
                <a:ea typeface="+mn-ea"/>
                <a:cs typeface="+mn-cs"/>
              </a:rPr>
              <a:t>. </a:t>
            </a:r>
            <a:endParaRPr lang="en-ZA" dirty="0"/>
          </a:p>
        </p:txBody>
      </p:sp>
      <p:sp>
        <p:nvSpPr>
          <p:cNvPr id="4" name="Slide Number Placeholder 3"/>
          <p:cNvSpPr>
            <a:spLocks noGrp="1"/>
          </p:cNvSpPr>
          <p:nvPr>
            <p:ph type="sldNum" sz="quarter" idx="10"/>
          </p:nvPr>
        </p:nvSpPr>
        <p:spPr/>
        <p:txBody>
          <a:bodyPr/>
          <a:lstStyle/>
          <a:p>
            <a:pPr>
              <a:defRPr/>
            </a:pPr>
            <a:fld id="{D10B5569-2259-4989-8D9B-921CA1C3235F}" type="slidenum">
              <a:rPr lang="en-ZA" smtClean="0">
                <a:solidFill>
                  <a:prstClr val="black"/>
                </a:solidFill>
              </a:rPr>
              <a:pPr>
                <a:defRPr/>
              </a:pPr>
              <a:t>6</a:t>
            </a:fld>
            <a:endParaRPr lang="en-ZA" dirty="0">
              <a:solidFill>
                <a:prstClr val="black"/>
              </a:solidFill>
            </a:endParaRPr>
          </a:p>
        </p:txBody>
      </p:sp>
    </p:spTree>
    <p:extLst>
      <p:ext uri="{BB962C8B-B14F-4D97-AF65-F5344CB8AC3E}">
        <p14:creationId xmlns:p14="http://schemas.microsoft.com/office/powerpoint/2010/main" val="2787755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494205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654748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smtClean="0"/>
              <a:t>This schematic diagram provides an overview of the larger dams and major inter-basin transfer schemes which allow water to be moved from one part of the basin to another as well as into and out of the neighbouring basins. These store and move bulk water to demand centres</a:t>
            </a:r>
            <a:r>
              <a:rPr lang="en-GB" baseline="0" dirty="0" smtClean="0"/>
              <a:t> including </a:t>
            </a:r>
            <a:r>
              <a:rPr lang="en-GB" dirty="0" smtClean="0"/>
              <a:t>the Gauteng Province industrial heartland of South Africa, large-scale irrigation and meet the domestic needs of the 19 million people. The dams and transfer schemes are mostly on the upper Orange–</a:t>
            </a:r>
            <a:r>
              <a:rPr lang="en-GB" dirty="0" err="1" smtClean="0"/>
              <a:t>Senqu</a:t>
            </a:r>
            <a:r>
              <a:rPr lang="en-GB" dirty="0" smtClean="0"/>
              <a:t> and Vaal river systems, but also supply water to irrigation schemes along the lower Orange where, away from the main river, groundwater is often the only source of water. </a:t>
            </a:r>
          </a:p>
          <a:p>
            <a:endParaRPr lang="en-GB" dirty="0" smtClean="0"/>
          </a:p>
          <a:p>
            <a:pPr algn="just"/>
            <a:r>
              <a:rPr lang="en-GB" dirty="0" smtClean="0"/>
              <a:t>The Basin/system is regulated by more than 30 major dams, six of which have storage capacities over 1,000 Mm3, namely </a:t>
            </a:r>
            <a:r>
              <a:rPr lang="en-GB" dirty="0" err="1" smtClean="0"/>
              <a:t>Gariep</a:t>
            </a:r>
            <a:r>
              <a:rPr lang="en-GB" dirty="0" smtClean="0"/>
              <a:t> (</a:t>
            </a:r>
            <a:r>
              <a:rPr lang="en-GB" b="1" dirty="0" smtClean="0"/>
              <a:t>5,342.9</a:t>
            </a:r>
            <a:r>
              <a:rPr lang="en-GB" dirty="0" smtClean="0"/>
              <a:t>), </a:t>
            </a:r>
            <a:r>
              <a:rPr lang="en-GB" dirty="0" err="1" smtClean="0"/>
              <a:t>Vanderkloof</a:t>
            </a:r>
            <a:r>
              <a:rPr lang="en-GB" dirty="0" smtClean="0"/>
              <a:t> (</a:t>
            </a:r>
            <a:r>
              <a:rPr lang="en-GB" b="1" dirty="0" smtClean="0"/>
              <a:t>3,187.1</a:t>
            </a:r>
            <a:r>
              <a:rPr lang="en-GB" dirty="0" smtClean="0"/>
              <a:t>), </a:t>
            </a:r>
            <a:r>
              <a:rPr lang="en-GB" dirty="0" err="1" smtClean="0"/>
              <a:t>Sterkfontein</a:t>
            </a:r>
            <a:r>
              <a:rPr lang="en-GB" dirty="0" smtClean="0"/>
              <a:t> (</a:t>
            </a:r>
            <a:r>
              <a:rPr lang="en-GB" b="1" dirty="0" smtClean="0"/>
              <a:t>2,617.0</a:t>
            </a:r>
            <a:r>
              <a:rPr lang="en-GB" dirty="0" smtClean="0"/>
              <a:t>), Vaal (</a:t>
            </a:r>
            <a:r>
              <a:rPr lang="en-GB" b="1" dirty="0" smtClean="0"/>
              <a:t>2,606.8</a:t>
            </a:r>
            <a:r>
              <a:rPr lang="en-GB" dirty="0" smtClean="0"/>
              <a:t>), </a:t>
            </a:r>
            <a:r>
              <a:rPr lang="en-GB" dirty="0" err="1" smtClean="0"/>
              <a:t>Katse</a:t>
            </a:r>
            <a:r>
              <a:rPr lang="en-GB" dirty="0" smtClean="0"/>
              <a:t> (</a:t>
            </a:r>
            <a:r>
              <a:rPr lang="en-GB" b="1" dirty="0" smtClean="0"/>
              <a:t>1,950.0</a:t>
            </a:r>
            <a:r>
              <a:rPr lang="en-GB" dirty="0" smtClean="0"/>
              <a:t>), and </a:t>
            </a:r>
            <a:r>
              <a:rPr lang="en-GB" dirty="0" err="1" smtClean="0"/>
              <a:t>Bloemhof</a:t>
            </a:r>
            <a:r>
              <a:rPr lang="en-GB" dirty="0" smtClean="0"/>
              <a:t> (</a:t>
            </a:r>
            <a:r>
              <a:rPr lang="en-GB" b="1" dirty="0" smtClean="0"/>
              <a:t>1,511.7</a:t>
            </a:r>
            <a:r>
              <a:rPr lang="en-GB" dirty="0" smtClean="0"/>
              <a:t>). The most downstream of these dams, the </a:t>
            </a:r>
            <a:r>
              <a:rPr lang="en-GB" dirty="0" err="1" smtClean="0"/>
              <a:t>Vanderkloof</a:t>
            </a:r>
            <a:r>
              <a:rPr lang="en-GB" dirty="0" smtClean="0"/>
              <a:t> Dam is more than 1500 km upstream of the river mouth but since the contributions of tributaries downstream of this dam are either small or highly seasonal, the flow regime for much of the year is largely driven by releases from this dam.</a:t>
            </a:r>
          </a:p>
          <a:p>
            <a:pPr algn="just"/>
            <a:endParaRPr lang="en-GB" dirty="0" smtClean="0"/>
          </a:p>
          <a:p>
            <a:pPr algn="just"/>
            <a:r>
              <a:rPr lang="en-GB" dirty="0" smtClean="0"/>
              <a:t>The most significant inter-basin transfers include the transfer of water from the Lesotho highlands to the Vaal sub-basin, from the adjacent Tugela basin to the </a:t>
            </a:r>
            <a:r>
              <a:rPr lang="en-GB" dirty="0" err="1" smtClean="0"/>
              <a:t>Sterkfontein</a:t>
            </a:r>
            <a:r>
              <a:rPr lang="en-GB" dirty="0" smtClean="0"/>
              <a:t> Dam and from the </a:t>
            </a:r>
            <a:r>
              <a:rPr lang="en-GB" dirty="0" err="1" smtClean="0"/>
              <a:t>Gariep</a:t>
            </a:r>
            <a:r>
              <a:rPr lang="en-GB" dirty="0" smtClean="0"/>
              <a:t> Dam on the Orange River to the eastern Cape. </a:t>
            </a:r>
          </a:p>
          <a:p>
            <a:pPr algn="just"/>
            <a:endParaRPr lang="en-GB" dirty="0" smtClean="0"/>
          </a:p>
          <a:p>
            <a:pPr algn="just"/>
            <a:r>
              <a:rPr lang="en-GB" dirty="0" smtClean="0"/>
              <a:t>The tributaries downstream of the Orange and Vaal confluence are the:- (</a:t>
            </a:r>
            <a:r>
              <a:rPr lang="en-GB" dirty="0" err="1" smtClean="0"/>
              <a:t>i</a:t>
            </a:r>
            <a:r>
              <a:rPr lang="en-GB" dirty="0" smtClean="0"/>
              <a:t>) Molopo-</a:t>
            </a:r>
            <a:r>
              <a:rPr lang="en-GB" dirty="0" err="1" smtClean="0"/>
              <a:t>Nossob</a:t>
            </a:r>
            <a:r>
              <a:rPr lang="en-GB" dirty="0" smtClean="0"/>
              <a:t> sub-basin system which</a:t>
            </a:r>
            <a:r>
              <a:rPr lang="en-GB" baseline="0" dirty="0" smtClean="0"/>
              <a:t> is ephemeral in nature, and (ii) </a:t>
            </a:r>
            <a:r>
              <a:rPr lang="en-GB" dirty="0" smtClean="0"/>
              <a:t>the Fish River sub-basin, which is further downstream and entirely located within Namibia, and accounts for the two (</a:t>
            </a:r>
            <a:r>
              <a:rPr lang="en-GB" dirty="0" err="1" smtClean="0"/>
              <a:t>Hardap</a:t>
            </a:r>
            <a:r>
              <a:rPr lang="en-GB" dirty="0" smtClean="0"/>
              <a:t>, </a:t>
            </a:r>
            <a:r>
              <a:rPr lang="en-GB" dirty="0" err="1" smtClean="0"/>
              <a:t>Naute</a:t>
            </a:r>
            <a:r>
              <a:rPr lang="en-GB" dirty="0" smtClean="0"/>
              <a:t> Dams) of the seven dams regulating the flows from Namibia into the Orange River.</a:t>
            </a:r>
          </a:p>
          <a:p>
            <a:pPr algn="just"/>
            <a:endParaRPr lang="en-GB" dirty="0" smtClean="0"/>
          </a:p>
          <a:p>
            <a:pPr algn="just"/>
            <a:r>
              <a:rPr lang="en-GB" dirty="0" smtClean="0"/>
              <a:t>Infrastructure is used to control the availability of water during times of stress. Impounding water also allows more intensive use of water resources. </a:t>
            </a:r>
            <a:endParaRPr lang="en-GB" dirty="0"/>
          </a:p>
        </p:txBody>
      </p:sp>
      <p:sp>
        <p:nvSpPr>
          <p:cNvPr id="4" name="Slide Number Placeholder 3"/>
          <p:cNvSpPr>
            <a:spLocks noGrp="1"/>
          </p:cNvSpPr>
          <p:nvPr>
            <p:ph type="sldNum" sz="quarter" idx="10"/>
          </p:nvPr>
        </p:nvSpPr>
        <p:spPr/>
        <p:txBody>
          <a:bodyPr/>
          <a:lstStyle/>
          <a:p>
            <a:fld id="{58A7FAD8-8729-4631-99C1-EFA8809E7A06}" type="slidenum">
              <a:rPr lang="en-US" altLang="en-US" smtClean="0">
                <a:solidFill>
                  <a:srgbClr val="000000"/>
                </a:solidFill>
              </a:rPr>
              <a:pPr/>
              <a:t>9</a:t>
            </a:fld>
            <a:endParaRPr lang="en-US" altLang="en-US">
              <a:solidFill>
                <a:srgbClr val="000000"/>
              </a:solidFill>
            </a:endParaRPr>
          </a:p>
        </p:txBody>
      </p:sp>
    </p:spTree>
    <p:extLst>
      <p:ext uri="{BB962C8B-B14F-4D97-AF65-F5344CB8AC3E}">
        <p14:creationId xmlns:p14="http://schemas.microsoft.com/office/powerpoint/2010/main" val="419566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smtClean="0"/>
              <a:t>The relative GDP contribution of each Orange </a:t>
            </a:r>
            <a:r>
              <a:rPr lang="en-GB" dirty="0" err="1" smtClean="0"/>
              <a:t>Senqu</a:t>
            </a:r>
            <a:r>
              <a:rPr lang="en-GB" dirty="0" smtClean="0"/>
              <a:t> basin member state (with South Africa split into the Vaal and Orange River Basins) is shown in the slide above. As a result of the different GDP contributions of each sector, the water quality and quantity demands are likely to be different. The efficiency through which water is used is also likely to be different between sectors.</a:t>
            </a:r>
            <a:endParaRPr lang="en-GB" dirty="0"/>
          </a:p>
        </p:txBody>
      </p:sp>
      <p:sp>
        <p:nvSpPr>
          <p:cNvPr id="4" name="Slide Number Placeholder 3"/>
          <p:cNvSpPr>
            <a:spLocks noGrp="1"/>
          </p:cNvSpPr>
          <p:nvPr>
            <p:ph type="sldNum" sz="quarter" idx="10"/>
          </p:nvPr>
        </p:nvSpPr>
        <p:spPr/>
        <p:txBody>
          <a:bodyPr/>
          <a:lstStyle/>
          <a:p>
            <a:fld id="{58A7FAD8-8729-4631-99C1-EFA8809E7A06}" type="slidenum">
              <a:rPr lang="en-US" altLang="en-US" smtClean="0">
                <a:solidFill>
                  <a:srgbClr val="000000"/>
                </a:solidFill>
              </a:rPr>
              <a:pPr/>
              <a:t>13</a:t>
            </a:fld>
            <a:endParaRPr lang="en-US" altLang="en-US">
              <a:solidFill>
                <a:srgbClr val="000000"/>
              </a:solidFill>
            </a:endParaRPr>
          </a:p>
        </p:txBody>
      </p:sp>
    </p:spTree>
    <p:extLst>
      <p:ext uri="{BB962C8B-B14F-4D97-AF65-F5344CB8AC3E}">
        <p14:creationId xmlns:p14="http://schemas.microsoft.com/office/powerpoint/2010/main" val="3887478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57238" indent="-292100" defTabSz="931863">
              <a:spcBef>
                <a:spcPct val="30000"/>
              </a:spcBef>
              <a:defRPr sz="1200">
                <a:solidFill>
                  <a:schemeClr val="tx1"/>
                </a:solidFill>
                <a:latin typeface="Times New Roman" panose="02020603050405020304" pitchFamily="18" charset="0"/>
              </a:defRPr>
            </a:lvl2pPr>
            <a:lvl3pPr marL="1165225" indent="-233363" defTabSz="931863">
              <a:spcBef>
                <a:spcPct val="30000"/>
              </a:spcBef>
              <a:defRPr sz="1200">
                <a:solidFill>
                  <a:schemeClr val="tx1"/>
                </a:solidFill>
                <a:latin typeface="Times New Roman" panose="02020603050405020304" pitchFamily="18" charset="0"/>
              </a:defRPr>
            </a:lvl3pPr>
            <a:lvl4pPr marL="1630363" indent="-233363" defTabSz="931863">
              <a:spcBef>
                <a:spcPct val="30000"/>
              </a:spcBef>
              <a:defRPr sz="1200">
                <a:solidFill>
                  <a:schemeClr val="tx1"/>
                </a:solidFill>
                <a:latin typeface="Times New Roman" panose="02020603050405020304" pitchFamily="18" charset="0"/>
              </a:defRPr>
            </a:lvl4pPr>
            <a:lvl5pPr marL="2097088" indent="-233363" defTabSz="931863">
              <a:spcBef>
                <a:spcPct val="30000"/>
              </a:spcBef>
              <a:defRPr sz="1200">
                <a:solidFill>
                  <a:schemeClr val="tx1"/>
                </a:solidFill>
                <a:latin typeface="Times New Roman" panose="02020603050405020304" pitchFamily="18" charset="0"/>
              </a:defRPr>
            </a:lvl5pPr>
            <a:lvl6pPr marL="2554288" indent="-233363"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3011488" indent="-233363"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68688" indent="-233363"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925888" indent="-233363"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BE5A743-F028-44F4-80BB-45ECEA7E964D}" type="slidenum">
              <a:rPr lang="en-US"/>
              <a:pPr>
                <a:spcBef>
                  <a:spcPct val="0"/>
                </a:spcBef>
              </a:pPr>
              <a:t>20</a:t>
            </a:fld>
            <a:endParaRPr 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en-ZA" smtClean="0"/>
          </a:p>
        </p:txBody>
      </p:sp>
    </p:spTree>
    <p:extLst>
      <p:ext uri="{BB962C8B-B14F-4D97-AF65-F5344CB8AC3E}">
        <p14:creationId xmlns:p14="http://schemas.microsoft.com/office/powerpoint/2010/main" val="3314273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57238" indent="-292100" defTabSz="931863">
              <a:spcBef>
                <a:spcPct val="30000"/>
              </a:spcBef>
              <a:defRPr sz="1200">
                <a:solidFill>
                  <a:schemeClr val="tx1"/>
                </a:solidFill>
                <a:latin typeface="Times New Roman" panose="02020603050405020304" pitchFamily="18" charset="0"/>
              </a:defRPr>
            </a:lvl2pPr>
            <a:lvl3pPr marL="1165225" indent="-233363" defTabSz="931863">
              <a:spcBef>
                <a:spcPct val="30000"/>
              </a:spcBef>
              <a:defRPr sz="1200">
                <a:solidFill>
                  <a:schemeClr val="tx1"/>
                </a:solidFill>
                <a:latin typeface="Times New Roman" panose="02020603050405020304" pitchFamily="18" charset="0"/>
              </a:defRPr>
            </a:lvl3pPr>
            <a:lvl4pPr marL="1630363" indent="-233363" defTabSz="931863">
              <a:spcBef>
                <a:spcPct val="30000"/>
              </a:spcBef>
              <a:defRPr sz="1200">
                <a:solidFill>
                  <a:schemeClr val="tx1"/>
                </a:solidFill>
                <a:latin typeface="Times New Roman" panose="02020603050405020304" pitchFamily="18" charset="0"/>
              </a:defRPr>
            </a:lvl4pPr>
            <a:lvl5pPr marL="2097088" indent="-233363" defTabSz="931863">
              <a:spcBef>
                <a:spcPct val="30000"/>
              </a:spcBef>
              <a:defRPr sz="1200">
                <a:solidFill>
                  <a:schemeClr val="tx1"/>
                </a:solidFill>
                <a:latin typeface="Times New Roman" panose="02020603050405020304" pitchFamily="18" charset="0"/>
              </a:defRPr>
            </a:lvl5pPr>
            <a:lvl6pPr marL="2554288" indent="-233363"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3011488" indent="-233363"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68688" indent="-233363"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925888" indent="-233363"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BE5A743-F028-44F4-80BB-45ECEA7E964D}" type="slidenum">
              <a:rPr lang="en-US">
                <a:solidFill>
                  <a:srgbClr val="000000"/>
                </a:solidFill>
              </a:rPr>
              <a:pPr>
                <a:spcBef>
                  <a:spcPct val="0"/>
                </a:spcBef>
              </a:pPr>
              <a:t>24</a:t>
            </a:fld>
            <a:endParaRPr lang="en-US">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en-ZA" smtClean="0"/>
          </a:p>
        </p:txBody>
      </p:sp>
    </p:spTree>
    <p:extLst>
      <p:ext uri="{BB962C8B-B14F-4D97-AF65-F5344CB8AC3E}">
        <p14:creationId xmlns:p14="http://schemas.microsoft.com/office/powerpoint/2010/main" val="1469135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sv-SE"/>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sv-SE"/>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sv-SE"/>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86094446"/>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sv-SE"/>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326422887"/>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sv-SE"/>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657411533"/>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v-SE" dirty="0"/>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itle 4"/>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ZA"/>
          </a:p>
        </p:txBody>
      </p:sp>
    </p:spTree>
    <p:extLst>
      <p:ext uri="{BB962C8B-B14F-4D97-AF65-F5344CB8AC3E}">
        <p14:creationId xmlns:p14="http://schemas.microsoft.com/office/powerpoint/2010/main" val="1228790101"/>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5" name="Straight Connector 4"/>
          <p:cNvCxnSpPr/>
          <p:nvPr userDrawn="1"/>
        </p:nvCxnSpPr>
        <p:spPr>
          <a:xfrm>
            <a:off x="500063" y="2928938"/>
            <a:ext cx="6500812" cy="1587"/>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6" name="Rectangle 5"/>
          <p:cNvSpPr/>
          <p:nvPr userDrawn="1"/>
        </p:nvSpPr>
        <p:spPr>
          <a:xfrm>
            <a:off x="8072438" y="0"/>
            <a:ext cx="1071562" cy="1285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ZA" sz="1800" dirty="0">
              <a:solidFill>
                <a:prstClr val="white"/>
              </a:solidFill>
            </a:endParaRPr>
          </a:p>
        </p:txBody>
      </p:sp>
      <p:pic>
        <p:nvPicPr>
          <p:cNvPr id="7" name="Picture 14" descr="WRC logo small.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05813" y="68263"/>
            <a:ext cx="481012"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0" y="0"/>
            <a:ext cx="8143875" cy="1214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ZA" sz="1800" dirty="0">
              <a:solidFill>
                <a:prstClr val="white"/>
              </a:solidFill>
            </a:endParaRPr>
          </a:p>
        </p:txBody>
      </p:sp>
      <p:sp>
        <p:nvSpPr>
          <p:cNvPr id="2" name="Title 1"/>
          <p:cNvSpPr>
            <a:spLocks noGrp="1"/>
          </p:cNvSpPr>
          <p:nvPr>
            <p:ph type="ctrTitle"/>
          </p:nvPr>
        </p:nvSpPr>
        <p:spPr>
          <a:xfrm>
            <a:off x="500034" y="1285860"/>
            <a:ext cx="6500858" cy="1612901"/>
          </a:xfrm>
        </p:spPr>
        <p:txBody>
          <a:bodyPr anchor="b"/>
          <a:lstStyle>
            <a:lvl1pPr algn="l">
              <a:defRPr>
                <a:solidFill>
                  <a:srgbClr val="1F497D"/>
                </a:solidFill>
              </a:defRPr>
            </a:lvl1pPr>
          </a:lstStyle>
          <a:p>
            <a:r>
              <a:rPr lang="en-US" dirty="0" smtClean="0"/>
              <a:t>Click to edit Master title style</a:t>
            </a:r>
            <a:endParaRPr lang="en-ZA" dirty="0"/>
          </a:p>
        </p:txBody>
      </p:sp>
      <p:sp>
        <p:nvSpPr>
          <p:cNvPr id="3" name="Subtitle 2"/>
          <p:cNvSpPr>
            <a:spLocks noGrp="1"/>
          </p:cNvSpPr>
          <p:nvPr>
            <p:ph type="subTitle" idx="1"/>
          </p:nvPr>
        </p:nvSpPr>
        <p:spPr>
          <a:xfrm>
            <a:off x="500034" y="2970199"/>
            <a:ext cx="6400800" cy="785818"/>
          </a:xfrm>
        </p:spPr>
        <p:txBody>
          <a:bodyPr>
            <a:normAutofit/>
          </a:bodyPr>
          <a:lstStyle>
            <a:lvl1pPr marL="0" indent="0" algn="l">
              <a:buNone/>
              <a:defRPr sz="2800" baseline="0">
                <a:solidFill>
                  <a:srgbClr val="558ED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15" name="Text Placeholder 14"/>
          <p:cNvSpPr>
            <a:spLocks noGrp="1"/>
          </p:cNvSpPr>
          <p:nvPr>
            <p:ph type="body" sz="quarter" idx="13"/>
          </p:nvPr>
        </p:nvSpPr>
        <p:spPr>
          <a:xfrm>
            <a:off x="500034" y="3511071"/>
            <a:ext cx="4071937" cy="642948"/>
          </a:xfrm>
        </p:spPr>
        <p:txBody>
          <a:bodyPr>
            <a:normAutofit/>
          </a:bodyPr>
          <a:lstStyle>
            <a:lvl1pPr>
              <a:defRPr sz="2000"/>
            </a:lvl1pPr>
          </a:lstStyle>
          <a:p>
            <a:pPr lvl="0"/>
            <a:r>
              <a:rPr lang="en-US" smtClean="0"/>
              <a:t>Click to edit Master text styles</a:t>
            </a:r>
          </a:p>
        </p:txBody>
      </p:sp>
    </p:spTree>
    <p:extLst>
      <p:ext uri="{BB962C8B-B14F-4D97-AF65-F5344CB8AC3E}">
        <p14:creationId xmlns:p14="http://schemas.microsoft.com/office/powerpoint/2010/main" val="29865692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4" name="Date Placeholder 3"/>
          <p:cNvSpPr>
            <a:spLocks noGrp="1"/>
          </p:cNvSpPr>
          <p:nvPr>
            <p:ph type="dt" sz="half" idx="10"/>
          </p:nvPr>
        </p:nvSpPr>
        <p:spPr/>
        <p:txBody>
          <a:bodyPr/>
          <a:lstStyle>
            <a:lvl1pPr>
              <a:defRPr/>
            </a:lvl1pPr>
          </a:lstStyle>
          <a:p>
            <a:pPr>
              <a:defRPr/>
            </a:pPr>
            <a:fld id="{008E81FE-E8A4-4EB5-ABC2-11AB8F8CB56D}" type="datetime5">
              <a:rPr lang="en-US">
                <a:solidFill>
                  <a:prstClr val="black">
                    <a:tint val="75000"/>
                  </a:prstClr>
                </a:solidFill>
              </a:rPr>
              <a:pPr>
                <a:defRPr/>
              </a:pPr>
              <a:t>6-Sep-17</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ZA" dirty="0">
                <a:solidFill>
                  <a:prstClr val="black">
                    <a:tint val="75000"/>
                  </a:prstClr>
                </a:solidFill>
              </a:rPr>
              <a:t>File name</a:t>
            </a:r>
          </a:p>
        </p:txBody>
      </p:sp>
      <p:sp>
        <p:nvSpPr>
          <p:cNvPr id="6" name="Slide Number Placeholder 5"/>
          <p:cNvSpPr>
            <a:spLocks noGrp="1"/>
          </p:cNvSpPr>
          <p:nvPr>
            <p:ph type="sldNum" sz="quarter" idx="12"/>
          </p:nvPr>
        </p:nvSpPr>
        <p:spPr/>
        <p:txBody>
          <a:bodyPr/>
          <a:lstStyle>
            <a:lvl1pPr>
              <a:defRPr/>
            </a:lvl1pPr>
          </a:lstStyle>
          <a:p>
            <a:pPr>
              <a:defRPr/>
            </a:pPr>
            <a:fld id="{8CED991D-40F3-45BC-B677-3F25A5023EE7}" type="slidenum">
              <a:rPr lang="en-ZA">
                <a:solidFill>
                  <a:prstClr val="black">
                    <a:tint val="75000"/>
                  </a:prstClr>
                </a:solidFill>
              </a:rPr>
              <a:pPr>
                <a:defRPr/>
              </a:pPr>
              <a:t>‹#›</a:t>
            </a:fld>
            <a:endParaRPr lang="en-ZA" dirty="0">
              <a:solidFill>
                <a:prstClr val="black">
                  <a:tint val="75000"/>
                </a:prstClr>
              </a:solidFill>
            </a:endParaRPr>
          </a:p>
        </p:txBody>
      </p:sp>
    </p:spTree>
    <p:extLst>
      <p:ext uri="{BB962C8B-B14F-4D97-AF65-F5344CB8AC3E}">
        <p14:creationId xmlns:p14="http://schemas.microsoft.com/office/powerpoint/2010/main" val="1872713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57158" y="4406900"/>
            <a:ext cx="7493025" cy="1362075"/>
          </a:xfrm>
        </p:spPr>
        <p:txBody>
          <a:bodyPr anchor="t">
            <a:normAutofit/>
          </a:bodyPr>
          <a:lstStyle>
            <a:lvl1pPr algn="l">
              <a:defRPr sz="3600" b="1" cap="all">
                <a:solidFill>
                  <a:srgbClr val="1F497D"/>
                </a:solidFill>
              </a:defRPr>
            </a:lvl1pPr>
          </a:lstStyle>
          <a:p>
            <a:r>
              <a:rPr lang="en-US" smtClean="0"/>
              <a:t>Click to edit Master title style</a:t>
            </a:r>
            <a:endParaRPr lang="en-ZA" dirty="0"/>
          </a:p>
        </p:txBody>
      </p:sp>
      <p:sp>
        <p:nvSpPr>
          <p:cNvPr id="3" name="Text Placeholder 2"/>
          <p:cNvSpPr>
            <a:spLocks noGrp="1"/>
          </p:cNvSpPr>
          <p:nvPr>
            <p:ph type="body" idx="1"/>
          </p:nvPr>
        </p:nvSpPr>
        <p:spPr>
          <a:xfrm>
            <a:off x="357158" y="2906713"/>
            <a:ext cx="74930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697A435-C036-46BF-9DDD-5E684DB3F860}" type="datetime5">
              <a:rPr lang="en-US">
                <a:solidFill>
                  <a:prstClr val="black">
                    <a:tint val="75000"/>
                  </a:prstClr>
                </a:solidFill>
              </a:rPr>
              <a:pPr>
                <a:defRPr/>
              </a:pPr>
              <a:t>6-Sep-17</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ZA" dirty="0">
                <a:solidFill>
                  <a:prstClr val="black">
                    <a:tint val="75000"/>
                  </a:prstClr>
                </a:solidFill>
              </a:rPr>
              <a:t>File name</a:t>
            </a:r>
          </a:p>
        </p:txBody>
      </p:sp>
      <p:sp>
        <p:nvSpPr>
          <p:cNvPr id="6" name="Slide Number Placeholder 5"/>
          <p:cNvSpPr>
            <a:spLocks noGrp="1"/>
          </p:cNvSpPr>
          <p:nvPr>
            <p:ph type="sldNum" sz="quarter" idx="12"/>
          </p:nvPr>
        </p:nvSpPr>
        <p:spPr/>
        <p:txBody>
          <a:bodyPr/>
          <a:lstStyle>
            <a:lvl1pPr>
              <a:defRPr/>
            </a:lvl1pPr>
          </a:lstStyle>
          <a:p>
            <a:pPr>
              <a:defRPr/>
            </a:pPr>
            <a:fld id="{13866D0B-4A65-4D15-8578-4EF0989F1F7E}" type="slidenum">
              <a:rPr lang="en-ZA">
                <a:solidFill>
                  <a:prstClr val="black">
                    <a:tint val="75000"/>
                  </a:prstClr>
                </a:solidFill>
              </a:rPr>
              <a:pPr>
                <a:defRPr/>
              </a:pPr>
              <a:t>‹#›</a:t>
            </a:fld>
            <a:endParaRPr lang="en-ZA" dirty="0">
              <a:solidFill>
                <a:prstClr val="black">
                  <a:tint val="75000"/>
                </a:prstClr>
              </a:solidFill>
            </a:endParaRPr>
          </a:p>
        </p:txBody>
      </p:sp>
    </p:spTree>
    <p:extLst>
      <p:ext uri="{BB962C8B-B14F-4D97-AF65-F5344CB8AC3E}">
        <p14:creationId xmlns:p14="http://schemas.microsoft.com/office/powerpoint/2010/main" val="19445951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285720" y="1357298"/>
            <a:ext cx="3786214" cy="4857784"/>
          </a:xfrm>
        </p:spPr>
        <p:txBody>
          <a:bodyPr/>
          <a:lstStyle>
            <a:lvl1pPr marL="0" indent="0">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4" name="Content Placeholder 3"/>
          <p:cNvSpPr>
            <a:spLocks noGrp="1"/>
          </p:cNvSpPr>
          <p:nvPr>
            <p:ph sz="half" idx="2"/>
          </p:nvPr>
        </p:nvSpPr>
        <p:spPr>
          <a:xfrm>
            <a:off x="4357686" y="1357298"/>
            <a:ext cx="3786214" cy="4857784"/>
          </a:xfrm>
        </p:spPr>
        <p:txBody>
          <a:bodyPr/>
          <a:lstStyle>
            <a:lvl1pPr marL="0" indent="0">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5" name="Date Placeholder 3"/>
          <p:cNvSpPr>
            <a:spLocks noGrp="1"/>
          </p:cNvSpPr>
          <p:nvPr>
            <p:ph type="dt" sz="half" idx="10"/>
          </p:nvPr>
        </p:nvSpPr>
        <p:spPr/>
        <p:txBody>
          <a:bodyPr/>
          <a:lstStyle>
            <a:lvl1pPr>
              <a:defRPr/>
            </a:lvl1pPr>
          </a:lstStyle>
          <a:p>
            <a:pPr>
              <a:defRPr/>
            </a:pPr>
            <a:fld id="{9F662142-2244-46E0-9066-DE976E5B3831}" type="datetime5">
              <a:rPr lang="en-US">
                <a:solidFill>
                  <a:prstClr val="black">
                    <a:tint val="75000"/>
                  </a:prstClr>
                </a:solidFill>
              </a:rPr>
              <a:pPr>
                <a:defRPr/>
              </a:pPr>
              <a:t>6-Sep-17</a:t>
            </a:fld>
            <a:endParaRPr lang="en-ZA"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ZA" dirty="0">
                <a:solidFill>
                  <a:prstClr val="black">
                    <a:tint val="75000"/>
                  </a:prstClr>
                </a:solidFill>
              </a:rPr>
              <a:t>File name</a:t>
            </a:r>
          </a:p>
        </p:txBody>
      </p:sp>
      <p:sp>
        <p:nvSpPr>
          <p:cNvPr id="7" name="Slide Number Placeholder 5"/>
          <p:cNvSpPr>
            <a:spLocks noGrp="1"/>
          </p:cNvSpPr>
          <p:nvPr>
            <p:ph type="sldNum" sz="quarter" idx="12"/>
          </p:nvPr>
        </p:nvSpPr>
        <p:spPr/>
        <p:txBody>
          <a:bodyPr/>
          <a:lstStyle>
            <a:lvl1pPr>
              <a:defRPr/>
            </a:lvl1pPr>
          </a:lstStyle>
          <a:p>
            <a:pPr>
              <a:defRPr/>
            </a:pPr>
            <a:fld id="{35B3B9AA-C864-4FB9-B0DB-334E713A1AB1}" type="slidenum">
              <a:rPr lang="en-ZA">
                <a:solidFill>
                  <a:prstClr val="black">
                    <a:tint val="75000"/>
                  </a:prstClr>
                </a:solidFill>
              </a:rPr>
              <a:pPr>
                <a:defRPr/>
              </a:pPr>
              <a:t>‹#›</a:t>
            </a:fld>
            <a:endParaRPr lang="en-ZA" dirty="0">
              <a:solidFill>
                <a:prstClr val="black">
                  <a:tint val="75000"/>
                </a:prstClr>
              </a:solidFill>
            </a:endParaRPr>
          </a:p>
        </p:txBody>
      </p:sp>
    </p:spTree>
    <p:extLst>
      <p:ext uri="{BB962C8B-B14F-4D97-AF65-F5344CB8AC3E}">
        <p14:creationId xmlns:p14="http://schemas.microsoft.com/office/powerpoint/2010/main" val="38622661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5720" y="-24"/>
            <a:ext cx="7858180" cy="1071570"/>
          </a:xfrm>
        </p:spPr>
        <p:txBody>
          <a:bodyPr/>
          <a:lstStyle>
            <a:lvl1pPr>
              <a:defRPr/>
            </a:lvl1pPr>
          </a:lstStyle>
          <a:p>
            <a:r>
              <a:rPr lang="en-US" smtClean="0"/>
              <a:t>Click to edit Master title style</a:t>
            </a:r>
            <a:endParaRPr lang="en-ZA" dirty="0"/>
          </a:p>
        </p:txBody>
      </p:sp>
      <p:sp>
        <p:nvSpPr>
          <p:cNvPr id="3" name="Text Placeholder 2"/>
          <p:cNvSpPr>
            <a:spLocks noGrp="1"/>
          </p:cNvSpPr>
          <p:nvPr>
            <p:ph type="body" idx="1"/>
          </p:nvPr>
        </p:nvSpPr>
        <p:spPr>
          <a:xfrm>
            <a:off x="285720" y="1357298"/>
            <a:ext cx="3786214" cy="857256"/>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85720" y="2214554"/>
            <a:ext cx="3786214" cy="3929090"/>
          </a:xfrm>
        </p:spPr>
        <p:txBody>
          <a:bodyPr/>
          <a:lstStyle>
            <a:lvl1pPr marL="0" indent="0">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5" name="Text Placeholder 4"/>
          <p:cNvSpPr>
            <a:spLocks noGrp="1"/>
          </p:cNvSpPr>
          <p:nvPr>
            <p:ph type="body" sz="quarter" idx="3"/>
          </p:nvPr>
        </p:nvSpPr>
        <p:spPr>
          <a:xfrm>
            <a:off x="4286248" y="1357298"/>
            <a:ext cx="3857652" cy="857256"/>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86248" y="2214554"/>
            <a:ext cx="3857652" cy="3929090"/>
          </a:xfrm>
        </p:spPr>
        <p:txBody>
          <a:bodyPr/>
          <a:lstStyle>
            <a:lvl1pPr marL="0" indent="0">
              <a:tabLst/>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7" name="Date Placeholder 3"/>
          <p:cNvSpPr>
            <a:spLocks noGrp="1"/>
          </p:cNvSpPr>
          <p:nvPr>
            <p:ph type="dt" sz="half" idx="10"/>
          </p:nvPr>
        </p:nvSpPr>
        <p:spPr/>
        <p:txBody>
          <a:bodyPr/>
          <a:lstStyle>
            <a:lvl1pPr>
              <a:defRPr/>
            </a:lvl1pPr>
          </a:lstStyle>
          <a:p>
            <a:pPr>
              <a:defRPr/>
            </a:pPr>
            <a:fld id="{E3D8980B-25CA-40F5-9D21-106CBCAB04E7}" type="datetime5">
              <a:rPr lang="en-US">
                <a:solidFill>
                  <a:prstClr val="black">
                    <a:tint val="75000"/>
                  </a:prstClr>
                </a:solidFill>
              </a:rPr>
              <a:pPr>
                <a:defRPr/>
              </a:pPr>
              <a:t>6-Sep-17</a:t>
            </a:fld>
            <a:endParaRPr lang="en-ZA"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ZA" dirty="0">
                <a:solidFill>
                  <a:prstClr val="black">
                    <a:tint val="75000"/>
                  </a:prstClr>
                </a:solidFill>
              </a:rPr>
              <a:t>File name</a:t>
            </a:r>
          </a:p>
        </p:txBody>
      </p:sp>
      <p:sp>
        <p:nvSpPr>
          <p:cNvPr id="9" name="Slide Number Placeholder 5"/>
          <p:cNvSpPr>
            <a:spLocks noGrp="1"/>
          </p:cNvSpPr>
          <p:nvPr>
            <p:ph type="sldNum" sz="quarter" idx="12"/>
          </p:nvPr>
        </p:nvSpPr>
        <p:spPr/>
        <p:txBody>
          <a:bodyPr/>
          <a:lstStyle>
            <a:lvl1pPr>
              <a:defRPr/>
            </a:lvl1pPr>
          </a:lstStyle>
          <a:p>
            <a:pPr>
              <a:defRPr/>
            </a:pPr>
            <a:fld id="{02C326DD-A77E-41B8-BDC2-56FB50C8608C}" type="slidenum">
              <a:rPr lang="en-ZA">
                <a:solidFill>
                  <a:prstClr val="black">
                    <a:tint val="75000"/>
                  </a:prstClr>
                </a:solidFill>
              </a:rPr>
              <a:pPr>
                <a:defRPr/>
              </a:pPr>
              <a:t>‹#›</a:t>
            </a:fld>
            <a:endParaRPr lang="en-ZA" dirty="0">
              <a:solidFill>
                <a:prstClr val="black">
                  <a:tint val="75000"/>
                </a:prstClr>
              </a:solidFill>
            </a:endParaRPr>
          </a:p>
        </p:txBody>
      </p:sp>
    </p:spTree>
    <p:extLst>
      <p:ext uri="{BB962C8B-B14F-4D97-AF65-F5344CB8AC3E}">
        <p14:creationId xmlns:p14="http://schemas.microsoft.com/office/powerpoint/2010/main" val="15467071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ZA" dirty="0"/>
          </a:p>
        </p:txBody>
      </p:sp>
      <p:sp>
        <p:nvSpPr>
          <p:cNvPr id="9" name="Chart Placeholder 8"/>
          <p:cNvSpPr>
            <a:spLocks noGrp="1"/>
          </p:cNvSpPr>
          <p:nvPr>
            <p:ph type="chart" sz="quarter" idx="13"/>
          </p:nvPr>
        </p:nvSpPr>
        <p:spPr>
          <a:xfrm>
            <a:off x="285720" y="1285860"/>
            <a:ext cx="7858180" cy="5072098"/>
          </a:xfrm>
        </p:spPr>
        <p:txBody>
          <a:bodyPr rtlCol="0">
            <a:normAutofit/>
          </a:bodyPr>
          <a:lstStyle/>
          <a:p>
            <a:pPr lvl="0"/>
            <a:r>
              <a:rPr lang="en-US" noProof="0" dirty="0" smtClean="0"/>
              <a:t>Click icon to add chart</a:t>
            </a:r>
            <a:endParaRPr lang="en-ZA" noProof="0" dirty="0"/>
          </a:p>
        </p:txBody>
      </p:sp>
      <p:sp>
        <p:nvSpPr>
          <p:cNvPr id="4" name="Date Placeholder 3"/>
          <p:cNvSpPr>
            <a:spLocks noGrp="1"/>
          </p:cNvSpPr>
          <p:nvPr>
            <p:ph type="dt" sz="half" idx="14"/>
          </p:nvPr>
        </p:nvSpPr>
        <p:spPr/>
        <p:txBody>
          <a:bodyPr/>
          <a:lstStyle>
            <a:lvl1pPr>
              <a:defRPr/>
            </a:lvl1pPr>
          </a:lstStyle>
          <a:p>
            <a:pPr>
              <a:defRPr/>
            </a:pPr>
            <a:fld id="{0D4AB3C9-41B2-4BD6-873B-AAD5828704A6}" type="datetime5">
              <a:rPr lang="en-US">
                <a:solidFill>
                  <a:prstClr val="black">
                    <a:tint val="75000"/>
                  </a:prstClr>
                </a:solidFill>
              </a:rPr>
              <a:pPr>
                <a:defRPr/>
              </a:pPr>
              <a:t>6-Sep-17</a:t>
            </a:fld>
            <a:endParaRPr lang="en-ZA" dirty="0">
              <a:solidFill>
                <a:prstClr val="black">
                  <a:tint val="75000"/>
                </a:prstClr>
              </a:solidFill>
            </a:endParaRPr>
          </a:p>
        </p:txBody>
      </p:sp>
      <p:sp>
        <p:nvSpPr>
          <p:cNvPr id="5" name="Footer Placeholder 4"/>
          <p:cNvSpPr>
            <a:spLocks noGrp="1"/>
          </p:cNvSpPr>
          <p:nvPr>
            <p:ph type="ftr" sz="quarter" idx="15"/>
          </p:nvPr>
        </p:nvSpPr>
        <p:spPr/>
        <p:txBody>
          <a:bodyPr/>
          <a:lstStyle>
            <a:lvl1pPr>
              <a:defRPr/>
            </a:lvl1pPr>
          </a:lstStyle>
          <a:p>
            <a:pPr>
              <a:defRPr/>
            </a:pPr>
            <a:r>
              <a:rPr lang="en-ZA" dirty="0">
                <a:solidFill>
                  <a:prstClr val="black">
                    <a:tint val="75000"/>
                  </a:prstClr>
                </a:solidFill>
              </a:rPr>
              <a:t>File name</a:t>
            </a:r>
          </a:p>
        </p:txBody>
      </p:sp>
      <p:sp>
        <p:nvSpPr>
          <p:cNvPr id="6" name="Slide Number Placeholder 5"/>
          <p:cNvSpPr>
            <a:spLocks noGrp="1"/>
          </p:cNvSpPr>
          <p:nvPr>
            <p:ph type="sldNum" sz="quarter" idx="16"/>
          </p:nvPr>
        </p:nvSpPr>
        <p:spPr/>
        <p:txBody>
          <a:bodyPr/>
          <a:lstStyle>
            <a:lvl1pPr>
              <a:defRPr/>
            </a:lvl1pPr>
          </a:lstStyle>
          <a:p>
            <a:pPr>
              <a:defRPr/>
            </a:pPr>
            <a:fld id="{5D97DDCE-E01F-4C3A-8BAF-3F6D3C858E6A}" type="slidenum">
              <a:rPr lang="en-ZA">
                <a:solidFill>
                  <a:prstClr val="black">
                    <a:tint val="75000"/>
                  </a:prstClr>
                </a:solidFill>
              </a:rPr>
              <a:pPr>
                <a:defRPr/>
              </a:pPr>
              <a:t>‹#›</a:t>
            </a:fld>
            <a:endParaRPr lang="en-ZA" dirty="0">
              <a:solidFill>
                <a:prstClr val="black">
                  <a:tint val="75000"/>
                </a:prstClr>
              </a:solidFill>
            </a:endParaRPr>
          </a:p>
        </p:txBody>
      </p:sp>
    </p:spTree>
    <p:extLst>
      <p:ext uri="{BB962C8B-B14F-4D97-AF65-F5344CB8AC3E}">
        <p14:creationId xmlns:p14="http://schemas.microsoft.com/office/powerpoint/2010/main" val="3515040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sv-SE"/>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p:cNvSpPr>
            <a:spLocks noGrp="1"/>
          </p:cNvSpPr>
          <p:nvPr>
            <p:ph type="title"/>
          </p:nvPr>
        </p:nvSpPr>
        <p:spPr>
          <a:xfrm>
            <a:off x="285720" y="-24"/>
            <a:ext cx="7929618" cy="1071570"/>
          </a:xfrm>
        </p:spPr>
        <p:txBody>
          <a:bodyPr/>
          <a:lstStyle/>
          <a:p>
            <a:r>
              <a:rPr lang="en-US" dirty="0" smtClean="0"/>
              <a:t>Click to edit Master title style</a:t>
            </a:r>
            <a:endParaRPr lang="en-ZA" dirty="0"/>
          </a:p>
        </p:txBody>
      </p:sp>
      <p:sp>
        <p:nvSpPr>
          <p:cNvPr id="3" name="Date Placeholder 3"/>
          <p:cNvSpPr>
            <a:spLocks noGrp="1"/>
          </p:cNvSpPr>
          <p:nvPr>
            <p:ph type="dt" sz="half" idx="10"/>
          </p:nvPr>
        </p:nvSpPr>
        <p:spPr/>
        <p:txBody>
          <a:bodyPr/>
          <a:lstStyle>
            <a:lvl1pPr>
              <a:defRPr/>
            </a:lvl1pPr>
          </a:lstStyle>
          <a:p>
            <a:pPr>
              <a:defRPr/>
            </a:pPr>
            <a:fld id="{9A5D590B-5AF9-47A6-95CA-85D7D17BCB51}" type="datetime5">
              <a:rPr lang="en-US">
                <a:solidFill>
                  <a:prstClr val="black">
                    <a:tint val="75000"/>
                  </a:prstClr>
                </a:solidFill>
              </a:rPr>
              <a:pPr>
                <a:defRPr/>
              </a:pPr>
              <a:t>6-Sep-17</a:t>
            </a:fld>
            <a:endParaRPr lang="en-ZA"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ZA" dirty="0">
                <a:solidFill>
                  <a:prstClr val="black">
                    <a:tint val="75000"/>
                  </a:prstClr>
                </a:solidFill>
              </a:rPr>
              <a:t>File name</a:t>
            </a:r>
          </a:p>
        </p:txBody>
      </p:sp>
      <p:sp>
        <p:nvSpPr>
          <p:cNvPr id="6" name="Slide Number Placeholder 5"/>
          <p:cNvSpPr>
            <a:spLocks noGrp="1"/>
          </p:cNvSpPr>
          <p:nvPr>
            <p:ph type="sldNum" sz="quarter" idx="12"/>
          </p:nvPr>
        </p:nvSpPr>
        <p:spPr/>
        <p:txBody>
          <a:bodyPr/>
          <a:lstStyle>
            <a:lvl1pPr>
              <a:defRPr/>
            </a:lvl1pPr>
          </a:lstStyle>
          <a:p>
            <a:pPr>
              <a:defRPr/>
            </a:pPr>
            <a:fld id="{5335F439-C7F3-4A72-AF7D-D988D8B53AED}" type="slidenum">
              <a:rPr lang="en-ZA">
                <a:solidFill>
                  <a:prstClr val="black">
                    <a:tint val="75000"/>
                  </a:prstClr>
                </a:solidFill>
              </a:rPr>
              <a:pPr>
                <a:defRPr/>
              </a:pPr>
              <a:t>‹#›</a:t>
            </a:fld>
            <a:endParaRPr lang="en-ZA" dirty="0">
              <a:solidFill>
                <a:prstClr val="black">
                  <a:tint val="75000"/>
                </a:prstClr>
              </a:solidFill>
            </a:endParaRPr>
          </a:p>
        </p:txBody>
      </p:sp>
    </p:spTree>
    <p:extLst>
      <p:ext uri="{BB962C8B-B14F-4D97-AF65-F5344CB8AC3E}">
        <p14:creationId xmlns:p14="http://schemas.microsoft.com/office/powerpoint/2010/main" val="13515598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7158" y="1357298"/>
            <a:ext cx="3008313" cy="714380"/>
          </a:xfrm>
        </p:spPr>
        <p:txBody>
          <a:bodyPr anchor="b">
            <a:noAutofit/>
          </a:bodyPr>
          <a:lstStyle>
            <a:lvl1pPr algn="l">
              <a:defRPr sz="2400" b="1">
                <a:solidFill>
                  <a:schemeClr val="tx2"/>
                </a:solidFill>
              </a:defRPr>
            </a:lvl1pPr>
          </a:lstStyle>
          <a:p>
            <a:r>
              <a:rPr lang="en-US" dirty="0" smtClean="0"/>
              <a:t>Click to edit Master title style</a:t>
            </a:r>
            <a:endParaRPr lang="en-ZA" dirty="0"/>
          </a:p>
        </p:txBody>
      </p:sp>
      <p:sp>
        <p:nvSpPr>
          <p:cNvPr id="3" name="Content Placeholder 2"/>
          <p:cNvSpPr>
            <a:spLocks noGrp="1"/>
          </p:cNvSpPr>
          <p:nvPr>
            <p:ph idx="1"/>
          </p:nvPr>
        </p:nvSpPr>
        <p:spPr>
          <a:xfrm>
            <a:off x="3575050" y="1357298"/>
            <a:ext cx="4711726" cy="50006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
        <p:nvSpPr>
          <p:cNvPr id="4" name="Text Placeholder 3"/>
          <p:cNvSpPr>
            <a:spLocks noGrp="1"/>
          </p:cNvSpPr>
          <p:nvPr>
            <p:ph type="body" sz="half" idx="2"/>
          </p:nvPr>
        </p:nvSpPr>
        <p:spPr>
          <a:xfrm>
            <a:off x="349241" y="2091160"/>
            <a:ext cx="3008313" cy="426679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129641F-4EEC-4739-B1C2-E4070AD977EC}" type="datetime5">
              <a:rPr lang="en-US">
                <a:solidFill>
                  <a:prstClr val="black">
                    <a:tint val="75000"/>
                  </a:prstClr>
                </a:solidFill>
              </a:rPr>
              <a:pPr>
                <a:defRPr/>
              </a:pPr>
              <a:t>6-Sep-17</a:t>
            </a:fld>
            <a:endParaRPr lang="en-ZA"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ZA" dirty="0">
                <a:solidFill>
                  <a:prstClr val="black">
                    <a:tint val="75000"/>
                  </a:prstClr>
                </a:solidFill>
              </a:rPr>
              <a:t>File name</a:t>
            </a:r>
          </a:p>
        </p:txBody>
      </p:sp>
      <p:sp>
        <p:nvSpPr>
          <p:cNvPr id="7" name="Slide Number Placeholder 5"/>
          <p:cNvSpPr>
            <a:spLocks noGrp="1"/>
          </p:cNvSpPr>
          <p:nvPr>
            <p:ph type="sldNum" sz="quarter" idx="12"/>
          </p:nvPr>
        </p:nvSpPr>
        <p:spPr/>
        <p:txBody>
          <a:bodyPr/>
          <a:lstStyle>
            <a:lvl1pPr>
              <a:defRPr/>
            </a:lvl1pPr>
          </a:lstStyle>
          <a:p>
            <a:pPr>
              <a:defRPr/>
            </a:pPr>
            <a:fld id="{8020D99D-F3BD-40AC-88AF-187DC457937F}" type="slidenum">
              <a:rPr lang="en-ZA">
                <a:solidFill>
                  <a:prstClr val="black">
                    <a:tint val="75000"/>
                  </a:prstClr>
                </a:solidFill>
              </a:rPr>
              <a:pPr>
                <a:defRPr/>
              </a:pPr>
              <a:t>‹#›</a:t>
            </a:fld>
            <a:endParaRPr lang="en-ZA" dirty="0">
              <a:solidFill>
                <a:prstClr val="black">
                  <a:tint val="75000"/>
                </a:prstClr>
              </a:solidFill>
            </a:endParaRPr>
          </a:p>
        </p:txBody>
      </p:sp>
    </p:spTree>
    <p:extLst>
      <p:ext uri="{BB962C8B-B14F-4D97-AF65-F5344CB8AC3E}">
        <p14:creationId xmlns:p14="http://schemas.microsoft.com/office/powerpoint/2010/main" val="14051034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2400" b="1">
                <a:solidFill>
                  <a:schemeClr val="tx2"/>
                </a:solidFill>
                <a:latin typeface="+mj-lt"/>
              </a:defRPr>
            </a:lvl1pPr>
          </a:lstStyle>
          <a:p>
            <a:r>
              <a:rPr lang="en-US" dirty="0" smtClean="0"/>
              <a:t>Click to edit Master title style</a:t>
            </a:r>
            <a:endParaRPr lang="en-ZA" dirty="0"/>
          </a:p>
        </p:txBody>
      </p:sp>
      <p:sp>
        <p:nvSpPr>
          <p:cNvPr id="3" name="Picture Placeholder 2"/>
          <p:cNvSpPr>
            <a:spLocks noGrp="1"/>
          </p:cNvSpPr>
          <p:nvPr>
            <p:ph type="pic" idx="1"/>
          </p:nvPr>
        </p:nvSpPr>
        <p:spPr>
          <a:xfrm>
            <a:off x="1792288" y="1285859"/>
            <a:ext cx="5486400" cy="344171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ZA" noProof="0" dirty="0"/>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6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0557C4D-3291-4014-BE3F-EFF6B0E5947F}" type="datetime5">
              <a:rPr lang="en-US">
                <a:solidFill>
                  <a:prstClr val="black">
                    <a:tint val="75000"/>
                  </a:prstClr>
                </a:solidFill>
              </a:rPr>
              <a:pPr>
                <a:defRPr/>
              </a:pPr>
              <a:t>6-Sep-17</a:t>
            </a:fld>
            <a:endParaRPr lang="en-ZA"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ZA" dirty="0">
                <a:solidFill>
                  <a:prstClr val="black">
                    <a:tint val="75000"/>
                  </a:prstClr>
                </a:solidFill>
              </a:rPr>
              <a:t>File name</a:t>
            </a:r>
          </a:p>
        </p:txBody>
      </p:sp>
      <p:sp>
        <p:nvSpPr>
          <p:cNvPr id="7" name="Slide Number Placeholder 5"/>
          <p:cNvSpPr>
            <a:spLocks noGrp="1"/>
          </p:cNvSpPr>
          <p:nvPr>
            <p:ph type="sldNum" sz="quarter" idx="12"/>
          </p:nvPr>
        </p:nvSpPr>
        <p:spPr/>
        <p:txBody>
          <a:bodyPr/>
          <a:lstStyle>
            <a:lvl1pPr>
              <a:defRPr/>
            </a:lvl1pPr>
          </a:lstStyle>
          <a:p>
            <a:pPr>
              <a:defRPr/>
            </a:pPr>
            <a:fld id="{DD528AD5-59B3-4D2A-BD99-03A6A1B66F55}" type="slidenum">
              <a:rPr lang="en-ZA">
                <a:solidFill>
                  <a:prstClr val="black">
                    <a:tint val="75000"/>
                  </a:prstClr>
                </a:solidFill>
              </a:rPr>
              <a:pPr>
                <a:defRPr/>
              </a:pPr>
              <a:t>‹#›</a:t>
            </a:fld>
            <a:endParaRPr lang="en-ZA" dirty="0">
              <a:solidFill>
                <a:prstClr val="black">
                  <a:tint val="75000"/>
                </a:prstClr>
              </a:solidFill>
            </a:endParaRPr>
          </a:p>
        </p:txBody>
      </p:sp>
    </p:spTree>
    <p:extLst>
      <p:ext uri="{BB962C8B-B14F-4D97-AF65-F5344CB8AC3E}">
        <p14:creationId xmlns:p14="http://schemas.microsoft.com/office/powerpoint/2010/main" val="11896349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p>
            <a:fld id="{51DC6A98-A354-4546-8823-11A0088034A7}" type="datetimeFigureOut">
              <a:rPr lang="en-ZA" smtClean="0">
                <a:solidFill>
                  <a:prstClr val="black">
                    <a:tint val="75000"/>
                  </a:prstClr>
                </a:solidFill>
              </a:rPr>
              <a:pPr/>
              <a:t>2017-09-06</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0F2B2A65-F88F-4584-BD4A-0E604D8EF1A5}"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5806077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908"/>
            <a:ext cx="6858000" cy="2387576"/>
          </a:xfrm>
        </p:spPr>
        <p:txBody>
          <a:bodyPr anchor="b"/>
          <a:lstStyle>
            <a:lvl1pPr algn="ctr">
              <a:defRPr sz="4219"/>
            </a:lvl1pPr>
          </a:lstStyle>
          <a:p>
            <a:r>
              <a:rPr lang="en-US" smtClean="0"/>
              <a:t>Click to edit Master title style</a:t>
            </a:r>
            <a:endParaRPr lang="en-GB"/>
          </a:p>
        </p:txBody>
      </p:sp>
      <p:sp>
        <p:nvSpPr>
          <p:cNvPr id="3" name="Subtitle 2"/>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fld id="{F05B6D3C-D872-4001-BC29-7B6626616936}" type="datetimeFigureOut">
              <a:rPr lang="en-GB">
                <a:solidFill>
                  <a:prstClr val="black">
                    <a:tint val="75000"/>
                  </a:prstClr>
                </a:solidFill>
              </a:rPr>
              <a:pPr/>
              <a:t>06/09/2017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5EA1B64-B96F-47F3-966F-A4C3548E904F}"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116088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fld id="{F05B6D3C-D872-4001-BC29-7B6626616936}" type="datetimeFigureOut">
              <a:rPr lang="en-GB">
                <a:solidFill>
                  <a:prstClr val="black">
                    <a:tint val="75000"/>
                  </a:prstClr>
                </a:solidFill>
              </a:rPr>
              <a:pPr/>
              <a:t>06/09/2017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2B301E2-91D2-4DBB-A0AE-7753DD185181}"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617580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963" y="1710036"/>
            <a:ext cx="7887146" cy="2851919"/>
          </a:xfrm>
        </p:spPr>
        <p:txBody>
          <a:bodyPr anchor="b"/>
          <a:lstStyle>
            <a:lvl1pPr>
              <a:defRPr sz="4219"/>
            </a:lvl1pPr>
          </a:lstStyle>
          <a:p>
            <a:r>
              <a:rPr lang="en-US" smtClean="0"/>
              <a:t>Click to edit Master title style</a:t>
            </a:r>
            <a:endParaRPr lang="en-GB"/>
          </a:p>
        </p:txBody>
      </p:sp>
      <p:sp>
        <p:nvSpPr>
          <p:cNvPr id="3" name="Text Placeholder 2"/>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F05B6D3C-D872-4001-BC29-7B6626616936}" type="datetimeFigureOut">
              <a:rPr lang="en-GB">
                <a:solidFill>
                  <a:prstClr val="black">
                    <a:tint val="75000"/>
                  </a:prstClr>
                </a:solidFill>
              </a:rPr>
              <a:pPr/>
              <a:t>06/09/2017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47DC4D1-4C90-4081-B51E-96A911A7FBD2}"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195084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427" y="1826122"/>
            <a:ext cx="3889995" cy="43509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5578" y="1826122"/>
            <a:ext cx="3889995" cy="43509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fld id="{F05B6D3C-D872-4001-BC29-7B6626616936}" type="datetimeFigureOut">
              <a:rPr lang="en-GB">
                <a:solidFill>
                  <a:prstClr val="black">
                    <a:tint val="75000"/>
                  </a:prstClr>
                </a:solidFill>
              </a:rPr>
              <a:pPr/>
              <a:t>06/09/2017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fld id="{368E3274-AE2A-4927-9F6E-CC1F3063C2EB}"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659148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544" y="365001"/>
            <a:ext cx="7887146" cy="1326059"/>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smtClean="0"/>
              <a:t>Click to edit Master text styles</a:t>
            </a:r>
          </a:p>
        </p:txBody>
      </p:sp>
      <p:sp>
        <p:nvSpPr>
          <p:cNvPr id="4" name="Content Placeholder 3"/>
          <p:cNvSpPr>
            <a:spLocks noGrp="1"/>
          </p:cNvSpPr>
          <p:nvPr>
            <p:ph sz="half" idx="2"/>
          </p:nvPr>
        </p:nvSpPr>
        <p:spPr>
          <a:xfrm>
            <a:off x="629543" y="2504777"/>
            <a:ext cx="3868787" cy="3684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smtClean="0"/>
              <a:t>Click to edit Master text styles</a:t>
            </a:r>
          </a:p>
        </p:txBody>
      </p:sp>
      <p:sp>
        <p:nvSpPr>
          <p:cNvPr id="6" name="Content Placeholder 5"/>
          <p:cNvSpPr>
            <a:spLocks noGrp="1"/>
          </p:cNvSpPr>
          <p:nvPr>
            <p:ph sz="quarter" idx="4"/>
          </p:nvPr>
        </p:nvSpPr>
        <p:spPr>
          <a:xfrm>
            <a:off x="4628927" y="2504777"/>
            <a:ext cx="3887762" cy="3684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fld id="{F05B6D3C-D872-4001-BC29-7B6626616936}" type="datetimeFigureOut">
              <a:rPr lang="en-GB">
                <a:solidFill>
                  <a:prstClr val="black">
                    <a:tint val="75000"/>
                  </a:prstClr>
                </a:solidFill>
              </a:rPr>
              <a:pPr/>
              <a:t>06/09/2017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vl1pPr>
          </a:lstStyle>
          <a:p>
            <a:fld id="{523D193E-71E1-4FED-948F-396A3F27F7A1}"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2562800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fld id="{F05B6D3C-D872-4001-BC29-7B6626616936}" type="datetimeFigureOut">
              <a:rPr lang="en-GB">
                <a:solidFill>
                  <a:prstClr val="black">
                    <a:tint val="75000"/>
                  </a:prstClr>
                </a:solidFill>
              </a:rPr>
              <a:pPr/>
              <a:t>06/09/2017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vl1pPr>
          </a:lstStyle>
          <a:p>
            <a:fld id="{286A39AD-89A2-4A7A-9A8B-688C922848BA}"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35029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v-SE" dirty="0"/>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itle 4"/>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ZA"/>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F05B6D3C-D872-4001-BC29-7B6626616936}" type="datetimeFigureOut">
              <a:rPr lang="en-GB">
                <a:solidFill>
                  <a:prstClr val="black">
                    <a:tint val="75000"/>
                  </a:prstClr>
                </a:solidFill>
              </a:rPr>
              <a:pPr/>
              <a:t>06/09/2017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vl1pPr>
          </a:lstStyle>
          <a:p>
            <a:fld id="{D34EB81B-3BC6-43CB-ADD0-2BD35ED20BBF}"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630563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543" y="457646"/>
            <a:ext cx="2949029" cy="1599531"/>
          </a:xfrm>
        </p:spPr>
        <p:txBody>
          <a:bodyPr anchor="b"/>
          <a:lstStyle>
            <a:lvl1pPr>
              <a:defRPr sz="2250"/>
            </a:lvl1pPr>
          </a:lstStyle>
          <a:p>
            <a:r>
              <a:rPr lang="en-US" smtClean="0"/>
              <a:t>Click to edit Master title style</a:t>
            </a:r>
            <a:endParaRPr lang="en-GB"/>
          </a:p>
        </p:txBody>
      </p:sp>
      <p:sp>
        <p:nvSpPr>
          <p:cNvPr id="3" name="Content Placeholder 2"/>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F05B6D3C-D872-4001-BC29-7B6626616936}" type="datetimeFigureOut">
              <a:rPr lang="en-GB">
                <a:solidFill>
                  <a:prstClr val="black">
                    <a:tint val="75000"/>
                  </a:prstClr>
                </a:solidFill>
              </a:rPr>
              <a:pPr/>
              <a:t>06/09/2017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fld id="{EA8D376F-A565-4468-A762-81B6885B6BB8}"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7659766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543" y="457646"/>
            <a:ext cx="2949029" cy="1599531"/>
          </a:xfrm>
        </p:spPr>
        <p:txBody>
          <a:bodyPr anchor="b"/>
          <a:lstStyle>
            <a:lvl1pPr>
              <a:defRPr sz="2250"/>
            </a:lvl1pPr>
          </a:lstStyle>
          <a:p>
            <a:r>
              <a:rPr lang="en-US" smtClean="0"/>
              <a:t>Click to edit Master title style</a:t>
            </a:r>
            <a:endParaRPr lang="en-GB"/>
          </a:p>
        </p:txBody>
      </p:sp>
      <p:sp>
        <p:nvSpPr>
          <p:cNvPr id="3" name="Picture Placeholder 2"/>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GB"/>
          </a:p>
        </p:txBody>
      </p:sp>
      <p:sp>
        <p:nvSpPr>
          <p:cNvPr id="4" name="Text Placeholder 3"/>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F05B6D3C-D872-4001-BC29-7B6626616936}" type="datetimeFigureOut">
              <a:rPr lang="en-GB">
                <a:solidFill>
                  <a:prstClr val="black">
                    <a:tint val="75000"/>
                  </a:prstClr>
                </a:solidFill>
              </a:rPr>
              <a:pPr/>
              <a:t>06/09/2017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fld id="{348BDA23-7466-48BC-926D-1F24F2BF5F18}"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0662134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fld id="{F05B6D3C-D872-4001-BC29-7B6626616936}" type="datetimeFigureOut">
              <a:rPr lang="en-GB">
                <a:solidFill>
                  <a:prstClr val="black">
                    <a:tint val="75000"/>
                  </a:prstClr>
                </a:solidFill>
              </a:rPr>
              <a:pPr/>
              <a:t>06/09/2017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F46E9C2-FAF2-497E-9D31-A85C7A96B714}"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777323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4345" y="365001"/>
            <a:ext cx="1971229" cy="581211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427" y="365001"/>
            <a:ext cx="5808762" cy="581211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fld id="{F05B6D3C-D872-4001-BC29-7B6626616936}" type="datetimeFigureOut">
              <a:rPr lang="en-GB">
                <a:solidFill>
                  <a:prstClr val="black">
                    <a:tint val="75000"/>
                  </a:prstClr>
                </a:solidFill>
              </a:rPr>
              <a:pPr/>
              <a:t>06/09/2017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D6B8A83-9170-434A-BEAF-D2314EBFBDB9}"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017120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sv-SE"/>
          </a:p>
        </p:txBody>
      </p:sp>
    </p:spTree>
    <p:extLst>
      <p:ext uri="{BB962C8B-B14F-4D97-AF65-F5344CB8AC3E}">
        <p14:creationId xmlns:p14="http://schemas.microsoft.com/office/powerpoint/2010/main" val="2547002184"/>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sv-SE"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v-SE" dirty="0"/>
          </a:p>
        </p:txBody>
      </p:sp>
    </p:spTree>
    <p:extLst>
      <p:ext uri="{BB962C8B-B14F-4D97-AF65-F5344CB8AC3E}">
        <p14:creationId xmlns:p14="http://schemas.microsoft.com/office/powerpoint/2010/main" val="33290233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sv-SE"/>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70104773"/>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2989373110"/>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312709326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0D9BA2E-1CFB-48AD-9FCB-3CB2B04BDE7B}" type="slidenum">
              <a:rPr lang="en-GB"/>
              <a:pPr>
                <a:defRPr/>
              </a:pPr>
              <a:t>‹#›</a:t>
            </a:fld>
            <a:endParaRPr lang="en-GB"/>
          </a:p>
        </p:txBody>
      </p:sp>
    </p:spTree>
    <p:extLst>
      <p:ext uri="{BB962C8B-B14F-4D97-AF65-F5344CB8AC3E}">
        <p14:creationId xmlns:p14="http://schemas.microsoft.com/office/powerpoint/2010/main" val="2197822437"/>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sv-SE"/>
          </a:p>
        </p:txBody>
      </p:sp>
    </p:spTree>
    <p:extLst>
      <p:ext uri="{BB962C8B-B14F-4D97-AF65-F5344CB8AC3E}">
        <p14:creationId xmlns:p14="http://schemas.microsoft.com/office/powerpoint/2010/main" val="80573926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432725"/>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sv-SE"/>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9077773"/>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sv-SE"/>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0078149"/>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sv-SE"/>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3976773849"/>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sv-SE"/>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3906613117"/>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v-SE" dirty="0"/>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itle 4"/>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ZA"/>
          </a:p>
        </p:txBody>
      </p:sp>
    </p:spTree>
    <p:extLst>
      <p:ext uri="{BB962C8B-B14F-4D97-AF65-F5344CB8AC3E}">
        <p14:creationId xmlns:p14="http://schemas.microsoft.com/office/powerpoint/2010/main" val="322708844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9DA7CAB-2825-4392-A93D-D9D85AD72400}" type="slidenum">
              <a:rPr lang="en-GB"/>
              <a:pPr>
                <a:defRPr/>
              </a:pPr>
              <a:t>‹#›</a:t>
            </a:fld>
            <a:endParaRPr lang="en-GB"/>
          </a:p>
        </p:txBody>
      </p:sp>
    </p:spTree>
    <p:extLst>
      <p:ext uri="{BB962C8B-B14F-4D97-AF65-F5344CB8AC3E}">
        <p14:creationId xmlns:p14="http://schemas.microsoft.com/office/powerpoint/2010/main" val="176421317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3C1CD65-AB59-4FCE-8C15-F80CA140433E}" type="slidenum">
              <a:rPr lang="en-GB"/>
              <a:pPr>
                <a:defRPr/>
              </a:pPr>
              <a:t>‹#›</a:t>
            </a:fld>
            <a:endParaRPr lang="en-GB"/>
          </a:p>
        </p:txBody>
      </p:sp>
    </p:spTree>
    <p:extLst>
      <p:ext uri="{BB962C8B-B14F-4D97-AF65-F5344CB8AC3E}">
        <p14:creationId xmlns:p14="http://schemas.microsoft.com/office/powerpoint/2010/main" val="162602703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47FECF0-A02D-400B-8FF4-B1EC419BFFDA}" type="slidenum">
              <a:rPr lang="en-GB"/>
              <a:pPr>
                <a:defRPr/>
              </a:pPr>
              <a:t>‹#›</a:t>
            </a:fld>
            <a:endParaRPr lang="en-GB"/>
          </a:p>
        </p:txBody>
      </p:sp>
    </p:spTree>
    <p:extLst>
      <p:ext uri="{BB962C8B-B14F-4D97-AF65-F5344CB8AC3E}">
        <p14:creationId xmlns:p14="http://schemas.microsoft.com/office/powerpoint/2010/main" val="226839954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31AB64B9-9EAD-4C62-8CE1-31F767B401C6}" type="slidenum">
              <a:rPr lang="en-GB"/>
              <a:pPr>
                <a:defRPr/>
              </a:pPr>
              <a:t>‹#›</a:t>
            </a:fld>
            <a:endParaRPr lang="en-GB"/>
          </a:p>
        </p:txBody>
      </p:sp>
    </p:spTree>
    <p:extLst>
      <p:ext uri="{BB962C8B-B14F-4D97-AF65-F5344CB8AC3E}">
        <p14:creationId xmlns:p14="http://schemas.microsoft.com/office/powerpoint/2010/main" val="123328438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532ACD40-DD9C-492F-95FF-E71A8E251537}" type="slidenum">
              <a:rPr lang="en-GB"/>
              <a:pPr>
                <a:defRPr/>
              </a:pPr>
              <a:t>‹#›</a:t>
            </a:fld>
            <a:endParaRPr lang="en-GB"/>
          </a:p>
        </p:txBody>
      </p:sp>
    </p:spTree>
    <p:extLst>
      <p:ext uri="{BB962C8B-B14F-4D97-AF65-F5344CB8AC3E}">
        <p14:creationId xmlns:p14="http://schemas.microsoft.com/office/powerpoint/2010/main" val="155719285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5A24A00-69EE-4E01-A169-3DFA0F9A1748}" type="slidenum">
              <a:rPr lang="en-GB"/>
              <a:pPr>
                <a:defRPr/>
              </a:pPr>
              <a:t>‹#›</a:t>
            </a:fld>
            <a:endParaRPr lang="en-GB"/>
          </a:p>
        </p:txBody>
      </p:sp>
    </p:spTree>
    <p:extLst>
      <p:ext uri="{BB962C8B-B14F-4D97-AF65-F5344CB8AC3E}">
        <p14:creationId xmlns:p14="http://schemas.microsoft.com/office/powerpoint/2010/main" val="297034226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sv-SE"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v-SE" dirty="0"/>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69BEA49-203C-49A2-B518-DE1A8A0277C3}" type="slidenum">
              <a:rPr lang="en-GB"/>
              <a:pPr>
                <a:defRPr/>
              </a:pPr>
              <a:t>‹#›</a:t>
            </a:fld>
            <a:endParaRPr lang="en-GB"/>
          </a:p>
        </p:txBody>
      </p:sp>
    </p:spTree>
    <p:extLst>
      <p:ext uri="{BB962C8B-B14F-4D97-AF65-F5344CB8AC3E}">
        <p14:creationId xmlns:p14="http://schemas.microsoft.com/office/powerpoint/2010/main" val="2882493598"/>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635615B7-34C8-45D2-9C90-6B6F42EE4331}" type="slidenum">
              <a:rPr lang="en-GB"/>
              <a:pPr>
                <a:defRPr/>
              </a:pPr>
              <a:t>‹#›</a:t>
            </a:fld>
            <a:endParaRPr lang="en-GB"/>
          </a:p>
        </p:txBody>
      </p:sp>
    </p:spTree>
    <p:extLst>
      <p:ext uri="{BB962C8B-B14F-4D97-AF65-F5344CB8AC3E}">
        <p14:creationId xmlns:p14="http://schemas.microsoft.com/office/powerpoint/2010/main" val="326820207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205E9B4-E92D-462A-BBB9-0E15BEDECD8D}" type="slidenum">
              <a:rPr lang="en-GB"/>
              <a:pPr>
                <a:defRPr/>
              </a:pPr>
              <a:t>‹#›</a:t>
            </a:fld>
            <a:endParaRPr lang="en-GB"/>
          </a:p>
        </p:txBody>
      </p:sp>
    </p:spTree>
    <p:extLst>
      <p:ext uri="{BB962C8B-B14F-4D97-AF65-F5344CB8AC3E}">
        <p14:creationId xmlns:p14="http://schemas.microsoft.com/office/powerpoint/2010/main" val="358287769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DA8DA00-FDA4-406C-B58B-9F9ED3C20532}" type="slidenum">
              <a:rPr lang="en-GB"/>
              <a:pPr>
                <a:defRPr/>
              </a:pPr>
              <a:t>‹#›</a:t>
            </a:fld>
            <a:endParaRPr lang="en-GB"/>
          </a:p>
        </p:txBody>
      </p:sp>
    </p:spTree>
    <p:extLst>
      <p:ext uri="{BB962C8B-B14F-4D97-AF65-F5344CB8AC3E}">
        <p14:creationId xmlns:p14="http://schemas.microsoft.com/office/powerpoint/2010/main" val="391353644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6471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ZA"/>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3789311028"/>
      </p:ext>
    </p:extLst>
  </p:cSld>
  <p:clrMapOvr>
    <a:masterClrMapping/>
  </p:clrMapOvr>
  <p:transition spd="med" advClick="0" advTm="16000">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2BD6EAD-49CF-46B5-A996-795171F4926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60246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F161DA3-AFEE-47DE-86CD-7117E6143B7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53330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770FB18-D439-4174-8539-6EE15387C62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24964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0EABC64-AF93-4FA0-B990-52313801C35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118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sv-SE"/>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13769C8-5CB9-40B4-8856-B45DF180C5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6291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9D83F5F-C41B-440C-B059-17A690F31F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87827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8998C44-16FE-4908-AC9C-4C085A6708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33747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70766DB-A4BF-49B3-9646-1CA9172B93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97477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E25CAD7-8893-4B8F-BEEB-057FC7AF94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63845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3F0DC6-0C88-42EE-AF4D-630DF297F6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06300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112282C-D40A-4011-A6B3-3CA737E497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38019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F155A51-498D-43B6-AB35-4CA115366AE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51769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E3C9399-B404-4B93-B9D9-03E9DEED3B0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98444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1AAAF2D-F6B8-4697-95BE-3004BE3D48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8766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72B95E9-FF42-4DA0-B62B-362A88FA30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4609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4A18C64-A060-4121-8A59-B3333670ED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33896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D9F31F8-8643-4B7C-BC47-85DB1DECA28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12956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08AE894-2393-4E6C-8C68-569CEE23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73375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51A603C-B68A-4520-A4D7-E9FEE68E17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3503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3AC2091-8120-413B-87DA-BA9CCC23575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54330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3D14FD2-E17F-4DAD-86DF-DA54475365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63848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3236429-3E4E-4FE6-8EE5-ADFE6B53D15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48024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CE6A96A-0F24-4E3C-9DD7-238E149B61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90421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59C021A-3EBF-49FE-BAFD-6CEED28DE8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082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0D34151C-748A-4612-8C11-50483DBEDA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43423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890563C-FEB3-4E44-8FA8-7A8928B161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47171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E3C9399-B404-4B93-B9D9-03E9DEED3B0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59268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1AAAF2D-F6B8-4697-95BE-3004BE3D48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02294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72B95E9-FF42-4DA0-B62B-362A88FA30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47678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4A18C64-A060-4121-8A59-B3333670ED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48024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D9F31F8-8643-4B7C-BC47-85DB1DECA28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91408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08AE894-2393-4E6C-8C68-569CEE23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17343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51A603C-B68A-4520-A4D7-E9FEE68E17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98147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3AC2091-8120-413B-87DA-BA9CCC23575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085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sv-SE"/>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3D14FD2-E17F-4DAD-86DF-DA54475365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66176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3236429-3E4E-4FE6-8EE5-ADFE6B53D15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77697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CE6A96A-0F24-4E3C-9DD7-238E149B61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19225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59C021A-3EBF-49FE-BAFD-6CEED28DE8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15516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0D34151C-748A-4612-8C11-50483DBEDA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59420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890563C-FEB3-4E44-8FA8-7A8928B161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09820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E3C9399-B404-4B93-B9D9-03E9DEED3B0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13214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1AAAF2D-F6B8-4697-95BE-3004BE3D48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05210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72B95E9-FF42-4DA0-B62B-362A88FA30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34194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4A18C64-A060-4121-8A59-B3333670ED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6595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D9F31F8-8643-4B7C-BC47-85DB1DECA28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45062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08AE894-2393-4E6C-8C68-569CEE23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61449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51A603C-B68A-4520-A4D7-E9FEE68E17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84759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3AC2091-8120-413B-87DA-BA9CCC23575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99246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3D14FD2-E17F-4DAD-86DF-DA54475365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56488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3236429-3E4E-4FE6-8EE5-ADFE6B53D15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38298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CE6A96A-0F24-4E3C-9DD7-238E149B61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42008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59C021A-3EBF-49FE-BAFD-6CEED28DE8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20354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0D34151C-748A-4612-8C11-50483DBEDA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43380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890563C-FEB3-4E44-8FA8-7A8928B161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8904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sv-SE"/>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CEE5A4B2-A2FA-4310-A0EC-1BDF33EC5F23}" type="datetimeFigureOut">
              <a:rPr lang="en-ZA" smtClean="0"/>
              <a:t>2017-09-06</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9463A51-E078-43B7-A462-B347E4196AE9}" type="slidenum">
              <a:rPr lang="en-ZA" smtClean="0"/>
              <a:t>‹#›</a:t>
            </a:fld>
            <a:endParaRPr lang="en-ZA"/>
          </a:p>
        </p:txBody>
      </p:sp>
    </p:spTree>
    <p:extLst>
      <p:ext uri="{BB962C8B-B14F-4D97-AF65-F5344CB8AC3E}">
        <p14:creationId xmlns:p14="http://schemas.microsoft.com/office/powerpoint/2010/main" val="36794569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lvl1pPr>
              <a:defRPr>
                <a:cs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BACA2E1F-49A2-4CDE-A5B4-16BA607747FE}" type="slidenum">
              <a:rPr lang="en-US"/>
              <a:pPr>
                <a:defRPr/>
              </a:pPr>
              <a:t>‹#›</a:t>
            </a:fld>
            <a:endParaRPr lang="en-US"/>
          </a:p>
        </p:txBody>
      </p:sp>
    </p:spTree>
    <p:extLst>
      <p:ext uri="{BB962C8B-B14F-4D97-AF65-F5344CB8AC3E}">
        <p14:creationId xmlns:p14="http://schemas.microsoft.com/office/powerpoint/2010/main" val="16760472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cs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F5454B63-3C3F-4BF7-A86B-DAB4F0768D08}" type="slidenum">
              <a:rPr lang="en-US"/>
              <a:pPr>
                <a:defRPr/>
              </a:pPr>
              <a:t>‹#›</a:t>
            </a:fld>
            <a:endParaRPr lang="en-US"/>
          </a:p>
        </p:txBody>
      </p:sp>
    </p:spTree>
    <p:extLst>
      <p:ext uri="{BB962C8B-B14F-4D97-AF65-F5344CB8AC3E}">
        <p14:creationId xmlns:p14="http://schemas.microsoft.com/office/powerpoint/2010/main" val="15996380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019E6BDF-C000-49C9-A0D9-EABF7B0A77BC}" type="slidenum">
              <a:rPr lang="en-US"/>
              <a:pPr>
                <a:defRPr/>
              </a:pPr>
              <a:t>‹#›</a:t>
            </a:fld>
            <a:endParaRPr lang="en-US"/>
          </a:p>
        </p:txBody>
      </p:sp>
    </p:spTree>
    <p:extLst>
      <p:ext uri="{BB962C8B-B14F-4D97-AF65-F5344CB8AC3E}">
        <p14:creationId xmlns:p14="http://schemas.microsoft.com/office/powerpoint/2010/main" val="5118139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4"/>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EFF95E77-0B35-44C2-BDAA-F8F8AB976E73}" type="slidenum">
              <a:rPr lang="en-US"/>
              <a:pPr>
                <a:defRPr/>
              </a:pPr>
              <a:t>‹#›</a:t>
            </a:fld>
            <a:endParaRPr lang="en-US"/>
          </a:p>
        </p:txBody>
      </p:sp>
    </p:spTree>
    <p:extLst>
      <p:ext uri="{BB962C8B-B14F-4D97-AF65-F5344CB8AC3E}">
        <p14:creationId xmlns:p14="http://schemas.microsoft.com/office/powerpoint/2010/main" val="34639456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6"/>
          <p:cNvSpPr>
            <a:spLocks noGrp="1"/>
          </p:cNvSpPr>
          <p:nvPr>
            <p:ph type="dt" sz="half" idx="10"/>
          </p:nvPr>
        </p:nvSpPr>
        <p:spPr/>
        <p:txBody>
          <a:bodyPr/>
          <a:lstStyle>
            <a:lvl1pPr>
              <a:defRPr>
                <a:cs typeface="Arial" pitchFamily="34"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5F89EF6E-EF72-4BC0-81AB-534BDD079030}" type="slidenum">
              <a:rPr lang="en-US"/>
              <a:pPr>
                <a:defRPr/>
              </a:pPr>
              <a:t>‹#›</a:t>
            </a:fld>
            <a:endParaRPr lang="en-US"/>
          </a:p>
        </p:txBody>
      </p:sp>
    </p:spTree>
    <p:extLst>
      <p:ext uri="{BB962C8B-B14F-4D97-AF65-F5344CB8AC3E}">
        <p14:creationId xmlns:p14="http://schemas.microsoft.com/office/powerpoint/2010/main" val="22952258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lvl1pPr>
              <a:defRPr>
                <a:cs typeface="Arial"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79822253-9400-4588-BA7B-C8E62E0E1CFC}" type="slidenum">
              <a:rPr lang="en-US"/>
              <a:pPr>
                <a:defRPr/>
              </a:pPr>
              <a:t>‹#›</a:t>
            </a:fld>
            <a:endParaRPr lang="en-US"/>
          </a:p>
        </p:txBody>
      </p:sp>
    </p:spTree>
    <p:extLst>
      <p:ext uri="{BB962C8B-B14F-4D97-AF65-F5344CB8AC3E}">
        <p14:creationId xmlns:p14="http://schemas.microsoft.com/office/powerpoint/2010/main" val="23615794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Arial" pitchFamily="34"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C622516C-43DE-4EAB-98B4-B657A5481D42}" type="slidenum">
              <a:rPr lang="en-US"/>
              <a:pPr>
                <a:defRPr/>
              </a:pPr>
              <a:t>‹#›</a:t>
            </a:fld>
            <a:endParaRPr lang="en-US"/>
          </a:p>
        </p:txBody>
      </p:sp>
    </p:spTree>
    <p:extLst>
      <p:ext uri="{BB962C8B-B14F-4D97-AF65-F5344CB8AC3E}">
        <p14:creationId xmlns:p14="http://schemas.microsoft.com/office/powerpoint/2010/main" val="20994722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CD22A6AF-F073-41B2-881C-54D479962231}" type="slidenum">
              <a:rPr lang="en-US"/>
              <a:pPr>
                <a:defRPr/>
              </a:pPr>
              <a:t>‹#›</a:t>
            </a:fld>
            <a:endParaRPr lang="en-US"/>
          </a:p>
        </p:txBody>
      </p:sp>
    </p:spTree>
    <p:extLst>
      <p:ext uri="{BB962C8B-B14F-4D97-AF65-F5344CB8AC3E}">
        <p14:creationId xmlns:p14="http://schemas.microsoft.com/office/powerpoint/2010/main" val="16970309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7A815672-5CEA-430F-98EF-16B300BB160A}" type="slidenum">
              <a:rPr lang="en-US"/>
              <a:pPr>
                <a:defRPr/>
              </a:pPr>
              <a:t>‹#›</a:t>
            </a:fld>
            <a:endParaRPr lang="en-US"/>
          </a:p>
        </p:txBody>
      </p:sp>
    </p:spTree>
    <p:extLst>
      <p:ext uri="{BB962C8B-B14F-4D97-AF65-F5344CB8AC3E}">
        <p14:creationId xmlns:p14="http://schemas.microsoft.com/office/powerpoint/2010/main" val="4210634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sv-SE"/>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cs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334EA455-77EB-4289-AFC5-C1CC5A7029FC}" type="slidenum">
              <a:rPr lang="en-US"/>
              <a:pPr>
                <a:defRPr/>
              </a:pPr>
              <a:t>‹#›</a:t>
            </a:fld>
            <a:endParaRPr lang="en-US"/>
          </a:p>
        </p:txBody>
      </p:sp>
    </p:spTree>
    <p:extLst>
      <p:ext uri="{BB962C8B-B14F-4D97-AF65-F5344CB8AC3E}">
        <p14:creationId xmlns:p14="http://schemas.microsoft.com/office/powerpoint/2010/main" val="4580156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cs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DF4FA79E-8997-46ED-A05B-4ECF11021F8A}" type="slidenum">
              <a:rPr lang="en-US"/>
              <a:pPr>
                <a:defRPr/>
              </a:pPr>
              <a:t>‹#›</a:t>
            </a:fld>
            <a:endParaRPr lang="en-US"/>
          </a:p>
        </p:txBody>
      </p:sp>
    </p:spTree>
    <p:extLst>
      <p:ext uri="{BB962C8B-B14F-4D97-AF65-F5344CB8AC3E}">
        <p14:creationId xmlns:p14="http://schemas.microsoft.com/office/powerpoint/2010/main" val="3406370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sv-SE"/>
          </a:p>
        </p:txBody>
      </p:sp>
    </p:spTree>
    <p:extLst>
      <p:ext uri="{BB962C8B-B14F-4D97-AF65-F5344CB8AC3E}">
        <p14:creationId xmlns:p14="http://schemas.microsoft.com/office/powerpoint/2010/main" val="159053798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sv-SE"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v-SE" dirty="0"/>
          </a:p>
        </p:txBody>
      </p:sp>
    </p:spTree>
    <p:extLst>
      <p:ext uri="{BB962C8B-B14F-4D97-AF65-F5344CB8AC3E}">
        <p14:creationId xmlns:p14="http://schemas.microsoft.com/office/powerpoint/2010/main" val="328450740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sv-SE"/>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01957179"/>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2479310595"/>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900581676"/>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sv-SE"/>
          </a:p>
        </p:txBody>
      </p:sp>
    </p:spTree>
    <p:extLst>
      <p:ext uri="{BB962C8B-B14F-4D97-AF65-F5344CB8AC3E}">
        <p14:creationId xmlns:p14="http://schemas.microsoft.com/office/powerpoint/2010/main" val="2739706175"/>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4488968"/>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sv-SE"/>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4886357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9.jpe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image" Target="../media/image8.jpeg"/><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theme" Target="../theme/theme10.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image" Target="../media/image10.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image" Target="../media/image2.wmf"/><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7.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5.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6" Type="http://schemas.openxmlformats.org/officeDocument/2006/relationships/theme" Target="../theme/theme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2.wmf"/><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1" name="Rectangle 47"/>
          <p:cNvSpPr>
            <a:spLocks noChangeArrowheads="1"/>
          </p:cNvSpPr>
          <p:nvPr/>
        </p:nvSpPr>
        <p:spPr bwMode="auto">
          <a:xfrm>
            <a:off x="1751013" y="4305300"/>
            <a:ext cx="31750" cy="152400"/>
          </a:xfrm>
          <a:prstGeom prst="rect">
            <a:avLst/>
          </a:prstGeom>
          <a:noFill/>
          <a:ln w="9525">
            <a:noFill/>
            <a:miter lim="800000"/>
            <a:headEnd/>
            <a:tailEnd/>
          </a:ln>
        </p:spPr>
        <p:txBody>
          <a:bodyPr wrap="none" lIns="0" tIns="0" rIns="0" bIns="0">
            <a:spAutoFit/>
          </a:bodyPr>
          <a:lstStyle/>
          <a:p>
            <a:pPr>
              <a:defRPr/>
            </a:pPr>
            <a:r>
              <a:rPr lang="en-US" sz="1000" dirty="0">
                <a:solidFill>
                  <a:srgbClr val="D97400"/>
                </a:solidFill>
                <a:latin typeface="QuaySans-Book" charset="0"/>
                <a:cs typeface="+mn-cs"/>
              </a:rPr>
              <a:t> </a:t>
            </a:r>
            <a:endParaRPr lang="de-DE">
              <a:cs typeface="+mn-cs"/>
            </a:endParaRPr>
          </a:p>
        </p:txBody>
      </p:sp>
      <p:pic>
        <p:nvPicPr>
          <p:cNvPr id="1027" name="Picture 91"/>
          <p:cNvPicPr>
            <a:picLocks noChangeAspect="1" noChangeArrowheads="1"/>
          </p:cNvPicPr>
          <p:nvPr/>
        </p:nvPicPr>
        <p:blipFill>
          <a:blip r:embed="rId14" cstate="print"/>
          <a:srcRect/>
          <a:stretch>
            <a:fillRect/>
          </a:stretch>
        </p:blipFill>
        <p:spPr bwMode="auto">
          <a:xfrm>
            <a:off x="20638" y="1752600"/>
            <a:ext cx="2036762" cy="2133600"/>
          </a:xfrm>
          <a:prstGeom prst="rect">
            <a:avLst/>
          </a:prstGeom>
          <a:noFill/>
          <a:ln w="9525">
            <a:noFill/>
            <a:miter lim="800000"/>
            <a:headEnd/>
            <a:tailEnd/>
          </a:ln>
        </p:spPr>
      </p:pic>
      <p:pic>
        <p:nvPicPr>
          <p:cNvPr id="1028" name="Picture 4" descr="ORASECOM_small"/>
          <p:cNvPicPr>
            <a:picLocks noChangeAspect="1" noChangeArrowheads="1"/>
          </p:cNvPicPr>
          <p:nvPr/>
        </p:nvPicPr>
        <p:blipFill>
          <a:blip r:embed="rId15" cstate="print"/>
          <a:srcRect/>
          <a:stretch>
            <a:fillRect/>
          </a:stretch>
        </p:blipFill>
        <p:spPr bwMode="auto">
          <a:xfrm>
            <a:off x="457200" y="228600"/>
            <a:ext cx="1096963" cy="11287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iming>
    <p:tnLst>
      <p:par>
        <p:cTn id="1" dur="indefinite" restart="never" nodeType="tmRoot"/>
      </p:par>
    </p:tnLst>
  </p:timing>
  <p:txStyles>
    <p:titleStyle>
      <a:lvl1pPr algn="ctr" rtl="0" eaLnBrk="0" fontAlgn="base" hangingPunct="0">
        <a:spcBef>
          <a:spcPct val="0"/>
        </a:spcBef>
        <a:spcAft>
          <a:spcPct val="0"/>
        </a:spcAft>
        <a:defRPr sz="2400">
          <a:solidFill>
            <a:srgbClr val="0027A4"/>
          </a:solidFill>
          <a:latin typeface="+mj-lt"/>
          <a:ea typeface="+mj-ea"/>
          <a:cs typeface="+mj-cs"/>
        </a:defRPr>
      </a:lvl1pPr>
      <a:lvl2pPr algn="ctr" rtl="0" eaLnBrk="0" fontAlgn="base" hangingPunct="0">
        <a:spcBef>
          <a:spcPct val="0"/>
        </a:spcBef>
        <a:spcAft>
          <a:spcPct val="0"/>
        </a:spcAft>
        <a:defRPr sz="2400">
          <a:solidFill>
            <a:srgbClr val="0027A4"/>
          </a:solidFill>
          <a:latin typeface="Arial Unicode MS" pitchFamily="34" charset="-128"/>
        </a:defRPr>
      </a:lvl2pPr>
      <a:lvl3pPr algn="ctr" rtl="0" eaLnBrk="0" fontAlgn="base" hangingPunct="0">
        <a:spcBef>
          <a:spcPct val="0"/>
        </a:spcBef>
        <a:spcAft>
          <a:spcPct val="0"/>
        </a:spcAft>
        <a:defRPr sz="2400">
          <a:solidFill>
            <a:srgbClr val="0027A4"/>
          </a:solidFill>
          <a:latin typeface="Arial Unicode MS" pitchFamily="34" charset="-128"/>
        </a:defRPr>
      </a:lvl3pPr>
      <a:lvl4pPr algn="ctr" rtl="0" eaLnBrk="0" fontAlgn="base" hangingPunct="0">
        <a:spcBef>
          <a:spcPct val="0"/>
        </a:spcBef>
        <a:spcAft>
          <a:spcPct val="0"/>
        </a:spcAft>
        <a:defRPr sz="2400">
          <a:solidFill>
            <a:srgbClr val="0027A4"/>
          </a:solidFill>
          <a:latin typeface="Arial Unicode MS" pitchFamily="34" charset="-128"/>
        </a:defRPr>
      </a:lvl4pPr>
      <a:lvl5pPr algn="ctr" rtl="0" eaLnBrk="0" fontAlgn="base" hangingPunct="0">
        <a:spcBef>
          <a:spcPct val="0"/>
        </a:spcBef>
        <a:spcAft>
          <a:spcPct val="0"/>
        </a:spcAft>
        <a:defRPr sz="2400">
          <a:solidFill>
            <a:srgbClr val="0027A4"/>
          </a:solidFill>
          <a:latin typeface="Arial Unicode MS" pitchFamily="34" charset="-128"/>
        </a:defRPr>
      </a:lvl5pPr>
      <a:lvl6pPr marL="457200" algn="ctr" rtl="0" fontAlgn="base">
        <a:spcBef>
          <a:spcPct val="0"/>
        </a:spcBef>
        <a:spcAft>
          <a:spcPct val="0"/>
        </a:spcAft>
        <a:defRPr sz="2400">
          <a:solidFill>
            <a:srgbClr val="0027A4"/>
          </a:solidFill>
          <a:latin typeface="Arial Unicode MS" pitchFamily="34" charset="-128"/>
        </a:defRPr>
      </a:lvl6pPr>
      <a:lvl7pPr marL="914400" algn="ctr" rtl="0" fontAlgn="base">
        <a:spcBef>
          <a:spcPct val="0"/>
        </a:spcBef>
        <a:spcAft>
          <a:spcPct val="0"/>
        </a:spcAft>
        <a:defRPr sz="2400">
          <a:solidFill>
            <a:srgbClr val="0027A4"/>
          </a:solidFill>
          <a:latin typeface="Arial Unicode MS" pitchFamily="34" charset="-128"/>
        </a:defRPr>
      </a:lvl7pPr>
      <a:lvl8pPr marL="1371600" algn="ctr" rtl="0" fontAlgn="base">
        <a:spcBef>
          <a:spcPct val="0"/>
        </a:spcBef>
        <a:spcAft>
          <a:spcPct val="0"/>
        </a:spcAft>
        <a:defRPr sz="2400">
          <a:solidFill>
            <a:srgbClr val="0027A4"/>
          </a:solidFill>
          <a:latin typeface="Arial Unicode MS" pitchFamily="34" charset="-128"/>
        </a:defRPr>
      </a:lvl8pPr>
      <a:lvl9pPr marL="1828800" algn="ctr" rtl="0" fontAlgn="base">
        <a:spcBef>
          <a:spcPct val="0"/>
        </a:spcBef>
        <a:spcAft>
          <a:spcPct val="0"/>
        </a:spcAft>
        <a:defRPr sz="2400">
          <a:solidFill>
            <a:srgbClr val="0027A4"/>
          </a:solidFill>
          <a:latin typeface="Arial Unicode MS"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7" descr="ksas.jp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8185150" y="1296988"/>
            <a:ext cx="923925"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userDrawn="1"/>
        </p:nvSpPr>
        <p:spPr>
          <a:xfrm>
            <a:off x="0" y="0"/>
            <a:ext cx="9144000" cy="10826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ZA" sz="1800" dirty="0">
              <a:solidFill>
                <a:prstClr val="white"/>
              </a:solidFill>
            </a:endParaRPr>
          </a:p>
        </p:txBody>
      </p:sp>
      <p:sp>
        <p:nvSpPr>
          <p:cNvPr id="1028" name="Title Placeholder 1"/>
          <p:cNvSpPr>
            <a:spLocks noGrp="1"/>
          </p:cNvSpPr>
          <p:nvPr>
            <p:ph type="title"/>
          </p:nvPr>
        </p:nvSpPr>
        <p:spPr bwMode="auto">
          <a:xfrm>
            <a:off x="285750" y="0"/>
            <a:ext cx="7929563"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ZA" smtClean="0"/>
          </a:p>
        </p:txBody>
      </p:sp>
      <p:sp>
        <p:nvSpPr>
          <p:cNvPr id="1029" name="Text Placeholder 2"/>
          <p:cNvSpPr>
            <a:spLocks noGrp="1"/>
          </p:cNvSpPr>
          <p:nvPr>
            <p:ph type="body" idx="1"/>
          </p:nvPr>
        </p:nvSpPr>
        <p:spPr bwMode="auto">
          <a:xfrm>
            <a:off x="285750" y="1374775"/>
            <a:ext cx="7929563"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smtClean="0"/>
          </a:p>
        </p:txBody>
      </p:sp>
      <p:pic>
        <p:nvPicPr>
          <p:cNvPr id="1030" name="Picture 9" descr="WRC logo small.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405813" y="68263"/>
            <a:ext cx="481012"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a:off x="0" y="1103313"/>
            <a:ext cx="9144000" cy="1587"/>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9" name="Date Placeholder 3"/>
          <p:cNvSpPr>
            <a:spLocks noGrp="1"/>
          </p:cNvSpPr>
          <p:nvPr>
            <p:ph type="dt" sz="half" idx="2"/>
          </p:nvPr>
        </p:nvSpPr>
        <p:spPr>
          <a:xfrm>
            <a:off x="3403600" y="6515100"/>
            <a:ext cx="1423988"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fld id="{D4D70A0D-8BA6-4D61-81A5-B6331D9AD0AB}" type="datetime5">
              <a:rPr lang="en-US">
                <a:solidFill>
                  <a:prstClr val="black">
                    <a:tint val="75000"/>
                  </a:prstClr>
                </a:solidFill>
              </a:rPr>
              <a:pPr>
                <a:defRPr/>
              </a:pPr>
              <a:t>6-Sep-17</a:t>
            </a:fld>
            <a:endParaRPr lang="en-ZA" dirty="0">
              <a:solidFill>
                <a:prstClr val="black">
                  <a:tint val="75000"/>
                </a:prstClr>
              </a:solidFill>
            </a:endParaRPr>
          </a:p>
        </p:txBody>
      </p:sp>
      <p:sp>
        <p:nvSpPr>
          <p:cNvPr id="20" name="Footer Placeholder 4"/>
          <p:cNvSpPr>
            <a:spLocks noGrp="1"/>
          </p:cNvSpPr>
          <p:nvPr>
            <p:ph type="ftr" sz="quarter" idx="3"/>
          </p:nvPr>
        </p:nvSpPr>
        <p:spPr>
          <a:xfrm>
            <a:off x="247650" y="6515100"/>
            <a:ext cx="2895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r>
              <a:rPr lang="en-ZA" dirty="0">
                <a:solidFill>
                  <a:prstClr val="black">
                    <a:tint val="75000"/>
                  </a:prstClr>
                </a:solidFill>
              </a:rPr>
              <a:t>File name</a:t>
            </a:r>
          </a:p>
        </p:txBody>
      </p:sp>
      <p:sp>
        <p:nvSpPr>
          <p:cNvPr id="21" name="Slide Number Placeholder 5"/>
          <p:cNvSpPr>
            <a:spLocks noGrp="1"/>
          </p:cNvSpPr>
          <p:nvPr>
            <p:ph type="sldNum" sz="quarter" idx="4"/>
          </p:nvPr>
        </p:nvSpPr>
        <p:spPr>
          <a:xfrm>
            <a:off x="8143875" y="6500813"/>
            <a:ext cx="490538"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10679A7-13A7-4DC4-A0B2-48F1BF57FBB4}" type="slidenum">
              <a:rPr lang="en-ZA">
                <a:solidFill>
                  <a:prstClr val="black">
                    <a:tint val="75000"/>
                  </a:prstClr>
                </a:solidFill>
              </a:rPr>
              <a:pPr>
                <a:defRPr/>
              </a:pPr>
              <a:t>‹#›</a:t>
            </a:fld>
            <a:endParaRPr lang="en-ZA" dirty="0">
              <a:solidFill>
                <a:prstClr val="black">
                  <a:tint val="75000"/>
                </a:prstClr>
              </a:solidFill>
            </a:endParaRPr>
          </a:p>
        </p:txBody>
      </p:sp>
    </p:spTree>
    <p:extLst>
      <p:ext uri="{BB962C8B-B14F-4D97-AF65-F5344CB8AC3E}">
        <p14:creationId xmlns:p14="http://schemas.microsoft.com/office/powerpoint/2010/main" val="1035569574"/>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Lst>
  <p:hf hdr="0"/>
  <p:txStyles>
    <p:titleStyle>
      <a:lvl1pPr algn="l" rtl="0" eaLnBrk="0" fontAlgn="base" hangingPunct="0">
        <a:spcBef>
          <a:spcPct val="0"/>
        </a:spcBef>
        <a:spcAft>
          <a:spcPct val="0"/>
        </a:spcAft>
        <a:defRPr sz="3600" b="1" kern="1200">
          <a:solidFill>
            <a:srgbClr val="1F497D"/>
          </a:solidFill>
          <a:latin typeface="+mj-lt"/>
          <a:ea typeface="+mj-ea"/>
          <a:cs typeface="+mj-cs"/>
        </a:defRPr>
      </a:lvl1pPr>
      <a:lvl2pPr algn="l" rtl="0" eaLnBrk="0" fontAlgn="base" hangingPunct="0">
        <a:spcBef>
          <a:spcPct val="0"/>
        </a:spcBef>
        <a:spcAft>
          <a:spcPct val="0"/>
        </a:spcAft>
        <a:defRPr sz="3600" b="1">
          <a:solidFill>
            <a:srgbClr val="1F497D"/>
          </a:solidFill>
          <a:latin typeface="Calibri" pitchFamily="34" charset="0"/>
        </a:defRPr>
      </a:lvl2pPr>
      <a:lvl3pPr algn="l" rtl="0" eaLnBrk="0" fontAlgn="base" hangingPunct="0">
        <a:spcBef>
          <a:spcPct val="0"/>
        </a:spcBef>
        <a:spcAft>
          <a:spcPct val="0"/>
        </a:spcAft>
        <a:defRPr sz="3600" b="1">
          <a:solidFill>
            <a:srgbClr val="1F497D"/>
          </a:solidFill>
          <a:latin typeface="Calibri" pitchFamily="34" charset="0"/>
        </a:defRPr>
      </a:lvl3pPr>
      <a:lvl4pPr algn="l" rtl="0" eaLnBrk="0" fontAlgn="base" hangingPunct="0">
        <a:spcBef>
          <a:spcPct val="0"/>
        </a:spcBef>
        <a:spcAft>
          <a:spcPct val="0"/>
        </a:spcAft>
        <a:defRPr sz="3600" b="1">
          <a:solidFill>
            <a:srgbClr val="1F497D"/>
          </a:solidFill>
          <a:latin typeface="Calibri" pitchFamily="34" charset="0"/>
        </a:defRPr>
      </a:lvl4pPr>
      <a:lvl5pPr algn="l" rtl="0" eaLnBrk="0" fontAlgn="base" hangingPunct="0">
        <a:spcBef>
          <a:spcPct val="0"/>
        </a:spcBef>
        <a:spcAft>
          <a:spcPct val="0"/>
        </a:spcAft>
        <a:defRPr sz="3600" b="1">
          <a:solidFill>
            <a:srgbClr val="1F497D"/>
          </a:solidFill>
          <a:latin typeface="Calibri" pitchFamily="34" charset="0"/>
        </a:defRPr>
      </a:lvl5pPr>
      <a:lvl6pPr marL="457200" algn="l" rtl="0" fontAlgn="base">
        <a:spcBef>
          <a:spcPct val="0"/>
        </a:spcBef>
        <a:spcAft>
          <a:spcPct val="0"/>
        </a:spcAft>
        <a:defRPr sz="3600" b="1">
          <a:solidFill>
            <a:srgbClr val="1F497D"/>
          </a:solidFill>
          <a:latin typeface="Calibri" pitchFamily="34" charset="0"/>
        </a:defRPr>
      </a:lvl6pPr>
      <a:lvl7pPr marL="914400" algn="l" rtl="0" fontAlgn="base">
        <a:spcBef>
          <a:spcPct val="0"/>
        </a:spcBef>
        <a:spcAft>
          <a:spcPct val="0"/>
        </a:spcAft>
        <a:defRPr sz="3600" b="1">
          <a:solidFill>
            <a:srgbClr val="1F497D"/>
          </a:solidFill>
          <a:latin typeface="Calibri" pitchFamily="34" charset="0"/>
        </a:defRPr>
      </a:lvl7pPr>
      <a:lvl8pPr marL="1371600" algn="l" rtl="0" fontAlgn="base">
        <a:spcBef>
          <a:spcPct val="0"/>
        </a:spcBef>
        <a:spcAft>
          <a:spcPct val="0"/>
        </a:spcAft>
        <a:defRPr sz="3600" b="1">
          <a:solidFill>
            <a:srgbClr val="1F497D"/>
          </a:solidFill>
          <a:latin typeface="Calibri" pitchFamily="34" charset="0"/>
        </a:defRPr>
      </a:lvl8pPr>
      <a:lvl9pPr marL="1828800" algn="l" rtl="0" fontAlgn="base">
        <a:spcBef>
          <a:spcPct val="0"/>
        </a:spcBef>
        <a:spcAft>
          <a:spcPct val="0"/>
        </a:spcAft>
        <a:defRPr sz="3600" b="1">
          <a:solidFill>
            <a:srgbClr val="1F497D"/>
          </a:solidFill>
          <a:latin typeface="Calibri" pitchFamily="34" charset="0"/>
        </a:defRPr>
      </a:lvl9pPr>
    </p:titleStyle>
    <p:bodyStyle>
      <a:lvl1pPr marL="342900" indent="-342900" algn="l" rtl="0" eaLnBrk="0" fontAlgn="base" hangingPunct="0">
        <a:spcBef>
          <a:spcPct val="20000"/>
        </a:spcBef>
        <a:spcAft>
          <a:spcPct val="0"/>
        </a:spcAft>
        <a:buSzPct val="80000"/>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80000"/>
        <a:buBlip>
          <a:blip r:embed="rId14"/>
        </a:buBlip>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SzPct val="80000"/>
        <a:buBlip>
          <a:blip r:embed="rId14"/>
        </a:buBlip>
        <a:defRPr sz="2400" kern="1200">
          <a:solidFill>
            <a:srgbClr val="558ED5"/>
          </a:solidFill>
          <a:latin typeface="+mn-lt"/>
          <a:ea typeface="+mn-ea"/>
          <a:cs typeface="+mn-cs"/>
        </a:defRPr>
      </a:lvl3pPr>
      <a:lvl4pPr marL="1600200" indent="-228600" algn="l" rtl="0" eaLnBrk="0" fontAlgn="base" hangingPunct="0">
        <a:spcBef>
          <a:spcPct val="20000"/>
        </a:spcBef>
        <a:spcAft>
          <a:spcPct val="0"/>
        </a:spcAft>
        <a:buSzPct val="80000"/>
        <a:buBlip>
          <a:blip r:embed="rId14"/>
        </a:buBlip>
        <a:defRPr sz="2000" kern="1200">
          <a:solidFill>
            <a:srgbClr val="7F7F7F"/>
          </a:solidFill>
          <a:latin typeface="+mn-lt"/>
          <a:ea typeface="+mn-ea"/>
          <a:cs typeface="+mn-cs"/>
        </a:defRPr>
      </a:lvl4pPr>
      <a:lvl5pPr marL="2057400" indent="-228600" algn="l" rtl="0" eaLnBrk="0" fontAlgn="base" hangingPunct="0">
        <a:spcBef>
          <a:spcPct val="20000"/>
        </a:spcBef>
        <a:spcAft>
          <a:spcPct val="0"/>
        </a:spcAft>
        <a:buSzPct val="80000"/>
        <a:buBlip>
          <a:blip r:embed="rId14"/>
        </a:buBlip>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428" y="365001"/>
            <a:ext cx="7887146" cy="1326059"/>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428" y="1826122"/>
            <a:ext cx="7887146" cy="435099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427" y="6356821"/>
            <a:ext cx="2057176" cy="365001"/>
          </a:xfrm>
          <a:prstGeom prst="rect">
            <a:avLst/>
          </a:prstGeom>
        </p:spPr>
        <p:txBody>
          <a:bodyPr vert="horz" lIns="91440" tIns="45720" rIns="91440" bIns="45720" rtlCol="0" anchor="ctr"/>
          <a:lstStyle>
            <a:lvl1pPr algn="l">
              <a:defRPr sz="844">
                <a:solidFill>
                  <a:schemeClr val="tx1">
                    <a:tint val="75000"/>
                  </a:schemeClr>
                </a:solidFill>
              </a:defRPr>
            </a:lvl1pPr>
          </a:lstStyle>
          <a:p>
            <a:fld id="{F05B6D3C-D872-4001-BC29-7B6626616936}" type="datetimeFigureOut">
              <a:rPr lang="en-GB">
                <a:solidFill>
                  <a:prstClr val="black">
                    <a:tint val="75000"/>
                  </a:prstClr>
                </a:solidFill>
                <a:latin typeface="Gill Sans" charset="0"/>
                <a:cs typeface="+mn-cs"/>
                <a:sym typeface="Gill Sans" charset="0"/>
              </a:rPr>
              <a:pPr/>
              <a:t>06/09/2017</a:t>
            </a:fld>
            <a:endParaRPr lang="en-GB">
              <a:solidFill>
                <a:prstClr val="black">
                  <a:tint val="75000"/>
                </a:prstClr>
              </a:solidFill>
              <a:latin typeface="Gill Sans" charset="0"/>
              <a:cs typeface="+mn-cs"/>
              <a:sym typeface="Gill Sans" charset="0"/>
            </a:endParaRPr>
          </a:p>
        </p:txBody>
      </p:sp>
      <p:sp>
        <p:nvSpPr>
          <p:cNvPr id="5" name="Footer Placeholder 4"/>
          <p:cNvSpPr>
            <a:spLocks noGrp="1"/>
          </p:cNvSpPr>
          <p:nvPr>
            <p:ph type="ftr" sz="quarter" idx="3"/>
          </p:nvPr>
        </p:nvSpPr>
        <p:spPr>
          <a:xfrm>
            <a:off x="3029397" y="6356821"/>
            <a:ext cx="3085207" cy="365001"/>
          </a:xfrm>
          <a:prstGeom prst="rect">
            <a:avLst/>
          </a:prstGeom>
        </p:spPr>
        <p:txBody>
          <a:bodyPr vert="horz" lIns="91440" tIns="45720" rIns="91440" bIns="45720" rtlCol="0" anchor="ctr"/>
          <a:lstStyle>
            <a:lvl1pPr algn="ctr">
              <a:defRPr sz="844">
                <a:solidFill>
                  <a:schemeClr val="tx1">
                    <a:tint val="75000"/>
                  </a:schemeClr>
                </a:solidFill>
              </a:defRPr>
            </a:lvl1pPr>
          </a:lstStyle>
          <a:p>
            <a:endParaRPr lang="en-GB">
              <a:solidFill>
                <a:prstClr val="black">
                  <a:tint val="75000"/>
                </a:prstClr>
              </a:solidFill>
              <a:latin typeface="Gill Sans" charset="0"/>
              <a:cs typeface="+mn-cs"/>
              <a:sym typeface="Gill Sans" charset="0"/>
            </a:endParaRPr>
          </a:p>
        </p:txBody>
      </p:sp>
      <p:sp>
        <p:nvSpPr>
          <p:cNvPr id="6" name="Slide Number Placeholder 5"/>
          <p:cNvSpPr>
            <a:spLocks noGrp="1"/>
          </p:cNvSpPr>
          <p:nvPr>
            <p:ph type="sldNum" sz="quarter" idx="4"/>
          </p:nvPr>
        </p:nvSpPr>
        <p:spPr>
          <a:xfrm>
            <a:off x="6458397" y="6356821"/>
            <a:ext cx="2057177" cy="365001"/>
          </a:xfrm>
          <a:prstGeom prst="rect">
            <a:avLst/>
          </a:prstGeom>
        </p:spPr>
        <p:txBody>
          <a:bodyPr vert="horz" lIns="91440" tIns="45720" rIns="91440" bIns="45720" rtlCol="0" anchor="ctr"/>
          <a:lstStyle>
            <a:lvl1pPr algn="r">
              <a:defRPr sz="844">
                <a:solidFill>
                  <a:schemeClr val="tx1">
                    <a:tint val="75000"/>
                  </a:schemeClr>
                </a:solidFill>
              </a:defRPr>
            </a:lvl1pPr>
          </a:lstStyle>
          <a:p>
            <a:fld id="{86C6D76C-32AF-411E-B75C-27A23D0E581A}" type="slidenum">
              <a:rPr lang="en-GB">
                <a:solidFill>
                  <a:prstClr val="black">
                    <a:tint val="75000"/>
                  </a:prstClr>
                </a:solidFill>
                <a:latin typeface="Gill Sans" charset="0"/>
                <a:cs typeface="+mn-cs"/>
                <a:sym typeface="Gill Sans" charset="0"/>
              </a:rPr>
              <a:pPr/>
              <a:t>‹#›</a:t>
            </a:fld>
            <a:endParaRPr lang="en-GB">
              <a:solidFill>
                <a:prstClr val="black">
                  <a:tint val="75000"/>
                </a:prstClr>
              </a:solidFill>
              <a:latin typeface="Gill Sans" charset="0"/>
              <a:cs typeface="+mn-cs"/>
              <a:sym typeface="Gill Sans" charset="0"/>
            </a:endParaRPr>
          </a:p>
        </p:txBody>
      </p:sp>
    </p:spTree>
    <p:extLst>
      <p:ext uri="{BB962C8B-B14F-4D97-AF65-F5344CB8AC3E}">
        <p14:creationId xmlns:p14="http://schemas.microsoft.com/office/powerpoint/2010/main" val="3424735556"/>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hf sldNum="0" hdr="0" ftr="0"/>
  <p:txStyles>
    <p:titleStyle>
      <a:lvl1pPr algn="l" defTabSz="642915" rtl="0" eaLnBrk="1" latinLnBrk="0" hangingPunct="1">
        <a:lnSpc>
          <a:spcPct val="90000"/>
        </a:lnSpc>
        <a:spcBef>
          <a:spcPct val="0"/>
        </a:spcBef>
        <a:buNone/>
        <a:defRPr sz="3094" kern="1200">
          <a:solidFill>
            <a:schemeClr val="tx1"/>
          </a:solidFill>
          <a:latin typeface="+mj-lt"/>
          <a:ea typeface="+mj-ea"/>
          <a:cs typeface="+mj-cs"/>
        </a:defRPr>
      </a:lvl1pPr>
    </p:titleStyle>
    <p:bodyStyle>
      <a:lvl1pPr marL="160729" indent="-160729" algn="l" defTabSz="642915" rtl="0" eaLnBrk="1" latinLnBrk="0" hangingPunct="1">
        <a:lnSpc>
          <a:spcPct val="90000"/>
        </a:lnSpc>
        <a:spcBef>
          <a:spcPts val="703"/>
        </a:spcBef>
        <a:buFont typeface="Arial" panose="020B0604020202020204" pitchFamily="34" charset="0"/>
        <a:buChar char="•"/>
        <a:defRPr sz="1969" kern="1200">
          <a:solidFill>
            <a:schemeClr val="tx1"/>
          </a:solidFill>
          <a:latin typeface="+mn-lt"/>
          <a:ea typeface="+mn-ea"/>
          <a:cs typeface="+mn-cs"/>
        </a:defRPr>
      </a:lvl1pPr>
      <a:lvl2pPr marL="482186" indent="-160729" algn="l" defTabSz="642915" rtl="0" eaLnBrk="1" latinLnBrk="0" hangingPunct="1">
        <a:lnSpc>
          <a:spcPct val="90000"/>
        </a:lnSpc>
        <a:spcBef>
          <a:spcPts val="352"/>
        </a:spcBef>
        <a:buFont typeface="Arial" panose="020B0604020202020204" pitchFamily="34" charset="0"/>
        <a:buChar char="•"/>
        <a:defRPr sz="1687" kern="1200">
          <a:solidFill>
            <a:schemeClr val="tx1"/>
          </a:solidFill>
          <a:latin typeface="+mn-lt"/>
          <a:ea typeface="+mn-ea"/>
          <a:cs typeface="+mn-cs"/>
        </a:defRPr>
      </a:lvl2pPr>
      <a:lvl3pPr marL="803643" indent="-160729" algn="l" defTabSz="642915" rtl="0" eaLnBrk="1" latinLnBrk="0" hangingPunct="1">
        <a:lnSpc>
          <a:spcPct val="90000"/>
        </a:lnSpc>
        <a:spcBef>
          <a:spcPts val="352"/>
        </a:spcBef>
        <a:buFont typeface="Arial" panose="020B0604020202020204" pitchFamily="34" charset="0"/>
        <a:buChar char="•"/>
        <a:defRPr sz="1406" kern="1200">
          <a:solidFill>
            <a:schemeClr val="tx1"/>
          </a:solidFill>
          <a:latin typeface="+mn-lt"/>
          <a:ea typeface="+mn-ea"/>
          <a:cs typeface="+mn-cs"/>
        </a:defRPr>
      </a:lvl3pPr>
      <a:lvl4pPr marL="1125101"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4pPr>
      <a:lvl5pPr marL="1446558"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47"/>
          <p:cNvSpPr>
            <a:spLocks noChangeArrowheads="1"/>
          </p:cNvSpPr>
          <p:nvPr/>
        </p:nvSpPr>
        <p:spPr bwMode="auto">
          <a:xfrm>
            <a:off x="1751013" y="4305300"/>
            <a:ext cx="317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000">
                <a:solidFill>
                  <a:srgbClr val="D97400"/>
                </a:solidFill>
                <a:latin typeface="QuaySans-Book"/>
              </a:rPr>
              <a:t> </a:t>
            </a:r>
            <a:endParaRPr lang="de-DE" altLang="en-US">
              <a:solidFill>
                <a:srgbClr val="000000"/>
              </a:solidFill>
            </a:endParaRPr>
          </a:p>
        </p:txBody>
      </p:sp>
      <p:pic>
        <p:nvPicPr>
          <p:cNvPr id="1027" name="Picture 9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638" y="1752600"/>
            <a:ext cx="203676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ORASECOM_small"/>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7200" y="228600"/>
            <a:ext cx="1096963"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9654300"/>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Lst>
  <p:transition/>
  <p:timing>
    <p:tnLst>
      <p:par>
        <p:cTn id="1" dur="indefinite" restart="never" nodeType="tmRoot"/>
      </p:par>
    </p:tnLst>
  </p:timing>
  <p:txStyles>
    <p:titleStyle>
      <a:lvl1pPr algn="ctr" rtl="0" eaLnBrk="0" fontAlgn="base" hangingPunct="0">
        <a:spcBef>
          <a:spcPct val="0"/>
        </a:spcBef>
        <a:spcAft>
          <a:spcPct val="0"/>
        </a:spcAft>
        <a:defRPr sz="2400">
          <a:solidFill>
            <a:srgbClr val="0027A4"/>
          </a:solidFill>
          <a:latin typeface="+mj-lt"/>
          <a:ea typeface="+mj-ea"/>
          <a:cs typeface="+mj-cs"/>
        </a:defRPr>
      </a:lvl1pPr>
      <a:lvl2pPr algn="ctr" rtl="0" eaLnBrk="0" fontAlgn="base" hangingPunct="0">
        <a:spcBef>
          <a:spcPct val="0"/>
        </a:spcBef>
        <a:spcAft>
          <a:spcPct val="0"/>
        </a:spcAft>
        <a:defRPr sz="2400">
          <a:solidFill>
            <a:srgbClr val="0027A4"/>
          </a:solidFill>
          <a:latin typeface="Arial Unicode MS" pitchFamily="34" charset="-128"/>
        </a:defRPr>
      </a:lvl2pPr>
      <a:lvl3pPr algn="ctr" rtl="0" eaLnBrk="0" fontAlgn="base" hangingPunct="0">
        <a:spcBef>
          <a:spcPct val="0"/>
        </a:spcBef>
        <a:spcAft>
          <a:spcPct val="0"/>
        </a:spcAft>
        <a:defRPr sz="2400">
          <a:solidFill>
            <a:srgbClr val="0027A4"/>
          </a:solidFill>
          <a:latin typeface="Arial Unicode MS" pitchFamily="34" charset="-128"/>
        </a:defRPr>
      </a:lvl3pPr>
      <a:lvl4pPr algn="ctr" rtl="0" eaLnBrk="0" fontAlgn="base" hangingPunct="0">
        <a:spcBef>
          <a:spcPct val="0"/>
        </a:spcBef>
        <a:spcAft>
          <a:spcPct val="0"/>
        </a:spcAft>
        <a:defRPr sz="2400">
          <a:solidFill>
            <a:srgbClr val="0027A4"/>
          </a:solidFill>
          <a:latin typeface="Arial Unicode MS" pitchFamily="34" charset="-128"/>
        </a:defRPr>
      </a:lvl4pPr>
      <a:lvl5pPr algn="ctr" rtl="0" eaLnBrk="0" fontAlgn="base" hangingPunct="0">
        <a:spcBef>
          <a:spcPct val="0"/>
        </a:spcBef>
        <a:spcAft>
          <a:spcPct val="0"/>
        </a:spcAft>
        <a:defRPr sz="2400">
          <a:solidFill>
            <a:srgbClr val="0027A4"/>
          </a:solidFill>
          <a:latin typeface="Arial Unicode MS" pitchFamily="34" charset="-128"/>
        </a:defRPr>
      </a:lvl5pPr>
      <a:lvl6pPr marL="457200" algn="ctr" rtl="0" fontAlgn="base">
        <a:spcBef>
          <a:spcPct val="0"/>
        </a:spcBef>
        <a:spcAft>
          <a:spcPct val="0"/>
        </a:spcAft>
        <a:defRPr sz="2400">
          <a:solidFill>
            <a:srgbClr val="0027A4"/>
          </a:solidFill>
          <a:latin typeface="Arial Unicode MS" pitchFamily="34" charset="-128"/>
        </a:defRPr>
      </a:lvl6pPr>
      <a:lvl7pPr marL="914400" algn="ctr" rtl="0" fontAlgn="base">
        <a:spcBef>
          <a:spcPct val="0"/>
        </a:spcBef>
        <a:spcAft>
          <a:spcPct val="0"/>
        </a:spcAft>
        <a:defRPr sz="2400">
          <a:solidFill>
            <a:srgbClr val="0027A4"/>
          </a:solidFill>
          <a:latin typeface="Arial Unicode MS" pitchFamily="34" charset="-128"/>
        </a:defRPr>
      </a:lvl7pPr>
      <a:lvl8pPr marL="1371600" algn="ctr" rtl="0" fontAlgn="base">
        <a:spcBef>
          <a:spcPct val="0"/>
        </a:spcBef>
        <a:spcAft>
          <a:spcPct val="0"/>
        </a:spcAft>
        <a:defRPr sz="2400">
          <a:solidFill>
            <a:srgbClr val="0027A4"/>
          </a:solidFill>
          <a:latin typeface="Arial Unicode MS" pitchFamily="34" charset="-128"/>
        </a:defRPr>
      </a:lvl8pPr>
      <a:lvl9pPr marL="1828800" algn="ctr" rtl="0" fontAlgn="base">
        <a:spcBef>
          <a:spcPct val="0"/>
        </a:spcBef>
        <a:spcAft>
          <a:spcPct val="0"/>
        </a:spcAft>
        <a:defRPr sz="2400">
          <a:solidFill>
            <a:srgbClr val="0027A4"/>
          </a:solidFill>
          <a:latin typeface="Arial Unicode MS"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latin typeface="Arial" panose="020B0604020202020204" pitchFamily="34" charset="0"/>
              </a:defRPr>
            </a:lvl1pPr>
          </a:lstStyle>
          <a:p>
            <a:pPr>
              <a:defRPr/>
            </a:pPr>
            <a:fld id="{B75F9508-3313-4AEA-A94A-4C3AD4225660}" type="slidenum">
              <a:rPr lang="en-GB"/>
              <a:pPr>
                <a:defRPr/>
              </a:pPr>
              <a:t>‹#›</a:t>
            </a:fld>
            <a:endParaRPr lang="en-GB"/>
          </a:p>
        </p:txBody>
      </p:sp>
    </p:spTree>
    <p:extLst>
      <p:ext uri="{BB962C8B-B14F-4D97-AF65-F5344CB8AC3E}">
        <p14:creationId xmlns:p14="http://schemas.microsoft.com/office/powerpoint/2010/main" val="233872729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p:tmplLst>
          <p:tmpl>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285750" y="214313"/>
            <a:ext cx="8572500" cy="6643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1800">
              <a:solidFill>
                <a:prstClr val="white"/>
              </a:solidFill>
            </a:endParaRPr>
          </a:p>
        </p:txBody>
      </p:sp>
      <p:pic>
        <p:nvPicPr>
          <p:cNvPr id="2051" name="Picture 13" descr="The Footer RGB.jpg"/>
          <p:cNvPicPr>
            <a:picLocks noChangeAspect="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5743575"/>
            <a:ext cx="9144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6" descr="RS_02hori_RGB.jpg"/>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313" y="6448425"/>
            <a:ext cx="164306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4" descr="Name_2.bmp"/>
          <p:cNvPicPr>
            <a:picLocks noChangeAspect="1"/>
          </p:cNvPicPr>
          <p:nvPr userDrawn="1"/>
        </p:nvPicPr>
        <p:blipFill>
          <a:blip r:embed="rId6">
            <a:extLst>
              <a:ext uri="{28A0092B-C50C-407E-A947-70E740481C1C}">
                <a14:useLocalDpi xmlns:a14="http://schemas.microsoft.com/office/drawing/2010/main" val="0"/>
              </a:ext>
            </a:extLst>
          </a:blip>
          <a:srcRect l="8627" t="46939"/>
          <a:stretch>
            <a:fillRect/>
          </a:stretch>
        </p:blipFill>
        <p:spPr bwMode="auto">
          <a:xfrm>
            <a:off x="7466013" y="6491288"/>
            <a:ext cx="1535112"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5" descr="Name_2.bmp"/>
          <p:cNvPicPr>
            <a:picLocks noChangeAspect="1"/>
          </p:cNvPicPr>
          <p:nvPr userDrawn="1"/>
        </p:nvPicPr>
        <p:blipFill>
          <a:blip r:embed="rId7">
            <a:extLst>
              <a:ext uri="{28A0092B-C50C-407E-A947-70E740481C1C}">
                <a14:useLocalDpi xmlns:a14="http://schemas.microsoft.com/office/drawing/2010/main" val="0"/>
              </a:ext>
            </a:extLst>
          </a:blip>
          <a:srcRect r="7256" b="50000"/>
          <a:stretch>
            <a:fillRect/>
          </a:stretch>
        </p:blipFill>
        <p:spPr bwMode="auto">
          <a:xfrm>
            <a:off x="5976938" y="6497638"/>
            <a:ext cx="15001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0" y="6715125"/>
            <a:ext cx="9144000" cy="142875"/>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1800">
              <a:solidFill>
                <a:prstClr val="white"/>
              </a:solidFill>
            </a:endParaRPr>
          </a:p>
        </p:txBody>
      </p:sp>
    </p:spTree>
    <p:extLst>
      <p:ext uri="{BB962C8B-B14F-4D97-AF65-F5344CB8AC3E}">
        <p14:creationId xmlns:p14="http://schemas.microsoft.com/office/powerpoint/2010/main" val="2368611102"/>
      </p:ext>
    </p:extLst>
  </p:cSld>
  <p:clrMap bg1="lt1" tx1="dk1" bg2="lt2" tx2="dk2" accent1="accent1" accent2="accent2" accent3="accent3" accent4="accent4" accent5="accent5" accent6="accent6" hlink="hlink" folHlink="folHlink"/>
  <p:sldLayoutIdLst>
    <p:sldLayoutId id="2147483735" r:id="rId1"/>
    <p:sldLayoutId id="2147483736" r:id="rId2"/>
  </p:sldLayoutIdLst>
  <p:transition spd="med" advClick="0" advTm="16000">
    <p:random/>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4CC0F94-085C-4FD9-8542-94CAE1B104FE}" type="slidenum">
              <a:rPr lang="en-US" smtClean="0">
                <a:solidFill>
                  <a:srgbClr val="000000"/>
                </a:solidFill>
                <a:latin typeface="Arial" panose="020B0604020202020204" pitchFamily="34" charset="0"/>
              </a:rPr>
              <a:pPr/>
              <a:t>‹#›</a:t>
            </a:fld>
            <a:endParaRPr 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21122989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49222328-2C89-4526-9336-ED61C9177F90}" type="slidenum">
              <a:rPr lang="en-US" smtClean="0">
                <a:solidFill>
                  <a:srgbClr val="000000"/>
                </a:solidFill>
                <a:latin typeface="Arial" panose="020B0604020202020204" pitchFamily="34" charset="0"/>
              </a:rPr>
              <a:pPr/>
              <a:t>‹#›</a:t>
            </a:fld>
            <a:endParaRPr 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25989936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49222328-2C89-4526-9336-ED61C9177F90}" type="slidenum">
              <a:rPr lang="en-US" smtClean="0">
                <a:solidFill>
                  <a:srgbClr val="000000"/>
                </a:solidFill>
                <a:latin typeface="Arial" panose="020B0604020202020204" pitchFamily="34" charset="0"/>
              </a:rPr>
              <a:pPr/>
              <a:t>‹#›</a:t>
            </a:fld>
            <a:endParaRPr 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433194943"/>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49222328-2C89-4526-9336-ED61C9177F90}" type="slidenum">
              <a:rPr lang="en-US" smtClean="0">
                <a:solidFill>
                  <a:srgbClr val="000000"/>
                </a:solidFill>
                <a:latin typeface="Arial" panose="020B0604020202020204" pitchFamily="34" charset="0"/>
              </a:rPr>
              <a:pPr/>
              <a:t>‹#›</a:t>
            </a:fld>
            <a:endParaRPr 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87521784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4"/>
            </a:gs>
            <a:gs pos="100000">
              <a:srgbClr val="3333FF"/>
            </a:gs>
          </a:gsLst>
          <a:lin ang="5400000" scaled="1"/>
        </a:gra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lvl1pPr eaLnBrk="1" hangingPunct="1">
              <a:defRPr sz="1400">
                <a:solidFill>
                  <a:srgbClr val="FFFFFF"/>
                </a:solidFill>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lvl1pPr algn="ctr" eaLnBrk="1" hangingPunct="1">
              <a:defRPr sz="1400">
                <a:solidFill>
                  <a:srgbClr val="FFFFFF"/>
                </a:solidFill>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bodyPr>
          <a:lstStyle>
            <a:lvl1pPr algn="r" eaLnBrk="1" hangingPunct="1">
              <a:defRPr sz="1400" smtClean="0">
                <a:solidFill>
                  <a:srgbClr val="FFFFFF"/>
                </a:solidFill>
              </a:defRPr>
            </a:lvl1pPr>
          </a:lstStyle>
          <a:p>
            <a:pPr>
              <a:defRPr/>
            </a:pPr>
            <a:fld id="{47C3BA34-CF8B-411D-A504-0DE9FDC0D451}" type="slidenum">
              <a:rPr lang="en-US"/>
              <a:pPr>
                <a:defRPr/>
              </a:pPr>
              <a:t>‹#›</a:t>
            </a:fld>
            <a:endParaRPr lang="en-US"/>
          </a:p>
        </p:txBody>
      </p:sp>
    </p:spTree>
    <p:extLst>
      <p:ext uri="{BB962C8B-B14F-4D97-AF65-F5344CB8AC3E}">
        <p14:creationId xmlns:p14="http://schemas.microsoft.com/office/powerpoint/2010/main" val="3511769760"/>
      </p:ext>
    </p:extLst>
  </p:cSld>
  <p:clrMap bg1="dk2" tx1="lt1" bg2="dk1"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47"/>
          <p:cNvSpPr>
            <a:spLocks noChangeArrowheads="1"/>
          </p:cNvSpPr>
          <p:nvPr/>
        </p:nvSpPr>
        <p:spPr bwMode="auto">
          <a:xfrm>
            <a:off x="1751013" y="4305300"/>
            <a:ext cx="317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r>
              <a:rPr lang="en-US" sz="1000" smtClean="0">
                <a:solidFill>
                  <a:srgbClr val="D97400"/>
                </a:solidFill>
                <a:latin typeface="QuaySans-Book"/>
              </a:rPr>
              <a:t> </a:t>
            </a:r>
            <a:endParaRPr lang="de-DE" smtClean="0">
              <a:solidFill>
                <a:srgbClr val="000000"/>
              </a:solidFill>
            </a:endParaRPr>
          </a:p>
        </p:txBody>
      </p:sp>
      <p:pic>
        <p:nvPicPr>
          <p:cNvPr id="3075" name="Picture 9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638" y="1752600"/>
            <a:ext cx="203676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ORASECOM_small"/>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7200" y="228600"/>
            <a:ext cx="1096963"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773104"/>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Lst>
  <p:transition/>
  <p:timing>
    <p:tnLst>
      <p:par>
        <p:cTn id="1" dur="indefinite" restart="never" nodeType="tmRoot"/>
      </p:par>
    </p:tnLst>
  </p:timing>
  <p:txStyles>
    <p:titleStyle>
      <a:lvl1pPr algn="ctr" rtl="0" eaLnBrk="0" fontAlgn="base" hangingPunct="0">
        <a:spcBef>
          <a:spcPct val="0"/>
        </a:spcBef>
        <a:spcAft>
          <a:spcPct val="0"/>
        </a:spcAft>
        <a:defRPr sz="2400">
          <a:solidFill>
            <a:srgbClr val="0027A4"/>
          </a:solidFill>
          <a:latin typeface="+mj-lt"/>
          <a:ea typeface="+mj-ea"/>
          <a:cs typeface="+mj-cs"/>
        </a:defRPr>
      </a:lvl1pPr>
      <a:lvl2pPr algn="ctr" rtl="0" eaLnBrk="0" fontAlgn="base" hangingPunct="0">
        <a:spcBef>
          <a:spcPct val="0"/>
        </a:spcBef>
        <a:spcAft>
          <a:spcPct val="0"/>
        </a:spcAft>
        <a:defRPr sz="2400">
          <a:solidFill>
            <a:srgbClr val="0027A4"/>
          </a:solidFill>
          <a:latin typeface="Arial Unicode MS" pitchFamily="34" charset="-128"/>
        </a:defRPr>
      </a:lvl2pPr>
      <a:lvl3pPr algn="ctr" rtl="0" eaLnBrk="0" fontAlgn="base" hangingPunct="0">
        <a:spcBef>
          <a:spcPct val="0"/>
        </a:spcBef>
        <a:spcAft>
          <a:spcPct val="0"/>
        </a:spcAft>
        <a:defRPr sz="2400">
          <a:solidFill>
            <a:srgbClr val="0027A4"/>
          </a:solidFill>
          <a:latin typeface="Arial Unicode MS" pitchFamily="34" charset="-128"/>
        </a:defRPr>
      </a:lvl3pPr>
      <a:lvl4pPr algn="ctr" rtl="0" eaLnBrk="0" fontAlgn="base" hangingPunct="0">
        <a:spcBef>
          <a:spcPct val="0"/>
        </a:spcBef>
        <a:spcAft>
          <a:spcPct val="0"/>
        </a:spcAft>
        <a:defRPr sz="2400">
          <a:solidFill>
            <a:srgbClr val="0027A4"/>
          </a:solidFill>
          <a:latin typeface="Arial Unicode MS" pitchFamily="34" charset="-128"/>
        </a:defRPr>
      </a:lvl4pPr>
      <a:lvl5pPr algn="ctr" rtl="0" eaLnBrk="0" fontAlgn="base" hangingPunct="0">
        <a:spcBef>
          <a:spcPct val="0"/>
        </a:spcBef>
        <a:spcAft>
          <a:spcPct val="0"/>
        </a:spcAft>
        <a:defRPr sz="2400">
          <a:solidFill>
            <a:srgbClr val="0027A4"/>
          </a:solidFill>
          <a:latin typeface="Arial Unicode MS" pitchFamily="34" charset="-128"/>
        </a:defRPr>
      </a:lvl5pPr>
      <a:lvl6pPr marL="457200" algn="ctr" rtl="0" fontAlgn="base">
        <a:spcBef>
          <a:spcPct val="0"/>
        </a:spcBef>
        <a:spcAft>
          <a:spcPct val="0"/>
        </a:spcAft>
        <a:defRPr sz="2400">
          <a:solidFill>
            <a:srgbClr val="0027A4"/>
          </a:solidFill>
          <a:latin typeface="Arial Unicode MS" pitchFamily="34" charset="-128"/>
        </a:defRPr>
      </a:lvl6pPr>
      <a:lvl7pPr marL="914400" algn="ctr" rtl="0" fontAlgn="base">
        <a:spcBef>
          <a:spcPct val="0"/>
        </a:spcBef>
        <a:spcAft>
          <a:spcPct val="0"/>
        </a:spcAft>
        <a:defRPr sz="2400">
          <a:solidFill>
            <a:srgbClr val="0027A4"/>
          </a:solidFill>
          <a:latin typeface="Arial Unicode MS" pitchFamily="34" charset="-128"/>
        </a:defRPr>
      </a:lvl7pPr>
      <a:lvl8pPr marL="1371600" algn="ctr" rtl="0" fontAlgn="base">
        <a:spcBef>
          <a:spcPct val="0"/>
        </a:spcBef>
        <a:spcAft>
          <a:spcPct val="0"/>
        </a:spcAft>
        <a:defRPr sz="2400">
          <a:solidFill>
            <a:srgbClr val="0027A4"/>
          </a:solidFill>
          <a:latin typeface="Arial Unicode MS" pitchFamily="34" charset="-128"/>
        </a:defRPr>
      </a:lvl8pPr>
      <a:lvl9pPr marL="1828800" algn="ctr" rtl="0" fontAlgn="base">
        <a:spcBef>
          <a:spcPct val="0"/>
        </a:spcBef>
        <a:spcAft>
          <a:spcPct val="0"/>
        </a:spcAft>
        <a:defRPr sz="2400">
          <a:solidFill>
            <a:srgbClr val="0027A4"/>
          </a:solidFill>
          <a:latin typeface="Arial Unicode MS"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15.xml"/></Relationships>
</file>

<file path=ppt/slides/_rels/slide1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20.xml"/></Relationships>
</file>

<file path=ppt/slides/_rels/slide1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15.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6.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 Id="rId4" Type="http://schemas.openxmlformats.org/officeDocument/2006/relationships/image" Target="../media/image39.emf"/></Relationships>
</file>

<file path=ppt/slides/_rels/slide28.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67.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0.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0.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0.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0.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0.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0.xml"/></Relationships>
</file>

<file path=ppt/slides/_rels/slide38.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93.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9.xml"/><Relationship Id="rId1" Type="http://schemas.openxmlformats.org/officeDocument/2006/relationships/tags" Target="../tags/tag1.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05.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30.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1350264" y="180703"/>
            <a:ext cx="7793736" cy="1143000"/>
          </a:xfrm>
        </p:spPr>
        <p:txBody>
          <a:bodyPr/>
          <a:lstStyle/>
          <a:p>
            <a:pPr algn="l" eaLnBrk="1" hangingPunct="1"/>
            <a:r>
              <a:rPr lang="en-ZA" sz="2400" b="1" i="1" dirty="0" smtClean="0"/>
              <a:t>Visit </a:t>
            </a:r>
            <a:r>
              <a:rPr lang="en-ZA" sz="2400" b="1" i="1" dirty="0"/>
              <a:t>to </a:t>
            </a:r>
            <a:r>
              <a:rPr lang="en-ZA" sz="2400" b="1" i="1" dirty="0" smtClean="0"/>
              <a:t>the Observatory </a:t>
            </a:r>
            <a:r>
              <a:rPr lang="en-ZA" sz="2400" b="1" i="1" dirty="0"/>
              <a:t>of the Sahara and the Sahel (OSS), Tunis, Tunisia</a:t>
            </a:r>
            <a:br>
              <a:rPr lang="en-ZA" sz="2400" b="1" i="1" dirty="0"/>
            </a:br>
            <a:endParaRPr lang="en-ZA" sz="2400" b="1" i="1" dirty="0"/>
          </a:p>
        </p:txBody>
      </p:sp>
      <p:sp>
        <p:nvSpPr>
          <p:cNvPr id="117763" name="Rectangle 3"/>
          <p:cNvSpPr>
            <a:spLocks noGrp="1" noChangeArrowheads="1"/>
          </p:cNvSpPr>
          <p:nvPr>
            <p:ph type="body" idx="1"/>
          </p:nvPr>
        </p:nvSpPr>
        <p:spPr>
          <a:xfrm>
            <a:off x="-15240" y="1356360"/>
            <a:ext cx="8964613" cy="4537075"/>
          </a:xfrm>
        </p:spPr>
        <p:txBody>
          <a:bodyPr/>
          <a:lstStyle/>
          <a:p>
            <a:pPr marL="0" indent="0" eaLnBrk="1" hangingPunct="1">
              <a:buNone/>
            </a:pPr>
            <a:endParaRPr lang="en-US" sz="2400" dirty="0" smtClean="0"/>
          </a:p>
          <a:p>
            <a:pPr marL="0" indent="0" algn="ctr" eaLnBrk="1" hangingPunct="1">
              <a:buNone/>
            </a:pPr>
            <a:r>
              <a:rPr lang="en-ZA" sz="3600" b="1" u="sng" dirty="0"/>
              <a:t>Presentation of the Orange-</a:t>
            </a:r>
            <a:r>
              <a:rPr lang="en-ZA" sz="3600" b="1" u="sng" dirty="0" err="1"/>
              <a:t>Senqu</a:t>
            </a:r>
            <a:r>
              <a:rPr lang="en-ZA" sz="3600" b="1" u="sng" dirty="0"/>
              <a:t> River Basin Commission (ORASECOM)</a:t>
            </a:r>
            <a:r>
              <a:rPr lang="en-US" sz="3600" b="1" u="sng" dirty="0" smtClean="0"/>
              <a:t> </a:t>
            </a:r>
            <a:r>
              <a:rPr lang="en-US" sz="3600" b="1" dirty="0" smtClean="0"/>
              <a:t> </a:t>
            </a:r>
          </a:p>
          <a:p>
            <a:pPr marL="0" indent="0" algn="ctr" eaLnBrk="1" hangingPunct="1">
              <a:buNone/>
            </a:pPr>
            <a:endParaRPr lang="en-US" sz="2000" dirty="0" smtClean="0"/>
          </a:p>
          <a:p>
            <a:pPr marL="0" indent="0" algn="ctr" eaLnBrk="1" hangingPunct="1">
              <a:buNone/>
            </a:pPr>
            <a:r>
              <a:rPr lang="en-US" sz="2800" dirty="0" smtClean="0"/>
              <a:t>5-6 September 2017,</a:t>
            </a:r>
          </a:p>
          <a:p>
            <a:pPr marL="0" indent="0" algn="ctr" eaLnBrk="1" hangingPunct="1">
              <a:buNone/>
            </a:pPr>
            <a:r>
              <a:rPr lang="en-US" sz="2800" dirty="0" smtClean="0"/>
              <a:t>Tunis, Tunisia</a:t>
            </a:r>
          </a:p>
          <a:p>
            <a:pPr marL="0" indent="0" algn="r" eaLnBrk="1" hangingPunct="1">
              <a:buNone/>
            </a:pPr>
            <a:r>
              <a:rPr lang="en-US" sz="1400" b="1" i="1" dirty="0" smtClean="0"/>
              <a:t>By Rapule Pule, </a:t>
            </a:r>
          </a:p>
          <a:p>
            <a:pPr marL="0" indent="0" algn="r" eaLnBrk="1" hangingPunct="1">
              <a:buNone/>
            </a:pPr>
            <a:r>
              <a:rPr lang="en-US" sz="1400" b="1" i="1" dirty="0" smtClean="0"/>
              <a:t>Water Resources Specialist, </a:t>
            </a:r>
          </a:p>
          <a:p>
            <a:pPr marL="0" indent="0" algn="r" eaLnBrk="1" hangingPunct="1">
              <a:buNone/>
            </a:pPr>
            <a:r>
              <a:rPr lang="en-US" sz="1400" b="1" i="1" dirty="0" smtClean="0"/>
              <a:t>ORASECOM Secretariat</a:t>
            </a:r>
          </a:p>
          <a:p>
            <a:pPr marL="0" indent="0" algn="r" eaLnBrk="1" hangingPunct="1">
              <a:buNone/>
            </a:pPr>
            <a:endParaRPr lang="en-US" sz="2800" dirty="0" smtClean="0"/>
          </a:p>
          <a:p>
            <a:pPr marL="0" indent="0" algn="r" eaLnBrk="1" hangingPunct="1">
              <a:buNone/>
            </a:pPr>
            <a:endParaRPr lang="en-US" sz="2800" dirty="0" smtClean="0"/>
          </a:p>
          <a:p>
            <a:pPr marL="0" indent="0" algn="ctr" eaLnBrk="1" hangingPunct="1">
              <a:buNone/>
            </a:pPr>
            <a:endParaRPr lang="en-ZA" sz="2800" dirty="0" smtClean="0"/>
          </a:p>
          <a:p>
            <a:pPr eaLnBrk="1" hangingPunct="1"/>
            <a:endParaRPr lang="en-GB" sz="2600" dirty="0" smtClean="0"/>
          </a:p>
        </p:txBody>
      </p:sp>
    </p:spTree>
    <p:extLst>
      <p:ext uri="{BB962C8B-B14F-4D97-AF65-F5344CB8AC3E}">
        <p14:creationId xmlns:p14="http://schemas.microsoft.com/office/powerpoint/2010/main" val="65911307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13563"/>
            <a:ext cx="7747000" cy="434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32451" name="AutoShape 3"/>
          <p:cNvSpPr>
            <a:spLocks noChangeAspect="1" noChangeArrowheads="1" noTextEdit="1"/>
          </p:cNvSpPr>
          <p:nvPr/>
        </p:nvSpPr>
        <p:spPr bwMode="auto">
          <a:xfrm>
            <a:off x="304800" y="1828800"/>
            <a:ext cx="8637588" cy="3689350"/>
          </a:xfrm>
          <a:prstGeom prst="rect">
            <a:avLst/>
          </a:prstGeom>
          <a:noFill/>
          <a:ln w="9525">
            <a:noFill/>
            <a:miter lim="800000"/>
            <a:headEnd/>
            <a:tailEnd/>
          </a:ln>
        </p:spPr>
        <p:txBody>
          <a:bodyPr/>
          <a:lstStyle/>
          <a:p>
            <a:pPr eaLnBrk="0" hangingPunct="0">
              <a:defRPr/>
            </a:pPr>
            <a:endParaRPr lang="en-US" sz="1800" dirty="0">
              <a:solidFill>
                <a:srgbClr val="000000"/>
              </a:solidFill>
              <a:effectLst>
                <a:outerShdw blurRad="38100" dist="38100" dir="2700000" algn="tl">
                  <a:srgbClr val="000000">
                    <a:alpha val="43137"/>
                  </a:srgbClr>
                </a:outerShdw>
              </a:effectLst>
              <a:latin typeface="Arial" panose="020B0604020202020204" pitchFamily="34" charset="0"/>
              <a:cs typeface="+mn-cs"/>
            </a:endParaRPr>
          </a:p>
        </p:txBody>
      </p:sp>
      <p:sp>
        <p:nvSpPr>
          <p:cNvPr id="18436" name="Rectangle 11"/>
          <p:cNvSpPr>
            <a:spLocks noChangeArrowheads="1"/>
          </p:cNvSpPr>
          <p:nvPr/>
        </p:nvSpPr>
        <p:spPr bwMode="auto">
          <a:xfrm>
            <a:off x="5292725" y="5157788"/>
            <a:ext cx="360362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000">
                <a:solidFill>
                  <a:schemeClr val="tx1"/>
                </a:solidFill>
                <a:latin typeface="Calibri" panose="020F0502020204030204" pitchFamily="34" charset="0"/>
              </a:defRPr>
            </a:lvl1pPr>
            <a:lvl2pPr marL="742950" indent="-285750">
              <a:spcBef>
                <a:spcPct val="20000"/>
              </a:spcBef>
              <a:buChar char="–"/>
              <a:defRPr sz="26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200">
                <a:solidFill>
                  <a:schemeClr val="tx1"/>
                </a:solidFill>
                <a:latin typeface="Calibri" panose="020F0502020204030204" pitchFamily="34" charset="0"/>
              </a:defRPr>
            </a:lvl4pPr>
            <a:lvl5pPr marL="2057400" indent="-228600">
              <a:spcBef>
                <a:spcPct val="20000"/>
              </a:spcBef>
              <a:buChar char="»"/>
              <a:defRPr sz="21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1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1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1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100">
                <a:solidFill>
                  <a:schemeClr val="tx1"/>
                </a:solidFill>
                <a:latin typeface="Calibri" panose="020F0502020204030204" pitchFamily="34" charset="0"/>
              </a:defRPr>
            </a:lvl9pPr>
          </a:lstStyle>
          <a:p>
            <a:pPr eaLnBrk="0" hangingPunct="0">
              <a:spcBef>
                <a:spcPct val="50000"/>
              </a:spcBef>
              <a:buFontTx/>
              <a:buNone/>
            </a:pPr>
            <a:r>
              <a:rPr lang="en-US" altLang="en-US" sz="2000" b="1" smtClean="0">
                <a:solidFill>
                  <a:srgbClr val="000000"/>
                </a:solidFill>
                <a:latin typeface="Arial" panose="020B0604020202020204" pitchFamily="34" charset="0"/>
                <a:cs typeface="+mn-cs"/>
              </a:rPr>
              <a:t>Total High Demand at 2014</a:t>
            </a:r>
          </a:p>
          <a:p>
            <a:pPr eaLnBrk="0" hangingPunct="0">
              <a:spcBef>
                <a:spcPct val="50000"/>
              </a:spcBef>
              <a:buFontTx/>
              <a:buNone/>
            </a:pPr>
            <a:r>
              <a:rPr lang="en-US" altLang="en-US" sz="2000" b="1" smtClean="0">
                <a:solidFill>
                  <a:srgbClr val="000000"/>
                </a:solidFill>
                <a:latin typeface="Arial" panose="020B0604020202020204" pitchFamily="34" charset="0"/>
                <a:cs typeface="+mn-cs"/>
              </a:rPr>
              <a:t>3 088 million m</a:t>
            </a:r>
            <a:r>
              <a:rPr lang="en-US" altLang="en-US" sz="2000" b="1" baseline="30000" smtClean="0">
                <a:solidFill>
                  <a:srgbClr val="000000"/>
                </a:solidFill>
                <a:latin typeface="Arial" panose="020B0604020202020204" pitchFamily="34" charset="0"/>
                <a:cs typeface="+mn-cs"/>
              </a:rPr>
              <a:t>3</a:t>
            </a:r>
            <a:r>
              <a:rPr lang="en-US" altLang="en-US" sz="2000" b="1" smtClean="0">
                <a:solidFill>
                  <a:srgbClr val="000000"/>
                </a:solidFill>
                <a:latin typeface="Arial" panose="020B0604020202020204" pitchFamily="34" charset="0"/>
                <a:cs typeface="+mn-cs"/>
              </a:rPr>
              <a:t>/a (Scen A)</a:t>
            </a:r>
          </a:p>
        </p:txBody>
      </p:sp>
      <p:sp>
        <p:nvSpPr>
          <p:cNvPr id="9" name="Rectangle 2"/>
          <p:cNvSpPr txBox="1">
            <a:spLocks noChangeArrowheads="1"/>
          </p:cNvSpPr>
          <p:nvPr/>
        </p:nvSpPr>
        <p:spPr bwMode="auto">
          <a:xfrm>
            <a:off x="0" y="276226"/>
            <a:ext cx="9144000" cy="792162"/>
          </a:xfrm>
          <a:prstGeom prst="rect">
            <a:avLst/>
          </a:prstGeom>
          <a:noFill/>
          <a:ln w="9525">
            <a:noFill/>
            <a:miter lim="800000"/>
            <a:headEnd/>
            <a:tailEnd/>
          </a:ln>
          <a:effectLst>
            <a:outerShdw dist="53882" dir="2700000" algn="ctr" rotWithShape="0">
              <a:srgbClr val="FFFFFF"/>
            </a:outerShdw>
          </a:effectLst>
        </p:spPr>
        <p:txBody>
          <a:bodyPr/>
          <a:lstStyle/>
          <a:p>
            <a:pPr algn="ctr" eaLnBrk="0" hangingPunct="0">
              <a:defRPr/>
            </a:pPr>
            <a:r>
              <a:rPr kumimoji="1" lang="en-US" sz="4000" b="1" i="1" kern="0" dirty="0">
                <a:solidFill>
                  <a:srgbClr val="003366"/>
                </a:solidFill>
                <a:effectLst>
                  <a:outerShdw blurRad="38100" dist="38100" dir="2700000" algn="tl">
                    <a:srgbClr val="000000"/>
                  </a:outerShdw>
                </a:effectLst>
                <a:latin typeface="Calibri"/>
                <a:cs typeface="+mn-cs"/>
              </a:rPr>
              <a:t>IVRS Demand Distribution </a:t>
            </a:r>
            <a:endParaRPr kumimoji="1" lang="en-US" sz="1800" b="1" i="1" kern="0" dirty="0">
              <a:solidFill>
                <a:srgbClr val="003366"/>
              </a:solidFill>
              <a:effectLst>
                <a:outerShdw blurRad="38100" dist="38100" dir="2700000" algn="tl">
                  <a:srgbClr val="000000"/>
                </a:outerShdw>
              </a:effectLst>
              <a:latin typeface="Calibri"/>
              <a:cs typeface="+mn-cs"/>
            </a:endParaRPr>
          </a:p>
        </p:txBody>
      </p:sp>
      <p:cxnSp>
        <p:nvCxnSpPr>
          <p:cNvPr id="18438" name="Elbow Connector 9"/>
          <p:cNvCxnSpPr>
            <a:cxnSpLocks noChangeShapeType="1"/>
          </p:cNvCxnSpPr>
          <p:nvPr/>
        </p:nvCxnSpPr>
        <p:spPr bwMode="auto">
          <a:xfrm flipV="1">
            <a:off x="6896100" y="1428750"/>
            <a:ext cx="647700" cy="576263"/>
          </a:xfrm>
          <a:prstGeom prst="bentConnector3">
            <a:avLst>
              <a:gd name="adj1" fmla="val 50000"/>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439" name="Elbow Connector 11"/>
          <p:cNvCxnSpPr>
            <a:cxnSpLocks noChangeShapeType="1"/>
          </p:cNvCxnSpPr>
          <p:nvPr/>
        </p:nvCxnSpPr>
        <p:spPr bwMode="auto">
          <a:xfrm rot="5400000">
            <a:off x="1079500" y="4760913"/>
            <a:ext cx="647700" cy="431800"/>
          </a:xfrm>
          <a:prstGeom prst="bentConnector3">
            <a:avLst>
              <a:gd name="adj1" fmla="val 50000"/>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440" name="Elbow Connector 17"/>
          <p:cNvCxnSpPr>
            <a:cxnSpLocks noChangeShapeType="1"/>
          </p:cNvCxnSpPr>
          <p:nvPr/>
        </p:nvCxnSpPr>
        <p:spPr bwMode="auto">
          <a:xfrm rot="10800000">
            <a:off x="2195513" y="1268413"/>
            <a:ext cx="792162" cy="215900"/>
          </a:xfrm>
          <a:prstGeom prst="bentConnector3">
            <a:avLst>
              <a:gd name="adj1" fmla="val 50000"/>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441" name="Straight Arrow Connector 23"/>
          <p:cNvCxnSpPr>
            <a:cxnSpLocks noChangeShapeType="1"/>
          </p:cNvCxnSpPr>
          <p:nvPr/>
        </p:nvCxnSpPr>
        <p:spPr bwMode="auto">
          <a:xfrm flipV="1">
            <a:off x="4572000" y="1173163"/>
            <a:ext cx="647700" cy="215900"/>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8442" name="TextBox 24"/>
          <p:cNvSpPr txBox="1">
            <a:spLocks noChangeArrowheads="1"/>
          </p:cNvSpPr>
          <p:nvPr/>
        </p:nvSpPr>
        <p:spPr bwMode="auto">
          <a:xfrm>
            <a:off x="323850" y="1125538"/>
            <a:ext cx="2016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000">
                <a:solidFill>
                  <a:schemeClr val="tx1"/>
                </a:solidFill>
                <a:latin typeface="Calibri" panose="020F0502020204030204" pitchFamily="34" charset="0"/>
              </a:defRPr>
            </a:lvl1pPr>
            <a:lvl2pPr marL="742950" indent="-285750">
              <a:spcBef>
                <a:spcPct val="20000"/>
              </a:spcBef>
              <a:buChar char="–"/>
              <a:defRPr sz="26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200">
                <a:solidFill>
                  <a:schemeClr val="tx1"/>
                </a:solidFill>
                <a:latin typeface="Calibri" panose="020F0502020204030204" pitchFamily="34" charset="0"/>
              </a:defRPr>
            </a:lvl4pPr>
            <a:lvl5pPr marL="2057400" indent="-228600">
              <a:spcBef>
                <a:spcPct val="20000"/>
              </a:spcBef>
              <a:buChar char="»"/>
              <a:defRPr sz="21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1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1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1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100">
                <a:solidFill>
                  <a:schemeClr val="tx1"/>
                </a:solidFill>
                <a:latin typeface="Calibri" panose="020F0502020204030204" pitchFamily="34" charset="0"/>
              </a:defRPr>
            </a:lvl9pPr>
          </a:lstStyle>
          <a:p>
            <a:pPr eaLnBrk="0" hangingPunct="0">
              <a:spcBef>
                <a:spcPct val="0"/>
              </a:spcBef>
              <a:buFontTx/>
              <a:buNone/>
            </a:pPr>
            <a:r>
              <a:rPr lang="en-ZA" altLang="en-US" sz="1800" smtClean="0">
                <a:solidFill>
                  <a:srgbClr val="000000"/>
                </a:solidFill>
                <a:latin typeface="Arial" panose="020B0604020202020204" pitchFamily="34" charset="0"/>
                <a:cs typeface="+mn-cs"/>
              </a:rPr>
              <a:t>Large Industries</a:t>
            </a:r>
          </a:p>
          <a:p>
            <a:pPr eaLnBrk="0" hangingPunct="0">
              <a:spcBef>
                <a:spcPct val="0"/>
              </a:spcBef>
              <a:buFontTx/>
              <a:buNone/>
            </a:pPr>
            <a:r>
              <a:rPr lang="en-ZA" altLang="en-US" sz="1800" smtClean="0">
                <a:solidFill>
                  <a:srgbClr val="000000"/>
                </a:solidFill>
                <a:latin typeface="Arial" panose="020B0604020202020204" pitchFamily="34" charset="0"/>
                <a:cs typeface="+mn-cs"/>
              </a:rPr>
              <a:t>12%</a:t>
            </a:r>
          </a:p>
        </p:txBody>
      </p:sp>
      <p:sp>
        <p:nvSpPr>
          <p:cNvPr id="18443" name="TextBox 25"/>
          <p:cNvSpPr txBox="1">
            <a:spLocks noChangeArrowheads="1"/>
          </p:cNvSpPr>
          <p:nvPr/>
        </p:nvSpPr>
        <p:spPr bwMode="auto">
          <a:xfrm>
            <a:off x="5245100" y="1006475"/>
            <a:ext cx="180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000">
                <a:solidFill>
                  <a:schemeClr val="tx1"/>
                </a:solidFill>
                <a:latin typeface="Calibri" panose="020F0502020204030204" pitchFamily="34" charset="0"/>
              </a:defRPr>
            </a:lvl1pPr>
            <a:lvl2pPr marL="742950" indent="-285750">
              <a:spcBef>
                <a:spcPct val="20000"/>
              </a:spcBef>
              <a:buChar char="–"/>
              <a:defRPr sz="26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200">
                <a:solidFill>
                  <a:schemeClr val="tx1"/>
                </a:solidFill>
                <a:latin typeface="Calibri" panose="020F0502020204030204" pitchFamily="34" charset="0"/>
              </a:defRPr>
            </a:lvl4pPr>
            <a:lvl5pPr marL="2057400" indent="-228600">
              <a:spcBef>
                <a:spcPct val="20000"/>
              </a:spcBef>
              <a:buChar char="»"/>
              <a:defRPr sz="21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1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1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1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100">
                <a:solidFill>
                  <a:schemeClr val="tx1"/>
                </a:solidFill>
                <a:latin typeface="Calibri" panose="020F0502020204030204" pitchFamily="34" charset="0"/>
              </a:defRPr>
            </a:lvl9pPr>
          </a:lstStyle>
          <a:p>
            <a:pPr eaLnBrk="0" hangingPunct="0">
              <a:spcBef>
                <a:spcPct val="0"/>
              </a:spcBef>
              <a:buFontTx/>
              <a:buNone/>
            </a:pPr>
            <a:r>
              <a:rPr lang="en-ZA" altLang="en-US" sz="1800" smtClean="0">
                <a:solidFill>
                  <a:srgbClr val="000000"/>
                </a:solidFill>
                <a:latin typeface="Arial" panose="020B0604020202020204" pitchFamily="34" charset="0"/>
                <a:cs typeface="+mn-cs"/>
              </a:rPr>
              <a:t>Losses 9%</a:t>
            </a:r>
          </a:p>
        </p:txBody>
      </p:sp>
      <p:sp>
        <p:nvSpPr>
          <p:cNvPr id="18444" name="TextBox 26"/>
          <p:cNvSpPr txBox="1">
            <a:spLocks noChangeArrowheads="1"/>
          </p:cNvSpPr>
          <p:nvPr/>
        </p:nvSpPr>
        <p:spPr bwMode="auto">
          <a:xfrm>
            <a:off x="7540625" y="1265238"/>
            <a:ext cx="10826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000">
                <a:solidFill>
                  <a:schemeClr val="tx1"/>
                </a:solidFill>
                <a:latin typeface="Calibri" panose="020F0502020204030204" pitchFamily="34" charset="0"/>
              </a:defRPr>
            </a:lvl1pPr>
            <a:lvl2pPr marL="742950" indent="-285750">
              <a:spcBef>
                <a:spcPct val="20000"/>
              </a:spcBef>
              <a:buChar char="–"/>
              <a:defRPr sz="26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200">
                <a:solidFill>
                  <a:schemeClr val="tx1"/>
                </a:solidFill>
                <a:latin typeface="Calibri" panose="020F0502020204030204" pitchFamily="34" charset="0"/>
              </a:defRPr>
            </a:lvl4pPr>
            <a:lvl5pPr marL="2057400" indent="-228600">
              <a:spcBef>
                <a:spcPct val="20000"/>
              </a:spcBef>
              <a:buChar char="»"/>
              <a:defRPr sz="21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1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1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1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100">
                <a:solidFill>
                  <a:schemeClr val="tx1"/>
                </a:solidFill>
                <a:latin typeface="Calibri" panose="020F0502020204030204" pitchFamily="34" charset="0"/>
              </a:defRPr>
            </a:lvl9pPr>
          </a:lstStyle>
          <a:p>
            <a:pPr eaLnBrk="0" hangingPunct="0">
              <a:spcBef>
                <a:spcPct val="0"/>
              </a:spcBef>
              <a:buFontTx/>
              <a:buNone/>
            </a:pPr>
            <a:r>
              <a:rPr lang="en-ZA" altLang="en-US" sz="1800" dirty="0" smtClean="0">
                <a:solidFill>
                  <a:srgbClr val="000000"/>
                </a:solidFill>
                <a:latin typeface="Arial" panose="020B0604020202020204" pitchFamily="34" charset="0"/>
                <a:cs typeface="+mn-cs"/>
              </a:rPr>
              <a:t>Irrigation</a:t>
            </a:r>
          </a:p>
          <a:p>
            <a:pPr eaLnBrk="0" hangingPunct="0">
              <a:spcBef>
                <a:spcPct val="0"/>
              </a:spcBef>
              <a:buFontTx/>
              <a:buNone/>
            </a:pPr>
            <a:r>
              <a:rPr lang="en-ZA" altLang="en-US" sz="1800" dirty="0" smtClean="0">
                <a:solidFill>
                  <a:srgbClr val="000000"/>
                </a:solidFill>
                <a:latin typeface="Arial" panose="020B0604020202020204" pitchFamily="34" charset="0"/>
                <a:cs typeface="+mn-cs"/>
              </a:rPr>
              <a:t>29%</a:t>
            </a:r>
          </a:p>
        </p:txBody>
      </p:sp>
      <p:sp>
        <p:nvSpPr>
          <p:cNvPr id="18445" name="TextBox 27"/>
          <p:cNvSpPr txBox="1">
            <a:spLocks noChangeArrowheads="1"/>
          </p:cNvSpPr>
          <p:nvPr/>
        </p:nvSpPr>
        <p:spPr bwMode="auto">
          <a:xfrm>
            <a:off x="541338" y="5232400"/>
            <a:ext cx="203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000">
                <a:solidFill>
                  <a:schemeClr val="tx1"/>
                </a:solidFill>
                <a:latin typeface="Calibri" panose="020F0502020204030204" pitchFamily="34" charset="0"/>
              </a:defRPr>
            </a:lvl1pPr>
            <a:lvl2pPr marL="742950" indent="-285750">
              <a:spcBef>
                <a:spcPct val="20000"/>
              </a:spcBef>
              <a:buChar char="–"/>
              <a:defRPr sz="26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200">
                <a:solidFill>
                  <a:schemeClr val="tx1"/>
                </a:solidFill>
                <a:latin typeface="Calibri" panose="020F0502020204030204" pitchFamily="34" charset="0"/>
              </a:defRPr>
            </a:lvl4pPr>
            <a:lvl5pPr marL="2057400" indent="-228600">
              <a:spcBef>
                <a:spcPct val="20000"/>
              </a:spcBef>
              <a:buChar char="»"/>
              <a:defRPr sz="21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1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1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1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100">
                <a:solidFill>
                  <a:schemeClr val="tx1"/>
                </a:solidFill>
                <a:latin typeface="Calibri" panose="020F0502020204030204" pitchFamily="34" charset="0"/>
              </a:defRPr>
            </a:lvl9pPr>
          </a:lstStyle>
          <a:p>
            <a:pPr eaLnBrk="0" hangingPunct="0">
              <a:spcBef>
                <a:spcPct val="0"/>
              </a:spcBef>
              <a:buFontTx/>
              <a:buNone/>
            </a:pPr>
            <a:r>
              <a:rPr lang="en-ZA" altLang="en-US" sz="1800" smtClean="0">
                <a:solidFill>
                  <a:srgbClr val="000000"/>
                </a:solidFill>
                <a:latin typeface="Arial" panose="020B0604020202020204" pitchFamily="34" charset="0"/>
                <a:cs typeface="+mn-cs"/>
              </a:rPr>
              <a:t>Urban &amp; Industrial</a:t>
            </a:r>
          </a:p>
          <a:p>
            <a:pPr eaLnBrk="0" hangingPunct="0">
              <a:spcBef>
                <a:spcPct val="0"/>
              </a:spcBef>
              <a:buFontTx/>
              <a:buNone/>
            </a:pPr>
            <a:r>
              <a:rPr lang="en-ZA" altLang="en-US" sz="1800" smtClean="0">
                <a:solidFill>
                  <a:srgbClr val="000000"/>
                </a:solidFill>
                <a:latin typeface="Arial" panose="020B0604020202020204" pitchFamily="34" charset="0"/>
                <a:cs typeface="+mn-cs"/>
              </a:rPr>
              <a:t>50%</a:t>
            </a:r>
          </a:p>
        </p:txBody>
      </p:sp>
      <p:sp>
        <p:nvSpPr>
          <p:cNvPr id="2" name="TextBox 1"/>
          <p:cNvSpPr txBox="1"/>
          <p:nvPr/>
        </p:nvSpPr>
        <p:spPr>
          <a:xfrm>
            <a:off x="2195513" y="-35524"/>
            <a:ext cx="4038600" cy="457200"/>
          </a:xfrm>
          <a:prstGeom prst="rect">
            <a:avLst/>
          </a:prstGeom>
          <a:noFill/>
        </p:spPr>
        <p:txBody>
          <a:bodyPr wrap="square" rtlCol="0">
            <a:spAutoFit/>
          </a:bodyPr>
          <a:lstStyle/>
          <a:p>
            <a:pPr algn="ctr"/>
            <a:r>
              <a:rPr lang="en-ZA" b="1" dirty="0" smtClean="0">
                <a:solidFill>
                  <a:srgbClr val="FF0000"/>
                </a:solidFill>
              </a:rPr>
              <a:t>Introduction : 8 OF 11</a:t>
            </a:r>
            <a:endParaRPr lang="en-ZA" b="1" dirty="0">
              <a:solidFill>
                <a:srgbClr val="FF0000"/>
              </a:solidFill>
            </a:endParaRPr>
          </a:p>
        </p:txBody>
      </p:sp>
    </p:spTree>
    <p:extLst>
      <p:ext uri="{BB962C8B-B14F-4D97-AF65-F5344CB8AC3E}">
        <p14:creationId xmlns:p14="http://schemas.microsoft.com/office/powerpoint/2010/main" val="1040313965"/>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Rectangle 6"/>
          <p:cNvSpPr>
            <a:spLocks noChangeArrowheads="1"/>
          </p:cNvSpPr>
          <p:nvPr/>
        </p:nvSpPr>
        <p:spPr bwMode="auto">
          <a:xfrm>
            <a:off x="-248444" y="129876"/>
            <a:ext cx="9577388" cy="1143000"/>
          </a:xfrm>
          <a:prstGeom prst="rect">
            <a:avLst/>
          </a:prstGeom>
          <a:noFill/>
          <a:ln w="9525">
            <a:noFill/>
            <a:miter lim="800000"/>
            <a:headEnd/>
            <a:tailEnd/>
          </a:ln>
          <a:effectLst>
            <a:outerShdw dist="35921" dir="2700000" algn="ctr" rotWithShape="0">
              <a:srgbClr val="FFFFFF"/>
            </a:outerShdw>
          </a:effectLst>
        </p:spPr>
        <p:txBody>
          <a:bodyPr anchor="ctr"/>
          <a:lstStyle/>
          <a:p>
            <a:pPr algn="ctr" eaLnBrk="0" hangingPunct="0">
              <a:lnSpc>
                <a:spcPct val="80000"/>
              </a:lnSpc>
              <a:defRPr/>
            </a:pPr>
            <a:r>
              <a:rPr lang="en-US" sz="4000" b="1" i="1" dirty="0">
                <a:solidFill>
                  <a:srgbClr val="003366"/>
                </a:solidFill>
                <a:latin typeface="Calibri"/>
                <a:cs typeface="+mn-cs"/>
              </a:rPr>
              <a:t>Vaal Small systems Demand distribution </a:t>
            </a:r>
          </a:p>
        </p:txBody>
      </p:sp>
      <p:pic>
        <p:nvPicPr>
          <p:cNvPr id="194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981075"/>
            <a:ext cx="9153525"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a:spLocks noChangeArrowheads="1"/>
          </p:cNvSpPr>
          <p:nvPr/>
        </p:nvSpPr>
        <p:spPr bwMode="auto">
          <a:xfrm>
            <a:off x="-36513" y="5719763"/>
            <a:ext cx="9153526" cy="1143000"/>
          </a:xfrm>
          <a:prstGeom prst="rect">
            <a:avLst/>
          </a:prstGeom>
          <a:solidFill>
            <a:schemeClr val="bg1"/>
          </a:solidFill>
          <a:ln w="9525">
            <a:noFill/>
            <a:miter lim="800000"/>
            <a:headEnd/>
            <a:tailEnd/>
          </a:ln>
          <a:effectLst>
            <a:outerShdw dist="35921" dir="2700000" algn="ctr" rotWithShape="0">
              <a:srgbClr val="FFFFFF"/>
            </a:outerShdw>
          </a:effectLst>
        </p:spPr>
        <p:txBody>
          <a:bodyPr anchor="ctr"/>
          <a:lstStyle/>
          <a:p>
            <a:pPr algn="ctr" eaLnBrk="0" hangingPunct="0">
              <a:lnSpc>
                <a:spcPct val="80000"/>
              </a:lnSpc>
              <a:defRPr/>
            </a:pPr>
            <a:r>
              <a:rPr lang="en-US" sz="4000" b="1" dirty="0">
                <a:solidFill>
                  <a:srgbClr val="003366"/>
                </a:solidFill>
                <a:latin typeface="Calibri"/>
                <a:cs typeface="+mn-cs"/>
              </a:rPr>
              <a:t>Vaal Small sub-systems  880 million m</a:t>
            </a:r>
            <a:r>
              <a:rPr lang="en-US" sz="4000" b="1" baseline="30000" dirty="0">
                <a:solidFill>
                  <a:srgbClr val="003366"/>
                </a:solidFill>
                <a:latin typeface="Calibri"/>
                <a:cs typeface="+mn-cs"/>
              </a:rPr>
              <a:t>3</a:t>
            </a:r>
            <a:r>
              <a:rPr lang="en-US" sz="4000" b="1" dirty="0">
                <a:solidFill>
                  <a:srgbClr val="003366"/>
                </a:solidFill>
                <a:latin typeface="Calibri"/>
                <a:cs typeface="+mn-cs"/>
              </a:rPr>
              <a:t>/a</a:t>
            </a:r>
          </a:p>
        </p:txBody>
      </p:sp>
      <p:sp>
        <p:nvSpPr>
          <p:cNvPr id="5" name="TextBox 4"/>
          <p:cNvSpPr txBox="1"/>
          <p:nvPr/>
        </p:nvSpPr>
        <p:spPr>
          <a:xfrm>
            <a:off x="2195513" y="-35524"/>
            <a:ext cx="4038600" cy="457200"/>
          </a:xfrm>
          <a:prstGeom prst="rect">
            <a:avLst/>
          </a:prstGeom>
          <a:noFill/>
        </p:spPr>
        <p:txBody>
          <a:bodyPr wrap="square" rtlCol="0">
            <a:spAutoFit/>
          </a:bodyPr>
          <a:lstStyle/>
          <a:p>
            <a:pPr algn="ctr"/>
            <a:r>
              <a:rPr lang="en-ZA" b="1" dirty="0" smtClean="0">
                <a:solidFill>
                  <a:srgbClr val="FF0000"/>
                </a:solidFill>
              </a:rPr>
              <a:t>Introduction : 9 OF 11</a:t>
            </a:r>
            <a:endParaRPr lang="en-ZA" b="1" dirty="0">
              <a:solidFill>
                <a:srgbClr val="FF0000"/>
              </a:solidFill>
            </a:endParaRPr>
          </a:p>
        </p:txBody>
      </p:sp>
    </p:spTree>
    <p:extLst>
      <p:ext uri="{BB962C8B-B14F-4D97-AF65-F5344CB8AC3E}">
        <p14:creationId xmlns:p14="http://schemas.microsoft.com/office/powerpoint/2010/main" val="190930445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1750"/>
                                        </p:tgtEl>
                                        <p:attrNameLst>
                                          <p:attrName>style.visibility</p:attrName>
                                        </p:attrNameLst>
                                      </p:cBhvr>
                                      <p:to>
                                        <p:strVal val="visible"/>
                                      </p:to>
                                    </p:set>
                                    <p:anim calcmode="lin" valueType="num">
                                      <p:cBhvr>
                                        <p:cTn id="7" dur="500" fill="hold"/>
                                        <p:tgtEl>
                                          <p:spTgt spid="31750"/>
                                        </p:tgtEl>
                                        <p:attrNameLst>
                                          <p:attrName>ppt_w</p:attrName>
                                        </p:attrNameLst>
                                      </p:cBhvr>
                                      <p:tavLst>
                                        <p:tav tm="0">
                                          <p:val>
                                            <p:fltVal val="0"/>
                                          </p:val>
                                        </p:tav>
                                        <p:tav tm="100000">
                                          <p:val>
                                            <p:strVal val="#ppt_w"/>
                                          </p:val>
                                        </p:tav>
                                      </p:tavLst>
                                    </p:anim>
                                    <p:anim calcmode="lin" valueType="num">
                                      <p:cBhvr>
                                        <p:cTn id="8" dur="500" fill="hold"/>
                                        <p:tgtEl>
                                          <p:spTgt spid="31750"/>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autoUpdateAnimBg="0"/>
      <p:bldP spid="4"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2"/>
          <p:cNvSpPr>
            <a:spLocks noGrp="1"/>
          </p:cNvSpPr>
          <p:nvPr>
            <p:ph type="title"/>
          </p:nvPr>
        </p:nvSpPr>
        <p:spPr>
          <a:xfrm>
            <a:off x="457200" y="-57150"/>
            <a:ext cx="8229600" cy="1143000"/>
          </a:xfrm>
        </p:spPr>
        <p:txBody>
          <a:bodyPr/>
          <a:lstStyle/>
          <a:p>
            <a:endParaRPr lang="en-ZA" altLang="en-US" smtClean="0"/>
          </a:p>
        </p:txBody>
      </p:sp>
      <p:sp>
        <p:nvSpPr>
          <p:cNvPr id="50179" name="Content Placeholder 3"/>
          <p:cNvSpPr>
            <a:spLocks noGrp="1"/>
          </p:cNvSpPr>
          <p:nvPr>
            <p:ph idx="1"/>
          </p:nvPr>
        </p:nvSpPr>
        <p:spPr>
          <a:xfrm>
            <a:off x="457200" y="1085850"/>
            <a:ext cx="8229600" cy="5040313"/>
          </a:xfrm>
        </p:spPr>
        <p:txBody>
          <a:bodyPr/>
          <a:lstStyle/>
          <a:p>
            <a:endParaRPr lang="en-ZA" altLang="en-US" smtClean="0"/>
          </a:p>
        </p:txBody>
      </p:sp>
      <p:sp>
        <p:nvSpPr>
          <p:cNvPr id="50180" name="Slide Number Placeholder 1"/>
          <p:cNvSpPr>
            <a:spLocks noGrp="1"/>
          </p:cNvSpPr>
          <p:nvPr>
            <p:ph type="sldNum" sz="quarter" idx="4294967295"/>
          </p:nvPr>
        </p:nvSpPr>
        <p:spPr bwMode="auto">
          <a:xfrm>
            <a:off x="4321175" y="6519863"/>
            <a:ext cx="5476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000">
                <a:solidFill>
                  <a:schemeClr val="tx1"/>
                </a:solidFill>
                <a:latin typeface="Calibri" panose="020F0502020204030204" pitchFamily="34" charset="0"/>
              </a:defRPr>
            </a:lvl1pPr>
            <a:lvl2pPr marL="742950" indent="-285750">
              <a:spcBef>
                <a:spcPct val="20000"/>
              </a:spcBef>
              <a:buChar char="–"/>
              <a:defRPr sz="26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200">
                <a:solidFill>
                  <a:schemeClr val="tx1"/>
                </a:solidFill>
                <a:latin typeface="Calibri" panose="020F0502020204030204" pitchFamily="34" charset="0"/>
              </a:defRPr>
            </a:lvl4pPr>
            <a:lvl5pPr marL="2057400" indent="-228600">
              <a:spcBef>
                <a:spcPct val="20000"/>
              </a:spcBef>
              <a:buChar char="»"/>
              <a:defRPr sz="21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1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1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1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100">
                <a:solidFill>
                  <a:schemeClr val="tx1"/>
                </a:solidFill>
                <a:latin typeface="Calibri" panose="020F0502020204030204" pitchFamily="34" charset="0"/>
              </a:defRPr>
            </a:lvl9pPr>
          </a:lstStyle>
          <a:p>
            <a:pPr>
              <a:spcBef>
                <a:spcPct val="0"/>
              </a:spcBef>
              <a:buFontTx/>
              <a:buNone/>
            </a:pPr>
            <a:fld id="{D68F71E6-322E-4662-B5AD-CC9AC76A37D8}" type="slidenum">
              <a:rPr lang="en-US" altLang="en-US" sz="1800" smtClean="0">
                <a:solidFill>
                  <a:srgbClr val="000000"/>
                </a:solidFill>
                <a:ea typeface="MS PGothic" panose="020B0600070205080204" pitchFamily="34" charset="-128"/>
                <a:cs typeface="+mn-cs"/>
              </a:rPr>
              <a:pPr>
                <a:spcBef>
                  <a:spcPct val="0"/>
                </a:spcBef>
                <a:buFontTx/>
                <a:buNone/>
              </a:pPr>
              <a:t>12</a:t>
            </a:fld>
            <a:endParaRPr lang="en-US" altLang="en-US" sz="1800" smtClean="0">
              <a:solidFill>
                <a:srgbClr val="000000"/>
              </a:solidFill>
              <a:ea typeface="MS PGothic" panose="020B0600070205080204" pitchFamily="34" charset="-128"/>
              <a:cs typeface="+mn-cs"/>
            </a:endParaRPr>
          </a:p>
        </p:txBody>
      </p:sp>
      <p:pic>
        <p:nvPicPr>
          <p:cNvPr id="5018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788" y="-241300"/>
            <a:ext cx="9744076" cy="739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2" name="TextBox 1"/>
          <p:cNvSpPr txBox="1">
            <a:spLocks noChangeArrowheads="1"/>
          </p:cNvSpPr>
          <p:nvPr/>
        </p:nvSpPr>
        <p:spPr bwMode="auto">
          <a:xfrm>
            <a:off x="706438" y="6396038"/>
            <a:ext cx="8548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000">
                <a:solidFill>
                  <a:schemeClr val="tx1"/>
                </a:solidFill>
                <a:latin typeface="Calibri" panose="020F0502020204030204" pitchFamily="34" charset="0"/>
              </a:defRPr>
            </a:lvl1pPr>
            <a:lvl2pPr marL="742950" indent="-285750">
              <a:spcBef>
                <a:spcPct val="20000"/>
              </a:spcBef>
              <a:buChar char="–"/>
              <a:defRPr sz="26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200">
                <a:solidFill>
                  <a:schemeClr val="tx1"/>
                </a:solidFill>
                <a:latin typeface="Calibri" panose="020F0502020204030204" pitchFamily="34" charset="0"/>
              </a:defRPr>
            </a:lvl4pPr>
            <a:lvl5pPr marL="2057400" indent="-228600">
              <a:spcBef>
                <a:spcPct val="20000"/>
              </a:spcBef>
              <a:buChar char="»"/>
              <a:defRPr sz="21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1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1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1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100">
                <a:solidFill>
                  <a:schemeClr val="tx1"/>
                </a:solidFill>
                <a:latin typeface="Calibri" panose="020F0502020204030204" pitchFamily="34" charset="0"/>
              </a:defRPr>
            </a:lvl9pPr>
          </a:lstStyle>
          <a:p>
            <a:pPr>
              <a:spcBef>
                <a:spcPct val="0"/>
              </a:spcBef>
              <a:buFontTx/>
              <a:buNone/>
            </a:pPr>
            <a:r>
              <a:rPr lang="en-ZA" altLang="en-US" sz="2400" b="1" smtClean="0">
                <a:solidFill>
                  <a:srgbClr val="00B050"/>
                </a:solidFill>
                <a:latin typeface="Arial" panose="020B0604020202020204" pitchFamily="34" charset="0"/>
                <a:ea typeface="MS PGothic" panose="020B0600070205080204" pitchFamily="34" charset="-128"/>
                <a:cs typeface="+mn-cs"/>
              </a:rPr>
              <a:t>Without EWR total demand 4 260 million m</a:t>
            </a:r>
            <a:r>
              <a:rPr lang="en-ZA" altLang="en-US" sz="2400" b="1" baseline="30000" smtClean="0">
                <a:solidFill>
                  <a:srgbClr val="00B050"/>
                </a:solidFill>
                <a:latin typeface="Arial" panose="020B0604020202020204" pitchFamily="34" charset="0"/>
                <a:ea typeface="MS PGothic" panose="020B0600070205080204" pitchFamily="34" charset="-128"/>
                <a:cs typeface="+mn-cs"/>
              </a:rPr>
              <a:t>3</a:t>
            </a:r>
            <a:r>
              <a:rPr lang="en-ZA" altLang="en-US" sz="2400" b="1" smtClean="0">
                <a:solidFill>
                  <a:srgbClr val="00B050"/>
                </a:solidFill>
                <a:latin typeface="Arial" panose="020B0604020202020204" pitchFamily="34" charset="0"/>
                <a:ea typeface="MS PGothic" panose="020B0600070205080204" pitchFamily="34" charset="-128"/>
                <a:cs typeface="+mn-cs"/>
              </a:rPr>
              <a:t>/a</a:t>
            </a:r>
          </a:p>
        </p:txBody>
      </p:sp>
      <p:sp>
        <p:nvSpPr>
          <p:cNvPr id="7" name="Rectangle 2"/>
          <p:cNvSpPr txBox="1">
            <a:spLocks noChangeArrowheads="1"/>
          </p:cNvSpPr>
          <p:nvPr/>
        </p:nvSpPr>
        <p:spPr bwMode="auto">
          <a:xfrm>
            <a:off x="-28575" y="231775"/>
            <a:ext cx="9291638" cy="1081088"/>
          </a:xfrm>
          <a:prstGeom prst="rect">
            <a:avLst/>
          </a:prstGeom>
          <a:solidFill>
            <a:schemeClr val="accent1"/>
          </a:solidFill>
          <a:ln>
            <a:noFill/>
          </a:ln>
        </p:spPr>
        <p:txBody>
          <a:bodyPr anchor="ct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Calibri" pitchFamily="34" charset="0"/>
              </a:defRPr>
            </a:lvl2pPr>
            <a:lvl3pPr algn="ctr" rtl="0" eaLnBrk="0" fontAlgn="base" hangingPunct="0">
              <a:spcBef>
                <a:spcPct val="0"/>
              </a:spcBef>
              <a:spcAft>
                <a:spcPct val="0"/>
              </a:spcAft>
              <a:defRPr sz="3200" b="1">
                <a:solidFill>
                  <a:schemeClr val="tx2"/>
                </a:solidFill>
                <a:latin typeface="Calibri" pitchFamily="34" charset="0"/>
              </a:defRPr>
            </a:lvl3pPr>
            <a:lvl4pPr algn="ctr" rtl="0" eaLnBrk="0" fontAlgn="base" hangingPunct="0">
              <a:spcBef>
                <a:spcPct val="0"/>
              </a:spcBef>
              <a:spcAft>
                <a:spcPct val="0"/>
              </a:spcAft>
              <a:defRPr sz="3200" b="1">
                <a:solidFill>
                  <a:schemeClr val="tx2"/>
                </a:solidFill>
                <a:latin typeface="Calibri" pitchFamily="34" charset="0"/>
              </a:defRPr>
            </a:lvl4pPr>
            <a:lvl5pPr algn="ctr" rtl="0" eaLnBrk="0" fontAlgn="base" hangingPunct="0">
              <a:spcBef>
                <a:spcPct val="0"/>
              </a:spcBef>
              <a:spcAft>
                <a:spcPct val="0"/>
              </a:spcAft>
              <a:defRPr sz="3200" b="1">
                <a:solidFill>
                  <a:schemeClr val="tx2"/>
                </a:solidFill>
                <a:latin typeface="Calibri" pitchFamily="34" charset="0"/>
              </a:defRPr>
            </a:lvl5pPr>
            <a:lvl6pPr marL="457200" algn="ctr" rtl="0" fontAlgn="base">
              <a:spcBef>
                <a:spcPct val="0"/>
              </a:spcBef>
              <a:spcAft>
                <a:spcPct val="0"/>
              </a:spcAft>
              <a:defRPr sz="3200" b="1">
                <a:solidFill>
                  <a:schemeClr val="tx2"/>
                </a:solidFill>
                <a:latin typeface="Calibri" pitchFamily="34" charset="0"/>
              </a:defRPr>
            </a:lvl6pPr>
            <a:lvl7pPr marL="914400" algn="ctr" rtl="0" fontAlgn="base">
              <a:spcBef>
                <a:spcPct val="0"/>
              </a:spcBef>
              <a:spcAft>
                <a:spcPct val="0"/>
              </a:spcAft>
              <a:defRPr sz="3200" b="1">
                <a:solidFill>
                  <a:schemeClr val="tx2"/>
                </a:solidFill>
                <a:latin typeface="Calibri" pitchFamily="34" charset="0"/>
              </a:defRPr>
            </a:lvl7pPr>
            <a:lvl8pPr marL="1371600" algn="ctr" rtl="0" fontAlgn="base">
              <a:spcBef>
                <a:spcPct val="0"/>
              </a:spcBef>
              <a:spcAft>
                <a:spcPct val="0"/>
              </a:spcAft>
              <a:defRPr sz="3200" b="1">
                <a:solidFill>
                  <a:schemeClr val="tx2"/>
                </a:solidFill>
                <a:latin typeface="Calibri" pitchFamily="34" charset="0"/>
              </a:defRPr>
            </a:lvl8pPr>
            <a:lvl9pPr marL="1828800" algn="ctr" rtl="0" fontAlgn="base">
              <a:spcBef>
                <a:spcPct val="0"/>
              </a:spcBef>
              <a:spcAft>
                <a:spcPct val="0"/>
              </a:spcAft>
              <a:defRPr sz="3200" b="1">
                <a:solidFill>
                  <a:schemeClr val="tx2"/>
                </a:solidFill>
                <a:latin typeface="Calibri" pitchFamily="34" charset="0"/>
              </a:defRPr>
            </a:lvl9pPr>
          </a:lstStyle>
          <a:p>
            <a:pPr>
              <a:defRPr/>
            </a:pPr>
            <a:r>
              <a:rPr lang="en-US" altLang="en-US" kern="0" dirty="0" smtClean="0">
                <a:solidFill>
                  <a:srgbClr val="000000"/>
                </a:solidFill>
              </a:rPr>
              <a:t>Orange/</a:t>
            </a:r>
            <a:r>
              <a:rPr lang="en-US" altLang="en-US" kern="0" dirty="0" err="1" smtClean="0">
                <a:solidFill>
                  <a:srgbClr val="000000"/>
                </a:solidFill>
              </a:rPr>
              <a:t>Senqu</a:t>
            </a:r>
            <a:r>
              <a:rPr lang="en-US" altLang="en-US" kern="0" dirty="0" smtClean="0">
                <a:solidFill>
                  <a:srgbClr val="000000"/>
                </a:solidFill>
              </a:rPr>
              <a:t> Demand 4 550 million m</a:t>
            </a:r>
            <a:r>
              <a:rPr lang="en-US" altLang="en-US" kern="0" baseline="30000" dirty="0" smtClean="0">
                <a:solidFill>
                  <a:srgbClr val="000000"/>
                </a:solidFill>
              </a:rPr>
              <a:t>3</a:t>
            </a:r>
            <a:r>
              <a:rPr lang="en-US" altLang="en-US" kern="0" dirty="0" smtClean="0">
                <a:solidFill>
                  <a:srgbClr val="000000"/>
                </a:solidFill>
              </a:rPr>
              <a:t>/a    (Excluding Vaal)</a:t>
            </a:r>
          </a:p>
        </p:txBody>
      </p:sp>
      <p:sp>
        <p:nvSpPr>
          <p:cNvPr id="8" name="TextBox 7"/>
          <p:cNvSpPr txBox="1"/>
          <p:nvPr/>
        </p:nvSpPr>
        <p:spPr>
          <a:xfrm>
            <a:off x="5638800" y="5029200"/>
            <a:ext cx="4038600" cy="457200"/>
          </a:xfrm>
          <a:prstGeom prst="rect">
            <a:avLst/>
          </a:prstGeom>
          <a:noFill/>
        </p:spPr>
        <p:txBody>
          <a:bodyPr wrap="square" rtlCol="0">
            <a:spAutoFit/>
          </a:bodyPr>
          <a:lstStyle/>
          <a:p>
            <a:pPr algn="ctr"/>
            <a:r>
              <a:rPr lang="en-ZA" b="1" dirty="0" smtClean="0">
                <a:solidFill>
                  <a:srgbClr val="FF0000"/>
                </a:solidFill>
              </a:rPr>
              <a:t>Introduction : 10 OF 11</a:t>
            </a:r>
            <a:endParaRPr lang="en-ZA" b="1" dirty="0">
              <a:solidFill>
                <a:srgbClr val="FF0000"/>
              </a:solidFill>
            </a:endParaRPr>
          </a:p>
        </p:txBody>
      </p:sp>
    </p:spTree>
    <p:extLst>
      <p:ext uri="{BB962C8B-B14F-4D97-AF65-F5344CB8AC3E}">
        <p14:creationId xmlns:p14="http://schemas.microsoft.com/office/powerpoint/2010/main" val="32910431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2138363" y="193076"/>
            <a:ext cx="4289038" cy="1326059"/>
          </a:xfrm>
        </p:spPr>
        <p:txBody>
          <a:bodyPr/>
          <a:lstStyle/>
          <a:p>
            <a:r>
              <a:rPr lang="en-ZA" altLang="en-US" dirty="0" smtClean="0"/>
              <a:t>Orange-</a:t>
            </a:r>
            <a:r>
              <a:rPr lang="en-ZA" altLang="en-US" dirty="0" err="1" smtClean="0"/>
              <a:t>Senqu</a:t>
            </a:r>
            <a:r>
              <a:rPr lang="en-ZA" altLang="en-US" dirty="0" smtClean="0"/>
              <a:t> GDP</a:t>
            </a:r>
          </a:p>
        </p:txBody>
      </p:sp>
      <p:graphicFrame>
        <p:nvGraphicFramePr>
          <p:cNvPr id="4" name="Chart 3"/>
          <p:cNvGraphicFramePr/>
          <p:nvPr/>
        </p:nvGraphicFramePr>
        <p:xfrm>
          <a:off x="446088" y="1412776"/>
          <a:ext cx="8229599" cy="4104456"/>
        </p:xfrm>
        <a:graphic>
          <a:graphicData uri="http://schemas.openxmlformats.org/drawingml/2006/chart">
            <c:chart xmlns:c="http://schemas.openxmlformats.org/drawingml/2006/chart" xmlns:r="http://schemas.openxmlformats.org/officeDocument/2006/relationships" r:id="rId3"/>
          </a:graphicData>
        </a:graphic>
      </p:graphicFrame>
      <p:sp>
        <p:nvSpPr>
          <p:cNvPr id="32772" name="Rectangle 4"/>
          <p:cNvSpPr>
            <a:spLocks noChangeArrowheads="1"/>
          </p:cNvSpPr>
          <p:nvPr/>
        </p:nvSpPr>
        <p:spPr bwMode="auto">
          <a:xfrm>
            <a:off x="4933950" y="5445125"/>
            <a:ext cx="646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ZA" altLang="en-US">
                <a:solidFill>
                  <a:prstClr val="black"/>
                </a:solidFill>
              </a:rPr>
              <a:t>20%</a:t>
            </a:r>
          </a:p>
        </p:txBody>
      </p:sp>
      <p:sp>
        <p:nvSpPr>
          <p:cNvPr id="32773" name="Rectangle 5"/>
          <p:cNvSpPr>
            <a:spLocks noChangeArrowheads="1"/>
          </p:cNvSpPr>
          <p:nvPr/>
        </p:nvSpPr>
        <p:spPr bwMode="auto">
          <a:xfrm>
            <a:off x="6070600" y="5432425"/>
            <a:ext cx="517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ZA" altLang="en-US">
                <a:solidFill>
                  <a:prstClr val="black"/>
                </a:solidFill>
              </a:rPr>
              <a:t>6%</a:t>
            </a:r>
          </a:p>
        </p:txBody>
      </p:sp>
      <p:sp>
        <p:nvSpPr>
          <p:cNvPr id="32774" name="Rectangle 6"/>
          <p:cNvSpPr>
            <a:spLocks noChangeArrowheads="1"/>
          </p:cNvSpPr>
          <p:nvPr/>
        </p:nvSpPr>
        <p:spPr bwMode="auto">
          <a:xfrm>
            <a:off x="1619250" y="5445125"/>
            <a:ext cx="519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ZA" altLang="en-US">
                <a:solidFill>
                  <a:prstClr val="black"/>
                </a:solidFill>
              </a:rPr>
              <a:t>2%</a:t>
            </a:r>
          </a:p>
        </p:txBody>
      </p:sp>
      <p:sp>
        <p:nvSpPr>
          <p:cNvPr id="32775" name="Rectangle 7"/>
          <p:cNvSpPr>
            <a:spLocks noChangeArrowheads="1"/>
          </p:cNvSpPr>
          <p:nvPr/>
        </p:nvSpPr>
        <p:spPr bwMode="auto">
          <a:xfrm>
            <a:off x="2644775" y="5432425"/>
            <a:ext cx="774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ZA" altLang="en-US">
                <a:solidFill>
                  <a:prstClr val="black"/>
                </a:solidFill>
              </a:rPr>
              <a:t>100%</a:t>
            </a:r>
          </a:p>
        </p:txBody>
      </p:sp>
      <p:sp>
        <p:nvSpPr>
          <p:cNvPr id="32776" name="Rectangle 8"/>
          <p:cNvSpPr>
            <a:spLocks noChangeArrowheads="1"/>
          </p:cNvSpPr>
          <p:nvPr/>
        </p:nvSpPr>
        <p:spPr bwMode="auto">
          <a:xfrm>
            <a:off x="3765550" y="5445125"/>
            <a:ext cx="519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ZA" altLang="en-US">
                <a:solidFill>
                  <a:prstClr val="black"/>
                </a:solidFill>
              </a:rPr>
              <a:t>7%</a:t>
            </a:r>
          </a:p>
        </p:txBody>
      </p:sp>
      <p:sp>
        <p:nvSpPr>
          <p:cNvPr id="9" name="TextBox 8"/>
          <p:cNvSpPr txBox="1"/>
          <p:nvPr/>
        </p:nvSpPr>
        <p:spPr>
          <a:xfrm>
            <a:off x="2138363" y="18661"/>
            <a:ext cx="4038600" cy="457200"/>
          </a:xfrm>
          <a:prstGeom prst="rect">
            <a:avLst/>
          </a:prstGeom>
          <a:noFill/>
        </p:spPr>
        <p:txBody>
          <a:bodyPr wrap="square" rtlCol="0">
            <a:spAutoFit/>
          </a:bodyPr>
          <a:lstStyle/>
          <a:p>
            <a:pPr algn="ctr"/>
            <a:r>
              <a:rPr lang="en-ZA" b="1" dirty="0" smtClean="0">
                <a:solidFill>
                  <a:srgbClr val="FF0000"/>
                </a:solidFill>
              </a:rPr>
              <a:t>Introduction : 11 OF 11</a:t>
            </a:r>
            <a:endParaRPr lang="en-ZA" b="1" dirty="0">
              <a:solidFill>
                <a:srgbClr val="FF0000"/>
              </a:solidFill>
            </a:endParaRPr>
          </a:p>
        </p:txBody>
      </p:sp>
    </p:spTree>
    <p:extLst>
      <p:ext uri="{BB962C8B-B14F-4D97-AF65-F5344CB8AC3E}">
        <p14:creationId xmlns:p14="http://schemas.microsoft.com/office/powerpoint/2010/main" val="33363914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txBox="1">
            <a:spLocks noChangeArrowheads="1"/>
          </p:cNvSpPr>
          <p:nvPr/>
        </p:nvSpPr>
        <p:spPr>
          <a:xfrm>
            <a:off x="1447800" y="-59716"/>
            <a:ext cx="7696200" cy="838200"/>
          </a:xfrm>
          <a:prstGeom prst="rect">
            <a:avLst/>
          </a:prstGeom>
        </p:spPr>
        <p:txBody>
          <a:bodyPr/>
          <a:lstStyle>
            <a:lvl1pPr algn="ctr" rtl="0" eaLnBrk="0" fontAlgn="base" hangingPunct="0">
              <a:spcBef>
                <a:spcPct val="0"/>
              </a:spcBef>
              <a:spcAft>
                <a:spcPct val="0"/>
              </a:spcAft>
              <a:defRPr sz="2400">
                <a:solidFill>
                  <a:srgbClr val="0027A4"/>
                </a:solidFill>
                <a:latin typeface="+mj-lt"/>
                <a:ea typeface="+mj-ea"/>
                <a:cs typeface="+mj-cs"/>
              </a:defRPr>
            </a:lvl1pPr>
            <a:lvl2pPr algn="ctr" rtl="0" eaLnBrk="0" fontAlgn="base" hangingPunct="0">
              <a:spcBef>
                <a:spcPct val="0"/>
              </a:spcBef>
              <a:spcAft>
                <a:spcPct val="0"/>
              </a:spcAft>
              <a:defRPr sz="2400">
                <a:solidFill>
                  <a:srgbClr val="0027A4"/>
                </a:solidFill>
                <a:latin typeface="Arial Unicode MS" pitchFamily="34" charset="-128"/>
              </a:defRPr>
            </a:lvl2pPr>
            <a:lvl3pPr algn="ctr" rtl="0" eaLnBrk="0" fontAlgn="base" hangingPunct="0">
              <a:spcBef>
                <a:spcPct val="0"/>
              </a:spcBef>
              <a:spcAft>
                <a:spcPct val="0"/>
              </a:spcAft>
              <a:defRPr sz="2400">
                <a:solidFill>
                  <a:srgbClr val="0027A4"/>
                </a:solidFill>
                <a:latin typeface="Arial Unicode MS" pitchFamily="34" charset="-128"/>
              </a:defRPr>
            </a:lvl3pPr>
            <a:lvl4pPr algn="ctr" rtl="0" eaLnBrk="0" fontAlgn="base" hangingPunct="0">
              <a:spcBef>
                <a:spcPct val="0"/>
              </a:spcBef>
              <a:spcAft>
                <a:spcPct val="0"/>
              </a:spcAft>
              <a:defRPr sz="2400">
                <a:solidFill>
                  <a:srgbClr val="0027A4"/>
                </a:solidFill>
                <a:latin typeface="Arial Unicode MS" pitchFamily="34" charset="-128"/>
              </a:defRPr>
            </a:lvl4pPr>
            <a:lvl5pPr algn="ctr" rtl="0" eaLnBrk="0" fontAlgn="base" hangingPunct="0">
              <a:spcBef>
                <a:spcPct val="0"/>
              </a:spcBef>
              <a:spcAft>
                <a:spcPct val="0"/>
              </a:spcAft>
              <a:defRPr sz="2400">
                <a:solidFill>
                  <a:srgbClr val="0027A4"/>
                </a:solidFill>
                <a:latin typeface="Arial Unicode MS" pitchFamily="34" charset="-128"/>
              </a:defRPr>
            </a:lvl5pPr>
            <a:lvl6pPr marL="457200" algn="ctr" rtl="0" fontAlgn="base">
              <a:spcBef>
                <a:spcPct val="0"/>
              </a:spcBef>
              <a:spcAft>
                <a:spcPct val="0"/>
              </a:spcAft>
              <a:defRPr sz="2400">
                <a:solidFill>
                  <a:srgbClr val="0027A4"/>
                </a:solidFill>
                <a:latin typeface="Arial Unicode MS" pitchFamily="34" charset="-128"/>
              </a:defRPr>
            </a:lvl6pPr>
            <a:lvl7pPr marL="914400" algn="ctr" rtl="0" fontAlgn="base">
              <a:spcBef>
                <a:spcPct val="0"/>
              </a:spcBef>
              <a:spcAft>
                <a:spcPct val="0"/>
              </a:spcAft>
              <a:defRPr sz="2400">
                <a:solidFill>
                  <a:srgbClr val="0027A4"/>
                </a:solidFill>
                <a:latin typeface="Arial Unicode MS" pitchFamily="34" charset="-128"/>
              </a:defRPr>
            </a:lvl7pPr>
            <a:lvl8pPr marL="1371600" algn="ctr" rtl="0" fontAlgn="base">
              <a:spcBef>
                <a:spcPct val="0"/>
              </a:spcBef>
              <a:spcAft>
                <a:spcPct val="0"/>
              </a:spcAft>
              <a:defRPr sz="2400">
                <a:solidFill>
                  <a:srgbClr val="0027A4"/>
                </a:solidFill>
                <a:latin typeface="Arial Unicode MS" pitchFamily="34" charset="-128"/>
              </a:defRPr>
            </a:lvl8pPr>
            <a:lvl9pPr marL="1828800" algn="ctr" rtl="0" fontAlgn="base">
              <a:spcBef>
                <a:spcPct val="0"/>
              </a:spcBef>
              <a:spcAft>
                <a:spcPct val="0"/>
              </a:spcAft>
              <a:defRPr sz="2400">
                <a:solidFill>
                  <a:srgbClr val="0027A4"/>
                </a:solidFill>
                <a:latin typeface="Arial Unicode MS" pitchFamily="34" charset="-128"/>
              </a:defRPr>
            </a:lvl9pPr>
          </a:lstStyle>
          <a:p>
            <a:pPr>
              <a:defRPr/>
            </a:pPr>
            <a:endParaRPr lang="en-US" sz="2300" b="1" u="sng" kern="0" dirty="0" smtClean="0">
              <a:solidFill>
                <a:srgbClr val="7030A0"/>
              </a:solidFill>
              <a:latin typeface="Arial Unicode MS"/>
            </a:endParaRPr>
          </a:p>
          <a:p>
            <a:pPr>
              <a:defRPr/>
            </a:pPr>
            <a:r>
              <a:rPr lang="en-US" sz="2300" b="1" u="sng" kern="0" dirty="0" err="1" smtClean="0">
                <a:solidFill>
                  <a:srgbClr val="7030A0"/>
                </a:solidFill>
                <a:latin typeface="Arial Unicode MS"/>
              </a:rPr>
              <a:t>Programme</a:t>
            </a:r>
            <a:r>
              <a:rPr lang="en-US" sz="2300" b="1" u="sng" kern="0" dirty="0" smtClean="0">
                <a:solidFill>
                  <a:srgbClr val="7030A0"/>
                </a:solidFill>
                <a:latin typeface="Arial Unicode MS"/>
              </a:rPr>
              <a:t> </a:t>
            </a:r>
            <a:r>
              <a:rPr lang="en-US" sz="2300" b="1" u="sng" kern="0" dirty="0">
                <a:solidFill>
                  <a:srgbClr val="7030A0"/>
                </a:solidFill>
                <a:latin typeface="Arial Unicode MS"/>
              </a:rPr>
              <a:t>Delivery</a:t>
            </a:r>
            <a:r>
              <a:rPr lang="en-US" sz="2300" b="1" kern="0" dirty="0">
                <a:solidFill>
                  <a:srgbClr val="FFFFFF">
                    <a:lumMod val="50000"/>
                  </a:srgbClr>
                </a:solidFill>
                <a:latin typeface="Arial Unicode MS"/>
              </a:rPr>
              <a:t> </a:t>
            </a:r>
            <a:r>
              <a:rPr lang="en-US" sz="2300" b="1" kern="0" dirty="0" smtClean="0">
                <a:solidFill>
                  <a:srgbClr val="FFFFFF">
                    <a:lumMod val="50000"/>
                  </a:srgbClr>
                </a:solidFill>
                <a:latin typeface="Arial Unicode MS"/>
              </a:rPr>
              <a:t>(</a:t>
            </a:r>
            <a:r>
              <a:rPr lang="en-US" sz="2300" b="1" kern="0" dirty="0" smtClean="0">
                <a:solidFill>
                  <a:srgbClr val="FF0000"/>
                </a:solidFill>
                <a:latin typeface="Arial Unicode MS"/>
              </a:rPr>
              <a:t>1 OF 6</a:t>
            </a:r>
            <a:r>
              <a:rPr lang="en-US" sz="2300" b="1" kern="0" dirty="0" smtClean="0">
                <a:solidFill>
                  <a:srgbClr val="FFFFFF">
                    <a:lumMod val="50000"/>
                  </a:srgbClr>
                </a:solidFill>
                <a:latin typeface="Arial Unicode MS"/>
              </a:rPr>
              <a:t>)</a:t>
            </a:r>
            <a:endParaRPr lang="en-US" sz="3200" b="1" kern="0" dirty="0" smtClean="0">
              <a:solidFill>
                <a:srgbClr val="FFFFFF">
                  <a:lumMod val="50000"/>
                </a:srgbClr>
              </a:solidFill>
              <a:latin typeface="Arial Unicode MS"/>
            </a:endParaRPr>
          </a:p>
        </p:txBody>
      </p:sp>
      <p:sp>
        <p:nvSpPr>
          <p:cNvPr id="7" name="Rectangle 3"/>
          <p:cNvSpPr txBox="1">
            <a:spLocks noChangeArrowheads="1"/>
          </p:cNvSpPr>
          <p:nvPr/>
        </p:nvSpPr>
        <p:spPr>
          <a:xfrm>
            <a:off x="381000" y="1447800"/>
            <a:ext cx="8534400" cy="4348104"/>
          </a:xfrm>
          <a:prstGeom prst="rect">
            <a:avLst/>
          </a:prstGeom>
          <a:solidFill>
            <a:srgbClr val="FFFFFF">
              <a:lumMod val="40000"/>
              <a:lumOff val="60000"/>
              <a:alpha val="33000"/>
            </a:srgbClr>
          </a:solidFill>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a:defRPr/>
            </a:pPr>
            <a:endParaRPr lang="en-ZA" sz="1800" kern="0" dirty="0" smtClean="0">
              <a:solidFill>
                <a:srgbClr val="000000">
                  <a:lumMod val="75000"/>
                </a:srgbClr>
              </a:solidFill>
              <a:latin typeface="Times New Roman"/>
            </a:endParaRPr>
          </a:p>
          <a:p>
            <a:pPr algn="just">
              <a:defRPr/>
            </a:pPr>
            <a:r>
              <a:rPr lang="en-ZA" sz="1800" kern="0" dirty="0" smtClean="0">
                <a:solidFill>
                  <a:srgbClr val="000000">
                    <a:lumMod val="75000"/>
                  </a:srgbClr>
                </a:solidFill>
                <a:latin typeface="Times New Roman"/>
              </a:rPr>
              <a:t>From </a:t>
            </a:r>
            <a:r>
              <a:rPr lang="en-ZA" sz="1800" b="1" kern="0" dirty="0" smtClean="0">
                <a:solidFill>
                  <a:srgbClr val="FF0000"/>
                </a:solidFill>
                <a:latin typeface="Times New Roman"/>
              </a:rPr>
              <a:t>2004 to 2007</a:t>
            </a:r>
            <a:r>
              <a:rPr lang="en-ZA" sz="1800" kern="0" dirty="0" smtClean="0">
                <a:solidFill>
                  <a:srgbClr val="000000">
                    <a:lumMod val="75000"/>
                  </a:srgbClr>
                </a:solidFill>
                <a:latin typeface="Times New Roman"/>
              </a:rPr>
              <a:t>, ORASECOM u</a:t>
            </a:r>
            <a:r>
              <a:rPr lang="en-ZA" sz="1800" kern="0" dirty="0" err="1" smtClean="0">
                <a:solidFill>
                  <a:srgbClr val="000000">
                    <a:lumMod val="75000"/>
                  </a:srgbClr>
                </a:solidFill>
                <a:latin typeface="Times New Roman"/>
              </a:rPr>
              <a:t>ndertook</a:t>
            </a:r>
            <a:r>
              <a:rPr lang="en-ZA" sz="1800" kern="0" dirty="0" smtClean="0">
                <a:solidFill>
                  <a:srgbClr val="000000">
                    <a:lumMod val="75000"/>
                  </a:srgbClr>
                </a:solidFill>
                <a:latin typeface="Times New Roman"/>
              </a:rPr>
              <a:t> </a:t>
            </a:r>
            <a:r>
              <a:rPr lang="en-ZA" sz="1800" b="1" kern="0" dirty="0" smtClean="0">
                <a:solidFill>
                  <a:srgbClr val="FF0000"/>
                </a:solidFill>
                <a:latin typeface="Times New Roman"/>
              </a:rPr>
              <a:t>Phase I of IWRM planning </a:t>
            </a:r>
            <a:r>
              <a:rPr lang="en-ZA" sz="1800" kern="0" dirty="0" smtClean="0">
                <a:solidFill>
                  <a:srgbClr val="000000">
                    <a:lumMod val="75000"/>
                  </a:srgbClr>
                </a:solidFill>
                <a:latin typeface="Times New Roman"/>
              </a:rPr>
              <a:t>with support of </a:t>
            </a:r>
            <a:r>
              <a:rPr lang="en-ZA" sz="1800" b="1" kern="0" dirty="0" smtClean="0">
                <a:solidFill>
                  <a:srgbClr val="FF0000"/>
                </a:solidFill>
                <a:latin typeface="Times New Roman"/>
              </a:rPr>
              <a:t>GIZ</a:t>
            </a:r>
            <a:r>
              <a:rPr lang="en-ZA" sz="1800" kern="0" dirty="0" smtClean="0">
                <a:solidFill>
                  <a:srgbClr val="000000">
                    <a:lumMod val="75000"/>
                  </a:srgbClr>
                </a:solidFill>
                <a:latin typeface="Times New Roman"/>
              </a:rPr>
              <a:t>, and </a:t>
            </a:r>
            <a:r>
              <a:rPr lang="en-ZA" sz="1800" b="1" kern="0" dirty="0" smtClean="0">
                <a:solidFill>
                  <a:srgbClr val="FF0000"/>
                </a:solidFill>
                <a:latin typeface="Times New Roman"/>
              </a:rPr>
              <a:t>focussed on collating existing information that then described the water resources of the Basin</a:t>
            </a:r>
            <a:r>
              <a:rPr lang="en-ZA" sz="1800" kern="0" dirty="0" smtClean="0">
                <a:solidFill>
                  <a:srgbClr val="000000">
                    <a:lumMod val="75000"/>
                  </a:srgbClr>
                </a:solidFill>
                <a:latin typeface="Times New Roman"/>
              </a:rPr>
              <a:t>, covering the following topics:</a:t>
            </a:r>
          </a:p>
          <a:p>
            <a:pPr lvl="1" algn="just">
              <a:defRPr/>
            </a:pPr>
            <a:r>
              <a:rPr lang="en-ZA" sz="1800" kern="0" dirty="0" smtClean="0">
                <a:solidFill>
                  <a:srgbClr val="000000">
                    <a:lumMod val="75000"/>
                  </a:srgbClr>
                </a:solidFill>
                <a:latin typeface="Times New Roman"/>
              </a:rPr>
              <a:t>hydrology and water resource availability;</a:t>
            </a:r>
          </a:p>
          <a:p>
            <a:pPr lvl="1" algn="just">
              <a:defRPr/>
            </a:pPr>
            <a:r>
              <a:rPr lang="en-ZA" sz="1800" kern="0" dirty="0" smtClean="0">
                <a:solidFill>
                  <a:srgbClr val="000000">
                    <a:lumMod val="75000"/>
                  </a:srgbClr>
                </a:solidFill>
                <a:latin typeface="Times New Roman"/>
              </a:rPr>
              <a:t>economics and current use of economic tools in water resource management and allocation;</a:t>
            </a:r>
          </a:p>
          <a:p>
            <a:pPr lvl="1" algn="just">
              <a:defRPr/>
            </a:pPr>
            <a:r>
              <a:rPr lang="en-ZA" sz="1800" kern="0" dirty="0" smtClean="0">
                <a:solidFill>
                  <a:srgbClr val="000000">
                    <a:lumMod val="75000"/>
                  </a:srgbClr>
                </a:solidFill>
                <a:latin typeface="Times New Roman"/>
              </a:rPr>
              <a:t>demographics, water demand, and water resources development in the basin;</a:t>
            </a:r>
          </a:p>
          <a:p>
            <a:pPr lvl="1" algn="just">
              <a:defRPr/>
            </a:pPr>
            <a:r>
              <a:rPr lang="en-ZA" sz="1800" kern="0" dirty="0" smtClean="0">
                <a:solidFill>
                  <a:srgbClr val="000000">
                    <a:lumMod val="75000"/>
                  </a:srgbClr>
                </a:solidFill>
                <a:latin typeface="Times New Roman"/>
              </a:rPr>
              <a:t>water infrastructure in the basin;</a:t>
            </a:r>
          </a:p>
          <a:p>
            <a:pPr lvl="1" algn="just">
              <a:defRPr/>
            </a:pPr>
            <a:r>
              <a:rPr lang="en-ZA" sz="1800" kern="0" dirty="0" smtClean="0">
                <a:solidFill>
                  <a:srgbClr val="000000">
                    <a:lumMod val="75000"/>
                  </a:srgbClr>
                </a:solidFill>
                <a:latin typeface="Times New Roman"/>
              </a:rPr>
              <a:t>policy, legal and institutional frameworks related to water resources management in the basin;</a:t>
            </a:r>
          </a:p>
          <a:p>
            <a:pPr lvl="1" algn="just">
              <a:defRPr/>
            </a:pPr>
            <a:r>
              <a:rPr lang="en-ZA" sz="1800" kern="0" dirty="0" smtClean="0">
                <a:solidFill>
                  <a:srgbClr val="000000">
                    <a:lumMod val="75000"/>
                  </a:srgbClr>
                </a:solidFill>
                <a:latin typeface="Times New Roman"/>
              </a:rPr>
              <a:t>water quality and pollution;</a:t>
            </a:r>
          </a:p>
          <a:p>
            <a:pPr lvl="1" algn="just">
              <a:defRPr/>
            </a:pPr>
            <a:r>
              <a:rPr lang="en-ZA" sz="1800" b="1" kern="0" dirty="0" smtClean="0">
                <a:solidFill>
                  <a:srgbClr val="FF0000"/>
                </a:solidFill>
                <a:latin typeface="Times New Roman"/>
              </a:rPr>
              <a:t>ground water availability and use</a:t>
            </a:r>
            <a:r>
              <a:rPr lang="en-ZA" sz="1800" kern="0" dirty="0" smtClean="0">
                <a:solidFill>
                  <a:srgbClr val="000000">
                    <a:lumMod val="75000"/>
                  </a:srgbClr>
                </a:solidFill>
                <a:latin typeface="Times New Roman"/>
              </a:rPr>
              <a:t>; and</a:t>
            </a:r>
          </a:p>
          <a:p>
            <a:pPr lvl="1" algn="just">
              <a:defRPr/>
            </a:pPr>
            <a:r>
              <a:rPr lang="en-ZA" sz="1800" kern="0" dirty="0" smtClean="0">
                <a:solidFill>
                  <a:srgbClr val="000000">
                    <a:lumMod val="75000"/>
                  </a:srgbClr>
                </a:solidFill>
                <a:latin typeface="Times New Roman"/>
              </a:rPr>
              <a:t>environmental considerations.</a:t>
            </a:r>
          </a:p>
          <a:p>
            <a:pPr algn="just">
              <a:defRPr/>
            </a:pPr>
            <a:endParaRPr lang="en-US" sz="1800" b="1" kern="0" dirty="0">
              <a:solidFill>
                <a:srgbClr val="000000">
                  <a:lumMod val="75000"/>
                </a:srgbClr>
              </a:solidFill>
              <a:latin typeface="Times New Roman"/>
            </a:endParaRPr>
          </a:p>
        </p:txBody>
      </p:sp>
    </p:spTree>
    <p:extLst>
      <p:ext uri="{BB962C8B-B14F-4D97-AF65-F5344CB8AC3E}">
        <p14:creationId xmlns:p14="http://schemas.microsoft.com/office/powerpoint/2010/main" val="2234185668"/>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2"/>
          <p:cNvSpPr txBox="1">
            <a:spLocks noChangeArrowheads="1"/>
          </p:cNvSpPr>
          <p:nvPr/>
        </p:nvSpPr>
        <p:spPr>
          <a:xfrm>
            <a:off x="1553998" y="152400"/>
            <a:ext cx="7590002" cy="609600"/>
          </a:xfrm>
          <a:prstGeom prst="rect">
            <a:avLst/>
          </a:prstGeom>
        </p:spPr>
        <p:txBody>
          <a:bodyPr/>
          <a:lstStyle>
            <a:lvl1pPr algn="ctr" rtl="0" eaLnBrk="0" fontAlgn="base" hangingPunct="0">
              <a:spcBef>
                <a:spcPct val="0"/>
              </a:spcBef>
              <a:spcAft>
                <a:spcPct val="0"/>
              </a:spcAft>
              <a:defRPr sz="2400">
                <a:solidFill>
                  <a:srgbClr val="0027A4"/>
                </a:solidFill>
                <a:latin typeface="+mj-lt"/>
                <a:ea typeface="+mj-ea"/>
                <a:cs typeface="+mj-cs"/>
              </a:defRPr>
            </a:lvl1pPr>
            <a:lvl2pPr algn="ctr" rtl="0" eaLnBrk="0" fontAlgn="base" hangingPunct="0">
              <a:spcBef>
                <a:spcPct val="0"/>
              </a:spcBef>
              <a:spcAft>
                <a:spcPct val="0"/>
              </a:spcAft>
              <a:defRPr sz="2400">
                <a:solidFill>
                  <a:srgbClr val="0027A4"/>
                </a:solidFill>
                <a:latin typeface="Arial Unicode MS" pitchFamily="34" charset="-128"/>
              </a:defRPr>
            </a:lvl2pPr>
            <a:lvl3pPr algn="ctr" rtl="0" eaLnBrk="0" fontAlgn="base" hangingPunct="0">
              <a:spcBef>
                <a:spcPct val="0"/>
              </a:spcBef>
              <a:spcAft>
                <a:spcPct val="0"/>
              </a:spcAft>
              <a:defRPr sz="2400">
                <a:solidFill>
                  <a:srgbClr val="0027A4"/>
                </a:solidFill>
                <a:latin typeface="Arial Unicode MS" pitchFamily="34" charset="-128"/>
              </a:defRPr>
            </a:lvl3pPr>
            <a:lvl4pPr algn="ctr" rtl="0" eaLnBrk="0" fontAlgn="base" hangingPunct="0">
              <a:spcBef>
                <a:spcPct val="0"/>
              </a:spcBef>
              <a:spcAft>
                <a:spcPct val="0"/>
              </a:spcAft>
              <a:defRPr sz="2400">
                <a:solidFill>
                  <a:srgbClr val="0027A4"/>
                </a:solidFill>
                <a:latin typeface="Arial Unicode MS" pitchFamily="34" charset="-128"/>
              </a:defRPr>
            </a:lvl4pPr>
            <a:lvl5pPr algn="ctr" rtl="0" eaLnBrk="0" fontAlgn="base" hangingPunct="0">
              <a:spcBef>
                <a:spcPct val="0"/>
              </a:spcBef>
              <a:spcAft>
                <a:spcPct val="0"/>
              </a:spcAft>
              <a:defRPr sz="2400">
                <a:solidFill>
                  <a:srgbClr val="0027A4"/>
                </a:solidFill>
                <a:latin typeface="Arial Unicode MS" pitchFamily="34" charset="-128"/>
              </a:defRPr>
            </a:lvl5pPr>
            <a:lvl6pPr marL="457200" algn="ctr" rtl="0" fontAlgn="base">
              <a:spcBef>
                <a:spcPct val="0"/>
              </a:spcBef>
              <a:spcAft>
                <a:spcPct val="0"/>
              </a:spcAft>
              <a:defRPr sz="2400">
                <a:solidFill>
                  <a:srgbClr val="0027A4"/>
                </a:solidFill>
                <a:latin typeface="Arial Unicode MS" pitchFamily="34" charset="-128"/>
              </a:defRPr>
            </a:lvl6pPr>
            <a:lvl7pPr marL="914400" algn="ctr" rtl="0" fontAlgn="base">
              <a:spcBef>
                <a:spcPct val="0"/>
              </a:spcBef>
              <a:spcAft>
                <a:spcPct val="0"/>
              </a:spcAft>
              <a:defRPr sz="2400">
                <a:solidFill>
                  <a:srgbClr val="0027A4"/>
                </a:solidFill>
                <a:latin typeface="Arial Unicode MS" pitchFamily="34" charset="-128"/>
              </a:defRPr>
            </a:lvl7pPr>
            <a:lvl8pPr marL="1371600" algn="ctr" rtl="0" fontAlgn="base">
              <a:spcBef>
                <a:spcPct val="0"/>
              </a:spcBef>
              <a:spcAft>
                <a:spcPct val="0"/>
              </a:spcAft>
              <a:defRPr sz="2400">
                <a:solidFill>
                  <a:srgbClr val="0027A4"/>
                </a:solidFill>
                <a:latin typeface="Arial Unicode MS" pitchFamily="34" charset="-128"/>
              </a:defRPr>
            </a:lvl8pPr>
            <a:lvl9pPr marL="1828800" algn="ctr" rtl="0" fontAlgn="base">
              <a:spcBef>
                <a:spcPct val="0"/>
              </a:spcBef>
              <a:spcAft>
                <a:spcPct val="0"/>
              </a:spcAft>
              <a:defRPr sz="2400">
                <a:solidFill>
                  <a:srgbClr val="0027A4"/>
                </a:solidFill>
                <a:latin typeface="Arial Unicode MS" pitchFamily="34" charset="-128"/>
              </a:defRPr>
            </a:lvl9pPr>
          </a:lstStyle>
          <a:p>
            <a:pPr>
              <a:defRPr/>
            </a:pPr>
            <a:r>
              <a:rPr lang="en-US" sz="2300" b="1" u="sng" kern="0" dirty="0" err="1" smtClean="0">
                <a:solidFill>
                  <a:srgbClr val="7030A0"/>
                </a:solidFill>
                <a:latin typeface="Arial Unicode MS"/>
              </a:rPr>
              <a:t>Programme</a:t>
            </a:r>
            <a:r>
              <a:rPr lang="en-US" sz="2300" b="1" u="sng" kern="0" dirty="0" smtClean="0">
                <a:solidFill>
                  <a:srgbClr val="7030A0"/>
                </a:solidFill>
                <a:latin typeface="Arial Unicode MS"/>
              </a:rPr>
              <a:t> </a:t>
            </a:r>
            <a:r>
              <a:rPr lang="en-US" sz="2300" b="1" u="sng" kern="0" dirty="0">
                <a:solidFill>
                  <a:srgbClr val="7030A0"/>
                </a:solidFill>
                <a:latin typeface="Arial Unicode MS"/>
              </a:rPr>
              <a:t>Delivery</a:t>
            </a:r>
            <a:r>
              <a:rPr lang="en-US" sz="2300" b="1" kern="0" dirty="0">
                <a:solidFill>
                  <a:srgbClr val="FFFFFF">
                    <a:lumMod val="50000"/>
                  </a:srgbClr>
                </a:solidFill>
                <a:latin typeface="Arial Unicode MS"/>
              </a:rPr>
              <a:t> </a:t>
            </a:r>
            <a:r>
              <a:rPr lang="en-US" sz="2300" b="1" kern="0" dirty="0" smtClean="0">
                <a:solidFill>
                  <a:srgbClr val="FFFFFF">
                    <a:lumMod val="50000"/>
                  </a:srgbClr>
                </a:solidFill>
                <a:latin typeface="Arial Unicode MS"/>
              </a:rPr>
              <a:t>(</a:t>
            </a:r>
            <a:r>
              <a:rPr lang="en-US" sz="2300" b="1" kern="0" dirty="0" smtClean="0">
                <a:solidFill>
                  <a:srgbClr val="FF0000"/>
                </a:solidFill>
                <a:latin typeface="Arial Unicode MS"/>
              </a:rPr>
              <a:t>2 OF 6</a:t>
            </a:r>
            <a:r>
              <a:rPr lang="en-US" sz="2300" b="1" kern="0" dirty="0" smtClean="0">
                <a:solidFill>
                  <a:srgbClr val="FFFFFF">
                    <a:lumMod val="50000"/>
                  </a:srgbClr>
                </a:solidFill>
                <a:latin typeface="Arial Unicode MS"/>
              </a:rPr>
              <a:t>)</a:t>
            </a:r>
            <a:endParaRPr lang="en-US" sz="3200" b="1" kern="0" dirty="0" smtClean="0">
              <a:solidFill>
                <a:srgbClr val="FFFFFF">
                  <a:lumMod val="50000"/>
                </a:srgbClr>
              </a:solidFill>
              <a:latin typeface="Arial Unicode MS"/>
            </a:endParaRPr>
          </a:p>
        </p:txBody>
      </p:sp>
      <p:sp>
        <p:nvSpPr>
          <p:cNvPr id="9" name="Rectangle 3"/>
          <p:cNvSpPr txBox="1">
            <a:spLocks noChangeArrowheads="1"/>
          </p:cNvSpPr>
          <p:nvPr/>
        </p:nvSpPr>
        <p:spPr>
          <a:xfrm>
            <a:off x="76200" y="1295400"/>
            <a:ext cx="8915400" cy="4953000"/>
          </a:xfrm>
          <a:prstGeom prst="rect">
            <a:avLst/>
          </a:prstGeom>
          <a:solidFill>
            <a:srgbClr val="FFFFFF">
              <a:lumMod val="40000"/>
              <a:lumOff val="60000"/>
              <a:alpha val="33000"/>
            </a:srgbClr>
          </a:solidFill>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a:defRPr/>
            </a:pPr>
            <a:r>
              <a:rPr lang="en-ZA" sz="2000" kern="0" dirty="0" smtClean="0">
                <a:solidFill>
                  <a:srgbClr val="000000">
                    <a:lumMod val="75000"/>
                  </a:srgbClr>
                </a:solidFill>
                <a:latin typeface="Times New Roman"/>
              </a:rPr>
              <a:t>From </a:t>
            </a:r>
            <a:r>
              <a:rPr lang="en-ZA" sz="2000" b="1" u="sng" kern="0" dirty="0" smtClean="0">
                <a:solidFill>
                  <a:srgbClr val="FF0000"/>
                </a:solidFill>
                <a:latin typeface="Times New Roman"/>
              </a:rPr>
              <a:t>2007 to 2009</a:t>
            </a:r>
            <a:r>
              <a:rPr lang="en-ZA" sz="2000" kern="0" dirty="0" smtClean="0">
                <a:solidFill>
                  <a:srgbClr val="000000">
                    <a:lumMod val="75000"/>
                  </a:srgbClr>
                </a:solidFill>
                <a:latin typeface="Times New Roman"/>
              </a:rPr>
              <a:t>, </a:t>
            </a:r>
            <a:r>
              <a:rPr lang="en-ZA" sz="2000" b="1" kern="0" dirty="0" smtClean="0">
                <a:solidFill>
                  <a:srgbClr val="FF0000"/>
                </a:solidFill>
                <a:latin typeface="Times New Roman"/>
              </a:rPr>
              <a:t>Undertook</a:t>
            </a:r>
            <a:r>
              <a:rPr lang="en-ZA" sz="2000" kern="0" dirty="0" smtClean="0">
                <a:solidFill>
                  <a:srgbClr val="000000">
                    <a:lumMod val="75000"/>
                  </a:srgbClr>
                </a:solidFill>
                <a:latin typeface="Times New Roman"/>
              </a:rPr>
              <a:t> the following </a:t>
            </a:r>
            <a:r>
              <a:rPr lang="en-ZA" sz="2000" b="1" kern="0" dirty="0" smtClean="0">
                <a:solidFill>
                  <a:srgbClr val="FF0000"/>
                </a:solidFill>
                <a:latin typeface="Times New Roman"/>
              </a:rPr>
              <a:t>Studies and Initiatives</a:t>
            </a:r>
            <a:r>
              <a:rPr lang="en-ZA" sz="2000" kern="0" dirty="0" smtClean="0">
                <a:solidFill>
                  <a:srgbClr val="000000">
                    <a:lumMod val="75000"/>
                  </a:srgbClr>
                </a:solidFill>
                <a:latin typeface="Times New Roman"/>
              </a:rPr>
              <a:t> with </a:t>
            </a:r>
            <a:r>
              <a:rPr lang="en-ZA" sz="2000" b="1" kern="0" dirty="0" smtClean="0">
                <a:solidFill>
                  <a:srgbClr val="FF0000"/>
                </a:solidFill>
                <a:latin typeface="Times New Roman"/>
              </a:rPr>
              <a:t>support of FGEF</a:t>
            </a:r>
            <a:r>
              <a:rPr lang="en-ZA" sz="2000" kern="0" dirty="0" smtClean="0">
                <a:solidFill>
                  <a:srgbClr val="000000">
                    <a:lumMod val="75000"/>
                  </a:srgbClr>
                </a:solidFill>
                <a:latin typeface="Times New Roman"/>
              </a:rPr>
              <a:t>:-</a:t>
            </a:r>
          </a:p>
          <a:p>
            <a:pPr lvl="1" algn="just">
              <a:defRPr/>
            </a:pPr>
            <a:r>
              <a:rPr lang="en-ZA" sz="2000" b="1" kern="0" dirty="0" smtClean="0">
                <a:solidFill>
                  <a:srgbClr val="FF0000"/>
                </a:solidFill>
                <a:latin typeface="Times New Roman"/>
              </a:rPr>
              <a:t>Protection of Water Sources “Sponges” in the Highlands of Lesotho</a:t>
            </a:r>
          </a:p>
          <a:p>
            <a:pPr lvl="1" algn="just">
              <a:defRPr/>
            </a:pPr>
            <a:r>
              <a:rPr lang="en-ZA" sz="2000" b="1" kern="0" dirty="0" smtClean="0">
                <a:solidFill>
                  <a:srgbClr val="FF0000"/>
                </a:solidFill>
                <a:latin typeface="Times New Roman"/>
              </a:rPr>
              <a:t>Feasibility Study of the Potential for Sustainable Water Resources Development in the Molopo-</a:t>
            </a:r>
            <a:r>
              <a:rPr lang="en-ZA" sz="2000" b="1" kern="0" dirty="0" err="1" smtClean="0">
                <a:solidFill>
                  <a:srgbClr val="FF0000"/>
                </a:solidFill>
                <a:latin typeface="Times New Roman"/>
              </a:rPr>
              <a:t>Nossob</a:t>
            </a:r>
            <a:r>
              <a:rPr lang="en-ZA" sz="2000" b="1" kern="0" dirty="0" smtClean="0">
                <a:solidFill>
                  <a:srgbClr val="FF0000"/>
                </a:solidFill>
                <a:latin typeface="Times New Roman"/>
              </a:rPr>
              <a:t> Watercourse</a:t>
            </a:r>
          </a:p>
          <a:p>
            <a:pPr lvl="1" algn="just">
              <a:defRPr/>
            </a:pPr>
            <a:r>
              <a:rPr lang="en-ZA" sz="2000" kern="0" dirty="0" smtClean="0">
                <a:solidFill>
                  <a:srgbClr val="000000">
                    <a:lumMod val="75000"/>
                  </a:srgbClr>
                </a:solidFill>
                <a:latin typeface="Times New Roman"/>
              </a:rPr>
              <a:t>Design and Planning Definitive Capacity Building Programme for Technical Staff/Experts/Commissioners And Stakeholders</a:t>
            </a:r>
          </a:p>
          <a:p>
            <a:pPr lvl="1" algn="just">
              <a:defRPr/>
            </a:pPr>
            <a:r>
              <a:rPr lang="en-ZA" sz="2000" kern="0" dirty="0" smtClean="0">
                <a:solidFill>
                  <a:srgbClr val="000000">
                    <a:lumMod val="75000"/>
                  </a:srgbClr>
                </a:solidFill>
                <a:latin typeface="Times New Roman"/>
              </a:rPr>
              <a:t>Feasibility Study for Development of Mechanism to Mobilize Funds for Catchment Conservation</a:t>
            </a:r>
          </a:p>
          <a:p>
            <a:pPr lvl="1" algn="just">
              <a:defRPr/>
            </a:pPr>
            <a:r>
              <a:rPr lang="en-ZA" sz="2000" b="1" kern="0" dirty="0" smtClean="0">
                <a:solidFill>
                  <a:srgbClr val="FF0000"/>
                </a:solidFill>
                <a:latin typeface="Times New Roman"/>
              </a:rPr>
              <a:t>Groundwater Review of the Molopo-</a:t>
            </a:r>
            <a:r>
              <a:rPr lang="en-ZA" sz="2000" b="1" kern="0" dirty="0" err="1" smtClean="0">
                <a:solidFill>
                  <a:srgbClr val="FF0000"/>
                </a:solidFill>
                <a:latin typeface="Times New Roman"/>
              </a:rPr>
              <a:t>Nossob</a:t>
            </a:r>
            <a:r>
              <a:rPr lang="en-ZA" sz="2000" b="1" kern="0" dirty="0" smtClean="0">
                <a:solidFill>
                  <a:srgbClr val="FF0000"/>
                </a:solidFill>
                <a:latin typeface="Times New Roman"/>
              </a:rPr>
              <a:t> Basin for Rural Communities including Assessment of National Databases at the Sub-basin Level for Possible Future Integration</a:t>
            </a:r>
          </a:p>
          <a:p>
            <a:pPr lvl="1" algn="just">
              <a:defRPr/>
            </a:pPr>
            <a:r>
              <a:rPr lang="en-ZA" sz="2000" kern="0" dirty="0" smtClean="0">
                <a:solidFill>
                  <a:srgbClr val="000000">
                    <a:lumMod val="75000"/>
                  </a:srgbClr>
                </a:solidFill>
                <a:latin typeface="Times New Roman"/>
              </a:rPr>
              <a:t>Feasibility Study on the Potential Development and Use of Marginal Waters</a:t>
            </a:r>
          </a:p>
          <a:p>
            <a:pPr lvl="1" algn="just">
              <a:defRPr/>
            </a:pPr>
            <a:endParaRPr lang="en-ZA" sz="2400" kern="0" dirty="0" smtClean="0">
              <a:solidFill>
                <a:srgbClr val="000000">
                  <a:lumMod val="75000"/>
                </a:srgbClr>
              </a:solidFill>
              <a:latin typeface="Times New Roman"/>
            </a:endParaRPr>
          </a:p>
          <a:p>
            <a:pPr algn="just">
              <a:defRPr/>
            </a:pPr>
            <a:endParaRPr lang="en-US" sz="2400" b="1" kern="0" dirty="0">
              <a:solidFill>
                <a:srgbClr val="000000">
                  <a:lumMod val="75000"/>
                </a:srgbClr>
              </a:solidFill>
              <a:latin typeface="Times New Roman"/>
            </a:endParaRPr>
          </a:p>
        </p:txBody>
      </p:sp>
    </p:spTree>
    <p:extLst>
      <p:ext uri="{BB962C8B-B14F-4D97-AF65-F5344CB8AC3E}">
        <p14:creationId xmlns:p14="http://schemas.microsoft.com/office/powerpoint/2010/main" val="2615512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txBox="1">
            <a:spLocks noChangeArrowheads="1"/>
          </p:cNvSpPr>
          <p:nvPr/>
        </p:nvSpPr>
        <p:spPr>
          <a:xfrm>
            <a:off x="1338373" y="81352"/>
            <a:ext cx="7805627" cy="448056"/>
          </a:xfrm>
          <a:prstGeom prst="rect">
            <a:avLst/>
          </a:prstGeom>
        </p:spPr>
        <p:txBody>
          <a:bodyPr/>
          <a:lstStyle>
            <a:lvl1pPr algn="ctr" rtl="0" eaLnBrk="0" fontAlgn="base" hangingPunct="0">
              <a:spcBef>
                <a:spcPct val="0"/>
              </a:spcBef>
              <a:spcAft>
                <a:spcPct val="0"/>
              </a:spcAft>
              <a:defRPr sz="2400">
                <a:solidFill>
                  <a:srgbClr val="0027A4"/>
                </a:solidFill>
                <a:latin typeface="+mj-lt"/>
                <a:ea typeface="+mj-ea"/>
                <a:cs typeface="+mj-cs"/>
              </a:defRPr>
            </a:lvl1pPr>
            <a:lvl2pPr algn="ctr" rtl="0" eaLnBrk="0" fontAlgn="base" hangingPunct="0">
              <a:spcBef>
                <a:spcPct val="0"/>
              </a:spcBef>
              <a:spcAft>
                <a:spcPct val="0"/>
              </a:spcAft>
              <a:defRPr sz="2400">
                <a:solidFill>
                  <a:srgbClr val="0027A4"/>
                </a:solidFill>
                <a:latin typeface="Arial Unicode MS" pitchFamily="34" charset="-128"/>
              </a:defRPr>
            </a:lvl2pPr>
            <a:lvl3pPr algn="ctr" rtl="0" eaLnBrk="0" fontAlgn="base" hangingPunct="0">
              <a:spcBef>
                <a:spcPct val="0"/>
              </a:spcBef>
              <a:spcAft>
                <a:spcPct val="0"/>
              </a:spcAft>
              <a:defRPr sz="2400">
                <a:solidFill>
                  <a:srgbClr val="0027A4"/>
                </a:solidFill>
                <a:latin typeface="Arial Unicode MS" pitchFamily="34" charset="-128"/>
              </a:defRPr>
            </a:lvl3pPr>
            <a:lvl4pPr algn="ctr" rtl="0" eaLnBrk="0" fontAlgn="base" hangingPunct="0">
              <a:spcBef>
                <a:spcPct val="0"/>
              </a:spcBef>
              <a:spcAft>
                <a:spcPct val="0"/>
              </a:spcAft>
              <a:defRPr sz="2400">
                <a:solidFill>
                  <a:srgbClr val="0027A4"/>
                </a:solidFill>
                <a:latin typeface="Arial Unicode MS" pitchFamily="34" charset="-128"/>
              </a:defRPr>
            </a:lvl4pPr>
            <a:lvl5pPr algn="ctr" rtl="0" eaLnBrk="0" fontAlgn="base" hangingPunct="0">
              <a:spcBef>
                <a:spcPct val="0"/>
              </a:spcBef>
              <a:spcAft>
                <a:spcPct val="0"/>
              </a:spcAft>
              <a:defRPr sz="2400">
                <a:solidFill>
                  <a:srgbClr val="0027A4"/>
                </a:solidFill>
                <a:latin typeface="Arial Unicode MS" pitchFamily="34" charset="-128"/>
              </a:defRPr>
            </a:lvl5pPr>
            <a:lvl6pPr marL="457200" algn="ctr" rtl="0" fontAlgn="base">
              <a:spcBef>
                <a:spcPct val="0"/>
              </a:spcBef>
              <a:spcAft>
                <a:spcPct val="0"/>
              </a:spcAft>
              <a:defRPr sz="2400">
                <a:solidFill>
                  <a:srgbClr val="0027A4"/>
                </a:solidFill>
                <a:latin typeface="Arial Unicode MS" pitchFamily="34" charset="-128"/>
              </a:defRPr>
            </a:lvl6pPr>
            <a:lvl7pPr marL="914400" algn="ctr" rtl="0" fontAlgn="base">
              <a:spcBef>
                <a:spcPct val="0"/>
              </a:spcBef>
              <a:spcAft>
                <a:spcPct val="0"/>
              </a:spcAft>
              <a:defRPr sz="2400">
                <a:solidFill>
                  <a:srgbClr val="0027A4"/>
                </a:solidFill>
                <a:latin typeface="Arial Unicode MS" pitchFamily="34" charset="-128"/>
              </a:defRPr>
            </a:lvl7pPr>
            <a:lvl8pPr marL="1371600" algn="ctr" rtl="0" fontAlgn="base">
              <a:spcBef>
                <a:spcPct val="0"/>
              </a:spcBef>
              <a:spcAft>
                <a:spcPct val="0"/>
              </a:spcAft>
              <a:defRPr sz="2400">
                <a:solidFill>
                  <a:srgbClr val="0027A4"/>
                </a:solidFill>
                <a:latin typeface="Arial Unicode MS" pitchFamily="34" charset="-128"/>
              </a:defRPr>
            </a:lvl8pPr>
            <a:lvl9pPr marL="1828800" algn="ctr" rtl="0" fontAlgn="base">
              <a:spcBef>
                <a:spcPct val="0"/>
              </a:spcBef>
              <a:spcAft>
                <a:spcPct val="0"/>
              </a:spcAft>
              <a:defRPr sz="2400">
                <a:solidFill>
                  <a:srgbClr val="0027A4"/>
                </a:solidFill>
                <a:latin typeface="Arial Unicode MS" pitchFamily="34" charset="-128"/>
              </a:defRPr>
            </a:lvl9pPr>
          </a:lstStyle>
          <a:p>
            <a:pPr eaLnBrk="1" hangingPunct="1">
              <a:defRPr/>
            </a:pPr>
            <a:r>
              <a:rPr lang="en-US" sz="2300" b="1" u="sng" kern="0" dirty="0" err="1" smtClean="0">
                <a:solidFill>
                  <a:srgbClr val="7030A0"/>
                </a:solidFill>
                <a:latin typeface="Arial Unicode MS"/>
              </a:rPr>
              <a:t>Programme</a:t>
            </a:r>
            <a:r>
              <a:rPr lang="en-US" sz="2300" b="1" u="sng" kern="0" dirty="0" smtClean="0">
                <a:solidFill>
                  <a:srgbClr val="7030A0"/>
                </a:solidFill>
                <a:latin typeface="Arial Unicode MS"/>
              </a:rPr>
              <a:t> </a:t>
            </a:r>
            <a:r>
              <a:rPr lang="en-US" sz="2300" b="1" u="sng" kern="0" dirty="0">
                <a:solidFill>
                  <a:srgbClr val="7030A0"/>
                </a:solidFill>
                <a:latin typeface="Arial Unicode MS"/>
              </a:rPr>
              <a:t>Delivery</a:t>
            </a:r>
            <a:r>
              <a:rPr lang="en-US" sz="2300" b="1" kern="0" dirty="0">
                <a:solidFill>
                  <a:srgbClr val="FFFFFF">
                    <a:lumMod val="50000"/>
                  </a:srgbClr>
                </a:solidFill>
                <a:latin typeface="Arial Unicode MS"/>
              </a:rPr>
              <a:t> </a:t>
            </a:r>
            <a:r>
              <a:rPr lang="en-US" sz="2300" b="1" kern="0" dirty="0" smtClean="0">
                <a:solidFill>
                  <a:srgbClr val="FFFFFF">
                    <a:lumMod val="50000"/>
                  </a:srgbClr>
                </a:solidFill>
                <a:latin typeface="Arial Unicode MS"/>
              </a:rPr>
              <a:t>(</a:t>
            </a:r>
            <a:r>
              <a:rPr lang="en-US" sz="2300" b="1" kern="0" dirty="0" smtClean="0">
                <a:solidFill>
                  <a:srgbClr val="FF0000"/>
                </a:solidFill>
                <a:latin typeface="Arial Unicode MS"/>
              </a:rPr>
              <a:t>3 OF 6</a:t>
            </a:r>
            <a:r>
              <a:rPr lang="en-US" sz="2300" b="1" kern="0" dirty="0" smtClean="0">
                <a:solidFill>
                  <a:srgbClr val="FFFFFF">
                    <a:lumMod val="50000"/>
                  </a:srgbClr>
                </a:solidFill>
                <a:latin typeface="Arial Unicode MS"/>
              </a:rPr>
              <a:t>)</a:t>
            </a:r>
            <a:endParaRPr lang="en-US" sz="3200" b="1" kern="0" dirty="0">
              <a:solidFill>
                <a:srgbClr val="FFFFFF">
                  <a:lumMod val="50000"/>
                </a:srgbClr>
              </a:solidFill>
              <a:latin typeface="Arial Unicode MS"/>
            </a:endParaRPr>
          </a:p>
        </p:txBody>
      </p:sp>
      <p:sp>
        <p:nvSpPr>
          <p:cNvPr id="7" name="Rectangle 3"/>
          <p:cNvSpPr txBox="1">
            <a:spLocks noChangeArrowheads="1"/>
          </p:cNvSpPr>
          <p:nvPr/>
        </p:nvSpPr>
        <p:spPr>
          <a:xfrm>
            <a:off x="762000" y="1447800"/>
            <a:ext cx="7734537" cy="4568008"/>
          </a:xfrm>
          <a:prstGeom prst="rect">
            <a:avLst/>
          </a:prstGeom>
          <a:solidFill>
            <a:srgbClr val="FFFFFF">
              <a:lumMod val="40000"/>
              <a:lumOff val="60000"/>
              <a:alpha val="33000"/>
            </a:srgbClr>
          </a:solidFill>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FontTx/>
              <a:buNone/>
              <a:defRPr/>
            </a:pPr>
            <a:r>
              <a:rPr lang="en-ZA" sz="2400" kern="0" dirty="0" smtClean="0">
                <a:solidFill>
                  <a:srgbClr val="000000">
                    <a:lumMod val="75000"/>
                  </a:srgbClr>
                </a:solidFill>
                <a:latin typeface="Times New Roman"/>
              </a:rPr>
              <a:t>From </a:t>
            </a:r>
            <a:r>
              <a:rPr lang="en-ZA" sz="2400" b="1" u="sng" kern="0" dirty="0" smtClean="0">
                <a:solidFill>
                  <a:srgbClr val="FF0000"/>
                </a:solidFill>
                <a:latin typeface="Times New Roman"/>
              </a:rPr>
              <a:t>2009 to 2013</a:t>
            </a:r>
            <a:r>
              <a:rPr lang="en-ZA" sz="2400" kern="0" dirty="0" smtClean="0">
                <a:solidFill>
                  <a:srgbClr val="000000">
                    <a:lumMod val="75000"/>
                  </a:srgbClr>
                </a:solidFill>
                <a:latin typeface="Times New Roman"/>
              </a:rPr>
              <a:t>, Undertook </a:t>
            </a:r>
            <a:r>
              <a:rPr lang="en-ZA" sz="2400" b="1" kern="0" dirty="0" smtClean="0">
                <a:solidFill>
                  <a:srgbClr val="FF0000"/>
                </a:solidFill>
                <a:latin typeface="Times New Roman"/>
              </a:rPr>
              <a:t>Phase II of the ORASECOM IWRM planning </a:t>
            </a:r>
            <a:r>
              <a:rPr lang="en-ZA" sz="2400" kern="0" dirty="0" smtClean="0">
                <a:solidFill>
                  <a:srgbClr val="000000">
                    <a:lumMod val="75000"/>
                  </a:srgbClr>
                </a:solidFill>
                <a:latin typeface="Times New Roman"/>
              </a:rPr>
              <a:t>programme with </a:t>
            </a:r>
            <a:r>
              <a:rPr lang="en-ZA" sz="2400" b="1" kern="0" dirty="0" smtClean="0">
                <a:solidFill>
                  <a:srgbClr val="FF0000"/>
                </a:solidFill>
                <a:latin typeface="Times New Roman"/>
              </a:rPr>
              <a:t>support of GIZ</a:t>
            </a:r>
            <a:r>
              <a:rPr lang="en-ZA" sz="2400" kern="0" dirty="0" smtClean="0">
                <a:solidFill>
                  <a:srgbClr val="000000">
                    <a:lumMod val="75000"/>
                  </a:srgbClr>
                </a:solidFill>
                <a:latin typeface="Times New Roman"/>
              </a:rPr>
              <a:t>, focusing on </a:t>
            </a:r>
            <a:r>
              <a:rPr lang="en-ZA" sz="2400" b="1" kern="0" dirty="0" smtClean="0">
                <a:solidFill>
                  <a:srgbClr val="FF0000"/>
                </a:solidFill>
                <a:latin typeface="Times New Roman"/>
              </a:rPr>
              <a:t>filling knowledge gaps in</a:t>
            </a:r>
            <a:r>
              <a:rPr lang="en-ZA" sz="2400" kern="0" dirty="0" smtClean="0">
                <a:solidFill>
                  <a:srgbClr val="000000">
                    <a:lumMod val="75000"/>
                  </a:srgbClr>
                </a:solidFill>
                <a:latin typeface="Times New Roman"/>
              </a:rPr>
              <a:t> the following six areas:-</a:t>
            </a:r>
          </a:p>
          <a:p>
            <a:pPr marL="0" indent="0" algn="just">
              <a:buFontTx/>
              <a:buNone/>
              <a:defRPr/>
            </a:pPr>
            <a:endParaRPr lang="en-ZA" sz="2400" kern="0" dirty="0" smtClean="0">
              <a:solidFill>
                <a:srgbClr val="000000">
                  <a:lumMod val="75000"/>
                </a:srgbClr>
              </a:solidFill>
              <a:latin typeface="Times New Roman"/>
            </a:endParaRPr>
          </a:p>
          <a:p>
            <a:pPr lvl="1">
              <a:defRPr/>
            </a:pPr>
            <a:r>
              <a:rPr lang="en-ZA" sz="2400" b="1" kern="0" dirty="0" smtClean="0">
                <a:solidFill>
                  <a:srgbClr val="FF0000"/>
                </a:solidFill>
                <a:latin typeface="Times New Roman"/>
              </a:rPr>
              <a:t>Water Resources Modelling</a:t>
            </a:r>
          </a:p>
          <a:p>
            <a:pPr lvl="1">
              <a:defRPr/>
            </a:pPr>
            <a:r>
              <a:rPr lang="en-ZA" sz="2400" b="1" kern="0" dirty="0" smtClean="0">
                <a:solidFill>
                  <a:srgbClr val="FF0000"/>
                </a:solidFill>
                <a:latin typeface="Times New Roman"/>
              </a:rPr>
              <a:t>Hydrological Studies</a:t>
            </a:r>
          </a:p>
          <a:p>
            <a:pPr lvl="1">
              <a:defRPr/>
            </a:pPr>
            <a:r>
              <a:rPr lang="en-ZA" sz="2000" kern="0" dirty="0" smtClean="0">
                <a:solidFill>
                  <a:srgbClr val="000000">
                    <a:lumMod val="75000"/>
                  </a:srgbClr>
                </a:solidFill>
                <a:latin typeface="Times New Roman"/>
              </a:rPr>
              <a:t>Water Quality Management </a:t>
            </a:r>
          </a:p>
          <a:p>
            <a:pPr lvl="1">
              <a:defRPr/>
            </a:pPr>
            <a:r>
              <a:rPr lang="en-ZA" sz="2400" kern="0" dirty="0" smtClean="0">
                <a:solidFill>
                  <a:srgbClr val="000000">
                    <a:lumMod val="75000"/>
                  </a:srgbClr>
                </a:solidFill>
                <a:latin typeface="Times New Roman"/>
              </a:rPr>
              <a:t>Climate Change</a:t>
            </a:r>
          </a:p>
          <a:p>
            <a:pPr lvl="1">
              <a:defRPr/>
            </a:pPr>
            <a:r>
              <a:rPr lang="en-ZA" sz="2400" kern="0" dirty="0" smtClean="0">
                <a:solidFill>
                  <a:srgbClr val="000000">
                    <a:lumMod val="75000"/>
                  </a:srgbClr>
                </a:solidFill>
                <a:latin typeface="Times New Roman"/>
              </a:rPr>
              <a:t>Environmental Flow Requirements</a:t>
            </a:r>
          </a:p>
          <a:p>
            <a:pPr lvl="1">
              <a:defRPr/>
            </a:pPr>
            <a:r>
              <a:rPr lang="en-ZA" sz="2400" kern="0" dirty="0" smtClean="0">
                <a:solidFill>
                  <a:srgbClr val="000000">
                    <a:lumMod val="75000"/>
                  </a:srgbClr>
                </a:solidFill>
                <a:latin typeface="Times New Roman"/>
              </a:rPr>
              <a:t>Irrigation Efficiency</a:t>
            </a:r>
          </a:p>
          <a:p>
            <a:pPr lvl="1" algn="just">
              <a:defRPr/>
            </a:pPr>
            <a:endParaRPr lang="en-ZA" sz="1400" kern="0" dirty="0" smtClean="0">
              <a:solidFill>
                <a:srgbClr val="000000">
                  <a:lumMod val="75000"/>
                </a:srgbClr>
              </a:solidFill>
              <a:latin typeface="Times New Roman"/>
            </a:endParaRPr>
          </a:p>
          <a:p>
            <a:pPr marL="457200" lvl="1" indent="0" algn="just">
              <a:buFontTx/>
              <a:buNone/>
              <a:defRPr/>
            </a:pPr>
            <a:endParaRPr lang="en-ZA" sz="1400" kern="0" dirty="0" smtClean="0">
              <a:solidFill>
                <a:srgbClr val="000000">
                  <a:lumMod val="75000"/>
                </a:srgbClr>
              </a:solidFill>
              <a:latin typeface="Times New Roman"/>
            </a:endParaRPr>
          </a:p>
          <a:p>
            <a:pPr lvl="1" algn="just">
              <a:defRPr/>
            </a:pPr>
            <a:endParaRPr lang="en-US" sz="1400" b="1" kern="0" dirty="0">
              <a:solidFill>
                <a:srgbClr val="000000">
                  <a:lumMod val="75000"/>
                </a:srgbClr>
              </a:solidFill>
              <a:latin typeface="Times New Roman"/>
            </a:endParaRPr>
          </a:p>
        </p:txBody>
      </p:sp>
    </p:spTree>
    <p:extLst>
      <p:ext uri="{BB962C8B-B14F-4D97-AF65-F5344CB8AC3E}">
        <p14:creationId xmlns:p14="http://schemas.microsoft.com/office/powerpoint/2010/main" val="80628861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3"/>
          <p:cNvSpPr txBox="1">
            <a:spLocks noChangeArrowheads="1"/>
          </p:cNvSpPr>
          <p:nvPr/>
        </p:nvSpPr>
        <p:spPr>
          <a:xfrm>
            <a:off x="152400" y="1219200"/>
            <a:ext cx="8721852" cy="5105400"/>
          </a:xfrm>
          <a:prstGeom prst="rect">
            <a:avLst/>
          </a:prstGeom>
          <a:solidFill>
            <a:srgbClr val="FFFFFF">
              <a:lumMod val="40000"/>
              <a:lumOff val="60000"/>
              <a:alpha val="33000"/>
            </a:srgbClr>
          </a:solidFill>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FontTx/>
              <a:buNone/>
              <a:defRPr/>
            </a:pPr>
            <a:r>
              <a:rPr lang="en-ZA" sz="1800" kern="0" dirty="0" smtClean="0">
                <a:solidFill>
                  <a:srgbClr val="000000">
                    <a:lumMod val="75000"/>
                  </a:srgbClr>
                </a:solidFill>
                <a:latin typeface="Times New Roman"/>
              </a:rPr>
              <a:t>From </a:t>
            </a:r>
            <a:r>
              <a:rPr lang="en-ZA" sz="1800" b="1" u="sng" kern="0" dirty="0" smtClean="0">
                <a:solidFill>
                  <a:srgbClr val="FF0000"/>
                </a:solidFill>
                <a:latin typeface="Times New Roman"/>
              </a:rPr>
              <a:t>2009 to 2013</a:t>
            </a:r>
            <a:r>
              <a:rPr lang="en-ZA" sz="1800" kern="0" dirty="0" smtClean="0">
                <a:solidFill>
                  <a:srgbClr val="000000">
                    <a:lumMod val="75000"/>
                  </a:srgbClr>
                </a:solidFill>
                <a:latin typeface="Times New Roman"/>
              </a:rPr>
              <a:t>, Undertook work in following </a:t>
            </a:r>
            <a:r>
              <a:rPr lang="en-ZA" sz="1800" b="1" kern="0" dirty="0" smtClean="0">
                <a:solidFill>
                  <a:srgbClr val="FF0000"/>
                </a:solidFill>
                <a:latin typeface="Times New Roman"/>
              </a:rPr>
              <a:t>Six Result Areas with support of  EU</a:t>
            </a:r>
            <a:r>
              <a:rPr lang="en-ZA" sz="1800" kern="0" dirty="0" smtClean="0">
                <a:solidFill>
                  <a:srgbClr val="000000">
                    <a:lumMod val="75000"/>
                  </a:srgbClr>
                </a:solidFill>
                <a:latin typeface="Times New Roman"/>
              </a:rPr>
              <a:t>:</a:t>
            </a:r>
          </a:p>
          <a:p>
            <a:pPr lvl="1" algn="just">
              <a:defRPr/>
            </a:pPr>
            <a:r>
              <a:rPr lang="en-ZA" sz="1800" b="1" kern="0" dirty="0" smtClean="0">
                <a:solidFill>
                  <a:srgbClr val="FF0000"/>
                </a:solidFill>
                <a:latin typeface="Times New Roman"/>
              </a:rPr>
              <a:t>Strengthening of ORASECOM on basin management, policy and legal issues</a:t>
            </a:r>
          </a:p>
          <a:p>
            <a:pPr lvl="1" algn="just">
              <a:defRPr/>
            </a:pPr>
            <a:r>
              <a:rPr lang="en-ZA" sz="1800" kern="0" dirty="0" smtClean="0">
                <a:solidFill>
                  <a:srgbClr val="000000">
                    <a:lumMod val="75000"/>
                  </a:srgbClr>
                </a:solidFill>
                <a:latin typeface="Times New Roman"/>
              </a:rPr>
              <a:t>Enhancing of Capacity for Shared Water Courses Management in all riparian states thru a number of training courses</a:t>
            </a:r>
          </a:p>
          <a:p>
            <a:pPr lvl="1" algn="just">
              <a:defRPr/>
            </a:pPr>
            <a:r>
              <a:rPr lang="en-ZA" sz="1800" kern="0" dirty="0" smtClean="0">
                <a:solidFill>
                  <a:srgbClr val="000000">
                    <a:lumMod val="75000"/>
                  </a:srgbClr>
                </a:solidFill>
                <a:latin typeface="Times New Roman"/>
              </a:rPr>
              <a:t>Development of a shared information system that promotes the development of a common understanding for decision-making e.g. </a:t>
            </a:r>
            <a:r>
              <a:rPr lang="en-ZA" sz="1800" b="1" kern="0" dirty="0" smtClean="0">
                <a:solidFill>
                  <a:srgbClr val="FF0000"/>
                </a:solidFill>
                <a:latin typeface="Times New Roman"/>
              </a:rPr>
              <a:t>development of a </a:t>
            </a:r>
            <a:r>
              <a:rPr lang="en-ZA" sz="1800" b="1" kern="0" dirty="0" err="1" smtClean="0">
                <a:solidFill>
                  <a:srgbClr val="FF0000"/>
                </a:solidFill>
                <a:latin typeface="Times New Roman"/>
              </a:rPr>
              <a:t>transboundary</a:t>
            </a:r>
            <a:r>
              <a:rPr lang="en-ZA" sz="1800" b="1" kern="0" dirty="0" smtClean="0">
                <a:solidFill>
                  <a:srgbClr val="FF0000"/>
                </a:solidFill>
                <a:latin typeface="Times New Roman"/>
              </a:rPr>
              <a:t> water quality monitoring programme for the </a:t>
            </a:r>
            <a:r>
              <a:rPr lang="en-ZA" sz="1800" b="1" kern="0" dirty="0" smtClean="0">
                <a:solidFill>
                  <a:srgbClr val="FF0000"/>
                </a:solidFill>
                <a:latin typeface="Times New Roman"/>
              </a:rPr>
              <a:t>Basin (JBSs 1 in 2010 and 2 in 2015. IDEA ALSO LEARNED FROM TWINING WITH THE ICPDR)</a:t>
            </a:r>
            <a:endParaRPr lang="en-ZA" sz="1800" b="1" kern="0" dirty="0" smtClean="0">
              <a:solidFill>
                <a:srgbClr val="FF0000"/>
              </a:solidFill>
              <a:latin typeface="Times New Roman"/>
            </a:endParaRPr>
          </a:p>
          <a:p>
            <a:pPr lvl="1" algn="just">
              <a:defRPr/>
            </a:pPr>
            <a:r>
              <a:rPr lang="en-ZA" sz="1800" b="1" kern="0" dirty="0" smtClean="0">
                <a:solidFill>
                  <a:srgbClr val="FF0000"/>
                </a:solidFill>
                <a:latin typeface="Times New Roman"/>
              </a:rPr>
              <a:t>Enhancing</a:t>
            </a:r>
            <a:r>
              <a:rPr lang="en-ZA" sz="1800" kern="0" dirty="0" smtClean="0">
                <a:solidFill>
                  <a:srgbClr val="000000">
                    <a:lumMod val="75000"/>
                  </a:srgbClr>
                </a:solidFill>
                <a:latin typeface="Times New Roman"/>
              </a:rPr>
              <a:t> ORASECOM </a:t>
            </a:r>
            <a:r>
              <a:rPr lang="en-ZA" sz="1800" b="1" kern="0" dirty="0" smtClean="0">
                <a:solidFill>
                  <a:srgbClr val="FF0000"/>
                </a:solidFill>
                <a:latin typeface="Times New Roman"/>
              </a:rPr>
              <a:t>communication and awareness building processes </a:t>
            </a:r>
            <a:r>
              <a:rPr lang="en-ZA" sz="1800" kern="0" dirty="0" smtClean="0">
                <a:solidFill>
                  <a:srgbClr val="000000">
                    <a:lumMod val="75000"/>
                  </a:srgbClr>
                </a:solidFill>
                <a:latin typeface="Times New Roman"/>
              </a:rPr>
              <a:t>e.g. development of a Communications Strategy and </a:t>
            </a:r>
            <a:r>
              <a:rPr lang="en-ZA" sz="1800" b="1" kern="0" dirty="0" smtClean="0">
                <a:solidFill>
                  <a:srgbClr val="FF0000"/>
                </a:solidFill>
                <a:latin typeface="Times New Roman"/>
              </a:rPr>
              <a:t>teasing out on how stakeholder participation could be implemented in the Basin given differing disparities and interests</a:t>
            </a:r>
          </a:p>
          <a:p>
            <a:pPr lvl="1" algn="just">
              <a:defRPr/>
            </a:pPr>
            <a:r>
              <a:rPr lang="en-ZA" sz="1800" kern="0" dirty="0" smtClean="0">
                <a:solidFill>
                  <a:srgbClr val="000000">
                    <a:lumMod val="75000"/>
                  </a:srgbClr>
                </a:solidFill>
                <a:latin typeface="Times New Roman"/>
              </a:rPr>
              <a:t>Dialoguing towards the Orange-</a:t>
            </a:r>
            <a:r>
              <a:rPr lang="en-ZA" sz="1800" kern="0" dirty="0" err="1" smtClean="0">
                <a:solidFill>
                  <a:srgbClr val="000000">
                    <a:lumMod val="75000"/>
                  </a:srgbClr>
                </a:solidFill>
                <a:latin typeface="Times New Roman"/>
              </a:rPr>
              <a:t>Senqu</a:t>
            </a:r>
            <a:r>
              <a:rPr lang="en-ZA" sz="1800" kern="0" dirty="0" smtClean="0">
                <a:solidFill>
                  <a:srgbClr val="000000">
                    <a:lumMod val="75000"/>
                  </a:srgbClr>
                </a:solidFill>
                <a:latin typeface="Times New Roman"/>
              </a:rPr>
              <a:t> Integrated Water Resources Management Plan e.g. a Number of Delphi Workshops were held discussing topics like what type of Plan is desired </a:t>
            </a:r>
            <a:r>
              <a:rPr lang="en-ZA" sz="1800" kern="0" dirty="0" err="1" smtClean="0">
                <a:solidFill>
                  <a:srgbClr val="000000">
                    <a:lumMod val="75000"/>
                  </a:srgbClr>
                </a:solidFill>
                <a:latin typeface="Times New Roman"/>
              </a:rPr>
              <a:t>etc</a:t>
            </a:r>
            <a:endParaRPr lang="en-ZA" sz="1800" kern="0" dirty="0" smtClean="0">
              <a:solidFill>
                <a:srgbClr val="000000">
                  <a:lumMod val="75000"/>
                </a:srgbClr>
              </a:solidFill>
              <a:latin typeface="Times New Roman"/>
            </a:endParaRPr>
          </a:p>
          <a:p>
            <a:pPr lvl="1" algn="just">
              <a:defRPr/>
            </a:pPr>
            <a:r>
              <a:rPr lang="en-ZA" sz="1800" kern="0" dirty="0" smtClean="0">
                <a:solidFill>
                  <a:srgbClr val="000000">
                    <a:lumMod val="75000"/>
                  </a:srgbClr>
                </a:solidFill>
                <a:latin typeface="Times New Roman"/>
              </a:rPr>
              <a:t>Activities on demonstrating water conservation and environmental </a:t>
            </a:r>
            <a:r>
              <a:rPr lang="en-ZA" sz="1800" kern="0" dirty="0" smtClean="0">
                <a:solidFill>
                  <a:srgbClr val="000000">
                    <a:lumMod val="75000"/>
                  </a:srgbClr>
                </a:solidFill>
                <a:latin typeface="Times New Roman"/>
              </a:rPr>
              <a:t>strategies</a:t>
            </a:r>
            <a:endParaRPr lang="en-ZA" sz="1800" b="1" i="1" u="sng" kern="0" dirty="0" smtClean="0">
              <a:solidFill>
                <a:srgbClr val="FF0000"/>
              </a:solidFill>
              <a:latin typeface="Times New Roman"/>
            </a:endParaRPr>
          </a:p>
          <a:p>
            <a:pPr lvl="1" algn="just">
              <a:defRPr/>
            </a:pPr>
            <a:endParaRPr lang="en-ZA" sz="1400" kern="0" dirty="0" smtClean="0">
              <a:solidFill>
                <a:srgbClr val="000000">
                  <a:lumMod val="75000"/>
                </a:srgbClr>
              </a:solidFill>
              <a:latin typeface="Times New Roman"/>
            </a:endParaRPr>
          </a:p>
          <a:p>
            <a:pPr marL="457200" lvl="1" indent="0" algn="just">
              <a:buFontTx/>
              <a:buNone/>
              <a:defRPr/>
            </a:pPr>
            <a:endParaRPr lang="en-ZA" sz="1400" kern="0" dirty="0" smtClean="0">
              <a:solidFill>
                <a:srgbClr val="000000">
                  <a:lumMod val="75000"/>
                </a:srgbClr>
              </a:solidFill>
              <a:latin typeface="Times New Roman"/>
            </a:endParaRPr>
          </a:p>
          <a:p>
            <a:pPr lvl="1" algn="just">
              <a:defRPr/>
            </a:pPr>
            <a:endParaRPr lang="en-US" sz="1400" b="1" kern="0" dirty="0">
              <a:solidFill>
                <a:srgbClr val="000000">
                  <a:lumMod val="75000"/>
                </a:srgbClr>
              </a:solidFill>
              <a:latin typeface="Times New Roman"/>
            </a:endParaRPr>
          </a:p>
        </p:txBody>
      </p:sp>
      <p:sp>
        <p:nvSpPr>
          <p:cNvPr id="4" name="Rectangle 2"/>
          <p:cNvSpPr txBox="1">
            <a:spLocks noChangeArrowheads="1"/>
          </p:cNvSpPr>
          <p:nvPr/>
        </p:nvSpPr>
        <p:spPr>
          <a:xfrm>
            <a:off x="1524000" y="228600"/>
            <a:ext cx="7805627" cy="448056"/>
          </a:xfrm>
          <a:prstGeom prst="rect">
            <a:avLst/>
          </a:prstGeom>
        </p:spPr>
        <p:txBody>
          <a:bodyPr/>
          <a:lstStyle>
            <a:lvl1pPr algn="ctr" rtl="0" eaLnBrk="0" fontAlgn="base" hangingPunct="0">
              <a:spcBef>
                <a:spcPct val="0"/>
              </a:spcBef>
              <a:spcAft>
                <a:spcPct val="0"/>
              </a:spcAft>
              <a:defRPr sz="2400">
                <a:solidFill>
                  <a:srgbClr val="0027A4"/>
                </a:solidFill>
                <a:latin typeface="+mj-lt"/>
                <a:ea typeface="+mj-ea"/>
                <a:cs typeface="+mj-cs"/>
              </a:defRPr>
            </a:lvl1pPr>
            <a:lvl2pPr algn="ctr" rtl="0" eaLnBrk="0" fontAlgn="base" hangingPunct="0">
              <a:spcBef>
                <a:spcPct val="0"/>
              </a:spcBef>
              <a:spcAft>
                <a:spcPct val="0"/>
              </a:spcAft>
              <a:defRPr sz="2400">
                <a:solidFill>
                  <a:srgbClr val="0027A4"/>
                </a:solidFill>
                <a:latin typeface="Arial Unicode MS" pitchFamily="34" charset="-128"/>
              </a:defRPr>
            </a:lvl2pPr>
            <a:lvl3pPr algn="ctr" rtl="0" eaLnBrk="0" fontAlgn="base" hangingPunct="0">
              <a:spcBef>
                <a:spcPct val="0"/>
              </a:spcBef>
              <a:spcAft>
                <a:spcPct val="0"/>
              </a:spcAft>
              <a:defRPr sz="2400">
                <a:solidFill>
                  <a:srgbClr val="0027A4"/>
                </a:solidFill>
                <a:latin typeface="Arial Unicode MS" pitchFamily="34" charset="-128"/>
              </a:defRPr>
            </a:lvl3pPr>
            <a:lvl4pPr algn="ctr" rtl="0" eaLnBrk="0" fontAlgn="base" hangingPunct="0">
              <a:spcBef>
                <a:spcPct val="0"/>
              </a:spcBef>
              <a:spcAft>
                <a:spcPct val="0"/>
              </a:spcAft>
              <a:defRPr sz="2400">
                <a:solidFill>
                  <a:srgbClr val="0027A4"/>
                </a:solidFill>
                <a:latin typeface="Arial Unicode MS" pitchFamily="34" charset="-128"/>
              </a:defRPr>
            </a:lvl4pPr>
            <a:lvl5pPr algn="ctr" rtl="0" eaLnBrk="0" fontAlgn="base" hangingPunct="0">
              <a:spcBef>
                <a:spcPct val="0"/>
              </a:spcBef>
              <a:spcAft>
                <a:spcPct val="0"/>
              </a:spcAft>
              <a:defRPr sz="2400">
                <a:solidFill>
                  <a:srgbClr val="0027A4"/>
                </a:solidFill>
                <a:latin typeface="Arial Unicode MS" pitchFamily="34" charset="-128"/>
              </a:defRPr>
            </a:lvl5pPr>
            <a:lvl6pPr marL="457200" algn="ctr" rtl="0" fontAlgn="base">
              <a:spcBef>
                <a:spcPct val="0"/>
              </a:spcBef>
              <a:spcAft>
                <a:spcPct val="0"/>
              </a:spcAft>
              <a:defRPr sz="2400">
                <a:solidFill>
                  <a:srgbClr val="0027A4"/>
                </a:solidFill>
                <a:latin typeface="Arial Unicode MS" pitchFamily="34" charset="-128"/>
              </a:defRPr>
            </a:lvl6pPr>
            <a:lvl7pPr marL="914400" algn="ctr" rtl="0" fontAlgn="base">
              <a:spcBef>
                <a:spcPct val="0"/>
              </a:spcBef>
              <a:spcAft>
                <a:spcPct val="0"/>
              </a:spcAft>
              <a:defRPr sz="2400">
                <a:solidFill>
                  <a:srgbClr val="0027A4"/>
                </a:solidFill>
                <a:latin typeface="Arial Unicode MS" pitchFamily="34" charset="-128"/>
              </a:defRPr>
            </a:lvl7pPr>
            <a:lvl8pPr marL="1371600" algn="ctr" rtl="0" fontAlgn="base">
              <a:spcBef>
                <a:spcPct val="0"/>
              </a:spcBef>
              <a:spcAft>
                <a:spcPct val="0"/>
              </a:spcAft>
              <a:defRPr sz="2400">
                <a:solidFill>
                  <a:srgbClr val="0027A4"/>
                </a:solidFill>
                <a:latin typeface="Arial Unicode MS" pitchFamily="34" charset="-128"/>
              </a:defRPr>
            </a:lvl8pPr>
            <a:lvl9pPr marL="1828800" algn="ctr" rtl="0" fontAlgn="base">
              <a:spcBef>
                <a:spcPct val="0"/>
              </a:spcBef>
              <a:spcAft>
                <a:spcPct val="0"/>
              </a:spcAft>
              <a:defRPr sz="2400">
                <a:solidFill>
                  <a:srgbClr val="0027A4"/>
                </a:solidFill>
                <a:latin typeface="Arial Unicode MS" pitchFamily="34" charset="-128"/>
              </a:defRPr>
            </a:lvl9pPr>
          </a:lstStyle>
          <a:p>
            <a:pPr eaLnBrk="1" hangingPunct="1">
              <a:defRPr/>
            </a:pPr>
            <a:r>
              <a:rPr lang="en-US" sz="2300" b="1" u="sng" kern="0" dirty="0" err="1" smtClean="0">
                <a:solidFill>
                  <a:srgbClr val="7030A0"/>
                </a:solidFill>
                <a:latin typeface="Arial Unicode MS"/>
              </a:rPr>
              <a:t>Programme</a:t>
            </a:r>
            <a:r>
              <a:rPr lang="en-US" sz="2300" b="1" u="sng" kern="0" dirty="0" smtClean="0">
                <a:solidFill>
                  <a:srgbClr val="7030A0"/>
                </a:solidFill>
                <a:latin typeface="Arial Unicode MS"/>
              </a:rPr>
              <a:t> </a:t>
            </a:r>
            <a:r>
              <a:rPr lang="en-US" sz="2300" b="1" u="sng" kern="0" dirty="0">
                <a:solidFill>
                  <a:srgbClr val="7030A0"/>
                </a:solidFill>
                <a:latin typeface="Arial Unicode MS"/>
              </a:rPr>
              <a:t>Delivery</a:t>
            </a:r>
            <a:r>
              <a:rPr lang="en-US" sz="2300" b="1" kern="0" dirty="0">
                <a:solidFill>
                  <a:srgbClr val="FFFFFF">
                    <a:lumMod val="50000"/>
                  </a:srgbClr>
                </a:solidFill>
                <a:latin typeface="Arial Unicode MS"/>
              </a:rPr>
              <a:t> </a:t>
            </a:r>
            <a:r>
              <a:rPr lang="en-US" sz="2300" b="1" kern="0" dirty="0" smtClean="0">
                <a:solidFill>
                  <a:srgbClr val="FFFFFF">
                    <a:lumMod val="50000"/>
                  </a:srgbClr>
                </a:solidFill>
                <a:latin typeface="Arial Unicode MS"/>
              </a:rPr>
              <a:t>(</a:t>
            </a:r>
            <a:r>
              <a:rPr lang="en-US" sz="2300" b="1" kern="0" dirty="0" smtClean="0">
                <a:solidFill>
                  <a:srgbClr val="FF0000"/>
                </a:solidFill>
                <a:latin typeface="Arial Unicode MS"/>
              </a:rPr>
              <a:t>4 OF 6</a:t>
            </a:r>
            <a:r>
              <a:rPr lang="en-US" sz="2300" b="1" kern="0" dirty="0" smtClean="0">
                <a:solidFill>
                  <a:srgbClr val="FFFFFF">
                    <a:lumMod val="50000"/>
                  </a:srgbClr>
                </a:solidFill>
                <a:latin typeface="Arial Unicode MS"/>
              </a:rPr>
              <a:t>)</a:t>
            </a:r>
            <a:endParaRPr lang="en-US" sz="3200" b="1" kern="0" dirty="0">
              <a:solidFill>
                <a:srgbClr val="FFFFFF">
                  <a:lumMod val="50000"/>
                </a:srgbClr>
              </a:solidFill>
              <a:latin typeface="Arial Unicode MS"/>
            </a:endParaRPr>
          </a:p>
        </p:txBody>
      </p:sp>
    </p:spTree>
    <p:extLst>
      <p:ext uri="{BB962C8B-B14F-4D97-AF65-F5344CB8AC3E}">
        <p14:creationId xmlns:p14="http://schemas.microsoft.com/office/powerpoint/2010/main" val="381372773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3"/>
          <p:cNvSpPr txBox="1">
            <a:spLocks noChangeArrowheads="1"/>
          </p:cNvSpPr>
          <p:nvPr/>
        </p:nvSpPr>
        <p:spPr>
          <a:xfrm>
            <a:off x="457200" y="1600200"/>
            <a:ext cx="8229600" cy="3690931"/>
          </a:xfrm>
          <a:prstGeom prst="rect">
            <a:avLst/>
          </a:prstGeom>
          <a:solidFill>
            <a:srgbClr val="FFFFFF">
              <a:lumMod val="40000"/>
              <a:lumOff val="60000"/>
              <a:alpha val="33000"/>
            </a:srgbClr>
          </a:solidFill>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FontTx/>
              <a:buNone/>
              <a:defRPr/>
            </a:pPr>
            <a:r>
              <a:rPr lang="en-ZA" sz="1400" kern="0" dirty="0" smtClean="0">
                <a:solidFill>
                  <a:srgbClr val="000000">
                    <a:lumMod val="75000"/>
                  </a:srgbClr>
                </a:solidFill>
                <a:latin typeface="Times New Roman"/>
              </a:rPr>
              <a:t>From </a:t>
            </a:r>
            <a:r>
              <a:rPr lang="en-ZA" sz="1400" b="1" u="sng" kern="0" dirty="0" smtClean="0">
                <a:solidFill>
                  <a:srgbClr val="FF0000"/>
                </a:solidFill>
                <a:latin typeface="Times New Roman"/>
              </a:rPr>
              <a:t>2009 to 2013</a:t>
            </a:r>
            <a:r>
              <a:rPr lang="en-ZA" sz="1400" kern="0" dirty="0" smtClean="0">
                <a:solidFill>
                  <a:srgbClr val="000000">
                    <a:lumMod val="75000"/>
                  </a:srgbClr>
                </a:solidFill>
                <a:latin typeface="Times New Roman"/>
              </a:rPr>
              <a:t>, Undertook </a:t>
            </a:r>
            <a:r>
              <a:rPr lang="en-ZA" sz="1400" b="1" kern="0" dirty="0" smtClean="0">
                <a:solidFill>
                  <a:srgbClr val="FF0000"/>
                </a:solidFill>
                <a:latin typeface="Times New Roman"/>
              </a:rPr>
              <a:t>Trans-boundary Diagnostic Analysis (TDA) of environmental sustainability impacts and causes of those, and development of a Basin Wide Strategic Action Plan (SAP) and National Action Plans (NAPs) </a:t>
            </a:r>
            <a:r>
              <a:rPr lang="en-ZA" sz="1400" kern="0" dirty="0" smtClean="0">
                <a:solidFill>
                  <a:srgbClr val="000000">
                    <a:lumMod val="75000"/>
                  </a:srgbClr>
                </a:solidFill>
                <a:latin typeface="Times New Roman"/>
              </a:rPr>
              <a:t>to address identified environmental sustainability challenges and causes, </a:t>
            </a:r>
            <a:r>
              <a:rPr lang="en-ZA" sz="1400" b="1" kern="0" dirty="0" smtClean="0">
                <a:solidFill>
                  <a:srgbClr val="FF0000"/>
                </a:solidFill>
                <a:latin typeface="Times New Roman"/>
              </a:rPr>
              <a:t>with support of UNDP-GEF</a:t>
            </a:r>
            <a:r>
              <a:rPr lang="en-ZA" sz="1400" kern="0" dirty="0" smtClean="0">
                <a:solidFill>
                  <a:srgbClr val="000000">
                    <a:lumMod val="75000"/>
                  </a:srgbClr>
                </a:solidFill>
                <a:latin typeface="Times New Roman"/>
              </a:rPr>
              <a:t>. The work also included the following other components:</a:t>
            </a:r>
          </a:p>
          <a:p>
            <a:pPr lvl="1" algn="just">
              <a:defRPr/>
            </a:pPr>
            <a:endParaRPr lang="en-ZA" sz="1400" kern="0" dirty="0" smtClean="0">
              <a:solidFill>
                <a:srgbClr val="000000">
                  <a:lumMod val="75000"/>
                </a:srgbClr>
              </a:solidFill>
              <a:latin typeface="Times New Roman"/>
            </a:endParaRPr>
          </a:p>
          <a:p>
            <a:pPr lvl="1" algn="just">
              <a:defRPr/>
            </a:pPr>
            <a:r>
              <a:rPr lang="en-ZA" sz="1400" kern="0" dirty="0" smtClean="0">
                <a:solidFill>
                  <a:srgbClr val="000000">
                    <a:lumMod val="75000"/>
                  </a:srgbClr>
                </a:solidFill>
                <a:latin typeface="Times New Roman"/>
              </a:rPr>
              <a:t>Institutional Strengthening of ORASECOM e.g. establishment of a Water Information System for ORASECOM</a:t>
            </a:r>
          </a:p>
          <a:p>
            <a:pPr lvl="1" algn="just">
              <a:defRPr/>
            </a:pPr>
            <a:r>
              <a:rPr lang="en-ZA" sz="1400" kern="0" dirty="0" smtClean="0">
                <a:solidFill>
                  <a:srgbClr val="000000">
                    <a:lumMod val="75000"/>
                  </a:srgbClr>
                </a:solidFill>
                <a:latin typeface="Times New Roman"/>
              </a:rPr>
              <a:t>Improving Communications and Public Participation</a:t>
            </a:r>
          </a:p>
          <a:p>
            <a:pPr lvl="1" algn="just">
              <a:defRPr/>
            </a:pPr>
            <a:r>
              <a:rPr lang="en-ZA" sz="1400" kern="0" dirty="0" smtClean="0">
                <a:solidFill>
                  <a:srgbClr val="000000">
                    <a:lumMod val="75000"/>
                  </a:srgbClr>
                </a:solidFill>
                <a:latin typeface="Times New Roman"/>
              </a:rPr>
              <a:t> Demonstration Projects i.e. environmental flows requirement assessment for the lower part of the Basin (downstream of </a:t>
            </a:r>
            <a:r>
              <a:rPr lang="en-ZA" sz="1400" kern="0" dirty="0" err="1" smtClean="0">
                <a:solidFill>
                  <a:srgbClr val="000000">
                    <a:lumMod val="75000"/>
                  </a:srgbClr>
                </a:solidFill>
                <a:latin typeface="Times New Roman"/>
              </a:rPr>
              <a:t>Noordoewer</a:t>
            </a:r>
            <a:r>
              <a:rPr lang="en-ZA" sz="1400" kern="0" dirty="0" smtClean="0">
                <a:solidFill>
                  <a:srgbClr val="000000">
                    <a:lumMod val="75000"/>
                  </a:srgbClr>
                </a:solidFill>
                <a:latin typeface="Times New Roman"/>
              </a:rPr>
              <a:t>/</a:t>
            </a:r>
            <a:r>
              <a:rPr lang="en-ZA" sz="1400" kern="0" dirty="0" err="1" smtClean="0">
                <a:solidFill>
                  <a:srgbClr val="000000">
                    <a:lumMod val="75000"/>
                  </a:srgbClr>
                </a:solidFill>
                <a:latin typeface="Times New Roman"/>
              </a:rPr>
              <a:t>Vioolsdrift</a:t>
            </a:r>
            <a:r>
              <a:rPr lang="en-ZA" sz="1400" kern="0" dirty="0" smtClean="0">
                <a:solidFill>
                  <a:srgbClr val="000000">
                    <a:lumMod val="75000"/>
                  </a:srgbClr>
                </a:solidFill>
                <a:latin typeface="Times New Roman"/>
              </a:rPr>
              <a:t>, Fish River in Namibia, and the river mouth), irrigation efficiency demonstration in some of the farms belonging to the Joint Irrigation Authority between Namibia and South Africa; and addressing land degradation and providing alternative livelihood for affected communities in Lesotho and </a:t>
            </a:r>
            <a:r>
              <a:rPr lang="en-ZA" sz="1400" kern="0" dirty="0" smtClean="0">
                <a:solidFill>
                  <a:srgbClr val="000000">
                    <a:lumMod val="75000"/>
                  </a:srgbClr>
                </a:solidFill>
                <a:latin typeface="Times New Roman"/>
              </a:rPr>
              <a:t>Botswana.</a:t>
            </a:r>
          </a:p>
          <a:p>
            <a:pPr marL="57150" indent="0" algn="just">
              <a:buNone/>
              <a:defRPr/>
            </a:pPr>
            <a:r>
              <a:rPr lang="en-ZA" sz="1600" kern="0" dirty="0" smtClean="0">
                <a:solidFill>
                  <a:srgbClr val="000000">
                    <a:lumMod val="75000"/>
                  </a:srgbClr>
                </a:solidFill>
                <a:latin typeface="Times New Roman"/>
              </a:rPr>
              <a:t>Four environmental </a:t>
            </a:r>
            <a:r>
              <a:rPr lang="en-ZA" sz="1600" kern="0" dirty="0">
                <a:solidFill>
                  <a:srgbClr val="000000">
                    <a:lumMod val="75000"/>
                  </a:srgbClr>
                </a:solidFill>
                <a:latin typeface="Times New Roman"/>
              </a:rPr>
              <a:t>priority areas of concern identified in the </a:t>
            </a:r>
            <a:r>
              <a:rPr lang="en-ZA" sz="1600" kern="0" dirty="0" smtClean="0">
                <a:solidFill>
                  <a:srgbClr val="000000">
                    <a:lumMod val="75000"/>
                  </a:srgbClr>
                </a:solidFill>
                <a:latin typeface="Times New Roman"/>
              </a:rPr>
              <a:t>TDA are</a:t>
            </a:r>
            <a:r>
              <a:rPr lang="en-ZA" sz="1400" kern="0" dirty="0" smtClean="0">
                <a:solidFill>
                  <a:srgbClr val="000000">
                    <a:lumMod val="75000"/>
                  </a:srgbClr>
                </a:solidFill>
                <a:latin typeface="Times New Roman"/>
              </a:rPr>
              <a:t>:</a:t>
            </a:r>
            <a:endParaRPr lang="en-ZA" sz="1400" kern="0" dirty="0">
              <a:solidFill>
                <a:srgbClr val="000000">
                  <a:lumMod val="75000"/>
                </a:srgbClr>
              </a:solidFill>
              <a:latin typeface="Times New Roman"/>
            </a:endParaRPr>
          </a:p>
          <a:p>
            <a:pPr marL="857250" lvl="2" indent="0" algn="just">
              <a:buNone/>
              <a:defRPr/>
            </a:pPr>
            <a:r>
              <a:rPr lang="en-ZA" sz="1000" kern="0" dirty="0">
                <a:solidFill>
                  <a:srgbClr val="000000">
                    <a:lumMod val="75000"/>
                  </a:srgbClr>
                </a:solidFill>
                <a:latin typeface="Times New Roman"/>
              </a:rPr>
              <a:t>• </a:t>
            </a:r>
            <a:r>
              <a:rPr lang="en-ZA" sz="1600" b="1" kern="0" dirty="0">
                <a:solidFill>
                  <a:srgbClr val="FF0000"/>
                </a:solidFill>
                <a:latin typeface="Times New Roman"/>
              </a:rPr>
              <a:t>Increasing water demand</a:t>
            </a:r>
          </a:p>
          <a:p>
            <a:pPr marL="857250" lvl="2" indent="0" algn="just">
              <a:buNone/>
              <a:defRPr/>
            </a:pPr>
            <a:r>
              <a:rPr lang="en-ZA" sz="1600" b="1" kern="0" dirty="0">
                <a:solidFill>
                  <a:srgbClr val="FF0000"/>
                </a:solidFill>
                <a:latin typeface="Times New Roman"/>
              </a:rPr>
              <a:t>• Declining water resources quality</a:t>
            </a:r>
          </a:p>
          <a:p>
            <a:pPr marL="857250" lvl="2" indent="0" algn="just">
              <a:buNone/>
              <a:defRPr/>
            </a:pPr>
            <a:r>
              <a:rPr lang="en-ZA" sz="1600" b="1" kern="0" dirty="0">
                <a:solidFill>
                  <a:srgbClr val="FF0000"/>
                </a:solidFill>
                <a:latin typeface="Times New Roman"/>
              </a:rPr>
              <a:t>• Changes to the hydrological regime</a:t>
            </a:r>
          </a:p>
          <a:p>
            <a:pPr marL="857250" lvl="2" indent="0" algn="just">
              <a:buNone/>
              <a:defRPr/>
            </a:pPr>
            <a:r>
              <a:rPr lang="en-ZA" sz="1600" b="1" kern="0" dirty="0">
                <a:solidFill>
                  <a:srgbClr val="FF0000"/>
                </a:solidFill>
                <a:latin typeface="Times New Roman"/>
              </a:rPr>
              <a:t>• Land degradation.</a:t>
            </a:r>
            <a:endParaRPr lang="en-ZA" sz="1600" b="1" kern="0" dirty="0" smtClean="0">
              <a:solidFill>
                <a:srgbClr val="FF0000"/>
              </a:solidFill>
              <a:latin typeface="Times New Roman"/>
            </a:endParaRPr>
          </a:p>
          <a:p>
            <a:pPr marL="457200" lvl="1" indent="0" algn="just">
              <a:buFontTx/>
              <a:buNone/>
              <a:defRPr/>
            </a:pPr>
            <a:endParaRPr lang="en-ZA" sz="1400" kern="0" dirty="0" smtClean="0">
              <a:solidFill>
                <a:srgbClr val="000000">
                  <a:lumMod val="75000"/>
                </a:srgbClr>
              </a:solidFill>
              <a:latin typeface="Times New Roman"/>
            </a:endParaRPr>
          </a:p>
          <a:p>
            <a:pPr lvl="1" algn="just">
              <a:defRPr/>
            </a:pPr>
            <a:endParaRPr lang="en-US" sz="1400" b="1" kern="0" dirty="0">
              <a:solidFill>
                <a:srgbClr val="000000">
                  <a:lumMod val="75000"/>
                </a:srgbClr>
              </a:solidFill>
              <a:latin typeface="Times New Roman"/>
            </a:endParaRPr>
          </a:p>
        </p:txBody>
      </p:sp>
      <p:sp>
        <p:nvSpPr>
          <p:cNvPr id="5" name="Rectangle 2"/>
          <p:cNvSpPr txBox="1">
            <a:spLocks noChangeArrowheads="1"/>
          </p:cNvSpPr>
          <p:nvPr/>
        </p:nvSpPr>
        <p:spPr>
          <a:xfrm>
            <a:off x="1143000" y="457200"/>
            <a:ext cx="7805627" cy="448056"/>
          </a:xfrm>
          <a:prstGeom prst="rect">
            <a:avLst/>
          </a:prstGeom>
        </p:spPr>
        <p:txBody>
          <a:bodyPr/>
          <a:lstStyle>
            <a:lvl1pPr algn="ctr" rtl="0" eaLnBrk="0" fontAlgn="base" hangingPunct="0">
              <a:spcBef>
                <a:spcPct val="0"/>
              </a:spcBef>
              <a:spcAft>
                <a:spcPct val="0"/>
              </a:spcAft>
              <a:defRPr sz="2400">
                <a:solidFill>
                  <a:srgbClr val="0027A4"/>
                </a:solidFill>
                <a:latin typeface="+mj-lt"/>
                <a:ea typeface="+mj-ea"/>
                <a:cs typeface="+mj-cs"/>
              </a:defRPr>
            </a:lvl1pPr>
            <a:lvl2pPr algn="ctr" rtl="0" eaLnBrk="0" fontAlgn="base" hangingPunct="0">
              <a:spcBef>
                <a:spcPct val="0"/>
              </a:spcBef>
              <a:spcAft>
                <a:spcPct val="0"/>
              </a:spcAft>
              <a:defRPr sz="2400">
                <a:solidFill>
                  <a:srgbClr val="0027A4"/>
                </a:solidFill>
                <a:latin typeface="Arial Unicode MS" pitchFamily="34" charset="-128"/>
              </a:defRPr>
            </a:lvl2pPr>
            <a:lvl3pPr algn="ctr" rtl="0" eaLnBrk="0" fontAlgn="base" hangingPunct="0">
              <a:spcBef>
                <a:spcPct val="0"/>
              </a:spcBef>
              <a:spcAft>
                <a:spcPct val="0"/>
              </a:spcAft>
              <a:defRPr sz="2400">
                <a:solidFill>
                  <a:srgbClr val="0027A4"/>
                </a:solidFill>
                <a:latin typeface="Arial Unicode MS" pitchFamily="34" charset="-128"/>
              </a:defRPr>
            </a:lvl3pPr>
            <a:lvl4pPr algn="ctr" rtl="0" eaLnBrk="0" fontAlgn="base" hangingPunct="0">
              <a:spcBef>
                <a:spcPct val="0"/>
              </a:spcBef>
              <a:spcAft>
                <a:spcPct val="0"/>
              </a:spcAft>
              <a:defRPr sz="2400">
                <a:solidFill>
                  <a:srgbClr val="0027A4"/>
                </a:solidFill>
                <a:latin typeface="Arial Unicode MS" pitchFamily="34" charset="-128"/>
              </a:defRPr>
            </a:lvl4pPr>
            <a:lvl5pPr algn="ctr" rtl="0" eaLnBrk="0" fontAlgn="base" hangingPunct="0">
              <a:spcBef>
                <a:spcPct val="0"/>
              </a:spcBef>
              <a:spcAft>
                <a:spcPct val="0"/>
              </a:spcAft>
              <a:defRPr sz="2400">
                <a:solidFill>
                  <a:srgbClr val="0027A4"/>
                </a:solidFill>
                <a:latin typeface="Arial Unicode MS" pitchFamily="34" charset="-128"/>
              </a:defRPr>
            </a:lvl5pPr>
            <a:lvl6pPr marL="457200" algn="ctr" rtl="0" fontAlgn="base">
              <a:spcBef>
                <a:spcPct val="0"/>
              </a:spcBef>
              <a:spcAft>
                <a:spcPct val="0"/>
              </a:spcAft>
              <a:defRPr sz="2400">
                <a:solidFill>
                  <a:srgbClr val="0027A4"/>
                </a:solidFill>
                <a:latin typeface="Arial Unicode MS" pitchFamily="34" charset="-128"/>
              </a:defRPr>
            </a:lvl6pPr>
            <a:lvl7pPr marL="914400" algn="ctr" rtl="0" fontAlgn="base">
              <a:spcBef>
                <a:spcPct val="0"/>
              </a:spcBef>
              <a:spcAft>
                <a:spcPct val="0"/>
              </a:spcAft>
              <a:defRPr sz="2400">
                <a:solidFill>
                  <a:srgbClr val="0027A4"/>
                </a:solidFill>
                <a:latin typeface="Arial Unicode MS" pitchFamily="34" charset="-128"/>
              </a:defRPr>
            </a:lvl7pPr>
            <a:lvl8pPr marL="1371600" algn="ctr" rtl="0" fontAlgn="base">
              <a:spcBef>
                <a:spcPct val="0"/>
              </a:spcBef>
              <a:spcAft>
                <a:spcPct val="0"/>
              </a:spcAft>
              <a:defRPr sz="2400">
                <a:solidFill>
                  <a:srgbClr val="0027A4"/>
                </a:solidFill>
                <a:latin typeface="Arial Unicode MS" pitchFamily="34" charset="-128"/>
              </a:defRPr>
            </a:lvl8pPr>
            <a:lvl9pPr marL="1828800" algn="ctr" rtl="0" fontAlgn="base">
              <a:spcBef>
                <a:spcPct val="0"/>
              </a:spcBef>
              <a:spcAft>
                <a:spcPct val="0"/>
              </a:spcAft>
              <a:defRPr sz="2400">
                <a:solidFill>
                  <a:srgbClr val="0027A4"/>
                </a:solidFill>
                <a:latin typeface="Arial Unicode MS" pitchFamily="34" charset="-128"/>
              </a:defRPr>
            </a:lvl9pPr>
          </a:lstStyle>
          <a:p>
            <a:pPr eaLnBrk="1" hangingPunct="1">
              <a:defRPr/>
            </a:pPr>
            <a:r>
              <a:rPr lang="en-US" sz="2300" b="1" u="sng" kern="0" dirty="0" err="1" smtClean="0">
                <a:solidFill>
                  <a:srgbClr val="7030A0"/>
                </a:solidFill>
                <a:latin typeface="Arial Unicode MS"/>
              </a:rPr>
              <a:t>Programme</a:t>
            </a:r>
            <a:r>
              <a:rPr lang="en-US" sz="2300" b="1" u="sng" kern="0" dirty="0" smtClean="0">
                <a:solidFill>
                  <a:srgbClr val="7030A0"/>
                </a:solidFill>
                <a:latin typeface="Arial Unicode MS"/>
              </a:rPr>
              <a:t> </a:t>
            </a:r>
            <a:r>
              <a:rPr lang="en-US" sz="2300" b="1" u="sng" kern="0" dirty="0">
                <a:solidFill>
                  <a:srgbClr val="7030A0"/>
                </a:solidFill>
                <a:latin typeface="Arial Unicode MS"/>
              </a:rPr>
              <a:t>Delivery</a:t>
            </a:r>
            <a:r>
              <a:rPr lang="en-US" sz="2300" b="1" kern="0" dirty="0">
                <a:solidFill>
                  <a:srgbClr val="FFFFFF">
                    <a:lumMod val="50000"/>
                  </a:srgbClr>
                </a:solidFill>
                <a:latin typeface="Arial Unicode MS"/>
              </a:rPr>
              <a:t> </a:t>
            </a:r>
            <a:r>
              <a:rPr lang="en-US" sz="2300" b="1" kern="0" dirty="0" smtClean="0">
                <a:solidFill>
                  <a:srgbClr val="FFFFFF">
                    <a:lumMod val="50000"/>
                  </a:srgbClr>
                </a:solidFill>
                <a:latin typeface="Arial Unicode MS"/>
              </a:rPr>
              <a:t>(</a:t>
            </a:r>
            <a:r>
              <a:rPr lang="en-US" sz="2300" b="1" kern="0" dirty="0" smtClean="0">
                <a:solidFill>
                  <a:srgbClr val="FF0000"/>
                </a:solidFill>
                <a:latin typeface="Arial Unicode MS"/>
              </a:rPr>
              <a:t>5 OF 6</a:t>
            </a:r>
            <a:r>
              <a:rPr lang="en-US" sz="2300" b="1" kern="0" dirty="0" smtClean="0">
                <a:solidFill>
                  <a:srgbClr val="FFFFFF">
                    <a:lumMod val="50000"/>
                  </a:srgbClr>
                </a:solidFill>
                <a:latin typeface="Arial Unicode MS"/>
              </a:rPr>
              <a:t>)</a:t>
            </a:r>
            <a:endParaRPr lang="en-US" sz="3200" b="1" kern="0" dirty="0">
              <a:solidFill>
                <a:srgbClr val="FFFFFF">
                  <a:lumMod val="50000"/>
                </a:srgbClr>
              </a:solidFill>
              <a:latin typeface="Arial Unicode MS"/>
            </a:endParaRPr>
          </a:p>
        </p:txBody>
      </p:sp>
    </p:spTree>
    <p:extLst>
      <p:ext uri="{BB962C8B-B14F-4D97-AF65-F5344CB8AC3E}">
        <p14:creationId xmlns:p14="http://schemas.microsoft.com/office/powerpoint/2010/main" val="370143386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3"/>
          <p:cNvSpPr txBox="1">
            <a:spLocks noChangeArrowheads="1"/>
          </p:cNvSpPr>
          <p:nvPr/>
        </p:nvSpPr>
        <p:spPr>
          <a:xfrm>
            <a:off x="152400" y="1524000"/>
            <a:ext cx="8797989" cy="4648200"/>
          </a:xfrm>
          <a:prstGeom prst="rect">
            <a:avLst/>
          </a:prstGeom>
          <a:solidFill>
            <a:srgbClr val="FFFFFF">
              <a:lumMod val="40000"/>
              <a:lumOff val="60000"/>
              <a:alpha val="33000"/>
            </a:srgbClr>
          </a:solidFill>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a:defRPr/>
            </a:pPr>
            <a:r>
              <a:rPr lang="en-ZA" sz="2000" kern="0" dirty="0" smtClean="0">
                <a:solidFill>
                  <a:srgbClr val="000000">
                    <a:lumMod val="75000"/>
                  </a:srgbClr>
                </a:solidFill>
                <a:latin typeface="Times New Roman"/>
              </a:rPr>
              <a:t>From </a:t>
            </a:r>
            <a:r>
              <a:rPr lang="en-ZA" sz="2000" b="1" u="sng" kern="0" dirty="0" smtClean="0">
                <a:solidFill>
                  <a:srgbClr val="FF0000"/>
                </a:solidFill>
                <a:latin typeface="Times New Roman"/>
              </a:rPr>
              <a:t>2013 to 2015</a:t>
            </a:r>
            <a:r>
              <a:rPr lang="en-ZA" sz="2000" kern="0" dirty="0" smtClean="0">
                <a:solidFill>
                  <a:srgbClr val="000000">
                    <a:lumMod val="75000"/>
                  </a:srgbClr>
                </a:solidFill>
                <a:latin typeface="Times New Roman"/>
              </a:rPr>
              <a:t>, Undertook </a:t>
            </a:r>
            <a:r>
              <a:rPr lang="en-ZA" sz="2000" b="1" kern="0" dirty="0" smtClean="0">
                <a:solidFill>
                  <a:srgbClr val="FF0000"/>
                </a:solidFill>
                <a:latin typeface="Times New Roman"/>
              </a:rPr>
              <a:t>Phase III of the ORASECOM IWRM planning </a:t>
            </a:r>
            <a:r>
              <a:rPr lang="en-ZA" sz="2000" kern="0" dirty="0" smtClean="0">
                <a:solidFill>
                  <a:srgbClr val="000000">
                    <a:lumMod val="75000"/>
                  </a:srgbClr>
                </a:solidFill>
                <a:latin typeface="Times New Roman"/>
              </a:rPr>
              <a:t>programme </a:t>
            </a:r>
            <a:r>
              <a:rPr lang="en-ZA" sz="2000" b="1" kern="0" dirty="0" smtClean="0">
                <a:solidFill>
                  <a:srgbClr val="FF0000"/>
                </a:solidFill>
                <a:latin typeface="Times New Roman"/>
              </a:rPr>
              <a:t>focusing on</a:t>
            </a:r>
            <a:r>
              <a:rPr lang="en-ZA" sz="2000" kern="0" dirty="0" smtClean="0">
                <a:solidFill>
                  <a:srgbClr val="000000">
                    <a:lumMod val="75000"/>
                  </a:srgbClr>
                </a:solidFill>
                <a:latin typeface="Times New Roman"/>
              </a:rPr>
              <a:t> the </a:t>
            </a:r>
            <a:r>
              <a:rPr lang="en-ZA" sz="2000" b="1" kern="0" dirty="0" smtClean="0">
                <a:solidFill>
                  <a:srgbClr val="FF0000"/>
                </a:solidFill>
                <a:latin typeface="Times New Roman"/>
              </a:rPr>
              <a:t>consolidation of a 10 year (2015 to 2024) IWRM Plan for the Basin</a:t>
            </a:r>
            <a:r>
              <a:rPr lang="en-ZA" sz="2000" kern="0" dirty="0" smtClean="0">
                <a:solidFill>
                  <a:srgbClr val="000000">
                    <a:lumMod val="75000"/>
                  </a:srgbClr>
                </a:solidFill>
                <a:latin typeface="Times New Roman"/>
              </a:rPr>
              <a:t> based on all work done since Establishment of ORASECOM in 2000</a:t>
            </a:r>
          </a:p>
          <a:p>
            <a:pPr algn="just">
              <a:defRPr/>
            </a:pPr>
            <a:endParaRPr lang="en-ZA" sz="2000" kern="0" dirty="0" smtClean="0">
              <a:solidFill>
                <a:srgbClr val="000000">
                  <a:lumMod val="75000"/>
                </a:srgbClr>
              </a:solidFill>
              <a:latin typeface="Times New Roman"/>
            </a:endParaRPr>
          </a:p>
          <a:p>
            <a:pPr algn="just">
              <a:defRPr/>
            </a:pPr>
            <a:r>
              <a:rPr lang="en-ZA" sz="2000" kern="0" dirty="0" smtClean="0">
                <a:solidFill>
                  <a:srgbClr val="000000">
                    <a:lumMod val="75000"/>
                  </a:srgbClr>
                </a:solidFill>
                <a:latin typeface="Times New Roman"/>
              </a:rPr>
              <a:t>New information in the following further knowledge Gap Areas were also included:- </a:t>
            </a:r>
          </a:p>
          <a:p>
            <a:pPr marL="0" indent="0" algn="just">
              <a:buFontTx/>
              <a:buNone/>
              <a:defRPr/>
            </a:pPr>
            <a:endParaRPr lang="en-ZA" sz="2000" kern="0" dirty="0" smtClean="0">
              <a:solidFill>
                <a:srgbClr val="000000">
                  <a:lumMod val="75000"/>
                </a:srgbClr>
              </a:solidFill>
              <a:latin typeface="Times New Roman"/>
            </a:endParaRPr>
          </a:p>
          <a:p>
            <a:pPr lvl="1" algn="just">
              <a:defRPr/>
            </a:pPr>
            <a:r>
              <a:rPr lang="en-US" sz="2000" b="1" kern="0" dirty="0" smtClean="0">
                <a:solidFill>
                  <a:srgbClr val="FF0000"/>
                </a:solidFill>
                <a:latin typeface="Times New Roman"/>
              </a:rPr>
              <a:t>Economic Accounting of Water</a:t>
            </a:r>
          </a:p>
          <a:p>
            <a:pPr lvl="1" algn="just">
              <a:defRPr/>
            </a:pPr>
            <a:r>
              <a:rPr lang="en-US" sz="2000" b="1" kern="0" dirty="0" smtClean="0">
                <a:solidFill>
                  <a:srgbClr val="000000">
                    <a:lumMod val="75000"/>
                  </a:srgbClr>
                </a:solidFill>
                <a:latin typeface="Times New Roman"/>
              </a:rPr>
              <a:t>Water Demands Infrastructure</a:t>
            </a:r>
          </a:p>
          <a:p>
            <a:pPr lvl="1" algn="just">
              <a:defRPr/>
            </a:pPr>
            <a:r>
              <a:rPr lang="en-US" sz="2000" b="1" kern="0" dirty="0" smtClean="0">
                <a:solidFill>
                  <a:srgbClr val="FF0000"/>
                </a:solidFill>
                <a:latin typeface="Times New Roman"/>
              </a:rPr>
              <a:t>Water Resources Modelling</a:t>
            </a:r>
          </a:p>
          <a:p>
            <a:pPr lvl="1" algn="just">
              <a:defRPr/>
            </a:pPr>
            <a:r>
              <a:rPr lang="en-US" sz="2000" b="1" kern="0" dirty="0" smtClean="0">
                <a:solidFill>
                  <a:srgbClr val="000000">
                    <a:lumMod val="75000"/>
                  </a:srgbClr>
                </a:solidFill>
                <a:latin typeface="Times New Roman"/>
              </a:rPr>
              <a:t>Environmental Flows and Water Quality</a:t>
            </a:r>
          </a:p>
          <a:p>
            <a:pPr lvl="1" algn="just">
              <a:defRPr/>
            </a:pPr>
            <a:r>
              <a:rPr lang="en-US" sz="2000" b="1" kern="0" dirty="0" smtClean="0">
                <a:solidFill>
                  <a:srgbClr val="000000">
                    <a:lumMod val="75000"/>
                  </a:srgbClr>
                </a:solidFill>
                <a:latin typeface="Times New Roman"/>
              </a:rPr>
              <a:t>Economic Instruments</a:t>
            </a:r>
          </a:p>
          <a:p>
            <a:pPr lvl="1" algn="just">
              <a:defRPr/>
            </a:pPr>
            <a:endParaRPr lang="en-US" sz="2000" b="1" kern="0" dirty="0">
              <a:solidFill>
                <a:srgbClr val="000000">
                  <a:lumMod val="75000"/>
                </a:srgbClr>
              </a:solidFill>
              <a:latin typeface="Times New Roman"/>
            </a:endParaRPr>
          </a:p>
        </p:txBody>
      </p:sp>
      <p:sp>
        <p:nvSpPr>
          <p:cNvPr id="4" name="Rectangle 2"/>
          <p:cNvSpPr txBox="1">
            <a:spLocks noChangeArrowheads="1"/>
          </p:cNvSpPr>
          <p:nvPr/>
        </p:nvSpPr>
        <p:spPr>
          <a:xfrm>
            <a:off x="3858164" y="237744"/>
            <a:ext cx="5252308" cy="448056"/>
          </a:xfrm>
          <a:prstGeom prst="rect">
            <a:avLst/>
          </a:prstGeom>
        </p:spPr>
        <p:txBody>
          <a:bodyPr/>
          <a:lstStyle>
            <a:lvl1pPr algn="ctr" rtl="0" eaLnBrk="0" fontAlgn="base" hangingPunct="0">
              <a:spcBef>
                <a:spcPct val="0"/>
              </a:spcBef>
              <a:spcAft>
                <a:spcPct val="0"/>
              </a:spcAft>
              <a:defRPr sz="2400">
                <a:solidFill>
                  <a:srgbClr val="0027A4"/>
                </a:solidFill>
                <a:latin typeface="+mj-lt"/>
                <a:ea typeface="+mj-ea"/>
                <a:cs typeface="+mj-cs"/>
              </a:defRPr>
            </a:lvl1pPr>
            <a:lvl2pPr algn="ctr" rtl="0" eaLnBrk="0" fontAlgn="base" hangingPunct="0">
              <a:spcBef>
                <a:spcPct val="0"/>
              </a:spcBef>
              <a:spcAft>
                <a:spcPct val="0"/>
              </a:spcAft>
              <a:defRPr sz="2400">
                <a:solidFill>
                  <a:srgbClr val="0027A4"/>
                </a:solidFill>
                <a:latin typeface="Arial Unicode MS" pitchFamily="34" charset="-128"/>
              </a:defRPr>
            </a:lvl2pPr>
            <a:lvl3pPr algn="ctr" rtl="0" eaLnBrk="0" fontAlgn="base" hangingPunct="0">
              <a:spcBef>
                <a:spcPct val="0"/>
              </a:spcBef>
              <a:spcAft>
                <a:spcPct val="0"/>
              </a:spcAft>
              <a:defRPr sz="2400">
                <a:solidFill>
                  <a:srgbClr val="0027A4"/>
                </a:solidFill>
                <a:latin typeface="Arial Unicode MS" pitchFamily="34" charset="-128"/>
              </a:defRPr>
            </a:lvl3pPr>
            <a:lvl4pPr algn="ctr" rtl="0" eaLnBrk="0" fontAlgn="base" hangingPunct="0">
              <a:spcBef>
                <a:spcPct val="0"/>
              </a:spcBef>
              <a:spcAft>
                <a:spcPct val="0"/>
              </a:spcAft>
              <a:defRPr sz="2400">
                <a:solidFill>
                  <a:srgbClr val="0027A4"/>
                </a:solidFill>
                <a:latin typeface="Arial Unicode MS" pitchFamily="34" charset="-128"/>
              </a:defRPr>
            </a:lvl4pPr>
            <a:lvl5pPr algn="ctr" rtl="0" eaLnBrk="0" fontAlgn="base" hangingPunct="0">
              <a:spcBef>
                <a:spcPct val="0"/>
              </a:spcBef>
              <a:spcAft>
                <a:spcPct val="0"/>
              </a:spcAft>
              <a:defRPr sz="2400">
                <a:solidFill>
                  <a:srgbClr val="0027A4"/>
                </a:solidFill>
                <a:latin typeface="Arial Unicode MS" pitchFamily="34" charset="-128"/>
              </a:defRPr>
            </a:lvl5pPr>
            <a:lvl6pPr marL="457200" algn="ctr" rtl="0" fontAlgn="base">
              <a:spcBef>
                <a:spcPct val="0"/>
              </a:spcBef>
              <a:spcAft>
                <a:spcPct val="0"/>
              </a:spcAft>
              <a:defRPr sz="2400">
                <a:solidFill>
                  <a:srgbClr val="0027A4"/>
                </a:solidFill>
                <a:latin typeface="Arial Unicode MS" pitchFamily="34" charset="-128"/>
              </a:defRPr>
            </a:lvl6pPr>
            <a:lvl7pPr marL="914400" algn="ctr" rtl="0" fontAlgn="base">
              <a:spcBef>
                <a:spcPct val="0"/>
              </a:spcBef>
              <a:spcAft>
                <a:spcPct val="0"/>
              </a:spcAft>
              <a:defRPr sz="2400">
                <a:solidFill>
                  <a:srgbClr val="0027A4"/>
                </a:solidFill>
                <a:latin typeface="Arial Unicode MS" pitchFamily="34" charset="-128"/>
              </a:defRPr>
            </a:lvl7pPr>
            <a:lvl8pPr marL="1371600" algn="ctr" rtl="0" fontAlgn="base">
              <a:spcBef>
                <a:spcPct val="0"/>
              </a:spcBef>
              <a:spcAft>
                <a:spcPct val="0"/>
              </a:spcAft>
              <a:defRPr sz="2400">
                <a:solidFill>
                  <a:srgbClr val="0027A4"/>
                </a:solidFill>
                <a:latin typeface="Arial Unicode MS" pitchFamily="34" charset="-128"/>
              </a:defRPr>
            </a:lvl8pPr>
            <a:lvl9pPr marL="1828800" algn="ctr" rtl="0" fontAlgn="base">
              <a:spcBef>
                <a:spcPct val="0"/>
              </a:spcBef>
              <a:spcAft>
                <a:spcPct val="0"/>
              </a:spcAft>
              <a:defRPr sz="2400">
                <a:solidFill>
                  <a:srgbClr val="0027A4"/>
                </a:solidFill>
                <a:latin typeface="Arial Unicode MS" pitchFamily="34" charset="-128"/>
              </a:defRPr>
            </a:lvl9pPr>
          </a:lstStyle>
          <a:p>
            <a:pPr eaLnBrk="1" hangingPunct="1">
              <a:defRPr/>
            </a:pPr>
            <a:r>
              <a:rPr lang="en-US" sz="2000" b="1" u="sng" kern="0" dirty="0" err="1" smtClean="0">
                <a:solidFill>
                  <a:srgbClr val="7030A0"/>
                </a:solidFill>
                <a:latin typeface="Arial Unicode MS"/>
              </a:rPr>
              <a:t>Programme</a:t>
            </a:r>
            <a:r>
              <a:rPr lang="en-US" sz="2000" b="1" u="sng" kern="0" dirty="0" smtClean="0">
                <a:solidFill>
                  <a:srgbClr val="7030A0"/>
                </a:solidFill>
                <a:latin typeface="Arial Unicode MS"/>
              </a:rPr>
              <a:t> </a:t>
            </a:r>
            <a:r>
              <a:rPr lang="en-US" sz="2000" b="1" u="sng" kern="0" dirty="0">
                <a:solidFill>
                  <a:srgbClr val="7030A0"/>
                </a:solidFill>
                <a:latin typeface="Arial Unicode MS"/>
              </a:rPr>
              <a:t>Delivery</a:t>
            </a:r>
            <a:r>
              <a:rPr lang="en-US" sz="2000" b="1" kern="0" dirty="0">
                <a:solidFill>
                  <a:srgbClr val="FFFFFF">
                    <a:lumMod val="50000"/>
                  </a:srgbClr>
                </a:solidFill>
                <a:latin typeface="Arial Unicode MS"/>
              </a:rPr>
              <a:t> </a:t>
            </a:r>
            <a:r>
              <a:rPr lang="en-US" sz="2000" b="1" kern="0" dirty="0" smtClean="0">
                <a:solidFill>
                  <a:srgbClr val="FFFFFF">
                    <a:lumMod val="50000"/>
                  </a:srgbClr>
                </a:solidFill>
                <a:latin typeface="Arial Unicode MS"/>
              </a:rPr>
              <a:t>(</a:t>
            </a:r>
            <a:r>
              <a:rPr lang="en-US" sz="2000" b="1" kern="0" dirty="0" smtClean="0">
                <a:solidFill>
                  <a:srgbClr val="FF0000"/>
                </a:solidFill>
                <a:latin typeface="Arial Unicode MS"/>
              </a:rPr>
              <a:t>6 OF 6</a:t>
            </a:r>
            <a:r>
              <a:rPr lang="en-US" sz="2000" b="1" kern="0" dirty="0" smtClean="0">
                <a:solidFill>
                  <a:srgbClr val="FFFFFF">
                    <a:lumMod val="50000"/>
                  </a:srgbClr>
                </a:solidFill>
                <a:latin typeface="Arial Unicode MS"/>
              </a:rPr>
              <a:t>)</a:t>
            </a:r>
            <a:endParaRPr lang="en-US" sz="2000" b="1" kern="0" dirty="0">
              <a:solidFill>
                <a:srgbClr val="FFFFFF">
                  <a:lumMod val="50000"/>
                </a:srgbClr>
              </a:solidFill>
              <a:latin typeface="Arial Unicode MS"/>
            </a:endParaRPr>
          </a:p>
        </p:txBody>
      </p:sp>
    </p:spTree>
    <p:extLst>
      <p:ext uri="{BB962C8B-B14F-4D97-AF65-F5344CB8AC3E}">
        <p14:creationId xmlns:p14="http://schemas.microsoft.com/office/powerpoint/2010/main" val="882994372"/>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p:cNvSpPr>
          <p:nvPr/>
        </p:nvSpPr>
        <p:spPr bwMode="auto">
          <a:xfrm>
            <a:off x="1524000" y="-24882"/>
            <a:ext cx="7035800" cy="785813"/>
          </a:xfrm>
          <a:prstGeom prst="rect">
            <a:avLst/>
          </a:prstGeom>
          <a:noFill/>
          <a:ln>
            <a:noFill/>
          </a:ln>
          <a:effectLst>
            <a:outerShdw blurRad="63500" dist="50799" dir="5400000" algn="ctr" rotWithShape="0">
              <a:schemeClr val="bg2">
                <a:alpha val="8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defTabSz="642938">
              <a:defRPr/>
            </a:pPr>
            <a:r>
              <a:rPr lang="en-US" sz="3600" dirty="0">
                <a:solidFill>
                  <a:srgbClr val="47CCFC"/>
                </a:solidFill>
                <a:effectLst>
                  <a:outerShdw blurRad="38100" dist="38100" dir="2700000" algn="tl">
                    <a:srgbClr val="C0C0C0"/>
                  </a:outerShdw>
                </a:effectLst>
                <a:latin typeface="Al Bayan" charset="0"/>
                <a:sym typeface="Al Bayan" charset="0"/>
              </a:rPr>
              <a:t>Structure of Presentation</a:t>
            </a:r>
          </a:p>
        </p:txBody>
      </p:sp>
      <p:sp>
        <p:nvSpPr>
          <p:cNvPr id="91139" name="Rectangle 3"/>
          <p:cNvSpPr>
            <a:spLocks noGrp="1" noChangeArrowheads="1"/>
          </p:cNvSpPr>
          <p:nvPr>
            <p:ph type="body" idx="1"/>
          </p:nvPr>
        </p:nvSpPr>
        <p:spPr bwMode="auto">
          <a:xfrm>
            <a:off x="2133600" y="1371600"/>
            <a:ext cx="7010400" cy="5638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4291" tIns="32146" rIns="28573" bIns="32146" numCol="1" anchor="t" anchorCtr="0" compatLnSpc="1">
            <a:prstTxWarp prst="textNoShape">
              <a:avLst/>
            </a:prstTxWarp>
          </a:bodyPr>
          <a:lstStyle/>
          <a:p>
            <a:pPr marL="496888" indent="-457200">
              <a:lnSpc>
                <a:spcPct val="80000"/>
              </a:lnSpc>
              <a:buClr>
                <a:schemeClr val="tx2"/>
              </a:buClr>
              <a:buSzPct val="94000"/>
              <a:buFont typeface="+mj-lt"/>
              <a:buAutoNum type="arabicPeriod"/>
              <a:defRPr/>
            </a:pPr>
            <a:r>
              <a:rPr lang="en-US" sz="2400" b="1" dirty="0" smtClean="0">
                <a:latin typeface="Constantia" pitchFamily="18" charset="0"/>
                <a:sym typeface="Constantia" pitchFamily="18" charset="0"/>
              </a:rPr>
              <a:t>Introduction of the Basin (</a:t>
            </a:r>
            <a:r>
              <a:rPr lang="en-US" sz="2800" b="1" dirty="0">
                <a:solidFill>
                  <a:schemeClr val="tx2"/>
                </a:solidFill>
                <a:latin typeface="Constantia" pitchFamily="18" charset="0"/>
                <a:sym typeface="Constantia" pitchFamily="18" charset="0"/>
              </a:rPr>
              <a:t>11</a:t>
            </a:r>
            <a:r>
              <a:rPr lang="en-US" sz="2400" b="1" dirty="0">
                <a:latin typeface="Constantia" pitchFamily="18" charset="0"/>
                <a:sym typeface="Constantia" pitchFamily="18" charset="0"/>
              </a:rPr>
              <a:t> </a:t>
            </a:r>
            <a:r>
              <a:rPr lang="en-US" sz="2400" b="1" dirty="0" smtClean="0">
                <a:latin typeface="Constantia" pitchFamily="18" charset="0"/>
                <a:sym typeface="Constantia" pitchFamily="18" charset="0"/>
              </a:rPr>
              <a:t>Slides)</a:t>
            </a:r>
            <a:endParaRPr lang="en-US" sz="2400" b="1" dirty="0" smtClean="0">
              <a:latin typeface="Constantia" pitchFamily="18" charset="0"/>
              <a:sym typeface="Constantia" pitchFamily="18" charset="0"/>
            </a:endParaRPr>
          </a:p>
          <a:p>
            <a:pPr marL="312738" indent="-273050">
              <a:lnSpc>
                <a:spcPct val="80000"/>
              </a:lnSpc>
              <a:buClr>
                <a:srgbClr val="0BD0D9"/>
              </a:buClr>
              <a:buSzPct val="94000"/>
              <a:buFont typeface="Wingdings 2" pitchFamily="18" charset="2"/>
              <a:buNone/>
              <a:defRPr/>
            </a:pPr>
            <a:endParaRPr lang="en-US" sz="2400" dirty="0" smtClean="0">
              <a:latin typeface="Constantia" pitchFamily="18" charset="0"/>
              <a:sym typeface="Constantia" pitchFamily="18" charset="0"/>
            </a:endParaRPr>
          </a:p>
          <a:p>
            <a:pPr marL="679450" lvl="1" indent="-246063">
              <a:lnSpc>
                <a:spcPct val="80000"/>
              </a:lnSpc>
              <a:buClr>
                <a:srgbClr val="0BD0D9"/>
              </a:buClr>
              <a:buSzPct val="94000"/>
              <a:buFont typeface="Wingdings 2" pitchFamily="18" charset="2"/>
              <a:buNone/>
              <a:defRPr/>
            </a:pPr>
            <a:endParaRPr lang="en-US" sz="1700" dirty="0" smtClean="0">
              <a:latin typeface="Constantia" pitchFamily="18" charset="0"/>
              <a:sym typeface="Constantia" pitchFamily="18" charset="0"/>
            </a:endParaRPr>
          </a:p>
          <a:p>
            <a:pPr marL="496888" indent="-457200">
              <a:lnSpc>
                <a:spcPct val="80000"/>
              </a:lnSpc>
              <a:buClr>
                <a:schemeClr val="tx2"/>
              </a:buClr>
              <a:buSzPct val="94000"/>
              <a:buFont typeface="+mj-lt"/>
              <a:buAutoNum type="arabicPeriod" startAt="2"/>
              <a:defRPr/>
            </a:pPr>
            <a:r>
              <a:rPr lang="en-US" sz="2400" b="1" dirty="0" err="1" smtClean="0">
                <a:solidFill>
                  <a:schemeClr val="tx2"/>
                </a:solidFill>
                <a:latin typeface="Constantia" pitchFamily="18" charset="0"/>
                <a:sym typeface="Al Bayan" charset="0"/>
              </a:rPr>
              <a:t>Programmes</a:t>
            </a:r>
            <a:r>
              <a:rPr lang="en-US" sz="2400" b="1" dirty="0" smtClean="0">
                <a:solidFill>
                  <a:schemeClr val="tx2"/>
                </a:solidFill>
                <a:latin typeface="Constantia" pitchFamily="18" charset="0"/>
                <a:sym typeface="Al Bayan" charset="0"/>
              </a:rPr>
              <a:t> </a:t>
            </a:r>
            <a:r>
              <a:rPr lang="en-US" sz="2400" b="1" dirty="0" err="1" smtClean="0">
                <a:solidFill>
                  <a:schemeClr val="tx2"/>
                </a:solidFill>
                <a:latin typeface="Constantia" pitchFamily="18" charset="0"/>
                <a:sym typeface="Al Bayan" charset="0"/>
              </a:rPr>
              <a:t>Uundertaken</a:t>
            </a:r>
            <a:r>
              <a:rPr lang="en-US" sz="2400" b="1" dirty="0" smtClean="0">
                <a:solidFill>
                  <a:schemeClr val="tx2"/>
                </a:solidFill>
                <a:latin typeface="Constantia" pitchFamily="18" charset="0"/>
                <a:sym typeface="Al Bayan" charset="0"/>
              </a:rPr>
              <a:t> thus Far (6 Slides)</a:t>
            </a:r>
            <a:endParaRPr lang="en-US" sz="2400" b="1" dirty="0" smtClean="0">
              <a:solidFill>
                <a:schemeClr val="tx2"/>
              </a:solidFill>
              <a:latin typeface="Constantia" pitchFamily="18" charset="0"/>
              <a:sym typeface="Al Bayan" charset="0"/>
            </a:endParaRPr>
          </a:p>
          <a:p>
            <a:pPr marL="312738" indent="-273050">
              <a:lnSpc>
                <a:spcPct val="80000"/>
              </a:lnSpc>
              <a:buClr>
                <a:srgbClr val="0BD0D9"/>
              </a:buClr>
              <a:buSzPct val="94000"/>
              <a:buFont typeface="Wingdings 2" pitchFamily="18" charset="2"/>
              <a:buNone/>
              <a:defRPr/>
            </a:pPr>
            <a:endParaRPr lang="en-US" sz="2400" b="1" dirty="0" smtClean="0">
              <a:latin typeface="Tahoma" pitchFamily="34" charset="0"/>
              <a:sym typeface="Al Bayan" charset="0"/>
            </a:endParaRPr>
          </a:p>
          <a:p>
            <a:pPr marL="679450" lvl="1" indent="-246063">
              <a:lnSpc>
                <a:spcPct val="80000"/>
              </a:lnSpc>
              <a:buClr>
                <a:srgbClr val="0BD0D9"/>
              </a:buClr>
              <a:buSzPct val="94000"/>
              <a:buFont typeface="Wingdings 2" pitchFamily="18" charset="2"/>
              <a:buNone/>
              <a:defRPr/>
            </a:pPr>
            <a:endParaRPr lang="en-US" sz="1700" dirty="0" smtClean="0">
              <a:latin typeface="Constantia" pitchFamily="18" charset="0"/>
              <a:sym typeface="Constantia" pitchFamily="18" charset="0"/>
            </a:endParaRPr>
          </a:p>
          <a:p>
            <a:pPr marL="496888" indent="-457200">
              <a:lnSpc>
                <a:spcPct val="80000"/>
              </a:lnSpc>
              <a:buClr>
                <a:schemeClr val="tx2"/>
              </a:buClr>
              <a:buSzPct val="94000"/>
              <a:buFont typeface="+mj-lt"/>
              <a:buAutoNum type="arabicPeriod" startAt="3"/>
              <a:defRPr/>
            </a:pPr>
            <a:r>
              <a:rPr lang="en-US" sz="2400" b="1" dirty="0" smtClean="0">
                <a:latin typeface="Constantia" pitchFamily="18" charset="0"/>
                <a:sym typeface="Constantia" pitchFamily="18" charset="0"/>
              </a:rPr>
              <a:t>Ground Water in the Context of the Orange-</a:t>
            </a:r>
            <a:r>
              <a:rPr lang="en-US" sz="2400" b="1" dirty="0" err="1" smtClean="0">
                <a:latin typeface="Constantia" pitchFamily="18" charset="0"/>
                <a:sym typeface="Constantia" pitchFamily="18" charset="0"/>
              </a:rPr>
              <a:t>Senqu</a:t>
            </a:r>
            <a:r>
              <a:rPr lang="en-US" sz="2400" b="1" dirty="0" smtClean="0">
                <a:latin typeface="Constantia" pitchFamily="18" charset="0"/>
                <a:sym typeface="Constantia" pitchFamily="18" charset="0"/>
              </a:rPr>
              <a:t> River Basin (20 Slides)</a:t>
            </a:r>
            <a:endParaRPr lang="en-US" sz="2400" b="1" dirty="0" smtClean="0">
              <a:latin typeface="Constantia" pitchFamily="18" charset="0"/>
              <a:sym typeface="Constantia" pitchFamily="18" charset="0"/>
            </a:endParaRPr>
          </a:p>
          <a:p>
            <a:pPr marL="312738" indent="-273050">
              <a:lnSpc>
                <a:spcPct val="80000"/>
              </a:lnSpc>
              <a:buClr>
                <a:srgbClr val="0BD0D9"/>
              </a:buClr>
              <a:buSzPct val="94000"/>
              <a:buFont typeface="Wingdings 2" pitchFamily="18" charset="2"/>
              <a:buNone/>
              <a:defRPr/>
            </a:pPr>
            <a:endParaRPr lang="en-US" sz="2400" b="1" dirty="0" smtClean="0">
              <a:latin typeface="Constantia" pitchFamily="18" charset="0"/>
              <a:sym typeface="Constantia" pitchFamily="18" charset="0"/>
            </a:endParaRPr>
          </a:p>
          <a:p>
            <a:pPr marL="39688" indent="0">
              <a:lnSpc>
                <a:spcPct val="80000"/>
              </a:lnSpc>
              <a:buClr>
                <a:srgbClr val="0BD0D9"/>
              </a:buClr>
              <a:buSzPct val="94000"/>
              <a:buFontTx/>
              <a:buNone/>
              <a:defRPr/>
            </a:pPr>
            <a:endParaRPr lang="en-US" sz="1900" dirty="0" smtClean="0">
              <a:latin typeface="Constantia" pitchFamily="18" charset="0"/>
              <a:sym typeface="Constantia" pitchFamily="18" charset="0"/>
            </a:endParaRPr>
          </a:p>
        </p:txBody>
      </p:sp>
    </p:spTree>
    <p:extLst>
      <p:ext uri="{BB962C8B-B14F-4D97-AF65-F5344CB8AC3E}">
        <p14:creationId xmlns:p14="http://schemas.microsoft.com/office/powerpoint/2010/main" val="1075656530"/>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1600200" y="152400"/>
            <a:ext cx="8153400"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3400" b="1" dirty="0" smtClean="0">
                <a:latin typeface="Calibri" panose="020F0502020204030204" pitchFamily="34" charset="0"/>
              </a:rPr>
              <a:t>Legal Context –ORASECOM </a:t>
            </a:r>
            <a:r>
              <a:rPr lang="en-US" sz="3400" b="1" dirty="0" smtClean="0">
                <a:latin typeface="Calibri" panose="020F0502020204030204" pitchFamily="34" charset="0"/>
              </a:rPr>
              <a:t>AGREEMENT (1 OF 20)</a:t>
            </a:r>
            <a:endParaRPr lang="en-US" sz="3400" b="1" dirty="0" smtClean="0"/>
          </a:p>
        </p:txBody>
      </p:sp>
      <p:sp>
        <p:nvSpPr>
          <p:cNvPr id="28675" name="Rectangle 2"/>
          <p:cNvSpPr>
            <a:spLocks noGrp="1" noChangeArrowheads="1"/>
          </p:cNvSpPr>
          <p:nvPr>
            <p:ph type="body" idx="1"/>
          </p:nvPr>
        </p:nvSpPr>
        <p:spPr bwMode="auto">
          <a:xfrm>
            <a:off x="1600200" y="1066800"/>
            <a:ext cx="7620000"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762000" indent="-762000" algn="just" eaLnBrk="1" hangingPunct="1">
              <a:spcBef>
                <a:spcPct val="0"/>
              </a:spcBef>
              <a:buClr>
                <a:srgbClr val="D97400"/>
              </a:buClr>
              <a:buFont typeface="Wingdings" panose="05000000000000000000" pitchFamily="2" charset="2"/>
              <a:buChar char="§"/>
            </a:pPr>
            <a:r>
              <a:rPr lang="en-US" sz="1800" b="1" u="sng" dirty="0" smtClean="0">
                <a:latin typeface="Calibri" panose="020F0502020204030204" pitchFamily="34" charset="0"/>
              </a:rPr>
              <a:t>ARTICLE </a:t>
            </a:r>
            <a:r>
              <a:rPr lang="en-US" sz="1800" b="1" u="sng" dirty="0" smtClean="0">
                <a:latin typeface="Calibri" panose="020F0502020204030204" pitchFamily="34" charset="0"/>
              </a:rPr>
              <a:t>4 (2000)</a:t>
            </a:r>
            <a:r>
              <a:rPr lang="en-US" sz="1800" b="1" dirty="0" smtClean="0">
                <a:latin typeface="Calibri" panose="020F0502020204030204" pitchFamily="34" charset="0"/>
              </a:rPr>
              <a:t> </a:t>
            </a:r>
            <a:r>
              <a:rPr lang="en-US" sz="1800" b="1" dirty="0" smtClean="0">
                <a:latin typeface="Calibri" panose="020F0502020204030204" pitchFamily="34" charset="0"/>
              </a:rPr>
              <a:t>: </a:t>
            </a:r>
            <a:r>
              <a:rPr lang="en-US" sz="1800" b="1" u="sng" dirty="0" smtClean="0">
                <a:latin typeface="Calibri" panose="020F0502020204030204" pitchFamily="34" charset="0"/>
              </a:rPr>
              <a:t>MANDATE</a:t>
            </a:r>
            <a:r>
              <a:rPr lang="en-US" sz="1800" b="1" dirty="0" smtClean="0">
                <a:latin typeface="Calibri" panose="020F0502020204030204" pitchFamily="34" charset="0"/>
              </a:rPr>
              <a:t>: ORASECOM serves as advisor to State Parties on matters related to development, </a:t>
            </a:r>
            <a:r>
              <a:rPr lang="en-US" sz="1800" b="1" dirty="0" err="1" smtClean="0">
                <a:latin typeface="Calibri" panose="020F0502020204030204" pitchFamily="34" charset="0"/>
              </a:rPr>
              <a:t>utilisation</a:t>
            </a:r>
            <a:r>
              <a:rPr lang="en-US" sz="1800" b="1" dirty="0" smtClean="0">
                <a:latin typeface="Calibri" panose="020F0502020204030204" pitchFamily="34" charset="0"/>
              </a:rPr>
              <a:t> and conservation of </a:t>
            </a:r>
            <a:r>
              <a:rPr lang="en-US" sz="1800" b="1" u="sng" dirty="0" smtClean="0">
                <a:solidFill>
                  <a:srgbClr val="FF0000"/>
                </a:solidFill>
                <a:latin typeface="Calibri" panose="020F0502020204030204" pitchFamily="34" charset="0"/>
              </a:rPr>
              <a:t>water resources</a:t>
            </a:r>
            <a:r>
              <a:rPr lang="en-US" sz="1800" b="1" dirty="0" smtClean="0">
                <a:latin typeface="Calibri" panose="020F0502020204030204" pitchFamily="34" charset="0"/>
              </a:rPr>
              <a:t> in the River system. </a:t>
            </a:r>
            <a:endParaRPr lang="en-US" sz="1800" b="1" dirty="0" smtClean="0">
              <a:latin typeface="Calibri" panose="020F0502020204030204" pitchFamily="34" charset="0"/>
            </a:endParaRPr>
          </a:p>
          <a:p>
            <a:pPr marL="762000" indent="-762000" algn="just" eaLnBrk="1" hangingPunct="1">
              <a:spcBef>
                <a:spcPct val="0"/>
              </a:spcBef>
              <a:buClr>
                <a:srgbClr val="D97400"/>
              </a:buClr>
              <a:buFont typeface="Wingdings" panose="05000000000000000000" pitchFamily="2" charset="2"/>
              <a:buChar char="§"/>
            </a:pPr>
            <a:r>
              <a:rPr lang="en-US" sz="1800" b="1" dirty="0" smtClean="0">
                <a:solidFill>
                  <a:srgbClr val="FF0000"/>
                </a:solidFill>
                <a:latin typeface="Calibri" panose="020F0502020204030204" pitchFamily="34" charset="0"/>
              </a:rPr>
              <a:t>Revised Agreement: Article (8) </a:t>
            </a:r>
            <a:r>
              <a:rPr lang="en-ZA" sz="1800" b="1" dirty="0" smtClean="0">
                <a:solidFill>
                  <a:srgbClr val="FF0000"/>
                </a:solidFill>
                <a:latin typeface="Calibri" panose="020F0502020204030204" pitchFamily="34" charset="0"/>
              </a:rPr>
              <a:t>(1) – Objects of </a:t>
            </a:r>
            <a:r>
              <a:rPr lang="en-ZA" sz="1800" b="1" dirty="0">
                <a:solidFill>
                  <a:srgbClr val="FF0000"/>
                </a:solidFill>
                <a:latin typeface="Calibri" panose="020F0502020204030204" pitchFamily="34" charset="0"/>
              </a:rPr>
              <a:t>the Commission:- (1)	The object of the Commission shall be to initiate, enhance, and maintain greater collaboration between the Parties on matters relating but not limited to—  (e) 	groundwater management and use</a:t>
            </a:r>
            <a:endParaRPr lang="en-US" sz="1800" b="1" dirty="0" smtClean="0">
              <a:solidFill>
                <a:srgbClr val="FF0000"/>
              </a:solidFill>
              <a:latin typeface="Calibri" panose="020F0502020204030204" pitchFamily="34" charset="0"/>
            </a:endParaRPr>
          </a:p>
          <a:p>
            <a:pPr marL="0" indent="0" eaLnBrk="1" hangingPunct="1">
              <a:lnSpc>
                <a:spcPct val="30000"/>
              </a:lnSpc>
              <a:buClr>
                <a:srgbClr val="D97400"/>
              </a:buClr>
              <a:buNone/>
            </a:pPr>
            <a:endParaRPr lang="en-US" sz="1800" b="1" dirty="0" smtClean="0">
              <a:latin typeface="Calibri" panose="020F0502020204030204" pitchFamily="34" charset="0"/>
            </a:endParaRPr>
          </a:p>
          <a:p>
            <a:pPr marL="762000" indent="-762000" eaLnBrk="1" hangingPunct="1">
              <a:lnSpc>
                <a:spcPct val="60000"/>
              </a:lnSpc>
              <a:buClr>
                <a:srgbClr val="D97400"/>
              </a:buClr>
              <a:buFont typeface="Wingdings" panose="05000000000000000000" pitchFamily="2" charset="2"/>
              <a:buChar char="§"/>
            </a:pPr>
            <a:r>
              <a:rPr lang="en-US" sz="1800" b="1" u="sng" dirty="0" smtClean="0">
                <a:latin typeface="Calibri" panose="020F0502020204030204" pitchFamily="34" charset="0"/>
              </a:rPr>
              <a:t>ARTICLE 5</a:t>
            </a:r>
            <a:r>
              <a:rPr lang="en-US" sz="1800" b="1" dirty="0" smtClean="0">
                <a:latin typeface="Calibri" panose="020F0502020204030204" pitchFamily="34" charset="0"/>
              </a:rPr>
              <a:t> : </a:t>
            </a:r>
            <a:r>
              <a:rPr lang="en-US" sz="1800" b="1" u="sng" dirty="0" smtClean="0">
                <a:latin typeface="Calibri" panose="020F0502020204030204" pitchFamily="34" charset="0"/>
              </a:rPr>
              <a:t>FUNCTIONS</a:t>
            </a:r>
            <a:r>
              <a:rPr lang="en-US" sz="1800" b="1" dirty="0" smtClean="0">
                <a:latin typeface="Calibri" panose="020F0502020204030204" pitchFamily="34" charset="0"/>
              </a:rPr>
              <a:t>: ORASECOM to advice Parties on measures such as:- </a:t>
            </a:r>
          </a:p>
          <a:p>
            <a:pPr marL="0" indent="0" eaLnBrk="1" hangingPunct="1">
              <a:lnSpc>
                <a:spcPct val="60000"/>
              </a:lnSpc>
              <a:buClr>
                <a:srgbClr val="D97400"/>
              </a:buClr>
              <a:buNone/>
            </a:pPr>
            <a:endParaRPr lang="en-US" sz="1800" b="1" dirty="0" smtClean="0">
              <a:latin typeface="Calibri" panose="020F0502020204030204" pitchFamily="34" charset="0"/>
            </a:endParaRPr>
          </a:p>
          <a:p>
            <a:pPr marL="1162050" lvl="1" indent="-762000" algn="just" eaLnBrk="1" hangingPunct="1">
              <a:lnSpc>
                <a:spcPct val="60000"/>
              </a:lnSpc>
              <a:buClr>
                <a:srgbClr val="D97400"/>
              </a:buClr>
              <a:buFont typeface="Wingdings" panose="05000000000000000000" pitchFamily="2" charset="2"/>
              <a:buChar char="Ø"/>
            </a:pPr>
            <a:r>
              <a:rPr lang="en-ZA" sz="1800" b="1" dirty="0">
                <a:solidFill>
                  <a:srgbClr val="00B0F0"/>
                </a:solidFill>
                <a:latin typeface="Calibri" panose="020F0502020204030204" pitchFamily="34" charset="0"/>
              </a:rPr>
              <a:t>Standardized form of collection, processing and dissemination of data and information </a:t>
            </a:r>
            <a:r>
              <a:rPr lang="en-ZA" sz="1800" b="1" dirty="0">
                <a:latin typeface="Calibri" panose="020F0502020204030204" pitchFamily="34" charset="0"/>
              </a:rPr>
              <a:t>with regards of </a:t>
            </a:r>
            <a:r>
              <a:rPr lang="en-ZA" sz="1800" b="1" dirty="0">
                <a:solidFill>
                  <a:srgbClr val="00B0F0"/>
                </a:solidFill>
                <a:latin typeface="Calibri" panose="020F0502020204030204" pitchFamily="34" charset="0"/>
              </a:rPr>
              <a:t>all aspects </a:t>
            </a:r>
            <a:r>
              <a:rPr lang="en-ZA" sz="1800" b="1" dirty="0">
                <a:latin typeface="Calibri" panose="020F0502020204030204" pitchFamily="34" charset="0"/>
              </a:rPr>
              <a:t>of the </a:t>
            </a:r>
            <a:r>
              <a:rPr lang="en-ZA" sz="1800" b="1" dirty="0" smtClean="0">
                <a:latin typeface="Calibri" panose="020F0502020204030204" pitchFamily="34" charset="0"/>
              </a:rPr>
              <a:t>river</a:t>
            </a:r>
          </a:p>
          <a:p>
            <a:pPr marL="0" indent="0" eaLnBrk="1" hangingPunct="1">
              <a:lnSpc>
                <a:spcPct val="60000"/>
              </a:lnSpc>
              <a:buClr>
                <a:srgbClr val="D97400"/>
              </a:buClr>
              <a:buNone/>
            </a:pPr>
            <a:r>
              <a:rPr lang="en-ZA" sz="1800" b="1" dirty="0" smtClean="0">
                <a:latin typeface="Calibri" panose="020F0502020204030204" pitchFamily="34" charset="0"/>
              </a:rPr>
              <a:t>   </a:t>
            </a:r>
          </a:p>
          <a:p>
            <a:pPr algn="just" eaLnBrk="1" hangingPunct="1">
              <a:lnSpc>
                <a:spcPct val="60000"/>
              </a:lnSpc>
              <a:buClr>
                <a:srgbClr val="D97400"/>
              </a:buClr>
              <a:buFont typeface="Wingdings" panose="05000000000000000000" pitchFamily="2" charset="2"/>
              <a:buChar char="§"/>
            </a:pPr>
            <a:r>
              <a:rPr lang="en-ZA" sz="1800" b="1" dirty="0">
                <a:latin typeface="Calibri" panose="020F0502020204030204" pitchFamily="34" charset="0"/>
              </a:rPr>
              <a:t>   </a:t>
            </a:r>
            <a:r>
              <a:rPr lang="en-ZA" sz="1800" b="1" dirty="0" smtClean="0">
                <a:latin typeface="Calibri" panose="020F0502020204030204" pitchFamily="34" charset="0"/>
              </a:rPr>
              <a:t>   </a:t>
            </a:r>
            <a:r>
              <a:rPr lang="en-ZA" sz="1800" b="1" u="sng" dirty="0" smtClean="0">
                <a:latin typeface="Calibri" panose="020F0502020204030204" pitchFamily="34" charset="0"/>
              </a:rPr>
              <a:t>ARTICLE 7.4</a:t>
            </a:r>
            <a:r>
              <a:rPr lang="en-ZA" sz="1800" b="1" dirty="0" smtClean="0">
                <a:latin typeface="Calibri" panose="020F0502020204030204" pitchFamily="34" charset="0"/>
              </a:rPr>
              <a:t> : </a:t>
            </a:r>
            <a:r>
              <a:rPr lang="en-ZA" sz="1800" b="1" u="sng" dirty="0" smtClean="0">
                <a:latin typeface="Calibri" panose="020F0502020204030204" pitchFamily="34" charset="0"/>
              </a:rPr>
              <a:t>OBLIGATIONS </a:t>
            </a:r>
            <a:r>
              <a:rPr lang="en-ZA" sz="1800" b="1" u="sng" dirty="0">
                <a:latin typeface="Calibri" panose="020F0502020204030204" pitchFamily="34" charset="0"/>
              </a:rPr>
              <a:t>OF THE </a:t>
            </a:r>
            <a:r>
              <a:rPr lang="en-ZA" sz="1800" b="1" u="sng" dirty="0" smtClean="0">
                <a:latin typeface="Calibri" panose="020F0502020204030204" pitchFamily="34" charset="0"/>
              </a:rPr>
              <a:t>PARTIES and Article 4 (1) ( e) of Revised Agreement</a:t>
            </a:r>
            <a:r>
              <a:rPr lang="en-ZA" sz="1800" b="1" dirty="0" smtClean="0">
                <a:latin typeface="Calibri" panose="020F0502020204030204" pitchFamily="34" charset="0"/>
              </a:rPr>
              <a:t> </a:t>
            </a:r>
            <a:r>
              <a:rPr lang="en-ZA" sz="1800" b="1" dirty="0">
                <a:latin typeface="Calibri" panose="020F0502020204030204" pitchFamily="34" charset="0"/>
              </a:rPr>
              <a:t>:   </a:t>
            </a:r>
            <a:endParaRPr lang="en-ZA" sz="1800" b="1" dirty="0" smtClean="0">
              <a:latin typeface="Calibri" panose="020F0502020204030204" pitchFamily="34" charset="0"/>
            </a:endParaRPr>
          </a:p>
          <a:p>
            <a:pPr marL="0" indent="0" algn="just" eaLnBrk="1" hangingPunct="1">
              <a:lnSpc>
                <a:spcPct val="60000"/>
              </a:lnSpc>
              <a:buClr>
                <a:srgbClr val="D97400"/>
              </a:buClr>
              <a:buNone/>
            </a:pPr>
            <a:r>
              <a:rPr lang="en-ZA" sz="1800" b="1" dirty="0">
                <a:latin typeface="Calibri" panose="020F0502020204030204" pitchFamily="34" charset="0"/>
              </a:rPr>
              <a:t> </a:t>
            </a:r>
            <a:r>
              <a:rPr lang="en-ZA" sz="1800" b="1" dirty="0" smtClean="0">
                <a:latin typeface="Calibri" panose="020F0502020204030204" pitchFamily="34" charset="0"/>
              </a:rPr>
              <a:t>          </a:t>
            </a:r>
            <a:endParaRPr lang="en-ZA" sz="1800" b="1" dirty="0" smtClean="0">
              <a:latin typeface="Calibri" panose="020F0502020204030204" pitchFamily="34" charset="0"/>
            </a:endParaRPr>
          </a:p>
          <a:p>
            <a:pPr algn="just" eaLnBrk="1" hangingPunct="1">
              <a:lnSpc>
                <a:spcPct val="60000"/>
              </a:lnSpc>
              <a:buClr>
                <a:srgbClr val="D97400"/>
              </a:buClr>
            </a:pPr>
            <a:r>
              <a:rPr lang="en-ZA" sz="1800" b="1" dirty="0">
                <a:latin typeface="Calibri" panose="020F0502020204030204" pitchFamily="34" charset="0"/>
              </a:rPr>
              <a:t> </a:t>
            </a:r>
            <a:r>
              <a:rPr lang="en-ZA" sz="1800" b="1" dirty="0" smtClean="0">
                <a:latin typeface="Calibri" panose="020F0502020204030204" pitchFamily="34" charset="0"/>
              </a:rPr>
              <a:t>         </a:t>
            </a:r>
            <a:r>
              <a:rPr lang="en-ZA" sz="1800" b="1" dirty="0" smtClean="0">
                <a:latin typeface="Calibri" panose="020F0502020204030204" pitchFamily="34" charset="0"/>
              </a:rPr>
              <a:t>Parties </a:t>
            </a:r>
            <a:r>
              <a:rPr lang="en-ZA" sz="1800" b="1" dirty="0">
                <a:latin typeface="Calibri" panose="020F0502020204030204" pitchFamily="34" charset="0"/>
              </a:rPr>
              <a:t>shall exchange available information </a:t>
            </a:r>
            <a:r>
              <a:rPr lang="en-ZA" sz="1800" b="1" dirty="0" smtClean="0">
                <a:latin typeface="Calibri" panose="020F0502020204030204" pitchFamily="34" charset="0"/>
              </a:rPr>
              <a:t>and data </a:t>
            </a:r>
            <a:r>
              <a:rPr lang="en-ZA" sz="1800" b="1" dirty="0">
                <a:latin typeface="Calibri" panose="020F0502020204030204" pitchFamily="34" charset="0"/>
              </a:rPr>
              <a:t>regarding the hydrological, </a:t>
            </a:r>
            <a:r>
              <a:rPr lang="en-ZA" sz="1800" b="1" u="sng" dirty="0">
                <a:solidFill>
                  <a:srgbClr val="7030A0"/>
                </a:solidFill>
                <a:latin typeface="Calibri" panose="020F0502020204030204" pitchFamily="34" charset="0"/>
              </a:rPr>
              <a:t>hydrogeological</a:t>
            </a:r>
            <a:r>
              <a:rPr lang="en-ZA" sz="1800" b="1" dirty="0" smtClean="0">
                <a:latin typeface="Calibri" panose="020F0502020204030204" pitchFamily="34" charset="0"/>
              </a:rPr>
              <a:t>, water </a:t>
            </a:r>
            <a:r>
              <a:rPr lang="en-ZA" sz="1800" b="1" dirty="0">
                <a:latin typeface="Calibri" panose="020F0502020204030204" pitchFamily="34" charset="0"/>
              </a:rPr>
              <a:t>quality, meteorological and </a:t>
            </a:r>
            <a:endParaRPr lang="en-ZA" sz="1800" b="1" dirty="0" smtClean="0">
              <a:latin typeface="Calibri" panose="020F0502020204030204" pitchFamily="34" charset="0"/>
            </a:endParaRPr>
          </a:p>
          <a:p>
            <a:pPr algn="just" eaLnBrk="1" hangingPunct="1">
              <a:lnSpc>
                <a:spcPct val="60000"/>
              </a:lnSpc>
              <a:buClr>
                <a:srgbClr val="D97400"/>
              </a:buClr>
            </a:pPr>
            <a:r>
              <a:rPr lang="en-ZA" sz="1800" b="1" dirty="0" smtClean="0">
                <a:latin typeface="Calibri" panose="020F0502020204030204" pitchFamily="34" charset="0"/>
              </a:rPr>
              <a:t>environmental condition </a:t>
            </a:r>
            <a:r>
              <a:rPr lang="en-ZA" sz="1800" b="1" dirty="0">
                <a:latin typeface="Calibri" panose="020F0502020204030204" pitchFamily="34" charset="0"/>
              </a:rPr>
              <a:t>of the River </a:t>
            </a:r>
            <a:r>
              <a:rPr lang="en-ZA" sz="1800" b="1" dirty="0" smtClean="0">
                <a:latin typeface="Calibri" panose="020F0502020204030204" pitchFamily="34" charset="0"/>
              </a:rPr>
              <a:t>System</a:t>
            </a:r>
            <a:endParaRPr lang="en-ZA" sz="1800" b="1" dirty="0">
              <a:latin typeface="Calibri" panose="020F0502020204030204" pitchFamily="34" charset="0"/>
            </a:endParaRPr>
          </a:p>
        </p:txBody>
      </p:sp>
      <p:grpSp>
        <p:nvGrpSpPr>
          <p:cNvPr id="20485" name="Group 5"/>
          <p:cNvGrpSpPr>
            <a:grpSpLocks/>
          </p:cNvGrpSpPr>
          <p:nvPr/>
        </p:nvGrpSpPr>
        <p:grpSpPr bwMode="auto">
          <a:xfrm>
            <a:off x="0" y="2133600"/>
            <a:ext cx="1905000" cy="2286000"/>
            <a:chOff x="0" y="0"/>
            <a:chExt cx="4600" cy="4039"/>
          </a:xfrm>
        </p:grpSpPr>
        <p:pic>
          <p:nvPicPr>
            <p:cNvPr id="28677" name="Picture 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600" cy="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8" name="Rectangle 7"/>
            <p:cNvSpPr>
              <a:spLocks/>
            </p:cNvSpPr>
            <p:nvPr/>
          </p:nvSpPr>
          <p:spPr bwMode="auto">
            <a:xfrm>
              <a:off x="2100" y="3740"/>
              <a:ext cx="1152"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sz="1200" b="1">
                <a:latin typeface="Gill Sans"/>
                <a:sym typeface="Gill Sans"/>
              </a:endParaRPr>
            </a:p>
          </p:txBody>
        </p:sp>
      </p:grpSp>
    </p:spTree>
    <p:extLst>
      <p:ext uri="{BB962C8B-B14F-4D97-AF65-F5344CB8AC3E}">
        <p14:creationId xmlns:p14="http://schemas.microsoft.com/office/powerpoint/2010/main" val="224287351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additive="base">
                                        <p:cTn id="7" dur="500" fill="hold"/>
                                        <p:tgtEl>
                                          <p:spTgt spid="20485"/>
                                        </p:tgtEl>
                                        <p:attrNameLst>
                                          <p:attrName>ppt_x</p:attrName>
                                        </p:attrNameLst>
                                      </p:cBhvr>
                                      <p:tavLst>
                                        <p:tav tm="0">
                                          <p:val>
                                            <p:strVal val="1+#ppt_w/2"/>
                                          </p:val>
                                        </p:tav>
                                        <p:tav tm="100000">
                                          <p:val>
                                            <p:strVal val="#ppt_x"/>
                                          </p:val>
                                        </p:tav>
                                      </p:tavLst>
                                    </p:anim>
                                    <p:anim calcmode="lin" valueType="num">
                                      <p:cBhvr additive="base">
                                        <p:cTn id="8" dur="500" fill="hold"/>
                                        <p:tgtEl>
                                          <p:spTgt spid="204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1155637" y="152400"/>
            <a:ext cx="7793736" cy="733697"/>
          </a:xfrm>
        </p:spPr>
        <p:txBody>
          <a:bodyPr/>
          <a:lstStyle/>
          <a:p>
            <a:pPr eaLnBrk="1" hangingPunct="1"/>
            <a:r>
              <a:rPr lang="en-ZA" sz="2800" b="1" i="1" u="sng" dirty="0" smtClean="0">
                <a:solidFill>
                  <a:srgbClr val="7030A0"/>
                </a:solidFill>
              </a:rPr>
              <a:t>GW Supporting </a:t>
            </a:r>
            <a:r>
              <a:rPr lang="en-ZA" sz="2800" b="1" i="1" u="sng" dirty="0" err="1" smtClean="0">
                <a:solidFill>
                  <a:srgbClr val="7030A0"/>
                </a:solidFill>
              </a:rPr>
              <a:t>Institnal</a:t>
            </a:r>
            <a:r>
              <a:rPr lang="en-ZA" sz="2800" b="1" i="1" u="sng" dirty="0" smtClean="0">
                <a:solidFill>
                  <a:srgbClr val="7030A0"/>
                </a:solidFill>
              </a:rPr>
              <a:t> </a:t>
            </a:r>
            <a:r>
              <a:rPr lang="en-ZA" sz="2800" b="1" i="1" u="sng" dirty="0" smtClean="0">
                <a:solidFill>
                  <a:srgbClr val="7030A0"/>
                </a:solidFill>
              </a:rPr>
              <a:t>Arrangements </a:t>
            </a:r>
            <a:br>
              <a:rPr lang="en-ZA" sz="2800" b="1" i="1" u="sng" dirty="0" smtClean="0">
                <a:solidFill>
                  <a:srgbClr val="7030A0"/>
                </a:solidFill>
              </a:rPr>
            </a:br>
            <a:r>
              <a:rPr lang="en-ZA" sz="2800" b="1" i="1" u="sng" dirty="0" smtClean="0">
                <a:solidFill>
                  <a:srgbClr val="7030A0"/>
                </a:solidFill>
              </a:rPr>
              <a:t>(2 OF 20)</a:t>
            </a:r>
            <a:endParaRPr lang="en-GB" sz="2800" b="1" i="1" u="sng" dirty="0" smtClean="0">
              <a:solidFill>
                <a:srgbClr val="7030A0"/>
              </a:solidFill>
            </a:endParaRPr>
          </a:p>
        </p:txBody>
      </p:sp>
      <p:sp>
        <p:nvSpPr>
          <p:cNvPr id="117763" name="Rectangle 3"/>
          <p:cNvSpPr>
            <a:spLocks noGrp="1" noChangeArrowheads="1"/>
          </p:cNvSpPr>
          <p:nvPr>
            <p:ph type="body" idx="1"/>
          </p:nvPr>
        </p:nvSpPr>
        <p:spPr>
          <a:xfrm>
            <a:off x="-15240" y="1356360"/>
            <a:ext cx="8964613" cy="4537075"/>
          </a:xfrm>
        </p:spPr>
        <p:txBody>
          <a:bodyPr/>
          <a:lstStyle/>
          <a:p>
            <a:pPr marL="0" indent="0" eaLnBrk="1" hangingPunct="1">
              <a:buNone/>
            </a:pPr>
            <a:endParaRPr lang="en-US" sz="2400" dirty="0" smtClean="0"/>
          </a:p>
          <a:p>
            <a:pPr marL="0" indent="0" algn="r" eaLnBrk="1" hangingPunct="1">
              <a:buNone/>
            </a:pPr>
            <a:endParaRPr lang="en-US" sz="2800" dirty="0" smtClean="0"/>
          </a:p>
          <a:p>
            <a:pPr marL="0" indent="0" algn="r" eaLnBrk="1" hangingPunct="1">
              <a:buNone/>
            </a:pPr>
            <a:endParaRPr lang="en-US" sz="2800" dirty="0" smtClean="0"/>
          </a:p>
          <a:p>
            <a:pPr marL="0" indent="0" algn="ctr" eaLnBrk="1" hangingPunct="1">
              <a:buNone/>
            </a:pPr>
            <a:endParaRPr lang="en-ZA" sz="2800" dirty="0" smtClean="0"/>
          </a:p>
          <a:p>
            <a:pPr eaLnBrk="1" hangingPunct="1"/>
            <a:endParaRPr lang="en-GB" sz="2600" dirty="0" smtClean="0"/>
          </a:p>
        </p:txBody>
      </p:sp>
      <p:graphicFrame>
        <p:nvGraphicFramePr>
          <p:cNvPr id="4" name="Diagram 3"/>
          <p:cNvGraphicFramePr/>
          <p:nvPr>
            <p:extLst>
              <p:ext uri="{D42A27DB-BD31-4B8C-83A1-F6EECF244321}">
                <p14:modId xmlns:p14="http://schemas.microsoft.com/office/powerpoint/2010/main" val="3045111725"/>
              </p:ext>
            </p:extLst>
          </p:nvPr>
        </p:nvGraphicFramePr>
        <p:xfrm>
          <a:off x="142874" y="990600"/>
          <a:ext cx="900112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403276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1198086" y="-184233"/>
            <a:ext cx="7793736" cy="733697"/>
          </a:xfrm>
        </p:spPr>
        <p:txBody>
          <a:bodyPr/>
          <a:lstStyle/>
          <a:p>
            <a:pPr eaLnBrk="1" hangingPunct="1"/>
            <a:r>
              <a:rPr lang="en-ZA" sz="2000" b="1" i="1" u="sng" dirty="0" smtClean="0">
                <a:solidFill>
                  <a:srgbClr val="7030A0"/>
                </a:solidFill>
              </a:rPr>
              <a:t>GW Supporting </a:t>
            </a:r>
            <a:r>
              <a:rPr lang="en-ZA" sz="2000" b="1" i="1" u="sng" dirty="0" err="1" smtClean="0">
                <a:solidFill>
                  <a:srgbClr val="7030A0"/>
                </a:solidFill>
              </a:rPr>
              <a:t>Institnal</a:t>
            </a:r>
            <a:r>
              <a:rPr lang="en-ZA" sz="2000" b="1" i="1" u="sng" dirty="0" smtClean="0">
                <a:solidFill>
                  <a:srgbClr val="7030A0"/>
                </a:solidFill>
              </a:rPr>
              <a:t> </a:t>
            </a:r>
            <a:r>
              <a:rPr lang="en-ZA" sz="2000" b="1" i="1" u="sng" dirty="0" smtClean="0">
                <a:solidFill>
                  <a:srgbClr val="7030A0"/>
                </a:solidFill>
              </a:rPr>
              <a:t>Arrangements </a:t>
            </a:r>
            <a:r>
              <a:rPr lang="en-ZA" sz="2000" b="1" i="1" u="sng" dirty="0" smtClean="0">
                <a:solidFill>
                  <a:srgbClr val="7030A0"/>
                </a:solidFill>
              </a:rPr>
              <a:t>(3</a:t>
            </a:r>
            <a:r>
              <a:rPr lang="en-ZA" sz="2800" b="1" i="1" u="sng" dirty="0" smtClean="0">
                <a:solidFill>
                  <a:srgbClr val="7030A0"/>
                </a:solidFill>
              </a:rPr>
              <a:t> </a:t>
            </a:r>
            <a:r>
              <a:rPr lang="en-ZA" sz="2000" b="1" i="1" u="sng" dirty="0">
                <a:solidFill>
                  <a:srgbClr val="7030A0"/>
                </a:solidFill>
              </a:rPr>
              <a:t>OF 20)</a:t>
            </a:r>
            <a:endParaRPr lang="en-GB" sz="2000" b="1" i="1" u="sng" dirty="0" smtClean="0">
              <a:solidFill>
                <a:srgbClr val="7030A0"/>
              </a:solidFill>
            </a:endParaRPr>
          </a:p>
        </p:txBody>
      </p:sp>
      <p:sp>
        <p:nvSpPr>
          <p:cNvPr id="117763" name="Rectangle 3"/>
          <p:cNvSpPr>
            <a:spLocks noGrp="1" noChangeArrowheads="1"/>
          </p:cNvSpPr>
          <p:nvPr>
            <p:ph type="body" idx="1"/>
          </p:nvPr>
        </p:nvSpPr>
        <p:spPr>
          <a:xfrm>
            <a:off x="-15240" y="1356360"/>
            <a:ext cx="8964613" cy="4537075"/>
          </a:xfrm>
        </p:spPr>
        <p:txBody>
          <a:bodyPr/>
          <a:lstStyle/>
          <a:p>
            <a:pPr marL="0" indent="0" eaLnBrk="1" hangingPunct="1">
              <a:buNone/>
            </a:pPr>
            <a:endParaRPr lang="en-US" sz="2400" dirty="0" smtClean="0"/>
          </a:p>
          <a:p>
            <a:pPr marL="0" indent="0" algn="r" eaLnBrk="1" hangingPunct="1">
              <a:buNone/>
            </a:pPr>
            <a:endParaRPr lang="en-US" sz="2800" dirty="0" smtClean="0"/>
          </a:p>
          <a:p>
            <a:pPr marL="0" indent="0" algn="r" eaLnBrk="1" hangingPunct="1">
              <a:buNone/>
            </a:pPr>
            <a:endParaRPr lang="en-US" sz="2800" dirty="0" smtClean="0"/>
          </a:p>
          <a:p>
            <a:pPr marL="0" indent="0" algn="ctr" eaLnBrk="1" hangingPunct="1">
              <a:buNone/>
            </a:pPr>
            <a:endParaRPr lang="en-ZA" sz="2800" dirty="0" smtClean="0"/>
          </a:p>
          <a:p>
            <a:pPr eaLnBrk="1" hangingPunct="1"/>
            <a:endParaRPr lang="en-GB" sz="2600" dirty="0" smtClean="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5573" y="554129"/>
            <a:ext cx="3733800" cy="28003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2330" y="549464"/>
            <a:ext cx="3429000" cy="257175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946" y="3553392"/>
            <a:ext cx="2829956" cy="212246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2399" y="3744903"/>
            <a:ext cx="2686927" cy="201519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6600" y="3553392"/>
            <a:ext cx="2983744" cy="2237808"/>
          </a:xfrm>
          <a:prstGeom prst="rect">
            <a:avLst/>
          </a:prstGeom>
        </p:spPr>
      </p:pic>
    </p:spTree>
    <p:extLst>
      <p:ext uri="{BB962C8B-B14F-4D97-AF65-F5344CB8AC3E}">
        <p14:creationId xmlns:p14="http://schemas.microsoft.com/office/powerpoint/2010/main" val="53151174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3"/>
          <p:cNvSpPr txBox="1">
            <a:spLocks noChangeArrowheads="1"/>
          </p:cNvSpPr>
          <p:nvPr/>
        </p:nvSpPr>
        <p:spPr>
          <a:xfrm>
            <a:off x="457200" y="1143000"/>
            <a:ext cx="8382000" cy="5486400"/>
          </a:xfrm>
          <a:prstGeom prst="rect">
            <a:avLst/>
          </a:prstGeom>
          <a:solidFill>
            <a:srgbClr val="FFFFFF">
              <a:lumMod val="40000"/>
              <a:lumOff val="60000"/>
              <a:alpha val="33000"/>
            </a:srgbClr>
          </a:solidFill>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457200" lvl="1" indent="0" algn="just">
              <a:buFontTx/>
              <a:buNone/>
              <a:defRPr/>
            </a:pPr>
            <a:endParaRPr lang="en-US" sz="2000" b="1" kern="0" dirty="0">
              <a:solidFill>
                <a:srgbClr val="000000">
                  <a:lumMod val="75000"/>
                </a:srgbClr>
              </a:solidFill>
              <a:latin typeface="Times New Roman"/>
            </a:endParaRPr>
          </a:p>
        </p:txBody>
      </p:sp>
      <p:graphicFrame>
        <p:nvGraphicFramePr>
          <p:cNvPr id="2" name="Table 1"/>
          <p:cNvGraphicFramePr>
            <a:graphicFrameLocks noGrp="1"/>
          </p:cNvGraphicFramePr>
          <p:nvPr>
            <p:extLst>
              <p:ext uri="{D42A27DB-BD31-4B8C-83A1-F6EECF244321}">
                <p14:modId xmlns:p14="http://schemas.microsoft.com/office/powerpoint/2010/main" val="1207465876"/>
              </p:ext>
            </p:extLst>
          </p:nvPr>
        </p:nvGraphicFramePr>
        <p:xfrm>
          <a:off x="248677" y="1447800"/>
          <a:ext cx="8742923" cy="4495800"/>
        </p:xfrm>
        <a:graphic>
          <a:graphicData uri="http://schemas.openxmlformats.org/drawingml/2006/table">
            <a:tbl>
              <a:tblPr firstRow="1" firstCol="1" bandRow="1" bandCol="1"/>
              <a:tblGrid>
                <a:gridCol w="3030298"/>
                <a:gridCol w="3147452"/>
                <a:gridCol w="2565173"/>
              </a:tblGrid>
              <a:tr h="571817">
                <a:tc>
                  <a:txBody>
                    <a:bodyPr/>
                    <a:lstStyle/>
                    <a:p>
                      <a:pPr algn="ctr">
                        <a:lnSpc>
                          <a:spcPct val="115000"/>
                        </a:lnSpc>
                        <a:spcBef>
                          <a:spcPts val="600"/>
                        </a:spcBef>
                        <a:spcAft>
                          <a:spcPts val="600"/>
                        </a:spcAft>
                      </a:pPr>
                      <a:r>
                        <a:rPr lang="en-US" sz="1200" b="1" dirty="0">
                          <a:solidFill>
                            <a:srgbClr val="FFFFFF"/>
                          </a:solidFill>
                          <a:effectLst/>
                          <a:latin typeface="Tahoma" panose="020B0604030504040204" pitchFamily="34" charset="0"/>
                          <a:ea typeface="Times New Roman" panose="02020603050405020304" pitchFamily="18" charset="0"/>
                        </a:rPr>
                        <a:t>Central strategic Objectives</a:t>
                      </a:r>
                      <a:endParaRPr lang="en-ZA" sz="1100" dirty="0">
                        <a:effectLst/>
                        <a:latin typeface="Arial" panose="020B0604020202020204" pitchFamily="34" charset="0"/>
                        <a:ea typeface="Calibri" panose="020F0502020204030204" pitchFamily="34" charset="0"/>
                      </a:endParaRPr>
                    </a:p>
                  </a:txBody>
                  <a:tcPr marL="68580" marR="68580" marT="0" marB="0">
                    <a:lnL w="19050" cap="flat" cmpd="sng" algn="ctr">
                      <a:solidFill>
                        <a:srgbClr val="B4936D"/>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B4936D"/>
                    </a:solidFill>
                  </a:tcPr>
                </a:tc>
                <a:tc>
                  <a:txBody>
                    <a:bodyPr/>
                    <a:lstStyle/>
                    <a:p>
                      <a:pPr algn="ctr">
                        <a:lnSpc>
                          <a:spcPct val="115000"/>
                        </a:lnSpc>
                        <a:spcBef>
                          <a:spcPts val="600"/>
                        </a:spcBef>
                        <a:spcAft>
                          <a:spcPts val="600"/>
                        </a:spcAft>
                      </a:pPr>
                      <a:r>
                        <a:rPr lang="en-US" sz="1200" b="1">
                          <a:solidFill>
                            <a:srgbClr val="FFFFFF"/>
                          </a:solidFill>
                          <a:effectLst/>
                          <a:latin typeface="Tahoma" panose="020B0604030504040204" pitchFamily="34" charset="0"/>
                          <a:ea typeface="Times New Roman" panose="02020603050405020304" pitchFamily="18" charset="0"/>
                        </a:rPr>
                        <a:t>Enabling strategic objectives</a:t>
                      </a:r>
                      <a:endParaRPr lang="en-ZA" sz="1100">
                        <a:effectLst/>
                        <a:latin typeface="Arial" panose="020B0604020202020204" pitchFamily="34" charset="0"/>
                        <a:ea typeface="Calibri" panose="020F050202020403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B4936D"/>
                    </a:solidFill>
                  </a:tcPr>
                </a:tc>
                <a:tc>
                  <a:txBody>
                    <a:bodyPr/>
                    <a:lstStyle/>
                    <a:p>
                      <a:pPr algn="ctr">
                        <a:lnSpc>
                          <a:spcPct val="115000"/>
                        </a:lnSpc>
                        <a:spcBef>
                          <a:spcPts val="600"/>
                        </a:spcBef>
                        <a:spcAft>
                          <a:spcPts val="600"/>
                        </a:spcAft>
                      </a:pPr>
                      <a:r>
                        <a:rPr lang="en-US" sz="1200" b="1">
                          <a:solidFill>
                            <a:srgbClr val="FFFFFF"/>
                          </a:solidFill>
                          <a:effectLst/>
                          <a:latin typeface="Tahoma" panose="020B0604030504040204" pitchFamily="34" charset="0"/>
                          <a:ea typeface="Times New Roman" panose="02020603050405020304" pitchFamily="18" charset="0"/>
                        </a:rPr>
                        <a:t>Cross-cutting strategic objectives</a:t>
                      </a:r>
                      <a:endParaRPr lang="en-ZA" sz="1100">
                        <a:effectLst/>
                        <a:latin typeface="Arial" panose="020B0604020202020204" pitchFamily="34" charset="0"/>
                        <a:ea typeface="Calibri" panose="020F0502020204030204" pitchFamily="34" charset="0"/>
                      </a:endParaRPr>
                    </a:p>
                  </a:txBody>
                  <a:tcPr marL="68580" marR="68580" marT="0" marB="0">
                    <a:lnL w="12700" cap="flat" cmpd="sng" algn="ctr">
                      <a:solidFill>
                        <a:srgbClr val="FFFFFF"/>
                      </a:solidFill>
                      <a:prstDash val="solid"/>
                      <a:round/>
                      <a:headEnd type="none" w="med" len="med"/>
                      <a:tailEnd type="none" w="med" len="med"/>
                    </a:lnL>
                    <a:lnR w="19050" cap="flat" cmpd="sng" algn="ctr">
                      <a:solidFill>
                        <a:srgbClr val="B4936D"/>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B4936D"/>
                    </a:solidFill>
                  </a:tcPr>
                </a:tc>
              </a:tr>
              <a:tr h="3923983">
                <a:tc>
                  <a:txBody>
                    <a:bodyPr/>
                    <a:lstStyle/>
                    <a:p>
                      <a:pPr marL="342900" lvl="0" indent="-342900">
                        <a:lnSpc>
                          <a:spcPct val="115000"/>
                        </a:lnSpc>
                        <a:spcBef>
                          <a:spcPts val="200"/>
                        </a:spcBef>
                        <a:spcAft>
                          <a:spcPts val="200"/>
                        </a:spcAft>
                        <a:buFont typeface="+mj-lt"/>
                        <a:buAutoNum type="arabicPeriod"/>
                      </a:pPr>
                      <a:r>
                        <a:rPr lang="en-US" sz="1200" b="1" dirty="0">
                          <a:solidFill>
                            <a:srgbClr val="FF0000"/>
                          </a:solidFill>
                          <a:effectLst/>
                          <a:latin typeface="Tahoma" panose="020B0604030504040204" pitchFamily="34" charset="0"/>
                          <a:ea typeface="Cambria" panose="02040503050406030204" pitchFamily="18" charset="0"/>
                        </a:rPr>
                        <a:t>Ensure the optimized sustainable management of the basins water resources</a:t>
                      </a:r>
                      <a:endParaRPr lang="en-ZA" sz="1100" b="1" dirty="0">
                        <a:solidFill>
                          <a:srgbClr val="FF0000"/>
                        </a:solidFill>
                        <a:effectLst/>
                        <a:latin typeface="Arial" panose="020B0604020202020204" pitchFamily="34" charset="0"/>
                        <a:ea typeface="Calibri" panose="020F0502020204030204" pitchFamily="34" charset="0"/>
                      </a:endParaRPr>
                    </a:p>
                    <a:p>
                      <a:pPr marL="342900" lvl="0" indent="-342900">
                        <a:lnSpc>
                          <a:spcPct val="115000"/>
                        </a:lnSpc>
                        <a:spcBef>
                          <a:spcPts val="200"/>
                        </a:spcBef>
                        <a:spcAft>
                          <a:spcPts val="200"/>
                        </a:spcAft>
                        <a:buFont typeface="+mj-lt"/>
                        <a:buAutoNum type="arabicPeriod"/>
                      </a:pPr>
                      <a:r>
                        <a:rPr lang="en-US" sz="1200" b="1" kern="1200" dirty="0">
                          <a:solidFill>
                            <a:srgbClr val="00CC99"/>
                          </a:solidFill>
                          <a:effectLst/>
                          <a:latin typeface="Tahoma" panose="020B0604030504040204" pitchFamily="34" charset="0"/>
                          <a:ea typeface="Cambria" panose="02040503050406030204" pitchFamily="18" charset="0"/>
                          <a:cs typeface="+mn-cs"/>
                        </a:rPr>
                        <a:t>Support socioeconomic </a:t>
                      </a:r>
                      <a:r>
                        <a:rPr lang="en-US" sz="1200" b="1" kern="1200" dirty="0" err="1">
                          <a:solidFill>
                            <a:srgbClr val="00CC99"/>
                          </a:solidFill>
                          <a:effectLst/>
                          <a:latin typeface="Tahoma" panose="020B0604030504040204" pitchFamily="34" charset="0"/>
                          <a:ea typeface="Cambria" panose="02040503050406030204" pitchFamily="18" charset="0"/>
                          <a:cs typeface="+mn-cs"/>
                        </a:rPr>
                        <a:t>upliftment</a:t>
                      </a:r>
                      <a:r>
                        <a:rPr lang="en-US" sz="1200" b="1" kern="1200" dirty="0">
                          <a:solidFill>
                            <a:srgbClr val="00CC99"/>
                          </a:solidFill>
                          <a:effectLst/>
                          <a:latin typeface="Tahoma" panose="020B0604030504040204" pitchFamily="34" charset="0"/>
                          <a:ea typeface="Cambria" panose="02040503050406030204" pitchFamily="18" charset="0"/>
                          <a:cs typeface="+mn-cs"/>
                        </a:rPr>
                        <a:t> and eradication of poverty in the basin</a:t>
                      </a:r>
                      <a:endParaRPr lang="en-ZA" sz="1200" b="1" kern="1200" dirty="0">
                        <a:solidFill>
                          <a:srgbClr val="00CC99"/>
                        </a:solidFill>
                        <a:effectLst/>
                        <a:latin typeface="Tahoma" panose="020B0604030504040204" pitchFamily="34" charset="0"/>
                        <a:ea typeface="Cambria" panose="02040503050406030204" pitchFamily="18" charset="0"/>
                        <a:cs typeface="+mn-cs"/>
                      </a:endParaRPr>
                    </a:p>
                    <a:p>
                      <a:pPr marL="342900" lvl="0" indent="-342900">
                        <a:lnSpc>
                          <a:spcPct val="115000"/>
                        </a:lnSpc>
                        <a:spcBef>
                          <a:spcPts val="200"/>
                        </a:spcBef>
                        <a:spcAft>
                          <a:spcPts val="200"/>
                        </a:spcAft>
                        <a:buFont typeface="+mj-lt"/>
                        <a:buAutoNum type="arabicPeriod"/>
                      </a:pPr>
                      <a:r>
                        <a:rPr lang="en-US" sz="1200" b="1" kern="1200" dirty="0">
                          <a:solidFill>
                            <a:srgbClr val="00CC99"/>
                          </a:solidFill>
                          <a:effectLst/>
                          <a:latin typeface="Tahoma" panose="020B0604030504040204" pitchFamily="34" charset="0"/>
                          <a:ea typeface="Cambria" panose="02040503050406030204" pitchFamily="18" charset="0"/>
                          <a:cs typeface="+mn-cs"/>
                        </a:rPr>
                        <a:t>Ensure that the adverse effects of catchment degradation are reduced and the sustainability of resource use is improved</a:t>
                      </a:r>
                      <a:endParaRPr lang="en-ZA" sz="1200" b="1" kern="1200" dirty="0">
                        <a:solidFill>
                          <a:srgbClr val="00CC99"/>
                        </a:solidFill>
                        <a:effectLst/>
                        <a:latin typeface="Tahoma" panose="020B0604030504040204" pitchFamily="34" charset="0"/>
                        <a:ea typeface="Cambria" panose="02040503050406030204" pitchFamily="18" charset="0"/>
                        <a:cs typeface="+mn-cs"/>
                      </a:endParaRPr>
                    </a:p>
                    <a:p>
                      <a:pPr marL="342900" lvl="0" indent="-342900">
                        <a:lnSpc>
                          <a:spcPct val="115000"/>
                        </a:lnSpc>
                        <a:spcBef>
                          <a:spcPts val="200"/>
                        </a:spcBef>
                        <a:spcAft>
                          <a:spcPts val="200"/>
                        </a:spcAft>
                        <a:buFont typeface="+mj-lt"/>
                        <a:buAutoNum type="arabicPeriod"/>
                      </a:pPr>
                      <a:r>
                        <a:rPr lang="en-US" sz="1200" dirty="0">
                          <a:solidFill>
                            <a:schemeClr val="tx1"/>
                          </a:solidFill>
                          <a:effectLst/>
                          <a:latin typeface="Tahoma" panose="020B0604030504040204" pitchFamily="34" charset="0"/>
                          <a:ea typeface="Cambria" panose="02040503050406030204" pitchFamily="18" charset="0"/>
                        </a:rPr>
                        <a:t>Maximize security from water-related disasters (especially flood and drought)</a:t>
                      </a:r>
                      <a:endParaRPr lang="en-ZA" sz="1100" dirty="0">
                        <a:solidFill>
                          <a:schemeClr val="tx1"/>
                        </a:solidFill>
                        <a:effectLst/>
                        <a:latin typeface="Arial" panose="020B0604020202020204" pitchFamily="34" charset="0"/>
                        <a:ea typeface="Calibri" panose="020F0502020204030204" pitchFamily="34" charset="0"/>
                      </a:endParaRPr>
                    </a:p>
                  </a:txBody>
                  <a:tcPr marL="68580" marR="68580" marT="0" marB="0">
                    <a:lnL w="12700" cap="flat" cmpd="sng" algn="ctr">
                      <a:solidFill>
                        <a:srgbClr val="B4936D"/>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B4936D"/>
                      </a:solidFill>
                      <a:prstDash val="solid"/>
                      <a:round/>
                      <a:headEnd type="none" w="med" len="med"/>
                      <a:tailEnd type="none" w="med" len="med"/>
                    </a:lnB>
                    <a:solidFill>
                      <a:srgbClr val="FFFFFF"/>
                    </a:solidFill>
                  </a:tcPr>
                </a:tc>
                <a:tc>
                  <a:txBody>
                    <a:bodyPr/>
                    <a:lstStyle/>
                    <a:p>
                      <a:pPr marL="342900" lvl="0" indent="-342900">
                        <a:lnSpc>
                          <a:spcPct val="115000"/>
                        </a:lnSpc>
                        <a:spcBef>
                          <a:spcPts val="200"/>
                        </a:spcBef>
                        <a:spcAft>
                          <a:spcPts val="200"/>
                        </a:spcAft>
                        <a:buFont typeface="+mj-lt"/>
                        <a:buAutoNum type="arabicPeriod"/>
                      </a:pPr>
                      <a:r>
                        <a:rPr lang="en-US" sz="1200" b="1" kern="1200" dirty="0">
                          <a:solidFill>
                            <a:srgbClr val="FF0000"/>
                          </a:solidFill>
                          <a:effectLst/>
                          <a:latin typeface="Tahoma" panose="020B0604030504040204" pitchFamily="34" charset="0"/>
                          <a:ea typeface="Cambria" panose="02040503050406030204" pitchFamily="18" charset="0"/>
                          <a:cs typeface="+mn-cs"/>
                        </a:rPr>
                        <a:t>Put an adequate knowledge base in place </a:t>
                      </a:r>
                      <a:endParaRPr lang="en-ZA" sz="1200" b="1" kern="1200" dirty="0">
                        <a:solidFill>
                          <a:srgbClr val="FF0000"/>
                        </a:solidFill>
                        <a:effectLst/>
                        <a:latin typeface="Tahoma" panose="020B0604030504040204" pitchFamily="34" charset="0"/>
                        <a:ea typeface="Cambria" panose="02040503050406030204" pitchFamily="18" charset="0"/>
                        <a:cs typeface="+mn-cs"/>
                      </a:endParaRPr>
                    </a:p>
                    <a:p>
                      <a:pPr marL="342900" lvl="0" indent="-342900">
                        <a:lnSpc>
                          <a:spcPct val="115000"/>
                        </a:lnSpc>
                        <a:spcBef>
                          <a:spcPts val="200"/>
                        </a:spcBef>
                        <a:spcAft>
                          <a:spcPts val="200"/>
                        </a:spcAft>
                        <a:buFont typeface="+mj-lt"/>
                        <a:buAutoNum type="arabicPeriod"/>
                      </a:pPr>
                      <a:r>
                        <a:rPr lang="en-US" sz="1200" b="1" kern="1200" dirty="0">
                          <a:solidFill>
                            <a:srgbClr val="00CC99"/>
                          </a:solidFill>
                          <a:effectLst/>
                          <a:latin typeface="Tahoma" panose="020B0604030504040204" pitchFamily="34" charset="0"/>
                          <a:ea typeface="Cambria" panose="02040503050406030204" pitchFamily="18" charset="0"/>
                          <a:cs typeface="+mn-cs"/>
                        </a:rPr>
                        <a:t>Build sufficient capacity and institutional strength</a:t>
                      </a:r>
                      <a:endParaRPr lang="en-ZA" sz="1200" b="1" kern="1200" dirty="0">
                        <a:solidFill>
                          <a:srgbClr val="00CC99"/>
                        </a:solidFill>
                        <a:effectLst/>
                        <a:latin typeface="Tahoma" panose="020B0604030504040204" pitchFamily="34" charset="0"/>
                        <a:ea typeface="Cambria" panose="02040503050406030204" pitchFamily="18" charset="0"/>
                        <a:cs typeface="+mn-cs"/>
                      </a:endParaRPr>
                    </a:p>
                    <a:p>
                      <a:pPr marL="342900" lvl="0" indent="-342900">
                        <a:lnSpc>
                          <a:spcPct val="115000"/>
                        </a:lnSpc>
                        <a:spcBef>
                          <a:spcPts val="200"/>
                        </a:spcBef>
                        <a:spcAft>
                          <a:spcPts val="200"/>
                        </a:spcAft>
                        <a:buFont typeface="+mj-lt"/>
                        <a:buAutoNum type="arabicPeriod"/>
                      </a:pPr>
                      <a:r>
                        <a:rPr lang="en-US" sz="1200" b="1" kern="1200" dirty="0">
                          <a:solidFill>
                            <a:srgbClr val="00CC99"/>
                          </a:solidFill>
                          <a:effectLst/>
                          <a:latin typeface="Tahoma" panose="020B0604030504040204" pitchFamily="34" charset="0"/>
                          <a:ea typeface="Cambria" panose="02040503050406030204" pitchFamily="18" charset="0"/>
                          <a:cs typeface="+mn-cs"/>
                        </a:rPr>
                        <a:t>Promote high level of stakeholder engagement</a:t>
                      </a:r>
                      <a:endParaRPr lang="en-ZA" sz="1200" b="1" kern="1200" dirty="0">
                        <a:solidFill>
                          <a:srgbClr val="00CC99"/>
                        </a:solidFill>
                        <a:effectLst/>
                        <a:latin typeface="Tahoma" panose="020B0604030504040204" pitchFamily="34" charset="0"/>
                        <a:ea typeface="Cambria" panose="02040503050406030204" pitchFamily="18" charset="0"/>
                        <a:cs typeface="+mn-cs"/>
                      </a:endParaRPr>
                    </a:p>
                    <a:p>
                      <a:pPr marL="342900" lvl="0" indent="-342900">
                        <a:lnSpc>
                          <a:spcPct val="115000"/>
                        </a:lnSpc>
                        <a:spcBef>
                          <a:spcPts val="200"/>
                        </a:spcBef>
                        <a:spcAft>
                          <a:spcPts val="200"/>
                        </a:spcAft>
                        <a:buFont typeface="+mj-lt"/>
                        <a:buAutoNum type="arabicPeriod"/>
                      </a:pPr>
                      <a:r>
                        <a:rPr lang="en-US" sz="1200" dirty="0">
                          <a:effectLst/>
                          <a:latin typeface="Tahoma" panose="020B0604030504040204" pitchFamily="34" charset="0"/>
                          <a:ea typeface="Cambria" panose="02040503050406030204" pitchFamily="18" charset="0"/>
                        </a:rPr>
                        <a:t>Ensure appropriate financing mechanisms are in place</a:t>
                      </a:r>
                      <a:endParaRPr lang="en-ZA" sz="1100" dirty="0">
                        <a:effectLst/>
                        <a:latin typeface="Arial" panose="020B0604020202020204" pitchFamily="34" charset="0"/>
                        <a:ea typeface="Calibri" panose="020F0502020204030204" pitchFamily="34" charset="0"/>
                      </a:endParaRPr>
                    </a:p>
                    <a:p>
                      <a:pPr marL="342900" lvl="0" indent="-342900">
                        <a:lnSpc>
                          <a:spcPct val="115000"/>
                        </a:lnSpc>
                        <a:spcBef>
                          <a:spcPts val="200"/>
                        </a:spcBef>
                        <a:spcAft>
                          <a:spcPts val="200"/>
                        </a:spcAft>
                        <a:buFont typeface="+mj-lt"/>
                        <a:buAutoNum type="arabicPeriod"/>
                      </a:pPr>
                      <a:r>
                        <a:rPr lang="en-US" sz="1200" dirty="0">
                          <a:effectLst/>
                          <a:latin typeface="Tahoma" panose="020B0604030504040204" pitchFamily="34" charset="0"/>
                          <a:ea typeface="Cambria" panose="02040503050406030204" pitchFamily="18" charset="0"/>
                        </a:rPr>
                        <a:t>Promote adaptive management and effective monitoring and evaluation systems.</a:t>
                      </a:r>
                      <a:endParaRPr lang="en-ZA" sz="1100" dirty="0">
                        <a:effectLst/>
                        <a:latin typeface="Arial" panose="020B0604020202020204" pitchFamily="34" charset="0"/>
                        <a:ea typeface="Calibri" panose="020F0502020204030204" pitchFamily="34" charset="0"/>
                      </a:endParaRPr>
                    </a:p>
                  </a:txBody>
                  <a:tcPr marL="68580" marR="68580" marT="0" marB="0">
                    <a:lnL>
                      <a:noFill/>
                    </a:lnL>
                    <a:lnR>
                      <a:noFill/>
                    </a:lnR>
                    <a:lnT w="12700" cap="flat" cmpd="sng" algn="ctr">
                      <a:solidFill>
                        <a:srgbClr val="FFFFFF"/>
                      </a:solidFill>
                      <a:prstDash val="solid"/>
                      <a:round/>
                      <a:headEnd type="none" w="med" len="med"/>
                      <a:tailEnd type="none" w="med" len="med"/>
                    </a:lnT>
                    <a:lnB w="12700" cap="flat" cmpd="sng" algn="ctr">
                      <a:solidFill>
                        <a:srgbClr val="B4936D"/>
                      </a:solidFill>
                      <a:prstDash val="solid"/>
                      <a:round/>
                      <a:headEnd type="none" w="med" len="med"/>
                      <a:tailEnd type="none" w="med" len="med"/>
                    </a:lnB>
                  </a:tcPr>
                </a:tc>
                <a:tc>
                  <a:txBody>
                    <a:bodyPr/>
                    <a:lstStyle/>
                    <a:p>
                      <a:pPr marL="342900" lvl="0" indent="-342900">
                        <a:lnSpc>
                          <a:spcPct val="115000"/>
                        </a:lnSpc>
                        <a:spcBef>
                          <a:spcPts val="200"/>
                        </a:spcBef>
                        <a:spcAft>
                          <a:spcPts val="200"/>
                        </a:spcAft>
                        <a:buFont typeface="+mj-lt"/>
                        <a:buAutoNum type="arabicPeriod"/>
                      </a:pPr>
                      <a:r>
                        <a:rPr lang="en-US" sz="1200" dirty="0">
                          <a:effectLst/>
                          <a:latin typeface="Tahoma" panose="020B0604030504040204" pitchFamily="34" charset="0"/>
                          <a:ea typeface="Cambria" panose="02040503050406030204" pitchFamily="18" charset="0"/>
                        </a:rPr>
                        <a:t>Promote the mainstreaming of adaptation to potential impacts of climate change into planned actions</a:t>
                      </a:r>
                      <a:endParaRPr lang="en-ZA" sz="1100" dirty="0">
                        <a:effectLst/>
                        <a:latin typeface="Arial" panose="020B0604020202020204" pitchFamily="34" charset="0"/>
                        <a:ea typeface="Calibri" panose="020F0502020204030204" pitchFamily="34" charset="0"/>
                      </a:endParaRPr>
                    </a:p>
                    <a:p>
                      <a:pPr marL="342900" lvl="0" indent="-342900">
                        <a:lnSpc>
                          <a:spcPct val="115000"/>
                        </a:lnSpc>
                        <a:spcBef>
                          <a:spcPts val="200"/>
                        </a:spcBef>
                        <a:spcAft>
                          <a:spcPts val="200"/>
                        </a:spcAft>
                        <a:buFont typeface="+mj-lt"/>
                        <a:buAutoNum type="arabicPeriod"/>
                      </a:pPr>
                      <a:r>
                        <a:rPr lang="en-US" sz="1200" dirty="0">
                          <a:effectLst/>
                          <a:latin typeface="Tahoma" panose="020B0604030504040204" pitchFamily="34" charset="0"/>
                          <a:ea typeface="Cambria" panose="02040503050406030204" pitchFamily="18" charset="0"/>
                        </a:rPr>
                        <a:t>Ensure the mainstreaming of gender considerations into planned actions</a:t>
                      </a:r>
                      <a:endParaRPr lang="en-ZA" sz="1100" dirty="0">
                        <a:effectLst/>
                        <a:latin typeface="Arial" panose="020B0604020202020204" pitchFamily="34" charset="0"/>
                        <a:ea typeface="Calibri" panose="020F0502020204030204" pitchFamily="34" charset="0"/>
                      </a:endParaRPr>
                    </a:p>
                  </a:txBody>
                  <a:tcPr marL="68580" marR="68580" marT="0" marB="0">
                    <a:lnL>
                      <a:noFill/>
                    </a:lnL>
                    <a:lnR w="12700" cap="flat" cmpd="sng" algn="ctr">
                      <a:solidFill>
                        <a:srgbClr val="B4936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B4936D"/>
                      </a:solidFill>
                      <a:prstDash val="solid"/>
                      <a:round/>
                      <a:headEnd type="none" w="med" len="med"/>
                      <a:tailEnd type="none" w="med" len="med"/>
                    </a:lnB>
                  </a:tcPr>
                </a:tc>
              </a:tr>
            </a:tbl>
          </a:graphicData>
        </a:graphic>
      </p:graphicFrame>
      <p:sp>
        <p:nvSpPr>
          <p:cNvPr id="4" name="TextBox 3"/>
          <p:cNvSpPr txBox="1"/>
          <p:nvPr/>
        </p:nvSpPr>
        <p:spPr>
          <a:xfrm>
            <a:off x="1524000" y="228600"/>
            <a:ext cx="6781800" cy="461665"/>
          </a:xfrm>
          <a:prstGeom prst="rect">
            <a:avLst/>
          </a:prstGeom>
          <a:noFill/>
        </p:spPr>
        <p:txBody>
          <a:bodyPr wrap="square" rtlCol="0">
            <a:spAutoFit/>
          </a:bodyPr>
          <a:lstStyle/>
          <a:p>
            <a:pPr algn="ctr"/>
            <a:r>
              <a:rPr lang="en-ZA" b="1" u="sng" dirty="0" smtClean="0">
                <a:solidFill>
                  <a:srgbClr val="00CC99"/>
                </a:solidFill>
              </a:rPr>
              <a:t>IWRM Plan (2015 to 2024</a:t>
            </a:r>
            <a:r>
              <a:rPr lang="en-ZA" b="1" u="sng" dirty="0">
                <a:solidFill>
                  <a:srgbClr val="00CC99"/>
                </a:solidFill>
              </a:rPr>
              <a:t>) </a:t>
            </a:r>
            <a:r>
              <a:rPr lang="en-ZA" b="1" u="sng" dirty="0" smtClean="0">
                <a:solidFill>
                  <a:srgbClr val="00CC99"/>
                </a:solidFill>
              </a:rPr>
              <a:t>(4 </a:t>
            </a:r>
            <a:r>
              <a:rPr lang="en-ZA" b="1" u="sng" dirty="0">
                <a:solidFill>
                  <a:srgbClr val="00CC99"/>
                </a:solidFill>
              </a:rPr>
              <a:t>OF </a:t>
            </a:r>
            <a:r>
              <a:rPr lang="en-ZA" b="1" u="sng" dirty="0" smtClean="0">
                <a:solidFill>
                  <a:srgbClr val="00CC99"/>
                </a:solidFill>
              </a:rPr>
              <a:t>20)</a:t>
            </a:r>
            <a:endParaRPr lang="en-ZA" b="1" u="sng" dirty="0">
              <a:solidFill>
                <a:srgbClr val="00CC99"/>
              </a:solidFill>
            </a:endParaRPr>
          </a:p>
        </p:txBody>
      </p:sp>
    </p:spTree>
    <p:extLst>
      <p:ext uri="{BB962C8B-B14F-4D97-AF65-F5344CB8AC3E}">
        <p14:creationId xmlns:p14="http://schemas.microsoft.com/office/powerpoint/2010/main" val="256478135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1219200" y="76200"/>
            <a:ext cx="8153400"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400" b="1" u="sng" dirty="0" smtClean="0">
                <a:latin typeface="Calibri" panose="020F0502020204030204" pitchFamily="34" charset="0"/>
              </a:rPr>
              <a:t>Strategic/Specific Actions in IWRM </a:t>
            </a:r>
            <a:r>
              <a:rPr lang="en-US" sz="3400" b="1" u="sng" dirty="0">
                <a:latin typeface="Calibri" panose="020F0502020204030204" pitchFamily="34" charset="0"/>
              </a:rPr>
              <a:t>Plan </a:t>
            </a:r>
            <a:r>
              <a:rPr lang="en-US" sz="3400" b="1" u="sng" dirty="0" smtClean="0">
                <a:latin typeface="Calibri" panose="020F0502020204030204" pitchFamily="34" charset="0"/>
              </a:rPr>
              <a:t/>
            </a:r>
            <a:br>
              <a:rPr lang="en-US" sz="3400" b="1" u="sng" dirty="0" smtClean="0">
                <a:latin typeface="Calibri" panose="020F0502020204030204" pitchFamily="34" charset="0"/>
              </a:rPr>
            </a:br>
            <a:r>
              <a:rPr lang="en-US" sz="3400" b="1" u="sng" dirty="0" smtClean="0">
                <a:latin typeface="Calibri" panose="020F0502020204030204" pitchFamily="34" charset="0"/>
              </a:rPr>
              <a:t>(6 </a:t>
            </a:r>
            <a:r>
              <a:rPr lang="en-US" sz="3400" b="1" u="sng" dirty="0">
                <a:latin typeface="Calibri" panose="020F0502020204030204" pitchFamily="34" charset="0"/>
              </a:rPr>
              <a:t>OF 20</a:t>
            </a:r>
            <a:r>
              <a:rPr lang="en-US" sz="3400" b="1" u="sng" dirty="0" smtClean="0">
                <a:latin typeface="Calibri" panose="020F0502020204030204" pitchFamily="34" charset="0"/>
              </a:rPr>
              <a:t>) </a:t>
            </a:r>
            <a:endParaRPr lang="en-US" sz="3400" b="1" u="sng" dirty="0" smtClean="0"/>
          </a:p>
        </p:txBody>
      </p:sp>
      <p:sp>
        <p:nvSpPr>
          <p:cNvPr id="28675" name="Rectangle 2"/>
          <p:cNvSpPr>
            <a:spLocks noGrp="1" noChangeArrowheads="1"/>
          </p:cNvSpPr>
          <p:nvPr>
            <p:ph type="body" idx="1"/>
          </p:nvPr>
        </p:nvSpPr>
        <p:spPr bwMode="auto">
          <a:xfrm>
            <a:off x="304800" y="1447800"/>
            <a:ext cx="8229600" cy="472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762000" indent="-762000" algn="just" eaLnBrk="1" hangingPunct="1">
              <a:spcBef>
                <a:spcPct val="0"/>
              </a:spcBef>
              <a:buClr>
                <a:srgbClr val="D97400"/>
              </a:buClr>
              <a:buFont typeface="Wingdings" panose="05000000000000000000" pitchFamily="2" charset="2"/>
              <a:buChar char="§"/>
            </a:pPr>
            <a:r>
              <a:rPr lang="en-ZA" sz="2200" b="1" dirty="0">
                <a:latin typeface="Calibri" panose="020F0502020204030204" pitchFamily="34" charset="0"/>
              </a:rPr>
              <a:t>1.1.2</a:t>
            </a:r>
            <a:r>
              <a:rPr lang="en-ZA" sz="2200" b="1" dirty="0" smtClean="0">
                <a:latin typeface="Calibri" panose="020F0502020204030204" pitchFamily="34" charset="0"/>
              </a:rPr>
              <a:t>: Improve </a:t>
            </a:r>
            <a:r>
              <a:rPr lang="en-ZA" sz="2200" b="1" dirty="0">
                <a:latin typeface="Calibri" panose="020F0502020204030204" pitchFamily="34" charset="0"/>
              </a:rPr>
              <a:t>assessments of aquifers (storage capacities, recharge rates, sustainable yields and other characteristics</a:t>
            </a:r>
            <a:r>
              <a:rPr lang="en-ZA" sz="2200" b="1" dirty="0" smtClean="0">
                <a:latin typeface="Calibri" panose="020F0502020204030204" pitchFamily="34" charset="0"/>
              </a:rPr>
              <a:t>)</a:t>
            </a:r>
          </a:p>
          <a:p>
            <a:pPr marL="762000" indent="-762000" algn="just" eaLnBrk="1" hangingPunct="1">
              <a:spcBef>
                <a:spcPct val="0"/>
              </a:spcBef>
              <a:buClr>
                <a:srgbClr val="D97400"/>
              </a:buClr>
              <a:buFont typeface="Wingdings" panose="05000000000000000000" pitchFamily="2" charset="2"/>
              <a:buChar char="§"/>
            </a:pPr>
            <a:r>
              <a:rPr lang="en-ZA" sz="2200" b="1" dirty="0">
                <a:latin typeface="Calibri" panose="020F0502020204030204" pitchFamily="34" charset="0"/>
              </a:rPr>
              <a:t>1.2.1.4</a:t>
            </a:r>
            <a:r>
              <a:rPr lang="en-ZA" sz="2200" b="1" dirty="0" smtClean="0">
                <a:latin typeface="Calibri" panose="020F0502020204030204" pitchFamily="34" charset="0"/>
              </a:rPr>
              <a:t>: Incorporate </a:t>
            </a:r>
            <a:r>
              <a:rPr lang="en-ZA" sz="2200" b="1" dirty="0">
                <a:latin typeface="Calibri" panose="020F0502020204030204" pitchFamily="34" charset="0"/>
              </a:rPr>
              <a:t>groundwater resources into the overall planning model  starting with </a:t>
            </a:r>
            <a:r>
              <a:rPr lang="en-ZA" sz="2200" b="1" dirty="0" err="1">
                <a:latin typeface="Calibri" panose="020F0502020204030204" pitchFamily="34" charset="0"/>
              </a:rPr>
              <a:t>transboundary</a:t>
            </a:r>
            <a:r>
              <a:rPr lang="en-ZA" sz="2200" b="1" dirty="0">
                <a:latin typeface="Calibri" panose="020F0502020204030204" pitchFamily="34" charset="0"/>
              </a:rPr>
              <a:t> aquifers and (</a:t>
            </a:r>
            <a:r>
              <a:rPr lang="en-ZA" sz="2200" b="1" dirty="0" smtClean="0">
                <a:latin typeface="Calibri" panose="020F0502020204030204" pitchFamily="34" charset="0"/>
              </a:rPr>
              <a:t>potential</a:t>
            </a:r>
            <a:r>
              <a:rPr lang="en-ZA" sz="2200" b="1" dirty="0">
                <a:latin typeface="Calibri" panose="020F0502020204030204" pitchFamily="34" charset="0"/>
              </a:rPr>
              <a:t>) conjunctive use </a:t>
            </a:r>
            <a:r>
              <a:rPr lang="en-ZA" sz="2200" b="1" dirty="0" smtClean="0">
                <a:latin typeface="Calibri" panose="020F0502020204030204" pitchFamily="34" charset="0"/>
              </a:rPr>
              <a:t>aquifers</a:t>
            </a:r>
          </a:p>
          <a:p>
            <a:pPr marL="762000" indent="-762000" algn="just" eaLnBrk="1" hangingPunct="1">
              <a:spcBef>
                <a:spcPct val="0"/>
              </a:spcBef>
              <a:buClr>
                <a:srgbClr val="D97400"/>
              </a:buClr>
              <a:buFont typeface="Wingdings" panose="05000000000000000000" pitchFamily="2" charset="2"/>
              <a:buChar char="§"/>
            </a:pPr>
            <a:r>
              <a:rPr lang="en-ZA" sz="2200" b="1" dirty="0">
                <a:latin typeface="Calibri" panose="020F0502020204030204" pitchFamily="34" charset="0"/>
              </a:rPr>
              <a:t>5.1.3.1: Improved monitoring of </a:t>
            </a:r>
            <a:r>
              <a:rPr lang="en-ZA" sz="2200" b="1" dirty="0" err="1">
                <a:latin typeface="Calibri" panose="020F0502020204030204" pitchFamily="34" charset="0"/>
              </a:rPr>
              <a:t>transboundary</a:t>
            </a:r>
            <a:r>
              <a:rPr lang="en-ZA" sz="2200" b="1" dirty="0">
                <a:latin typeface="Calibri" panose="020F0502020204030204" pitchFamily="34" charset="0"/>
              </a:rPr>
              <a:t> aquifers aimed at better quantification of resource (SAP PCN 2 - O1.1</a:t>
            </a:r>
            <a:r>
              <a:rPr lang="en-ZA" sz="2200" b="1" dirty="0" smtClean="0">
                <a:latin typeface="Calibri" panose="020F0502020204030204" pitchFamily="34" charset="0"/>
              </a:rPr>
              <a:t>)</a:t>
            </a:r>
          </a:p>
          <a:p>
            <a:pPr marL="762000" indent="-762000" algn="just" eaLnBrk="1" hangingPunct="1">
              <a:spcBef>
                <a:spcPct val="0"/>
              </a:spcBef>
              <a:buClr>
                <a:srgbClr val="D97400"/>
              </a:buClr>
              <a:buFont typeface="Wingdings" panose="05000000000000000000" pitchFamily="2" charset="2"/>
              <a:buChar char="§"/>
            </a:pPr>
            <a:r>
              <a:rPr lang="en-ZA" sz="2200" b="1" dirty="0">
                <a:latin typeface="Calibri" panose="020F0502020204030204" pitchFamily="34" charset="0"/>
              </a:rPr>
              <a:t>5.1.3.2: Development of a common platform for the sharing of data on </a:t>
            </a:r>
            <a:r>
              <a:rPr lang="en-ZA" sz="2200" b="1" dirty="0" err="1">
                <a:latin typeface="Calibri" panose="020F0502020204030204" pitchFamily="34" charset="0"/>
              </a:rPr>
              <a:t>transboundary</a:t>
            </a:r>
            <a:r>
              <a:rPr lang="en-ZA" sz="2200" b="1" dirty="0">
                <a:latin typeface="Calibri" panose="020F0502020204030204" pitchFamily="34" charset="0"/>
              </a:rPr>
              <a:t> aquifers </a:t>
            </a:r>
            <a:endParaRPr lang="en-ZA" sz="2200" b="1" dirty="0" smtClean="0">
              <a:latin typeface="Calibri" panose="020F0502020204030204" pitchFamily="34" charset="0"/>
            </a:endParaRPr>
          </a:p>
          <a:p>
            <a:pPr marL="762000" indent="-762000" algn="just" eaLnBrk="1" hangingPunct="1">
              <a:spcBef>
                <a:spcPct val="0"/>
              </a:spcBef>
              <a:buClr>
                <a:srgbClr val="D97400"/>
              </a:buClr>
              <a:buFont typeface="Wingdings" panose="05000000000000000000" pitchFamily="2" charset="2"/>
              <a:buChar char="§"/>
            </a:pPr>
            <a:r>
              <a:rPr lang="en-ZA" sz="2200" b="1" dirty="0">
                <a:latin typeface="Calibri" panose="020F0502020204030204" pitchFamily="34" charset="0"/>
              </a:rPr>
              <a:t>5.1.3.3: Improve monitoring of key national aquifers and sharing of data, including the impacts of fracking</a:t>
            </a:r>
          </a:p>
          <a:p>
            <a:pPr marL="762000" indent="-762000" algn="just" eaLnBrk="1" hangingPunct="1">
              <a:spcBef>
                <a:spcPct val="0"/>
              </a:spcBef>
              <a:buClr>
                <a:srgbClr val="D97400"/>
              </a:buClr>
              <a:buFont typeface="Wingdings" panose="05000000000000000000" pitchFamily="2" charset="2"/>
              <a:buChar char="§"/>
            </a:pPr>
            <a:endParaRPr lang="en-ZA" sz="2200" b="1" dirty="0">
              <a:latin typeface="Calibri" panose="020F0502020204030204" pitchFamily="34" charset="0"/>
            </a:endParaRPr>
          </a:p>
          <a:p>
            <a:pPr marL="762000" indent="-762000" algn="just" eaLnBrk="1" hangingPunct="1">
              <a:spcBef>
                <a:spcPct val="0"/>
              </a:spcBef>
              <a:buClr>
                <a:srgbClr val="D97400"/>
              </a:buClr>
              <a:buFont typeface="Wingdings" panose="05000000000000000000" pitchFamily="2" charset="2"/>
              <a:buChar char="§"/>
            </a:pPr>
            <a:endParaRPr lang="en-ZA" sz="2200" b="1" dirty="0">
              <a:latin typeface="Calibri" panose="020F0502020204030204" pitchFamily="34" charset="0"/>
            </a:endParaRPr>
          </a:p>
          <a:p>
            <a:pPr marL="762000" indent="-762000" algn="just" eaLnBrk="1" hangingPunct="1">
              <a:spcBef>
                <a:spcPct val="0"/>
              </a:spcBef>
              <a:buClr>
                <a:srgbClr val="D97400"/>
              </a:buClr>
              <a:buFont typeface="Wingdings" panose="05000000000000000000" pitchFamily="2" charset="2"/>
              <a:buChar char="§"/>
            </a:pPr>
            <a:endParaRPr lang="en-ZA" sz="2200" b="1" dirty="0">
              <a:latin typeface="Calibri" panose="020F0502020204030204" pitchFamily="34" charset="0"/>
            </a:endParaRPr>
          </a:p>
          <a:p>
            <a:pPr marL="762000" indent="-762000" algn="just" eaLnBrk="1" hangingPunct="1">
              <a:spcBef>
                <a:spcPct val="0"/>
              </a:spcBef>
              <a:buClr>
                <a:srgbClr val="D97400"/>
              </a:buClr>
              <a:buFont typeface="Wingdings" panose="05000000000000000000" pitchFamily="2" charset="2"/>
              <a:buChar char="§"/>
            </a:pPr>
            <a:endParaRPr lang="en-ZA" sz="2200" b="1" dirty="0">
              <a:latin typeface="Calibri" panose="020F0502020204030204" pitchFamily="34" charset="0"/>
            </a:endParaRPr>
          </a:p>
          <a:p>
            <a:pPr marL="762000" indent="-762000" algn="just" eaLnBrk="1" hangingPunct="1">
              <a:spcBef>
                <a:spcPct val="0"/>
              </a:spcBef>
              <a:buClr>
                <a:srgbClr val="D97400"/>
              </a:buClr>
              <a:buFont typeface="Wingdings" panose="05000000000000000000" pitchFamily="2" charset="2"/>
              <a:buChar char="§"/>
            </a:pPr>
            <a:endParaRPr lang="en-ZA" sz="2200" b="1" dirty="0">
              <a:latin typeface="Calibri" panose="020F0502020204030204" pitchFamily="34" charset="0"/>
              <a:ea typeface="+mn-ea"/>
            </a:endParaRPr>
          </a:p>
        </p:txBody>
      </p:sp>
    </p:spTree>
    <p:extLst>
      <p:ext uri="{BB962C8B-B14F-4D97-AF65-F5344CB8AC3E}">
        <p14:creationId xmlns:p14="http://schemas.microsoft.com/office/powerpoint/2010/main" val="3736801815"/>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1219200" y="76200"/>
            <a:ext cx="8153400"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600" b="1" u="sng" dirty="0" smtClean="0">
                <a:latin typeface="Calibri" panose="020F0502020204030204" pitchFamily="34" charset="0"/>
              </a:rPr>
              <a:t>Projects Being </a:t>
            </a:r>
            <a:r>
              <a:rPr lang="en-US" sz="2600" b="1" u="sng" dirty="0" err="1" smtClean="0">
                <a:latin typeface="Calibri" panose="020F0502020204030204" pitchFamily="34" charset="0"/>
              </a:rPr>
              <a:t>Mobilised</a:t>
            </a:r>
            <a:r>
              <a:rPr lang="en-US" sz="2600" b="1" u="sng" dirty="0" smtClean="0">
                <a:latin typeface="Calibri" panose="020F0502020204030204" pitchFamily="34" charset="0"/>
              </a:rPr>
              <a:t> - IWRM Plan Implementation –GW </a:t>
            </a:r>
            <a:r>
              <a:rPr lang="en-US" sz="2600" b="1" u="sng" dirty="0" smtClean="0">
                <a:latin typeface="Calibri" panose="020F0502020204030204" pitchFamily="34" charset="0"/>
              </a:rPr>
              <a:t>Components </a:t>
            </a:r>
            <a:r>
              <a:rPr lang="en-ZA" sz="2800" b="1" i="1" u="sng" dirty="0" smtClean="0">
                <a:solidFill>
                  <a:srgbClr val="7030A0"/>
                </a:solidFill>
              </a:rPr>
              <a:t>(7 </a:t>
            </a:r>
            <a:r>
              <a:rPr lang="en-ZA" sz="2800" b="1" i="1" u="sng" dirty="0">
                <a:solidFill>
                  <a:srgbClr val="7030A0"/>
                </a:solidFill>
              </a:rPr>
              <a:t>OF 20)</a:t>
            </a:r>
            <a:endParaRPr lang="en-US" sz="2600" b="1" u="sng" dirty="0" smtClean="0"/>
          </a:p>
        </p:txBody>
      </p:sp>
      <p:sp>
        <p:nvSpPr>
          <p:cNvPr id="28675" name="Rectangle 2"/>
          <p:cNvSpPr>
            <a:spLocks noGrp="1" noChangeArrowheads="1"/>
          </p:cNvSpPr>
          <p:nvPr>
            <p:ph type="body" idx="1"/>
          </p:nvPr>
        </p:nvSpPr>
        <p:spPr bwMode="auto">
          <a:xfrm>
            <a:off x="152400" y="1295400"/>
            <a:ext cx="8686800"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eaLnBrk="1" hangingPunct="1">
              <a:spcBef>
                <a:spcPct val="0"/>
              </a:spcBef>
              <a:buClr>
                <a:srgbClr val="D97400"/>
              </a:buClr>
              <a:buFont typeface="Wingdings" panose="05000000000000000000" pitchFamily="2" charset="2"/>
              <a:buChar char="§"/>
            </a:pPr>
            <a:r>
              <a:rPr lang="en-ZA" sz="2200" b="1" dirty="0">
                <a:latin typeface="Calibri" panose="020F0502020204030204" pitchFamily="34" charset="0"/>
              </a:rPr>
              <a:t>I</a:t>
            </a:r>
            <a:r>
              <a:rPr lang="en-ZA" sz="2200" b="1" dirty="0" smtClean="0">
                <a:latin typeface="Calibri" panose="020F0502020204030204" pitchFamily="34" charset="0"/>
              </a:rPr>
              <a:t>mproved </a:t>
            </a:r>
            <a:r>
              <a:rPr lang="en-ZA" sz="2200" b="1" dirty="0">
                <a:latin typeface="Calibri" panose="020F0502020204030204" pitchFamily="34" charset="0"/>
              </a:rPr>
              <a:t>understanding of groundwater systems in the </a:t>
            </a:r>
            <a:r>
              <a:rPr lang="en-ZA" sz="2200" b="1" dirty="0" smtClean="0">
                <a:latin typeface="Calibri" panose="020F0502020204030204" pitchFamily="34" charset="0"/>
              </a:rPr>
              <a:t>basin, with support of GIZ. </a:t>
            </a:r>
            <a:r>
              <a:rPr lang="en-ZA" sz="2200" b="1" dirty="0">
                <a:latin typeface="Calibri" panose="020F0502020204030204" pitchFamily="34" charset="0"/>
              </a:rPr>
              <a:t>To </a:t>
            </a:r>
            <a:r>
              <a:rPr lang="en-ZA" sz="2200" b="1" dirty="0" smtClean="0">
                <a:latin typeface="Calibri" panose="020F0502020204030204" pitchFamily="34" charset="0"/>
              </a:rPr>
              <a:t>include:- </a:t>
            </a:r>
          </a:p>
          <a:p>
            <a:pPr marL="685800" lvl="1" algn="just" eaLnBrk="1" hangingPunct="1">
              <a:spcBef>
                <a:spcPct val="0"/>
              </a:spcBef>
              <a:buClr>
                <a:srgbClr val="D97400"/>
              </a:buClr>
              <a:buFont typeface="Courier New" panose="02070309020205020404" pitchFamily="49" charset="0"/>
              <a:buChar char="o"/>
            </a:pPr>
            <a:r>
              <a:rPr lang="en-ZA" sz="1800" b="1" dirty="0" smtClean="0">
                <a:solidFill>
                  <a:srgbClr val="7030A0"/>
                </a:solidFill>
                <a:latin typeface="Calibri" panose="020F0502020204030204" pitchFamily="34" charset="0"/>
              </a:rPr>
              <a:t>Documenting </a:t>
            </a:r>
            <a:r>
              <a:rPr lang="en-ZA" sz="1800" b="1" dirty="0">
                <a:solidFill>
                  <a:srgbClr val="7030A0"/>
                </a:solidFill>
                <a:latin typeface="Calibri" panose="020F0502020204030204" pitchFamily="34" charset="0"/>
              </a:rPr>
              <a:t>groundwater recharge in </a:t>
            </a:r>
            <a:r>
              <a:rPr lang="en-ZA" sz="1800" b="1" dirty="0" err="1">
                <a:solidFill>
                  <a:srgbClr val="7030A0"/>
                </a:solidFill>
                <a:latin typeface="Calibri" panose="020F0502020204030204" pitchFamily="34" charset="0"/>
              </a:rPr>
              <a:t>transboundary</a:t>
            </a:r>
            <a:r>
              <a:rPr lang="en-ZA" sz="1800" b="1" dirty="0">
                <a:solidFill>
                  <a:srgbClr val="7030A0"/>
                </a:solidFill>
                <a:latin typeface="Calibri" panose="020F0502020204030204" pitchFamily="34" charset="0"/>
              </a:rPr>
              <a:t> aquifers </a:t>
            </a:r>
            <a:r>
              <a:rPr lang="en-ZA" sz="1800" b="1" dirty="0">
                <a:latin typeface="Calibri" panose="020F0502020204030204" pitchFamily="34" charset="0"/>
              </a:rPr>
              <a:t>as well as significant national aquifers of the basin. An aquifer may be deemed </a:t>
            </a:r>
            <a:r>
              <a:rPr lang="en-ZA" sz="1800" b="1" dirty="0" err="1">
                <a:latin typeface="Calibri" panose="020F0502020204030204" pitchFamily="34" charset="0"/>
              </a:rPr>
              <a:t>signif-icant</a:t>
            </a:r>
            <a:r>
              <a:rPr lang="en-ZA" sz="1800" b="1" dirty="0">
                <a:latin typeface="Calibri" panose="020F0502020204030204" pitchFamily="34" charset="0"/>
              </a:rPr>
              <a:t> according to its performance and level of dependence by users.</a:t>
            </a:r>
          </a:p>
          <a:p>
            <a:pPr lvl="1" algn="just" eaLnBrk="1" hangingPunct="1">
              <a:spcBef>
                <a:spcPct val="0"/>
              </a:spcBef>
              <a:buClr>
                <a:srgbClr val="D97400"/>
              </a:buClr>
              <a:buFont typeface="Courier New" panose="02070309020205020404" pitchFamily="49" charset="0"/>
              <a:buChar char="o"/>
            </a:pPr>
            <a:r>
              <a:rPr lang="en-ZA" sz="1800" b="1" dirty="0">
                <a:solidFill>
                  <a:srgbClr val="7030A0"/>
                </a:solidFill>
                <a:latin typeface="Calibri" panose="020F0502020204030204" pitchFamily="34" charset="0"/>
              </a:rPr>
              <a:t>Development of a framework for monitoring of important features and characteristics of </a:t>
            </a:r>
            <a:r>
              <a:rPr lang="en-ZA" sz="1800" b="1" dirty="0" err="1">
                <a:solidFill>
                  <a:srgbClr val="7030A0"/>
                </a:solidFill>
                <a:latin typeface="Calibri" panose="020F0502020204030204" pitchFamily="34" charset="0"/>
              </a:rPr>
              <a:t>transboundary</a:t>
            </a:r>
            <a:r>
              <a:rPr lang="en-ZA" sz="1800" b="1" dirty="0">
                <a:solidFill>
                  <a:srgbClr val="7030A0"/>
                </a:solidFill>
                <a:latin typeface="Calibri" panose="020F0502020204030204" pitchFamily="34" charset="0"/>
              </a:rPr>
              <a:t> aquifers</a:t>
            </a:r>
            <a:r>
              <a:rPr lang="en-ZA" sz="1800" b="1" dirty="0">
                <a:latin typeface="Calibri" panose="020F0502020204030204" pitchFamily="34" charset="0"/>
              </a:rPr>
              <a:t> in the </a:t>
            </a:r>
            <a:r>
              <a:rPr lang="en-ZA" sz="1800" b="1" dirty="0" smtClean="0">
                <a:latin typeface="Calibri" panose="020F0502020204030204" pitchFamily="34" charset="0"/>
              </a:rPr>
              <a:t>basin</a:t>
            </a:r>
            <a:endParaRPr lang="en-ZA" sz="1800" b="1" dirty="0">
              <a:latin typeface="Calibri" panose="020F0502020204030204" pitchFamily="34" charset="0"/>
            </a:endParaRPr>
          </a:p>
          <a:p>
            <a:pPr lvl="1" algn="just" eaLnBrk="1" hangingPunct="1">
              <a:spcBef>
                <a:spcPct val="0"/>
              </a:spcBef>
              <a:buClr>
                <a:srgbClr val="D97400"/>
              </a:buClr>
              <a:buFont typeface="Courier New" panose="02070309020205020404" pitchFamily="49" charset="0"/>
              <a:buChar char="o"/>
            </a:pPr>
            <a:r>
              <a:rPr lang="en-ZA" sz="1800" b="1" dirty="0">
                <a:solidFill>
                  <a:srgbClr val="7030A0"/>
                </a:solidFill>
                <a:latin typeface="Calibri" panose="020F0502020204030204" pitchFamily="34" charset="0"/>
              </a:rPr>
              <a:t>Establishing a groundwater focused information system at the Secretariat</a:t>
            </a:r>
            <a:r>
              <a:rPr lang="en-ZA" sz="1800" b="1" dirty="0">
                <a:latin typeface="Calibri" panose="020F0502020204030204" pitchFamily="34" charset="0"/>
              </a:rPr>
              <a:t>, with agreed parameters for monitoring by mandated agencies at national level.</a:t>
            </a:r>
          </a:p>
          <a:p>
            <a:pPr lvl="1" algn="just" eaLnBrk="1" hangingPunct="1">
              <a:spcBef>
                <a:spcPct val="0"/>
              </a:spcBef>
              <a:buClr>
                <a:srgbClr val="D97400"/>
              </a:buClr>
              <a:buFont typeface="Courier New" panose="02070309020205020404" pitchFamily="49" charset="0"/>
              <a:buChar char="o"/>
            </a:pPr>
            <a:r>
              <a:rPr lang="en-ZA" sz="1800" b="1" dirty="0">
                <a:solidFill>
                  <a:srgbClr val="7030A0"/>
                </a:solidFill>
                <a:latin typeface="Calibri" panose="020F0502020204030204" pitchFamily="34" charset="0"/>
              </a:rPr>
              <a:t>Conducting joint familiarisation survey of one </a:t>
            </a:r>
            <a:r>
              <a:rPr lang="en-ZA" sz="1800" b="1" dirty="0" err="1">
                <a:solidFill>
                  <a:srgbClr val="7030A0"/>
                </a:solidFill>
                <a:latin typeface="Calibri" panose="020F0502020204030204" pitchFamily="34" charset="0"/>
              </a:rPr>
              <a:t>transboundary</a:t>
            </a:r>
            <a:r>
              <a:rPr lang="en-ZA" sz="1800" b="1" dirty="0">
                <a:solidFill>
                  <a:srgbClr val="7030A0"/>
                </a:solidFill>
                <a:latin typeface="Calibri" panose="020F0502020204030204" pitchFamily="34" charset="0"/>
              </a:rPr>
              <a:t> aquifer </a:t>
            </a:r>
            <a:r>
              <a:rPr lang="en-ZA" sz="1800" b="1" dirty="0">
                <a:latin typeface="Calibri" panose="020F0502020204030204" pitchFamily="34" charset="0"/>
              </a:rPr>
              <a:t>by the recently established groundwater committee of </a:t>
            </a:r>
            <a:r>
              <a:rPr lang="en-ZA" sz="1800" b="1" dirty="0" smtClean="0">
                <a:latin typeface="Calibri" panose="020F0502020204030204" pitchFamily="34" charset="0"/>
              </a:rPr>
              <a:t>ORASECOM</a:t>
            </a:r>
          </a:p>
          <a:p>
            <a:pPr marL="457200" lvl="1" indent="0" algn="just" eaLnBrk="1" hangingPunct="1">
              <a:spcBef>
                <a:spcPct val="0"/>
              </a:spcBef>
              <a:buClr>
                <a:srgbClr val="D97400"/>
              </a:buClr>
              <a:buNone/>
            </a:pPr>
            <a:endParaRPr lang="en-ZA" sz="1800" b="1" dirty="0" smtClean="0">
              <a:latin typeface="Calibri" panose="020F0502020204030204" pitchFamily="34" charset="0"/>
            </a:endParaRPr>
          </a:p>
          <a:p>
            <a:pPr algn="just" eaLnBrk="1" hangingPunct="1">
              <a:spcBef>
                <a:spcPct val="0"/>
              </a:spcBef>
              <a:buClr>
                <a:srgbClr val="D97400"/>
              </a:buClr>
              <a:buFont typeface="Wingdings" panose="05000000000000000000" pitchFamily="2" charset="2"/>
              <a:buChar char="§"/>
            </a:pPr>
            <a:r>
              <a:rPr lang="en-ZA" sz="2200" b="1" dirty="0">
                <a:latin typeface="Calibri" panose="020F0502020204030204" pitchFamily="34" charset="0"/>
              </a:rPr>
              <a:t>Support to the Orange-</a:t>
            </a:r>
            <a:r>
              <a:rPr lang="en-ZA" sz="2200" b="1" dirty="0" err="1">
                <a:latin typeface="Calibri" panose="020F0502020204030204" pitchFamily="34" charset="0"/>
              </a:rPr>
              <a:t>Senqu</a:t>
            </a:r>
            <a:r>
              <a:rPr lang="en-ZA" sz="2200" b="1" dirty="0">
                <a:latin typeface="Calibri" panose="020F0502020204030204" pitchFamily="34" charset="0"/>
              </a:rPr>
              <a:t> River Strategic Action Programme </a:t>
            </a:r>
            <a:r>
              <a:rPr lang="en-ZA" sz="2200" b="1" dirty="0" smtClean="0">
                <a:latin typeface="Calibri" panose="020F0502020204030204" pitchFamily="34" charset="0"/>
              </a:rPr>
              <a:t>Implementation (being negotiated with UNDP-GEF)</a:t>
            </a:r>
          </a:p>
          <a:p>
            <a:pPr lvl="1" algn="just" eaLnBrk="1" hangingPunct="1">
              <a:spcBef>
                <a:spcPct val="0"/>
              </a:spcBef>
              <a:buClr>
                <a:srgbClr val="D97400"/>
              </a:buClr>
              <a:buFont typeface="Courier New" panose="02070309020205020404" pitchFamily="49" charset="0"/>
              <a:buChar char="o"/>
            </a:pPr>
            <a:r>
              <a:rPr lang="en-ZA" sz="1800" b="1" dirty="0">
                <a:latin typeface="Calibri" panose="020F0502020204030204" pitchFamily="34" charset="0"/>
              </a:rPr>
              <a:t>OUTCOME 2.3: </a:t>
            </a:r>
            <a:r>
              <a:rPr lang="en-ZA" sz="1800" b="1" dirty="0">
                <a:solidFill>
                  <a:srgbClr val="7030A0"/>
                </a:solidFill>
                <a:latin typeface="Calibri" panose="020F0502020204030204" pitchFamily="34" charset="0"/>
              </a:rPr>
              <a:t>quantity and quality of groundwater resources determined and low-cost groundwater desalination plants piloted in </a:t>
            </a:r>
            <a:r>
              <a:rPr lang="en-ZA" sz="1800" b="1" dirty="0" smtClean="0">
                <a:solidFill>
                  <a:srgbClr val="7030A0"/>
                </a:solidFill>
                <a:latin typeface="Calibri" panose="020F0502020204030204" pitchFamily="34" charset="0"/>
              </a:rPr>
              <a:t>Botswana</a:t>
            </a:r>
            <a:endParaRPr lang="en-ZA" sz="2200" b="1" dirty="0">
              <a:latin typeface="Calibri" panose="020F0502020204030204" pitchFamily="34" charset="0"/>
            </a:endParaRPr>
          </a:p>
          <a:p>
            <a:pPr marL="762000" indent="-762000" algn="just" eaLnBrk="1" hangingPunct="1">
              <a:spcBef>
                <a:spcPct val="0"/>
              </a:spcBef>
              <a:buClr>
                <a:srgbClr val="D97400"/>
              </a:buClr>
              <a:buFont typeface="Wingdings" panose="05000000000000000000" pitchFamily="2" charset="2"/>
              <a:buChar char="§"/>
            </a:pPr>
            <a:endParaRPr lang="en-ZA" sz="2200" b="1" dirty="0">
              <a:latin typeface="Calibri" panose="020F0502020204030204" pitchFamily="34" charset="0"/>
            </a:endParaRPr>
          </a:p>
          <a:p>
            <a:pPr marL="762000" indent="-762000" algn="just" eaLnBrk="1" hangingPunct="1">
              <a:spcBef>
                <a:spcPct val="0"/>
              </a:spcBef>
              <a:buClr>
                <a:srgbClr val="D97400"/>
              </a:buClr>
              <a:buFont typeface="Wingdings" panose="05000000000000000000" pitchFamily="2" charset="2"/>
              <a:buChar char="§"/>
            </a:pPr>
            <a:endParaRPr lang="en-ZA" sz="2200" b="1" dirty="0">
              <a:latin typeface="Calibri" panose="020F0502020204030204" pitchFamily="34" charset="0"/>
            </a:endParaRPr>
          </a:p>
          <a:p>
            <a:pPr marL="762000" indent="-762000" algn="just" eaLnBrk="1" hangingPunct="1">
              <a:spcBef>
                <a:spcPct val="0"/>
              </a:spcBef>
              <a:buClr>
                <a:srgbClr val="D97400"/>
              </a:buClr>
              <a:buFont typeface="Wingdings" panose="05000000000000000000" pitchFamily="2" charset="2"/>
              <a:buChar char="§"/>
            </a:pPr>
            <a:endParaRPr lang="en-ZA" sz="2200" b="1" dirty="0">
              <a:latin typeface="Calibri" panose="020F0502020204030204" pitchFamily="34" charset="0"/>
            </a:endParaRPr>
          </a:p>
          <a:p>
            <a:pPr marL="762000" indent="-762000" algn="just" eaLnBrk="1" hangingPunct="1">
              <a:spcBef>
                <a:spcPct val="0"/>
              </a:spcBef>
              <a:buClr>
                <a:srgbClr val="D97400"/>
              </a:buClr>
              <a:buFont typeface="Wingdings" panose="05000000000000000000" pitchFamily="2" charset="2"/>
              <a:buChar char="§"/>
            </a:pPr>
            <a:endParaRPr lang="en-ZA" sz="2200" b="1" dirty="0">
              <a:latin typeface="Calibri" panose="020F0502020204030204" pitchFamily="34" charset="0"/>
              <a:ea typeface="+mn-ea"/>
            </a:endParaRPr>
          </a:p>
        </p:txBody>
      </p:sp>
    </p:spTree>
    <p:extLst>
      <p:ext uri="{BB962C8B-B14F-4D97-AF65-F5344CB8AC3E}">
        <p14:creationId xmlns:p14="http://schemas.microsoft.com/office/powerpoint/2010/main" val="1038290635"/>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914400" y="30892"/>
            <a:ext cx="8229600" cy="1143000"/>
          </a:xfrm>
        </p:spPr>
        <p:txBody>
          <a:bodyPr/>
          <a:lstStyle/>
          <a:p>
            <a:pPr>
              <a:defRPr/>
            </a:pPr>
            <a:r>
              <a:rPr lang="en-ZA" sz="2800" b="1" dirty="0" smtClean="0">
                <a:solidFill>
                  <a:schemeClr val="accent4">
                    <a:lumMod val="10000"/>
                  </a:schemeClr>
                </a:solidFill>
                <a:effectLst/>
                <a:latin typeface="+mn-lt"/>
              </a:rPr>
              <a:t>Trans Boundary Aquifers in </a:t>
            </a:r>
            <a:r>
              <a:rPr lang="en-ZA" sz="2800" b="1" dirty="0">
                <a:solidFill>
                  <a:schemeClr val="accent4">
                    <a:lumMod val="10000"/>
                  </a:schemeClr>
                </a:solidFill>
                <a:effectLst/>
                <a:latin typeface="+mn-lt"/>
              </a:rPr>
              <a:t>SADC </a:t>
            </a:r>
            <a:r>
              <a:rPr lang="en-ZA" sz="2800" b="1" dirty="0" smtClean="0">
                <a:solidFill>
                  <a:schemeClr val="accent4">
                    <a:lumMod val="10000"/>
                  </a:schemeClr>
                </a:solidFill>
                <a:effectLst/>
                <a:latin typeface="+mn-lt"/>
              </a:rPr>
              <a:t>(2011</a:t>
            </a:r>
            <a:r>
              <a:rPr lang="en-ZA" sz="2800" b="1" dirty="0" smtClean="0">
                <a:solidFill>
                  <a:schemeClr val="accent4">
                    <a:lumMod val="10000"/>
                  </a:schemeClr>
                </a:solidFill>
                <a:effectLst/>
                <a:latin typeface="+mn-lt"/>
              </a:rPr>
              <a:t>) </a:t>
            </a:r>
            <a:br>
              <a:rPr lang="en-ZA" sz="2800" b="1" dirty="0" smtClean="0">
                <a:solidFill>
                  <a:schemeClr val="accent4">
                    <a:lumMod val="10000"/>
                  </a:schemeClr>
                </a:solidFill>
                <a:effectLst/>
                <a:latin typeface="+mn-lt"/>
              </a:rPr>
            </a:br>
            <a:r>
              <a:rPr lang="en-ZA" sz="2800" b="1" i="1" u="sng" dirty="0" smtClean="0">
                <a:solidFill>
                  <a:srgbClr val="7030A0"/>
                </a:solidFill>
              </a:rPr>
              <a:t>(8 </a:t>
            </a:r>
            <a:r>
              <a:rPr lang="en-ZA" sz="2800" b="1" i="1" u="sng" dirty="0">
                <a:solidFill>
                  <a:srgbClr val="7030A0"/>
                </a:solidFill>
              </a:rPr>
              <a:t>OF 20)</a:t>
            </a:r>
            <a:endParaRPr lang="en-GB" sz="2800" b="1" dirty="0">
              <a:solidFill>
                <a:schemeClr val="accent4">
                  <a:lumMod val="10000"/>
                </a:schemeClr>
              </a:solidFill>
              <a:effectLst/>
              <a:latin typeface="+mn-lt"/>
            </a:endParaRPr>
          </a:p>
        </p:txBody>
      </p:sp>
      <p:pic>
        <p:nvPicPr>
          <p:cNvPr id="22531"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bwMode="auto">
          <a:xfrm>
            <a:off x="2255838" y="1600200"/>
            <a:ext cx="4630737"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7742917"/>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304800" y="-152400"/>
            <a:ext cx="7793736" cy="733697"/>
          </a:xfrm>
        </p:spPr>
        <p:txBody>
          <a:bodyPr/>
          <a:lstStyle/>
          <a:p>
            <a:pPr eaLnBrk="1" hangingPunct="1"/>
            <a:r>
              <a:rPr lang="en-ZA" sz="2800" b="1" i="1" u="sng" dirty="0" smtClean="0">
                <a:solidFill>
                  <a:srgbClr val="7030A0"/>
                </a:solidFill>
              </a:rPr>
              <a:t>Institutional Arrangements</a:t>
            </a:r>
            <a:endParaRPr lang="en-GB" sz="2800" b="1" i="1" u="sng" dirty="0" smtClean="0">
              <a:solidFill>
                <a:srgbClr val="7030A0"/>
              </a:solidFill>
            </a:endParaRPr>
          </a:p>
        </p:txBody>
      </p:sp>
      <p:sp>
        <p:nvSpPr>
          <p:cNvPr id="117763" name="Rectangle 3"/>
          <p:cNvSpPr>
            <a:spLocks noGrp="1" noChangeArrowheads="1"/>
          </p:cNvSpPr>
          <p:nvPr>
            <p:ph type="body" idx="1"/>
          </p:nvPr>
        </p:nvSpPr>
        <p:spPr>
          <a:xfrm>
            <a:off x="-15240" y="1356360"/>
            <a:ext cx="8964613" cy="4537075"/>
          </a:xfrm>
        </p:spPr>
        <p:txBody>
          <a:bodyPr/>
          <a:lstStyle/>
          <a:p>
            <a:pPr marL="0" indent="0" eaLnBrk="1" hangingPunct="1">
              <a:buNone/>
            </a:pPr>
            <a:endParaRPr lang="en-US" sz="2400" dirty="0" smtClean="0"/>
          </a:p>
          <a:p>
            <a:pPr marL="0" indent="0" algn="r" eaLnBrk="1" hangingPunct="1">
              <a:buNone/>
            </a:pPr>
            <a:endParaRPr lang="en-US" sz="2800" dirty="0" smtClean="0"/>
          </a:p>
          <a:p>
            <a:pPr marL="0" indent="0" algn="r" eaLnBrk="1" hangingPunct="1">
              <a:buNone/>
            </a:pPr>
            <a:endParaRPr lang="en-US" sz="2800" dirty="0" smtClean="0"/>
          </a:p>
          <a:p>
            <a:pPr marL="0" indent="0" algn="ctr" eaLnBrk="1" hangingPunct="1">
              <a:buNone/>
            </a:pPr>
            <a:endParaRPr lang="en-ZA" sz="2800" dirty="0" smtClean="0"/>
          </a:p>
          <a:p>
            <a:pPr eaLnBrk="1" hangingPunct="1"/>
            <a:endParaRPr lang="en-GB" sz="2600" dirty="0" smtClean="0"/>
          </a:p>
        </p:txBody>
      </p:sp>
      <p:graphicFrame>
        <p:nvGraphicFramePr>
          <p:cNvPr id="5" name="Object 4"/>
          <p:cNvGraphicFramePr>
            <a:graphicFrameLocks noChangeAspect="1"/>
          </p:cNvGraphicFramePr>
          <p:nvPr>
            <p:extLst>
              <p:ext uri="{D42A27DB-BD31-4B8C-83A1-F6EECF244321}">
                <p14:modId xmlns:p14="http://schemas.microsoft.com/office/powerpoint/2010/main" val="2007749318"/>
              </p:ext>
            </p:extLst>
          </p:nvPr>
        </p:nvGraphicFramePr>
        <p:xfrm>
          <a:off x="76200" y="-333350"/>
          <a:ext cx="9220201" cy="7001479"/>
        </p:xfrm>
        <a:graphic>
          <a:graphicData uri="http://schemas.openxmlformats.org/presentationml/2006/ole">
            <mc:AlternateContent xmlns:mc="http://schemas.openxmlformats.org/markup-compatibility/2006">
              <mc:Choice xmlns:v="urn:schemas-microsoft-com:vml" Requires="v">
                <p:oleObj spid="_x0000_s3080" name="Acrobat Document" r:id="rId3" imgW="18166080" imgH="25678990" progId="AcroExch.Document.DC">
                  <p:embed/>
                </p:oleObj>
              </mc:Choice>
              <mc:Fallback>
                <p:oleObj name="Acrobat Document" r:id="rId3" imgW="18166080" imgH="25678990" progId="AcroExch.Document.DC">
                  <p:embed/>
                  <p:pic>
                    <p:nvPicPr>
                      <p:cNvPr id="0" name=""/>
                      <p:cNvPicPr/>
                      <p:nvPr/>
                    </p:nvPicPr>
                    <p:blipFill>
                      <a:blip r:embed="rId4"/>
                      <a:stretch>
                        <a:fillRect/>
                      </a:stretch>
                    </p:blipFill>
                    <p:spPr>
                      <a:xfrm>
                        <a:off x="76200" y="-333350"/>
                        <a:ext cx="9220201" cy="7001479"/>
                      </a:xfrm>
                      <a:prstGeom prst="rect">
                        <a:avLst/>
                      </a:prstGeom>
                    </p:spPr>
                  </p:pic>
                </p:oleObj>
              </mc:Fallback>
            </mc:AlternateContent>
          </a:graphicData>
        </a:graphic>
      </p:graphicFrame>
      <p:sp>
        <p:nvSpPr>
          <p:cNvPr id="2" name="Rectangle 1"/>
          <p:cNvSpPr/>
          <p:nvPr/>
        </p:nvSpPr>
        <p:spPr>
          <a:xfrm>
            <a:off x="135076" y="3190362"/>
            <a:ext cx="1723549" cy="523220"/>
          </a:xfrm>
          <a:prstGeom prst="rect">
            <a:avLst/>
          </a:prstGeom>
        </p:spPr>
        <p:txBody>
          <a:bodyPr wrap="none">
            <a:spAutoFit/>
          </a:bodyPr>
          <a:lstStyle/>
          <a:p>
            <a:r>
              <a:rPr lang="en-ZA" sz="2800" b="1" i="1" u="sng" kern="0" dirty="0" smtClean="0">
                <a:solidFill>
                  <a:srgbClr val="7030A0"/>
                </a:solidFill>
                <a:latin typeface="Arial"/>
                <a:cs typeface="Arial"/>
              </a:rPr>
              <a:t>(9 </a:t>
            </a:r>
            <a:r>
              <a:rPr lang="en-ZA" sz="2800" b="1" i="1" u="sng" kern="0" dirty="0">
                <a:solidFill>
                  <a:srgbClr val="7030A0"/>
                </a:solidFill>
                <a:latin typeface="Arial"/>
                <a:cs typeface="Arial"/>
              </a:rPr>
              <a:t>OF 20)</a:t>
            </a:r>
            <a:endParaRPr lang="en-ZA" dirty="0"/>
          </a:p>
        </p:txBody>
      </p:sp>
    </p:spTree>
    <p:extLst>
      <p:ext uri="{BB962C8B-B14F-4D97-AF65-F5344CB8AC3E}">
        <p14:creationId xmlns:p14="http://schemas.microsoft.com/office/powerpoint/2010/main" val="2394301583"/>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14337" y="228600"/>
            <a:ext cx="8229600" cy="1143000"/>
          </a:xfrm>
        </p:spPr>
        <p:txBody>
          <a:bodyPr/>
          <a:lstStyle/>
          <a:p>
            <a:pPr eaLnBrk="1" hangingPunct="1"/>
            <a:r>
              <a:rPr lang="en-US" sz="3200" b="1" dirty="0" smtClean="0"/>
              <a:t>Monitoring boreholes Molopo-</a:t>
            </a:r>
            <a:r>
              <a:rPr lang="en-US" sz="3200" b="1" dirty="0" err="1" smtClean="0"/>
              <a:t>Nossob</a:t>
            </a:r>
            <a:r>
              <a:rPr lang="en-US" sz="3200" b="1" dirty="0" smtClean="0"/>
              <a:t> </a:t>
            </a:r>
            <a:r>
              <a:rPr lang="en-US" sz="3200" b="1" dirty="0" smtClean="0"/>
              <a:t>Basin</a:t>
            </a:r>
            <a:br>
              <a:rPr lang="en-US" sz="3200" b="1" dirty="0" smtClean="0"/>
            </a:br>
            <a:r>
              <a:rPr lang="en-ZA" sz="2800" b="1" i="1" u="sng" dirty="0" smtClean="0">
                <a:solidFill>
                  <a:srgbClr val="7030A0"/>
                </a:solidFill>
              </a:rPr>
              <a:t>(10 </a:t>
            </a:r>
            <a:r>
              <a:rPr lang="en-ZA" sz="2800" b="1" i="1" u="sng" dirty="0">
                <a:solidFill>
                  <a:srgbClr val="7030A0"/>
                </a:solidFill>
              </a:rPr>
              <a:t>OF 20)</a:t>
            </a:r>
            <a:endParaRPr lang="en-US" sz="3200" b="1" dirty="0" smtClean="0"/>
          </a:p>
        </p:txBody>
      </p:sp>
      <p:pic>
        <p:nvPicPr>
          <p:cNvPr id="92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828800"/>
            <a:ext cx="6010275" cy="423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29151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b="1" dirty="0" smtClean="0"/>
              <a:t>Springs </a:t>
            </a:r>
            <a:r>
              <a:rPr lang="en-ZA" sz="2800" b="1" i="1" u="sng" dirty="0" smtClean="0">
                <a:solidFill>
                  <a:srgbClr val="7030A0"/>
                </a:solidFill>
              </a:rPr>
              <a:t>(11 </a:t>
            </a:r>
            <a:r>
              <a:rPr lang="en-ZA" sz="2800" b="1" i="1" u="sng" dirty="0">
                <a:solidFill>
                  <a:srgbClr val="7030A0"/>
                </a:solidFill>
              </a:rPr>
              <a:t>OF 20)</a:t>
            </a:r>
            <a:r>
              <a:rPr lang="en-US" b="1" dirty="0" smtClean="0"/>
              <a:t> </a:t>
            </a:r>
            <a:endParaRPr lang="en-US" b="1" dirty="0" smtClean="0"/>
          </a:p>
        </p:txBody>
      </p:sp>
      <p:pic>
        <p:nvPicPr>
          <p:cNvPr id="1638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95400"/>
            <a:ext cx="7772400" cy="529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29661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07950" y="361950"/>
            <a:ext cx="2592388" cy="1962150"/>
          </a:xfrm>
        </p:spPr>
        <p:txBody>
          <a:bodyPr/>
          <a:lstStyle/>
          <a:p>
            <a:pPr eaLnBrk="1" hangingPunct="1"/>
            <a:r>
              <a:rPr lang="en-US" sz="4000" b="1" smtClean="0">
                <a:latin typeface="Comic Sans MS" panose="030F0702030302020204" pitchFamily="66" charset="0"/>
              </a:rPr>
              <a:t>Shared River Basins</a:t>
            </a:r>
            <a:endParaRPr lang="en-GB" sz="4000" b="1" smtClean="0">
              <a:latin typeface="Comic Sans MS" panose="030F0702030302020204" pitchFamily="66" charset="0"/>
            </a:endParaRPr>
          </a:p>
        </p:txBody>
      </p:sp>
      <p:sp>
        <p:nvSpPr>
          <p:cNvPr id="527363" name="Line 3"/>
          <p:cNvSpPr>
            <a:spLocks noChangeShapeType="1"/>
          </p:cNvSpPr>
          <p:nvPr/>
        </p:nvSpPr>
        <p:spPr bwMode="auto">
          <a:xfrm>
            <a:off x="323850" y="2378075"/>
            <a:ext cx="2160588" cy="0"/>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grpSp>
        <p:nvGrpSpPr>
          <p:cNvPr id="40964" name="Group 4"/>
          <p:cNvGrpSpPr>
            <a:grpSpLocks/>
          </p:cNvGrpSpPr>
          <p:nvPr/>
        </p:nvGrpSpPr>
        <p:grpSpPr bwMode="auto">
          <a:xfrm>
            <a:off x="2777306" y="276226"/>
            <a:ext cx="6370637" cy="6513512"/>
            <a:chOff x="1745" y="199"/>
            <a:chExt cx="4013" cy="4103"/>
          </a:xfrm>
        </p:grpSpPr>
        <p:sp>
          <p:nvSpPr>
            <p:cNvPr id="527365" name="Rectangle 5"/>
            <p:cNvSpPr>
              <a:spLocks noChangeArrowheads="1"/>
            </p:cNvSpPr>
            <p:nvPr/>
          </p:nvSpPr>
          <p:spPr bwMode="auto">
            <a:xfrm>
              <a:off x="1745" y="199"/>
              <a:ext cx="4013" cy="4103"/>
            </a:xfrm>
            <a:prstGeom prst="rect">
              <a:avLst/>
            </a:prstGeom>
            <a:solidFill>
              <a:schemeClr val="tx1"/>
            </a:solidFill>
            <a:ln w="222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grpSp>
          <p:nvGrpSpPr>
            <p:cNvPr id="40970" name="Group 6"/>
            <p:cNvGrpSpPr>
              <a:grpSpLocks/>
            </p:cNvGrpSpPr>
            <p:nvPr/>
          </p:nvGrpSpPr>
          <p:grpSpPr bwMode="auto">
            <a:xfrm>
              <a:off x="2889" y="3783"/>
              <a:ext cx="596" cy="399"/>
              <a:chOff x="5108" y="3849"/>
              <a:chExt cx="596" cy="399"/>
            </a:xfrm>
          </p:grpSpPr>
          <p:grpSp>
            <p:nvGrpSpPr>
              <p:cNvPr id="41154" name="Group 7"/>
              <p:cNvGrpSpPr>
                <a:grpSpLocks/>
              </p:cNvGrpSpPr>
              <p:nvPr/>
            </p:nvGrpSpPr>
            <p:grpSpPr bwMode="auto">
              <a:xfrm>
                <a:off x="5158" y="4130"/>
                <a:ext cx="479" cy="48"/>
                <a:chOff x="4998" y="4104"/>
                <a:chExt cx="494" cy="49"/>
              </a:xfrm>
            </p:grpSpPr>
            <p:sp>
              <p:nvSpPr>
                <p:cNvPr id="527368" name="Line 8"/>
                <p:cNvSpPr>
                  <a:spLocks noChangeShapeType="1"/>
                </p:cNvSpPr>
                <p:nvPr/>
              </p:nvSpPr>
              <p:spPr bwMode="auto">
                <a:xfrm>
                  <a:off x="4998" y="4129"/>
                  <a:ext cx="494"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369" name="Line 9"/>
                <p:cNvSpPr>
                  <a:spLocks noChangeShapeType="1"/>
                </p:cNvSpPr>
                <p:nvPr/>
              </p:nvSpPr>
              <p:spPr bwMode="auto">
                <a:xfrm>
                  <a:off x="4998" y="4104"/>
                  <a:ext cx="0" cy="4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370" name="Line 10"/>
                <p:cNvSpPr>
                  <a:spLocks noChangeShapeType="1"/>
                </p:cNvSpPr>
                <p:nvPr/>
              </p:nvSpPr>
              <p:spPr bwMode="auto">
                <a:xfrm>
                  <a:off x="5246" y="4104"/>
                  <a:ext cx="0" cy="4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371" name="Line 11"/>
                <p:cNvSpPr>
                  <a:spLocks noChangeShapeType="1"/>
                </p:cNvSpPr>
                <p:nvPr/>
              </p:nvSpPr>
              <p:spPr bwMode="auto">
                <a:xfrm>
                  <a:off x="5492" y="4104"/>
                  <a:ext cx="0" cy="4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grpSp>
          <p:sp>
            <p:nvSpPr>
              <p:cNvPr id="527372" name="Text Box 12"/>
              <p:cNvSpPr txBox="1">
                <a:spLocks noChangeArrowheads="1"/>
              </p:cNvSpPr>
              <p:nvPr/>
            </p:nvSpPr>
            <p:spPr bwMode="auto">
              <a:xfrm>
                <a:off x="5343" y="4053"/>
                <a:ext cx="107" cy="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spAutoFit/>
              </a:bodyPr>
              <a:lstStyle/>
              <a:p>
                <a:pPr algn="ctr">
                  <a:spcBef>
                    <a:spcPct val="50000"/>
                  </a:spcBef>
                  <a:defRPr/>
                </a:pPr>
                <a:r>
                  <a:rPr lang="en-US" sz="600" b="1">
                    <a:solidFill>
                      <a:srgbClr val="000000"/>
                    </a:solidFill>
                    <a:latin typeface="Arial" charset="0"/>
                    <a:cs typeface="+mn-cs"/>
                  </a:rPr>
                  <a:t>500</a:t>
                </a:r>
              </a:p>
            </p:txBody>
          </p:sp>
          <p:sp>
            <p:nvSpPr>
              <p:cNvPr id="527373" name="Text Box 13"/>
              <p:cNvSpPr txBox="1">
                <a:spLocks noChangeArrowheads="1"/>
              </p:cNvSpPr>
              <p:nvPr/>
            </p:nvSpPr>
            <p:spPr bwMode="auto">
              <a:xfrm>
                <a:off x="5569" y="4054"/>
                <a:ext cx="135" cy="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spAutoFit/>
              </a:bodyPr>
              <a:lstStyle/>
              <a:p>
                <a:pPr algn="ctr">
                  <a:spcBef>
                    <a:spcPct val="50000"/>
                  </a:spcBef>
                  <a:defRPr/>
                </a:pPr>
                <a:r>
                  <a:rPr lang="en-US" sz="600" b="1">
                    <a:solidFill>
                      <a:srgbClr val="000000"/>
                    </a:solidFill>
                    <a:latin typeface="Arial" charset="0"/>
                    <a:cs typeface="+mn-cs"/>
                  </a:rPr>
                  <a:t>1000</a:t>
                </a:r>
              </a:p>
            </p:txBody>
          </p:sp>
          <p:sp>
            <p:nvSpPr>
              <p:cNvPr id="527374" name="Text Box 14"/>
              <p:cNvSpPr txBox="1">
                <a:spLocks noChangeArrowheads="1"/>
              </p:cNvSpPr>
              <p:nvPr/>
            </p:nvSpPr>
            <p:spPr bwMode="auto">
              <a:xfrm>
                <a:off x="5108" y="4054"/>
                <a:ext cx="96" cy="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spAutoFit/>
              </a:bodyPr>
              <a:lstStyle/>
              <a:p>
                <a:pPr algn="ctr">
                  <a:spcBef>
                    <a:spcPct val="50000"/>
                  </a:spcBef>
                  <a:defRPr/>
                </a:pPr>
                <a:r>
                  <a:rPr lang="en-US" sz="600" b="1">
                    <a:solidFill>
                      <a:srgbClr val="000000"/>
                    </a:solidFill>
                    <a:latin typeface="Arial" charset="0"/>
                    <a:cs typeface="+mn-cs"/>
                  </a:rPr>
                  <a:t>0</a:t>
                </a:r>
              </a:p>
            </p:txBody>
          </p:sp>
          <p:sp>
            <p:nvSpPr>
              <p:cNvPr id="527375" name="Text Box 15"/>
              <p:cNvSpPr txBox="1">
                <a:spLocks noChangeArrowheads="1"/>
              </p:cNvSpPr>
              <p:nvPr/>
            </p:nvSpPr>
            <p:spPr bwMode="auto">
              <a:xfrm>
                <a:off x="5238" y="4176"/>
                <a:ext cx="318" cy="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spAutoFit/>
              </a:bodyPr>
              <a:lstStyle/>
              <a:p>
                <a:pPr algn="ctr">
                  <a:spcBef>
                    <a:spcPct val="50000"/>
                  </a:spcBef>
                  <a:defRPr/>
                </a:pPr>
                <a:r>
                  <a:rPr lang="en-US" sz="600" b="1">
                    <a:solidFill>
                      <a:srgbClr val="000000"/>
                    </a:solidFill>
                    <a:latin typeface="Arial" charset="0"/>
                    <a:cs typeface="+mn-cs"/>
                  </a:rPr>
                  <a:t>Kilometres</a:t>
                </a:r>
              </a:p>
            </p:txBody>
          </p:sp>
          <p:grpSp>
            <p:nvGrpSpPr>
              <p:cNvPr id="41159" name="Group 16"/>
              <p:cNvGrpSpPr>
                <a:grpSpLocks/>
              </p:cNvGrpSpPr>
              <p:nvPr/>
            </p:nvGrpSpPr>
            <p:grpSpPr bwMode="auto">
              <a:xfrm>
                <a:off x="5349" y="3849"/>
                <a:ext cx="99" cy="184"/>
                <a:chOff x="4903" y="3792"/>
                <a:chExt cx="106" cy="187"/>
              </a:xfrm>
            </p:grpSpPr>
            <p:sp>
              <p:nvSpPr>
                <p:cNvPr id="527377" name="Freeform 17"/>
                <p:cNvSpPr>
                  <a:spLocks/>
                </p:cNvSpPr>
                <p:nvPr/>
              </p:nvSpPr>
              <p:spPr bwMode="auto">
                <a:xfrm>
                  <a:off x="4908" y="3792"/>
                  <a:ext cx="93" cy="111"/>
                </a:xfrm>
                <a:custGeom>
                  <a:avLst/>
                  <a:gdLst>
                    <a:gd name="T0" fmla="*/ 26 w 51"/>
                    <a:gd name="T1" fmla="*/ 0 h 63"/>
                    <a:gd name="T2" fmla="*/ 0 w 51"/>
                    <a:gd name="T3" fmla="*/ 63 h 63"/>
                    <a:gd name="T4" fmla="*/ 24 w 51"/>
                    <a:gd name="T5" fmla="*/ 55 h 63"/>
                    <a:gd name="T6" fmla="*/ 51 w 51"/>
                    <a:gd name="T7" fmla="*/ 63 h 63"/>
                    <a:gd name="T8" fmla="*/ 38 w 51"/>
                    <a:gd name="T9" fmla="*/ 30 h 63"/>
                    <a:gd name="T10" fmla="*/ 26 w 51"/>
                    <a:gd name="T11" fmla="*/ 0 h 63"/>
                  </a:gdLst>
                  <a:ahLst/>
                  <a:cxnLst>
                    <a:cxn ang="0">
                      <a:pos x="T0" y="T1"/>
                    </a:cxn>
                    <a:cxn ang="0">
                      <a:pos x="T2" y="T3"/>
                    </a:cxn>
                    <a:cxn ang="0">
                      <a:pos x="T4" y="T5"/>
                    </a:cxn>
                    <a:cxn ang="0">
                      <a:pos x="T6" y="T7"/>
                    </a:cxn>
                    <a:cxn ang="0">
                      <a:pos x="T8" y="T9"/>
                    </a:cxn>
                    <a:cxn ang="0">
                      <a:pos x="T10" y="T11"/>
                    </a:cxn>
                  </a:cxnLst>
                  <a:rect l="0" t="0" r="r" b="b"/>
                  <a:pathLst>
                    <a:path w="51" h="63">
                      <a:moveTo>
                        <a:pt x="26" y="0"/>
                      </a:moveTo>
                      <a:lnTo>
                        <a:pt x="0" y="63"/>
                      </a:lnTo>
                      <a:lnTo>
                        <a:pt x="24" y="55"/>
                      </a:lnTo>
                      <a:lnTo>
                        <a:pt x="51" y="63"/>
                      </a:lnTo>
                      <a:lnTo>
                        <a:pt x="38" y="30"/>
                      </a:lnTo>
                      <a:lnTo>
                        <a:pt x="26" y="0"/>
                      </a:lnTo>
                      <a:close/>
                    </a:path>
                  </a:pathLst>
                </a:custGeom>
                <a:noFill/>
                <a:ln w="6350" cap="flat" cmpd="sng">
                  <a:solidFill>
                    <a:srgbClr val="00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sy="-50000" kx="-2453608" algn="br" rotWithShape="0">
                          <a:srgbClr val="808080"/>
                        </a:outerShdw>
                      </a:effectLst>
                    </a14:hiddenEffects>
                  </a:ext>
                </a:extLst>
              </p:spPr>
              <p:txBody>
                <a:bodyPr wrap="none" anchor="ctr"/>
                <a:lstStyle/>
                <a:p>
                  <a:pPr>
                    <a:defRPr/>
                  </a:pPr>
                  <a:endParaRPr lang="en-ZA" sz="2000">
                    <a:solidFill>
                      <a:srgbClr val="FFFFFF"/>
                    </a:solidFill>
                    <a:cs typeface="+mn-cs"/>
                  </a:endParaRPr>
                </a:p>
              </p:txBody>
            </p:sp>
            <p:sp>
              <p:nvSpPr>
                <p:cNvPr id="527378" name="Text Box 18"/>
                <p:cNvSpPr txBox="1">
                  <a:spLocks noChangeArrowheads="1"/>
                </p:cNvSpPr>
                <p:nvPr/>
              </p:nvSpPr>
              <p:spPr bwMode="auto">
                <a:xfrm>
                  <a:off x="4903" y="3888"/>
                  <a:ext cx="106" cy="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spAutoFit/>
                </a:bodyPr>
                <a:lstStyle/>
                <a:p>
                  <a:pPr algn="ctr">
                    <a:spcBef>
                      <a:spcPct val="50000"/>
                    </a:spcBef>
                    <a:defRPr/>
                  </a:pPr>
                  <a:r>
                    <a:rPr lang="en-US" sz="800" b="1">
                      <a:solidFill>
                        <a:srgbClr val="000000"/>
                      </a:solidFill>
                      <a:latin typeface="Arial" charset="0"/>
                      <a:cs typeface="+mn-cs"/>
                    </a:rPr>
                    <a:t>N</a:t>
                  </a:r>
                </a:p>
              </p:txBody>
            </p:sp>
          </p:grpSp>
        </p:grpSp>
        <p:sp>
          <p:nvSpPr>
            <p:cNvPr id="527379" name="Freeform 19"/>
            <p:cNvSpPr>
              <a:spLocks/>
            </p:cNvSpPr>
            <p:nvPr/>
          </p:nvSpPr>
          <p:spPr bwMode="auto">
            <a:xfrm>
              <a:off x="2057" y="234"/>
              <a:ext cx="3670" cy="4043"/>
            </a:xfrm>
            <a:custGeom>
              <a:avLst/>
              <a:gdLst>
                <a:gd name="T0" fmla="*/ 51 w 3930"/>
                <a:gd name="T1" fmla="*/ 1425 h 4107"/>
                <a:gd name="T2" fmla="*/ 24 w 3930"/>
                <a:gd name="T3" fmla="*/ 1272 h 4107"/>
                <a:gd name="T4" fmla="*/ 74 w 3930"/>
                <a:gd name="T5" fmla="*/ 993 h 4107"/>
                <a:gd name="T6" fmla="*/ 69 w 3930"/>
                <a:gd name="T7" fmla="*/ 829 h 4107"/>
                <a:gd name="T8" fmla="*/ 206 w 3930"/>
                <a:gd name="T9" fmla="*/ 615 h 4107"/>
                <a:gd name="T10" fmla="*/ 441 w 3930"/>
                <a:gd name="T11" fmla="*/ 424 h 4107"/>
                <a:gd name="T12" fmla="*/ 509 w 3930"/>
                <a:gd name="T13" fmla="*/ 235 h 4107"/>
                <a:gd name="T14" fmla="*/ 708 w 3930"/>
                <a:gd name="T15" fmla="*/ 105 h 4107"/>
                <a:gd name="T16" fmla="*/ 927 w 3930"/>
                <a:gd name="T17" fmla="*/ 106 h 4107"/>
                <a:gd name="T18" fmla="*/ 1134 w 3930"/>
                <a:gd name="T19" fmla="*/ 37 h 4107"/>
                <a:gd name="T20" fmla="*/ 1317 w 3930"/>
                <a:gd name="T21" fmla="*/ 30 h 4107"/>
                <a:gd name="T22" fmla="*/ 1508 w 3930"/>
                <a:gd name="T23" fmla="*/ 15 h 4107"/>
                <a:gd name="T24" fmla="*/ 1599 w 3930"/>
                <a:gd name="T25" fmla="*/ 52 h 4107"/>
                <a:gd name="T26" fmla="*/ 1604 w 3930"/>
                <a:gd name="T27" fmla="*/ 205 h 4107"/>
                <a:gd name="T28" fmla="*/ 1788 w 3930"/>
                <a:gd name="T29" fmla="*/ 258 h 4107"/>
                <a:gd name="T30" fmla="*/ 2015 w 3930"/>
                <a:gd name="T31" fmla="*/ 367 h 4107"/>
                <a:gd name="T32" fmla="*/ 2196 w 3930"/>
                <a:gd name="T33" fmla="*/ 259 h 4107"/>
                <a:gd name="T34" fmla="*/ 2393 w 3930"/>
                <a:gd name="T35" fmla="*/ 304 h 4107"/>
                <a:gd name="T36" fmla="*/ 2640 w 3930"/>
                <a:gd name="T37" fmla="*/ 361 h 4107"/>
                <a:gd name="T38" fmla="*/ 2843 w 3930"/>
                <a:gd name="T39" fmla="*/ 349 h 4107"/>
                <a:gd name="T40" fmla="*/ 2936 w 3930"/>
                <a:gd name="T41" fmla="*/ 540 h 4107"/>
                <a:gd name="T42" fmla="*/ 2871 w 3930"/>
                <a:gd name="T43" fmla="*/ 499 h 4107"/>
                <a:gd name="T44" fmla="*/ 2984 w 3930"/>
                <a:gd name="T45" fmla="*/ 694 h 4107"/>
                <a:gd name="T46" fmla="*/ 3092 w 3930"/>
                <a:gd name="T47" fmla="*/ 862 h 4107"/>
                <a:gd name="T48" fmla="*/ 3170 w 3930"/>
                <a:gd name="T49" fmla="*/ 1086 h 4107"/>
                <a:gd name="T50" fmla="*/ 3270 w 3930"/>
                <a:gd name="T51" fmla="*/ 1243 h 4107"/>
                <a:gd name="T52" fmla="*/ 3434 w 3930"/>
                <a:gd name="T53" fmla="*/ 1386 h 4107"/>
                <a:gd name="T54" fmla="*/ 3531 w 3930"/>
                <a:gd name="T55" fmla="*/ 1528 h 4107"/>
                <a:gd name="T56" fmla="*/ 3752 w 3930"/>
                <a:gd name="T57" fmla="*/ 1482 h 4107"/>
                <a:gd name="T58" fmla="*/ 3915 w 3930"/>
                <a:gd name="T59" fmla="*/ 1492 h 4107"/>
                <a:gd name="T60" fmla="*/ 3837 w 3930"/>
                <a:gd name="T61" fmla="*/ 1672 h 4107"/>
                <a:gd name="T62" fmla="*/ 3650 w 3930"/>
                <a:gd name="T63" fmla="*/ 1957 h 4107"/>
                <a:gd name="T64" fmla="*/ 3351 w 3930"/>
                <a:gd name="T65" fmla="*/ 2235 h 4107"/>
                <a:gd name="T66" fmla="*/ 3227 w 3930"/>
                <a:gd name="T67" fmla="*/ 2413 h 4107"/>
                <a:gd name="T68" fmla="*/ 3239 w 3930"/>
                <a:gd name="T69" fmla="*/ 2620 h 4107"/>
                <a:gd name="T70" fmla="*/ 3303 w 3930"/>
                <a:gd name="T71" fmla="*/ 2793 h 4107"/>
                <a:gd name="T72" fmla="*/ 3312 w 3930"/>
                <a:gd name="T73" fmla="*/ 3003 h 4107"/>
                <a:gd name="T74" fmla="*/ 3104 w 3930"/>
                <a:gd name="T75" fmla="*/ 3156 h 4107"/>
                <a:gd name="T76" fmla="*/ 3008 w 3930"/>
                <a:gd name="T77" fmla="*/ 3363 h 4107"/>
                <a:gd name="T78" fmla="*/ 3002 w 3930"/>
                <a:gd name="T79" fmla="*/ 3526 h 4107"/>
                <a:gd name="T80" fmla="*/ 2859 w 3930"/>
                <a:gd name="T81" fmla="*/ 3693 h 4107"/>
                <a:gd name="T82" fmla="*/ 2694 w 3930"/>
                <a:gd name="T83" fmla="*/ 3916 h 4107"/>
                <a:gd name="T84" fmla="*/ 2438 w 3930"/>
                <a:gd name="T85" fmla="*/ 4062 h 4107"/>
                <a:gd name="T86" fmla="*/ 2210 w 3930"/>
                <a:gd name="T87" fmla="*/ 4084 h 4107"/>
                <a:gd name="T88" fmla="*/ 2051 w 3930"/>
                <a:gd name="T89" fmla="*/ 4072 h 4107"/>
                <a:gd name="T90" fmla="*/ 2040 w 3930"/>
                <a:gd name="T91" fmla="*/ 3957 h 4107"/>
                <a:gd name="T92" fmla="*/ 1908 w 3930"/>
                <a:gd name="T93" fmla="*/ 3733 h 4107"/>
                <a:gd name="T94" fmla="*/ 1842 w 3930"/>
                <a:gd name="T95" fmla="*/ 3556 h 4107"/>
                <a:gd name="T96" fmla="*/ 1809 w 3930"/>
                <a:gd name="T97" fmla="*/ 3387 h 4107"/>
                <a:gd name="T98" fmla="*/ 1682 w 3930"/>
                <a:gd name="T99" fmla="*/ 3180 h 4107"/>
                <a:gd name="T100" fmla="*/ 1700 w 3930"/>
                <a:gd name="T101" fmla="*/ 2949 h 4107"/>
                <a:gd name="T102" fmla="*/ 1785 w 3930"/>
                <a:gd name="T103" fmla="*/ 2767 h 4107"/>
                <a:gd name="T104" fmla="*/ 1754 w 3930"/>
                <a:gd name="T105" fmla="*/ 2592 h 4107"/>
                <a:gd name="T106" fmla="*/ 1680 w 3930"/>
                <a:gd name="T107" fmla="*/ 2410 h 4107"/>
                <a:gd name="T108" fmla="*/ 1524 w 3930"/>
                <a:gd name="T109" fmla="*/ 2221 h 4107"/>
                <a:gd name="T110" fmla="*/ 1542 w 3930"/>
                <a:gd name="T111" fmla="*/ 2074 h 4107"/>
                <a:gd name="T112" fmla="*/ 1541 w 3930"/>
                <a:gd name="T113" fmla="*/ 1897 h 4107"/>
                <a:gd name="T114" fmla="*/ 1356 w 3930"/>
                <a:gd name="T115" fmla="*/ 1882 h 4107"/>
                <a:gd name="T116" fmla="*/ 1088 w 3930"/>
                <a:gd name="T117" fmla="*/ 1771 h 4107"/>
                <a:gd name="T118" fmla="*/ 831 w 3930"/>
                <a:gd name="T119" fmla="*/ 1839 h 4107"/>
                <a:gd name="T120" fmla="*/ 501 w 3930"/>
                <a:gd name="T121" fmla="*/ 1849 h 4107"/>
                <a:gd name="T122" fmla="*/ 279 w 3930"/>
                <a:gd name="T123" fmla="*/ 1699 h 4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30" h="4107">
                  <a:moveTo>
                    <a:pt x="200" y="1558"/>
                  </a:moveTo>
                  <a:lnTo>
                    <a:pt x="191" y="1551"/>
                  </a:lnTo>
                  <a:lnTo>
                    <a:pt x="180" y="1545"/>
                  </a:lnTo>
                  <a:lnTo>
                    <a:pt x="174" y="1537"/>
                  </a:lnTo>
                  <a:lnTo>
                    <a:pt x="167" y="1528"/>
                  </a:lnTo>
                  <a:lnTo>
                    <a:pt x="161" y="1521"/>
                  </a:lnTo>
                  <a:lnTo>
                    <a:pt x="156" y="1512"/>
                  </a:lnTo>
                  <a:lnTo>
                    <a:pt x="155" y="1504"/>
                  </a:lnTo>
                  <a:lnTo>
                    <a:pt x="146" y="1509"/>
                  </a:lnTo>
                  <a:lnTo>
                    <a:pt x="141" y="1512"/>
                  </a:lnTo>
                  <a:lnTo>
                    <a:pt x="140" y="1507"/>
                  </a:lnTo>
                  <a:lnTo>
                    <a:pt x="134" y="1503"/>
                  </a:lnTo>
                  <a:lnTo>
                    <a:pt x="128" y="1495"/>
                  </a:lnTo>
                  <a:lnTo>
                    <a:pt x="122" y="1489"/>
                  </a:lnTo>
                  <a:lnTo>
                    <a:pt x="119" y="1480"/>
                  </a:lnTo>
                  <a:lnTo>
                    <a:pt x="117" y="1470"/>
                  </a:lnTo>
                  <a:lnTo>
                    <a:pt x="113" y="1462"/>
                  </a:lnTo>
                  <a:lnTo>
                    <a:pt x="105" y="1458"/>
                  </a:lnTo>
                  <a:lnTo>
                    <a:pt x="96" y="1456"/>
                  </a:lnTo>
                  <a:lnTo>
                    <a:pt x="86" y="1455"/>
                  </a:lnTo>
                  <a:lnTo>
                    <a:pt x="77" y="1450"/>
                  </a:lnTo>
                  <a:lnTo>
                    <a:pt x="71" y="1444"/>
                  </a:lnTo>
                  <a:lnTo>
                    <a:pt x="66" y="1438"/>
                  </a:lnTo>
                  <a:lnTo>
                    <a:pt x="60" y="1431"/>
                  </a:lnTo>
                  <a:lnTo>
                    <a:pt x="51" y="1425"/>
                  </a:lnTo>
                  <a:lnTo>
                    <a:pt x="44" y="1419"/>
                  </a:lnTo>
                  <a:lnTo>
                    <a:pt x="42" y="1411"/>
                  </a:lnTo>
                  <a:lnTo>
                    <a:pt x="41" y="1405"/>
                  </a:lnTo>
                  <a:lnTo>
                    <a:pt x="41" y="1396"/>
                  </a:lnTo>
                  <a:lnTo>
                    <a:pt x="44" y="1389"/>
                  </a:lnTo>
                  <a:lnTo>
                    <a:pt x="44" y="1378"/>
                  </a:lnTo>
                  <a:lnTo>
                    <a:pt x="41" y="1371"/>
                  </a:lnTo>
                  <a:lnTo>
                    <a:pt x="39" y="1365"/>
                  </a:lnTo>
                  <a:lnTo>
                    <a:pt x="47" y="1360"/>
                  </a:lnTo>
                  <a:lnTo>
                    <a:pt x="50" y="1354"/>
                  </a:lnTo>
                  <a:lnTo>
                    <a:pt x="53" y="1350"/>
                  </a:lnTo>
                  <a:lnTo>
                    <a:pt x="48" y="1342"/>
                  </a:lnTo>
                  <a:lnTo>
                    <a:pt x="44" y="1335"/>
                  </a:lnTo>
                  <a:lnTo>
                    <a:pt x="42" y="1324"/>
                  </a:lnTo>
                  <a:lnTo>
                    <a:pt x="38" y="1320"/>
                  </a:lnTo>
                  <a:lnTo>
                    <a:pt x="35" y="1314"/>
                  </a:lnTo>
                  <a:lnTo>
                    <a:pt x="29" y="1303"/>
                  </a:lnTo>
                  <a:lnTo>
                    <a:pt x="23" y="1296"/>
                  </a:lnTo>
                  <a:lnTo>
                    <a:pt x="17" y="1290"/>
                  </a:lnTo>
                  <a:lnTo>
                    <a:pt x="9" y="1287"/>
                  </a:lnTo>
                  <a:lnTo>
                    <a:pt x="5" y="1291"/>
                  </a:lnTo>
                  <a:lnTo>
                    <a:pt x="0" y="1284"/>
                  </a:lnTo>
                  <a:lnTo>
                    <a:pt x="8" y="1281"/>
                  </a:lnTo>
                  <a:lnTo>
                    <a:pt x="17" y="1276"/>
                  </a:lnTo>
                  <a:lnTo>
                    <a:pt x="24" y="1272"/>
                  </a:lnTo>
                  <a:lnTo>
                    <a:pt x="32" y="1263"/>
                  </a:lnTo>
                  <a:lnTo>
                    <a:pt x="38" y="1255"/>
                  </a:lnTo>
                  <a:lnTo>
                    <a:pt x="45" y="1245"/>
                  </a:lnTo>
                  <a:lnTo>
                    <a:pt x="51" y="1234"/>
                  </a:lnTo>
                  <a:lnTo>
                    <a:pt x="57" y="1227"/>
                  </a:lnTo>
                  <a:lnTo>
                    <a:pt x="57" y="1210"/>
                  </a:lnTo>
                  <a:lnTo>
                    <a:pt x="57" y="1197"/>
                  </a:lnTo>
                  <a:lnTo>
                    <a:pt x="59" y="1182"/>
                  </a:lnTo>
                  <a:lnTo>
                    <a:pt x="63" y="1168"/>
                  </a:lnTo>
                  <a:lnTo>
                    <a:pt x="69" y="1159"/>
                  </a:lnTo>
                  <a:lnTo>
                    <a:pt x="75" y="1147"/>
                  </a:lnTo>
                  <a:lnTo>
                    <a:pt x="80" y="1134"/>
                  </a:lnTo>
                  <a:lnTo>
                    <a:pt x="84" y="1120"/>
                  </a:lnTo>
                  <a:lnTo>
                    <a:pt x="86" y="1107"/>
                  </a:lnTo>
                  <a:lnTo>
                    <a:pt x="84" y="1089"/>
                  </a:lnTo>
                  <a:lnTo>
                    <a:pt x="81" y="1075"/>
                  </a:lnTo>
                  <a:lnTo>
                    <a:pt x="78" y="1063"/>
                  </a:lnTo>
                  <a:lnTo>
                    <a:pt x="77" y="1050"/>
                  </a:lnTo>
                  <a:lnTo>
                    <a:pt x="72" y="1042"/>
                  </a:lnTo>
                  <a:lnTo>
                    <a:pt x="66" y="1035"/>
                  </a:lnTo>
                  <a:lnTo>
                    <a:pt x="60" y="1030"/>
                  </a:lnTo>
                  <a:lnTo>
                    <a:pt x="59" y="1023"/>
                  </a:lnTo>
                  <a:lnTo>
                    <a:pt x="62" y="1015"/>
                  </a:lnTo>
                  <a:lnTo>
                    <a:pt x="69" y="1005"/>
                  </a:lnTo>
                  <a:lnTo>
                    <a:pt x="74" y="993"/>
                  </a:lnTo>
                  <a:lnTo>
                    <a:pt x="74" y="981"/>
                  </a:lnTo>
                  <a:lnTo>
                    <a:pt x="69" y="972"/>
                  </a:lnTo>
                  <a:lnTo>
                    <a:pt x="66" y="964"/>
                  </a:lnTo>
                  <a:lnTo>
                    <a:pt x="63" y="954"/>
                  </a:lnTo>
                  <a:lnTo>
                    <a:pt x="54" y="952"/>
                  </a:lnTo>
                  <a:lnTo>
                    <a:pt x="48" y="949"/>
                  </a:lnTo>
                  <a:lnTo>
                    <a:pt x="45" y="942"/>
                  </a:lnTo>
                  <a:lnTo>
                    <a:pt x="41" y="933"/>
                  </a:lnTo>
                  <a:lnTo>
                    <a:pt x="38" y="927"/>
                  </a:lnTo>
                  <a:lnTo>
                    <a:pt x="32" y="927"/>
                  </a:lnTo>
                  <a:lnTo>
                    <a:pt x="32" y="933"/>
                  </a:lnTo>
                  <a:lnTo>
                    <a:pt x="30" y="940"/>
                  </a:lnTo>
                  <a:lnTo>
                    <a:pt x="26" y="945"/>
                  </a:lnTo>
                  <a:lnTo>
                    <a:pt x="24" y="937"/>
                  </a:lnTo>
                  <a:lnTo>
                    <a:pt x="27" y="924"/>
                  </a:lnTo>
                  <a:lnTo>
                    <a:pt x="29" y="910"/>
                  </a:lnTo>
                  <a:lnTo>
                    <a:pt x="32" y="898"/>
                  </a:lnTo>
                  <a:lnTo>
                    <a:pt x="33" y="882"/>
                  </a:lnTo>
                  <a:lnTo>
                    <a:pt x="38" y="871"/>
                  </a:lnTo>
                  <a:lnTo>
                    <a:pt x="41" y="862"/>
                  </a:lnTo>
                  <a:lnTo>
                    <a:pt x="48" y="856"/>
                  </a:lnTo>
                  <a:lnTo>
                    <a:pt x="57" y="853"/>
                  </a:lnTo>
                  <a:lnTo>
                    <a:pt x="63" y="844"/>
                  </a:lnTo>
                  <a:lnTo>
                    <a:pt x="66" y="837"/>
                  </a:lnTo>
                  <a:lnTo>
                    <a:pt x="69" y="829"/>
                  </a:lnTo>
                  <a:lnTo>
                    <a:pt x="69" y="822"/>
                  </a:lnTo>
                  <a:lnTo>
                    <a:pt x="78" y="817"/>
                  </a:lnTo>
                  <a:lnTo>
                    <a:pt x="77" y="810"/>
                  </a:lnTo>
                  <a:lnTo>
                    <a:pt x="83" y="798"/>
                  </a:lnTo>
                  <a:lnTo>
                    <a:pt x="87" y="787"/>
                  </a:lnTo>
                  <a:lnTo>
                    <a:pt x="93" y="777"/>
                  </a:lnTo>
                  <a:lnTo>
                    <a:pt x="99" y="762"/>
                  </a:lnTo>
                  <a:lnTo>
                    <a:pt x="107" y="757"/>
                  </a:lnTo>
                  <a:lnTo>
                    <a:pt x="117" y="748"/>
                  </a:lnTo>
                  <a:lnTo>
                    <a:pt x="125" y="741"/>
                  </a:lnTo>
                  <a:lnTo>
                    <a:pt x="131" y="735"/>
                  </a:lnTo>
                  <a:lnTo>
                    <a:pt x="138" y="729"/>
                  </a:lnTo>
                  <a:lnTo>
                    <a:pt x="147" y="721"/>
                  </a:lnTo>
                  <a:lnTo>
                    <a:pt x="153" y="709"/>
                  </a:lnTo>
                  <a:lnTo>
                    <a:pt x="153" y="693"/>
                  </a:lnTo>
                  <a:lnTo>
                    <a:pt x="155" y="681"/>
                  </a:lnTo>
                  <a:lnTo>
                    <a:pt x="159" y="669"/>
                  </a:lnTo>
                  <a:lnTo>
                    <a:pt x="164" y="660"/>
                  </a:lnTo>
                  <a:lnTo>
                    <a:pt x="171" y="649"/>
                  </a:lnTo>
                  <a:lnTo>
                    <a:pt x="174" y="643"/>
                  </a:lnTo>
                  <a:lnTo>
                    <a:pt x="174" y="634"/>
                  </a:lnTo>
                  <a:lnTo>
                    <a:pt x="180" y="628"/>
                  </a:lnTo>
                  <a:lnTo>
                    <a:pt x="188" y="622"/>
                  </a:lnTo>
                  <a:lnTo>
                    <a:pt x="197" y="619"/>
                  </a:lnTo>
                  <a:lnTo>
                    <a:pt x="206" y="615"/>
                  </a:lnTo>
                  <a:lnTo>
                    <a:pt x="216" y="609"/>
                  </a:lnTo>
                  <a:lnTo>
                    <a:pt x="227" y="600"/>
                  </a:lnTo>
                  <a:lnTo>
                    <a:pt x="231" y="589"/>
                  </a:lnTo>
                  <a:lnTo>
                    <a:pt x="239" y="574"/>
                  </a:lnTo>
                  <a:lnTo>
                    <a:pt x="245" y="561"/>
                  </a:lnTo>
                  <a:lnTo>
                    <a:pt x="251" y="552"/>
                  </a:lnTo>
                  <a:lnTo>
                    <a:pt x="255" y="544"/>
                  </a:lnTo>
                  <a:lnTo>
                    <a:pt x="260" y="534"/>
                  </a:lnTo>
                  <a:lnTo>
                    <a:pt x="270" y="529"/>
                  </a:lnTo>
                  <a:lnTo>
                    <a:pt x="284" y="529"/>
                  </a:lnTo>
                  <a:lnTo>
                    <a:pt x="297" y="528"/>
                  </a:lnTo>
                  <a:lnTo>
                    <a:pt x="308" y="523"/>
                  </a:lnTo>
                  <a:lnTo>
                    <a:pt x="317" y="520"/>
                  </a:lnTo>
                  <a:lnTo>
                    <a:pt x="329" y="517"/>
                  </a:lnTo>
                  <a:lnTo>
                    <a:pt x="341" y="511"/>
                  </a:lnTo>
                  <a:lnTo>
                    <a:pt x="350" y="505"/>
                  </a:lnTo>
                  <a:lnTo>
                    <a:pt x="357" y="498"/>
                  </a:lnTo>
                  <a:lnTo>
                    <a:pt x="366" y="490"/>
                  </a:lnTo>
                  <a:lnTo>
                    <a:pt x="378" y="483"/>
                  </a:lnTo>
                  <a:lnTo>
                    <a:pt x="392" y="477"/>
                  </a:lnTo>
                  <a:lnTo>
                    <a:pt x="404" y="468"/>
                  </a:lnTo>
                  <a:lnTo>
                    <a:pt x="414" y="457"/>
                  </a:lnTo>
                  <a:lnTo>
                    <a:pt x="423" y="447"/>
                  </a:lnTo>
                  <a:lnTo>
                    <a:pt x="432" y="435"/>
                  </a:lnTo>
                  <a:lnTo>
                    <a:pt x="441" y="424"/>
                  </a:lnTo>
                  <a:lnTo>
                    <a:pt x="447" y="414"/>
                  </a:lnTo>
                  <a:lnTo>
                    <a:pt x="450" y="403"/>
                  </a:lnTo>
                  <a:lnTo>
                    <a:pt x="447" y="391"/>
                  </a:lnTo>
                  <a:lnTo>
                    <a:pt x="444" y="385"/>
                  </a:lnTo>
                  <a:lnTo>
                    <a:pt x="437" y="379"/>
                  </a:lnTo>
                  <a:lnTo>
                    <a:pt x="438" y="369"/>
                  </a:lnTo>
                  <a:lnTo>
                    <a:pt x="438" y="361"/>
                  </a:lnTo>
                  <a:lnTo>
                    <a:pt x="438" y="349"/>
                  </a:lnTo>
                  <a:lnTo>
                    <a:pt x="440" y="342"/>
                  </a:lnTo>
                  <a:lnTo>
                    <a:pt x="440" y="334"/>
                  </a:lnTo>
                  <a:lnTo>
                    <a:pt x="444" y="330"/>
                  </a:lnTo>
                  <a:lnTo>
                    <a:pt x="447" y="322"/>
                  </a:lnTo>
                  <a:lnTo>
                    <a:pt x="449" y="318"/>
                  </a:lnTo>
                  <a:lnTo>
                    <a:pt x="455" y="313"/>
                  </a:lnTo>
                  <a:lnTo>
                    <a:pt x="461" y="306"/>
                  </a:lnTo>
                  <a:lnTo>
                    <a:pt x="468" y="298"/>
                  </a:lnTo>
                  <a:lnTo>
                    <a:pt x="470" y="288"/>
                  </a:lnTo>
                  <a:lnTo>
                    <a:pt x="470" y="280"/>
                  </a:lnTo>
                  <a:lnTo>
                    <a:pt x="470" y="273"/>
                  </a:lnTo>
                  <a:lnTo>
                    <a:pt x="476" y="268"/>
                  </a:lnTo>
                  <a:lnTo>
                    <a:pt x="479" y="261"/>
                  </a:lnTo>
                  <a:lnTo>
                    <a:pt x="488" y="256"/>
                  </a:lnTo>
                  <a:lnTo>
                    <a:pt x="498" y="249"/>
                  </a:lnTo>
                  <a:lnTo>
                    <a:pt x="506" y="241"/>
                  </a:lnTo>
                  <a:lnTo>
                    <a:pt x="509" y="235"/>
                  </a:lnTo>
                  <a:lnTo>
                    <a:pt x="512" y="231"/>
                  </a:lnTo>
                  <a:lnTo>
                    <a:pt x="521" y="229"/>
                  </a:lnTo>
                  <a:lnTo>
                    <a:pt x="528" y="223"/>
                  </a:lnTo>
                  <a:lnTo>
                    <a:pt x="539" y="219"/>
                  </a:lnTo>
                  <a:lnTo>
                    <a:pt x="552" y="214"/>
                  </a:lnTo>
                  <a:lnTo>
                    <a:pt x="567" y="208"/>
                  </a:lnTo>
                  <a:lnTo>
                    <a:pt x="579" y="204"/>
                  </a:lnTo>
                  <a:lnTo>
                    <a:pt x="591" y="199"/>
                  </a:lnTo>
                  <a:lnTo>
                    <a:pt x="603" y="193"/>
                  </a:lnTo>
                  <a:lnTo>
                    <a:pt x="614" y="183"/>
                  </a:lnTo>
                  <a:lnTo>
                    <a:pt x="623" y="171"/>
                  </a:lnTo>
                  <a:lnTo>
                    <a:pt x="629" y="159"/>
                  </a:lnTo>
                  <a:lnTo>
                    <a:pt x="635" y="148"/>
                  </a:lnTo>
                  <a:lnTo>
                    <a:pt x="641" y="139"/>
                  </a:lnTo>
                  <a:lnTo>
                    <a:pt x="645" y="130"/>
                  </a:lnTo>
                  <a:lnTo>
                    <a:pt x="650" y="117"/>
                  </a:lnTo>
                  <a:lnTo>
                    <a:pt x="651" y="109"/>
                  </a:lnTo>
                  <a:lnTo>
                    <a:pt x="656" y="99"/>
                  </a:lnTo>
                  <a:lnTo>
                    <a:pt x="663" y="88"/>
                  </a:lnTo>
                  <a:lnTo>
                    <a:pt x="680" y="85"/>
                  </a:lnTo>
                  <a:lnTo>
                    <a:pt x="687" y="81"/>
                  </a:lnTo>
                  <a:lnTo>
                    <a:pt x="696" y="78"/>
                  </a:lnTo>
                  <a:lnTo>
                    <a:pt x="695" y="87"/>
                  </a:lnTo>
                  <a:lnTo>
                    <a:pt x="701" y="96"/>
                  </a:lnTo>
                  <a:lnTo>
                    <a:pt x="708" y="105"/>
                  </a:lnTo>
                  <a:lnTo>
                    <a:pt x="717" y="114"/>
                  </a:lnTo>
                  <a:lnTo>
                    <a:pt x="729" y="118"/>
                  </a:lnTo>
                  <a:lnTo>
                    <a:pt x="741" y="120"/>
                  </a:lnTo>
                  <a:lnTo>
                    <a:pt x="752" y="124"/>
                  </a:lnTo>
                  <a:lnTo>
                    <a:pt x="761" y="118"/>
                  </a:lnTo>
                  <a:lnTo>
                    <a:pt x="770" y="118"/>
                  </a:lnTo>
                  <a:lnTo>
                    <a:pt x="780" y="120"/>
                  </a:lnTo>
                  <a:lnTo>
                    <a:pt x="789" y="117"/>
                  </a:lnTo>
                  <a:lnTo>
                    <a:pt x="800" y="118"/>
                  </a:lnTo>
                  <a:lnTo>
                    <a:pt x="812" y="120"/>
                  </a:lnTo>
                  <a:lnTo>
                    <a:pt x="819" y="115"/>
                  </a:lnTo>
                  <a:lnTo>
                    <a:pt x="825" y="114"/>
                  </a:lnTo>
                  <a:lnTo>
                    <a:pt x="830" y="108"/>
                  </a:lnTo>
                  <a:lnTo>
                    <a:pt x="833" y="114"/>
                  </a:lnTo>
                  <a:lnTo>
                    <a:pt x="839" y="120"/>
                  </a:lnTo>
                  <a:lnTo>
                    <a:pt x="848" y="124"/>
                  </a:lnTo>
                  <a:lnTo>
                    <a:pt x="857" y="126"/>
                  </a:lnTo>
                  <a:lnTo>
                    <a:pt x="863" y="124"/>
                  </a:lnTo>
                  <a:lnTo>
                    <a:pt x="873" y="124"/>
                  </a:lnTo>
                  <a:lnTo>
                    <a:pt x="885" y="124"/>
                  </a:lnTo>
                  <a:lnTo>
                    <a:pt x="897" y="123"/>
                  </a:lnTo>
                  <a:lnTo>
                    <a:pt x="906" y="117"/>
                  </a:lnTo>
                  <a:lnTo>
                    <a:pt x="912" y="115"/>
                  </a:lnTo>
                  <a:lnTo>
                    <a:pt x="920" y="114"/>
                  </a:lnTo>
                  <a:lnTo>
                    <a:pt x="927" y="106"/>
                  </a:lnTo>
                  <a:lnTo>
                    <a:pt x="930" y="99"/>
                  </a:lnTo>
                  <a:lnTo>
                    <a:pt x="938" y="94"/>
                  </a:lnTo>
                  <a:lnTo>
                    <a:pt x="945" y="90"/>
                  </a:lnTo>
                  <a:lnTo>
                    <a:pt x="951" y="88"/>
                  </a:lnTo>
                  <a:lnTo>
                    <a:pt x="956" y="90"/>
                  </a:lnTo>
                  <a:lnTo>
                    <a:pt x="962" y="90"/>
                  </a:lnTo>
                  <a:lnTo>
                    <a:pt x="969" y="87"/>
                  </a:lnTo>
                  <a:lnTo>
                    <a:pt x="977" y="81"/>
                  </a:lnTo>
                  <a:lnTo>
                    <a:pt x="984" y="85"/>
                  </a:lnTo>
                  <a:lnTo>
                    <a:pt x="992" y="87"/>
                  </a:lnTo>
                  <a:lnTo>
                    <a:pt x="999" y="82"/>
                  </a:lnTo>
                  <a:lnTo>
                    <a:pt x="1005" y="73"/>
                  </a:lnTo>
                  <a:lnTo>
                    <a:pt x="1013" y="67"/>
                  </a:lnTo>
                  <a:lnTo>
                    <a:pt x="1022" y="64"/>
                  </a:lnTo>
                  <a:lnTo>
                    <a:pt x="1029" y="60"/>
                  </a:lnTo>
                  <a:lnTo>
                    <a:pt x="1035" y="57"/>
                  </a:lnTo>
                  <a:lnTo>
                    <a:pt x="1044" y="55"/>
                  </a:lnTo>
                  <a:lnTo>
                    <a:pt x="1052" y="49"/>
                  </a:lnTo>
                  <a:lnTo>
                    <a:pt x="1062" y="46"/>
                  </a:lnTo>
                  <a:lnTo>
                    <a:pt x="1074" y="45"/>
                  </a:lnTo>
                  <a:lnTo>
                    <a:pt x="1086" y="42"/>
                  </a:lnTo>
                  <a:lnTo>
                    <a:pt x="1097" y="42"/>
                  </a:lnTo>
                  <a:lnTo>
                    <a:pt x="1110" y="42"/>
                  </a:lnTo>
                  <a:lnTo>
                    <a:pt x="1122" y="40"/>
                  </a:lnTo>
                  <a:lnTo>
                    <a:pt x="1134" y="37"/>
                  </a:lnTo>
                  <a:lnTo>
                    <a:pt x="1143" y="40"/>
                  </a:lnTo>
                  <a:lnTo>
                    <a:pt x="1151" y="40"/>
                  </a:lnTo>
                  <a:lnTo>
                    <a:pt x="1158" y="36"/>
                  </a:lnTo>
                  <a:lnTo>
                    <a:pt x="1161" y="31"/>
                  </a:lnTo>
                  <a:lnTo>
                    <a:pt x="1169" y="28"/>
                  </a:lnTo>
                  <a:lnTo>
                    <a:pt x="1175" y="33"/>
                  </a:lnTo>
                  <a:lnTo>
                    <a:pt x="1178" y="34"/>
                  </a:lnTo>
                  <a:lnTo>
                    <a:pt x="1182" y="31"/>
                  </a:lnTo>
                  <a:lnTo>
                    <a:pt x="1190" y="31"/>
                  </a:lnTo>
                  <a:lnTo>
                    <a:pt x="1199" y="31"/>
                  </a:lnTo>
                  <a:lnTo>
                    <a:pt x="1202" y="27"/>
                  </a:lnTo>
                  <a:lnTo>
                    <a:pt x="1211" y="25"/>
                  </a:lnTo>
                  <a:lnTo>
                    <a:pt x="1220" y="25"/>
                  </a:lnTo>
                  <a:lnTo>
                    <a:pt x="1230" y="24"/>
                  </a:lnTo>
                  <a:lnTo>
                    <a:pt x="1241" y="24"/>
                  </a:lnTo>
                  <a:lnTo>
                    <a:pt x="1251" y="21"/>
                  </a:lnTo>
                  <a:lnTo>
                    <a:pt x="1263" y="21"/>
                  </a:lnTo>
                  <a:lnTo>
                    <a:pt x="1272" y="22"/>
                  </a:lnTo>
                  <a:lnTo>
                    <a:pt x="1281" y="27"/>
                  </a:lnTo>
                  <a:lnTo>
                    <a:pt x="1289" y="31"/>
                  </a:lnTo>
                  <a:lnTo>
                    <a:pt x="1289" y="36"/>
                  </a:lnTo>
                  <a:lnTo>
                    <a:pt x="1298" y="37"/>
                  </a:lnTo>
                  <a:lnTo>
                    <a:pt x="1307" y="37"/>
                  </a:lnTo>
                  <a:lnTo>
                    <a:pt x="1313" y="33"/>
                  </a:lnTo>
                  <a:lnTo>
                    <a:pt x="1317" y="30"/>
                  </a:lnTo>
                  <a:lnTo>
                    <a:pt x="1325" y="27"/>
                  </a:lnTo>
                  <a:lnTo>
                    <a:pt x="1334" y="28"/>
                  </a:lnTo>
                  <a:lnTo>
                    <a:pt x="1341" y="25"/>
                  </a:lnTo>
                  <a:lnTo>
                    <a:pt x="1353" y="22"/>
                  </a:lnTo>
                  <a:lnTo>
                    <a:pt x="1358" y="16"/>
                  </a:lnTo>
                  <a:lnTo>
                    <a:pt x="1362" y="13"/>
                  </a:lnTo>
                  <a:lnTo>
                    <a:pt x="1371" y="15"/>
                  </a:lnTo>
                  <a:lnTo>
                    <a:pt x="1379" y="21"/>
                  </a:lnTo>
                  <a:lnTo>
                    <a:pt x="1388" y="22"/>
                  </a:lnTo>
                  <a:lnTo>
                    <a:pt x="1395" y="24"/>
                  </a:lnTo>
                  <a:lnTo>
                    <a:pt x="1403" y="22"/>
                  </a:lnTo>
                  <a:lnTo>
                    <a:pt x="1409" y="19"/>
                  </a:lnTo>
                  <a:lnTo>
                    <a:pt x="1410" y="15"/>
                  </a:lnTo>
                  <a:lnTo>
                    <a:pt x="1421" y="12"/>
                  </a:lnTo>
                  <a:lnTo>
                    <a:pt x="1430" y="15"/>
                  </a:lnTo>
                  <a:lnTo>
                    <a:pt x="1442" y="15"/>
                  </a:lnTo>
                  <a:lnTo>
                    <a:pt x="1442" y="22"/>
                  </a:lnTo>
                  <a:lnTo>
                    <a:pt x="1448" y="24"/>
                  </a:lnTo>
                  <a:lnTo>
                    <a:pt x="1457" y="25"/>
                  </a:lnTo>
                  <a:lnTo>
                    <a:pt x="1467" y="21"/>
                  </a:lnTo>
                  <a:lnTo>
                    <a:pt x="1475" y="21"/>
                  </a:lnTo>
                  <a:lnTo>
                    <a:pt x="1484" y="21"/>
                  </a:lnTo>
                  <a:lnTo>
                    <a:pt x="1491" y="22"/>
                  </a:lnTo>
                  <a:lnTo>
                    <a:pt x="1500" y="19"/>
                  </a:lnTo>
                  <a:lnTo>
                    <a:pt x="1508" y="15"/>
                  </a:lnTo>
                  <a:lnTo>
                    <a:pt x="1518" y="7"/>
                  </a:lnTo>
                  <a:lnTo>
                    <a:pt x="1527" y="4"/>
                  </a:lnTo>
                  <a:lnTo>
                    <a:pt x="1536" y="4"/>
                  </a:lnTo>
                  <a:lnTo>
                    <a:pt x="1545" y="1"/>
                  </a:lnTo>
                  <a:lnTo>
                    <a:pt x="1556" y="0"/>
                  </a:lnTo>
                  <a:lnTo>
                    <a:pt x="1566" y="4"/>
                  </a:lnTo>
                  <a:lnTo>
                    <a:pt x="1575" y="4"/>
                  </a:lnTo>
                  <a:lnTo>
                    <a:pt x="1584" y="9"/>
                  </a:lnTo>
                  <a:lnTo>
                    <a:pt x="1580" y="15"/>
                  </a:lnTo>
                  <a:lnTo>
                    <a:pt x="1581" y="21"/>
                  </a:lnTo>
                  <a:lnTo>
                    <a:pt x="1589" y="24"/>
                  </a:lnTo>
                  <a:lnTo>
                    <a:pt x="1584" y="30"/>
                  </a:lnTo>
                  <a:lnTo>
                    <a:pt x="1590" y="33"/>
                  </a:lnTo>
                  <a:lnTo>
                    <a:pt x="1596" y="30"/>
                  </a:lnTo>
                  <a:lnTo>
                    <a:pt x="1604" y="25"/>
                  </a:lnTo>
                  <a:lnTo>
                    <a:pt x="1610" y="24"/>
                  </a:lnTo>
                  <a:lnTo>
                    <a:pt x="1617" y="18"/>
                  </a:lnTo>
                  <a:lnTo>
                    <a:pt x="1626" y="13"/>
                  </a:lnTo>
                  <a:lnTo>
                    <a:pt x="1629" y="21"/>
                  </a:lnTo>
                  <a:lnTo>
                    <a:pt x="1629" y="25"/>
                  </a:lnTo>
                  <a:lnTo>
                    <a:pt x="1625" y="30"/>
                  </a:lnTo>
                  <a:lnTo>
                    <a:pt x="1617" y="39"/>
                  </a:lnTo>
                  <a:lnTo>
                    <a:pt x="1614" y="48"/>
                  </a:lnTo>
                  <a:lnTo>
                    <a:pt x="1605" y="49"/>
                  </a:lnTo>
                  <a:lnTo>
                    <a:pt x="1599" y="52"/>
                  </a:lnTo>
                  <a:lnTo>
                    <a:pt x="1593" y="63"/>
                  </a:lnTo>
                  <a:lnTo>
                    <a:pt x="1595" y="70"/>
                  </a:lnTo>
                  <a:lnTo>
                    <a:pt x="1599" y="79"/>
                  </a:lnTo>
                  <a:lnTo>
                    <a:pt x="1605" y="87"/>
                  </a:lnTo>
                  <a:lnTo>
                    <a:pt x="1613" y="88"/>
                  </a:lnTo>
                  <a:lnTo>
                    <a:pt x="1616" y="94"/>
                  </a:lnTo>
                  <a:lnTo>
                    <a:pt x="1623" y="94"/>
                  </a:lnTo>
                  <a:lnTo>
                    <a:pt x="1626" y="99"/>
                  </a:lnTo>
                  <a:lnTo>
                    <a:pt x="1628" y="105"/>
                  </a:lnTo>
                  <a:lnTo>
                    <a:pt x="1628" y="114"/>
                  </a:lnTo>
                  <a:lnTo>
                    <a:pt x="1632" y="118"/>
                  </a:lnTo>
                  <a:lnTo>
                    <a:pt x="1626" y="124"/>
                  </a:lnTo>
                  <a:lnTo>
                    <a:pt x="1622" y="133"/>
                  </a:lnTo>
                  <a:lnTo>
                    <a:pt x="1616" y="142"/>
                  </a:lnTo>
                  <a:lnTo>
                    <a:pt x="1608" y="151"/>
                  </a:lnTo>
                  <a:lnTo>
                    <a:pt x="1601" y="156"/>
                  </a:lnTo>
                  <a:lnTo>
                    <a:pt x="1596" y="159"/>
                  </a:lnTo>
                  <a:lnTo>
                    <a:pt x="1589" y="163"/>
                  </a:lnTo>
                  <a:lnTo>
                    <a:pt x="1577" y="169"/>
                  </a:lnTo>
                  <a:lnTo>
                    <a:pt x="1574" y="184"/>
                  </a:lnTo>
                  <a:lnTo>
                    <a:pt x="1575" y="193"/>
                  </a:lnTo>
                  <a:lnTo>
                    <a:pt x="1580" y="199"/>
                  </a:lnTo>
                  <a:lnTo>
                    <a:pt x="1587" y="204"/>
                  </a:lnTo>
                  <a:lnTo>
                    <a:pt x="1596" y="207"/>
                  </a:lnTo>
                  <a:lnTo>
                    <a:pt x="1604" y="205"/>
                  </a:lnTo>
                  <a:lnTo>
                    <a:pt x="1610" y="201"/>
                  </a:lnTo>
                  <a:lnTo>
                    <a:pt x="1611" y="195"/>
                  </a:lnTo>
                  <a:lnTo>
                    <a:pt x="1616" y="195"/>
                  </a:lnTo>
                  <a:lnTo>
                    <a:pt x="1625" y="198"/>
                  </a:lnTo>
                  <a:lnTo>
                    <a:pt x="1631" y="201"/>
                  </a:lnTo>
                  <a:lnTo>
                    <a:pt x="1623" y="205"/>
                  </a:lnTo>
                  <a:lnTo>
                    <a:pt x="1623" y="210"/>
                  </a:lnTo>
                  <a:lnTo>
                    <a:pt x="1629" y="216"/>
                  </a:lnTo>
                  <a:lnTo>
                    <a:pt x="1632" y="225"/>
                  </a:lnTo>
                  <a:lnTo>
                    <a:pt x="1637" y="234"/>
                  </a:lnTo>
                  <a:lnTo>
                    <a:pt x="1644" y="235"/>
                  </a:lnTo>
                  <a:lnTo>
                    <a:pt x="1653" y="237"/>
                  </a:lnTo>
                  <a:lnTo>
                    <a:pt x="1662" y="238"/>
                  </a:lnTo>
                  <a:lnTo>
                    <a:pt x="1668" y="241"/>
                  </a:lnTo>
                  <a:lnTo>
                    <a:pt x="1680" y="244"/>
                  </a:lnTo>
                  <a:lnTo>
                    <a:pt x="1689" y="252"/>
                  </a:lnTo>
                  <a:lnTo>
                    <a:pt x="1700" y="255"/>
                  </a:lnTo>
                  <a:lnTo>
                    <a:pt x="1709" y="256"/>
                  </a:lnTo>
                  <a:lnTo>
                    <a:pt x="1721" y="256"/>
                  </a:lnTo>
                  <a:lnTo>
                    <a:pt x="1733" y="255"/>
                  </a:lnTo>
                  <a:lnTo>
                    <a:pt x="1745" y="252"/>
                  </a:lnTo>
                  <a:lnTo>
                    <a:pt x="1755" y="252"/>
                  </a:lnTo>
                  <a:lnTo>
                    <a:pt x="1764" y="253"/>
                  </a:lnTo>
                  <a:lnTo>
                    <a:pt x="1776" y="258"/>
                  </a:lnTo>
                  <a:lnTo>
                    <a:pt x="1788" y="258"/>
                  </a:lnTo>
                  <a:lnTo>
                    <a:pt x="1799" y="261"/>
                  </a:lnTo>
                  <a:lnTo>
                    <a:pt x="1806" y="261"/>
                  </a:lnTo>
                  <a:lnTo>
                    <a:pt x="1811" y="265"/>
                  </a:lnTo>
                  <a:lnTo>
                    <a:pt x="1821" y="271"/>
                  </a:lnTo>
                  <a:lnTo>
                    <a:pt x="1832" y="274"/>
                  </a:lnTo>
                  <a:lnTo>
                    <a:pt x="1842" y="277"/>
                  </a:lnTo>
                  <a:lnTo>
                    <a:pt x="1854" y="279"/>
                  </a:lnTo>
                  <a:lnTo>
                    <a:pt x="1863" y="280"/>
                  </a:lnTo>
                  <a:lnTo>
                    <a:pt x="1871" y="289"/>
                  </a:lnTo>
                  <a:lnTo>
                    <a:pt x="1875" y="297"/>
                  </a:lnTo>
                  <a:lnTo>
                    <a:pt x="1875" y="301"/>
                  </a:lnTo>
                  <a:lnTo>
                    <a:pt x="1874" y="309"/>
                  </a:lnTo>
                  <a:lnTo>
                    <a:pt x="1878" y="318"/>
                  </a:lnTo>
                  <a:lnTo>
                    <a:pt x="1884" y="327"/>
                  </a:lnTo>
                  <a:lnTo>
                    <a:pt x="1893" y="334"/>
                  </a:lnTo>
                  <a:lnTo>
                    <a:pt x="1905" y="340"/>
                  </a:lnTo>
                  <a:lnTo>
                    <a:pt x="1919" y="345"/>
                  </a:lnTo>
                  <a:lnTo>
                    <a:pt x="1931" y="346"/>
                  </a:lnTo>
                  <a:lnTo>
                    <a:pt x="1946" y="346"/>
                  </a:lnTo>
                  <a:lnTo>
                    <a:pt x="1956" y="346"/>
                  </a:lnTo>
                  <a:lnTo>
                    <a:pt x="1967" y="349"/>
                  </a:lnTo>
                  <a:lnTo>
                    <a:pt x="1979" y="352"/>
                  </a:lnTo>
                  <a:lnTo>
                    <a:pt x="1992" y="355"/>
                  </a:lnTo>
                  <a:lnTo>
                    <a:pt x="2003" y="361"/>
                  </a:lnTo>
                  <a:lnTo>
                    <a:pt x="2015" y="367"/>
                  </a:lnTo>
                  <a:lnTo>
                    <a:pt x="2025" y="370"/>
                  </a:lnTo>
                  <a:lnTo>
                    <a:pt x="2034" y="375"/>
                  </a:lnTo>
                  <a:lnTo>
                    <a:pt x="2046" y="382"/>
                  </a:lnTo>
                  <a:lnTo>
                    <a:pt x="2057" y="390"/>
                  </a:lnTo>
                  <a:lnTo>
                    <a:pt x="2069" y="396"/>
                  </a:lnTo>
                  <a:lnTo>
                    <a:pt x="2081" y="399"/>
                  </a:lnTo>
                  <a:lnTo>
                    <a:pt x="2099" y="400"/>
                  </a:lnTo>
                  <a:lnTo>
                    <a:pt x="2111" y="393"/>
                  </a:lnTo>
                  <a:lnTo>
                    <a:pt x="2123" y="385"/>
                  </a:lnTo>
                  <a:lnTo>
                    <a:pt x="2132" y="376"/>
                  </a:lnTo>
                  <a:lnTo>
                    <a:pt x="2139" y="367"/>
                  </a:lnTo>
                  <a:lnTo>
                    <a:pt x="2144" y="360"/>
                  </a:lnTo>
                  <a:lnTo>
                    <a:pt x="2145" y="351"/>
                  </a:lnTo>
                  <a:lnTo>
                    <a:pt x="2141" y="342"/>
                  </a:lnTo>
                  <a:lnTo>
                    <a:pt x="2136" y="334"/>
                  </a:lnTo>
                  <a:lnTo>
                    <a:pt x="2133" y="325"/>
                  </a:lnTo>
                  <a:lnTo>
                    <a:pt x="2132" y="316"/>
                  </a:lnTo>
                  <a:lnTo>
                    <a:pt x="2133" y="304"/>
                  </a:lnTo>
                  <a:lnTo>
                    <a:pt x="2139" y="294"/>
                  </a:lnTo>
                  <a:lnTo>
                    <a:pt x="2150" y="285"/>
                  </a:lnTo>
                  <a:lnTo>
                    <a:pt x="2159" y="277"/>
                  </a:lnTo>
                  <a:lnTo>
                    <a:pt x="2168" y="271"/>
                  </a:lnTo>
                  <a:lnTo>
                    <a:pt x="2178" y="267"/>
                  </a:lnTo>
                  <a:lnTo>
                    <a:pt x="2187" y="261"/>
                  </a:lnTo>
                  <a:lnTo>
                    <a:pt x="2196" y="259"/>
                  </a:lnTo>
                  <a:lnTo>
                    <a:pt x="2216" y="258"/>
                  </a:lnTo>
                  <a:lnTo>
                    <a:pt x="2223" y="253"/>
                  </a:lnTo>
                  <a:lnTo>
                    <a:pt x="2231" y="249"/>
                  </a:lnTo>
                  <a:lnTo>
                    <a:pt x="2240" y="252"/>
                  </a:lnTo>
                  <a:lnTo>
                    <a:pt x="2250" y="250"/>
                  </a:lnTo>
                  <a:lnTo>
                    <a:pt x="2261" y="250"/>
                  </a:lnTo>
                  <a:lnTo>
                    <a:pt x="2268" y="252"/>
                  </a:lnTo>
                  <a:lnTo>
                    <a:pt x="2273" y="255"/>
                  </a:lnTo>
                  <a:lnTo>
                    <a:pt x="2283" y="258"/>
                  </a:lnTo>
                  <a:lnTo>
                    <a:pt x="2292" y="259"/>
                  </a:lnTo>
                  <a:lnTo>
                    <a:pt x="2306" y="264"/>
                  </a:lnTo>
                  <a:lnTo>
                    <a:pt x="2315" y="268"/>
                  </a:lnTo>
                  <a:lnTo>
                    <a:pt x="2315" y="276"/>
                  </a:lnTo>
                  <a:lnTo>
                    <a:pt x="2313" y="279"/>
                  </a:lnTo>
                  <a:lnTo>
                    <a:pt x="2315" y="285"/>
                  </a:lnTo>
                  <a:lnTo>
                    <a:pt x="2321" y="288"/>
                  </a:lnTo>
                  <a:lnTo>
                    <a:pt x="2330" y="289"/>
                  </a:lnTo>
                  <a:lnTo>
                    <a:pt x="2339" y="292"/>
                  </a:lnTo>
                  <a:lnTo>
                    <a:pt x="2346" y="292"/>
                  </a:lnTo>
                  <a:lnTo>
                    <a:pt x="2355" y="294"/>
                  </a:lnTo>
                  <a:lnTo>
                    <a:pt x="2363" y="297"/>
                  </a:lnTo>
                  <a:lnTo>
                    <a:pt x="2369" y="301"/>
                  </a:lnTo>
                  <a:lnTo>
                    <a:pt x="2378" y="303"/>
                  </a:lnTo>
                  <a:lnTo>
                    <a:pt x="2385" y="303"/>
                  </a:lnTo>
                  <a:lnTo>
                    <a:pt x="2393" y="304"/>
                  </a:lnTo>
                  <a:lnTo>
                    <a:pt x="2403" y="301"/>
                  </a:lnTo>
                  <a:lnTo>
                    <a:pt x="2414" y="303"/>
                  </a:lnTo>
                  <a:lnTo>
                    <a:pt x="2424" y="309"/>
                  </a:lnTo>
                  <a:lnTo>
                    <a:pt x="2427" y="316"/>
                  </a:lnTo>
                  <a:lnTo>
                    <a:pt x="2429" y="322"/>
                  </a:lnTo>
                  <a:lnTo>
                    <a:pt x="2435" y="328"/>
                  </a:lnTo>
                  <a:lnTo>
                    <a:pt x="2445" y="330"/>
                  </a:lnTo>
                  <a:lnTo>
                    <a:pt x="2454" y="328"/>
                  </a:lnTo>
                  <a:lnTo>
                    <a:pt x="2466" y="325"/>
                  </a:lnTo>
                  <a:lnTo>
                    <a:pt x="2481" y="325"/>
                  </a:lnTo>
                  <a:lnTo>
                    <a:pt x="2499" y="330"/>
                  </a:lnTo>
                  <a:lnTo>
                    <a:pt x="2514" y="333"/>
                  </a:lnTo>
                  <a:lnTo>
                    <a:pt x="2526" y="334"/>
                  </a:lnTo>
                  <a:lnTo>
                    <a:pt x="2535" y="336"/>
                  </a:lnTo>
                  <a:lnTo>
                    <a:pt x="2547" y="337"/>
                  </a:lnTo>
                  <a:lnTo>
                    <a:pt x="2555" y="339"/>
                  </a:lnTo>
                  <a:lnTo>
                    <a:pt x="2558" y="346"/>
                  </a:lnTo>
                  <a:lnTo>
                    <a:pt x="2568" y="348"/>
                  </a:lnTo>
                  <a:lnTo>
                    <a:pt x="2579" y="348"/>
                  </a:lnTo>
                  <a:lnTo>
                    <a:pt x="2585" y="346"/>
                  </a:lnTo>
                  <a:lnTo>
                    <a:pt x="2589" y="354"/>
                  </a:lnTo>
                  <a:lnTo>
                    <a:pt x="2604" y="355"/>
                  </a:lnTo>
                  <a:lnTo>
                    <a:pt x="2618" y="355"/>
                  </a:lnTo>
                  <a:lnTo>
                    <a:pt x="2630" y="357"/>
                  </a:lnTo>
                  <a:lnTo>
                    <a:pt x="2640" y="361"/>
                  </a:lnTo>
                  <a:lnTo>
                    <a:pt x="2652" y="366"/>
                  </a:lnTo>
                  <a:lnTo>
                    <a:pt x="2663" y="367"/>
                  </a:lnTo>
                  <a:lnTo>
                    <a:pt x="2675" y="364"/>
                  </a:lnTo>
                  <a:lnTo>
                    <a:pt x="2682" y="358"/>
                  </a:lnTo>
                  <a:lnTo>
                    <a:pt x="2693" y="354"/>
                  </a:lnTo>
                  <a:lnTo>
                    <a:pt x="2703" y="346"/>
                  </a:lnTo>
                  <a:lnTo>
                    <a:pt x="2712" y="342"/>
                  </a:lnTo>
                  <a:lnTo>
                    <a:pt x="2718" y="348"/>
                  </a:lnTo>
                  <a:lnTo>
                    <a:pt x="2724" y="346"/>
                  </a:lnTo>
                  <a:lnTo>
                    <a:pt x="2726" y="339"/>
                  </a:lnTo>
                  <a:lnTo>
                    <a:pt x="2729" y="333"/>
                  </a:lnTo>
                  <a:lnTo>
                    <a:pt x="2738" y="333"/>
                  </a:lnTo>
                  <a:lnTo>
                    <a:pt x="2747" y="331"/>
                  </a:lnTo>
                  <a:lnTo>
                    <a:pt x="2756" y="328"/>
                  </a:lnTo>
                  <a:lnTo>
                    <a:pt x="2768" y="325"/>
                  </a:lnTo>
                  <a:lnTo>
                    <a:pt x="2774" y="327"/>
                  </a:lnTo>
                  <a:lnTo>
                    <a:pt x="2783" y="328"/>
                  </a:lnTo>
                  <a:lnTo>
                    <a:pt x="2793" y="330"/>
                  </a:lnTo>
                  <a:lnTo>
                    <a:pt x="2801" y="331"/>
                  </a:lnTo>
                  <a:lnTo>
                    <a:pt x="2810" y="330"/>
                  </a:lnTo>
                  <a:lnTo>
                    <a:pt x="2817" y="330"/>
                  </a:lnTo>
                  <a:lnTo>
                    <a:pt x="2820" y="336"/>
                  </a:lnTo>
                  <a:lnTo>
                    <a:pt x="2826" y="340"/>
                  </a:lnTo>
                  <a:lnTo>
                    <a:pt x="2835" y="342"/>
                  </a:lnTo>
                  <a:lnTo>
                    <a:pt x="2843" y="349"/>
                  </a:lnTo>
                  <a:lnTo>
                    <a:pt x="2852" y="354"/>
                  </a:lnTo>
                  <a:lnTo>
                    <a:pt x="2862" y="357"/>
                  </a:lnTo>
                  <a:lnTo>
                    <a:pt x="2873" y="355"/>
                  </a:lnTo>
                  <a:lnTo>
                    <a:pt x="2883" y="352"/>
                  </a:lnTo>
                  <a:lnTo>
                    <a:pt x="2888" y="358"/>
                  </a:lnTo>
                  <a:lnTo>
                    <a:pt x="2901" y="354"/>
                  </a:lnTo>
                  <a:lnTo>
                    <a:pt x="2909" y="352"/>
                  </a:lnTo>
                  <a:lnTo>
                    <a:pt x="2919" y="352"/>
                  </a:lnTo>
                  <a:lnTo>
                    <a:pt x="2930" y="349"/>
                  </a:lnTo>
                  <a:lnTo>
                    <a:pt x="2936" y="346"/>
                  </a:lnTo>
                  <a:lnTo>
                    <a:pt x="2946" y="342"/>
                  </a:lnTo>
                  <a:lnTo>
                    <a:pt x="2987" y="445"/>
                  </a:lnTo>
                  <a:lnTo>
                    <a:pt x="2979" y="451"/>
                  </a:lnTo>
                  <a:lnTo>
                    <a:pt x="2975" y="463"/>
                  </a:lnTo>
                  <a:lnTo>
                    <a:pt x="2973" y="475"/>
                  </a:lnTo>
                  <a:lnTo>
                    <a:pt x="2969" y="483"/>
                  </a:lnTo>
                  <a:lnTo>
                    <a:pt x="2969" y="492"/>
                  </a:lnTo>
                  <a:lnTo>
                    <a:pt x="2964" y="501"/>
                  </a:lnTo>
                  <a:lnTo>
                    <a:pt x="2961" y="510"/>
                  </a:lnTo>
                  <a:lnTo>
                    <a:pt x="2960" y="517"/>
                  </a:lnTo>
                  <a:lnTo>
                    <a:pt x="2960" y="522"/>
                  </a:lnTo>
                  <a:lnTo>
                    <a:pt x="2960" y="531"/>
                  </a:lnTo>
                  <a:lnTo>
                    <a:pt x="2955" y="540"/>
                  </a:lnTo>
                  <a:lnTo>
                    <a:pt x="2948" y="544"/>
                  </a:lnTo>
                  <a:lnTo>
                    <a:pt x="2936" y="540"/>
                  </a:lnTo>
                  <a:lnTo>
                    <a:pt x="2927" y="535"/>
                  </a:lnTo>
                  <a:lnTo>
                    <a:pt x="2918" y="528"/>
                  </a:lnTo>
                  <a:lnTo>
                    <a:pt x="2912" y="519"/>
                  </a:lnTo>
                  <a:lnTo>
                    <a:pt x="2904" y="511"/>
                  </a:lnTo>
                  <a:lnTo>
                    <a:pt x="2895" y="505"/>
                  </a:lnTo>
                  <a:lnTo>
                    <a:pt x="2891" y="496"/>
                  </a:lnTo>
                  <a:lnTo>
                    <a:pt x="2888" y="487"/>
                  </a:lnTo>
                  <a:lnTo>
                    <a:pt x="2886" y="475"/>
                  </a:lnTo>
                  <a:lnTo>
                    <a:pt x="2880" y="466"/>
                  </a:lnTo>
                  <a:lnTo>
                    <a:pt x="2871" y="459"/>
                  </a:lnTo>
                  <a:lnTo>
                    <a:pt x="2864" y="451"/>
                  </a:lnTo>
                  <a:lnTo>
                    <a:pt x="2859" y="441"/>
                  </a:lnTo>
                  <a:lnTo>
                    <a:pt x="2861" y="435"/>
                  </a:lnTo>
                  <a:lnTo>
                    <a:pt x="2855" y="429"/>
                  </a:lnTo>
                  <a:lnTo>
                    <a:pt x="2853" y="421"/>
                  </a:lnTo>
                  <a:lnTo>
                    <a:pt x="2844" y="429"/>
                  </a:lnTo>
                  <a:lnTo>
                    <a:pt x="2841" y="435"/>
                  </a:lnTo>
                  <a:lnTo>
                    <a:pt x="2843" y="442"/>
                  </a:lnTo>
                  <a:lnTo>
                    <a:pt x="2852" y="448"/>
                  </a:lnTo>
                  <a:lnTo>
                    <a:pt x="2856" y="456"/>
                  </a:lnTo>
                  <a:lnTo>
                    <a:pt x="2858" y="465"/>
                  </a:lnTo>
                  <a:lnTo>
                    <a:pt x="2856" y="475"/>
                  </a:lnTo>
                  <a:lnTo>
                    <a:pt x="2861" y="481"/>
                  </a:lnTo>
                  <a:lnTo>
                    <a:pt x="2868" y="489"/>
                  </a:lnTo>
                  <a:lnTo>
                    <a:pt x="2871" y="499"/>
                  </a:lnTo>
                  <a:lnTo>
                    <a:pt x="2877" y="507"/>
                  </a:lnTo>
                  <a:lnTo>
                    <a:pt x="2885" y="516"/>
                  </a:lnTo>
                  <a:lnTo>
                    <a:pt x="2894" y="525"/>
                  </a:lnTo>
                  <a:lnTo>
                    <a:pt x="2903" y="532"/>
                  </a:lnTo>
                  <a:lnTo>
                    <a:pt x="2909" y="537"/>
                  </a:lnTo>
                  <a:lnTo>
                    <a:pt x="2913" y="541"/>
                  </a:lnTo>
                  <a:lnTo>
                    <a:pt x="2906" y="544"/>
                  </a:lnTo>
                  <a:lnTo>
                    <a:pt x="2909" y="552"/>
                  </a:lnTo>
                  <a:lnTo>
                    <a:pt x="2913" y="559"/>
                  </a:lnTo>
                  <a:lnTo>
                    <a:pt x="2919" y="567"/>
                  </a:lnTo>
                  <a:lnTo>
                    <a:pt x="2925" y="573"/>
                  </a:lnTo>
                  <a:lnTo>
                    <a:pt x="2925" y="582"/>
                  </a:lnTo>
                  <a:lnTo>
                    <a:pt x="2931" y="591"/>
                  </a:lnTo>
                  <a:lnTo>
                    <a:pt x="2931" y="600"/>
                  </a:lnTo>
                  <a:lnTo>
                    <a:pt x="2937" y="610"/>
                  </a:lnTo>
                  <a:lnTo>
                    <a:pt x="2942" y="618"/>
                  </a:lnTo>
                  <a:lnTo>
                    <a:pt x="2945" y="628"/>
                  </a:lnTo>
                  <a:lnTo>
                    <a:pt x="2948" y="639"/>
                  </a:lnTo>
                  <a:lnTo>
                    <a:pt x="2954" y="648"/>
                  </a:lnTo>
                  <a:lnTo>
                    <a:pt x="2961" y="658"/>
                  </a:lnTo>
                  <a:lnTo>
                    <a:pt x="2967" y="661"/>
                  </a:lnTo>
                  <a:lnTo>
                    <a:pt x="2972" y="667"/>
                  </a:lnTo>
                  <a:lnTo>
                    <a:pt x="2973" y="676"/>
                  </a:lnTo>
                  <a:lnTo>
                    <a:pt x="2979" y="685"/>
                  </a:lnTo>
                  <a:lnTo>
                    <a:pt x="2984" y="694"/>
                  </a:lnTo>
                  <a:lnTo>
                    <a:pt x="2990" y="703"/>
                  </a:lnTo>
                  <a:lnTo>
                    <a:pt x="2994" y="714"/>
                  </a:lnTo>
                  <a:lnTo>
                    <a:pt x="2999" y="724"/>
                  </a:lnTo>
                  <a:lnTo>
                    <a:pt x="3003" y="732"/>
                  </a:lnTo>
                  <a:lnTo>
                    <a:pt x="3011" y="739"/>
                  </a:lnTo>
                  <a:lnTo>
                    <a:pt x="3020" y="747"/>
                  </a:lnTo>
                  <a:lnTo>
                    <a:pt x="3029" y="753"/>
                  </a:lnTo>
                  <a:lnTo>
                    <a:pt x="3033" y="757"/>
                  </a:lnTo>
                  <a:lnTo>
                    <a:pt x="3041" y="763"/>
                  </a:lnTo>
                  <a:lnTo>
                    <a:pt x="3033" y="763"/>
                  </a:lnTo>
                  <a:lnTo>
                    <a:pt x="3027" y="763"/>
                  </a:lnTo>
                  <a:lnTo>
                    <a:pt x="3021" y="763"/>
                  </a:lnTo>
                  <a:lnTo>
                    <a:pt x="3021" y="774"/>
                  </a:lnTo>
                  <a:lnTo>
                    <a:pt x="3021" y="781"/>
                  </a:lnTo>
                  <a:lnTo>
                    <a:pt x="3021" y="792"/>
                  </a:lnTo>
                  <a:lnTo>
                    <a:pt x="3026" y="801"/>
                  </a:lnTo>
                  <a:lnTo>
                    <a:pt x="3030" y="810"/>
                  </a:lnTo>
                  <a:lnTo>
                    <a:pt x="3032" y="819"/>
                  </a:lnTo>
                  <a:lnTo>
                    <a:pt x="3039" y="826"/>
                  </a:lnTo>
                  <a:lnTo>
                    <a:pt x="3050" y="832"/>
                  </a:lnTo>
                  <a:lnTo>
                    <a:pt x="3060" y="835"/>
                  </a:lnTo>
                  <a:lnTo>
                    <a:pt x="3066" y="844"/>
                  </a:lnTo>
                  <a:lnTo>
                    <a:pt x="3074" y="853"/>
                  </a:lnTo>
                  <a:lnTo>
                    <a:pt x="3083" y="858"/>
                  </a:lnTo>
                  <a:lnTo>
                    <a:pt x="3092" y="862"/>
                  </a:lnTo>
                  <a:lnTo>
                    <a:pt x="3098" y="870"/>
                  </a:lnTo>
                  <a:lnTo>
                    <a:pt x="3098" y="877"/>
                  </a:lnTo>
                  <a:lnTo>
                    <a:pt x="3098" y="886"/>
                  </a:lnTo>
                  <a:lnTo>
                    <a:pt x="3102" y="895"/>
                  </a:lnTo>
                  <a:lnTo>
                    <a:pt x="3110" y="904"/>
                  </a:lnTo>
                  <a:lnTo>
                    <a:pt x="3111" y="913"/>
                  </a:lnTo>
                  <a:lnTo>
                    <a:pt x="3114" y="924"/>
                  </a:lnTo>
                  <a:lnTo>
                    <a:pt x="3113" y="936"/>
                  </a:lnTo>
                  <a:lnTo>
                    <a:pt x="3114" y="945"/>
                  </a:lnTo>
                  <a:lnTo>
                    <a:pt x="3117" y="954"/>
                  </a:lnTo>
                  <a:lnTo>
                    <a:pt x="3116" y="964"/>
                  </a:lnTo>
                  <a:lnTo>
                    <a:pt x="3116" y="976"/>
                  </a:lnTo>
                  <a:lnTo>
                    <a:pt x="3117" y="987"/>
                  </a:lnTo>
                  <a:lnTo>
                    <a:pt x="3120" y="996"/>
                  </a:lnTo>
                  <a:lnTo>
                    <a:pt x="3120" y="1006"/>
                  </a:lnTo>
                  <a:lnTo>
                    <a:pt x="3122" y="1018"/>
                  </a:lnTo>
                  <a:lnTo>
                    <a:pt x="3123" y="1030"/>
                  </a:lnTo>
                  <a:lnTo>
                    <a:pt x="3129" y="1041"/>
                  </a:lnTo>
                  <a:lnTo>
                    <a:pt x="3132" y="1050"/>
                  </a:lnTo>
                  <a:lnTo>
                    <a:pt x="3138" y="1057"/>
                  </a:lnTo>
                  <a:lnTo>
                    <a:pt x="3147" y="1060"/>
                  </a:lnTo>
                  <a:lnTo>
                    <a:pt x="3156" y="1068"/>
                  </a:lnTo>
                  <a:lnTo>
                    <a:pt x="3162" y="1074"/>
                  </a:lnTo>
                  <a:lnTo>
                    <a:pt x="3170" y="1078"/>
                  </a:lnTo>
                  <a:lnTo>
                    <a:pt x="3170" y="1086"/>
                  </a:lnTo>
                  <a:lnTo>
                    <a:pt x="3179" y="1089"/>
                  </a:lnTo>
                  <a:lnTo>
                    <a:pt x="3186" y="1093"/>
                  </a:lnTo>
                  <a:lnTo>
                    <a:pt x="3192" y="1095"/>
                  </a:lnTo>
                  <a:lnTo>
                    <a:pt x="3198" y="1101"/>
                  </a:lnTo>
                  <a:lnTo>
                    <a:pt x="3203" y="1110"/>
                  </a:lnTo>
                  <a:lnTo>
                    <a:pt x="3209" y="1119"/>
                  </a:lnTo>
                  <a:lnTo>
                    <a:pt x="3212" y="1129"/>
                  </a:lnTo>
                  <a:lnTo>
                    <a:pt x="3218" y="1141"/>
                  </a:lnTo>
                  <a:lnTo>
                    <a:pt x="3224" y="1159"/>
                  </a:lnTo>
                  <a:lnTo>
                    <a:pt x="3230" y="1171"/>
                  </a:lnTo>
                  <a:lnTo>
                    <a:pt x="3230" y="1183"/>
                  </a:lnTo>
                  <a:lnTo>
                    <a:pt x="3230" y="1200"/>
                  </a:lnTo>
                  <a:lnTo>
                    <a:pt x="3233" y="1213"/>
                  </a:lnTo>
                  <a:lnTo>
                    <a:pt x="3243" y="1222"/>
                  </a:lnTo>
                  <a:lnTo>
                    <a:pt x="3248" y="1228"/>
                  </a:lnTo>
                  <a:lnTo>
                    <a:pt x="3246" y="1237"/>
                  </a:lnTo>
                  <a:lnTo>
                    <a:pt x="3254" y="1242"/>
                  </a:lnTo>
                  <a:lnTo>
                    <a:pt x="3258" y="1248"/>
                  </a:lnTo>
                  <a:lnTo>
                    <a:pt x="3260" y="1257"/>
                  </a:lnTo>
                  <a:lnTo>
                    <a:pt x="3263" y="1266"/>
                  </a:lnTo>
                  <a:lnTo>
                    <a:pt x="3267" y="1266"/>
                  </a:lnTo>
                  <a:lnTo>
                    <a:pt x="3269" y="1261"/>
                  </a:lnTo>
                  <a:lnTo>
                    <a:pt x="3264" y="1252"/>
                  </a:lnTo>
                  <a:lnTo>
                    <a:pt x="3266" y="1246"/>
                  </a:lnTo>
                  <a:lnTo>
                    <a:pt x="3270" y="1243"/>
                  </a:lnTo>
                  <a:lnTo>
                    <a:pt x="3276" y="1246"/>
                  </a:lnTo>
                  <a:lnTo>
                    <a:pt x="3282" y="1254"/>
                  </a:lnTo>
                  <a:lnTo>
                    <a:pt x="3281" y="1260"/>
                  </a:lnTo>
                  <a:lnTo>
                    <a:pt x="3284" y="1266"/>
                  </a:lnTo>
                  <a:lnTo>
                    <a:pt x="3293" y="1275"/>
                  </a:lnTo>
                  <a:lnTo>
                    <a:pt x="3300" y="1273"/>
                  </a:lnTo>
                  <a:lnTo>
                    <a:pt x="3306" y="1272"/>
                  </a:lnTo>
                  <a:lnTo>
                    <a:pt x="3314" y="1278"/>
                  </a:lnTo>
                  <a:lnTo>
                    <a:pt x="3320" y="1284"/>
                  </a:lnTo>
                  <a:lnTo>
                    <a:pt x="3327" y="1284"/>
                  </a:lnTo>
                  <a:lnTo>
                    <a:pt x="3335" y="1290"/>
                  </a:lnTo>
                  <a:lnTo>
                    <a:pt x="3344" y="1294"/>
                  </a:lnTo>
                  <a:lnTo>
                    <a:pt x="3351" y="1302"/>
                  </a:lnTo>
                  <a:lnTo>
                    <a:pt x="3359" y="1312"/>
                  </a:lnTo>
                  <a:lnTo>
                    <a:pt x="3366" y="1323"/>
                  </a:lnTo>
                  <a:lnTo>
                    <a:pt x="3375" y="1333"/>
                  </a:lnTo>
                  <a:lnTo>
                    <a:pt x="3387" y="1336"/>
                  </a:lnTo>
                  <a:lnTo>
                    <a:pt x="3395" y="1342"/>
                  </a:lnTo>
                  <a:lnTo>
                    <a:pt x="3401" y="1347"/>
                  </a:lnTo>
                  <a:lnTo>
                    <a:pt x="3408" y="1359"/>
                  </a:lnTo>
                  <a:lnTo>
                    <a:pt x="3413" y="1369"/>
                  </a:lnTo>
                  <a:lnTo>
                    <a:pt x="3420" y="1375"/>
                  </a:lnTo>
                  <a:lnTo>
                    <a:pt x="3425" y="1377"/>
                  </a:lnTo>
                  <a:lnTo>
                    <a:pt x="3429" y="1378"/>
                  </a:lnTo>
                  <a:lnTo>
                    <a:pt x="3434" y="1386"/>
                  </a:lnTo>
                  <a:lnTo>
                    <a:pt x="3435" y="1393"/>
                  </a:lnTo>
                  <a:lnTo>
                    <a:pt x="3444" y="1398"/>
                  </a:lnTo>
                  <a:lnTo>
                    <a:pt x="3447" y="1392"/>
                  </a:lnTo>
                  <a:lnTo>
                    <a:pt x="3453" y="1398"/>
                  </a:lnTo>
                  <a:lnTo>
                    <a:pt x="3453" y="1405"/>
                  </a:lnTo>
                  <a:lnTo>
                    <a:pt x="3461" y="1410"/>
                  </a:lnTo>
                  <a:lnTo>
                    <a:pt x="3465" y="1417"/>
                  </a:lnTo>
                  <a:lnTo>
                    <a:pt x="3468" y="1425"/>
                  </a:lnTo>
                  <a:lnTo>
                    <a:pt x="3471" y="1437"/>
                  </a:lnTo>
                  <a:lnTo>
                    <a:pt x="3468" y="1446"/>
                  </a:lnTo>
                  <a:lnTo>
                    <a:pt x="3458" y="1444"/>
                  </a:lnTo>
                  <a:lnTo>
                    <a:pt x="3447" y="1453"/>
                  </a:lnTo>
                  <a:lnTo>
                    <a:pt x="3434" y="1458"/>
                  </a:lnTo>
                  <a:lnTo>
                    <a:pt x="3431" y="1465"/>
                  </a:lnTo>
                  <a:lnTo>
                    <a:pt x="3437" y="1465"/>
                  </a:lnTo>
                  <a:lnTo>
                    <a:pt x="3447" y="1465"/>
                  </a:lnTo>
                  <a:lnTo>
                    <a:pt x="3455" y="1468"/>
                  </a:lnTo>
                  <a:lnTo>
                    <a:pt x="3462" y="1473"/>
                  </a:lnTo>
                  <a:lnTo>
                    <a:pt x="3474" y="1480"/>
                  </a:lnTo>
                  <a:lnTo>
                    <a:pt x="3477" y="1486"/>
                  </a:lnTo>
                  <a:lnTo>
                    <a:pt x="3482" y="1494"/>
                  </a:lnTo>
                  <a:lnTo>
                    <a:pt x="3488" y="1504"/>
                  </a:lnTo>
                  <a:lnTo>
                    <a:pt x="3506" y="1516"/>
                  </a:lnTo>
                  <a:lnTo>
                    <a:pt x="3519" y="1524"/>
                  </a:lnTo>
                  <a:lnTo>
                    <a:pt x="3531" y="1528"/>
                  </a:lnTo>
                  <a:lnTo>
                    <a:pt x="3545" y="1530"/>
                  </a:lnTo>
                  <a:lnTo>
                    <a:pt x="3557" y="1530"/>
                  </a:lnTo>
                  <a:lnTo>
                    <a:pt x="3563" y="1530"/>
                  </a:lnTo>
                  <a:lnTo>
                    <a:pt x="3572" y="1522"/>
                  </a:lnTo>
                  <a:lnTo>
                    <a:pt x="3581" y="1518"/>
                  </a:lnTo>
                  <a:lnTo>
                    <a:pt x="3588" y="1513"/>
                  </a:lnTo>
                  <a:lnTo>
                    <a:pt x="3596" y="1510"/>
                  </a:lnTo>
                  <a:lnTo>
                    <a:pt x="3605" y="1507"/>
                  </a:lnTo>
                  <a:lnTo>
                    <a:pt x="3614" y="1510"/>
                  </a:lnTo>
                  <a:lnTo>
                    <a:pt x="3624" y="1512"/>
                  </a:lnTo>
                  <a:lnTo>
                    <a:pt x="3633" y="1512"/>
                  </a:lnTo>
                  <a:lnTo>
                    <a:pt x="3645" y="1516"/>
                  </a:lnTo>
                  <a:lnTo>
                    <a:pt x="3654" y="1512"/>
                  </a:lnTo>
                  <a:lnTo>
                    <a:pt x="3662" y="1509"/>
                  </a:lnTo>
                  <a:lnTo>
                    <a:pt x="3669" y="1501"/>
                  </a:lnTo>
                  <a:lnTo>
                    <a:pt x="3678" y="1500"/>
                  </a:lnTo>
                  <a:lnTo>
                    <a:pt x="3689" y="1491"/>
                  </a:lnTo>
                  <a:lnTo>
                    <a:pt x="3699" y="1489"/>
                  </a:lnTo>
                  <a:lnTo>
                    <a:pt x="3710" y="1489"/>
                  </a:lnTo>
                  <a:lnTo>
                    <a:pt x="3716" y="1489"/>
                  </a:lnTo>
                  <a:lnTo>
                    <a:pt x="3720" y="1491"/>
                  </a:lnTo>
                  <a:lnTo>
                    <a:pt x="3731" y="1489"/>
                  </a:lnTo>
                  <a:lnTo>
                    <a:pt x="3738" y="1488"/>
                  </a:lnTo>
                  <a:lnTo>
                    <a:pt x="3744" y="1483"/>
                  </a:lnTo>
                  <a:lnTo>
                    <a:pt x="3752" y="1482"/>
                  </a:lnTo>
                  <a:lnTo>
                    <a:pt x="3761" y="1482"/>
                  </a:lnTo>
                  <a:lnTo>
                    <a:pt x="3768" y="1482"/>
                  </a:lnTo>
                  <a:lnTo>
                    <a:pt x="3777" y="1482"/>
                  </a:lnTo>
                  <a:lnTo>
                    <a:pt x="3786" y="1483"/>
                  </a:lnTo>
                  <a:lnTo>
                    <a:pt x="3795" y="1480"/>
                  </a:lnTo>
                  <a:lnTo>
                    <a:pt x="3807" y="1480"/>
                  </a:lnTo>
                  <a:lnTo>
                    <a:pt x="3818" y="1476"/>
                  </a:lnTo>
                  <a:lnTo>
                    <a:pt x="3822" y="1471"/>
                  </a:lnTo>
                  <a:lnTo>
                    <a:pt x="3828" y="1470"/>
                  </a:lnTo>
                  <a:lnTo>
                    <a:pt x="3842" y="1470"/>
                  </a:lnTo>
                  <a:lnTo>
                    <a:pt x="3855" y="1467"/>
                  </a:lnTo>
                  <a:lnTo>
                    <a:pt x="3863" y="1464"/>
                  </a:lnTo>
                  <a:lnTo>
                    <a:pt x="3872" y="1459"/>
                  </a:lnTo>
                  <a:lnTo>
                    <a:pt x="3876" y="1452"/>
                  </a:lnTo>
                  <a:lnTo>
                    <a:pt x="3879" y="1444"/>
                  </a:lnTo>
                  <a:lnTo>
                    <a:pt x="3888" y="1443"/>
                  </a:lnTo>
                  <a:lnTo>
                    <a:pt x="3894" y="1444"/>
                  </a:lnTo>
                  <a:lnTo>
                    <a:pt x="3903" y="1446"/>
                  </a:lnTo>
                  <a:lnTo>
                    <a:pt x="3911" y="1447"/>
                  </a:lnTo>
                  <a:lnTo>
                    <a:pt x="3921" y="1453"/>
                  </a:lnTo>
                  <a:lnTo>
                    <a:pt x="3915" y="1462"/>
                  </a:lnTo>
                  <a:lnTo>
                    <a:pt x="3911" y="1473"/>
                  </a:lnTo>
                  <a:lnTo>
                    <a:pt x="3909" y="1480"/>
                  </a:lnTo>
                  <a:lnTo>
                    <a:pt x="3908" y="1489"/>
                  </a:lnTo>
                  <a:lnTo>
                    <a:pt x="3915" y="1492"/>
                  </a:lnTo>
                  <a:lnTo>
                    <a:pt x="3912" y="1498"/>
                  </a:lnTo>
                  <a:lnTo>
                    <a:pt x="3909" y="1504"/>
                  </a:lnTo>
                  <a:lnTo>
                    <a:pt x="3912" y="1515"/>
                  </a:lnTo>
                  <a:lnTo>
                    <a:pt x="3915" y="1521"/>
                  </a:lnTo>
                  <a:lnTo>
                    <a:pt x="3923" y="1525"/>
                  </a:lnTo>
                  <a:lnTo>
                    <a:pt x="3930" y="1530"/>
                  </a:lnTo>
                  <a:lnTo>
                    <a:pt x="3926" y="1536"/>
                  </a:lnTo>
                  <a:lnTo>
                    <a:pt x="3918" y="1536"/>
                  </a:lnTo>
                  <a:lnTo>
                    <a:pt x="3909" y="1533"/>
                  </a:lnTo>
                  <a:lnTo>
                    <a:pt x="3897" y="1536"/>
                  </a:lnTo>
                  <a:lnTo>
                    <a:pt x="3897" y="1549"/>
                  </a:lnTo>
                  <a:lnTo>
                    <a:pt x="3896" y="1557"/>
                  </a:lnTo>
                  <a:lnTo>
                    <a:pt x="3894" y="1570"/>
                  </a:lnTo>
                  <a:lnTo>
                    <a:pt x="3893" y="1587"/>
                  </a:lnTo>
                  <a:lnTo>
                    <a:pt x="3890" y="1593"/>
                  </a:lnTo>
                  <a:lnTo>
                    <a:pt x="3885" y="1603"/>
                  </a:lnTo>
                  <a:lnTo>
                    <a:pt x="3885" y="1612"/>
                  </a:lnTo>
                  <a:lnTo>
                    <a:pt x="3876" y="1617"/>
                  </a:lnTo>
                  <a:lnTo>
                    <a:pt x="3872" y="1620"/>
                  </a:lnTo>
                  <a:lnTo>
                    <a:pt x="3869" y="1629"/>
                  </a:lnTo>
                  <a:lnTo>
                    <a:pt x="3864" y="1639"/>
                  </a:lnTo>
                  <a:lnTo>
                    <a:pt x="3860" y="1648"/>
                  </a:lnTo>
                  <a:lnTo>
                    <a:pt x="3854" y="1659"/>
                  </a:lnTo>
                  <a:lnTo>
                    <a:pt x="3846" y="1665"/>
                  </a:lnTo>
                  <a:lnTo>
                    <a:pt x="3837" y="1672"/>
                  </a:lnTo>
                  <a:lnTo>
                    <a:pt x="3834" y="1683"/>
                  </a:lnTo>
                  <a:lnTo>
                    <a:pt x="3833" y="1690"/>
                  </a:lnTo>
                  <a:lnTo>
                    <a:pt x="3828" y="1704"/>
                  </a:lnTo>
                  <a:lnTo>
                    <a:pt x="3819" y="1714"/>
                  </a:lnTo>
                  <a:lnTo>
                    <a:pt x="3810" y="1726"/>
                  </a:lnTo>
                  <a:lnTo>
                    <a:pt x="3801" y="1741"/>
                  </a:lnTo>
                  <a:lnTo>
                    <a:pt x="3797" y="1753"/>
                  </a:lnTo>
                  <a:lnTo>
                    <a:pt x="3795" y="1764"/>
                  </a:lnTo>
                  <a:lnTo>
                    <a:pt x="3794" y="1773"/>
                  </a:lnTo>
                  <a:lnTo>
                    <a:pt x="3791" y="1782"/>
                  </a:lnTo>
                  <a:lnTo>
                    <a:pt x="3786" y="1791"/>
                  </a:lnTo>
                  <a:lnTo>
                    <a:pt x="3779" y="1800"/>
                  </a:lnTo>
                  <a:lnTo>
                    <a:pt x="3770" y="1809"/>
                  </a:lnTo>
                  <a:lnTo>
                    <a:pt x="3764" y="1818"/>
                  </a:lnTo>
                  <a:lnTo>
                    <a:pt x="3755" y="1830"/>
                  </a:lnTo>
                  <a:lnTo>
                    <a:pt x="3749" y="1840"/>
                  </a:lnTo>
                  <a:lnTo>
                    <a:pt x="3743" y="1851"/>
                  </a:lnTo>
                  <a:lnTo>
                    <a:pt x="3734" y="1864"/>
                  </a:lnTo>
                  <a:lnTo>
                    <a:pt x="3725" y="1876"/>
                  </a:lnTo>
                  <a:lnTo>
                    <a:pt x="3714" y="1890"/>
                  </a:lnTo>
                  <a:lnTo>
                    <a:pt x="3704" y="1903"/>
                  </a:lnTo>
                  <a:lnTo>
                    <a:pt x="3690" y="1915"/>
                  </a:lnTo>
                  <a:lnTo>
                    <a:pt x="3678" y="1926"/>
                  </a:lnTo>
                  <a:lnTo>
                    <a:pt x="3665" y="1942"/>
                  </a:lnTo>
                  <a:lnTo>
                    <a:pt x="3650" y="1957"/>
                  </a:lnTo>
                  <a:lnTo>
                    <a:pt x="3636" y="1971"/>
                  </a:lnTo>
                  <a:lnTo>
                    <a:pt x="3623" y="1984"/>
                  </a:lnTo>
                  <a:lnTo>
                    <a:pt x="3608" y="1995"/>
                  </a:lnTo>
                  <a:lnTo>
                    <a:pt x="3597" y="1999"/>
                  </a:lnTo>
                  <a:lnTo>
                    <a:pt x="3587" y="2010"/>
                  </a:lnTo>
                  <a:lnTo>
                    <a:pt x="3575" y="2013"/>
                  </a:lnTo>
                  <a:lnTo>
                    <a:pt x="3558" y="2020"/>
                  </a:lnTo>
                  <a:lnTo>
                    <a:pt x="3546" y="2031"/>
                  </a:lnTo>
                  <a:lnTo>
                    <a:pt x="3536" y="2040"/>
                  </a:lnTo>
                  <a:lnTo>
                    <a:pt x="3525" y="2046"/>
                  </a:lnTo>
                  <a:lnTo>
                    <a:pt x="3512" y="2056"/>
                  </a:lnTo>
                  <a:lnTo>
                    <a:pt x="3503" y="2068"/>
                  </a:lnTo>
                  <a:lnTo>
                    <a:pt x="3494" y="2071"/>
                  </a:lnTo>
                  <a:lnTo>
                    <a:pt x="3480" y="2083"/>
                  </a:lnTo>
                  <a:lnTo>
                    <a:pt x="3468" y="2098"/>
                  </a:lnTo>
                  <a:lnTo>
                    <a:pt x="3456" y="2109"/>
                  </a:lnTo>
                  <a:lnTo>
                    <a:pt x="3444" y="2119"/>
                  </a:lnTo>
                  <a:lnTo>
                    <a:pt x="3434" y="2131"/>
                  </a:lnTo>
                  <a:lnTo>
                    <a:pt x="3425" y="2139"/>
                  </a:lnTo>
                  <a:lnTo>
                    <a:pt x="3416" y="2151"/>
                  </a:lnTo>
                  <a:lnTo>
                    <a:pt x="3398" y="2170"/>
                  </a:lnTo>
                  <a:lnTo>
                    <a:pt x="3387" y="2182"/>
                  </a:lnTo>
                  <a:lnTo>
                    <a:pt x="3375" y="2206"/>
                  </a:lnTo>
                  <a:lnTo>
                    <a:pt x="3366" y="2221"/>
                  </a:lnTo>
                  <a:lnTo>
                    <a:pt x="3351" y="2235"/>
                  </a:lnTo>
                  <a:lnTo>
                    <a:pt x="3342" y="2239"/>
                  </a:lnTo>
                  <a:lnTo>
                    <a:pt x="3333" y="2242"/>
                  </a:lnTo>
                  <a:lnTo>
                    <a:pt x="3326" y="2250"/>
                  </a:lnTo>
                  <a:lnTo>
                    <a:pt x="3321" y="2257"/>
                  </a:lnTo>
                  <a:lnTo>
                    <a:pt x="3321" y="2262"/>
                  </a:lnTo>
                  <a:lnTo>
                    <a:pt x="3314" y="2271"/>
                  </a:lnTo>
                  <a:lnTo>
                    <a:pt x="3305" y="2271"/>
                  </a:lnTo>
                  <a:lnTo>
                    <a:pt x="3297" y="2274"/>
                  </a:lnTo>
                  <a:lnTo>
                    <a:pt x="3291" y="2278"/>
                  </a:lnTo>
                  <a:lnTo>
                    <a:pt x="3287" y="2287"/>
                  </a:lnTo>
                  <a:lnTo>
                    <a:pt x="3285" y="2298"/>
                  </a:lnTo>
                  <a:lnTo>
                    <a:pt x="3284" y="2307"/>
                  </a:lnTo>
                  <a:lnTo>
                    <a:pt x="3284" y="2313"/>
                  </a:lnTo>
                  <a:lnTo>
                    <a:pt x="3276" y="2314"/>
                  </a:lnTo>
                  <a:lnTo>
                    <a:pt x="3272" y="2325"/>
                  </a:lnTo>
                  <a:lnTo>
                    <a:pt x="3269" y="2337"/>
                  </a:lnTo>
                  <a:lnTo>
                    <a:pt x="3261" y="2350"/>
                  </a:lnTo>
                  <a:lnTo>
                    <a:pt x="3257" y="2362"/>
                  </a:lnTo>
                  <a:lnTo>
                    <a:pt x="3252" y="2371"/>
                  </a:lnTo>
                  <a:lnTo>
                    <a:pt x="3248" y="2380"/>
                  </a:lnTo>
                  <a:lnTo>
                    <a:pt x="3245" y="2388"/>
                  </a:lnTo>
                  <a:lnTo>
                    <a:pt x="3240" y="2388"/>
                  </a:lnTo>
                  <a:lnTo>
                    <a:pt x="3233" y="2391"/>
                  </a:lnTo>
                  <a:lnTo>
                    <a:pt x="3228" y="2401"/>
                  </a:lnTo>
                  <a:lnTo>
                    <a:pt x="3227" y="2413"/>
                  </a:lnTo>
                  <a:lnTo>
                    <a:pt x="3224" y="2424"/>
                  </a:lnTo>
                  <a:lnTo>
                    <a:pt x="3219" y="2437"/>
                  </a:lnTo>
                  <a:lnTo>
                    <a:pt x="3213" y="2452"/>
                  </a:lnTo>
                  <a:lnTo>
                    <a:pt x="3209" y="2463"/>
                  </a:lnTo>
                  <a:lnTo>
                    <a:pt x="3206" y="2470"/>
                  </a:lnTo>
                  <a:lnTo>
                    <a:pt x="3209" y="2478"/>
                  </a:lnTo>
                  <a:lnTo>
                    <a:pt x="3209" y="2488"/>
                  </a:lnTo>
                  <a:lnTo>
                    <a:pt x="3216" y="2493"/>
                  </a:lnTo>
                  <a:lnTo>
                    <a:pt x="3224" y="2496"/>
                  </a:lnTo>
                  <a:lnTo>
                    <a:pt x="3228" y="2505"/>
                  </a:lnTo>
                  <a:lnTo>
                    <a:pt x="3233" y="2511"/>
                  </a:lnTo>
                  <a:lnTo>
                    <a:pt x="3240" y="2515"/>
                  </a:lnTo>
                  <a:lnTo>
                    <a:pt x="3245" y="2518"/>
                  </a:lnTo>
                  <a:lnTo>
                    <a:pt x="3249" y="2523"/>
                  </a:lnTo>
                  <a:lnTo>
                    <a:pt x="3249" y="2532"/>
                  </a:lnTo>
                  <a:lnTo>
                    <a:pt x="3242" y="2538"/>
                  </a:lnTo>
                  <a:lnTo>
                    <a:pt x="3237" y="2548"/>
                  </a:lnTo>
                  <a:lnTo>
                    <a:pt x="3234" y="2557"/>
                  </a:lnTo>
                  <a:lnTo>
                    <a:pt x="3237" y="2566"/>
                  </a:lnTo>
                  <a:lnTo>
                    <a:pt x="3245" y="2569"/>
                  </a:lnTo>
                  <a:lnTo>
                    <a:pt x="3243" y="2578"/>
                  </a:lnTo>
                  <a:lnTo>
                    <a:pt x="3243" y="2587"/>
                  </a:lnTo>
                  <a:lnTo>
                    <a:pt x="3239" y="2598"/>
                  </a:lnTo>
                  <a:lnTo>
                    <a:pt x="3239" y="2608"/>
                  </a:lnTo>
                  <a:lnTo>
                    <a:pt x="3239" y="2620"/>
                  </a:lnTo>
                  <a:lnTo>
                    <a:pt x="3245" y="2629"/>
                  </a:lnTo>
                  <a:lnTo>
                    <a:pt x="3249" y="2640"/>
                  </a:lnTo>
                  <a:lnTo>
                    <a:pt x="3255" y="2647"/>
                  </a:lnTo>
                  <a:lnTo>
                    <a:pt x="3258" y="2661"/>
                  </a:lnTo>
                  <a:lnTo>
                    <a:pt x="3258" y="2671"/>
                  </a:lnTo>
                  <a:lnTo>
                    <a:pt x="3261" y="2679"/>
                  </a:lnTo>
                  <a:lnTo>
                    <a:pt x="3264" y="2685"/>
                  </a:lnTo>
                  <a:lnTo>
                    <a:pt x="3266" y="2692"/>
                  </a:lnTo>
                  <a:lnTo>
                    <a:pt x="3272" y="2698"/>
                  </a:lnTo>
                  <a:lnTo>
                    <a:pt x="3279" y="2703"/>
                  </a:lnTo>
                  <a:lnTo>
                    <a:pt x="3288" y="2707"/>
                  </a:lnTo>
                  <a:lnTo>
                    <a:pt x="3294" y="2712"/>
                  </a:lnTo>
                  <a:lnTo>
                    <a:pt x="3299" y="2716"/>
                  </a:lnTo>
                  <a:lnTo>
                    <a:pt x="3302" y="2722"/>
                  </a:lnTo>
                  <a:lnTo>
                    <a:pt x="3306" y="2725"/>
                  </a:lnTo>
                  <a:lnTo>
                    <a:pt x="3311" y="2733"/>
                  </a:lnTo>
                  <a:lnTo>
                    <a:pt x="3306" y="2737"/>
                  </a:lnTo>
                  <a:lnTo>
                    <a:pt x="3312" y="2742"/>
                  </a:lnTo>
                  <a:lnTo>
                    <a:pt x="3306" y="2748"/>
                  </a:lnTo>
                  <a:lnTo>
                    <a:pt x="3305" y="2752"/>
                  </a:lnTo>
                  <a:lnTo>
                    <a:pt x="3306" y="2758"/>
                  </a:lnTo>
                  <a:lnTo>
                    <a:pt x="3299" y="2769"/>
                  </a:lnTo>
                  <a:lnTo>
                    <a:pt x="3303" y="2776"/>
                  </a:lnTo>
                  <a:lnTo>
                    <a:pt x="3302" y="2784"/>
                  </a:lnTo>
                  <a:lnTo>
                    <a:pt x="3303" y="2793"/>
                  </a:lnTo>
                  <a:lnTo>
                    <a:pt x="3306" y="2803"/>
                  </a:lnTo>
                  <a:lnTo>
                    <a:pt x="3305" y="2817"/>
                  </a:lnTo>
                  <a:lnTo>
                    <a:pt x="3305" y="2829"/>
                  </a:lnTo>
                  <a:lnTo>
                    <a:pt x="3303" y="2836"/>
                  </a:lnTo>
                  <a:lnTo>
                    <a:pt x="3308" y="2838"/>
                  </a:lnTo>
                  <a:lnTo>
                    <a:pt x="3309" y="2845"/>
                  </a:lnTo>
                  <a:lnTo>
                    <a:pt x="3314" y="2851"/>
                  </a:lnTo>
                  <a:lnTo>
                    <a:pt x="3311" y="2859"/>
                  </a:lnTo>
                  <a:lnTo>
                    <a:pt x="3309" y="2868"/>
                  </a:lnTo>
                  <a:lnTo>
                    <a:pt x="3308" y="2878"/>
                  </a:lnTo>
                  <a:lnTo>
                    <a:pt x="3309" y="2889"/>
                  </a:lnTo>
                  <a:lnTo>
                    <a:pt x="3311" y="2896"/>
                  </a:lnTo>
                  <a:lnTo>
                    <a:pt x="3308" y="2905"/>
                  </a:lnTo>
                  <a:lnTo>
                    <a:pt x="3311" y="2913"/>
                  </a:lnTo>
                  <a:lnTo>
                    <a:pt x="3311" y="2922"/>
                  </a:lnTo>
                  <a:lnTo>
                    <a:pt x="3314" y="2931"/>
                  </a:lnTo>
                  <a:lnTo>
                    <a:pt x="3318" y="2938"/>
                  </a:lnTo>
                  <a:lnTo>
                    <a:pt x="3320" y="2946"/>
                  </a:lnTo>
                  <a:lnTo>
                    <a:pt x="3324" y="2952"/>
                  </a:lnTo>
                  <a:lnTo>
                    <a:pt x="3324" y="2962"/>
                  </a:lnTo>
                  <a:lnTo>
                    <a:pt x="3320" y="2973"/>
                  </a:lnTo>
                  <a:lnTo>
                    <a:pt x="3320" y="2979"/>
                  </a:lnTo>
                  <a:lnTo>
                    <a:pt x="3311" y="2986"/>
                  </a:lnTo>
                  <a:lnTo>
                    <a:pt x="3314" y="2994"/>
                  </a:lnTo>
                  <a:lnTo>
                    <a:pt x="3312" y="3003"/>
                  </a:lnTo>
                  <a:lnTo>
                    <a:pt x="3305" y="3012"/>
                  </a:lnTo>
                  <a:lnTo>
                    <a:pt x="3300" y="3019"/>
                  </a:lnTo>
                  <a:lnTo>
                    <a:pt x="3290" y="3027"/>
                  </a:lnTo>
                  <a:lnTo>
                    <a:pt x="3285" y="3034"/>
                  </a:lnTo>
                  <a:lnTo>
                    <a:pt x="3284" y="3043"/>
                  </a:lnTo>
                  <a:lnTo>
                    <a:pt x="3279" y="3049"/>
                  </a:lnTo>
                  <a:lnTo>
                    <a:pt x="3272" y="3054"/>
                  </a:lnTo>
                  <a:lnTo>
                    <a:pt x="3272" y="3063"/>
                  </a:lnTo>
                  <a:lnTo>
                    <a:pt x="3261" y="3066"/>
                  </a:lnTo>
                  <a:lnTo>
                    <a:pt x="3254" y="3072"/>
                  </a:lnTo>
                  <a:lnTo>
                    <a:pt x="3242" y="3079"/>
                  </a:lnTo>
                  <a:lnTo>
                    <a:pt x="3230" y="3084"/>
                  </a:lnTo>
                  <a:lnTo>
                    <a:pt x="3224" y="3090"/>
                  </a:lnTo>
                  <a:lnTo>
                    <a:pt x="3218" y="3093"/>
                  </a:lnTo>
                  <a:lnTo>
                    <a:pt x="3210" y="3094"/>
                  </a:lnTo>
                  <a:lnTo>
                    <a:pt x="3203" y="3097"/>
                  </a:lnTo>
                  <a:lnTo>
                    <a:pt x="3191" y="3102"/>
                  </a:lnTo>
                  <a:lnTo>
                    <a:pt x="3180" y="3105"/>
                  </a:lnTo>
                  <a:lnTo>
                    <a:pt x="3168" y="3111"/>
                  </a:lnTo>
                  <a:lnTo>
                    <a:pt x="3155" y="3117"/>
                  </a:lnTo>
                  <a:lnTo>
                    <a:pt x="3143" y="3124"/>
                  </a:lnTo>
                  <a:lnTo>
                    <a:pt x="3129" y="3132"/>
                  </a:lnTo>
                  <a:lnTo>
                    <a:pt x="3119" y="3138"/>
                  </a:lnTo>
                  <a:lnTo>
                    <a:pt x="3107" y="3147"/>
                  </a:lnTo>
                  <a:lnTo>
                    <a:pt x="3104" y="3156"/>
                  </a:lnTo>
                  <a:lnTo>
                    <a:pt x="3098" y="3163"/>
                  </a:lnTo>
                  <a:lnTo>
                    <a:pt x="3089" y="3169"/>
                  </a:lnTo>
                  <a:lnTo>
                    <a:pt x="3081" y="3178"/>
                  </a:lnTo>
                  <a:lnTo>
                    <a:pt x="3075" y="3189"/>
                  </a:lnTo>
                  <a:lnTo>
                    <a:pt x="3069" y="3195"/>
                  </a:lnTo>
                  <a:lnTo>
                    <a:pt x="3065" y="3201"/>
                  </a:lnTo>
                  <a:lnTo>
                    <a:pt x="3053" y="3202"/>
                  </a:lnTo>
                  <a:lnTo>
                    <a:pt x="3044" y="3208"/>
                  </a:lnTo>
                  <a:lnTo>
                    <a:pt x="3033" y="3214"/>
                  </a:lnTo>
                  <a:lnTo>
                    <a:pt x="3026" y="3223"/>
                  </a:lnTo>
                  <a:lnTo>
                    <a:pt x="3017" y="3231"/>
                  </a:lnTo>
                  <a:lnTo>
                    <a:pt x="3006" y="3244"/>
                  </a:lnTo>
                  <a:lnTo>
                    <a:pt x="2994" y="3252"/>
                  </a:lnTo>
                  <a:lnTo>
                    <a:pt x="2984" y="3258"/>
                  </a:lnTo>
                  <a:lnTo>
                    <a:pt x="2978" y="3267"/>
                  </a:lnTo>
                  <a:lnTo>
                    <a:pt x="2978" y="3279"/>
                  </a:lnTo>
                  <a:lnTo>
                    <a:pt x="2976" y="3286"/>
                  </a:lnTo>
                  <a:lnTo>
                    <a:pt x="2982" y="3298"/>
                  </a:lnTo>
                  <a:lnTo>
                    <a:pt x="2990" y="3304"/>
                  </a:lnTo>
                  <a:lnTo>
                    <a:pt x="2993" y="3313"/>
                  </a:lnTo>
                  <a:lnTo>
                    <a:pt x="2997" y="3319"/>
                  </a:lnTo>
                  <a:lnTo>
                    <a:pt x="2996" y="3333"/>
                  </a:lnTo>
                  <a:lnTo>
                    <a:pt x="2999" y="3345"/>
                  </a:lnTo>
                  <a:lnTo>
                    <a:pt x="3003" y="3355"/>
                  </a:lnTo>
                  <a:lnTo>
                    <a:pt x="3008" y="3363"/>
                  </a:lnTo>
                  <a:lnTo>
                    <a:pt x="3009" y="3375"/>
                  </a:lnTo>
                  <a:lnTo>
                    <a:pt x="3009" y="3387"/>
                  </a:lnTo>
                  <a:lnTo>
                    <a:pt x="3009" y="3396"/>
                  </a:lnTo>
                  <a:lnTo>
                    <a:pt x="3008" y="3403"/>
                  </a:lnTo>
                  <a:lnTo>
                    <a:pt x="3014" y="3405"/>
                  </a:lnTo>
                  <a:lnTo>
                    <a:pt x="3017" y="3396"/>
                  </a:lnTo>
                  <a:lnTo>
                    <a:pt x="3018" y="3385"/>
                  </a:lnTo>
                  <a:lnTo>
                    <a:pt x="3023" y="3390"/>
                  </a:lnTo>
                  <a:lnTo>
                    <a:pt x="3023" y="3399"/>
                  </a:lnTo>
                  <a:lnTo>
                    <a:pt x="3021" y="3408"/>
                  </a:lnTo>
                  <a:lnTo>
                    <a:pt x="3021" y="3420"/>
                  </a:lnTo>
                  <a:lnTo>
                    <a:pt x="3021" y="3424"/>
                  </a:lnTo>
                  <a:lnTo>
                    <a:pt x="3024" y="3432"/>
                  </a:lnTo>
                  <a:lnTo>
                    <a:pt x="3020" y="3441"/>
                  </a:lnTo>
                  <a:lnTo>
                    <a:pt x="3020" y="3450"/>
                  </a:lnTo>
                  <a:lnTo>
                    <a:pt x="3017" y="3460"/>
                  </a:lnTo>
                  <a:lnTo>
                    <a:pt x="3015" y="3471"/>
                  </a:lnTo>
                  <a:lnTo>
                    <a:pt x="3012" y="3486"/>
                  </a:lnTo>
                  <a:lnTo>
                    <a:pt x="3017" y="3481"/>
                  </a:lnTo>
                  <a:lnTo>
                    <a:pt x="3021" y="3483"/>
                  </a:lnTo>
                  <a:lnTo>
                    <a:pt x="3021" y="3496"/>
                  </a:lnTo>
                  <a:lnTo>
                    <a:pt x="3015" y="3505"/>
                  </a:lnTo>
                  <a:lnTo>
                    <a:pt x="3008" y="3514"/>
                  </a:lnTo>
                  <a:lnTo>
                    <a:pt x="3002" y="3519"/>
                  </a:lnTo>
                  <a:lnTo>
                    <a:pt x="3002" y="3526"/>
                  </a:lnTo>
                  <a:lnTo>
                    <a:pt x="2990" y="3531"/>
                  </a:lnTo>
                  <a:lnTo>
                    <a:pt x="2976" y="3537"/>
                  </a:lnTo>
                  <a:lnTo>
                    <a:pt x="2964" y="3540"/>
                  </a:lnTo>
                  <a:lnTo>
                    <a:pt x="2951" y="3546"/>
                  </a:lnTo>
                  <a:lnTo>
                    <a:pt x="2942" y="3550"/>
                  </a:lnTo>
                  <a:lnTo>
                    <a:pt x="2925" y="3553"/>
                  </a:lnTo>
                  <a:lnTo>
                    <a:pt x="2910" y="3559"/>
                  </a:lnTo>
                  <a:lnTo>
                    <a:pt x="2898" y="3565"/>
                  </a:lnTo>
                  <a:lnTo>
                    <a:pt x="2886" y="3573"/>
                  </a:lnTo>
                  <a:lnTo>
                    <a:pt x="2874" y="3579"/>
                  </a:lnTo>
                  <a:lnTo>
                    <a:pt x="2865" y="3588"/>
                  </a:lnTo>
                  <a:lnTo>
                    <a:pt x="2862" y="3597"/>
                  </a:lnTo>
                  <a:lnTo>
                    <a:pt x="2853" y="3607"/>
                  </a:lnTo>
                  <a:lnTo>
                    <a:pt x="2859" y="3615"/>
                  </a:lnTo>
                  <a:lnTo>
                    <a:pt x="2867" y="3624"/>
                  </a:lnTo>
                  <a:lnTo>
                    <a:pt x="2870" y="3616"/>
                  </a:lnTo>
                  <a:lnTo>
                    <a:pt x="2870" y="3613"/>
                  </a:lnTo>
                  <a:lnTo>
                    <a:pt x="2874" y="3616"/>
                  </a:lnTo>
                  <a:lnTo>
                    <a:pt x="2873" y="3627"/>
                  </a:lnTo>
                  <a:lnTo>
                    <a:pt x="2873" y="3639"/>
                  </a:lnTo>
                  <a:lnTo>
                    <a:pt x="2873" y="3651"/>
                  </a:lnTo>
                  <a:lnTo>
                    <a:pt x="2873" y="3660"/>
                  </a:lnTo>
                  <a:lnTo>
                    <a:pt x="2868" y="3670"/>
                  </a:lnTo>
                  <a:lnTo>
                    <a:pt x="2865" y="3681"/>
                  </a:lnTo>
                  <a:lnTo>
                    <a:pt x="2859" y="3693"/>
                  </a:lnTo>
                  <a:lnTo>
                    <a:pt x="2856" y="3705"/>
                  </a:lnTo>
                  <a:lnTo>
                    <a:pt x="2855" y="3717"/>
                  </a:lnTo>
                  <a:lnTo>
                    <a:pt x="2853" y="3727"/>
                  </a:lnTo>
                  <a:lnTo>
                    <a:pt x="2847" y="3736"/>
                  </a:lnTo>
                  <a:lnTo>
                    <a:pt x="2844" y="3748"/>
                  </a:lnTo>
                  <a:lnTo>
                    <a:pt x="2837" y="3757"/>
                  </a:lnTo>
                  <a:lnTo>
                    <a:pt x="2828" y="3763"/>
                  </a:lnTo>
                  <a:lnTo>
                    <a:pt x="2820" y="3772"/>
                  </a:lnTo>
                  <a:lnTo>
                    <a:pt x="2807" y="3772"/>
                  </a:lnTo>
                  <a:lnTo>
                    <a:pt x="2801" y="3781"/>
                  </a:lnTo>
                  <a:lnTo>
                    <a:pt x="2790" y="3790"/>
                  </a:lnTo>
                  <a:lnTo>
                    <a:pt x="2781" y="3802"/>
                  </a:lnTo>
                  <a:lnTo>
                    <a:pt x="2772" y="3814"/>
                  </a:lnTo>
                  <a:lnTo>
                    <a:pt x="2765" y="3826"/>
                  </a:lnTo>
                  <a:lnTo>
                    <a:pt x="2768" y="3832"/>
                  </a:lnTo>
                  <a:lnTo>
                    <a:pt x="2760" y="3837"/>
                  </a:lnTo>
                  <a:lnTo>
                    <a:pt x="2756" y="3843"/>
                  </a:lnTo>
                  <a:lnTo>
                    <a:pt x="2748" y="3855"/>
                  </a:lnTo>
                  <a:lnTo>
                    <a:pt x="2739" y="3867"/>
                  </a:lnTo>
                  <a:lnTo>
                    <a:pt x="2733" y="3876"/>
                  </a:lnTo>
                  <a:lnTo>
                    <a:pt x="2727" y="3886"/>
                  </a:lnTo>
                  <a:lnTo>
                    <a:pt x="2718" y="3895"/>
                  </a:lnTo>
                  <a:lnTo>
                    <a:pt x="2709" y="3906"/>
                  </a:lnTo>
                  <a:lnTo>
                    <a:pt x="2703" y="3916"/>
                  </a:lnTo>
                  <a:lnTo>
                    <a:pt x="2694" y="3916"/>
                  </a:lnTo>
                  <a:lnTo>
                    <a:pt x="2684" y="3925"/>
                  </a:lnTo>
                  <a:lnTo>
                    <a:pt x="2676" y="3930"/>
                  </a:lnTo>
                  <a:lnTo>
                    <a:pt x="2664" y="3943"/>
                  </a:lnTo>
                  <a:lnTo>
                    <a:pt x="2654" y="3955"/>
                  </a:lnTo>
                  <a:lnTo>
                    <a:pt x="2642" y="3966"/>
                  </a:lnTo>
                  <a:lnTo>
                    <a:pt x="2630" y="3975"/>
                  </a:lnTo>
                  <a:lnTo>
                    <a:pt x="2619" y="3985"/>
                  </a:lnTo>
                  <a:lnTo>
                    <a:pt x="2609" y="3990"/>
                  </a:lnTo>
                  <a:lnTo>
                    <a:pt x="2600" y="3996"/>
                  </a:lnTo>
                  <a:lnTo>
                    <a:pt x="2592" y="4005"/>
                  </a:lnTo>
                  <a:lnTo>
                    <a:pt x="2580" y="4011"/>
                  </a:lnTo>
                  <a:lnTo>
                    <a:pt x="2567" y="4018"/>
                  </a:lnTo>
                  <a:lnTo>
                    <a:pt x="2553" y="4027"/>
                  </a:lnTo>
                  <a:lnTo>
                    <a:pt x="2544" y="4033"/>
                  </a:lnTo>
                  <a:lnTo>
                    <a:pt x="2534" y="4042"/>
                  </a:lnTo>
                  <a:lnTo>
                    <a:pt x="2520" y="4045"/>
                  </a:lnTo>
                  <a:lnTo>
                    <a:pt x="2510" y="4047"/>
                  </a:lnTo>
                  <a:lnTo>
                    <a:pt x="2496" y="4047"/>
                  </a:lnTo>
                  <a:lnTo>
                    <a:pt x="2484" y="4045"/>
                  </a:lnTo>
                  <a:lnTo>
                    <a:pt x="2472" y="4045"/>
                  </a:lnTo>
                  <a:lnTo>
                    <a:pt x="2465" y="4051"/>
                  </a:lnTo>
                  <a:lnTo>
                    <a:pt x="2460" y="4062"/>
                  </a:lnTo>
                  <a:lnTo>
                    <a:pt x="2456" y="4063"/>
                  </a:lnTo>
                  <a:lnTo>
                    <a:pt x="2447" y="4063"/>
                  </a:lnTo>
                  <a:lnTo>
                    <a:pt x="2438" y="4062"/>
                  </a:lnTo>
                  <a:lnTo>
                    <a:pt x="2429" y="4059"/>
                  </a:lnTo>
                  <a:lnTo>
                    <a:pt x="2420" y="4060"/>
                  </a:lnTo>
                  <a:lnTo>
                    <a:pt x="2417" y="4069"/>
                  </a:lnTo>
                  <a:lnTo>
                    <a:pt x="2412" y="4072"/>
                  </a:lnTo>
                  <a:lnTo>
                    <a:pt x="2400" y="4072"/>
                  </a:lnTo>
                  <a:lnTo>
                    <a:pt x="2391" y="4069"/>
                  </a:lnTo>
                  <a:lnTo>
                    <a:pt x="2385" y="4066"/>
                  </a:lnTo>
                  <a:lnTo>
                    <a:pt x="2372" y="4065"/>
                  </a:lnTo>
                  <a:lnTo>
                    <a:pt x="2360" y="4063"/>
                  </a:lnTo>
                  <a:lnTo>
                    <a:pt x="2348" y="4062"/>
                  </a:lnTo>
                  <a:lnTo>
                    <a:pt x="2336" y="4060"/>
                  </a:lnTo>
                  <a:lnTo>
                    <a:pt x="2327" y="4068"/>
                  </a:lnTo>
                  <a:lnTo>
                    <a:pt x="2321" y="4066"/>
                  </a:lnTo>
                  <a:lnTo>
                    <a:pt x="2313" y="4068"/>
                  </a:lnTo>
                  <a:lnTo>
                    <a:pt x="2303" y="4065"/>
                  </a:lnTo>
                  <a:lnTo>
                    <a:pt x="2294" y="4062"/>
                  </a:lnTo>
                  <a:lnTo>
                    <a:pt x="2283" y="4062"/>
                  </a:lnTo>
                  <a:lnTo>
                    <a:pt x="2276" y="4065"/>
                  </a:lnTo>
                  <a:lnTo>
                    <a:pt x="2262" y="4065"/>
                  </a:lnTo>
                  <a:lnTo>
                    <a:pt x="2253" y="4072"/>
                  </a:lnTo>
                  <a:lnTo>
                    <a:pt x="2246" y="4081"/>
                  </a:lnTo>
                  <a:lnTo>
                    <a:pt x="2235" y="4084"/>
                  </a:lnTo>
                  <a:lnTo>
                    <a:pt x="2220" y="4081"/>
                  </a:lnTo>
                  <a:lnTo>
                    <a:pt x="2216" y="4087"/>
                  </a:lnTo>
                  <a:lnTo>
                    <a:pt x="2210" y="4084"/>
                  </a:lnTo>
                  <a:lnTo>
                    <a:pt x="2199" y="4083"/>
                  </a:lnTo>
                  <a:lnTo>
                    <a:pt x="2190" y="4083"/>
                  </a:lnTo>
                  <a:lnTo>
                    <a:pt x="2184" y="4087"/>
                  </a:lnTo>
                  <a:lnTo>
                    <a:pt x="2175" y="4087"/>
                  </a:lnTo>
                  <a:lnTo>
                    <a:pt x="2168" y="4089"/>
                  </a:lnTo>
                  <a:lnTo>
                    <a:pt x="2159" y="4095"/>
                  </a:lnTo>
                  <a:lnTo>
                    <a:pt x="2148" y="4101"/>
                  </a:lnTo>
                  <a:lnTo>
                    <a:pt x="2139" y="4107"/>
                  </a:lnTo>
                  <a:lnTo>
                    <a:pt x="2132" y="4107"/>
                  </a:lnTo>
                  <a:lnTo>
                    <a:pt x="2124" y="4104"/>
                  </a:lnTo>
                  <a:lnTo>
                    <a:pt x="2114" y="4102"/>
                  </a:lnTo>
                  <a:lnTo>
                    <a:pt x="2105" y="4098"/>
                  </a:lnTo>
                  <a:lnTo>
                    <a:pt x="2097" y="4096"/>
                  </a:lnTo>
                  <a:lnTo>
                    <a:pt x="2100" y="4092"/>
                  </a:lnTo>
                  <a:lnTo>
                    <a:pt x="2097" y="4087"/>
                  </a:lnTo>
                  <a:lnTo>
                    <a:pt x="2093" y="4086"/>
                  </a:lnTo>
                  <a:lnTo>
                    <a:pt x="2085" y="4083"/>
                  </a:lnTo>
                  <a:lnTo>
                    <a:pt x="2078" y="4083"/>
                  </a:lnTo>
                  <a:lnTo>
                    <a:pt x="2070" y="4086"/>
                  </a:lnTo>
                  <a:lnTo>
                    <a:pt x="2067" y="4080"/>
                  </a:lnTo>
                  <a:lnTo>
                    <a:pt x="2072" y="4074"/>
                  </a:lnTo>
                  <a:lnTo>
                    <a:pt x="2069" y="4068"/>
                  </a:lnTo>
                  <a:lnTo>
                    <a:pt x="2061" y="4066"/>
                  </a:lnTo>
                  <a:lnTo>
                    <a:pt x="2054" y="4068"/>
                  </a:lnTo>
                  <a:lnTo>
                    <a:pt x="2051" y="4072"/>
                  </a:lnTo>
                  <a:lnTo>
                    <a:pt x="2052" y="4080"/>
                  </a:lnTo>
                  <a:lnTo>
                    <a:pt x="2051" y="4086"/>
                  </a:lnTo>
                  <a:lnTo>
                    <a:pt x="2046" y="4081"/>
                  </a:lnTo>
                  <a:lnTo>
                    <a:pt x="2045" y="4075"/>
                  </a:lnTo>
                  <a:lnTo>
                    <a:pt x="2043" y="4065"/>
                  </a:lnTo>
                  <a:lnTo>
                    <a:pt x="2045" y="4060"/>
                  </a:lnTo>
                  <a:lnTo>
                    <a:pt x="2051" y="4054"/>
                  </a:lnTo>
                  <a:lnTo>
                    <a:pt x="2049" y="4047"/>
                  </a:lnTo>
                  <a:lnTo>
                    <a:pt x="2046" y="4041"/>
                  </a:lnTo>
                  <a:lnTo>
                    <a:pt x="2043" y="4035"/>
                  </a:lnTo>
                  <a:lnTo>
                    <a:pt x="2039" y="4029"/>
                  </a:lnTo>
                  <a:lnTo>
                    <a:pt x="2033" y="4024"/>
                  </a:lnTo>
                  <a:lnTo>
                    <a:pt x="2031" y="4018"/>
                  </a:lnTo>
                  <a:lnTo>
                    <a:pt x="2028" y="4011"/>
                  </a:lnTo>
                  <a:lnTo>
                    <a:pt x="2025" y="4003"/>
                  </a:lnTo>
                  <a:lnTo>
                    <a:pt x="2021" y="4008"/>
                  </a:lnTo>
                  <a:lnTo>
                    <a:pt x="2016" y="4003"/>
                  </a:lnTo>
                  <a:lnTo>
                    <a:pt x="2018" y="3996"/>
                  </a:lnTo>
                  <a:lnTo>
                    <a:pt x="2019" y="3987"/>
                  </a:lnTo>
                  <a:lnTo>
                    <a:pt x="2024" y="3990"/>
                  </a:lnTo>
                  <a:lnTo>
                    <a:pt x="2030" y="3991"/>
                  </a:lnTo>
                  <a:lnTo>
                    <a:pt x="2037" y="3985"/>
                  </a:lnTo>
                  <a:lnTo>
                    <a:pt x="2040" y="3979"/>
                  </a:lnTo>
                  <a:lnTo>
                    <a:pt x="2040" y="3972"/>
                  </a:lnTo>
                  <a:lnTo>
                    <a:pt x="2040" y="3957"/>
                  </a:lnTo>
                  <a:lnTo>
                    <a:pt x="2039" y="3945"/>
                  </a:lnTo>
                  <a:lnTo>
                    <a:pt x="2037" y="3937"/>
                  </a:lnTo>
                  <a:lnTo>
                    <a:pt x="2033" y="3933"/>
                  </a:lnTo>
                  <a:lnTo>
                    <a:pt x="2027" y="3927"/>
                  </a:lnTo>
                  <a:lnTo>
                    <a:pt x="2022" y="3916"/>
                  </a:lnTo>
                  <a:lnTo>
                    <a:pt x="2015" y="3909"/>
                  </a:lnTo>
                  <a:lnTo>
                    <a:pt x="2007" y="3897"/>
                  </a:lnTo>
                  <a:lnTo>
                    <a:pt x="1998" y="3885"/>
                  </a:lnTo>
                  <a:lnTo>
                    <a:pt x="1992" y="3873"/>
                  </a:lnTo>
                  <a:lnTo>
                    <a:pt x="1989" y="3865"/>
                  </a:lnTo>
                  <a:lnTo>
                    <a:pt x="1983" y="3859"/>
                  </a:lnTo>
                  <a:lnTo>
                    <a:pt x="1980" y="3850"/>
                  </a:lnTo>
                  <a:lnTo>
                    <a:pt x="1976" y="3837"/>
                  </a:lnTo>
                  <a:lnTo>
                    <a:pt x="1971" y="3828"/>
                  </a:lnTo>
                  <a:lnTo>
                    <a:pt x="1968" y="3816"/>
                  </a:lnTo>
                  <a:lnTo>
                    <a:pt x="1964" y="3805"/>
                  </a:lnTo>
                  <a:lnTo>
                    <a:pt x="1959" y="3792"/>
                  </a:lnTo>
                  <a:lnTo>
                    <a:pt x="1953" y="3780"/>
                  </a:lnTo>
                  <a:lnTo>
                    <a:pt x="1943" y="3769"/>
                  </a:lnTo>
                  <a:lnTo>
                    <a:pt x="1940" y="3762"/>
                  </a:lnTo>
                  <a:lnTo>
                    <a:pt x="1938" y="3756"/>
                  </a:lnTo>
                  <a:lnTo>
                    <a:pt x="1935" y="3754"/>
                  </a:lnTo>
                  <a:lnTo>
                    <a:pt x="1929" y="3750"/>
                  </a:lnTo>
                  <a:lnTo>
                    <a:pt x="1920" y="3742"/>
                  </a:lnTo>
                  <a:lnTo>
                    <a:pt x="1908" y="3733"/>
                  </a:lnTo>
                  <a:lnTo>
                    <a:pt x="1899" y="3726"/>
                  </a:lnTo>
                  <a:lnTo>
                    <a:pt x="1893" y="3718"/>
                  </a:lnTo>
                  <a:lnTo>
                    <a:pt x="1890" y="3711"/>
                  </a:lnTo>
                  <a:lnTo>
                    <a:pt x="1883" y="3706"/>
                  </a:lnTo>
                  <a:lnTo>
                    <a:pt x="1880" y="3697"/>
                  </a:lnTo>
                  <a:lnTo>
                    <a:pt x="1877" y="3691"/>
                  </a:lnTo>
                  <a:lnTo>
                    <a:pt x="1869" y="3684"/>
                  </a:lnTo>
                  <a:lnTo>
                    <a:pt x="1868" y="3673"/>
                  </a:lnTo>
                  <a:lnTo>
                    <a:pt x="1866" y="3663"/>
                  </a:lnTo>
                  <a:lnTo>
                    <a:pt x="1859" y="3652"/>
                  </a:lnTo>
                  <a:lnTo>
                    <a:pt x="1857" y="3645"/>
                  </a:lnTo>
                  <a:lnTo>
                    <a:pt x="1862" y="3639"/>
                  </a:lnTo>
                  <a:lnTo>
                    <a:pt x="1859" y="3631"/>
                  </a:lnTo>
                  <a:lnTo>
                    <a:pt x="1853" y="3627"/>
                  </a:lnTo>
                  <a:lnTo>
                    <a:pt x="1850" y="3622"/>
                  </a:lnTo>
                  <a:lnTo>
                    <a:pt x="1850" y="3613"/>
                  </a:lnTo>
                  <a:lnTo>
                    <a:pt x="1851" y="3607"/>
                  </a:lnTo>
                  <a:lnTo>
                    <a:pt x="1845" y="3601"/>
                  </a:lnTo>
                  <a:lnTo>
                    <a:pt x="1844" y="3594"/>
                  </a:lnTo>
                  <a:lnTo>
                    <a:pt x="1844" y="3589"/>
                  </a:lnTo>
                  <a:lnTo>
                    <a:pt x="1847" y="3585"/>
                  </a:lnTo>
                  <a:lnTo>
                    <a:pt x="1844" y="3579"/>
                  </a:lnTo>
                  <a:lnTo>
                    <a:pt x="1842" y="3573"/>
                  </a:lnTo>
                  <a:lnTo>
                    <a:pt x="1842" y="3565"/>
                  </a:lnTo>
                  <a:lnTo>
                    <a:pt x="1842" y="3556"/>
                  </a:lnTo>
                  <a:lnTo>
                    <a:pt x="1841" y="3549"/>
                  </a:lnTo>
                  <a:lnTo>
                    <a:pt x="1839" y="3540"/>
                  </a:lnTo>
                  <a:lnTo>
                    <a:pt x="1835" y="3534"/>
                  </a:lnTo>
                  <a:lnTo>
                    <a:pt x="1832" y="3528"/>
                  </a:lnTo>
                  <a:lnTo>
                    <a:pt x="1829" y="3522"/>
                  </a:lnTo>
                  <a:lnTo>
                    <a:pt x="1829" y="3516"/>
                  </a:lnTo>
                  <a:lnTo>
                    <a:pt x="1823" y="3508"/>
                  </a:lnTo>
                  <a:lnTo>
                    <a:pt x="1823" y="3501"/>
                  </a:lnTo>
                  <a:lnTo>
                    <a:pt x="1823" y="3490"/>
                  </a:lnTo>
                  <a:lnTo>
                    <a:pt x="1826" y="3483"/>
                  </a:lnTo>
                  <a:lnTo>
                    <a:pt x="1824" y="3474"/>
                  </a:lnTo>
                  <a:lnTo>
                    <a:pt x="1823" y="3466"/>
                  </a:lnTo>
                  <a:lnTo>
                    <a:pt x="1820" y="3460"/>
                  </a:lnTo>
                  <a:lnTo>
                    <a:pt x="1824" y="3454"/>
                  </a:lnTo>
                  <a:lnTo>
                    <a:pt x="1823" y="3448"/>
                  </a:lnTo>
                  <a:lnTo>
                    <a:pt x="1820" y="3442"/>
                  </a:lnTo>
                  <a:lnTo>
                    <a:pt x="1818" y="3436"/>
                  </a:lnTo>
                  <a:lnTo>
                    <a:pt x="1818" y="3430"/>
                  </a:lnTo>
                  <a:lnTo>
                    <a:pt x="1824" y="3432"/>
                  </a:lnTo>
                  <a:lnTo>
                    <a:pt x="1827" y="3427"/>
                  </a:lnTo>
                  <a:lnTo>
                    <a:pt x="1826" y="3420"/>
                  </a:lnTo>
                  <a:lnTo>
                    <a:pt x="1824" y="3412"/>
                  </a:lnTo>
                  <a:lnTo>
                    <a:pt x="1821" y="3403"/>
                  </a:lnTo>
                  <a:lnTo>
                    <a:pt x="1815" y="3396"/>
                  </a:lnTo>
                  <a:lnTo>
                    <a:pt x="1809" y="3387"/>
                  </a:lnTo>
                  <a:lnTo>
                    <a:pt x="1805" y="3381"/>
                  </a:lnTo>
                  <a:lnTo>
                    <a:pt x="1799" y="3373"/>
                  </a:lnTo>
                  <a:lnTo>
                    <a:pt x="1793" y="3367"/>
                  </a:lnTo>
                  <a:lnTo>
                    <a:pt x="1791" y="3358"/>
                  </a:lnTo>
                  <a:lnTo>
                    <a:pt x="1785" y="3351"/>
                  </a:lnTo>
                  <a:lnTo>
                    <a:pt x="1779" y="3340"/>
                  </a:lnTo>
                  <a:lnTo>
                    <a:pt x="1772" y="3333"/>
                  </a:lnTo>
                  <a:lnTo>
                    <a:pt x="1766" y="3322"/>
                  </a:lnTo>
                  <a:lnTo>
                    <a:pt x="1761" y="3313"/>
                  </a:lnTo>
                  <a:lnTo>
                    <a:pt x="1758" y="3303"/>
                  </a:lnTo>
                  <a:lnTo>
                    <a:pt x="1752" y="3294"/>
                  </a:lnTo>
                  <a:lnTo>
                    <a:pt x="1751" y="3282"/>
                  </a:lnTo>
                  <a:lnTo>
                    <a:pt x="1748" y="3274"/>
                  </a:lnTo>
                  <a:lnTo>
                    <a:pt x="1742" y="3268"/>
                  </a:lnTo>
                  <a:lnTo>
                    <a:pt x="1737" y="3262"/>
                  </a:lnTo>
                  <a:lnTo>
                    <a:pt x="1734" y="3255"/>
                  </a:lnTo>
                  <a:lnTo>
                    <a:pt x="1728" y="3246"/>
                  </a:lnTo>
                  <a:lnTo>
                    <a:pt x="1724" y="3234"/>
                  </a:lnTo>
                  <a:lnTo>
                    <a:pt x="1719" y="3225"/>
                  </a:lnTo>
                  <a:lnTo>
                    <a:pt x="1713" y="3214"/>
                  </a:lnTo>
                  <a:lnTo>
                    <a:pt x="1706" y="3204"/>
                  </a:lnTo>
                  <a:lnTo>
                    <a:pt x="1700" y="3193"/>
                  </a:lnTo>
                  <a:lnTo>
                    <a:pt x="1695" y="3187"/>
                  </a:lnTo>
                  <a:lnTo>
                    <a:pt x="1686" y="3186"/>
                  </a:lnTo>
                  <a:lnTo>
                    <a:pt x="1682" y="3180"/>
                  </a:lnTo>
                  <a:lnTo>
                    <a:pt x="1680" y="3171"/>
                  </a:lnTo>
                  <a:lnTo>
                    <a:pt x="1676" y="3163"/>
                  </a:lnTo>
                  <a:lnTo>
                    <a:pt x="1671" y="3157"/>
                  </a:lnTo>
                  <a:lnTo>
                    <a:pt x="1667" y="3150"/>
                  </a:lnTo>
                  <a:lnTo>
                    <a:pt x="1665" y="3141"/>
                  </a:lnTo>
                  <a:lnTo>
                    <a:pt x="1665" y="3132"/>
                  </a:lnTo>
                  <a:lnTo>
                    <a:pt x="1667" y="3120"/>
                  </a:lnTo>
                  <a:lnTo>
                    <a:pt x="1668" y="3108"/>
                  </a:lnTo>
                  <a:lnTo>
                    <a:pt x="1670" y="3096"/>
                  </a:lnTo>
                  <a:lnTo>
                    <a:pt x="1670" y="3087"/>
                  </a:lnTo>
                  <a:lnTo>
                    <a:pt x="1671" y="3078"/>
                  </a:lnTo>
                  <a:lnTo>
                    <a:pt x="1671" y="3066"/>
                  </a:lnTo>
                  <a:lnTo>
                    <a:pt x="1670" y="3052"/>
                  </a:lnTo>
                  <a:lnTo>
                    <a:pt x="1670" y="3042"/>
                  </a:lnTo>
                  <a:lnTo>
                    <a:pt x="1670" y="3034"/>
                  </a:lnTo>
                  <a:lnTo>
                    <a:pt x="1665" y="3030"/>
                  </a:lnTo>
                  <a:lnTo>
                    <a:pt x="1668" y="3024"/>
                  </a:lnTo>
                  <a:lnTo>
                    <a:pt x="1676" y="3022"/>
                  </a:lnTo>
                  <a:lnTo>
                    <a:pt x="1682" y="3015"/>
                  </a:lnTo>
                  <a:lnTo>
                    <a:pt x="1685" y="3004"/>
                  </a:lnTo>
                  <a:lnTo>
                    <a:pt x="1688" y="2992"/>
                  </a:lnTo>
                  <a:lnTo>
                    <a:pt x="1691" y="2979"/>
                  </a:lnTo>
                  <a:lnTo>
                    <a:pt x="1695" y="2968"/>
                  </a:lnTo>
                  <a:lnTo>
                    <a:pt x="1700" y="2958"/>
                  </a:lnTo>
                  <a:lnTo>
                    <a:pt x="1700" y="2949"/>
                  </a:lnTo>
                  <a:lnTo>
                    <a:pt x="1701" y="2941"/>
                  </a:lnTo>
                  <a:lnTo>
                    <a:pt x="1701" y="2934"/>
                  </a:lnTo>
                  <a:lnTo>
                    <a:pt x="1701" y="2923"/>
                  </a:lnTo>
                  <a:lnTo>
                    <a:pt x="1704" y="2919"/>
                  </a:lnTo>
                  <a:lnTo>
                    <a:pt x="1712" y="2914"/>
                  </a:lnTo>
                  <a:lnTo>
                    <a:pt x="1713" y="2904"/>
                  </a:lnTo>
                  <a:lnTo>
                    <a:pt x="1712" y="2895"/>
                  </a:lnTo>
                  <a:lnTo>
                    <a:pt x="1713" y="2890"/>
                  </a:lnTo>
                  <a:lnTo>
                    <a:pt x="1719" y="2883"/>
                  </a:lnTo>
                  <a:lnTo>
                    <a:pt x="1727" y="2874"/>
                  </a:lnTo>
                  <a:lnTo>
                    <a:pt x="1734" y="2868"/>
                  </a:lnTo>
                  <a:lnTo>
                    <a:pt x="1736" y="2862"/>
                  </a:lnTo>
                  <a:lnTo>
                    <a:pt x="1734" y="2856"/>
                  </a:lnTo>
                  <a:lnTo>
                    <a:pt x="1740" y="2851"/>
                  </a:lnTo>
                  <a:lnTo>
                    <a:pt x="1749" y="2845"/>
                  </a:lnTo>
                  <a:lnTo>
                    <a:pt x="1760" y="2841"/>
                  </a:lnTo>
                  <a:lnTo>
                    <a:pt x="1764" y="2836"/>
                  </a:lnTo>
                  <a:lnTo>
                    <a:pt x="1767" y="2829"/>
                  </a:lnTo>
                  <a:lnTo>
                    <a:pt x="1773" y="2821"/>
                  </a:lnTo>
                  <a:lnTo>
                    <a:pt x="1776" y="2814"/>
                  </a:lnTo>
                  <a:lnTo>
                    <a:pt x="1782" y="2805"/>
                  </a:lnTo>
                  <a:lnTo>
                    <a:pt x="1782" y="2793"/>
                  </a:lnTo>
                  <a:lnTo>
                    <a:pt x="1782" y="2784"/>
                  </a:lnTo>
                  <a:lnTo>
                    <a:pt x="1784" y="2773"/>
                  </a:lnTo>
                  <a:lnTo>
                    <a:pt x="1785" y="2767"/>
                  </a:lnTo>
                  <a:lnTo>
                    <a:pt x="1785" y="2757"/>
                  </a:lnTo>
                  <a:lnTo>
                    <a:pt x="1784" y="2751"/>
                  </a:lnTo>
                  <a:lnTo>
                    <a:pt x="1779" y="2743"/>
                  </a:lnTo>
                  <a:lnTo>
                    <a:pt x="1784" y="2733"/>
                  </a:lnTo>
                  <a:lnTo>
                    <a:pt x="1776" y="2727"/>
                  </a:lnTo>
                  <a:lnTo>
                    <a:pt x="1769" y="2721"/>
                  </a:lnTo>
                  <a:lnTo>
                    <a:pt x="1767" y="2710"/>
                  </a:lnTo>
                  <a:lnTo>
                    <a:pt x="1763" y="2704"/>
                  </a:lnTo>
                  <a:lnTo>
                    <a:pt x="1757" y="2697"/>
                  </a:lnTo>
                  <a:lnTo>
                    <a:pt x="1757" y="2689"/>
                  </a:lnTo>
                  <a:lnTo>
                    <a:pt x="1752" y="2683"/>
                  </a:lnTo>
                  <a:lnTo>
                    <a:pt x="1751" y="2676"/>
                  </a:lnTo>
                  <a:lnTo>
                    <a:pt x="1751" y="2667"/>
                  </a:lnTo>
                  <a:lnTo>
                    <a:pt x="1748" y="2659"/>
                  </a:lnTo>
                  <a:lnTo>
                    <a:pt x="1743" y="2652"/>
                  </a:lnTo>
                  <a:lnTo>
                    <a:pt x="1737" y="2647"/>
                  </a:lnTo>
                  <a:lnTo>
                    <a:pt x="1739" y="2640"/>
                  </a:lnTo>
                  <a:lnTo>
                    <a:pt x="1745" y="2632"/>
                  </a:lnTo>
                  <a:lnTo>
                    <a:pt x="1751" y="2628"/>
                  </a:lnTo>
                  <a:lnTo>
                    <a:pt x="1758" y="2623"/>
                  </a:lnTo>
                  <a:lnTo>
                    <a:pt x="1761" y="2616"/>
                  </a:lnTo>
                  <a:lnTo>
                    <a:pt x="1760" y="2610"/>
                  </a:lnTo>
                  <a:lnTo>
                    <a:pt x="1761" y="2605"/>
                  </a:lnTo>
                  <a:lnTo>
                    <a:pt x="1758" y="2599"/>
                  </a:lnTo>
                  <a:lnTo>
                    <a:pt x="1754" y="2592"/>
                  </a:lnTo>
                  <a:lnTo>
                    <a:pt x="1752" y="2586"/>
                  </a:lnTo>
                  <a:lnTo>
                    <a:pt x="1749" y="2578"/>
                  </a:lnTo>
                  <a:lnTo>
                    <a:pt x="1745" y="2569"/>
                  </a:lnTo>
                  <a:lnTo>
                    <a:pt x="1740" y="2560"/>
                  </a:lnTo>
                  <a:lnTo>
                    <a:pt x="1736" y="2548"/>
                  </a:lnTo>
                  <a:lnTo>
                    <a:pt x="1731" y="2539"/>
                  </a:lnTo>
                  <a:lnTo>
                    <a:pt x="1730" y="2533"/>
                  </a:lnTo>
                  <a:lnTo>
                    <a:pt x="1727" y="2518"/>
                  </a:lnTo>
                  <a:lnTo>
                    <a:pt x="1719" y="2514"/>
                  </a:lnTo>
                  <a:lnTo>
                    <a:pt x="1713" y="2508"/>
                  </a:lnTo>
                  <a:lnTo>
                    <a:pt x="1710" y="2499"/>
                  </a:lnTo>
                  <a:lnTo>
                    <a:pt x="1706" y="2491"/>
                  </a:lnTo>
                  <a:lnTo>
                    <a:pt x="1701" y="2482"/>
                  </a:lnTo>
                  <a:lnTo>
                    <a:pt x="1698" y="2475"/>
                  </a:lnTo>
                  <a:lnTo>
                    <a:pt x="1703" y="2472"/>
                  </a:lnTo>
                  <a:lnTo>
                    <a:pt x="1710" y="2469"/>
                  </a:lnTo>
                  <a:lnTo>
                    <a:pt x="1704" y="2464"/>
                  </a:lnTo>
                  <a:lnTo>
                    <a:pt x="1700" y="2461"/>
                  </a:lnTo>
                  <a:lnTo>
                    <a:pt x="1695" y="2455"/>
                  </a:lnTo>
                  <a:lnTo>
                    <a:pt x="1692" y="2449"/>
                  </a:lnTo>
                  <a:lnTo>
                    <a:pt x="1692" y="2443"/>
                  </a:lnTo>
                  <a:lnTo>
                    <a:pt x="1694" y="2436"/>
                  </a:lnTo>
                  <a:lnTo>
                    <a:pt x="1691" y="2427"/>
                  </a:lnTo>
                  <a:lnTo>
                    <a:pt x="1686" y="2416"/>
                  </a:lnTo>
                  <a:lnTo>
                    <a:pt x="1680" y="2410"/>
                  </a:lnTo>
                  <a:lnTo>
                    <a:pt x="1674" y="2401"/>
                  </a:lnTo>
                  <a:lnTo>
                    <a:pt x="1670" y="2394"/>
                  </a:lnTo>
                  <a:lnTo>
                    <a:pt x="1670" y="2385"/>
                  </a:lnTo>
                  <a:lnTo>
                    <a:pt x="1662" y="2377"/>
                  </a:lnTo>
                  <a:lnTo>
                    <a:pt x="1653" y="2370"/>
                  </a:lnTo>
                  <a:lnTo>
                    <a:pt x="1646" y="2364"/>
                  </a:lnTo>
                  <a:lnTo>
                    <a:pt x="1646" y="2358"/>
                  </a:lnTo>
                  <a:lnTo>
                    <a:pt x="1637" y="2355"/>
                  </a:lnTo>
                  <a:lnTo>
                    <a:pt x="1631" y="2347"/>
                  </a:lnTo>
                  <a:lnTo>
                    <a:pt x="1625" y="2344"/>
                  </a:lnTo>
                  <a:lnTo>
                    <a:pt x="1623" y="2337"/>
                  </a:lnTo>
                  <a:lnTo>
                    <a:pt x="1617" y="2329"/>
                  </a:lnTo>
                  <a:lnTo>
                    <a:pt x="1607" y="2322"/>
                  </a:lnTo>
                  <a:lnTo>
                    <a:pt x="1602" y="2313"/>
                  </a:lnTo>
                  <a:lnTo>
                    <a:pt x="1595" y="2304"/>
                  </a:lnTo>
                  <a:lnTo>
                    <a:pt x="1583" y="2293"/>
                  </a:lnTo>
                  <a:lnTo>
                    <a:pt x="1572" y="2286"/>
                  </a:lnTo>
                  <a:lnTo>
                    <a:pt x="1562" y="2275"/>
                  </a:lnTo>
                  <a:lnTo>
                    <a:pt x="1551" y="2268"/>
                  </a:lnTo>
                  <a:lnTo>
                    <a:pt x="1545" y="2257"/>
                  </a:lnTo>
                  <a:lnTo>
                    <a:pt x="1542" y="2250"/>
                  </a:lnTo>
                  <a:lnTo>
                    <a:pt x="1536" y="2245"/>
                  </a:lnTo>
                  <a:lnTo>
                    <a:pt x="1530" y="2239"/>
                  </a:lnTo>
                  <a:lnTo>
                    <a:pt x="1526" y="2232"/>
                  </a:lnTo>
                  <a:lnTo>
                    <a:pt x="1524" y="2221"/>
                  </a:lnTo>
                  <a:lnTo>
                    <a:pt x="1521" y="2217"/>
                  </a:lnTo>
                  <a:lnTo>
                    <a:pt x="1515" y="2209"/>
                  </a:lnTo>
                  <a:lnTo>
                    <a:pt x="1512" y="2199"/>
                  </a:lnTo>
                  <a:lnTo>
                    <a:pt x="1509" y="2190"/>
                  </a:lnTo>
                  <a:lnTo>
                    <a:pt x="1506" y="2184"/>
                  </a:lnTo>
                  <a:lnTo>
                    <a:pt x="1500" y="2176"/>
                  </a:lnTo>
                  <a:lnTo>
                    <a:pt x="1496" y="2169"/>
                  </a:lnTo>
                  <a:lnTo>
                    <a:pt x="1494" y="2161"/>
                  </a:lnTo>
                  <a:lnTo>
                    <a:pt x="1499" y="2163"/>
                  </a:lnTo>
                  <a:lnTo>
                    <a:pt x="1506" y="2166"/>
                  </a:lnTo>
                  <a:lnTo>
                    <a:pt x="1514" y="2161"/>
                  </a:lnTo>
                  <a:lnTo>
                    <a:pt x="1518" y="2154"/>
                  </a:lnTo>
                  <a:lnTo>
                    <a:pt x="1524" y="2148"/>
                  </a:lnTo>
                  <a:lnTo>
                    <a:pt x="1527" y="2140"/>
                  </a:lnTo>
                  <a:lnTo>
                    <a:pt x="1529" y="2130"/>
                  </a:lnTo>
                  <a:lnTo>
                    <a:pt x="1529" y="2122"/>
                  </a:lnTo>
                  <a:lnTo>
                    <a:pt x="1529" y="2116"/>
                  </a:lnTo>
                  <a:lnTo>
                    <a:pt x="1529" y="2112"/>
                  </a:lnTo>
                  <a:lnTo>
                    <a:pt x="1529" y="2106"/>
                  </a:lnTo>
                  <a:lnTo>
                    <a:pt x="1532" y="2100"/>
                  </a:lnTo>
                  <a:lnTo>
                    <a:pt x="1530" y="2095"/>
                  </a:lnTo>
                  <a:lnTo>
                    <a:pt x="1535" y="2091"/>
                  </a:lnTo>
                  <a:lnTo>
                    <a:pt x="1544" y="2086"/>
                  </a:lnTo>
                  <a:lnTo>
                    <a:pt x="1545" y="2082"/>
                  </a:lnTo>
                  <a:lnTo>
                    <a:pt x="1542" y="2074"/>
                  </a:lnTo>
                  <a:lnTo>
                    <a:pt x="1544" y="2067"/>
                  </a:lnTo>
                  <a:lnTo>
                    <a:pt x="1539" y="2064"/>
                  </a:lnTo>
                  <a:lnTo>
                    <a:pt x="1533" y="2064"/>
                  </a:lnTo>
                  <a:lnTo>
                    <a:pt x="1530" y="2056"/>
                  </a:lnTo>
                  <a:lnTo>
                    <a:pt x="1535" y="2050"/>
                  </a:lnTo>
                  <a:lnTo>
                    <a:pt x="1541" y="2046"/>
                  </a:lnTo>
                  <a:lnTo>
                    <a:pt x="1545" y="2038"/>
                  </a:lnTo>
                  <a:lnTo>
                    <a:pt x="1545" y="2031"/>
                  </a:lnTo>
                  <a:lnTo>
                    <a:pt x="1554" y="2023"/>
                  </a:lnTo>
                  <a:lnTo>
                    <a:pt x="1556" y="2017"/>
                  </a:lnTo>
                  <a:lnTo>
                    <a:pt x="1554" y="2013"/>
                  </a:lnTo>
                  <a:lnTo>
                    <a:pt x="1556" y="2005"/>
                  </a:lnTo>
                  <a:lnTo>
                    <a:pt x="1556" y="1996"/>
                  </a:lnTo>
                  <a:lnTo>
                    <a:pt x="1557" y="1989"/>
                  </a:lnTo>
                  <a:lnTo>
                    <a:pt x="1557" y="1981"/>
                  </a:lnTo>
                  <a:lnTo>
                    <a:pt x="1559" y="1972"/>
                  </a:lnTo>
                  <a:lnTo>
                    <a:pt x="1562" y="1962"/>
                  </a:lnTo>
                  <a:lnTo>
                    <a:pt x="1563" y="1950"/>
                  </a:lnTo>
                  <a:lnTo>
                    <a:pt x="1562" y="1941"/>
                  </a:lnTo>
                  <a:lnTo>
                    <a:pt x="1556" y="1935"/>
                  </a:lnTo>
                  <a:lnTo>
                    <a:pt x="1551" y="1927"/>
                  </a:lnTo>
                  <a:lnTo>
                    <a:pt x="1547" y="1917"/>
                  </a:lnTo>
                  <a:lnTo>
                    <a:pt x="1542" y="1909"/>
                  </a:lnTo>
                  <a:lnTo>
                    <a:pt x="1547" y="1902"/>
                  </a:lnTo>
                  <a:lnTo>
                    <a:pt x="1541" y="1897"/>
                  </a:lnTo>
                  <a:lnTo>
                    <a:pt x="1533" y="1902"/>
                  </a:lnTo>
                  <a:lnTo>
                    <a:pt x="1524" y="1897"/>
                  </a:lnTo>
                  <a:lnTo>
                    <a:pt x="1517" y="1894"/>
                  </a:lnTo>
                  <a:lnTo>
                    <a:pt x="1511" y="1891"/>
                  </a:lnTo>
                  <a:lnTo>
                    <a:pt x="1509" y="1887"/>
                  </a:lnTo>
                  <a:lnTo>
                    <a:pt x="1508" y="1876"/>
                  </a:lnTo>
                  <a:lnTo>
                    <a:pt x="1505" y="1866"/>
                  </a:lnTo>
                  <a:lnTo>
                    <a:pt x="1496" y="1869"/>
                  </a:lnTo>
                  <a:lnTo>
                    <a:pt x="1491" y="1869"/>
                  </a:lnTo>
                  <a:lnTo>
                    <a:pt x="1484" y="1867"/>
                  </a:lnTo>
                  <a:lnTo>
                    <a:pt x="1481" y="1863"/>
                  </a:lnTo>
                  <a:lnTo>
                    <a:pt x="1482" y="1857"/>
                  </a:lnTo>
                  <a:lnTo>
                    <a:pt x="1475" y="1858"/>
                  </a:lnTo>
                  <a:lnTo>
                    <a:pt x="1472" y="1869"/>
                  </a:lnTo>
                  <a:lnTo>
                    <a:pt x="1464" y="1869"/>
                  </a:lnTo>
                  <a:lnTo>
                    <a:pt x="1449" y="1869"/>
                  </a:lnTo>
                  <a:lnTo>
                    <a:pt x="1436" y="1869"/>
                  </a:lnTo>
                  <a:lnTo>
                    <a:pt x="1428" y="1867"/>
                  </a:lnTo>
                  <a:lnTo>
                    <a:pt x="1422" y="1867"/>
                  </a:lnTo>
                  <a:lnTo>
                    <a:pt x="1415" y="1876"/>
                  </a:lnTo>
                  <a:lnTo>
                    <a:pt x="1406" y="1876"/>
                  </a:lnTo>
                  <a:lnTo>
                    <a:pt x="1395" y="1878"/>
                  </a:lnTo>
                  <a:lnTo>
                    <a:pt x="1383" y="1879"/>
                  </a:lnTo>
                  <a:lnTo>
                    <a:pt x="1370" y="1879"/>
                  </a:lnTo>
                  <a:lnTo>
                    <a:pt x="1356" y="1882"/>
                  </a:lnTo>
                  <a:lnTo>
                    <a:pt x="1346" y="1882"/>
                  </a:lnTo>
                  <a:lnTo>
                    <a:pt x="1338" y="1879"/>
                  </a:lnTo>
                  <a:lnTo>
                    <a:pt x="1329" y="1872"/>
                  </a:lnTo>
                  <a:lnTo>
                    <a:pt x="1319" y="1864"/>
                  </a:lnTo>
                  <a:lnTo>
                    <a:pt x="1313" y="1855"/>
                  </a:lnTo>
                  <a:lnTo>
                    <a:pt x="1308" y="1843"/>
                  </a:lnTo>
                  <a:lnTo>
                    <a:pt x="1305" y="1831"/>
                  </a:lnTo>
                  <a:lnTo>
                    <a:pt x="1302" y="1821"/>
                  </a:lnTo>
                  <a:lnTo>
                    <a:pt x="1296" y="1815"/>
                  </a:lnTo>
                  <a:lnTo>
                    <a:pt x="1293" y="1809"/>
                  </a:lnTo>
                  <a:lnTo>
                    <a:pt x="1289" y="1798"/>
                  </a:lnTo>
                  <a:lnTo>
                    <a:pt x="1280" y="1788"/>
                  </a:lnTo>
                  <a:lnTo>
                    <a:pt x="1274" y="1779"/>
                  </a:lnTo>
                  <a:lnTo>
                    <a:pt x="1262" y="1770"/>
                  </a:lnTo>
                  <a:lnTo>
                    <a:pt x="1251" y="1765"/>
                  </a:lnTo>
                  <a:lnTo>
                    <a:pt x="1238" y="1761"/>
                  </a:lnTo>
                  <a:lnTo>
                    <a:pt x="1223" y="1759"/>
                  </a:lnTo>
                  <a:lnTo>
                    <a:pt x="1209" y="1761"/>
                  </a:lnTo>
                  <a:lnTo>
                    <a:pt x="1194" y="1761"/>
                  </a:lnTo>
                  <a:lnTo>
                    <a:pt x="1176" y="1762"/>
                  </a:lnTo>
                  <a:lnTo>
                    <a:pt x="1161" y="1762"/>
                  </a:lnTo>
                  <a:lnTo>
                    <a:pt x="1142" y="1765"/>
                  </a:lnTo>
                  <a:lnTo>
                    <a:pt x="1119" y="1767"/>
                  </a:lnTo>
                  <a:lnTo>
                    <a:pt x="1101" y="1768"/>
                  </a:lnTo>
                  <a:lnTo>
                    <a:pt x="1088" y="1771"/>
                  </a:lnTo>
                  <a:lnTo>
                    <a:pt x="1074" y="1774"/>
                  </a:lnTo>
                  <a:lnTo>
                    <a:pt x="1064" y="1779"/>
                  </a:lnTo>
                  <a:lnTo>
                    <a:pt x="1056" y="1791"/>
                  </a:lnTo>
                  <a:lnTo>
                    <a:pt x="1053" y="1798"/>
                  </a:lnTo>
                  <a:lnTo>
                    <a:pt x="1046" y="1798"/>
                  </a:lnTo>
                  <a:lnTo>
                    <a:pt x="1034" y="1797"/>
                  </a:lnTo>
                  <a:lnTo>
                    <a:pt x="1017" y="1797"/>
                  </a:lnTo>
                  <a:lnTo>
                    <a:pt x="1008" y="1800"/>
                  </a:lnTo>
                  <a:lnTo>
                    <a:pt x="995" y="1807"/>
                  </a:lnTo>
                  <a:lnTo>
                    <a:pt x="984" y="1812"/>
                  </a:lnTo>
                  <a:lnTo>
                    <a:pt x="977" y="1815"/>
                  </a:lnTo>
                  <a:lnTo>
                    <a:pt x="969" y="1821"/>
                  </a:lnTo>
                  <a:lnTo>
                    <a:pt x="962" y="1822"/>
                  </a:lnTo>
                  <a:lnTo>
                    <a:pt x="954" y="1828"/>
                  </a:lnTo>
                  <a:lnTo>
                    <a:pt x="939" y="1830"/>
                  </a:lnTo>
                  <a:lnTo>
                    <a:pt x="929" y="1836"/>
                  </a:lnTo>
                  <a:lnTo>
                    <a:pt x="917" y="1837"/>
                  </a:lnTo>
                  <a:lnTo>
                    <a:pt x="906" y="1839"/>
                  </a:lnTo>
                  <a:lnTo>
                    <a:pt x="894" y="1849"/>
                  </a:lnTo>
                  <a:lnTo>
                    <a:pt x="884" y="1855"/>
                  </a:lnTo>
                  <a:lnTo>
                    <a:pt x="878" y="1855"/>
                  </a:lnTo>
                  <a:lnTo>
                    <a:pt x="869" y="1848"/>
                  </a:lnTo>
                  <a:lnTo>
                    <a:pt x="860" y="1845"/>
                  </a:lnTo>
                  <a:lnTo>
                    <a:pt x="846" y="1840"/>
                  </a:lnTo>
                  <a:lnTo>
                    <a:pt x="831" y="1839"/>
                  </a:lnTo>
                  <a:lnTo>
                    <a:pt x="818" y="1836"/>
                  </a:lnTo>
                  <a:lnTo>
                    <a:pt x="803" y="1833"/>
                  </a:lnTo>
                  <a:lnTo>
                    <a:pt x="783" y="1828"/>
                  </a:lnTo>
                  <a:lnTo>
                    <a:pt x="768" y="1827"/>
                  </a:lnTo>
                  <a:lnTo>
                    <a:pt x="753" y="1828"/>
                  </a:lnTo>
                  <a:lnTo>
                    <a:pt x="737" y="1830"/>
                  </a:lnTo>
                  <a:lnTo>
                    <a:pt x="723" y="1831"/>
                  </a:lnTo>
                  <a:lnTo>
                    <a:pt x="710" y="1834"/>
                  </a:lnTo>
                  <a:lnTo>
                    <a:pt x="696" y="1834"/>
                  </a:lnTo>
                  <a:lnTo>
                    <a:pt x="683" y="1836"/>
                  </a:lnTo>
                  <a:lnTo>
                    <a:pt x="671" y="1839"/>
                  </a:lnTo>
                  <a:lnTo>
                    <a:pt x="656" y="1840"/>
                  </a:lnTo>
                  <a:lnTo>
                    <a:pt x="641" y="1846"/>
                  </a:lnTo>
                  <a:lnTo>
                    <a:pt x="626" y="1854"/>
                  </a:lnTo>
                  <a:lnTo>
                    <a:pt x="614" y="1858"/>
                  </a:lnTo>
                  <a:lnTo>
                    <a:pt x="603" y="1861"/>
                  </a:lnTo>
                  <a:lnTo>
                    <a:pt x="594" y="1867"/>
                  </a:lnTo>
                  <a:lnTo>
                    <a:pt x="585" y="1869"/>
                  </a:lnTo>
                  <a:lnTo>
                    <a:pt x="575" y="1878"/>
                  </a:lnTo>
                  <a:lnTo>
                    <a:pt x="569" y="1876"/>
                  </a:lnTo>
                  <a:lnTo>
                    <a:pt x="555" y="1878"/>
                  </a:lnTo>
                  <a:lnTo>
                    <a:pt x="543" y="1869"/>
                  </a:lnTo>
                  <a:lnTo>
                    <a:pt x="530" y="1864"/>
                  </a:lnTo>
                  <a:lnTo>
                    <a:pt x="516" y="1857"/>
                  </a:lnTo>
                  <a:lnTo>
                    <a:pt x="501" y="1849"/>
                  </a:lnTo>
                  <a:lnTo>
                    <a:pt x="485" y="1843"/>
                  </a:lnTo>
                  <a:lnTo>
                    <a:pt x="474" y="1834"/>
                  </a:lnTo>
                  <a:lnTo>
                    <a:pt x="464" y="1827"/>
                  </a:lnTo>
                  <a:lnTo>
                    <a:pt x="456" y="1818"/>
                  </a:lnTo>
                  <a:lnTo>
                    <a:pt x="449" y="1812"/>
                  </a:lnTo>
                  <a:lnTo>
                    <a:pt x="443" y="1807"/>
                  </a:lnTo>
                  <a:lnTo>
                    <a:pt x="434" y="1800"/>
                  </a:lnTo>
                  <a:lnTo>
                    <a:pt x="425" y="1791"/>
                  </a:lnTo>
                  <a:lnTo>
                    <a:pt x="416" y="1782"/>
                  </a:lnTo>
                  <a:lnTo>
                    <a:pt x="408" y="1776"/>
                  </a:lnTo>
                  <a:lnTo>
                    <a:pt x="398" y="1773"/>
                  </a:lnTo>
                  <a:lnTo>
                    <a:pt x="389" y="1770"/>
                  </a:lnTo>
                  <a:lnTo>
                    <a:pt x="383" y="1767"/>
                  </a:lnTo>
                  <a:lnTo>
                    <a:pt x="383" y="1758"/>
                  </a:lnTo>
                  <a:lnTo>
                    <a:pt x="374" y="1752"/>
                  </a:lnTo>
                  <a:lnTo>
                    <a:pt x="362" y="1749"/>
                  </a:lnTo>
                  <a:lnTo>
                    <a:pt x="350" y="1746"/>
                  </a:lnTo>
                  <a:lnTo>
                    <a:pt x="348" y="1738"/>
                  </a:lnTo>
                  <a:lnTo>
                    <a:pt x="344" y="1729"/>
                  </a:lnTo>
                  <a:lnTo>
                    <a:pt x="335" y="1723"/>
                  </a:lnTo>
                  <a:lnTo>
                    <a:pt x="324" y="1719"/>
                  </a:lnTo>
                  <a:lnTo>
                    <a:pt x="312" y="1714"/>
                  </a:lnTo>
                  <a:lnTo>
                    <a:pt x="300" y="1708"/>
                  </a:lnTo>
                  <a:lnTo>
                    <a:pt x="288" y="1705"/>
                  </a:lnTo>
                  <a:lnTo>
                    <a:pt x="279" y="1699"/>
                  </a:lnTo>
                  <a:lnTo>
                    <a:pt x="269" y="1696"/>
                  </a:lnTo>
                  <a:lnTo>
                    <a:pt x="264" y="1695"/>
                  </a:lnTo>
                  <a:lnTo>
                    <a:pt x="270" y="1692"/>
                  </a:lnTo>
                  <a:lnTo>
                    <a:pt x="276" y="1689"/>
                  </a:lnTo>
                  <a:lnTo>
                    <a:pt x="269" y="1683"/>
                  </a:lnTo>
                  <a:lnTo>
                    <a:pt x="263" y="1677"/>
                  </a:lnTo>
                  <a:lnTo>
                    <a:pt x="260" y="1671"/>
                  </a:lnTo>
                  <a:lnTo>
                    <a:pt x="261" y="1662"/>
                  </a:lnTo>
                  <a:lnTo>
                    <a:pt x="255" y="1659"/>
                  </a:lnTo>
                  <a:lnTo>
                    <a:pt x="251" y="1659"/>
                  </a:lnTo>
                  <a:lnTo>
                    <a:pt x="246" y="1648"/>
                  </a:lnTo>
                  <a:lnTo>
                    <a:pt x="245" y="1638"/>
                  </a:lnTo>
                  <a:lnTo>
                    <a:pt x="242" y="1627"/>
                  </a:lnTo>
                  <a:lnTo>
                    <a:pt x="245" y="1617"/>
                  </a:lnTo>
                  <a:lnTo>
                    <a:pt x="242" y="1611"/>
                  </a:lnTo>
                  <a:lnTo>
                    <a:pt x="240" y="1602"/>
                  </a:lnTo>
                  <a:lnTo>
                    <a:pt x="236" y="1594"/>
                  </a:lnTo>
                  <a:lnTo>
                    <a:pt x="230" y="1590"/>
                  </a:lnTo>
                  <a:lnTo>
                    <a:pt x="224" y="1587"/>
                  </a:lnTo>
                  <a:lnTo>
                    <a:pt x="221" y="1584"/>
                  </a:lnTo>
                  <a:lnTo>
                    <a:pt x="219" y="1575"/>
                  </a:lnTo>
                  <a:lnTo>
                    <a:pt x="213" y="1564"/>
                  </a:lnTo>
                  <a:lnTo>
                    <a:pt x="200" y="1558"/>
                  </a:lnTo>
                  <a:close/>
                </a:path>
              </a:pathLst>
            </a:custGeom>
            <a:solidFill>
              <a:srgbClr val="FFFF99"/>
            </a:solidFill>
            <a:ln w="1270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380" name="Freeform 20"/>
            <p:cNvSpPr>
              <a:spLocks/>
            </p:cNvSpPr>
            <p:nvPr/>
          </p:nvSpPr>
          <p:spPr bwMode="auto">
            <a:xfrm>
              <a:off x="3726" y="3177"/>
              <a:ext cx="292" cy="274"/>
            </a:xfrm>
            <a:custGeom>
              <a:avLst/>
              <a:gdLst>
                <a:gd name="T0" fmla="*/ 19 w 600"/>
                <a:gd name="T1" fmla="*/ 247 h 474"/>
                <a:gd name="T2" fmla="*/ 45 w 600"/>
                <a:gd name="T3" fmla="*/ 241 h 474"/>
                <a:gd name="T4" fmla="*/ 54 w 600"/>
                <a:gd name="T5" fmla="*/ 222 h 474"/>
                <a:gd name="T6" fmla="*/ 75 w 600"/>
                <a:gd name="T7" fmla="*/ 216 h 474"/>
                <a:gd name="T8" fmla="*/ 97 w 600"/>
                <a:gd name="T9" fmla="*/ 216 h 474"/>
                <a:gd name="T10" fmla="*/ 118 w 600"/>
                <a:gd name="T11" fmla="*/ 207 h 474"/>
                <a:gd name="T12" fmla="*/ 117 w 600"/>
                <a:gd name="T13" fmla="*/ 184 h 474"/>
                <a:gd name="T14" fmla="*/ 121 w 600"/>
                <a:gd name="T15" fmla="*/ 163 h 474"/>
                <a:gd name="T16" fmla="*/ 142 w 600"/>
                <a:gd name="T17" fmla="*/ 153 h 474"/>
                <a:gd name="T18" fmla="*/ 154 w 600"/>
                <a:gd name="T19" fmla="*/ 138 h 474"/>
                <a:gd name="T20" fmla="*/ 171 w 600"/>
                <a:gd name="T21" fmla="*/ 118 h 474"/>
                <a:gd name="T22" fmla="*/ 174 w 600"/>
                <a:gd name="T23" fmla="*/ 94 h 474"/>
                <a:gd name="T24" fmla="*/ 178 w 600"/>
                <a:gd name="T25" fmla="*/ 82 h 474"/>
                <a:gd name="T26" fmla="*/ 187 w 600"/>
                <a:gd name="T27" fmla="*/ 60 h 474"/>
                <a:gd name="T28" fmla="*/ 196 w 600"/>
                <a:gd name="T29" fmla="*/ 37 h 474"/>
                <a:gd name="T30" fmla="*/ 225 w 600"/>
                <a:gd name="T31" fmla="*/ 39 h 474"/>
                <a:gd name="T32" fmla="*/ 256 w 600"/>
                <a:gd name="T33" fmla="*/ 19 h 474"/>
                <a:gd name="T34" fmla="*/ 270 w 600"/>
                <a:gd name="T35" fmla="*/ 0 h 474"/>
                <a:gd name="T36" fmla="*/ 303 w 600"/>
                <a:gd name="T37" fmla="*/ 13 h 474"/>
                <a:gd name="T38" fmla="*/ 330 w 600"/>
                <a:gd name="T39" fmla="*/ 36 h 474"/>
                <a:gd name="T40" fmla="*/ 366 w 600"/>
                <a:gd name="T41" fmla="*/ 43 h 474"/>
                <a:gd name="T42" fmla="*/ 394 w 600"/>
                <a:gd name="T43" fmla="*/ 69 h 474"/>
                <a:gd name="T44" fmla="*/ 408 w 600"/>
                <a:gd name="T45" fmla="*/ 103 h 474"/>
                <a:gd name="T46" fmla="*/ 405 w 600"/>
                <a:gd name="T47" fmla="*/ 121 h 474"/>
                <a:gd name="T48" fmla="*/ 400 w 600"/>
                <a:gd name="T49" fmla="*/ 160 h 474"/>
                <a:gd name="T50" fmla="*/ 403 w 600"/>
                <a:gd name="T51" fmla="*/ 187 h 474"/>
                <a:gd name="T52" fmla="*/ 408 w 600"/>
                <a:gd name="T53" fmla="*/ 214 h 474"/>
                <a:gd name="T54" fmla="*/ 409 w 600"/>
                <a:gd name="T55" fmla="*/ 244 h 474"/>
                <a:gd name="T56" fmla="*/ 388 w 600"/>
                <a:gd name="T57" fmla="*/ 265 h 474"/>
                <a:gd name="T58" fmla="*/ 409 w 600"/>
                <a:gd name="T59" fmla="*/ 282 h 474"/>
                <a:gd name="T60" fmla="*/ 453 w 600"/>
                <a:gd name="T61" fmla="*/ 300 h 474"/>
                <a:gd name="T62" fmla="*/ 502 w 600"/>
                <a:gd name="T63" fmla="*/ 313 h 474"/>
                <a:gd name="T64" fmla="*/ 537 w 600"/>
                <a:gd name="T65" fmla="*/ 316 h 474"/>
                <a:gd name="T66" fmla="*/ 561 w 600"/>
                <a:gd name="T67" fmla="*/ 343 h 474"/>
                <a:gd name="T68" fmla="*/ 576 w 600"/>
                <a:gd name="T69" fmla="*/ 370 h 474"/>
                <a:gd name="T70" fmla="*/ 600 w 600"/>
                <a:gd name="T71" fmla="*/ 375 h 474"/>
                <a:gd name="T72" fmla="*/ 580 w 600"/>
                <a:gd name="T73" fmla="*/ 394 h 474"/>
                <a:gd name="T74" fmla="*/ 552 w 600"/>
                <a:gd name="T75" fmla="*/ 415 h 474"/>
                <a:gd name="T76" fmla="*/ 504 w 600"/>
                <a:gd name="T77" fmla="*/ 424 h 474"/>
                <a:gd name="T78" fmla="*/ 472 w 600"/>
                <a:gd name="T79" fmla="*/ 427 h 474"/>
                <a:gd name="T80" fmla="*/ 435 w 600"/>
                <a:gd name="T81" fmla="*/ 435 h 474"/>
                <a:gd name="T82" fmla="*/ 403 w 600"/>
                <a:gd name="T83" fmla="*/ 454 h 474"/>
                <a:gd name="T84" fmla="*/ 372 w 600"/>
                <a:gd name="T85" fmla="*/ 468 h 474"/>
                <a:gd name="T86" fmla="*/ 352 w 600"/>
                <a:gd name="T87" fmla="*/ 457 h 474"/>
                <a:gd name="T88" fmla="*/ 322 w 600"/>
                <a:gd name="T89" fmla="*/ 447 h 474"/>
                <a:gd name="T90" fmla="*/ 295 w 600"/>
                <a:gd name="T91" fmla="*/ 457 h 474"/>
                <a:gd name="T92" fmla="*/ 258 w 600"/>
                <a:gd name="T93" fmla="*/ 465 h 474"/>
                <a:gd name="T94" fmla="*/ 237 w 600"/>
                <a:gd name="T95" fmla="*/ 451 h 474"/>
                <a:gd name="T96" fmla="*/ 204 w 600"/>
                <a:gd name="T97" fmla="*/ 448 h 474"/>
                <a:gd name="T98" fmla="*/ 163 w 600"/>
                <a:gd name="T99" fmla="*/ 439 h 474"/>
                <a:gd name="T100" fmla="*/ 138 w 600"/>
                <a:gd name="T101" fmla="*/ 426 h 474"/>
                <a:gd name="T102" fmla="*/ 108 w 600"/>
                <a:gd name="T103" fmla="*/ 424 h 474"/>
                <a:gd name="T104" fmla="*/ 79 w 600"/>
                <a:gd name="T105" fmla="*/ 411 h 474"/>
                <a:gd name="T106" fmla="*/ 72 w 600"/>
                <a:gd name="T107" fmla="*/ 391 h 474"/>
                <a:gd name="T108" fmla="*/ 51 w 600"/>
                <a:gd name="T109" fmla="*/ 373 h 474"/>
                <a:gd name="T110" fmla="*/ 40 w 600"/>
                <a:gd name="T111" fmla="*/ 354 h 474"/>
                <a:gd name="T112" fmla="*/ 18 w 600"/>
                <a:gd name="T113" fmla="*/ 346 h 474"/>
                <a:gd name="T114" fmla="*/ 9 w 600"/>
                <a:gd name="T115" fmla="*/ 316 h 474"/>
                <a:gd name="T116" fmla="*/ 12 w 600"/>
                <a:gd name="T117" fmla="*/ 267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00" h="474">
                  <a:moveTo>
                    <a:pt x="0" y="244"/>
                  </a:moveTo>
                  <a:lnTo>
                    <a:pt x="9" y="247"/>
                  </a:lnTo>
                  <a:lnTo>
                    <a:pt x="19" y="247"/>
                  </a:lnTo>
                  <a:lnTo>
                    <a:pt x="27" y="253"/>
                  </a:lnTo>
                  <a:lnTo>
                    <a:pt x="36" y="249"/>
                  </a:lnTo>
                  <a:lnTo>
                    <a:pt x="45" y="241"/>
                  </a:lnTo>
                  <a:lnTo>
                    <a:pt x="48" y="237"/>
                  </a:lnTo>
                  <a:lnTo>
                    <a:pt x="54" y="231"/>
                  </a:lnTo>
                  <a:lnTo>
                    <a:pt x="54" y="222"/>
                  </a:lnTo>
                  <a:lnTo>
                    <a:pt x="60" y="217"/>
                  </a:lnTo>
                  <a:lnTo>
                    <a:pt x="67" y="217"/>
                  </a:lnTo>
                  <a:lnTo>
                    <a:pt x="75" y="216"/>
                  </a:lnTo>
                  <a:lnTo>
                    <a:pt x="84" y="217"/>
                  </a:lnTo>
                  <a:lnTo>
                    <a:pt x="93" y="219"/>
                  </a:lnTo>
                  <a:lnTo>
                    <a:pt x="97" y="216"/>
                  </a:lnTo>
                  <a:lnTo>
                    <a:pt x="105" y="208"/>
                  </a:lnTo>
                  <a:lnTo>
                    <a:pt x="111" y="208"/>
                  </a:lnTo>
                  <a:lnTo>
                    <a:pt x="118" y="207"/>
                  </a:lnTo>
                  <a:lnTo>
                    <a:pt x="120" y="201"/>
                  </a:lnTo>
                  <a:lnTo>
                    <a:pt x="109" y="190"/>
                  </a:lnTo>
                  <a:lnTo>
                    <a:pt x="117" y="184"/>
                  </a:lnTo>
                  <a:lnTo>
                    <a:pt x="117" y="172"/>
                  </a:lnTo>
                  <a:lnTo>
                    <a:pt x="114" y="166"/>
                  </a:lnTo>
                  <a:lnTo>
                    <a:pt x="121" y="163"/>
                  </a:lnTo>
                  <a:lnTo>
                    <a:pt x="123" y="157"/>
                  </a:lnTo>
                  <a:lnTo>
                    <a:pt x="135" y="153"/>
                  </a:lnTo>
                  <a:lnTo>
                    <a:pt x="142" y="153"/>
                  </a:lnTo>
                  <a:lnTo>
                    <a:pt x="153" y="156"/>
                  </a:lnTo>
                  <a:lnTo>
                    <a:pt x="154" y="148"/>
                  </a:lnTo>
                  <a:lnTo>
                    <a:pt x="154" y="138"/>
                  </a:lnTo>
                  <a:lnTo>
                    <a:pt x="154" y="127"/>
                  </a:lnTo>
                  <a:lnTo>
                    <a:pt x="162" y="124"/>
                  </a:lnTo>
                  <a:lnTo>
                    <a:pt x="171" y="118"/>
                  </a:lnTo>
                  <a:lnTo>
                    <a:pt x="166" y="111"/>
                  </a:lnTo>
                  <a:lnTo>
                    <a:pt x="169" y="100"/>
                  </a:lnTo>
                  <a:lnTo>
                    <a:pt x="174" y="94"/>
                  </a:lnTo>
                  <a:lnTo>
                    <a:pt x="181" y="91"/>
                  </a:lnTo>
                  <a:lnTo>
                    <a:pt x="183" y="87"/>
                  </a:lnTo>
                  <a:lnTo>
                    <a:pt x="178" y="82"/>
                  </a:lnTo>
                  <a:lnTo>
                    <a:pt x="181" y="76"/>
                  </a:lnTo>
                  <a:lnTo>
                    <a:pt x="181" y="69"/>
                  </a:lnTo>
                  <a:lnTo>
                    <a:pt x="187" y="60"/>
                  </a:lnTo>
                  <a:lnTo>
                    <a:pt x="186" y="51"/>
                  </a:lnTo>
                  <a:lnTo>
                    <a:pt x="186" y="42"/>
                  </a:lnTo>
                  <a:lnTo>
                    <a:pt x="196" y="37"/>
                  </a:lnTo>
                  <a:lnTo>
                    <a:pt x="208" y="36"/>
                  </a:lnTo>
                  <a:lnTo>
                    <a:pt x="217" y="34"/>
                  </a:lnTo>
                  <a:lnTo>
                    <a:pt x="225" y="39"/>
                  </a:lnTo>
                  <a:lnTo>
                    <a:pt x="235" y="28"/>
                  </a:lnTo>
                  <a:lnTo>
                    <a:pt x="246" y="24"/>
                  </a:lnTo>
                  <a:lnTo>
                    <a:pt x="256" y="19"/>
                  </a:lnTo>
                  <a:lnTo>
                    <a:pt x="264" y="12"/>
                  </a:lnTo>
                  <a:lnTo>
                    <a:pt x="262" y="4"/>
                  </a:lnTo>
                  <a:lnTo>
                    <a:pt x="270" y="0"/>
                  </a:lnTo>
                  <a:lnTo>
                    <a:pt x="279" y="3"/>
                  </a:lnTo>
                  <a:lnTo>
                    <a:pt x="291" y="9"/>
                  </a:lnTo>
                  <a:lnTo>
                    <a:pt x="303" y="13"/>
                  </a:lnTo>
                  <a:lnTo>
                    <a:pt x="310" y="19"/>
                  </a:lnTo>
                  <a:lnTo>
                    <a:pt x="321" y="28"/>
                  </a:lnTo>
                  <a:lnTo>
                    <a:pt x="330" y="36"/>
                  </a:lnTo>
                  <a:lnTo>
                    <a:pt x="343" y="40"/>
                  </a:lnTo>
                  <a:lnTo>
                    <a:pt x="354" y="40"/>
                  </a:lnTo>
                  <a:lnTo>
                    <a:pt x="366" y="43"/>
                  </a:lnTo>
                  <a:lnTo>
                    <a:pt x="375" y="54"/>
                  </a:lnTo>
                  <a:lnTo>
                    <a:pt x="384" y="63"/>
                  </a:lnTo>
                  <a:lnTo>
                    <a:pt x="394" y="69"/>
                  </a:lnTo>
                  <a:lnTo>
                    <a:pt x="405" y="78"/>
                  </a:lnTo>
                  <a:lnTo>
                    <a:pt x="406" y="91"/>
                  </a:lnTo>
                  <a:lnTo>
                    <a:pt x="408" y="103"/>
                  </a:lnTo>
                  <a:lnTo>
                    <a:pt x="412" y="106"/>
                  </a:lnTo>
                  <a:lnTo>
                    <a:pt x="411" y="115"/>
                  </a:lnTo>
                  <a:lnTo>
                    <a:pt x="405" y="121"/>
                  </a:lnTo>
                  <a:lnTo>
                    <a:pt x="405" y="138"/>
                  </a:lnTo>
                  <a:lnTo>
                    <a:pt x="405" y="151"/>
                  </a:lnTo>
                  <a:lnTo>
                    <a:pt x="400" y="160"/>
                  </a:lnTo>
                  <a:lnTo>
                    <a:pt x="403" y="169"/>
                  </a:lnTo>
                  <a:lnTo>
                    <a:pt x="405" y="177"/>
                  </a:lnTo>
                  <a:lnTo>
                    <a:pt x="403" y="187"/>
                  </a:lnTo>
                  <a:lnTo>
                    <a:pt x="397" y="198"/>
                  </a:lnTo>
                  <a:lnTo>
                    <a:pt x="400" y="210"/>
                  </a:lnTo>
                  <a:lnTo>
                    <a:pt x="408" y="214"/>
                  </a:lnTo>
                  <a:lnTo>
                    <a:pt x="411" y="223"/>
                  </a:lnTo>
                  <a:lnTo>
                    <a:pt x="409" y="234"/>
                  </a:lnTo>
                  <a:lnTo>
                    <a:pt x="409" y="244"/>
                  </a:lnTo>
                  <a:lnTo>
                    <a:pt x="396" y="249"/>
                  </a:lnTo>
                  <a:lnTo>
                    <a:pt x="387" y="255"/>
                  </a:lnTo>
                  <a:lnTo>
                    <a:pt x="388" y="265"/>
                  </a:lnTo>
                  <a:lnTo>
                    <a:pt x="399" y="267"/>
                  </a:lnTo>
                  <a:lnTo>
                    <a:pt x="409" y="270"/>
                  </a:lnTo>
                  <a:lnTo>
                    <a:pt x="409" y="282"/>
                  </a:lnTo>
                  <a:lnTo>
                    <a:pt x="421" y="285"/>
                  </a:lnTo>
                  <a:lnTo>
                    <a:pt x="442" y="288"/>
                  </a:lnTo>
                  <a:lnTo>
                    <a:pt x="453" y="300"/>
                  </a:lnTo>
                  <a:lnTo>
                    <a:pt x="480" y="303"/>
                  </a:lnTo>
                  <a:lnTo>
                    <a:pt x="499" y="303"/>
                  </a:lnTo>
                  <a:lnTo>
                    <a:pt x="502" y="313"/>
                  </a:lnTo>
                  <a:lnTo>
                    <a:pt x="514" y="315"/>
                  </a:lnTo>
                  <a:lnTo>
                    <a:pt x="528" y="316"/>
                  </a:lnTo>
                  <a:lnTo>
                    <a:pt x="537" y="316"/>
                  </a:lnTo>
                  <a:lnTo>
                    <a:pt x="541" y="324"/>
                  </a:lnTo>
                  <a:lnTo>
                    <a:pt x="561" y="328"/>
                  </a:lnTo>
                  <a:lnTo>
                    <a:pt x="561" y="343"/>
                  </a:lnTo>
                  <a:lnTo>
                    <a:pt x="562" y="360"/>
                  </a:lnTo>
                  <a:lnTo>
                    <a:pt x="567" y="367"/>
                  </a:lnTo>
                  <a:lnTo>
                    <a:pt x="576" y="370"/>
                  </a:lnTo>
                  <a:lnTo>
                    <a:pt x="582" y="366"/>
                  </a:lnTo>
                  <a:lnTo>
                    <a:pt x="594" y="367"/>
                  </a:lnTo>
                  <a:lnTo>
                    <a:pt x="600" y="375"/>
                  </a:lnTo>
                  <a:lnTo>
                    <a:pt x="600" y="382"/>
                  </a:lnTo>
                  <a:lnTo>
                    <a:pt x="591" y="387"/>
                  </a:lnTo>
                  <a:lnTo>
                    <a:pt x="580" y="394"/>
                  </a:lnTo>
                  <a:lnTo>
                    <a:pt x="571" y="397"/>
                  </a:lnTo>
                  <a:lnTo>
                    <a:pt x="565" y="412"/>
                  </a:lnTo>
                  <a:lnTo>
                    <a:pt x="552" y="415"/>
                  </a:lnTo>
                  <a:lnTo>
                    <a:pt x="523" y="412"/>
                  </a:lnTo>
                  <a:lnTo>
                    <a:pt x="517" y="421"/>
                  </a:lnTo>
                  <a:lnTo>
                    <a:pt x="504" y="424"/>
                  </a:lnTo>
                  <a:lnTo>
                    <a:pt x="493" y="423"/>
                  </a:lnTo>
                  <a:lnTo>
                    <a:pt x="481" y="424"/>
                  </a:lnTo>
                  <a:lnTo>
                    <a:pt x="472" y="427"/>
                  </a:lnTo>
                  <a:lnTo>
                    <a:pt x="463" y="429"/>
                  </a:lnTo>
                  <a:lnTo>
                    <a:pt x="447" y="433"/>
                  </a:lnTo>
                  <a:lnTo>
                    <a:pt x="435" y="435"/>
                  </a:lnTo>
                  <a:lnTo>
                    <a:pt x="420" y="435"/>
                  </a:lnTo>
                  <a:lnTo>
                    <a:pt x="412" y="442"/>
                  </a:lnTo>
                  <a:lnTo>
                    <a:pt x="403" y="454"/>
                  </a:lnTo>
                  <a:lnTo>
                    <a:pt x="397" y="462"/>
                  </a:lnTo>
                  <a:lnTo>
                    <a:pt x="388" y="466"/>
                  </a:lnTo>
                  <a:lnTo>
                    <a:pt x="372" y="468"/>
                  </a:lnTo>
                  <a:lnTo>
                    <a:pt x="363" y="474"/>
                  </a:lnTo>
                  <a:lnTo>
                    <a:pt x="354" y="472"/>
                  </a:lnTo>
                  <a:lnTo>
                    <a:pt x="352" y="457"/>
                  </a:lnTo>
                  <a:lnTo>
                    <a:pt x="343" y="451"/>
                  </a:lnTo>
                  <a:lnTo>
                    <a:pt x="333" y="448"/>
                  </a:lnTo>
                  <a:lnTo>
                    <a:pt x="322" y="447"/>
                  </a:lnTo>
                  <a:lnTo>
                    <a:pt x="309" y="445"/>
                  </a:lnTo>
                  <a:lnTo>
                    <a:pt x="304" y="453"/>
                  </a:lnTo>
                  <a:lnTo>
                    <a:pt x="295" y="457"/>
                  </a:lnTo>
                  <a:lnTo>
                    <a:pt x="283" y="462"/>
                  </a:lnTo>
                  <a:lnTo>
                    <a:pt x="270" y="466"/>
                  </a:lnTo>
                  <a:lnTo>
                    <a:pt x="258" y="465"/>
                  </a:lnTo>
                  <a:lnTo>
                    <a:pt x="247" y="463"/>
                  </a:lnTo>
                  <a:lnTo>
                    <a:pt x="247" y="456"/>
                  </a:lnTo>
                  <a:lnTo>
                    <a:pt x="237" y="451"/>
                  </a:lnTo>
                  <a:lnTo>
                    <a:pt x="228" y="451"/>
                  </a:lnTo>
                  <a:lnTo>
                    <a:pt x="213" y="451"/>
                  </a:lnTo>
                  <a:lnTo>
                    <a:pt x="204" y="448"/>
                  </a:lnTo>
                  <a:lnTo>
                    <a:pt x="189" y="447"/>
                  </a:lnTo>
                  <a:lnTo>
                    <a:pt x="175" y="444"/>
                  </a:lnTo>
                  <a:lnTo>
                    <a:pt x="163" y="439"/>
                  </a:lnTo>
                  <a:lnTo>
                    <a:pt x="148" y="436"/>
                  </a:lnTo>
                  <a:lnTo>
                    <a:pt x="148" y="430"/>
                  </a:lnTo>
                  <a:lnTo>
                    <a:pt x="138" y="426"/>
                  </a:lnTo>
                  <a:lnTo>
                    <a:pt x="129" y="429"/>
                  </a:lnTo>
                  <a:lnTo>
                    <a:pt x="120" y="426"/>
                  </a:lnTo>
                  <a:lnTo>
                    <a:pt x="108" y="424"/>
                  </a:lnTo>
                  <a:lnTo>
                    <a:pt x="96" y="426"/>
                  </a:lnTo>
                  <a:lnTo>
                    <a:pt x="93" y="415"/>
                  </a:lnTo>
                  <a:lnTo>
                    <a:pt x="79" y="411"/>
                  </a:lnTo>
                  <a:lnTo>
                    <a:pt x="84" y="403"/>
                  </a:lnTo>
                  <a:lnTo>
                    <a:pt x="76" y="397"/>
                  </a:lnTo>
                  <a:lnTo>
                    <a:pt x="72" y="391"/>
                  </a:lnTo>
                  <a:lnTo>
                    <a:pt x="61" y="385"/>
                  </a:lnTo>
                  <a:lnTo>
                    <a:pt x="55" y="384"/>
                  </a:lnTo>
                  <a:lnTo>
                    <a:pt x="51" y="373"/>
                  </a:lnTo>
                  <a:lnTo>
                    <a:pt x="54" y="366"/>
                  </a:lnTo>
                  <a:lnTo>
                    <a:pt x="45" y="360"/>
                  </a:lnTo>
                  <a:lnTo>
                    <a:pt x="40" y="354"/>
                  </a:lnTo>
                  <a:lnTo>
                    <a:pt x="33" y="349"/>
                  </a:lnTo>
                  <a:lnTo>
                    <a:pt x="27" y="345"/>
                  </a:lnTo>
                  <a:lnTo>
                    <a:pt x="18" y="346"/>
                  </a:lnTo>
                  <a:lnTo>
                    <a:pt x="13" y="340"/>
                  </a:lnTo>
                  <a:lnTo>
                    <a:pt x="10" y="327"/>
                  </a:lnTo>
                  <a:lnTo>
                    <a:pt x="9" y="316"/>
                  </a:lnTo>
                  <a:lnTo>
                    <a:pt x="6" y="301"/>
                  </a:lnTo>
                  <a:lnTo>
                    <a:pt x="7" y="288"/>
                  </a:lnTo>
                  <a:lnTo>
                    <a:pt x="12" y="267"/>
                  </a:lnTo>
                  <a:lnTo>
                    <a:pt x="6" y="258"/>
                  </a:lnTo>
                  <a:lnTo>
                    <a:pt x="0" y="244"/>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381" name="Freeform 21"/>
            <p:cNvSpPr>
              <a:spLocks/>
            </p:cNvSpPr>
            <p:nvPr/>
          </p:nvSpPr>
          <p:spPr bwMode="auto">
            <a:xfrm>
              <a:off x="3612" y="3039"/>
              <a:ext cx="244" cy="303"/>
            </a:xfrm>
            <a:custGeom>
              <a:avLst/>
              <a:gdLst>
                <a:gd name="T0" fmla="*/ 17 w 500"/>
                <a:gd name="T1" fmla="*/ 434 h 525"/>
                <a:gd name="T2" fmla="*/ 38 w 500"/>
                <a:gd name="T3" fmla="*/ 423 h 525"/>
                <a:gd name="T4" fmla="*/ 87 w 500"/>
                <a:gd name="T5" fmla="*/ 431 h 525"/>
                <a:gd name="T6" fmla="*/ 135 w 500"/>
                <a:gd name="T7" fmla="*/ 411 h 525"/>
                <a:gd name="T8" fmla="*/ 162 w 500"/>
                <a:gd name="T9" fmla="*/ 392 h 525"/>
                <a:gd name="T10" fmla="*/ 183 w 500"/>
                <a:gd name="T11" fmla="*/ 380 h 525"/>
                <a:gd name="T12" fmla="*/ 206 w 500"/>
                <a:gd name="T13" fmla="*/ 384 h 525"/>
                <a:gd name="T14" fmla="*/ 236 w 500"/>
                <a:gd name="T15" fmla="*/ 378 h 525"/>
                <a:gd name="T16" fmla="*/ 240 w 500"/>
                <a:gd name="T17" fmla="*/ 329 h 525"/>
                <a:gd name="T18" fmla="*/ 221 w 500"/>
                <a:gd name="T19" fmla="*/ 300 h 525"/>
                <a:gd name="T20" fmla="*/ 225 w 500"/>
                <a:gd name="T21" fmla="*/ 261 h 525"/>
                <a:gd name="T22" fmla="*/ 194 w 500"/>
                <a:gd name="T23" fmla="*/ 245 h 525"/>
                <a:gd name="T24" fmla="*/ 168 w 500"/>
                <a:gd name="T25" fmla="*/ 218 h 525"/>
                <a:gd name="T26" fmla="*/ 207 w 500"/>
                <a:gd name="T27" fmla="*/ 209 h 525"/>
                <a:gd name="T28" fmla="*/ 237 w 500"/>
                <a:gd name="T29" fmla="*/ 189 h 525"/>
                <a:gd name="T30" fmla="*/ 275 w 500"/>
                <a:gd name="T31" fmla="*/ 167 h 525"/>
                <a:gd name="T32" fmla="*/ 285 w 500"/>
                <a:gd name="T33" fmla="*/ 128 h 525"/>
                <a:gd name="T34" fmla="*/ 287 w 500"/>
                <a:gd name="T35" fmla="*/ 101 h 525"/>
                <a:gd name="T36" fmla="*/ 321 w 500"/>
                <a:gd name="T37" fmla="*/ 101 h 525"/>
                <a:gd name="T38" fmla="*/ 353 w 500"/>
                <a:gd name="T39" fmla="*/ 104 h 525"/>
                <a:gd name="T40" fmla="*/ 381 w 500"/>
                <a:gd name="T41" fmla="*/ 81 h 525"/>
                <a:gd name="T42" fmla="*/ 375 w 500"/>
                <a:gd name="T43" fmla="*/ 45 h 525"/>
                <a:gd name="T44" fmla="*/ 404 w 500"/>
                <a:gd name="T45" fmla="*/ 23 h 525"/>
                <a:gd name="T46" fmla="*/ 410 w 500"/>
                <a:gd name="T47" fmla="*/ 5 h 525"/>
                <a:gd name="T48" fmla="*/ 437 w 500"/>
                <a:gd name="T49" fmla="*/ 9 h 525"/>
                <a:gd name="T50" fmla="*/ 473 w 500"/>
                <a:gd name="T51" fmla="*/ 0 h 525"/>
                <a:gd name="T52" fmla="*/ 480 w 500"/>
                <a:gd name="T53" fmla="*/ 45 h 525"/>
                <a:gd name="T54" fmla="*/ 473 w 500"/>
                <a:gd name="T55" fmla="*/ 104 h 525"/>
                <a:gd name="T56" fmla="*/ 468 w 500"/>
                <a:gd name="T57" fmla="*/ 147 h 525"/>
                <a:gd name="T58" fmla="*/ 483 w 500"/>
                <a:gd name="T59" fmla="*/ 177 h 525"/>
                <a:gd name="T60" fmla="*/ 497 w 500"/>
                <a:gd name="T61" fmla="*/ 227 h 525"/>
                <a:gd name="T62" fmla="*/ 489 w 500"/>
                <a:gd name="T63" fmla="*/ 257 h 525"/>
                <a:gd name="T64" fmla="*/ 449 w 500"/>
                <a:gd name="T65" fmla="*/ 273 h 525"/>
                <a:gd name="T66" fmla="*/ 419 w 500"/>
                <a:gd name="T67" fmla="*/ 297 h 525"/>
                <a:gd name="T68" fmla="*/ 410 w 500"/>
                <a:gd name="T69" fmla="*/ 333 h 525"/>
                <a:gd name="T70" fmla="*/ 387 w 500"/>
                <a:gd name="T71" fmla="*/ 366 h 525"/>
                <a:gd name="T72" fmla="*/ 374 w 500"/>
                <a:gd name="T73" fmla="*/ 390 h 525"/>
                <a:gd name="T74" fmla="*/ 347 w 500"/>
                <a:gd name="T75" fmla="*/ 408 h 525"/>
                <a:gd name="T76" fmla="*/ 353 w 500"/>
                <a:gd name="T77" fmla="*/ 441 h 525"/>
                <a:gd name="T78" fmla="*/ 323 w 500"/>
                <a:gd name="T79" fmla="*/ 456 h 525"/>
                <a:gd name="T80" fmla="*/ 287 w 500"/>
                <a:gd name="T81" fmla="*/ 462 h 525"/>
                <a:gd name="T82" fmla="*/ 258 w 500"/>
                <a:gd name="T83" fmla="*/ 492 h 525"/>
                <a:gd name="T84" fmla="*/ 234 w 500"/>
                <a:gd name="T85" fmla="*/ 491 h 525"/>
                <a:gd name="T86" fmla="*/ 204 w 500"/>
                <a:gd name="T87" fmla="*/ 497 h 525"/>
                <a:gd name="T88" fmla="*/ 168 w 500"/>
                <a:gd name="T89" fmla="*/ 494 h 525"/>
                <a:gd name="T90" fmla="*/ 131 w 500"/>
                <a:gd name="T91" fmla="*/ 485 h 525"/>
                <a:gd name="T92" fmla="*/ 128 w 500"/>
                <a:gd name="T93" fmla="*/ 512 h 525"/>
                <a:gd name="T94" fmla="*/ 99 w 500"/>
                <a:gd name="T95" fmla="*/ 525 h 525"/>
                <a:gd name="T96" fmla="*/ 78 w 500"/>
                <a:gd name="T97" fmla="*/ 495 h 525"/>
                <a:gd name="T98" fmla="*/ 57 w 500"/>
                <a:gd name="T99" fmla="*/ 477 h 525"/>
                <a:gd name="T100" fmla="*/ 44 w 500"/>
                <a:gd name="T101" fmla="*/ 449 h 525"/>
                <a:gd name="T102" fmla="*/ 15 w 500"/>
                <a:gd name="T103" fmla="*/ 453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0" h="525">
                  <a:moveTo>
                    <a:pt x="0" y="449"/>
                  </a:moveTo>
                  <a:lnTo>
                    <a:pt x="8" y="444"/>
                  </a:lnTo>
                  <a:lnTo>
                    <a:pt x="15" y="441"/>
                  </a:lnTo>
                  <a:lnTo>
                    <a:pt x="17" y="434"/>
                  </a:lnTo>
                  <a:lnTo>
                    <a:pt x="21" y="426"/>
                  </a:lnTo>
                  <a:lnTo>
                    <a:pt x="27" y="429"/>
                  </a:lnTo>
                  <a:lnTo>
                    <a:pt x="36" y="431"/>
                  </a:lnTo>
                  <a:lnTo>
                    <a:pt x="38" y="423"/>
                  </a:lnTo>
                  <a:lnTo>
                    <a:pt x="50" y="423"/>
                  </a:lnTo>
                  <a:lnTo>
                    <a:pt x="60" y="425"/>
                  </a:lnTo>
                  <a:lnTo>
                    <a:pt x="75" y="428"/>
                  </a:lnTo>
                  <a:lnTo>
                    <a:pt x="87" y="431"/>
                  </a:lnTo>
                  <a:lnTo>
                    <a:pt x="96" y="422"/>
                  </a:lnTo>
                  <a:lnTo>
                    <a:pt x="111" y="423"/>
                  </a:lnTo>
                  <a:lnTo>
                    <a:pt x="126" y="420"/>
                  </a:lnTo>
                  <a:lnTo>
                    <a:pt x="135" y="411"/>
                  </a:lnTo>
                  <a:lnTo>
                    <a:pt x="144" y="411"/>
                  </a:lnTo>
                  <a:lnTo>
                    <a:pt x="150" y="405"/>
                  </a:lnTo>
                  <a:lnTo>
                    <a:pt x="161" y="401"/>
                  </a:lnTo>
                  <a:lnTo>
                    <a:pt x="162" y="392"/>
                  </a:lnTo>
                  <a:lnTo>
                    <a:pt x="165" y="392"/>
                  </a:lnTo>
                  <a:lnTo>
                    <a:pt x="174" y="393"/>
                  </a:lnTo>
                  <a:lnTo>
                    <a:pt x="182" y="390"/>
                  </a:lnTo>
                  <a:lnTo>
                    <a:pt x="183" y="380"/>
                  </a:lnTo>
                  <a:lnTo>
                    <a:pt x="189" y="369"/>
                  </a:lnTo>
                  <a:lnTo>
                    <a:pt x="198" y="369"/>
                  </a:lnTo>
                  <a:lnTo>
                    <a:pt x="201" y="377"/>
                  </a:lnTo>
                  <a:lnTo>
                    <a:pt x="206" y="384"/>
                  </a:lnTo>
                  <a:lnTo>
                    <a:pt x="212" y="387"/>
                  </a:lnTo>
                  <a:lnTo>
                    <a:pt x="221" y="381"/>
                  </a:lnTo>
                  <a:lnTo>
                    <a:pt x="227" y="378"/>
                  </a:lnTo>
                  <a:lnTo>
                    <a:pt x="236" y="378"/>
                  </a:lnTo>
                  <a:lnTo>
                    <a:pt x="245" y="374"/>
                  </a:lnTo>
                  <a:lnTo>
                    <a:pt x="246" y="362"/>
                  </a:lnTo>
                  <a:lnTo>
                    <a:pt x="246" y="345"/>
                  </a:lnTo>
                  <a:lnTo>
                    <a:pt x="240" y="329"/>
                  </a:lnTo>
                  <a:lnTo>
                    <a:pt x="239" y="315"/>
                  </a:lnTo>
                  <a:lnTo>
                    <a:pt x="236" y="303"/>
                  </a:lnTo>
                  <a:lnTo>
                    <a:pt x="228" y="300"/>
                  </a:lnTo>
                  <a:lnTo>
                    <a:pt x="221" y="300"/>
                  </a:lnTo>
                  <a:lnTo>
                    <a:pt x="215" y="294"/>
                  </a:lnTo>
                  <a:lnTo>
                    <a:pt x="216" y="285"/>
                  </a:lnTo>
                  <a:lnTo>
                    <a:pt x="222" y="272"/>
                  </a:lnTo>
                  <a:lnTo>
                    <a:pt x="225" y="261"/>
                  </a:lnTo>
                  <a:lnTo>
                    <a:pt x="216" y="254"/>
                  </a:lnTo>
                  <a:lnTo>
                    <a:pt x="209" y="249"/>
                  </a:lnTo>
                  <a:lnTo>
                    <a:pt x="198" y="248"/>
                  </a:lnTo>
                  <a:lnTo>
                    <a:pt x="194" y="245"/>
                  </a:lnTo>
                  <a:lnTo>
                    <a:pt x="188" y="237"/>
                  </a:lnTo>
                  <a:lnTo>
                    <a:pt x="176" y="233"/>
                  </a:lnTo>
                  <a:lnTo>
                    <a:pt x="167" y="227"/>
                  </a:lnTo>
                  <a:lnTo>
                    <a:pt x="168" y="218"/>
                  </a:lnTo>
                  <a:lnTo>
                    <a:pt x="177" y="218"/>
                  </a:lnTo>
                  <a:lnTo>
                    <a:pt x="183" y="207"/>
                  </a:lnTo>
                  <a:lnTo>
                    <a:pt x="195" y="207"/>
                  </a:lnTo>
                  <a:lnTo>
                    <a:pt x="207" y="209"/>
                  </a:lnTo>
                  <a:lnTo>
                    <a:pt x="216" y="207"/>
                  </a:lnTo>
                  <a:lnTo>
                    <a:pt x="228" y="209"/>
                  </a:lnTo>
                  <a:lnTo>
                    <a:pt x="227" y="194"/>
                  </a:lnTo>
                  <a:lnTo>
                    <a:pt x="237" y="189"/>
                  </a:lnTo>
                  <a:lnTo>
                    <a:pt x="249" y="188"/>
                  </a:lnTo>
                  <a:lnTo>
                    <a:pt x="258" y="182"/>
                  </a:lnTo>
                  <a:lnTo>
                    <a:pt x="263" y="176"/>
                  </a:lnTo>
                  <a:lnTo>
                    <a:pt x="275" y="167"/>
                  </a:lnTo>
                  <a:lnTo>
                    <a:pt x="273" y="158"/>
                  </a:lnTo>
                  <a:lnTo>
                    <a:pt x="279" y="147"/>
                  </a:lnTo>
                  <a:lnTo>
                    <a:pt x="281" y="137"/>
                  </a:lnTo>
                  <a:lnTo>
                    <a:pt x="285" y="128"/>
                  </a:lnTo>
                  <a:lnTo>
                    <a:pt x="285" y="116"/>
                  </a:lnTo>
                  <a:lnTo>
                    <a:pt x="273" y="111"/>
                  </a:lnTo>
                  <a:lnTo>
                    <a:pt x="281" y="105"/>
                  </a:lnTo>
                  <a:lnTo>
                    <a:pt x="287" y="101"/>
                  </a:lnTo>
                  <a:lnTo>
                    <a:pt x="294" y="101"/>
                  </a:lnTo>
                  <a:lnTo>
                    <a:pt x="303" y="98"/>
                  </a:lnTo>
                  <a:lnTo>
                    <a:pt x="312" y="101"/>
                  </a:lnTo>
                  <a:lnTo>
                    <a:pt x="321" y="101"/>
                  </a:lnTo>
                  <a:lnTo>
                    <a:pt x="327" y="108"/>
                  </a:lnTo>
                  <a:lnTo>
                    <a:pt x="333" y="104"/>
                  </a:lnTo>
                  <a:lnTo>
                    <a:pt x="344" y="104"/>
                  </a:lnTo>
                  <a:lnTo>
                    <a:pt x="353" y="104"/>
                  </a:lnTo>
                  <a:lnTo>
                    <a:pt x="360" y="99"/>
                  </a:lnTo>
                  <a:lnTo>
                    <a:pt x="371" y="98"/>
                  </a:lnTo>
                  <a:lnTo>
                    <a:pt x="375" y="86"/>
                  </a:lnTo>
                  <a:lnTo>
                    <a:pt x="381" y="81"/>
                  </a:lnTo>
                  <a:lnTo>
                    <a:pt x="380" y="69"/>
                  </a:lnTo>
                  <a:lnTo>
                    <a:pt x="375" y="62"/>
                  </a:lnTo>
                  <a:lnTo>
                    <a:pt x="368" y="54"/>
                  </a:lnTo>
                  <a:lnTo>
                    <a:pt x="375" y="45"/>
                  </a:lnTo>
                  <a:lnTo>
                    <a:pt x="387" y="44"/>
                  </a:lnTo>
                  <a:lnTo>
                    <a:pt x="398" y="41"/>
                  </a:lnTo>
                  <a:lnTo>
                    <a:pt x="402" y="33"/>
                  </a:lnTo>
                  <a:lnTo>
                    <a:pt x="404" y="23"/>
                  </a:lnTo>
                  <a:lnTo>
                    <a:pt x="404" y="17"/>
                  </a:lnTo>
                  <a:lnTo>
                    <a:pt x="402" y="9"/>
                  </a:lnTo>
                  <a:lnTo>
                    <a:pt x="398" y="5"/>
                  </a:lnTo>
                  <a:lnTo>
                    <a:pt x="410" y="5"/>
                  </a:lnTo>
                  <a:lnTo>
                    <a:pt x="420" y="3"/>
                  </a:lnTo>
                  <a:lnTo>
                    <a:pt x="426" y="5"/>
                  </a:lnTo>
                  <a:lnTo>
                    <a:pt x="434" y="9"/>
                  </a:lnTo>
                  <a:lnTo>
                    <a:pt x="437" y="9"/>
                  </a:lnTo>
                  <a:lnTo>
                    <a:pt x="443" y="6"/>
                  </a:lnTo>
                  <a:lnTo>
                    <a:pt x="453" y="5"/>
                  </a:lnTo>
                  <a:lnTo>
                    <a:pt x="462" y="6"/>
                  </a:lnTo>
                  <a:lnTo>
                    <a:pt x="473" y="0"/>
                  </a:lnTo>
                  <a:lnTo>
                    <a:pt x="474" y="9"/>
                  </a:lnTo>
                  <a:lnTo>
                    <a:pt x="477" y="21"/>
                  </a:lnTo>
                  <a:lnTo>
                    <a:pt x="480" y="33"/>
                  </a:lnTo>
                  <a:lnTo>
                    <a:pt x="480" y="45"/>
                  </a:lnTo>
                  <a:lnTo>
                    <a:pt x="480" y="59"/>
                  </a:lnTo>
                  <a:lnTo>
                    <a:pt x="477" y="74"/>
                  </a:lnTo>
                  <a:lnTo>
                    <a:pt x="474" y="89"/>
                  </a:lnTo>
                  <a:lnTo>
                    <a:pt x="473" y="104"/>
                  </a:lnTo>
                  <a:lnTo>
                    <a:pt x="471" y="113"/>
                  </a:lnTo>
                  <a:lnTo>
                    <a:pt x="471" y="125"/>
                  </a:lnTo>
                  <a:lnTo>
                    <a:pt x="470" y="135"/>
                  </a:lnTo>
                  <a:lnTo>
                    <a:pt x="468" y="147"/>
                  </a:lnTo>
                  <a:lnTo>
                    <a:pt x="477" y="147"/>
                  </a:lnTo>
                  <a:lnTo>
                    <a:pt x="482" y="155"/>
                  </a:lnTo>
                  <a:lnTo>
                    <a:pt x="486" y="165"/>
                  </a:lnTo>
                  <a:lnTo>
                    <a:pt x="483" y="177"/>
                  </a:lnTo>
                  <a:lnTo>
                    <a:pt x="489" y="194"/>
                  </a:lnTo>
                  <a:lnTo>
                    <a:pt x="497" y="204"/>
                  </a:lnTo>
                  <a:lnTo>
                    <a:pt x="492" y="216"/>
                  </a:lnTo>
                  <a:lnTo>
                    <a:pt x="497" y="227"/>
                  </a:lnTo>
                  <a:lnTo>
                    <a:pt x="500" y="239"/>
                  </a:lnTo>
                  <a:lnTo>
                    <a:pt x="495" y="242"/>
                  </a:lnTo>
                  <a:lnTo>
                    <a:pt x="497" y="251"/>
                  </a:lnTo>
                  <a:lnTo>
                    <a:pt x="489" y="257"/>
                  </a:lnTo>
                  <a:lnTo>
                    <a:pt x="479" y="263"/>
                  </a:lnTo>
                  <a:lnTo>
                    <a:pt x="465" y="267"/>
                  </a:lnTo>
                  <a:lnTo>
                    <a:pt x="456" y="276"/>
                  </a:lnTo>
                  <a:lnTo>
                    <a:pt x="449" y="273"/>
                  </a:lnTo>
                  <a:lnTo>
                    <a:pt x="441" y="275"/>
                  </a:lnTo>
                  <a:lnTo>
                    <a:pt x="429" y="276"/>
                  </a:lnTo>
                  <a:lnTo>
                    <a:pt x="420" y="281"/>
                  </a:lnTo>
                  <a:lnTo>
                    <a:pt x="419" y="297"/>
                  </a:lnTo>
                  <a:lnTo>
                    <a:pt x="414" y="311"/>
                  </a:lnTo>
                  <a:lnTo>
                    <a:pt x="414" y="321"/>
                  </a:lnTo>
                  <a:lnTo>
                    <a:pt x="416" y="327"/>
                  </a:lnTo>
                  <a:lnTo>
                    <a:pt x="410" y="333"/>
                  </a:lnTo>
                  <a:lnTo>
                    <a:pt x="405" y="338"/>
                  </a:lnTo>
                  <a:lnTo>
                    <a:pt x="401" y="348"/>
                  </a:lnTo>
                  <a:lnTo>
                    <a:pt x="402" y="357"/>
                  </a:lnTo>
                  <a:lnTo>
                    <a:pt x="387" y="366"/>
                  </a:lnTo>
                  <a:lnTo>
                    <a:pt x="387" y="384"/>
                  </a:lnTo>
                  <a:lnTo>
                    <a:pt x="390" y="392"/>
                  </a:lnTo>
                  <a:lnTo>
                    <a:pt x="384" y="395"/>
                  </a:lnTo>
                  <a:lnTo>
                    <a:pt x="374" y="390"/>
                  </a:lnTo>
                  <a:lnTo>
                    <a:pt x="365" y="392"/>
                  </a:lnTo>
                  <a:lnTo>
                    <a:pt x="356" y="396"/>
                  </a:lnTo>
                  <a:lnTo>
                    <a:pt x="353" y="404"/>
                  </a:lnTo>
                  <a:lnTo>
                    <a:pt x="347" y="408"/>
                  </a:lnTo>
                  <a:lnTo>
                    <a:pt x="350" y="417"/>
                  </a:lnTo>
                  <a:lnTo>
                    <a:pt x="348" y="423"/>
                  </a:lnTo>
                  <a:lnTo>
                    <a:pt x="344" y="429"/>
                  </a:lnTo>
                  <a:lnTo>
                    <a:pt x="353" y="441"/>
                  </a:lnTo>
                  <a:lnTo>
                    <a:pt x="351" y="447"/>
                  </a:lnTo>
                  <a:lnTo>
                    <a:pt x="339" y="446"/>
                  </a:lnTo>
                  <a:lnTo>
                    <a:pt x="329" y="455"/>
                  </a:lnTo>
                  <a:lnTo>
                    <a:pt x="323" y="456"/>
                  </a:lnTo>
                  <a:lnTo>
                    <a:pt x="312" y="456"/>
                  </a:lnTo>
                  <a:lnTo>
                    <a:pt x="300" y="456"/>
                  </a:lnTo>
                  <a:lnTo>
                    <a:pt x="293" y="456"/>
                  </a:lnTo>
                  <a:lnTo>
                    <a:pt x="287" y="462"/>
                  </a:lnTo>
                  <a:lnTo>
                    <a:pt x="285" y="470"/>
                  </a:lnTo>
                  <a:lnTo>
                    <a:pt x="278" y="479"/>
                  </a:lnTo>
                  <a:lnTo>
                    <a:pt x="269" y="488"/>
                  </a:lnTo>
                  <a:lnTo>
                    <a:pt x="258" y="492"/>
                  </a:lnTo>
                  <a:lnTo>
                    <a:pt x="251" y="489"/>
                  </a:lnTo>
                  <a:lnTo>
                    <a:pt x="243" y="485"/>
                  </a:lnTo>
                  <a:lnTo>
                    <a:pt x="236" y="483"/>
                  </a:lnTo>
                  <a:lnTo>
                    <a:pt x="234" y="491"/>
                  </a:lnTo>
                  <a:lnTo>
                    <a:pt x="237" y="497"/>
                  </a:lnTo>
                  <a:lnTo>
                    <a:pt x="228" y="497"/>
                  </a:lnTo>
                  <a:lnTo>
                    <a:pt x="213" y="497"/>
                  </a:lnTo>
                  <a:lnTo>
                    <a:pt x="204" y="497"/>
                  </a:lnTo>
                  <a:lnTo>
                    <a:pt x="194" y="497"/>
                  </a:lnTo>
                  <a:lnTo>
                    <a:pt x="185" y="498"/>
                  </a:lnTo>
                  <a:lnTo>
                    <a:pt x="177" y="497"/>
                  </a:lnTo>
                  <a:lnTo>
                    <a:pt x="168" y="494"/>
                  </a:lnTo>
                  <a:lnTo>
                    <a:pt x="159" y="494"/>
                  </a:lnTo>
                  <a:lnTo>
                    <a:pt x="152" y="488"/>
                  </a:lnTo>
                  <a:lnTo>
                    <a:pt x="141" y="486"/>
                  </a:lnTo>
                  <a:lnTo>
                    <a:pt x="131" y="485"/>
                  </a:lnTo>
                  <a:lnTo>
                    <a:pt x="123" y="489"/>
                  </a:lnTo>
                  <a:lnTo>
                    <a:pt x="123" y="497"/>
                  </a:lnTo>
                  <a:lnTo>
                    <a:pt x="125" y="507"/>
                  </a:lnTo>
                  <a:lnTo>
                    <a:pt x="128" y="512"/>
                  </a:lnTo>
                  <a:lnTo>
                    <a:pt x="122" y="516"/>
                  </a:lnTo>
                  <a:lnTo>
                    <a:pt x="114" y="518"/>
                  </a:lnTo>
                  <a:lnTo>
                    <a:pt x="105" y="521"/>
                  </a:lnTo>
                  <a:lnTo>
                    <a:pt x="99" y="525"/>
                  </a:lnTo>
                  <a:lnTo>
                    <a:pt x="96" y="518"/>
                  </a:lnTo>
                  <a:lnTo>
                    <a:pt x="93" y="510"/>
                  </a:lnTo>
                  <a:lnTo>
                    <a:pt x="86" y="500"/>
                  </a:lnTo>
                  <a:lnTo>
                    <a:pt x="78" y="495"/>
                  </a:lnTo>
                  <a:lnTo>
                    <a:pt x="72" y="489"/>
                  </a:lnTo>
                  <a:lnTo>
                    <a:pt x="65" y="483"/>
                  </a:lnTo>
                  <a:lnTo>
                    <a:pt x="57" y="483"/>
                  </a:lnTo>
                  <a:lnTo>
                    <a:pt x="57" y="477"/>
                  </a:lnTo>
                  <a:lnTo>
                    <a:pt x="60" y="471"/>
                  </a:lnTo>
                  <a:lnTo>
                    <a:pt x="57" y="464"/>
                  </a:lnTo>
                  <a:lnTo>
                    <a:pt x="50" y="459"/>
                  </a:lnTo>
                  <a:lnTo>
                    <a:pt x="44" y="449"/>
                  </a:lnTo>
                  <a:lnTo>
                    <a:pt x="38" y="450"/>
                  </a:lnTo>
                  <a:lnTo>
                    <a:pt x="29" y="452"/>
                  </a:lnTo>
                  <a:lnTo>
                    <a:pt x="23" y="453"/>
                  </a:lnTo>
                  <a:lnTo>
                    <a:pt x="15" y="453"/>
                  </a:lnTo>
                  <a:lnTo>
                    <a:pt x="8" y="453"/>
                  </a:lnTo>
                  <a:lnTo>
                    <a:pt x="0" y="449"/>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382" name="Freeform 22"/>
            <p:cNvSpPr>
              <a:spLocks/>
            </p:cNvSpPr>
            <p:nvPr/>
          </p:nvSpPr>
          <p:spPr bwMode="auto">
            <a:xfrm>
              <a:off x="3841" y="3023"/>
              <a:ext cx="647" cy="700"/>
            </a:xfrm>
            <a:custGeom>
              <a:avLst/>
              <a:gdLst>
                <a:gd name="T0" fmla="*/ 35 w 647"/>
                <a:gd name="T1" fmla="*/ 0 h 700"/>
                <a:gd name="T2" fmla="*/ 48 w 647"/>
                <a:gd name="T3" fmla="*/ 57 h 700"/>
                <a:gd name="T4" fmla="*/ 67 w 647"/>
                <a:gd name="T5" fmla="*/ 82 h 700"/>
                <a:gd name="T6" fmla="*/ 99 w 647"/>
                <a:gd name="T7" fmla="*/ 69 h 700"/>
                <a:gd name="T8" fmla="*/ 114 w 647"/>
                <a:gd name="T9" fmla="*/ 31 h 700"/>
                <a:gd name="T10" fmla="*/ 138 w 647"/>
                <a:gd name="T11" fmla="*/ 32 h 700"/>
                <a:gd name="T12" fmla="*/ 167 w 647"/>
                <a:gd name="T13" fmla="*/ 66 h 700"/>
                <a:gd name="T14" fmla="*/ 178 w 647"/>
                <a:gd name="T15" fmla="*/ 118 h 700"/>
                <a:gd name="T16" fmla="*/ 185 w 647"/>
                <a:gd name="T17" fmla="*/ 170 h 700"/>
                <a:gd name="T18" fmla="*/ 195 w 647"/>
                <a:gd name="T19" fmla="*/ 203 h 700"/>
                <a:gd name="T20" fmla="*/ 192 w 647"/>
                <a:gd name="T21" fmla="*/ 247 h 700"/>
                <a:gd name="T22" fmla="*/ 212 w 647"/>
                <a:gd name="T23" fmla="*/ 269 h 700"/>
                <a:gd name="T24" fmla="*/ 265 w 647"/>
                <a:gd name="T25" fmla="*/ 288 h 700"/>
                <a:gd name="T26" fmla="*/ 295 w 647"/>
                <a:gd name="T27" fmla="*/ 314 h 700"/>
                <a:gd name="T28" fmla="*/ 334 w 647"/>
                <a:gd name="T29" fmla="*/ 350 h 700"/>
                <a:gd name="T30" fmla="*/ 375 w 647"/>
                <a:gd name="T31" fmla="*/ 359 h 700"/>
                <a:gd name="T32" fmla="*/ 420 w 647"/>
                <a:gd name="T33" fmla="*/ 358 h 700"/>
                <a:gd name="T34" fmla="*/ 453 w 647"/>
                <a:gd name="T35" fmla="*/ 333 h 700"/>
                <a:gd name="T36" fmla="*/ 492 w 647"/>
                <a:gd name="T37" fmla="*/ 324 h 700"/>
                <a:gd name="T38" fmla="*/ 516 w 647"/>
                <a:gd name="T39" fmla="*/ 350 h 700"/>
                <a:gd name="T40" fmla="*/ 552 w 647"/>
                <a:gd name="T41" fmla="*/ 359 h 700"/>
                <a:gd name="T42" fmla="*/ 594 w 647"/>
                <a:gd name="T43" fmla="*/ 368 h 700"/>
                <a:gd name="T44" fmla="*/ 618 w 647"/>
                <a:gd name="T45" fmla="*/ 409 h 700"/>
                <a:gd name="T46" fmla="*/ 642 w 647"/>
                <a:gd name="T47" fmla="*/ 440 h 700"/>
                <a:gd name="T48" fmla="*/ 620 w 647"/>
                <a:gd name="T49" fmla="*/ 455 h 700"/>
                <a:gd name="T50" fmla="*/ 587 w 647"/>
                <a:gd name="T51" fmla="*/ 475 h 700"/>
                <a:gd name="T52" fmla="*/ 563 w 647"/>
                <a:gd name="T53" fmla="*/ 512 h 700"/>
                <a:gd name="T54" fmla="*/ 555 w 647"/>
                <a:gd name="T55" fmla="*/ 546 h 700"/>
                <a:gd name="T56" fmla="*/ 547 w 647"/>
                <a:gd name="T57" fmla="*/ 575 h 700"/>
                <a:gd name="T58" fmla="*/ 513 w 647"/>
                <a:gd name="T59" fmla="*/ 612 h 700"/>
                <a:gd name="T60" fmla="*/ 501 w 647"/>
                <a:gd name="T61" fmla="*/ 661 h 700"/>
                <a:gd name="T62" fmla="*/ 476 w 647"/>
                <a:gd name="T63" fmla="*/ 682 h 700"/>
                <a:gd name="T64" fmla="*/ 436 w 647"/>
                <a:gd name="T65" fmla="*/ 667 h 700"/>
                <a:gd name="T66" fmla="*/ 382 w 647"/>
                <a:gd name="T67" fmla="*/ 652 h 700"/>
                <a:gd name="T68" fmla="*/ 300 w 647"/>
                <a:gd name="T69" fmla="*/ 640 h 700"/>
                <a:gd name="T70" fmla="*/ 265 w 647"/>
                <a:gd name="T71" fmla="*/ 609 h 700"/>
                <a:gd name="T72" fmla="*/ 224 w 647"/>
                <a:gd name="T73" fmla="*/ 598 h 700"/>
                <a:gd name="T74" fmla="*/ 164 w 647"/>
                <a:gd name="T75" fmla="*/ 593 h 700"/>
                <a:gd name="T76" fmla="*/ 169 w 647"/>
                <a:gd name="T77" fmla="*/ 554 h 700"/>
                <a:gd name="T78" fmla="*/ 127 w 647"/>
                <a:gd name="T79" fmla="*/ 529 h 700"/>
                <a:gd name="T80" fmla="*/ 95 w 647"/>
                <a:gd name="T81" fmla="*/ 527 h 700"/>
                <a:gd name="T82" fmla="*/ 65 w 647"/>
                <a:gd name="T83" fmla="*/ 524 h 700"/>
                <a:gd name="T84" fmla="*/ 23 w 647"/>
                <a:gd name="T85" fmla="*/ 509 h 700"/>
                <a:gd name="T86" fmla="*/ 23 w 647"/>
                <a:gd name="T87" fmla="*/ 479 h 700"/>
                <a:gd name="T88" fmla="*/ 51 w 647"/>
                <a:gd name="T89" fmla="*/ 444 h 700"/>
                <a:gd name="T90" fmla="*/ 79 w 647"/>
                <a:gd name="T91" fmla="*/ 422 h 700"/>
                <a:gd name="T92" fmla="*/ 106 w 647"/>
                <a:gd name="T93" fmla="*/ 404 h 700"/>
                <a:gd name="T94" fmla="*/ 142 w 647"/>
                <a:gd name="T95" fmla="*/ 392 h 700"/>
                <a:gd name="T96" fmla="*/ 173 w 647"/>
                <a:gd name="T97" fmla="*/ 378 h 700"/>
                <a:gd name="T98" fmla="*/ 166 w 647"/>
                <a:gd name="T99" fmla="*/ 366 h 700"/>
                <a:gd name="T100" fmla="*/ 146 w 647"/>
                <a:gd name="T101" fmla="*/ 337 h 700"/>
                <a:gd name="T102" fmla="*/ 105 w 647"/>
                <a:gd name="T103" fmla="*/ 325 h 700"/>
                <a:gd name="T104" fmla="*/ 80 w 647"/>
                <a:gd name="T105" fmla="*/ 309 h 700"/>
                <a:gd name="T106" fmla="*/ 85 w 647"/>
                <a:gd name="T107" fmla="*/ 289 h 700"/>
                <a:gd name="T108" fmla="*/ 83 w 647"/>
                <a:gd name="T109" fmla="*/ 257 h 700"/>
                <a:gd name="T110" fmla="*/ 86 w 647"/>
                <a:gd name="T111" fmla="*/ 220 h 700"/>
                <a:gd name="T112" fmla="*/ 73 w 647"/>
                <a:gd name="T113" fmla="*/ 191 h 700"/>
                <a:gd name="T114" fmla="*/ 39 w 647"/>
                <a:gd name="T115" fmla="*/ 167 h 700"/>
                <a:gd name="T116" fmla="*/ 12 w 647"/>
                <a:gd name="T117" fmla="*/ 142 h 700"/>
                <a:gd name="T118" fmla="*/ 0 w 647"/>
                <a:gd name="T119" fmla="*/ 101 h 700"/>
                <a:gd name="T120" fmla="*/ 7 w 647"/>
                <a:gd name="T121" fmla="*/ 46 h 700"/>
                <a:gd name="T122" fmla="*/ 10 w 647"/>
                <a:gd name="T123" fmla="*/ 12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47" h="700">
                  <a:moveTo>
                    <a:pt x="10" y="12"/>
                  </a:moveTo>
                  <a:lnTo>
                    <a:pt x="16" y="11"/>
                  </a:lnTo>
                  <a:lnTo>
                    <a:pt x="21" y="8"/>
                  </a:lnTo>
                  <a:lnTo>
                    <a:pt x="23" y="1"/>
                  </a:lnTo>
                  <a:lnTo>
                    <a:pt x="29" y="4"/>
                  </a:lnTo>
                  <a:lnTo>
                    <a:pt x="35" y="0"/>
                  </a:lnTo>
                  <a:lnTo>
                    <a:pt x="39" y="11"/>
                  </a:lnTo>
                  <a:lnTo>
                    <a:pt x="41" y="21"/>
                  </a:lnTo>
                  <a:lnTo>
                    <a:pt x="45" y="29"/>
                  </a:lnTo>
                  <a:lnTo>
                    <a:pt x="47" y="37"/>
                  </a:lnTo>
                  <a:lnTo>
                    <a:pt x="46" y="50"/>
                  </a:lnTo>
                  <a:lnTo>
                    <a:pt x="48" y="57"/>
                  </a:lnTo>
                  <a:lnTo>
                    <a:pt x="49" y="64"/>
                  </a:lnTo>
                  <a:lnTo>
                    <a:pt x="57" y="65"/>
                  </a:lnTo>
                  <a:lnTo>
                    <a:pt x="60" y="71"/>
                  </a:lnTo>
                  <a:lnTo>
                    <a:pt x="60" y="77"/>
                  </a:lnTo>
                  <a:lnTo>
                    <a:pt x="64" y="78"/>
                  </a:lnTo>
                  <a:lnTo>
                    <a:pt x="67" y="82"/>
                  </a:lnTo>
                  <a:lnTo>
                    <a:pt x="74" y="84"/>
                  </a:lnTo>
                  <a:lnTo>
                    <a:pt x="80" y="82"/>
                  </a:lnTo>
                  <a:lnTo>
                    <a:pt x="86" y="80"/>
                  </a:lnTo>
                  <a:lnTo>
                    <a:pt x="95" y="81"/>
                  </a:lnTo>
                  <a:lnTo>
                    <a:pt x="98" y="77"/>
                  </a:lnTo>
                  <a:lnTo>
                    <a:pt x="99" y="69"/>
                  </a:lnTo>
                  <a:lnTo>
                    <a:pt x="102" y="63"/>
                  </a:lnTo>
                  <a:lnTo>
                    <a:pt x="105" y="59"/>
                  </a:lnTo>
                  <a:lnTo>
                    <a:pt x="107" y="54"/>
                  </a:lnTo>
                  <a:lnTo>
                    <a:pt x="108" y="47"/>
                  </a:lnTo>
                  <a:lnTo>
                    <a:pt x="111" y="37"/>
                  </a:lnTo>
                  <a:lnTo>
                    <a:pt x="114" y="31"/>
                  </a:lnTo>
                  <a:lnTo>
                    <a:pt x="114" y="24"/>
                  </a:lnTo>
                  <a:lnTo>
                    <a:pt x="119" y="21"/>
                  </a:lnTo>
                  <a:lnTo>
                    <a:pt x="125" y="20"/>
                  </a:lnTo>
                  <a:lnTo>
                    <a:pt x="128" y="23"/>
                  </a:lnTo>
                  <a:lnTo>
                    <a:pt x="136" y="28"/>
                  </a:lnTo>
                  <a:lnTo>
                    <a:pt x="138" y="32"/>
                  </a:lnTo>
                  <a:lnTo>
                    <a:pt x="145" y="36"/>
                  </a:lnTo>
                  <a:lnTo>
                    <a:pt x="151" y="38"/>
                  </a:lnTo>
                  <a:lnTo>
                    <a:pt x="158" y="42"/>
                  </a:lnTo>
                  <a:lnTo>
                    <a:pt x="160" y="49"/>
                  </a:lnTo>
                  <a:lnTo>
                    <a:pt x="162" y="59"/>
                  </a:lnTo>
                  <a:lnTo>
                    <a:pt x="167" y="66"/>
                  </a:lnTo>
                  <a:lnTo>
                    <a:pt x="167" y="77"/>
                  </a:lnTo>
                  <a:lnTo>
                    <a:pt x="168" y="84"/>
                  </a:lnTo>
                  <a:lnTo>
                    <a:pt x="170" y="94"/>
                  </a:lnTo>
                  <a:lnTo>
                    <a:pt x="172" y="104"/>
                  </a:lnTo>
                  <a:lnTo>
                    <a:pt x="174" y="111"/>
                  </a:lnTo>
                  <a:lnTo>
                    <a:pt x="178" y="118"/>
                  </a:lnTo>
                  <a:lnTo>
                    <a:pt x="178" y="127"/>
                  </a:lnTo>
                  <a:lnTo>
                    <a:pt x="182" y="135"/>
                  </a:lnTo>
                  <a:lnTo>
                    <a:pt x="187" y="142"/>
                  </a:lnTo>
                  <a:lnTo>
                    <a:pt x="187" y="153"/>
                  </a:lnTo>
                  <a:lnTo>
                    <a:pt x="187" y="161"/>
                  </a:lnTo>
                  <a:lnTo>
                    <a:pt x="185" y="170"/>
                  </a:lnTo>
                  <a:lnTo>
                    <a:pt x="184" y="176"/>
                  </a:lnTo>
                  <a:lnTo>
                    <a:pt x="183" y="184"/>
                  </a:lnTo>
                  <a:lnTo>
                    <a:pt x="185" y="186"/>
                  </a:lnTo>
                  <a:lnTo>
                    <a:pt x="192" y="191"/>
                  </a:lnTo>
                  <a:lnTo>
                    <a:pt x="192" y="198"/>
                  </a:lnTo>
                  <a:lnTo>
                    <a:pt x="195" y="203"/>
                  </a:lnTo>
                  <a:lnTo>
                    <a:pt x="191" y="208"/>
                  </a:lnTo>
                  <a:lnTo>
                    <a:pt x="190" y="215"/>
                  </a:lnTo>
                  <a:lnTo>
                    <a:pt x="188" y="222"/>
                  </a:lnTo>
                  <a:lnTo>
                    <a:pt x="190" y="230"/>
                  </a:lnTo>
                  <a:lnTo>
                    <a:pt x="191" y="239"/>
                  </a:lnTo>
                  <a:lnTo>
                    <a:pt x="192" y="247"/>
                  </a:lnTo>
                  <a:lnTo>
                    <a:pt x="194" y="255"/>
                  </a:lnTo>
                  <a:lnTo>
                    <a:pt x="198" y="260"/>
                  </a:lnTo>
                  <a:lnTo>
                    <a:pt x="201" y="263"/>
                  </a:lnTo>
                  <a:lnTo>
                    <a:pt x="207" y="263"/>
                  </a:lnTo>
                  <a:lnTo>
                    <a:pt x="208" y="269"/>
                  </a:lnTo>
                  <a:lnTo>
                    <a:pt x="212" y="269"/>
                  </a:lnTo>
                  <a:lnTo>
                    <a:pt x="215" y="274"/>
                  </a:lnTo>
                  <a:lnTo>
                    <a:pt x="221" y="282"/>
                  </a:lnTo>
                  <a:lnTo>
                    <a:pt x="231" y="284"/>
                  </a:lnTo>
                  <a:lnTo>
                    <a:pt x="243" y="286"/>
                  </a:lnTo>
                  <a:lnTo>
                    <a:pt x="254" y="286"/>
                  </a:lnTo>
                  <a:lnTo>
                    <a:pt x="265" y="288"/>
                  </a:lnTo>
                  <a:lnTo>
                    <a:pt x="266" y="293"/>
                  </a:lnTo>
                  <a:lnTo>
                    <a:pt x="266" y="299"/>
                  </a:lnTo>
                  <a:lnTo>
                    <a:pt x="273" y="302"/>
                  </a:lnTo>
                  <a:lnTo>
                    <a:pt x="281" y="307"/>
                  </a:lnTo>
                  <a:lnTo>
                    <a:pt x="286" y="314"/>
                  </a:lnTo>
                  <a:lnTo>
                    <a:pt x="295" y="314"/>
                  </a:lnTo>
                  <a:lnTo>
                    <a:pt x="304" y="319"/>
                  </a:lnTo>
                  <a:lnTo>
                    <a:pt x="309" y="327"/>
                  </a:lnTo>
                  <a:lnTo>
                    <a:pt x="316" y="333"/>
                  </a:lnTo>
                  <a:lnTo>
                    <a:pt x="325" y="338"/>
                  </a:lnTo>
                  <a:lnTo>
                    <a:pt x="331" y="343"/>
                  </a:lnTo>
                  <a:lnTo>
                    <a:pt x="334" y="350"/>
                  </a:lnTo>
                  <a:lnTo>
                    <a:pt x="338" y="355"/>
                  </a:lnTo>
                  <a:lnTo>
                    <a:pt x="344" y="362"/>
                  </a:lnTo>
                  <a:lnTo>
                    <a:pt x="352" y="361"/>
                  </a:lnTo>
                  <a:lnTo>
                    <a:pt x="361" y="362"/>
                  </a:lnTo>
                  <a:lnTo>
                    <a:pt x="369" y="359"/>
                  </a:lnTo>
                  <a:lnTo>
                    <a:pt x="375" y="359"/>
                  </a:lnTo>
                  <a:lnTo>
                    <a:pt x="381" y="353"/>
                  </a:lnTo>
                  <a:lnTo>
                    <a:pt x="388" y="353"/>
                  </a:lnTo>
                  <a:lnTo>
                    <a:pt x="397" y="354"/>
                  </a:lnTo>
                  <a:lnTo>
                    <a:pt x="406" y="356"/>
                  </a:lnTo>
                  <a:lnTo>
                    <a:pt x="415" y="357"/>
                  </a:lnTo>
                  <a:lnTo>
                    <a:pt x="420" y="358"/>
                  </a:lnTo>
                  <a:lnTo>
                    <a:pt x="426" y="358"/>
                  </a:lnTo>
                  <a:lnTo>
                    <a:pt x="432" y="352"/>
                  </a:lnTo>
                  <a:lnTo>
                    <a:pt x="438" y="347"/>
                  </a:lnTo>
                  <a:lnTo>
                    <a:pt x="439" y="341"/>
                  </a:lnTo>
                  <a:lnTo>
                    <a:pt x="447" y="338"/>
                  </a:lnTo>
                  <a:lnTo>
                    <a:pt x="453" y="333"/>
                  </a:lnTo>
                  <a:lnTo>
                    <a:pt x="459" y="330"/>
                  </a:lnTo>
                  <a:lnTo>
                    <a:pt x="467" y="326"/>
                  </a:lnTo>
                  <a:lnTo>
                    <a:pt x="473" y="322"/>
                  </a:lnTo>
                  <a:lnTo>
                    <a:pt x="480" y="321"/>
                  </a:lnTo>
                  <a:lnTo>
                    <a:pt x="488" y="321"/>
                  </a:lnTo>
                  <a:lnTo>
                    <a:pt x="492" y="324"/>
                  </a:lnTo>
                  <a:lnTo>
                    <a:pt x="497" y="326"/>
                  </a:lnTo>
                  <a:lnTo>
                    <a:pt x="505" y="327"/>
                  </a:lnTo>
                  <a:lnTo>
                    <a:pt x="508" y="333"/>
                  </a:lnTo>
                  <a:lnTo>
                    <a:pt x="508" y="340"/>
                  </a:lnTo>
                  <a:lnTo>
                    <a:pt x="510" y="347"/>
                  </a:lnTo>
                  <a:lnTo>
                    <a:pt x="516" y="350"/>
                  </a:lnTo>
                  <a:lnTo>
                    <a:pt x="520" y="354"/>
                  </a:lnTo>
                  <a:lnTo>
                    <a:pt x="523" y="359"/>
                  </a:lnTo>
                  <a:lnTo>
                    <a:pt x="527" y="362"/>
                  </a:lnTo>
                  <a:lnTo>
                    <a:pt x="535" y="362"/>
                  </a:lnTo>
                  <a:lnTo>
                    <a:pt x="543" y="361"/>
                  </a:lnTo>
                  <a:lnTo>
                    <a:pt x="552" y="359"/>
                  </a:lnTo>
                  <a:lnTo>
                    <a:pt x="559" y="360"/>
                  </a:lnTo>
                  <a:lnTo>
                    <a:pt x="568" y="359"/>
                  </a:lnTo>
                  <a:lnTo>
                    <a:pt x="575" y="357"/>
                  </a:lnTo>
                  <a:lnTo>
                    <a:pt x="583" y="359"/>
                  </a:lnTo>
                  <a:lnTo>
                    <a:pt x="587" y="364"/>
                  </a:lnTo>
                  <a:lnTo>
                    <a:pt x="594" y="368"/>
                  </a:lnTo>
                  <a:lnTo>
                    <a:pt x="603" y="371"/>
                  </a:lnTo>
                  <a:lnTo>
                    <a:pt x="609" y="378"/>
                  </a:lnTo>
                  <a:lnTo>
                    <a:pt x="610" y="390"/>
                  </a:lnTo>
                  <a:lnTo>
                    <a:pt x="614" y="395"/>
                  </a:lnTo>
                  <a:lnTo>
                    <a:pt x="615" y="404"/>
                  </a:lnTo>
                  <a:lnTo>
                    <a:pt x="618" y="409"/>
                  </a:lnTo>
                  <a:lnTo>
                    <a:pt x="621" y="416"/>
                  </a:lnTo>
                  <a:lnTo>
                    <a:pt x="624" y="426"/>
                  </a:lnTo>
                  <a:lnTo>
                    <a:pt x="628" y="433"/>
                  </a:lnTo>
                  <a:lnTo>
                    <a:pt x="633" y="435"/>
                  </a:lnTo>
                  <a:lnTo>
                    <a:pt x="638" y="437"/>
                  </a:lnTo>
                  <a:lnTo>
                    <a:pt x="642" y="440"/>
                  </a:lnTo>
                  <a:lnTo>
                    <a:pt x="647" y="445"/>
                  </a:lnTo>
                  <a:lnTo>
                    <a:pt x="647" y="451"/>
                  </a:lnTo>
                  <a:lnTo>
                    <a:pt x="643" y="453"/>
                  </a:lnTo>
                  <a:lnTo>
                    <a:pt x="640" y="456"/>
                  </a:lnTo>
                  <a:lnTo>
                    <a:pt x="628" y="455"/>
                  </a:lnTo>
                  <a:lnTo>
                    <a:pt x="620" y="455"/>
                  </a:lnTo>
                  <a:lnTo>
                    <a:pt x="614" y="456"/>
                  </a:lnTo>
                  <a:lnTo>
                    <a:pt x="606" y="454"/>
                  </a:lnTo>
                  <a:lnTo>
                    <a:pt x="599" y="456"/>
                  </a:lnTo>
                  <a:lnTo>
                    <a:pt x="599" y="463"/>
                  </a:lnTo>
                  <a:lnTo>
                    <a:pt x="593" y="468"/>
                  </a:lnTo>
                  <a:lnTo>
                    <a:pt x="587" y="475"/>
                  </a:lnTo>
                  <a:lnTo>
                    <a:pt x="583" y="482"/>
                  </a:lnTo>
                  <a:lnTo>
                    <a:pt x="582" y="491"/>
                  </a:lnTo>
                  <a:lnTo>
                    <a:pt x="583" y="499"/>
                  </a:lnTo>
                  <a:lnTo>
                    <a:pt x="576" y="505"/>
                  </a:lnTo>
                  <a:lnTo>
                    <a:pt x="568" y="510"/>
                  </a:lnTo>
                  <a:lnTo>
                    <a:pt x="563" y="512"/>
                  </a:lnTo>
                  <a:lnTo>
                    <a:pt x="555" y="513"/>
                  </a:lnTo>
                  <a:lnTo>
                    <a:pt x="553" y="520"/>
                  </a:lnTo>
                  <a:lnTo>
                    <a:pt x="548" y="526"/>
                  </a:lnTo>
                  <a:lnTo>
                    <a:pt x="546" y="534"/>
                  </a:lnTo>
                  <a:lnTo>
                    <a:pt x="549" y="539"/>
                  </a:lnTo>
                  <a:lnTo>
                    <a:pt x="555" y="546"/>
                  </a:lnTo>
                  <a:lnTo>
                    <a:pt x="561" y="550"/>
                  </a:lnTo>
                  <a:lnTo>
                    <a:pt x="565" y="554"/>
                  </a:lnTo>
                  <a:lnTo>
                    <a:pt x="556" y="561"/>
                  </a:lnTo>
                  <a:lnTo>
                    <a:pt x="551" y="567"/>
                  </a:lnTo>
                  <a:lnTo>
                    <a:pt x="550" y="572"/>
                  </a:lnTo>
                  <a:lnTo>
                    <a:pt x="547" y="575"/>
                  </a:lnTo>
                  <a:lnTo>
                    <a:pt x="548" y="584"/>
                  </a:lnTo>
                  <a:lnTo>
                    <a:pt x="535" y="586"/>
                  </a:lnTo>
                  <a:lnTo>
                    <a:pt x="529" y="595"/>
                  </a:lnTo>
                  <a:lnTo>
                    <a:pt x="523" y="602"/>
                  </a:lnTo>
                  <a:lnTo>
                    <a:pt x="517" y="605"/>
                  </a:lnTo>
                  <a:lnTo>
                    <a:pt x="513" y="612"/>
                  </a:lnTo>
                  <a:lnTo>
                    <a:pt x="509" y="621"/>
                  </a:lnTo>
                  <a:lnTo>
                    <a:pt x="511" y="633"/>
                  </a:lnTo>
                  <a:lnTo>
                    <a:pt x="510" y="643"/>
                  </a:lnTo>
                  <a:lnTo>
                    <a:pt x="508" y="651"/>
                  </a:lnTo>
                  <a:lnTo>
                    <a:pt x="502" y="654"/>
                  </a:lnTo>
                  <a:lnTo>
                    <a:pt x="501" y="661"/>
                  </a:lnTo>
                  <a:lnTo>
                    <a:pt x="502" y="668"/>
                  </a:lnTo>
                  <a:lnTo>
                    <a:pt x="492" y="680"/>
                  </a:lnTo>
                  <a:lnTo>
                    <a:pt x="489" y="694"/>
                  </a:lnTo>
                  <a:lnTo>
                    <a:pt x="485" y="700"/>
                  </a:lnTo>
                  <a:lnTo>
                    <a:pt x="477" y="697"/>
                  </a:lnTo>
                  <a:lnTo>
                    <a:pt x="476" y="682"/>
                  </a:lnTo>
                  <a:lnTo>
                    <a:pt x="471" y="679"/>
                  </a:lnTo>
                  <a:lnTo>
                    <a:pt x="470" y="674"/>
                  </a:lnTo>
                  <a:lnTo>
                    <a:pt x="463" y="672"/>
                  </a:lnTo>
                  <a:lnTo>
                    <a:pt x="456" y="671"/>
                  </a:lnTo>
                  <a:lnTo>
                    <a:pt x="445" y="669"/>
                  </a:lnTo>
                  <a:lnTo>
                    <a:pt x="436" y="667"/>
                  </a:lnTo>
                  <a:lnTo>
                    <a:pt x="428" y="665"/>
                  </a:lnTo>
                  <a:lnTo>
                    <a:pt x="420" y="662"/>
                  </a:lnTo>
                  <a:lnTo>
                    <a:pt x="415" y="658"/>
                  </a:lnTo>
                  <a:lnTo>
                    <a:pt x="409" y="658"/>
                  </a:lnTo>
                  <a:lnTo>
                    <a:pt x="407" y="653"/>
                  </a:lnTo>
                  <a:lnTo>
                    <a:pt x="382" y="652"/>
                  </a:lnTo>
                  <a:lnTo>
                    <a:pt x="357" y="652"/>
                  </a:lnTo>
                  <a:lnTo>
                    <a:pt x="333" y="651"/>
                  </a:lnTo>
                  <a:lnTo>
                    <a:pt x="319" y="654"/>
                  </a:lnTo>
                  <a:lnTo>
                    <a:pt x="308" y="653"/>
                  </a:lnTo>
                  <a:lnTo>
                    <a:pt x="302" y="649"/>
                  </a:lnTo>
                  <a:lnTo>
                    <a:pt x="300" y="640"/>
                  </a:lnTo>
                  <a:lnTo>
                    <a:pt x="297" y="633"/>
                  </a:lnTo>
                  <a:lnTo>
                    <a:pt x="287" y="625"/>
                  </a:lnTo>
                  <a:lnTo>
                    <a:pt x="278" y="625"/>
                  </a:lnTo>
                  <a:lnTo>
                    <a:pt x="269" y="624"/>
                  </a:lnTo>
                  <a:lnTo>
                    <a:pt x="265" y="621"/>
                  </a:lnTo>
                  <a:lnTo>
                    <a:pt x="265" y="609"/>
                  </a:lnTo>
                  <a:lnTo>
                    <a:pt x="260" y="601"/>
                  </a:lnTo>
                  <a:lnTo>
                    <a:pt x="255" y="598"/>
                  </a:lnTo>
                  <a:lnTo>
                    <a:pt x="247" y="598"/>
                  </a:lnTo>
                  <a:lnTo>
                    <a:pt x="241" y="595"/>
                  </a:lnTo>
                  <a:lnTo>
                    <a:pt x="234" y="595"/>
                  </a:lnTo>
                  <a:lnTo>
                    <a:pt x="224" y="598"/>
                  </a:lnTo>
                  <a:lnTo>
                    <a:pt x="214" y="600"/>
                  </a:lnTo>
                  <a:lnTo>
                    <a:pt x="202" y="604"/>
                  </a:lnTo>
                  <a:lnTo>
                    <a:pt x="189" y="605"/>
                  </a:lnTo>
                  <a:lnTo>
                    <a:pt x="183" y="605"/>
                  </a:lnTo>
                  <a:lnTo>
                    <a:pt x="171" y="597"/>
                  </a:lnTo>
                  <a:lnTo>
                    <a:pt x="164" y="593"/>
                  </a:lnTo>
                  <a:lnTo>
                    <a:pt x="163" y="583"/>
                  </a:lnTo>
                  <a:lnTo>
                    <a:pt x="166" y="578"/>
                  </a:lnTo>
                  <a:lnTo>
                    <a:pt x="167" y="572"/>
                  </a:lnTo>
                  <a:lnTo>
                    <a:pt x="171" y="567"/>
                  </a:lnTo>
                  <a:lnTo>
                    <a:pt x="172" y="560"/>
                  </a:lnTo>
                  <a:lnTo>
                    <a:pt x="169" y="554"/>
                  </a:lnTo>
                  <a:lnTo>
                    <a:pt x="164" y="553"/>
                  </a:lnTo>
                  <a:lnTo>
                    <a:pt x="157" y="548"/>
                  </a:lnTo>
                  <a:lnTo>
                    <a:pt x="156" y="541"/>
                  </a:lnTo>
                  <a:lnTo>
                    <a:pt x="146" y="538"/>
                  </a:lnTo>
                  <a:lnTo>
                    <a:pt x="139" y="533"/>
                  </a:lnTo>
                  <a:lnTo>
                    <a:pt x="127" y="529"/>
                  </a:lnTo>
                  <a:lnTo>
                    <a:pt x="120" y="527"/>
                  </a:lnTo>
                  <a:lnTo>
                    <a:pt x="112" y="527"/>
                  </a:lnTo>
                  <a:lnTo>
                    <a:pt x="111" y="523"/>
                  </a:lnTo>
                  <a:lnTo>
                    <a:pt x="105" y="522"/>
                  </a:lnTo>
                  <a:lnTo>
                    <a:pt x="101" y="523"/>
                  </a:lnTo>
                  <a:lnTo>
                    <a:pt x="95" y="527"/>
                  </a:lnTo>
                  <a:lnTo>
                    <a:pt x="89" y="530"/>
                  </a:lnTo>
                  <a:lnTo>
                    <a:pt x="83" y="533"/>
                  </a:lnTo>
                  <a:lnTo>
                    <a:pt x="82" y="527"/>
                  </a:lnTo>
                  <a:lnTo>
                    <a:pt x="78" y="524"/>
                  </a:lnTo>
                  <a:lnTo>
                    <a:pt x="71" y="523"/>
                  </a:lnTo>
                  <a:lnTo>
                    <a:pt x="65" y="524"/>
                  </a:lnTo>
                  <a:lnTo>
                    <a:pt x="57" y="525"/>
                  </a:lnTo>
                  <a:lnTo>
                    <a:pt x="48" y="525"/>
                  </a:lnTo>
                  <a:lnTo>
                    <a:pt x="41" y="524"/>
                  </a:lnTo>
                  <a:lnTo>
                    <a:pt x="32" y="518"/>
                  </a:lnTo>
                  <a:lnTo>
                    <a:pt x="27" y="513"/>
                  </a:lnTo>
                  <a:lnTo>
                    <a:pt x="23" y="509"/>
                  </a:lnTo>
                  <a:lnTo>
                    <a:pt x="23" y="502"/>
                  </a:lnTo>
                  <a:lnTo>
                    <a:pt x="25" y="497"/>
                  </a:lnTo>
                  <a:lnTo>
                    <a:pt x="25" y="489"/>
                  </a:lnTo>
                  <a:lnTo>
                    <a:pt x="22" y="483"/>
                  </a:lnTo>
                  <a:lnTo>
                    <a:pt x="17" y="481"/>
                  </a:lnTo>
                  <a:lnTo>
                    <a:pt x="23" y="479"/>
                  </a:lnTo>
                  <a:lnTo>
                    <a:pt x="30" y="473"/>
                  </a:lnTo>
                  <a:lnTo>
                    <a:pt x="35" y="466"/>
                  </a:lnTo>
                  <a:lnTo>
                    <a:pt x="42" y="463"/>
                  </a:lnTo>
                  <a:lnTo>
                    <a:pt x="45" y="457"/>
                  </a:lnTo>
                  <a:lnTo>
                    <a:pt x="50" y="453"/>
                  </a:lnTo>
                  <a:lnTo>
                    <a:pt x="51" y="444"/>
                  </a:lnTo>
                  <a:lnTo>
                    <a:pt x="57" y="440"/>
                  </a:lnTo>
                  <a:lnTo>
                    <a:pt x="56" y="434"/>
                  </a:lnTo>
                  <a:lnTo>
                    <a:pt x="63" y="427"/>
                  </a:lnTo>
                  <a:lnTo>
                    <a:pt x="67" y="423"/>
                  </a:lnTo>
                  <a:lnTo>
                    <a:pt x="75" y="423"/>
                  </a:lnTo>
                  <a:lnTo>
                    <a:pt x="79" y="422"/>
                  </a:lnTo>
                  <a:lnTo>
                    <a:pt x="82" y="416"/>
                  </a:lnTo>
                  <a:lnTo>
                    <a:pt x="86" y="411"/>
                  </a:lnTo>
                  <a:lnTo>
                    <a:pt x="91" y="407"/>
                  </a:lnTo>
                  <a:lnTo>
                    <a:pt x="95" y="405"/>
                  </a:lnTo>
                  <a:lnTo>
                    <a:pt x="100" y="404"/>
                  </a:lnTo>
                  <a:lnTo>
                    <a:pt x="106" y="404"/>
                  </a:lnTo>
                  <a:lnTo>
                    <a:pt x="113" y="401"/>
                  </a:lnTo>
                  <a:lnTo>
                    <a:pt x="120" y="400"/>
                  </a:lnTo>
                  <a:lnTo>
                    <a:pt x="125" y="399"/>
                  </a:lnTo>
                  <a:lnTo>
                    <a:pt x="131" y="399"/>
                  </a:lnTo>
                  <a:lnTo>
                    <a:pt x="137" y="397"/>
                  </a:lnTo>
                  <a:lnTo>
                    <a:pt x="142" y="392"/>
                  </a:lnTo>
                  <a:lnTo>
                    <a:pt x="147" y="392"/>
                  </a:lnTo>
                  <a:lnTo>
                    <a:pt x="154" y="394"/>
                  </a:lnTo>
                  <a:lnTo>
                    <a:pt x="161" y="392"/>
                  </a:lnTo>
                  <a:lnTo>
                    <a:pt x="165" y="383"/>
                  </a:lnTo>
                  <a:lnTo>
                    <a:pt x="168" y="382"/>
                  </a:lnTo>
                  <a:lnTo>
                    <a:pt x="173" y="378"/>
                  </a:lnTo>
                  <a:lnTo>
                    <a:pt x="177" y="375"/>
                  </a:lnTo>
                  <a:lnTo>
                    <a:pt x="178" y="370"/>
                  </a:lnTo>
                  <a:lnTo>
                    <a:pt x="176" y="368"/>
                  </a:lnTo>
                  <a:lnTo>
                    <a:pt x="174" y="366"/>
                  </a:lnTo>
                  <a:lnTo>
                    <a:pt x="171" y="366"/>
                  </a:lnTo>
                  <a:lnTo>
                    <a:pt x="166" y="366"/>
                  </a:lnTo>
                  <a:lnTo>
                    <a:pt x="162" y="364"/>
                  </a:lnTo>
                  <a:lnTo>
                    <a:pt x="160" y="362"/>
                  </a:lnTo>
                  <a:lnTo>
                    <a:pt x="159" y="355"/>
                  </a:lnTo>
                  <a:lnTo>
                    <a:pt x="159" y="344"/>
                  </a:lnTo>
                  <a:lnTo>
                    <a:pt x="149" y="340"/>
                  </a:lnTo>
                  <a:lnTo>
                    <a:pt x="146" y="337"/>
                  </a:lnTo>
                  <a:lnTo>
                    <a:pt x="139" y="336"/>
                  </a:lnTo>
                  <a:lnTo>
                    <a:pt x="131" y="335"/>
                  </a:lnTo>
                  <a:lnTo>
                    <a:pt x="127" y="330"/>
                  </a:lnTo>
                  <a:lnTo>
                    <a:pt x="118" y="328"/>
                  </a:lnTo>
                  <a:lnTo>
                    <a:pt x="111" y="328"/>
                  </a:lnTo>
                  <a:lnTo>
                    <a:pt x="105" y="325"/>
                  </a:lnTo>
                  <a:lnTo>
                    <a:pt x="99" y="321"/>
                  </a:lnTo>
                  <a:lnTo>
                    <a:pt x="93" y="319"/>
                  </a:lnTo>
                  <a:lnTo>
                    <a:pt x="89" y="319"/>
                  </a:lnTo>
                  <a:lnTo>
                    <a:pt x="85" y="316"/>
                  </a:lnTo>
                  <a:lnTo>
                    <a:pt x="84" y="310"/>
                  </a:lnTo>
                  <a:lnTo>
                    <a:pt x="80" y="309"/>
                  </a:lnTo>
                  <a:lnTo>
                    <a:pt x="75" y="307"/>
                  </a:lnTo>
                  <a:lnTo>
                    <a:pt x="74" y="301"/>
                  </a:lnTo>
                  <a:lnTo>
                    <a:pt x="77" y="300"/>
                  </a:lnTo>
                  <a:lnTo>
                    <a:pt x="80" y="298"/>
                  </a:lnTo>
                  <a:lnTo>
                    <a:pt x="84" y="295"/>
                  </a:lnTo>
                  <a:lnTo>
                    <a:pt x="85" y="289"/>
                  </a:lnTo>
                  <a:lnTo>
                    <a:pt x="85" y="284"/>
                  </a:lnTo>
                  <a:lnTo>
                    <a:pt x="83" y="278"/>
                  </a:lnTo>
                  <a:lnTo>
                    <a:pt x="80" y="275"/>
                  </a:lnTo>
                  <a:lnTo>
                    <a:pt x="79" y="270"/>
                  </a:lnTo>
                  <a:lnTo>
                    <a:pt x="82" y="263"/>
                  </a:lnTo>
                  <a:lnTo>
                    <a:pt x="83" y="257"/>
                  </a:lnTo>
                  <a:lnTo>
                    <a:pt x="82" y="252"/>
                  </a:lnTo>
                  <a:lnTo>
                    <a:pt x="81" y="247"/>
                  </a:lnTo>
                  <a:lnTo>
                    <a:pt x="83" y="241"/>
                  </a:lnTo>
                  <a:lnTo>
                    <a:pt x="83" y="236"/>
                  </a:lnTo>
                  <a:lnTo>
                    <a:pt x="83" y="226"/>
                  </a:lnTo>
                  <a:lnTo>
                    <a:pt x="86" y="220"/>
                  </a:lnTo>
                  <a:lnTo>
                    <a:pt x="86" y="215"/>
                  </a:lnTo>
                  <a:lnTo>
                    <a:pt x="84" y="212"/>
                  </a:lnTo>
                  <a:lnTo>
                    <a:pt x="83" y="205"/>
                  </a:lnTo>
                  <a:lnTo>
                    <a:pt x="82" y="198"/>
                  </a:lnTo>
                  <a:lnTo>
                    <a:pt x="77" y="194"/>
                  </a:lnTo>
                  <a:lnTo>
                    <a:pt x="73" y="191"/>
                  </a:lnTo>
                  <a:lnTo>
                    <a:pt x="67" y="186"/>
                  </a:lnTo>
                  <a:lnTo>
                    <a:pt x="64" y="180"/>
                  </a:lnTo>
                  <a:lnTo>
                    <a:pt x="59" y="178"/>
                  </a:lnTo>
                  <a:lnTo>
                    <a:pt x="52" y="177"/>
                  </a:lnTo>
                  <a:lnTo>
                    <a:pt x="45" y="174"/>
                  </a:lnTo>
                  <a:lnTo>
                    <a:pt x="39" y="167"/>
                  </a:lnTo>
                  <a:lnTo>
                    <a:pt x="32" y="162"/>
                  </a:lnTo>
                  <a:lnTo>
                    <a:pt x="26" y="159"/>
                  </a:lnTo>
                  <a:lnTo>
                    <a:pt x="22" y="157"/>
                  </a:lnTo>
                  <a:lnTo>
                    <a:pt x="16" y="153"/>
                  </a:lnTo>
                  <a:lnTo>
                    <a:pt x="14" y="147"/>
                  </a:lnTo>
                  <a:lnTo>
                    <a:pt x="12" y="142"/>
                  </a:lnTo>
                  <a:lnTo>
                    <a:pt x="13" y="134"/>
                  </a:lnTo>
                  <a:lnTo>
                    <a:pt x="10" y="126"/>
                  </a:lnTo>
                  <a:lnTo>
                    <a:pt x="7" y="120"/>
                  </a:lnTo>
                  <a:lnTo>
                    <a:pt x="8" y="111"/>
                  </a:lnTo>
                  <a:lnTo>
                    <a:pt x="4" y="102"/>
                  </a:lnTo>
                  <a:lnTo>
                    <a:pt x="0" y="101"/>
                  </a:lnTo>
                  <a:lnTo>
                    <a:pt x="1" y="92"/>
                  </a:lnTo>
                  <a:lnTo>
                    <a:pt x="2" y="81"/>
                  </a:lnTo>
                  <a:lnTo>
                    <a:pt x="3" y="71"/>
                  </a:lnTo>
                  <a:lnTo>
                    <a:pt x="4" y="63"/>
                  </a:lnTo>
                  <a:lnTo>
                    <a:pt x="4" y="54"/>
                  </a:lnTo>
                  <a:lnTo>
                    <a:pt x="7" y="46"/>
                  </a:lnTo>
                  <a:lnTo>
                    <a:pt x="6" y="39"/>
                  </a:lnTo>
                  <a:lnTo>
                    <a:pt x="5" y="30"/>
                  </a:lnTo>
                  <a:lnTo>
                    <a:pt x="3" y="23"/>
                  </a:lnTo>
                  <a:lnTo>
                    <a:pt x="1" y="17"/>
                  </a:lnTo>
                  <a:lnTo>
                    <a:pt x="4" y="13"/>
                  </a:lnTo>
                  <a:lnTo>
                    <a:pt x="10" y="12"/>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383" name="Freeform 23"/>
            <p:cNvSpPr>
              <a:spLocks/>
            </p:cNvSpPr>
            <p:nvPr/>
          </p:nvSpPr>
          <p:spPr bwMode="auto">
            <a:xfrm>
              <a:off x="4325" y="3439"/>
              <a:ext cx="508" cy="376"/>
            </a:xfrm>
            <a:custGeom>
              <a:avLst/>
              <a:gdLst>
                <a:gd name="T0" fmla="*/ 23 w 1037"/>
                <a:gd name="T1" fmla="*/ 447 h 651"/>
                <a:gd name="T2" fmla="*/ 48 w 1037"/>
                <a:gd name="T3" fmla="*/ 397 h 651"/>
                <a:gd name="T4" fmla="*/ 53 w 1037"/>
                <a:gd name="T5" fmla="*/ 346 h 651"/>
                <a:gd name="T6" fmla="*/ 93 w 1037"/>
                <a:gd name="T7" fmla="*/ 309 h 651"/>
                <a:gd name="T8" fmla="*/ 129 w 1037"/>
                <a:gd name="T9" fmla="*/ 279 h 651"/>
                <a:gd name="T10" fmla="*/ 152 w 1037"/>
                <a:gd name="T11" fmla="*/ 231 h 651"/>
                <a:gd name="T12" fmla="*/ 132 w 1037"/>
                <a:gd name="T13" fmla="*/ 186 h 651"/>
                <a:gd name="T14" fmla="*/ 173 w 1037"/>
                <a:gd name="T15" fmla="*/ 160 h 651"/>
                <a:gd name="T16" fmla="*/ 198 w 1037"/>
                <a:gd name="T17" fmla="*/ 123 h 651"/>
                <a:gd name="T18" fmla="*/ 231 w 1037"/>
                <a:gd name="T19" fmla="*/ 82 h 651"/>
                <a:gd name="T20" fmla="*/ 264 w 1037"/>
                <a:gd name="T21" fmla="*/ 66 h 651"/>
                <a:gd name="T22" fmla="*/ 330 w 1037"/>
                <a:gd name="T23" fmla="*/ 63 h 651"/>
                <a:gd name="T24" fmla="*/ 372 w 1037"/>
                <a:gd name="T25" fmla="*/ 48 h 651"/>
                <a:gd name="T26" fmla="*/ 396 w 1037"/>
                <a:gd name="T27" fmla="*/ 24 h 651"/>
                <a:gd name="T28" fmla="*/ 440 w 1037"/>
                <a:gd name="T29" fmla="*/ 0 h 651"/>
                <a:gd name="T30" fmla="*/ 470 w 1037"/>
                <a:gd name="T31" fmla="*/ 49 h 651"/>
                <a:gd name="T32" fmla="*/ 549 w 1037"/>
                <a:gd name="T33" fmla="*/ 88 h 651"/>
                <a:gd name="T34" fmla="*/ 596 w 1037"/>
                <a:gd name="T35" fmla="*/ 120 h 651"/>
                <a:gd name="T36" fmla="*/ 651 w 1037"/>
                <a:gd name="T37" fmla="*/ 156 h 651"/>
                <a:gd name="T38" fmla="*/ 707 w 1037"/>
                <a:gd name="T39" fmla="*/ 174 h 651"/>
                <a:gd name="T40" fmla="*/ 765 w 1037"/>
                <a:gd name="T41" fmla="*/ 181 h 651"/>
                <a:gd name="T42" fmla="*/ 828 w 1037"/>
                <a:gd name="T43" fmla="*/ 168 h 651"/>
                <a:gd name="T44" fmla="*/ 882 w 1037"/>
                <a:gd name="T45" fmla="*/ 196 h 651"/>
                <a:gd name="T46" fmla="*/ 926 w 1037"/>
                <a:gd name="T47" fmla="*/ 223 h 651"/>
                <a:gd name="T48" fmla="*/ 944 w 1037"/>
                <a:gd name="T49" fmla="*/ 198 h 651"/>
                <a:gd name="T50" fmla="*/ 977 w 1037"/>
                <a:gd name="T51" fmla="*/ 216 h 651"/>
                <a:gd name="T52" fmla="*/ 1002 w 1037"/>
                <a:gd name="T53" fmla="*/ 247 h 651"/>
                <a:gd name="T54" fmla="*/ 1029 w 1037"/>
                <a:gd name="T55" fmla="*/ 309 h 651"/>
                <a:gd name="T56" fmla="*/ 1029 w 1037"/>
                <a:gd name="T57" fmla="*/ 378 h 651"/>
                <a:gd name="T58" fmla="*/ 992 w 1037"/>
                <a:gd name="T59" fmla="*/ 417 h 651"/>
                <a:gd name="T60" fmla="*/ 954 w 1037"/>
                <a:gd name="T61" fmla="*/ 442 h 651"/>
                <a:gd name="T62" fmla="*/ 954 w 1037"/>
                <a:gd name="T63" fmla="*/ 501 h 651"/>
                <a:gd name="T64" fmla="*/ 917 w 1037"/>
                <a:gd name="T65" fmla="*/ 523 h 651"/>
                <a:gd name="T66" fmla="*/ 870 w 1037"/>
                <a:gd name="T67" fmla="*/ 489 h 651"/>
                <a:gd name="T68" fmla="*/ 834 w 1037"/>
                <a:gd name="T69" fmla="*/ 457 h 651"/>
                <a:gd name="T70" fmla="*/ 789 w 1037"/>
                <a:gd name="T71" fmla="*/ 424 h 651"/>
                <a:gd name="T72" fmla="*/ 728 w 1037"/>
                <a:gd name="T73" fmla="*/ 427 h 651"/>
                <a:gd name="T74" fmla="*/ 683 w 1037"/>
                <a:gd name="T75" fmla="*/ 460 h 651"/>
                <a:gd name="T76" fmla="*/ 627 w 1037"/>
                <a:gd name="T77" fmla="*/ 477 h 651"/>
                <a:gd name="T78" fmla="*/ 593 w 1037"/>
                <a:gd name="T79" fmla="*/ 520 h 651"/>
                <a:gd name="T80" fmla="*/ 555 w 1037"/>
                <a:gd name="T81" fmla="*/ 528 h 651"/>
                <a:gd name="T82" fmla="*/ 536 w 1037"/>
                <a:gd name="T83" fmla="*/ 574 h 651"/>
                <a:gd name="T84" fmla="*/ 512 w 1037"/>
                <a:gd name="T85" fmla="*/ 609 h 651"/>
                <a:gd name="T86" fmla="*/ 485 w 1037"/>
                <a:gd name="T87" fmla="*/ 645 h 651"/>
                <a:gd name="T88" fmla="*/ 429 w 1037"/>
                <a:gd name="T89" fmla="*/ 642 h 651"/>
                <a:gd name="T90" fmla="*/ 380 w 1037"/>
                <a:gd name="T91" fmla="*/ 627 h 651"/>
                <a:gd name="T92" fmla="*/ 327 w 1037"/>
                <a:gd name="T93" fmla="*/ 619 h 651"/>
                <a:gd name="T94" fmla="*/ 282 w 1037"/>
                <a:gd name="T95" fmla="*/ 619 h 651"/>
                <a:gd name="T96" fmla="*/ 245 w 1037"/>
                <a:gd name="T97" fmla="*/ 609 h 651"/>
                <a:gd name="T98" fmla="*/ 203 w 1037"/>
                <a:gd name="T99" fmla="*/ 592 h 651"/>
                <a:gd name="T100" fmla="*/ 143 w 1037"/>
                <a:gd name="T101" fmla="*/ 589 h 651"/>
                <a:gd name="T102" fmla="*/ 89 w 1037"/>
                <a:gd name="T103" fmla="*/ 579 h 651"/>
                <a:gd name="T104" fmla="*/ 39 w 1037"/>
                <a:gd name="T105" fmla="*/ 532 h 651"/>
                <a:gd name="T106" fmla="*/ 2 w 1037"/>
                <a:gd name="T107" fmla="*/ 496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37" h="651">
                  <a:moveTo>
                    <a:pt x="0" y="490"/>
                  </a:moveTo>
                  <a:lnTo>
                    <a:pt x="8" y="481"/>
                  </a:lnTo>
                  <a:lnTo>
                    <a:pt x="14" y="469"/>
                  </a:lnTo>
                  <a:lnTo>
                    <a:pt x="14" y="459"/>
                  </a:lnTo>
                  <a:lnTo>
                    <a:pt x="23" y="447"/>
                  </a:lnTo>
                  <a:lnTo>
                    <a:pt x="33" y="436"/>
                  </a:lnTo>
                  <a:lnTo>
                    <a:pt x="32" y="423"/>
                  </a:lnTo>
                  <a:lnTo>
                    <a:pt x="35" y="415"/>
                  </a:lnTo>
                  <a:lnTo>
                    <a:pt x="44" y="409"/>
                  </a:lnTo>
                  <a:lnTo>
                    <a:pt x="48" y="397"/>
                  </a:lnTo>
                  <a:lnTo>
                    <a:pt x="53" y="384"/>
                  </a:lnTo>
                  <a:lnTo>
                    <a:pt x="51" y="372"/>
                  </a:lnTo>
                  <a:lnTo>
                    <a:pt x="51" y="363"/>
                  </a:lnTo>
                  <a:lnTo>
                    <a:pt x="50" y="355"/>
                  </a:lnTo>
                  <a:lnTo>
                    <a:pt x="53" y="346"/>
                  </a:lnTo>
                  <a:lnTo>
                    <a:pt x="57" y="339"/>
                  </a:lnTo>
                  <a:lnTo>
                    <a:pt x="63" y="331"/>
                  </a:lnTo>
                  <a:lnTo>
                    <a:pt x="71" y="325"/>
                  </a:lnTo>
                  <a:lnTo>
                    <a:pt x="84" y="318"/>
                  </a:lnTo>
                  <a:lnTo>
                    <a:pt x="93" y="309"/>
                  </a:lnTo>
                  <a:lnTo>
                    <a:pt x="102" y="297"/>
                  </a:lnTo>
                  <a:lnTo>
                    <a:pt x="114" y="294"/>
                  </a:lnTo>
                  <a:lnTo>
                    <a:pt x="129" y="292"/>
                  </a:lnTo>
                  <a:lnTo>
                    <a:pt x="129" y="283"/>
                  </a:lnTo>
                  <a:lnTo>
                    <a:pt x="129" y="279"/>
                  </a:lnTo>
                  <a:lnTo>
                    <a:pt x="134" y="270"/>
                  </a:lnTo>
                  <a:lnTo>
                    <a:pt x="137" y="262"/>
                  </a:lnTo>
                  <a:lnTo>
                    <a:pt x="147" y="252"/>
                  </a:lnTo>
                  <a:lnTo>
                    <a:pt x="162" y="240"/>
                  </a:lnTo>
                  <a:lnTo>
                    <a:pt x="152" y="231"/>
                  </a:lnTo>
                  <a:lnTo>
                    <a:pt x="143" y="225"/>
                  </a:lnTo>
                  <a:lnTo>
                    <a:pt x="134" y="217"/>
                  </a:lnTo>
                  <a:lnTo>
                    <a:pt x="126" y="207"/>
                  </a:lnTo>
                  <a:lnTo>
                    <a:pt x="128" y="195"/>
                  </a:lnTo>
                  <a:lnTo>
                    <a:pt x="132" y="186"/>
                  </a:lnTo>
                  <a:lnTo>
                    <a:pt x="140" y="180"/>
                  </a:lnTo>
                  <a:lnTo>
                    <a:pt x="144" y="169"/>
                  </a:lnTo>
                  <a:lnTo>
                    <a:pt x="152" y="166"/>
                  </a:lnTo>
                  <a:lnTo>
                    <a:pt x="162" y="165"/>
                  </a:lnTo>
                  <a:lnTo>
                    <a:pt x="173" y="160"/>
                  </a:lnTo>
                  <a:lnTo>
                    <a:pt x="185" y="156"/>
                  </a:lnTo>
                  <a:lnTo>
                    <a:pt x="192" y="151"/>
                  </a:lnTo>
                  <a:lnTo>
                    <a:pt x="197" y="144"/>
                  </a:lnTo>
                  <a:lnTo>
                    <a:pt x="197" y="135"/>
                  </a:lnTo>
                  <a:lnTo>
                    <a:pt x="198" y="123"/>
                  </a:lnTo>
                  <a:lnTo>
                    <a:pt x="200" y="115"/>
                  </a:lnTo>
                  <a:lnTo>
                    <a:pt x="206" y="108"/>
                  </a:lnTo>
                  <a:lnTo>
                    <a:pt x="212" y="100"/>
                  </a:lnTo>
                  <a:lnTo>
                    <a:pt x="222" y="88"/>
                  </a:lnTo>
                  <a:lnTo>
                    <a:pt x="231" y="82"/>
                  </a:lnTo>
                  <a:lnTo>
                    <a:pt x="233" y="76"/>
                  </a:lnTo>
                  <a:lnTo>
                    <a:pt x="233" y="70"/>
                  </a:lnTo>
                  <a:lnTo>
                    <a:pt x="245" y="67"/>
                  </a:lnTo>
                  <a:lnTo>
                    <a:pt x="255" y="66"/>
                  </a:lnTo>
                  <a:lnTo>
                    <a:pt x="264" y="66"/>
                  </a:lnTo>
                  <a:lnTo>
                    <a:pt x="278" y="67"/>
                  </a:lnTo>
                  <a:lnTo>
                    <a:pt x="291" y="67"/>
                  </a:lnTo>
                  <a:lnTo>
                    <a:pt x="302" y="69"/>
                  </a:lnTo>
                  <a:lnTo>
                    <a:pt x="317" y="69"/>
                  </a:lnTo>
                  <a:lnTo>
                    <a:pt x="330" y="63"/>
                  </a:lnTo>
                  <a:lnTo>
                    <a:pt x="342" y="63"/>
                  </a:lnTo>
                  <a:lnTo>
                    <a:pt x="348" y="55"/>
                  </a:lnTo>
                  <a:lnTo>
                    <a:pt x="359" y="55"/>
                  </a:lnTo>
                  <a:lnTo>
                    <a:pt x="366" y="54"/>
                  </a:lnTo>
                  <a:lnTo>
                    <a:pt x="372" y="48"/>
                  </a:lnTo>
                  <a:lnTo>
                    <a:pt x="380" y="46"/>
                  </a:lnTo>
                  <a:lnTo>
                    <a:pt x="389" y="46"/>
                  </a:lnTo>
                  <a:lnTo>
                    <a:pt x="396" y="42"/>
                  </a:lnTo>
                  <a:lnTo>
                    <a:pt x="396" y="30"/>
                  </a:lnTo>
                  <a:lnTo>
                    <a:pt x="396" y="24"/>
                  </a:lnTo>
                  <a:lnTo>
                    <a:pt x="407" y="22"/>
                  </a:lnTo>
                  <a:lnTo>
                    <a:pt x="417" y="22"/>
                  </a:lnTo>
                  <a:lnTo>
                    <a:pt x="425" y="15"/>
                  </a:lnTo>
                  <a:lnTo>
                    <a:pt x="431" y="6"/>
                  </a:lnTo>
                  <a:lnTo>
                    <a:pt x="440" y="0"/>
                  </a:lnTo>
                  <a:lnTo>
                    <a:pt x="455" y="0"/>
                  </a:lnTo>
                  <a:lnTo>
                    <a:pt x="459" y="19"/>
                  </a:lnTo>
                  <a:lnTo>
                    <a:pt x="459" y="30"/>
                  </a:lnTo>
                  <a:lnTo>
                    <a:pt x="464" y="39"/>
                  </a:lnTo>
                  <a:lnTo>
                    <a:pt x="470" y="49"/>
                  </a:lnTo>
                  <a:lnTo>
                    <a:pt x="480" y="58"/>
                  </a:lnTo>
                  <a:lnTo>
                    <a:pt x="501" y="66"/>
                  </a:lnTo>
                  <a:lnTo>
                    <a:pt x="518" y="76"/>
                  </a:lnTo>
                  <a:lnTo>
                    <a:pt x="531" y="79"/>
                  </a:lnTo>
                  <a:lnTo>
                    <a:pt x="549" y="88"/>
                  </a:lnTo>
                  <a:lnTo>
                    <a:pt x="554" y="102"/>
                  </a:lnTo>
                  <a:lnTo>
                    <a:pt x="570" y="103"/>
                  </a:lnTo>
                  <a:lnTo>
                    <a:pt x="581" y="108"/>
                  </a:lnTo>
                  <a:lnTo>
                    <a:pt x="587" y="114"/>
                  </a:lnTo>
                  <a:lnTo>
                    <a:pt x="596" y="120"/>
                  </a:lnTo>
                  <a:lnTo>
                    <a:pt x="605" y="130"/>
                  </a:lnTo>
                  <a:lnTo>
                    <a:pt x="612" y="142"/>
                  </a:lnTo>
                  <a:lnTo>
                    <a:pt x="627" y="148"/>
                  </a:lnTo>
                  <a:lnTo>
                    <a:pt x="639" y="151"/>
                  </a:lnTo>
                  <a:lnTo>
                    <a:pt x="651" y="156"/>
                  </a:lnTo>
                  <a:lnTo>
                    <a:pt x="663" y="159"/>
                  </a:lnTo>
                  <a:lnTo>
                    <a:pt x="674" y="168"/>
                  </a:lnTo>
                  <a:lnTo>
                    <a:pt x="689" y="172"/>
                  </a:lnTo>
                  <a:lnTo>
                    <a:pt x="699" y="175"/>
                  </a:lnTo>
                  <a:lnTo>
                    <a:pt x="707" y="174"/>
                  </a:lnTo>
                  <a:lnTo>
                    <a:pt x="719" y="174"/>
                  </a:lnTo>
                  <a:lnTo>
                    <a:pt x="728" y="178"/>
                  </a:lnTo>
                  <a:lnTo>
                    <a:pt x="743" y="186"/>
                  </a:lnTo>
                  <a:lnTo>
                    <a:pt x="753" y="184"/>
                  </a:lnTo>
                  <a:lnTo>
                    <a:pt x="765" y="181"/>
                  </a:lnTo>
                  <a:lnTo>
                    <a:pt x="782" y="181"/>
                  </a:lnTo>
                  <a:lnTo>
                    <a:pt x="795" y="180"/>
                  </a:lnTo>
                  <a:lnTo>
                    <a:pt x="806" y="174"/>
                  </a:lnTo>
                  <a:lnTo>
                    <a:pt x="819" y="172"/>
                  </a:lnTo>
                  <a:lnTo>
                    <a:pt x="828" y="168"/>
                  </a:lnTo>
                  <a:lnTo>
                    <a:pt x="836" y="174"/>
                  </a:lnTo>
                  <a:lnTo>
                    <a:pt x="852" y="178"/>
                  </a:lnTo>
                  <a:lnTo>
                    <a:pt x="863" y="183"/>
                  </a:lnTo>
                  <a:lnTo>
                    <a:pt x="870" y="190"/>
                  </a:lnTo>
                  <a:lnTo>
                    <a:pt x="882" y="196"/>
                  </a:lnTo>
                  <a:lnTo>
                    <a:pt x="884" y="211"/>
                  </a:lnTo>
                  <a:lnTo>
                    <a:pt x="893" y="220"/>
                  </a:lnTo>
                  <a:lnTo>
                    <a:pt x="905" y="222"/>
                  </a:lnTo>
                  <a:lnTo>
                    <a:pt x="914" y="222"/>
                  </a:lnTo>
                  <a:lnTo>
                    <a:pt x="926" y="223"/>
                  </a:lnTo>
                  <a:lnTo>
                    <a:pt x="935" y="222"/>
                  </a:lnTo>
                  <a:lnTo>
                    <a:pt x="944" y="219"/>
                  </a:lnTo>
                  <a:lnTo>
                    <a:pt x="945" y="214"/>
                  </a:lnTo>
                  <a:lnTo>
                    <a:pt x="941" y="202"/>
                  </a:lnTo>
                  <a:lnTo>
                    <a:pt x="944" y="198"/>
                  </a:lnTo>
                  <a:lnTo>
                    <a:pt x="953" y="195"/>
                  </a:lnTo>
                  <a:lnTo>
                    <a:pt x="962" y="195"/>
                  </a:lnTo>
                  <a:lnTo>
                    <a:pt x="968" y="201"/>
                  </a:lnTo>
                  <a:lnTo>
                    <a:pt x="971" y="211"/>
                  </a:lnTo>
                  <a:lnTo>
                    <a:pt x="977" y="216"/>
                  </a:lnTo>
                  <a:lnTo>
                    <a:pt x="987" y="216"/>
                  </a:lnTo>
                  <a:lnTo>
                    <a:pt x="999" y="214"/>
                  </a:lnTo>
                  <a:lnTo>
                    <a:pt x="999" y="225"/>
                  </a:lnTo>
                  <a:lnTo>
                    <a:pt x="998" y="237"/>
                  </a:lnTo>
                  <a:lnTo>
                    <a:pt x="1002" y="247"/>
                  </a:lnTo>
                  <a:lnTo>
                    <a:pt x="1013" y="255"/>
                  </a:lnTo>
                  <a:lnTo>
                    <a:pt x="1023" y="261"/>
                  </a:lnTo>
                  <a:lnTo>
                    <a:pt x="1029" y="273"/>
                  </a:lnTo>
                  <a:lnTo>
                    <a:pt x="1029" y="291"/>
                  </a:lnTo>
                  <a:lnTo>
                    <a:pt x="1029" y="309"/>
                  </a:lnTo>
                  <a:lnTo>
                    <a:pt x="1032" y="322"/>
                  </a:lnTo>
                  <a:lnTo>
                    <a:pt x="1034" y="343"/>
                  </a:lnTo>
                  <a:lnTo>
                    <a:pt x="1035" y="358"/>
                  </a:lnTo>
                  <a:lnTo>
                    <a:pt x="1037" y="375"/>
                  </a:lnTo>
                  <a:lnTo>
                    <a:pt x="1029" y="378"/>
                  </a:lnTo>
                  <a:lnTo>
                    <a:pt x="1016" y="379"/>
                  </a:lnTo>
                  <a:lnTo>
                    <a:pt x="1007" y="385"/>
                  </a:lnTo>
                  <a:lnTo>
                    <a:pt x="999" y="393"/>
                  </a:lnTo>
                  <a:lnTo>
                    <a:pt x="989" y="403"/>
                  </a:lnTo>
                  <a:lnTo>
                    <a:pt x="992" y="417"/>
                  </a:lnTo>
                  <a:lnTo>
                    <a:pt x="995" y="427"/>
                  </a:lnTo>
                  <a:lnTo>
                    <a:pt x="984" y="430"/>
                  </a:lnTo>
                  <a:lnTo>
                    <a:pt x="969" y="432"/>
                  </a:lnTo>
                  <a:lnTo>
                    <a:pt x="965" y="441"/>
                  </a:lnTo>
                  <a:lnTo>
                    <a:pt x="954" y="442"/>
                  </a:lnTo>
                  <a:lnTo>
                    <a:pt x="948" y="456"/>
                  </a:lnTo>
                  <a:lnTo>
                    <a:pt x="941" y="469"/>
                  </a:lnTo>
                  <a:lnTo>
                    <a:pt x="944" y="481"/>
                  </a:lnTo>
                  <a:lnTo>
                    <a:pt x="954" y="490"/>
                  </a:lnTo>
                  <a:lnTo>
                    <a:pt x="954" y="501"/>
                  </a:lnTo>
                  <a:lnTo>
                    <a:pt x="944" y="504"/>
                  </a:lnTo>
                  <a:lnTo>
                    <a:pt x="942" y="508"/>
                  </a:lnTo>
                  <a:lnTo>
                    <a:pt x="936" y="517"/>
                  </a:lnTo>
                  <a:lnTo>
                    <a:pt x="929" y="522"/>
                  </a:lnTo>
                  <a:lnTo>
                    <a:pt x="917" y="523"/>
                  </a:lnTo>
                  <a:lnTo>
                    <a:pt x="906" y="525"/>
                  </a:lnTo>
                  <a:lnTo>
                    <a:pt x="896" y="510"/>
                  </a:lnTo>
                  <a:lnTo>
                    <a:pt x="888" y="501"/>
                  </a:lnTo>
                  <a:lnTo>
                    <a:pt x="881" y="496"/>
                  </a:lnTo>
                  <a:lnTo>
                    <a:pt x="870" y="489"/>
                  </a:lnTo>
                  <a:lnTo>
                    <a:pt x="858" y="484"/>
                  </a:lnTo>
                  <a:lnTo>
                    <a:pt x="851" y="480"/>
                  </a:lnTo>
                  <a:lnTo>
                    <a:pt x="843" y="475"/>
                  </a:lnTo>
                  <a:lnTo>
                    <a:pt x="840" y="463"/>
                  </a:lnTo>
                  <a:lnTo>
                    <a:pt x="834" y="457"/>
                  </a:lnTo>
                  <a:lnTo>
                    <a:pt x="830" y="450"/>
                  </a:lnTo>
                  <a:lnTo>
                    <a:pt x="821" y="442"/>
                  </a:lnTo>
                  <a:lnTo>
                    <a:pt x="809" y="436"/>
                  </a:lnTo>
                  <a:lnTo>
                    <a:pt x="798" y="433"/>
                  </a:lnTo>
                  <a:lnTo>
                    <a:pt x="789" y="424"/>
                  </a:lnTo>
                  <a:lnTo>
                    <a:pt x="777" y="423"/>
                  </a:lnTo>
                  <a:lnTo>
                    <a:pt x="765" y="424"/>
                  </a:lnTo>
                  <a:lnTo>
                    <a:pt x="755" y="423"/>
                  </a:lnTo>
                  <a:lnTo>
                    <a:pt x="741" y="427"/>
                  </a:lnTo>
                  <a:lnTo>
                    <a:pt x="728" y="427"/>
                  </a:lnTo>
                  <a:lnTo>
                    <a:pt x="717" y="429"/>
                  </a:lnTo>
                  <a:lnTo>
                    <a:pt x="710" y="439"/>
                  </a:lnTo>
                  <a:lnTo>
                    <a:pt x="702" y="451"/>
                  </a:lnTo>
                  <a:lnTo>
                    <a:pt x="692" y="459"/>
                  </a:lnTo>
                  <a:lnTo>
                    <a:pt x="683" y="460"/>
                  </a:lnTo>
                  <a:lnTo>
                    <a:pt x="671" y="465"/>
                  </a:lnTo>
                  <a:lnTo>
                    <a:pt x="660" y="468"/>
                  </a:lnTo>
                  <a:lnTo>
                    <a:pt x="644" y="468"/>
                  </a:lnTo>
                  <a:lnTo>
                    <a:pt x="627" y="468"/>
                  </a:lnTo>
                  <a:lnTo>
                    <a:pt x="627" y="477"/>
                  </a:lnTo>
                  <a:lnTo>
                    <a:pt x="626" y="486"/>
                  </a:lnTo>
                  <a:lnTo>
                    <a:pt x="621" y="495"/>
                  </a:lnTo>
                  <a:lnTo>
                    <a:pt x="615" y="505"/>
                  </a:lnTo>
                  <a:lnTo>
                    <a:pt x="603" y="511"/>
                  </a:lnTo>
                  <a:lnTo>
                    <a:pt x="593" y="520"/>
                  </a:lnTo>
                  <a:lnTo>
                    <a:pt x="585" y="525"/>
                  </a:lnTo>
                  <a:lnTo>
                    <a:pt x="579" y="523"/>
                  </a:lnTo>
                  <a:lnTo>
                    <a:pt x="572" y="522"/>
                  </a:lnTo>
                  <a:lnTo>
                    <a:pt x="561" y="520"/>
                  </a:lnTo>
                  <a:lnTo>
                    <a:pt x="555" y="528"/>
                  </a:lnTo>
                  <a:lnTo>
                    <a:pt x="546" y="532"/>
                  </a:lnTo>
                  <a:lnTo>
                    <a:pt x="539" y="543"/>
                  </a:lnTo>
                  <a:lnTo>
                    <a:pt x="539" y="555"/>
                  </a:lnTo>
                  <a:lnTo>
                    <a:pt x="540" y="565"/>
                  </a:lnTo>
                  <a:lnTo>
                    <a:pt x="536" y="574"/>
                  </a:lnTo>
                  <a:lnTo>
                    <a:pt x="527" y="579"/>
                  </a:lnTo>
                  <a:lnTo>
                    <a:pt x="518" y="582"/>
                  </a:lnTo>
                  <a:lnTo>
                    <a:pt x="515" y="592"/>
                  </a:lnTo>
                  <a:lnTo>
                    <a:pt x="512" y="601"/>
                  </a:lnTo>
                  <a:lnTo>
                    <a:pt x="512" y="609"/>
                  </a:lnTo>
                  <a:lnTo>
                    <a:pt x="512" y="622"/>
                  </a:lnTo>
                  <a:lnTo>
                    <a:pt x="512" y="631"/>
                  </a:lnTo>
                  <a:lnTo>
                    <a:pt x="504" y="634"/>
                  </a:lnTo>
                  <a:lnTo>
                    <a:pt x="497" y="646"/>
                  </a:lnTo>
                  <a:lnTo>
                    <a:pt x="485" y="645"/>
                  </a:lnTo>
                  <a:lnTo>
                    <a:pt x="471" y="645"/>
                  </a:lnTo>
                  <a:lnTo>
                    <a:pt x="464" y="651"/>
                  </a:lnTo>
                  <a:lnTo>
                    <a:pt x="453" y="649"/>
                  </a:lnTo>
                  <a:lnTo>
                    <a:pt x="441" y="648"/>
                  </a:lnTo>
                  <a:lnTo>
                    <a:pt x="429" y="642"/>
                  </a:lnTo>
                  <a:lnTo>
                    <a:pt x="420" y="639"/>
                  </a:lnTo>
                  <a:lnTo>
                    <a:pt x="411" y="637"/>
                  </a:lnTo>
                  <a:lnTo>
                    <a:pt x="401" y="639"/>
                  </a:lnTo>
                  <a:lnTo>
                    <a:pt x="387" y="636"/>
                  </a:lnTo>
                  <a:lnTo>
                    <a:pt x="380" y="627"/>
                  </a:lnTo>
                  <a:lnTo>
                    <a:pt x="368" y="615"/>
                  </a:lnTo>
                  <a:lnTo>
                    <a:pt x="359" y="612"/>
                  </a:lnTo>
                  <a:lnTo>
                    <a:pt x="345" y="610"/>
                  </a:lnTo>
                  <a:lnTo>
                    <a:pt x="338" y="616"/>
                  </a:lnTo>
                  <a:lnTo>
                    <a:pt x="327" y="619"/>
                  </a:lnTo>
                  <a:lnTo>
                    <a:pt x="318" y="621"/>
                  </a:lnTo>
                  <a:lnTo>
                    <a:pt x="305" y="619"/>
                  </a:lnTo>
                  <a:lnTo>
                    <a:pt x="296" y="618"/>
                  </a:lnTo>
                  <a:lnTo>
                    <a:pt x="288" y="616"/>
                  </a:lnTo>
                  <a:lnTo>
                    <a:pt x="282" y="619"/>
                  </a:lnTo>
                  <a:lnTo>
                    <a:pt x="275" y="618"/>
                  </a:lnTo>
                  <a:lnTo>
                    <a:pt x="266" y="616"/>
                  </a:lnTo>
                  <a:lnTo>
                    <a:pt x="258" y="610"/>
                  </a:lnTo>
                  <a:lnTo>
                    <a:pt x="252" y="610"/>
                  </a:lnTo>
                  <a:lnTo>
                    <a:pt x="245" y="609"/>
                  </a:lnTo>
                  <a:lnTo>
                    <a:pt x="239" y="604"/>
                  </a:lnTo>
                  <a:lnTo>
                    <a:pt x="231" y="598"/>
                  </a:lnTo>
                  <a:lnTo>
                    <a:pt x="224" y="595"/>
                  </a:lnTo>
                  <a:lnTo>
                    <a:pt x="213" y="594"/>
                  </a:lnTo>
                  <a:lnTo>
                    <a:pt x="203" y="592"/>
                  </a:lnTo>
                  <a:lnTo>
                    <a:pt x="195" y="598"/>
                  </a:lnTo>
                  <a:lnTo>
                    <a:pt x="185" y="598"/>
                  </a:lnTo>
                  <a:lnTo>
                    <a:pt x="173" y="595"/>
                  </a:lnTo>
                  <a:lnTo>
                    <a:pt x="161" y="591"/>
                  </a:lnTo>
                  <a:lnTo>
                    <a:pt x="143" y="589"/>
                  </a:lnTo>
                  <a:lnTo>
                    <a:pt x="129" y="585"/>
                  </a:lnTo>
                  <a:lnTo>
                    <a:pt x="111" y="585"/>
                  </a:lnTo>
                  <a:lnTo>
                    <a:pt x="104" y="586"/>
                  </a:lnTo>
                  <a:lnTo>
                    <a:pt x="96" y="586"/>
                  </a:lnTo>
                  <a:lnTo>
                    <a:pt x="89" y="579"/>
                  </a:lnTo>
                  <a:lnTo>
                    <a:pt x="81" y="570"/>
                  </a:lnTo>
                  <a:lnTo>
                    <a:pt x="75" y="558"/>
                  </a:lnTo>
                  <a:lnTo>
                    <a:pt x="60" y="544"/>
                  </a:lnTo>
                  <a:lnTo>
                    <a:pt x="50" y="538"/>
                  </a:lnTo>
                  <a:lnTo>
                    <a:pt x="39" y="532"/>
                  </a:lnTo>
                  <a:lnTo>
                    <a:pt x="29" y="526"/>
                  </a:lnTo>
                  <a:lnTo>
                    <a:pt x="21" y="523"/>
                  </a:lnTo>
                  <a:lnTo>
                    <a:pt x="12" y="514"/>
                  </a:lnTo>
                  <a:lnTo>
                    <a:pt x="8" y="505"/>
                  </a:lnTo>
                  <a:lnTo>
                    <a:pt x="2" y="496"/>
                  </a:lnTo>
                  <a:lnTo>
                    <a:pt x="0" y="490"/>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384" name="Freeform 24"/>
            <p:cNvSpPr>
              <a:spLocks/>
            </p:cNvSpPr>
            <p:nvPr/>
          </p:nvSpPr>
          <p:spPr bwMode="auto">
            <a:xfrm>
              <a:off x="4576" y="3683"/>
              <a:ext cx="193" cy="122"/>
            </a:xfrm>
            <a:custGeom>
              <a:avLst/>
              <a:gdLst>
                <a:gd name="T0" fmla="*/ 6 w 393"/>
                <a:gd name="T1" fmla="*/ 160 h 211"/>
                <a:gd name="T2" fmla="*/ 24 w 393"/>
                <a:gd name="T3" fmla="*/ 150 h 211"/>
                <a:gd name="T4" fmla="*/ 27 w 393"/>
                <a:gd name="T5" fmla="*/ 132 h 211"/>
                <a:gd name="T6" fmla="*/ 36 w 393"/>
                <a:gd name="T7" fmla="*/ 109 h 211"/>
                <a:gd name="T8" fmla="*/ 49 w 393"/>
                <a:gd name="T9" fmla="*/ 97 h 211"/>
                <a:gd name="T10" fmla="*/ 75 w 393"/>
                <a:gd name="T11" fmla="*/ 100 h 211"/>
                <a:gd name="T12" fmla="*/ 94 w 393"/>
                <a:gd name="T13" fmla="*/ 88 h 211"/>
                <a:gd name="T14" fmla="*/ 109 w 393"/>
                <a:gd name="T15" fmla="*/ 70 h 211"/>
                <a:gd name="T16" fmla="*/ 115 w 393"/>
                <a:gd name="T17" fmla="*/ 45 h 211"/>
                <a:gd name="T18" fmla="*/ 145 w 393"/>
                <a:gd name="T19" fmla="*/ 45 h 211"/>
                <a:gd name="T20" fmla="*/ 168 w 393"/>
                <a:gd name="T21" fmla="*/ 37 h 211"/>
                <a:gd name="T22" fmla="*/ 190 w 393"/>
                <a:gd name="T23" fmla="*/ 27 h 211"/>
                <a:gd name="T24" fmla="*/ 207 w 393"/>
                <a:gd name="T25" fmla="*/ 6 h 211"/>
                <a:gd name="T26" fmla="*/ 231 w 393"/>
                <a:gd name="T27" fmla="*/ 4 h 211"/>
                <a:gd name="T28" fmla="*/ 252 w 393"/>
                <a:gd name="T29" fmla="*/ 0 h 211"/>
                <a:gd name="T30" fmla="*/ 268 w 393"/>
                <a:gd name="T31" fmla="*/ 0 h 211"/>
                <a:gd name="T32" fmla="*/ 286 w 393"/>
                <a:gd name="T33" fmla="*/ 12 h 211"/>
                <a:gd name="T34" fmla="*/ 306 w 393"/>
                <a:gd name="T35" fmla="*/ 19 h 211"/>
                <a:gd name="T36" fmla="*/ 319 w 393"/>
                <a:gd name="T37" fmla="*/ 28 h 211"/>
                <a:gd name="T38" fmla="*/ 328 w 393"/>
                <a:gd name="T39" fmla="*/ 43 h 211"/>
                <a:gd name="T40" fmla="*/ 339 w 393"/>
                <a:gd name="T41" fmla="*/ 58 h 211"/>
                <a:gd name="T42" fmla="*/ 361 w 393"/>
                <a:gd name="T43" fmla="*/ 69 h 211"/>
                <a:gd name="T44" fmla="*/ 378 w 393"/>
                <a:gd name="T45" fmla="*/ 81 h 211"/>
                <a:gd name="T46" fmla="*/ 393 w 393"/>
                <a:gd name="T47" fmla="*/ 102 h 211"/>
                <a:gd name="T48" fmla="*/ 364 w 393"/>
                <a:gd name="T49" fmla="*/ 120 h 211"/>
                <a:gd name="T50" fmla="*/ 342 w 393"/>
                <a:gd name="T51" fmla="*/ 129 h 211"/>
                <a:gd name="T52" fmla="*/ 318 w 393"/>
                <a:gd name="T53" fmla="*/ 144 h 211"/>
                <a:gd name="T54" fmla="*/ 304 w 393"/>
                <a:gd name="T55" fmla="*/ 123 h 211"/>
                <a:gd name="T56" fmla="*/ 274 w 393"/>
                <a:gd name="T57" fmla="*/ 126 h 211"/>
                <a:gd name="T58" fmla="*/ 252 w 393"/>
                <a:gd name="T59" fmla="*/ 151 h 211"/>
                <a:gd name="T60" fmla="*/ 231 w 393"/>
                <a:gd name="T61" fmla="*/ 157 h 211"/>
                <a:gd name="T62" fmla="*/ 220 w 393"/>
                <a:gd name="T63" fmla="*/ 178 h 211"/>
                <a:gd name="T64" fmla="*/ 196 w 393"/>
                <a:gd name="T65" fmla="*/ 184 h 211"/>
                <a:gd name="T66" fmla="*/ 175 w 393"/>
                <a:gd name="T67" fmla="*/ 195 h 211"/>
                <a:gd name="T68" fmla="*/ 160 w 393"/>
                <a:gd name="T69" fmla="*/ 199 h 211"/>
                <a:gd name="T70" fmla="*/ 151 w 393"/>
                <a:gd name="T71" fmla="*/ 196 h 211"/>
                <a:gd name="T72" fmla="*/ 139 w 393"/>
                <a:gd name="T73" fmla="*/ 202 h 211"/>
                <a:gd name="T74" fmla="*/ 127 w 393"/>
                <a:gd name="T75" fmla="*/ 205 h 211"/>
                <a:gd name="T76" fmla="*/ 112 w 393"/>
                <a:gd name="T77" fmla="*/ 196 h 211"/>
                <a:gd name="T78" fmla="*/ 99 w 393"/>
                <a:gd name="T79" fmla="*/ 196 h 211"/>
                <a:gd name="T80" fmla="*/ 81 w 393"/>
                <a:gd name="T81" fmla="*/ 201 h 211"/>
                <a:gd name="T82" fmla="*/ 61 w 393"/>
                <a:gd name="T83" fmla="*/ 198 h 211"/>
                <a:gd name="T84" fmla="*/ 46 w 393"/>
                <a:gd name="T85" fmla="*/ 195 h 211"/>
                <a:gd name="T86" fmla="*/ 33 w 393"/>
                <a:gd name="T87" fmla="*/ 207 h 211"/>
                <a:gd name="T88" fmla="*/ 13 w 393"/>
                <a:gd name="T89" fmla="*/ 211 h 211"/>
                <a:gd name="T90" fmla="*/ 0 w 393"/>
                <a:gd name="T91" fmla="*/ 210 h 211"/>
                <a:gd name="T92" fmla="*/ 0 w 393"/>
                <a:gd name="T93" fmla="*/ 190 h 211"/>
                <a:gd name="T94" fmla="*/ 3 w 393"/>
                <a:gd name="T95" fmla="*/ 16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93" h="211">
                  <a:moveTo>
                    <a:pt x="3" y="169"/>
                  </a:moveTo>
                  <a:lnTo>
                    <a:pt x="6" y="160"/>
                  </a:lnTo>
                  <a:lnTo>
                    <a:pt x="15" y="156"/>
                  </a:lnTo>
                  <a:lnTo>
                    <a:pt x="24" y="150"/>
                  </a:lnTo>
                  <a:lnTo>
                    <a:pt x="27" y="141"/>
                  </a:lnTo>
                  <a:lnTo>
                    <a:pt x="27" y="132"/>
                  </a:lnTo>
                  <a:lnTo>
                    <a:pt x="27" y="118"/>
                  </a:lnTo>
                  <a:lnTo>
                    <a:pt x="36" y="109"/>
                  </a:lnTo>
                  <a:lnTo>
                    <a:pt x="40" y="103"/>
                  </a:lnTo>
                  <a:lnTo>
                    <a:pt x="49" y="97"/>
                  </a:lnTo>
                  <a:lnTo>
                    <a:pt x="64" y="99"/>
                  </a:lnTo>
                  <a:lnTo>
                    <a:pt x="75" y="100"/>
                  </a:lnTo>
                  <a:lnTo>
                    <a:pt x="87" y="96"/>
                  </a:lnTo>
                  <a:lnTo>
                    <a:pt x="94" y="88"/>
                  </a:lnTo>
                  <a:lnTo>
                    <a:pt x="103" y="81"/>
                  </a:lnTo>
                  <a:lnTo>
                    <a:pt x="109" y="70"/>
                  </a:lnTo>
                  <a:lnTo>
                    <a:pt x="114" y="55"/>
                  </a:lnTo>
                  <a:lnTo>
                    <a:pt x="115" y="45"/>
                  </a:lnTo>
                  <a:lnTo>
                    <a:pt x="129" y="43"/>
                  </a:lnTo>
                  <a:lnTo>
                    <a:pt x="145" y="45"/>
                  </a:lnTo>
                  <a:lnTo>
                    <a:pt x="157" y="42"/>
                  </a:lnTo>
                  <a:lnTo>
                    <a:pt x="168" y="37"/>
                  </a:lnTo>
                  <a:lnTo>
                    <a:pt x="178" y="34"/>
                  </a:lnTo>
                  <a:lnTo>
                    <a:pt x="190" y="27"/>
                  </a:lnTo>
                  <a:lnTo>
                    <a:pt x="198" y="18"/>
                  </a:lnTo>
                  <a:lnTo>
                    <a:pt x="207" y="6"/>
                  </a:lnTo>
                  <a:lnTo>
                    <a:pt x="220" y="4"/>
                  </a:lnTo>
                  <a:lnTo>
                    <a:pt x="231" y="4"/>
                  </a:lnTo>
                  <a:lnTo>
                    <a:pt x="244" y="0"/>
                  </a:lnTo>
                  <a:lnTo>
                    <a:pt x="252" y="0"/>
                  </a:lnTo>
                  <a:lnTo>
                    <a:pt x="259" y="0"/>
                  </a:lnTo>
                  <a:lnTo>
                    <a:pt x="268" y="0"/>
                  </a:lnTo>
                  <a:lnTo>
                    <a:pt x="277" y="1"/>
                  </a:lnTo>
                  <a:lnTo>
                    <a:pt x="286" y="12"/>
                  </a:lnTo>
                  <a:lnTo>
                    <a:pt x="298" y="13"/>
                  </a:lnTo>
                  <a:lnTo>
                    <a:pt x="306" y="19"/>
                  </a:lnTo>
                  <a:lnTo>
                    <a:pt x="312" y="22"/>
                  </a:lnTo>
                  <a:lnTo>
                    <a:pt x="319" y="28"/>
                  </a:lnTo>
                  <a:lnTo>
                    <a:pt x="325" y="36"/>
                  </a:lnTo>
                  <a:lnTo>
                    <a:pt x="328" y="43"/>
                  </a:lnTo>
                  <a:lnTo>
                    <a:pt x="331" y="51"/>
                  </a:lnTo>
                  <a:lnTo>
                    <a:pt x="339" y="58"/>
                  </a:lnTo>
                  <a:lnTo>
                    <a:pt x="352" y="63"/>
                  </a:lnTo>
                  <a:lnTo>
                    <a:pt x="361" y="69"/>
                  </a:lnTo>
                  <a:lnTo>
                    <a:pt x="370" y="75"/>
                  </a:lnTo>
                  <a:lnTo>
                    <a:pt x="378" y="81"/>
                  </a:lnTo>
                  <a:lnTo>
                    <a:pt x="384" y="90"/>
                  </a:lnTo>
                  <a:lnTo>
                    <a:pt x="393" y="102"/>
                  </a:lnTo>
                  <a:lnTo>
                    <a:pt x="376" y="112"/>
                  </a:lnTo>
                  <a:lnTo>
                    <a:pt x="364" y="120"/>
                  </a:lnTo>
                  <a:lnTo>
                    <a:pt x="354" y="123"/>
                  </a:lnTo>
                  <a:lnTo>
                    <a:pt x="342" y="129"/>
                  </a:lnTo>
                  <a:lnTo>
                    <a:pt x="331" y="136"/>
                  </a:lnTo>
                  <a:lnTo>
                    <a:pt x="318" y="144"/>
                  </a:lnTo>
                  <a:lnTo>
                    <a:pt x="310" y="132"/>
                  </a:lnTo>
                  <a:lnTo>
                    <a:pt x="304" y="123"/>
                  </a:lnTo>
                  <a:lnTo>
                    <a:pt x="292" y="123"/>
                  </a:lnTo>
                  <a:lnTo>
                    <a:pt x="274" y="126"/>
                  </a:lnTo>
                  <a:lnTo>
                    <a:pt x="265" y="136"/>
                  </a:lnTo>
                  <a:lnTo>
                    <a:pt x="252" y="151"/>
                  </a:lnTo>
                  <a:lnTo>
                    <a:pt x="241" y="150"/>
                  </a:lnTo>
                  <a:lnTo>
                    <a:pt x="231" y="157"/>
                  </a:lnTo>
                  <a:lnTo>
                    <a:pt x="226" y="171"/>
                  </a:lnTo>
                  <a:lnTo>
                    <a:pt x="220" y="178"/>
                  </a:lnTo>
                  <a:lnTo>
                    <a:pt x="208" y="180"/>
                  </a:lnTo>
                  <a:lnTo>
                    <a:pt x="196" y="184"/>
                  </a:lnTo>
                  <a:lnTo>
                    <a:pt x="187" y="189"/>
                  </a:lnTo>
                  <a:lnTo>
                    <a:pt x="175" y="195"/>
                  </a:lnTo>
                  <a:lnTo>
                    <a:pt x="168" y="196"/>
                  </a:lnTo>
                  <a:lnTo>
                    <a:pt x="160" y="199"/>
                  </a:lnTo>
                  <a:lnTo>
                    <a:pt x="156" y="201"/>
                  </a:lnTo>
                  <a:lnTo>
                    <a:pt x="151" y="196"/>
                  </a:lnTo>
                  <a:lnTo>
                    <a:pt x="144" y="196"/>
                  </a:lnTo>
                  <a:lnTo>
                    <a:pt x="139" y="202"/>
                  </a:lnTo>
                  <a:lnTo>
                    <a:pt x="139" y="208"/>
                  </a:lnTo>
                  <a:lnTo>
                    <a:pt x="127" y="205"/>
                  </a:lnTo>
                  <a:lnTo>
                    <a:pt x="118" y="202"/>
                  </a:lnTo>
                  <a:lnTo>
                    <a:pt x="112" y="196"/>
                  </a:lnTo>
                  <a:lnTo>
                    <a:pt x="106" y="193"/>
                  </a:lnTo>
                  <a:lnTo>
                    <a:pt x="99" y="196"/>
                  </a:lnTo>
                  <a:lnTo>
                    <a:pt x="90" y="196"/>
                  </a:lnTo>
                  <a:lnTo>
                    <a:pt x="81" y="201"/>
                  </a:lnTo>
                  <a:lnTo>
                    <a:pt x="72" y="202"/>
                  </a:lnTo>
                  <a:lnTo>
                    <a:pt x="61" y="198"/>
                  </a:lnTo>
                  <a:lnTo>
                    <a:pt x="52" y="196"/>
                  </a:lnTo>
                  <a:lnTo>
                    <a:pt x="46" y="195"/>
                  </a:lnTo>
                  <a:lnTo>
                    <a:pt x="40" y="204"/>
                  </a:lnTo>
                  <a:lnTo>
                    <a:pt x="33" y="207"/>
                  </a:lnTo>
                  <a:lnTo>
                    <a:pt x="24" y="208"/>
                  </a:lnTo>
                  <a:lnTo>
                    <a:pt x="13" y="211"/>
                  </a:lnTo>
                  <a:lnTo>
                    <a:pt x="7" y="208"/>
                  </a:lnTo>
                  <a:lnTo>
                    <a:pt x="0" y="210"/>
                  </a:lnTo>
                  <a:lnTo>
                    <a:pt x="0" y="199"/>
                  </a:lnTo>
                  <a:lnTo>
                    <a:pt x="0" y="190"/>
                  </a:lnTo>
                  <a:lnTo>
                    <a:pt x="0" y="183"/>
                  </a:lnTo>
                  <a:lnTo>
                    <a:pt x="3" y="169"/>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385" name="Freeform 25"/>
            <p:cNvSpPr>
              <a:spLocks/>
            </p:cNvSpPr>
            <p:nvPr/>
          </p:nvSpPr>
          <p:spPr bwMode="auto">
            <a:xfrm>
              <a:off x="4584" y="3791"/>
              <a:ext cx="151" cy="93"/>
            </a:xfrm>
            <a:custGeom>
              <a:avLst/>
              <a:gdLst>
                <a:gd name="T0" fmla="*/ 1 w 151"/>
                <a:gd name="T1" fmla="*/ 23 h 93"/>
                <a:gd name="T2" fmla="*/ 9 w 151"/>
                <a:gd name="T3" fmla="*/ 33 h 93"/>
                <a:gd name="T4" fmla="*/ 13 w 151"/>
                <a:gd name="T5" fmla="*/ 48 h 93"/>
                <a:gd name="T6" fmla="*/ 7 w 151"/>
                <a:gd name="T7" fmla="*/ 57 h 93"/>
                <a:gd name="T8" fmla="*/ 4 w 151"/>
                <a:gd name="T9" fmla="*/ 69 h 93"/>
                <a:gd name="T10" fmla="*/ 13 w 151"/>
                <a:gd name="T11" fmla="*/ 68 h 93"/>
                <a:gd name="T12" fmla="*/ 18 w 151"/>
                <a:gd name="T13" fmla="*/ 78 h 93"/>
                <a:gd name="T14" fmla="*/ 25 w 151"/>
                <a:gd name="T15" fmla="*/ 83 h 93"/>
                <a:gd name="T16" fmla="*/ 31 w 151"/>
                <a:gd name="T17" fmla="*/ 88 h 93"/>
                <a:gd name="T18" fmla="*/ 41 w 151"/>
                <a:gd name="T19" fmla="*/ 91 h 93"/>
                <a:gd name="T20" fmla="*/ 56 w 151"/>
                <a:gd name="T21" fmla="*/ 90 h 93"/>
                <a:gd name="T22" fmla="*/ 67 w 151"/>
                <a:gd name="T23" fmla="*/ 88 h 93"/>
                <a:gd name="T24" fmla="*/ 73 w 151"/>
                <a:gd name="T25" fmla="*/ 84 h 93"/>
                <a:gd name="T26" fmla="*/ 89 w 151"/>
                <a:gd name="T27" fmla="*/ 83 h 93"/>
                <a:gd name="T28" fmla="*/ 102 w 151"/>
                <a:gd name="T29" fmla="*/ 83 h 93"/>
                <a:gd name="T30" fmla="*/ 116 w 151"/>
                <a:gd name="T31" fmla="*/ 80 h 93"/>
                <a:gd name="T32" fmla="*/ 126 w 151"/>
                <a:gd name="T33" fmla="*/ 69 h 93"/>
                <a:gd name="T34" fmla="*/ 129 w 151"/>
                <a:gd name="T35" fmla="*/ 57 h 93"/>
                <a:gd name="T36" fmla="*/ 135 w 151"/>
                <a:gd name="T37" fmla="*/ 44 h 93"/>
                <a:gd name="T38" fmla="*/ 144 w 151"/>
                <a:gd name="T39" fmla="*/ 31 h 93"/>
                <a:gd name="T40" fmla="*/ 149 w 151"/>
                <a:gd name="T41" fmla="*/ 17 h 93"/>
                <a:gd name="T42" fmla="*/ 147 w 151"/>
                <a:gd name="T43" fmla="*/ 5 h 93"/>
                <a:gd name="T44" fmla="*/ 136 w 151"/>
                <a:gd name="T45" fmla="*/ 5 h 93"/>
                <a:gd name="T46" fmla="*/ 131 w 151"/>
                <a:gd name="T47" fmla="*/ 23 h 93"/>
                <a:gd name="T48" fmla="*/ 120 w 151"/>
                <a:gd name="T49" fmla="*/ 28 h 93"/>
                <a:gd name="T50" fmla="*/ 110 w 151"/>
                <a:gd name="T51" fmla="*/ 28 h 93"/>
                <a:gd name="T52" fmla="*/ 101 w 151"/>
                <a:gd name="T53" fmla="*/ 19 h 93"/>
                <a:gd name="T54" fmla="*/ 86 w 151"/>
                <a:gd name="T55" fmla="*/ 19 h 93"/>
                <a:gd name="T56" fmla="*/ 75 w 151"/>
                <a:gd name="T57" fmla="*/ 20 h 93"/>
                <a:gd name="T58" fmla="*/ 66 w 151"/>
                <a:gd name="T59" fmla="*/ 16 h 93"/>
                <a:gd name="T60" fmla="*/ 60 w 151"/>
                <a:gd name="T61" fmla="*/ 12 h 93"/>
                <a:gd name="T62" fmla="*/ 49 w 151"/>
                <a:gd name="T63" fmla="*/ 7 h 93"/>
                <a:gd name="T64" fmla="*/ 39 w 151"/>
                <a:gd name="T65" fmla="*/ 5 h 93"/>
                <a:gd name="T66" fmla="*/ 31 w 151"/>
                <a:gd name="T67" fmla="*/ 8 h 93"/>
                <a:gd name="T68" fmla="*/ 24 w 151"/>
                <a:gd name="T69" fmla="*/ 7 h 93"/>
                <a:gd name="T70" fmla="*/ 15 w 151"/>
                <a:gd name="T71" fmla="*/ 6 h 93"/>
                <a:gd name="T72" fmla="*/ 5 w 151"/>
                <a:gd name="T73" fmla="*/ 1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 h="93">
                  <a:moveTo>
                    <a:pt x="0" y="14"/>
                  </a:moveTo>
                  <a:lnTo>
                    <a:pt x="1" y="23"/>
                  </a:lnTo>
                  <a:lnTo>
                    <a:pt x="6" y="26"/>
                  </a:lnTo>
                  <a:lnTo>
                    <a:pt x="9" y="33"/>
                  </a:lnTo>
                  <a:lnTo>
                    <a:pt x="12" y="40"/>
                  </a:lnTo>
                  <a:lnTo>
                    <a:pt x="13" y="48"/>
                  </a:lnTo>
                  <a:lnTo>
                    <a:pt x="12" y="54"/>
                  </a:lnTo>
                  <a:lnTo>
                    <a:pt x="7" y="57"/>
                  </a:lnTo>
                  <a:lnTo>
                    <a:pt x="5" y="64"/>
                  </a:lnTo>
                  <a:lnTo>
                    <a:pt x="4" y="69"/>
                  </a:lnTo>
                  <a:lnTo>
                    <a:pt x="8" y="68"/>
                  </a:lnTo>
                  <a:lnTo>
                    <a:pt x="13" y="68"/>
                  </a:lnTo>
                  <a:lnTo>
                    <a:pt x="16" y="73"/>
                  </a:lnTo>
                  <a:lnTo>
                    <a:pt x="18" y="78"/>
                  </a:lnTo>
                  <a:lnTo>
                    <a:pt x="21" y="80"/>
                  </a:lnTo>
                  <a:lnTo>
                    <a:pt x="25" y="83"/>
                  </a:lnTo>
                  <a:lnTo>
                    <a:pt x="26" y="87"/>
                  </a:lnTo>
                  <a:lnTo>
                    <a:pt x="31" y="88"/>
                  </a:lnTo>
                  <a:lnTo>
                    <a:pt x="34" y="91"/>
                  </a:lnTo>
                  <a:lnTo>
                    <a:pt x="41" y="91"/>
                  </a:lnTo>
                  <a:lnTo>
                    <a:pt x="51" y="93"/>
                  </a:lnTo>
                  <a:lnTo>
                    <a:pt x="56" y="90"/>
                  </a:lnTo>
                  <a:lnTo>
                    <a:pt x="61" y="88"/>
                  </a:lnTo>
                  <a:lnTo>
                    <a:pt x="67" y="88"/>
                  </a:lnTo>
                  <a:lnTo>
                    <a:pt x="69" y="84"/>
                  </a:lnTo>
                  <a:lnTo>
                    <a:pt x="73" y="84"/>
                  </a:lnTo>
                  <a:lnTo>
                    <a:pt x="82" y="83"/>
                  </a:lnTo>
                  <a:lnTo>
                    <a:pt x="89" y="83"/>
                  </a:lnTo>
                  <a:lnTo>
                    <a:pt x="97" y="81"/>
                  </a:lnTo>
                  <a:lnTo>
                    <a:pt x="102" y="83"/>
                  </a:lnTo>
                  <a:lnTo>
                    <a:pt x="110" y="81"/>
                  </a:lnTo>
                  <a:lnTo>
                    <a:pt x="116" y="80"/>
                  </a:lnTo>
                  <a:lnTo>
                    <a:pt x="124" y="74"/>
                  </a:lnTo>
                  <a:lnTo>
                    <a:pt x="126" y="69"/>
                  </a:lnTo>
                  <a:lnTo>
                    <a:pt x="126" y="62"/>
                  </a:lnTo>
                  <a:lnTo>
                    <a:pt x="129" y="57"/>
                  </a:lnTo>
                  <a:lnTo>
                    <a:pt x="130" y="51"/>
                  </a:lnTo>
                  <a:lnTo>
                    <a:pt x="135" y="44"/>
                  </a:lnTo>
                  <a:lnTo>
                    <a:pt x="139" y="38"/>
                  </a:lnTo>
                  <a:lnTo>
                    <a:pt x="144" y="31"/>
                  </a:lnTo>
                  <a:lnTo>
                    <a:pt x="146" y="22"/>
                  </a:lnTo>
                  <a:lnTo>
                    <a:pt x="149" y="17"/>
                  </a:lnTo>
                  <a:lnTo>
                    <a:pt x="151" y="10"/>
                  </a:lnTo>
                  <a:lnTo>
                    <a:pt x="147" y="5"/>
                  </a:lnTo>
                  <a:lnTo>
                    <a:pt x="141" y="0"/>
                  </a:lnTo>
                  <a:lnTo>
                    <a:pt x="136" y="5"/>
                  </a:lnTo>
                  <a:lnTo>
                    <a:pt x="132" y="12"/>
                  </a:lnTo>
                  <a:lnTo>
                    <a:pt x="131" y="23"/>
                  </a:lnTo>
                  <a:lnTo>
                    <a:pt x="126" y="27"/>
                  </a:lnTo>
                  <a:lnTo>
                    <a:pt x="120" y="28"/>
                  </a:lnTo>
                  <a:lnTo>
                    <a:pt x="115" y="29"/>
                  </a:lnTo>
                  <a:lnTo>
                    <a:pt x="110" y="28"/>
                  </a:lnTo>
                  <a:lnTo>
                    <a:pt x="105" y="23"/>
                  </a:lnTo>
                  <a:lnTo>
                    <a:pt x="101" y="19"/>
                  </a:lnTo>
                  <a:lnTo>
                    <a:pt x="95" y="17"/>
                  </a:lnTo>
                  <a:lnTo>
                    <a:pt x="86" y="19"/>
                  </a:lnTo>
                  <a:lnTo>
                    <a:pt x="80" y="23"/>
                  </a:lnTo>
                  <a:lnTo>
                    <a:pt x="75" y="20"/>
                  </a:lnTo>
                  <a:lnTo>
                    <a:pt x="72" y="16"/>
                  </a:lnTo>
                  <a:lnTo>
                    <a:pt x="66" y="16"/>
                  </a:lnTo>
                  <a:lnTo>
                    <a:pt x="64" y="12"/>
                  </a:lnTo>
                  <a:lnTo>
                    <a:pt x="60" y="12"/>
                  </a:lnTo>
                  <a:lnTo>
                    <a:pt x="54" y="10"/>
                  </a:lnTo>
                  <a:lnTo>
                    <a:pt x="49" y="7"/>
                  </a:lnTo>
                  <a:lnTo>
                    <a:pt x="45" y="5"/>
                  </a:lnTo>
                  <a:lnTo>
                    <a:pt x="39" y="5"/>
                  </a:lnTo>
                  <a:lnTo>
                    <a:pt x="35" y="5"/>
                  </a:lnTo>
                  <a:lnTo>
                    <a:pt x="31" y="8"/>
                  </a:lnTo>
                  <a:lnTo>
                    <a:pt x="27" y="8"/>
                  </a:lnTo>
                  <a:lnTo>
                    <a:pt x="24" y="7"/>
                  </a:lnTo>
                  <a:lnTo>
                    <a:pt x="19" y="5"/>
                  </a:lnTo>
                  <a:lnTo>
                    <a:pt x="15" y="6"/>
                  </a:lnTo>
                  <a:lnTo>
                    <a:pt x="10" y="10"/>
                  </a:lnTo>
                  <a:lnTo>
                    <a:pt x="5" y="12"/>
                  </a:lnTo>
                  <a:lnTo>
                    <a:pt x="0" y="14"/>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386" name="Freeform 26"/>
            <p:cNvSpPr>
              <a:spLocks/>
            </p:cNvSpPr>
            <p:nvPr/>
          </p:nvSpPr>
          <p:spPr bwMode="auto">
            <a:xfrm>
              <a:off x="4645" y="3754"/>
              <a:ext cx="88" cy="67"/>
            </a:xfrm>
            <a:custGeom>
              <a:avLst/>
              <a:gdLst>
                <a:gd name="T0" fmla="*/ 0 w 182"/>
                <a:gd name="T1" fmla="*/ 84 h 115"/>
                <a:gd name="T2" fmla="*/ 3 w 182"/>
                <a:gd name="T3" fmla="*/ 75 h 115"/>
                <a:gd name="T4" fmla="*/ 11 w 182"/>
                <a:gd name="T5" fmla="*/ 73 h 115"/>
                <a:gd name="T6" fmla="*/ 20 w 182"/>
                <a:gd name="T7" fmla="*/ 76 h 115"/>
                <a:gd name="T8" fmla="*/ 32 w 182"/>
                <a:gd name="T9" fmla="*/ 72 h 115"/>
                <a:gd name="T10" fmla="*/ 48 w 182"/>
                <a:gd name="T11" fmla="*/ 66 h 115"/>
                <a:gd name="T12" fmla="*/ 59 w 182"/>
                <a:gd name="T13" fmla="*/ 61 h 115"/>
                <a:gd name="T14" fmla="*/ 71 w 182"/>
                <a:gd name="T15" fmla="*/ 57 h 115"/>
                <a:gd name="T16" fmla="*/ 83 w 182"/>
                <a:gd name="T17" fmla="*/ 54 h 115"/>
                <a:gd name="T18" fmla="*/ 92 w 182"/>
                <a:gd name="T19" fmla="*/ 36 h 115"/>
                <a:gd name="T20" fmla="*/ 102 w 182"/>
                <a:gd name="T21" fmla="*/ 28 h 115"/>
                <a:gd name="T22" fmla="*/ 113 w 182"/>
                <a:gd name="T23" fmla="*/ 27 h 115"/>
                <a:gd name="T24" fmla="*/ 120 w 182"/>
                <a:gd name="T25" fmla="*/ 19 h 115"/>
                <a:gd name="T26" fmla="*/ 128 w 182"/>
                <a:gd name="T27" fmla="*/ 13 h 115"/>
                <a:gd name="T28" fmla="*/ 135 w 182"/>
                <a:gd name="T29" fmla="*/ 3 h 115"/>
                <a:gd name="T30" fmla="*/ 147 w 182"/>
                <a:gd name="T31" fmla="*/ 1 h 115"/>
                <a:gd name="T32" fmla="*/ 164 w 182"/>
                <a:gd name="T33" fmla="*/ 0 h 115"/>
                <a:gd name="T34" fmla="*/ 173 w 182"/>
                <a:gd name="T35" fmla="*/ 9 h 115"/>
                <a:gd name="T36" fmla="*/ 182 w 182"/>
                <a:gd name="T37" fmla="*/ 19 h 115"/>
                <a:gd name="T38" fmla="*/ 180 w 182"/>
                <a:gd name="T39" fmla="*/ 31 h 115"/>
                <a:gd name="T40" fmla="*/ 177 w 182"/>
                <a:gd name="T41" fmla="*/ 36 h 115"/>
                <a:gd name="T42" fmla="*/ 176 w 182"/>
                <a:gd name="T43" fmla="*/ 43 h 115"/>
                <a:gd name="T44" fmla="*/ 170 w 182"/>
                <a:gd name="T45" fmla="*/ 46 h 115"/>
                <a:gd name="T46" fmla="*/ 159 w 182"/>
                <a:gd name="T47" fmla="*/ 49 h 115"/>
                <a:gd name="T48" fmla="*/ 159 w 182"/>
                <a:gd name="T49" fmla="*/ 55 h 115"/>
                <a:gd name="T50" fmla="*/ 167 w 182"/>
                <a:gd name="T51" fmla="*/ 63 h 115"/>
                <a:gd name="T52" fmla="*/ 159 w 182"/>
                <a:gd name="T53" fmla="*/ 69 h 115"/>
                <a:gd name="T54" fmla="*/ 147 w 182"/>
                <a:gd name="T55" fmla="*/ 82 h 115"/>
                <a:gd name="T56" fmla="*/ 144 w 182"/>
                <a:gd name="T57" fmla="*/ 94 h 115"/>
                <a:gd name="T58" fmla="*/ 144 w 182"/>
                <a:gd name="T59" fmla="*/ 103 h 115"/>
                <a:gd name="T60" fmla="*/ 135 w 182"/>
                <a:gd name="T61" fmla="*/ 112 h 115"/>
                <a:gd name="T62" fmla="*/ 123 w 182"/>
                <a:gd name="T63" fmla="*/ 112 h 115"/>
                <a:gd name="T64" fmla="*/ 113 w 182"/>
                <a:gd name="T65" fmla="*/ 115 h 115"/>
                <a:gd name="T66" fmla="*/ 105 w 182"/>
                <a:gd name="T67" fmla="*/ 114 h 115"/>
                <a:gd name="T68" fmla="*/ 96 w 182"/>
                <a:gd name="T69" fmla="*/ 109 h 115"/>
                <a:gd name="T70" fmla="*/ 90 w 182"/>
                <a:gd name="T71" fmla="*/ 103 h 115"/>
                <a:gd name="T72" fmla="*/ 86 w 182"/>
                <a:gd name="T73" fmla="*/ 99 h 115"/>
                <a:gd name="T74" fmla="*/ 75 w 182"/>
                <a:gd name="T75" fmla="*/ 96 h 115"/>
                <a:gd name="T76" fmla="*/ 62 w 182"/>
                <a:gd name="T77" fmla="*/ 94 h 115"/>
                <a:gd name="T78" fmla="*/ 51 w 182"/>
                <a:gd name="T79" fmla="*/ 96 h 115"/>
                <a:gd name="T80" fmla="*/ 42 w 182"/>
                <a:gd name="T81" fmla="*/ 103 h 115"/>
                <a:gd name="T82" fmla="*/ 32 w 182"/>
                <a:gd name="T83" fmla="*/ 100 h 115"/>
                <a:gd name="T84" fmla="*/ 23 w 182"/>
                <a:gd name="T85" fmla="*/ 93 h 115"/>
                <a:gd name="T86" fmla="*/ 12 w 182"/>
                <a:gd name="T87" fmla="*/ 91 h 115"/>
                <a:gd name="T88" fmla="*/ 8 w 182"/>
                <a:gd name="T89" fmla="*/ 84 h 115"/>
                <a:gd name="T90" fmla="*/ 0 w 182"/>
                <a:gd name="T91" fmla="*/ 8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115">
                  <a:moveTo>
                    <a:pt x="0" y="84"/>
                  </a:moveTo>
                  <a:lnTo>
                    <a:pt x="3" y="75"/>
                  </a:lnTo>
                  <a:lnTo>
                    <a:pt x="11" y="73"/>
                  </a:lnTo>
                  <a:lnTo>
                    <a:pt x="20" y="76"/>
                  </a:lnTo>
                  <a:lnTo>
                    <a:pt x="32" y="72"/>
                  </a:lnTo>
                  <a:lnTo>
                    <a:pt x="48" y="66"/>
                  </a:lnTo>
                  <a:lnTo>
                    <a:pt x="59" y="61"/>
                  </a:lnTo>
                  <a:lnTo>
                    <a:pt x="71" y="57"/>
                  </a:lnTo>
                  <a:lnTo>
                    <a:pt x="83" y="54"/>
                  </a:lnTo>
                  <a:lnTo>
                    <a:pt x="92" y="36"/>
                  </a:lnTo>
                  <a:lnTo>
                    <a:pt x="102" y="28"/>
                  </a:lnTo>
                  <a:lnTo>
                    <a:pt x="113" y="27"/>
                  </a:lnTo>
                  <a:lnTo>
                    <a:pt x="120" y="19"/>
                  </a:lnTo>
                  <a:lnTo>
                    <a:pt x="128" y="13"/>
                  </a:lnTo>
                  <a:lnTo>
                    <a:pt x="135" y="3"/>
                  </a:lnTo>
                  <a:lnTo>
                    <a:pt x="147" y="1"/>
                  </a:lnTo>
                  <a:lnTo>
                    <a:pt x="164" y="0"/>
                  </a:lnTo>
                  <a:lnTo>
                    <a:pt x="173" y="9"/>
                  </a:lnTo>
                  <a:lnTo>
                    <a:pt x="182" y="19"/>
                  </a:lnTo>
                  <a:lnTo>
                    <a:pt x="180" y="31"/>
                  </a:lnTo>
                  <a:lnTo>
                    <a:pt x="177" y="36"/>
                  </a:lnTo>
                  <a:lnTo>
                    <a:pt x="176" y="43"/>
                  </a:lnTo>
                  <a:lnTo>
                    <a:pt x="170" y="46"/>
                  </a:lnTo>
                  <a:lnTo>
                    <a:pt x="159" y="49"/>
                  </a:lnTo>
                  <a:lnTo>
                    <a:pt x="159" y="55"/>
                  </a:lnTo>
                  <a:lnTo>
                    <a:pt x="167" y="63"/>
                  </a:lnTo>
                  <a:lnTo>
                    <a:pt x="159" y="69"/>
                  </a:lnTo>
                  <a:lnTo>
                    <a:pt x="147" y="82"/>
                  </a:lnTo>
                  <a:lnTo>
                    <a:pt x="144" y="94"/>
                  </a:lnTo>
                  <a:lnTo>
                    <a:pt x="144" y="103"/>
                  </a:lnTo>
                  <a:lnTo>
                    <a:pt x="135" y="112"/>
                  </a:lnTo>
                  <a:lnTo>
                    <a:pt x="123" y="112"/>
                  </a:lnTo>
                  <a:lnTo>
                    <a:pt x="113" y="115"/>
                  </a:lnTo>
                  <a:lnTo>
                    <a:pt x="105" y="114"/>
                  </a:lnTo>
                  <a:lnTo>
                    <a:pt x="96" y="109"/>
                  </a:lnTo>
                  <a:lnTo>
                    <a:pt x="90" y="103"/>
                  </a:lnTo>
                  <a:lnTo>
                    <a:pt x="86" y="99"/>
                  </a:lnTo>
                  <a:lnTo>
                    <a:pt x="75" y="96"/>
                  </a:lnTo>
                  <a:lnTo>
                    <a:pt x="62" y="94"/>
                  </a:lnTo>
                  <a:lnTo>
                    <a:pt x="51" y="96"/>
                  </a:lnTo>
                  <a:lnTo>
                    <a:pt x="42" y="103"/>
                  </a:lnTo>
                  <a:lnTo>
                    <a:pt x="32" y="100"/>
                  </a:lnTo>
                  <a:lnTo>
                    <a:pt x="23" y="93"/>
                  </a:lnTo>
                  <a:lnTo>
                    <a:pt x="12" y="91"/>
                  </a:lnTo>
                  <a:lnTo>
                    <a:pt x="8" y="84"/>
                  </a:lnTo>
                  <a:lnTo>
                    <a:pt x="0" y="84"/>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387" name="Freeform 27"/>
            <p:cNvSpPr>
              <a:spLocks/>
            </p:cNvSpPr>
            <p:nvPr/>
          </p:nvSpPr>
          <p:spPr bwMode="auto">
            <a:xfrm>
              <a:off x="4549" y="3344"/>
              <a:ext cx="308" cy="224"/>
            </a:xfrm>
            <a:custGeom>
              <a:avLst/>
              <a:gdLst>
                <a:gd name="T0" fmla="*/ 61 w 628"/>
                <a:gd name="T1" fmla="*/ 137 h 387"/>
                <a:gd name="T2" fmla="*/ 37 w 628"/>
                <a:gd name="T3" fmla="*/ 155 h 387"/>
                <a:gd name="T4" fmla="*/ 15 w 628"/>
                <a:gd name="T5" fmla="*/ 174 h 387"/>
                <a:gd name="T6" fmla="*/ 0 w 628"/>
                <a:gd name="T7" fmla="*/ 194 h 387"/>
                <a:gd name="T8" fmla="*/ 25 w 628"/>
                <a:gd name="T9" fmla="*/ 225 h 387"/>
                <a:gd name="T10" fmla="*/ 63 w 628"/>
                <a:gd name="T11" fmla="*/ 240 h 387"/>
                <a:gd name="T12" fmla="*/ 90 w 628"/>
                <a:gd name="T13" fmla="*/ 255 h 387"/>
                <a:gd name="T14" fmla="*/ 117 w 628"/>
                <a:gd name="T15" fmla="*/ 272 h 387"/>
                <a:gd name="T16" fmla="*/ 144 w 628"/>
                <a:gd name="T17" fmla="*/ 293 h 387"/>
                <a:gd name="T18" fmla="*/ 184 w 628"/>
                <a:gd name="T19" fmla="*/ 315 h 387"/>
                <a:gd name="T20" fmla="*/ 217 w 628"/>
                <a:gd name="T21" fmla="*/ 332 h 387"/>
                <a:gd name="T22" fmla="*/ 247 w 628"/>
                <a:gd name="T23" fmla="*/ 338 h 387"/>
                <a:gd name="T24" fmla="*/ 283 w 628"/>
                <a:gd name="T25" fmla="*/ 350 h 387"/>
                <a:gd name="T26" fmla="*/ 322 w 628"/>
                <a:gd name="T27" fmla="*/ 345 h 387"/>
                <a:gd name="T28" fmla="*/ 358 w 628"/>
                <a:gd name="T29" fmla="*/ 336 h 387"/>
                <a:gd name="T30" fmla="*/ 399 w 628"/>
                <a:gd name="T31" fmla="*/ 345 h 387"/>
                <a:gd name="T32" fmla="*/ 424 w 628"/>
                <a:gd name="T33" fmla="*/ 371 h 387"/>
                <a:gd name="T34" fmla="*/ 442 w 628"/>
                <a:gd name="T35" fmla="*/ 387 h 387"/>
                <a:gd name="T36" fmla="*/ 484 w 628"/>
                <a:gd name="T37" fmla="*/ 383 h 387"/>
                <a:gd name="T38" fmla="*/ 487 w 628"/>
                <a:gd name="T39" fmla="*/ 362 h 387"/>
                <a:gd name="T40" fmla="*/ 511 w 628"/>
                <a:gd name="T41" fmla="*/ 374 h 387"/>
                <a:gd name="T42" fmla="*/ 541 w 628"/>
                <a:gd name="T43" fmla="*/ 380 h 387"/>
                <a:gd name="T44" fmla="*/ 544 w 628"/>
                <a:gd name="T45" fmla="*/ 356 h 387"/>
                <a:gd name="T46" fmla="*/ 565 w 628"/>
                <a:gd name="T47" fmla="*/ 371 h 387"/>
                <a:gd name="T48" fmla="*/ 574 w 628"/>
                <a:gd name="T49" fmla="*/ 344 h 387"/>
                <a:gd name="T50" fmla="*/ 565 w 628"/>
                <a:gd name="T51" fmla="*/ 317 h 387"/>
                <a:gd name="T52" fmla="*/ 588 w 628"/>
                <a:gd name="T53" fmla="*/ 299 h 387"/>
                <a:gd name="T54" fmla="*/ 619 w 628"/>
                <a:gd name="T55" fmla="*/ 284 h 387"/>
                <a:gd name="T56" fmla="*/ 621 w 628"/>
                <a:gd name="T57" fmla="*/ 276 h 387"/>
                <a:gd name="T58" fmla="*/ 583 w 628"/>
                <a:gd name="T59" fmla="*/ 281 h 387"/>
                <a:gd name="T60" fmla="*/ 544 w 628"/>
                <a:gd name="T61" fmla="*/ 279 h 387"/>
                <a:gd name="T62" fmla="*/ 516 w 628"/>
                <a:gd name="T63" fmla="*/ 290 h 387"/>
                <a:gd name="T64" fmla="*/ 496 w 628"/>
                <a:gd name="T65" fmla="*/ 306 h 387"/>
                <a:gd name="T66" fmla="*/ 466 w 628"/>
                <a:gd name="T67" fmla="*/ 300 h 387"/>
                <a:gd name="T68" fmla="*/ 433 w 628"/>
                <a:gd name="T69" fmla="*/ 299 h 387"/>
                <a:gd name="T70" fmla="*/ 423 w 628"/>
                <a:gd name="T71" fmla="*/ 272 h 387"/>
                <a:gd name="T72" fmla="*/ 393 w 628"/>
                <a:gd name="T73" fmla="*/ 270 h 387"/>
                <a:gd name="T74" fmla="*/ 369 w 628"/>
                <a:gd name="T75" fmla="*/ 272 h 387"/>
                <a:gd name="T76" fmla="*/ 339 w 628"/>
                <a:gd name="T77" fmla="*/ 272 h 387"/>
                <a:gd name="T78" fmla="*/ 349 w 628"/>
                <a:gd name="T79" fmla="*/ 251 h 387"/>
                <a:gd name="T80" fmla="*/ 363 w 628"/>
                <a:gd name="T81" fmla="*/ 228 h 387"/>
                <a:gd name="T82" fmla="*/ 352 w 628"/>
                <a:gd name="T83" fmla="*/ 216 h 387"/>
                <a:gd name="T84" fmla="*/ 360 w 628"/>
                <a:gd name="T85" fmla="*/ 200 h 387"/>
                <a:gd name="T86" fmla="*/ 369 w 628"/>
                <a:gd name="T87" fmla="*/ 176 h 387"/>
                <a:gd name="T88" fmla="*/ 382 w 628"/>
                <a:gd name="T89" fmla="*/ 147 h 387"/>
                <a:gd name="T90" fmla="*/ 373 w 628"/>
                <a:gd name="T91" fmla="*/ 119 h 387"/>
                <a:gd name="T92" fmla="*/ 363 w 628"/>
                <a:gd name="T93" fmla="*/ 86 h 387"/>
                <a:gd name="T94" fmla="*/ 376 w 628"/>
                <a:gd name="T95" fmla="*/ 65 h 387"/>
                <a:gd name="T96" fmla="*/ 360 w 628"/>
                <a:gd name="T97" fmla="*/ 59 h 387"/>
                <a:gd name="T98" fmla="*/ 361 w 628"/>
                <a:gd name="T99" fmla="*/ 30 h 387"/>
                <a:gd name="T100" fmla="*/ 325 w 628"/>
                <a:gd name="T101" fmla="*/ 21 h 387"/>
                <a:gd name="T102" fmla="*/ 289 w 628"/>
                <a:gd name="T103" fmla="*/ 12 h 387"/>
                <a:gd name="T104" fmla="*/ 243 w 628"/>
                <a:gd name="T105" fmla="*/ 9 h 387"/>
                <a:gd name="T106" fmla="*/ 210 w 628"/>
                <a:gd name="T107" fmla="*/ 30 h 387"/>
                <a:gd name="T108" fmla="*/ 195 w 628"/>
                <a:gd name="T109" fmla="*/ 72 h 387"/>
                <a:gd name="T110" fmla="*/ 169 w 628"/>
                <a:gd name="T111" fmla="*/ 114 h 387"/>
                <a:gd name="T112" fmla="*/ 133 w 628"/>
                <a:gd name="T113" fmla="*/ 125 h 387"/>
                <a:gd name="T114" fmla="*/ 97 w 628"/>
                <a:gd name="T115" fmla="*/ 119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28" h="387">
                  <a:moveTo>
                    <a:pt x="79" y="126"/>
                  </a:moveTo>
                  <a:lnTo>
                    <a:pt x="73" y="137"/>
                  </a:lnTo>
                  <a:lnTo>
                    <a:pt x="61" y="137"/>
                  </a:lnTo>
                  <a:lnTo>
                    <a:pt x="49" y="135"/>
                  </a:lnTo>
                  <a:lnTo>
                    <a:pt x="45" y="146"/>
                  </a:lnTo>
                  <a:lnTo>
                    <a:pt x="37" y="155"/>
                  </a:lnTo>
                  <a:lnTo>
                    <a:pt x="25" y="155"/>
                  </a:lnTo>
                  <a:lnTo>
                    <a:pt x="15" y="161"/>
                  </a:lnTo>
                  <a:lnTo>
                    <a:pt x="15" y="174"/>
                  </a:lnTo>
                  <a:lnTo>
                    <a:pt x="10" y="179"/>
                  </a:lnTo>
                  <a:lnTo>
                    <a:pt x="0" y="182"/>
                  </a:lnTo>
                  <a:lnTo>
                    <a:pt x="0" y="194"/>
                  </a:lnTo>
                  <a:lnTo>
                    <a:pt x="9" y="207"/>
                  </a:lnTo>
                  <a:lnTo>
                    <a:pt x="15" y="218"/>
                  </a:lnTo>
                  <a:lnTo>
                    <a:pt x="25" y="225"/>
                  </a:lnTo>
                  <a:lnTo>
                    <a:pt x="40" y="230"/>
                  </a:lnTo>
                  <a:lnTo>
                    <a:pt x="52" y="236"/>
                  </a:lnTo>
                  <a:lnTo>
                    <a:pt x="63" y="240"/>
                  </a:lnTo>
                  <a:lnTo>
                    <a:pt x="75" y="248"/>
                  </a:lnTo>
                  <a:lnTo>
                    <a:pt x="82" y="249"/>
                  </a:lnTo>
                  <a:lnTo>
                    <a:pt x="90" y="255"/>
                  </a:lnTo>
                  <a:lnTo>
                    <a:pt x="96" y="264"/>
                  </a:lnTo>
                  <a:lnTo>
                    <a:pt x="106" y="267"/>
                  </a:lnTo>
                  <a:lnTo>
                    <a:pt x="117" y="272"/>
                  </a:lnTo>
                  <a:lnTo>
                    <a:pt x="124" y="276"/>
                  </a:lnTo>
                  <a:lnTo>
                    <a:pt x="135" y="284"/>
                  </a:lnTo>
                  <a:lnTo>
                    <a:pt x="144" y="293"/>
                  </a:lnTo>
                  <a:lnTo>
                    <a:pt x="153" y="306"/>
                  </a:lnTo>
                  <a:lnTo>
                    <a:pt x="169" y="312"/>
                  </a:lnTo>
                  <a:lnTo>
                    <a:pt x="184" y="315"/>
                  </a:lnTo>
                  <a:lnTo>
                    <a:pt x="196" y="321"/>
                  </a:lnTo>
                  <a:lnTo>
                    <a:pt x="205" y="326"/>
                  </a:lnTo>
                  <a:lnTo>
                    <a:pt x="217" y="332"/>
                  </a:lnTo>
                  <a:lnTo>
                    <a:pt x="231" y="336"/>
                  </a:lnTo>
                  <a:lnTo>
                    <a:pt x="240" y="339"/>
                  </a:lnTo>
                  <a:lnTo>
                    <a:pt x="247" y="338"/>
                  </a:lnTo>
                  <a:lnTo>
                    <a:pt x="259" y="338"/>
                  </a:lnTo>
                  <a:lnTo>
                    <a:pt x="271" y="344"/>
                  </a:lnTo>
                  <a:lnTo>
                    <a:pt x="283" y="350"/>
                  </a:lnTo>
                  <a:lnTo>
                    <a:pt x="295" y="347"/>
                  </a:lnTo>
                  <a:lnTo>
                    <a:pt x="306" y="347"/>
                  </a:lnTo>
                  <a:lnTo>
                    <a:pt x="322" y="345"/>
                  </a:lnTo>
                  <a:lnTo>
                    <a:pt x="336" y="344"/>
                  </a:lnTo>
                  <a:lnTo>
                    <a:pt x="348" y="338"/>
                  </a:lnTo>
                  <a:lnTo>
                    <a:pt x="358" y="336"/>
                  </a:lnTo>
                  <a:lnTo>
                    <a:pt x="369" y="335"/>
                  </a:lnTo>
                  <a:lnTo>
                    <a:pt x="385" y="341"/>
                  </a:lnTo>
                  <a:lnTo>
                    <a:pt x="399" y="345"/>
                  </a:lnTo>
                  <a:lnTo>
                    <a:pt x="411" y="354"/>
                  </a:lnTo>
                  <a:lnTo>
                    <a:pt x="421" y="362"/>
                  </a:lnTo>
                  <a:lnTo>
                    <a:pt x="424" y="371"/>
                  </a:lnTo>
                  <a:lnTo>
                    <a:pt x="426" y="380"/>
                  </a:lnTo>
                  <a:lnTo>
                    <a:pt x="433" y="384"/>
                  </a:lnTo>
                  <a:lnTo>
                    <a:pt x="442" y="387"/>
                  </a:lnTo>
                  <a:lnTo>
                    <a:pt x="459" y="387"/>
                  </a:lnTo>
                  <a:lnTo>
                    <a:pt x="477" y="387"/>
                  </a:lnTo>
                  <a:lnTo>
                    <a:pt x="484" y="383"/>
                  </a:lnTo>
                  <a:lnTo>
                    <a:pt x="486" y="377"/>
                  </a:lnTo>
                  <a:lnTo>
                    <a:pt x="483" y="368"/>
                  </a:lnTo>
                  <a:lnTo>
                    <a:pt x="487" y="362"/>
                  </a:lnTo>
                  <a:lnTo>
                    <a:pt x="499" y="360"/>
                  </a:lnTo>
                  <a:lnTo>
                    <a:pt x="507" y="362"/>
                  </a:lnTo>
                  <a:lnTo>
                    <a:pt x="511" y="374"/>
                  </a:lnTo>
                  <a:lnTo>
                    <a:pt x="519" y="380"/>
                  </a:lnTo>
                  <a:lnTo>
                    <a:pt x="534" y="380"/>
                  </a:lnTo>
                  <a:lnTo>
                    <a:pt x="541" y="380"/>
                  </a:lnTo>
                  <a:lnTo>
                    <a:pt x="544" y="372"/>
                  </a:lnTo>
                  <a:lnTo>
                    <a:pt x="541" y="363"/>
                  </a:lnTo>
                  <a:lnTo>
                    <a:pt x="544" y="356"/>
                  </a:lnTo>
                  <a:lnTo>
                    <a:pt x="553" y="356"/>
                  </a:lnTo>
                  <a:lnTo>
                    <a:pt x="558" y="363"/>
                  </a:lnTo>
                  <a:lnTo>
                    <a:pt x="565" y="371"/>
                  </a:lnTo>
                  <a:lnTo>
                    <a:pt x="573" y="363"/>
                  </a:lnTo>
                  <a:lnTo>
                    <a:pt x="571" y="356"/>
                  </a:lnTo>
                  <a:lnTo>
                    <a:pt x="574" y="344"/>
                  </a:lnTo>
                  <a:lnTo>
                    <a:pt x="571" y="336"/>
                  </a:lnTo>
                  <a:lnTo>
                    <a:pt x="570" y="329"/>
                  </a:lnTo>
                  <a:lnTo>
                    <a:pt x="565" y="317"/>
                  </a:lnTo>
                  <a:lnTo>
                    <a:pt x="567" y="309"/>
                  </a:lnTo>
                  <a:lnTo>
                    <a:pt x="580" y="303"/>
                  </a:lnTo>
                  <a:lnTo>
                    <a:pt x="588" y="299"/>
                  </a:lnTo>
                  <a:lnTo>
                    <a:pt x="598" y="293"/>
                  </a:lnTo>
                  <a:lnTo>
                    <a:pt x="609" y="290"/>
                  </a:lnTo>
                  <a:lnTo>
                    <a:pt x="619" y="284"/>
                  </a:lnTo>
                  <a:lnTo>
                    <a:pt x="628" y="281"/>
                  </a:lnTo>
                  <a:lnTo>
                    <a:pt x="628" y="275"/>
                  </a:lnTo>
                  <a:lnTo>
                    <a:pt x="621" y="276"/>
                  </a:lnTo>
                  <a:lnTo>
                    <a:pt x="612" y="278"/>
                  </a:lnTo>
                  <a:lnTo>
                    <a:pt x="598" y="279"/>
                  </a:lnTo>
                  <a:lnTo>
                    <a:pt x="583" y="281"/>
                  </a:lnTo>
                  <a:lnTo>
                    <a:pt x="571" y="278"/>
                  </a:lnTo>
                  <a:lnTo>
                    <a:pt x="558" y="281"/>
                  </a:lnTo>
                  <a:lnTo>
                    <a:pt x="544" y="279"/>
                  </a:lnTo>
                  <a:lnTo>
                    <a:pt x="531" y="278"/>
                  </a:lnTo>
                  <a:lnTo>
                    <a:pt x="520" y="278"/>
                  </a:lnTo>
                  <a:lnTo>
                    <a:pt x="516" y="290"/>
                  </a:lnTo>
                  <a:lnTo>
                    <a:pt x="510" y="302"/>
                  </a:lnTo>
                  <a:lnTo>
                    <a:pt x="504" y="309"/>
                  </a:lnTo>
                  <a:lnTo>
                    <a:pt x="496" y="306"/>
                  </a:lnTo>
                  <a:lnTo>
                    <a:pt x="489" y="303"/>
                  </a:lnTo>
                  <a:lnTo>
                    <a:pt x="480" y="305"/>
                  </a:lnTo>
                  <a:lnTo>
                    <a:pt x="466" y="300"/>
                  </a:lnTo>
                  <a:lnTo>
                    <a:pt x="454" y="302"/>
                  </a:lnTo>
                  <a:lnTo>
                    <a:pt x="444" y="296"/>
                  </a:lnTo>
                  <a:lnTo>
                    <a:pt x="433" y="299"/>
                  </a:lnTo>
                  <a:lnTo>
                    <a:pt x="427" y="293"/>
                  </a:lnTo>
                  <a:lnTo>
                    <a:pt x="427" y="281"/>
                  </a:lnTo>
                  <a:lnTo>
                    <a:pt x="423" y="272"/>
                  </a:lnTo>
                  <a:lnTo>
                    <a:pt x="417" y="272"/>
                  </a:lnTo>
                  <a:lnTo>
                    <a:pt x="406" y="270"/>
                  </a:lnTo>
                  <a:lnTo>
                    <a:pt x="393" y="270"/>
                  </a:lnTo>
                  <a:lnTo>
                    <a:pt x="385" y="270"/>
                  </a:lnTo>
                  <a:lnTo>
                    <a:pt x="378" y="272"/>
                  </a:lnTo>
                  <a:lnTo>
                    <a:pt x="369" y="272"/>
                  </a:lnTo>
                  <a:lnTo>
                    <a:pt x="360" y="272"/>
                  </a:lnTo>
                  <a:lnTo>
                    <a:pt x="345" y="273"/>
                  </a:lnTo>
                  <a:lnTo>
                    <a:pt x="339" y="272"/>
                  </a:lnTo>
                  <a:lnTo>
                    <a:pt x="337" y="263"/>
                  </a:lnTo>
                  <a:lnTo>
                    <a:pt x="351" y="260"/>
                  </a:lnTo>
                  <a:lnTo>
                    <a:pt x="349" y="251"/>
                  </a:lnTo>
                  <a:lnTo>
                    <a:pt x="355" y="242"/>
                  </a:lnTo>
                  <a:lnTo>
                    <a:pt x="358" y="236"/>
                  </a:lnTo>
                  <a:lnTo>
                    <a:pt x="363" y="228"/>
                  </a:lnTo>
                  <a:lnTo>
                    <a:pt x="369" y="222"/>
                  </a:lnTo>
                  <a:lnTo>
                    <a:pt x="360" y="218"/>
                  </a:lnTo>
                  <a:lnTo>
                    <a:pt x="352" y="216"/>
                  </a:lnTo>
                  <a:lnTo>
                    <a:pt x="351" y="210"/>
                  </a:lnTo>
                  <a:lnTo>
                    <a:pt x="351" y="204"/>
                  </a:lnTo>
                  <a:lnTo>
                    <a:pt x="360" y="200"/>
                  </a:lnTo>
                  <a:lnTo>
                    <a:pt x="360" y="194"/>
                  </a:lnTo>
                  <a:lnTo>
                    <a:pt x="361" y="183"/>
                  </a:lnTo>
                  <a:lnTo>
                    <a:pt x="369" y="176"/>
                  </a:lnTo>
                  <a:lnTo>
                    <a:pt x="373" y="164"/>
                  </a:lnTo>
                  <a:lnTo>
                    <a:pt x="379" y="161"/>
                  </a:lnTo>
                  <a:lnTo>
                    <a:pt x="382" y="147"/>
                  </a:lnTo>
                  <a:lnTo>
                    <a:pt x="376" y="135"/>
                  </a:lnTo>
                  <a:lnTo>
                    <a:pt x="375" y="126"/>
                  </a:lnTo>
                  <a:lnTo>
                    <a:pt x="373" y="119"/>
                  </a:lnTo>
                  <a:lnTo>
                    <a:pt x="366" y="105"/>
                  </a:lnTo>
                  <a:lnTo>
                    <a:pt x="367" y="96"/>
                  </a:lnTo>
                  <a:lnTo>
                    <a:pt x="363" y="86"/>
                  </a:lnTo>
                  <a:lnTo>
                    <a:pt x="370" y="81"/>
                  </a:lnTo>
                  <a:lnTo>
                    <a:pt x="370" y="72"/>
                  </a:lnTo>
                  <a:lnTo>
                    <a:pt x="376" y="65"/>
                  </a:lnTo>
                  <a:lnTo>
                    <a:pt x="372" y="59"/>
                  </a:lnTo>
                  <a:lnTo>
                    <a:pt x="364" y="62"/>
                  </a:lnTo>
                  <a:lnTo>
                    <a:pt x="360" y="59"/>
                  </a:lnTo>
                  <a:lnTo>
                    <a:pt x="363" y="50"/>
                  </a:lnTo>
                  <a:lnTo>
                    <a:pt x="364" y="41"/>
                  </a:lnTo>
                  <a:lnTo>
                    <a:pt x="361" y="30"/>
                  </a:lnTo>
                  <a:lnTo>
                    <a:pt x="349" y="27"/>
                  </a:lnTo>
                  <a:lnTo>
                    <a:pt x="336" y="26"/>
                  </a:lnTo>
                  <a:lnTo>
                    <a:pt x="325" y="21"/>
                  </a:lnTo>
                  <a:lnTo>
                    <a:pt x="310" y="21"/>
                  </a:lnTo>
                  <a:lnTo>
                    <a:pt x="301" y="18"/>
                  </a:lnTo>
                  <a:lnTo>
                    <a:pt x="289" y="12"/>
                  </a:lnTo>
                  <a:lnTo>
                    <a:pt x="277" y="0"/>
                  </a:lnTo>
                  <a:lnTo>
                    <a:pt x="261" y="6"/>
                  </a:lnTo>
                  <a:lnTo>
                    <a:pt x="243" y="9"/>
                  </a:lnTo>
                  <a:lnTo>
                    <a:pt x="225" y="12"/>
                  </a:lnTo>
                  <a:lnTo>
                    <a:pt x="219" y="26"/>
                  </a:lnTo>
                  <a:lnTo>
                    <a:pt x="210" y="30"/>
                  </a:lnTo>
                  <a:lnTo>
                    <a:pt x="198" y="36"/>
                  </a:lnTo>
                  <a:lnTo>
                    <a:pt x="196" y="53"/>
                  </a:lnTo>
                  <a:lnTo>
                    <a:pt x="195" y="72"/>
                  </a:lnTo>
                  <a:lnTo>
                    <a:pt x="184" y="89"/>
                  </a:lnTo>
                  <a:lnTo>
                    <a:pt x="174" y="104"/>
                  </a:lnTo>
                  <a:lnTo>
                    <a:pt x="169" y="114"/>
                  </a:lnTo>
                  <a:lnTo>
                    <a:pt x="157" y="120"/>
                  </a:lnTo>
                  <a:lnTo>
                    <a:pt x="144" y="123"/>
                  </a:lnTo>
                  <a:lnTo>
                    <a:pt x="133" y="125"/>
                  </a:lnTo>
                  <a:lnTo>
                    <a:pt x="121" y="125"/>
                  </a:lnTo>
                  <a:lnTo>
                    <a:pt x="109" y="122"/>
                  </a:lnTo>
                  <a:lnTo>
                    <a:pt x="97" y="119"/>
                  </a:lnTo>
                  <a:lnTo>
                    <a:pt x="85" y="120"/>
                  </a:lnTo>
                  <a:lnTo>
                    <a:pt x="79" y="126"/>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388" name="Freeform 28"/>
            <p:cNvSpPr>
              <a:spLocks/>
            </p:cNvSpPr>
            <p:nvPr/>
          </p:nvSpPr>
          <p:spPr bwMode="auto">
            <a:xfrm>
              <a:off x="4715" y="3382"/>
              <a:ext cx="126" cy="119"/>
            </a:xfrm>
            <a:custGeom>
              <a:avLst/>
              <a:gdLst>
                <a:gd name="T0" fmla="*/ 35 w 257"/>
                <a:gd name="T1" fmla="*/ 12 h 206"/>
                <a:gd name="T2" fmla="*/ 29 w 257"/>
                <a:gd name="T3" fmla="*/ 30 h 206"/>
                <a:gd name="T4" fmla="*/ 35 w 257"/>
                <a:gd name="T5" fmla="*/ 51 h 206"/>
                <a:gd name="T6" fmla="*/ 38 w 257"/>
                <a:gd name="T7" fmla="*/ 63 h 206"/>
                <a:gd name="T8" fmla="*/ 42 w 257"/>
                <a:gd name="T9" fmla="*/ 83 h 206"/>
                <a:gd name="T10" fmla="*/ 33 w 257"/>
                <a:gd name="T11" fmla="*/ 102 h 206"/>
                <a:gd name="T12" fmla="*/ 26 w 257"/>
                <a:gd name="T13" fmla="*/ 119 h 206"/>
                <a:gd name="T14" fmla="*/ 15 w 257"/>
                <a:gd name="T15" fmla="*/ 140 h 206"/>
                <a:gd name="T16" fmla="*/ 29 w 257"/>
                <a:gd name="T17" fmla="*/ 155 h 206"/>
                <a:gd name="T18" fmla="*/ 18 w 257"/>
                <a:gd name="T19" fmla="*/ 174 h 206"/>
                <a:gd name="T20" fmla="*/ 12 w 257"/>
                <a:gd name="T21" fmla="*/ 195 h 206"/>
                <a:gd name="T22" fmla="*/ 0 w 257"/>
                <a:gd name="T23" fmla="*/ 198 h 206"/>
                <a:gd name="T24" fmla="*/ 14 w 257"/>
                <a:gd name="T25" fmla="*/ 206 h 206"/>
                <a:gd name="T26" fmla="*/ 42 w 257"/>
                <a:gd name="T27" fmla="*/ 206 h 206"/>
                <a:gd name="T28" fmla="*/ 72 w 257"/>
                <a:gd name="T29" fmla="*/ 204 h 206"/>
                <a:gd name="T30" fmla="*/ 89 w 257"/>
                <a:gd name="T31" fmla="*/ 198 h 206"/>
                <a:gd name="T32" fmla="*/ 102 w 257"/>
                <a:gd name="T33" fmla="*/ 188 h 206"/>
                <a:gd name="T34" fmla="*/ 120 w 257"/>
                <a:gd name="T35" fmla="*/ 185 h 206"/>
                <a:gd name="T36" fmla="*/ 134 w 257"/>
                <a:gd name="T37" fmla="*/ 171 h 206"/>
                <a:gd name="T38" fmla="*/ 150 w 257"/>
                <a:gd name="T39" fmla="*/ 159 h 206"/>
                <a:gd name="T40" fmla="*/ 162 w 257"/>
                <a:gd name="T41" fmla="*/ 141 h 206"/>
                <a:gd name="T42" fmla="*/ 177 w 257"/>
                <a:gd name="T43" fmla="*/ 128 h 206"/>
                <a:gd name="T44" fmla="*/ 197 w 257"/>
                <a:gd name="T45" fmla="*/ 120 h 206"/>
                <a:gd name="T46" fmla="*/ 216 w 257"/>
                <a:gd name="T47" fmla="*/ 119 h 206"/>
                <a:gd name="T48" fmla="*/ 233 w 257"/>
                <a:gd name="T49" fmla="*/ 111 h 206"/>
                <a:gd name="T50" fmla="*/ 257 w 257"/>
                <a:gd name="T51" fmla="*/ 107 h 206"/>
                <a:gd name="T52" fmla="*/ 251 w 257"/>
                <a:gd name="T53" fmla="*/ 93 h 206"/>
                <a:gd name="T54" fmla="*/ 231 w 257"/>
                <a:gd name="T55" fmla="*/ 87 h 206"/>
                <a:gd name="T56" fmla="*/ 216 w 257"/>
                <a:gd name="T57" fmla="*/ 89 h 206"/>
                <a:gd name="T58" fmla="*/ 201 w 257"/>
                <a:gd name="T59" fmla="*/ 89 h 206"/>
                <a:gd name="T60" fmla="*/ 188 w 257"/>
                <a:gd name="T61" fmla="*/ 81 h 206"/>
                <a:gd name="T62" fmla="*/ 171 w 257"/>
                <a:gd name="T63" fmla="*/ 68 h 206"/>
                <a:gd name="T64" fmla="*/ 150 w 257"/>
                <a:gd name="T65" fmla="*/ 59 h 206"/>
                <a:gd name="T66" fmla="*/ 144 w 257"/>
                <a:gd name="T67" fmla="*/ 47 h 206"/>
                <a:gd name="T68" fmla="*/ 132 w 257"/>
                <a:gd name="T69" fmla="*/ 36 h 206"/>
                <a:gd name="T70" fmla="*/ 114 w 257"/>
                <a:gd name="T71" fmla="*/ 30 h 206"/>
                <a:gd name="T72" fmla="*/ 102 w 257"/>
                <a:gd name="T73" fmla="*/ 21 h 206"/>
                <a:gd name="T74" fmla="*/ 81 w 257"/>
                <a:gd name="T75" fmla="*/ 11 h 206"/>
                <a:gd name="T76" fmla="*/ 62 w 257"/>
                <a:gd name="T77" fmla="*/ 8 h 206"/>
                <a:gd name="T78" fmla="*/ 38 w 257"/>
                <a:gd name="T79"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7" h="206">
                  <a:moveTo>
                    <a:pt x="38" y="0"/>
                  </a:moveTo>
                  <a:lnTo>
                    <a:pt x="35" y="12"/>
                  </a:lnTo>
                  <a:lnTo>
                    <a:pt x="26" y="20"/>
                  </a:lnTo>
                  <a:lnTo>
                    <a:pt x="29" y="30"/>
                  </a:lnTo>
                  <a:lnTo>
                    <a:pt x="29" y="42"/>
                  </a:lnTo>
                  <a:lnTo>
                    <a:pt x="35" y="51"/>
                  </a:lnTo>
                  <a:lnTo>
                    <a:pt x="36" y="56"/>
                  </a:lnTo>
                  <a:lnTo>
                    <a:pt x="38" y="63"/>
                  </a:lnTo>
                  <a:lnTo>
                    <a:pt x="39" y="74"/>
                  </a:lnTo>
                  <a:lnTo>
                    <a:pt x="42" y="83"/>
                  </a:lnTo>
                  <a:lnTo>
                    <a:pt x="41" y="95"/>
                  </a:lnTo>
                  <a:lnTo>
                    <a:pt x="33" y="102"/>
                  </a:lnTo>
                  <a:lnTo>
                    <a:pt x="29" y="110"/>
                  </a:lnTo>
                  <a:lnTo>
                    <a:pt x="26" y="119"/>
                  </a:lnTo>
                  <a:lnTo>
                    <a:pt x="21" y="132"/>
                  </a:lnTo>
                  <a:lnTo>
                    <a:pt x="15" y="140"/>
                  </a:lnTo>
                  <a:lnTo>
                    <a:pt x="15" y="149"/>
                  </a:lnTo>
                  <a:lnTo>
                    <a:pt x="29" y="155"/>
                  </a:lnTo>
                  <a:lnTo>
                    <a:pt x="23" y="164"/>
                  </a:lnTo>
                  <a:lnTo>
                    <a:pt x="18" y="174"/>
                  </a:lnTo>
                  <a:lnTo>
                    <a:pt x="12" y="185"/>
                  </a:lnTo>
                  <a:lnTo>
                    <a:pt x="12" y="195"/>
                  </a:lnTo>
                  <a:lnTo>
                    <a:pt x="6" y="194"/>
                  </a:lnTo>
                  <a:lnTo>
                    <a:pt x="0" y="198"/>
                  </a:lnTo>
                  <a:lnTo>
                    <a:pt x="3" y="206"/>
                  </a:lnTo>
                  <a:lnTo>
                    <a:pt x="14" y="206"/>
                  </a:lnTo>
                  <a:lnTo>
                    <a:pt x="26" y="206"/>
                  </a:lnTo>
                  <a:lnTo>
                    <a:pt x="42" y="206"/>
                  </a:lnTo>
                  <a:lnTo>
                    <a:pt x="57" y="204"/>
                  </a:lnTo>
                  <a:lnTo>
                    <a:pt x="72" y="204"/>
                  </a:lnTo>
                  <a:lnTo>
                    <a:pt x="86" y="206"/>
                  </a:lnTo>
                  <a:lnTo>
                    <a:pt x="89" y="198"/>
                  </a:lnTo>
                  <a:lnTo>
                    <a:pt x="95" y="191"/>
                  </a:lnTo>
                  <a:lnTo>
                    <a:pt x="102" y="188"/>
                  </a:lnTo>
                  <a:lnTo>
                    <a:pt x="113" y="185"/>
                  </a:lnTo>
                  <a:lnTo>
                    <a:pt x="120" y="185"/>
                  </a:lnTo>
                  <a:lnTo>
                    <a:pt x="125" y="177"/>
                  </a:lnTo>
                  <a:lnTo>
                    <a:pt x="134" y="171"/>
                  </a:lnTo>
                  <a:lnTo>
                    <a:pt x="144" y="165"/>
                  </a:lnTo>
                  <a:lnTo>
                    <a:pt x="150" y="159"/>
                  </a:lnTo>
                  <a:lnTo>
                    <a:pt x="155" y="152"/>
                  </a:lnTo>
                  <a:lnTo>
                    <a:pt x="162" y="141"/>
                  </a:lnTo>
                  <a:lnTo>
                    <a:pt x="167" y="132"/>
                  </a:lnTo>
                  <a:lnTo>
                    <a:pt x="177" y="128"/>
                  </a:lnTo>
                  <a:lnTo>
                    <a:pt x="186" y="122"/>
                  </a:lnTo>
                  <a:lnTo>
                    <a:pt x="197" y="120"/>
                  </a:lnTo>
                  <a:lnTo>
                    <a:pt x="207" y="120"/>
                  </a:lnTo>
                  <a:lnTo>
                    <a:pt x="216" y="119"/>
                  </a:lnTo>
                  <a:lnTo>
                    <a:pt x="224" y="116"/>
                  </a:lnTo>
                  <a:lnTo>
                    <a:pt x="233" y="111"/>
                  </a:lnTo>
                  <a:lnTo>
                    <a:pt x="248" y="107"/>
                  </a:lnTo>
                  <a:lnTo>
                    <a:pt x="257" y="107"/>
                  </a:lnTo>
                  <a:lnTo>
                    <a:pt x="254" y="99"/>
                  </a:lnTo>
                  <a:lnTo>
                    <a:pt x="251" y="93"/>
                  </a:lnTo>
                  <a:lnTo>
                    <a:pt x="242" y="86"/>
                  </a:lnTo>
                  <a:lnTo>
                    <a:pt x="231" y="87"/>
                  </a:lnTo>
                  <a:lnTo>
                    <a:pt x="222" y="87"/>
                  </a:lnTo>
                  <a:lnTo>
                    <a:pt x="216" y="89"/>
                  </a:lnTo>
                  <a:lnTo>
                    <a:pt x="207" y="92"/>
                  </a:lnTo>
                  <a:lnTo>
                    <a:pt x="201" y="89"/>
                  </a:lnTo>
                  <a:lnTo>
                    <a:pt x="195" y="89"/>
                  </a:lnTo>
                  <a:lnTo>
                    <a:pt x="188" y="81"/>
                  </a:lnTo>
                  <a:lnTo>
                    <a:pt x="182" y="72"/>
                  </a:lnTo>
                  <a:lnTo>
                    <a:pt x="171" y="68"/>
                  </a:lnTo>
                  <a:lnTo>
                    <a:pt x="158" y="65"/>
                  </a:lnTo>
                  <a:lnTo>
                    <a:pt x="150" y="59"/>
                  </a:lnTo>
                  <a:lnTo>
                    <a:pt x="147" y="54"/>
                  </a:lnTo>
                  <a:lnTo>
                    <a:pt x="144" y="47"/>
                  </a:lnTo>
                  <a:lnTo>
                    <a:pt x="138" y="42"/>
                  </a:lnTo>
                  <a:lnTo>
                    <a:pt x="132" y="36"/>
                  </a:lnTo>
                  <a:lnTo>
                    <a:pt x="123" y="30"/>
                  </a:lnTo>
                  <a:lnTo>
                    <a:pt x="114" y="30"/>
                  </a:lnTo>
                  <a:lnTo>
                    <a:pt x="110" y="26"/>
                  </a:lnTo>
                  <a:lnTo>
                    <a:pt x="102" y="21"/>
                  </a:lnTo>
                  <a:lnTo>
                    <a:pt x="93" y="15"/>
                  </a:lnTo>
                  <a:lnTo>
                    <a:pt x="81" y="11"/>
                  </a:lnTo>
                  <a:lnTo>
                    <a:pt x="72" y="9"/>
                  </a:lnTo>
                  <a:lnTo>
                    <a:pt x="62" y="8"/>
                  </a:lnTo>
                  <a:lnTo>
                    <a:pt x="51" y="5"/>
                  </a:lnTo>
                  <a:lnTo>
                    <a:pt x="38" y="0"/>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389" name="Freeform 29"/>
            <p:cNvSpPr>
              <a:spLocks/>
            </p:cNvSpPr>
            <p:nvPr/>
          </p:nvSpPr>
          <p:spPr bwMode="auto">
            <a:xfrm>
              <a:off x="4726" y="3313"/>
              <a:ext cx="119" cy="132"/>
            </a:xfrm>
            <a:custGeom>
              <a:avLst/>
              <a:gdLst>
                <a:gd name="T0" fmla="*/ 97 w 244"/>
                <a:gd name="T1" fmla="*/ 150 h 228"/>
                <a:gd name="T2" fmla="*/ 81 w 244"/>
                <a:gd name="T3" fmla="*/ 143 h 228"/>
                <a:gd name="T4" fmla="*/ 64 w 244"/>
                <a:gd name="T5" fmla="*/ 132 h 228"/>
                <a:gd name="T6" fmla="*/ 46 w 244"/>
                <a:gd name="T7" fmla="*/ 129 h 228"/>
                <a:gd name="T8" fmla="*/ 30 w 244"/>
                <a:gd name="T9" fmla="*/ 123 h 228"/>
                <a:gd name="T10" fmla="*/ 10 w 244"/>
                <a:gd name="T11" fmla="*/ 114 h 228"/>
                <a:gd name="T12" fmla="*/ 0 w 244"/>
                <a:gd name="T13" fmla="*/ 111 h 228"/>
                <a:gd name="T14" fmla="*/ 4 w 244"/>
                <a:gd name="T15" fmla="*/ 93 h 228"/>
                <a:gd name="T16" fmla="*/ 9 w 244"/>
                <a:gd name="T17" fmla="*/ 78 h 228"/>
                <a:gd name="T18" fmla="*/ 25 w 244"/>
                <a:gd name="T19" fmla="*/ 66 h 228"/>
                <a:gd name="T20" fmla="*/ 42 w 244"/>
                <a:gd name="T21" fmla="*/ 60 h 228"/>
                <a:gd name="T22" fmla="*/ 46 w 244"/>
                <a:gd name="T23" fmla="*/ 47 h 228"/>
                <a:gd name="T24" fmla="*/ 51 w 244"/>
                <a:gd name="T25" fmla="*/ 26 h 228"/>
                <a:gd name="T26" fmla="*/ 60 w 244"/>
                <a:gd name="T27" fmla="*/ 2 h 228"/>
                <a:gd name="T28" fmla="*/ 85 w 244"/>
                <a:gd name="T29" fmla="*/ 0 h 228"/>
                <a:gd name="T30" fmla="*/ 106 w 244"/>
                <a:gd name="T31" fmla="*/ 15 h 228"/>
                <a:gd name="T32" fmla="*/ 126 w 244"/>
                <a:gd name="T33" fmla="*/ 21 h 228"/>
                <a:gd name="T34" fmla="*/ 136 w 244"/>
                <a:gd name="T35" fmla="*/ 36 h 228"/>
                <a:gd name="T36" fmla="*/ 153 w 244"/>
                <a:gd name="T37" fmla="*/ 53 h 228"/>
                <a:gd name="T38" fmla="*/ 169 w 244"/>
                <a:gd name="T39" fmla="*/ 65 h 228"/>
                <a:gd name="T40" fmla="*/ 193 w 244"/>
                <a:gd name="T41" fmla="*/ 69 h 228"/>
                <a:gd name="T42" fmla="*/ 214 w 244"/>
                <a:gd name="T43" fmla="*/ 81 h 228"/>
                <a:gd name="T44" fmla="*/ 237 w 244"/>
                <a:gd name="T45" fmla="*/ 96 h 228"/>
                <a:gd name="T46" fmla="*/ 241 w 244"/>
                <a:gd name="T47" fmla="*/ 116 h 228"/>
                <a:gd name="T48" fmla="*/ 237 w 244"/>
                <a:gd name="T49" fmla="*/ 134 h 228"/>
                <a:gd name="T50" fmla="*/ 237 w 244"/>
                <a:gd name="T51" fmla="*/ 152 h 228"/>
                <a:gd name="T52" fmla="*/ 226 w 244"/>
                <a:gd name="T53" fmla="*/ 168 h 228"/>
                <a:gd name="T54" fmla="*/ 231 w 244"/>
                <a:gd name="T55" fmla="*/ 191 h 228"/>
                <a:gd name="T56" fmla="*/ 229 w 244"/>
                <a:gd name="T57" fmla="*/ 206 h 228"/>
                <a:gd name="T58" fmla="*/ 243 w 244"/>
                <a:gd name="T59" fmla="*/ 224 h 228"/>
                <a:gd name="T60" fmla="*/ 228 w 244"/>
                <a:gd name="T61" fmla="*/ 213 h 228"/>
                <a:gd name="T62" fmla="*/ 202 w 244"/>
                <a:gd name="T63" fmla="*/ 209 h 228"/>
                <a:gd name="T64" fmla="*/ 177 w 244"/>
                <a:gd name="T65" fmla="*/ 210 h 228"/>
                <a:gd name="T66" fmla="*/ 162 w 244"/>
                <a:gd name="T67" fmla="*/ 201 h 228"/>
                <a:gd name="T68" fmla="*/ 148 w 244"/>
                <a:gd name="T69" fmla="*/ 188 h 228"/>
                <a:gd name="T70" fmla="*/ 126 w 244"/>
                <a:gd name="T71" fmla="*/ 180 h 228"/>
                <a:gd name="T72" fmla="*/ 115 w 244"/>
                <a:gd name="T73" fmla="*/ 161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4" h="228">
                  <a:moveTo>
                    <a:pt x="106" y="156"/>
                  </a:moveTo>
                  <a:lnTo>
                    <a:pt x="97" y="150"/>
                  </a:lnTo>
                  <a:lnTo>
                    <a:pt x="91" y="149"/>
                  </a:lnTo>
                  <a:lnTo>
                    <a:pt x="81" y="143"/>
                  </a:lnTo>
                  <a:lnTo>
                    <a:pt x="73" y="135"/>
                  </a:lnTo>
                  <a:lnTo>
                    <a:pt x="64" y="132"/>
                  </a:lnTo>
                  <a:lnTo>
                    <a:pt x="54" y="129"/>
                  </a:lnTo>
                  <a:lnTo>
                    <a:pt x="46" y="129"/>
                  </a:lnTo>
                  <a:lnTo>
                    <a:pt x="39" y="126"/>
                  </a:lnTo>
                  <a:lnTo>
                    <a:pt x="30" y="123"/>
                  </a:lnTo>
                  <a:lnTo>
                    <a:pt x="16" y="120"/>
                  </a:lnTo>
                  <a:lnTo>
                    <a:pt x="10" y="114"/>
                  </a:lnTo>
                  <a:lnTo>
                    <a:pt x="3" y="116"/>
                  </a:lnTo>
                  <a:lnTo>
                    <a:pt x="0" y="111"/>
                  </a:lnTo>
                  <a:lnTo>
                    <a:pt x="3" y="105"/>
                  </a:lnTo>
                  <a:lnTo>
                    <a:pt x="4" y="93"/>
                  </a:lnTo>
                  <a:lnTo>
                    <a:pt x="0" y="84"/>
                  </a:lnTo>
                  <a:lnTo>
                    <a:pt x="9" y="78"/>
                  </a:lnTo>
                  <a:lnTo>
                    <a:pt x="18" y="72"/>
                  </a:lnTo>
                  <a:lnTo>
                    <a:pt x="25" y="66"/>
                  </a:lnTo>
                  <a:lnTo>
                    <a:pt x="36" y="66"/>
                  </a:lnTo>
                  <a:lnTo>
                    <a:pt x="42" y="60"/>
                  </a:lnTo>
                  <a:lnTo>
                    <a:pt x="42" y="50"/>
                  </a:lnTo>
                  <a:lnTo>
                    <a:pt x="46" y="47"/>
                  </a:lnTo>
                  <a:lnTo>
                    <a:pt x="49" y="39"/>
                  </a:lnTo>
                  <a:lnTo>
                    <a:pt x="51" y="26"/>
                  </a:lnTo>
                  <a:lnTo>
                    <a:pt x="57" y="20"/>
                  </a:lnTo>
                  <a:lnTo>
                    <a:pt x="60" y="2"/>
                  </a:lnTo>
                  <a:lnTo>
                    <a:pt x="72" y="0"/>
                  </a:lnTo>
                  <a:lnTo>
                    <a:pt x="85" y="0"/>
                  </a:lnTo>
                  <a:lnTo>
                    <a:pt x="88" y="14"/>
                  </a:lnTo>
                  <a:lnTo>
                    <a:pt x="106" y="15"/>
                  </a:lnTo>
                  <a:lnTo>
                    <a:pt x="117" y="18"/>
                  </a:lnTo>
                  <a:lnTo>
                    <a:pt x="126" y="21"/>
                  </a:lnTo>
                  <a:lnTo>
                    <a:pt x="130" y="30"/>
                  </a:lnTo>
                  <a:lnTo>
                    <a:pt x="136" y="36"/>
                  </a:lnTo>
                  <a:lnTo>
                    <a:pt x="144" y="45"/>
                  </a:lnTo>
                  <a:lnTo>
                    <a:pt x="153" y="53"/>
                  </a:lnTo>
                  <a:lnTo>
                    <a:pt x="162" y="56"/>
                  </a:lnTo>
                  <a:lnTo>
                    <a:pt x="169" y="65"/>
                  </a:lnTo>
                  <a:lnTo>
                    <a:pt x="181" y="65"/>
                  </a:lnTo>
                  <a:lnTo>
                    <a:pt x="193" y="69"/>
                  </a:lnTo>
                  <a:lnTo>
                    <a:pt x="205" y="75"/>
                  </a:lnTo>
                  <a:lnTo>
                    <a:pt x="214" y="81"/>
                  </a:lnTo>
                  <a:lnTo>
                    <a:pt x="222" y="89"/>
                  </a:lnTo>
                  <a:lnTo>
                    <a:pt x="237" y="96"/>
                  </a:lnTo>
                  <a:lnTo>
                    <a:pt x="244" y="105"/>
                  </a:lnTo>
                  <a:lnTo>
                    <a:pt x="241" y="116"/>
                  </a:lnTo>
                  <a:lnTo>
                    <a:pt x="240" y="125"/>
                  </a:lnTo>
                  <a:lnTo>
                    <a:pt x="237" y="134"/>
                  </a:lnTo>
                  <a:lnTo>
                    <a:pt x="237" y="140"/>
                  </a:lnTo>
                  <a:lnTo>
                    <a:pt x="237" y="152"/>
                  </a:lnTo>
                  <a:lnTo>
                    <a:pt x="234" y="159"/>
                  </a:lnTo>
                  <a:lnTo>
                    <a:pt x="226" y="168"/>
                  </a:lnTo>
                  <a:lnTo>
                    <a:pt x="229" y="179"/>
                  </a:lnTo>
                  <a:lnTo>
                    <a:pt x="231" y="191"/>
                  </a:lnTo>
                  <a:lnTo>
                    <a:pt x="229" y="200"/>
                  </a:lnTo>
                  <a:lnTo>
                    <a:pt x="229" y="206"/>
                  </a:lnTo>
                  <a:lnTo>
                    <a:pt x="235" y="215"/>
                  </a:lnTo>
                  <a:lnTo>
                    <a:pt x="243" y="224"/>
                  </a:lnTo>
                  <a:lnTo>
                    <a:pt x="235" y="228"/>
                  </a:lnTo>
                  <a:lnTo>
                    <a:pt x="228" y="213"/>
                  </a:lnTo>
                  <a:lnTo>
                    <a:pt x="217" y="207"/>
                  </a:lnTo>
                  <a:lnTo>
                    <a:pt x="202" y="209"/>
                  </a:lnTo>
                  <a:lnTo>
                    <a:pt x="186" y="210"/>
                  </a:lnTo>
                  <a:lnTo>
                    <a:pt x="177" y="210"/>
                  </a:lnTo>
                  <a:lnTo>
                    <a:pt x="169" y="206"/>
                  </a:lnTo>
                  <a:lnTo>
                    <a:pt x="162" y="201"/>
                  </a:lnTo>
                  <a:lnTo>
                    <a:pt x="159" y="195"/>
                  </a:lnTo>
                  <a:lnTo>
                    <a:pt x="148" y="188"/>
                  </a:lnTo>
                  <a:lnTo>
                    <a:pt x="138" y="186"/>
                  </a:lnTo>
                  <a:lnTo>
                    <a:pt x="126" y="180"/>
                  </a:lnTo>
                  <a:lnTo>
                    <a:pt x="121" y="170"/>
                  </a:lnTo>
                  <a:lnTo>
                    <a:pt x="115" y="161"/>
                  </a:lnTo>
                  <a:lnTo>
                    <a:pt x="106" y="156"/>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390" name="Freeform 30"/>
            <p:cNvSpPr>
              <a:spLocks/>
            </p:cNvSpPr>
            <p:nvPr/>
          </p:nvSpPr>
          <p:spPr bwMode="auto">
            <a:xfrm>
              <a:off x="3965" y="2834"/>
              <a:ext cx="963" cy="641"/>
            </a:xfrm>
            <a:custGeom>
              <a:avLst/>
              <a:gdLst>
                <a:gd name="T0" fmla="*/ 5 w 963"/>
                <a:gd name="T1" fmla="*/ 213 h 641"/>
                <a:gd name="T2" fmla="*/ 45 w 963"/>
                <a:gd name="T3" fmla="*/ 165 h 641"/>
                <a:gd name="T4" fmla="*/ 105 w 963"/>
                <a:gd name="T5" fmla="*/ 133 h 641"/>
                <a:gd name="T6" fmla="*/ 153 w 963"/>
                <a:gd name="T7" fmla="*/ 146 h 641"/>
                <a:gd name="T8" fmla="*/ 211 w 963"/>
                <a:gd name="T9" fmla="*/ 128 h 641"/>
                <a:gd name="T10" fmla="*/ 248 w 963"/>
                <a:gd name="T11" fmla="*/ 113 h 641"/>
                <a:gd name="T12" fmla="*/ 288 w 963"/>
                <a:gd name="T13" fmla="*/ 113 h 641"/>
                <a:gd name="T14" fmla="*/ 321 w 963"/>
                <a:gd name="T15" fmla="*/ 137 h 641"/>
                <a:gd name="T16" fmla="*/ 363 w 963"/>
                <a:gd name="T17" fmla="*/ 151 h 641"/>
                <a:gd name="T18" fmla="*/ 424 w 963"/>
                <a:gd name="T19" fmla="*/ 165 h 641"/>
                <a:gd name="T20" fmla="*/ 464 w 963"/>
                <a:gd name="T21" fmla="*/ 149 h 641"/>
                <a:gd name="T22" fmla="*/ 494 w 963"/>
                <a:gd name="T23" fmla="*/ 184 h 641"/>
                <a:gd name="T24" fmla="*/ 536 w 963"/>
                <a:gd name="T25" fmla="*/ 199 h 641"/>
                <a:gd name="T26" fmla="*/ 575 w 963"/>
                <a:gd name="T27" fmla="*/ 247 h 641"/>
                <a:gd name="T28" fmla="*/ 627 w 963"/>
                <a:gd name="T29" fmla="*/ 240 h 641"/>
                <a:gd name="T30" fmla="*/ 672 w 963"/>
                <a:gd name="T31" fmla="*/ 202 h 641"/>
                <a:gd name="T32" fmla="*/ 703 w 963"/>
                <a:gd name="T33" fmla="*/ 154 h 641"/>
                <a:gd name="T34" fmla="*/ 739 w 963"/>
                <a:gd name="T35" fmla="*/ 90 h 641"/>
                <a:gd name="T36" fmla="*/ 773 w 963"/>
                <a:gd name="T37" fmla="*/ 42 h 641"/>
                <a:gd name="T38" fmla="*/ 787 w 963"/>
                <a:gd name="T39" fmla="*/ 10 h 641"/>
                <a:gd name="T40" fmla="*/ 844 w 963"/>
                <a:gd name="T41" fmla="*/ 6 h 641"/>
                <a:gd name="T42" fmla="*/ 901 w 963"/>
                <a:gd name="T43" fmla="*/ 40 h 641"/>
                <a:gd name="T44" fmla="*/ 938 w 963"/>
                <a:gd name="T45" fmla="*/ 70 h 641"/>
                <a:gd name="T46" fmla="*/ 899 w 963"/>
                <a:gd name="T47" fmla="*/ 87 h 641"/>
                <a:gd name="T48" fmla="*/ 889 w 963"/>
                <a:gd name="T49" fmla="*/ 139 h 641"/>
                <a:gd name="T50" fmla="*/ 892 w 963"/>
                <a:gd name="T51" fmla="*/ 196 h 641"/>
                <a:gd name="T52" fmla="*/ 902 w 963"/>
                <a:gd name="T53" fmla="*/ 281 h 641"/>
                <a:gd name="T54" fmla="*/ 905 w 963"/>
                <a:gd name="T55" fmla="*/ 348 h 641"/>
                <a:gd name="T56" fmla="*/ 929 w 963"/>
                <a:gd name="T57" fmla="*/ 387 h 641"/>
                <a:gd name="T58" fmla="*/ 935 w 963"/>
                <a:gd name="T59" fmla="*/ 433 h 641"/>
                <a:gd name="T60" fmla="*/ 924 w 963"/>
                <a:gd name="T61" fmla="*/ 494 h 641"/>
                <a:gd name="T62" fmla="*/ 957 w 963"/>
                <a:gd name="T63" fmla="*/ 534 h 641"/>
                <a:gd name="T64" fmla="*/ 936 w 963"/>
                <a:gd name="T65" fmla="*/ 528 h 641"/>
                <a:gd name="T66" fmla="*/ 891 w 963"/>
                <a:gd name="T67" fmla="*/ 526 h 641"/>
                <a:gd name="T68" fmla="*/ 855 w 963"/>
                <a:gd name="T69" fmla="*/ 520 h 641"/>
                <a:gd name="T70" fmla="*/ 817 w 963"/>
                <a:gd name="T71" fmla="*/ 489 h 641"/>
                <a:gd name="T72" fmla="*/ 786 w 963"/>
                <a:gd name="T73" fmla="*/ 494 h 641"/>
                <a:gd name="T74" fmla="*/ 755 w 963"/>
                <a:gd name="T75" fmla="*/ 526 h 641"/>
                <a:gd name="T76" fmla="*/ 705 w 963"/>
                <a:gd name="T77" fmla="*/ 515 h 641"/>
                <a:gd name="T78" fmla="*/ 679 w 963"/>
                <a:gd name="T79" fmla="*/ 551 h 641"/>
                <a:gd name="T80" fmla="*/ 633 w 963"/>
                <a:gd name="T81" fmla="*/ 579 h 641"/>
                <a:gd name="T82" fmla="*/ 593 w 963"/>
                <a:gd name="T83" fmla="*/ 602 h 641"/>
                <a:gd name="T84" fmla="*/ 564 w 963"/>
                <a:gd name="T85" fmla="*/ 617 h 641"/>
                <a:gd name="T86" fmla="*/ 523 w 963"/>
                <a:gd name="T87" fmla="*/ 635 h 641"/>
                <a:gd name="T88" fmla="*/ 495 w 963"/>
                <a:gd name="T89" fmla="*/ 599 h 641"/>
                <a:gd name="T90" fmla="*/ 474 w 963"/>
                <a:gd name="T91" fmla="*/ 558 h 641"/>
                <a:gd name="T92" fmla="*/ 428 w 963"/>
                <a:gd name="T93" fmla="*/ 549 h 641"/>
                <a:gd name="T94" fmla="*/ 384 w 963"/>
                <a:gd name="T95" fmla="*/ 529 h 641"/>
                <a:gd name="T96" fmla="*/ 344 w 963"/>
                <a:gd name="T97" fmla="*/ 515 h 641"/>
                <a:gd name="T98" fmla="*/ 310 w 963"/>
                <a:gd name="T99" fmla="*/ 539 h 641"/>
                <a:gd name="T100" fmla="*/ 251 w 963"/>
                <a:gd name="T101" fmla="*/ 547 h 641"/>
                <a:gd name="T102" fmla="*/ 208 w 963"/>
                <a:gd name="T103" fmla="*/ 538 h 641"/>
                <a:gd name="T104" fmla="*/ 170 w 963"/>
                <a:gd name="T105" fmla="*/ 502 h 641"/>
                <a:gd name="T106" fmla="*/ 128 w 963"/>
                <a:gd name="T107" fmla="*/ 476 h 641"/>
                <a:gd name="T108" fmla="*/ 82 w 963"/>
                <a:gd name="T109" fmla="*/ 452 h 641"/>
                <a:gd name="T110" fmla="*/ 66 w 963"/>
                <a:gd name="T111" fmla="*/ 397 h 641"/>
                <a:gd name="T112" fmla="*/ 63 w 963"/>
                <a:gd name="T113" fmla="*/ 340 h 641"/>
                <a:gd name="T114" fmla="*/ 43 w 963"/>
                <a:gd name="T115" fmla="*/ 257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63" h="641">
                  <a:moveTo>
                    <a:pt x="38" y="251"/>
                  </a:moveTo>
                  <a:lnTo>
                    <a:pt x="36" y="246"/>
                  </a:lnTo>
                  <a:lnTo>
                    <a:pt x="35" y="240"/>
                  </a:lnTo>
                  <a:lnTo>
                    <a:pt x="33" y="231"/>
                  </a:lnTo>
                  <a:lnTo>
                    <a:pt x="26" y="227"/>
                  </a:lnTo>
                  <a:lnTo>
                    <a:pt x="19" y="224"/>
                  </a:lnTo>
                  <a:lnTo>
                    <a:pt x="14" y="221"/>
                  </a:lnTo>
                  <a:lnTo>
                    <a:pt x="11" y="217"/>
                  </a:lnTo>
                  <a:lnTo>
                    <a:pt x="5" y="213"/>
                  </a:lnTo>
                  <a:lnTo>
                    <a:pt x="0" y="208"/>
                  </a:lnTo>
                  <a:lnTo>
                    <a:pt x="1" y="196"/>
                  </a:lnTo>
                  <a:lnTo>
                    <a:pt x="5" y="192"/>
                  </a:lnTo>
                  <a:lnTo>
                    <a:pt x="13" y="184"/>
                  </a:lnTo>
                  <a:lnTo>
                    <a:pt x="19" y="177"/>
                  </a:lnTo>
                  <a:lnTo>
                    <a:pt x="25" y="173"/>
                  </a:lnTo>
                  <a:lnTo>
                    <a:pt x="32" y="170"/>
                  </a:lnTo>
                  <a:lnTo>
                    <a:pt x="40" y="170"/>
                  </a:lnTo>
                  <a:lnTo>
                    <a:pt x="45" y="165"/>
                  </a:lnTo>
                  <a:lnTo>
                    <a:pt x="53" y="163"/>
                  </a:lnTo>
                  <a:lnTo>
                    <a:pt x="59" y="158"/>
                  </a:lnTo>
                  <a:lnTo>
                    <a:pt x="63" y="152"/>
                  </a:lnTo>
                  <a:lnTo>
                    <a:pt x="70" y="151"/>
                  </a:lnTo>
                  <a:lnTo>
                    <a:pt x="77" y="149"/>
                  </a:lnTo>
                  <a:lnTo>
                    <a:pt x="85" y="144"/>
                  </a:lnTo>
                  <a:lnTo>
                    <a:pt x="93" y="140"/>
                  </a:lnTo>
                  <a:lnTo>
                    <a:pt x="101" y="137"/>
                  </a:lnTo>
                  <a:lnTo>
                    <a:pt x="105" y="133"/>
                  </a:lnTo>
                  <a:lnTo>
                    <a:pt x="110" y="133"/>
                  </a:lnTo>
                  <a:lnTo>
                    <a:pt x="118" y="137"/>
                  </a:lnTo>
                  <a:lnTo>
                    <a:pt x="125" y="141"/>
                  </a:lnTo>
                  <a:lnTo>
                    <a:pt x="130" y="146"/>
                  </a:lnTo>
                  <a:lnTo>
                    <a:pt x="133" y="146"/>
                  </a:lnTo>
                  <a:lnTo>
                    <a:pt x="136" y="153"/>
                  </a:lnTo>
                  <a:lnTo>
                    <a:pt x="142" y="151"/>
                  </a:lnTo>
                  <a:lnTo>
                    <a:pt x="150" y="152"/>
                  </a:lnTo>
                  <a:lnTo>
                    <a:pt x="153" y="146"/>
                  </a:lnTo>
                  <a:lnTo>
                    <a:pt x="161" y="143"/>
                  </a:lnTo>
                  <a:lnTo>
                    <a:pt x="170" y="141"/>
                  </a:lnTo>
                  <a:lnTo>
                    <a:pt x="177" y="139"/>
                  </a:lnTo>
                  <a:lnTo>
                    <a:pt x="182" y="132"/>
                  </a:lnTo>
                  <a:lnTo>
                    <a:pt x="186" y="125"/>
                  </a:lnTo>
                  <a:lnTo>
                    <a:pt x="195" y="125"/>
                  </a:lnTo>
                  <a:lnTo>
                    <a:pt x="202" y="125"/>
                  </a:lnTo>
                  <a:lnTo>
                    <a:pt x="208" y="129"/>
                  </a:lnTo>
                  <a:lnTo>
                    <a:pt x="211" y="128"/>
                  </a:lnTo>
                  <a:lnTo>
                    <a:pt x="215" y="126"/>
                  </a:lnTo>
                  <a:lnTo>
                    <a:pt x="220" y="125"/>
                  </a:lnTo>
                  <a:lnTo>
                    <a:pt x="219" y="118"/>
                  </a:lnTo>
                  <a:lnTo>
                    <a:pt x="220" y="111"/>
                  </a:lnTo>
                  <a:lnTo>
                    <a:pt x="227" y="116"/>
                  </a:lnTo>
                  <a:lnTo>
                    <a:pt x="231" y="120"/>
                  </a:lnTo>
                  <a:lnTo>
                    <a:pt x="238" y="118"/>
                  </a:lnTo>
                  <a:lnTo>
                    <a:pt x="243" y="118"/>
                  </a:lnTo>
                  <a:lnTo>
                    <a:pt x="248" y="113"/>
                  </a:lnTo>
                  <a:lnTo>
                    <a:pt x="255" y="113"/>
                  </a:lnTo>
                  <a:lnTo>
                    <a:pt x="257" y="117"/>
                  </a:lnTo>
                  <a:lnTo>
                    <a:pt x="259" y="116"/>
                  </a:lnTo>
                  <a:lnTo>
                    <a:pt x="264" y="113"/>
                  </a:lnTo>
                  <a:lnTo>
                    <a:pt x="268" y="111"/>
                  </a:lnTo>
                  <a:lnTo>
                    <a:pt x="274" y="110"/>
                  </a:lnTo>
                  <a:lnTo>
                    <a:pt x="277" y="113"/>
                  </a:lnTo>
                  <a:lnTo>
                    <a:pt x="282" y="113"/>
                  </a:lnTo>
                  <a:lnTo>
                    <a:pt x="288" y="113"/>
                  </a:lnTo>
                  <a:lnTo>
                    <a:pt x="294" y="111"/>
                  </a:lnTo>
                  <a:lnTo>
                    <a:pt x="300" y="106"/>
                  </a:lnTo>
                  <a:lnTo>
                    <a:pt x="304" y="106"/>
                  </a:lnTo>
                  <a:lnTo>
                    <a:pt x="307" y="114"/>
                  </a:lnTo>
                  <a:lnTo>
                    <a:pt x="315" y="115"/>
                  </a:lnTo>
                  <a:lnTo>
                    <a:pt x="320" y="118"/>
                  </a:lnTo>
                  <a:lnTo>
                    <a:pt x="321" y="125"/>
                  </a:lnTo>
                  <a:lnTo>
                    <a:pt x="317" y="133"/>
                  </a:lnTo>
                  <a:lnTo>
                    <a:pt x="321" y="137"/>
                  </a:lnTo>
                  <a:lnTo>
                    <a:pt x="330" y="139"/>
                  </a:lnTo>
                  <a:lnTo>
                    <a:pt x="335" y="134"/>
                  </a:lnTo>
                  <a:lnTo>
                    <a:pt x="337" y="131"/>
                  </a:lnTo>
                  <a:lnTo>
                    <a:pt x="340" y="131"/>
                  </a:lnTo>
                  <a:lnTo>
                    <a:pt x="342" y="137"/>
                  </a:lnTo>
                  <a:lnTo>
                    <a:pt x="347" y="141"/>
                  </a:lnTo>
                  <a:lnTo>
                    <a:pt x="353" y="144"/>
                  </a:lnTo>
                  <a:lnTo>
                    <a:pt x="359" y="148"/>
                  </a:lnTo>
                  <a:lnTo>
                    <a:pt x="363" y="151"/>
                  </a:lnTo>
                  <a:lnTo>
                    <a:pt x="369" y="146"/>
                  </a:lnTo>
                  <a:lnTo>
                    <a:pt x="375" y="151"/>
                  </a:lnTo>
                  <a:lnTo>
                    <a:pt x="381" y="155"/>
                  </a:lnTo>
                  <a:lnTo>
                    <a:pt x="388" y="155"/>
                  </a:lnTo>
                  <a:lnTo>
                    <a:pt x="395" y="158"/>
                  </a:lnTo>
                  <a:lnTo>
                    <a:pt x="402" y="159"/>
                  </a:lnTo>
                  <a:lnTo>
                    <a:pt x="407" y="165"/>
                  </a:lnTo>
                  <a:lnTo>
                    <a:pt x="416" y="165"/>
                  </a:lnTo>
                  <a:lnTo>
                    <a:pt x="424" y="165"/>
                  </a:lnTo>
                  <a:lnTo>
                    <a:pt x="428" y="163"/>
                  </a:lnTo>
                  <a:lnTo>
                    <a:pt x="433" y="163"/>
                  </a:lnTo>
                  <a:lnTo>
                    <a:pt x="437" y="167"/>
                  </a:lnTo>
                  <a:lnTo>
                    <a:pt x="444" y="169"/>
                  </a:lnTo>
                  <a:lnTo>
                    <a:pt x="451" y="169"/>
                  </a:lnTo>
                  <a:lnTo>
                    <a:pt x="457" y="166"/>
                  </a:lnTo>
                  <a:lnTo>
                    <a:pt x="461" y="160"/>
                  </a:lnTo>
                  <a:lnTo>
                    <a:pt x="463" y="154"/>
                  </a:lnTo>
                  <a:lnTo>
                    <a:pt x="464" y="149"/>
                  </a:lnTo>
                  <a:lnTo>
                    <a:pt x="467" y="148"/>
                  </a:lnTo>
                  <a:lnTo>
                    <a:pt x="472" y="146"/>
                  </a:lnTo>
                  <a:lnTo>
                    <a:pt x="474" y="156"/>
                  </a:lnTo>
                  <a:lnTo>
                    <a:pt x="479" y="161"/>
                  </a:lnTo>
                  <a:lnTo>
                    <a:pt x="485" y="165"/>
                  </a:lnTo>
                  <a:lnTo>
                    <a:pt x="486" y="170"/>
                  </a:lnTo>
                  <a:lnTo>
                    <a:pt x="487" y="176"/>
                  </a:lnTo>
                  <a:lnTo>
                    <a:pt x="490" y="181"/>
                  </a:lnTo>
                  <a:lnTo>
                    <a:pt x="494" y="184"/>
                  </a:lnTo>
                  <a:lnTo>
                    <a:pt x="501" y="185"/>
                  </a:lnTo>
                  <a:lnTo>
                    <a:pt x="505" y="182"/>
                  </a:lnTo>
                  <a:lnTo>
                    <a:pt x="510" y="184"/>
                  </a:lnTo>
                  <a:lnTo>
                    <a:pt x="511" y="189"/>
                  </a:lnTo>
                  <a:lnTo>
                    <a:pt x="516" y="188"/>
                  </a:lnTo>
                  <a:lnTo>
                    <a:pt x="518" y="191"/>
                  </a:lnTo>
                  <a:lnTo>
                    <a:pt x="525" y="191"/>
                  </a:lnTo>
                  <a:lnTo>
                    <a:pt x="532" y="194"/>
                  </a:lnTo>
                  <a:lnTo>
                    <a:pt x="536" y="199"/>
                  </a:lnTo>
                  <a:lnTo>
                    <a:pt x="542" y="207"/>
                  </a:lnTo>
                  <a:lnTo>
                    <a:pt x="544" y="217"/>
                  </a:lnTo>
                  <a:lnTo>
                    <a:pt x="550" y="215"/>
                  </a:lnTo>
                  <a:lnTo>
                    <a:pt x="555" y="217"/>
                  </a:lnTo>
                  <a:lnTo>
                    <a:pt x="562" y="227"/>
                  </a:lnTo>
                  <a:lnTo>
                    <a:pt x="561" y="233"/>
                  </a:lnTo>
                  <a:lnTo>
                    <a:pt x="564" y="241"/>
                  </a:lnTo>
                  <a:lnTo>
                    <a:pt x="567" y="248"/>
                  </a:lnTo>
                  <a:lnTo>
                    <a:pt x="575" y="247"/>
                  </a:lnTo>
                  <a:lnTo>
                    <a:pt x="579" y="248"/>
                  </a:lnTo>
                  <a:lnTo>
                    <a:pt x="585" y="244"/>
                  </a:lnTo>
                  <a:lnTo>
                    <a:pt x="591" y="241"/>
                  </a:lnTo>
                  <a:lnTo>
                    <a:pt x="597" y="238"/>
                  </a:lnTo>
                  <a:lnTo>
                    <a:pt x="602" y="240"/>
                  </a:lnTo>
                  <a:lnTo>
                    <a:pt x="602" y="248"/>
                  </a:lnTo>
                  <a:lnTo>
                    <a:pt x="612" y="248"/>
                  </a:lnTo>
                  <a:lnTo>
                    <a:pt x="620" y="241"/>
                  </a:lnTo>
                  <a:lnTo>
                    <a:pt x="627" y="240"/>
                  </a:lnTo>
                  <a:lnTo>
                    <a:pt x="635" y="239"/>
                  </a:lnTo>
                  <a:lnTo>
                    <a:pt x="639" y="233"/>
                  </a:lnTo>
                  <a:lnTo>
                    <a:pt x="646" y="229"/>
                  </a:lnTo>
                  <a:lnTo>
                    <a:pt x="652" y="223"/>
                  </a:lnTo>
                  <a:lnTo>
                    <a:pt x="660" y="222"/>
                  </a:lnTo>
                  <a:lnTo>
                    <a:pt x="668" y="221"/>
                  </a:lnTo>
                  <a:lnTo>
                    <a:pt x="668" y="214"/>
                  </a:lnTo>
                  <a:lnTo>
                    <a:pt x="672" y="208"/>
                  </a:lnTo>
                  <a:lnTo>
                    <a:pt x="672" y="202"/>
                  </a:lnTo>
                  <a:lnTo>
                    <a:pt x="672" y="196"/>
                  </a:lnTo>
                  <a:lnTo>
                    <a:pt x="675" y="194"/>
                  </a:lnTo>
                  <a:lnTo>
                    <a:pt x="677" y="187"/>
                  </a:lnTo>
                  <a:lnTo>
                    <a:pt x="684" y="182"/>
                  </a:lnTo>
                  <a:lnTo>
                    <a:pt x="688" y="178"/>
                  </a:lnTo>
                  <a:lnTo>
                    <a:pt x="691" y="172"/>
                  </a:lnTo>
                  <a:lnTo>
                    <a:pt x="696" y="167"/>
                  </a:lnTo>
                  <a:lnTo>
                    <a:pt x="699" y="159"/>
                  </a:lnTo>
                  <a:lnTo>
                    <a:pt x="703" y="154"/>
                  </a:lnTo>
                  <a:lnTo>
                    <a:pt x="707" y="141"/>
                  </a:lnTo>
                  <a:lnTo>
                    <a:pt x="712" y="137"/>
                  </a:lnTo>
                  <a:lnTo>
                    <a:pt x="715" y="130"/>
                  </a:lnTo>
                  <a:lnTo>
                    <a:pt x="718" y="121"/>
                  </a:lnTo>
                  <a:lnTo>
                    <a:pt x="718" y="116"/>
                  </a:lnTo>
                  <a:lnTo>
                    <a:pt x="724" y="106"/>
                  </a:lnTo>
                  <a:lnTo>
                    <a:pt x="727" y="99"/>
                  </a:lnTo>
                  <a:lnTo>
                    <a:pt x="732" y="92"/>
                  </a:lnTo>
                  <a:lnTo>
                    <a:pt x="739" y="90"/>
                  </a:lnTo>
                  <a:lnTo>
                    <a:pt x="748" y="88"/>
                  </a:lnTo>
                  <a:lnTo>
                    <a:pt x="753" y="82"/>
                  </a:lnTo>
                  <a:lnTo>
                    <a:pt x="756" y="77"/>
                  </a:lnTo>
                  <a:lnTo>
                    <a:pt x="757" y="66"/>
                  </a:lnTo>
                  <a:lnTo>
                    <a:pt x="759" y="63"/>
                  </a:lnTo>
                  <a:lnTo>
                    <a:pt x="765" y="59"/>
                  </a:lnTo>
                  <a:lnTo>
                    <a:pt x="764" y="49"/>
                  </a:lnTo>
                  <a:lnTo>
                    <a:pt x="768" y="43"/>
                  </a:lnTo>
                  <a:lnTo>
                    <a:pt x="773" y="42"/>
                  </a:lnTo>
                  <a:lnTo>
                    <a:pt x="780" y="40"/>
                  </a:lnTo>
                  <a:lnTo>
                    <a:pt x="781" y="35"/>
                  </a:lnTo>
                  <a:lnTo>
                    <a:pt x="781" y="25"/>
                  </a:lnTo>
                  <a:lnTo>
                    <a:pt x="775" y="23"/>
                  </a:lnTo>
                  <a:lnTo>
                    <a:pt x="770" y="20"/>
                  </a:lnTo>
                  <a:lnTo>
                    <a:pt x="772" y="16"/>
                  </a:lnTo>
                  <a:lnTo>
                    <a:pt x="776" y="9"/>
                  </a:lnTo>
                  <a:lnTo>
                    <a:pt x="783" y="9"/>
                  </a:lnTo>
                  <a:lnTo>
                    <a:pt x="787" y="10"/>
                  </a:lnTo>
                  <a:lnTo>
                    <a:pt x="792" y="11"/>
                  </a:lnTo>
                  <a:lnTo>
                    <a:pt x="800" y="9"/>
                  </a:lnTo>
                  <a:lnTo>
                    <a:pt x="802" y="3"/>
                  </a:lnTo>
                  <a:lnTo>
                    <a:pt x="808" y="0"/>
                  </a:lnTo>
                  <a:lnTo>
                    <a:pt x="815" y="1"/>
                  </a:lnTo>
                  <a:lnTo>
                    <a:pt x="823" y="2"/>
                  </a:lnTo>
                  <a:lnTo>
                    <a:pt x="826" y="5"/>
                  </a:lnTo>
                  <a:lnTo>
                    <a:pt x="834" y="4"/>
                  </a:lnTo>
                  <a:lnTo>
                    <a:pt x="844" y="6"/>
                  </a:lnTo>
                  <a:lnTo>
                    <a:pt x="853" y="9"/>
                  </a:lnTo>
                  <a:lnTo>
                    <a:pt x="862" y="14"/>
                  </a:lnTo>
                  <a:lnTo>
                    <a:pt x="866" y="21"/>
                  </a:lnTo>
                  <a:lnTo>
                    <a:pt x="869" y="26"/>
                  </a:lnTo>
                  <a:lnTo>
                    <a:pt x="876" y="27"/>
                  </a:lnTo>
                  <a:lnTo>
                    <a:pt x="882" y="28"/>
                  </a:lnTo>
                  <a:lnTo>
                    <a:pt x="891" y="28"/>
                  </a:lnTo>
                  <a:lnTo>
                    <a:pt x="897" y="35"/>
                  </a:lnTo>
                  <a:lnTo>
                    <a:pt x="901" y="40"/>
                  </a:lnTo>
                  <a:lnTo>
                    <a:pt x="904" y="45"/>
                  </a:lnTo>
                  <a:lnTo>
                    <a:pt x="907" y="51"/>
                  </a:lnTo>
                  <a:lnTo>
                    <a:pt x="911" y="53"/>
                  </a:lnTo>
                  <a:lnTo>
                    <a:pt x="916" y="55"/>
                  </a:lnTo>
                  <a:lnTo>
                    <a:pt x="918" y="61"/>
                  </a:lnTo>
                  <a:lnTo>
                    <a:pt x="923" y="61"/>
                  </a:lnTo>
                  <a:lnTo>
                    <a:pt x="930" y="61"/>
                  </a:lnTo>
                  <a:lnTo>
                    <a:pt x="936" y="61"/>
                  </a:lnTo>
                  <a:lnTo>
                    <a:pt x="938" y="70"/>
                  </a:lnTo>
                  <a:lnTo>
                    <a:pt x="933" y="74"/>
                  </a:lnTo>
                  <a:lnTo>
                    <a:pt x="928" y="78"/>
                  </a:lnTo>
                  <a:lnTo>
                    <a:pt x="929" y="87"/>
                  </a:lnTo>
                  <a:lnTo>
                    <a:pt x="924" y="90"/>
                  </a:lnTo>
                  <a:lnTo>
                    <a:pt x="920" y="94"/>
                  </a:lnTo>
                  <a:lnTo>
                    <a:pt x="914" y="89"/>
                  </a:lnTo>
                  <a:lnTo>
                    <a:pt x="908" y="91"/>
                  </a:lnTo>
                  <a:lnTo>
                    <a:pt x="904" y="88"/>
                  </a:lnTo>
                  <a:lnTo>
                    <a:pt x="899" y="87"/>
                  </a:lnTo>
                  <a:lnTo>
                    <a:pt x="894" y="91"/>
                  </a:lnTo>
                  <a:lnTo>
                    <a:pt x="890" y="98"/>
                  </a:lnTo>
                  <a:lnTo>
                    <a:pt x="891" y="107"/>
                  </a:lnTo>
                  <a:lnTo>
                    <a:pt x="886" y="111"/>
                  </a:lnTo>
                  <a:lnTo>
                    <a:pt x="881" y="116"/>
                  </a:lnTo>
                  <a:lnTo>
                    <a:pt x="882" y="122"/>
                  </a:lnTo>
                  <a:lnTo>
                    <a:pt x="884" y="130"/>
                  </a:lnTo>
                  <a:lnTo>
                    <a:pt x="886" y="133"/>
                  </a:lnTo>
                  <a:lnTo>
                    <a:pt x="889" y="139"/>
                  </a:lnTo>
                  <a:lnTo>
                    <a:pt x="892" y="144"/>
                  </a:lnTo>
                  <a:lnTo>
                    <a:pt x="891" y="151"/>
                  </a:lnTo>
                  <a:lnTo>
                    <a:pt x="889" y="158"/>
                  </a:lnTo>
                  <a:lnTo>
                    <a:pt x="886" y="167"/>
                  </a:lnTo>
                  <a:lnTo>
                    <a:pt x="885" y="173"/>
                  </a:lnTo>
                  <a:lnTo>
                    <a:pt x="885" y="177"/>
                  </a:lnTo>
                  <a:lnTo>
                    <a:pt x="890" y="179"/>
                  </a:lnTo>
                  <a:lnTo>
                    <a:pt x="893" y="188"/>
                  </a:lnTo>
                  <a:lnTo>
                    <a:pt x="892" y="196"/>
                  </a:lnTo>
                  <a:lnTo>
                    <a:pt x="891" y="208"/>
                  </a:lnTo>
                  <a:lnTo>
                    <a:pt x="896" y="215"/>
                  </a:lnTo>
                  <a:lnTo>
                    <a:pt x="897" y="224"/>
                  </a:lnTo>
                  <a:lnTo>
                    <a:pt x="896" y="232"/>
                  </a:lnTo>
                  <a:lnTo>
                    <a:pt x="900" y="244"/>
                  </a:lnTo>
                  <a:lnTo>
                    <a:pt x="899" y="254"/>
                  </a:lnTo>
                  <a:lnTo>
                    <a:pt x="901" y="264"/>
                  </a:lnTo>
                  <a:lnTo>
                    <a:pt x="901" y="273"/>
                  </a:lnTo>
                  <a:lnTo>
                    <a:pt x="902" y="281"/>
                  </a:lnTo>
                  <a:lnTo>
                    <a:pt x="907" y="286"/>
                  </a:lnTo>
                  <a:lnTo>
                    <a:pt x="907" y="295"/>
                  </a:lnTo>
                  <a:lnTo>
                    <a:pt x="910" y="302"/>
                  </a:lnTo>
                  <a:lnTo>
                    <a:pt x="913" y="309"/>
                  </a:lnTo>
                  <a:lnTo>
                    <a:pt x="914" y="318"/>
                  </a:lnTo>
                  <a:lnTo>
                    <a:pt x="914" y="326"/>
                  </a:lnTo>
                  <a:lnTo>
                    <a:pt x="913" y="335"/>
                  </a:lnTo>
                  <a:lnTo>
                    <a:pt x="910" y="342"/>
                  </a:lnTo>
                  <a:lnTo>
                    <a:pt x="905" y="348"/>
                  </a:lnTo>
                  <a:lnTo>
                    <a:pt x="900" y="356"/>
                  </a:lnTo>
                  <a:lnTo>
                    <a:pt x="897" y="364"/>
                  </a:lnTo>
                  <a:lnTo>
                    <a:pt x="895" y="372"/>
                  </a:lnTo>
                  <a:lnTo>
                    <a:pt x="897" y="376"/>
                  </a:lnTo>
                  <a:lnTo>
                    <a:pt x="904" y="378"/>
                  </a:lnTo>
                  <a:lnTo>
                    <a:pt x="911" y="379"/>
                  </a:lnTo>
                  <a:lnTo>
                    <a:pt x="917" y="380"/>
                  </a:lnTo>
                  <a:lnTo>
                    <a:pt x="920" y="386"/>
                  </a:lnTo>
                  <a:lnTo>
                    <a:pt x="929" y="387"/>
                  </a:lnTo>
                  <a:lnTo>
                    <a:pt x="931" y="395"/>
                  </a:lnTo>
                  <a:lnTo>
                    <a:pt x="929" y="399"/>
                  </a:lnTo>
                  <a:lnTo>
                    <a:pt x="927" y="405"/>
                  </a:lnTo>
                  <a:lnTo>
                    <a:pt x="926" y="412"/>
                  </a:lnTo>
                  <a:lnTo>
                    <a:pt x="926" y="418"/>
                  </a:lnTo>
                  <a:lnTo>
                    <a:pt x="927" y="423"/>
                  </a:lnTo>
                  <a:lnTo>
                    <a:pt x="931" y="425"/>
                  </a:lnTo>
                  <a:lnTo>
                    <a:pt x="935" y="426"/>
                  </a:lnTo>
                  <a:lnTo>
                    <a:pt x="935" y="433"/>
                  </a:lnTo>
                  <a:lnTo>
                    <a:pt x="932" y="440"/>
                  </a:lnTo>
                  <a:lnTo>
                    <a:pt x="926" y="447"/>
                  </a:lnTo>
                  <a:lnTo>
                    <a:pt x="924" y="456"/>
                  </a:lnTo>
                  <a:lnTo>
                    <a:pt x="922" y="461"/>
                  </a:lnTo>
                  <a:lnTo>
                    <a:pt x="919" y="467"/>
                  </a:lnTo>
                  <a:lnTo>
                    <a:pt x="920" y="472"/>
                  </a:lnTo>
                  <a:lnTo>
                    <a:pt x="920" y="480"/>
                  </a:lnTo>
                  <a:lnTo>
                    <a:pt x="925" y="486"/>
                  </a:lnTo>
                  <a:lnTo>
                    <a:pt x="924" y="494"/>
                  </a:lnTo>
                  <a:lnTo>
                    <a:pt x="923" y="503"/>
                  </a:lnTo>
                  <a:lnTo>
                    <a:pt x="927" y="506"/>
                  </a:lnTo>
                  <a:lnTo>
                    <a:pt x="935" y="510"/>
                  </a:lnTo>
                  <a:lnTo>
                    <a:pt x="939" y="515"/>
                  </a:lnTo>
                  <a:lnTo>
                    <a:pt x="943" y="521"/>
                  </a:lnTo>
                  <a:lnTo>
                    <a:pt x="947" y="527"/>
                  </a:lnTo>
                  <a:lnTo>
                    <a:pt x="951" y="528"/>
                  </a:lnTo>
                  <a:lnTo>
                    <a:pt x="954" y="532"/>
                  </a:lnTo>
                  <a:lnTo>
                    <a:pt x="957" y="534"/>
                  </a:lnTo>
                  <a:lnTo>
                    <a:pt x="963" y="537"/>
                  </a:lnTo>
                  <a:lnTo>
                    <a:pt x="961" y="544"/>
                  </a:lnTo>
                  <a:lnTo>
                    <a:pt x="960" y="549"/>
                  </a:lnTo>
                  <a:lnTo>
                    <a:pt x="957" y="553"/>
                  </a:lnTo>
                  <a:lnTo>
                    <a:pt x="951" y="550"/>
                  </a:lnTo>
                  <a:lnTo>
                    <a:pt x="946" y="550"/>
                  </a:lnTo>
                  <a:lnTo>
                    <a:pt x="944" y="544"/>
                  </a:lnTo>
                  <a:lnTo>
                    <a:pt x="939" y="535"/>
                  </a:lnTo>
                  <a:lnTo>
                    <a:pt x="936" y="528"/>
                  </a:lnTo>
                  <a:lnTo>
                    <a:pt x="927" y="526"/>
                  </a:lnTo>
                  <a:lnTo>
                    <a:pt x="921" y="528"/>
                  </a:lnTo>
                  <a:lnTo>
                    <a:pt x="919" y="525"/>
                  </a:lnTo>
                  <a:lnTo>
                    <a:pt x="913" y="519"/>
                  </a:lnTo>
                  <a:lnTo>
                    <a:pt x="907" y="515"/>
                  </a:lnTo>
                  <a:lnTo>
                    <a:pt x="901" y="515"/>
                  </a:lnTo>
                  <a:lnTo>
                    <a:pt x="900" y="520"/>
                  </a:lnTo>
                  <a:lnTo>
                    <a:pt x="897" y="522"/>
                  </a:lnTo>
                  <a:lnTo>
                    <a:pt x="891" y="526"/>
                  </a:lnTo>
                  <a:lnTo>
                    <a:pt x="885" y="530"/>
                  </a:lnTo>
                  <a:lnTo>
                    <a:pt x="885" y="537"/>
                  </a:lnTo>
                  <a:lnTo>
                    <a:pt x="879" y="539"/>
                  </a:lnTo>
                  <a:lnTo>
                    <a:pt x="875" y="534"/>
                  </a:lnTo>
                  <a:lnTo>
                    <a:pt x="872" y="532"/>
                  </a:lnTo>
                  <a:lnTo>
                    <a:pt x="868" y="528"/>
                  </a:lnTo>
                  <a:lnTo>
                    <a:pt x="863" y="526"/>
                  </a:lnTo>
                  <a:lnTo>
                    <a:pt x="859" y="521"/>
                  </a:lnTo>
                  <a:lnTo>
                    <a:pt x="855" y="520"/>
                  </a:lnTo>
                  <a:lnTo>
                    <a:pt x="850" y="517"/>
                  </a:lnTo>
                  <a:lnTo>
                    <a:pt x="843" y="516"/>
                  </a:lnTo>
                  <a:lnTo>
                    <a:pt x="841" y="513"/>
                  </a:lnTo>
                  <a:lnTo>
                    <a:pt x="836" y="511"/>
                  </a:lnTo>
                  <a:lnTo>
                    <a:pt x="832" y="506"/>
                  </a:lnTo>
                  <a:lnTo>
                    <a:pt x="830" y="504"/>
                  </a:lnTo>
                  <a:lnTo>
                    <a:pt x="823" y="498"/>
                  </a:lnTo>
                  <a:lnTo>
                    <a:pt x="822" y="492"/>
                  </a:lnTo>
                  <a:lnTo>
                    <a:pt x="817" y="489"/>
                  </a:lnTo>
                  <a:lnTo>
                    <a:pt x="813" y="489"/>
                  </a:lnTo>
                  <a:lnTo>
                    <a:pt x="809" y="487"/>
                  </a:lnTo>
                  <a:lnTo>
                    <a:pt x="803" y="486"/>
                  </a:lnTo>
                  <a:lnTo>
                    <a:pt x="800" y="480"/>
                  </a:lnTo>
                  <a:lnTo>
                    <a:pt x="795" y="480"/>
                  </a:lnTo>
                  <a:lnTo>
                    <a:pt x="790" y="480"/>
                  </a:lnTo>
                  <a:lnTo>
                    <a:pt x="789" y="485"/>
                  </a:lnTo>
                  <a:lnTo>
                    <a:pt x="788" y="490"/>
                  </a:lnTo>
                  <a:lnTo>
                    <a:pt x="786" y="494"/>
                  </a:lnTo>
                  <a:lnTo>
                    <a:pt x="784" y="498"/>
                  </a:lnTo>
                  <a:lnTo>
                    <a:pt x="784" y="502"/>
                  </a:lnTo>
                  <a:lnTo>
                    <a:pt x="781" y="509"/>
                  </a:lnTo>
                  <a:lnTo>
                    <a:pt x="781" y="515"/>
                  </a:lnTo>
                  <a:lnTo>
                    <a:pt x="778" y="517"/>
                  </a:lnTo>
                  <a:lnTo>
                    <a:pt x="772" y="517"/>
                  </a:lnTo>
                  <a:lnTo>
                    <a:pt x="768" y="520"/>
                  </a:lnTo>
                  <a:lnTo>
                    <a:pt x="760" y="527"/>
                  </a:lnTo>
                  <a:lnTo>
                    <a:pt x="755" y="526"/>
                  </a:lnTo>
                  <a:lnTo>
                    <a:pt x="750" y="525"/>
                  </a:lnTo>
                  <a:lnTo>
                    <a:pt x="745" y="524"/>
                  </a:lnTo>
                  <a:lnTo>
                    <a:pt x="740" y="522"/>
                  </a:lnTo>
                  <a:lnTo>
                    <a:pt x="733" y="521"/>
                  </a:lnTo>
                  <a:lnTo>
                    <a:pt x="728" y="519"/>
                  </a:lnTo>
                  <a:lnTo>
                    <a:pt x="720" y="511"/>
                  </a:lnTo>
                  <a:lnTo>
                    <a:pt x="714" y="512"/>
                  </a:lnTo>
                  <a:lnTo>
                    <a:pt x="709" y="513"/>
                  </a:lnTo>
                  <a:lnTo>
                    <a:pt x="705" y="515"/>
                  </a:lnTo>
                  <a:lnTo>
                    <a:pt x="700" y="516"/>
                  </a:lnTo>
                  <a:lnTo>
                    <a:pt x="695" y="516"/>
                  </a:lnTo>
                  <a:lnTo>
                    <a:pt x="692" y="521"/>
                  </a:lnTo>
                  <a:lnTo>
                    <a:pt x="690" y="525"/>
                  </a:lnTo>
                  <a:lnTo>
                    <a:pt x="687" y="527"/>
                  </a:lnTo>
                  <a:lnTo>
                    <a:pt x="681" y="531"/>
                  </a:lnTo>
                  <a:lnTo>
                    <a:pt x="680" y="537"/>
                  </a:lnTo>
                  <a:lnTo>
                    <a:pt x="680" y="546"/>
                  </a:lnTo>
                  <a:lnTo>
                    <a:pt x="679" y="551"/>
                  </a:lnTo>
                  <a:lnTo>
                    <a:pt x="677" y="558"/>
                  </a:lnTo>
                  <a:lnTo>
                    <a:pt x="674" y="564"/>
                  </a:lnTo>
                  <a:lnTo>
                    <a:pt x="669" y="571"/>
                  </a:lnTo>
                  <a:lnTo>
                    <a:pt x="666" y="576"/>
                  </a:lnTo>
                  <a:lnTo>
                    <a:pt x="661" y="579"/>
                  </a:lnTo>
                  <a:lnTo>
                    <a:pt x="655" y="581"/>
                  </a:lnTo>
                  <a:lnTo>
                    <a:pt x="647" y="582"/>
                  </a:lnTo>
                  <a:lnTo>
                    <a:pt x="639" y="581"/>
                  </a:lnTo>
                  <a:lnTo>
                    <a:pt x="633" y="579"/>
                  </a:lnTo>
                  <a:lnTo>
                    <a:pt x="627" y="580"/>
                  </a:lnTo>
                  <a:lnTo>
                    <a:pt x="622" y="584"/>
                  </a:lnTo>
                  <a:lnTo>
                    <a:pt x="620" y="589"/>
                  </a:lnTo>
                  <a:lnTo>
                    <a:pt x="613" y="589"/>
                  </a:lnTo>
                  <a:lnTo>
                    <a:pt x="608" y="589"/>
                  </a:lnTo>
                  <a:lnTo>
                    <a:pt x="606" y="594"/>
                  </a:lnTo>
                  <a:lnTo>
                    <a:pt x="602" y="599"/>
                  </a:lnTo>
                  <a:lnTo>
                    <a:pt x="596" y="599"/>
                  </a:lnTo>
                  <a:lnTo>
                    <a:pt x="593" y="602"/>
                  </a:lnTo>
                  <a:lnTo>
                    <a:pt x="592" y="605"/>
                  </a:lnTo>
                  <a:lnTo>
                    <a:pt x="590" y="612"/>
                  </a:lnTo>
                  <a:lnTo>
                    <a:pt x="585" y="616"/>
                  </a:lnTo>
                  <a:lnTo>
                    <a:pt x="583" y="609"/>
                  </a:lnTo>
                  <a:lnTo>
                    <a:pt x="580" y="605"/>
                  </a:lnTo>
                  <a:lnTo>
                    <a:pt x="574" y="605"/>
                  </a:lnTo>
                  <a:lnTo>
                    <a:pt x="571" y="609"/>
                  </a:lnTo>
                  <a:lnTo>
                    <a:pt x="568" y="612"/>
                  </a:lnTo>
                  <a:lnTo>
                    <a:pt x="564" y="617"/>
                  </a:lnTo>
                  <a:lnTo>
                    <a:pt x="555" y="618"/>
                  </a:lnTo>
                  <a:lnTo>
                    <a:pt x="554" y="627"/>
                  </a:lnTo>
                  <a:lnTo>
                    <a:pt x="550" y="631"/>
                  </a:lnTo>
                  <a:lnTo>
                    <a:pt x="542" y="633"/>
                  </a:lnTo>
                  <a:lnTo>
                    <a:pt x="537" y="638"/>
                  </a:lnTo>
                  <a:lnTo>
                    <a:pt x="532" y="638"/>
                  </a:lnTo>
                  <a:lnTo>
                    <a:pt x="527" y="641"/>
                  </a:lnTo>
                  <a:lnTo>
                    <a:pt x="523" y="640"/>
                  </a:lnTo>
                  <a:lnTo>
                    <a:pt x="523" y="635"/>
                  </a:lnTo>
                  <a:lnTo>
                    <a:pt x="520" y="631"/>
                  </a:lnTo>
                  <a:lnTo>
                    <a:pt x="517" y="628"/>
                  </a:lnTo>
                  <a:lnTo>
                    <a:pt x="513" y="625"/>
                  </a:lnTo>
                  <a:lnTo>
                    <a:pt x="509" y="623"/>
                  </a:lnTo>
                  <a:lnTo>
                    <a:pt x="503" y="620"/>
                  </a:lnTo>
                  <a:lnTo>
                    <a:pt x="500" y="616"/>
                  </a:lnTo>
                  <a:lnTo>
                    <a:pt x="499" y="612"/>
                  </a:lnTo>
                  <a:lnTo>
                    <a:pt x="497" y="606"/>
                  </a:lnTo>
                  <a:lnTo>
                    <a:pt x="495" y="599"/>
                  </a:lnTo>
                  <a:lnTo>
                    <a:pt x="492" y="594"/>
                  </a:lnTo>
                  <a:lnTo>
                    <a:pt x="491" y="586"/>
                  </a:lnTo>
                  <a:lnTo>
                    <a:pt x="488" y="583"/>
                  </a:lnTo>
                  <a:lnTo>
                    <a:pt x="486" y="579"/>
                  </a:lnTo>
                  <a:lnTo>
                    <a:pt x="485" y="574"/>
                  </a:lnTo>
                  <a:lnTo>
                    <a:pt x="484" y="568"/>
                  </a:lnTo>
                  <a:lnTo>
                    <a:pt x="482" y="565"/>
                  </a:lnTo>
                  <a:lnTo>
                    <a:pt x="479" y="561"/>
                  </a:lnTo>
                  <a:lnTo>
                    <a:pt x="474" y="558"/>
                  </a:lnTo>
                  <a:lnTo>
                    <a:pt x="469" y="556"/>
                  </a:lnTo>
                  <a:lnTo>
                    <a:pt x="463" y="553"/>
                  </a:lnTo>
                  <a:lnTo>
                    <a:pt x="460" y="549"/>
                  </a:lnTo>
                  <a:lnTo>
                    <a:pt x="455" y="546"/>
                  </a:lnTo>
                  <a:lnTo>
                    <a:pt x="450" y="545"/>
                  </a:lnTo>
                  <a:lnTo>
                    <a:pt x="444" y="547"/>
                  </a:lnTo>
                  <a:lnTo>
                    <a:pt x="438" y="548"/>
                  </a:lnTo>
                  <a:lnTo>
                    <a:pt x="433" y="548"/>
                  </a:lnTo>
                  <a:lnTo>
                    <a:pt x="428" y="549"/>
                  </a:lnTo>
                  <a:lnTo>
                    <a:pt x="422" y="549"/>
                  </a:lnTo>
                  <a:lnTo>
                    <a:pt x="417" y="550"/>
                  </a:lnTo>
                  <a:lnTo>
                    <a:pt x="410" y="551"/>
                  </a:lnTo>
                  <a:lnTo>
                    <a:pt x="403" y="550"/>
                  </a:lnTo>
                  <a:lnTo>
                    <a:pt x="398" y="546"/>
                  </a:lnTo>
                  <a:lnTo>
                    <a:pt x="394" y="542"/>
                  </a:lnTo>
                  <a:lnTo>
                    <a:pt x="391" y="538"/>
                  </a:lnTo>
                  <a:lnTo>
                    <a:pt x="385" y="534"/>
                  </a:lnTo>
                  <a:lnTo>
                    <a:pt x="384" y="529"/>
                  </a:lnTo>
                  <a:lnTo>
                    <a:pt x="384" y="522"/>
                  </a:lnTo>
                  <a:lnTo>
                    <a:pt x="381" y="516"/>
                  </a:lnTo>
                  <a:lnTo>
                    <a:pt x="374" y="515"/>
                  </a:lnTo>
                  <a:lnTo>
                    <a:pt x="367" y="513"/>
                  </a:lnTo>
                  <a:lnTo>
                    <a:pt x="363" y="509"/>
                  </a:lnTo>
                  <a:lnTo>
                    <a:pt x="358" y="509"/>
                  </a:lnTo>
                  <a:lnTo>
                    <a:pt x="354" y="509"/>
                  </a:lnTo>
                  <a:lnTo>
                    <a:pt x="347" y="511"/>
                  </a:lnTo>
                  <a:lnTo>
                    <a:pt x="344" y="515"/>
                  </a:lnTo>
                  <a:lnTo>
                    <a:pt x="340" y="516"/>
                  </a:lnTo>
                  <a:lnTo>
                    <a:pt x="337" y="518"/>
                  </a:lnTo>
                  <a:lnTo>
                    <a:pt x="332" y="520"/>
                  </a:lnTo>
                  <a:lnTo>
                    <a:pt x="328" y="523"/>
                  </a:lnTo>
                  <a:lnTo>
                    <a:pt x="324" y="526"/>
                  </a:lnTo>
                  <a:lnTo>
                    <a:pt x="321" y="529"/>
                  </a:lnTo>
                  <a:lnTo>
                    <a:pt x="315" y="531"/>
                  </a:lnTo>
                  <a:lnTo>
                    <a:pt x="313" y="535"/>
                  </a:lnTo>
                  <a:lnTo>
                    <a:pt x="310" y="539"/>
                  </a:lnTo>
                  <a:lnTo>
                    <a:pt x="306" y="542"/>
                  </a:lnTo>
                  <a:lnTo>
                    <a:pt x="302" y="546"/>
                  </a:lnTo>
                  <a:lnTo>
                    <a:pt x="293" y="546"/>
                  </a:lnTo>
                  <a:lnTo>
                    <a:pt x="286" y="546"/>
                  </a:lnTo>
                  <a:lnTo>
                    <a:pt x="278" y="543"/>
                  </a:lnTo>
                  <a:lnTo>
                    <a:pt x="271" y="543"/>
                  </a:lnTo>
                  <a:lnTo>
                    <a:pt x="264" y="543"/>
                  </a:lnTo>
                  <a:lnTo>
                    <a:pt x="257" y="542"/>
                  </a:lnTo>
                  <a:lnTo>
                    <a:pt x="251" y="547"/>
                  </a:lnTo>
                  <a:lnTo>
                    <a:pt x="244" y="548"/>
                  </a:lnTo>
                  <a:lnTo>
                    <a:pt x="241" y="550"/>
                  </a:lnTo>
                  <a:lnTo>
                    <a:pt x="237" y="550"/>
                  </a:lnTo>
                  <a:lnTo>
                    <a:pt x="233" y="551"/>
                  </a:lnTo>
                  <a:lnTo>
                    <a:pt x="226" y="551"/>
                  </a:lnTo>
                  <a:lnTo>
                    <a:pt x="219" y="550"/>
                  </a:lnTo>
                  <a:lnTo>
                    <a:pt x="215" y="547"/>
                  </a:lnTo>
                  <a:lnTo>
                    <a:pt x="212" y="543"/>
                  </a:lnTo>
                  <a:lnTo>
                    <a:pt x="208" y="538"/>
                  </a:lnTo>
                  <a:lnTo>
                    <a:pt x="206" y="532"/>
                  </a:lnTo>
                  <a:lnTo>
                    <a:pt x="202" y="529"/>
                  </a:lnTo>
                  <a:lnTo>
                    <a:pt x="197" y="527"/>
                  </a:lnTo>
                  <a:lnTo>
                    <a:pt x="192" y="523"/>
                  </a:lnTo>
                  <a:lnTo>
                    <a:pt x="186" y="518"/>
                  </a:lnTo>
                  <a:lnTo>
                    <a:pt x="183" y="513"/>
                  </a:lnTo>
                  <a:lnTo>
                    <a:pt x="179" y="508"/>
                  </a:lnTo>
                  <a:lnTo>
                    <a:pt x="174" y="505"/>
                  </a:lnTo>
                  <a:lnTo>
                    <a:pt x="170" y="502"/>
                  </a:lnTo>
                  <a:lnTo>
                    <a:pt x="161" y="502"/>
                  </a:lnTo>
                  <a:lnTo>
                    <a:pt x="157" y="497"/>
                  </a:lnTo>
                  <a:lnTo>
                    <a:pt x="152" y="494"/>
                  </a:lnTo>
                  <a:lnTo>
                    <a:pt x="148" y="490"/>
                  </a:lnTo>
                  <a:lnTo>
                    <a:pt x="142" y="489"/>
                  </a:lnTo>
                  <a:lnTo>
                    <a:pt x="142" y="480"/>
                  </a:lnTo>
                  <a:lnTo>
                    <a:pt x="140" y="476"/>
                  </a:lnTo>
                  <a:lnTo>
                    <a:pt x="134" y="475"/>
                  </a:lnTo>
                  <a:lnTo>
                    <a:pt x="128" y="476"/>
                  </a:lnTo>
                  <a:lnTo>
                    <a:pt x="123" y="475"/>
                  </a:lnTo>
                  <a:lnTo>
                    <a:pt x="117" y="475"/>
                  </a:lnTo>
                  <a:lnTo>
                    <a:pt x="108" y="473"/>
                  </a:lnTo>
                  <a:lnTo>
                    <a:pt x="101" y="471"/>
                  </a:lnTo>
                  <a:lnTo>
                    <a:pt x="96" y="470"/>
                  </a:lnTo>
                  <a:lnTo>
                    <a:pt x="91" y="463"/>
                  </a:lnTo>
                  <a:lnTo>
                    <a:pt x="87" y="458"/>
                  </a:lnTo>
                  <a:lnTo>
                    <a:pt x="84" y="456"/>
                  </a:lnTo>
                  <a:lnTo>
                    <a:pt x="82" y="452"/>
                  </a:lnTo>
                  <a:lnTo>
                    <a:pt x="75" y="451"/>
                  </a:lnTo>
                  <a:lnTo>
                    <a:pt x="70" y="445"/>
                  </a:lnTo>
                  <a:lnTo>
                    <a:pt x="68" y="441"/>
                  </a:lnTo>
                  <a:lnTo>
                    <a:pt x="67" y="435"/>
                  </a:lnTo>
                  <a:lnTo>
                    <a:pt x="67" y="426"/>
                  </a:lnTo>
                  <a:lnTo>
                    <a:pt x="66" y="418"/>
                  </a:lnTo>
                  <a:lnTo>
                    <a:pt x="64" y="412"/>
                  </a:lnTo>
                  <a:lnTo>
                    <a:pt x="65" y="404"/>
                  </a:lnTo>
                  <a:lnTo>
                    <a:pt x="66" y="397"/>
                  </a:lnTo>
                  <a:lnTo>
                    <a:pt x="69" y="392"/>
                  </a:lnTo>
                  <a:lnTo>
                    <a:pt x="67" y="386"/>
                  </a:lnTo>
                  <a:lnTo>
                    <a:pt x="66" y="380"/>
                  </a:lnTo>
                  <a:lnTo>
                    <a:pt x="61" y="376"/>
                  </a:lnTo>
                  <a:lnTo>
                    <a:pt x="59" y="371"/>
                  </a:lnTo>
                  <a:lnTo>
                    <a:pt x="60" y="363"/>
                  </a:lnTo>
                  <a:lnTo>
                    <a:pt x="62" y="356"/>
                  </a:lnTo>
                  <a:lnTo>
                    <a:pt x="63" y="350"/>
                  </a:lnTo>
                  <a:lnTo>
                    <a:pt x="63" y="340"/>
                  </a:lnTo>
                  <a:lnTo>
                    <a:pt x="62" y="330"/>
                  </a:lnTo>
                  <a:lnTo>
                    <a:pt x="56" y="324"/>
                  </a:lnTo>
                  <a:lnTo>
                    <a:pt x="54" y="316"/>
                  </a:lnTo>
                  <a:lnTo>
                    <a:pt x="53" y="307"/>
                  </a:lnTo>
                  <a:lnTo>
                    <a:pt x="49" y="300"/>
                  </a:lnTo>
                  <a:lnTo>
                    <a:pt x="47" y="290"/>
                  </a:lnTo>
                  <a:lnTo>
                    <a:pt x="45" y="279"/>
                  </a:lnTo>
                  <a:lnTo>
                    <a:pt x="43" y="269"/>
                  </a:lnTo>
                  <a:lnTo>
                    <a:pt x="43" y="257"/>
                  </a:lnTo>
                  <a:lnTo>
                    <a:pt x="38" y="251"/>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391" name="Freeform 31"/>
            <p:cNvSpPr>
              <a:spLocks/>
            </p:cNvSpPr>
            <p:nvPr/>
          </p:nvSpPr>
          <p:spPr bwMode="auto">
            <a:xfrm>
              <a:off x="3846" y="3545"/>
              <a:ext cx="751" cy="615"/>
            </a:xfrm>
            <a:custGeom>
              <a:avLst/>
              <a:gdLst>
                <a:gd name="T0" fmla="*/ 21 w 751"/>
                <a:gd name="T1" fmla="*/ 369 h 615"/>
                <a:gd name="T2" fmla="*/ 33 w 751"/>
                <a:gd name="T3" fmla="*/ 337 h 615"/>
                <a:gd name="T4" fmla="*/ 32 w 751"/>
                <a:gd name="T5" fmla="*/ 303 h 615"/>
                <a:gd name="T6" fmla="*/ 23 w 751"/>
                <a:gd name="T7" fmla="*/ 274 h 615"/>
                <a:gd name="T8" fmla="*/ 21 w 751"/>
                <a:gd name="T9" fmla="*/ 228 h 615"/>
                <a:gd name="T10" fmla="*/ 21 w 751"/>
                <a:gd name="T11" fmla="*/ 189 h 615"/>
                <a:gd name="T12" fmla="*/ 14 w 751"/>
                <a:gd name="T13" fmla="*/ 162 h 615"/>
                <a:gd name="T14" fmla="*/ 19 w 751"/>
                <a:gd name="T15" fmla="*/ 129 h 615"/>
                <a:gd name="T16" fmla="*/ 3 w 751"/>
                <a:gd name="T17" fmla="*/ 116 h 615"/>
                <a:gd name="T18" fmla="*/ 19 w 751"/>
                <a:gd name="T19" fmla="*/ 87 h 615"/>
                <a:gd name="T20" fmla="*/ 52 w 751"/>
                <a:gd name="T21" fmla="*/ 57 h 615"/>
                <a:gd name="T22" fmla="*/ 74 w 751"/>
                <a:gd name="T23" fmla="*/ 16 h 615"/>
                <a:gd name="T24" fmla="*/ 110 w 751"/>
                <a:gd name="T25" fmla="*/ 5 h 615"/>
                <a:gd name="T26" fmla="*/ 150 w 751"/>
                <a:gd name="T27" fmla="*/ 21 h 615"/>
                <a:gd name="T28" fmla="*/ 159 w 751"/>
                <a:gd name="T29" fmla="*/ 57 h 615"/>
                <a:gd name="T30" fmla="*/ 186 w 751"/>
                <a:gd name="T31" fmla="*/ 84 h 615"/>
                <a:gd name="T32" fmla="*/ 236 w 751"/>
                <a:gd name="T33" fmla="*/ 73 h 615"/>
                <a:gd name="T34" fmla="*/ 261 w 751"/>
                <a:gd name="T35" fmla="*/ 102 h 615"/>
                <a:gd name="T36" fmla="*/ 297 w 751"/>
                <a:gd name="T37" fmla="*/ 128 h 615"/>
                <a:gd name="T38" fmla="*/ 375 w 751"/>
                <a:gd name="T39" fmla="*/ 131 h 615"/>
                <a:gd name="T40" fmla="*/ 422 w 751"/>
                <a:gd name="T41" fmla="*/ 144 h 615"/>
                <a:gd name="T42" fmla="*/ 467 w 751"/>
                <a:gd name="T43" fmla="*/ 158 h 615"/>
                <a:gd name="T44" fmla="*/ 487 w 751"/>
                <a:gd name="T45" fmla="*/ 193 h 615"/>
                <a:gd name="T46" fmla="*/ 522 w 751"/>
                <a:gd name="T47" fmla="*/ 227 h 615"/>
                <a:gd name="T48" fmla="*/ 562 w 751"/>
                <a:gd name="T49" fmla="*/ 239 h 615"/>
                <a:gd name="T50" fmla="*/ 607 w 751"/>
                <a:gd name="T51" fmla="*/ 247 h 615"/>
                <a:gd name="T52" fmla="*/ 643 w 751"/>
                <a:gd name="T53" fmla="*/ 251 h 615"/>
                <a:gd name="T54" fmla="*/ 682 w 751"/>
                <a:gd name="T55" fmla="*/ 262 h 615"/>
                <a:gd name="T56" fmla="*/ 726 w 751"/>
                <a:gd name="T57" fmla="*/ 262 h 615"/>
                <a:gd name="T58" fmla="*/ 751 w 751"/>
                <a:gd name="T59" fmla="*/ 300 h 615"/>
                <a:gd name="T60" fmla="*/ 722 w 751"/>
                <a:gd name="T61" fmla="*/ 334 h 615"/>
                <a:gd name="T62" fmla="*/ 699 w 751"/>
                <a:gd name="T63" fmla="*/ 373 h 615"/>
                <a:gd name="T64" fmla="*/ 691 w 751"/>
                <a:gd name="T65" fmla="*/ 408 h 615"/>
                <a:gd name="T66" fmla="*/ 701 w 751"/>
                <a:gd name="T67" fmla="*/ 442 h 615"/>
                <a:gd name="T68" fmla="*/ 665 w 751"/>
                <a:gd name="T69" fmla="*/ 472 h 615"/>
                <a:gd name="T70" fmla="*/ 640 w 751"/>
                <a:gd name="T71" fmla="*/ 503 h 615"/>
                <a:gd name="T72" fmla="*/ 616 w 751"/>
                <a:gd name="T73" fmla="*/ 534 h 615"/>
                <a:gd name="T74" fmla="*/ 576 w 751"/>
                <a:gd name="T75" fmla="*/ 546 h 615"/>
                <a:gd name="T76" fmla="*/ 532 w 751"/>
                <a:gd name="T77" fmla="*/ 546 h 615"/>
                <a:gd name="T78" fmla="*/ 496 w 751"/>
                <a:gd name="T79" fmla="*/ 527 h 615"/>
                <a:gd name="T80" fmla="*/ 456 w 751"/>
                <a:gd name="T81" fmla="*/ 551 h 615"/>
                <a:gd name="T82" fmla="*/ 424 w 751"/>
                <a:gd name="T83" fmla="*/ 560 h 615"/>
                <a:gd name="T84" fmla="*/ 391 w 751"/>
                <a:gd name="T85" fmla="*/ 553 h 615"/>
                <a:gd name="T86" fmla="*/ 360 w 751"/>
                <a:gd name="T87" fmla="*/ 551 h 615"/>
                <a:gd name="T88" fmla="*/ 340 w 751"/>
                <a:gd name="T89" fmla="*/ 586 h 615"/>
                <a:gd name="T90" fmla="*/ 312 w 751"/>
                <a:gd name="T91" fmla="*/ 579 h 615"/>
                <a:gd name="T92" fmla="*/ 281 w 751"/>
                <a:gd name="T93" fmla="*/ 598 h 615"/>
                <a:gd name="T94" fmla="*/ 245 w 751"/>
                <a:gd name="T95" fmla="*/ 615 h 615"/>
                <a:gd name="T96" fmla="*/ 220 w 751"/>
                <a:gd name="T97" fmla="*/ 581 h 615"/>
                <a:gd name="T98" fmla="*/ 207 w 751"/>
                <a:gd name="T99" fmla="*/ 550 h 615"/>
                <a:gd name="T100" fmla="*/ 212 w 751"/>
                <a:gd name="T101" fmla="*/ 522 h 615"/>
                <a:gd name="T102" fmla="*/ 203 w 751"/>
                <a:gd name="T103" fmla="*/ 505 h 615"/>
                <a:gd name="T104" fmla="*/ 171 w 751"/>
                <a:gd name="T105" fmla="*/ 482 h 615"/>
                <a:gd name="T106" fmla="*/ 126 w 751"/>
                <a:gd name="T107" fmla="*/ 487 h 615"/>
                <a:gd name="T108" fmla="*/ 128 w 751"/>
                <a:gd name="T109" fmla="*/ 449 h 615"/>
                <a:gd name="T110" fmla="*/ 89 w 751"/>
                <a:gd name="T111" fmla="*/ 423 h 615"/>
                <a:gd name="T112" fmla="*/ 59 w 751"/>
                <a:gd name="T113" fmla="*/ 393 h 615"/>
                <a:gd name="T114" fmla="*/ 29 w 751"/>
                <a:gd name="T115" fmla="*/ 393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1" h="615">
                  <a:moveTo>
                    <a:pt x="14" y="389"/>
                  </a:moveTo>
                  <a:lnTo>
                    <a:pt x="13" y="385"/>
                  </a:lnTo>
                  <a:lnTo>
                    <a:pt x="16" y="383"/>
                  </a:lnTo>
                  <a:lnTo>
                    <a:pt x="17" y="379"/>
                  </a:lnTo>
                  <a:lnTo>
                    <a:pt x="14" y="375"/>
                  </a:lnTo>
                  <a:lnTo>
                    <a:pt x="14" y="371"/>
                  </a:lnTo>
                  <a:lnTo>
                    <a:pt x="21" y="369"/>
                  </a:lnTo>
                  <a:lnTo>
                    <a:pt x="23" y="366"/>
                  </a:lnTo>
                  <a:lnTo>
                    <a:pt x="21" y="360"/>
                  </a:lnTo>
                  <a:lnTo>
                    <a:pt x="21" y="357"/>
                  </a:lnTo>
                  <a:lnTo>
                    <a:pt x="25" y="355"/>
                  </a:lnTo>
                  <a:lnTo>
                    <a:pt x="25" y="344"/>
                  </a:lnTo>
                  <a:lnTo>
                    <a:pt x="28" y="338"/>
                  </a:lnTo>
                  <a:lnTo>
                    <a:pt x="33" y="337"/>
                  </a:lnTo>
                  <a:lnTo>
                    <a:pt x="39" y="336"/>
                  </a:lnTo>
                  <a:lnTo>
                    <a:pt x="43" y="328"/>
                  </a:lnTo>
                  <a:lnTo>
                    <a:pt x="41" y="320"/>
                  </a:lnTo>
                  <a:lnTo>
                    <a:pt x="37" y="317"/>
                  </a:lnTo>
                  <a:lnTo>
                    <a:pt x="40" y="311"/>
                  </a:lnTo>
                  <a:lnTo>
                    <a:pt x="39" y="303"/>
                  </a:lnTo>
                  <a:lnTo>
                    <a:pt x="32" y="303"/>
                  </a:lnTo>
                  <a:lnTo>
                    <a:pt x="26" y="300"/>
                  </a:lnTo>
                  <a:lnTo>
                    <a:pt x="20" y="299"/>
                  </a:lnTo>
                  <a:lnTo>
                    <a:pt x="19" y="291"/>
                  </a:lnTo>
                  <a:lnTo>
                    <a:pt x="16" y="286"/>
                  </a:lnTo>
                  <a:lnTo>
                    <a:pt x="16" y="281"/>
                  </a:lnTo>
                  <a:lnTo>
                    <a:pt x="19" y="279"/>
                  </a:lnTo>
                  <a:lnTo>
                    <a:pt x="23" y="274"/>
                  </a:lnTo>
                  <a:lnTo>
                    <a:pt x="29" y="265"/>
                  </a:lnTo>
                  <a:lnTo>
                    <a:pt x="29" y="257"/>
                  </a:lnTo>
                  <a:lnTo>
                    <a:pt x="27" y="248"/>
                  </a:lnTo>
                  <a:lnTo>
                    <a:pt x="24" y="243"/>
                  </a:lnTo>
                  <a:lnTo>
                    <a:pt x="20" y="239"/>
                  </a:lnTo>
                  <a:lnTo>
                    <a:pt x="20" y="233"/>
                  </a:lnTo>
                  <a:lnTo>
                    <a:pt x="21" y="228"/>
                  </a:lnTo>
                  <a:lnTo>
                    <a:pt x="23" y="222"/>
                  </a:lnTo>
                  <a:lnTo>
                    <a:pt x="27" y="218"/>
                  </a:lnTo>
                  <a:lnTo>
                    <a:pt x="30" y="214"/>
                  </a:lnTo>
                  <a:lnTo>
                    <a:pt x="31" y="210"/>
                  </a:lnTo>
                  <a:lnTo>
                    <a:pt x="27" y="204"/>
                  </a:lnTo>
                  <a:lnTo>
                    <a:pt x="22" y="199"/>
                  </a:lnTo>
                  <a:lnTo>
                    <a:pt x="21" y="189"/>
                  </a:lnTo>
                  <a:lnTo>
                    <a:pt x="17" y="187"/>
                  </a:lnTo>
                  <a:lnTo>
                    <a:pt x="16" y="181"/>
                  </a:lnTo>
                  <a:lnTo>
                    <a:pt x="11" y="178"/>
                  </a:lnTo>
                  <a:lnTo>
                    <a:pt x="7" y="173"/>
                  </a:lnTo>
                  <a:lnTo>
                    <a:pt x="6" y="167"/>
                  </a:lnTo>
                  <a:lnTo>
                    <a:pt x="10" y="165"/>
                  </a:lnTo>
                  <a:lnTo>
                    <a:pt x="14" y="162"/>
                  </a:lnTo>
                  <a:lnTo>
                    <a:pt x="16" y="158"/>
                  </a:lnTo>
                  <a:lnTo>
                    <a:pt x="14" y="154"/>
                  </a:lnTo>
                  <a:lnTo>
                    <a:pt x="16" y="148"/>
                  </a:lnTo>
                  <a:lnTo>
                    <a:pt x="19" y="143"/>
                  </a:lnTo>
                  <a:lnTo>
                    <a:pt x="23" y="137"/>
                  </a:lnTo>
                  <a:lnTo>
                    <a:pt x="23" y="130"/>
                  </a:lnTo>
                  <a:lnTo>
                    <a:pt x="19" y="129"/>
                  </a:lnTo>
                  <a:lnTo>
                    <a:pt x="16" y="132"/>
                  </a:lnTo>
                  <a:lnTo>
                    <a:pt x="12" y="130"/>
                  </a:lnTo>
                  <a:lnTo>
                    <a:pt x="14" y="122"/>
                  </a:lnTo>
                  <a:lnTo>
                    <a:pt x="10" y="120"/>
                  </a:lnTo>
                  <a:lnTo>
                    <a:pt x="6" y="120"/>
                  </a:lnTo>
                  <a:lnTo>
                    <a:pt x="0" y="118"/>
                  </a:lnTo>
                  <a:lnTo>
                    <a:pt x="3" y="116"/>
                  </a:lnTo>
                  <a:lnTo>
                    <a:pt x="6" y="113"/>
                  </a:lnTo>
                  <a:lnTo>
                    <a:pt x="7" y="107"/>
                  </a:lnTo>
                  <a:lnTo>
                    <a:pt x="16" y="107"/>
                  </a:lnTo>
                  <a:lnTo>
                    <a:pt x="18" y="96"/>
                  </a:lnTo>
                  <a:lnTo>
                    <a:pt x="23" y="94"/>
                  </a:lnTo>
                  <a:lnTo>
                    <a:pt x="23" y="91"/>
                  </a:lnTo>
                  <a:lnTo>
                    <a:pt x="19" y="87"/>
                  </a:lnTo>
                  <a:lnTo>
                    <a:pt x="23" y="81"/>
                  </a:lnTo>
                  <a:lnTo>
                    <a:pt x="27" y="76"/>
                  </a:lnTo>
                  <a:lnTo>
                    <a:pt x="31" y="69"/>
                  </a:lnTo>
                  <a:lnTo>
                    <a:pt x="35" y="64"/>
                  </a:lnTo>
                  <a:lnTo>
                    <a:pt x="41" y="61"/>
                  </a:lnTo>
                  <a:lnTo>
                    <a:pt x="46" y="59"/>
                  </a:lnTo>
                  <a:lnTo>
                    <a:pt x="52" y="57"/>
                  </a:lnTo>
                  <a:lnTo>
                    <a:pt x="58" y="54"/>
                  </a:lnTo>
                  <a:lnTo>
                    <a:pt x="60" y="45"/>
                  </a:lnTo>
                  <a:lnTo>
                    <a:pt x="66" y="40"/>
                  </a:lnTo>
                  <a:lnTo>
                    <a:pt x="70" y="33"/>
                  </a:lnTo>
                  <a:lnTo>
                    <a:pt x="73" y="25"/>
                  </a:lnTo>
                  <a:lnTo>
                    <a:pt x="72" y="19"/>
                  </a:lnTo>
                  <a:lnTo>
                    <a:pt x="74" y="16"/>
                  </a:lnTo>
                  <a:lnTo>
                    <a:pt x="78" y="9"/>
                  </a:lnTo>
                  <a:lnTo>
                    <a:pt x="82" y="9"/>
                  </a:lnTo>
                  <a:lnTo>
                    <a:pt x="88" y="6"/>
                  </a:lnTo>
                  <a:lnTo>
                    <a:pt x="95" y="2"/>
                  </a:lnTo>
                  <a:lnTo>
                    <a:pt x="101" y="0"/>
                  </a:lnTo>
                  <a:lnTo>
                    <a:pt x="105" y="2"/>
                  </a:lnTo>
                  <a:lnTo>
                    <a:pt x="110" y="5"/>
                  </a:lnTo>
                  <a:lnTo>
                    <a:pt x="116" y="7"/>
                  </a:lnTo>
                  <a:lnTo>
                    <a:pt x="123" y="9"/>
                  </a:lnTo>
                  <a:lnTo>
                    <a:pt x="130" y="9"/>
                  </a:lnTo>
                  <a:lnTo>
                    <a:pt x="135" y="13"/>
                  </a:lnTo>
                  <a:lnTo>
                    <a:pt x="140" y="16"/>
                  </a:lnTo>
                  <a:lnTo>
                    <a:pt x="145" y="16"/>
                  </a:lnTo>
                  <a:lnTo>
                    <a:pt x="150" y="21"/>
                  </a:lnTo>
                  <a:lnTo>
                    <a:pt x="152" y="28"/>
                  </a:lnTo>
                  <a:lnTo>
                    <a:pt x="156" y="30"/>
                  </a:lnTo>
                  <a:lnTo>
                    <a:pt x="163" y="33"/>
                  </a:lnTo>
                  <a:lnTo>
                    <a:pt x="165" y="38"/>
                  </a:lnTo>
                  <a:lnTo>
                    <a:pt x="165" y="45"/>
                  </a:lnTo>
                  <a:lnTo>
                    <a:pt x="161" y="51"/>
                  </a:lnTo>
                  <a:lnTo>
                    <a:pt x="159" y="57"/>
                  </a:lnTo>
                  <a:lnTo>
                    <a:pt x="158" y="62"/>
                  </a:lnTo>
                  <a:lnTo>
                    <a:pt x="157" y="68"/>
                  </a:lnTo>
                  <a:lnTo>
                    <a:pt x="158" y="73"/>
                  </a:lnTo>
                  <a:lnTo>
                    <a:pt x="164" y="76"/>
                  </a:lnTo>
                  <a:lnTo>
                    <a:pt x="170" y="79"/>
                  </a:lnTo>
                  <a:lnTo>
                    <a:pt x="175" y="84"/>
                  </a:lnTo>
                  <a:lnTo>
                    <a:pt x="186" y="84"/>
                  </a:lnTo>
                  <a:lnTo>
                    <a:pt x="193" y="82"/>
                  </a:lnTo>
                  <a:lnTo>
                    <a:pt x="201" y="80"/>
                  </a:lnTo>
                  <a:lnTo>
                    <a:pt x="210" y="79"/>
                  </a:lnTo>
                  <a:lnTo>
                    <a:pt x="218" y="77"/>
                  </a:lnTo>
                  <a:lnTo>
                    <a:pt x="225" y="74"/>
                  </a:lnTo>
                  <a:lnTo>
                    <a:pt x="233" y="73"/>
                  </a:lnTo>
                  <a:lnTo>
                    <a:pt x="236" y="73"/>
                  </a:lnTo>
                  <a:lnTo>
                    <a:pt x="242" y="76"/>
                  </a:lnTo>
                  <a:lnTo>
                    <a:pt x="249" y="76"/>
                  </a:lnTo>
                  <a:lnTo>
                    <a:pt x="256" y="76"/>
                  </a:lnTo>
                  <a:lnTo>
                    <a:pt x="258" y="80"/>
                  </a:lnTo>
                  <a:lnTo>
                    <a:pt x="258" y="85"/>
                  </a:lnTo>
                  <a:lnTo>
                    <a:pt x="260" y="97"/>
                  </a:lnTo>
                  <a:lnTo>
                    <a:pt x="261" y="102"/>
                  </a:lnTo>
                  <a:lnTo>
                    <a:pt x="267" y="103"/>
                  </a:lnTo>
                  <a:lnTo>
                    <a:pt x="274" y="104"/>
                  </a:lnTo>
                  <a:lnTo>
                    <a:pt x="284" y="105"/>
                  </a:lnTo>
                  <a:lnTo>
                    <a:pt x="289" y="110"/>
                  </a:lnTo>
                  <a:lnTo>
                    <a:pt x="293" y="115"/>
                  </a:lnTo>
                  <a:lnTo>
                    <a:pt x="296" y="122"/>
                  </a:lnTo>
                  <a:lnTo>
                    <a:pt x="297" y="128"/>
                  </a:lnTo>
                  <a:lnTo>
                    <a:pt x="302" y="131"/>
                  </a:lnTo>
                  <a:lnTo>
                    <a:pt x="308" y="132"/>
                  </a:lnTo>
                  <a:lnTo>
                    <a:pt x="317" y="132"/>
                  </a:lnTo>
                  <a:lnTo>
                    <a:pt x="324" y="130"/>
                  </a:lnTo>
                  <a:lnTo>
                    <a:pt x="340" y="131"/>
                  </a:lnTo>
                  <a:lnTo>
                    <a:pt x="349" y="131"/>
                  </a:lnTo>
                  <a:lnTo>
                    <a:pt x="375" y="131"/>
                  </a:lnTo>
                  <a:lnTo>
                    <a:pt x="386" y="131"/>
                  </a:lnTo>
                  <a:lnTo>
                    <a:pt x="393" y="131"/>
                  </a:lnTo>
                  <a:lnTo>
                    <a:pt x="401" y="131"/>
                  </a:lnTo>
                  <a:lnTo>
                    <a:pt x="404" y="136"/>
                  </a:lnTo>
                  <a:lnTo>
                    <a:pt x="409" y="137"/>
                  </a:lnTo>
                  <a:lnTo>
                    <a:pt x="416" y="142"/>
                  </a:lnTo>
                  <a:lnTo>
                    <a:pt x="422" y="144"/>
                  </a:lnTo>
                  <a:lnTo>
                    <a:pt x="430" y="146"/>
                  </a:lnTo>
                  <a:lnTo>
                    <a:pt x="438" y="146"/>
                  </a:lnTo>
                  <a:lnTo>
                    <a:pt x="444" y="149"/>
                  </a:lnTo>
                  <a:lnTo>
                    <a:pt x="452" y="150"/>
                  </a:lnTo>
                  <a:lnTo>
                    <a:pt x="460" y="151"/>
                  </a:lnTo>
                  <a:lnTo>
                    <a:pt x="465" y="153"/>
                  </a:lnTo>
                  <a:lnTo>
                    <a:pt x="467" y="158"/>
                  </a:lnTo>
                  <a:lnTo>
                    <a:pt x="471" y="160"/>
                  </a:lnTo>
                  <a:lnTo>
                    <a:pt x="471" y="170"/>
                  </a:lnTo>
                  <a:lnTo>
                    <a:pt x="472" y="177"/>
                  </a:lnTo>
                  <a:lnTo>
                    <a:pt x="475" y="177"/>
                  </a:lnTo>
                  <a:lnTo>
                    <a:pt x="480" y="178"/>
                  </a:lnTo>
                  <a:lnTo>
                    <a:pt x="483" y="182"/>
                  </a:lnTo>
                  <a:lnTo>
                    <a:pt x="487" y="193"/>
                  </a:lnTo>
                  <a:lnTo>
                    <a:pt x="494" y="199"/>
                  </a:lnTo>
                  <a:lnTo>
                    <a:pt x="501" y="203"/>
                  </a:lnTo>
                  <a:lnTo>
                    <a:pt x="508" y="208"/>
                  </a:lnTo>
                  <a:lnTo>
                    <a:pt x="513" y="212"/>
                  </a:lnTo>
                  <a:lnTo>
                    <a:pt x="517" y="215"/>
                  </a:lnTo>
                  <a:lnTo>
                    <a:pt x="519" y="222"/>
                  </a:lnTo>
                  <a:lnTo>
                    <a:pt x="522" y="227"/>
                  </a:lnTo>
                  <a:lnTo>
                    <a:pt x="525" y="232"/>
                  </a:lnTo>
                  <a:lnTo>
                    <a:pt x="530" y="234"/>
                  </a:lnTo>
                  <a:lnTo>
                    <a:pt x="534" y="232"/>
                  </a:lnTo>
                  <a:lnTo>
                    <a:pt x="541" y="233"/>
                  </a:lnTo>
                  <a:lnTo>
                    <a:pt x="550" y="234"/>
                  </a:lnTo>
                  <a:lnTo>
                    <a:pt x="557" y="236"/>
                  </a:lnTo>
                  <a:lnTo>
                    <a:pt x="562" y="239"/>
                  </a:lnTo>
                  <a:lnTo>
                    <a:pt x="569" y="240"/>
                  </a:lnTo>
                  <a:lnTo>
                    <a:pt x="575" y="240"/>
                  </a:lnTo>
                  <a:lnTo>
                    <a:pt x="577" y="236"/>
                  </a:lnTo>
                  <a:lnTo>
                    <a:pt x="587" y="237"/>
                  </a:lnTo>
                  <a:lnTo>
                    <a:pt x="595" y="240"/>
                  </a:lnTo>
                  <a:lnTo>
                    <a:pt x="599" y="246"/>
                  </a:lnTo>
                  <a:lnTo>
                    <a:pt x="607" y="247"/>
                  </a:lnTo>
                  <a:lnTo>
                    <a:pt x="611" y="252"/>
                  </a:lnTo>
                  <a:lnTo>
                    <a:pt x="617" y="253"/>
                  </a:lnTo>
                  <a:lnTo>
                    <a:pt x="620" y="250"/>
                  </a:lnTo>
                  <a:lnTo>
                    <a:pt x="627" y="251"/>
                  </a:lnTo>
                  <a:lnTo>
                    <a:pt x="632" y="253"/>
                  </a:lnTo>
                  <a:lnTo>
                    <a:pt x="637" y="254"/>
                  </a:lnTo>
                  <a:lnTo>
                    <a:pt x="643" y="251"/>
                  </a:lnTo>
                  <a:lnTo>
                    <a:pt x="648" y="247"/>
                  </a:lnTo>
                  <a:lnTo>
                    <a:pt x="654" y="246"/>
                  </a:lnTo>
                  <a:lnTo>
                    <a:pt x="659" y="248"/>
                  </a:lnTo>
                  <a:lnTo>
                    <a:pt x="663" y="255"/>
                  </a:lnTo>
                  <a:lnTo>
                    <a:pt x="668" y="260"/>
                  </a:lnTo>
                  <a:lnTo>
                    <a:pt x="676" y="264"/>
                  </a:lnTo>
                  <a:lnTo>
                    <a:pt x="682" y="262"/>
                  </a:lnTo>
                  <a:lnTo>
                    <a:pt x="687" y="263"/>
                  </a:lnTo>
                  <a:lnTo>
                    <a:pt x="698" y="269"/>
                  </a:lnTo>
                  <a:lnTo>
                    <a:pt x="707" y="270"/>
                  </a:lnTo>
                  <a:lnTo>
                    <a:pt x="711" y="267"/>
                  </a:lnTo>
                  <a:lnTo>
                    <a:pt x="714" y="267"/>
                  </a:lnTo>
                  <a:lnTo>
                    <a:pt x="722" y="267"/>
                  </a:lnTo>
                  <a:lnTo>
                    <a:pt x="726" y="262"/>
                  </a:lnTo>
                  <a:lnTo>
                    <a:pt x="730" y="259"/>
                  </a:lnTo>
                  <a:lnTo>
                    <a:pt x="738" y="260"/>
                  </a:lnTo>
                  <a:lnTo>
                    <a:pt x="738" y="269"/>
                  </a:lnTo>
                  <a:lnTo>
                    <a:pt x="745" y="273"/>
                  </a:lnTo>
                  <a:lnTo>
                    <a:pt x="748" y="282"/>
                  </a:lnTo>
                  <a:lnTo>
                    <a:pt x="751" y="289"/>
                  </a:lnTo>
                  <a:lnTo>
                    <a:pt x="751" y="300"/>
                  </a:lnTo>
                  <a:lnTo>
                    <a:pt x="745" y="304"/>
                  </a:lnTo>
                  <a:lnTo>
                    <a:pt x="743" y="310"/>
                  </a:lnTo>
                  <a:lnTo>
                    <a:pt x="742" y="315"/>
                  </a:lnTo>
                  <a:lnTo>
                    <a:pt x="736" y="316"/>
                  </a:lnTo>
                  <a:lnTo>
                    <a:pt x="730" y="318"/>
                  </a:lnTo>
                  <a:lnTo>
                    <a:pt x="721" y="325"/>
                  </a:lnTo>
                  <a:lnTo>
                    <a:pt x="722" y="334"/>
                  </a:lnTo>
                  <a:lnTo>
                    <a:pt x="723" y="343"/>
                  </a:lnTo>
                  <a:lnTo>
                    <a:pt x="721" y="352"/>
                  </a:lnTo>
                  <a:lnTo>
                    <a:pt x="717" y="359"/>
                  </a:lnTo>
                  <a:lnTo>
                    <a:pt x="713" y="364"/>
                  </a:lnTo>
                  <a:lnTo>
                    <a:pt x="707" y="364"/>
                  </a:lnTo>
                  <a:lnTo>
                    <a:pt x="701" y="364"/>
                  </a:lnTo>
                  <a:lnTo>
                    <a:pt x="699" y="373"/>
                  </a:lnTo>
                  <a:lnTo>
                    <a:pt x="698" y="378"/>
                  </a:lnTo>
                  <a:lnTo>
                    <a:pt x="694" y="383"/>
                  </a:lnTo>
                  <a:lnTo>
                    <a:pt x="688" y="385"/>
                  </a:lnTo>
                  <a:lnTo>
                    <a:pt x="682" y="388"/>
                  </a:lnTo>
                  <a:lnTo>
                    <a:pt x="680" y="398"/>
                  </a:lnTo>
                  <a:lnTo>
                    <a:pt x="685" y="404"/>
                  </a:lnTo>
                  <a:lnTo>
                    <a:pt x="691" y="408"/>
                  </a:lnTo>
                  <a:lnTo>
                    <a:pt x="695" y="413"/>
                  </a:lnTo>
                  <a:lnTo>
                    <a:pt x="704" y="416"/>
                  </a:lnTo>
                  <a:lnTo>
                    <a:pt x="708" y="423"/>
                  </a:lnTo>
                  <a:lnTo>
                    <a:pt x="708" y="430"/>
                  </a:lnTo>
                  <a:lnTo>
                    <a:pt x="708" y="435"/>
                  </a:lnTo>
                  <a:lnTo>
                    <a:pt x="701" y="435"/>
                  </a:lnTo>
                  <a:lnTo>
                    <a:pt x="701" y="442"/>
                  </a:lnTo>
                  <a:lnTo>
                    <a:pt x="695" y="447"/>
                  </a:lnTo>
                  <a:lnTo>
                    <a:pt x="691" y="454"/>
                  </a:lnTo>
                  <a:lnTo>
                    <a:pt x="690" y="463"/>
                  </a:lnTo>
                  <a:lnTo>
                    <a:pt x="685" y="468"/>
                  </a:lnTo>
                  <a:lnTo>
                    <a:pt x="678" y="470"/>
                  </a:lnTo>
                  <a:lnTo>
                    <a:pt x="671" y="473"/>
                  </a:lnTo>
                  <a:lnTo>
                    <a:pt x="665" y="472"/>
                  </a:lnTo>
                  <a:lnTo>
                    <a:pt x="660" y="474"/>
                  </a:lnTo>
                  <a:lnTo>
                    <a:pt x="653" y="475"/>
                  </a:lnTo>
                  <a:lnTo>
                    <a:pt x="649" y="480"/>
                  </a:lnTo>
                  <a:lnTo>
                    <a:pt x="644" y="484"/>
                  </a:lnTo>
                  <a:lnTo>
                    <a:pt x="644" y="490"/>
                  </a:lnTo>
                  <a:lnTo>
                    <a:pt x="641" y="495"/>
                  </a:lnTo>
                  <a:lnTo>
                    <a:pt x="640" y="503"/>
                  </a:lnTo>
                  <a:lnTo>
                    <a:pt x="638" y="512"/>
                  </a:lnTo>
                  <a:lnTo>
                    <a:pt x="635" y="520"/>
                  </a:lnTo>
                  <a:lnTo>
                    <a:pt x="632" y="527"/>
                  </a:lnTo>
                  <a:lnTo>
                    <a:pt x="629" y="534"/>
                  </a:lnTo>
                  <a:lnTo>
                    <a:pt x="623" y="532"/>
                  </a:lnTo>
                  <a:lnTo>
                    <a:pt x="618" y="531"/>
                  </a:lnTo>
                  <a:lnTo>
                    <a:pt x="616" y="534"/>
                  </a:lnTo>
                  <a:lnTo>
                    <a:pt x="608" y="534"/>
                  </a:lnTo>
                  <a:lnTo>
                    <a:pt x="602" y="536"/>
                  </a:lnTo>
                  <a:lnTo>
                    <a:pt x="601" y="541"/>
                  </a:lnTo>
                  <a:lnTo>
                    <a:pt x="594" y="542"/>
                  </a:lnTo>
                  <a:lnTo>
                    <a:pt x="586" y="541"/>
                  </a:lnTo>
                  <a:lnTo>
                    <a:pt x="582" y="547"/>
                  </a:lnTo>
                  <a:lnTo>
                    <a:pt x="576" y="546"/>
                  </a:lnTo>
                  <a:lnTo>
                    <a:pt x="564" y="546"/>
                  </a:lnTo>
                  <a:lnTo>
                    <a:pt x="553" y="546"/>
                  </a:lnTo>
                  <a:lnTo>
                    <a:pt x="547" y="548"/>
                  </a:lnTo>
                  <a:lnTo>
                    <a:pt x="544" y="555"/>
                  </a:lnTo>
                  <a:lnTo>
                    <a:pt x="537" y="555"/>
                  </a:lnTo>
                  <a:lnTo>
                    <a:pt x="532" y="554"/>
                  </a:lnTo>
                  <a:lnTo>
                    <a:pt x="532" y="546"/>
                  </a:lnTo>
                  <a:lnTo>
                    <a:pt x="528" y="541"/>
                  </a:lnTo>
                  <a:lnTo>
                    <a:pt x="523" y="534"/>
                  </a:lnTo>
                  <a:lnTo>
                    <a:pt x="517" y="534"/>
                  </a:lnTo>
                  <a:lnTo>
                    <a:pt x="511" y="534"/>
                  </a:lnTo>
                  <a:lnTo>
                    <a:pt x="503" y="532"/>
                  </a:lnTo>
                  <a:lnTo>
                    <a:pt x="500" y="527"/>
                  </a:lnTo>
                  <a:lnTo>
                    <a:pt x="496" y="527"/>
                  </a:lnTo>
                  <a:lnTo>
                    <a:pt x="491" y="532"/>
                  </a:lnTo>
                  <a:lnTo>
                    <a:pt x="485" y="534"/>
                  </a:lnTo>
                  <a:lnTo>
                    <a:pt x="476" y="535"/>
                  </a:lnTo>
                  <a:lnTo>
                    <a:pt x="468" y="538"/>
                  </a:lnTo>
                  <a:lnTo>
                    <a:pt x="464" y="544"/>
                  </a:lnTo>
                  <a:lnTo>
                    <a:pt x="459" y="546"/>
                  </a:lnTo>
                  <a:lnTo>
                    <a:pt x="456" y="551"/>
                  </a:lnTo>
                  <a:lnTo>
                    <a:pt x="457" y="557"/>
                  </a:lnTo>
                  <a:lnTo>
                    <a:pt x="456" y="564"/>
                  </a:lnTo>
                  <a:lnTo>
                    <a:pt x="449" y="563"/>
                  </a:lnTo>
                  <a:lnTo>
                    <a:pt x="442" y="561"/>
                  </a:lnTo>
                  <a:lnTo>
                    <a:pt x="437" y="562"/>
                  </a:lnTo>
                  <a:lnTo>
                    <a:pt x="430" y="562"/>
                  </a:lnTo>
                  <a:lnTo>
                    <a:pt x="424" y="560"/>
                  </a:lnTo>
                  <a:lnTo>
                    <a:pt x="420" y="556"/>
                  </a:lnTo>
                  <a:lnTo>
                    <a:pt x="415" y="555"/>
                  </a:lnTo>
                  <a:lnTo>
                    <a:pt x="410" y="553"/>
                  </a:lnTo>
                  <a:lnTo>
                    <a:pt x="405" y="553"/>
                  </a:lnTo>
                  <a:lnTo>
                    <a:pt x="401" y="550"/>
                  </a:lnTo>
                  <a:lnTo>
                    <a:pt x="396" y="551"/>
                  </a:lnTo>
                  <a:lnTo>
                    <a:pt x="391" y="553"/>
                  </a:lnTo>
                  <a:lnTo>
                    <a:pt x="386" y="553"/>
                  </a:lnTo>
                  <a:lnTo>
                    <a:pt x="380" y="554"/>
                  </a:lnTo>
                  <a:lnTo>
                    <a:pt x="378" y="560"/>
                  </a:lnTo>
                  <a:lnTo>
                    <a:pt x="373" y="560"/>
                  </a:lnTo>
                  <a:lnTo>
                    <a:pt x="369" y="557"/>
                  </a:lnTo>
                  <a:lnTo>
                    <a:pt x="365" y="551"/>
                  </a:lnTo>
                  <a:lnTo>
                    <a:pt x="360" y="551"/>
                  </a:lnTo>
                  <a:lnTo>
                    <a:pt x="353" y="553"/>
                  </a:lnTo>
                  <a:lnTo>
                    <a:pt x="345" y="555"/>
                  </a:lnTo>
                  <a:lnTo>
                    <a:pt x="340" y="564"/>
                  </a:lnTo>
                  <a:lnTo>
                    <a:pt x="336" y="571"/>
                  </a:lnTo>
                  <a:lnTo>
                    <a:pt x="340" y="577"/>
                  </a:lnTo>
                  <a:lnTo>
                    <a:pt x="342" y="584"/>
                  </a:lnTo>
                  <a:lnTo>
                    <a:pt x="340" y="586"/>
                  </a:lnTo>
                  <a:lnTo>
                    <a:pt x="338" y="591"/>
                  </a:lnTo>
                  <a:lnTo>
                    <a:pt x="333" y="591"/>
                  </a:lnTo>
                  <a:lnTo>
                    <a:pt x="331" y="584"/>
                  </a:lnTo>
                  <a:lnTo>
                    <a:pt x="327" y="583"/>
                  </a:lnTo>
                  <a:lnTo>
                    <a:pt x="322" y="583"/>
                  </a:lnTo>
                  <a:lnTo>
                    <a:pt x="318" y="577"/>
                  </a:lnTo>
                  <a:lnTo>
                    <a:pt x="312" y="579"/>
                  </a:lnTo>
                  <a:lnTo>
                    <a:pt x="308" y="584"/>
                  </a:lnTo>
                  <a:lnTo>
                    <a:pt x="301" y="586"/>
                  </a:lnTo>
                  <a:lnTo>
                    <a:pt x="295" y="586"/>
                  </a:lnTo>
                  <a:lnTo>
                    <a:pt x="290" y="586"/>
                  </a:lnTo>
                  <a:lnTo>
                    <a:pt x="286" y="591"/>
                  </a:lnTo>
                  <a:lnTo>
                    <a:pt x="285" y="596"/>
                  </a:lnTo>
                  <a:lnTo>
                    <a:pt x="281" y="598"/>
                  </a:lnTo>
                  <a:lnTo>
                    <a:pt x="274" y="600"/>
                  </a:lnTo>
                  <a:lnTo>
                    <a:pt x="268" y="602"/>
                  </a:lnTo>
                  <a:lnTo>
                    <a:pt x="264" y="605"/>
                  </a:lnTo>
                  <a:lnTo>
                    <a:pt x="264" y="613"/>
                  </a:lnTo>
                  <a:lnTo>
                    <a:pt x="256" y="613"/>
                  </a:lnTo>
                  <a:lnTo>
                    <a:pt x="249" y="615"/>
                  </a:lnTo>
                  <a:lnTo>
                    <a:pt x="245" y="615"/>
                  </a:lnTo>
                  <a:lnTo>
                    <a:pt x="241" y="612"/>
                  </a:lnTo>
                  <a:lnTo>
                    <a:pt x="240" y="606"/>
                  </a:lnTo>
                  <a:lnTo>
                    <a:pt x="228" y="607"/>
                  </a:lnTo>
                  <a:lnTo>
                    <a:pt x="226" y="600"/>
                  </a:lnTo>
                  <a:lnTo>
                    <a:pt x="224" y="595"/>
                  </a:lnTo>
                  <a:lnTo>
                    <a:pt x="221" y="588"/>
                  </a:lnTo>
                  <a:lnTo>
                    <a:pt x="220" y="581"/>
                  </a:lnTo>
                  <a:lnTo>
                    <a:pt x="214" y="580"/>
                  </a:lnTo>
                  <a:lnTo>
                    <a:pt x="206" y="579"/>
                  </a:lnTo>
                  <a:lnTo>
                    <a:pt x="207" y="572"/>
                  </a:lnTo>
                  <a:lnTo>
                    <a:pt x="208" y="569"/>
                  </a:lnTo>
                  <a:lnTo>
                    <a:pt x="211" y="564"/>
                  </a:lnTo>
                  <a:lnTo>
                    <a:pt x="211" y="556"/>
                  </a:lnTo>
                  <a:lnTo>
                    <a:pt x="207" y="550"/>
                  </a:lnTo>
                  <a:lnTo>
                    <a:pt x="205" y="548"/>
                  </a:lnTo>
                  <a:lnTo>
                    <a:pt x="201" y="546"/>
                  </a:lnTo>
                  <a:lnTo>
                    <a:pt x="199" y="542"/>
                  </a:lnTo>
                  <a:lnTo>
                    <a:pt x="208" y="539"/>
                  </a:lnTo>
                  <a:lnTo>
                    <a:pt x="208" y="534"/>
                  </a:lnTo>
                  <a:lnTo>
                    <a:pt x="207" y="527"/>
                  </a:lnTo>
                  <a:lnTo>
                    <a:pt x="212" y="522"/>
                  </a:lnTo>
                  <a:lnTo>
                    <a:pt x="217" y="520"/>
                  </a:lnTo>
                  <a:lnTo>
                    <a:pt x="221" y="516"/>
                  </a:lnTo>
                  <a:lnTo>
                    <a:pt x="222" y="509"/>
                  </a:lnTo>
                  <a:lnTo>
                    <a:pt x="222" y="502"/>
                  </a:lnTo>
                  <a:lnTo>
                    <a:pt x="216" y="502"/>
                  </a:lnTo>
                  <a:lnTo>
                    <a:pt x="211" y="502"/>
                  </a:lnTo>
                  <a:lnTo>
                    <a:pt x="203" y="505"/>
                  </a:lnTo>
                  <a:lnTo>
                    <a:pt x="198" y="504"/>
                  </a:lnTo>
                  <a:lnTo>
                    <a:pt x="193" y="502"/>
                  </a:lnTo>
                  <a:lnTo>
                    <a:pt x="192" y="496"/>
                  </a:lnTo>
                  <a:lnTo>
                    <a:pt x="184" y="491"/>
                  </a:lnTo>
                  <a:lnTo>
                    <a:pt x="179" y="489"/>
                  </a:lnTo>
                  <a:lnTo>
                    <a:pt x="176" y="487"/>
                  </a:lnTo>
                  <a:lnTo>
                    <a:pt x="171" y="482"/>
                  </a:lnTo>
                  <a:lnTo>
                    <a:pt x="164" y="478"/>
                  </a:lnTo>
                  <a:lnTo>
                    <a:pt x="159" y="480"/>
                  </a:lnTo>
                  <a:lnTo>
                    <a:pt x="157" y="487"/>
                  </a:lnTo>
                  <a:lnTo>
                    <a:pt x="150" y="486"/>
                  </a:lnTo>
                  <a:lnTo>
                    <a:pt x="137" y="485"/>
                  </a:lnTo>
                  <a:lnTo>
                    <a:pt x="132" y="485"/>
                  </a:lnTo>
                  <a:lnTo>
                    <a:pt x="126" y="487"/>
                  </a:lnTo>
                  <a:lnTo>
                    <a:pt x="126" y="480"/>
                  </a:lnTo>
                  <a:lnTo>
                    <a:pt x="126" y="475"/>
                  </a:lnTo>
                  <a:lnTo>
                    <a:pt x="128" y="469"/>
                  </a:lnTo>
                  <a:lnTo>
                    <a:pt x="124" y="465"/>
                  </a:lnTo>
                  <a:lnTo>
                    <a:pt x="129" y="463"/>
                  </a:lnTo>
                  <a:lnTo>
                    <a:pt x="129" y="457"/>
                  </a:lnTo>
                  <a:lnTo>
                    <a:pt x="128" y="449"/>
                  </a:lnTo>
                  <a:lnTo>
                    <a:pt x="120" y="446"/>
                  </a:lnTo>
                  <a:lnTo>
                    <a:pt x="114" y="446"/>
                  </a:lnTo>
                  <a:lnTo>
                    <a:pt x="106" y="445"/>
                  </a:lnTo>
                  <a:lnTo>
                    <a:pt x="98" y="442"/>
                  </a:lnTo>
                  <a:lnTo>
                    <a:pt x="95" y="435"/>
                  </a:lnTo>
                  <a:lnTo>
                    <a:pt x="90" y="430"/>
                  </a:lnTo>
                  <a:lnTo>
                    <a:pt x="89" y="423"/>
                  </a:lnTo>
                  <a:lnTo>
                    <a:pt x="85" y="420"/>
                  </a:lnTo>
                  <a:lnTo>
                    <a:pt x="80" y="419"/>
                  </a:lnTo>
                  <a:lnTo>
                    <a:pt x="74" y="413"/>
                  </a:lnTo>
                  <a:lnTo>
                    <a:pt x="68" y="409"/>
                  </a:lnTo>
                  <a:lnTo>
                    <a:pt x="63" y="406"/>
                  </a:lnTo>
                  <a:lnTo>
                    <a:pt x="58" y="404"/>
                  </a:lnTo>
                  <a:lnTo>
                    <a:pt x="59" y="393"/>
                  </a:lnTo>
                  <a:lnTo>
                    <a:pt x="55" y="385"/>
                  </a:lnTo>
                  <a:lnTo>
                    <a:pt x="48" y="385"/>
                  </a:lnTo>
                  <a:lnTo>
                    <a:pt x="42" y="388"/>
                  </a:lnTo>
                  <a:lnTo>
                    <a:pt x="38" y="395"/>
                  </a:lnTo>
                  <a:lnTo>
                    <a:pt x="34" y="397"/>
                  </a:lnTo>
                  <a:lnTo>
                    <a:pt x="30" y="396"/>
                  </a:lnTo>
                  <a:lnTo>
                    <a:pt x="29" y="393"/>
                  </a:lnTo>
                  <a:lnTo>
                    <a:pt x="25" y="390"/>
                  </a:lnTo>
                  <a:lnTo>
                    <a:pt x="19" y="389"/>
                  </a:lnTo>
                  <a:lnTo>
                    <a:pt x="14" y="389"/>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grpSp>
          <p:nvGrpSpPr>
            <p:cNvPr id="40984" name="Group 32"/>
            <p:cNvGrpSpPr>
              <a:grpSpLocks/>
            </p:cNvGrpSpPr>
            <p:nvPr/>
          </p:nvGrpSpPr>
          <p:grpSpPr bwMode="auto">
            <a:xfrm>
              <a:off x="2099" y="1258"/>
              <a:ext cx="572" cy="827"/>
              <a:chOff x="2099" y="1258"/>
              <a:chExt cx="572" cy="827"/>
            </a:xfrm>
          </p:grpSpPr>
          <p:sp>
            <p:nvSpPr>
              <p:cNvPr id="527393" name="Freeform 33"/>
              <p:cNvSpPr>
                <a:spLocks/>
              </p:cNvSpPr>
              <p:nvPr/>
            </p:nvSpPr>
            <p:spPr bwMode="auto">
              <a:xfrm>
                <a:off x="2115" y="1258"/>
                <a:ext cx="471" cy="490"/>
              </a:xfrm>
              <a:custGeom>
                <a:avLst/>
                <a:gdLst>
                  <a:gd name="T0" fmla="*/ 33 w 738"/>
                  <a:gd name="T1" fmla="*/ 196 h 730"/>
                  <a:gd name="T2" fmla="*/ 62 w 738"/>
                  <a:gd name="T3" fmla="*/ 189 h 730"/>
                  <a:gd name="T4" fmla="*/ 90 w 738"/>
                  <a:gd name="T5" fmla="*/ 186 h 730"/>
                  <a:gd name="T6" fmla="*/ 138 w 738"/>
                  <a:gd name="T7" fmla="*/ 165 h 730"/>
                  <a:gd name="T8" fmla="*/ 194 w 738"/>
                  <a:gd name="T9" fmla="*/ 130 h 730"/>
                  <a:gd name="T10" fmla="*/ 210 w 738"/>
                  <a:gd name="T11" fmla="*/ 108 h 730"/>
                  <a:gd name="T12" fmla="*/ 261 w 738"/>
                  <a:gd name="T13" fmla="*/ 99 h 730"/>
                  <a:gd name="T14" fmla="*/ 291 w 738"/>
                  <a:gd name="T15" fmla="*/ 61 h 730"/>
                  <a:gd name="T16" fmla="*/ 341 w 738"/>
                  <a:gd name="T17" fmla="*/ 82 h 730"/>
                  <a:gd name="T18" fmla="*/ 347 w 738"/>
                  <a:gd name="T19" fmla="*/ 126 h 730"/>
                  <a:gd name="T20" fmla="*/ 380 w 738"/>
                  <a:gd name="T21" fmla="*/ 147 h 730"/>
                  <a:gd name="T22" fmla="*/ 416 w 738"/>
                  <a:gd name="T23" fmla="*/ 127 h 730"/>
                  <a:gd name="T24" fmla="*/ 405 w 738"/>
                  <a:gd name="T25" fmla="*/ 87 h 730"/>
                  <a:gd name="T26" fmla="*/ 459 w 738"/>
                  <a:gd name="T27" fmla="*/ 69 h 730"/>
                  <a:gd name="T28" fmla="*/ 495 w 738"/>
                  <a:gd name="T29" fmla="*/ 39 h 730"/>
                  <a:gd name="T30" fmla="*/ 522 w 738"/>
                  <a:gd name="T31" fmla="*/ 21 h 730"/>
                  <a:gd name="T32" fmla="*/ 561 w 738"/>
                  <a:gd name="T33" fmla="*/ 0 h 730"/>
                  <a:gd name="T34" fmla="*/ 605 w 738"/>
                  <a:gd name="T35" fmla="*/ 25 h 730"/>
                  <a:gd name="T36" fmla="*/ 584 w 738"/>
                  <a:gd name="T37" fmla="*/ 72 h 730"/>
                  <a:gd name="T38" fmla="*/ 597 w 738"/>
                  <a:gd name="T39" fmla="*/ 138 h 730"/>
                  <a:gd name="T40" fmla="*/ 560 w 738"/>
                  <a:gd name="T41" fmla="*/ 159 h 730"/>
                  <a:gd name="T42" fmla="*/ 548 w 738"/>
                  <a:gd name="T43" fmla="*/ 181 h 730"/>
                  <a:gd name="T44" fmla="*/ 594 w 738"/>
                  <a:gd name="T45" fmla="*/ 189 h 730"/>
                  <a:gd name="T46" fmla="*/ 626 w 738"/>
                  <a:gd name="T47" fmla="*/ 226 h 730"/>
                  <a:gd name="T48" fmla="*/ 651 w 738"/>
                  <a:gd name="T49" fmla="*/ 270 h 730"/>
                  <a:gd name="T50" fmla="*/ 660 w 738"/>
                  <a:gd name="T51" fmla="*/ 321 h 730"/>
                  <a:gd name="T52" fmla="*/ 699 w 738"/>
                  <a:gd name="T53" fmla="*/ 327 h 730"/>
                  <a:gd name="T54" fmla="*/ 737 w 738"/>
                  <a:gd name="T55" fmla="*/ 334 h 730"/>
                  <a:gd name="T56" fmla="*/ 738 w 738"/>
                  <a:gd name="T57" fmla="*/ 400 h 730"/>
                  <a:gd name="T58" fmla="*/ 717 w 738"/>
                  <a:gd name="T59" fmla="*/ 448 h 730"/>
                  <a:gd name="T60" fmla="*/ 707 w 738"/>
                  <a:gd name="T61" fmla="*/ 475 h 730"/>
                  <a:gd name="T62" fmla="*/ 699 w 738"/>
                  <a:gd name="T63" fmla="*/ 513 h 730"/>
                  <a:gd name="T64" fmla="*/ 686 w 738"/>
                  <a:gd name="T65" fmla="*/ 553 h 730"/>
                  <a:gd name="T66" fmla="*/ 642 w 738"/>
                  <a:gd name="T67" fmla="*/ 558 h 730"/>
                  <a:gd name="T68" fmla="*/ 656 w 738"/>
                  <a:gd name="T69" fmla="*/ 595 h 730"/>
                  <a:gd name="T70" fmla="*/ 618 w 738"/>
                  <a:gd name="T71" fmla="*/ 615 h 730"/>
                  <a:gd name="T72" fmla="*/ 573 w 738"/>
                  <a:gd name="T73" fmla="*/ 636 h 730"/>
                  <a:gd name="T74" fmla="*/ 543 w 738"/>
                  <a:gd name="T75" fmla="*/ 613 h 730"/>
                  <a:gd name="T76" fmla="*/ 501 w 738"/>
                  <a:gd name="T77" fmla="*/ 613 h 730"/>
                  <a:gd name="T78" fmla="*/ 464 w 738"/>
                  <a:gd name="T79" fmla="*/ 640 h 730"/>
                  <a:gd name="T80" fmla="*/ 441 w 738"/>
                  <a:gd name="T81" fmla="*/ 658 h 730"/>
                  <a:gd name="T82" fmla="*/ 429 w 738"/>
                  <a:gd name="T83" fmla="*/ 688 h 730"/>
                  <a:gd name="T84" fmla="*/ 416 w 738"/>
                  <a:gd name="T85" fmla="*/ 718 h 730"/>
                  <a:gd name="T86" fmla="*/ 368 w 738"/>
                  <a:gd name="T87" fmla="*/ 729 h 730"/>
                  <a:gd name="T88" fmla="*/ 348 w 738"/>
                  <a:gd name="T89" fmla="*/ 682 h 730"/>
                  <a:gd name="T90" fmla="*/ 359 w 738"/>
                  <a:gd name="T91" fmla="*/ 648 h 730"/>
                  <a:gd name="T92" fmla="*/ 401 w 738"/>
                  <a:gd name="T93" fmla="*/ 642 h 730"/>
                  <a:gd name="T94" fmla="*/ 428 w 738"/>
                  <a:gd name="T95" fmla="*/ 609 h 730"/>
                  <a:gd name="T96" fmla="*/ 395 w 738"/>
                  <a:gd name="T97" fmla="*/ 589 h 730"/>
                  <a:gd name="T98" fmla="*/ 395 w 738"/>
                  <a:gd name="T99" fmla="*/ 558 h 730"/>
                  <a:gd name="T100" fmla="*/ 377 w 738"/>
                  <a:gd name="T101" fmla="*/ 517 h 730"/>
                  <a:gd name="T102" fmla="*/ 347 w 738"/>
                  <a:gd name="T103" fmla="*/ 484 h 730"/>
                  <a:gd name="T104" fmla="*/ 339 w 738"/>
                  <a:gd name="T105" fmla="*/ 429 h 730"/>
                  <a:gd name="T106" fmla="*/ 329 w 738"/>
                  <a:gd name="T107" fmla="*/ 375 h 730"/>
                  <a:gd name="T108" fmla="*/ 278 w 738"/>
                  <a:gd name="T109" fmla="*/ 384 h 730"/>
                  <a:gd name="T110" fmla="*/ 203 w 738"/>
                  <a:gd name="T111" fmla="*/ 384 h 730"/>
                  <a:gd name="T112" fmla="*/ 123 w 738"/>
                  <a:gd name="T113" fmla="*/ 358 h 730"/>
                  <a:gd name="T114" fmla="*/ 81 w 738"/>
                  <a:gd name="T115" fmla="*/ 328 h 730"/>
                  <a:gd name="T116" fmla="*/ 54 w 738"/>
                  <a:gd name="T117" fmla="*/ 312 h 730"/>
                  <a:gd name="T118" fmla="*/ 35 w 738"/>
                  <a:gd name="T119" fmla="*/ 300 h 730"/>
                  <a:gd name="T120" fmla="*/ 9 w 738"/>
                  <a:gd name="T121" fmla="*/ 270 h 730"/>
                  <a:gd name="T122" fmla="*/ 5 w 738"/>
                  <a:gd name="T123" fmla="*/ 225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38" h="730">
                    <a:moveTo>
                      <a:pt x="8" y="210"/>
                    </a:moveTo>
                    <a:lnTo>
                      <a:pt x="21" y="211"/>
                    </a:lnTo>
                    <a:lnTo>
                      <a:pt x="32" y="208"/>
                    </a:lnTo>
                    <a:lnTo>
                      <a:pt x="33" y="196"/>
                    </a:lnTo>
                    <a:lnTo>
                      <a:pt x="33" y="186"/>
                    </a:lnTo>
                    <a:lnTo>
                      <a:pt x="44" y="184"/>
                    </a:lnTo>
                    <a:lnTo>
                      <a:pt x="51" y="189"/>
                    </a:lnTo>
                    <a:lnTo>
                      <a:pt x="62" y="189"/>
                    </a:lnTo>
                    <a:lnTo>
                      <a:pt x="62" y="201"/>
                    </a:lnTo>
                    <a:lnTo>
                      <a:pt x="71" y="205"/>
                    </a:lnTo>
                    <a:lnTo>
                      <a:pt x="77" y="193"/>
                    </a:lnTo>
                    <a:lnTo>
                      <a:pt x="90" y="186"/>
                    </a:lnTo>
                    <a:lnTo>
                      <a:pt x="102" y="183"/>
                    </a:lnTo>
                    <a:lnTo>
                      <a:pt x="119" y="175"/>
                    </a:lnTo>
                    <a:lnTo>
                      <a:pt x="129" y="169"/>
                    </a:lnTo>
                    <a:lnTo>
                      <a:pt x="138" y="165"/>
                    </a:lnTo>
                    <a:lnTo>
                      <a:pt x="144" y="157"/>
                    </a:lnTo>
                    <a:lnTo>
                      <a:pt x="161" y="151"/>
                    </a:lnTo>
                    <a:lnTo>
                      <a:pt x="177" y="138"/>
                    </a:lnTo>
                    <a:lnTo>
                      <a:pt x="194" y="130"/>
                    </a:lnTo>
                    <a:lnTo>
                      <a:pt x="198" y="124"/>
                    </a:lnTo>
                    <a:lnTo>
                      <a:pt x="194" y="114"/>
                    </a:lnTo>
                    <a:lnTo>
                      <a:pt x="198" y="106"/>
                    </a:lnTo>
                    <a:lnTo>
                      <a:pt x="210" y="108"/>
                    </a:lnTo>
                    <a:lnTo>
                      <a:pt x="224" y="111"/>
                    </a:lnTo>
                    <a:lnTo>
                      <a:pt x="233" y="115"/>
                    </a:lnTo>
                    <a:lnTo>
                      <a:pt x="246" y="106"/>
                    </a:lnTo>
                    <a:lnTo>
                      <a:pt x="261" y="99"/>
                    </a:lnTo>
                    <a:lnTo>
                      <a:pt x="278" y="96"/>
                    </a:lnTo>
                    <a:lnTo>
                      <a:pt x="281" y="84"/>
                    </a:lnTo>
                    <a:lnTo>
                      <a:pt x="284" y="72"/>
                    </a:lnTo>
                    <a:lnTo>
                      <a:pt x="291" y="61"/>
                    </a:lnTo>
                    <a:lnTo>
                      <a:pt x="306" y="58"/>
                    </a:lnTo>
                    <a:lnTo>
                      <a:pt x="324" y="60"/>
                    </a:lnTo>
                    <a:lnTo>
                      <a:pt x="335" y="75"/>
                    </a:lnTo>
                    <a:lnTo>
                      <a:pt x="341" y="82"/>
                    </a:lnTo>
                    <a:lnTo>
                      <a:pt x="344" y="93"/>
                    </a:lnTo>
                    <a:lnTo>
                      <a:pt x="348" y="106"/>
                    </a:lnTo>
                    <a:lnTo>
                      <a:pt x="348" y="117"/>
                    </a:lnTo>
                    <a:lnTo>
                      <a:pt x="347" y="126"/>
                    </a:lnTo>
                    <a:lnTo>
                      <a:pt x="347" y="142"/>
                    </a:lnTo>
                    <a:lnTo>
                      <a:pt x="357" y="150"/>
                    </a:lnTo>
                    <a:lnTo>
                      <a:pt x="368" y="148"/>
                    </a:lnTo>
                    <a:lnTo>
                      <a:pt x="380" y="147"/>
                    </a:lnTo>
                    <a:lnTo>
                      <a:pt x="390" y="150"/>
                    </a:lnTo>
                    <a:lnTo>
                      <a:pt x="396" y="144"/>
                    </a:lnTo>
                    <a:lnTo>
                      <a:pt x="404" y="135"/>
                    </a:lnTo>
                    <a:lnTo>
                      <a:pt x="416" y="127"/>
                    </a:lnTo>
                    <a:lnTo>
                      <a:pt x="416" y="114"/>
                    </a:lnTo>
                    <a:lnTo>
                      <a:pt x="411" y="106"/>
                    </a:lnTo>
                    <a:lnTo>
                      <a:pt x="405" y="99"/>
                    </a:lnTo>
                    <a:lnTo>
                      <a:pt x="405" y="87"/>
                    </a:lnTo>
                    <a:lnTo>
                      <a:pt x="420" y="82"/>
                    </a:lnTo>
                    <a:lnTo>
                      <a:pt x="437" y="84"/>
                    </a:lnTo>
                    <a:lnTo>
                      <a:pt x="446" y="75"/>
                    </a:lnTo>
                    <a:lnTo>
                      <a:pt x="459" y="69"/>
                    </a:lnTo>
                    <a:lnTo>
                      <a:pt x="473" y="63"/>
                    </a:lnTo>
                    <a:lnTo>
                      <a:pt x="483" y="57"/>
                    </a:lnTo>
                    <a:lnTo>
                      <a:pt x="486" y="43"/>
                    </a:lnTo>
                    <a:lnTo>
                      <a:pt x="495" y="39"/>
                    </a:lnTo>
                    <a:lnTo>
                      <a:pt x="494" y="30"/>
                    </a:lnTo>
                    <a:lnTo>
                      <a:pt x="492" y="21"/>
                    </a:lnTo>
                    <a:lnTo>
                      <a:pt x="506" y="19"/>
                    </a:lnTo>
                    <a:lnTo>
                      <a:pt x="522" y="21"/>
                    </a:lnTo>
                    <a:lnTo>
                      <a:pt x="534" y="24"/>
                    </a:lnTo>
                    <a:lnTo>
                      <a:pt x="542" y="19"/>
                    </a:lnTo>
                    <a:lnTo>
                      <a:pt x="548" y="7"/>
                    </a:lnTo>
                    <a:lnTo>
                      <a:pt x="561" y="0"/>
                    </a:lnTo>
                    <a:lnTo>
                      <a:pt x="576" y="0"/>
                    </a:lnTo>
                    <a:lnTo>
                      <a:pt x="590" y="3"/>
                    </a:lnTo>
                    <a:lnTo>
                      <a:pt x="600" y="10"/>
                    </a:lnTo>
                    <a:lnTo>
                      <a:pt x="605" y="25"/>
                    </a:lnTo>
                    <a:lnTo>
                      <a:pt x="596" y="37"/>
                    </a:lnTo>
                    <a:lnTo>
                      <a:pt x="588" y="48"/>
                    </a:lnTo>
                    <a:lnTo>
                      <a:pt x="590" y="69"/>
                    </a:lnTo>
                    <a:lnTo>
                      <a:pt x="584" y="72"/>
                    </a:lnTo>
                    <a:lnTo>
                      <a:pt x="588" y="85"/>
                    </a:lnTo>
                    <a:lnTo>
                      <a:pt x="593" y="102"/>
                    </a:lnTo>
                    <a:lnTo>
                      <a:pt x="596" y="120"/>
                    </a:lnTo>
                    <a:lnTo>
                      <a:pt x="597" y="138"/>
                    </a:lnTo>
                    <a:lnTo>
                      <a:pt x="594" y="150"/>
                    </a:lnTo>
                    <a:lnTo>
                      <a:pt x="588" y="159"/>
                    </a:lnTo>
                    <a:lnTo>
                      <a:pt x="573" y="159"/>
                    </a:lnTo>
                    <a:lnTo>
                      <a:pt x="560" y="159"/>
                    </a:lnTo>
                    <a:lnTo>
                      <a:pt x="548" y="162"/>
                    </a:lnTo>
                    <a:lnTo>
                      <a:pt x="542" y="168"/>
                    </a:lnTo>
                    <a:lnTo>
                      <a:pt x="539" y="180"/>
                    </a:lnTo>
                    <a:lnTo>
                      <a:pt x="548" y="181"/>
                    </a:lnTo>
                    <a:lnTo>
                      <a:pt x="558" y="184"/>
                    </a:lnTo>
                    <a:lnTo>
                      <a:pt x="570" y="187"/>
                    </a:lnTo>
                    <a:lnTo>
                      <a:pt x="582" y="189"/>
                    </a:lnTo>
                    <a:lnTo>
                      <a:pt x="594" y="189"/>
                    </a:lnTo>
                    <a:lnTo>
                      <a:pt x="605" y="201"/>
                    </a:lnTo>
                    <a:lnTo>
                      <a:pt x="617" y="202"/>
                    </a:lnTo>
                    <a:lnTo>
                      <a:pt x="623" y="219"/>
                    </a:lnTo>
                    <a:lnTo>
                      <a:pt x="626" y="226"/>
                    </a:lnTo>
                    <a:lnTo>
                      <a:pt x="633" y="226"/>
                    </a:lnTo>
                    <a:lnTo>
                      <a:pt x="639" y="243"/>
                    </a:lnTo>
                    <a:lnTo>
                      <a:pt x="647" y="244"/>
                    </a:lnTo>
                    <a:lnTo>
                      <a:pt x="651" y="270"/>
                    </a:lnTo>
                    <a:lnTo>
                      <a:pt x="657" y="274"/>
                    </a:lnTo>
                    <a:lnTo>
                      <a:pt x="662" y="292"/>
                    </a:lnTo>
                    <a:lnTo>
                      <a:pt x="659" y="310"/>
                    </a:lnTo>
                    <a:lnTo>
                      <a:pt x="660" y="321"/>
                    </a:lnTo>
                    <a:lnTo>
                      <a:pt x="669" y="321"/>
                    </a:lnTo>
                    <a:lnTo>
                      <a:pt x="680" y="321"/>
                    </a:lnTo>
                    <a:lnTo>
                      <a:pt x="686" y="328"/>
                    </a:lnTo>
                    <a:lnTo>
                      <a:pt x="699" y="327"/>
                    </a:lnTo>
                    <a:lnTo>
                      <a:pt x="707" y="333"/>
                    </a:lnTo>
                    <a:lnTo>
                      <a:pt x="719" y="331"/>
                    </a:lnTo>
                    <a:lnTo>
                      <a:pt x="728" y="328"/>
                    </a:lnTo>
                    <a:lnTo>
                      <a:pt x="737" y="334"/>
                    </a:lnTo>
                    <a:lnTo>
                      <a:pt x="738" y="349"/>
                    </a:lnTo>
                    <a:lnTo>
                      <a:pt x="738" y="364"/>
                    </a:lnTo>
                    <a:lnTo>
                      <a:pt x="737" y="384"/>
                    </a:lnTo>
                    <a:lnTo>
                      <a:pt x="738" y="400"/>
                    </a:lnTo>
                    <a:lnTo>
                      <a:pt x="737" y="417"/>
                    </a:lnTo>
                    <a:lnTo>
                      <a:pt x="737" y="430"/>
                    </a:lnTo>
                    <a:lnTo>
                      <a:pt x="723" y="439"/>
                    </a:lnTo>
                    <a:lnTo>
                      <a:pt x="717" y="448"/>
                    </a:lnTo>
                    <a:lnTo>
                      <a:pt x="705" y="450"/>
                    </a:lnTo>
                    <a:lnTo>
                      <a:pt x="699" y="460"/>
                    </a:lnTo>
                    <a:lnTo>
                      <a:pt x="702" y="468"/>
                    </a:lnTo>
                    <a:lnTo>
                      <a:pt x="707" y="475"/>
                    </a:lnTo>
                    <a:lnTo>
                      <a:pt x="708" y="483"/>
                    </a:lnTo>
                    <a:lnTo>
                      <a:pt x="710" y="493"/>
                    </a:lnTo>
                    <a:lnTo>
                      <a:pt x="704" y="507"/>
                    </a:lnTo>
                    <a:lnTo>
                      <a:pt x="699" y="513"/>
                    </a:lnTo>
                    <a:lnTo>
                      <a:pt x="693" y="520"/>
                    </a:lnTo>
                    <a:lnTo>
                      <a:pt x="690" y="534"/>
                    </a:lnTo>
                    <a:lnTo>
                      <a:pt x="689" y="544"/>
                    </a:lnTo>
                    <a:lnTo>
                      <a:pt x="686" y="553"/>
                    </a:lnTo>
                    <a:lnTo>
                      <a:pt x="674" y="555"/>
                    </a:lnTo>
                    <a:lnTo>
                      <a:pt x="660" y="555"/>
                    </a:lnTo>
                    <a:lnTo>
                      <a:pt x="651" y="556"/>
                    </a:lnTo>
                    <a:lnTo>
                      <a:pt x="642" y="558"/>
                    </a:lnTo>
                    <a:lnTo>
                      <a:pt x="641" y="570"/>
                    </a:lnTo>
                    <a:lnTo>
                      <a:pt x="644" y="579"/>
                    </a:lnTo>
                    <a:lnTo>
                      <a:pt x="651" y="585"/>
                    </a:lnTo>
                    <a:lnTo>
                      <a:pt x="656" y="595"/>
                    </a:lnTo>
                    <a:lnTo>
                      <a:pt x="651" y="604"/>
                    </a:lnTo>
                    <a:lnTo>
                      <a:pt x="644" y="612"/>
                    </a:lnTo>
                    <a:lnTo>
                      <a:pt x="630" y="615"/>
                    </a:lnTo>
                    <a:lnTo>
                      <a:pt x="618" y="615"/>
                    </a:lnTo>
                    <a:lnTo>
                      <a:pt x="608" y="628"/>
                    </a:lnTo>
                    <a:lnTo>
                      <a:pt x="594" y="633"/>
                    </a:lnTo>
                    <a:lnTo>
                      <a:pt x="584" y="640"/>
                    </a:lnTo>
                    <a:lnTo>
                      <a:pt x="573" y="636"/>
                    </a:lnTo>
                    <a:lnTo>
                      <a:pt x="564" y="634"/>
                    </a:lnTo>
                    <a:lnTo>
                      <a:pt x="552" y="631"/>
                    </a:lnTo>
                    <a:lnTo>
                      <a:pt x="546" y="625"/>
                    </a:lnTo>
                    <a:lnTo>
                      <a:pt x="543" y="613"/>
                    </a:lnTo>
                    <a:lnTo>
                      <a:pt x="531" y="601"/>
                    </a:lnTo>
                    <a:lnTo>
                      <a:pt x="521" y="601"/>
                    </a:lnTo>
                    <a:lnTo>
                      <a:pt x="509" y="604"/>
                    </a:lnTo>
                    <a:lnTo>
                      <a:pt x="501" y="613"/>
                    </a:lnTo>
                    <a:lnTo>
                      <a:pt x="492" y="625"/>
                    </a:lnTo>
                    <a:lnTo>
                      <a:pt x="480" y="633"/>
                    </a:lnTo>
                    <a:lnTo>
                      <a:pt x="479" y="640"/>
                    </a:lnTo>
                    <a:lnTo>
                      <a:pt x="464" y="640"/>
                    </a:lnTo>
                    <a:lnTo>
                      <a:pt x="458" y="646"/>
                    </a:lnTo>
                    <a:lnTo>
                      <a:pt x="461" y="654"/>
                    </a:lnTo>
                    <a:lnTo>
                      <a:pt x="449" y="655"/>
                    </a:lnTo>
                    <a:lnTo>
                      <a:pt x="441" y="658"/>
                    </a:lnTo>
                    <a:lnTo>
                      <a:pt x="441" y="669"/>
                    </a:lnTo>
                    <a:lnTo>
                      <a:pt x="444" y="676"/>
                    </a:lnTo>
                    <a:lnTo>
                      <a:pt x="435" y="681"/>
                    </a:lnTo>
                    <a:lnTo>
                      <a:pt x="429" y="688"/>
                    </a:lnTo>
                    <a:lnTo>
                      <a:pt x="429" y="703"/>
                    </a:lnTo>
                    <a:lnTo>
                      <a:pt x="431" y="714"/>
                    </a:lnTo>
                    <a:lnTo>
                      <a:pt x="425" y="723"/>
                    </a:lnTo>
                    <a:lnTo>
                      <a:pt x="416" y="718"/>
                    </a:lnTo>
                    <a:lnTo>
                      <a:pt x="404" y="721"/>
                    </a:lnTo>
                    <a:lnTo>
                      <a:pt x="392" y="721"/>
                    </a:lnTo>
                    <a:lnTo>
                      <a:pt x="381" y="730"/>
                    </a:lnTo>
                    <a:lnTo>
                      <a:pt x="368" y="729"/>
                    </a:lnTo>
                    <a:lnTo>
                      <a:pt x="360" y="726"/>
                    </a:lnTo>
                    <a:lnTo>
                      <a:pt x="357" y="709"/>
                    </a:lnTo>
                    <a:lnTo>
                      <a:pt x="345" y="697"/>
                    </a:lnTo>
                    <a:lnTo>
                      <a:pt x="348" y="682"/>
                    </a:lnTo>
                    <a:lnTo>
                      <a:pt x="354" y="676"/>
                    </a:lnTo>
                    <a:lnTo>
                      <a:pt x="356" y="666"/>
                    </a:lnTo>
                    <a:lnTo>
                      <a:pt x="354" y="655"/>
                    </a:lnTo>
                    <a:lnTo>
                      <a:pt x="359" y="648"/>
                    </a:lnTo>
                    <a:lnTo>
                      <a:pt x="371" y="648"/>
                    </a:lnTo>
                    <a:lnTo>
                      <a:pt x="377" y="643"/>
                    </a:lnTo>
                    <a:lnTo>
                      <a:pt x="392" y="643"/>
                    </a:lnTo>
                    <a:lnTo>
                      <a:pt x="401" y="642"/>
                    </a:lnTo>
                    <a:lnTo>
                      <a:pt x="413" y="634"/>
                    </a:lnTo>
                    <a:lnTo>
                      <a:pt x="423" y="628"/>
                    </a:lnTo>
                    <a:lnTo>
                      <a:pt x="435" y="621"/>
                    </a:lnTo>
                    <a:lnTo>
                      <a:pt x="428" y="609"/>
                    </a:lnTo>
                    <a:lnTo>
                      <a:pt x="419" y="607"/>
                    </a:lnTo>
                    <a:lnTo>
                      <a:pt x="407" y="606"/>
                    </a:lnTo>
                    <a:lnTo>
                      <a:pt x="402" y="601"/>
                    </a:lnTo>
                    <a:lnTo>
                      <a:pt x="395" y="589"/>
                    </a:lnTo>
                    <a:lnTo>
                      <a:pt x="387" y="579"/>
                    </a:lnTo>
                    <a:lnTo>
                      <a:pt x="380" y="571"/>
                    </a:lnTo>
                    <a:lnTo>
                      <a:pt x="383" y="567"/>
                    </a:lnTo>
                    <a:lnTo>
                      <a:pt x="395" y="558"/>
                    </a:lnTo>
                    <a:lnTo>
                      <a:pt x="398" y="550"/>
                    </a:lnTo>
                    <a:lnTo>
                      <a:pt x="393" y="535"/>
                    </a:lnTo>
                    <a:lnTo>
                      <a:pt x="387" y="523"/>
                    </a:lnTo>
                    <a:lnTo>
                      <a:pt x="377" y="517"/>
                    </a:lnTo>
                    <a:lnTo>
                      <a:pt x="369" y="502"/>
                    </a:lnTo>
                    <a:lnTo>
                      <a:pt x="368" y="490"/>
                    </a:lnTo>
                    <a:lnTo>
                      <a:pt x="354" y="484"/>
                    </a:lnTo>
                    <a:lnTo>
                      <a:pt x="347" y="484"/>
                    </a:lnTo>
                    <a:lnTo>
                      <a:pt x="342" y="468"/>
                    </a:lnTo>
                    <a:lnTo>
                      <a:pt x="345" y="454"/>
                    </a:lnTo>
                    <a:lnTo>
                      <a:pt x="344" y="438"/>
                    </a:lnTo>
                    <a:lnTo>
                      <a:pt x="339" y="429"/>
                    </a:lnTo>
                    <a:lnTo>
                      <a:pt x="335" y="415"/>
                    </a:lnTo>
                    <a:lnTo>
                      <a:pt x="335" y="397"/>
                    </a:lnTo>
                    <a:lnTo>
                      <a:pt x="336" y="379"/>
                    </a:lnTo>
                    <a:lnTo>
                      <a:pt x="329" y="375"/>
                    </a:lnTo>
                    <a:lnTo>
                      <a:pt x="320" y="373"/>
                    </a:lnTo>
                    <a:lnTo>
                      <a:pt x="309" y="381"/>
                    </a:lnTo>
                    <a:lnTo>
                      <a:pt x="291" y="378"/>
                    </a:lnTo>
                    <a:lnTo>
                      <a:pt x="278" y="384"/>
                    </a:lnTo>
                    <a:lnTo>
                      <a:pt x="263" y="382"/>
                    </a:lnTo>
                    <a:lnTo>
                      <a:pt x="243" y="391"/>
                    </a:lnTo>
                    <a:lnTo>
                      <a:pt x="224" y="390"/>
                    </a:lnTo>
                    <a:lnTo>
                      <a:pt x="203" y="384"/>
                    </a:lnTo>
                    <a:lnTo>
                      <a:pt x="180" y="379"/>
                    </a:lnTo>
                    <a:lnTo>
                      <a:pt x="164" y="370"/>
                    </a:lnTo>
                    <a:lnTo>
                      <a:pt x="146" y="363"/>
                    </a:lnTo>
                    <a:lnTo>
                      <a:pt x="123" y="358"/>
                    </a:lnTo>
                    <a:lnTo>
                      <a:pt x="120" y="348"/>
                    </a:lnTo>
                    <a:lnTo>
                      <a:pt x="102" y="348"/>
                    </a:lnTo>
                    <a:lnTo>
                      <a:pt x="86" y="345"/>
                    </a:lnTo>
                    <a:lnTo>
                      <a:pt x="81" y="328"/>
                    </a:lnTo>
                    <a:lnTo>
                      <a:pt x="77" y="318"/>
                    </a:lnTo>
                    <a:lnTo>
                      <a:pt x="72" y="307"/>
                    </a:lnTo>
                    <a:lnTo>
                      <a:pt x="60" y="307"/>
                    </a:lnTo>
                    <a:lnTo>
                      <a:pt x="54" y="312"/>
                    </a:lnTo>
                    <a:lnTo>
                      <a:pt x="53" y="306"/>
                    </a:lnTo>
                    <a:lnTo>
                      <a:pt x="51" y="297"/>
                    </a:lnTo>
                    <a:lnTo>
                      <a:pt x="39" y="295"/>
                    </a:lnTo>
                    <a:lnTo>
                      <a:pt x="35" y="300"/>
                    </a:lnTo>
                    <a:lnTo>
                      <a:pt x="24" y="300"/>
                    </a:lnTo>
                    <a:lnTo>
                      <a:pt x="15" y="300"/>
                    </a:lnTo>
                    <a:lnTo>
                      <a:pt x="12" y="283"/>
                    </a:lnTo>
                    <a:lnTo>
                      <a:pt x="9" y="270"/>
                    </a:lnTo>
                    <a:lnTo>
                      <a:pt x="2" y="265"/>
                    </a:lnTo>
                    <a:lnTo>
                      <a:pt x="2" y="256"/>
                    </a:lnTo>
                    <a:lnTo>
                      <a:pt x="0" y="241"/>
                    </a:lnTo>
                    <a:lnTo>
                      <a:pt x="5" y="225"/>
                    </a:lnTo>
                    <a:lnTo>
                      <a:pt x="8" y="210"/>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394" name="Freeform 34"/>
              <p:cNvSpPr>
                <a:spLocks/>
              </p:cNvSpPr>
              <p:nvPr/>
            </p:nvSpPr>
            <p:spPr bwMode="auto">
              <a:xfrm>
                <a:off x="2099" y="1498"/>
                <a:ext cx="292" cy="199"/>
              </a:xfrm>
              <a:custGeom>
                <a:avLst/>
                <a:gdLst>
                  <a:gd name="T0" fmla="*/ 23 w 292"/>
                  <a:gd name="T1" fmla="*/ 56 h 199"/>
                  <a:gd name="T2" fmla="*/ 40 w 292"/>
                  <a:gd name="T3" fmla="*/ 52 h 199"/>
                  <a:gd name="T4" fmla="*/ 60 w 292"/>
                  <a:gd name="T5" fmla="*/ 40 h 199"/>
                  <a:gd name="T6" fmla="*/ 83 w 292"/>
                  <a:gd name="T7" fmla="*/ 32 h 199"/>
                  <a:gd name="T8" fmla="*/ 94 w 292"/>
                  <a:gd name="T9" fmla="*/ 11 h 199"/>
                  <a:gd name="T10" fmla="*/ 102 w 292"/>
                  <a:gd name="T11" fmla="*/ 2 h 199"/>
                  <a:gd name="T12" fmla="*/ 117 w 292"/>
                  <a:gd name="T13" fmla="*/ 6 h 199"/>
                  <a:gd name="T14" fmla="*/ 130 w 292"/>
                  <a:gd name="T15" fmla="*/ 12 h 199"/>
                  <a:gd name="T16" fmla="*/ 143 w 292"/>
                  <a:gd name="T17" fmla="*/ 16 h 199"/>
                  <a:gd name="T18" fmla="*/ 161 w 292"/>
                  <a:gd name="T19" fmla="*/ 22 h 199"/>
                  <a:gd name="T20" fmla="*/ 176 w 292"/>
                  <a:gd name="T21" fmla="*/ 19 h 199"/>
                  <a:gd name="T22" fmla="*/ 193 w 292"/>
                  <a:gd name="T23" fmla="*/ 17 h 199"/>
                  <a:gd name="T24" fmla="*/ 207 w 292"/>
                  <a:gd name="T25" fmla="*/ 14 h 199"/>
                  <a:gd name="T26" fmla="*/ 221 w 292"/>
                  <a:gd name="T27" fmla="*/ 11 h 199"/>
                  <a:gd name="T28" fmla="*/ 231 w 292"/>
                  <a:gd name="T29" fmla="*/ 14 h 199"/>
                  <a:gd name="T30" fmla="*/ 230 w 292"/>
                  <a:gd name="T31" fmla="*/ 26 h 199"/>
                  <a:gd name="T32" fmla="*/ 231 w 292"/>
                  <a:gd name="T33" fmla="*/ 40 h 199"/>
                  <a:gd name="T34" fmla="*/ 232 w 292"/>
                  <a:gd name="T35" fmla="*/ 50 h 199"/>
                  <a:gd name="T36" fmla="*/ 236 w 292"/>
                  <a:gd name="T37" fmla="*/ 61 h 199"/>
                  <a:gd name="T38" fmla="*/ 236 w 292"/>
                  <a:gd name="T39" fmla="*/ 72 h 199"/>
                  <a:gd name="T40" fmla="*/ 236 w 292"/>
                  <a:gd name="T41" fmla="*/ 83 h 199"/>
                  <a:gd name="T42" fmla="*/ 251 w 292"/>
                  <a:gd name="T43" fmla="*/ 89 h 199"/>
                  <a:gd name="T44" fmla="*/ 256 w 292"/>
                  <a:gd name="T45" fmla="*/ 105 h 199"/>
                  <a:gd name="T46" fmla="*/ 264 w 292"/>
                  <a:gd name="T47" fmla="*/ 115 h 199"/>
                  <a:gd name="T48" fmla="*/ 269 w 292"/>
                  <a:gd name="T49" fmla="*/ 129 h 199"/>
                  <a:gd name="T50" fmla="*/ 263 w 292"/>
                  <a:gd name="T51" fmla="*/ 139 h 199"/>
                  <a:gd name="T52" fmla="*/ 263 w 292"/>
                  <a:gd name="T53" fmla="*/ 149 h 199"/>
                  <a:gd name="T54" fmla="*/ 271 w 292"/>
                  <a:gd name="T55" fmla="*/ 161 h 199"/>
                  <a:gd name="T56" fmla="*/ 284 w 292"/>
                  <a:gd name="T57" fmla="*/ 169 h 199"/>
                  <a:gd name="T58" fmla="*/ 292 w 292"/>
                  <a:gd name="T59" fmla="*/ 177 h 199"/>
                  <a:gd name="T60" fmla="*/ 280 w 292"/>
                  <a:gd name="T61" fmla="*/ 186 h 199"/>
                  <a:gd name="T62" fmla="*/ 257 w 292"/>
                  <a:gd name="T63" fmla="*/ 192 h 199"/>
                  <a:gd name="T64" fmla="*/ 246 w 292"/>
                  <a:gd name="T65" fmla="*/ 195 h 199"/>
                  <a:gd name="T66" fmla="*/ 236 w 292"/>
                  <a:gd name="T67" fmla="*/ 199 h 199"/>
                  <a:gd name="T68" fmla="*/ 227 w 292"/>
                  <a:gd name="T69" fmla="*/ 188 h 199"/>
                  <a:gd name="T70" fmla="*/ 216 w 292"/>
                  <a:gd name="T71" fmla="*/ 177 h 199"/>
                  <a:gd name="T72" fmla="*/ 202 w 292"/>
                  <a:gd name="T73" fmla="*/ 169 h 199"/>
                  <a:gd name="T74" fmla="*/ 190 w 292"/>
                  <a:gd name="T75" fmla="*/ 153 h 199"/>
                  <a:gd name="T76" fmla="*/ 170 w 292"/>
                  <a:gd name="T77" fmla="*/ 137 h 199"/>
                  <a:gd name="T78" fmla="*/ 161 w 292"/>
                  <a:gd name="T79" fmla="*/ 110 h 199"/>
                  <a:gd name="T80" fmla="*/ 129 w 292"/>
                  <a:gd name="T81" fmla="*/ 99 h 199"/>
                  <a:gd name="T82" fmla="*/ 80 w 292"/>
                  <a:gd name="T83" fmla="*/ 100 h 199"/>
                  <a:gd name="T84" fmla="*/ 40 w 292"/>
                  <a:gd name="T85" fmla="*/ 98 h 199"/>
                  <a:gd name="T86" fmla="*/ 12 w 292"/>
                  <a:gd name="T87" fmla="*/ 93 h 199"/>
                  <a:gd name="T88" fmla="*/ 0 w 292"/>
                  <a:gd name="T89" fmla="*/ 85 h 199"/>
                  <a:gd name="T90" fmla="*/ 9 w 292"/>
                  <a:gd name="T91" fmla="*/ 6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92" h="199">
                    <a:moveTo>
                      <a:pt x="7" y="60"/>
                    </a:moveTo>
                    <a:lnTo>
                      <a:pt x="23" y="56"/>
                    </a:lnTo>
                    <a:lnTo>
                      <a:pt x="31" y="55"/>
                    </a:lnTo>
                    <a:lnTo>
                      <a:pt x="40" y="52"/>
                    </a:lnTo>
                    <a:lnTo>
                      <a:pt x="47" y="46"/>
                    </a:lnTo>
                    <a:lnTo>
                      <a:pt x="60" y="40"/>
                    </a:lnTo>
                    <a:lnTo>
                      <a:pt x="70" y="38"/>
                    </a:lnTo>
                    <a:lnTo>
                      <a:pt x="83" y="32"/>
                    </a:lnTo>
                    <a:lnTo>
                      <a:pt x="90" y="24"/>
                    </a:lnTo>
                    <a:lnTo>
                      <a:pt x="94" y="11"/>
                    </a:lnTo>
                    <a:lnTo>
                      <a:pt x="95" y="0"/>
                    </a:lnTo>
                    <a:lnTo>
                      <a:pt x="102" y="2"/>
                    </a:lnTo>
                    <a:lnTo>
                      <a:pt x="110" y="5"/>
                    </a:lnTo>
                    <a:lnTo>
                      <a:pt x="117" y="6"/>
                    </a:lnTo>
                    <a:lnTo>
                      <a:pt x="124" y="10"/>
                    </a:lnTo>
                    <a:lnTo>
                      <a:pt x="130" y="12"/>
                    </a:lnTo>
                    <a:lnTo>
                      <a:pt x="136" y="15"/>
                    </a:lnTo>
                    <a:lnTo>
                      <a:pt x="143" y="16"/>
                    </a:lnTo>
                    <a:lnTo>
                      <a:pt x="150" y="19"/>
                    </a:lnTo>
                    <a:lnTo>
                      <a:pt x="161" y="22"/>
                    </a:lnTo>
                    <a:lnTo>
                      <a:pt x="169" y="22"/>
                    </a:lnTo>
                    <a:lnTo>
                      <a:pt x="176" y="19"/>
                    </a:lnTo>
                    <a:lnTo>
                      <a:pt x="184" y="16"/>
                    </a:lnTo>
                    <a:lnTo>
                      <a:pt x="193" y="17"/>
                    </a:lnTo>
                    <a:lnTo>
                      <a:pt x="203" y="14"/>
                    </a:lnTo>
                    <a:lnTo>
                      <a:pt x="207" y="14"/>
                    </a:lnTo>
                    <a:lnTo>
                      <a:pt x="213" y="14"/>
                    </a:lnTo>
                    <a:lnTo>
                      <a:pt x="221" y="11"/>
                    </a:lnTo>
                    <a:lnTo>
                      <a:pt x="227" y="12"/>
                    </a:lnTo>
                    <a:lnTo>
                      <a:pt x="231" y="14"/>
                    </a:lnTo>
                    <a:lnTo>
                      <a:pt x="229" y="19"/>
                    </a:lnTo>
                    <a:lnTo>
                      <a:pt x="230" y="26"/>
                    </a:lnTo>
                    <a:lnTo>
                      <a:pt x="230" y="32"/>
                    </a:lnTo>
                    <a:lnTo>
                      <a:pt x="231" y="40"/>
                    </a:lnTo>
                    <a:lnTo>
                      <a:pt x="232" y="44"/>
                    </a:lnTo>
                    <a:lnTo>
                      <a:pt x="232" y="50"/>
                    </a:lnTo>
                    <a:lnTo>
                      <a:pt x="236" y="54"/>
                    </a:lnTo>
                    <a:lnTo>
                      <a:pt x="236" y="61"/>
                    </a:lnTo>
                    <a:lnTo>
                      <a:pt x="236" y="66"/>
                    </a:lnTo>
                    <a:lnTo>
                      <a:pt x="236" y="72"/>
                    </a:lnTo>
                    <a:lnTo>
                      <a:pt x="234" y="78"/>
                    </a:lnTo>
                    <a:lnTo>
                      <a:pt x="236" y="83"/>
                    </a:lnTo>
                    <a:lnTo>
                      <a:pt x="244" y="86"/>
                    </a:lnTo>
                    <a:lnTo>
                      <a:pt x="251" y="89"/>
                    </a:lnTo>
                    <a:lnTo>
                      <a:pt x="251" y="97"/>
                    </a:lnTo>
                    <a:lnTo>
                      <a:pt x="256" y="105"/>
                    </a:lnTo>
                    <a:lnTo>
                      <a:pt x="259" y="109"/>
                    </a:lnTo>
                    <a:lnTo>
                      <a:pt x="264" y="115"/>
                    </a:lnTo>
                    <a:lnTo>
                      <a:pt x="268" y="121"/>
                    </a:lnTo>
                    <a:lnTo>
                      <a:pt x="269" y="129"/>
                    </a:lnTo>
                    <a:lnTo>
                      <a:pt x="267" y="135"/>
                    </a:lnTo>
                    <a:lnTo>
                      <a:pt x="263" y="139"/>
                    </a:lnTo>
                    <a:lnTo>
                      <a:pt x="259" y="143"/>
                    </a:lnTo>
                    <a:lnTo>
                      <a:pt x="263" y="149"/>
                    </a:lnTo>
                    <a:lnTo>
                      <a:pt x="267" y="155"/>
                    </a:lnTo>
                    <a:lnTo>
                      <a:pt x="271" y="161"/>
                    </a:lnTo>
                    <a:lnTo>
                      <a:pt x="275" y="167"/>
                    </a:lnTo>
                    <a:lnTo>
                      <a:pt x="284" y="169"/>
                    </a:lnTo>
                    <a:lnTo>
                      <a:pt x="290" y="171"/>
                    </a:lnTo>
                    <a:lnTo>
                      <a:pt x="292" y="177"/>
                    </a:lnTo>
                    <a:lnTo>
                      <a:pt x="286" y="181"/>
                    </a:lnTo>
                    <a:lnTo>
                      <a:pt x="280" y="186"/>
                    </a:lnTo>
                    <a:lnTo>
                      <a:pt x="270" y="191"/>
                    </a:lnTo>
                    <a:lnTo>
                      <a:pt x="257" y="192"/>
                    </a:lnTo>
                    <a:lnTo>
                      <a:pt x="253" y="194"/>
                    </a:lnTo>
                    <a:lnTo>
                      <a:pt x="246" y="195"/>
                    </a:lnTo>
                    <a:lnTo>
                      <a:pt x="241" y="199"/>
                    </a:lnTo>
                    <a:lnTo>
                      <a:pt x="236" y="199"/>
                    </a:lnTo>
                    <a:lnTo>
                      <a:pt x="230" y="196"/>
                    </a:lnTo>
                    <a:lnTo>
                      <a:pt x="227" y="188"/>
                    </a:lnTo>
                    <a:lnTo>
                      <a:pt x="221" y="183"/>
                    </a:lnTo>
                    <a:lnTo>
                      <a:pt x="216" y="177"/>
                    </a:lnTo>
                    <a:lnTo>
                      <a:pt x="209" y="171"/>
                    </a:lnTo>
                    <a:lnTo>
                      <a:pt x="202" y="169"/>
                    </a:lnTo>
                    <a:lnTo>
                      <a:pt x="196" y="161"/>
                    </a:lnTo>
                    <a:lnTo>
                      <a:pt x="190" y="153"/>
                    </a:lnTo>
                    <a:lnTo>
                      <a:pt x="180" y="143"/>
                    </a:lnTo>
                    <a:lnTo>
                      <a:pt x="170" y="137"/>
                    </a:lnTo>
                    <a:lnTo>
                      <a:pt x="166" y="121"/>
                    </a:lnTo>
                    <a:lnTo>
                      <a:pt x="161" y="110"/>
                    </a:lnTo>
                    <a:lnTo>
                      <a:pt x="154" y="104"/>
                    </a:lnTo>
                    <a:lnTo>
                      <a:pt x="129" y="99"/>
                    </a:lnTo>
                    <a:lnTo>
                      <a:pt x="105" y="96"/>
                    </a:lnTo>
                    <a:lnTo>
                      <a:pt x="80" y="100"/>
                    </a:lnTo>
                    <a:lnTo>
                      <a:pt x="59" y="102"/>
                    </a:lnTo>
                    <a:lnTo>
                      <a:pt x="40" y="98"/>
                    </a:lnTo>
                    <a:lnTo>
                      <a:pt x="27" y="92"/>
                    </a:lnTo>
                    <a:lnTo>
                      <a:pt x="12" y="93"/>
                    </a:lnTo>
                    <a:lnTo>
                      <a:pt x="2" y="92"/>
                    </a:lnTo>
                    <a:lnTo>
                      <a:pt x="0" y="85"/>
                    </a:lnTo>
                    <a:lnTo>
                      <a:pt x="3" y="75"/>
                    </a:lnTo>
                    <a:lnTo>
                      <a:pt x="9" y="68"/>
                    </a:lnTo>
                    <a:lnTo>
                      <a:pt x="7" y="60"/>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395" name="Freeform 35"/>
              <p:cNvSpPr>
                <a:spLocks/>
              </p:cNvSpPr>
              <p:nvPr/>
            </p:nvSpPr>
            <p:spPr bwMode="auto">
              <a:xfrm>
                <a:off x="2117" y="1595"/>
                <a:ext cx="174" cy="81"/>
              </a:xfrm>
              <a:custGeom>
                <a:avLst/>
                <a:gdLst>
                  <a:gd name="T0" fmla="*/ 12 w 273"/>
                  <a:gd name="T1" fmla="*/ 94 h 121"/>
                  <a:gd name="T2" fmla="*/ 11 w 273"/>
                  <a:gd name="T3" fmla="*/ 82 h 121"/>
                  <a:gd name="T4" fmla="*/ 0 w 273"/>
                  <a:gd name="T5" fmla="*/ 75 h 121"/>
                  <a:gd name="T6" fmla="*/ 9 w 273"/>
                  <a:gd name="T7" fmla="*/ 72 h 121"/>
                  <a:gd name="T8" fmla="*/ 21 w 273"/>
                  <a:gd name="T9" fmla="*/ 67 h 121"/>
                  <a:gd name="T10" fmla="*/ 35 w 273"/>
                  <a:gd name="T11" fmla="*/ 66 h 121"/>
                  <a:gd name="T12" fmla="*/ 51 w 273"/>
                  <a:gd name="T13" fmla="*/ 64 h 121"/>
                  <a:gd name="T14" fmla="*/ 68 w 273"/>
                  <a:gd name="T15" fmla="*/ 61 h 121"/>
                  <a:gd name="T16" fmla="*/ 86 w 273"/>
                  <a:gd name="T17" fmla="*/ 57 h 121"/>
                  <a:gd name="T18" fmla="*/ 102 w 273"/>
                  <a:gd name="T19" fmla="*/ 51 h 121"/>
                  <a:gd name="T20" fmla="*/ 116 w 273"/>
                  <a:gd name="T21" fmla="*/ 49 h 121"/>
                  <a:gd name="T22" fmla="*/ 129 w 273"/>
                  <a:gd name="T23" fmla="*/ 40 h 121"/>
                  <a:gd name="T24" fmla="*/ 135 w 273"/>
                  <a:gd name="T25" fmla="*/ 12 h 121"/>
                  <a:gd name="T26" fmla="*/ 134 w 273"/>
                  <a:gd name="T27" fmla="*/ 0 h 121"/>
                  <a:gd name="T28" fmla="*/ 146 w 273"/>
                  <a:gd name="T29" fmla="*/ 0 h 121"/>
                  <a:gd name="T30" fmla="*/ 159 w 273"/>
                  <a:gd name="T31" fmla="*/ 1 h 121"/>
                  <a:gd name="T32" fmla="*/ 171 w 273"/>
                  <a:gd name="T33" fmla="*/ 3 h 121"/>
                  <a:gd name="T34" fmla="*/ 185 w 273"/>
                  <a:gd name="T35" fmla="*/ 7 h 121"/>
                  <a:gd name="T36" fmla="*/ 200 w 273"/>
                  <a:gd name="T37" fmla="*/ 9 h 121"/>
                  <a:gd name="T38" fmla="*/ 210 w 273"/>
                  <a:gd name="T39" fmla="*/ 12 h 121"/>
                  <a:gd name="T40" fmla="*/ 221 w 273"/>
                  <a:gd name="T41" fmla="*/ 18 h 121"/>
                  <a:gd name="T42" fmla="*/ 227 w 273"/>
                  <a:gd name="T43" fmla="*/ 27 h 121"/>
                  <a:gd name="T44" fmla="*/ 231 w 273"/>
                  <a:gd name="T45" fmla="*/ 34 h 121"/>
                  <a:gd name="T46" fmla="*/ 236 w 273"/>
                  <a:gd name="T47" fmla="*/ 46 h 121"/>
                  <a:gd name="T48" fmla="*/ 237 w 273"/>
                  <a:gd name="T49" fmla="*/ 55 h 121"/>
                  <a:gd name="T50" fmla="*/ 245 w 273"/>
                  <a:gd name="T51" fmla="*/ 64 h 121"/>
                  <a:gd name="T52" fmla="*/ 255 w 273"/>
                  <a:gd name="T53" fmla="*/ 70 h 121"/>
                  <a:gd name="T54" fmla="*/ 264 w 273"/>
                  <a:gd name="T55" fmla="*/ 78 h 121"/>
                  <a:gd name="T56" fmla="*/ 269 w 273"/>
                  <a:gd name="T57" fmla="*/ 85 h 121"/>
                  <a:gd name="T58" fmla="*/ 273 w 273"/>
                  <a:gd name="T59" fmla="*/ 90 h 121"/>
                  <a:gd name="T60" fmla="*/ 266 w 273"/>
                  <a:gd name="T61" fmla="*/ 99 h 121"/>
                  <a:gd name="T62" fmla="*/ 255 w 273"/>
                  <a:gd name="T63" fmla="*/ 103 h 121"/>
                  <a:gd name="T64" fmla="*/ 243 w 273"/>
                  <a:gd name="T65" fmla="*/ 109 h 121"/>
                  <a:gd name="T66" fmla="*/ 231 w 273"/>
                  <a:gd name="T67" fmla="*/ 109 h 121"/>
                  <a:gd name="T68" fmla="*/ 224 w 273"/>
                  <a:gd name="T69" fmla="*/ 117 h 121"/>
                  <a:gd name="T70" fmla="*/ 207 w 273"/>
                  <a:gd name="T71" fmla="*/ 118 h 121"/>
                  <a:gd name="T72" fmla="*/ 195 w 273"/>
                  <a:gd name="T73" fmla="*/ 120 h 121"/>
                  <a:gd name="T74" fmla="*/ 182 w 273"/>
                  <a:gd name="T75" fmla="*/ 120 h 121"/>
                  <a:gd name="T76" fmla="*/ 170 w 273"/>
                  <a:gd name="T77" fmla="*/ 121 h 121"/>
                  <a:gd name="T78" fmla="*/ 158 w 273"/>
                  <a:gd name="T79" fmla="*/ 117 h 121"/>
                  <a:gd name="T80" fmla="*/ 147 w 273"/>
                  <a:gd name="T81" fmla="*/ 107 h 121"/>
                  <a:gd name="T82" fmla="*/ 147 w 273"/>
                  <a:gd name="T83" fmla="*/ 97 h 121"/>
                  <a:gd name="T84" fmla="*/ 144 w 273"/>
                  <a:gd name="T85" fmla="*/ 87 h 121"/>
                  <a:gd name="T86" fmla="*/ 143 w 273"/>
                  <a:gd name="T87" fmla="*/ 76 h 121"/>
                  <a:gd name="T88" fmla="*/ 134 w 273"/>
                  <a:gd name="T89" fmla="*/ 70 h 121"/>
                  <a:gd name="T90" fmla="*/ 122 w 273"/>
                  <a:gd name="T91" fmla="*/ 73 h 121"/>
                  <a:gd name="T92" fmla="*/ 110 w 273"/>
                  <a:gd name="T93" fmla="*/ 76 h 121"/>
                  <a:gd name="T94" fmla="*/ 98 w 273"/>
                  <a:gd name="T95" fmla="*/ 76 h 121"/>
                  <a:gd name="T96" fmla="*/ 83 w 273"/>
                  <a:gd name="T97" fmla="*/ 78 h 121"/>
                  <a:gd name="T98" fmla="*/ 69 w 273"/>
                  <a:gd name="T99" fmla="*/ 78 h 121"/>
                  <a:gd name="T100" fmla="*/ 54 w 273"/>
                  <a:gd name="T101" fmla="*/ 88 h 121"/>
                  <a:gd name="T102" fmla="*/ 39 w 273"/>
                  <a:gd name="T103" fmla="*/ 94 h 121"/>
                  <a:gd name="T104" fmla="*/ 24 w 273"/>
                  <a:gd name="T105" fmla="*/ 94 h 121"/>
                  <a:gd name="T106" fmla="*/ 12 w 273"/>
                  <a:gd name="T107" fmla="*/ 9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3" h="121">
                    <a:moveTo>
                      <a:pt x="12" y="94"/>
                    </a:moveTo>
                    <a:lnTo>
                      <a:pt x="11" y="82"/>
                    </a:lnTo>
                    <a:lnTo>
                      <a:pt x="0" y="75"/>
                    </a:lnTo>
                    <a:lnTo>
                      <a:pt x="9" y="72"/>
                    </a:lnTo>
                    <a:lnTo>
                      <a:pt x="21" y="67"/>
                    </a:lnTo>
                    <a:lnTo>
                      <a:pt x="35" y="66"/>
                    </a:lnTo>
                    <a:lnTo>
                      <a:pt x="51" y="64"/>
                    </a:lnTo>
                    <a:lnTo>
                      <a:pt x="68" y="61"/>
                    </a:lnTo>
                    <a:lnTo>
                      <a:pt x="86" y="57"/>
                    </a:lnTo>
                    <a:lnTo>
                      <a:pt x="102" y="51"/>
                    </a:lnTo>
                    <a:lnTo>
                      <a:pt x="116" y="49"/>
                    </a:lnTo>
                    <a:lnTo>
                      <a:pt x="129" y="40"/>
                    </a:lnTo>
                    <a:lnTo>
                      <a:pt x="135" y="12"/>
                    </a:lnTo>
                    <a:lnTo>
                      <a:pt x="134" y="0"/>
                    </a:lnTo>
                    <a:lnTo>
                      <a:pt x="146" y="0"/>
                    </a:lnTo>
                    <a:lnTo>
                      <a:pt x="159" y="1"/>
                    </a:lnTo>
                    <a:lnTo>
                      <a:pt x="171" y="3"/>
                    </a:lnTo>
                    <a:lnTo>
                      <a:pt x="185" y="7"/>
                    </a:lnTo>
                    <a:lnTo>
                      <a:pt x="200" y="9"/>
                    </a:lnTo>
                    <a:lnTo>
                      <a:pt x="210" y="12"/>
                    </a:lnTo>
                    <a:lnTo>
                      <a:pt x="221" y="18"/>
                    </a:lnTo>
                    <a:lnTo>
                      <a:pt x="227" y="27"/>
                    </a:lnTo>
                    <a:lnTo>
                      <a:pt x="231" y="34"/>
                    </a:lnTo>
                    <a:lnTo>
                      <a:pt x="236" y="46"/>
                    </a:lnTo>
                    <a:lnTo>
                      <a:pt x="237" y="55"/>
                    </a:lnTo>
                    <a:lnTo>
                      <a:pt x="245" y="64"/>
                    </a:lnTo>
                    <a:lnTo>
                      <a:pt x="255" y="70"/>
                    </a:lnTo>
                    <a:lnTo>
                      <a:pt x="264" y="78"/>
                    </a:lnTo>
                    <a:lnTo>
                      <a:pt x="269" y="85"/>
                    </a:lnTo>
                    <a:lnTo>
                      <a:pt x="273" y="90"/>
                    </a:lnTo>
                    <a:lnTo>
                      <a:pt x="266" y="99"/>
                    </a:lnTo>
                    <a:lnTo>
                      <a:pt x="255" y="103"/>
                    </a:lnTo>
                    <a:lnTo>
                      <a:pt x="243" y="109"/>
                    </a:lnTo>
                    <a:lnTo>
                      <a:pt x="231" y="109"/>
                    </a:lnTo>
                    <a:lnTo>
                      <a:pt x="224" y="117"/>
                    </a:lnTo>
                    <a:lnTo>
                      <a:pt x="207" y="118"/>
                    </a:lnTo>
                    <a:lnTo>
                      <a:pt x="195" y="120"/>
                    </a:lnTo>
                    <a:lnTo>
                      <a:pt x="182" y="120"/>
                    </a:lnTo>
                    <a:lnTo>
                      <a:pt x="170" y="121"/>
                    </a:lnTo>
                    <a:lnTo>
                      <a:pt x="158" y="117"/>
                    </a:lnTo>
                    <a:lnTo>
                      <a:pt x="147" y="107"/>
                    </a:lnTo>
                    <a:lnTo>
                      <a:pt x="147" y="97"/>
                    </a:lnTo>
                    <a:lnTo>
                      <a:pt x="144" y="87"/>
                    </a:lnTo>
                    <a:lnTo>
                      <a:pt x="143" y="76"/>
                    </a:lnTo>
                    <a:lnTo>
                      <a:pt x="134" y="70"/>
                    </a:lnTo>
                    <a:lnTo>
                      <a:pt x="122" y="73"/>
                    </a:lnTo>
                    <a:lnTo>
                      <a:pt x="110" y="76"/>
                    </a:lnTo>
                    <a:lnTo>
                      <a:pt x="98" y="76"/>
                    </a:lnTo>
                    <a:lnTo>
                      <a:pt x="83" y="78"/>
                    </a:lnTo>
                    <a:lnTo>
                      <a:pt x="69" y="78"/>
                    </a:lnTo>
                    <a:lnTo>
                      <a:pt x="54" y="88"/>
                    </a:lnTo>
                    <a:lnTo>
                      <a:pt x="39" y="94"/>
                    </a:lnTo>
                    <a:lnTo>
                      <a:pt x="24" y="94"/>
                    </a:lnTo>
                    <a:lnTo>
                      <a:pt x="12" y="94"/>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396" name="Freeform 36"/>
              <p:cNvSpPr>
                <a:spLocks/>
              </p:cNvSpPr>
              <p:nvPr/>
            </p:nvSpPr>
            <p:spPr bwMode="auto">
              <a:xfrm>
                <a:off x="2180" y="1656"/>
                <a:ext cx="161" cy="71"/>
              </a:xfrm>
              <a:custGeom>
                <a:avLst/>
                <a:gdLst>
                  <a:gd name="T0" fmla="*/ 0 w 252"/>
                  <a:gd name="T1" fmla="*/ 84 h 105"/>
                  <a:gd name="T2" fmla="*/ 14 w 252"/>
                  <a:gd name="T3" fmla="*/ 69 h 105"/>
                  <a:gd name="T4" fmla="*/ 20 w 252"/>
                  <a:gd name="T5" fmla="*/ 54 h 105"/>
                  <a:gd name="T6" fmla="*/ 20 w 252"/>
                  <a:gd name="T7" fmla="*/ 45 h 105"/>
                  <a:gd name="T8" fmla="*/ 20 w 252"/>
                  <a:gd name="T9" fmla="*/ 35 h 105"/>
                  <a:gd name="T10" fmla="*/ 29 w 252"/>
                  <a:gd name="T11" fmla="*/ 29 h 105"/>
                  <a:gd name="T12" fmla="*/ 33 w 252"/>
                  <a:gd name="T13" fmla="*/ 24 h 105"/>
                  <a:gd name="T14" fmla="*/ 41 w 252"/>
                  <a:gd name="T15" fmla="*/ 20 h 105"/>
                  <a:gd name="T16" fmla="*/ 50 w 252"/>
                  <a:gd name="T17" fmla="*/ 15 h 105"/>
                  <a:gd name="T18" fmla="*/ 57 w 252"/>
                  <a:gd name="T19" fmla="*/ 23 h 105"/>
                  <a:gd name="T20" fmla="*/ 68 w 252"/>
                  <a:gd name="T21" fmla="*/ 27 h 105"/>
                  <a:gd name="T22" fmla="*/ 77 w 252"/>
                  <a:gd name="T23" fmla="*/ 29 h 105"/>
                  <a:gd name="T24" fmla="*/ 89 w 252"/>
                  <a:gd name="T25" fmla="*/ 30 h 105"/>
                  <a:gd name="T26" fmla="*/ 101 w 252"/>
                  <a:gd name="T27" fmla="*/ 29 h 105"/>
                  <a:gd name="T28" fmla="*/ 113 w 252"/>
                  <a:gd name="T29" fmla="*/ 29 h 105"/>
                  <a:gd name="T30" fmla="*/ 126 w 252"/>
                  <a:gd name="T31" fmla="*/ 26 h 105"/>
                  <a:gd name="T32" fmla="*/ 134 w 252"/>
                  <a:gd name="T33" fmla="*/ 17 h 105"/>
                  <a:gd name="T34" fmla="*/ 146 w 252"/>
                  <a:gd name="T35" fmla="*/ 18 h 105"/>
                  <a:gd name="T36" fmla="*/ 158 w 252"/>
                  <a:gd name="T37" fmla="*/ 14 h 105"/>
                  <a:gd name="T38" fmla="*/ 168 w 252"/>
                  <a:gd name="T39" fmla="*/ 6 h 105"/>
                  <a:gd name="T40" fmla="*/ 174 w 252"/>
                  <a:gd name="T41" fmla="*/ 0 h 105"/>
                  <a:gd name="T42" fmla="*/ 183 w 252"/>
                  <a:gd name="T43" fmla="*/ 9 h 105"/>
                  <a:gd name="T44" fmla="*/ 189 w 252"/>
                  <a:gd name="T45" fmla="*/ 18 h 105"/>
                  <a:gd name="T46" fmla="*/ 200 w 252"/>
                  <a:gd name="T47" fmla="*/ 21 h 105"/>
                  <a:gd name="T48" fmla="*/ 207 w 252"/>
                  <a:gd name="T49" fmla="*/ 26 h 105"/>
                  <a:gd name="T50" fmla="*/ 216 w 252"/>
                  <a:gd name="T51" fmla="*/ 33 h 105"/>
                  <a:gd name="T52" fmla="*/ 221 w 252"/>
                  <a:gd name="T53" fmla="*/ 39 h 105"/>
                  <a:gd name="T54" fmla="*/ 227 w 252"/>
                  <a:gd name="T55" fmla="*/ 42 h 105"/>
                  <a:gd name="T56" fmla="*/ 230 w 252"/>
                  <a:gd name="T57" fmla="*/ 50 h 105"/>
                  <a:gd name="T58" fmla="*/ 234 w 252"/>
                  <a:gd name="T59" fmla="*/ 56 h 105"/>
                  <a:gd name="T60" fmla="*/ 242 w 252"/>
                  <a:gd name="T61" fmla="*/ 62 h 105"/>
                  <a:gd name="T62" fmla="*/ 252 w 252"/>
                  <a:gd name="T63" fmla="*/ 63 h 105"/>
                  <a:gd name="T64" fmla="*/ 252 w 252"/>
                  <a:gd name="T65" fmla="*/ 72 h 105"/>
                  <a:gd name="T66" fmla="*/ 251 w 252"/>
                  <a:gd name="T67" fmla="*/ 83 h 105"/>
                  <a:gd name="T68" fmla="*/ 245 w 252"/>
                  <a:gd name="T69" fmla="*/ 93 h 105"/>
                  <a:gd name="T70" fmla="*/ 243 w 252"/>
                  <a:gd name="T71" fmla="*/ 105 h 105"/>
                  <a:gd name="T72" fmla="*/ 233 w 252"/>
                  <a:gd name="T73" fmla="*/ 99 h 105"/>
                  <a:gd name="T74" fmla="*/ 224 w 252"/>
                  <a:gd name="T75" fmla="*/ 87 h 105"/>
                  <a:gd name="T76" fmla="*/ 209 w 252"/>
                  <a:gd name="T77" fmla="*/ 89 h 105"/>
                  <a:gd name="T78" fmla="*/ 198 w 252"/>
                  <a:gd name="T79" fmla="*/ 92 h 105"/>
                  <a:gd name="T80" fmla="*/ 192 w 252"/>
                  <a:gd name="T81" fmla="*/ 89 h 105"/>
                  <a:gd name="T82" fmla="*/ 192 w 252"/>
                  <a:gd name="T83" fmla="*/ 78 h 105"/>
                  <a:gd name="T84" fmla="*/ 192 w 252"/>
                  <a:gd name="T85" fmla="*/ 68 h 105"/>
                  <a:gd name="T86" fmla="*/ 183 w 252"/>
                  <a:gd name="T87" fmla="*/ 62 h 105"/>
                  <a:gd name="T88" fmla="*/ 174 w 252"/>
                  <a:gd name="T89" fmla="*/ 63 h 105"/>
                  <a:gd name="T90" fmla="*/ 161 w 252"/>
                  <a:gd name="T91" fmla="*/ 60 h 105"/>
                  <a:gd name="T92" fmla="*/ 150 w 252"/>
                  <a:gd name="T93" fmla="*/ 57 h 105"/>
                  <a:gd name="T94" fmla="*/ 139 w 252"/>
                  <a:gd name="T95" fmla="*/ 61 h 105"/>
                  <a:gd name="T96" fmla="*/ 129 w 252"/>
                  <a:gd name="T97" fmla="*/ 68 h 105"/>
                  <a:gd name="T98" fmla="*/ 117 w 252"/>
                  <a:gd name="T99" fmla="*/ 68 h 105"/>
                  <a:gd name="T100" fmla="*/ 104 w 252"/>
                  <a:gd name="T101" fmla="*/ 65 h 105"/>
                  <a:gd name="T102" fmla="*/ 87 w 252"/>
                  <a:gd name="T103" fmla="*/ 66 h 105"/>
                  <a:gd name="T104" fmla="*/ 72 w 252"/>
                  <a:gd name="T105" fmla="*/ 63 h 105"/>
                  <a:gd name="T106" fmla="*/ 56 w 252"/>
                  <a:gd name="T107" fmla="*/ 74 h 105"/>
                  <a:gd name="T108" fmla="*/ 41 w 252"/>
                  <a:gd name="T109" fmla="*/ 89 h 105"/>
                  <a:gd name="T110" fmla="*/ 33 w 252"/>
                  <a:gd name="T111" fmla="*/ 102 h 105"/>
                  <a:gd name="T112" fmla="*/ 23 w 252"/>
                  <a:gd name="T113" fmla="*/ 104 h 105"/>
                  <a:gd name="T114" fmla="*/ 11 w 252"/>
                  <a:gd name="T115" fmla="*/ 95 h 105"/>
                  <a:gd name="T116" fmla="*/ 0 w 252"/>
                  <a:gd name="T117" fmla="*/ 8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2" h="105">
                    <a:moveTo>
                      <a:pt x="0" y="84"/>
                    </a:moveTo>
                    <a:lnTo>
                      <a:pt x="14" y="69"/>
                    </a:lnTo>
                    <a:lnTo>
                      <a:pt x="20" y="54"/>
                    </a:lnTo>
                    <a:lnTo>
                      <a:pt x="20" y="45"/>
                    </a:lnTo>
                    <a:lnTo>
                      <a:pt x="20" y="35"/>
                    </a:lnTo>
                    <a:lnTo>
                      <a:pt x="29" y="29"/>
                    </a:lnTo>
                    <a:lnTo>
                      <a:pt x="33" y="24"/>
                    </a:lnTo>
                    <a:lnTo>
                      <a:pt x="41" y="20"/>
                    </a:lnTo>
                    <a:lnTo>
                      <a:pt x="50" y="15"/>
                    </a:lnTo>
                    <a:lnTo>
                      <a:pt x="57" y="23"/>
                    </a:lnTo>
                    <a:lnTo>
                      <a:pt x="68" y="27"/>
                    </a:lnTo>
                    <a:lnTo>
                      <a:pt x="77" y="29"/>
                    </a:lnTo>
                    <a:lnTo>
                      <a:pt x="89" y="30"/>
                    </a:lnTo>
                    <a:lnTo>
                      <a:pt x="101" y="29"/>
                    </a:lnTo>
                    <a:lnTo>
                      <a:pt x="113" y="29"/>
                    </a:lnTo>
                    <a:lnTo>
                      <a:pt x="126" y="26"/>
                    </a:lnTo>
                    <a:lnTo>
                      <a:pt x="134" y="17"/>
                    </a:lnTo>
                    <a:lnTo>
                      <a:pt x="146" y="18"/>
                    </a:lnTo>
                    <a:lnTo>
                      <a:pt x="158" y="14"/>
                    </a:lnTo>
                    <a:lnTo>
                      <a:pt x="168" y="6"/>
                    </a:lnTo>
                    <a:lnTo>
                      <a:pt x="174" y="0"/>
                    </a:lnTo>
                    <a:lnTo>
                      <a:pt x="183" y="9"/>
                    </a:lnTo>
                    <a:lnTo>
                      <a:pt x="189" y="18"/>
                    </a:lnTo>
                    <a:lnTo>
                      <a:pt x="200" y="21"/>
                    </a:lnTo>
                    <a:lnTo>
                      <a:pt x="207" y="26"/>
                    </a:lnTo>
                    <a:lnTo>
                      <a:pt x="216" y="33"/>
                    </a:lnTo>
                    <a:lnTo>
                      <a:pt x="221" y="39"/>
                    </a:lnTo>
                    <a:lnTo>
                      <a:pt x="227" y="42"/>
                    </a:lnTo>
                    <a:lnTo>
                      <a:pt x="230" y="50"/>
                    </a:lnTo>
                    <a:lnTo>
                      <a:pt x="234" y="56"/>
                    </a:lnTo>
                    <a:lnTo>
                      <a:pt x="242" y="62"/>
                    </a:lnTo>
                    <a:lnTo>
                      <a:pt x="252" y="63"/>
                    </a:lnTo>
                    <a:lnTo>
                      <a:pt x="252" y="72"/>
                    </a:lnTo>
                    <a:lnTo>
                      <a:pt x="251" y="83"/>
                    </a:lnTo>
                    <a:lnTo>
                      <a:pt x="245" y="93"/>
                    </a:lnTo>
                    <a:lnTo>
                      <a:pt x="243" y="105"/>
                    </a:lnTo>
                    <a:lnTo>
                      <a:pt x="233" y="99"/>
                    </a:lnTo>
                    <a:lnTo>
                      <a:pt x="224" y="87"/>
                    </a:lnTo>
                    <a:lnTo>
                      <a:pt x="209" y="89"/>
                    </a:lnTo>
                    <a:lnTo>
                      <a:pt x="198" y="92"/>
                    </a:lnTo>
                    <a:lnTo>
                      <a:pt x="192" y="89"/>
                    </a:lnTo>
                    <a:lnTo>
                      <a:pt x="192" y="78"/>
                    </a:lnTo>
                    <a:lnTo>
                      <a:pt x="192" y="68"/>
                    </a:lnTo>
                    <a:lnTo>
                      <a:pt x="183" y="62"/>
                    </a:lnTo>
                    <a:lnTo>
                      <a:pt x="174" y="63"/>
                    </a:lnTo>
                    <a:lnTo>
                      <a:pt x="161" y="60"/>
                    </a:lnTo>
                    <a:lnTo>
                      <a:pt x="150" y="57"/>
                    </a:lnTo>
                    <a:lnTo>
                      <a:pt x="139" y="61"/>
                    </a:lnTo>
                    <a:lnTo>
                      <a:pt x="129" y="68"/>
                    </a:lnTo>
                    <a:lnTo>
                      <a:pt x="117" y="68"/>
                    </a:lnTo>
                    <a:lnTo>
                      <a:pt x="104" y="65"/>
                    </a:lnTo>
                    <a:lnTo>
                      <a:pt x="87" y="66"/>
                    </a:lnTo>
                    <a:lnTo>
                      <a:pt x="72" y="63"/>
                    </a:lnTo>
                    <a:lnTo>
                      <a:pt x="56" y="74"/>
                    </a:lnTo>
                    <a:lnTo>
                      <a:pt x="41" y="89"/>
                    </a:lnTo>
                    <a:lnTo>
                      <a:pt x="33" y="102"/>
                    </a:lnTo>
                    <a:lnTo>
                      <a:pt x="23" y="104"/>
                    </a:lnTo>
                    <a:lnTo>
                      <a:pt x="11" y="95"/>
                    </a:lnTo>
                    <a:lnTo>
                      <a:pt x="0" y="84"/>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397" name="Freeform 37"/>
              <p:cNvSpPr>
                <a:spLocks/>
              </p:cNvSpPr>
              <p:nvPr/>
            </p:nvSpPr>
            <p:spPr bwMode="auto">
              <a:xfrm>
                <a:off x="2289" y="1740"/>
                <a:ext cx="118" cy="103"/>
              </a:xfrm>
              <a:custGeom>
                <a:avLst/>
                <a:gdLst>
                  <a:gd name="T0" fmla="*/ 17 w 185"/>
                  <a:gd name="T1" fmla="*/ 122 h 152"/>
                  <a:gd name="T2" fmla="*/ 27 w 185"/>
                  <a:gd name="T3" fmla="*/ 111 h 152"/>
                  <a:gd name="T4" fmla="*/ 36 w 185"/>
                  <a:gd name="T5" fmla="*/ 99 h 152"/>
                  <a:gd name="T6" fmla="*/ 47 w 185"/>
                  <a:gd name="T7" fmla="*/ 87 h 152"/>
                  <a:gd name="T8" fmla="*/ 53 w 185"/>
                  <a:gd name="T9" fmla="*/ 78 h 152"/>
                  <a:gd name="T10" fmla="*/ 59 w 185"/>
                  <a:gd name="T11" fmla="*/ 69 h 152"/>
                  <a:gd name="T12" fmla="*/ 63 w 185"/>
                  <a:gd name="T13" fmla="*/ 63 h 152"/>
                  <a:gd name="T14" fmla="*/ 63 w 185"/>
                  <a:gd name="T15" fmla="*/ 56 h 152"/>
                  <a:gd name="T16" fmla="*/ 68 w 185"/>
                  <a:gd name="T17" fmla="*/ 51 h 152"/>
                  <a:gd name="T18" fmla="*/ 74 w 185"/>
                  <a:gd name="T19" fmla="*/ 51 h 152"/>
                  <a:gd name="T20" fmla="*/ 83 w 185"/>
                  <a:gd name="T21" fmla="*/ 50 h 152"/>
                  <a:gd name="T22" fmla="*/ 92 w 185"/>
                  <a:gd name="T23" fmla="*/ 47 h 152"/>
                  <a:gd name="T24" fmla="*/ 96 w 185"/>
                  <a:gd name="T25" fmla="*/ 41 h 152"/>
                  <a:gd name="T26" fmla="*/ 101 w 185"/>
                  <a:gd name="T27" fmla="*/ 38 h 152"/>
                  <a:gd name="T28" fmla="*/ 105 w 185"/>
                  <a:gd name="T29" fmla="*/ 32 h 152"/>
                  <a:gd name="T30" fmla="*/ 105 w 185"/>
                  <a:gd name="T31" fmla="*/ 21 h 152"/>
                  <a:gd name="T32" fmla="*/ 102 w 185"/>
                  <a:gd name="T33" fmla="*/ 12 h 152"/>
                  <a:gd name="T34" fmla="*/ 110 w 185"/>
                  <a:gd name="T35" fmla="*/ 8 h 152"/>
                  <a:gd name="T36" fmla="*/ 120 w 185"/>
                  <a:gd name="T37" fmla="*/ 3 h 152"/>
                  <a:gd name="T38" fmla="*/ 125 w 185"/>
                  <a:gd name="T39" fmla="*/ 2 h 152"/>
                  <a:gd name="T40" fmla="*/ 134 w 185"/>
                  <a:gd name="T41" fmla="*/ 2 h 152"/>
                  <a:gd name="T42" fmla="*/ 143 w 185"/>
                  <a:gd name="T43" fmla="*/ 0 h 152"/>
                  <a:gd name="T44" fmla="*/ 152 w 185"/>
                  <a:gd name="T45" fmla="*/ 5 h 152"/>
                  <a:gd name="T46" fmla="*/ 156 w 185"/>
                  <a:gd name="T47" fmla="*/ 15 h 152"/>
                  <a:gd name="T48" fmla="*/ 161 w 185"/>
                  <a:gd name="T49" fmla="*/ 26 h 152"/>
                  <a:gd name="T50" fmla="*/ 167 w 185"/>
                  <a:gd name="T51" fmla="*/ 33 h 152"/>
                  <a:gd name="T52" fmla="*/ 174 w 185"/>
                  <a:gd name="T53" fmla="*/ 41 h 152"/>
                  <a:gd name="T54" fmla="*/ 180 w 185"/>
                  <a:gd name="T55" fmla="*/ 45 h 152"/>
                  <a:gd name="T56" fmla="*/ 183 w 185"/>
                  <a:gd name="T57" fmla="*/ 54 h 152"/>
                  <a:gd name="T58" fmla="*/ 185 w 185"/>
                  <a:gd name="T59" fmla="*/ 63 h 152"/>
                  <a:gd name="T60" fmla="*/ 177 w 185"/>
                  <a:gd name="T61" fmla="*/ 69 h 152"/>
                  <a:gd name="T62" fmla="*/ 170 w 185"/>
                  <a:gd name="T63" fmla="*/ 77 h 152"/>
                  <a:gd name="T64" fmla="*/ 156 w 185"/>
                  <a:gd name="T65" fmla="*/ 77 h 152"/>
                  <a:gd name="T66" fmla="*/ 149 w 185"/>
                  <a:gd name="T67" fmla="*/ 71 h 152"/>
                  <a:gd name="T68" fmla="*/ 138 w 185"/>
                  <a:gd name="T69" fmla="*/ 74 h 152"/>
                  <a:gd name="T70" fmla="*/ 128 w 185"/>
                  <a:gd name="T71" fmla="*/ 74 h 152"/>
                  <a:gd name="T72" fmla="*/ 123 w 185"/>
                  <a:gd name="T73" fmla="*/ 81 h 152"/>
                  <a:gd name="T74" fmla="*/ 123 w 185"/>
                  <a:gd name="T75" fmla="*/ 89 h 152"/>
                  <a:gd name="T76" fmla="*/ 117 w 185"/>
                  <a:gd name="T77" fmla="*/ 99 h 152"/>
                  <a:gd name="T78" fmla="*/ 113 w 185"/>
                  <a:gd name="T79" fmla="*/ 104 h 152"/>
                  <a:gd name="T80" fmla="*/ 102 w 185"/>
                  <a:gd name="T81" fmla="*/ 104 h 152"/>
                  <a:gd name="T82" fmla="*/ 95 w 185"/>
                  <a:gd name="T83" fmla="*/ 99 h 152"/>
                  <a:gd name="T84" fmla="*/ 83 w 185"/>
                  <a:gd name="T85" fmla="*/ 102 h 152"/>
                  <a:gd name="T86" fmla="*/ 75 w 185"/>
                  <a:gd name="T87" fmla="*/ 105 h 152"/>
                  <a:gd name="T88" fmla="*/ 78 w 185"/>
                  <a:gd name="T89" fmla="*/ 114 h 152"/>
                  <a:gd name="T90" fmla="*/ 74 w 185"/>
                  <a:gd name="T91" fmla="*/ 123 h 152"/>
                  <a:gd name="T92" fmla="*/ 72 w 185"/>
                  <a:gd name="T93" fmla="*/ 134 h 152"/>
                  <a:gd name="T94" fmla="*/ 66 w 185"/>
                  <a:gd name="T95" fmla="*/ 143 h 152"/>
                  <a:gd name="T96" fmla="*/ 57 w 185"/>
                  <a:gd name="T97" fmla="*/ 149 h 152"/>
                  <a:gd name="T98" fmla="*/ 47 w 185"/>
                  <a:gd name="T99" fmla="*/ 146 h 152"/>
                  <a:gd name="T100" fmla="*/ 36 w 185"/>
                  <a:gd name="T101" fmla="*/ 141 h 152"/>
                  <a:gd name="T102" fmla="*/ 26 w 185"/>
                  <a:gd name="T103" fmla="*/ 141 h 152"/>
                  <a:gd name="T104" fmla="*/ 17 w 185"/>
                  <a:gd name="T105" fmla="*/ 144 h 152"/>
                  <a:gd name="T106" fmla="*/ 3 w 185"/>
                  <a:gd name="T107" fmla="*/ 152 h 152"/>
                  <a:gd name="T108" fmla="*/ 0 w 185"/>
                  <a:gd name="T109" fmla="*/ 143 h 152"/>
                  <a:gd name="T110" fmla="*/ 0 w 185"/>
                  <a:gd name="T111" fmla="*/ 131 h 152"/>
                  <a:gd name="T112" fmla="*/ 8 w 185"/>
                  <a:gd name="T113" fmla="*/ 128 h 152"/>
                  <a:gd name="T114" fmla="*/ 17 w 185"/>
                  <a:gd name="T115" fmla="*/ 12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5" h="152">
                    <a:moveTo>
                      <a:pt x="17" y="122"/>
                    </a:moveTo>
                    <a:lnTo>
                      <a:pt x="27" y="111"/>
                    </a:lnTo>
                    <a:lnTo>
                      <a:pt x="36" y="99"/>
                    </a:lnTo>
                    <a:lnTo>
                      <a:pt x="47" y="87"/>
                    </a:lnTo>
                    <a:lnTo>
                      <a:pt x="53" y="78"/>
                    </a:lnTo>
                    <a:lnTo>
                      <a:pt x="59" y="69"/>
                    </a:lnTo>
                    <a:lnTo>
                      <a:pt x="63" y="63"/>
                    </a:lnTo>
                    <a:lnTo>
                      <a:pt x="63" y="56"/>
                    </a:lnTo>
                    <a:lnTo>
                      <a:pt x="68" y="51"/>
                    </a:lnTo>
                    <a:lnTo>
                      <a:pt x="74" y="51"/>
                    </a:lnTo>
                    <a:lnTo>
                      <a:pt x="83" y="50"/>
                    </a:lnTo>
                    <a:lnTo>
                      <a:pt x="92" y="47"/>
                    </a:lnTo>
                    <a:lnTo>
                      <a:pt x="96" y="41"/>
                    </a:lnTo>
                    <a:lnTo>
                      <a:pt x="101" y="38"/>
                    </a:lnTo>
                    <a:lnTo>
                      <a:pt x="105" y="32"/>
                    </a:lnTo>
                    <a:lnTo>
                      <a:pt x="105" y="21"/>
                    </a:lnTo>
                    <a:lnTo>
                      <a:pt x="102" y="12"/>
                    </a:lnTo>
                    <a:lnTo>
                      <a:pt x="110" y="8"/>
                    </a:lnTo>
                    <a:lnTo>
                      <a:pt x="120" y="3"/>
                    </a:lnTo>
                    <a:lnTo>
                      <a:pt x="125" y="2"/>
                    </a:lnTo>
                    <a:lnTo>
                      <a:pt x="134" y="2"/>
                    </a:lnTo>
                    <a:lnTo>
                      <a:pt x="143" y="0"/>
                    </a:lnTo>
                    <a:lnTo>
                      <a:pt x="152" y="5"/>
                    </a:lnTo>
                    <a:lnTo>
                      <a:pt x="156" y="15"/>
                    </a:lnTo>
                    <a:lnTo>
                      <a:pt x="161" y="26"/>
                    </a:lnTo>
                    <a:lnTo>
                      <a:pt x="167" y="33"/>
                    </a:lnTo>
                    <a:lnTo>
                      <a:pt x="174" y="41"/>
                    </a:lnTo>
                    <a:lnTo>
                      <a:pt x="180" y="45"/>
                    </a:lnTo>
                    <a:lnTo>
                      <a:pt x="183" y="54"/>
                    </a:lnTo>
                    <a:lnTo>
                      <a:pt x="185" y="63"/>
                    </a:lnTo>
                    <a:lnTo>
                      <a:pt x="177" y="69"/>
                    </a:lnTo>
                    <a:lnTo>
                      <a:pt x="170" y="77"/>
                    </a:lnTo>
                    <a:lnTo>
                      <a:pt x="156" y="77"/>
                    </a:lnTo>
                    <a:lnTo>
                      <a:pt x="149" y="71"/>
                    </a:lnTo>
                    <a:lnTo>
                      <a:pt x="138" y="74"/>
                    </a:lnTo>
                    <a:lnTo>
                      <a:pt x="128" y="74"/>
                    </a:lnTo>
                    <a:lnTo>
                      <a:pt x="123" y="81"/>
                    </a:lnTo>
                    <a:lnTo>
                      <a:pt x="123" y="89"/>
                    </a:lnTo>
                    <a:lnTo>
                      <a:pt x="117" y="99"/>
                    </a:lnTo>
                    <a:lnTo>
                      <a:pt x="113" y="104"/>
                    </a:lnTo>
                    <a:lnTo>
                      <a:pt x="102" y="104"/>
                    </a:lnTo>
                    <a:lnTo>
                      <a:pt x="95" y="99"/>
                    </a:lnTo>
                    <a:lnTo>
                      <a:pt x="83" y="102"/>
                    </a:lnTo>
                    <a:lnTo>
                      <a:pt x="75" y="105"/>
                    </a:lnTo>
                    <a:lnTo>
                      <a:pt x="78" y="114"/>
                    </a:lnTo>
                    <a:lnTo>
                      <a:pt x="74" y="123"/>
                    </a:lnTo>
                    <a:lnTo>
                      <a:pt x="72" y="134"/>
                    </a:lnTo>
                    <a:lnTo>
                      <a:pt x="66" y="143"/>
                    </a:lnTo>
                    <a:lnTo>
                      <a:pt x="57" y="149"/>
                    </a:lnTo>
                    <a:lnTo>
                      <a:pt x="47" y="146"/>
                    </a:lnTo>
                    <a:lnTo>
                      <a:pt x="36" y="141"/>
                    </a:lnTo>
                    <a:lnTo>
                      <a:pt x="26" y="141"/>
                    </a:lnTo>
                    <a:lnTo>
                      <a:pt x="17" y="144"/>
                    </a:lnTo>
                    <a:lnTo>
                      <a:pt x="3" y="152"/>
                    </a:lnTo>
                    <a:lnTo>
                      <a:pt x="0" y="143"/>
                    </a:lnTo>
                    <a:lnTo>
                      <a:pt x="0" y="131"/>
                    </a:lnTo>
                    <a:lnTo>
                      <a:pt x="8" y="128"/>
                    </a:lnTo>
                    <a:lnTo>
                      <a:pt x="17" y="122"/>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398" name="Freeform 38"/>
              <p:cNvSpPr>
                <a:spLocks/>
              </p:cNvSpPr>
              <p:nvPr/>
            </p:nvSpPr>
            <p:spPr bwMode="auto">
              <a:xfrm>
                <a:off x="2376" y="1813"/>
                <a:ext cx="91" cy="135"/>
              </a:xfrm>
              <a:custGeom>
                <a:avLst/>
                <a:gdLst>
                  <a:gd name="T0" fmla="*/ 41 w 144"/>
                  <a:gd name="T1" fmla="*/ 104 h 201"/>
                  <a:gd name="T2" fmla="*/ 44 w 144"/>
                  <a:gd name="T3" fmla="*/ 98 h 201"/>
                  <a:gd name="T4" fmla="*/ 45 w 144"/>
                  <a:gd name="T5" fmla="*/ 89 h 201"/>
                  <a:gd name="T6" fmla="*/ 45 w 144"/>
                  <a:gd name="T7" fmla="*/ 78 h 201"/>
                  <a:gd name="T8" fmla="*/ 44 w 144"/>
                  <a:gd name="T9" fmla="*/ 69 h 201"/>
                  <a:gd name="T10" fmla="*/ 47 w 144"/>
                  <a:gd name="T11" fmla="*/ 60 h 201"/>
                  <a:gd name="T12" fmla="*/ 56 w 144"/>
                  <a:gd name="T13" fmla="*/ 56 h 201"/>
                  <a:gd name="T14" fmla="*/ 59 w 144"/>
                  <a:gd name="T15" fmla="*/ 42 h 201"/>
                  <a:gd name="T16" fmla="*/ 59 w 144"/>
                  <a:gd name="T17" fmla="*/ 30 h 201"/>
                  <a:gd name="T18" fmla="*/ 60 w 144"/>
                  <a:gd name="T19" fmla="*/ 21 h 201"/>
                  <a:gd name="T20" fmla="*/ 69 w 144"/>
                  <a:gd name="T21" fmla="*/ 11 h 201"/>
                  <a:gd name="T22" fmla="*/ 77 w 144"/>
                  <a:gd name="T23" fmla="*/ 5 h 201"/>
                  <a:gd name="T24" fmla="*/ 84 w 144"/>
                  <a:gd name="T25" fmla="*/ 3 h 201"/>
                  <a:gd name="T26" fmla="*/ 92 w 144"/>
                  <a:gd name="T27" fmla="*/ 2 h 201"/>
                  <a:gd name="T28" fmla="*/ 99 w 144"/>
                  <a:gd name="T29" fmla="*/ 0 h 201"/>
                  <a:gd name="T30" fmla="*/ 105 w 144"/>
                  <a:gd name="T31" fmla="*/ 3 h 201"/>
                  <a:gd name="T32" fmla="*/ 111 w 144"/>
                  <a:gd name="T33" fmla="*/ 9 h 201"/>
                  <a:gd name="T34" fmla="*/ 114 w 144"/>
                  <a:gd name="T35" fmla="*/ 15 h 201"/>
                  <a:gd name="T36" fmla="*/ 122 w 144"/>
                  <a:gd name="T37" fmla="*/ 20 h 201"/>
                  <a:gd name="T38" fmla="*/ 131 w 144"/>
                  <a:gd name="T39" fmla="*/ 23 h 201"/>
                  <a:gd name="T40" fmla="*/ 137 w 144"/>
                  <a:gd name="T41" fmla="*/ 24 h 201"/>
                  <a:gd name="T42" fmla="*/ 144 w 144"/>
                  <a:gd name="T43" fmla="*/ 24 h 201"/>
                  <a:gd name="T44" fmla="*/ 144 w 144"/>
                  <a:gd name="T45" fmla="*/ 32 h 201"/>
                  <a:gd name="T46" fmla="*/ 144 w 144"/>
                  <a:gd name="T47" fmla="*/ 41 h 201"/>
                  <a:gd name="T48" fmla="*/ 143 w 144"/>
                  <a:gd name="T49" fmla="*/ 50 h 201"/>
                  <a:gd name="T50" fmla="*/ 144 w 144"/>
                  <a:gd name="T51" fmla="*/ 59 h 201"/>
                  <a:gd name="T52" fmla="*/ 140 w 144"/>
                  <a:gd name="T53" fmla="*/ 66 h 201"/>
                  <a:gd name="T54" fmla="*/ 134 w 144"/>
                  <a:gd name="T55" fmla="*/ 74 h 201"/>
                  <a:gd name="T56" fmla="*/ 131 w 144"/>
                  <a:gd name="T57" fmla="*/ 81 h 201"/>
                  <a:gd name="T58" fmla="*/ 123 w 144"/>
                  <a:gd name="T59" fmla="*/ 87 h 201"/>
                  <a:gd name="T60" fmla="*/ 119 w 144"/>
                  <a:gd name="T61" fmla="*/ 95 h 201"/>
                  <a:gd name="T62" fmla="*/ 110 w 144"/>
                  <a:gd name="T63" fmla="*/ 101 h 201"/>
                  <a:gd name="T64" fmla="*/ 101 w 144"/>
                  <a:gd name="T65" fmla="*/ 104 h 201"/>
                  <a:gd name="T66" fmla="*/ 92 w 144"/>
                  <a:gd name="T67" fmla="*/ 107 h 201"/>
                  <a:gd name="T68" fmla="*/ 86 w 144"/>
                  <a:gd name="T69" fmla="*/ 107 h 201"/>
                  <a:gd name="T70" fmla="*/ 84 w 144"/>
                  <a:gd name="T71" fmla="*/ 117 h 201"/>
                  <a:gd name="T72" fmla="*/ 83 w 144"/>
                  <a:gd name="T73" fmla="*/ 126 h 201"/>
                  <a:gd name="T74" fmla="*/ 77 w 144"/>
                  <a:gd name="T75" fmla="*/ 135 h 201"/>
                  <a:gd name="T76" fmla="*/ 69 w 144"/>
                  <a:gd name="T77" fmla="*/ 140 h 201"/>
                  <a:gd name="T78" fmla="*/ 62 w 144"/>
                  <a:gd name="T79" fmla="*/ 146 h 201"/>
                  <a:gd name="T80" fmla="*/ 53 w 144"/>
                  <a:gd name="T81" fmla="*/ 152 h 201"/>
                  <a:gd name="T82" fmla="*/ 44 w 144"/>
                  <a:gd name="T83" fmla="*/ 159 h 201"/>
                  <a:gd name="T84" fmla="*/ 36 w 144"/>
                  <a:gd name="T85" fmla="*/ 167 h 201"/>
                  <a:gd name="T86" fmla="*/ 30 w 144"/>
                  <a:gd name="T87" fmla="*/ 177 h 201"/>
                  <a:gd name="T88" fmla="*/ 27 w 144"/>
                  <a:gd name="T89" fmla="*/ 185 h 201"/>
                  <a:gd name="T90" fmla="*/ 23 w 144"/>
                  <a:gd name="T91" fmla="*/ 195 h 201"/>
                  <a:gd name="T92" fmla="*/ 17 w 144"/>
                  <a:gd name="T93" fmla="*/ 201 h 201"/>
                  <a:gd name="T94" fmla="*/ 9 w 144"/>
                  <a:gd name="T95" fmla="*/ 194 h 201"/>
                  <a:gd name="T96" fmla="*/ 0 w 144"/>
                  <a:gd name="T97" fmla="*/ 189 h 201"/>
                  <a:gd name="T98" fmla="*/ 8 w 144"/>
                  <a:gd name="T99" fmla="*/ 174 h 201"/>
                  <a:gd name="T100" fmla="*/ 15 w 144"/>
                  <a:gd name="T101" fmla="*/ 159 h 201"/>
                  <a:gd name="T102" fmla="*/ 24 w 144"/>
                  <a:gd name="T103" fmla="*/ 147 h 201"/>
                  <a:gd name="T104" fmla="*/ 27 w 144"/>
                  <a:gd name="T105" fmla="*/ 135 h 201"/>
                  <a:gd name="T106" fmla="*/ 33 w 144"/>
                  <a:gd name="T107" fmla="*/ 123 h 201"/>
                  <a:gd name="T108" fmla="*/ 36 w 144"/>
                  <a:gd name="T109" fmla="*/ 114 h 201"/>
                  <a:gd name="T110" fmla="*/ 41 w 144"/>
                  <a:gd name="T111" fmla="*/ 10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4" h="201">
                    <a:moveTo>
                      <a:pt x="41" y="104"/>
                    </a:moveTo>
                    <a:lnTo>
                      <a:pt x="44" y="98"/>
                    </a:lnTo>
                    <a:lnTo>
                      <a:pt x="45" y="89"/>
                    </a:lnTo>
                    <a:lnTo>
                      <a:pt x="45" y="78"/>
                    </a:lnTo>
                    <a:lnTo>
                      <a:pt x="44" y="69"/>
                    </a:lnTo>
                    <a:lnTo>
                      <a:pt x="47" y="60"/>
                    </a:lnTo>
                    <a:lnTo>
                      <a:pt x="56" y="56"/>
                    </a:lnTo>
                    <a:lnTo>
                      <a:pt x="59" y="42"/>
                    </a:lnTo>
                    <a:lnTo>
                      <a:pt x="59" y="30"/>
                    </a:lnTo>
                    <a:lnTo>
                      <a:pt x="60" y="21"/>
                    </a:lnTo>
                    <a:lnTo>
                      <a:pt x="69" y="11"/>
                    </a:lnTo>
                    <a:lnTo>
                      <a:pt x="77" y="5"/>
                    </a:lnTo>
                    <a:lnTo>
                      <a:pt x="84" y="3"/>
                    </a:lnTo>
                    <a:lnTo>
                      <a:pt x="92" y="2"/>
                    </a:lnTo>
                    <a:lnTo>
                      <a:pt x="99" y="0"/>
                    </a:lnTo>
                    <a:lnTo>
                      <a:pt x="105" y="3"/>
                    </a:lnTo>
                    <a:lnTo>
                      <a:pt x="111" y="9"/>
                    </a:lnTo>
                    <a:lnTo>
                      <a:pt x="114" y="15"/>
                    </a:lnTo>
                    <a:lnTo>
                      <a:pt x="122" y="20"/>
                    </a:lnTo>
                    <a:lnTo>
                      <a:pt x="131" y="23"/>
                    </a:lnTo>
                    <a:lnTo>
                      <a:pt x="137" y="24"/>
                    </a:lnTo>
                    <a:lnTo>
                      <a:pt x="144" y="24"/>
                    </a:lnTo>
                    <a:lnTo>
                      <a:pt x="144" y="32"/>
                    </a:lnTo>
                    <a:lnTo>
                      <a:pt x="144" y="41"/>
                    </a:lnTo>
                    <a:lnTo>
                      <a:pt x="143" y="50"/>
                    </a:lnTo>
                    <a:lnTo>
                      <a:pt x="144" y="59"/>
                    </a:lnTo>
                    <a:lnTo>
                      <a:pt x="140" y="66"/>
                    </a:lnTo>
                    <a:lnTo>
                      <a:pt x="134" y="74"/>
                    </a:lnTo>
                    <a:lnTo>
                      <a:pt x="131" y="81"/>
                    </a:lnTo>
                    <a:lnTo>
                      <a:pt x="123" y="87"/>
                    </a:lnTo>
                    <a:lnTo>
                      <a:pt x="119" y="95"/>
                    </a:lnTo>
                    <a:lnTo>
                      <a:pt x="110" y="101"/>
                    </a:lnTo>
                    <a:lnTo>
                      <a:pt x="101" y="104"/>
                    </a:lnTo>
                    <a:lnTo>
                      <a:pt x="92" y="107"/>
                    </a:lnTo>
                    <a:lnTo>
                      <a:pt x="86" y="107"/>
                    </a:lnTo>
                    <a:lnTo>
                      <a:pt x="84" y="117"/>
                    </a:lnTo>
                    <a:lnTo>
                      <a:pt x="83" y="126"/>
                    </a:lnTo>
                    <a:lnTo>
                      <a:pt x="77" y="135"/>
                    </a:lnTo>
                    <a:lnTo>
                      <a:pt x="69" y="140"/>
                    </a:lnTo>
                    <a:lnTo>
                      <a:pt x="62" y="146"/>
                    </a:lnTo>
                    <a:lnTo>
                      <a:pt x="53" y="152"/>
                    </a:lnTo>
                    <a:lnTo>
                      <a:pt x="44" y="159"/>
                    </a:lnTo>
                    <a:lnTo>
                      <a:pt x="36" y="167"/>
                    </a:lnTo>
                    <a:lnTo>
                      <a:pt x="30" y="177"/>
                    </a:lnTo>
                    <a:lnTo>
                      <a:pt x="27" y="185"/>
                    </a:lnTo>
                    <a:lnTo>
                      <a:pt x="23" y="195"/>
                    </a:lnTo>
                    <a:lnTo>
                      <a:pt x="17" y="201"/>
                    </a:lnTo>
                    <a:lnTo>
                      <a:pt x="9" y="194"/>
                    </a:lnTo>
                    <a:lnTo>
                      <a:pt x="0" y="189"/>
                    </a:lnTo>
                    <a:lnTo>
                      <a:pt x="8" y="174"/>
                    </a:lnTo>
                    <a:lnTo>
                      <a:pt x="15" y="159"/>
                    </a:lnTo>
                    <a:lnTo>
                      <a:pt x="24" y="147"/>
                    </a:lnTo>
                    <a:lnTo>
                      <a:pt x="27" y="135"/>
                    </a:lnTo>
                    <a:lnTo>
                      <a:pt x="33" y="123"/>
                    </a:lnTo>
                    <a:lnTo>
                      <a:pt x="36" y="114"/>
                    </a:lnTo>
                    <a:lnTo>
                      <a:pt x="41" y="104"/>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399" name="Freeform 39"/>
              <p:cNvSpPr>
                <a:spLocks/>
              </p:cNvSpPr>
              <p:nvPr/>
            </p:nvSpPr>
            <p:spPr bwMode="auto">
              <a:xfrm>
                <a:off x="2436" y="1881"/>
                <a:ext cx="85" cy="121"/>
              </a:xfrm>
              <a:custGeom>
                <a:avLst/>
                <a:gdLst>
                  <a:gd name="T0" fmla="*/ 8 w 132"/>
                  <a:gd name="T1" fmla="*/ 159 h 180"/>
                  <a:gd name="T2" fmla="*/ 0 w 132"/>
                  <a:gd name="T3" fmla="*/ 155 h 180"/>
                  <a:gd name="T4" fmla="*/ 8 w 132"/>
                  <a:gd name="T5" fmla="*/ 141 h 180"/>
                  <a:gd name="T6" fmla="*/ 17 w 132"/>
                  <a:gd name="T7" fmla="*/ 131 h 180"/>
                  <a:gd name="T8" fmla="*/ 18 w 132"/>
                  <a:gd name="T9" fmla="*/ 120 h 180"/>
                  <a:gd name="T10" fmla="*/ 17 w 132"/>
                  <a:gd name="T11" fmla="*/ 110 h 180"/>
                  <a:gd name="T12" fmla="*/ 17 w 132"/>
                  <a:gd name="T13" fmla="*/ 101 h 180"/>
                  <a:gd name="T14" fmla="*/ 21 w 132"/>
                  <a:gd name="T15" fmla="*/ 99 h 180"/>
                  <a:gd name="T16" fmla="*/ 30 w 132"/>
                  <a:gd name="T17" fmla="*/ 93 h 180"/>
                  <a:gd name="T18" fmla="*/ 36 w 132"/>
                  <a:gd name="T19" fmla="*/ 84 h 180"/>
                  <a:gd name="T20" fmla="*/ 41 w 132"/>
                  <a:gd name="T21" fmla="*/ 72 h 180"/>
                  <a:gd name="T22" fmla="*/ 41 w 132"/>
                  <a:gd name="T23" fmla="*/ 59 h 180"/>
                  <a:gd name="T24" fmla="*/ 48 w 132"/>
                  <a:gd name="T25" fmla="*/ 53 h 180"/>
                  <a:gd name="T26" fmla="*/ 54 w 132"/>
                  <a:gd name="T27" fmla="*/ 43 h 180"/>
                  <a:gd name="T28" fmla="*/ 57 w 132"/>
                  <a:gd name="T29" fmla="*/ 38 h 180"/>
                  <a:gd name="T30" fmla="*/ 66 w 132"/>
                  <a:gd name="T31" fmla="*/ 32 h 180"/>
                  <a:gd name="T32" fmla="*/ 75 w 132"/>
                  <a:gd name="T33" fmla="*/ 26 h 180"/>
                  <a:gd name="T34" fmla="*/ 84 w 132"/>
                  <a:gd name="T35" fmla="*/ 14 h 180"/>
                  <a:gd name="T36" fmla="*/ 93 w 132"/>
                  <a:gd name="T37" fmla="*/ 6 h 180"/>
                  <a:gd name="T38" fmla="*/ 102 w 132"/>
                  <a:gd name="T39" fmla="*/ 0 h 180"/>
                  <a:gd name="T40" fmla="*/ 113 w 132"/>
                  <a:gd name="T41" fmla="*/ 3 h 180"/>
                  <a:gd name="T42" fmla="*/ 123 w 132"/>
                  <a:gd name="T43" fmla="*/ 6 h 180"/>
                  <a:gd name="T44" fmla="*/ 132 w 132"/>
                  <a:gd name="T45" fmla="*/ 9 h 180"/>
                  <a:gd name="T46" fmla="*/ 131 w 132"/>
                  <a:gd name="T47" fmla="*/ 23 h 180"/>
                  <a:gd name="T48" fmla="*/ 126 w 132"/>
                  <a:gd name="T49" fmla="*/ 35 h 180"/>
                  <a:gd name="T50" fmla="*/ 126 w 132"/>
                  <a:gd name="T51" fmla="*/ 44 h 180"/>
                  <a:gd name="T52" fmla="*/ 122 w 132"/>
                  <a:gd name="T53" fmla="*/ 56 h 180"/>
                  <a:gd name="T54" fmla="*/ 117 w 132"/>
                  <a:gd name="T55" fmla="*/ 62 h 180"/>
                  <a:gd name="T56" fmla="*/ 110 w 132"/>
                  <a:gd name="T57" fmla="*/ 65 h 180"/>
                  <a:gd name="T58" fmla="*/ 102 w 132"/>
                  <a:gd name="T59" fmla="*/ 72 h 180"/>
                  <a:gd name="T60" fmla="*/ 96 w 132"/>
                  <a:gd name="T61" fmla="*/ 80 h 180"/>
                  <a:gd name="T62" fmla="*/ 90 w 132"/>
                  <a:gd name="T63" fmla="*/ 87 h 180"/>
                  <a:gd name="T64" fmla="*/ 83 w 132"/>
                  <a:gd name="T65" fmla="*/ 95 h 180"/>
                  <a:gd name="T66" fmla="*/ 74 w 132"/>
                  <a:gd name="T67" fmla="*/ 98 h 180"/>
                  <a:gd name="T68" fmla="*/ 75 w 132"/>
                  <a:gd name="T69" fmla="*/ 105 h 180"/>
                  <a:gd name="T70" fmla="*/ 72 w 132"/>
                  <a:gd name="T71" fmla="*/ 117 h 180"/>
                  <a:gd name="T72" fmla="*/ 63 w 132"/>
                  <a:gd name="T73" fmla="*/ 125 h 180"/>
                  <a:gd name="T74" fmla="*/ 56 w 132"/>
                  <a:gd name="T75" fmla="*/ 131 h 180"/>
                  <a:gd name="T76" fmla="*/ 47 w 132"/>
                  <a:gd name="T77" fmla="*/ 137 h 180"/>
                  <a:gd name="T78" fmla="*/ 42 w 132"/>
                  <a:gd name="T79" fmla="*/ 153 h 180"/>
                  <a:gd name="T80" fmla="*/ 41 w 132"/>
                  <a:gd name="T81" fmla="*/ 164 h 180"/>
                  <a:gd name="T82" fmla="*/ 35 w 132"/>
                  <a:gd name="T83" fmla="*/ 180 h 180"/>
                  <a:gd name="T84" fmla="*/ 29 w 132"/>
                  <a:gd name="T85" fmla="*/ 173 h 180"/>
                  <a:gd name="T86" fmla="*/ 18 w 132"/>
                  <a:gd name="T87" fmla="*/ 168 h 180"/>
                  <a:gd name="T88" fmla="*/ 8 w 132"/>
                  <a:gd name="T89" fmla="*/ 159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2" h="180">
                    <a:moveTo>
                      <a:pt x="8" y="159"/>
                    </a:moveTo>
                    <a:lnTo>
                      <a:pt x="0" y="155"/>
                    </a:lnTo>
                    <a:lnTo>
                      <a:pt x="8" y="141"/>
                    </a:lnTo>
                    <a:lnTo>
                      <a:pt x="17" y="131"/>
                    </a:lnTo>
                    <a:lnTo>
                      <a:pt x="18" y="120"/>
                    </a:lnTo>
                    <a:lnTo>
                      <a:pt x="17" y="110"/>
                    </a:lnTo>
                    <a:lnTo>
                      <a:pt x="17" y="101"/>
                    </a:lnTo>
                    <a:lnTo>
                      <a:pt x="21" y="99"/>
                    </a:lnTo>
                    <a:lnTo>
                      <a:pt x="30" y="93"/>
                    </a:lnTo>
                    <a:lnTo>
                      <a:pt x="36" y="84"/>
                    </a:lnTo>
                    <a:lnTo>
                      <a:pt x="41" y="72"/>
                    </a:lnTo>
                    <a:lnTo>
                      <a:pt x="41" y="59"/>
                    </a:lnTo>
                    <a:lnTo>
                      <a:pt x="48" y="53"/>
                    </a:lnTo>
                    <a:lnTo>
                      <a:pt x="54" y="43"/>
                    </a:lnTo>
                    <a:lnTo>
                      <a:pt x="57" y="38"/>
                    </a:lnTo>
                    <a:lnTo>
                      <a:pt x="66" y="32"/>
                    </a:lnTo>
                    <a:lnTo>
                      <a:pt x="75" y="26"/>
                    </a:lnTo>
                    <a:lnTo>
                      <a:pt x="84" y="14"/>
                    </a:lnTo>
                    <a:lnTo>
                      <a:pt x="93" y="6"/>
                    </a:lnTo>
                    <a:lnTo>
                      <a:pt x="102" y="0"/>
                    </a:lnTo>
                    <a:lnTo>
                      <a:pt x="113" y="3"/>
                    </a:lnTo>
                    <a:lnTo>
                      <a:pt x="123" y="6"/>
                    </a:lnTo>
                    <a:lnTo>
                      <a:pt x="132" y="9"/>
                    </a:lnTo>
                    <a:lnTo>
                      <a:pt x="131" y="23"/>
                    </a:lnTo>
                    <a:lnTo>
                      <a:pt x="126" y="35"/>
                    </a:lnTo>
                    <a:lnTo>
                      <a:pt x="126" y="44"/>
                    </a:lnTo>
                    <a:lnTo>
                      <a:pt x="122" y="56"/>
                    </a:lnTo>
                    <a:lnTo>
                      <a:pt x="117" y="62"/>
                    </a:lnTo>
                    <a:lnTo>
                      <a:pt x="110" y="65"/>
                    </a:lnTo>
                    <a:lnTo>
                      <a:pt x="102" y="72"/>
                    </a:lnTo>
                    <a:lnTo>
                      <a:pt x="96" y="80"/>
                    </a:lnTo>
                    <a:lnTo>
                      <a:pt x="90" y="87"/>
                    </a:lnTo>
                    <a:lnTo>
                      <a:pt x="83" y="95"/>
                    </a:lnTo>
                    <a:lnTo>
                      <a:pt x="74" y="98"/>
                    </a:lnTo>
                    <a:lnTo>
                      <a:pt x="75" y="105"/>
                    </a:lnTo>
                    <a:lnTo>
                      <a:pt x="72" y="117"/>
                    </a:lnTo>
                    <a:lnTo>
                      <a:pt x="63" y="125"/>
                    </a:lnTo>
                    <a:lnTo>
                      <a:pt x="56" y="131"/>
                    </a:lnTo>
                    <a:lnTo>
                      <a:pt x="47" y="137"/>
                    </a:lnTo>
                    <a:lnTo>
                      <a:pt x="42" y="153"/>
                    </a:lnTo>
                    <a:lnTo>
                      <a:pt x="41" y="164"/>
                    </a:lnTo>
                    <a:lnTo>
                      <a:pt x="35" y="180"/>
                    </a:lnTo>
                    <a:lnTo>
                      <a:pt x="29" y="173"/>
                    </a:lnTo>
                    <a:lnTo>
                      <a:pt x="18" y="168"/>
                    </a:lnTo>
                    <a:lnTo>
                      <a:pt x="8" y="159"/>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400" name="Freeform 40"/>
              <p:cNvSpPr>
                <a:spLocks/>
              </p:cNvSpPr>
              <p:nvPr/>
            </p:nvSpPr>
            <p:spPr bwMode="auto">
              <a:xfrm>
                <a:off x="2520" y="1885"/>
                <a:ext cx="104" cy="200"/>
              </a:xfrm>
              <a:custGeom>
                <a:avLst/>
                <a:gdLst>
                  <a:gd name="T0" fmla="*/ 96 w 162"/>
                  <a:gd name="T1" fmla="*/ 276 h 298"/>
                  <a:gd name="T2" fmla="*/ 93 w 162"/>
                  <a:gd name="T3" fmla="*/ 247 h 298"/>
                  <a:gd name="T4" fmla="*/ 96 w 162"/>
                  <a:gd name="T5" fmla="*/ 234 h 298"/>
                  <a:gd name="T6" fmla="*/ 105 w 162"/>
                  <a:gd name="T7" fmla="*/ 217 h 298"/>
                  <a:gd name="T8" fmla="*/ 97 w 162"/>
                  <a:gd name="T9" fmla="*/ 201 h 298"/>
                  <a:gd name="T10" fmla="*/ 100 w 162"/>
                  <a:gd name="T11" fmla="*/ 181 h 298"/>
                  <a:gd name="T12" fmla="*/ 82 w 162"/>
                  <a:gd name="T13" fmla="*/ 172 h 298"/>
                  <a:gd name="T14" fmla="*/ 58 w 162"/>
                  <a:gd name="T15" fmla="*/ 166 h 298"/>
                  <a:gd name="T16" fmla="*/ 54 w 162"/>
                  <a:gd name="T17" fmla="*/ 151 h 298"/>
                  <a:gd name="T18" fmla="*/ 46 w 162"/>
                  <a:gd name="T19" fmla="*/ 139 h 298"/>
                  <a:gd name="T20" fmla="*/ 40 w 162"/>
                  <a:gd name="T21" fmla="*/ 127 h 298"/>
                  <a:gd name="T22" fmla="*/ 36 w 162"/>
                  <a:gd name="T23" fmla="*/ 112 h 298"/>
                  <a:gd name="T24" fmla="*/ 43 w 162"/>
                  <a:gd name="T25" fmla="*/ 99 h 298"/>
                  <a:gd name="T26" fmla="*/ 52 w 162"/>
                  <a:gd name="T27" fmla="*/ 79 h 298"/>
                  <a:gd name="T28" fmla="*/ 55 w 162"/>
                  <a:gd name="T29" fmla="*/ 60 h 298"/>
                  <a:gd name="T30" fmla="*/ 46 w 162"/>
                  <a:gd name="T31" fmla="*/ 43 h 298"/>
                  <a:gd name="T32" fmla="*/ 30 w 162"/>
                  <a:gd name="T33" fmla="*/ 27 h 298"/>
                  <a:gd name="T34" fmla="*/ 0 w 162"/>
                  <a:gd name="T35" fmla="*/ 16 h 298"/>
                  <a:gd name="T36" fmla="*/ 1 w 162"/>
                  <a:gd name="T37" fmla="*/ 0 h 298"/>
                  <a:gd name="T38" fmla="*/ 24 w 162"/>
                  <a:gd name="T39" fmla="*/ 3 h 298"/>
                  <a:gd name="T40" fmla="*/ 42 w 162"/>
                  <a:gd name="T41" fmla="*/ 3 h 298"/>
                  <a:gd name="T42" fmla="*/ 58 w 162"/>
                  <a:gd name="T43" fmla="*/ 9 h 298"/>
                  <a:gd name="T44" fmla="*/ 64 w 162"/>
                  <a:gd name="T45" fmla="*/ 31 h 298"/>
                  <a:gd name="T46" fmla="*/ 82 w 162"/>
                  <a:gd name="T47" fmla="*/ 39 h 298"/>
                  <a:gd name="T48" fmla="*/ 94 w 162"/>
                  <a:gd name="T49" fmla="*/ 58 h 298"/>
                  <a:gd name="T50" fmla="*/ 111 w 162"/>
                  <a:gd name="T51" fmla="*/ 75 h 298"/>
                  <a:gd name="T52" fmla="*/ 117 w 162"/>
                  <a:gd name="T53" fmla="*/ 87 h 298"/>
                  <a:gd name="T54" fmla="*/ 123 w 162"/>
                  <a:gd name="T55" fmla="*/ 105 h 298"/>
                  <a:gd name="T56" fmla="*/ 127 w 162"/>
                  <a:gd name="T57" fmla="*/ 117 h 298"/>
                  <a:gd name="T58" fmla="*/ 141 w 162"/>
                  <a:gd name="T59" fmla="*/ 132 h 298"/>
                  <a:gd name="T60" fmla="*/ 150 w 162"/>
                  <a:gd name="T61" fmla="*/ 144 h 298"/>
                  <a:gd name="T62" fmla="*/ 153 w 162"/>
                  <a:gd name="T63" fmla="*/ 166 h 298"/>
                  <a:gd name="T64" fmla="*/ 159 w 162"/>
                  <a:gd name="T65" fmla="*/ 184 h 298"/>
                  <a:gd name="T66" fmla="*/ 141 w 162"/>
                  <a:gd name="T67" fmla="*/ 222 h 298"/>
                  <a:gd name="T68" fmla="*/ 129 w 162"/>
                  <a:gd name="T69" fmla="*/ 243 h 298"/>
                  <a:gd name="T70" fmla="*/ 126 w 162"/>
                  <a:gd name="T71" fmla="*/ 270 h 298"/>
                  <a:gd name="T72" fmla="*/ 129 w 162"/>
                  <a:gd name="T73" fmla="*/ 295 h 298"/>
                  <a:gd name="T74" fmla="*/ 112 w 162"/>
                  <a:gd name="T75" fmla="*/ 298 h 298"/>
                  <a:gd name="T76" fmla="*/ 93 w 162"/>
                  <a:gd name="T77" fmla="*/ 294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298">
                    <a:moveTo>
                      <a:pt x="93" y="294"/>
                    </a:moveTo>
                    <a:lnTo>
                      <a:pt x="96" y="276"/>
                    </a:lnTo>
                    <a:lnTo>
                      <a:pt x="96" y="261"/>
                    </a:lnTo>
                    <a:lnTo>
                      <a:pt x="93" y="247"/>
                    </a:lnTo>
                    <a:lnTo>
                      <a:pt x="91" y="238"/>
                    </a:lnTo>
                    <a:lnTo>
                      <a:pt x="96" y="234"/>
                    </a:lnTo>
                    <a:lnTo>
                      <a:pt x="100" y="226"/>
                    </a:lnTo>
                    <a:lnTo>
                      <a:pt x="105" y="217"/>
                    </a:lnTo>
                    <a:lnTo>
                      <a:pt x="103" y="205"/>
                    </a:lnTo>
                    <a:lnTo>
                      <a:pt x="97" y="201"/>
                    </a:lnTo>
                    <a:lnTo>
                      <a:pt x="99" y="190"/>
                    </a:lnTo>
                    <a:lnTo>
                      <a:pt x="100" y="181"/>
                    </a:lnTo>
                    <a:lnTo>
                      <a:pt x="91" y="178"/>
                    </a:lnTo>
                    <a:lnTo>
                      <a:pt x="82" y="172"/>
                    </a:lnTo>
                    <a:lnTo>
                      <a:pt x="70" y="169"/>
                    </a:lnTo>
                    <a:lnTo>
                      <a:pt x="58" y="166"/>
                    </a:lnTo>
                    <a:lnTo>
                      <a:pt x="52" y="162"/>
                    </a:lnTo>
                    <a:lnTo>
                      <a:pt x="54" y="151"/>
                    </a:lnTo>
                    <a:lnTo>
                      <a:pt x="49" y="144"/>
                    </a:lnTo>
                    <a:lnTo>
                      <a:pt x="46" y="139"/>
                    </a:lnTo>
                    <a:lnTo>
                      <a:pt x="42" y="135"/>
                    </a:lnTo>
                    <a:lnTo>
                      <a:pt x="40" y="127"/>
                    </a:lnTo>
                    <a:lnTo>
                      <a:pt x="36" y="120"/>
                    </a:lnTo>
                    <a:lnTo>
                      <a:pt x="36" y="112"/>
                    </a:lnTo>
                    <a:lnTo>
                      <a:pt x="37" y="105"/>
                    </a:lnTo>
                    <a:lnTo>
                      <a:pt x="43" y="99"/>
                    </a:lnTo>
                    <a:lnTo>
                      <a:pt x="49" y="88"/>
                    </a:lnTo>
                    <a:lnTo>
                      <a:pt x="52" y="79"/>
                    </a:lnTo>
                    <a:lnTo>
                      <a:pt x="54" y="69"/>
                    </a:lnTo>
                    <a:lnTo>
                      <a:pt x="55" y="60"/>
                    </a:lnTo>
                    <a:lnTo>
                      <a:pt x="52" y="49"/>
                    </a:lnTo>
                    <a:lnTo>
                      <a:pt x="46" y="43"/>
                    </a:lnTo>
                    <a:lnTo>
                      <a:pt x="39" y="34"/>
                    </a:lnTo>
                    <a:lnTo>
                      <a:pt x="30" y="27"/>
                    </a:lnTo>
                    <a:lnTo>
                      <a:pt x="10" y="21"/>
                    </a:lnTo>
                    <a:lnTo>
                      <a:pt x="0" y="16"/>
                    </a:lnTo>
                    <a:lnTo>
                      <a:pt x="0" y="7"/>
                    </a:lnTo>
                    <a:lnTo>
                      <a:pt x="1" y="0"/>
                    </a:lnTo>
                    <a:lnTo>
                      <a:pt x="13" y="4"/>
                    </a:lnTo>
                    <a:lnTo>
                      <a:pt x="24" y="3"/>
                    </a:lnTo>
                    <a:lnTo>
                      <a:pt x="33" y="1"/>
                    </a:lnTo>
                    <a:lnTo>
                      <a:pt x="42" y="3"/>
                    </a:lnTo>
                    <a:lnTo>
                      <a:pt x="49" y="6"/>
                    </a:lnTo>
                    <a:lnTo>
                      <a:pt x="58" y="9"/>
                    </a:lnTo>
                    <a:lnTo>
                      <a:pt x="60" y="22"/>
                    </a:lnTo>
                    <a:lnTo>
                      <a:pt x="64" y="31"/>
                    </a:lnTo>
                    <a:lnTo>
                      <a:pt x="75" y="36"/>
                    </a:lnTo>
                    <a:lnTo>
                      <a:pt x="82" y="39"/>
                    </a:lnTo>
                    <a:lnTo>
                      <a:pt x="90" y="49"/>
                    </a:lnTo>
                    <a:lnTo>
                      <a:pt x="94" y="58"/>
                    </a:lnTo>
                    <a:lnTo>
                      <a:pt x="93" y="76"/>
                    </a:lnTo>
                    <a:lnTo>
                      <a:pt x="111" y="75"/>
                    </a:lnTo>
                    <a:lnTo>
                      <a:pt x="114" y="79"/>
                    </a:lnTo>
                    <a:lnTo>
                      <a:pt x="117" y="87"/>
                    </a:lnTo>
                    <a:lnTo>
                      <a:pt x="115" y="96"/>
                    </a:lnTo>
                    <a:lnTo>
                      <a:pt x="123" y="105"/>
                    </a:lnTo>
                    <a:lnTo>
                      <a:pt x="123" y="109"/>
                    </a:lnTo>
                    <a:lnTo>
                      <a:pt x="127" y="117"/>
                    </a:lnTo>
                    <a:lnTo>
                      <a:pt x="133" y="126"/>
                    </a:lnTo>
                    <a:lnTo>
                      <a:pt x="141" y="132"/>
                    </a:lnTo>
                    <a:lnTo>
                      <a:pt x="148" y="133"/>
                    </a:lnTo>
                    <a:lnTo>
                      <a:pt x="150" y="144"/>
                    </a:lnTo>
                    <a:lnTo>
                      <a:pt x="151" y="157"/>
                    </a:lnTo>
                    <a:lnTo>
                      <a:pt x="153" y="166"/>
                    </a:lnTo>
                    <a:lnTo>
                      <a:pt x="157" y="177"/>
                    </a:lnTo>
                    <a:lnTo>
                      <a:pt x="159" y="184"/>
                    </a:lnTo>
                    <a:lnTo>
                      <a:pt x="162" y="193"/>
                    </a:lnTo>
                    <a:lnTo>
                      <a:pt x="141" y="222"/>
                    </a:lnTo>
                    <a:lnTo>
                      <a:pt x="135" y="232"/>
                    </a:lnTo>
                    <a:lnTo>
                      <a:pt x="129" y="243"/>
                    </a:lnTo>
                    <a:lnTo>
                      <a:pt x="127" y="252"/>
                    </a:lnTo>
                    <a:lnTo>
                      <a:pt x="126" y="270"/>
                    </a:lnTo>
                    <a:lnTo>
                      <a:pt x="130" y="283"/>
                    </a:lnTo>
                    <a:lnTo>
                      <a:pt x="129" y="295"/>
                    </a:lnTo>
                    <a:lnTo>
                      <a:pt x="121" y="297"/>
                    </a:lnTo>
                    <a:lnTo>
                      <a:pt x="112" y="298"/>
                    </a:lnTo>
                    <a:lnTo>
                      <a:pt x="102" y="297"/>
                    </a:lnTo>
                    <a:lnTo>
                      <a:pt x="93" y="294"/>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401" name="Freeform 41"/>
              <p:cNvSpPr>
                <a:spLocks/>
              </p:cNvSpPr>
              <p:nvPr/>
            </p:nvSpPr>
            <p:spPr bwMode="auto">
              <a:xfrm>
                <a:off x="2459" y="1897"/>
                <a:ext cx="96" cy="118"/>
              </a:xfrm>
              <a:custGeom>
                <a:avLst/>
                <a:gdLst>
                  <a:gd name="T0" fmla="*/ 0 w 150"/>
                  <a:gd name="T1" fmla="*/ 156 h 175"/>
                  <a:gd name="T2" fmla="*/ 4 w 150"/>
                  <a:gd name="T3" fmla="*/ 144 h 175"/>
                  <a:gd name="T4" fmla="*/ 7 w 150"/>
                  <a:gd name="T5" fmla="*/ 135 h 175"/>
                  <a:gd name="T6" fmla="*/ 10 w 150"/>
                  <a:gd name="T7" fmla="*/ 123 h 175"/>
                  <a:gd name="T8" fmla="*/ 13 w 150"/>
                  <a:gd name="T9" fmla="*/ 114 h 175"/>
                  <a:gd name="T10" fmla="*/ 21 w 150"/>
                  <a:gd name="T11" fmla="*/ 109 h 175"/>
                  <a:gd name="T12" fmla="*/ 27 w 150"/>
                  <a:gd name="T13" fmla="*/ 103 h 175"/>
                  <a:gd name="T14" fmla="*/ 31 w 150"/>
                  <a:gd name="T15" fmla="*/ 97 h 175"/>
                  <a:gd name="T16" fmla="*/ 36 w 150"/>
                  <a:gd name="T17" fmla="*/ 91 h 175"/>
                  <a:gd name="T18" fmla="*/ 37 w 150"/>
                  <a:gd name="T19" fmla="*/ 84 h 175"/>
                  <a:gd name="T20" fmla="*/ 40 w 150"/>
                  <a:gd name="T21" fmla="*/ 76 h 175"/>
                  <a:gd name="T22" fmla="*/ 48 w 150"/>
                  <a:gd name="T23" fmla="*/ 73 h 175"/>
                  <a:gd name="T24" fmla="*/ 55 w 150"/>
                  <a:gd name="T25" fmla="*/ 64 h 175"/>
                  <a:gd name="T26" fmla="*/ 61 w 150"/>
                  <a:gd name="T27" fmla="*/ 57 h 175"/>
                  <a:gd name="T28" fmla="*/ 67 w 150"/>
                  <a:gd name="T29" fmla="*/ 49 h 175"/>
                  <a:gd name="T30" fmla="*/ 73 w 150"/>
                  <a:gd name="T31" fmla="*/ 43 h 175"/>
                  <a:gd name="T32" fmla="*/ 84 w 150"/>
                  <a:gd name="T33" fmla="*/ 37 h 175"/>
                  <a:gd name="T34" fmla="*/ 87 w 150"/>
                  <a:gd name="T35" fmla="*/ 31 h 175"/>
                  <a:gd name="T36" fmla="*/ 88 w 150"/>
                  <a:gd name="T37" fmla="*/ 25 h 175"/>
                  <a:gd name="T38" fmla="*/ 91 w 150"/>
                  <a:gd name="T39" fmla="*/ 15 h 175"/>
                  <a:gd name="T40" fmla="*/ 93 w 150"/>
                  <a:gd name="T41" fmla="*/ 7 h 175"/>
                  <a:gd name="T42" fmla="*/ 96 w 150"/>
                  <a:gd name="T43" fmla="*/ 0 h 175"/>
                  <a:gd name="T44" fmla="*/ 105 w 150"/>
                  <a:gd name="T45" fmla="*/ 3 h 175"/>
                  <a:gd name="T46" fmla="*/ 115 w 150"/>
                  <a:gd name="T47" fmla="*/ 4 h 175"/>
                  <a:gd name="T48" fmla="*/ 124 w 150"/>
                  <a:gd name="T49" fmla="*/ 10 h 175"/>
                  <a:gd name="T50" fmla="*/ 132 w 150"/>
                  <a:gd name="T51" fmla="*/ 16 h 175"/>
                  <a:gd name="T52" fmla="*/ 139 w 150"/>
                  <a:gd name="T53" fmla="*/ 21 h 175"/>
                  <a:gd name="T54" fmla="*/ 147 w 150"/>
                  <a:gd name="T55" fmla="*/ 28 h 175"/>
                  <a:gd name="T56" fmla="*/ 150 w 150"/>
                  <a:gd name="T57" fmla="*/ 37 h 175"/>
                  <a:gd name="T58" fmla="*/ 150 w 150"/>
                  <a:gd name="T59" fmla="*/ 46 h 175"/>
                  <a:gd name="T60" fmla="*/ 150 w 150"/>
                  <a:gd name="T61" fmla="*/ 52 h 175"/>
                  <a:gd name="T62" fmla="*/ 144 w 150"/>
                  <a:gd name="T63" fmla="*/ 66 h 175"/>
                  <a:gd name="T64" fmla="*/ 141 w 150"/>
                  <a:gd name="T65" fmla="*/ 76 h 175"/>
                  <a:gd name="T66" fmla="*/ 133 w 150"/>
                  <a:gd name="T67" fmla="*/ 84 h 175"/>
                  <a:gd name="T68" fmla="*/ 132 w 150"/>
                  <a:gd name="T69" fmla="*/ 93 h 175"/>
                  <a:gd name="T70" fmla="*/ 121 w 150"/>
                  <a:gd name="T71" fmla="*/ 100 h 175"/>
                  <a:gd name="T72" fmla="*/ 114 w 150"/>
                  <a:gd name="T73" fmla="*/ 105 h 175"/>
                  <a:gd name="T74" fmla="*/ 105 w 150"/>
                  <a:gd name="T75" fmla="*/ 111 h 175"/>
                  <a:gd name="T76" fmla="*/ 100 w 150"/>
                  <a:gd name="T77" fmla="*/ 118 h 175"/>
                  <a:gd name="T78" fmla="*/ 93 w 150"/>
                  <a:gd name="T79" fmla="*/ 123 h 175"/>
                  <a:gd name="T80" fmla="*/ 81 w 150"/>
                  <a:gd name="T81" fmla="*/ 123 h 175"/>
                  <a:gd name="T82" fmla="*/ 72 w 150"/>
                  <a:gd name="T83" fmla="*/ 121 h 175"/>
                  <a:gd name="T84" fmla="*/ 66 w 150"/>
                  <a:gd name="T85" fmla="*/ 123 h 175"/>
                  <a:gd name="T86" fmla="*/ 58 w 150"/>
                  <a:gd name="T87" fmla="*/ 129 h 175"/>
                  <a:gd name="T88" fmla="*/ 46 w 150"/>
                  <a:gd name="T89" fmla="*/ 129 h 175"/>
                  <a:gd name="T90" fmla="*/ 40 w 150"/>
                  <a:gd name="T91" fmla="*/ 138 h 175"/>
                  <a:gd name="T92" fmla="*/ 36 w 150"/>
                  <a:gd name="T93" fmla="*/ 144 h 175"/>
                  <a:gd name="T94" fmla="*/ 33 w 150"/>
                  <a:gd name="T95" fmla="*/ 153 h 175"/>
                  <a:gd name="T96" fmla="*/ 30 w 150"/>
                  <a:gd name="T97" fmla="*/ 162 h 175"/>
                  <a:gd name="T98" fmla="*/ 25 w 150"/>
                  <a:gd name="T99" fmla="*/ 175 h 175"/>
                  <a:gd name="T100" fmla="*/ 22 w 150"/>
                  <a:gd name="T101" fmla="*/ 172 h 175"/>
                  <a:gd name="T102" fmla="*/ 16 w 150"/>
                  <a:gd name="T103" fmla="*/ 166 h 175"/>
                  <a:gd name="T104" fmla="*/ 9 w 150"/>
                  <a:gd name="T105" fmla="*/ 162 h 175"/>
                  <a:gd name="T106" fmla="*/ 0 w 150"/>
                  <a:gd name="T107" fmla="*/ 15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0" h="175">
                    <a:moveTo>
                      <a:pt x="0" y="156"/>
                    </a:moveTo>
                    <a:lnTo>
                      <a:pt x="4" y="144"/>
                    </a:lnTo>
                    <a:lnTo>
                      <a:pt x="7" y="135"/>
                    </a:lnTo>
                    <a:lnTo>
                      <a:pt x="10" y="123"/>
                    </a:lnTo>
                    <a:lnTo>
                      <a:pt x="13" y="114"/>
                    </a:lnTo>
                    <a:lnTo>
                      <a:pt x="21" y="109"/>
                    </a:lnTo>
                    <a:lnTo>
                      <a:pt x="27" y="103"/>
                    </a:lnTo>
                    <a:lnTo>
                      <a:pt x="31" y="97"/>
                    </a:lnTo>
                    <a:lnTo>
                      <a:pt x="36" y="91"/>
                    </a:lnTo>
                    <a:lnTo>
                      <a:pt x="37" y="84"/>
                    </a:lnTo>
                    <a:lnTo>
                      <a:pt x="40" y="76"/>
                    </a:lnTo>
                    <a:lnTo>
                      <a:pt x="48" y="73"/>
                    </a:lnTo>
                    <a:lnTo>
                      <a:pt x="55" y="64"/>
                    </a:lnTo>
                    <a:lnTo>
                      <a:pt x="61" y="57"/>
                    </a:lnTo>
                    <a:lnTo>
                      <a:pt x="67" y="49"/>
                    </a:lnTo>
                    <a:lnTo>
                      <a:pt x="73" y="43"/>
                    </a:lnTo>
                    <a:lnTo>
                      <a:pt x="84" y="37"/>
                    </a:lnTo>
                    <a:lnTo>
                      <a:pt x="87" y="31"/>
                    </a:lnTo>
                    <a:lnTo>
                      <a:pt x="88" y="25"/>
                    </a:lnTo>
                    <a:lnTo>
                      <a:pt x="91" y="15"/>
                    </a:lnTo>
                    <a:lnTo>
                      <a:pt x="93" y="7"/>
                    </a:lnTo>
                    <a:lnTo>
                      <a:pt x="96" y="0"/>
                    </a:lnTo>
                    <a:lnTo>
                      <a:pt x="105" y="3"/>
                    </a:lnTo>
                    <a:lnTo>
                      <a:pt x="115" y="4"/>
                    </a:lnTo>
                    <a:lnTo>
                      <a:pt x="124" y="10"/>
                    </a:lnTo>
                    <a:lnTo>
                      <a:pt x="132" y="16"/>
                    </a:lnTo>
                    <a:lnTo>
                      <a:pt x="139" y="21"/>
                    </a:lnTo>
                    <a:lnTo>
                      <a:pt x="147" y="28"/>
                    </a:lnTo>
                    <a:lnTo>
                      <a:pt x="150" y="37"/>
                    </a:lnTo>
                    <a:lnTo>
                      <a:pt x="150" y="46"/>
                    </a:lnTo>
                    <a:lnTo>
                      <a:pt x="150" y="52"/>
                    </a:lnTo>
                    <a:lnTo>
                      <a:pt x="144" y="66"/>
                    </a:lnTo>
                    <a:lnTo>
                      <a:pt x="141" y="76"/>
                    </a:lnTo>
                    <a:lnTo>
                      <a:pt x="133" y="84"/>
                    </a:lnTo>
                    <a:lnTo>
                      <a:pt x="132" y="93"/>
                    </a:lnTo>
                    <a:lnTo>
                      <a:pt x="121" y="100"/>
                    </a:lnTo>
                    <a:lnTo>
                      <a:pt x="114" y="105"/>
                    </a:lnTo>
                    <a:lnTo>
                      <a:pt x="105" y="111"/>
                    </a:lnTo>
                    <a:lnTo>
                      <a:pt x="100" y="118"/>
                    </a:lnTo>
                    <a:lnTo>
                      <a:pt x="93" y="123"/>
                    </a:lnTo>
                    <a:lnTo>
                      <a:pt x="81" y="123"/>
                    </a:lnTo>
                    <a:lnTo>
                      <a:pt x="72" y="121"/>
                    </a:lnTo>
                    <a:lnTo>
                      <a:pt x="66" y="123"/>
                    </a:lnTo>
                    <a:lnTo>
                      <a:pt x="58" y="129"/>
                    </a:lnTo>
                    <a:lnTo>
                      <a:pt x="46" y="129"/>
                    </a:lnTo>
                    <a:lnTo>
                      <a:pt x="40" y="138"/>
                    </a:lnTo>
                    <a:lnTo>
                      <a:pt x="36" y="144"/>
                    </a:lnTo>
                    <a:lnTo>
                      <a:pt x="33" y="153"/>
                    </a:lnTo>
                    <a:lnTo>
                      <a:pt x="30" y="162"/>
                    </a:lnTo>
                    <a:lnTo>
                      <a:pt x="25" y="175"/>
                    </a:lnTo>
                    <a:lnTo>
                      <a:pt x="22" y="172"/>
                    </a:lnTo>
                    <a:lnTo>
                      <a:pt x="16" y="166"/>
                    </a:lnTo>
                    <a:lnTo>
                      <a:pt x="9" y="162"/>
                    </a:lnTo>
                    <a:lnTo>
                      <a:pt x="0" y="156"/>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402" name="Freeform 42"/>
              <p:cNvSpPr>
                <a:spLocks/>
              </p:cNvSpPr>
              <p:nvPr/>
            </p:nvSpPr>
            <p:spPr bwMode="auto">
              <a:xfrm>
                <a:off x="2521" y="1791"/>
                <a:ext cx="150" cy="267"/>
              </a:xfrm>
              <a:custGeom>
                <a:avLst/>
                <a:gdLst>
                  <a:gd name="T0" fmla="*/ 204 w 234"/>
                  <a:gd name="T1" fmla="*/ 386 h 398"/>
                  <a:gd name="T2" fmla="*/ 194 w 234"/>
                  <a:gd name="T3" fmla="*/ 371 h 398"/>
                  <a:gd name="T4" fmla="*/ 179 w 234"/>
                  <a:gd name="T5" fmla="*/ 362 h 398"/>
                  <a:gd name="T6" fmla="*/ 171 w 234"/>
                  <a:gd name="T7" fmla="*/ 353 h 398"/>
                  <a:gd name="T8" fmla="*/ 162 w 234"/>
                  <a:gd name="T9" fmla="*/ 336 h 398"/>
                  <a:gd name="T10" fmla="*/ 153 w 234"/>
                  <a:gd name="T11" fmla="*/ 309 h 398"/>
                  <a:gd name="T12" fmla="*/ 149 w 234"/>
                  <a:gd name="T13" fmla="*/ 284 h 398"/>
                  <a:gd name="T14" fmla="*/ 138 w 234"/>
                  <a:gd name="T15" fmla="*/ 272 h 398"/>
                  <a:gd name="T16" fmla="*/ 128 w 234"/>
                  <a:gd name="T17" fmla="*/ 260 h 398"/>
                  <a:gd name="T18" fmla="*/ 122 w 234"/>
                  <a:gd name="T19" fmla="*/ 245 h 398"/>
                  <a:gd name="T20" fmla="*/ 116 w 234"/>
                  <a:gd name="T21" fmla="*/ 224 h 398"/>
                  <a:gd name="T22" fmla="*/ 101 w 234"/>
                  <a:gd name="T23" fmla="*/ 215 h 398"/>
                  <a:gd name="T24" fmla="*/ 93 w 234"/>
                  <a:gd name="T25" fmla="*/ 206 h 398"/>
                  <a:gd name="T26" fmla="*/ 90 w 234"/>
                  <a:gd name="T27" fmla="*/ 191 h 398"/>
                  <a:gd name="T28" fmla="*/ 83 w 234"/>
                  <a:gd name="T29" fmla="*/ 179 h 398"/>
                  <a:gd name="T30" fmla="*/ 65 w 234"/>
                  <a:gd name="T31" fmla="*/ 171 h 398"/>
                  <a:gd name="T32" fmla="*/ 59 w 234"/>
                  <a:gd name="T33" fmla="*/ 158 h 398"/>
                  <a:gd name="T34" fmla="*/ 50 w 234"/>
                  <a:gd name="T35" fmla="*/ 146 h 398"/>
                  <a:gd name="T36" fmla="*/ 27 w 234"/>
                  <a:gd name="T37" fmla="*/ 140 h 398"/>
                  <a:gd name="T38" fmla="*/ 0 w 234"/>
                  <a:gd name="T39" fmla="*/ 143 h 398"/>
                  <a:gd name="T40" fmla="*/ 5 w 234"/>
                  <a:gd name="T41" fmla="*/ 122 h 398"/>
                  <a:gd name="T42" fmla="*/ 9 w 234"/>
                  <a:gd name="T43" fmla="*/ 105 h 398"/>
                  <a:gd name="T44" fmla="*/ 11 w 234"/>
                  <a:gd name="T45" fmla="*/ 90 h 398"/>
                  <a:gd name="T46" fmla="*/ 20 w 234"/>
                  <a:gd name="T47" fmla="*/ 83 h 398"/>
                  <a:gd name="T48" fmla="*/ 30 w 234"/>
                  <a:gd name="T49" fmla="*/ 71 h 398"/>
                  <a:gd name="T50" fmla="*/ 44 w 234"/>
                  <a:gd name="T51" fmla="*/ 63 h 398"/>
                  <a:gd name="T52" fmla="*/ 63 w 234"/>
                  <a:gd name="T53" fmla="*/ 63 h 398"/>
                  <a:gd name="T54" fmla="*/ 81 w 234"/>
                  <a:gd name="T55" fmla="*/ 54 h 398"/>
                  <a:gd name="T56" fmla="*/ 84 w 234"/>
                  <a:gd name="T57" fmla="*/ 41 h 398"/>
                  <a:gd name="T58" fmla="*/ 93 w 234"/>
                  <a:gd name="T59" fmla="*/ 29 h 398"/>
                  <a:gd name="T60" fmla="*/ 107 w 234"/>
                  <a:gd name="T61" fmla="*/ 20 h 398"/>
                  <a:gd name="T62" fmla="*/ 125 w 234"/>
                  <a:gd name="T63" fmla="*/ 21 h 398"/>
                  <a:gd name="T64" fmla="*/ 137 w 234"/>
                  <a:gd name="T65" fmla="*/ 0 h 398"/>
                  <a:gd name="T66" fmla="*/ 152 w 234"/>
                  <a:gd name="T67" fmla="*/ 5 h 398"/>
                  <a:gd name="T68" fmla="*/ 156 w 234"/>
                  <a:gd name="T69" fmla="*/ 18 h 398"/>
                  <a:gd name="T70" fmla="*/ 170 w 234"/>
                  <a:gd name="T71" fmla="*/ 15 h 398"/>
                  <a:gd name="T72" fmla="*/ 183 w 234"/>
                  <a:gd name="T73" fmla="*/ 21 h 398"/>
                  <a:gd name="T74" fmla="*/ 191 w 234"/>
                  <a:gd name="T75" fmla="*/ 35 h 398"/>
                  <a:gd name="T76" fmla="*/ 188 w 234"/>
                  <a:gd name="T77" fmla="*/ 60 h 398"/>
                  <a:gd name="T78" fmla="*/ 180 w 234"/>
                  <a:gd name="T79" fmla="*/ 81 h 398"/>
                  <a:gd name="T80" fmla="*/ 167 w 234"/>
                  <a:gd name="T81" fmla="*/ 92 h 398"/>
                  <a:gd name="T82" fmla="*/ 173 w 234"/>
                  <a:gd name="T83" fmla="*/ 105 h 398"/>
                  <a:gd name="T84" fmla="*/ 179 w 234"/>
                  <a:gd name="T85" fmla="*/ 117 h 398"/>
                  <a:gd name="T86" fmla="*/ 174 w 234"/>
                  <a:gd name="T87" fmla="*/ 129 h 398"/>
                  <a:gd name="T88" fmla="*/ 194 w 234"/>
                  <a:gd name="T89" fmla="*/ 140 h 398"/>
                  <a:gd name="T90" fmla="*/ 194 w 234"/>
                  <a:gd name="T91" fmla="*/ 152 h 398"/>
                  <a:gd name="T92" fmla="*/ 189 w 234"/>
                  <a:gd name="T93" fmla="*/ 162 h 398"/>
                  <a:gd name="T94" fmla="*/ 192 w 234"/>
                  <a:gd name="T95" fmla="*/ 176 h 398"/>
                  <a:gd name="T96" fmla="*/ 198 w 234"/>
                  <a:gd name="T97" fmla="*/ 188 h 398"/>
                  <a:gd name="T98" fmla="*/ 192 w 234"/>
                  <a:gd name="T99" fmla="*/ 204 h 398"/>
                  <a:gd name="T100" fmla="*/ 200 w 234"/>
                  <a:gd name="T101" fmla="*/ 221 h 398"/>
                  <a:gd name="T102" fmla="*/ 191 w 234"/>
                  <a:gd name="T103" fmla="*/ 234 h 398"/>
                  <a:gd name="T104" fmla="*/ 194 w 234"/>
                  <a:gd name="T105" fmla="*/ 252 h 398"/>
                  <a:gd name="T106" fmla="*/ 204 w 234"/>
                  <a:gd name="T107" fmla="*/ 269 h 398"/>
                  <a:gd name="T108" fmla="*/ 204 w 234"/>
                  <a:gd name="T109" fmla="*/ 281 h 398"/>
                  <a:gd name="T110" fmla="*/ 198 w 234"/>
                  <a:gd name="T111" fmla="*/ 299 h 398"/>
                  <a:gd name="T112" fmla="*/ 198 w 234"/>
                  <a:gd name="T113" fmla="*/ 315 h 398"/>
                  <a:gd name="T114" fmla="*/ 210 w 234"/>
                  <a:gd name="T115" fmla="*/ 327 h 398"/>
                  <a:gd name="T116" fmla="*/ 221 w 234"/>
                  <a:gd name="T117" fmla="*/ 344 h 398"/>
                  <a:gd name="T118" fmla="*/ 222 w 234"/>
                  <a:gd name="T119" fmla="*/ 363 h 398"/>
                  <a:gd name="T120" fmla="*/ 231 w 234"/>
                  <a:gd name="T121" fmla="*/ 380 h 398"/>
                  <a:gd name="T122" fmla="*/ 225 w 234"/>
                  <a:gd name="T123" fmla="*/ 392 h 398"/>
                  <a:gd name="T124" fmla="*/ 207 w 234"/>
                  <a:gd name="T125" fmla="*/ 39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4" h="398">
                    <a:moveTo>
                      <a:pt x="207" y="390"/>
                    </a:moveTo>
                    <a:lnTo>
                      <a:pt x="204" y="386"/>
                    </a:lnTo>
                    <a:lnTo>
                      <a:pt x="198" y="378"/>
                    </a:lnTo>
                    <a:lnTo>
                      <a:pt x="194" y="371"/>
                    </a:lnTo>
                    <a:lnTo>
                      <a:pt x="185" y="366"/>
                    </a:lnTo>
                    <a:lnTo>
                      <a:pt x="179" y="362"/>
                    </a:lnTo>
                    <a:lnTo>
                      <a:pt x="170" y="356"/>
                    </a:lnTo>
                    <a:lnTo>
                      <a:pt x="171" y="353"/>
                    </a:lnTo>
                    <a:lnTo>
                      <a:pt x="165" y="345"/>
                    </a:lnTo>
                    <a:lnTo>
                      <a:pt x="162" y="336"/>
                    </a:lnTo>
                    <a:lnTo>
                      <a:pt x="158" y="321"/>
                    </a:lnTo>
                    <a:lnTo>
                      <a:pt x="153" y="309"/>
                    </a:lnTo>
                    <a:lnTo>
                      <a:pt x="150" y="297"/>
                    </a:lnTo>
                    <a:lnTo>
                      <a:pt x="149" y="284"/>
                    </a:lnTo>
                    <a:lnTo>
                      <a:pt x="147" y="273"/>
                    </a:lnTo>
                    <a:lnTo>
                      <a:pt x="138" y="272"/>
                    </a:lnTo>
                    <a:lnTo>
                      <a:pt x="132" y="267"/>
                    </a:lnTo>
                    <a:lnTo>
                      <a:pt x="128" y="260"/>
                    </a:lnTo>
                    <a:lnTo>
                      <a:pt x="123" y="252"/>
                    </a:lnTo>
                    <a:lnTo>
                      <a:pt x="122" y="245"/>
                    </a:lnTo>
                    <a:lnTo>
                      <a:pt x="113" y="233"/>
                    </a:lnTo>
                    <a:lnTo>
                      <a:pt x="116" y="224"/>
                    </a:lnTo>
                    <a:lnTo>
                      <a:pt x="110" y="213"/>
                    </a:lnTo>
                    <a:lnTo>
                      <a:pt x="101" y="215"/>
                    </a:lnTo>
                    <a:lnTo>
                      <a:pt x="92" y="215"/>
                    </a:lnTo>
                    <a:lnTo>
                      <a:pt x="93" y="206"/>
                    </a:lnTo>
                    <a:lnTo>
                      <a:pt x="93" y="197"/>
                    </a:lnTo>
                    <a:lnTo>
                      <a:pt x="90" y="191"/>
                    </a:lnTo>
                    <a:lnTo>
                      <a:pt x="87" y="186"/>
                    </a:lnTo>
                    <a:lnTo>
                      <a:pt x="83" y="179"/>
                    </a:lnTo>
                    <a:lnTo>
                      <a:pt x="75" y="176"/>
                    </a:lnTo>
                    <a:lnTo>
                      <a:pt x="65" y="171"/>
                    </a:lnTo>
                    <a:lnTo>
                      <a:pt x="59" y="165"/>
                    </a:lnTo>
                    <a:lnTo>
                      <a:pt x="59" y="158"/>
                    </a:lnTo>
                    <a:lnTo>
                      <a:pt x="57" y="149"/>
                    </a:lnTo>
                    <a:lnTo>
                      <a:pt x="50" y="146"/>
                    </a:lnTo>
                    <a:lnTo>
                      <a:pt x="38" y="141"/>
                    </a:lnTo>
                    <a:lnTo>
                      <a:pt x="27" y="140"/>
                    </a:lnTo>
                    <a:lnTo>
                      <a:pt x="12" y="146"/>
                    </a:lnTo>
                    <a:lnTo>
                      <a:pt x="0" y="143"/>
                    </a:lnTo>
                    <a:lnTo>
                      <a:pt x="3" y="129"/>
                    </a:lnTo>
                    <a:lnTo>
                      <a:pt x="5" y="122"/>
                    </a:lnTo>
                    <a:lnTo>
                      <a:pt x="8" y="113"/>
                    </a:lnTo>
                    <a:lnTo>
                      <a:pt x="9" y="105"/>
                    </a:lnTo>
                    <a:lnTo>
                      <a:pt x="9" y="99"/>
                    </a:lnTo>
                    <a:lnTo>
                      <a:pt x="11" y="90"/>
                    </a:lnTo>
                    <a:lnTo>
                      <a:pt x="13" y="87"/>
                    </a:lnTo>
                    <a:lnTo>
                      <a:pt x="20" y="83"/>
                    </a:lnTo>
                    <a:lnTo>
                      <a:pt x="27" y="77"/>
                    </a:lnTo>
                    <a:lnTo>
                      <a:pt x="30" y="71"/>
                    </a:lnTo>
                    <a:lnTo>
                      <a:pt x="32" y="63"/>
                    </a:lnTo>
                    <a:lnTo>
                      <a:pt x="44" y="63"/>
                    </a:lnTo>
                    <a:lnTo>
                      <a:pt x="53" y="63"/>
                    </a:lnTo>
                    <a:lnTo>
                      <a:pt x="63" y="63"/>
                    </a:lnTo>
                    <a:lnTo>
                      <a:pt x="72" y="59"/>
                    </a:lnTo>
                    <a:lnTo>
                      <a:pt x="81" y="54"/>
                    </a:lnTo>
                    <a:lnTo>
                      <a:pt x="83" y="48"/>
                    </a:lnTo>
                    <a:lnTo>
                      <a:pt x="84" y="41"/>
                    </a:lnTo>
                    <a:lnTo>
                      <a:pt x="89" y="35"/>
                    </a:lnTo>
                    <a:lnTo>
                      <a:pt x="93" y="29"/>
                    </a:lnTo>
                    <a:lnTo>
                      <a:pt x="101" y="21"/>
                    </a:lnTo>
                    <a:lnTo>
                      <a:pt x="107" y="20"/>
                    </a:lnTo>
                    <a:lnTo>
                      <a:pt x="113" y="20"/>
                    </a:lnTo>
                    <a:lnTo>
                      <a:pt x="125" y="21"/>
                    </a:lnTo>
                    <a:lnTo>
                      <a:pt x="129" y="11"/>
                    </a:lnTo>
                    <a:lnTo>
                      <a:pt x="137" y="0"/>
                    </a:lnTo>
                    <a:lnTo>
                      <a:pt x="146" y="0"/>
                    </a:lnTo>
                    <a:lnTo>
                      <a:pt x="152" y="5"/>
                    </a:lnTo>
                    <a:lnTo>
                      <a:pt x="153" y="11"/>
                    </a:lnTo>
                    <a:lnTo>
                      <a:pt x="156" y="18"/>
                    </a:lnTo>
                    <a:lnTo>
                      <a:pt x="165" y="23"/>
                    </a:lnTo>
                    <a:lnTo>
                      <a:pt x="170" y="15"/>
                    </a:lnTo>
                    <a:lnTo>
                      <a:pt x="177" y="17"/>
                    </a:lnTo>
                    <a:lnTo>
                      <a:pt x="183" y="21"/>
                    </a:lnTo>
                    <a:lnTo>
                      <a:pt x="191" y="26"/>
                    </a:lnTo>
                    <a:lnTo>
                      <a:pt x="191" y="35"/>
                    </a:lnTo>
                    <a:lnTo>
                      <a:pt x="189" y="48"/>
                    </a:lnTo>
                    <a:lnTo>
                      <a:pt x="188" y="60"/>
                    </a:lnTo>
                    <a:lnTo>
                      <a:pt x="185" y="72"/>
                    </a:lnTo>
                    <a:lnTo>
                      <a:pt x="180" y="81"/>
                    </a:lnTo>
                    <a:lnTo>
                      <a:pt x="171" y="86"/>
                    </a:lnTo>
                    <a:lnTo>
                      <a:pt x="167" y="92"/>
                    </a:lnTo>
                    <a:lnTo>
                      <a:pt x="167" y="99"/>
                    </a:lnTo>
                    <a:lnTo>
                      <a:pt x="173" y="105"/>
                    </a:lnTo>
                    <a:lnTo>
                      <a:pt x="177" y="111"/>
                    </a:lnTo>
                    <a:lnTo>
                      <a:pt x="179" y="117"/>
                    </a:lnTo>
                    <a:lnTo>
                      <a:pt x="177" y="123"/>
                    </a:lnTo>
                    <a:lnTo>
                      <a:pt x="174" y="129"/>
                    </a:lnTo>
                    <a:lnTo>
                      <a:pt x="185" y="134"/>
                    </a:lnTo>
                    <a:lnTo>
                      <a:pt x="194" y="140"/>
                    </a:lnTo>
                    <a:lnTo>
                      <a:pt x="194" y="144"/>
                    </a:lnTo>
                    <a:lnTo>
                      <a:pt x="194" y="152"/>
                    </a:lnTo>
                    <a:lnTo>
                      <a:pt x="195" y="156"/>
                    </a:lnTo>
                    <a:lnTo>
                      <a:pt x="189" y="162"/>
                    </a:lnTo>
                    <a:lnTo>
                      <a:pt x="189" y="168"/>
                    </a:lnTo>
                    <a:lnTo>
                      <a:pt x="192" y="176"/>
                    </a:lnTo>
                    <a:lnTo>
                      <a:pt x="192" y="182"/>
                    </a:lnTo>
                    <a:lnTo>
                      <a:pt x="198" y="188"/>
                    </a:lnTo>
                    <a:lnTo>
                      <a:pt x="194" y="197"/>
                    </a:lnTo>
                    <a:lnTo>
                      <a:pt x="192" y="204"/>
                    </a:lnTo>
                    <a:lnTo>
                      <a:pt x="192" y="212"/>
                    </a:lnTo>
                    <a:lnTo>
                      <a:pt x="200" y="221"/>
                    </a:lnTo>
                    <a:lnTo>
                      <a:pt x="195" y="227"/>
                    </a:lnTo>
                    <a:lnTo>
                      <a:pt x="191" y="234"/>
                    </a:lnTo>
                    <a:lnTo>
                      <a:pt x="189" y="243"/>
                    </a:lnTo>
                    <a:lnTo>
                      <a:pt x="194" y="252"/>
                    </a:lnTo>
                    <a:lnTo>
                      <a:pt x="200" y="258"/>
                    </a:lnTo>
                    <a:lnTo>
                      <a:pt x="204" y="269"/>
                    </a:lnTo>
                    <a:lnTo>
                      <a:pt x="204" y="276"/>
                    </a:lnTo>
                    <a:lnTo>
                      <a:pt x="204" y="281"/>
                    </a:lnTo>
                    <a:lnTo>
                      <a:pt x="203" y="290"/>
                    </a:lnTo>
                    <a:lnTo>
                      <a:pt x="198" y="299"/>
                    </a:lnTo>
                    <a:lnTo>
                      <a:pt x="195" y="305"/>
                    </a:lnTo>
                    <a:lnTo>
                      <a:pt x="198" y="315"/>
                    </a:lnTo>
                    <a:lnTo>
                      <a:pt x="204" y="320"/>
                    </a:lnTo>
                    <a:lnTo>
                      <a:pt x="210" y="327"/>
                    </a:lnTo>
                    <a:lnTo>
                      <a:pt x="218" y="335"/>
                    </a:lnTo>
                    <a:lnTo>
                      <a:pt x="221" y="344"/>
                    </a:lnTo>
                    <a:lnTo>
                      <a:pt x="219" y="356"/>
                    </a:lnTo>
                    <a:lnTo>
                      <a:pt x="222" y="363"/>
                    </a:lnTo>
                    <a:lnTo>
                      <a:pt x="225" y="369"/>
                    </a:lnTo>
                    <a:lnTo>
                      <a:pt x="231" y="380"/>
                    </a:lnTo>
                    <a:lnTo>
                      <a:pt x="234" y="386"/>
                    </a:lnTo>
                    <a:lnTo>
                      <a:pt x="225" y="392"/>
                    </a:lnTo>
                    <a:lnTo>
                      <a:pt x="213" y="398"/>
                    </a:lnTo>
                    <a:lnTo>
                      <a:pt x="207" y="390"/>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403" name="Freeform 43"/>
              <p:cNvSpPr>
                <a:spLocks/>
              </p:cNvSpPr>
              <p:nvPr/>
            </p:nvSpPr>
            <p:spPr bwMode="auto">
              <a:xfrm>
                <a:off x="2283" y="1742"/>
                <a:ext cx="75" cy="84"/>
              </a:xfrm>
              <a:custGeom>
                <a:avLst/>
                <a:gdLst>
                  <a:gd name="T0" fmla="*/ 0 w 116"/>
                  <a:gd name="T1" fmla="*/ 108 h 125"/>
                  <a:gd name="T2" fmla="*/ 8 w 116"/>
                  <a:gd name="T3" fmla="*/ 99 h 125"/>
                  <a:gd name="T4" fmla="*/ 17 w 116"/>
                  <a:gd name="T5" fmla="*/ 93 h 125"/>
                  <a:gd name="T6" fmla="*/ 24 w 116"/>
                  <a:gd name="T7" fmla="*/ 83 h 125"/>
                  <a:gd name="T8" fmla="*/ 27 w 116"/>
                  <a:gd name="T9" fmla="*/ 71 h 125"/>
                  <a:gd name="T10" fmla="*/ 26 w 116"/>
                  <a:gd name="T11" fmla="*/ 57 h 125"/>
                  <a:gd name="T12" fmla="*/ 39 w 116"/>
                  <a:gd name="T13" fmla="*/ 54 h 125"/>
                  <a:gd name="T14" fmla="*/ 50 w 116"/>
                  <a:gd name="T15" fmla="*/ 54 h 125"/>
                  <a:gd name="T16" fmla="*/ 56 w 116"/>
                  <a:gd name="T17" fmla="*/ 42 h 125"/>
                  <a:gd name="T18" fmla="*/ 62 w 116"/>
                  <a:gd name="T19" fmla="*/ 30 h 125"/>
                  <a:gd name="T20" fmla="*/ 59 w 116"/>
                  <a:gd name="T21" fmla="*/ 21 h 125"/>
                  <a:gd name="T22" fmla="*/ 54 w 116"/>
                  <a:gd name="T23" fmla="*/ 14 h 125"/>
                  <a:gd name="T24" fmla="*/ 56 w 116"/>
                  <a:gd name="T25" fmla="*/ 6 h 125"/>
                  <a:gd name="T26" fmla="*/ 62 w 116"/>
                  <a:gd name="T27" fmla="*/ 0 h 125"/>
                  <a:gd name="T28" fmla="*/ 69 w 116"/>
                  <a:gd name="T29" fmla="*/ 8 h 125"/>
                  <a:gd name="T30" fmla="*/ 83 w 116"/>
                  <a:gd name="T31" fmla="*/ 9 h 125"/>
                  <a:gd name="T32" fmla="*/ 96 w 116"/>
                  <a:gd name="T33" fmla="*/ 6 h 125"/>
                  <a:gd name="T34" fmla="*/ 114 w 116"/>
                  <a:gd name="T35" fmla="*/ 11 h 125"/>
                  <a:gd name="T36" fmla="*/ 116 w 116"/>
                  <a:gd name="T37" fmla="*/ 20 h 125"/>
                  <a:gd name="T38" fmla="*/ 114 w 116"/>
                  <a:gd name="T39" fmla="*/ 30 h 125"/>
                  <a:gd name="T40" fmla="*/ 105 w 116"/>
                  <a:gd name="T41" fmla="*/ 38 h 125"/>
                  <a:gd name="T42" fmla="*/ 101 w 116"/>
                  <a:gd name="T43" fmla="*/ 45 h 125"/>
                  <a:gd name="T44" fmla="*/ 92 w 116"/>
                  <a:gd name="T45" fmla="*/ 47 h 125"/>
                  <a:gd name="T46" fmla="*/ 83 w 116"/>
                  <a:gd name="T47" fmla="*/ 47 h 125"/>
                  <a:gd name="T48" fmla="*/ 72 w 116"/>
                  <a:gd name="T49" fmla="*/ 50 h 125"/>
                  <a:gd name="T50" fmla="*/ 71 w 116"/>
                  <a:gd name="T51" fmla="*/ 62 h 125"/>
                  <a:gd name="T52" fmla="*/ 62 w 116"/>
                  <a:gd name="T53" fmla="*/ 75 h 125"/>
                  <a:gd name="T54" fmla="*/ 54 w 116"/>
                  <a:gd name="T55" fmla="*/ 89 h 125"/>
                  <a:gd name="T56" fmla="*/ 44 w 116"/>
                  <a:gd name="T57" fmla="*/ 99 h 125"/>
                  <a:gd name="T58" fmla="*/ 32 w 116"/>
                  <a:gd name="T59" fmla="*/ 113 h 125"/>
                  <a:gd name="T60" fmla="*/ 18 w 116"/>
                  <a:gd name="T61" fmla="*/ 125 h 125"/>
                  <a:gd name="T62" fmla="*/ 8 w 116"/>
                  <a:gd name="T63" fmla="*/ 125 h 125"/>
                  <a:gd name="T64" fmla="*/ 0 w 116"/>
                  <a:gd name="T65" fmla="*/ 10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6" h="125">
                    <a:moveTo>
                      <a:pt x="0" y="108"/>
                    </a:moveTo>
                    <a:lnTo>
                      <a:pt x="8" y="99"/>
                    </a:lnTo>
                    <a:lnTo>
                      <a:pt x="17" y="93"/>
                    </a:lnTo>
                    <a:lnTo>
                      <a:pt x="24" y="83"/>
                    </a:lnTo>
                    <a:lnTo>
                      <a:pt x="27" y="71"/>
                    </a:lnTo>
                    <a:lnTo>
                      <a:pt x="26" y="57"/>
                    </a:lnTo>
                    <a:lnTo>
                      <a:pt x="39" y="54"/>
                    </a:lnTo>
                    <a:lnTo>
                      <a:pt x="50" y="54"/>
                    </a:lnTo>
                    <a:lnTo>
                      <a:pt x="56" y="42"/>
                    </a:lnTo>
                    <a:lnTo>
                      <a:pt x="62" y="30"/>
                    </a:lnTo>
                    <a:lnTo>
                      <a:pt x="59" y="21"/>
                    </a:lnTo>
                    <a:lnTo>
                      <a:pt x="54" y="14"/>
                    </a:lnTo>
                    <a:lnTo>
                      <a:pt x="56" y="6"/>
                    </a:lnTo>
                    <a:lnTo>
                      <a:pt x="62" y="0"/>
                    </a:lnTo>
                    <a:lnTo>
                      <a:pt x="69" y="8"/>
                    </a:lnTo>
                    <a:lnTo>
                      <a:pt x="83" y="9"/>
                    </a:lnTo>
                    <a:lnTo>
                      <a:pt x="96" y="6"/>
                    </a:lnTo>
                    <a:lnTo>
                      <a:pt x="114" y="11"/>
                    </a:lnTo>
                    <a:lnTo>
                      <a:pt x="116" y="20"/>
                    </a:lnTo>
                    <a:lnTo>
                      <a:pt x="114" y="30"/>
                    </a:lnTo>
                    <a:lnTo>
                      <a:pt x="105" y="38"/>
                    </a:lnTo>
                    <a:lnTo>
                      <a:pt x="101" y="45"/>
                    </a:lnTo>
                    <a:lnTo>
                      <a:pt x="92" y="47"/>
                    </a:lnTo>
                    <a:lnTo>
                      <a:pt x="83" y="47"/>
                    </a:lnTo>
                    <a:lnTo>
                      <a:pt x="72" y="50"/>
                    </a:lnTo>
                    <a:lnTo>
                      <a:pt x="71" y="62"/>
                    </a:lnTo>
                    <a:lnTo>
                      <a:pt x="62" y="75"/>
                    </a:lnTo>
                    <a:lnTo>
                      <a:pt x="54" y="89"/>
                    </a:lnTo>
                    <a:lnTo>
                      <a:pt x="44" y="99"/>
                    </a:lnTo>
                    <a:lnTo>
                      <a:pt x="32" y="113"/>
                    </a:lnTo>
                    <a:lnTo>
                      <a:pt x="18" y="125"/>
                    </a:lnTo>
                    <a:lnTo>
                      <a:pt x="8" y="125"/>
                    </a:lnTo>
                    <a:lnTo>
                      <a:pt x="0" y="108"/>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404" name="Freeform 44"/>
              <p:cNvSpPr>
                <a:spLocks/>
              </p:cNvSpPr>
              <p:nvPr/>
            </p:nvSpPr>
            <p:spPr bwMode="auto">
              <a:xfrm>
                <a:off x="2413" y="1837"/>
                <a:ext cx="114" cy="138"/>
              </a:xfrm>
              <a:custGeom>
                <a:avLst/>
                <a:gdLst>
                  <a:gd name="T0" fmla="*/ 0 w 178"/>
                  <a:gd name="T1" fmla="*/ 195 h 205"/>
                  <a:gd name="T2" fmla="*/ 9 w 178"/>
                  <a:gd name="T3" fmla="*/ 183 h 205"/>
                  <a:gd name="T4" fmla="*/ 19 w 178"/>
                  <a:gd name="T5" fmla="*/ 171 h 205"/>
                  <a:gd name="T6" fmla="*/ 27 w 178"/>
                  <a:gd name="T7" fmla="*/ 160 h 205"/>
                  <a:gd name="T8" fmla="*/ 33 w 178"/>
                  <a:gd name="T9" fmla="*/ 151 h 205"/>
                  <a:gd name="T10" fmla="*/ 39 w 178"/>
                  <a:gd name="T11" fmla="*/ 148 h 205"/>
                  <a:gd name="T12" fmla="*/ 43 w 178"/>
                  <a:gd name="T13" fmla="*/ 142 h 205"/>
                  <a:gd name="T14" fmla="*/ 49 w 178"/>
                  <a:gd name="T15" fmla="*/ 136 h 205"/>
                  <a:gd name="T16" fmla="*/ 55 w 178"/>
                  <a:gd name="T17" fmla="*/ 124 h 205"/>
                  <a:gd name="T18" fmla="*/ 61 w 178"/>
                  <a:gd name="T19" fmla="*/ 115 h 205"/>
                  <a:gd name="T20" fmla="*/ 66 w 178"/>
                  <a:gd name="T21" fmla="*/ 106 h 205"/>
                  <a:gd name="T22" fmla="*/ 72 w 178"/>
                  <a:gd name="T23" fmla="*/ 97 h 205"/>
                  <a:gd name="T24" fmla="*/ 79 w 178"/>
                  <a:gd name="T25" fmla="*/ 88 h 205"/>
                  <a:gd name="T26" fmla="*/ 85 w 178"/>
                  <a:gd name="T27" fmla="*/ 79 h 205"/>
                  <a:gd name="T28" fmla="*/ 90 w 178"/>
                  <a:gd name="T29" fmla="*/ 70 h 205"/>
                  <a:gd name="T30" fmla="*/ 99 w 178"/>
                  <a:gd name="T31" fmla="*/ 63 h 205"/>
                  <a:gd name="T32" fmla="*/ 108 w 178"/>
                  <a:gd name="T33" fmla="*/ 57 h 205"/>
                  <a:gd name="T34" fmla="*/ 118 w 178"/>
                  <a:gd name="T35" fmla="*/ 51 h 205"/>
                  <a:gd name="T36" fmla="*/ 124 w 178"/>
                  <a:gd name="T37" fmla="*/ 37 h 205"/>
                  <a:gd name="T38" fmla="*/ 130 w 178"/>
                  <a:gd name="T39" fmla="*/ 28 h 205"/>
                  <a:gd name="T40" fmla="*/ 132 w 178"/>
                  <a:gd name="T41" fmla="*/ 18 h 205"/>
                  <a:gd name="T42" fmla="*/ 135 w 178"/>
                  <a:gd name="T43" fmla="*/ 9 h 205"/>
                  <a:gd name="T44" fmla="*/ 136 w 178"/>
                  <a:gd name="T45" fmla="*/ 0 h 205"/>
                  <a:gd name="T46" fmla="*/ 150 w 178"/>
                  <a:gd name="T47" fmla="*/ 0 h 205"/>
                  <a:gd name="T48" fmla="*/ 159 w 178"/>
                  <a:gd name="T49" fmla="*/ 1 h 205"/>
                  <a:gd name="T50" fmla="*/ 165 w 178"/>
                  <a:gd name="T51" fmla="*/ 6 h 205"/>
                  <a:gd name="T52" fmla="*/ 172 w 178"/>
                  <a:gd name="T53" fmla="*/ 16 h 205"/>
                  <a:gd name="T54" fmla="*/ 178 w 178"/>
                  <a:gd name="T55" fmla="*/ 27 h 205"/>
                  <a:gd name="T56" fmla="*/ 178 w 178"/>
                  <a:gd name="T57" fmla="*/ 39 h 205"/>
                  <a:gd name="T58" fmla="*/ 174 w 178"/>
                  <a:gd name="T59" fmla="*/ 52 h 205"/>
                  <a:gd name="T60" fmla="*/ 169 w 178"/>
                  <a:gd name="T61" fmla="*/ 63 h 205"/>
                  <a:gd name="T62" fmla="*/ 166 w 178"/>
                  <a:gd name="T63" fmla="*/ 73 h 205"/>
                  <a:gd name="T64" fmla="*/ 156 w 178"/>
                  <a:gd name="T65" fmla="*/ 72 h 205"/>
                  <a:gd name="T66" fmla="*/ 144 w 178"/>
                  <a:gd name="T67" fmla="*/ 69 h 205"/>
                  <a:gd name="T68" fmla="*/ 136 w 178"/>
                  <a:gd name="T69" fmla="*/ 69 h 205"/>
                  <a:gd name="T70" fmla="*/ 129 w 178"/>
                  <a:gd name="T71" fmla="*/ 75 h 205"/>
                  <a:gd name="T72" fmla="*/ 124 w 178"/>
                  <a:gd name="T73" fmla="*/ 81 h 205"/>
                  <a:gd name="T74" fmla="*/ 115 w 178"/>
                  <a:gd name="T75" fmla="*/ 87 h 205"/>
                  <a:gd name="T76" fmla="*/ 108 w 178"/>
                  <a:gd name="T77" fmla="*/ 96 h 205"/>
                  <a:gd name="T78" fmla="*/ 93 w 178"/>
                  <a:gd name="T79" fmla="*/ 105 h 205"/>
                  <a:gd name="T80" fmla="*/ 85 w 178"/>
                  <a:gd name="T81" fmla="*/ 117 h 205"/>
                  <a:gd name="T82" fmla="*/ 78 w 178"/>
                  <a:gd name="T83" fmla="*/ 127 h 205"/>
                  <a:gd name="T84" fmla="*/ 76 w 178"/>
                  <a:gd name="T85" fmla="*/ 142 h 205"/>
                  <a:gd name="T86" fmla="*/ 73 w 178"/>
                  <a:gd name="T87" fmla="*/ 154 h 205"/>
                  <a:gd name="T88" fmla="*/ 63 w 178"/>
                  <a:gd name="T89" fmla="*/ 162 h 205"/>
                  <a:gd name="T90" fmla="*/ 54 w 178"/>
                  <a:gd name="T91" fmla="*/ 169 h 205"/>
                  <a:gd name="T92" fmla="*/ 45 w 178"/>
                  <a:gd name="T93" fmla="*/ 175 h 205"/>
                  <a:gd name="T94" fmla="*/ 39 w 178"/>
                  <a:gd name="T95" fmla="*/ 181 h 205"/>
                  <a:gd name="T96" fmla="*/ 30 w 178"/>
                  <a:gd name="T97" fmla="*/ 189 h 205"/>
                  <a:gd name="T98" fmla="*/ 21 w 178"/>
                  <a:gd name="T99" fmla="*/ 196 h 205"/>
                  <a:gd name="T100" fmla="*/ 12 w 178"/>
                  <a:gd name="T101" fmla="*/ 205 h 205"/>
                  <a:gd name="T102" fmla="*/ 7 w 178"/>
                  <a:gd name="T103" fmla="*/ 199 h 205"/>
                  <a:gd name="T104" fmla="*/ 0 w 178"/>
                  <a:gd name="T105" fmla="*/ 19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8" h="205">
                    <a:moveTo>
                      <a:pt x="0" y="195"/>
                    </a:moveTo>
                    <a:lnTo>
                      <a:pt x="9" y="183"/>
                    </a:lnTo>
                    <a:lnTo>
                      <a:pt x="19" y="171"/>
                    </a:lnTo>
                    <a:lnTo>
                      <a:pt x="27" y="160"/>
                    </a:lnTo>
                    <a:lnTo>
                      <a:pt x="33" y="151"/>
                    </a:lnTo>
                    <a:lnTo>
                      <a:pt x="39" y="148"/>
                    </a:lnTo>
                    <a:lnTo>
                      <a:pt x="43" y="142"/>
                    </a:lnTo>
                    <a:lnTo>
                      <a:pt x="49" y="136"/>
                    </a:lnTo>
                    <a:lnTo>
                      <a:pt x="55" y="124"/>
                    </a:lnTo>
                    <a:lnTo>
                      <a:pt x="61" y="115"/>
                    </a:lnTo>
                    <a:lnTo>
                      <a:pt x="66" y="106"/>
                    </a:lnTo>
                    <a:lnTo>
                      <a:pt x="72" y="97"/>
                    </a:lnTo>
                    <a:lnTo>
                      <a:pt x="79" y="88"/>
                    </a:lnTo>
                    <a:lnTo>
                      <a:pt x="85" y="79"/>
                    </a:lnTo>
                    <a:lnTo>
                      <a:pt x="90" y="70"/>
                    </a:lnTo>
                    <a:lnTo>
                      <a:pt x="99" y="63"/>
                    </a:lnTo>
                    <a:lnTo>
                      <a:pt x="108" y="57"/>
                    </a:lnTo>
                    <a:lnTo>
                      <a:pt x="118" y="51"/>
                    </a:lnTo>
                    <a:lnTo>
                      <a:pt x="124" y="37"/>
                    </a:lnTo>
                    <a:lnTo>
                      <a:pt x="130" y="28"/>
                    </a:lnTo>
                    <a:lnTo>
                      <a:pt x="132" y="18"/>
                    </a:lnTo>
                    <a:lnTo>
                      <a:pt x="135" y="9"/>
                    </a:lnTo>
                    <a:lnTo>
                      <a:pt x="136" y="0"/>
                    </a:lnTo>
                    <a:lnTo>
                      <a:pt x="150" y="0"/>
                    </a:lnTo>
                    <a:lnTo>
                      <a:pt x="159" y="1"/>
                    </a:lnTo>
                    <a:lnTo>
                      <a:pt x="165" y="6"/>
                    </a:lnTo>
                    <a:lnTo>
                      <a:pt x="172" y="16"/>
                    </a:lnTo>
                    <a:lnTo>
                      <a:pt x="178" y="27"/>
                    </a:lnTo>
                    <a:lnTo>
                      <a:pt x="178" y="39"/>
                    </a:lnTo>
                    <a:lnTo>
                      <a:pt x="174" y="52"/>
                    </a:lnTo>
                    <a:lnTo>
                      <a:pt x="169" y="63"/>
                    </a:lnTo>
                    <a:lnTo>
                      <a:pt x="166" y="73"/>
                    </a:lnTo>
                    <a:lnTo>
                      <a:pt x="156" y="72"/>
                    </a:lnTo>
                    <a:lnTo>
                      <a:pt x="144" y="69"/>
                    </a:lnTo>
                    <a:lnTo>
                      <a:pt x="136" y="69"/>
                    </a:lnTo>
                    <a:lnTo>
                      <a:pt x="129" y="75"/>
                    </a:lnTo>
                    <a:lnTo>
                      <a:pt x="124" y="81"/>
                    </a:lnTo>
                    <a:lnTo>
                      <a:pt x="115" y="87"/>
                    </a:lnTo>
                    <a:lnTo>
                      <a:pt x="108" y="96"/>
                    </a:lnTo>
                    <a:lnTo>
                      <a:pt x="93" y="105"/>
                    </a:lnTo>
                    <a:lnTo>
                      <a:pt x="85" y="117"/>
                    </a:lnTo>
                    <a:lnTo>
                      <a:pt x="78" y="127"/>
                    </a:lnTo>
                    <a:lnTo>
                      <a:pt x="76" y="142"/>
                    </a:lnTo>
                    <a:lnTo>
                      <a:pt x="73" y="154"/>
                    </a:lnTo>
                    <a:lnTo>
                      <a:pt x="63" y="162"/>
                    </a:lnTo>
                    <a:lnTo>
                      <a:pt x="54" y="169"/>
                    </a:lnTo>
                    <a:lnTo>
                      <a:pt x="45" y="175"/>
                    </a:lnTo>
                    <a:lnTo>
                      <a:pt x="39" y="181"/>
                    </a:lnTo>
                    <a:lnTo>
                      <a:pt x="30" y="189"/>
                    </a:lnTo>
                    <a:lnTo>
                      <a:pt x="21" y="196"/>
                    </a:lnTo>
                    <a:lnTo>
                      <a:pt x="12" y="205"/>
                    </a:lnTo>
                    <a:lnTo>
                      <a:pt x="7" y="199"/>
                    </a:lnTo>
                    <a:lnTo>
                      <a:pt x="0" y="195"/>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405" name="Freeform 45"/>
              <p:cNvSpPr>
                <a:spLocks/>
              </p:cNvSpPr>
              <p:nvPr/>
            </p:nvSpPr>
            <p:spPr bwMode="auto">
              <a:xfrm>
                <a:off x="2386" y="1825"/>
                <a:ext cx="98" cy="137"/>
              </a:xfrm>
              <a:custGeom>
                <a:avLst/>
                <a:gdLst>
                  <a:gd name="T0" fmla="*/ 0 w 153"/>
                  <a:gd name="T1" fmla="*/ 183 h 203"/>
                  <a:gd name="T2" fmla="*/ 9 w 153"/>
                  <a:gd name="T3" fmla="*/ 174 h 203"/>
                  <a:gd name="T4" fmla="*/ 12 w 153"/>
                  <a:gd name="T5" fmla="*/ 164 h 203"/>
                  <a:gd name="T6" fmla="*/ 16 w 153"/>
                  <a:gd name="T7" fmla="*/ 150 h 203"/>
                  <a:gd name="T8" fmla="*/ 24 w 153"/>
                  <a:gd name="T9" fmla="*/ 141 h 203"/>
                  <a:gd name="T10" fmla="*/ 34 w 153"/>
                  <a:gd name="T11" fmla="*/ 135 h 203"/>
                  <a:gd name="T12" fmla="*/ 43 w 153"/>
                  <a:gd name="T13" fmla="*/ 129 h 203"/>
                  <a:gd name="T14" fmla="*/ 51 w 153"/>
                  <a:gd name="T15" fmla="*/ 122 h 203"/>
                  <a:gd name="T16" fmla="*/ 60 w 153"/>
                  <a:gd name="T17" fmla="*/ 119 h 203"/>
                  <a:gd name="T18" fmla="*/ 67 w 153"/>
                  <a:gd name="T19" fmla="*/ 108 h 203"/>
                  <a:gd name="T20" fmla="*/ 69 w 153"/>
                  <a:gd name="T21" fmla="*/ 98 h 203"/>
                  <a:gd name="T22" fmla="*/ 72 w 153"/>
                  <a:gd name="T23" fmla="*/ 89 h 203"/>
                  <a:gd name="T24" fmla="*/ 84 w 153"/>
                  <a:gd name="T25" fmla="*/ 89 h 203"/>
                  <a:gd name="T26" fmla="*/ 93 w 153"/>
                  <a:gd name="T27" fmla="*/ 83 h 203"/>
                  <a:gd name="T28" fmla="*/ 100 w 153"/>
                  <a:gd name="T29" fmla="*/ 78 h 203"/>
                  <a:gd name="T30" fmla="*/ 103 w 153"/>
                  <a:gd name="T31" fmla="*/ 74 h 203"/>
                  <a:gd name="T32" fmla="*/ 108 w 153"/>
                  <a:gd name="T33" fmla="*/ 68 h 203"/>
                  <a:gd name="T34" fmla="*/ 114 w 153"/>
                  <a:gd name="T35" fmla="*/ 62 h 203"/>
                  <a:gd name="T36" fmla="*/ 118 w 153"/>
                  <a:gd name="T37" fmla="*/ 54 h 203"/>
                  <a:gd name="T38" fmla="*/ 121 w 153"/>
                  <a:gd name="T39" fmla="*/ 50 h 203"/>
                  <a:gd name="T40" fmla="*/ 126 w 153"/>
                  <a:gd name="T41" fmla="*/ 44 h 203"/>
                  <a:gd name="T42" fmla="*/ 129 w 153"/>
                  <a:gd name="T43" fmla="*/ 33 h 203"/>
                  <a:gd name="T44" fmla="*/ 127 w 153"/>
                  <a:gd name="T45" fmla="*/ 26 h 203"/>
                  <a:gd name="T46" fmla="*/ 126 w 153"/>
                  <a:gd name="T47" fmla="*/ 15 h 203"/>
                  <a:gd name="T48" fmla="*/ 126 w 153"/>
                  <a:gd name="T49" fmla="*/ 8 h 203"/>
                  <a:gd name="T50" fmla="*/ 135 w 153"/>
                  <a:gd name="T51" fmla="*/ 6 h 203"/>
                  <a:gd name="T52" fmla="*/ 145 w 153"/>
                  <a:gd name="T53" fmla="*/ 2 h 203"/>
                  <a:gd name="T54" fmla="*/ 151 w 153"/>
                  <a:gd name="T55" fmla="*/ 0 h 203"/>
                  <a:gd name="T56" fmla="*/ 153 w 153"/>
                  <a:gd name="T57" fmla="*/ 9 h 203"/>
                  <a:gd name="T58" fmla="*/ 153 w 153"/>
                  <a:gd name="T59" fmla="*/ 23 h 203"/>
                  <a:gd name="T60" fmla="*/ 147 w 153"/>
                  <a:gd name="T61" fmla="*/ 33 h 203"/>
                  <a:gd name="T62" fmla="*/ 144 w 153"/>
                  <a:gd name="T63" fmla="*/ 45 h 203"/>
                  <a:gd name="T64" fmla="*/ 141 w 153"/>
                  <a:gd name="T65" fmla="*/ 57 h 203"/>
                  <a:gd name="T66" fmla="*/ 132 w 153"/>
                  <a:gd name="T67" fmla="*/ 68 h 203"/>
                  <a:gd name="T68" fmla="*/ 123 w 153"/>
                  <a:gd name="T69" fmla="*/ 78 h 203"/>
                  <a:gd name="T70" fmla="*/ 117 w 153"/>
                  <a:gd name="T71" fmla="*/ 87 h 203"/>
                  <a:gd name="T72" fmla="*/ 109 w 153"/>
                  <a:gd name="T73" fmla="*/ 95 h 203"/>
                  <a:gd name="T74" fmla="*/ 99 w 153"/>
                  <a:gd name="T75" fmla="*/ 99 h 203"/>
                  <a:gd name="T76" fmla="*/ 93 w 153"/>
                  <a:gd name="T77" fmla="*/ 105 h 203"/>
                  <a:gd name="T78" fmla="*/ 88 w 153"/>
                  <a:gd name="T79" fmla="*/ 111 h 203"/>
                  <a:gd name="T80" fmla="*/ 81 w 153"/>
                  <a:gd name="T81" fmla="*/ 113 h 203"/>
                  <a:gd name="T82" fmla="*/ 76 w 153"/>
                  <a:gd name="T83" fmla="*/ 119 h 203"/>
                  <a:gd name="T84" fmla="*/ 72 w 153"/>
                  <a:gd name="T85" fmla="*/ 125 h 203"/>
                  <a:gd name="T86" fmla="*/ 67 w 153"/>
                  <a:gd name="T87" fmla="*/ 134 h 203"/>
                  <a:gd name="T88" fmla="*/ 61 w 153"/>
                  <a:gd name="T89" fmla="*/ 138 h 203"/>
                  <a:gd name="T90" fmla="*/ 58 w 153"/>
                  <a:gd name="T91" fmla="*/ 141 h 203"/>
                  <a:gd name="T92" fmla="*/ 51 w 153"/>
                  <a:gd name="T93" fmla="*/ 149 h 203"/>
                  <a:gd name="T94" fmla="*/ 45 w 153"/>
                  <a:gd name="T95" fmla="*/ 158 h 203"/>
                  <a:gd name="T96" fmla="*/ 39 w 153"/>
                  <a:gd name="T97" fmla="*/ 165 h 203"/>
                  <a:gd name="T98" fmla="*/ 33 w 153"/>
                  <a:gd name="T99" fmla="*/ 176 h 203"/>
                  <a:gd name="T100" fmla="*/ 28 w 153"/>
                  <a:gd name="T101" fmla="*/ 186 h 203"/>
                  <a:gd name="T102" fmla="*/ 19 w 153"/>
                  <a:gd name="T103" fmla="*/ 203 h 203"/>
                  <a:gd name="T104" fmla="*/ 12 w 153"/>
                  <a:gd name="T105" fmla="*/ 198 h 203"/>
                  <a:gd name="T106" fmla="*/ 4 w 153"/>
                  <a:gd name="T107" fmla="*/ 191 h 203"/>
                  <a:gd name="T108" fmla="*/ 0 w 153"/>
                  <a:gd name="T109" fmla="*/ 18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203">
                    <a:moveTo>
                      <a:pt x="0" y="183"/>
                    </a:moveTo>
                    <a:lnTo>
                      <a:pt x="9" y="174"/>
                    </a:lnTo>
                    <a:lnTo>
                      <a:pt x="12" y="164"/>
                    </a:lnTo>
                    <a:lnTo>
                      <a:pt x="16" y="150"/>
                    </a:lnTo>
                    <a:lnTo>
                      <a:pt x="24" y="141"/>
                    </a:lnTo>
                    <a:lnTo>
                      <a:pt x="34" y="135"/>
                    </a:lnTo>
                    <a:lnTo>
                      <a:pt x="43" y="129"/>
                    </a:lnTo>
                    <a:lnTo>
                      <a:pt x="51" y="122"/>
                    </a:lnTo>
                    <a:lnTo>
                      <a:pt x="60" y="119"/>
                    </a:lnTo>
                    <a:lnTo>
                      <a:pt x="67" y="108"/>
                    </a:lnTo>
                    <a:lnTo>
                      <a:pt x="69" y="98"/>
                    </a:lnTo>
                    <a:lnTo>
                      <a:pt x="72" y="89"/>
                    </a:lnTo>
                    <a:lnTo>
                      <a:pt x="84" y="89"/>
                    </a:lnTo>
                    <a:lnTo>
                      <a:pt x="93" y="83"/>
                    </a:lnTo>
                    <a:lnTo>
                      <a:pt x="100" y="78"/>
                    </a:lnTo>
                    <a:lnTo>
                      <a:pt x="103" y="74"/>
                    </a:lnTo>
                    <a:lnTo>
                      <a:pt x="108" y="68"/>
                    </a:lnTo>
                    <a:lnTo>
                      <a:pt x="114" y="62"/>
                    </a:lnTo>
                    <a:lnTo>
                      <a:pt x="118" y="54"/>
                    </a:lnTo>
                    <a:lnTo>
                      <a:pt x="121" y="50"/>
                    </a:lnTo>
                    <a:lnTo>
                      <a:pt x="126" y="44"/>
                    </a:lnTo>
                    <a:lnTo>
                      <a:pt x="129" y="33"/>
                    </a:lnTo>
                    <a:lnTo>
                      <a:pt x="127" y="26"/>
                    </a:lnTo>
                    <a:lnTo>
                      <a:pt x="126" y="15"/>
                    </a:lnTo>
                    <a:lnTo>
                      <a:pt x="126" y="8"/>
                    </a:lnTo>
                    <a:lnTo>
                      <a:pt x="135" y="6"/>
                    </a:lnTo>
                    <a:lnTo>
                      <a:pt x="145" y="2"/>
                    </a:lnTo>
                    <a:lnTo>
                      <a:pt x="151" y="0"/>
                    </a:lnTo>
                    <a:lnTo>
                      <a:pt x="153" y="9"/>
                    </a:lnTo>
                    <a:lnTo>
                      <a:pt x="153" y="23"/>
                    </a:lnTo>
                    <a:lnTo>
                      <a:pt x="147" y="33"/>
                    </a:lnTo>
                    <a:lnTo>
                      <a:pt x="144" y="45"/>
                    </a:lnTo>
                    <a:lnTo>
                      <a:pt x="141" y="57"/>
                    </a:lnTo>
                    <a:lnTo>
                      <a:pt x="132" y="68"/>
                    </a:lnTo>
                    <a:lnTo>
                      <a:pt x="123" y="78"/>
                    </a:lnTo>
                    <a:lnTo>
                      <a:pt x="117" y="87"/>
                    </a:lnTo>
                    <a:lnTo>
                      <a:pt x="109" y="95"/>
                    </a:lnTo>
                    <a:lnTo>
                      <a:pt x="99" y="99"/>
                    </a:lnTo>
                    <a:lnTo>
                      <a:pt x="93" y="105"/>
                    </a:lnTo>
                    <a:lnTo>
                      <a:pt x="88" y="111"/>
                    </a:lnTo>
                    <a:lnTo>
                      <a:pt x="81" y="113"/>
                    </a:lnTo>
                    <a:lnTo>
                      <a:pt x="76" y="119"/>
                    </a:lnTo>
                    <a:lnTo>
                      <a:pt x="72" y="125"/>
                    </a:lnTo>
                    <a:lnTo>
                      <a:pt x="67" y="134"/>
                    </a:lnTo>
                    <a:lnTo>
                      <a:pt x="61" y="138"/>
                    </a:lnTo>
                    <a:lnTo>
                      <a:pt x="58" y="141"/>
                    </a:lnTo>
                    <a:lnTo>
                      <a:pt x="51" y="149"/>
                    </a:lnTo>
                    <a:lnTo>
                      <a:pt x="45" y="158"/>
                    </a:lnTo>
                    <a:lnTo>
                      <a:pt x="39" y="165"/>
                    </a:lnTo>
                    <a:lnTo>
                      <a:pt x="33" y="176"/>
                    </a:lnTo>
                    <a:lnTo>
                      <a:pt x="28" y="186"/>
                    </a:lnTo>
                    <a:lnTo>
                      <a:pt x="19" y="203"/>
                    </a:lnTo>
                    <a:lnTo>
                      <a:pt x="12" y="198"/>
                    </a:lnTo>
                    <a:lnTo>
                      <a:pt x="4" y="191"/>
                    </a:lnTo>
                    <a:lnTo>
                      <a:pt x="0" y="183"/>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406" name="Freeform 46"/>
              <p:cNvSpPr>
                <a:spLocks/>
              </p:cNvSpPr>
              <p:nvPr/>
            </p:nvSpPr>
            <p:spPr bwMode="auto">
              <a:xfrm>
                <a:off x="2400" y="1827"/>
                <a:ext cx="100" cy="141"/>
              </a:xfrm>
              <a:custGeom>
                <a:avLst/>
                <a:gdLst>
                  <a:gd name="T0" fmla="*/ 0 w 157"/>
                  <a:gd name="T1" fmla="*/ 197 h 210"/>
                  <a:gd name="T2" fmla="*/ 4 w 157"/>
                  <a:gd name="T3" fmla="*/ 186 h 210"/>
                  <a:gd name="T4" fmla="*/ 9 w 157"/>
                  <a:gd name="T5" fmla="*/ 177 h 210"/>
                  <a:gd name="T6" fmla="*/ 13 w 157"/>
                  <a:gd name="T7" fmla="*/ 168 h 210"/>
                  <a:gd name="T8" fmla="*/ 19 w 157"/>
                  <a:gd name="T9" fmla="*/ 159 h 210"/>
                  <a:gd name="T10" fmla="*/ 27 w 157"/>
                  <a:gd name="T11" fmla="*/ 149 h 210"/>
                  <a:gd name="T12" fmla="*/ 37 w 157"/>
                  <a:gd name="T13" fmla="*/ 141 h 210"/>
                  <a:gd name="T14" fmla="*/ 43 w 157"/>
                  <a:gd name="T15" fmla="*/ 134 h 210"/>
                  <a:gd name="T16" fmla="*/ 49 w 157"/>
                  <a:gd name="T17" fmla="*/ 125 h 210"/>
                  <a:gd name="T18" fmla="*/ 54 w 157"/>
                  <a:gd name="T19" fmla="*/ 119 h 210"/>
                  <a:gd name="T20" fmla="*/ 58 w 157"/>
                  <a:gd name="T21" fmla="*/ 111 h 210"/>
                  <a:gd name="T22" fmla="*/ 66 w 157"/>
                  <a:gd name="T23" fmla="*/ 108 h 210"/>
                  <a:gd name="T24" fmla="*/ 72 w 157"/>
                  <a:gd name="T25" fmla="*/ 102 h 210"/>
                  <a:gd name="T26" fmla="*/ 79 w 157"/>
                  <a:gd name="T27" fmla="*/ 96 h 210"/>
                  <a:gd name="T28" fmla="*/ 88 w 157"/>
                  <a:gd name="T29" fmla="*/ 90 h 210"/>
                  <a:gd name="T30" fmla="*/ 94 w 157"/>
                  <a:gd name="T31" fmla="*/ 83 h 210"/>
                  <a:gd name="T32" fmla="*/ 102 w 157"/>
                  <a:gd name="T33" fmla="*/ 75 h 210"/>
                  <a:gd name="T34" fmla="*/ 108 w 157"/>
                  <a:gd name="T35" fmla="*/ 68 h 210"/>
                  <a:gd name="T36" fmla="*/ 115 w 157"/>
                  <a:gd name="T37" fmla="*/ 60 h 210"/>
                  <a:gd name="T38" fmla="*/ 121 w 157"/>
                  <a:gd name="T39" fmla="*/ 54 h 210"/>
                  <a:gd name="T40" fmla="*/ 121 w 157"/>
                  <a:gd name="T41" fmla="*/ 47 h 210"/>
                  <a:gd name="T42" fmla="*/ 124 w 157"/>
                  <a:gd name="T43" fmla="*/ 38 h 210"/>
                  <a:gd name="T44" fmla="*/ 127 w 157"/>
                  <a:gd name="T45" fmla="*/ 29 h 210"/>
                  <a:gd name="T46" fmla="*/ 130 w 157"/>
                  <a:gd name="T47" fmla="*/ 18 h 210"/>
                  <a:gd name="T48" fmla="*/ 132 w 157"/>
                  <a:gd name="T49" fmla="*/ 9 h 210"/>
                  <a:gd name="T50" fmla="*/ 130 w 157"/>
                  <a:gd name="T51" fmla="*/ 0 h 210"/>
                  <a:gd name="T52" fmla="*/ 141 w 157"/>
                  <a:gd name="T53" fmla="*/ 2 h 210"/>
                  <a:gd name="T54" fmla="*/ 150 w 157"/>
                  <a:gd name="T55" fmla="*/ 3 h 210"/>
                  <a:gd name="T56" fmla="*/ 156 w 157"/>
                  <a:gd name="T57" fmla="*/ 5 h 210"/>
                  <a:gd name="T58" fmla="*/ 157 w 157"/>
                  <a:gd name="T59" fmla="*/ 14 h 210"/>
                  <a:gd name="T60" fmla="*/ 156 w 157"/>
                  <a:gd name="T61" fmla="*/ 24 h 210"/>
                  <a:gd name="T62" fmla="*/ 151 w 157"/>
                  <a:gd name="T63" fmla="*/ 35 h 210"/>
                  <a:gd name="T64" fmla="*/ 147 w 157"/>
                  <a:gd name="T65" fmla="*/ 45 h 210"/>
                  <a:gd name="T66" fmla="*/ 144 w 157"/>
                  <a:gd name="T67" fmla="*/ 57 h 210"/>
                  <a:gd name="T68" fmla="*/ 141 w 157"/>
                  <a:gd name="T69" fmla="*/ 65 h 210"/>
                  <a:gd name="T70" fmla="*/ 132 w 157"/>
                  <a:gd name="T71" fmla="*/ 69 h 210"/>
                  <a:gd name="T72" fmla="*/ 123 w 157"/>
                  <a:gd name="T73" fmla="*/ 75 h 210"/>
                  <a:gd name="T74" fmla="*/ 115 w 157"/>
                  <a:gd name="T75" fmla="*/ 80 h 210"/>
                  <a:gd name="T76" fmla="*/ 108 w 157"/>
                  <a:gd name="T77" fmla="*/ 87 h 210"/>
                  <a:gd name="T78" fmla="*/ 103 w 157"/>
                  <a:gd name="T79" fmla="*/ 96 h 210"/>
                  <a:gd name="T80" fmla="*/ 97 w 157"/>
                  <a:gd name="T81" fmla="*/ 104 h 210"/>
                  <a:gd name="T82" fmla="*/ 88 w 157"/>
                  <a:gd name="T83" fmla="*/ 116 h 210"/>
                  <a:gd name="T84" fmla="*/ 84 w 157"/>
                  <a:gd name="T85" fmla="*/ 126 h 210"/>
                  <a:gd name="T86" fmla="*/ 76 w 157"/>
                  <a:gd name="T87" fmla="*/ 135 h 210"/>
                  <a:gd name="T88" fmla="*/ 72 w 157"/>
                  <a:gd name="T89" fmla="*/ 146 h 210"/>
                  <a:gd name="T90" fmla="*/ 66 w 157"/>
                  <a:gd name="T91" fmla="*/ 153 h 210"/>
                  <a:gd name="T92" fmla="*/ 60 w 157"/>
                  <a:gd name="T93" fmla="*/ 161 h 210"/>
                  <a:gd name="T94" fmla="*/ 54 w 157"/>
                  <a:gd name="T95" fmla="*/ 164 h 210"/>
                  <a:gd name="T96" fmla="*/ 48 w 157"/>
                  <a:gd name="T97" fmla="*/ 171 h 210"/>
                  <a:gd name="T98" fmla="*/ 40 w 157"/>
                  <a:gd name="T99" fmla="*/ 182 h 210"/>
                  <a:gd name="T100" fmla="*/ 34 w 157"/>
                  <a:gd name="T101" fmla="*/ 192 h 210"/>
                  <a:gd name="T102" fmla="*/ 25 w 157"/>
                  <a:gd name="T103" fmla="*/ 200 h 210"/>
                  <a:gd name="T104" fmla="*/ 22 w 157"/>
                  <a:gd name="T105" fmla="*/ 210 h 210"/>
                  <a:gd name="T106" fmla="*/ 13 w 157"/>
                  <a:gd name="T107" fmla="*/ 206 h 210"/>
                  <a:gd name="T108" fmla="*/ 7 w 157"/>
                  <a:gd name="T109" fmla="*/ 203 h 210"/>
                  <a:gd name="T110" fmla="*/ 0 w 157"/>
                  <a:gd name="T111" fmla="*/ 197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 h="210">
                    <a:moveTo>
                      <a:pt x="0" y="197"/>
                    </a:moveTo>
                    <a:lnTo>
                      <a:pt x="4" y="186"/>
                    </a:lnTo>
                    <a:lnTo>
                      <a:pt x="9" y="177"/>
                    </a:lnTo>
                    <a:lnTo>
                      <a:pt x="13" y="168"/>
                    </a:lnTo>
                    <a:lnTo>
                      <a:pt x="19" y="159"/>
                    </a:lnTo>
                    <a:lnTo>
                      <a:pt x="27" y="149"/>
                    </a:lnTo>
                    <a:lnTo>
                      <a:pt x="37" y="141"/>
                    </a:lnTo>
                    <a:lnTo>
                      <a:pt x="43" y="134"/>
                    </a:lnTo>
                    <a:lnTo>
                      <a:pt x="49" y="125"/>
                    </a:lnTo>
                    <a:lnTo>
                      <a:pt x="54" y="119"/>
                    </a:lnTo>
                    <a:lnTo>
                      <a:pt x="58" y="111"/>
                    </a:lnTo>
                    <a:lnTo>
                      <a:pt x="66" y="108"/>
                    </a:lnTo>
                    <a:lnTo>
                      <a:pt x="72" y="102"/>
                    </a:lnTo>
                    <a:lnTo>
                      <a:pt x="79" y="96"/>
                    </a:lnTo>
                    <a:lnTo>
                      <a:pt x="88" y="90"/>
                    </a:lnTo>
                    <a:lnTo>
                      <a:pt x="94" y="83"/>
                    </a:lnTo>
                    <a:lnTo>
                      <a:pt x="102" y="75"/>
                    </a:lnTo>
                    <a:lnTo>
                      <a:pt x="108" y="68"/>
                    </a:lnTo>
                    <a:lnTo>
                      <a:pt x="115" y="60"/>
                    </a:lnTo>
                    <a:lnTo>
                      <a:pt x="121" y="54"/>
                    </a:lnTo>
                    <a:lnTo>
                      <a:pt x="121" y="47"/>
                    </a:lnTo>
                    <a:lnTo>
                      <a:pt x="124" y="38"/>
                    </a:lnTo>
                    <a:lnTo>
                      <a:pt x="127" y="29"/>
                    </a:lnTo>
                    <a:lnTo>
                      <a:pt x="130" y="18"/>
                    </a:lnTo>
                    <a:lnTo>
                      <a:pt x="132" y="9"/>
                    </a:lnTo>
                    <a:lnTo>
                      <a:pt x="130" y="0"/>
                    </a:lnTo>
                    <a:lnTo>
                      <a:pt x="141" y="2"/>
                    </a:lnTo>
                    <a:lnTo>
                      <a:pt x="150" y="3"/>
                    </a:lnTo>
                    <a:lnTo>
                      <a:pt x="156" y="5"/>
                    </a:lnTo>
                    <a:lnTo>
                      <a:pt x="157" y="14"/>
                    </a:lnTo>
                    <a:lnTo>
                      <a:pt x="156" y="24"/>
                    </a:lnTo>
                    <a:lnTo>
                      <a:pt x="151" y="35"/>
                    </a:lnTo>
                    <a:lnTo>
                      <a:pt x="147" y="45"/>
                    </a:lnTo>
                    <a:lnTo>
                      <a:pt x="144" y="57"/>
                    </a:lnTo>
                    <a:lnTo>
                      <a:pt x="141" y="65"/>
                    </a:lnTo>
                    <a:lnTo>
                      <a:pt x="132" y="69"/>
                    </a:lnTo>
                    <a:lnTo>
                      <a:pt x="123" y="75"/>
                    </a:lnTo>
                    <a:lnTo>
                      <a:pt x="115" y="80"/>
                    </a:lnTo>
                    <a:lnTo>
                      <a:pt x="108" y="87"/>
                    </a:lnTo>
                    <a:lnTo>
                      <a:pt x="103" y="96"/>
                    </a:lnTo>
                    <a:lnTo>
                      <a:pt x="97" y="104"/>
                    </a:lnTo>
                    <a:lnTo>
                      <a:pt x="88" y="116"/>
                    </a:lnTo>
                    <a:lnTo>
                      <a:pt x="84" y="126"/>
                    </a:lnTo>
                    <a:lnTo>
                      <a:pt x="76" y="135"/>
                    </a:lnTo>
                    <a:lnTo>
                      <a:pt x="72" y="146"/>
                    </a:lnTo>
                    <a:lnTo>
                      <a:pt x="66" y="153"/>
                    </a:lnTo>
                    <a:lnTo>
                      <a:pt x="60" y="161"/>
                    </a:lnTo>
                    <a:lnTo>
                      <a:pt x="54" y="164"/>
                    </a:lnTo>
                    <a:lnTo>
                      <a:pt x="48" y="171"/>
                    </a:lnTo>
                    <a:lnTo>
                      <a:pt x="40" y="182"/>
                    </a:lnTo>
                    <a:lnTo>
                      <a:pt x="34" y="192"/>
                    </a:lnTo>
                    <a:lnTo>
                      <a:pt x="25" y="200"/>
                    </a:lnTo>
                    <a:lnTo>
                      <a:pt x="22" y="210"/>
                    </a:lnTo>
                    <a:lnTo>
                      <a:pt x="13" y="206"/>
                    </a:lnTo>
                    <a:lnTo>
                      <a:pt x="7" y="203"/>
                    </a:lnTo>
                    <a:lnTo>
                      <a:pt x="0" y="197"/>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grpSp>
        <p:sp>
          <p:nvSpPr>
            <p:cNvPr id="527407" name="Freeform 47"/>
            <p:cNvSpPr>
              <a:spLocks/>
            </p:cNvSpPr>
            <p:nvPr/>
          </p:nvSpPr>
          <p:spPr bwMode="auto">
            <a:xfrm>
              <a:off x="3368" y="918"/>
              <a:ext cx="921" cy="1115"/>
            </a:xfrm>
            <a:custGeom>
              <a:avLst/>
              <a:gdLst>
                <a:gd name="T0" fmla="*/ 72 w 921"/>
                <a:gd name="T1" fmla="*/ 798 h 1115"/>
                <a:gd name="T2" fmla="*/ 15 w 921"/>
                <a:gd name="T3" fmla="*/ 763 h 1115"/>
                <a:gd name="T4" fmla="*/ 54 w 921"/>
                <a:gd name="T5" fmla="*/ 701 h 1115"/>
                <a:gd name="T6" fmla="*/ 78 w 921"/>
                <a:gd name="T7" fmla="*/ 639 h 1115"/>
                <a:gd name="T8" fmla="*/ 157 w 921"/>
                <a:gd name="T9" fmla="*/ 594 h 1115"/>
                <a:gd name="T10" fmla="*/ 95 w 921"/>
                <a:gd name="T11" fmla="*/ 542 h 1115"/>
                <a:gd name="T12" fmla="*/ 90 w 921"/>
                <a:gd name="T13" fmla="*/ 471 h 1115"/>
                <a:gd name="T14" fmla="*/ 89 w 921"/>
                <a:gd name="T15" fmla="*/ 409 h 1115"/>
                <a:gd name="T16" fmla="*/ 88 w 921"/>
                <a:gd name="T17" fmla="*/ 343 h 1115"/>
                <a:gd name="T18" fmla="*/ 97 w 921"/>
                <a:gd name="T19" fmla="*/ 266 h 1115"/>
                <a:gd name="T20" fmla="*/ 109 w 921"/>
                <a:gd name="T21" fmla="*/ 211 h 1115"/>
                <a:gd name="T22" fmla="*/ 59 w 921"/>
                <a:gd name="T23" fmla="*/ 157 h 1115"/>
                <a:gd name="T24" fmla="*/ 40 w 921"/>
                <a:gd name="T25" fmla="*/ 99 h 1115"/>
                <a:gd name="T26" fmla="*/ 13 w 921"/>
                <a:gd name="T27" fmla="*/ 44 h 1115"/>
                <a:gd name="T28" fmla="*/ 49 w 921"/>
                <a:gd name="T29" fmla="*/ 9 h 1115"/>
                <a:gd name="T30" fmla="*/ 126 w 921"/>
                <a:gd name="T31" fmla="*/ 20 h 1115"/>
                <a:gd name="T32" fmla="*/ 179 w 921"/>
                <a:gd name="T33" fmla="*/ 76 h 1115"/>
                <a:gd name="T34" fmla="*/ 256 w 921"/>
                <a:gd name="T35" fmla="*/ 120 h 1115"/>
                <a:gd name="T36" fmla="*/ 322 w 921"/>
                <a:gd name="T37" fmla="*/ 142 h 1115"/>
                <a:gd name="T38" fmla="*/ 400 w 921"/>
                <a:gd name="T39" fmla="*/ 128 h 1115"/>
                <a:gd name="T40" fmla="*/ 464 w 921"/>
                <a:gd name="T41" fmla="*/ 169 h 1115"/>
                <a:gd name="T42" fmla="*/ 513 w 921"/>
                <a:gd name="T43" fmla="*/ 240 h 1115"/>
                <a:gd name="T44" fmla="*/ 574 w 921"/>
                <a:gd name="T45" fmla="*/ 248 h 1115"/>
                <a:gd name="T46" fmla="*/ 611 w 921"/>
                <a:gd name="T47" fmla="*/ 217 h 1115"/>
                <a:gd name="T48" fmla="*/ 688 w 921"/>
                <a:gd name="T49" fmla="*/ 232 h 1115"/>
                <a:gd name="T50" fmla="*/ 724 w 921"/>
                <a:gd name="T51" fmla="*/ 308 h 1115"/>
                <a:gd name="T52" fmla="*/ 797 w 921"/>
                <a:gd name="T53" fmla="*/ 323 h 1115"/>
                <a:gd name="T54" fmla="*/ 860 w 921"/>
                <a:gd name="T55" fmla="*/ 275 h 1115"/>
                <a:gd name="T56" fmla="*/ 890 w 921"/>
                <a:gd name="T57" fmla="*/ 335 h 1115"/>
                <a:gd name="T58" fmla="*/ 904 w 921"/>
                <a:gd name="T59" fmla="*/ 397 h 1115"/>
                <a:gd name="T60" fmla="*/ 851 w 921"/>
                <a:gd name="T61" fmla="*/ 452 h 1115"/>
                <a:gd name="T62" fmla="*/ 826 w 921"/>
                <a:gd name="T63" fmla="*/ 508 h 1115"/>
                <a:gd name="T64" fmla="*/ 788 w 921"/>
                <a:gd name="T65" fmla="*/ 572 h 1115"/>
                <a:gd name="T66" fmla="*/ 846 w 921"/>
                <a:gd name="T67" fmla="*/ 576 h 1115"/>
                <a:gd name="T68" fmla="*/ 902 w 921"/>
                <a:gd name="T69" fmla="*/ 617 h 1115"/>
                <a:gd name="T70" fmla="*/ 904 w 921"/>
                <a:gd name="T71" fmla="*/ 695 h 1115"/>
                <a:gd name="T72" fmla="*/ 904 w 921"/>
                <a:gd name="T73" fmla="*/ 786 h 1115"/>
                <a:gd name="T74" fmla="*/ 895 w 921"/>
                <a:gd name="T75" fmla="*/ 871 h 1115"/>
                <a:gd name="T76" fmla="*/ 862 w 921"/>
                <a:gd name="T77" fmla="*/ 899 h 1115"/>
                <a:gd name="T78" fmla="*/ 804 w 921"/>
                <a:gd name="T79" fmla="*/ 927 h 1115"/>
                <a:gd name="T80" fmla="*/ 751 w 921"/>
                <a:gd name="T81" fmla="*/ 954 h 1115"/>
                <a:gd name="T82" fmla="*/ 715 w 921"/>
                <a:gd name="T83" fmla="*/ 1025 h 1115"/>
                <a:gd name="T84" fmla="*/ 657 w 921"/>
                <a:gd name="T85" fmla="*/ 1043 h 1115"/>
                <a:gd name="T86" fmla="*/ 609 w 921"/>
                <a:gd name="T87" fmla="*/ 1080 h 1115"/>
                <a:gd name="T88" fmla="*/ 564 w 921"/>
                <a:gd name="T89" fmla="*/ 1065 h 1115"/>
                <a:gd name="T90" fmla="*/ 517 w 921"/>
                <a:gd name="T91" fmla="*/ 1107 h 1115"/>
                <a:gd name="T92" fmla="*/ 462 w 921"/>
                <a:gd name="T93" fmla="*/ 1076 h 1115"/>
                <a:gd name="T94" fmla="*/ 423 w 921"/>
                <a:gd name="T95" fmla="*/ 1036 h 1115"/>
                <a:gd name="T96" fmla="*/ 376 w 921"/>
                <a:gd name="T97" fmla="*/ 1005 h 1115"/>
                <a:gd name="T98" fmla="*/ 366 w 921"/>
                <a:gd name="T99" fmla="*/ 980 h 1115"/>
                <a:gd name="T100" fmla="*/ 434 w 921"/>
                <a:gd name="T101" fmla="*/ 937 h 1115"/>
                <a:gd name="T102" fmla="*/ 437 w 921"/>
                <a:gd name="T103" fmla="*/ 893 h 1115"/>
                <a:gd name="T104" fmla="*/ 431 w 921"/>
                <a:gd name="T105" fmla="*/ 836 h 1115"/>
                <a:gd name="T106" fmla="*/ 366 w 921"/>
                <a:gd name="T107" fmla="*/ 828 h 1115"/>
                <a:gd name="T108" fmla="*/ 341 w 921"/>
                <a:gd name="T109" fmla="*/ 843 h 1115"/>
                <a:gd name="T110" fmla="*/ 303 w 921"/>
                <a:gd name="T111" fmla="*/ 790 h 1115"/>
                <a:gd name="T112" fmla="*/ 249 w 921"/>
                <a:gd name="T113" fmla="*/ 767 h 1115"/>
                <a:gd name="T114" fmla="*/ 193 w 921"/>
                <a:gd name="T115" fmla="*/ 782 h 1115"/>
                <a:gd name="T116" fmla="*/ 143 w 921"/>
                <a:gd name="T117" fmla="*/ 826 h 1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21" h="1115">
                  <a:moveTo>
                    <a:pt x="91" y="856"/>
                  </a:moveTo>
                  <a:lnTo>
                    <a:pt x="96" y="847"/>
                  </a:lnTo>
                  <a:lnTo>
                    <a:pt x="98" y="836"/>
                  </a:lnTo>
                  <a:lnTo>
                    <a:pt x="99" y="828"/>
                  </a:lnTo>
                  <a:lnTo>
                    <a:pt x="90" y="822"/>
                  </a:lnTo>
                  <a:lnTo>
                    <a:pt x="88" y="814"/>
                  </a:lnTo>
                  <a:lnTo>
                    <a:pt x="80" y="810"/>
                  </a:lnTo>
                  <a:lnTo>
                    <a:pt x="77" y="802"/>
                  </a:lnTo>
                  <a:lnTo>
                    <a:pt x="72" y="798"/>
                  </a:lnTo>
                  <a:lnTo>
                    <a:pt x="66" y="791"/>
                  </a:lnTo>
                  <a:lnTo>
                    <a:pt x="59" y="786"/>
                  </a:lnTo>
                  <a:lnTo>
                    <a:pt x="53" y="782"/>
                  </a:lnTo>
                  <a:lnTo>
                    <a:pt x="49" y="774"/>
                  </a:lnTo>
                  <a:lnTo>
                    <a:pt x="38" y="775"/>
                  </a:lnTo>
                  <a:lnTo>
                    <a:pt x="27" y="775"/>
                  </a:lnTo>
                  <a:lnTo>
                    <a:pt x="19" y="772"/>
                  </a:lnTo>
                  <a:lnTo>
                    <a:pt x="15" y="771"/>
                  </a:lnTo>
                  <a:lnTo>
                    <a:pt x="15" y="763"/>
                  </a:lnTo>
                  <a:lnTo>
                    <a:pt x="25" y="759"/>
                  </a:lnTo>
                  <a:lnTo>
                    <a:pt x="30" y="753"/>
                  </a:lnTo>
                  <a:lnTo>
                    <a:pt x="36" y="745"/>
                  </a:lnTo>
                  <a:lnTo>
                    <a:pt x="36" y="736"/>
                  </a:lnTo>
                  <a:lnTo>
                    <a:pt x="43" y="735"/>
                  </a:lnTo>
                  <a:lnTo>
                    <a:pt x="45" y="727"/>
                  </a:lnTo>
                  <a:lnTo>
                    <a:pt x="43" y="719"/>
                  </a:lnTo>
                  <a:lnTo>
                    <a:pt x="48" y="709"/>
                  </a:lnTo>
                  <a:lnTo>
                    <a:pt x="54" y="701"/>
                  </a:lnTo>
                  <a:lnTo>
                    <a:pt x="65" y="699"/>
                  </a:lnTo>
                  <a:lnTo>
                    <a:pt x="69" y="687"/>
                  </a:lnTo>
                  <a:lnTo>
                    <a:pt x="76" y="677"/>
                  </a:lnTo>
                  <a:lnTo>
                    <a:pt x="74" y="664"/>
                  </a:lnTo>
                  <a:lnTo>
                    <a:pt x="68" y="659"/>
                  </a:lnTo>
                  <a:lnTo>
                    <a:pt x="65" y="654"/>
                  </a:lnTo>
                  <a:lnTo>
                    <a:pt x="65" y="647"/>
                  </a:lnTo>
                  <a:lnTo>
                    <a:pt x="68" y="642"/>
                  </a:lnTo>
                  <a:lnTo>
                    <a:pt x="78" y="639"/>
                  </a:lnTo>
                  <a:lnTo>
                    <a:pt x="84" y="634"/>
                  </a:lnTo>
                  <a:lnTo>
                    <a:pt x="96" y="631"/>
                  </a:lnTo>
                  <a:lnTo>
                    <a:pt x="99" y="624"/>
                  </a:lnTo>
                  <a:lnTo>
                    <a:pt x="111" y="610"/>
                  </a:lnTo>
                  <a:lnTo>
                    <a:pt x="119" y="607"/>
                  </a:lnTo>
                  <a:lnTo>
                    <a:pt x="128" y="600"/>
                  </a:lnTo>
                  <a:lnTo>
                    <a:pt x="138" y="597"/>
                  </a:lnTo>
                  <a:lnTo>
                    <a:pt x="151" y="597"/>
                  </a:lnTo>
                  <a:lnTo>
                    <a:pt x="157" y="594"/>
                  </a:lnTo>
                  <a:lnTo>
                    <a:pt x="155" y="592"/>
                  </a:lnTo>
                  <a:lnTo>
                    <a:pt x="149" y="585"/>
                  </a:lnTo>
                  <a:lnTo>
                    <a:pt x="141" y="580"/>
                  </a:lnTo>
                  <a:lnTo>
                    <a:pt x="130" y="576"/>
                  </a:lnTo>
                  <a:lnTo>
                    <a:pt x="122" y="574"/>
                  </a:lnTo>
                  <a:lnTo>
                    <a:pt x="111" y="566"/>
                  </a:lnTo>
                  <a:lnTo>
                    <a:pt x="98" y="562"/>
                  </a:lnTo>
                  <a:lnTo>
                    <a:pt x="98" y="552"/>
                  </a:lnTo>
                  <a:lnTo>
                    <a:pt x="95" y="542"/>
                  </a:lnTo>
                  <a:lnTo>
                    <a:pt x="94" y="533"/>
                  </a:lnTo>
                  <a:lnTo>
                    <a:pt x="92" y="526"/>
                  </a:lnTo>
                  <a:lnTo>
                    <a:pt x="92" y="520"/>
                  </a:lnTo>
                  <a:lnTo>
                    <a:pt x="91" y="513"/>
                  </a:lnTo>
                  <a:lnTo>
                    <a:pt x="89" y="505"/>
                  </a:lnTo>
                  <a:lnTo>
                    <a:pt x="88" y="496"/>
                  </a:lnTo>
                  <a:lnTo>
                    <a:pt x="88" y="488"/>
                  </a:lnTo>
                  <a:lnTo>
                    <a:pt x="90" y="479"/>
                  </a:lnTo>
                  <a:lnTo>
                    <a:pt x="90" y="471"/>
                  </a:lnTo>
                  <a:lnTo>
                    <a:pt x="86" y="465"/>
                  </a:lnTo>
                  <a:lnTo>
                    <a:pt x="93" y="461"/>
                  </a:lnTo>
                  <a:lnTo>
                    <a:pt x="100" y="457"/>
                  </a:lnTo>
                  <a:lnTo>
                    <a:pt x="103" y="447"/>
                  </a:lnTo>
                  <a:lnTo>
                    <a:pt x="99" y="439"/>
                  </a:lnTo>
                  <a:lnTo>
                    <a:pt x="96" y="431"/>
                  </a:lnTo>
                  <a:lnTo>
                    <a:pt x="90" y="425"/>
                  </a:lnTo>
                  <a:lnTo>
                    <a:pt x="88" y="417"/>
                  </a:lnTo>
                  <a:lnTo>
                    <a:pt x="89" y="409"/>
                  </a:lnTo>
                  <a:lnTo>
                    <a:pt x="93" y="401"/>
                  </a:lnTo>
                  <a:lnTo>
                    <a:pt x="94" y="394"/>
                  </a:lnTo>
                  <a:lnTo>
                    <a:pt x="89" y="387"/>
                  </a:lnTo>
                  <a:lnTo>
                    <a:pt x="90" y="381"/>
                  </a:lnTo>
                  <a:lnTo>
                    <a:pt x="99" y="375"/>
                  </a:lnTo>
                  <a:lnTo>
                    <a:pt x="102" y="363"/>
                  </a:lnTo>
                  <a:lnTo>
                    <a:pt x="102" y="352"/>
                  </a:lnTo>
                  <a:lnTo>
                    <a:pt x="94" y="349"/>
                  </a:lnTo>
                  <a:lnTo>
                    <a:pt x="88" y="343"/>
                  </a:lnTo>
                  <a:lnTo>
                    <a:pt x="88" y="325"/>
                  </a:lnTo>
                  <a:lnTo>
                    <a:pt x="88" y="308"/>
                  </a:lnTo>
                  <a:lnTo>
                    <a:pt x="84" y="300"/>
                  </a:lnTo>
                  <a:lnTo>
                    <a:pt x="80" y="290"/>
                  </a:lnTo>
                  <a:lnTo>
                    <a:pt x="82" y="280"/>
                  </a:lnTo>
                  <a:lnTo>
                    <a:pt x="86" y="277"/>
                  </a:lnTo>
                  <a:lnTo>
                    <a:pt x="86" y="271"/>
                  </a:lnTo>
                  <a:lnTo>
                    <a:pt x="90" y="270"/>
                  </a:lnTo>
                  <a:lnTo>
                    <a:pt x="97" y="266"/>
                  </a:lnTo>
                  <a:lnTo>
                    <a:pt x="103" y="256"/>
                  </a:lnTo>
                  <a:lnTo>
                    <a:pt x="109" y="251"/>
                  </a:lnTo>
                  <a:lnTo>
                    <a:pt x="109" y="244"/>
                  </a:lnTo>
                  <a:lnTo>
                    <a:pt x="115" y="239"/>
                  </a:lnTo>
                  <a:lnTo>
                    <a:pt x="122" y="236"/>
                  </a:lnTo>
                  <a:lnTo>
                    <a:pt x="123" y="226"/>
                  </a:lnTo>
                  <a:lnTo>
                    <a:pt x="121" y="216"/>
                  </a:lnTo>
                  <a:lnTo>
                    <a:pt x="117" y="209"/>
                  </a:lnTo>
                  <a:lnTo>
                    <a:pt x="109" y="211"/>
                  </a:lnTo>
                  <a:lnTo>
                    <a:pt x="102" y="207"/>
                  </a:lnTo>
                  <a:lnTo>
                    <a:pt x="98" y="203"/>
                  </a:lnTo>
                  <a:lnTo>
                    <a:pt x="90" y="198"/>
                  </a:lnTo>
                  <a:lnTo>
                    <a:pt x="89" y="185"/>
                  </a:lnTo>
                  <a:lnTo>
                    <a:pt x="84" y="181"/>
                  </a:lnTo>
                  <a:lnTo>
                    <a:pt x="76" y="175"/>
                  </a:lnTo>
                  <a:lnTo>
                    <a:pt x="68" y="171"/>
                  </a:lnTo>
                  <a:lnTo>
                    <a:pt x="63" y="163"/>
                  </a:lnTo>
                  <a:lnTo>
                    <a:pt x="59" y="157"/>
                  </a:lnTo>
                  <a:lnTo>
                    <a:pt x="59" y="147"/>
                  </a:lnTo>
                  <a:lnTo>
                    <a:pt x="61" y="143"/>
                  </a:lnTo>
                  <a:lnTo>
                    <a:pt x="61" y="136"/>
                  </a:lnTo>
                  <a:lnTo>
                    <a:pt x="57" y="127"/>
                  </a:lnTo>
                  <a:lnTo>
                    <a:pt x="55" y="118"/>
                  </a:lnTo>
                  <a:lnTo>
                    <a:pt x="47" y="116"/>
                  </a:lnTo>
                  <a:lnTo>
                    <a:pt x="47" y="111"/>
                  </a:lnTo>
                  <a:lnTo>
                    <a:pt x="40" y="108"/>
                  </a:lnTo>
                  <a:lnTo>
                    <a:pt x="40" y="99"/>
                  </a:lnTo>
                  <a:lnTo>
                    <a:pt x="36" y="94"/>
                  </a:lnTo>
                  <a:lnTo>
                    <a:pt x="27" y="84"/>
                  </a:lnTo>
                  <a:lnTo>
                    <a:pt x="20" y="83"/>
                  </a:lnTo>
                  <a:lnTo>
                    <a:pt x="13" y="74"/>
                  </a:lnTo>
                  <a:lnTo>
                    <a:pt x="8" y="64"/>
                  </a:lnTo>
                  <a:lnTo>
                    <a:pt x="0" y="64"/>
                  </a:lnTo>
                  <a:lnTo>
                    <a:pt x="2" y="56"/>
                  </a:lnTo>
                  <a:lnTo>
                    <a:pt x="9" y="50"/>
                  </a:lnTo>
                  <a:lnTo>
                    <a:pt x="13" y="44"/>
                  </a:lnTo>
                  <a:lnTo>
                    <a:pt x="10" y="38"/>
                  </a:lnTo>
                  <a:lnTo>
                    <a:pt x="11" y="30"/>
                  </a:lnTo>
                  <a:lnTo>
                    <a:pt x="11" y="18"/>
                  </a:lnTo>
                  <a:lnTo>
                    <a:pt x="11" y="7"/>
                  </a:lnTo>
                  <a:lnTo>
                    <a:pt x="19" y="4"/>
                  </a:lnTo>
                  <a:lnTo>
                    <a:pt x="26" y="7"/>
                  </a:lnTo>
                  <a:lnTo>
                    <a:pt x="28" y="12"/>
                  </a:lnTo>
                  <a:lnTo>
                    <a:pt x="38" y="10"/>
                  </a:lnTo>
                  <a:lnTo>
                    <a:pt x="49" y="9"/>
                  </a:lnTo>
                  <a:lnTo>
                    <a:pt x="54" y="5"/>
                  </a:lnTo>
                  <a:lnTo>
                    <a:pt x="56" y="0"/>
                  </a:lnTo>
                  <a:lnTo>
                    <a:pt x="65" y="0"/>
                  </a:lnTo>
                  <a:lnTo>
                    <a:pt x="74" y="3"/>
                  </a:lnTo>
                  <a:lnTo>
                    <a:pt x="80" y="7"/>
                  </a:lnTo>
                  <a:lnTo>
                    <a:pt x="95" y="6"/>
                  </a:lnTo>
                  <a:lnTo>
                    <a:pt x="107" y="11"/>
                  </a:lnTo>
                  <a:lnTo>
                    <a:pt x="121" y="15"/>
                  </a:lnTo>
                  <a:lnTo>
                    <a:pt x="126" y="20"/>
                  </a:lnTo>
                  <a:lnTo>
                    <a:pt x="135" y="28"/>
                  </a:lnTo>
                  <a:lnTo>
                    <a:pt x="139" y="38"/>
                  </a:lnTo>
                  <a:lnTo>
                    <a:pt x="145" y="48"/>
                  </a:lnTo>
                  <a:lnTo>
                    <a:pt x="153" y="54"/>
                  </a:lnTo>
                  <a:lnTo>
                    <a:pt x="159" y="56"/>
                  </a:lnTo>
                  <a:lnTo>
                    <a:pt x="165" y="60"/>
                  </a:lnTo>
                  <a:lnTo>
                    <a:pt x="167" y="68"/>
                  </a:lnTo>
                  <a:lnTo>
                    <a:pt x="171" y="72"/>
                  </a:lnTo>
                  <a:lnTo>
                    <a:pt x="179" y="76"/>
                  </a:lnTo>
                  <a:lnTo>
                    <a:pt x="185" y="84"/>
                  </a:lnTo>
                  <a:lnTo>
                    <a:pt x="195" y="92"/>
                  </a:lnTo>
                  <a:lnTo>
                    <a:pt x="205" y="101"/>
                  </a:lnTo>
                  <a:lnTo>
                    <a:pt x="216" y="101"/>
                  </a:lnTo>
                  <a:lnTo>
                    <a:pt x="218" y="105"/>
                  </a:lnTo>
                  <a:lnTo>
                    <a:pt x="229" y="105"/>
                  </a:lnTo>
                  <a:lnTo>
                    <a:pt x="236" y="116"/>
                  </a:lnTo>
                  <a:lnTo>
                    <a:pt x="245" y="116"/>
                  </a:lnTo>
                  <a:lnTo>
                    <a:pt x="256" y="120"/>
                  </a:lnTo>
                  <a:lnTo>
                    <a:pt x="266" y="124"/>
                  </a:lnTo>
                  <a:lnTo>
                    <a:pt x="274" y="126"/>
                  </a:lnTo>
                  <a:lnTo>
                    <a:pt x="276" y="136"/>
                  </a:lnTo>
                  <a:lnTo>
                    <a:pt x="279" y="140"/>
                  </a:lnTo>
                  <a:lnTo>
                    <a:pt x="287" y="137"/>
                  </a:lnTo>
                  <a:lnTo>
                    <a:pt x="293" y="141"/>
                  </a:lnTo>
                  <a:lnTo>
                    <a:pt x="296" y="148"/>
                  </a:lnTo>
                  <a:lnTo>
                    <a:pt x="308" y="146"/>
                  </a:lnTo>
                  <a:lnTo>
                    <a:pt x="322" y="142"/>
                  </a:lnTo>
                  <a:lnTo>
                    <a:pt x="327" y="141"/>
                  </a:lnTo>
                  <a:lnTo>
                    <a:pt x="333" y="143"/>
                  </a:lnTo>
                  <a:lnTo>
                    <a:pt x="340" y="140"/>
                  </a:lnTo>
                  <a:lnTo>
                    <a:pt x="344" y="131"/>
                  </a:lnTo>
                  <a:lnTo>
                    <a:pt x="354" y="129"/>
                  </a:lnTo>
                  <a:lnTo>
                    <a:pt x="364" y="132"/>
                  </a:lnTo>
                  <a:lnTo>
                    <a:pt x="377" y="127"/>
                  </a:lnTo>
                  <a:lnTo>
                    <a:pt x="386" y="130"/>
                  </a:lnTo>
                  <a:lnTo>
                    <a:pt x="400" y="128"/>
                  </a:lnTo>
                  <a:lnTo>
                    <a:pt x="416" y="124"/>
                  </a:lnTo>
                  <a:lnTo>
                    <a:pt x="440" y="127"/>
                  </a:lnTo>
                  <a:lnTo>
                    <a:pt x="440" y="133"/>
                  </a:lnTo>
                  <a:lnTo>
                    <a:pt x="438" y="145"/>
                  </a:lnTo>
                  <a:lnTo>
                    <a:pt x="441" y="153"/>
                  </a:lnTo>
                  <a:lnTo>
                    <a:pt x="446" y="157"/>
                  </a:lnTo>
                  <a:lnTo>
                    <a:pt x="450" y="165"/>
                  </a:lnTo>
                  <a:lnTo>
                    <a:pt x="457" y="165"/>
                  </a:lnTo>
                  <a:lnTo>
                    <a:pt x="464" y="169"/>
                  </a:lnTo>
                  <a:lnTo>
                    <a:pt x="466" y="175"/>
                  </a:lnTo>
                  <a:lnTo>
                    <a:pt x="473" y="177"/>
                  </a:lnTo>
                  <a:lnTo>
                    <a:pt x="477" y="185"/>
                  </a:lnTo>
                  <a:lnTo>
                    <a:pt x="485" y="195"/>
                  </a:lnTo>
                  <a:lnTo>
                    <a:pt x="491" y="209"/>
                  </a:lnTo>
                  <a:lnTo>
                    <a:pt x="498" y="218"/>
                  </a:lnTo>
                  <a:lnTo>
                    <a:pt x="502" y="229"/>
                  </a:lnTo>
                  <a:lnTo>
                    <a:pt x="508" y="235"/>
                  </a:lnTo>
                  <a:lnTo>
                    <a:pt x="513" y="240"/>
                  </a:lnTo>
                  <a:lnTo>
                    <a:pt x="521" y="238"/>
                  </a:lnTo>
                  <a:lnTo>
                    <a:pt x="526" y="235"/>
                  </a:lnTo>
                  <a:lnTo>
                    <a:pt x="537" y="235"/>
                  </a:lnTo>
                  <a:lnTo>
                    <a:pt x="538" y="242"/>
                  </a:lnTo>
                  <a:lnTo>
                    <a:pt x="545" y="244"/>
                  </a:lnTo>
                  <a:lnTo>
                    <a:pt x="547" y="248"/>
                  </a:lnTo>
                  <a:lnTo>
                    <a:pt x="559" y="248"/>
                  </a:lnTo>
                  <a:lnTo>
                    <a:pt x="567" y="245"/>
                  </a:lnTo>
                  <a:lnTo>
                    <a:pt x="574" y="248"/>
                  </a:lnTo>
                  <a:lnTo>
                    <a:pt x="584" y="247"/>
                  </a:lnTo>
                  <a:lnTo>
                    <a:pt x="590" y="252"/>
                  </a:lnTo>
                  <a:lnTo>
                    <a:pt x="596" y="255"/>
                  </a:lnTo>
                  <a:lnTo>
                    <a:pt x="601" y="247"/>
                  </a:lnTo>
                  <a:lnTo>
                    <a:pt x="609" y="246"/>
                  </a:lnTo>
                  <a:lnTo>
                    <a:pt x="609" y="237"/>
                  </a:lnTo>
                  <a:lnTo>
                    <a:pt x="605" y="229"/>
                  </a:lnTo>
                  <a:lnTo>
                    <a:pt x="605" y="224"/>
                  </a:lnTo>
                  <a:lnTo>
                    <a:pt x="611" y="217"/>
                  </a:lnTo>
                  <a:lnTo>
                    <a:pt x="623" y="217"/>
                  </a:lnTo>
                  <a:lnTo>
                    <a:pt x="630" y="224"/>
                  </a:lnTo>
                  <a:lnTo>
                    <a:pt x="642" y="224"/>
                  </a:lnTo>
                  <a:lnTo>
                    <a:pt x="655" y="222"/>
                  </a:lnTo>
                  <a:lnTo>
                    <a:pt x="664" y="226"/>
                  </a:lnTo>
                  <a:lnTo>
                    <a:pt x="674" y="225"/>
                  </a:lnTo>
                  <a:lnTo>
                    <a:pt x="681" y="219"/>
                  </a:lnTo>
                  <a:lnTo>
                    <a:pt x="689" y="224"/>
                  </a:lnTo>
                  <a:lnTo>
                    <a:pt x="688" y="232"/>
                  </a:lnTo>
                  <a:lnTo>
                    <a:pt x="686" y="240"/>
                  </a:lnTo>
                  <a:lnTo>
                    <a:pt x="685" y="251"/>
                  </a:lnTo>
                  <a:lnTo>
                    <a:pt x="691" y="255"/>
                  </a:lnTo>
                  <a:lnTo>
                    <a:pt x="692" y="264"/>
                  </a:lnTo>
                  <a:lnTo>
                    <a:pt x="703" y="274"/>
                  </a:lnTo>
                  <a:lnTo>
                    <a:pt x="707" y="284"/>
                  </a:lnTo>
                  <a:lnTo>
                    <a:pt x="709" y="294"/>
                  </a:lnTo>
                  <a:lnTo>
                    <a:pt x="711" y="304"/>
                  </a:lnTo>
                  <a:lnTo>
                    <a:pt x="724" y="308"/>
                  </a:lnTo>
                  <a:lnTo>
                    <a:pt x="733" y="312"/>
                  </a:lnTo>
                  <a:lnTo>
                    <a:pt x="738" y="306"/>
                  </a:lnTo>
                  <a:lnTo>
                    <a:pt x="745" y="304"/>
                  </a:lnTo>
                  <a:lnTo>
                    <a:pt x="752" y="306"/>
                  </a:lnTo>
                  <a:lnTo>
                    <a:pt x="764" y="314"/>
                  </a:lnTo>
                  <a:lnTo>
                    <a:pt x="772" y="314"/>
                  </a:lnTo>
                  <a:lnTo>
                    <a:pt x="778" y="318"/>
                  </a:lnTo>
                  <a:lnTo>
                    <a:pt x="787" y="320"/>
                  </a:lnTo>
                  <a:lnTo>
                    <a:pt x="797" y="323"/>
                  </a:lnTo>
                  <a:lnTo>
                    <a:pt x="808" y="325"/>
                  </a:lnTo>
                  <a:lnTo>
                    <a:pt x="816" y="320"/>
                  </a:lnTo>
                  <a:lnTo>
                    <a:pt x="821" y="312"/>
                  </a:lnTo>
                  <a:lnTo>
                    <a:pt x="830" y="310"/>
                  </a:lnTo>
                  <a:lnTo>
                    <a:pt x="837" y="304"/>
                  </a:lnTo>
                  <a:lnTo>
                    <a:pt x="844" y="298"/>
                  </a:lnTo>
                  <a:lnTo>
                    <a:pt x="852" y="292"/>
                  </a:lnTo>
                  <a:lnTo>
                    <a:pt x="856" y="284"/>
                  </a:lnTo>
                  <a:lnTo>
                    <a:pt x="860" y="275"/>
                  </a:lnTo>
                  <a:lnTo>
                    <a:pt x="866" y="270"/>
                  </a:lnTo>
                  <a:lnTo>
                    <a:pt x="874" y="268"/>
                  </a:lnTo>
                  <a:lnTo>
                    <a:pt x="883" y="267"/>
                  </a:lnTo>
                  <a:lnTo>
                    <a:pt x="881" y="276"/>
                  </a:lnTo>
                  <a:lnTo>
                    <a:pt x="879" y="288"/>
                  </a:lnTo>
                  <a:lnTo>
                    <a:pt x="881" y="298"/>
                  </a:lnTo>
                  <a:lnTo>
                    <a:pt x="883" y="316"/>
                  </a:lnTo>
                  <a:lnTo>
                    <a:pt x="889" y="322"/>
                  </a:lnTo>
                  <a:lnTo>
                    <a:pt x="890" y="335"/>
                  </a:lnTo>
                  <a:lnTo>
                    <a:pt x="887" y="347"/>
                  </a:lnTo>
                  <a:lnTo>
                    <a:pt x="887" y="359"/>
                  </a:lnTo>
                  <a:lnTo>
                    <a:pt x="888" y="366"/>
                  </a:lnTo>
                  <a:lnTo>
                    <a:pt x="892" y="377"/>
                  </a:lnTo>
                  <a:lnTo>
                    <a:pt x="902" y="382"/>
                  </a:lnTo>
                  <a:lnTo>
                    <a:pt x="906" y="384"/>
                  </a:lnTo>
                  <a:lnTo>
                    <a:pt x="914" y="388"/>
                  </a:lnTo>
                  <a:lnTo>
                    <a:pt x="910" y="394"/>
                  </a:lnTo>
                  <a:lnTo>
                    <a:pt x="904" y="397"/>
                  </a:lnTo>
                  <a:lnTo>
                    <a:pt x="904" y="409"/>
                  </a:lnTo>
                  <a:lnTo>
                    <a:pt x="897" y="417"/>
                  </a:lnTo>
                  <a:lnTo>
                    <a:pt x="895" y="425"/>
                  </a:lnTo>
                  <a:lnTo>
                    <a:pt x="887" y="429"/>
                  </a:lnTo>
                  <a:lnTo>
                    <a:pt x="877" y="433"/>
                  </a:lnTo>
                  <a:lnTo>
                    <a:pt x="872" y="441"/>
                  </a:lnTo>
                  <a:lnTo>
                    <a:pt x="868" y="447"/>
                  </a:lnTo>
                  <a:lnTo>
                    <a:pt x="858" y="449"/>
                  </a:lnTo>
                  <a:lnTo>
                    <a:pt x="851" y="452"/>
                  </a:lnTo>
                  <a:lnTo>
                    <a:pt x="843" y="455"/>
                  </a:lnTo>
                  <a:lnTo>
                    <a:pt x="839" y="459"/>
                  </a:lnTo>
                  <a:lnTo>
                    <a:pt x="846" y="471"/>
                  </a:lnTo>
                  <a:lnTo>
                    <a:pt x="837" y="476"/>
                  </a:lnTo>
                  <a:lnTo>
                    <a:pt x="831" y="480"/>
                  </a:lnTo>
                  <a:lnTo>
                    <a:pt x="831" y="486"/>
                  </a:lnTo>
                  <a:lnTo>
                    <a:pt x="833" y="494"/>
                  </a:lnTo>
                  <a:lnTo>
                    <a:pt x="833" y="504"/>
                  </a:lnTo>
                  <a:lnTo>
                    <a:pt x="826" y="508"/>
                  </a:lnTo>
                  <a:lnTo>
                    <a:pt x="826" y="519"/>
                  </a:lnTo>
                  <a:lnTo>
                    <a:pt x="825" y="525"/>
                  </a:lnTo>
                  <a:lnTo>
                    <a:pt x="818" y="532"/>
                  </a:lnTo>
                  <a:lnTo>
                    <a:pt x="812" y="540"/>
                  </a:lnTo>
                  <a:lnTo>
                    <a:pt x="805" y="544"/>
                  </a:lnTo>
                  <a:lnTo>
                    <a:pt x="801" y="550"/>
                  </a:lnTo>
                  <a:lnTo>
                    <a:pt x="791" y="554"/>
                  </a:lnTo>
                  <a:lnTo>
                    <a:pt x="789" y="564"/>
                  </a:lnTo>
                  <a:lnTo>
                    <a:pt x="788" y="572"/>
                  </a:lnTo>
                  <a:lnTo>
                    <a:pt x="793" y="578"/>
                  </a:lnTo>
                  <a:lnTo>
                    <a:pt x="798" y="583"/>
                  </a:lnTo>
                  <a:lnTo>
                    <a:pt x="803" y="588"/>
                  </a:lnTo>
                  <a:lnTo>
                    <a:pt x="809" y="586"/>
                  </a:lnTo>
                  <a:lnTo>
                    <a:pt x="811" y="580"/>
                  </a:lnTo>
                  <a:lnTo>
                    <a:pt x="819" y="580"/>
                  </a:lnTo>
                  <a:lnTo>
                    <a:pt x="829" y="584"/>
                  </a:lnTo>
                  <a:lnTo>
                    <a:pt x="837" y="578"/>
                  </a:lnTo>
                  <a:lnTo>
                    <a:pt x="846" y="576"/>
                  </a:lnTo>
                  <a:lnTo>
                    <a:pt x="853" y="578"/>
                  </a:lnTo>
                  <a:lnTo>
                    <a:pt x="856" y="584"/>
                  </a:lnTo>
                  <a:lnTo>
                    <a:pt x="862" y="588"/>
                  </a:lnTo>
                  <a:lnTo>
                    <a:pt x="860" y="597"/>
                  </a:lnTo>
                  <a:lnTo>
                    <a:pt x="869" y="595"/>
                  </a:lnTo>
                  <a:lnTo>
                    <a:pt x="878" y="594"/>
                  </a:lnTo>
                  <a:lnTo>
                    <a:pt x="888" y="600"/>
                  </a:lnTo>
                  <a:lnTo>
                    <a:pt x="890" y="613"/>
                  </a:lnTo>
                  <a:lnTo>
                    <a:pt x="902" y="617"/>
                  </a:lnTo>
                  <a:lnTo>
                    <a:pt x="910" y="620"/>
                  </a:lnTo>
                  <a:lnTo>
                    <a:pt x="919" y="621"/>
                  </a:lnTo>
                  <a:lnTo>
                    <a:pt x="919" y="634"/>
                  </a:lnTo>
                  <a:lnTo>
                    <a:pt x="921" y="648"/>
                  </a:lnTo>
                  <a:lnTo>
                    <a:pt x="921" y="660"/>
                  </a:lnTo>
                  <a:lnTo>
                    <a:pt x="921" y="671"/>
                  </a:lnTo>
                  <a:lnTo>
                    <a:pt x="919" y="681"/>
                  </a:lnTo>
                  <a:lnTo>
                    <a:pt x="913" y="687"/>
                  </a:lnTo>
                  <a:lnTo>
                    <a:pt x="904" y="695"/>
                  </a:lnTo>
                  <a:lnTo>
                    <a:pt x="898" y="707"/>
                  </a:lnTo>
                  <a:lnTo>
                    <a:pt x="889" y="711"/>
                  </a:lnTo>
                  <a:lnTo>
                    <a:pt x="888" y="722"/>
                  </a:lnTo>
                  <a:lnTo>
                    <a:pt x="889" y="734"/>
                  </a:lnTo>
                  <a:lnTo>
                    <a:pt x="889" y="746"/>
                  </a:lnTo>
                  <a:lnTo>
                    <a:pt x="890" y="762"/>
                  </a:lnTo>
                  <a:lnTo>
                    <a:pt x="894" y="774"/>
                  </a:lnTo>
                  <a:lnTo>
                    <a:pt x="901" y="780"/>
                  </a:lnTo>
                  <a:lnTo>
                    <a:pt x="904" y="786"/>
                  </a:lnTo>
                  <a:lnTo>
                    <a:pt x="902" y="793"/>
                  </a:lnTo>
                  <a:lnTo>
                    <a:pt x="898" y="802"/>
                  </a:lnTo>
                  <a:lnTo>
                    <a:pt x="896" y="812"/>
                  </a:lnTo>
                  <a:lnTo>
                    <a:pt x="891" y="820"/>
                  </a:lnTo>
                  <a:lnTo>
                    <a:pt x="883" y="828"/>
                  </a:lnTo>
                  <a:lnTo>
                    <a:pt x="879" y="839"/>
                  </a:lnTo>
                  <a:lnTo>
                    <a:pt x="885" y="849"/>
                  </a:lnTo>
                  <a:lnTo>
                    <a:pt x="891" y="862"/>
                  </a:lnTo>
                  <a:lnTo>
                    <a:pt x="895" y="871"/>
                  </a:lnTo>
                  <a:lnTo>
                    <a:pt x="897" y="877"/>
                  </a:lnTo>
                  <a:lnTo>
                    <a:pt x="892" y="883"/>
                  </a:lnTo>
                  <a:lnTo>
                    <a:pt x="885" y="887"/>
                  </a:lnTo>
                  <a:lnTo>
                    <a:pt x="885" y="893"/>
                  </a:lnTo>
                  <a:lnTo>
                    <a:pt x="882" y="908"/>
                  </a:lnTo>
                  <a:lnTo>
                    <a:pt x="877" y="911"/>
                  </a:lnTo>
                  <a:lnTo>
                    <a:pt x="874" y="908"/>
                  </a:lnTo>
                  <a:lnTo>
                    <a:pt x="868" y="902"/>
                  </a:lnTo>
                  <a:lnTo>
                    <a:pt x="862" y="899"/>
                  </a:lnTo>
                  <a:lnTo>
                    <a:pt x="856" y="902"/>
                  </a:lnTo>
                  <a:lnTo>
                    <a:pt x="850" y="909"/>
                  </a:lnTo>
                  <a:lnTo>
                    <a:pt x="847" y="917"/>
                  </a:lnTo>
                  <a:lnTo>
                    <a:pt x="840" y="918"/>
                  </a:lnTo>
                  <a:lnTo>
                    <a:pt x="829" y="917"/>
                  </a:lnTo>
                  <a:lnTo>
                    <a:pt x="826" y="923"/>
                  </a:lnTo>
                  <a:lnTo>
                    <a:pt x="819" y="924"/>
                  </a:lnTo>
                  <a:lnTo>
                    <a:pt x="811" y="924"/>
                  </a:lnTo>
                  <a:lnTo>
                    <a:pt x="804" y="927"/>
                  </a:lnTo>
                  <a:lnTo>
                    <a:pt x="795" y="927"/>
                  </a:lnTo>
                  <a:lnTo>
                    <a:pt x="789" y="933"/>
                  </a:lnTo>
                  <a:lnTo>
                    <a:pt x="790" y="942"/>
                  </a:lnTo>
                  <a:lnTo>
                    <a:pt x="784" y="947"/>
                  </a:lnTo>
                  <a:lnTo>
                    <a:pt x="784" y="944"/>
                  </a:lnTo>
                  <a:lnTo>
                    <a:pt x="772" y="941"/>
                  </a:lnTo>
                  <a:lnTo>
                    <a:pt x="765" y="945"/>
                  </a:lnTo>
                  <a:lnTo>
                    <a:pt x="757" y="948"/>
                  </a:lnTo>
                  <a:lnTo>
                    <a:pt x="751" y="954"/>
                  </a:lnTo>
                  <a:lnTo>
                    <a:pt x="747" y="962"/>
                  </a:lnTo>
                  <a:lnTo>
                    <a:pt x="749" y="974"/>
                  </a:lnTo>
                  <a:lnTo>
                    <a:pt x="748" y="987"/>
                  </a:lnTo>
                  <a:lnTo>
                    <a:pt x="745" y="996"/>
                  </a:lnTo>
                  <a:lnTo>
                    <a:pt x="738" y="998"/>
                  </a:lnTo>
                  <a:lnTo>
                    <a:pt x="733" y="1002"/>
                  </a:lnTo>
                  <a:lnTo>
                    <a:pt x="729" y="1013"/>
                  </a:lnTo>
                  <a:lnTo>
                    <a:pt x="721" y="1019"/>
                  </a:lnTo>
                  <a:lnTo>
                    <a:pt x="715" y="1025"/>
                  </a:lnTo>
                  <a:lnTo>
                    <a:pt x="708" y="1028"/>
                  </a:lnTo>
                  <a:lnTo>
                    <a:pt x="700" y="1031"/>
                  </a:lnTo>
                  <a:lnTo>
                    <a:pt x="691" y="1034"/>
                  </a:lnTo>
                  <a:lnTo>
                    <a:pt x="685" y="1035"/>
                  </a:lnTo>
                  <a:lnTo>
                    <a:pt x="679" y="1035"/>
                  </a:lnTo>
                  <a:lnTo>
                    <a:pt x="676" y="1041"/>
                  </a:lnTo>
                  <a:lnTo>
                    <a:pt x="669" y="1041"/>
                  </a:lnTo>
                  <a:lnTo>
                    <a:pt x="663" y="1043"/>
                  </a:lnTo>
                  <a:lnTo>
                    <a:pt x="657" y="1043"/>
                  </a:lnTo>
                  <a:lnTo>
                    <a:pt x="648" y="1041"/>
                  </a:lnTo>
                  <a:lnTo>
                    <a:pt x="642" y="1049"/>
                  </a:lnTo>
                  <a:lnTo>
                    <a:pt x="637" y="1052"/>
                  </a:lnTo>
                  <a:lnTo>
                    <a:pt x="630" y="1050"/>
                  </a:lnTo>
                  <a:lnTo>
                    <a:pt x="625" y="1055"/>
                  </a:lnTo>
                  <a:lnTo>
                    <a:pt x="622" y="1062"/>
                  </a:lnTo>
                  <a:lnTo>
                    <a:pt x="616" y="1067"/>
                  </a:lnTo>
                  <a:lnTo>
                    <a:pt x="610" y="1073"/>
                  </a:lnTo>
                  <a:lnTo>
                    <a:pt x="609" y="1080"/>
                  </a:lnTo>
                  <a:lnTo>
                    <a:pt x="610" y="1086"/>
                  </a:lnTo>
                  <a:lnTo>
                    <a:pt x="607" y="1092"/>
                  </a:lnTo>
                  <a:lnTo>
                    <a:pt x="600" y="1094"/>
                  </a:lnTo>
                  <a:lnTo>
                    <a:pt x="593" y="1086"/>
                  </a:lnTo>
                  <a:lnTo>
                    <a:pt x="586" y="1084"/>
                  </a:lnTo>
                  <a:lnTo>
                    <a:pt x="582" y="1076"/>
                  </a:lnTo>
                  <a:lnTo>
                    <a:pt x="578" y="1076"/>
                  </a:lnTo>
                  <a:lnTo>
                    <a:pt x="574" y="1070"/>
                  </a:lnTo>
                  <a:lnTo>
                    <a:pt x="564" y="1065"/>
                  </a:lnTo>
                  <a:lnTo>
                    <a:pt x="556" y="1070"/>
                  </a:lnTo>
                  <a:lnTo>
                    <a:pt x="546" y="1070"/>
                  </a:lnTo>
                  <a:lnTo>
                    <a:pt x="540" y="1079"/>
                  </a:lnTo>
                  <a:lnTo>
                    <a:pt x="538" y="1091"/>
                  </a:lnTo>
                  <a:lnTo>
                    <a:pt x="537" y="1106"/>
                  </a:lnTo>
                  <a:lnTo>
                    <a:pt x="532" y="1113"/>
                  </a:lnTo>
                  <a:lnTo>
                    <a:pt x="526" y="1115"/>
                  </a:lnTo>
                  <a:lnTo>
                    <a:pt x="521" y="1113"/>
                  </a:lnTo>
                  <a:lnTo>
                    <a:pt x="517" y="1107"/>
                  </a:lnTo>
                  <a:lnTo>
                    <a:pt x="513" y="1099"/>
                  </a:lnTo>
                  <a:lnTo>
                    <a:pt x="507" y="1096"/>
                  </a:lnTo>
                  <a:lnTo>
                    <a:pt x="501" y="1088"/>
                  </a:lnTo>
                  <a:lnTo>
                    <a:pt x="496" y="1084"/>
                  </a:lnTo>
                  <a:lnTo>
                    <a:pt x="489" y="1079"/>
                  </a:lnTo>
                  <a:lnTo>
                    <a:pt x="480" y="1077"/>
                  </a:lnTo>
                  <a:lnTo>
                    <a:pt x="472" y="1082"/>
                  </a:lnTo>
                  <a:lnTo>
                    <a:pt x="468" y="1080"/>
                  </a:lnTo>
                  <a:lnTo>
                    <a:pt x="462" y="1076"/>
                  </a:lnTo>
                  <a:lnTo>
                    <a:pt x="453" y="1071"/>
                  </a:lnTo>
                  <a:lnTo>
                    <a:pt x="450" y="1064"/>
                  </a:lnTo>
                  <a:lnTo>
                    <a:pt x="445" y="1068"/>
                  </a:lnTo>
                  <a:lnTo>
                    <a:pt x="439" y="1068"/>
                  </a:lnTo>
                  <a:lnTo>
                    <a:pt x="435" y="1062"/>
                  </a:lnTo>
                  <a:lnTo>
                    <a:pt x="434" y="1051"/>
                  </a:lnTo>
                  <a:lnTo>
                    <a:pt x="432" y="1046"/>
                  </a:lnTo>
                  <a:lnTo>
                    <a:pt x="430" y="1036"/>
                  </a:lnTo>
                  <a:lnTo>
                    <a:pt x="423" y="1036"/>
                  </a:lnTo>
                  <a:lnTo>
                    <a:pt x="417" y="1037"/>
                  </a:lnTo>
                  <a:lnTo>
                    <a:pt x="407" y="1032"/>
                  </a:lnTo>
                  <a:lnTo>
                    <a:pt x="397" y="1032"/>
                  </a:lnTo>
                  <a:lnTo>
                    <a:pt x="385" y="1035"/>
                  </a:lnTo>
                  <a:lnTo>
                    <a:pt x="377" y="1029"/>
                  </a:lnTo>
                  <a:lnTo>
                    <a:pt x="374" y="1024"/>
                  </a:lnTo>
                  <a:lnTo>
                    <a:pt x="373" y="1016"/>
                  </a:lnTo>
                  <a:lnTo>
                    <a:pt x="379" y="1010"/>
                  </a:lnTo>
                  <a:lnTo>
                    <a:pt x="376" y="1005"/>
                  </a:lnTo>
                  <a:lnTo>
                    <a:pt x="369" y="1000"/>
                  </a:lnTo>
                  <a:lnTo>
                    <a:pt x="360" y="1001"/>
                  </a:lnTo>
                  <a:lnTo>
                    <a:pt x="352" y="1000"/>
                  </a:lnTo>
                  <a:lnTo>
                    <a:pt x="345" y="1000"/>
                  </a:lnTo>
                  <a:lnTo>
                    <a:pt x="339" y="997"/>
                  </a:lnTo>
                  <a:lnTo>
                    <a:pt x="341" y="991"/>
                  </a:lnTo>
                  <a:lnTo>
                    <a:pt x="348" y="983"/>
                  </a:lnTo>
                  <a:lnTo>
                    <a:pt x="358" y="981"/>
                  </a:lnTo>
                  <a:lnTo>
                    <a:pt x="366" y="980"/>
                  </a:lnTo>
                  <a:lnTo>
                    <a:pt x="374" y="974"/>
                  </a:lnTo>
                  <a:lnTo>
                    <a:pt x="383" y="972"/>
                  </a:lnTo>
                  <a:lnTo>
                    <a:pt x="388" y="969"/>
                  </a:lnTo>
                  <a:lnTo>
                    <a:pt x="399" y="967"/>
                  </a:lnTo>
                  <a:lnTo>
                    <a:pt x="409" y="961"/>
                  </a:lnTo>
                  <a:lnTo>
                    <a:pt x="429" y="963"/>
                  </a:lnTo>
                  <a:lnTo>
                    <a:pt x="432" y="955"/>
                  </a:lnTo>
                  <a:lnTo>
                    <a:pt x="435" y="947"/>
                  </a:lnTo>
                  <a:lnTo>
                    <a:pt x="434" y="937"/>
                  </a:lnTo>
                  <a:lnTo>
                    <a:pt x="433" y="927"/>
                  </a:lnTo>
                  <a:lnTo>
                    <a:pt x="432" y="916"/>
                  </a:lnTo>
                  <a:lnTo>
                    <a:pt x="435" y="908"/>
                  </a:lnTo>
                  <a:lnTo>
                    <a:pt x="435" y="902"/>
                  </a:lnTo>
                  <a:lnTo>
                    <a:pt x="431" y="901"/>
                  </a:lnTo>
                  <a:lnTo>
                    <a:pt x="425" y="900"/>
                  </a:lnTo>
                  <a:lnTo>
                    <a:pt x="425" y="891"/>
                  </a:lnTo>
                  <a:lnTo>
                    <a:pt x="431" y="888"/>
                  </a:lnTo>
                  <a:lnTo>
                    <a:pt x="437" y="893"/>
                  </a:lnTo>
                  <a:lnTo>
                    <a:pt x="444" y="894"/>
                  </a:lnTo>
                  <a:lnTo>
                    <a:pt x="448" y="887"/>
                  </a:lnTo>
                  <a:lnTo>
                    <a:pt x="450" y="879"/>
                  </a:lnTo>
                  <a:lnTo>
                    <a:pt x="452" y="871"/>
                  </a:lnTo>
                  <a:lnTo>
                    <a:pt x="452" y="864"/>
                  </a:lnTo>
                  <a:lnTo>
                    <a:pt x="452" y="852"/>
                  </a:lnTo>
                  <a:lnTo>
                    <a:pt x="446" y="847"/>
                  </a:lnTo>
                  <a:lnTo>
                    <a:pt x="440" y="840"/>
                  </a:lnTo>
                  <a:lnTo>
                    <a:pt x="431" y="836"/>
                  </a:lnTo>
                  <a:lnTo>
                    <a:pt x="423" y="832"/>
                  </a:lnTo>
                  <a:lnTo>
                    <a:pt x="416" y="830"/>
                  </a:lnTo>
                  <a:lnTo>
                    <a:pt x="406" y="830"/>
                  </a:lnTo>
                  <a:lnTo>
                    <a:pt x="398" y="834"/>
                  </a:lnTo>
                  <a:lnTo>
                    <a:pt x="395" y="838"/>
                  </a:lnTo>
                  <a:lnTo>
                    <a:pt x="388" y="836"/>
                  </a:lnTo>
                  <a:lnTo>
                    <a:pt x="381" y="836"/>
                  </a:lnTo>
                  <a:lnTo>
                    <a:pt x="376" y="826"/>
                  </a:lnTo>
                  <a:lnTo>
                    <a:pt x="366" y="828"/>
                  </a:lnTo>
                  <a:lnTo>
                    <a:pt x="364" y="818"/>
                  </a:lnTo>
                  <a:lnTo>
                    <a:pt x="363" y="812"/>
                  </a:lnTo>
                  <a:lnTo>
                    <a:pt x="356" y="808"/>
                  </a:lnTo>
                  <a:lnTo>
                    <a:pt x="352" y="804"/>
                  </a:lnTo>
                  <a:lnTo>
                    <a:pt x="349" y="810"/>
                  </a:lnTo>
                  <a:lnTo>
                    <a:pt x="347" y="818"/>
                  </a:lnTo>
                  <a:lnTo>
                    <a:pt x="347" y="830"/>
                  </a:lnTo>
                  <a:lnTo>
                    <a:pt x="343" y="836"/>
                  </a:lnTo>
                  <a:lnTo>
                    <a:pt x="341" y="843"/>
                  </a:lnTo>
                  <a:lnTo>
                    <a:pt x="333" y="842"/>
                  </a:lnTo>
                  <a:lnTo>
                    <a:pt x="327" y="834"/>
                  </a:lnTo>
                  <a:lnTo>
                    <a:pt x="322" y="824"/>
                  </a:lnTo>
                  <a:lnTo>
                    <a:pt x="317" y="816"/>
                  </a:lnTo>
                  <a:lnTo>
                    <a:pt x="316" y="806"/>
                  </a:lnTo>
                  <a:lnTo>
                    <a:pt x="316" y="792"/>
                  </a:lnTo>
                  <a:lnTo>
                    <a:pt x="316" y="783"/>
                  </a:lnTo>
                  <a:lnTo>
                    <a:pt x="312" y="783"/>
                  </a:lnTo>
                  <a:lnTo>
                    <a:pt x="303" y="790"/>
                  </a:lnTo>
                  <a:lnTo>
                    <a:pt x="295" y="794"/>
                  </a:lnTo>
                  <a:lnTo>
                    <a:pt x="289" y="791"/>
                  </a:lnTo>
                  <a:lnTo>
                    <a:pt x="285" y="791"/>
                  </a:lnTo>
                  <a:lnTo>
                    <a:pt x="278" y="792"/>
                  </a:lnTo>
                  <a:lnTo>
                    <a:pt x="270" y="787"/>
                  </a:lnTo>
                  <a:lnTo>
                    <a:pt x="264" y="786"/>
                  </a:lnTo>
                  <a:lnTo>
                    <a:pt x="262" y="778"/>
                  </a:lnTo>
                  <a:lnTo>
                    <a:pt x="253" y="776"/>
                  </a:lnTo>
                  <a:lnTo>
                    <a:pt x="249" y="767"/>
                  </a:lnTo>
                  <a:lnTo>
                    <a:pt x="243" y="766"/>
                  </a:lnTo>
                  <a:lnTo>
                    <a:pt x="240" y="758"/>
                  </a:lnTo>
                  <a:lnTo>
                    <a:pt x="226" y="758"/>
                  </a:lnTo>
                  <a:lnTo>
                    <a:pt x="217" y="759"/>
                  </a:lnTo>
                  <a:lnTo>
                    <a:pt x="217" y="769"/>
                  </a:lnTo>
                  <a:lnTo>
                    <a:pt x="213" y="774"/>
                  </a:lnTo>
                  <a:lnTo>
                    <a:pt x="206" y="775"/>
                  </a:lnTo>
                  <a:lnTo>
                    <a:pt x="199" y="777"/>
                  </a:lnTo>
                  <a:lnTo>
                    <a:pt x="193" y="782"/>
                  </a:lnTo>
                  <a:lnTo>
                    <a:pt x="186" y="786"/>
                  </a:lnTo>
                  <a:lnTo>
                    <a:pt x="179" y="790"/>
                  </a:lnTo>
                  <a:lnTo>
                    <a:pt x="174" y="794"/>
                  </a:lnTo>
                  <a:lnTo>
                    <a:pt x="174" y="804"/>
                  </a:lnTo>
                  <a:lnTo>
                    <a:pt x="171" y="808"/>
                  </a:lnTo>
                  <a:lnTo>
                    <a:pt x="166" y="816"/>
                  </a:lnTo>
                  <a:lnTo>
                    <a:pt x="158" y="816"/>
                  </a:lnTo>
                  <a:lnTo>
                    <a:pt x="149" y="822"/>
                  </a:lnTo>
                  <a:lnTo>
                    <a:pt x="143" y="826"/>
                  </a:lnTo>
                  <a:lnTo>
                    <a:pt x="142" y="834"/>
                  </a:lnTo>
                  <a:lnTo>
                    <a:pt x="137" y="838"/>
                  </a:lnTo>
                  <a:lnTo>
                    <a:pt x="126" y="838"/>
                  </a:lnTo>
                  <a:lnTo>
                    <a:pt x="114" y="841"/>
                  </a:lnTo>
                  <a:lnTo>
                    <a:pt x="105" y="850"/>
                  </a:lnTo>
                  <a:lnTo>
                    <a:pt x="101" y="857"/>
                  </a:lnTo>
                  <a:lnTo>
                    <a:pt x="96" y="857"/>
                  </a:lnTo>
                  <a:lnTo>
                    <a:pt x="91" y="856"/>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408" name="Freeform 48"/>
            <p:cNvSpPr>
              <a:spLocks/>
            </p:cNvSpPr>
            <p:nvPr/>
          </p:nvSpPr>
          <p:spPr bwMode="auto">
            <a:xfrm>
              <a:off x="2386" y="981"/>
              <a:ext cx="1434" cy="1108"/>
            </a:xfrm>
            <a:custGeom>
              <a:avLst/>
              <a:gdLst>
                <a:gd name="T0" fmla="*/ 54 w 2245"/>
                <a:gd name="T1" fmla="*/ 1056 h 1650"/>
                <a:gd name="T2" fmla="*/ 168 w 2245"/>
                <a:gd name="T3" fmla="*/ 1044 h 1650"/>
                <a:gd name="T4" fmla="*/ 247 w 2245"/>
                <a:gd name="T5" fmla="*/ 968 h 1650"/>
                <a:gd name="T6" fmla="*/ 325 w 2245"/>
                <a:gd name="T7" fmla="*/ 882 h 1650"/>
                <a:gd name="T8" fmla="*/ 423 w 2245"/>
                <a:gd name="T9" fmla="*/ 792 h 1650"/>
                <a:gd name="T10" fmla="*/ 502 w 2245"/>
                <a:gd name="T11" fmla="*/ 692 h 1650"/>
                <a:gd name="T12" fmla="*/ 568 w 2245"/>
                <a:gd name="T13" fmla="*/ 570 h 1650"/>
                <a:gd name="T14" fmla="*/ 714 w 2245"/>
                <a:gd name="T15" fmla="*/ 576 h 1650"/>
                <a:gd name="T16" fmla="*/ 835 w 2245"/>
                <a:gd name="T17" fmla="*/ 567 h 1650"/>
                <a:gd name="T18" fmla="*/ 915 w 2245"/>
                <a:gd name="T19" fmla="*/ 410 h 1650"/>
                <a:gd name="T20" fmla="*/ 1044 w 2245"/>
                <a:gd name="T21" fmla="*/ 405 h 1650"/>
                <a:gd name="T22" fmla="*/ 1159 w 2245"/>
                <a:gd name="T23" fmla="*/ 339 h 1650"/>
                <a:gd name="T24" fmla="*/ 1272 w 2245"/>
                <a:gd name="T25" fmla="*/ 305 h 1650"/>
                <a:gd name="T26" fmla="*/ 1360 w 2245"/>
                <a:gd name="T27" fmla="*/ 179 h 1650"/>
                <a:gd name="T28" fmla="*/ 1435 w 2245"/>
                <a:gd name="T29" fmla="*/ 68 h 1650"/>
                <a:gd name="T30" fmla="*/ 1528 w 2245"/>
                <a:gd name="T31" fmla="*/ 5 h 1650"/>
                <a:gd name="T32" fmla="*/ 1624 w 2245"/>
                <a:gd name="T33" fmla="*/ 96 h 1650"/>
                <a:gd name="T34" fmla="*/ 1719 w 2245"/>
                <a:gd name="T35" fmla="*/ 218 h 1650"/>
                <a:gd name="T36" fmla="*/ 1665 w 2245"/>
                <a:gd name="T37" fmla="*/ 326 h 1650"/>
                <a:gd name="T38" fmla="*/ 1677 w 2245"/>
                <a:gd name="T39" fmla="*/ 482 h 1650"/>
                <a:gd name="T40" fmla="*/ 1677 w 2245"/>
                <a:gd name="T41" fmla="*/ 615 h 1650"/>
                <a:gd name="T42" fmla="*/ 1723 w 2245"/>
                <a:gd name="T43" fmla="*/ 758 h 1650"/>
                <a:gd name="T44" fmla="*/ 1711 w 2245"/>
                <a:gd name="T45" fmla="*/ 813 h 1650"/>
                <a:gd name="T46" fmla="*/ 1644 w 2245"/>
                <a:gd name="T47" fmla="*/ 888 h 1650"/>
                <a:gd name="T48" fmla="*/ 1605 w 2245"/>
                <a:gd name="T49" fmla="*/ 999 h 1650"/>
                <a:gd name="T50" fmla="*/ 1635 w 2245"/>
                <a:gd name="T51" fmla="*/ 1080 h 1650"/>
                <a:gd name="T52" fmla="*/ 1702 w 2245"/>
                <a:gd name="T53" fmla="*/ 1170 h 1650"/>
                <a:gd name="T54" fmla="*/ 1809 w 2245"/>
                <a:gd name="T55" fmla="*/ 1101 h 1650"/>
                <a:gd name="T56" fmla="*/ 1909 w 2245"/>
                <a:gd name="T57" fmla="*/ 1032 h 1650"/>
                <a:gd name="T58" fmla="*/ 2031 w 2245"/>
                <a:gd name="T59" fmla="*/ 1073 h 1650"/>
                <a:gd name="T60" fmla="*/ 2083 w 2245"/>
                <a:gd name="T61" fmla="*/ 1116 h 1650"/>
                <a:gd name="T62" fmla="*/ 2172 w 2245"/>
                <a:gd name="T63" fmla="*/ 1143 h 1650"/>
                <a:gd name="T64" fmla="*/ 2238 w 2245"/>
                <a:gd name="T65" fmla="*/ 1227 h 1650"/>
                <a:gd name="T66" fmla="*/ 2212 w 2245"/>
                <a:gd name="T67" fmla="*/ 1332 h 1650"/>
                <a:gd name="T68" fmla="*/ 2071 w 2245"/>
                <a:gd name="T69" fmla="*/ 1385 h 1650"/>
                <a:gd name="T70" fmla="*/ 1959 w 2245"/>
                <a:gd name="T71" fmla="*/ 1401 h 1650"/>
                <a:gd name="T72" fmla="*/ 1822 w 2245"/>
                <a:gd name="T73" fmla="*/ 1490 h 1650"/>
                <a:gd name="T74" fmla="*/ 1723 w 2245"/>
                <a:gd name="T75" fmla="*/ 1467 h 1650"/>
                <a:gd name="T76" fmla="*/ 1626 w 2245"/>
                <a:gd name="T77" fmla="*/ 1389 h 1650"/>
                <a:gd name="T78" fmla="*/ 1558 w 2245"/>
                <a:gd name="T79" fmla="*/ 1518 h 1650"/>
                <a:gd name="T80" fmla="*/ 1504 w 2245"/>
                <a:gd name="T81" fmla="*/ 1646 h 1650"/>
                <a:gd name="T82" fmla="*/ 1456 w 2245"/>
                <a:gd name="T83" fmla="*/ 1572 h 1650"/>
                <a:gd name="T84" fmla="*/ 1470 w 2245"/>
                <a:gd name="T85" fmla="*/ 1460 h 1650"/>
                <a:gd name="T86" fmla="*/ 1432 w 2245"/>
                <a:gd name="T87" fmla="*/ 1350 h 1650"/>
                <a:gd name="T88" fmla="*/ 1338 w 2245"/>
                <a:gd name="T89" fmla="*/ 1329 h 1650"/>
                <a:gd name="T90" fmla="*/ 1248 w 2245"/>
                <a:gd name="T91" fmla="*/ 1266 h 1650"/>
                <a:gd name="T92" fmla="*/ 1185 w 2245"/>
                <a:gd name="T93" fmla="*/ 1182 h 1650"/>
                <a:gd name="T94" fmla="*/ 1080 w 2245"/>
                <a:gd name="T95" fmla="*/ 1139 h 1650"/>
                <a:gd name="T96" fmla="*/ 1113 w 2245"/>
                <a:gd name="T97" fmla="*/ 1017 h 1650"/>
                <a:gd name="T98" fmla="*/ 991 w 2245"/>
                <a:gd name="T99" fmla="*/ 1005 h 1650"/>
                <a:gd name="T100" fmla="*/ 886 w 2245"/>
                <a:gd name="T101" fmla="*/ 969 h 1650"/>
                <a:gd name="T102" fmla="*/ 813 w 2245"/>
                <a:gd name="T103" fmla="*/ 854 h 1650"/>
                <a:gd name="T104" fmla="*/ 727 w 2245"/>
                <a:gd name="T105" fmla="*/ 783 h 1650"/>
                <a:gd name="T106" fmla="*/ 631 w 2245"/>
                <a:gd name="T107" fmla="*/ 864 h 1650"/>
                <a:gd name="T108" fmla="*/ 574 w 2245"/>
                <a:gd name="T109" fmla="*/ 998 h 1650"/>
                <a:gd name="T110" fmla="*/ 501 w 2245"/>
                <a:gd name="T111" fmla="*/ 1110 h 1650"/>
                <a:gd name="T112" fmla="*/ 402 w 2245"/>
                <a:gd name="T113" fmla="*/ 1233 h 1650"/>
                <a:gd name="T114" fmla="*/ 304 w 2245"/>
                <a:gd name="T115" fmla="*/ 1238 h 1650"/>
                <a:gd name="T116" fmla="*/ 180 w 2245"/>
                <a:gd name="T117" fmla="*/ 1275 h 1650"/>
                <a:gd name="T118" fmla="*/ 51 w 2245"/>
                <a:gd name="T119" fmla="*/ 1220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45" h="1650">
                  <a:moveTo>
                    <a:pt x="0" y="1136"/>
                  </a:moveTo>
                  <a:lnTo>
                    <a:pt x="7" y="1127"/>
                  </a:lnTo>
                  <a:lnTo>
                    <a:pt x="3" y="1116"/>
                  </a:lnTo>
                  <a:lnTo>
                    <a:pt x="4" y="1101"/>
                  </a:lnTo>
                  <a:lnTo>
                    <a:pt x="13" y="1094"/>
                  </a:lnTo>
                  <a:lnTo>
                    <a:pt x="22" y="1088"/>
                  </a:lnTo>
                  <a:lnTo>
                    <a:pt x="16" y="1079"/>
                  </a:lnTo>
                  <a:lnTo>
                    <a:pt x="18" y="1068"/>
                  </a:lnTo>
                  <a:lnTo>
                    <a:pt x="36" y="1067"/>
                  </a:lnTo>
                  <a:lnTo>
                    <a:pt x="31" y="1058"/>
                  </a:lnTo>
                  <a:lnTo>
                    <a:pt x="43" y="1053"/>
                  </a:lnTo>
                  <a:lnTo>
                    <a:pt x="54" y="1056"/>
                  </a:lnTo>
                  <a:lnTo>
                    <a:pt x="55" y="1044"/>
                  </a:lnTo>
                  <a:lnTo>
                    <a:pt x="69" y="1037"/>
                  </a:lnTo>
                  <a:lnTo>
                    <a:pt x="72" y="1026"/>
                  </a:lnTo>
                  <a:lnTo>
                    <a:pt x="84" y="1017"/>
                  </a:lnTo>
                  <a:lnTo>
                    <a:pt x="94" y="1013"/>
                  </a:lnTo>
                  <a:lnTo>
                    <a:pt x="106" y="1016"/>
                  </a:lnTo>
                  <a:lnTo>
                    <a:pt x="120" y="1026"/>
                  </a:lnTo>
                  <a:lnTo>
                    <a:pt x="123" y="1041"/>
                  </a:lnTo>
                  <a:lnTo>
                    <a:pt x="133" y="1047"/>
                  </a:lnTo>
                  <a:lnTo>
                    <a:pt x="147" y="1049"/>
                  </a:lnTo>
                  <a:lnTo>
                    <a:pt x="160" y="1053"/>
                  </a:lnTo>
                  <a:lnTo>
                    <a:pt x="168" y="1044"/>
                  </a:lnTo>
                  <a:lnTo>
                    <a:pt x="183" y="1041"/>
                  </a:lnTo>
                  <a:lnTo>
                    <a:pt x="190" y="1026"/>
                  </a:lnTo>
                  <a:lnTo>
                    <a:pt x="205" y="1028"/>
                  </a:lnTo>
                  <a:lnTo>
                    <a:pt x="220" y="1025"/>
                  </a:lnTo>
                  <a:lnTo>
                    <a:pt x="226" y="1017"/>
                  </a:lnTo>
                  <a:lnTo>
                    <a:pt x="232" y="1008"/>
                  </a:lnTo>
                  <a:lnTo>
                    <a:pt x="228" y="998"/>
                  </a:lnTo>
                  <a:lnTo>
                    <a:pt x="220" y="992"/>
                  </a:lnTo>
                  <a:lnTo>
                    <a:pt x="216" y="983"/>
                  </a:lnTo>
                  <a:lnTo>
                    <a:pt x="217" y="971"/>
                  </a:lnTo>
                  <a:lnTo>
                    <a:pt x="232" y="969"/>
                  </a:lnTo>
                  <a:lnTo>
                    <a:pt x="247" y="968"/>
                  </a:lnTo>
                  <a:lnTo>
                    <a:pt x="261" y="966"/>
                  </a:lnTo>
                  <a:lnTo>
                    <a:pt x="264" y="957"/>
                  </a:lnTo>
                  <a:lnTo>
                    <a:pt x="265" y="945"/>
                  </a:lnTo>
                  <a:lnTo>
                    <a:pt x="268" y="932"/>
                  </a:lnTo>
                  <a:lnTo>
                    <a:pt x="276" y="926"/>
                  </a:lnTo>
                  <a:lnTo>
                    <a:pt x="282" y="914"/>
                  </a:lnTo>
                  <a:lnTo>
                    <a:pt x="288" y="905"/>
                  </a:lnTo>
                  <a:lnTo>
                    <a:pt x="283" y="896"/>
                  </a:lnTo>
                  <a:lnTo>
                    <a:pt x="282" y="888"/>
                  </a:lnTo>
                  <a:lnTo>
                    <a:pt x="294" y="885"/>
                  </a:lnTo>
                  <a:lnTo>
                    <a:pt x="309" y="884"/>
                  </a:lnTo>
                  <a:lnTo>
                    <a:pt x="325" y="882"/>
                  </a:lnTo>
                  <a:lnTo>
                    <a:pt x="339" y="882"/>
                  </a:lnTo>
                  <a:lnTo>
                    <a:pt x="352" y="881"/>
                  </a:lnTo>
                  <a:lnTo>
                    <a:pt x="363" y="867"/>
                  </a:lnTo>
                  <a:lnTo>
                    <a:pt x="375" y="863"/>
                  </a:lnTo>
                  <a:lnTo>
                    <a:pt x="390" y="861"/>
                  </a:lnTo>
                  <a:lnTo>
                    <a:pt x="405" y="855"/>
                  </a:lnTo>
                  <a:lnTo>
                    <a:pt x="415" y="848"/>
                  </a:lnTo>
                  <a:lnTo>
                    <a:pt x="423" y="834"/>
                  </a:lnTo>
                  <a:lnTo>
                    <a:pt x="424" y="825"/>
                  </a:lnTo>
                  <a:lnTo>
                    <a:pt x="423" y="812"/>
                  </a:lnTo>
                  <a:lnTo>
                    <a:pt x="430" y="798"/>
                  </a:lnTo>
                  <a:lnTo>
                    <a:pt x="423" y="792"/>
                  </a:lnTo>
                  <a:lnTo>
                    <a:pt x="417" y="786"/>
                  </a:lnTo>
                  <a:lnTo>
                    <a:pt x="418" y="780"/>
                  </a:lnTo>
                  <a:lnTo>
                    <a:pt x="423" y="771"/>
                  </a:lnTo>
                  <a:lnTo>
                    <a:pt x="423" y="756"/>
                  </a:lnTo>
                  <a:lnTo>
                    <a:pt x="438" y="752"/>
                  </a:lnTo>
                  <a:lnTo>
                    <a:pt x="439" y="735"/>
                  </a:lnTo>
                  <a:lnTo>
                    <a:pt x="450" y="734"/>
                  </a:lnTo>
                  <a:lnTo>
                    <a:pt x="459" y="728"/>
                  </a:lnTo>
                  <a:lnTo>
                    <a:pt x="474" y="728"/>
                  </a:lnTo>
                  <a:lnTo>
                    <a:pt x="492" y="729"/>
                  </a:lnTo>
                  <a:lnTo>
                    <a:pt x="496" y="705"/>
                  </a:lnTo>
                  <a:lnTo>
                    <a:pt x="502" y="692"/>
                  </a:lnTo>
                  <a:lnTo>
                    <a:pt x="520" y="689"/>
                  </a:lnTo>
                  <a:lnTo>
                    <a:pt x="525" y="672"/>
                  </a:lnTo>
                  <a:lnTo>
                    <a:pt x="537" y="669"/>
                  </a:lnTo>
                  <a:lnTo>
                    <a:pt x="549" y="666"/>
                  </a:lnTo>
                  <a:lnTo>
                    <a:pt x="558" y="666"/>
                  </a:lnTo>
                  <a:lnTo>
                    <a:pt x="555" y="650"/>
                  </a:lnTo>
                  <a:lnTo>
                    <a:pt x="541" y="644"/>
                  </a:lnTo>
                  <a:lnTo>
                    <a:pt x="543" y="629"/>
                  </a:lnTo>
                  <a:lnTo>
                    <a:pt x="541" y="614"/>
                  </a:lnTo>
                  <a:lnTo>
                    <a:pt x="543" y="596"/>
                  </a:lnTo>
                  <a:lnTo>
                    <a:pt x="552" y="581"/>
                  </a:lnTo>
                  <a:lnTo>
                    <a:pt x="568" y="570"/>
                  </a:lnTo>
                  <a:lnTo>
                    <a:pt x="587" y="567"/>
                  </a:lnTo>
                  <a:lnTo>
                    <a:pt x="601" y="567"/>
                  </a:lnTo>
                  <a:lnTo>
                    <a:pt x="615" y="569"/>
                  </a:lnTo>
                  <a:lnTo>
                    <a:pt x="624" y="576"/>
                  </a:lnTo>
                  <a:lnTo>
                    <a:pt x="631" y="584"/>
                  </a:lnTo>
                  <a:lnTo>
                    <a:pt x="640" y="587"/>
                  </a:lnTo>
                  <a:lnTo>
                    <a:pt x="649" y="575"/>
                  </a:lnTo>
                  <a:lnTo>
                    <a:pt x="658" y="569"/>
                  </a:lnTo>
                  <a:lnTo>
                    <a:pt x="675" y="564"/>
                  </a:lnTo>
                  <a:lnTo>
                    <a:pt x="687" y="567"/>
                  </a:lnTo>
                  <a:lnTo>
                    <a:pt x="697" y="575"/>
                  </a:lnTo>
                  <a:lnTo>
                    <a:pt x="714" y="576"/>
                  </a:lnTo>
                  <a:lnTo>
                    <a:pt x="724" y="581"/>
                  </a:lnTo>
                  <a:lnTo>
                    <a:pt x="733" y="590"/>
                  </a:lnTo>
                  <a:lnTo>
                    <a:pt x="741" y="588"/>
                  </a:lnTo>
                  <a:lnTo>
                    <a:pt x="754" y="588"/>
                  </a:lnTo>
                  <a:lnTo>
                    <a:pt x="757" y="602"/>
                  </a:lnTo>
                  <a:lnTo>
                    <a:pt x="768" y="602"/>
                  </a:lnTo>
                  <a:lnTo>
                    <a:pt x="780" y="599"/>
                  </a:lnTo>
                  <a:lnTo>
                    <a:pt x="784" y="587"/>
                  </a:lnTo>
                  <a:lnTo>
                    <a:pt x="798" y="581"/>
                  </a:lnTo>
                  <a:lnTo>
                    <a:pt x="810" y="579"/>
                  </a:lnTo>
                  <a:lnTo>
                    <a:pt x="822" y="579"/>
                  </a:lnTo>
                  <a:lnTo>
                    <a:pt x="835" y="567"/>
                  </a:lnTo>
                  <a:lnTo>
                    <a:pt x="852" y="552"/>
                  </a:lnTo>
                  <a:lnTo>
                    <a:pt x="862" y="537"/>
                  </a:lnTo>
                  <a:lnTo>
                    <a:pt x="871" y="524"/>
                  </a:lnTo>
                  <a:lnTo>
                    <a:pt x="885" y="506"/>
                  </a:lnTo>
                  <a:lnTo>
                    <a:pt x="898" y="494"/>
                  </a:lnTo>
                  <a:lnTo>
                    <a:pt x="909" y="488"/>
                  </a:lnTo>
                  <a:lnTo>
                    <a:pt x="910" y="477"/>
                  </a:lnTo>
                  <a:lnTo>
                    <a:pt x="909" y="462"/>
                  </a:lnTo>
                  <a:lnTo>
                    <a:pt x="906" y="452"/>
                  </a:lnTo>
                  <a:lnTo>
                    <a:pt x="906" y="438"/>
                  </a:lnTo>
                  <a:lnTo>
                    <a:pt x="912" y="423"/>
                  </a:lnTo>
                  <a:lnTo>
                    <a:pt x="915" y="410"/>
                  </a:lnTo>
                  <a:lnTo>
                    <a:pt x="919" y="398"/>
                  </a:lnTo>
                  <a:lnTo>
                    <a:pt x="928" y="393"/>
                  </a:lnTo>
                  <a:lnTo>
                    <a:pt x="940" y="393"/>
                  </a:lnTo>
                  <a:lnTo>
                    <a:pt x="957" y="392"/>
                  </a:lnTo>
                  <a:lnTo>
                    <a:pt x="967" y="392"/>
                  </a:lnTo>
                  <a:lnTo>
                    <a:pt x="976" y="395"/>
                  </a:lnTo>
                  <a:lnTo>
                    <a:pt x="982" y="402"/>
                  </a:lnTo>
                  <a:lnTo>
                    <a:pt x="994" y="404"/>
                  </a:lnTo>
                  <a:lnTo>
                    <a:pt x="1009" y="405"/>
                  </a:lnTo>
                  <a:lnTo>
                    <a:pt x="1021" y="399"/>
                  </a:lnTo>
                  <a:lnTo>
                    <a:pt x="1033" y="401"/>
                  </a:lnTo>
                  <a:lnTo>
                    <a:pt x="1044" y="405"/>
                  </a:lnTo>
                  <a:lnTo>
                    <a:pt x="1053" y="405"/>
                  </a:lnTo>
                  <a:lnTo>
                    <a:pt x="1065" y="402"/>
                  </a:lnTo>
                  <a:lnTo>
                    <a:pt x="1078" y="402"/>
                  </a:lnTo>
                  <a:lnTo>
                    <a:pt x="1089" y="402"/>
                  </a:lnTo>
                  <a:lnTo>
                    <a:pt x="1095" y="386"/>
                  </a:lnTo>
                  <a:lnTo>
                    <a:pt x="1098" y="378"/>
                  </a:lnTo>
                  <a:lnTo>
                    <a:pt x="1111" y="374"/>
                  </a:lnTo>
                  <a:lnTo>
                    <a:pt x="1114" y="363"/>
                  </a:lnTo>
                  <a:lnTo>
                    <a:pt x="1129" y="353"/>
                  </a:lnTo>
                  <a:lnTo>
                    <a:pt x="1140" y="350"/>
                  </a:lnTo>
                  <a:lnTo>
                    <a:pt x="1147" y="336"/>
                  </a:lnTo>
                  <a:lnTo>
                    <a:pt x="1159" y="339"/>
                  </a:lnTo>
                  <a:lnTo>
                    <a:pt x="1171" y="333"/>
                  </a:lnTo>
                  <a:lnTo>
                    <a:pt x="1179" y="330"/>
                  </a:lnTo>
                  <a:lnTo>
                    <a:pt x="1192" y="329"/>
                  </a:lnTo>
                  <a:lnTo>
                    <a:pt x="1198" y="314"/>
                  </a:lnTo>
                  <a:lnTo>
                    <a:pt x="1207" y="312"/>
                  </a:lnTo>
                  <a:lnTo>
                    <a:pt x="1216" y="314"/>
                  </a:lnTo>
                  <a:lnTo>
                    <a:pt x="1224" y="309"/>
                  </a:lnTo>
                  <a:lnTo>
                    <a:pt x="1233" y="311"/>
                  </a:lnTo>
                  <a:lnTo>
                    <a:pt x="1237" y="314"/>
                  </a:lnTo>
                  <a:lnTo>
                    <a:pt x="1251" y="314"/>
                  </a:lnTo>
                  <a:lnTo>
                    <a:pt x="1264" y="311"/>
                  </a:lnTo>
                  <a:lnTo>
                    <a:pt x="1272" y="305"/>
                  </a:lnTo>
                  <a:lnTo>
                    <a:pt x="1281" y="299"/>
                  </a:lnTo>
                  <a:lnTo>
                    <a:pt x="1281" y="284"/>
                  </a:lnTo>
                  <a:lnTo>
                    <a:pt x="1281" y="267"/>
                  </a:lnTo>
                  <a:lnTo>
                    <a:pt x="1284" y="254"/>
                  </a:lnTo>
                  <a:lnTo>
                    <a:pt x="1293" y="242"/>
                  </a:lnTo>
                  <a:lnTo>
                    <a:pt x="1302" y="233"/>
                  </a:lnTo>
                  <a:lnTo>
                    <a:pt x="1315" y="222"/>
                  </a:lnTo>
                  <a:lnTo>
                    <a:pt x="1333" y="215"/>
                  </a:lnTo>
                  <a:lnTo>
                    <a:pt x="1338" y="204"/>
                  </a:lnTo>
                  <a:lnTo>
                    <a:pt x="1347" y="194"/>
                  </a:lnTo>
                  <a:lnTo>
                    <a:pt x="1350" y="183"/>
                  </a:lnTo>
                  <a:lnTo>
                    <a:pt x="1360" y="179"/>
                  </a:lnTo>
                  <a:lnTo>
                    <a:pt x="1368" y="171"/>
                  </a:lnTo>
                  <a:lnTo>
                    <a:pt x="1371" y="162"/>
                  </a:lnTo>
                  <a:lnTo>
                    <a:pt x="1377" y="152"/>
                  </a:lnTo>
                  <a:lnTo>
                    <a:pt x="1389" y="143"/>
                  </a:lnTo>
                  <a:lnTo>
                    <a:pt x="1399" y="137"/>
                  </a:lnTo>
                  <a:lnTo>
                    <a:pt x="1404" y="125"/>
                  </a:lnTo>
                  <a:lnTo>
                    <a:pt x="1407" y="114"/>
                  </a:lnTo>
                  <a:lnTo>
                    <a:pt x="1419" y="107"/>
                  </a:lnTo>
                  <a:lnTo>
                    <a:pt x="1422" y="92"/>
                  </a:lnTo>
                  <a:lnTo>
                    <a:pt x="1422" y="81"/>
                  </a:lnTo>
                  <a:lnTo>
                    <a:pt x="1423" y="71"/>
                  </a:lnTo>
                  <a:lnTo>
                    <a:pt x="1435" y="68"/>
                  </a:lnTo>
                  <a:lnTo>
                    <a:pt x="1447" y="63"/>
                  </a:lnTo>
                  <a:lnTo>
                    <a:pt x="1450" y="56"/>
                  </a:lnTo>
                  <a:lnTo>
                    <a:pt x="1456" y="47"/>
                  </a:lnTo>
                  <a:lnTo>
                    <a:pt x="1465" y="42"/>
                  </a:lnTo>
                  <a:lnTo>
                    <a:pt x="1476" y="39"/>
                  </a:lnTo>
                  <a:lnTo>
                    <a:pt x="1485" y="36"/>
                  </a:lnTo>
                  <a:lnTo>
                    <a:pt x="1492" y="32"/>
                  </a:lnTo>
                  <a:lnTo>
                    <a:pt x="1503" y="26"/>
                  </a:lnTo>
                  <a:lnTo>
                    <a:pt x="1515" y="24"/>
                  </a:lnTo>
                  <a:lnTo>
                    <a:pt x="1528" y="23"/>
                  </a:lnTo>
                  <a:lnTo>
                    <a:pt x="1528" y="14"/>
                  </a:lnTo>
                  <a:lnTo>
                    <a:pt x="1528" y="5"/>
                  </a:lnTo>
                  <a:lnTo>
                    <a:pt x="1536" y="0"/>
                  </a:lnTo>
                  <a:lnTo>
                    <a:pt x="1549" y="2"/>
                  </a:lnTo>
                  <a:lnTo>
                    <a:pt x="1554" y="12"/>
                  </a:lnTo>
                  <a:lnTo>
                    <a:pt x="1566" y="27"/>
                  </a:lnTo>
                  <a:lnTo>
                    <a:pt x="1576" y="32"/>
                  </a:lnTo>
                  <a:lnTo>
                    <a:pt x="1590" y="42"/>
                  </a:lnTo>
                  <a:lnTo>
                    <a:pt x="1599" y="53"/>
                  </a:lnTo>
                  <a:lnTo>
                    <a:pt x="1599" y="66"/>
                  </a:lnTo>
                  <a:lnTo>
                    <a:pt x="1609" y="72"/>
                  </a:lnTo>
                  <a:lnTo>
                    <a:pt x="1612" y="80"/>
                  </a:lnTo>
                  <a:lnTo>
                    <a:pt x="1621" y="84"/>
                  </a:lnTo>
                  <a:lnTo>
                    <a:pt x="1624" y="96"/>
                  </a:lnTo>
                  <a:lnTo>
                    <a:pt x="1629" y="108"/>
                  </a:lnTo>
                  <a:lnTo>
                    <a:pt x="1632" y="119"/>
                  </a:lnTo>
                  <a:lnTo>
                    <a:pt x="1629" y="126"/>
                  </a:lnTo>
                  <a:lnTo>
                    <a:pt x="1629" y="140"/>
                  </a:lnTo>
                  <a:lnTo>
                    <a:pt x="1635" y="152"/>
                  </a:lnTo>
                  <a:lnTo>
                    <a:pt x="1644" y="161"/>
                  </a:lnTo>
                  <a:lnTo>
                    <a:pt x="1663" y="174"/>
                  </a:lnTo>
                  <a:lnTo>
                    <a:pt x="1677" y="185"/>
                  </a:lnTo>
                  <a:lnTo>
                    <a:pt x="1680" y="200"/>
                  </a:lnTo>
                  <a:lnTo>
                    <a:pt x="1690" y="210"/>
                  </a:lnTo>
                  <a:lnTo>
                    <a:pt x="1704" y="218"/>
                  </a:lnTo>
                  <a:lnTo>
                    <a:pt x="1719" y="218"/>
                  </a:lnTo>
                  <a:lnTo>
                    <a:pt x="1726" y="231"/>
                  </a:lnTo>
                  <a:lnTo>
                    <a:pt x="1728" y="243"/>
                  </a:lnTo>
                  <a:lnTo>
                    <a:pt x="1726" y="260"/>
                  </a:lnTo>
                  <a:lnTo>
                    <a:pt x="1717" y="263"/>
                  </a:lnTo>
                  <a:lnTo>
                    <a:pt x="1705" y="270"/>
                  </a:lnTo>
                  <a:lnTo>
                    <a:pt x="1705" y="281"/>
                  </a:lnTo>
                  <a:lnTo>
                    <a:pt x="1698" y="290"/>
                  </a:lnTo>
                  <a:lnTo>
                    <a:pt x="1690" y="302"/>
                  </a:lnTo>
                  <a:lnTo>
                    <a:pt x="1681" y="308"/>
                  </a:lnTo>
                  <a:lnTo>
                    <a:pt x="1672" y="311"/>
                  </a:lnTo>
                  <a:lnTo>
                    <a:pt x="1669" y="318"/>
                  </a:lnTo>
                  <a:lnTo>
                    <a:pt x="1665" y="326"/>
                  </a:lnTo>
                  <a:lnTo>
                    <a:pt x="1662" y="338"/>
                  </a:lnTo>
                  <a:lnTo>
                    <a:pt x="1665" y="350"/>
                  </a:lnTo>
                  <a:lnTo>
                    <a:pt x="1672" y="365"/>
                  </a:lnTo>
                  <a:lnTo>
                    <a:pt x="1674" y="383"/>
                  </a:lnTo>
                  <a:lnTo>
                    <a:pt x="1674" y="402"/>
                  </a:lnTo>
                  <a:lnTo>
                    <a:pt x="1675" y="417"/>
                  </a:lnTo>
                  <a:lnTo>
                    <a:pt x="1684" y="425"/>
                  </a:lnTo>
                  <a:lnTo>
                    <a:pt x="1693" y="434"/>
                  </a:lnTo>
                  <a:lnTo>
                    <a:pt x="1695" y="447"/>
                  </a:lnTo>
                  <a:lnTo>
                    <a:pt x="1692" y="464"/>
                  </a:lnTo>
                  <a:lnTo>
                    <a:pt x="1678" y="473"/>
                  </a:lnTo>
                  <a:lnTo>
                    <a:pt x="1677" y="482"/>
                  </a:lnTo>
                  <a:lnTo>
                    <a:pt x="1681" y="492"/>
                  </a:lnTo>
                  <a:lnTo>
                    <a:pt x="1681" y="500"/>
                  </a:lnTo>
                  <a:lnTo>
                    <a:pt x="1678" y="510"/>
                  </a:lnTo>
                  <a:lnTo>
                    <a:pt x="1672" y="525"/>
                  </a:lnTo>
                  <a:lnTo>
                    <a:pt x="1678" y="536"/>
                  </a:lnTo>
                  <a:lnTo>
                    <a:pt x="1684" y="548"/>
                  </a:lnTo>
                  <a:lnTo>
                    <a:pt x="1692" y="560"/>
                  </a:lnTo>
                  <a:lnTo>
                    <a:pt x="1698" y="575"/>
                  </a:lnTo>
                  <a:lnTo>
                    <a:pt x="1692" y="585"/>
                  </a:lnTo>
                  <a:lnTo>
                    <a:pt x="1672" y="597"/>
                  </a:lnTo>
                  <a:lnTo>
                    <a:pt x="1677" y="605"/>
                  </a:lnTo>
                  <a:lnTo>
                    <a:pt x="1677" y="615"/>
                  </a:lnTo>
                  <a:lnTo>
                    <a:pt x="1675" y="630"/>
                  </a:lnTo>
                  <a:lnTo>
                    <a:pt x="1674" y="641"/>
                  </a:lnTo>
                  <a:lnTo>
                    <a:pt x="1677" y="651"/>
                  </a:lnTo>
                  <a:lnTo>
                    <a:pt x="1680" y="666"/>
                  </a:lnTo>
                  <a:lnTo>
                    <a:pt x="1680" y="681"/>
                  </a:lnTo>
                  <a:lnTo>
                    <a:pt x="1683" y="695"/>
                  </a:lnTo>
                  <a:lnTo>
                    <a:pt x="1686" y="708"/>
                  </a:lnTo>
                  <a:lnTo>
                    <a:pt x="1689" y="726"/>
                  </a:lnTo>
                  <a:lnTo>
                    <a:pt x="1692" y="744"/>
                  </a:lnTo>
                  <a:lnTo>
                    <a:pt x="1704" y="747"/>
                  </a:lnTo>
                  <a:lnTo>
                    <a:pt x="1714" y="752"/>
                  </a:lnTo>
                  <a:lnTo>
                    <a:pt x="1723" y="758"/>
                  </a:lnTo>
                  <a:lnTo>
                    <a:pt x="1735" y="762"/>
                  </a:lnTo>
                  <a:lnTo>
                    <a:pt x="1747" y="767"/>
                  </a:lnTo>
                  <a:lnTo>
                    <a:pt x="1758" y="771"/>
                  </a:lnTo>
                  <a:lnTo>
                    <a:pt x="1770" y="777"/>
                  </a:lnTo>
                  <a:lnTo>
                    <a:pt x="1780" y="791"/>
                  </a:lnTo>
                  <a:lnTo>
                    <a:pt x="1768" y="795"/>
                  </a:lnTo>
                  <a:lnTo>
                    <a:pt x="1756" y="795"/>
                  </a:lnTo>
                  <a:lnTo>
                    <a:pt x="1747" y="798"/>
                  </a:lnTo>
                  <a:lnTo>
                    <a:pt x="1737" y="801"/>
                  </a:lnTo>
                  <a:lnTo>
                    <a:pt x="1728" y="807"/>
                  </a:lnTo>
                  <a:lnTo>
                    <a:pt x="1719" y="810"/>
                  </a:lnTo>
                  <a:lnTo>
                    <a:pt x="1711" y="813"/>
                  </a:lnTo>
                  <a:lnTo>
                    <a:pt x="1704" y="821"/>
                  </a:lnTo>
                  <a:lnTo>
                    <a:pt x="1698" y="830"/>
                  </a:lnTo>
                  <a:lnTo>
                    <a:pt x="1692" y="834"/>
                  </a:lnTo>
                  <a:lnTo>
                    <a:pt x="1686" y="843"/>
                  </a:lnTo>
                  <a:lnTo>
                    <a:pt x="1675" y="848"/>
                  </a:lnTo>
                  <a:lnTo>
                    <a:pt x="1668" y="851"/>
                  </a:lnTo>
                  <a:lnTo>
                    <a:pt x="1660" y="858"/>
                  </a:lnTo>
                  <a:lnTo>
                    <a:pt x="1650" y="861"/>
                  </a:lnTo>
                  <a:lnTo>
                    <a:pt x="1644" y="863"/>
                  </a:lnTo>
                  <a:lnTo>
                    <a:pt x="1638" y="869"/>
                  </a:lnTo>
                  <a:lnTo>
                    <a:pt x="1636" y="879"/>
                  </a:lnTo>
                  <a:lnTo>
                    <a:pt x="1644" y="888"/>
                  </a:lnTo>
                  <a:lnTo>
                    <a:pt x="1651" y="894"/>
                  </a:lnTo>
                  <a:lnTo>
                    <a:pt x="1654" y="902"/>
                  </a:lnTo>
                  <a:lnTo>
                    <a:pt x="1657" y="914"/>
                  </a:lnTo>
                  <a:lnTo>
                    <a:pt x="1648" y="924"/>
                  </a:lnTo>
                  <a:lnTo>
                    <a:pt x="1642" y="936"/>
                  </a:lnTo>
                  <a:lnTo>
                    <a:pt x="1639" y="947"/>
                  </a:lnTo>
                  <a:lnTo>
                    <a:pt x="1627" y="948"/>
                  </a:lnTo>
                  <a:lnTo>
                    <a:pt x="1621" y="951"/>
                  </a:lnTo>
                  <a:lnTo>
                    <a:pt x="1614" y="960"/>
                  </a:lnTo>
                  <a:lnTo>
                    <a:pt x="1605" y="977"/>
                  </a:lnTo>
                  <a:lnTo>
                    <a:pt x="1606" y="987"/>
                  </a:lnTo>
                  <a:lnTo>
                    <a:pt x="1605" y="999"/>
                  </a:lnTo>
                  <a:lnTo>
                    <a:pt x="1593" y="1002"/>
                  </a:lnTo>
                  <a:lnTo>
                    <a:pt x="1593" y="1016"/>
                  </a:lnTo>
                  <a:lnTo>
                    <a:pt x="1585" y="1025"/>
                  </a:lnTo>
                  <a:lnTo>
                    <a:pt x="1576" y="1037"/>
                  </a:lnTo>
                  <a:lnTo>
                    <a:pt x="1560" y="1041"/>
                  </a:lnTo>
                  <a:lnTo>
                    <a:pt x="1561" y="1053"/>
                  </a:lnTo>
                  <a:lnTo>
                    <a:pt x="1573" y="1058"/>
                  </a:lnTo>
                  <a:lnTo>
                    <a:pt x="1584" y="1061"/>
                  </a:lnTo>
                  <a:lnTo>
                    <a:pt x="1599" y="1059"/>
                  </a:lnTo>
                  <a:lnTo>
                    <a:pt x="1612" y="1061"/>
                  </a:lnTo>
                  <a:lnTo>
                    <a:pt x="1621" y="1071"/>
                  </a:lnTo>
                  <a:lnTo>
                    <a:pt x="1635" y="1080"/>
                  </a:lnTo>
                  <a:lnTo>
                    <a:pt x="1647" y="1091"/>
                  </a:lnTo>
                  <a:lnTo>
                    <a:pt x="1657" y="1101"/>
                  </a:lnTo>
                  <a:lnTo>
                    <a:pt x="1663" y="1112"/>
                  </a:lnTo>
                  <a:lnTo>
                    <a:pt x="1674" y="1118"/>
                  </a:lnTo>
                  <a:lnTo>
                    <a:pt x="1677" y="1131"/>
                  </a:lnTo>
                  <a:lnTo>
                    <a:pt x="1690" y="1140"/>
                  </a:lnTo>
                  <a:lnTo>
                    <a:pt x="1689" y="1152"/>
                  </a:lnTo>
                  <a:lnTo>
                    <a:pt x="1687" y="1164"/>
                  </a:lnTo>
                  <a:lnTo>
                    <a:pt x="1683" y="1172"/>
                  </a:lnTo>
                  <a:lnTo>
                    <a:pt x="1680" y="1179"/>
                  </a:lnTo>
                  <a:lnTo>
                    <a:pt x="1692" y="1181"/>
                  </a:lnTo>
                  <a:lnTo>
                    <a:pt x="1702" y="1170"/>
                  </a:lnTo>
                  <a:lnTo>
                    <a:pt x="1710" y="1163"/>
                  </a:lnTo>
                  <a:lnTo>
                    <a:pt x="1720" y="1157"/>
                  </a:lnTo>
                  <a:lnTo>
                    <a:pt x="1731" y="1154"/>
                  </a:lnTo>
                  <a:lnTo>
                    <a:pt x="1744" y="1154"/>
                  </a:lnTo>
                  <a:lnTo>
                    <a:pt x="1750" y="1152"/>
                  </a:lnTo>
                  <a:lnTo>
                    <a:pt x="1758" y="1146"/>
                  </a:lnTo>
                  <a:lnTo>
                    <a:pt x="1762" y="1136"/>
                  </a:lnTo>
                  <a:lnTo>
                    <a:pt x="1773" y="1128"/>
                  </a:lnTo>
                  <a:lnTo>
                    <a:pt x="1783" y="1122"/>
                  </a:lnTo>
                  <a:lnTo>
                    <a:pt x="1795" y="1122"/>
                  </a:lnTo>
                  <a:lnTo>
                    <a:pt x="1803" y="1112"/>
                  </a:lnTo>
                  <a:lnTo>
                    <a:pt x="1809" y="1101"/>
                  </a:lnTo>
                  <a:lnTo>
                    <a:pt x="1809" y="1091"/>
                  </a:lnTo>
                  <a:lnTo>
                    <a:pt x="1819" y="1082"/>
                  </a:lnTo>
                  <a:lnTo>
                    <a:pt x="1830" y="1076"/>
                  </a:lnTo>
                  <a:lnTo>
                    <a:pt x="1840" y="1068"/>
                  </a:lnTo>
                  <a:lnTo>
                    <a:pt x="1849" y="1064"/>
                  </a:lnTo>
                  <a:lnTo>
                    <a:pt x="1860" y="1059"/>
                  </a:lnTo>
                  <a:lnTo>
                    <a:pt x="1866" y="1059"/>
                  </a:lnTo>
                  <a:lnTo>
                    <a:pt x="1873" y="1050"/>
                  </a:lnTo>
                  <a:lnTo>
                    <a:pt x="1875" y="1037"/>
                  </a:lnTo>
                  <a:lnTo>
                    <a:pt x="1888" y="1035"/>
                  </a:lnTo>
                  <a:lnTo>
                    <a:pt x="1899" y="1034"/>
                  </a:lnTo>
                  <a:lnTo>
                    <a:pt x="1909" y="1032"/>
                  </a:lnTo>
                  <a:lnTo>
                    <a:pt x="1917" y="1046"/>
                  </a:lnTo>
                  <a:lnTo>
                    <a:pt x="1927" y="1049"/>
                  </a:lnTo>
                  <a:lnTo>
                    <a:pt x="1933" y="1061"/>
                  </a:lnTo>
                  <a:lnTo>
                    <a:pt x="1947" y="1065"/>
                  </a:lnTo>
                  <a:lnTo>
                    <a:pt x="1950" y="1076"/>
                  </a:lnTo>
                  <a:lnTo>
                    <a:pt x="1957" y="1077"/>
                  </a:lnTo>
                  <a:lnTo>
                    <a:pt x="1966" y="1083"/>
                  </a:lnTo>
                  <a:lnTo>
                    <a:pt x="1978" y="1086"/>
                  </a:lnTo>
                  <a:lnTo>
                    <a:pt x="1999" y="1086"/>
                  </a:lnTo>
                  <a:lnTo>
                    <a:pt x="2011" y="1083"/>
                  </a:lnTo>
                  <a:lnTo>
                    <a:pt x="2022" y="1074"/>
                  </a:lnTo>
                  <a:lnTo>
                    <a:pt x="2031" y="1073"/>
                  </a:lnTo>
                  <a:lnTo>
                    <a:pt x="2031" y="1083"/>
                  </a:lnTo>
                  <a:lnTo>
                    <a:pt x="2031" y="1095"/>
                  </a:lnTo>
                  <a:lnTo>
                    <a:pt x="2031" y="1107"/>
                  </a:lnTo>
                  <a:lnTo>
                    <a:pt x="2034" y="1119"/>
                  </a:lnTo>
                  <a:lnTo>
                    <a:pt x="2038" y="1131"/>
                  </a:lnTo>
                  <a:lnTo>
                    <a:pt x="2046" y="1140"/>
                  </a:lnTo>
                  <a:lnTo>
                    <a:pt x="2050" y="1148"/>
                  </a:lnTo>
                  <a:lnTo>
                    <a:pt x="2058" y="1158"/>
                  </a:lnTo>
                  <a:lnTo>
                    <a:pt x="2070" y="1157"/>
                  </a:lnTo>
                  <a:lnTo>
                    <a:pt x="2079" y="1142"/>
                  </a:lnTo>
                  <a:lnTo>
                    <a:pt x="2080" y="1128"/>
                  </a:lnTo>
                  <a:lnTo>
                    <a:pt x="2083" y="1116"/>
                  </a:lnTo>
                  <a:lnTo>
                    <a:pt x="2088" y="1106"/>
                  </a:lnTo>
                  <a:lnTo>
                    <a:pt x="2097" y="1110"/>
                  </a:lnTo>
                  <a:lnTo>
                    <a:pt x="2104" y="1115"/>
                  </a:lnTo>
                  <a:lnTo>
                    <a:pt x="2107" y="1125"/>
                  </a:lnTo>
                  <a:lnTo>
                    <a:pt x="2109" y="1137"/>
                  </a:lnTo>
                  <a:lnTo>
                    <a:pt x="2122" y="1137"/>
                  </a:lnTo>
                  <a:lnTo>
                    <a:pt x="2128" y="1148"/>
                  </a:lnTo>
                  <a:lnTo>
                    <a:pt x="2139" y="1151"/>
                  </a:lnTo>
                  <a:lnTo>
                    <a:pt x="2148" y="1149"/>
                  </a:lnTo>
                  <a:lnTo>
                    <a:pt x="2152" y="1152"/>
                  </a:lnTo>
                  <a:lnTo>
                    <a:pt x="2161" y="1145"/>
                  </a:lnTo>
                  <a:lnTo>
                    <a:pt x="2172" y="1143"/>
                  </a:lnTo>
                  <a:lnTo>
                    <a:pt x="2184" y="1143"/>
                  </a:lnTo>
                  <a:lnTo>
                    <a:pt x="2191" y="1143"/>
                  </a:lnTo>
                  <a:lnTo>
                    <a:pt x="2202" y="1148"/>
                  </a:lnTo>
                  <a:lnTo>
                    <a:pt x="2212" y="1152"/>
                  </a:lnTo>
                  <a:lnTo>
                    <a:pt x="2224" y="1157"/>
                  </a:lnTo>
                  <a:lnTo>
                    <a:pt x="2235" y="1164"/>
                  </a:lnTo>
                  <a:lnTo>
                    <a:pt x="2244" y="1175"/>
                  </a:lnTo>
                  <a:lnTo>
                    <a:pt x="2245" y="1187"/>
                  </a:lnTo>
                  <a:lnTo>
                    <a:pt x="2244" y="1194"/>
                  </a:lnTo>
                  <a:lnTo>
                    <a:pt x="2244" y="1205"/>
                  </a:lnTo>
                  <a:lnTo>
                    <a:pt x="2242" y="1217"/>
                  </a:lnTo>
                  <a:lnTo>
                    <a:pt x="2238" y="1227"/>
                  </a:lnTo>
                  <a:lnTo>
                    <a:pt x="2229" y="1236"/>
                  </a:lnTo>
                  <a:lnTo>
                    <a:pt x="2218" y="1235"/>
                  </a:lnTo>
                  <a:lnTo>
                    <a:pt x="2211" y="1230"/>
                  </a:lnTo>
                  <a:lnTo>
                    <a:pt x="2203" y="1235"/>
                  </a:lnTo>
                  <a:lnTo>
                    <a:pt x="2205" y="1247"/>
                  </a:lnTo>
                  <a:lnTo>
                    <a:pt x="2218" y="1254"/>
                  </a:lnTo>
                  <a:lnTo>
                    <a:pt x="2215" y="1268"/>
                  </a:lnTo>
                  <a:lnTo>
                    <a:pt x="2215" y="1277"/>
                  </a:lnTo>
                  <a:lnTo>
                    <a:pt x="2215" y="1292"/>
                  </a:lnTo>
                  <a:lnTo>
                    <a:pt x="2217" y="1305"/>
                  </a:lnTo>
                  <a:lnTo>
                    <a:pt x="2217" y="1319"/>
                  </a:lnTo>
                  <a:lnTo>
                    <a:pt x="2212" y="1332"/>
                  </a:lnTo>
                  <a:lnTo>
                    <a:pt x="2206" y="1338"/>
                  </a:lnTo>
                  <a:lnTo>
                    <a:pt x="2196" y="1338"/>
                  </a:lnTo>
                  <a:lnTo>
                    <a:pt x="2179" y="1337"/>
                  </a:lnTo>
                  <a:lnTo>
                    <a:pt x="2166" y="1343"/>
                  </a:lnTo>
                  <a:lnTo>
                    <a:pt x="2154" y="1349"/>
                  </a:lnTo>
                  <a:lnTo>
                    <a:pt x="2137" y="1352"/>
                  </a:lnTo>
                  <a:lnTo>
                    <a:pt x="2122" y="1358"/>
                  </a:lnTo>
                  <a:lnTo>
                    <a:pt x="2112" y="1364"/>
                  </a:lnTo>
                  <a:lnTo>
                    <a:pt x="2101" y="1365"/>
                  </a:lnTo>
                  <a:lnTo>
                    <a:pt x="2083" y="1370"/>
                  </a:lnTo>
                  <a:lnTo>
                    <a:pt x="2077" y="1376"/>
                  </a:lnTo>
                  <a:lnTo>
                    <a:pt x="2071" y="1385"/>
                  </a:lnTo>
                  <a:lnTo>
                    <a:pt x="2070" y="1391"/>
                  </a:lnTo>
                  <a:lnTo>
                    <a:pt x="2055" y="1398"/>
                  </a:lnTo>
                  <a:lnTo>
                    <a:pt x="2050" y="1412"/>
                  </a:lnTo>
                  <a:lnTo>
                    <a:pt x="2044" y="1416"/>
                  </a:lnTo>
                  <a:lnTo>
                    <a:pt x="2038" y="1428"/>
                  </a:lnTo>
                  <a:lnTo>
                    <a:pt x="2025" y="1428"/>
                  </a:lnTo>
                  <a:lnTo>
                    <a:pt x="2014" y="1422"/>
                  </a:lnTo>
                  <a:lnTo>
                    <a:pt x="2001" y="1413"/>
                  </a:lnTo>
                  <a:lnTo>
                    <a:pt x="1993" y="1401"/>
                  </a:lnTo>
                  <a:lnTo>
                    <a:pt x="1984" y="1395"/>
                  </a:lnTo>
                  <a:lnTo>
                    <a:pt x="1971" y="1395"/>
                  </a:lnTo>
                  <a:lnTo>
                    <a:pt x="1959" y="1401"/>
                  </a:lnTo>
                  <a:lnTo>
                    <a:pt x="1945" y="1406"/>
                  </a:lnTo>
                  <a:lnTo>
                    <a:pt x="1932" y="1416"/>
                  </a:lnTo>
                  <a:lnTo>
                    <a:pt x="1921" y="1425"/>
                  </a:lnTo>
                  <a:lnTo>
                    <a:pt x="1914" y="1436"/>
                  </a:lnTo>
                  <a:lnTo>
                    <a:pt x="1903" y="1437"/>
                  </a:lnTo>
                  <a:lnTo>
                    <a:pt x="1896" y="1445"/>
                  </a:lnTo>
                  <a:lnTo>
                    <a:pt x="1887" y="1452"/>
                  </a:lnTo>
                  <a:lnTo>
                    <a:pt x="1875" y="1466"/>
                  </a:lnTo>
                  <a:lnTo>
                    <a:pt x="1860" y="1470"/>
                  </a:lnTo>
                  <a:lnTo>
                    <a:pt x="1842" y="1478"/>
                  </a:lnTo>
                  <a:lnTo>
                    <a:pt x="1833" y="1485"/>
                  </a:lnTo>
                  <a:lnTo>
                    <a:pt x="1822" y="1490"/>
                  </a:lnTo>
                  <a:lnTo>
                    <a:pt x="1807" y="1497"/>
                  </a:lnTo>
                  <a:lnTo>
                    <a:pt x="1804" y="1511"/>
                  </a:lnTo>
                  <a:lnTo>
                    <a:pt x="1794" y="1517"/>
                  </a:lnTo>
                  <a:lnTo>
                    <a:pt x="1785" y="1527"/>
                  </a:lnTo>
                  <a:lnTo>
                    <a:pt x="1779" y="1521"/>
                  </a:lnTo>
                  <a:lnTo>
                    <a:pt x="1774" y="1508"/>
                  </a:lnTo>
                  <a:lnTo>
                    <a:pt x="1770" y="1494"/>
                  </a:lnTo>
                  <a:lnTo>
                    <a:pt x="1759" y="1493"/>
                  </a:lnTo>
                  <a:lnTo>
                    <a:pt x="1753" y="1490"/>
                  </a:lnTo>
                  <a:lnTo>
                    <a:pt x="1741" y="1484"/>
                  </a:lnTo>
                  <a:lnTo>
                    <a:pt x="1732" y="1478"/>
                  </a:lnTo>
                  <a:lnTo>
                    <a:pt x="1723" y="1467"/>
                  </a:lnTo>
                  <a:lnTo>
                    <a:pt x="1713" y="1467"/>
                  </a:lnTo>
                  <a:lnTo>
                    <a:pt x="1711" y="1460"/>
                  </a:lnTo>
                  <a:lnTo>
                    <a:pt x="1719" y="1442"/>
                  </a:lnTo>
                  <a:lnTo>
                    <a:pt x="1710" y="1424"/>
                  </a:lnTo>
                  <a:lnTo>
                    <a:pt x="1696" y="1413"/>
                  </a:lnTo>
                  <a:lnTo>
                    <a:pt x="1695" y="1397"/>
                  </a:lnTo>
                  <a:lnTo>
                    <a:pt x="1684" y="1397"/>
                  </a:lnTo>
                  <a:lnTo>
                    <a:pt x="1675" y="1397"/>
                  </a:lnTo>
                  <a:lnTo>
                    <a:pt x="1665" y="1395"/>
                  </a:lnTo>
                  <a:lnTo>
                    <a:pt x="1653" y="1398"/>
                  </a:lnTo>
                  <a:lnTo>
                    <a:pt x="1638" y="1398"/>
                  </a:lnTo>
                  <a:lnTo>
                    <a:pt x="1626" y="1389"/>
                  </a:lnTo>
                  <a:lnTo>
                    <a:pt x="1611" y="1386"/>
                  </a:lnTo>
                  <a:lnTo>
                    <a:pt x="1599" y="1389"/>
                  </a:lnTo>
                  <a:lnTo>
                    <a:pt x="1591" y="1398"/>
                  </a:lnTo>
                  <a:lnTo>
                    <a:pt x="1582" y="1413"/>
                  </a:lnTo>
                  <a:lnTo>
                    <a:pt x="1578" y="1428"/>
                  </a:lnTo>
                  <a:lnTo>
                    <a:pt x="1567" y="1440"/>
                  </a:lnTo>
                  <a:lnTo>
                    <a:pt x="1564" y="1457"/>
                  </a:lnTo>
                  <a:lnTo>
                    <a:pt x="1567" y="1473"/>
                  </a:lnTo>
                  <a:lnTo>
                    <a:pt x="1569" y="1491"/>
                  </a:lnTo>
                  <a:lnTo>
                    <a:pt x="1566" y="1509"/>
                  </a:lnTo>
                  <a:lnTo>
                    <a:pt x="1564" y="1526"/>
                  </a:lnTo>
                  <a:lnTo>
                    <a:pt x="1558" y="1518"/>
                  </a:lnTo>
                  <a:lnTo>
                    <a:pt x="1552" y="1506"/>
                  </a:lnTo>
                  <a:lnTo>
                    <a:pt x="1545" y="1506"/>
                  </a:lnTo>
                  <a:lnTo>
                    <a:pt x="1539" y="1520"/>
                  </a:lnTo>
                  <a:lnTo>
                    <a:pt x="1534" y="1536"/>
                  </a:lnTo>
                  <a:lnTo>
                    <a:pt x="1525" y="1548"/>
                  </a:lnTo>
                  <a:lnTo>
                    <a:pt x="1515" y="1559"/>
                  </a:lnTo>
                  <a:lnTo>
                    <a:pt x="1515" y="1569"/>
                  </a:lnTo>
                  <a:lnTo>
                    <a:pt x="1516" y="1587"/>
                  </a:lnTo>
                  <a:lnTo>
                    <a:pt x="1518" y="1608"/>
                  </a:lnTo>
                  <a:lnTo>
                    <a:pt x="1521" y="1628"/>
                  </a:lnTo>
                  <a:lnTo>
                    <a:pt x="1525" y="1641"/>
                  </a:lnTo>
                  <a:lnTo>
                    <a:pt x="1504" y="1646"/>
                  </a:lnTo>
                  <a:lnTo>
                    <a:pt x="1477" y="1647"/>
                  </a:lnTo>
                  <a:lnTo>
                    <a:pt x="1456" y="1650"/>
                  </a:lnTo>
                  <a:lnTo>
                    <a:pt x="1440" y="1641"/>
                  </a:lnTo>
                  <a:lnTo>
                    <a:pt x="1425" y="1632"/>
                  </a:lnTo>
                  <a:lnTo>
                    <a:pt x="1411" y="1617"/>
                  </a:lnTo>
                  <a:lnTo>
                    <a:pt x="1405" y="1605"/>
                  </a:lnTo>
                  <a:lnTo>
                    <a:pt x="1402" y="1587"/>
                  </a:lnTo>
                  <a:lnTo>
                    <a:pt x="1416" y="1581"/>
                  </a:lnTo>
                  <a:lnTo>
                    <a:pt x="1420" y="1575"/>
                  </a:lnTo>
                  <a:lnTo>
                    <a:pt x="1435" y="1571"/>
                  </a:lnTo>
                  <a:lnTo>
                    <a:pt x="1449" y="1574"/>
                  </a:lnTo>
                  <a:lnTo>
                    <a:pt x="1456" y="1572"/>
                  </a:lnTo>
                  <a:lnTo>
                    <a:pt x="1458" y="1563"/>
                  </a:lnTo>
                  <a:lnTo>
                    <a:pt x="1470" y="1560"/>
                  </a:lnTo>
                  <a:lnTo>
                    <a:pt x="1474" y="1548"/>
                  </a:lnTo>
                  <a:lnTo>
                    <a:pt x="1480" y="1535"/>
                  </a:lnTo>
                  <a:lnTo>
                    <a:pt x="1485" y="1517"/>
                  </a:lnTo>
                  <a:lnTo>
                    <a:pt x="1482" y="1503"/>
                  </a:lnTo>
                  <a:lnTo>
                    <a:pt x="1473" y="1500"/>
                  </a:lnTo>
                  <a:lnTo>
                    <a:pt x="1467" y="1493"/>
                  </a:lnTo>
                  <a:lnTo>
                    <a:pt x="1471" y="1487"/>
                  </a:lnTo>
                  <a:lnTo>
                    <a:pt x="1476" y="1479"/>
                  </a:lnTo>
                  <a:lnTo>
                    <a:pt x="1471" y="1470"/>
                  </a:lnTo>
                  <a:lnTo>
                    <a:pt x="1470" y="1460"/>
                  </a:lnTo>
                  <a:lnTo>
                    <a:pt x="1468" y="1448"/>
                  </a:lnTo>
                  <a:lnTo>
                    <a:pt x="1459" y="1445"/>
                  </a:lnTo>
                  <a:lnTo>
                    <a:pt x="1459" y="1433"/>
                  </a:lnTo>
                  <a:lnTo>
                    <a:pt x="1455" y="1422"/>
                  </a:lnTo>
                  <a:lnTo>
                    <a:pt x="1450" y="1410"/>
                  </a:lnTo>
                  <a:lnTo>
                    <a:pt x="1453" y="1398"/>
                  </a:lnTo>
                  <a:lnTo>
                    <a:pt x="1458" y="1383"/>
                  </a:lnTo>
                  <a:lnTo>
                    <a:pt x="1458" y="1368"/>
                  </a:lnTo>
                  <a:lnTo>
                    <a:pt x="1458" y="1353"/>
                  </a:lnTo>
                  <a:lnTo>
                    <a:pt x="1452" y="1344"/>
                  </a:lnTo>
                  <a:lnTo>
                    <a:pt x="1440" y="1349"/>
                  </a:lnTo>
                  <a:lnTo>
                    <a:pt x="1432" y="1350"/>
                  </a:lnTo>
                  <a:lnTo>
                    <a:pt x="1422" y="1356"/>
                  </a:lnTo>
                  <a:lnTo>
                    <a:pt x="1413" y="1361"/>
                  </a:lnTo>
                  <a:lnTo>
                    <a:pt x="1402" y="1367"/>
                  </a:lnTo>
                  <a:lnTo>
                    <a:pt x="1389" y="1362"/>
                  </a:lnTo>
                  <a:lnTo>
                    <a:pt x="1377" y="1368"/>
                  </a:lnTo>
                  <a:lnTo>
                    <a:pt x="1363" y="1367"/>
                  </a:lnTo>
                  <a:lnTo>
                    <a:pt x="1366" y="1359"/>
                  </a:lnTo>
                  <a:lnTo>
                    <a:pt x="1368" y="1340"/>
                  </a:lnTo>
                  <a:lnTo>
                    <a:pt x="1357" y="1343"/>
                  </a:lnTo>
                  <a:lnTo>
                    <a:pt x="1348" y="1343"/>
                  </a:lnTo>
                  <a:lnTo>
                    <a:pt x="1345" y="1337"/>
                  </a:lnTo>
                  <a:lnTo>
                    <a:pt x="1338" y="1329"/>
                  </a:lnTo>
                  <a:lnTo>
                    <a:pt x="1321" y="1341"/>
                  </a:lnTo>
                  <a:lnTo>
                    <a:pt x="1309" y="1343"/>
                  </a:lnTo>
                  <a:lnTo>
                    <a:pt x="1312" y="1331"/>
                  </a:lnTo>
                  <a:lnTo>
                    <a:pt x="1317" y="1319"/>
                  </a:lnTo>
                  <a:lnTo>
                    <a:pt x="1320" y="1308"/>
                  </a:lnTo>
                  <a:lnTo>
                    <a:pt x="1308" y="1308"/>
                  </a:lnTo>
                  <a:lnTo>
                    <a:pt x="1293" y="1310"/>
                  </a:lnTo>
                  <a:lnTo>
                    <a:pt x="1284" y="1304"/>
                  </a:lnTo>
                  <a:lnTo>
                    <a:pt x="1282" y="1290"/>
                  </a:lnTo>
                  <a:lnTo>
                    <a:pt x="1273" y="1278"/>
                  </a:lnTo>
                  <a:lnTo>
                    <a:pt x="1260" y="1266"/>
                  </a:lnTo>
                  <a:lnTo>
                    <a:pt x="1248" y="1266"/>
                  </a:lnTo>
                  <a:lnTo>
                    <a:pt x="1234" y="1269"/>
                  </a:lnTo>
                  <a:lnTo>
                    <a:pt x="1228" y="1260"/>
                  </a:lnTo>
                  <a:lnTo>
                    <a:pt x="1216" y="1260"/>
                  </a:lnTo>
                  <a:lnTo>
                    <a:pt x="1215" y="1251"/>
                  </a:lnTo>
                  <a:lnTo>
                    <a:pt x="1216" y="1241"/>
                  </a:lnTo>
                  <a:lnTo>
                    <a:pt x="1219" y="1229"/>
                  </a:lnTo>
                  <a:lnTo>
                    <a:pt x="1219" y="1220"/>
                  </a:lnTo>
                  <a:lnTo>
                    <a:pt x="1215" y="1211"/>
                  </a:lnTo>
                  <a:lnTo>
                    <a:pt x="1212" y="1200"/>
                  </a:lnTo>
                  <a:lnTo>
                    <a:pt x="1204" y="1191"/>
                  </a:lnTo>
                  <a:lnTo>
                    <a:pt x="1198" y="1185"/>
                  </a:lnTo>
                  <a:lnTo>
                    <a:pt x="1185" y="1182"/>
                  </a:lnTo>
                  <a:lnTo>
                    <a:pt x="1179" y="1172"/>
                  </a:lnTo>
                  <a:lnTo>
                    <a:pt x="1168" y="1172"/>
                  </a:lnTo>
                  <a:lnTo>
                    <a:pt x="1165" y="1163"/>
                  </a:lnTo>
                  <a:lnTo>
                    <a:pt x="1152" y="1163"/>
                  </a:lnTo>
                  <a:lnTo>
                    <a:pt x="1138" y="1161"/>
                  </a:lnTo>
                  <a:lnTo>
                    <a:pt x="1128" y="1167"/>
                  </a:lnTo>
                  <a:lnTo>
                    <a:pt x="1116" y="1164"/>
                  </a:lnTo>
                  <a:lnTo>
                    <a:pt x="1108" y="1164"/>
                  </a:lnTo>
                  <a:lnTo>
                    <a:pt x="1095" y="1164"/>
                  </a:lnTo>
                  <a:lnTo>
                    <a:pt x="1087" y="1157"/>
                  </a:lnTo>
                  <a:lnTo>
                    <a:pt x="1080" y="1148"/>
                  </a:lnTo>
                  <a:lnTo>
                    <a:pt x="1080" y="1139"/>
                  </a:lnTo>
                  <a:lnTo>
                    <a:pt x="1086" y="1125"/>
                  </a:lnTo>
                  <a:lnTo>
                    <a:pt x="1095" y="1113"/>
                  </a:lnTo>
                  <a:lnTo>
                    <a:pt x="1098" y="1098"/>
                  </a:lnTo>
                  <a:lnTo>
                    <a:pt x="1104" y="1089"/>
                  </a:lnTo>
                  <a:lnTo>
                    <a:pt x="1105" y="1077"/>
                  </a:lnTo>
                  <a:lnTo>
                    <a:pt x="1110" y="1070"/>
                  </a:lnTo>
                  <a:lnTo>
                    <a:pt x="1119" y="1067"/>
                  </a:lnTo>
                  <a:lnTo>
                    <a:pt x="1126" y="1053"/>
                  </a:lnTo>
                  <a:lnTo>
                    <a:pt x="1131" y="1041"/>
                  </a:lnTo>
                  <a:lnTo>
                    <a:pt x="1131" y="1025"/>
                  </a:lnTo>
                  <a:lnTo>
                    <a:pt x="1123" y="1020"/>
                  </a:lnTo>
                  <a:lnTo>
                    <a:pt x="1113" y="1017"/>
                  </a:lnTo>
                  <a:lnTo>
                    <a:pt x="1108" y="1028"/>
                  </a:lnTo>
                  <a:lnTo>
                    <a:pt x="1099" y="1023"/>
                  </a:lnTo>
                  <a:lnTo>
                    <a:pt x="1093" y="1017"/>
                  </a:lnTo>
                  <a:lnTo>
                    <a:pt x="1087" y="1014"/>
                  </a:lnTo>
                  <a:lnTo>
                    <a:pt x="1084" y="1004"/>
                  </a:lnTo>
                  <a:lnTo>
                    <a:pt x="1075" y="1002"/>
                  </a:lnTo>
                  <a:lnTo>
                    <a:pt x="1059" y="999"/>
                  </a:lnTo>
                  <a:lnTo>
                    <a:pt x="1045" y="996"/>
                  </a:lnTo>
                  <a:lnTo>
                    <a:pt x="1033" y="992"/>
                  </a:lnTo>
                  <a:lnTo>
                    <a:pt x="1021" y="992"/>
                  </a:lnTo>
                  <a:lnTo>
                    <a:pt x="1006" y="998"/>
                  </a:lnTo>
                  <a:lnTo>
                    <a:pt x="991" y="1005"/>
                  </a:lnTo>
                  <a:lnTo>
                    <a:pt x="982" y="1013"/>
                  </a:lnTo>
                  <a:lnTo>
                    <a:pt x="973" y="1011"/>
                  </a:lnTo>
                  <a:lnTo>
                    <a:pt x="973" y="1007"/>
                  </a:lnTo>
                  <a:lnTo>
                    <a:pt x="970" y="998"/>
                  </a:lnTo>
                  <a:lnTo>
                    <a:pt x="958" y="996"/>
                  </a:lnTo>
                  <a:lnTo>
                    <a:pt x="945" y="996"/>
                  </a:lnTo>
                  <a:lnTo>
                    <a:pt x="930" y="998"/>
                  </a:lnTo>
                  <a:lnTo>
                    <a:pt x="924" y="990"/>
                  </a:lnTo>
                  <a:lnTo>
                    <a:pt x="916" y="987"/>
                  </a:lnTo>
                  <a:lnTo>
                    <a:pt x="903" y="986"/>
                  </a:lnTo>
                  <a:lnTo>
                    <a:pt x="897" y="974"/>
                  </a:lnTo>
                  <a:lnTo>
                    <a:pt x="886" y="969"/>
                  </a:lnTo>
                  <a:lnTo>
                    <a:pt x="880" y="959"/>
                  </a:lnTo>
                  <a:lnTo>
                    <a:pt x="885" y="945"/>
                  </a:lnTo>
                  <a:lnTo>
                    <a:pt x="885" y="930"/>
                  </a:lnTo>
                  <a:lnTo>
                    <a:pt x="877" y="920"/>
                  </a:lnTo>
                  <a:lnTo>
                    <a:pt x="867" y="912"/>
                  </a:lnTo>
                  <a:lnTo>
                    <a:pt x="862" y="897"/>
                  </a:lnTo>
                  <a:lnTo>
                    <a:pt x="849" y="896"/>
                  </a:lnTo>
                  <a:lnTo>
                    <a:pt x="841" y="881"/>
                  </a:lnTo>
                  <a:lnTo>
                    <a:pt x="840" y="872"/>
                  </a:lnTo>
                  <a:lnTo>
                    <a:pt x="837" y="863"/>
                  </a:lnTo>
                  <a:lnTo>
                    <a:pt x="832" y="852"/>
                  </a:lnTo>
                  <a:lnTo>
                    <a:pt x="813" y="854"/>
                  </a:lnTo>
                  <a:lnTo>
                    <a:pt x="801" y="854"/>
                  </a:lnTo>
                  <a:lnTo>
                    <a:pt x="793" y="842"/>
                  </a:lnTo>
                  <a:lnTo>
                    <a:pt x="783" y="839"/>
                  </a:lnTo>
                  <a:lnTo>
                    <a:pt x="783" y="833"/>
                  </a:lnTo>
                  <a:lnTo>
                    <a:pt x="787" y="827"/>
                  </a:lnTo>
                  <a:lnTo>
                    <a:pt x="787" y="816"/>
                  </a:lnTo>
                  <a:lnTo>
                    <a:pt x="784" y="807"/>
                  </a:lnTo>
                  <a:lnTo>
                    <a:pt x="780" y="798"/>
                  </a:lnTo>
                  <a:lnTo>
                    <a:pt x="771" y="785"/>
                  </a:lnTo>
                  <a:lnTo>
                    <a:pt x="765" y="779"/>
                  </a:lnTo>
                  <a:lnTo>
                    <a:pt x="744" y="779"/>
                  </a:lnTo>
                  <a:lnTo>
                    <a:pt x="727" y="783"/>
                  </a:lnTo>
                  <a:lnTo>
                    <a:pt x="715" y="782"/>
                  </a:lnTo>
                  <a:lnTo>
                    <a:pt x="709" y="773"/>
                  </a:lnTo>
                  <a:lnTo>
                    <a:pt x="696" y="777"/>
                  </a:lnTo>
                  <a:lnTo>
                    <a:pt x="685" y="785"/>
                  </a:lnTo>
                  <a:lnTo>
                    <a:pt x="670" y="792"/>
                  </a:lnTo>
                  <a:lnTo>
                    <a:pt x="669" y="807"/>
                  </a:lnTo>
                  <a:lnTo>
                    <a:pt x="661" y="815"/>
                  </a:lnTo>
                  <a:lnTo>
                    <a:pt x="651" y="827"/>
                  </a:lnTo>
                  <a:lnTo>
                    <a:pt x="639" y="830"/>
                  </a:lnTo>
                  <a:lnTo>
                    <a:pt x="630" y="842"/>
                  </a:lnTo>
                  <a:lnTo>
                    <a:pt x="633" y="852"/>
                  </a:lnTo>
                  <a:lnTo>
                    <a:pt x="631" y="864"/>
                  </a:lnTo>
                  <a:lnTo>
                    <a:pt x="628" y="876"/>
                  </a:lnTo>
                  <a:lnTo>
                    <a:pt x="618" y="878"/>
                  </a:lnTo>
                  <a:lnTo>
                    <a:pt x="609" y="888"/>
                  </a:lnTo>
                  <a:lnTo>
                    <a:pt x="603" y="899"/>
                  </a:lnTo>
                  <a:lnTo>
                    <a:pt x="598" y="909"/>
                  </a:lnTo>
                  <a:lnTo>
                    <a:pt x="588" y="915"/>
                  </a:lnTo>
                  <a:lnTo>
                    <a:pt x="588" y="932"/>
                  </a:lnTo>
                  <a:lnTo>
                    <a:pt x="583" y="944"/>
                  </a:lnTo>
                  <a:lnTo>
                    <a:pt x="583" y="960"/>
                  </a:lnTo>
                  <a:lnTo>
                    <a:pt x="574" y="968"/>
                  </a:lnTo>
                  <a:lnTo>
                    <a:pt x="576" y="984"/>
                  </a:lnTo>
                  <a:lnTo>
                    <a:pt x="574" y="998"/>
                  </a:lnTo>
                  <a:lnTo>
                    <a:pt x="571" y="1016"/>
                  </a:lnTo>
                  <a:lnTo>
                    <a:pt x="558" y="1025"/>
                  </a:lnTo>
                  <a:lnTo>
                    <a:pt x="544" y="1032"/>
                  </a:lnTo>
                  <a:lnTo>
                    <a:pt x="544" y="1044"/>
                  </a:lnTo>
                  <a:lnTo>
                    <a:pt x="546" y="1055"/>
                  </a:lnTo>
                  <a:lnTo>
                    <a:pt x="535" y="1058"/>
                  </a:lnTo>
                  <a:lnTo>
                    <a:pt x="532" y="1068"/>
                  </a:lnTo>
                  <a:lnTo>
                    <a:pt x="525" y="1073"/>
                  </a:lnTo>
                  <a:lnTo>
                    <a:pt x="514" y="1085"/>
                  </a:lnTo>
                  <a:lnTo>
                    <a:pt x="514" y="1095"/>
                  </a:lnTo>
                  <a:lnTo>
                    <a:pt x="511" y="1104"/>
                  </a:lnTo>
                  <a:lnTo>
                    <a:pt x="501" y="1110"/>
                  </a:lnTo>
                  <a:lnTo>
                    <a:pt x="489" y="1119"/>
                  </a:lnTo>
                  <a:lnTo>
                    <a:pt x="477" y="1128"/>
                  </a:lnTo>
                  <a:lnTo>
                    <a:pt x="463" y="1143"/>
                  </a:lnTo>
                  <a:lnTo>
                    <a:pt x="459" y="1155"/>
                  </a:lnTo>
                  <a:lnTo>
                    <a:pt x="447" y="1167"/>
                  </a:lnTo>
                  <a:lnTo>
                    <a:pt x="441" y="1176"/>
                  </a:lnTo>
                  <a:lnTo>
                    <a:pt x="430" y="1185"/>
                  </a:lnTo>
                  <a:lnTo>
                    <a:pt x="427" y="1199"/>
                  </a:lnTo>
                  <a:lnTo>
                    <a:pt x="430" y="1215"/>
                  </a:lnTo>
                  <a:lnTo>
                    <a:pt x="426" y="1224"/>
                  </a:lnTo>
                  <a:lnTo>
                    <a:pt x="417" y="1230"/>
                  </a:lnTo>
                  <a:lnTo>
                    <a:pt x="402" y="1233"/>
                  </a:lnTo>
                  <a:lnTo>
                    <a:pt x="393" y="1224"/>
                  </a:lnTo>
                  <a:lnTo>
                    <a:pt x="381" y="1221"/>
                  </a:lnTo>
                  <a:lnTo>
                    <a:pt x="375" y="1229"/>
                  </a:lnTo>
                  <a:lnTo>
                    <a:pt x="367" y="1223"/>
                  </a:lnTo>
                  <a:lnTo>
                    <a:pt x="364" y="1212"/>
                  </a:lnTo>
                  <a:lnTo>
                    <a:pt x="355" y="1205"/>
                  </a:lnTo>
                  <a:lnTo>
                    <a:pt x="346" y="1205"/>
                  </a:lnTo>
                  <a:lnTo>
                    <a:pt x="342" y="1217"/>
                  </a:lnTo>
                  <a:lnTo>
                    <a:pt x="336" y="1229"/>
                  </a:lnTo>
                  <a:lnTo>
                    <a:pt x="324" y="1224"/>
                  </a:lnTo>
                  <a:lnTo>
                    <a:pt x="309" y="1227"/>
                  </a:lnTo>
                  <a:lnTo>
                    <a:pt x="304" y="1238"/>
                  </a:lnTo>
                  <a:lnTo>
                    <a:pt x="295" y="1247"/>
                  </a:lnTo>
                  <a:lnTo>
                    <a:pt x="294" y="1263"/>
                  </a:lnTo>
                  <a:lnTo>
                    <a:pt x="276" y="1268"/>
                  </a:lnTo>
                  <a:lnTo>
                    <a:pt x="259" y="1269"/>
                  </a:lnTo>
                  <a:lnTo>
                    <a:pt x="244" y="1269"/>
                  </a:lnTo>
                  <a:lnTo>
                    <a:pt x="240" y="1283"/>
                  </a:lnTo>
                  <a:lnTo>
                    <a:pt x="229" y="1286"/>
                  </a:lnTo>
                  <a:lnTo>
                    <a:pt x="222" y="1298"/>
                  </a:lnTo>
                  <a:lnTo>
                    <a:pt x="213" y="1289"/>
                  </a:lnTo>
                  <a:lnTo>
                    <a:pt x="208" y="1278"/>
                  </a:lnTo>
                  <a:lnTo>
                    <a:pt x="190" y="1274"/>
                  </a:lnTo>
                  <a:lnTo>
                    <a:pt x="180" y="1275"/>
                  </a:lnTo>
                  <a:lnTo>
                    <a:pt x="178" y="1265"/>
                  </a:lnTo>
                  <a:lnTo>
                    <a:pt x="165" y="1262"/>
                  </a:lnTo>
                  <a:lnTo>
                    <a:pt x="148" y="1257"/>
                  </a:lnTo>
                  <a:lnTo>
                    <a:pt x="129" y="1265"/>
                  </a:lnTo>
                  <a:lnTo>
                    <a:pt x="112" y="1262"/>
                  </a:lnTo>
                  <a:lnTo>
                    <a:pt x="99" y="1257"/>
                  </a:lnTo>
                  <a:lnTo>
                    <a:pt x="88" y="1242"/>
                  </a:lnTo>
                  <a:lnTo>
                    <a:pt x="75" y="1239"/>
                  </a:lnTo>
                  <a:lnTo>
                    <a:pt x="63" y="1245"/>
                  </a:lnTo>
                  <a:lnTo>
                    <a:pt x="60" y="1241"/>
                  </a:lnTo>
                  <a:lnTo>
                    <a:pt x="58" y="1229"/>
                  </a:lnTo>
                  <a:lnTo>
                    <a:pt x="51" y="1220"/>
                  </a:lnTo>
                  <a:lnTo>
                    <a:pt x="43" y="1205"/>
                  </a:lnTo>
                  <a:lnTo>
                    <a:pt x="33" y="1196"/>
                  </a:lnTo>
                  <a:lnTo>
                    <a:pt x="30" y="1179"/>
                  </a:lnTo>
                  <a:lnTo>
                    <a:pt x="22" y="1172"/>
                  </a:lnTo>
                  <a:lnTo>
                    <a:pt x="12" y="1161"/>
                  </a:lnTo>
                  <a:lnTo>
                    <a:pt x="6" y="1149"/>
                  </a:lnTo>
                  <a:lnTo>
                    <a:pt x="0" y="1136"/>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409" name="Freeform 49"/>
            <p:cNvSpPr>
              <a:spLocks/>
            </p:cNvSpPr>
            <p:nvPr/>
          </p:nvSpPr>
          <p:spPr bwMode="auto">
            <a:xfrm>
              <a:off x="2676" y="1708"/>
              <a:ext cx="156" cy="335"/>
            </a:xfrm>
            <a:custGeom>
              <a:avLst/>
              <a:gdLst>
                <a:gd name="T0" fmla="*/ 68 w 156"/>
                <a:gd name="T1" fmla="*/ 10 h 335"/>
                <a:gd name="T2" fmla="*/ 82 w 156"/>
                <a:gd name="T3" fmla="*/ 18 h 335"/>
                <a:gd name="T4" fmla="*/ 88 w 156"/>
                <a:gd name="T5" fmla="*/ 30 h 335"/>
                <a:gd name="T6" fmla="*/ 92 w 156"/>
                <a:gd name="T7" fmla="*/ 46 h 335"/>
                <a:gd name="T8" fmla="*/ 103 w 156"/>
                <a:gd name="T9" fmla="*/ 58 h 335"/>
                <a:gd name="T10" fmla="*/ 114 w 156"/>
                <a:gd name="T11" fmla="*/ 70 h 335"/>
                <a:gd name="T12" fmla="*/ 124 w 156"/>
                <a:gd name="T13" fmla="*/ 81 h 335"/>
                <a:gd name="T14" fmla="*/ 126 w 156"/>
                <a:gd name="T15" fmla="*/ 94 h 335"/>
                <a:gd name="T16" fmla="*/ 137 w 156"/>
                <a:gd name="T17" fmla="*/ 102 h 335"/>
                <a:gd name="T18" fmla="*/ 146 w 156"/>
                <a:gd name="T19" fmla="*/ 106 h 335"/>
                <a:gd name="T20" fmla="*/ 151 w 156"/>
                <a:gd name="T21" fmla="*/ 123 h 335"/>
                <a:gd name="T22" fmla="*/ 152 w 156"/>
                <a:gd name="T23" fmla="*/ 135 h 335"/>
                <a:gd name="T24" fmla="*/ 154 w 156"/>
                <a:gd name="T25" fmla="*/ 149 h 335"/>
                <a:gd name="T26" fmla="*/ 155 w 156"/>
                <a:gd name="T27" fmla="*/ 164 h 335"/>
                <a:gd name="T28" fmla="*/ 154 w 156"/>
                <a:gd name="T29" fmla="*/ 177 h 335"/>
                <a:gd name="T30" fmla="*/ 148 w 156"/>
                <a:gd name="T31" fmla="*/ 188 h 335"/>
                <a:gd name="T32" fmla="*/ 148 w 156"/>
                <a:gd name="T33" fmla="*/ 204 h 335"/>
                <a:gd name="T34" fmla="*/ 146 w 156"/>
                <a:gd name="T35" fmla="*/ 216 h 335"/>
                <a:gd name="T36" fmla="*/ 141 w 156"/>
                <a:gd name="T37" fmla="*/ 228 h 335"/>
                <a:gd name="T38" fmla="*/ 139 w 156"/>
                <a:gd name="T39" fmla="*/ 244 h 335"/>
                <a:gd name="T40" fmla="*/ 137 w 156"/>
                <a:gd name="T41" fmla="*/ 258 h 335"/>
                <a:gd name="T42" fmla="*/ 139 w 156"/>
                <a:gd name="T43" fmla="*/ 273 h 335"/>
                <a:gd name="T44" fmla="*/ 141 w 156"/>
                <a:gd name="T45" fmla="*/ 291 h 335"/>
                <a:gd name="T46" fmla="*/ 146 w 156"/>
                <a:gd name="T47" fmla="*/ 309 h 335"/>
                <a:gd name="T48" fmla="*/ 147 w 156"/>
                <a:gd name="T49" fmla="*/ 324 h 335"/>
                <a:gd name="T50" fmla="*/ 135 w 156"/>
                <a:gd name="T51" fmla="*/ 333 h 335"/>
                <a:gd name="T52" fmla="*/ 135 w 156"/>
                <a:gd name="T53" fmla="*/ 315 h 335"/>
                <a:gd name="T54" fmla="*/ 130 w 156"/>
                <a:gd name="T55" fmla="*/ 299 h 335"/>
                <a:gd name="T56" fmla="*/ 122 w 156"/>
                <a:gd name="T57" fmla="*/ 289 h 335"/>
                <a:gd name="T58" fmla="*/ 122 w 156"/>
                <a:gd name="T59" fmla="*/ 274 h 335"/>
                <a:gd name="T60" fmla="*/ 118 w 156"/>
                <a:gd name="T61" fmla="*/ 263 h 335"/>
                <a:gd name="T62" fmla="*/ 115 w 156"/>
                <a:gd name="T63" fmla="*/ 251 h 335"/>
                <a:gd name="T64" fmla="*/ 111 w 156"/>
                <a:gd name="T65" fmla="*/ 237 h 335"/>
                <a:gd name="T66" fmla="*/ 114 w 156"/>
                <a:gd name="T67" fmla="*/ 222 h 335"/>
                <a:gd name="T68" fmla="*/ 118 w 156"/>
                <a:gd name="T69" fmla="*/ 212 h 335"/>
                <a:gd name="T70" fmla="*/ 107 w 156"/>
                <a:gd name="T71" fmla="*/ 204 h 335"/>
                <a:gd name="T72" fmla="*/ 105 w 156"/>
                <a:gd name="T73" fmla="*/ 190 h 335"/>
                <a:gd name="T74" fmla="*/ 110 w 156"/>
                <a:gd name="T75" fmla="*/ 181 h 335"/>
                <a:gd name="T76" fmla="*/ 108 w 156"/>
                <a:gd name="T77" fmla="*/ 173 h 335"/>
                <a:gd name="T78" fmla="*/ 99 w 156"/>
                <a:gd name="T79" fmla="*/ 166 h 335"/>
                <a:gd name="T80" fmla="*/ 95 w 156"/>
                <a:gd name="T81" fmla="*/ 151 h 335"/>
                <a:gd name="T82" fmla="*/ 88 w 156"/>
                <a:gd name="T83" fmla="*/ 145 h 335"/>
                <a:gd name="T84" fmla="*/ 83 w 156"/>
                <a:gd name="T85" fmla="*/ 131 h 335"/>
                <a:gd name="T86" fmla="*/ 82 w 156"/>
                <a:gd name="T87" fmla="*/ 117 h 335"/>
                <a:gd name="T88" fmla="*/ 71 w 156"/>
                <a:gd name="T89" fmla="*/ 105 h 335"/>
                <a:gd name="T90" fmla="*/ 64 w 156"/>
                <a:gd name="T91" fmla="*/ 96 h 335"/>
                <a:gd name="T92" fmla="*/ 52 w 156"/>
                <a:gd name="T93" fmla="*/ 90 h 335"/>
                <a:gd name="T94" fmla="*/ 47 w 156"/>
                <a:gd name="T95" fmla="*/ 85 h 335"/>
                <a:gd name="T96" fmla="*/ 40 w 156"/>
                <a:gd name="T97" fmla="*/ 72 h 335"/>
                <a:gd name="T98" fmla="*/ 26 w 156"/>
                <a:gd name="T99" fmla="*/ 66 h 335"/>
                <a:gd name="T100" fmla="*/ 10 w 156"/>
                <a:gd name="T101" fmla="*/ 60 h 335"/>
                <a:gd name="T102" fmla="*/ 0 w 156"/>
                <a:gd name="T103" fmla="*/ 50 h 335"/>
                <a:gd name="T104" fmla="*/ 6 w 156"/>
                <a:gd name="T105" fmla="*/ 40 h 335"/>
                <a:gd name="T106" fmla="*/ 13 w 156"/>
                <a:gd name="T107" fmla="*/ 30 h 335"/>
                <a:gd name="T108" fmla="*/ 25 w 156"/>
                <a:gd name="T109" fmla="*/ 20 h 335"/>
                <a:gd name="T110" fmla="*/ 36 w 156"/>
                <a:gd name="T111" fmla="*/ 13 h 335"/>
                <a:gd name="T112" fmla="*/ 39 w 156"/>
                <a:gd name="T113" fmla="*/ 0 h 335"/>
                <a:gd name="T114" fmla="*/ 53 w 156"/>
                <a:gd name="T115" fmla="*/ 8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6" h="335">
                  <a:moveTo>
                    <a:pt x="60" y="12"/>
                  </a:moveTo>
                  <a:lnTo>
                    <a:pt x="68" y="10"/>
                  </a:lnTo>
                  <a:lnTo>
                    <a:pt x="76" y="13"/>
                  </a:lnTo>
                  <a:lnTo>
                    <a:pt x="82" y="18"/>
                  </a:lnTo>
                  <a:lnTo>
                    <a:pt x="84" y="23"/>
                  </a:lnTo>
                  <a:lnTo>
                    <a:pt x="88" y="30"/>
                  </a:lnTo>
                  <a:lnTo>
                    <a:pt x="89" y="38"/>
                  </a:lnTo>
                  <a:lnTo>
                    <a:pt x="92" y="46"/>
                  </a:lnTo>
                  <a:lnTo>
                    <a:pt x="97" y="52"/>
                  </a:lnTo>
                  <a:lnTo>
                    <a:pt x="103" y="58"/>
                  </a:lnTo>
                  <a:lnTo>
                    <a:pt x="110" y="64"/>
                  </a:lnTo>
                  <a:lnTo>
                    <a:pt x="114" y="70"/>
                  </a:lnTo>
                  <a:lnTo>
                    <a:pt x="118" y="75"/>
                  </a:lnTo>
                  <a:lnTo>
                    <a:pt x="124" y="81"/>
                  </a:lnTo>
                  <a:lnTo>
                    <a:pt x="124" y="88"/>
                  </a:lnTo>
                  <a:lnTo>
                    <a:pt x="126" y="94"/>
                  </a:lnTo>
                  <a:lnTo>
                    <a:pt x="130" y="97"/>
                  </a:lnTo>
                  <a:lnTo>
                    <a:pt x="137" y="102"/>
                  </a:lnTo>
                  <a:lnTo>
                    <a:pt x="143" y="102"/>
                  </a:lnTo>
                  <a:lnTo>
                    <a:pt x="146" y="106"/>
                  </a:lnTo>
                  <a:lnTo>
                    <a:pt x="151" y="115"/>
                  </a:lnTo>
                  <a:lnTo>
                    <a:pt x="151" y="123"/>
                  </a:lnTo>
                  <a:lnTo>
                    <a:pt x="153" y="129"/>
                  </a:lnTo>
                  <a:lnTo>
                    <a:pt x="152" y="135"/>
                  </a:lnTo>
                  <a:lnTo>
                    <a:pt x="154" y="143"/>
                  </a:lnTo>
                  <a:lnTo>
                    <a:pt x="154" y="149"/>
                  </a:lnTo>
                  <a:lnTo>
                    <a:pt x="153" y="156"/>
                  </a:lnTo>
                  <a:lnTo>
                    <a:pt x="155" y="164"/>
                  </a:lnTo>
                  <a:lnTo>
                    <a:pt x="156" y="171"/>
                  </a:lnTo>
                  <a:lnTo>
                    <a:pt x="154" y="177"/>
                  </a:lnTo>
                  <a:lnTo>
                    <a:pt x="153" y="183"/>
                  </a:lnTo>
                  <a:lnTo>
                    <a:pt x="148" y="188"/>
                  </a:lnTo>
                  <a:lnTo>
                    <a:pt x="149" y="196"/>
                  </a:lnTo>
                  <a:lnTo>
                    <a:pt x="148" y="204"/>
                  </a:lnTo>
                  <a:lnTo>
                    <a:pt x="149" y="212"/>
                  </a:lnTo>
                  <a:lnTo>
                    <a:pt x="146" y="216"/>
                  </a:lnTo>
                  <a:lnTo>
                    <a:pt x="143" y="222"/>
                  </a:lnTo>
                  <a:lnTo>
                    <a:pt x="141" y="228"/>
                  </a:lnTo>
                  <a:lnTo>
                    <a:pt x="139" y="238"/>
                  </a:lnTo>
                  <a:lnTo>
                    <a:pt x="139" y="244"/>
                  </a:lnTo>
                  <a:lnTo>
                    <a:pt x="138" y="250"/>
                  </a:lnTo>
                  <a:lnTo>
                    <a:pt x="137" y="258"/>
                  </a:lnTo>
                  <a:lnTo>
                    <a:pt x="138" y="266"/>
                  </a:lnTo>
                  <a:lnTo>
                    <a:pt x="139" y="273"/>
                  </a:lnTo>
                  <a:lnTo>
                    <a:pt x="141" y="281"/>
                  </a:lnTo>
                  <a:lnTo>
                    <a:pt x="141" y="291"/>
                  </a:lnTo>
                  <a:lnTo>
                    <a:pt x="145" y="299"/>
                  </a:lnTo>
                  <a:lnTo>
                    <a:pt x="146" y="309"/>
                  </a:lnTo>
                  <a:lnTo>
                    <a:pt x="147" y="315"/>
                  </a:lnTo>
                  <a:lnTo>
                    <a:pt x="147" y="324"/>
                  </a:lnTo>
                  <a:lnTo>
                    <a:pt x="146" y="335"/>
                  </a:lnTo>
                  <a:lnTo>
                    <a:pt x="135" y="333"/>
                  </a:lnTo>
                  <a:lnTo>
                    <a:pt x="135" y="324"/>
                  </a:lnTo>
                  <a:lnTo>
                    <a:pt x="135" y="315"/>
                  </a:lnTo>
                  <a:lnTo>
                    <a:pt x="133" y="307"/>
                  </a:lnTo>
                  <a:lnTo>
                    <a:pt x="130" y="299"/>
                  </a:lnTo>
                  <a:lnTo>
                    <a:pt x="124" y="295"/>
                  </a:lnTo>
                  <a:lnTo>
                    <a:pt x="122" y="289"/>
                  </a:lnTo>
                  <a:lnTo>
                    <a:pt x="124" y="282"/>
                  </a:lnTo>
                  <a:lnTo>
                    <a:pt x="122" y="274"/>
                  </a:lnTo>
                  <a:lnTo>
                    <a:pt x="122" y="267"/>
                  </a:lnTo>
                  <a:lnTo>
                    <a:pt x="118" y="263"/>
                  </a:lnTo>
                  <a:lnTo>
                    <a:pt x="115" y="257"/>
                  </a:lnTo>
                  <a:lnTo>
                    <a:pt x="115" y="251"/>
                  </a:lnTo>
                  <a:lnTo>
                    <a:pt x="112" y="243"/>
                  </a:lnTo>
                  <a:lnTo>
                    <a:pt x="111" y="237"/>
                  </a:lnTo>
                  <a:lnTo>
                    <a:pt x="110" y="226"/>
                  </a:lnTo>
                  <a:lnTo>
                    <a:pt x="114" y="222"/>
                  </a:lnTo>
                  <a:lnTo>
                    <a:pt x="120" y="218"/>
                  </a:lnTo>
                  <a:lnTo>
                    <a:pt x="118" y="212"/>
                  </a:lnTo>
                  <a:lnTo>
                    <a:pt x="111" y="210"/>
                  </a:lnTo>
                  <a:lnTo>
                    <a:pt x="107" y="204"/>
                  </a:lnTo>
                  <a:lnTo>
                    <a:pt x="105" y="195"/>
                  </a:lnTo>
                  <a:lnTo>
                    <a:pt x="105" y="190"/>
                  </a:lnTo>
                  <a:lnTo>
                    <a:pt x="107" y="185"/>
                  </a:lnTo>
                  <a:lnTo>
                    <a:pt x="110" y="181"/>
                  </a:lnTo>
                  <a:lnTo>
                    <a:pt x="110" y="177"/>
                  </a:lnTo>
                  <a:lnTo>
                    <a:pt x="108" y="173"/>
                  </a:lnTo>
                  <a:lnTo>
                    <a:pt x="103" y="171"/>
                  </a:lnTo>
                  <a:lnTo>
                    <a:pt x="99" y="166"/>
                  </a:lnTo>
                  <a:lnTo>
                    <a:pt x="97" y="159"/>
                  </a:lnTo>
                  <a:lnTo>
                    <a:pt x="95" y="151"/>
                  </a:lnTo>
                  <a:lnTo>
                    <a:pt x="93" y="145"/>
                  </a:lnTo>
                  <a:lnTo>
                    <a:pt x="88" y="145"/>
                  </a:lnTo>
                  <a:lnTo>
                    <a:pt x="84" y="139"/>
                  </a:lnTo>
                  <a:lnTo>
                    <a:pt x="83" y="131"/>
                  </a:lnTo>
                  <a:lnTo>
                    <a:pt x="83" y="123"/>
                  </a:lnTo>
                  <a:lnTo>
                    <a:pt x="82" y="117"/>
                  </a:lnTo>
                  <a:lnTo>
                    <a:pt x="76" y="111"/>
                  </a:lnTo>
                  <a:lnTo>
                    <a:pt x="71" y="105"/>
                  </a:lnTo>
                  <a:lnTo>
                    <a:pt x="66" y="102"/>
                  </a:lnTo>
                  <a:lnTo>
                    <a:pt x="64" y="96"/>
                  </a:lnTo>
                  <a:lnTo>
                    <a:pt x="59" y="92"/>
                  </a:lnTo>
                  <a:lnTo>
                    <a:pt x="52" y="90"/>
                  </a:lnTo>
                  <a:lnTo>
                    <a:pt x="47" y="90"/>
                  </a:lnTo>
                  <a:lnTo>
                    <a:pt x="47" y="85"/>
                  </a:lnTo>
                  <a:lnTo>
                    <a:pt x="45" y="79"/>
                  </a:lnTo>
                  <a:lnTo>
                    <a:pt x="40" y="72"/>
                  </a:lnTo>
                  <a:lnTo>
                    <a:pt x="34" y="69"/>
                  </a:lnTo>
                  <a:lnTo>
                    <a:pt x="26" y="66"/>
                  </a:lnTo>
                  <a:lnTo>
                    <a:pt x="18" y="63"/>
                  </a:lnTo>
                  <a:lnTo>
                    <a:pt x="10" y="60"/>
                  </a:lnTo>
                  <a:lnTo>
                    <a:pt x="3" y="56"/>
                  </a:lnTo>
                  <a:lnTo>
                    <a:pt x="0" y="50"/>
                  </a:lnTo>
                  <a:lnTo>
                    <a:pt x="4" y="46"/>
                  </a:lnTo>
                  <a:lnTo>
                    <a:pt x="6" y="40"/>
                  </a:lnTo>
                  <a:lnTo>
                    <a:pt x="10" y="34"/>
                  </a:lnTo>
                  <a:lnTo>
                    <a:pt x="13" y="30"/>
                  </a:lnTo>
                  <a:lnTo>
                    <a:pt x="19" y="26"/>
                  </a:lnTo>
                  <a:lnTo>
                    <a:pt x="25" y="20"/>
                  </a:lnTo>
                  <a:lnTo>
                    <a:pt x="31" y="18"/>
                  </a:lnTo>
                  <a:lnTo>
                    <a:pt x="36" y="13"/>
                  </a:lnTo>
                  <a:lnTo>
                    <a:pt x="38" y="8"/>
                  </a:lnTo>
                  <a:lnTo>
                    <a:pt x="39" y="0"/>
                  </a:lnTo>
                  <a:lnTo>
                    <a:pt x="46" y="4"/>
                  </a:lnTo>
                  <a:lnTo>
                    <a:pt x="53" y="8"/>
                  </a:lnTo>
                  <a:lnTo>
                    <a:pt x="60" y="12"/>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410" name="Freeform 50"/>
            <p:cNvSpPr>
              <a:spLocks/>
            </p:cNvSpPr>
            <p:nvPr/>
          </p:nvSpPr>
          <p:spPr bwMode="auto">
            <a:xfrm>
              <a:off x="3065" y="1761"/>
              <a:ext cx="98" cy="213"/>
            </a:xfrm>
            <a:custGeom>
              <a:avLst/>
              <a:gdLst>
                <a:gd name="T0" fmla="*/ 83 w 153"/>
                <a:gd name="T1" fmla="*/ 296 h 317"/>
                <a:gd name="T2" fmla="*/ 86 w 153"/>
                <a:gd name="T3" fmla="*/ 266 h 317"/>
                <a:gd name="T4" fmla="*/ 78 w 153"/>
                <a:gd name="T5" fmla="*/ 245 h 317"/>
                <a:gd name="T6" fmla="*/ 83 w 153"/>
                <a:gd name="T7" fmla="*/ 239 h 317"/>
                <a:gd name="T8" fmla="*/ 84 w 153"/>
                <a:gd name="T9" fmla="*/ 227 h 317"/>
                <a:gd name="T10" fmla="*/ 83 w 153"/>
                <a:gd name="T11" fmla="*/ 210 h 317"/>
                <a:gd name="T12" fmla="*/ 75 w 153"/>
                <a:gd name="T13" fmla="*/ 191 h 317"/>
                <a:gd name="T14" fmla="*/ 68 w 153"/>
                <a:gd name="T15" fmla="*/ 177 h 317"/>
                <a:gd name="T16" fmla="*/ 72 w 153"/>
                <a:gd name="T17" fmla="*/ 155 h 317"/>
                <a:gd name="T18" fmla="*/ 56 w 153"/>
                <a:gd name="T19" fmla="*/ 141 h 317"/>
                <a:gd name="T20" fmla="*/ 51 w 153"/>
                <a:gd name="T21" fmla="*/ 128 h 317"/>
                <a:gd name="T22" fmla="*/ 39 w 153"/>
                <a:gd name="T23" fmla="*/ 116 h 317"/>
                <a:gd name="T24" fmla="*/ 23 w 153"/>
                <a:gd name="T25" fmla="*/ 101 h 317"/>
                <a:gd name="T26" fmla="*/ 8 w 153"/>
                <a:gd name="T27" fmla="*/ 87 h 317"/>
                <a:gd name="T28" fmla="*/ 2 w 153"/>
                <a:gd name="T29" fmla="*/ 65 h 317"/>
                <a:gd name="T30" fmla="*/ 0 w 153"/>
                <a:gd name="T31" fmla="*/ 39 h 317"/>
                <a:gd name="T32" fmla="*/ 9 w 153"/>
                <a:gd name="T33" fmla="*/ 21 h 317"/>
                <a:gd name="T34" fmla="*/ 29 w 153"/>
                <a:gd name="T35" fmla="*/ 3 h 317"/>
                <a:gd name="T36" fmla="*/ 51 w 153"/>
                <a:gd name="T37" fmla="*/ 3 h 317"/>
                <a:gd name="T38" fmla="*/ 63 w 153"/>
                <a:gd name="T39" fmla="*/ 6 h 317"/>
                <a:gd name="T40" fmla="*/ 84 w 153"/>
                <a:gd name="T41" fmla="*/ 2 h 317"/>
                <a:gd name="T42" fmla="*/ 99 w 153"/>
                <a:gd name="T43" fmla="*/ 3 h 317"/>
                <a:gd name="T44" fmla="*/ 114 w 153"/>
                <a:gd name="T45" fmla="*/ 11 h 317"/>
                <a:gd name="T46" fmla="*/ 131 w 153"/>
                <a:gd name="T47" fmla="*/ 23 h 317"/>
                <a:gd name="T48" fmla="*/ 146 w 153"/>
                <a:gd name="T49" fmla="*/ 35 h 317"/>
                <a:gd name="T50" fmla="*/ 152 w 153"/>
                <a:gd name="T51" fmla="*/ 51 h 317"/>
                <a:gd name="T52" fmla="*/ 153 w 153"/>
                <a:gd name="T53" fmla="*/ 71 h 317"/>
                <a:gd name="T54" fmla="*/ 150 w 153"/>
                <a:gd name="T55" fmla="*/ 90 h 317"/>
                <a:gd name="T56" fmla="*/ 152 w 153"/>
                <a:gd name="T57" fmla="*/ 110 h 317"/>
                <a:gd name="T58" fmla="*/ 146 w 153"/>
                <a:gd name="T59" fmla="*/ 129 h 317"/>
                <a:gd name="T60" fmla="*/ 138 w 153"/>
                <a:gd name="T61" fmla="*/ 141 h 317"/>
                <a:gd name="T62" fmla="*/ 140 w 153"/>
                <a:gd name="T63" fmla="*/ 165 h 317"/>
                <a:gd name="T64" fmla="*/ 134 w 153"/>
                <a:gd name="T65" fmla="*/ 177 h 317"/>
                <a:gd name="T66" fmla="*/ 128 w 153"/>
                <a:gd name="T67" fmla="*/ 188 h 317"/>
                <a:gd name="T68" fmla="*/ 132 w 153"/>
                <a:gd name="T69" fmla="*/ 206 h 317"/>
                <a:gd name="T70" fmla="*/ 119 w 153"/>
                <a:gd name="T71" fmla="*/ 221 h 317"/>
                <a:gd name="T72" fmla="*/ 117 w 153"/>
                <a:gd name="T73" fmla="*/ 249 h 317"/>
                <a:gd name="T74" fmla="*/ 116 w 153"/>
                <a:gd name="T75" fmla="*/ 281 h 317"/>
                <a:gd name="T76" fmla="*/ 114 w 153"/>
                <a:gd name="T77" fmla="*/ 313 h 317"/>
                <a:gd name="T78" fmla="*/ 86 w 153"/>
                <a:gd name="T79" fmla="*/ 317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3" h="317">
                  <a:moveTo>
                    <a:pt x="83" y="308"/>
                  </a:moveTo>
                  <a:lnTo>
                    <a:pt x="83" y="296"/>
                  </a:lnTo>
                  <a:lnTo>
                    <a:pt x="84" y="282"/>
                  </a:lnTo>
                  <a:lnTo>
                    <a:pt x="86" y="266"/>
                  </a:lnTo>
                  <a:lnTo>
                    <a:pt x="83" y="254"/>
                  </a:lnTo>
                  <a:lnTo>
                    <a:pt x="78" y="245"/>
                  </a:lnTo>
                  <a:lnTo>
                    <a:pt x="78" y="242"/>
                  </a:lnTo>
                  <a:lnTo>
                    <a:pt x="83" y="239"/>
                  </a:lnTo>
                  <a:lnTo>
                    <a:pt x="86" y="234"/>
                  </a:lnTo>
                  <a:lnTo>
                    <a:pt x="84" y="227"/>
                  </a:lnTo>
                  <a:lnTo>
                    <a:pt x="80" y="219"/>
                  </a:lnTo>
                  <a:lnTo>
                    <a:pt x="83" y="210"/>
                  </a:lnTo>
                  <a:lnTo>
                    <a:pt x="78" y="201"/>
                  </a:lnTo>
                  <a:lnTo>
                    <a:pt x="75" y="191"/>
                  </a:lnTo>
                  <a:lnTo>
                    <a:pt x="69" y="183"/>
                  </a:lnTo>
                  <a:lnTo>
                    <a:pt x="68" y="177"/>
                  </a:lnTo>
                  <a:lnTo>
                    <a:pt x="72" y="165"/>
                  </a:lnTo>
                  <a:lnTo>
                    <a:pt x="72" y="155"/>
                  </a:lnTo>
                  <a:lnTo>
                    <a:pt x="66" y="147"/>
                  </a:lnTo>
                  <a:lnTo>
                    <a:pt x="56" y="141"/>
                  </a:lnTo>
                  <a:lnTo>
                    <a:pt x="48" y="137"/>
                  </a:lnTo>
                  <a:lnTo>
                    <a:pt x="51" y="128"/>
                  </a:lnTo>
                  <a:lnTo>
                    <a:pt x="48" y="119"/>
                  </a:lnTo>
                  <a:lnTo>
                    <a:pt x="39" y="116"/>
                  </a:lnTo>
                  <a:lnTo>
                    <a:pt x="30" y="108"/>
                  </a:lnTo>
                  <a:lnTo>
                    <a:pt x="23" y="101"/>
                  </a:lnTo>
                  <a:lnTo>
                    <a:pt x="14" y="98"/>
                  </a:lnTo>
                  <a:lnTo>
                    <a:pt x="8" y="87"/>
                  </a:lnTo>
                  <a:lnTo>
                    <a:pt x="3" y="77"/>
                  </a:lnTo>
                  <a:lnTo>
                    <a:pt x="2" y="65"/>
                  </a:lnTo>
                  <a:lnTo>
                    <a:pt x="0" y="51"/>
                  </a:lnTo>
                  <a:lnTo>
                    <a:pt x="0" y="39"/>
                  </a:lnTo>
                  <a:lnTo>
                    <a:pt x="0" y="27"/>
                  </a:lnTo>
                  <a:lnTo>
                    <a:pt x="9" y="21"/>
                  </a:lnTo>
                  <a:lnTo>
                    <a:pt x="21" y="14"/>
                  </a:lnTo>
                  <a:lnTo>
                    <a:pt x="29" y="3"/>
                  </a:lnTo>
                  <a:lnTo>
                    <a:pt x="42" y="3"/>
                  </a:lnTo>
                  <a:lnTo>
                    <a:pt x="51" y="3"/>
                  </a:lnTo>
                  <a:lnTo>
                    <a:pt x="59" y="5"/>
                  </a:lnTo>
                  <a:lnTo>
                    <a:pt x="63" y="6"/>
                  </a:lnTo>
                  <a:lnTo>
                    <a:pt x="75" y="2"/>
                  </a:lnTo>
                  <a:lnTo>
                    <a:pt x="84" y="2"/>
                  </a:lnTo>
                  <a:lnTo>
                    <a:pt x="93" y="0"/>
                  </a:lnTo>
                  <a:lnTo>
                    <a:pt x="99" y="3"/>
                  </a:lnTo>
                  <a:lnTo>
                    <a:pt x="104" y="9"/>
                  </a:lnTo>
                  <a:lnTo>
                    <a:pt x="114" y="11"/>
                  </a:lnTo>
                  <a:lnTo>
                    <a:pt x="120" y="20"/>
                  </a:lnTo>
                  <a:lnTo>
                    <a:pt x="131" y="23"/>
                  </a:lnTo>
                  <a:lnTo>
                    <a:pt x="140" y="27"/>
                  </a:lnTo>
                  <a:lnTo>
                    <a:pt x="146" y="35"/>
                  </a:lnTo>
                  <a:lnTo>
                    <a:pt x="150" y="42"/>
                  </a:lnTo>
                  <a:lnTo>
                    <a:pt x="152" y="51"/>
                  </a:lnTo>
                  <a:lnTo>
                    <a:pt x="153" y="60"/>
                  </a:lnTo>
                  <a:lnTo>
                    <a:pt x="153" y="71"/>
                  </a:lnTo>
                  <a:lnTo>
                    <a:pt x="152" y="81"/>
                  </a:lnTo>
                  <a:lnTo>
                    <a:pt x="150" y="90"/>
                  </a:lnTo>
                  <a:lnTo>
                    <a:pt x="153" y="98"/>
                  </a:lnTo>
                  <a:lnTo>
                    <a:pt x="152" y="110"/>
                  </a:lnTo>
                  <a:lnTo>
                    <a:pt x="147" y="120"/>
                  </a:lnTo>
                  <a:lnTo>
                    <a:pt x="146" y="129"/>
                  </a:lnTo>
                  <a:lnTo>
                    <a:pt x="141" y="134"/>
                  </a:lnTo>
                  <a:lnTo>
                    <a:pt x="138" y="141"/>
                  </a:lnTo>
                  <a:lnTo>
                    <a:pt x="135" y="153"/>
                  </a:lnTo>
                  <a:lnTo>
                    <a:pt x="140" y="165"/>
                  </a:lnTo>
                  <a:lnTo>
                    <a:pt x="140" y="173"/>
                  </a:lnTo>
                  <a:lnTo>
                    <a:pt x="134" y="177"/>
                  </a:lnTo>
                  <a:lnTo>
                    <a:pt x="128" y="180"/>
                  </a:lnTo>
                  <a:lnTo>
                    <a:pt x="128" y="188"/>
                  </a:lnTo>
                  <a:lnTo>
                    <a:pt x="131" y="197"/>
                  </a:lnTo>
                  <a:lnTo>
                    <a:pt x="132" y="206"/>
                  </a:lnTo>
                  <a:lnTo>
                    <a:pt x="125" y="215"/>
                  </a:lnTo>
                  <a:lnTo>
                    <a:pt x="119" y="221"/>
                  </a:lnTo>
                  <a:lnTo>
                    <a:pt x="120" y="234"/>
                  </a:lnTo>
                  <a:lnTo>
                    <a:pt x="117" y="249"/>
                  </a:lnTo>
                  <a:lnTo>
                    <a:pt x="116" y="264"/>
                  </a:lnTo>
                  <a:lnTo>
                    <a:pt x="116" y="281"/>
                  </a:lnTo>
                  <a:lnTo>
                    <a:pt x="114" y="299"/>
                  </a:lnTo>
                  <a:lnTo>
                    <a:pt x="114" y="313"/>
                  </a:lnTo>
                  <a:lnTo>
                    <a:pt x="99" y="317"/>
                  </a:lnTo>
                  <a:lnTo>
                    <a:pt x="86" y="317"/>
                  </a:lnTo>
                  <a:lnTo>
                    <a:pt x="83" y="308"/>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411" name="Freeform 51"/>
            <p:cNvSpPr>
              <a:spLocks/>
            </p:cNvSpPr>
            <p:nvPr/>
          </p:nvSpPr>
          <p:spPr bwMode="auto">
            <a:xfrm>
              <a:off x="3039" y="1780"/>
              <a:ext cx="58" cy="200"/>
            </a:xfrm>
            <a:custGeom>
              <a:avLst/>
              <a:gdLst>
                <a:gd name="T0" fmla="*/ 62 w 93"/>
                <a:gd name="T1" fmla="*/ 285 h 297"/>
                <a:gd name="T2" fmla="*/ 53 w 93"/>
                <a:gd name="T3" fmla="*/ 270 h 297"/>
                <a:gd name="T4" fmla="*/ 39 w 93"/>
                <a:gd name="T5" fmla="*/ 256 h 297"/>
                <a:gd name="T6" fmla="*/ 42 w 93"/>
                <a:gd name="T7" fmla="*/ 235 h 297"/>
                <a:gd name="T8" fmla="*/ 36 w 93"/>
                <a:gd name="T9" fmla="*/ 223 h 297"/>
                <a:gd name="T10" fmla="*/ 36 w 93"/>
                <a:gd name="T11" fmla="*/ 202 h 297"/>
                <a:gd name="T12" fmla="*/ 36 w 93"/>
                <a:gd name="T13" fmla="*/ 181 h 297"/>
                <a:gd name="T14" fmla="*/ 30 w 93"/>
                <a:gd name="T15" fmla="*/ 169 h 297"/>
                <a:gd name="T16" fmla="*/ 32 w 93"/>
                <a:gd name="T17" fmla="*/ 157 h 297"/>
                <a:gd name="T18" fmla="*/ 39 w 93"/>
                <a:gd name="T19" fmla="*/ 147 h 297"/>
                <a:gd name="T20" fmla="*/ 30 w 93"/>
                <a:gd name="T21" fmla="*/ 135 h 297"/>
                <a:gd name="T22" fmla="*/ 23 w 93"/>
                <a:gd name="T23" fmla="*/ 120 h 297"/>
                <a:gd name="T24" fmla="*/ 15 w 93"/>
                <a:gd name="T25" fmla="*/ 99 h 297"/>
                <a:gd name="T26" fmla="*/ 15 w 93"/>
                <a:gd name="T27" fmla="*/ 75 h 297"/>
                <a:gd name="T28" fmla="*/ 8 w 93"/>
                <a:gd name="T29" fmla="*/ 54 h 297"/>
                <a:gd name="T30" fmla="*/ 2 w 93"/>
                <a:gd name="T31" fmla="*/ 31 h 297"/>
                <a:gd name="T32" fmla="*/ 9 w 93"/>
                <a:gd name="T33" fmla="*/ 19 h 297"/>
                <a:gd name="T34" fmla="*/ 21 w 93"/>
                <a:gd name="T35" fmla="*/ 7 h 297"/>
                <a:gd name="T36" fmla="*/ 42 w 93"/>
                <a:gd name="T37" fmla="*/ 0 h 297"/>
                <a:gd name="T38" fmla="*/ 42 w 93"/>
                <a:gd name="T39" fmla="*/ 18 h 297"/>
                <a:gd name="T40" fmla="*/ 44 w 93"/>
                <a:gd name="T41" fmla="*/ 39 h 297"/>
                <a:gd name="T42" fmla="*/ 48 w 93"/>
                <a:gd name="T43" fmla="*/ 55 h 297"/>
                <a:gd name="T44" fmla="*/ 59 w 93"/>
                <a:gd name="T45" fmla="*/ 69 h 297"/>
                <a:gd name="T46" fmla="*/ 71 w 93"/>
                <a:gd name="T47" fmla="*/ 79 h 297"/>
                <a:gd name="T48" fmla="*/ 89 w 93"/>
                <a:gd name="T49" fmla="*/ 90 h 297"/>
                <a:gd name="T50" fmla="*/ 92 w 93"/>
                <a:gd name="T51" fmla="*/ 106 h 297"/>
                <a:gd name="T52" fmla="*/ 84 w 93"/>
                <a:gd name="T53" fmla="*/ 132 h 297"/>
                <a:gd name="T54" fmla="*/ 77 w 93"/>
                <a:gd name="T55" fmla="*/ 154 h 297"/>
                <a:gd name="T56" fmla="*/ 77 w 93"/>
                <a:gd name="T57" fmla="*/ 174 h 297"/>
                <a:gd name="T58" fmla="*/ 81 w 93"/>
                <a:gd name="T59" fmla="*/ 196 h 297"/>
                <a:gd name="T60" fmla="*/ 80 w 93"/>
                <a:gd name="T61" fmla="*/ 210 h 297"/>
                <a:gd name="T62" fmla="*/ 84 w 93"/>
                <a:gd name="T63" fmla="*/ 223 h 297"/>
                <a:gd name="T64" fmla="*/ 77 w 93"/>
                <a:gd name="T65" fmla="*/ 237 h 297"/>
                <a:gd name="T66" fmla="*/ 77 w 93"/>
                <a:gd name="T67" fmla="*/ 259 h 297"/>
                <a:gd name="T68" fmla="*/ 90 w 93"/>
                <a:gd name="T69" fmla="*/ 280 h 297"/>
                <a:gd name="T70" fmla="*/ 81 w 93"/>
                <a:gd name="T71" fmla="*/ 292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3" h="297">
                  <a:moveTo>
                    <a:pt x="69" y="297"/>
                  </a:moveTo>
                  <a:lnTo>
                    <a:pt x="62" y="285"/>
                  </a:lnTo>
                  <a:lnTo>
                    <a:pt x="60" y="277"/>
                  </a:lnTo>
                  <a:lnTo>
                    <a:pt x="53" y="270"/>
                  </a:lnTo>
                  <a:lnTo>
                    <a:pt x="44" y="268"/>
                  </a:lnTo>
                  <a:lnTo>
                    <a:pt x="39" y="256"/>
                  </a:lnTo>
                  <a:lnTo>
                    <a:pt x="41" y="246"/>
                  </a:lnTo>
                  <a:lnTo>
                    <a:pt x="42" y="235"/>
                  </a:lnTo>
                  <a:lnTo>
                    <a:pt x="35" y="232"/>
                  </a:lnTo>
                  <a:lnTo>
                    <a:pt x="36" y="223"/>
                  </a:lnTo>
                  <a:lnTo>
                    <a:pt x="35" y="213"/>
                  </a:lnTo>
                  <a:lnTo>
                    <a:pt x="36" y="202"/>
                  </a:lnTo>
                  <a:lnTo>
                    <a:pt x="38" y="190"/>
                  </a:lnTo>
                  <a:lnTo>
                    <a:pt x="36" y="181"/>
                  </a:lnTo>
                  <a:lnTo>
                    <a:pt x="35" y="175"/>
                  </a:lnTo>
                  <a:lnTo>
                    <a:pt x="30" y="169"/>
                  </a:lnTo>
                  <a:lnTo>
                    <a:pt x="29" y="162"/>
                  </a:lnTo>
                  <a:lnTo>
                    <a:pt x="32" y="157"/>
                  </a:lnTo>
                  <a:lnTo>
                    <a:pt x="38" y="154"/>
                  </a:lnTo>
                  <a:lnTo>
                    <a:pt x="39" y="147"/>
                  </a:lnTo>
                  <a:lnTo>
                    <a:pt x="35" y="141"/>
                  </a:lnTo>
                  <a:lnTo>
                    <a:pt x="30" y="135"/>
                  </a:lnTo>
                  <a:lnTo>
                    <a:pt x="24" y="130"/>
                  </a:lnTo>
                  <a:lnTo>
                    <a:pt x="23" y="120"/>
                  </a:lnTo>
                  <a:lnTo>
                    <a:pt x="20" y="108"/>
                  </a:lnTo>
                  <a:lnTo>
                    <a:pt x="15" y="99"/>
                  </a:lnTo>
                  <a:lnTo>
                    <a:pt x="12" y="87"/>
                  </a:lnTo>
                  <a:lnTo>
                    <a:pt x="15" y="75"/>
                  </a:lnTo>
                  <a:lnTo>
                    <a:pt x="12" y="64"/>
                  </a:lnTo>
                  <a:lnTo>
                    <a:pt x="8" y="54"/>
                  </a:lnTo>
                  <a:lnTo>
                    <a:pt x="6" y="42"/>
                  </a:lnTo>
                  <a:lnTo>
                    <a:pt x="2" y="31"/>
                  </a:lnTo>
                  <a:lnTo>
                    <a:pt x="0" y="25"/>
                  </a:lnTo>
                  <a:lnTo>
                    <a:pt x="9" y="19"/>
                  </a:lnTo>
                  <a:lnTo>
                    <a:pt x="15" y="12"/>
                  </a:lnTo>
                  <a:lnTo>
                    <a:pt x="21" y="7"/>
                  </a:lnTo>
                  <a:lnTo>
                    <a:pt x="32" y="4"/>
                  </a:lnTo>
                  <a:lnTo>
                    <a:pt x="42" y="0"/>
                  </a:lnTo>
                  <a:lnTo>
                    <a:pt x="42" y="7"/>
                  </a:lnTo>
                  <a:lnTo>
                    <a:pt x="42" y="18"/>
                  </a:lnTo>
                  <a:lnTo>
                    <a:pt x="42" y="30"/>
                  </a:lnTo>
                  <a:lnTo>
                    <a:pt x="44" y="39"/>
                  </a:lnTo>
                  <a:lnTo>
                    <a:pt x="45" y="46"/>
                  </a:lnTo>
                  <a:lnTo>
                    <a:pt x="48" y="55"/>
                  </a:lnTo>
                  <a:lnTo>
                    <a:pt x="51" y="63"/>
                  </a:lnTo>
                  <a:lnTo>
                    <a:pt x="59" y="69"/>
                  </a:lnTo>
                  <a:lnTo>
                    <a:pt x="65" y="73"/>
                  </a:lnTo>
                  <a:lnTo>
                    <a:pt x="71" y="79"/>
                  </a:lnTo>
                  <a:lnTo>
                    <a:pt x="80" y="85"/>
                  </a:lnTo>
                  <a:lnTo>
                    <a:pt x="89" y="90"/>
                  </a:lnTo>
                  <a:lnTo>
                    <a:pt x="92" y="97"/>
                  </a:lnTo>
                  <a:lnTo>
                    <a:pt x="92" y="106"/>
                  </a:lnTo>
                  <a:lnTo>
                    <a:pt x="89" y="121"/>
                  </a:lnTo>
                  <a:lnTo>
                    <a:pt x="84" y="132"/>
                  </a:lnTo>
                  <a:lnTo>
                    <a:pt x="80" y="141"/>
                  </a:lnTo>
                  <a:lnTo>
                    <a:pt x="77" y="154"/>
                  </a:lnTo>
                  <a:lnTo>
                    <a:pt x="80" y="165"/>
                  </a:lnTo>
                  <a:lnTo>
                    <a:pt x="77" y="174"/>
                  </a:lnTo>
                  <a:lnTo>
                    <a:pt x="83" y="187"/>
                  </a:lnTo>
                  <a:lnTo>
                    <a:pt x="81" y="196"/>
                  </a:lnTo>
                  <a:lnTo>
                    <a:pt x="77" y="204"/>
                  </a:lnTo>
                  <a:lnTo>
                    <a:pt x="80" y="210"/>
                  </a:lnTo>
                  <a:lnTo>
                    <a:pt x="84" y="214"/>
                  </a:lnTo>
                  <a:lnTo>
                    <a:pt x="84" y="223"/>
                  </a:lnTo>
                  <a:lnTo>
                    <a:pt x="81" y="229"/>
                  </a:lnTo>
                  <a:lnTo>
                    <a:pt x="77" y="237"/>
                  </a:lnTo>
                  <a:lnTo>
                    <a:pt x="75" y="249"/>
                  </a:lnTo>
                  <a:lnTo>
                    <a:pt x="77" y="259"/>
                  </a:lnTo>
                  <a:lnTo>
                    <a:pt x="81" y="271"/>
                  </a:lnTo>
                  <a:lnTo>
                    <a:pt x="90" y="280"/>
                  </a:lnTo>
                  <a:lnTo>
                    <a:pt x="93" y="292"/>
                  </a:lnTo>
                  <a:lnTo>
                    <a:pt x="81" y="292"/>
                  </a:lnTo>
                  <a:lnTo>
                    <a:pt x="69" y="297"/>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412" name="Freeform 52"/>
            <p:cNvSpPr>
              <a:spLocks/>
            </p:cNvSpPr>
            <p:nvPr/>
          </p:nvSpPr>
          <p:spPr bwMode="auto">
            <a:xfrm>
              <a:off x="2715" y="1500"/>
              <a:ext cx="394" cy="510"/>
            </a:xfrm>
            <a:custGeom>
              <a:avLst/>
              <a:gdLst>
                <a:gd name="T0" fmla="*/ 308 w 394"/>
                <a:gd name="T1" fmla="*/ 503 h 510"/>
                <a:gd name="T2" fmla="*/ 311 w 394"/>
                <a:gd name="T3" fmla="*/ 466 h 510"/>
                <a:gd name="T4" fmla="*/ 318 w 394"/>
                <a:gd name="T5" fmla="*/ 434 h 510"/>
                <a:gd name="T6" fmla="*/ 323 w 394"/>
                <a:gd name="T7" fmla="*/ 405 h 510"/>
                <a:gd name="T8" fmla="*/ 318 w 394"/>
                <a:gd name="T9" fmla="*/ 375 h 510"/>
                <a:gd name="T10" fmla="*/ 332 w 394"/>
                <a:gd name="T11" fmla="*/ 351 h 510"/>
                <a:gd name="T12" fmla="*/ 332 w 394"/>
                <a:gd name="T13" fmla="*/ 328 h 510"/>
                <a:gd name="T14" fmla="*/ 325 w 394"/>
                <a:gd name="T15" fmla="*/ 302 h 510"/>
                <a:gd name="T16" fmla="*/ 344 w 394"/>
                <a:gd name="T17" fmla="*/ 284 h 510"/>
                <a:gd name="T18" fmla="*/ 368 w 394"/>
                <a:gd name="T19" fmla="*/ 264 h 510"/>
                <a:gd name="T20" fmla="*/ 363 w 394"/>
                <a:gd name="T21" fmla="*/ 240 h 510"/>
                <a:gd name="T22" fmla="*/ 377 w 394"/>
                <a:gd name="T23" fmla="*/ 213 h 510"/>
                <a:gd name="T24" fmla="*/ 392 w 394"/>
                <a:gd name="T25" fmla="*/ 184 h 510"/>
                <a:gd name="T26" fmla="*/ 383 w 394"/>
                <a:gd name="T27" fmla="*/ 165 h 510"/>
                <a:gd name="T28" fmla="*/ 363 w 394"/>
                <a:gd name="T29" fmla="*/ 155 h 510"/>
                <a:gd name="T30" fmla="*/ 329 w 394"/>
                <a:gd name="T31" fmla="*/ 147 h 510"/>
                <a:gd name="T32" fmla="*/ 300 w 394"/>
                <a:gd name="T33" fmla="*/ 157 h 510"/>
                <a:gd name="T34" fmla="*/ 283 w 394"/>
                <a:gd name="T35" fmla="*/ 149 h 510"/>
                <a:gd name="T36" fmla="*/ 258 w 394"/>
                <a:gd name="T37" fmla="*/ 145 h 510"/>
                <a:gd name="T38" fmla="*/ 237 w 394"/>
                <a:gd name="T39" fmla="*/ 131 h 510"/>
                <a:gd name="T40" fmla="*/ 233 w 394"/>
                <a:gd name="T41" fmla="*/ 99 h 510"/>
                <a:gd name="T42" fmla="*/ 213 w 394"/>
                <a:gd name="T43" fmla="*/ 81 h 510"/>
                <a:gd name="T44" fmla="*/ 197 w 394"/>
                <a:gd name="T45" fmla="*/ 52 h 510"/>
                <a:gd name="T46" fmla="*/ 172 w 394"/>
                <a:gd name="T47" fmla="*/ 44 h 510"/>
                <a:gd name="T48" fmla="*/ 166 w 394"/>
                <a:gd name="T49" fmla="*/ 13 h 510"/>
                <a:gd name="T50" fmla="*/ 141 w 394"/>
                <a:gd name="T51" fmla="*/ 3 h 510"/>
                <a:gd name="T52" fmla="*/ 111 w 394"/>
                <a:gd name="T53" fmla="*/ 5 h 510"/>
                <a:gd name="T54" fmla="*/ 88 w 394"/>
                <a:gd name="T55" fmla="*/ 32 h 510"/>
                <a:gd name="T56" fmla="*/ 74 w 394"/>
                <a:gd name="T57" fmla="*/ 50 h 510"/>
                <a:gd name="T58" fmla="*/ 62 w 394"/>
                <a:gd name="T59" fmla="*/ 73 h 510"/>
                <a:gd name="T60" fmla="*/ 45 w 394"/>
                <a:gd name="T61" fmla="*/ 93 h 510"/>
                <a:gd name="T62" fmla="*/ 42 w 394"/>
                <a:gd name="T63" fmla="*/ 118 h 510"/>
                <a:gd name="T64" fmla="*/ 36 w 394"/>
                <a:gd name="T65" fmla="*/ 153 h 510"/>
                <a:gd name="T66" fmla="*/ 17 w 394"/>
                <a:gd name="T67" fmla="*/ 176 h 510"/>
                <a:gd name="T68" fmla="*/ 10 w 394"/>
                <a:gd name="T69" fmla="*/ 197 h 510"/>
                <a:gd name="T70" fmla="*/ 13 w 394"/>
                <a:gd name="T71" fmla="*/ 216 h 510"/>
                <a:gd name="T72" fmla="*/ 39 w 394"/>
                <a:gd name="T73" fmla="*/ 222 h 510"/>
                <a:gd name="T74" fmla="*/ 54 w 394"/>
                <a:gd name="T75" fmla="*/ 256 h 510"/>
                <a:gd name="T76" fmla="*/ 76 w 394"/>
                <a:gd name="T77" fmla="*/ 280 h 510"/>
                <a:gd name="T78" fmla="*/ 91 w 394"/>
                <a:gd name="T79" fmla="*/ 305 h 510"/>
                <a:gd name="T80" fmla="*/ 111 w 394"/>
                <a:gd name="T81" fmla="*/ 327 h 510"/>
                <a:gd name="T82" fmla="*/ 115 w 394"/>
                <a:gd name="T83" fmla="*/ 355 h 510"/>
                <a:gd name="T84" fmla="*/ 135 w 394"/>
                <a:gd name="T85" fmla="*/ 377 h 510"/>
                <a:gd name="T86" fmla="*/ 136 w 394"/>
                <a:gd name="T87" fmla="*/ 402 h 510"/>
                <a:gd name="T88" fmla="*/ 143 w 394"/>
                <a:gd name="T89" fmla="*/ 428 h 510"/>
                <a:gd name="T90" fmla="*/ 161 w 394"/>
                <a:gd name="T91" fmla="*/ 445 h 510"/>
                <a:gd name="T92" fmla="*/ 194 w 394"/>
                <a:gd name="T93" fmla="*/ 454 h 510"/>
                <a:gd name="T94" fmla="*/ 213 w 394"/>
                <a:gd name="T95" fmla="*/ 448 h 510"/>
                <a:gd name="T96" fmla="*/ 224 w 394"/>
                <a:gd name="T97" fmla="*/ 468 h 510"/>
                <a:gd name="T98" fmla="*/ 250 w 394"/>
                <a:gd name="T99" fmla="*/ 482 h 510"/>
                <a:gd name="T100" fmla="*/ 275 w 394"/>
                <a:gd name="T101" fmla="*/ 505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4" h="510">
                  <a:moveTo>
                    <a:pt x="279" y="510"/>
                  </a:moveTo>
                  <a:lnTo>
                    <a:pt x="285" y="508"/>
                  </a:lnTo>
                  <a:lnTo>
                    <a:pt x="292" y="506"/>
                  </a:lnTo>
                  <a:lnTo>
                    <a:pt x="300" y="504"/>
                  </a:lnTo>
                  <a:lnTo>
                    <a:pt x="308" y="503"/>
                  </a:lnTo>
                  <a:lnTo>
                    <a:pt x="309" y="496"/>
                  </a:lnTo>
                  <a:lnTo>
                    <a:pt x="311" y="488"/>
                  </a:lnTo>
                  <a:lnTo>
                    <a:pt x="310" y="480"/>
                  </a:lnTo>
                  <a:lnTo>
                    <a:pt x="310" y="474"/>
                  </a:lnTo>
                  <a:lnTo>
                    <a:pt x="311" y="466"/>
                  </a:lnTo>
                  <a:lnTo>
                    <a:pt x="316" y="462"/>
                  </a:lnTo>
                  <a:lnTo>
                    <a:pt x="317" y="456"/>
                  </a:lnTo>
                  <a:lnTo>
                    <a:pt x="319" y="449"/>
                  </a:lnTo>
                  <a:lnTo>
                    <a:pt x="319" y="441"/>
                  </a:lnTo>
                  <a:lnTo>
                    <a:pt x="318" y="434"/>
                  </a:lnTo>
                  <a:lnTo>
                    <a:pt x="315" y="428"/>
                  </a:lnTo>
                  <a:lnTo>
                    <a:pt x="317" y="423"/>
                  </a:lnTo>
                  <a:lnTo>
                    <a:pt x="320" y="418"/>
                  </a:lnTo>
                  <a:lnTo>
                    <a:pt x="324" y="412"/>
                  </a:lnTo>
                  <a:lnTo>
                    <a:pt x="323" y="405"/>
                  </a:lnTo>
                  <a:lnTo>
                    <a:pt x="319" y="397"/>
                  </a:lnTo>
                  <a:lnTo>
                    <a:pt x="320" y="390"/>
                  </a:lnTo>
                  <a:lnTo>
                    <a:pt x="324" y="386"/>
                  </a:lnTo>
                  <a:lnTo>
                    <a:pt x="321" y="381"/>
                  </a:lnTo>
                  <a:lnTo>
                    <a:pt x="318" y="375"/>
                  </a:lnTo>
                  <a:lnTo>
                    <a:pt x="320" y="371"/>
                  </a:lnTo>
                  <a:lnTo>
                    <a:pt x="321" y="365"/>
                  </a:lnTo>
                  <a:lnTo>
                    <a:pt x="323" y="359"/>
                  </a:lnTo>
                  <a:lnTo>
                    <a:pt x="327" y="355"/>
                  </a:lnTo>
                  <a:lnTo>
                    <a:pt x="332" y="351"/>
                  </a:lnTo>
                  <a:lnTo>
                    <a:pt x="336" y="349"/>
                  </a:lnTo>
                  <a:lnTo>
                    <a:pt x="333" y="344"/>
                  </a:lnTo>
                  <a:lnTo>
                    <a:pt x="331" y="340"/>
                  </a:lnTo>
                  <a:lnTo>
                    <a:pt x="331" y="333"/>
                  </a:lnTo>
                  <a:lnTo>
                    <a:pt x="332" y="328"/>
                  </a:lnTo>
                  <a:lnTo>
                    <a:pt x="331" y="324"/>
                  </a:lnTo>
                  <a:lnTo>
                    <a:pt x="329" y="320"/>
                  </a:lnTo>
                  <a:lnTo>
                    <a:pt x="327" y="314"/>
                  </a:lnTo>
                  <a:lnTo>
                    <a:pt x="327" y="308"/>
                  </a:lnTo>
                  <a:lnTo>
                    <a:pt x="325" y="302"/>
                  </a:lnTo>
                  <a:lnTo>
                    <a:pt x="325" y="296"/>
                  </a:lnTo>
                  <a:lnTo>
                    <a:pt x="329" y="293"/>
                  </a:lnTo>
                  <a:lnTo>
                    <a:pt x="333" y="289"/>
                  </a:lnTo>
                  <a:lnTo>
                    <a:pt x="338" y="285"/>
                  </a:lnTo>
                  <a:lnTo>
                    <a:pt x="344" y="284"/>
                  </a:lnTo>
                  <a:lnTo>
                    <a:pt x="350" y="282"/>
                  </a:lnTo>
                  <a:lnTo>
                    <a:pt x="354" y="276"/>
                  </a:lnTo>
                  <a:lnTo>
                    <a:pt x="358" y="274"/>
                  </a:lnTo>
                  <a:lnTo>
                    <a:pt x="362" y="268"/>
                  </a:lnTo>
                  <a:lnTo>
                    <a:pt x="368" y="264"/>
                  </a:lnTo>
                  <a:lnTo>
                    <a:pt x="371" y="260"/>
                  </a:lnTo>
                  <a:lnTo>
                    <a:pt x="364" y="258"/>
                  </a:lnTo>
                  <a:lnTo>
                    <a:pt x="361" y="252"/>
                  </a:lnTo>
                  <a:lnTo>
                    <a:pt x="361" y="246"/>
                  </a:lnTo>
                  <a:lnTo>
                    <a:pt x="363" y="240"/>
                  </a:lnTo>
                  <a:lnTo>
                    <a:pt x="367" y="233"/>
                  </a:lnTo>
                  <a:lnTo>
                    <a:pt x="371" y="227"/>
                  </a:lnTo>
                  <a:lnTo>
                    <a:pt x="373" y="222"/>
                  </a:lnTo>
                  <a:lnTo>
                    <a:pt x="375" y="217"/>
                  </a:lnTo>
                  <a:lnTo>
                    <a:pt x="377" y="213"/>
                  </a:lnTo>
                  <a:lnTo>
                    <a:pt x="375" y="207"/>
                  </a:lnTo>
                  <a:lnTo>
                    <a:pt x="379" y="200"/>
                  </a:lnTo>
                  <a:lnTo>
                    <a:pt x="385" y="197"/>
                  </a:lnTo>
                  <a:lnTo>
                    <a:pt x="389" y="189"/>
                  </a:lnTo>
                  <a:lnTo>
                    <a:pt x="392" y="184"/>
                  </a:lnTo>
                  <a:lnTo>
                    <a:pt x="393" y="178"/>
                  </a:lnTo>
                  <a:lnTo>
                    <a:pt x="394" y="173"/>
                  </a:lnTo>
                  <a:lnTo>
                    <a:pt x="394" y="166"/>
                  </a:lnTo>
                  <a:lnTo>
                    <a:pt x="388" y="166"/>
                  </a:lnTo>
                  <a:lnTo>
                    <a:pt x="383" y="165"/>
                  </a:lnTo>
                  <a:lnTo>
                    <a:pt x="379" y="170"/>
                  </a:lnTo>
                  <a:lnTo>
                    <a:pt x="373" y="166"/>
                  </a:lnTo>
                  <a:lnTo>
                    <a:pt x="369" y="165"/>
                  </a:lnTo>
                  <a:lnTo>
                    <a:pt x="365" y="161"/>
                  </a:lnTo>
                  <a:lnTo>
                    <a:pt x="363" y="155"/>
                  </a:lnTo>
                  <a:lnTo>
                    <a:pt x="358" y="153"/>
                  </a:lnTo>
                  <a:lnTo>
                    <a:pt x="350" y="151"/>
                  </a:lnTo>
                  <a:lnTo>
                    <a:pt x="342" y="149"/>
                  </a:lnTo>
                  <a:lnTo>
                    <a:pt x="335" y="147"/>
                  </a:lnTo>
                  <a:lnTo>
                    <a:pt x="329" y="147"/>
                  </a:lnTo>
                  <a:lnTo>
                    <a:pt x="322" y="149"/>
                  </a:lnTo>
                  <a:lnTo>
                    <a:pt x="316" y="149"/>
                  </a:lnTo>
                  <a:lnTo>
                    <a:pt x="309" y="153"/>
                  </a:lnTo>
                  <a:lnTo>
                    <a:pt x="304" y="155"/>
                  </a:lnTo>
                  <a:lnTo>
                    <a:pt x="300" y="157"/>
                  </a:lnTo>
                  <a:lnTo>
                    <a:pt x="299" y="159"/>
                  </a:lnTo>
                  <a:lnTo>
                    <a:pt x="293" y="161"/>
                  </a:lnTo>
                  <a:lnTo>
                    <a:pt x="292" y="155"/>
                  </a:lnTo>
                  <a:lnTo>
                    <a:pt x="288" y="149"/>
                  </a:lnTo>
                  <a:lnTo>
                    <a:pt x="283" y="149"/>
                  </a:lnTo>
                  <a:lnTo>
                    <a:pt x="277" y="149"/>
                  </a:lnTo>
                  <a:lnTo>
                    <a:pt x="272" y="151"/>
                  </a:lnTo>
                  <a:lnTo>
                    <a:pt x="266" y="151"/>
                  </a:lnTo>
                  <a:lnTo>
                    <a:pt x="262" y="147"/>
                  </a:lnTo>
                  <a:lnTo>
                    <a:pt x="258" y="145"/>
                  </a:lnTo>
                  <a:lnTo>
                    <a:pt x="252" y="143"/>
                  </a:lnTo>
                  <a:lnTo>
                    <a:pt x="248" y="143"/>
                  </a:lnTo>
                  <a:lnTo>
                    <a:pt x="245" y="137"/>
                  </a:lnTo>
                  <a:lnTo>
                    <a:pt x="241" y="133"/>
                  </a:lnTo>
                  <a:lnTo>
                    <a:pt x="237" y="131"/>
                  </a:lnTo>
                  <a:lnTo>
                    <a:pt x="234" y="124"/>
                  </a:lnTo>
                  <a:lnTo>
                    <a:pt x="234" y="119"/>
                  </a:lnTo>
                  <a:lnTo>
                    <a:pt x="236" y="115"/>
                  </a:lnTo>
                  <a:lnTo>
                    <a:pt x="236" y="106"/>
                  </a:lnTo>
                  <a:lnTo>
                    <a:pt x="233" y="99"/>
                  </a:lnTo>
                  <a:lnTo>
                    <a:pt x="227" y="94"/>
                  </a:lnTo>
                  <a:lnTo>
                    <a:pt x="224" y="92"/>
                  </a:lnTo>
                  <a:lnTo>
                    <a:pt x="222" y="84"/>
                  </a:lnTo>
                  <a:lnTo>
                    <a:pt x="217" y="82"/>
                  </a:lnTo>
                  <a:lnTo>
                    <a:pt x="213" y="81"/>
                  </a:lnTo>
                  <a:lnTo>
                    <a:pt x="209" y="74"/>
                  </a:lnTo>
                  <a:lnTo>
                    <a:pt x="208" y="68"/>
                  </a:lnTo>
                  <a:lnTo>
                    <a:pt x="206" y="62"/>
                  </a:lnTo>
                  <a:lnTo>
                    <a:pt x="202" y="54"/>
                  </a:lnTo>
                  <a:lnTo>
                    <a:pt x="197" y="52"/>
                  </a:lnTo>
                  <a:lnTo>
                    <a:pt x="190" y="54"/>
                  </a:lnTo>
                  <a:lnTo>
                    <a:pt x="183" y="54"/>
                  </a:lnTo>
                  <a:lnTo>
                    <a:pt x="179" y="48"/>
                  </a:lnTo>
                  <a:lnTo>
                    <a:pt x="177" y="46"/>
                  </a:lnTo>
                  <a:lnTo>
                    <a:pt x="172" y="44"/>
                  </a:lnTo>
                  <a:lnTo>
                    <a:pt x="172" y="40"/>
                  </a:lnTo>
                  <a:lnTo>
                    <a:pt x="174" y="34"/>
                  </a:lnTo>
                  <a:lnTo>
                    <a:pt x="174" y="26"/>
                  </a:lnTo>
                  <a:lnTo>
                    <a:pt x="171" y="20"/>
                  </a:lnTo>
                  <a:lnTo>
                    <a:pt x="166" y="13"/>
                  </a:lnTo>
                  <a:lnTo>
                    <a:pt x="163" y="9"/>
                  </a:lnTo>
                  <a:lnTo>
                    <a:pt x="160" y="4"/>
                  </a:lnTo>
                  <a:lnTo>
                    <a:pt x="152" y="3"/>
                  </a:lnTo>
                  <a:lnTo>
                    <a:pt x="146" y="3"/>
                  </a:lnTo>
                  <a:lnTo>
                    <a:pt x="141" y="3"/>
                  </a:lnTo>
                  <a:lnTo>
                    <a:pt x="135" y="6"/>
                  </a:lnTo>
                  <a:lnTo>
                    <a:pt x="127" y="5"/>
                  </a:lnTo>
                  <a:lnTo>
                    <a:pt x="123" y="0"/>
                  </a:lnTo>
                  <a:lnTo>
                    <a:pt x="116" y="2"/>
                  </a:lnTo>
                  <a:lnTo>
                    <a:pt x="111" y="5"/>
                  </a:lnTo>
                  <a:lnTo>
                    <a:pt x="106" y="7"/>
                  </a:lnTo>
                  <a:lnTo>
                    <a:pt x="99" y="12"/>
                  </a:lnTo>
                  <a:lnTo>
                    <a:pt x="97" y="22"/>
                  </a:lnTo>
                  <a:lnTo>
                    <a:pt x="93" y="26"/>
                  </a:lnTo>
                  <a:lnTo>
                    <a:pt x="88" y="32"/>
                  </a:lnTo>
                  <a:lnTo>
                    <a:pt x="85" y="36"/>
                  </a:lnTo>
                  <a:lnTo>
                    <a:pt x="79" y="38"/>
                  </a:lnTo>
                  <a:lnTo>
                    <a:pt x="75" y="42"/>
                  </a:lnTo>
                  <a:lnTo>
                    <a:pt x="72" y="46"/>
                  </a:lnTo>
                  <a:lnTo>
                    <a:pt x="74" y="50"/>
                  </a:lnTo>
                  <a:lnTo>
                    <a:pt x="73" y="58"/>
                  </a:lnTo>
                  <a:lnTo>
                    <a:pt x="73" y="62"/>
                  </a:lnTo>
                  <a:lnTo>
                    <a:pt x="71" y="68"/>
                  </a:lnTo>
                  <a:lnTo>
                    <a:pt x="67" y="70"/>
                  </a:lnTo>
                  <a:lnTo>
                    <a:pt x="62" y="73"/>
                  </a:lnTo>
                  <a:lnTo>
                    <a:pt x="58" y="78"/>
                  </a:lnTo>
                  <a:lnTo>
                    <a:pt x="56" y="83"/>
                  </a:lnTo>
                  <a:lnTo>
                    <a:pt x="53" y="88"/>
                  </a:lnTo>
                  <a:lnTo>
                    <a:pt x="51" y="92"/>
                  </a:lnTo>
                  <a:lnTo>
                    <a:pt x="45" y="93"/>
                  </a:lnTo>
                  <a:lnTo>
                    <a:pt x="45" y="98"/>
                  </a:lnTo>
                  <a:lnTo>
                    <a:pt x="46" y="102"/>
                  </a:lnTo>
                  <a:lnTo>
                    <a:pt x="45" y="107"/>
                  </a:lnTo>
                  <a:lnTo>
                    <a:pt x="43" y="112"/>
                  </a:lnTo>
                  <a:lnTo>
                    <a:pt x="42" y="118"/>
                  </a:lnTo>
                  <a:lnTo>
                    <a:pt x="41" y="124"/>
                  </a:lnTo>
                  <a:lnTo>
                    <a:pt x="37" y="131"/>
                  </a:lnTo>
                  <a:lnTo>
                    <a:pt x="37" y="139"/>
                  </a:lnTo>
                  <a:lnTo>
                    <a:pt x="37" y="145"/>
                  </a:lnTo>
                  <a:lnTo>
                    <a:pt x="36" y="153"/>
                  </a:lnTo>
                  <a:lnTo>
                    <a:pt x="35" y="161"/>
                  </a:lnTo>
                  <a:lnTo>
                    <a:pt x="31" y="165"/>
                  </a:lnTo>
                  <a:lnTo>
                    <a:pt x="28" y="169"/>
                  </a:lnTo>
                  <a:lnTo>
                    <a:pt x="22" y="171"/>
                  </a:lnTo>
                  <a:lnTo>
                    <a:pt x="17" y="176"/>
                  </a:lnTo>
                  <a:lnTo>
                    <a:pt x="17" y="181"/>
                  </a:lnTo>
                  <a:lnTo>
                    <a:pt x="18" y="188"/>
                  </a:lnTo>
                  <a:lnTo>
                    <a:pt x="14" y="190"/>
                  </a:lnTo>
                  <a:lnTo>
                    <a:pt x="12" y="192"/>
                  </a:lnTo>
                  <a:lnTo>
                    <a:pt x="10" y="197"/>
                  </a:lnTo>
                  <a:lnTo>
                    <a:pt x="6" y="201"/>
                  </a:lnTo>
                  <a:lnTo>
                    <a:pt x="3" y="204"/>
                  </a:lnTo>
                  <a:lnTo>
                    <a:pt x="0" y="210"/>
                  </a:lnTo>
                  <a:lnTo>
                    <a:pt x="6" y="212"/>
                  </a:lnTo>
                  <a:lnTo>
                    <a:pt x="13" y="216"/>
                  </a:lnTo>
                  <a:lnTo>
                    <a:pt x="19" y="219"/>
                  </a:lnTo>
                  <a:lnTo>
                    <a:pt x="22" y="219"/>
                  </a:lnTo>
                  <a:lnTo>
                    <a:pt x="29" y="218"/>
                  </a:lnTo>
                  <a:lnTo>
                    <a:pt x="33" y="220"/>
                  </a:lnTo>
                  <a:lnTo>
                    <a:pt x="39" y="222"/>
                  </a:lnTo>
                  <a:lnTo>
                    <a:pt x="44" y="228"/>
                  </a:lnTo>
                  <a:lnTo>
                    <a:pt x="47" y="235"/>
                  </a:lnTo>
                  <a:lnTo>
                    <a:pt x="49" y="244"/>
                  </a:lnTo>
                  <a:lnTo>
                    <a:pt x="51" y="250"/>
                  </a:lnTo>
                  <a:lnTo>
                    <a:pt x="54" y="256"/>
                  </a:lnTo>
                  <a:lnTo>
                    <a:pt x="58" y="262"/>
                  </a:lnTo>
                  <a:lnTo>
                    <a:pt x="64" y="266"/>
                  </a:lnTo>
                  <a:lnTo>
                    <a:pt x="68" y="268"/>
                  </a:lnTo>
                  <a:lnTo>
                    <a:pt x="72" y="274"/>
                  </a:lnTo>
                  <a:lnTo>
                    <a:pt x="76" y="280"/>
                  </a:lnTo>
                  <a:lnTo>
                    <a:pt x="79" y="284"/>
                  </a:lnTo>
                  <a:lnTo>
                    <a:pt x="83" y="288"/>
                  </a:lnTo>
                  <a:lnTo>
                    <a:pt x="83" y="295"/>
                  </a:lnTo>
                  <a:lnTo>
                    <a:pt x="85" y="300"/>
                  </a:lnTo>
                  <a:lnTo>
                    <a:pt x="91" y="305"/>
                  </a:lnTo>
                  <a:lnTo>
                    <a:pt x="97" y="311"/>
                  </a:lnTo>
                  <a:lnTo>
                    <a:pt x="103" y="310"/>
                  </a:lnTo>
                  <a:lnTo>
                    <a:pt x="108" y="315"/>
                  </a:lnTo>
                  <a:lnTo>
                    <a:pt x="110" y="321"/>
                  </a:lnTo>
                  <a:lnTo>
                    <a:pt x="111" y="327"/>
                  </a:lnTo>
                  <a:lnTo>
                    <a:pt x="111" y="332"/>
                  </a:lnTo>
                  <a:lnTo>
                    <a:pt x="113" y="336"/>
                  </a:lnTo>
                  <a:lnTo>
                    <a:pt x="112" y="343"/>
                  </a:lnTo>
                  <a:lnTo>
                    <a:pt x="114" y="349"/>
                  </a:lnTo>
                  <a:lnTo>
                    <a:pt x="115" y="355"/>
                  </a:lnTo>
                  <a:lnTo>
                    <a:pt x="113" y="363"/>
                  </a:lnTo>
                  <a:lnTo>
                    <a:pt x="117" y="367"/>
                  </a:lnTo>
                  <a:lnTo>
                    <a:pt x="122" y="369"/>
                  </a:lnTo>
                  <a:lnTo>
                    <a:pt x="129" y="373"/>
                  </a:lnTo>
                  <a:lnTo>
                    <a:pt x="135" y="377"/>
                  </a:lnTo>
                  <a:lnTo>
                    <a:pt x="140" y="383"/>
                  </a:lnTo>
                  <a:lnTo>
                    <a:pt x="141" y="390"/>
                  </a:lnTo>
                  <a:lnTo>
                    <a:pt x="139" y="393"/>
                  </a:lnTo>
                  <a:lnTo>
                    <a:pt x="138" y="397"/>
                  </a:lnTo>
                  <a:lnTo>
                    <a:pt x="136" y="402"/>
                  </a:lnTo>
                  <a:lnTo>
                    <a:pt x="141" y="404"/>
                  </a:lnTo>
                  <a:lnTo>
                    <a:pt x="145" y="408"/>
                  </a:lnTo>
                  <a:lnTo>
                    <a:pt x="145" y="414"/>
                  </a:lnTo>
                  <a:lnTo>
                    <a:pt x="144" y="421"/>
                  </a:lnTo>
                  <a:lnTo>
                    <a:pt x="143" y="428"/>
                  </a:lnTo>
                  <a:lnTo>
                    <a:pt x="140" y="435"/>
                  </a:lnTo>
                  <a:lnTo>
                    <a:pt x="148" y="436"/>
                  </a:lnTo>
                  <a:lnTo>
                    <a:pt x="154" y="436"/>
                  </a:lnTo>
                  <a:lnTo>
                    <a:pt x="156" y="440"/>
                  </a:lnTo>
                  <a:lnTo>
                    <a:pt x="161" y="445"/>
                  </a:lnTo>
                  <a:lnTo>
                    <a:pt x="168" y="450"/>
                  </a:lnTo>
                  <a:lnTo>
                    <a:pt x="174" y="447"/>
                  </a:lnTo>
                  <a:lnTo>
                    <a:pt x="181" y="448"/>
                  </a:lnTo>
                  <a:lnTo>
                    <a:pt x="187" y="451"/>
                  </a:lnTo>
                  <a:lnTo>
                    <a:pt x="194" y="454"/>
                  </a:lnTo>
                  <a:lnTo>
                    <a:pt x="197" y="448"/>
                  </a:lnTo>
                  <a:lnTo>
                    <a:pt x="202" y="441"/>
                  </a:lnTo>
                  <a:lnTo>
                    <a:pt x="206" y="442"/>
                  </a:lnTo>
                  <a:lnTo>
                    <a:pt x="211" y="443"/>
                  </a:lnTo>
                  <a:lnTo>
                    <a:pt x="213" y="448"/>
                  </a:lnTo>
                  <a:lnTo>
                    <a:pt x="214" y="454"/>
                  </a:lnTo>
                  <a:lnTo>
                    <a:pt x="212" y="460"/>
                  </a:lnTo>
                  <a:lnTo>
                    <a:pt x="214" y="464"/>
                  </a:lnTo>
                  <a:lnTo>
                    <a:pt x="219" y="466"/>
                  </a:lnTo>
                  <a:lnTo>
                    <a:pt x="224" y="468"/>
                  </a:lnTo>
                  <a:lnTo>
                    <a:pt x="229" y="470"/>
                  </a:lnTo>
                  <a:lnTo>
                    <a:pt x="237" y="474"/>
                  </a:lnTo>
                  <a:lnTo>
                    <a:pt x="243" y="478"/>
                  </a:lnTo>
                  <a:lnTo>
                    <a:pt x="245" y="484"/>
                  </a:lnTo>
                  <a:lnTo>
                    <a:pt x="250" y="482"/>
                  </a:lnTo>
                  <a:lnTo>
                    <a:pt x="256" y="484"/>
                  </a:lnTo>
                  <a:lnTo>
                    <a:pt x="260" y="486"/>
                  </a:lnTo>
                  <a:lnTo>
                    <a:pt x="266" y="490"/>
                  </a:lnTo>
                  <a:lnTo>
                    <a:pt x="271" y="497"/>
                  </a:lnTo>
                  <a:lnTo>
                    <a:pt x="275" y="505"/>
                  </a:lnTo>
                  <a:lnTo>
                    <a:pt x="279" y="510"/>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413" name="Freeform 53"/>
            <p:cNvSpPr>
              <a:spLocks/>
            </p:cNvSpPr>
            <p:nvPr/>
          </p:nvSpPr>
          <p:spPr bwMode="auto">
            <a:xfrm>
              <a:off x="2814" y="1867"/>
              <a:ext cx="42" cy="179"/>
            </a:xfrm>
            <a:custGeom>
              <a:avLst/>
              <a:gdLst>
                <a:gd name="T0" fmla="*/ 15 w 66"/>
                <a:gd name="T1" fmla="*/ 260 h 266"/>
                <a:gd name="T2" fmla="*/ 15 w 66"/>
                <a:gd name="T3" fmla="*/ 251 h 266"/>
                <a:gd name="T4" fmla="*/ 16 w 66"/>
                <a:gd name="T5" fmla="*/ 240 h 266"/>
                <a:gd name="T6" fmla="*/ 16 w 66"/>
                <a:gd name="T7" fmla="*/ 230 h 266"/>
                <a:gd name="T8" fmla="*/ 15 w 66"/>
                <a:gd name="T9" fmla="*/ 221 h 266"/>
                <a:gd name="T10" fmla="*/ 13 w 66"/>
                <a:gd name="T11" fmla="*/ 212 h 266"/>
                <a:gd name="T12" fmla="*/ 10 w 66"/>
                <a:gd name="T13" fmla="*/ 204 h 266"/>
                <a:gd name="T14" fmla="*/ 9 w 66"/>
                <a:gd name="T15" fmla="*/ 195 h 266"/>
                <a:gd name="T16" fmla="*/ 7 w 66"/>
                <a:gd name="T17" fmla="*/ 185 h 266"/>
                <a:gd name="T18" fmla="*/ 6 w 66"/>
                <a:gd name="T19" fmla="*/ 176 h 266"/>
                <a:gd name="T20" fmla="*/ 4 w 66"/>
                <a:gd name="T21" fmla="*/ 165 h 266"/>
                <a:gd name="T22" fmla="*/ 1 w 66"/>
                <a:gd name="T23" fmla="*/ 156 h 266"/>
                <a:gd name="T24" fmla="*/ 0 w 66"/>
                <a:gd name="T25" fmla="*/ 144 h 266"/>
                <a:gd name="T26" fmla="*/ 1 w 66"/>
                <a:gd name="T27" fmla="*/ 134 h 266"/>
                <a:gd name="T28" fmla="*/ 3 w 66"/>
                <a:gd name="T29" fmla="*/ 122 h 266"/>
                <a:gd name="T30" fmla="*/ 4 w 66"/>
                <a:gd name="T31" fmla="*/ 113 h 266"/>
                <a:gd name="T32" fmla="*/ 6 w 66"/>
                <a:gd name="T33" fmla="*/ 102 h 266"/>
                <a:gd name="T34" fmla="*/ 9 w 66"/>
                <a:gd name="T35" fmla="*/ 92 h 266"/>
                <a:gd name="T36" fmla="*/ 15 w 66"/>
                <a:gd name="T37" fmla="*/ 83 h 266"/>
                <a:gd name="T38" fmla="*/ 18 w 66"/>
                <a:gd name="T39" fmla="*/ 77 h 266"/>
                <a:gd name="T40" fmla="*/ 18 w 66"/>
                <a:gd name="T41" fmla="*/ 66 h 266"/>
                <a:gd name="T42" fmla="*/ 18 w 66"/>
                <a:gd name="T43" fmla="*/ 54 h 266"/>
                <a:gd name="T44" fmla="*/ 19 w 66"/>
                <a:gd name="T45" fmla="*/ 44 h 266"/>
                <a:gd name="T46" fmla="*/ 27 w 66"/>
                <a:gd name="T47" fmla="*/ 32 h 266"/>
                <a:gd name="T48" fmla="*/ 27 w 66"/>
                <a:gd name="T49" fmla="*/ 29 h 266"/>
                <a:gd name="T50" fmla="*/ 27 w 66"/>
                <a:gd name="T51" fmla="*/ 21 h 266"/>
                <a:gd name="T52" fmla="*/ 28 w 66"/>
                <a:gd name="T53" fmla="*/ 14 h 266"/>
                <a:gd name="T54" fmla="*/ 27 w 66"/>
                <a:gd name="T55" fmla="*/ 8 h 266"/>
                <a:gd name="T56" fmla="*/ 27 w 66"/>
                <a:gd name="T57" fmla="*/ 0 h 266"/>
                <a:gd name="T58" fmla="*/ 37 w 66"/>
                <a:gd name="T59" fmla="*/ 5 h 266"/>
                <a:gd name="T60" fmla="*/ 48 w 66"/>
                <a:gd name="T61" fmla="*/ 11 h 266"/>
                <a:gd name="T62" fmla="*/ 60 w 66"/>
                <a:gd name="T63" fmla="*/ 17 h 266"/>
                <a:gd name="T64" fmla="*/ 66 w 66"/>
                <a:gd name="T65" fmla="*/ 20 h 266"/>
                <a:gd name="T66" fmla="*/ 66 w 66"/>
                <a:gd name="T67" fmla="*/ 27 h 266"/>
                <a:gd name="T68" fmla="*/ 66 w 66"/>
                <a:gd name="T69" fmla="*/ 33 h 266"/>
                <a:gd name="T70" fmla="*/ 63 w 66"/>
                <a:gd name="T71" fmla="*/ 41 h 266"/>
                <a:gd name="T72" fmla="*/ 60 w 66"/>
                <a:gd name="T73" fmla="*/ 50 h 266"/>
                <a:gd name="T74" fmla="*/ 58 w 66"/>
                <a:gd name="T75" fmla="*/ 56 h 266"/>
                <a:gd name="T76" fmla="*/ 55 w 66"/>
                <a:gd name="T77" fmla="*/ 65 h 266"/>
                <a:gd name="T78" fmla="*/ 51 w 66"/>
                <a:gd name="T79" fmla="*/ 71 h 266"/>
                <a:gd name="T80" fmla="*/ 42 w 66"/>
                <a:gd name="T81" fmla="*/ 78 h 266"/>
                <a:gd name="T82" fmla="*/ 36 w 66"/>
                <a:gd name="T83" fmla="*/ 83 h 266"/>
                <a:gd name="T84" fmla="*/ 36 w 66"/>
                <a:gd name="T85" fmla="*/ 89 h 266"/>
                <a:gd name="T86" fmla="*/ 31 w 66"/>
                <a:gd name="T87" fmla="*/ 99 h 266"/>
                <a:gd name="T88" fmla="*/ 28 w 66"/>
                <a:gd name="T89" fmla="*/ 113 h 266"/>
                <a:gd name="T90" fmla="*/ 30 w 66"/>
                <a:gd name="T91" fmla="*/ 122 h 266"/>
                <a:gd name="T92" fmla="*/ 34 w 66"/>
                <a:gd name="T93" fmla="*/ 129 h 266"/>
                <a:gd name="T94" fmla="*/ 40 w 66"/>
                <a:gd name="T95" fmla="*/ 135 h 266"/>
                <a:gd name="T96" fmla="*/ 42 w 66"/>
                <a:gd name="T97" fmla="*/ 146 h 266"/>
                <a:gd name="T98" fmla="*/ 39 w 66"/>
                <a:gd name="T99" fmla="*/ 155 h 266"/>
                <a:gd name="T100" fmla="*/ 39 w 66"/>
                <a:gd name="T101" fmla="*/ 164 h 266"/>
                <a:gd name="T102" fmla="*/ 34 w 66"/>
                <a:gd name="T103" fmla="*/ 170 h 266"/>
                <a:gd name="T104" fmla="*/ 28 w 66"/>
                <a:gd name="T105" fmla="*/ 174 h 266"/>
                <a:gd name="T106" fmla="*/ 31 w 66"/>
                <a:gd name="T107" fmla="*/ 188 h 266"/>
                <a:gd name="T108" fmla="*/ 30 w 66"/>
                <a:gd name="T109" fmla="*/ 206 h 266"/>
                <a:gd name="T110" fmla="*/ 27 w 66"/>
                <a:gd name="T111" fmla="*/ 218 h 266"/>
                <a:gd name="T112" fmla="*/ 27 w 66"/>
                <a:gd name="T113" fmla="*/ 233 h 266"/>
                <a:gd name="T114" fmla="*/ 27 w 66"/>
                <a:gd name="T115" fmla="*/ 249 h 266"/>
                <a:gd name="T116" fmla="*/ 28 w 66"/>
                <a:gd name="T117" fmla="*/ 266 h 266"/>
                <a:gd name="T118" fmla="*/ 15 w 66"/>
                <a:gd name="T119" fmla="*/ 26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6" h="266">
                  <a:moveTo>
                    <a:pt x="15" y="260"/>
                  </a:moveTo>
                  <a:lnTo>
                    <a:pt x="15" y="251"/>
                  </a:lnTo>
                  <a:lnTo>
                    <a:pt x="16" y="240"/>
                  </a:lnTo>
                  <a:lnTo>
                    <a:pt x="16" y="230"/>
                  </a:lnTo>
                  <a:lnTo>
                    <a:pt x="15" y="221"/>
                  </a:lnTo>
                  <a:lnTo>
                    <a:pt x="13" y="212"/>
                  </a:lnTo>
                  <a:lnTo>
                    <a:pt x="10" y="204"/>
                  </a:lnTo>
                  <a:lnTo>
                    <a:pt x="9" y="195"/>
                  </a:lnTo>
                  <a:lnTo>
                    <a:pt x="7" y="185"/>
                  </a:lnTo>
                  <a:lnTo>
                    <a:pt x="6" y="176"/>
                  </a:lnTo>
                  <a:lnTo>
                    <a:pt x="4" y="165"/>
                  </a:lnTo>
                  <a:lnTo>
                    <a:pt x="1" y="156"/>
                  </a:lnTo>
                  <a:lnTo>
                    <a:pt x="0" y="144"/>
                  </a:lnTo>
                  <a:lnTo>
                    <a:pt x="1" y="134"/>
                  </a:lnTo>
                  <a:lnTo>
                    <a:pt x="3" y="122"/>
                  </a:lnTo>
                  <a:lnTo>
                    <a:pt x="4" y="113"/>
                  </a:lnTo>
                  <a:lnTo>
                    <a:pt x="6" y="102"/>
                  </a:lnTo>
                  <a:lnTo>
                    <a:pt x="9" y="92"/>
                  </a:lnTo>
                  <a:lnTo>
                    <a:pt x="15" y="83"/>
                  </a:lnTo>
                  <a:lnTo>
                    <a:pt x="18" y="77"/>
                  </a:lnTo>
                  <a:lnTo>
                    <a:pt x="18" y="66"/>
                  </a:lnTo>
                  <a:lnTo>
                    <a:pt x="18" y="54"/>
                  </a:lnTo>
                  <a:lnTo>
                    <a:pt x="19" y="44"/>
                  </a:lnTo>
                  <a:lnTo>
                    <a:pt x="27" y="32"/>
                  </a:lnTo>
                  <a:lnTo>
                    <a:pt x="27" y="29"/>
                  </a:lnTo>
                  <a:lnTo>
                    <a:pt x="27" y="21"/>
                  </a:lnTo>
                  <a:lnTo>
                    <a:pt x="28" y="14"/>
                  </a:lnTo>
                  <a:lnTo>
                    <a:pt x="27" y="8"/>
                  </a:lnTo>
                  <a:lnTo>
                    <a:pt x="27" y="0"/>
                  </a:lnTo>
                  <a:lnTo>
                    <a:pt x="37" y="5"/>
                  </a:lnTo>
                  <a:lnTo>
                    <a:pt x="48" y="11"/>
                  </a:lnTo>
                  <a:lnTo>
                    <a:pt x="60" y="17"/>
                  </a:lnTo>
                  <a:lnTo>
                    <a:pt x="66" y="20"/>
                  </a:lnTo>
                  <a:lnTo>
                    <a:pt x="66" y="27"/>
                  </a:lnTo>
                  <a:lnTo>
                    <a:pt x="66" y="33"/>
                  </a:lnTo>
                  <a:lnTo>
                    <a:pt x="63" y="41"/>
                  </a:lnTo>
                  <a:lnTo>
                    <a:pt x="60" y="50"/>
                  </a:lnTo>
                  <a:lnTo>
                    <a:pt x="58" y="56"/>
                  </a:lnTo>
                  <a:lnTo>
                    <a:pt x="55" y="65"/>
                  </a:lnTo>
                  <a:lnTo>
                    <a:pt x="51" y="71"/>
                  </a:lnTo>
                  <a:lnTo>
                    <a:pt x="42" y="78"/>
                  </a:lnTo>
                  <a:lnTo>
                    <a:pt x="36" y="83"/>
                  </a:lnTo>
                  <a:lnTo>
                    <a:pt x="36" y="89"/>
                  </a:lnTo>
                  <a:lnTo>
                    <a:pt x="31" y="99"/>
                  </a:lnTo>
                  <a:lnTo>
                    <a:pt x="28" y="113"/>
                  </a:lnTo>
                  <a:lnTo>
                    <a:pt x="30" y="122"/>
                  </a:lnTo>
                  <a:lnTo>
                    <a:pt x="34" y="129"/>
                  </a:lnTo>
                  <a:lnTo>
                    <a:pt x="40" y="135"/>
                  </a:lnTo>
                  <a:lnTo>
                    <a:pt x="42" y="146"/>
                  </a:lnTo>
                  <a:lnTo>
                    <a:pt x="39" y="155"/>
                  </a:lnTo>
                  <a:lnTo>
                    <a:pt x="39" y="164"/>
                  </a:lnTo>
                  <a:lnTo>
                    <a:pt x="34" y="170"/>
                  </a:lnTo>
                  <a:lnTo>
                    <a:pt x="28" y="174"/>
                  </a:lnTo>
                  <a:lnTo>
                    <a:pt x="31" y="188"/>
                  </a:lnTo>
                  <a:lnTo>
                    <a:pt x="30" y="206"/>
                  </a:lnTo>
                  <a:lnTo>
                    <a:pt x="27" y="218"/>
                  </a:lnTo>
                  <a:lnTo>
                    <a:pt x="27" y="233"/>
                  </a:lnTo>
                  <a:lnTo>
                    <a:pt x="27" y="249"/>
                  </a:lnTo>
                  <a:lnTo>
                    <a:pt x="28" y="266"/>
                  </a:lnTo>
                  <a:lnTo>
                    <a:pt x="15" y="260"/>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414" name="Freeform 54"/>
            <p:cNvSpPr>
              <a:spLocks/>
            </p:cNvSpPr>
            <p:nvPr/>
          </p:nvSpPr>
          <p:spPr bwMode="auto">
            <a:xfrm>
              <a:off x="2830" y="1902"/>
              <a:ext cx="29" cy="146"/>
            </a:xfrm>
            <a:custGeom>
              <a:avLst/>
              <a:gdLst>
                <a:gd name="T0" fmla="*/ 1 w 45"/>
                <a:gd name="T1" fmla="*/ 215 h 219"/>
                <a:gd name="T2" fmla="*/ 0 w 45"/>
                <a:gd name="T3" fmla="*/ 206 h 219"/>
                <a:gd name="T4" fmla="*/ 0 w 45"/>
                <a:gd name="T5" fmla="*/ 197 h 219"/>
                <a:gd name="T6" fmla="*/ 1 w 45"/>
                <a:gd name="T7" fmla="*/ 188 h 219"/>
                <a:gd name="T8" fmla="*/ 1 w 45"/>
                <a:gd name="T9" fmla="*/ 177 h 219"/>
                <a:gd name="T10" fmla="*/ 1 w 45"/>
                <a:gd name="T11" fmla="*/ 165 h 219"/>
                <a:gd name="T12" fmla="*/ 3 w 45"/>
                <a:gd name="T13" fmla="*/ 156 h 219"/>
                <a:gd name="T14" fmla="*/ 3 w 45"/>
                <a:gd name="T15" fmla="*/ 144 h 219"/>
                <a:gd name="T16" fmla="*/ 1 w 45"/>
                <a:gd name="T17" fmla="*/ 135 h 219"/>
                <a:gd name="T18" fmla="*/ 1 w 45"/>
                <a:gd name="T19" fmla="*/ 126 h 219"/>
                <a:gd name="T20" fmla="*/ 7 w 45"/>
                <a:gd name="T21" fmla="*/ 119 h 219"/>
                <a:gd name="T22" fmla="*/ 13 w 45"/>
                <a:gd name="T23" fmla="*/ 111 h 219"/>
                <a:gd name="T24" fmla="*/ 13 w 45"/>
                <a:gd name="T25" fmla="*/ 104 h 219"/>
                <a:gd name="T26" fmla="*/ 15 w 45"/>
                <a:gd name="T27" fmla="*/ 92 h 219"/>
                <a:gd name="T28" fmla="*/ 12 w 45"/>
                <a:gd name="T29" fmla="*/ 84 h 219"/>
                <a:gd name="T30" fmla="*/ 7 w 45"/>
                <a:gd name="T31" fmla="*/ 81 h 219"/>
                <a:gd name="T32" fmla="*/ 6 w 45"/>
                <a:gd name="T33" fmla="*/ 74 h 219"/>
                <a:gd name="T34" fmla="*/ 3 w 45"/>
                <a:gd name="T35" fmla="*/ 66 h 219"/>
                <a:gd name="T36" fmla="*/ 1 w 45"/>
                <a:gd name="T37" fmla="*/ 59 h 219"/>
                <a:gd name="T38" fmla="*/ 4 w 45"/>
                <a:gd name="T39" fmla="*/ 48 h 219"/>
                <a:gd name="T40" fmla="*/ 9 w 45"/>
                <a:gd name="T41" fmla="*/ 39 h 219"/>
                <a:gd name="T42" fmla="*/ 10 w 45"/>
                <a:gd name="T43" fmla="*/ 32 h 219"/>
                <a:gd name="T44" fmla="*/ 24 w 45"/>
                <a:gd name="T45" fmla="*/ 20 h 219"/>
                <a:gd name="T46" fmla="*/ 27 w 45"/>
                <a:gd name="T47" fmla="*/ 15 h 219"/>
                <a:gd name="T48" fmla="*/ 31 w 45"/>
                <a:gd name="T49" fmla="*/ 6 h 219"/>
                <a:gd name="T50" fmla="*/ 33 w 45"/>
                <a:gd name="T51" fmla="*/ 0 h 219"/>
                <a:gd name="T52" fmla="*/ 39 w 45"/>
                <a:gd name="T53" fmla="*/ 3 h 219"/>
                <a:gd name="T54" fmla="*/ 43 w 45"/>
                <a:gd name="T55" fmla="*/ 6 h 219"/>
                <a:gd name="T56" fmla="*/ 45 w 45"/>
                <a:gd name="T57" fmla="*/ 14 h 219"/>
                <a:gd name="T58" fmla="*/ 45 w 45"/>
                <a:gd name="T59" fmla="*/ 23 h 219"/>
                <a:gd name="T60" fmla="*/ 43 w 45"/>
                <a:gd name="T61" fmla="*/ 32 h 219"/>
                <a:gd name="T62" fmla="*/ 40 w 45"/>
                <a:gd name="T63" fmla="*/ 41 h 219"/>
                <a:gd name="T64" fmla="*/ 39 w 45"/>
                <a:gd name="T65" fmla="*/ 50 h 219"/>
                <a:gd name="T66" fmla="*/ 40 w 45"/>
                <a:gd name="T67" fmla="*/ 63 h 219"/>
                <a:gd name="T68" fmla="*/ 40 w 45"/>
                <a:gd name="T69" fmla="*/ 77 h 219"/>
                <a:gd name="T70" fmla="*/ 42 w 45"/>
                <a:gd name="T71" fmla="*/ 86 h 219"/>
                <a:gd name="T72" fmla="*/ 43 w 45"/>
                <a:gd name="T73" fmla="*/ 95 h 219"/>
                <a:gd name="T74" fmla="*/ 40 w 45"/>
                <a:gd name="T75" fmla="*/ 104 h 219"/>
                <a:gd name="T76" fmla="*/ 43 w 45"/>
                <a:gd name="T77" fmla="*/ 111 h 219"/>
                <a:gd name="T78" fmla="*/ 45 w 45"/>
                <a:gd name="T79" fmla="*/ 117 h 219"/>
                <a:gd name="T80" fmla="*/ 40 w 45"/>
                <a:gd name="T81" fmla="*/ 122 h 219"/>
                <a:gd name="T82" fmla="*/ 36 w 45"/>
                <a:gd name="T83" fmla="*/ 129 h 219"/>
                <a:gd name="T84" fmla="*/ 37 w 45"/>
                <a:gd name="T85" fmla="*/ 140 h 219"/>
                <a:gd name="T86" fmla="*/ 34 w 45"/>
                <a:gd name="T87" fmla="*/ 147 h 219"/>
                <a:gd name="T88" fmla="*/ 31 w 45"/>
                <a:gd name="T89" fmla="*/ 153 h 219"/>
                <a:gd name="T90" fmla="*/ 34 w 45"/>
                <a:gd name="T91" fmla="*/ 161 h 219"/>
                <a:gd name="T92" fmla="*/ 39 w 45"/>
                <a:gd name="T93" fmla="*/ 168 h 219"/>
                <a:gd name="T94" fmla="*/ 37 w 45"/>
                <a:gd name="T95" fmla="*/ 176 h 219"/>
                <a:gd name="T96" fmla="*/ 34 w 45"/>
                <a:gd name="T97" fmla="*/ 180 h 219"/>
                <a:gd name="T98" fmla="*/ 30 w 45"/>
                <a:gd name="T99" fmla="*/ 186 h 219"/>
                <a:gd name="T100" fmla="*/ 28 w 45"/>
                <a:gd name="T101" fmla="*/ 200 h 219"/>
                <a:gd name="T102" fmla="*/ 24 w 45"/>
                <a:gd name="T103" fmla="*/ 219 h 219"/>
                <a:gd name="T104" fmla="*/ 15 w 45"/>
                <a:gd name="T105" fmla="*/ 216 h 219"/>
                <a:gd name="T106" fmla="*/ 1 w 45"/>
                <a:gd name="T107" fmla="*/ 21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 h="219">
                  <a:moveTo>
                    <a:pt x="1" y="215"/>
                  </a:moveTo>
                  <a:lnTo>
                    <a:pt x="0" y="206"/>
                  </a:lnTo>
                  <a:lnTo>
                    <a:pt x="0" y="197"/>
                  </a:lnTo>
                  <a:lnTo>
                    <a:pt x="1" y="188"/>
                  </a:lnTo>
                  <a:lnTo>
                    <a:pt x="1" y="177"/>
                  </a:lnTo>
                  <a:lnTo>
                    <a:pt x="1" y="165"/>
                  </a:lnTo>
                  <a:lnTo>
                    <a:pt x="3" y="156"/>
                  </a:lnTo>
                  <a:lnTo>
                    <a:pt x="3" y="144"/>
                  </a:lnTo>
                  <a:lnTo>
                    <a:pt x="1" y="135"/>
                  </a:lnTo>
                  <a:lnTo>
                    <a:pt x="1" y="126"/>
                  </a:lnTo>
                  <a:lnTo>
                    <a:pt x="7" y="119"/>
                  </a:lnTo>
                  <a:lnTo>
                    <a:pt x="13" y="111"/>
                  </a:lnTo>
                  <a:lnTo>
                    <a:pt x="13" y="104"/>
                  </a:lnTo>
                  <a:lnTo>
                    <a:pt x="15" y="92"/>
                  </a:lnTo>
                  <a:lnTo>
                    <a:pt x="12" y="84"/>
                  </a:lnTo>
                  <a:lnTo>
                    <a:pt x="7" y="81"/>
                  </a:lnTo>
                  <a:lnTo>
                    <a:pt x="6" y="74"/>
                  </a:lnTo>
                  <a:lnTo>
                    <a:pt x="3" y="66"/>
                  </a:lnTo>
                  <a:lnTo>
                    <a:pt x="1" y="59"/>
                  </a:lnTo>
                  <a:lnTo>
                    <a:pt x="4" y="48"/>
                  </a:lnTo>
                  <a:lnTo>
                    <a:pt x="9" y="39"/>
                  </a:lnTo>
                  <a:lnTo>
                    <a:pt x="10" y="32"/>
                  </a:lnTo>
                  <a:lnTo>
                    <a:pt x="24" y="20"/>
                  </a:lnTo>
                  <a:lnTo>
                    <a:pt x="27" y="15"/>
                  </a:lnTo>
                  <a:lnTo>
                    <a:pt x="31" y="6"/>
                  </a:lnTo>
                  <a:lnTo>
                    <a:pt x="33" y="0"/>
                  </a:lnTo>
                  <a:lnTo>
                    <a:pt x="39" y="3"/>
                  </a:lnTo>
                  <a:lnTo>
                    <a:pt x="43" y="6"/>
                  </a:lnTo>
                  <a:lnTo>
                    <a:pt x="45" y="14"/>
                  </a:lnTo>
                  <a:lnTo>
                    <a:pt x="45" y="23"/>
                  </a:lnTo>
                  <a:lnTo>
                    <a:pt x="43" y="32"/>
                  </a:lnTo>
                  <a:lnTo>
                    <a:pt x="40" y="41"/>
                  </a:lnTo>
                  <a:lnTo>
                    <a:pt x="39" y="50"/>
                  </a:lnTo>
                  <a:lnTo>
                    <a:pt x="40" y="63"/>
                  </a:lnTo>
                  <a:lnTo>
                    <a:pt x="40" y="77"/>
                  </a:lnTo>
                  <a:lnTo>
                    <a:pt x="42" y="86"/>
                  </a:lnTo>
                  <a:lnTo>
                    <a:pt x="43" y="95"/>
                  </a:lnTo>
                  <a:lnTo>
                    <a:pt x="40" y="104"/>
                  </a:lnTo>
                  <a:lnTo>
                    <a:pt x="43" y="111"/>
                  </a:lnTo>
                  <a:lnTo>
                    <a:pt x="45" y="117"/>
                  </a:lnTo>
                  <a:lnTo>
                    <a:pt x="40" y="122"/>
                  </a:lnTo>
                  <a:lnTo>
                    <a:pt x="36" y="129"/>
                  </a:lnTo>
                  <a:lnTo>
                    <a:pt x="37" y="140"/>
                  </a:lnTo>
                  <a:lnTo>
                    <a:pt x="34" y="147"/>
                  </a:lnTo>
                  <a:lnTo>
                    <a:pt x="31" y="153"/>
                  </a:lnTo>
                  <a:lnTo>
                    <a:pt x="34" y="161"/>
                  </a:lnTo>
                  <a:lnTo>
                    <a:pt x="39" y="168"/>
                  </a:lnTo>
                  <a:lnTo>
                    <a:pt x="37" y="176"/>
                  </a:lnTo>
                  <a:lnTo>
                    <a:pt x="34" y="180"/>
                  </a:lnTo>
                  <a:lnTo>
                    <a:pt x="30" y="186"/>
                  </a:lnTo>
                  <a:lnTo>
                    <a:pt x="28" y="200"/>
                  </a:lnTo>
                  <a:lnTo>
                    <a:pt x="24" y="219"/>
                  </a:lnTo>
                  <a:lnTo>
                    <a:pt x="15" y="216"/>
                  </a:lnTo>
                  <a:lnTo>
                    <a:pt x="1" y="215"/>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415" name="Freeform 55"/>
            <p:cNvSpPr>
              <a:spLocks/>
            </p:cNvSpPr>
            <p:nvPr/>
          </p:nvSpPr>
          <p:spPr bwMode="auto">
            <a:xfrm>
              <a:off x="3513" y="1918"/>
              <a:ext cx="273" cy="230"/>
            </a:xfrm>
            <a:custGeom>
              <a:avLst/>
              <a:gdLst>
                <a:gd name="T0" fmla="*/ 12 w 292"/>
                <a:gd name="T1" fmla="*/ 211 h 234"/>
                <a:gd name="T2" fmla="*/ 33 w 292"/>
                <a:gd name="T3" fmla="*/ 186 h 234"/>
                <a:gd name="T4" fmla="*/ 36 w 292"/>
                <a:gd name="T5" fmla="*/ 169 h 234"/>
                <a:gd name="T6" fmla="*/ 42 w 292"/>
                <a:gd name="T7" fmla="*/ 143 h 234"/>
                <a:gd name="T8" fmla="*/ 40 w 292"/>
                <a:gd name="T9" fmla="*/ 131 h 234"/>
                <a:gd name="T10" fmla="*/ 31 w 292"/>
                <a:gd name="T11" fmla="*/ 123 h 234"/>
                <a:gd name="T12" fmla="*/ 32 w 292"/>
                <a:gd name="T13" fmla="*/ 105 h 234"/>
                <a:gd name="T14" fmla="*/ 16 w 292"/>
                <a:gd name="T15" fmla="*/ 95 h 234"/>
                <a:gd name="T16" fmla="*/ 19 w 292"/>
                <a:gd name="T17" fmla="*/ 84 h 234"/>
                <a:gd name="T18" fmla="*/ 27 w 292"/>
                <a:gd name="T19" fmla="*/ 76 h 234"/>
                <a:gd name="T20" fmla="*/ 36 w 292"/>
                <a:gd name="T21" fmla="*/ 66 h 234"/>
                <a:gd name="T22" fmla="*/ 51 w 292"/>
                <a:gd name="T23" fmla="*/ 59 h 234"/>
                <a:gd name="T24" fmla="*/ 68 w 292"/>
                <a:gd name="T25" fmla="*/ 50 h 234"/>
                <a:gd name="T26" fmla="*/ 84 w 292"/>
                <a:gd name="T27" fmla="*/ 38 h 234"/>
                <a:gd name="T28" fmla="*/ 99 w 292"/>
                <a:gd name="T29" fmla="*/ 29 h 234"/>
                <a:gd name="T30" fmla="*/ 113 w 292"/>
                <a:gd name="T31" fmla="*/ 15 h 234"/>
                <a:gd name="T32" fmla="*/ 132 w 292"/>
                <a:gd name="T33" fmla="*/ 4 h 234"/>
                <a:gd name="T34" fmla="*/ 150 w 292"/>
                <a:gd name="T35" fmla="*/ 0 h 234"/>
                <a:gd name="T36" fmla="*/ 162 w 292"/>
                <a:gd name="T37" fmla="*/ 14 h 234"/>
                <a:gd name="T38" fmla="*/ 177 w 292"/>
                <a:gd name="T39" fmla="*/ 23 h 234"/>
                <a:gd name="T40" fmla="*/ 189 w 292"/>
                <a:gd name="T41" fmla="*/ 18 h 234"/>
                <a:gd name="T42" fmla="*/ 197 w 292"/>
                <a:gd name="T43" fmla="*/ 7 h 234"/>
                <a:gd name="T44" fmla="*/ 208 w 292"/>
                <a:gd name="T45" fmla="*/ 0 h 234"/>
                <a:gd name="T46" fmla="*/ 226 w 292"/>
                <a:gd name="T47" fmla="*/ 1 h 234"/>
                <a:gd name="T48" fmla="*/ 244 w 292"/>
                <a:gd name="T49" fmla="*/ 5 h 234"/>
                <a:gd name="T50" fmla="*/ 244 w 292"/>
                <a:gd name="T51" fmla="*/ 18 h 234"/>
                <a:gd name="T52" fmla="*/ 253 w 292"/>
                <a:gd name="T53" fmla="*/ 33 h 234"/>
                <a:gd name="T54" fmla="*/ 273 w 292"/>
                <a:gd name="T55" fmla="*/ 33 h 234"/>
                <a:gd name="T56" fmla="*/ 292 w 292"/>
                <a:gd name="T57" fmla="*/ 38 h 234"/>
                <a:gd name="T58" fmla="*/ 278 w 292"/>
                <a:gd name="T59" fmla="*/ 63 h 234"/>
                <a:gd name="T60" fmla="*/ 270 w 292"/>
                <a:gd name="T61" fmla="*/ 86 h 234"/>
                <a:gd name="T62" fmla="*/ 254 w 292"/>
                <a:gd name="T63" fmla="*/ 99 h 234"/>
                <a:gd name="T64" fmla="*/ 243 w 292"/>
                <a:gd name="T65" fmla="*/ 119 h 234"/>
                <a:gd name="T66" fmla="*/ 244 w 292"/>
                <a:gd name="T67" fmla="*/ 133 h 234"/>
                <a:gd name="T68" fmla="*/ 225 w 292"/>
                <a:gd name="T69" fmla="*/ 138 h 234"/>
                <a:gd name="T70" fmla="*/ 210 w 292"/>
                <a:gd name="T71" fmla="*/ 150 h 234"/>
                <a:gd name="T72" fmla="*/ 197 w 292"/>
                <a:gd name="T73" fmla="*/ 173 h 234"/>
                <a:gd name="T74" fmla="*/ 174 w 292"/>
                <a:gd name="T75" fmla="*/ 178 h 234"/>
                <a:gd name="T76" fmla="*/ 160 w 292"/>
                <a:gd name="T77" fmla="*/ 185 h 234"/>
                <a:gd name="T78" fmla="*/ 141 w 292"/>
                <a:gd name="T79" fmla="*/ 199 h 234"/>
                <a:gd name="T80" fmla="*/ 119 w 292"/>
                <a:gd name="T81" fmla="*/ 201 h 234"/>
                <a:gd name="T82" fmla="*/ 105 w 292"/>
                <a:gd name="T83" fmla="*/ 201 h 234"/>
                <a:gd name="T84" fmla="*/ 84 w 292"/>
                <a:gd name="T85" fmla="*/ 207 h 234"/>
                <a:gd name="T86" fmla="*/ 55 w 292"/>
                <a:gd name="T87" fmla="*/ 215 h 234"/>
                <a:gd name="T88" fmla="*/ 33 w 292"/>
                <a:gd name="T89" fmla="*/ 223 h 234"/>
                <a:gd name="T90" fmla="*/ 10 w 292"/>
                <a:gd name="T91" fmla="*/ 234 h 234"/>
                <a:gd name="T92" fmla="*/ 0 w 292"/>
                <a:gd name="T93" fmla="*/ 222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2" h="234">
                  <a:moveTo>
                    <a:pt x="0" y="222"/>
                  </a:moveTo>
                  <a:lnTo>
                    <a:pt x="6" y="216"/>
                  </a:lnTo>
                  <a:lnTo>
                    <a:pt x="12" y="211"/>
                  </a:lnTo>
                  <a:lnTo>
                    <a:pt x="21" y="203"/>
                  </a:lnTo>
                  <a:lnTo>
                    <a:pt x="27" y="195"/>
                  </a:lnTo>
                  <a:lnTo>
                    <a:pt x="33" y="186"/>
                  </a:lnTo>
                  <a:lnTo>
                    <a:pt x="32" y="179"/>
                  </a:lnTo>
                  <a:lnTo>
                    <a:pt x="34" y="173"/>
                  </a:lnTo>
                  <a:lnTo>
                    <a:pt x="36" y="169"/>
                  </a:lnTo>
                  <a:lnTo>
                    <a:pt x="39" y="160"/>
                  </a:lnTo>
                  <a:lnTo>
                    <a:pt x="42" y="151"/>
                  </a:lnTo>
                  <a:lnTo>
                    <a:pt x="42" y="143"/>
                  </a:lnTo>
                  <a:lnTo>
                    <a:pt x="41" y="138"/>
                  </a:lnTo>
                  <a:lnTo>
                    <a:pt x="43" y="135"/>
                  </a:lnTo>
                  <a:lnTo>
                    <a:pt x="40" y="131"/>
                  </a:lnTo>
                  <a:lnTo>
                    <a:pt x="37" y="128"/>
                  </a:lnTo>
                  <a:lnTo>
                    <a:pt x="33" y="127"/>
                  </a:lnTo>
                  <a:lnTo>
                    <a:pt x="31" y="123"/>
                  </a:lnTo>
                  <a:lnTo>
                    <a:pt x="33" y="117"/>
                  </a:lnTo>
                  <a:lnTo>
                    <a:pt x="35" y="113"/>
                  </a:lnTo>
                  <a:lnTo>
                    <a:pt x="32" y="105"/>
                  </a:lnTo>
                  <a:lnTo>
                    <a:pt x="26" y="102"/>
                  </a:lnTo>
                  <a:lnTo>
                    <a:pt x="21" y="100"/>
                  </a:lnTo>
                  <a:lnTo>
                    <a:pt x="16" y="95"/>
                  </a:lnTo>
                  <a:lnTo>
                    <a:pt x="12" y="90"/>
                  </a:lnTo>
                  <a:lnTo>
                    <a:pt x="16" y="87"/>
                  </a:lnTo>
                  <a:lnTo>
                    <a:pt x="19" y="84"/>
                  </a:lnTo>
                  <a:lnTo>
                    <a:pt x="22" y="84"/>
                  </a:lnTo>
                  <a:lnTo>
                    <a:pt x="24" y="81"/>
                  </a:lnTo>
                  <a:lnTo>
                    <a:pt x="27" y="76"/>
                  </a:lnTo>
                  <a:lnTo>
                    <a:pt x="26" y="72"/>
                  </a:lnTo>
                  <a:lnTo>
                    <a:pt x="32" y="70"/>
                  </a:lnTo>
                  <a:lnTo>
                    <a:pt x="36" y="66"/>
                  </a:lnTo>
                  <a:lnTo>
                    <a:pt x="41" y="63"/>
                  </a:lnTo>
                  <a:lnTo>
                    <a:pt x="47" y="61"/>
                  </a:lnTo>
                  <a:lnTo>
                    <a:pt x="51" y="59"/>
                  </a:lnTo>
                  <a:lnTo>
                    <a:pt x="57" y="55"/>
                  </a:lnTo>
                  <a:lnTo>
                    <a:pt x="63" y="52"/>
                  </a:lnTo>
                  <a:lnTo>
                    <a:pt x="68" y="50"/>
                  </a:lnTo>
                  <a:lnTo>
                    <a:pt x="74" y="49"/>
                  </a:lnTo>
                  <a:lnTo>
                    <a:pt x="80" y="43"/>
                  </a:lnTo>
                  <a:lnTo>
                    <a:pt x="84" y="38"/>
                  </a:lnTo>
                  <a:lnTo>
                    <a:pt x="88" y="33"/>
                  </a:lnTo>
                  <a:lnTo>
                    <a:pt x="94" y="29"/>
                  </a:lnTo>
                  <a:lnTo>
                    <a:pt x="99" y="29"/>
                  </a:lnTo>
                  <a:lnTo>
                    <a:pt x="102" y="27"/>
                  </a:lnTo>
                  <a:lnTo>
                    <a:pt x="106" y="21"/>
                  </a:lnTo>
                  <a:lnTo>
                    <a:pt x="113" y="15"/>
                  </a:lnTo>
                  <a:lnTo>
                    <a:pt x="121" y="9"/>
                  </a:lnTo>
                  <a:lnTo>
                    <a:pt x="125" y="6"/>
                  </a:lnTo>
                  <a:lnTo>
                    <a:pt x="132" y="4"/>
                  </a:lnTo>
                  <a:lnTo>
                    <a:pt x="138" y="2"/>
                  </a:lnTo>
                  <a:lnTo>
                    <a:pt x="144" y="0"/>
                  </a:lnTo>
                  <a:lnTo>
                    <a:pt x="150" y="0"/>
                  </a:lnTo>
                  <a:lnTo>
                    <a:pt x="154" y="4"/>
                  </a:lnTo>
                  <a:lnTo>
                    <a:pt x="158" y="9"/>
                  </a:lnTo>
                  <a:lnTo>
                    <a:pt x="162" y="14"/>
                  </a:lnTo>
                  <a:lnTo>
                    <a:pt x="167" y="16"/>
                  </a:lnTo>
                  <a:lnTo>
                    <a:pt x="172" y="20"/>
                  </a:lnTo>
                  <a:lnTo>
                    <a:pt x="177" y="23"/>
                  </a:lnTo>
                  <a:lnTo>
                    <a:pt x="182" y="23"/>
                  </a:lnTo>
                  <a:lnTo>
                    <a:pt x="185" y="23"/>
                  </a:lnTo>
                  <a:lnTo>
                    <a:pt x="189" y="18"/>
                  </a:lnTo>
                  <a:lnTo>
                    <a:pt x="191" y="15"/>
                  </a:lnTo>
                  <a:lnTo>
                    <a:pt x="195" y="13"/>
                  </a:lnTo>
                  <a:lnTo>
                    <a:pt x="197" y="7"/>
                  </a:lnTo>
                  <a:lnTo>
                    <a:pt x="199" y="3"/>
                  </a:lnTo>
                  <a:lnTo>
                    <a:pt x="203" y="0"/>
                  </a:lnTo>
                  <a:lnTo>
                    <a:pt x="208" y="0"/>
                  </a:lnTo>
                  <a:lnTo>
                    <a:pt x="214" y="0"/>
                  </a:lnTo>
                  <a:lnTo>
                    <a:pt x="219" y="1"/>
                  </a:lnTo>
                  <a:lnTo>
                    <a:pt x="226" y="1"/>
                  </a:lnTo>
                  <a:lnTo>
                    <a:pt x="232" y="2"/>
                  </a:lnTo>
                  <a:lnTo>
                    <a:pt x="239" y="1"/>
                  </a:lnTo>
                  <a:lnTo>
                    <a:pt x="244" y="5"/>
                  </a:lnTo>
                  <a:lnTo>
                    <a:pt x="249" y="10"/>
                  </a:lnTo>
                  <a:lnTo>
                    <a:pt x="247" y="14"/>
                  </a:lnTo>
                  <a:lnTo>
                    <a:pt x="244" y="18"/>
                  </a:lnTo>
                  <a:lnTo>
                    <a:pt x="244" y="25"/>
                  </a:lnTo>
                  <a:lnTo>
                    <a:pt x="248" y="31"/>
                  </a:lnTo>
                  <a:lnTo>
                    <a:pt x="253" y="33"/>
                  </a:lnTo>
                  <a:lnTo>
                    <a:pt x="258" y="35"/>
                  </a:lnTo>
                  <a:lnTo>
                    <a:pt x="267" y="33"/>
                  </a:lnTo>
                  <a:lnTo>
                    <a:pt x="273" y="33"/>
                  </a:lnTo>
                  <a:lnTo>
                    <a:pt x="279" y="33"/>
                  </a:lnTo>
                  <a:lnTo>
                    <a:pt x="285" y="35"/>
                  </a:lnTo>
                  <a:lnTo>
                    <a:pt x="292" y="38"/>
                  </a:lnTo>
                  <a:lnTo>
                    <a:pt x="284" y="45"/>
                  </a:lnTo>
                  <a:lnTo>
                    <a:pt x="281" y="54"/>
                  </a:lnTo>
                  <a:lnTo>
                    <a:pt x="278" y="63"/>
                  </a:lnTo>
                  <a:lnTo>
                    <a:pt x="282" y="74"/>
                  </a:lnTo>
                  <a:lnTo>
                    <a:pt x="278" y="83"/>
                  </a:lnTo>
                  <a:lnTo>
                    <a:pt x="270" y="86"/>
                  </a:lnTo>
                  <a:lnTo>
                    <a:pt x="261" y="90"/>
                  </a:lnTo>
                  <a:lnTo>
                    <a:pt x="261" y="97"/>
                  </a:lnTo>
                  <a:lnTo>
                    <a:pt x="254" y="99"/>
                  </a:lnTo>
                  <a:lnTo>
                    <a:pt x="245" y="104"/>
                  </a:lnTo>
                  <a:lnTo>
                    <a:pt x="239" y="114"/>
                  </a:lnTo>
                  <a:lnTo>
                    <a:pt x="243" y="119"/>
                  </a:lnTo>
                  <a:lnTo>
                    <a:pt x="246" y="125"/>
                  </a:lnTo>
                  <a:lnTo>
                    <a:pt x="249" y="129"/>
                  </a:lnTo>
                  <a:lnTo>
                    <a:pt x="244" y="133"/>
                  </a:lnTo>
                  <a:lnTo>
                    <a:pt x="236" y="135"/>
                  </a:lnTo>
                  <a:lnTo>
                    <a:pt x="227" y="132"/>
                  </a:lnTo>
                  <a:lnTo>
                    <a:pt x="225" y="138"/>
                  </a:lnTo>
                  <a:lnTo>
                    <a:pt x="222" y="146"/>
                  </a:lnTo>
                  <a:lnTo>
                    <a:pt x="216" y="147"/>
                  </a:lnTo>
                  <a:lnTo>
                    <a:pt x="210" y="150"/>
                  </a:lnTo>
                  <a:lnTo>
                    <a:pt x="203" y="155"/>
                  </a:lnTo>
                  <a:lnTo>
                    <a:pt x="197" y="164"/>
                  </a:lnTo>
                  <a:lnTo>
                    <a:pt x="197" y="173"/>
                  </a:lnTo>
                  <a:lnTo>
                    <a:pt x="191" y="175"/>
                  </a:lnTo>
                  <a:lnTo>
                    <a:pt x="184" y="177"/>
                  </a:lnTo>
                  <a:lnTo>
                    <a:pt x="174" y="178"/>
                  </a:lnTo>
                  <a:lnTo>
                    <a:pt x="170" y="181"/>
                  </a:lnTo>
                  <a:lnTo>
                    <a:pt x="167" y="185"/>
                  </a:lnTo>
                  <a:lnTo>
                    <a:pt x="160" y="185"/>
                  </a:lnTo>
                  <a:lnTo>
                    <a:pt x="154" y="190"/>
                  </a:lnTo>
                  <a:lnTo>
                    <a:pt x="149" y="196"/>
                  </a:lnTo>
                  <a:lnTo>
                    <a:pt x="141" y="199"/>
                  </a:lnTo>
                  <a:lnTo>
                    <a:pt x="133" y="197"/>
                  </a:lnTo>
                  <a:lnTo>
                    <a:pt x="127" y="199"/>
                  </a:lnTo>
                  <a:lnTo>
                    <a:pt x="119" y="201"/>
                  </a:lnTo>
                  <a:lnTo>
                    <a:pt x="115" y="205"/>
                  </a:lnTo>
                  <a:lnTo>
                    <a:pt x="110" y="203"/>
                  </a:lnTo>
                  <a:lnTo>
                    <a:pt x="105" y="201"/>
                  </a:lnTo>
                  <a:lnTo>
                    <a:pt x="101" y="203"/>
                  </a:lnTo>
                  <a:lnTo>
                    <a:pt x="94" y="205"/>
                  </a:lnTo>
                  <a:lnTo>
                    <a:pt x="84" y="207"/>
                  </a:lnTo>
                  <a:lnTo>
                    <a:pt x="72" y="205"/>
                  </a:lnTo>
                  <a:lnTo>
                    <a:pt x="63" y="209"/>
                  </a:lnTo>
                  <a:lnTo>
                    <a:pt x="55" y="215"/>
                  </a:lnTo>
                  <a:lnTo>
                    <a:pt x="47" y="218"/>
                  </a:lnTo>
                  <a:lnTo>
                    <a:pt x="40" y="219"/>
                  </a:lnTo>
                  <a:lnTo>
                    <a:pt x="33" y="223"/>
                  </a:lnTo>
                  <a:lnTo>
                    <a:pt x="25" y="226"/>
                  </a:lnTo>
                  <a:lnTo>
                    <a:pt x="16" y="232"/>
                  </a:lnTo>
                  <a:lnTo>
                    <a:pt x="10" y="234"/>
                  </a:lnTo>
                  <a:lnTo>
                    <a:pt x="8" y="231"/>
                  </a:lnTo>
                  <a:lnTo>
                    <a:pt x="4" y="228"/>
                  </a:lnTo>
                  <a:lnTo>
                    <a:pt x="0" y="222"/>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416" name="Freeform 56"/>
            <p:cNvSpPr>
              <a:spLocks/>
            </p:cNvSpPr>
            <p:nvPr/>
          </p:nvSpPr>
          <p:spPr bwMode="auto">
            <a:xfrm>
              <a:off x="3384" y="1912"/>
              <a:ext cx="141" cy="163"/>
            </a:xfrm>
            <a:custGeom>
              <a:avLst/>
              <a:gdLst>
                <a:gd name="T0" fmla="*/ 25 w 220"/>
                <a:gd name="T1" fmla="*/ 227 h 243"/>
                <a:gd name="T2" fmla="*/ 21 w 220"/>
                <a:gd name="T3" fmla="*/ 200 h 243"/>
                <a:gd name="T4" fmla="*/ 12 w 220"/>
                <a:gd name="T5" fmla="*/ 170 h 243"/>
                <a:gd name="T6" fmla="*/ 1 w 220"/>
                <a:gd name="T7" fmla="*/ 150 h 243"/>
                <a:gd name="T8" fmla="*/ 1 w 220"/>
                <a:gd name="T9" fmla="*/ 128 h 243"/>
                <a:gd name="T10" fmla="*/ 4 w 220"/>
                <a:gd name="T11" fmla="*/ 104 h 243"/>
                <a:gd name="T12" fmla="*/ 1 w 220"/>
                <a:gd name="T13" fmla="*/ 83 h 243"/>
                <a:gd name="T14" fmla="*/ 3 w 220"/>
                <a:gd name="T15" fmla="*/ 63 h 243"/>
                <a:gd name="T16" fmla="*/ 9 w 220"/>
                <a:gd name="T17" fmla="*/ 47 h 243"/>
                <a:gd name="T18" fmla="*/ 18 w 220"/>
                <a:gd name="T19" fmla="*/ 30 h 243"/>
                <a:gd name="T20" fmla="*/ 30 w 220"/>
                <a:gd name="T21" fmla="*/ 11 h 243"/>
                <a:gd name="T22" fmla="*/ 45 w 220"/>
                <a:gd name="T23" fmla="*/ 0 h 243"/>
                <a:gd name="T24" fmla="*/ 64 w 220"/>
                <a:gd name="T25" fmla="*/ 3 h 243"/>
                <a:gd name="T26" fmla="*/ 82 w 220"/>
                <a:gd name="T27" fmla="*/ 11 h 243"/>
                <a:gd name="T28" fmla="*/ 99 w 220"/>
                <a:gd name="T29" fmla="*/ 9 h 243"/>
                <a:gd name="T30" fmla="*/ 117 w 220"/>
                <a:gd name="T31" fmla="*/ 8 h 243"/>
                <a:gd name="T32" fmla="*/ 130 w 220"/>
                <a:gd name="T33" fmla="*/ 9 h 243"/>
                <a:gd name="T34" fmla="*/ 132 w 220"/>
                <a:gd name="T35" fmla="*/ 26 h 243"/>
                <a:gd name="T36" fmla="*/ 145 w 220"/>
                <a:gd name="T37" fmla="*/ 36 h 243"/>
                <a:gd name="T38" fmla="*/ 154 w 220"/>
                <a:gd name="T39" fmla="*/ 57 h 243"/>
                <a:gd name="T40" fmla="*/ 150 w 220"/>
                <a:gd name="T41" fmla="*/ 72 h 243"/>
                <a:gd name="T42" fmla="*/ 162 w 220"/>
                <a:gd name="T43" fmla="*/ 81 h 243"/>
                <a:gd name="T44" fmla="*/ 169 w 220"/>
                <a:gd name="T45" fmla="*/ 92 h 243"/>
                <a:gd name="T46" fmla="*/ 186 w 220"/>
                <a:gd name="T47" fmla="*/ 102 h 243"/>
                <a:gd name="T48" fmla="*/ 205 w 220"/>
                <a:gd name="T49" fmla="*/ 108 h 243"/>
                <a:gd name="T50" fmla="*/ 213 w 220"/>
                <a:gd name="T51" fmla="*/ 131 h 243"/>
                <a:gd name="T52" fmla="*/ 211 w 220"/>
                <a:gd name="T53" fmla="*/ 146 h 243"/>
                <a:gd name="T54" fmla="*/ 193 w 220"/>
                <a:gd name="T55" fmla="*/ 155 h 243"/>
                <a:gd name="T56" fmla="*/ 178 w 220"/>
                <a:gd name="T57" fmla="*/ 164 h 243"/>
                <a:gd name="T58" fmla="*/ 160 w 220"/>
                <a:gd name="T59" fmla="*/ 158 h 243"/>
                <a:gd name="T60" fmla="*/ 144 w 220"/>
                <a:gd name="T61" fmla="*/ 146 h 243"/>
                <a:gd name="T62" fmla="*/ 123 w 220"/>
                <a:gd name="T63" fmla="*/ 143 h 243"/>
                <a:gd name="T64" fmla="*/ 105 w 220"/>
                <a:gd name="T65" fmla="*/ 138 h 243"/>
                <a:gd name="T66" fmla="*/ 87 w 220"/>
                <a:gd name="T67" fmla="*/ 131 h 243"/>
                <a:gd name="T68" fmla="*/ 75 w 220"/>
                <a:gd name="T69" fmla="*/ 128 h 243"/>
                <a:gd name="T70" fmla="*/ 55 w 220"/>
                <a:gd name="T71" fmla="*/ 138 h 243"/>
                <a:gd name="T72" fmla="*/ 46 w 220"/>
                <a:gd name="T73" fmla="*/ 158 h 243"/>
                <a:gd name="T74" fmla="*/ 43 w 220"/>
                <a:gd name="T75" fmla="*/ 185 h 243"/>
                <a:gd name="T76" fmla="*/ 43 w 220"/>
                <a:gd name="T77" fmla="*/ 221 h 243"/>
                <a:gd name="T78" fmla="*/ 28 w 220"/>
                <a:gd name="T79"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0" h="243">
                  <a:moveTo>
                    <a:pt x="28" y="243"/>
                  </a:moveTo>
                  <a:lnTo>
                    <a:pt x="25" y="227"/>
                  </a:lnTo>
                  <a:lnTo>
                    <a:pt x="22" y="215"/>
                  </a:lnTo>
                  <a:lnTo>
                    <a:pt x="21" y="200"/>
                  </a:lnTo>
                  <a:lnTo>
                    <a:pt x="18" y="182"/>
                  </a:lnTo>
                  <a:lnTo>
                    <a:pt x="12" y="170"/>
                  </a:lnTo>
                  <a:lnTo>
                    <a:pt x="4" y="159"/>
                  </a:lnTo>
                  <a:lnTo>
                    <a:pt x="1" y="150"/>
                  </a:lnTo>
                  <a:lnTo>
                    <a:pt x="0" y="140"/>
                  </a:lnTo>
                  <a:lnTo>
                    <a:pt x="1" y="128"/>
                  </a:lnTo>
                  <a:lnTo>
                    <a:pt x="3" y="117"/>
                  </a:lnTo>
                  <a:lnTo>
                    <a:pt x="4" y="104"/>
                  </a:lnTo>
                  <a:lnTo>
                    <a:pt x="3" y="93"/>
                  </a:lnTo>
                  <a:lnTo>
                    <a:pt x="1" y="83"/>
                  </a:lnTo>
                  <a:lnTo>
                    <a:pt x="1" y="72"/>
                  </a:lnTo>
                  <a:lnTo>
                    <a:pt x="3" y="63"/>
                  </a:lnTo>
                  <a:lnTo>
                    <a:pt x="3" y="53"/>
                  </a:lnTo>
                  <a:lnTo>
                    <a:pt x="9" y="47"/>
                  </a:lnTo>
                  <a:lnTo>
                    <a:pt x="13" y="39"/>
                  </a:lnTo>
                  <a:lnTo>
                    <a:pt x="18" y="30"/>
                  </a:lnTo>
                  <a:lnTo>
                    <a:pt x="24" y="20"/>
                  </a:lnTo>
                  <a:lnTo>
                    <a:pt x="30" y="11"/>
                  </a:lnTo>
                  <a:lnTo>
                    <a:pt x="36" y="3"/>
                  </a:lnTo>
                  <a:lnTo>
                    <a:pt x="45" y="0"/>
                  </a:lnTo>
                  <a:lnTo>
                    <a:pt x="55" y="2"/>
                  </a:lnTo>
                  <a:lnTo>
                    <a:pt x="64" y="3"/>
                  </a:lnTo>
                  <a:lnTo>
                    <a:pt x="73" y="9"/>
                  </a:lnTo>
                  <a:lnTo>
                    <a:pt x="82" y="11"/>
                  </a:lnTo>
                  <a:lnTo>
                    <a:pt x="90" y="11"/>
                  </a:lnTo>
                  <a:lnTo>
                    <a:pt x="99" y="9"/>
                  </a:lnTo>
                  <a:lnTo>
                    <a:pt x="108" y="8"/>
                  </a:lnTo>
                  <a:lnTo>
                    <a:pt x="117" y="8"/>
                  </a:lnTo>
                  <a:lnTo>
                    <a:pt x="124" y="8"/>
                  </a:lnTo>
                  <a:lnTo>
                    <a:pt x="130" y="9"/>
                  </a:lnTo>
                  <a:lnTo>
                    <a:pt x="130" y="17"/>
                  </a:lnTo>
                  <a:lnTo>
                    <a:pt x="132" y="26"/>
                  </a:lnTo>
                  <a:lnTo>
                    <a:pt x="138" y="30"/>
                  </a:lnTo>
                  <a:lnTo>
                    <a:pt x="145" y="36"/>
                  </a:lnTo>
                  <a:lnTo>
                    <a:pt x="150" y="47"/>
                  </a:lnTo>
                  <a:lnTo>
                    <a:pt x="154" y="57"/>
                  </a:lnTo>
                  <a:lnTo>
                    <a:pt x="151" y="65"/>
                  </a:lnTo>
                  <a:lnTo>
                    <a:pt x="150" y="72"/>
                  </a:lnTo>
                  <a:lnTo>
                    <a:pt x="150" y="80"/>
                  </a:lnTo>
                  <a:lnTo>
                    <a:pt x="162" y="81"/>
                  </a:lnTo>
                  <a:lnTo>
                    <a:pt x="165" y="87"/>
                  </a:lnTo>
                  <a:lnTo>
                    <a:pt x="169" y="92"/>
                  </a:lnTo>
                  <a:lnTo>
                    <a:pt x="177" y="99"/>
                  </a:lnTo>
                  <a:lnTo>
                    <a:pt x="186" y="102"/>
                  </a:lnTo>
                  <a:lnTo>
                    <a:pt x="196" y="107"/>
                  </a:lnTo>
                  <a:lnTo>
                    <a:pt x="205" y="108"/>
                  </a:lnTo>
                  <a:lnTo>
                    <a:pt x="208" y="120"/>
                  </a:lnTo>
                  <a:lnTo>
                    <a:pt x="213" y="131"/>
                  </a:lnTo>
                  <a:lnTo>
                    <a:pt x="220" y="140"/>
                  </a:lnTo>
                  <a:lnTo>
                    <a:pt x="211" y="146"/>
                  </a:lnTo>
                  <a:lnTo>
                    <a:pt x="201" y="149"/>
                  </a:lnTo>
                  <a:lnTo>
                    <a:pt x="193" y="155"/>
                  </a:lnTo>
                  <a:lnTo>
                    <a:pt x="186" y="161"/>
                  </a:lnTo>
                  <a:lnTo>
                    <a:pt x="178" y="164"/>
                  </a:lnTo>
                  <a:lnTo>
                    <a:pt x="169" y="164"/>
                  </a:lnTo>
                  <a:lnTo>
                    <a:pt x="160" y="158"/>
                  </a:lnTo>
                  <a:lnTo>
                    <a:pt x="154" y="150"/>
                  </a:lnTo>
                  <a:lnTo>
                    <a:pt x="144" y="146"/>
                  </a:lnTo>
                  <a:lnTo>
                    <a:pt x="135" y="144"/>
                  </a:lnTo>
                  <a:lnTo>
                    <a:pt x="123" y="143"/>
                  </a:lnTo>
                  <a:lnTo>
                    <a:pt x="113" y="134"/>
                  </a:lnTo>
                  <a:lnTo>
                    <a:pt x="105" y="138"/>
                  </a:lnTo>
                  <a:lnTo>
                    <a:pt x="94" y="135"/>
                  </a:lnTo>
                  <a:lnTo>
                    <a:pt x="87" y="131"/>
                  </a:lnTo>
                  <a:lnTo>
                    <a:pt x="81" y="126"/>
                  </a:lnTo>
                  <a:lnTo>
                    <a:pt x="75" y="128"/>
                  </a:lnTo>
                  <a:lnTo>
                    <a:pt x="67" y="134"/>
                  </a:lnTo>
                  <a:lnTo>
                    <a:pt x="55" y="138"/>
                  </a:lnTo>
                  <a:lnTo>
                    <a:pt x="52" y="147"/>
                  </a:lnTo>
                  <a:lnTo>
                    <a:pt x="46" y="158"/>
                  </a:lnTo>
                  <a:lnTo>
                    <a:pt x="45" y="168"/>
                  </a:lnTo>
                  <a:lnTo>
                    <a:pt x="43" y="185"/>
                  </a:lnTo>
                  <a:lnTo>
                    <a:pt x="43" y="201"/>
                  </a:lnTo>
                  <a:lnTo>
                    <a:pt x="43" y="221"/>
                  </a:lnTo>
                  <a:lnTo>
                    <a:pt x="43" y="242"/>
                  </a:lnTo>
                  <a:lnTo>
                    <a:pt x="28" y="243"/>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417" name="Freeform 57"/>
            <p:cNvSpPr>
              <a:spLocks/>
            </p:cNvSpPr>
            <p:nvPr/>
          </p:nvSpPr>
          <p:spPr bwMode="auto">
            <a:xfrm>
              <a:off x="3436" y="2002"/>
              <a:ext cx="59" cy="70"/>
            </a:xfrm>
            <a:custGeom>
              <a:avLst/>
              <a:gdLst>
                <a:gd name="T0" fmla="*/ 0 w 93"/>
                <a:gd name="T1" fmla="*/ 101 h 104"/>
                <a:gd name="T2" fmla="*/ 3 w 93"/>
                <a:gd name="T3" fmla="*/ 87 h 104"/>
                <a:gd name="T4" fmla="*/ 4 w 93"/>
                <a:gd name="T5" fmla="*/ 69 h 104"/>
                <a:gd name="T6" fmla="*/ 4 w 93"/>
                <a:gd name="T7" fmla="*/ 54 h 104"/>
                <a:gd name="T8" fmla="*/ 6 w 93"/>
                <a:gd name="T9" fmla="*/ 41 h 104"/>
                <a:gd name="T10" fmla="*/ 7 w 93"/>
                <a:gd name="T11" fmla="*/ 26 h 104"/>
                <a:gd name="T12" fmla="*/ 10 w 93"/>
                <a:gd name="T13" fmla="*/ 14 h 104"/>
                <a:gd name="T14" fmla="*/ 10 w 93"/>
                <a:gd name="T15" fmla="*/ 0 h 104"/>
                <a:gd name="T16" fmla="*/ 19 w 93"/>
                <a:gd name="T17" fmla="*/ 0 h 104"/>
                <a:gd name="T18" fmla="*/ 24 w 93"/>
                <a:gd name="T19" fmla="*/ 2 h 104"/>
                <a:gd name="T20" fmla="*/ 30 w 93"/>
                <a:gd name="T21" fmla="*/ 0 h 104"/>
                <a:gd name="T22" fmla="*/ 37 w 93"/>
                <a:gd name="T23" fmla="*/ 2 h 104"/>
                <a:gd name="T24" fmla="*/ 43 w 93"/>
                <a:gd name="T25" fmla="*/ 6 h 104"/>
                <a:gd name="T26" fmla="*/ 54 w 93"/>
                <a:gd name="T27" fmla="*/ 9 h 104"/>
                <a:gd name="T28" fmla="*/ 63 w 93"/>
                <a:gd name="T29" fmla="*/ 11 h 104"/>
                <a:gd name="T30" fmla="*/ 70 w 93"/>
                <a:gd name="T31" fmla="*/ 14 h 104"/>
                <a:gd name="T32" fmla="*/ 78 w 93"/>
                <a:gd name="T33" fmla="*/ 20 h 104"/>
                <a:gd name="T34" fmla="*/ 84 w 93"/>
                <a:gd name="T35" fmla="*/ 26 h 104"/>
                <a:gd name="T36" fmla="*/ 93 w 93"/>
                <a:gd name="T37" fmla="*/ 29 h 104"/>
                <a:gd name="T38" fmla="*/ 87 w 93"/>
                <a:gd name="T39" fmla="*/ 33 h 104"/>
                <a:gd name="T40" fmla="*/ 81 w 93"/>
                <a:gd name="T41" fmla="*/ 36 h 104"/>
                <a:gd name="T42" fmla="*/ 73 w 93"/>
                <a:gd name="T43" fmla="*/ 41 h 104"/>
                <a:gd name="T44" fmla="*/ 67 w 93"/>
                <a:gd name="T45" fmla="*/ 47 h 104"/>
                <a:gd name="T46" fmla="*/ 60 w 93"/>
                <a:gd name="T47" fmla="*/ 54 h 104"/>
                <a:gd name="T48" fmla="*/ 54 w 93"/>
                <a:gd name="T49" fmla="*/ 63 h 104"/>
                <a:gd name="T50" fmla="*/ 43 w 93"/>
                <a:gd name="T51" fmla="*/ 71 h 104"/>
                <a:gd name="T52" fmla="*/ 34 w 93"/>
                <a:gd name="T53" fmla="*/ 80 h 104"/>
                <a:gd name="T54" fmla="*/ 28 w 93"/>
                <a:gd name="T55" fmla="*/ 87 h 104"/>
                <a:gd name="T56" fmla="*/ 24 w 93"/>
                <a:gd name="T57" fmla="*/ 98 h 104"/>
                <a:gd name="T58" fmla="*/ 21 w 93"/>
                <a:gd name="T59" fmla="*/ 104 h 104"/>
                <a:gd name="T60" fmla="*/ 10 w 93"/>
                <a:gd name="T61" fmla="*/ 99 h 104"/>
                <a:gd name="T62" fmla="*/ 0 w 93"/>
                <a:gd name="T63" fmla="*/ 10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3" h="104">
                  <a:moveTo>
                    <a:pt x="0" y="101"/>
                  </a:moveTo>
                  <a:lnTo>
                    <a:pt x="3" y="87"/>
                  </a:lnTo>
                  <a:lnTo>
                    <a:pt x="4" y="69"/>
                  </a:lnTo>
                  <a:lnTo>
                    <a:pt x="4" y="54"/>
                  </a:lnTo>
                  <a:lnTo>
                    <a:pt x="6" y="41"/>
                  </a:lnTo>
                  <a:lnTo>
                    <a:pt x="7" y="26"/>
                  </a:lnTo>
                  <a:lnTo>
                    <a:pt x="10" y="14"/>
                  </a:lnTo>
                  <a:lnTo>
                    <a:pt x="10" y="0"/>
                  </a:lnTo>
                  <a:lnTo>
                    <a:pt x="19" y="0"/>
                  </a:lnTo>
                  <a:lnTo>
                    <a:pt x="24" y="2"/>
                  </a:lnTo>
                  <a:lnTo>
                    <a:pt x="30" y="0"/>
                  </a:lnTo>
                  <a:lnTo>
                    <a:pt x="37" y="2"/>
                  </a:lnTo>
                  <a:lnTo>
                    <a:pt x="43" y="6"/>
                  </a:lnTo>
                  <a:lnTo>
                    <a:pt x="54" y="9"/>
                  </a:lnTo>
                  <a:lnTo>
                    <a:pt x="63" y="11"/>
                  </a:lnTo>
                  <a:lnTo>
                    <a:pt x="70" y="14"/>
                  </a:lnTo>
                  <a:lnTo>
                    <a:pt x="78" y="20"/>
                  </a:lnTo>
                  <a:lnTo>
                    <a:pt x="84" y="26"/>
                  </a:lnTo>
                  <a:lnTo>
                    <a:pt x="93" y="29"/>
                  </a:lnTo>
                  <a:lnTo>
                    <a:pt x="87" y="33"/>
                  </a:lnTo>
                  <a:lnTo>
                    <a:pt x="81" y="36"/>
                  </a:lnTo>
                  <a:lnTo>
                    <a:pt x="73" y="41"/>
                  </a:lnTo>
                  <a:lnTo>
                    <a:pt x="67" y="47"/>
                  </a:lnTo>
                  <a:lnTo>
                    <a:pt x="60" y="54"/>
                  </a:lnTo>
                  <a:lnTo>
                    <a:pt x="54" y="63"/>
                  </a:lnTo>
                  <a:lnTo>
                    <a:pt x="43" y="71"/>
                  </a:lnTo>
                  <a:lnTo>
                    <a:pt x="34" y="80"/>
                  </a:lnTo>
                  <a:lnTo>
                    <a:pt x="28" y="87"/>
                  </a:lnTo>
                  <a:lnTo>
                    <a:pt x="24" y="98"/>
                  </a:lnTo>
                  <a:lnTo>
                    <a:pt x="21" y="104"/>
                  </a:lnTo>
                  <a:lnTo>
                    <a:pt x="10" y="99"/>
                  </a:lnTo>
                  <a:lnTo>
                    <a:pt x="0" y="101"/>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418" name="Freeform 58"/>
            <p:cNvSpPr>
              <a:spLocks/>
            </p:cNvSpPr>
            <p:nvPr/>
          </p:nvSpPr>
          <p:spPr bwMode="auto">
            <a:xfrm>
              <a:off x="2090" y="1057"/>
              <a:ext cx="135" cy="134"/>
            </a:xfrm>
            <a:custGeom>
              <a:avLst/>
              <a:gdLst>
                <a:gd name="T0" fmla="*/ 42 w 212"/>
                <a:gd name="T1" fmla="*/ 69 h 200"/>
                <a:gd name="T2" fmla="*/ 59 w 212"/>
                <a:gd name="T3" fmla="*/ 66 h 200"/>
                <a:gd name="T4" fmla="*/ 81 w 212"/>
                <a:gd name="T5" fmla="*/ 68 h 200"/>
                <a:gd name="T6" fmla="*/ 99 w 212"/>
                <a:gd name="T7" fmla="*/ 74 h 200"/>
                <a:gd name="T8" fmla="*/ 122 w 212"/>
                <a:gd name="T9" fmla="*/ 69 h 200"/>
                <a:gd name="T10" fmla="*/ 144 w 212"/>
                <a:gd name="T11" fmla="*/ 59 h 200"/>
                <a:gd name="T12" fmla="*/ 150 w 212"/>
                <a:gd name="T13" fmla="*/ 41 h 200"/>
                <a:gd name="T14" fmla="*/ 162 w 212"/>
                <a:gd name="T15" fmla="*/ 14 h 200"/>
                <a:gd name="T16" fmla="*/ 179 w 212"/>
                <a:gd name="T17" fmla="*/ 0 h 200"/>
                <a:gd name="T18" fmla="*/ 204 w 212"/>
                <a:gd name="T19" fmla="*/ 2 h 200"/>
                <a:gd name="T20" fmla="*/ 212 w 212"/>
                <a:gd name="T21" fmla="*/ 21 h 200"/>
                <a:gd name="T22" fmla="*/ 201 w 212"/>
                <a:gd name="T23" fmla="*/ 41 h 200"/>
                <a:gd name="T24" fmla="*/ 201 w 212"/>
                <a:gd name="T25" fmla="*/ 57 h 200"/>
                <a:gd name="T26" fmla="*/ 191 w 212"/>
                <a:gd name="T27" fmla="*/ 75 h 200"/>
                <a:gd name="T28" fmla="*/ 188 w 212"/>
                <a:gd name="T29" fmla="*/ 96 h 200"/>
                <a:gd name="T30" fmla="*/ 174 w 212"/>
                <a:gd name="T31" fmla="*/ 108 h 200"/>
                <a:gd name="T32" fmla="*/ 170 w 212"/>
                <a:gd name="T33" fmla="*/ 126 h 200"/>
                <a:gd name="T34" fmla="*/ 182 w 212"/>
                <a:gd name="T35" fmla="*/ 140 h 200"/>
                <a:gd name="T36" fmla="*/ 192 w 212"/>
                <a:gd name="T37" fmla="*/ 156 h 200"/>
                <a:gd name="T38" fmla="*/ 192 w 212"/>
                <a:gd name="T39" fmla="*/ 171 h 200"/>
                <a:gd name="T40" fmla="*/ 170 w 212"/>
                <a:gd name="T41" fmla="*/ 176 h 200"/>
                <a:gd name="T42" fmla="*/ 147 w 212"/>
                <a:gd name="T43" fmla="*/ 179 h 200"/>
                <a:gd name="T44" fmla="*/ 129 w 212"/>
                <a:gd name="T45" fmla="*/ 188 h 200"/>
                <a:gd name="T46" fmla="*/ 107 w 212"/>
                <a:gd name="T47" fmla="*/ 200 h 200"/>
                <a:gd name="T48" fmla="*/ 87 w 212"/>
                <a:gd name="T49" fmla="*/ 189 h 200"/>
                <a:gd name="T50" fmla="*/ 80 w 212"/>
                <a:gd name="T51" fmla="*/ 168 h 200"/>
                <a:gd name="T52" fmla="*/ 84 w 212"/>
                <a:gd name="T53" fmla="*/ 150 h 200"/>
                <a:gd name="T54" fmla="*/ 65 w 212"/>
                <a:gd name="T55" fmla="*/ 155 h 200"/>
                <a:gd name="T56" fmla="*/ 44 w 212"/>
                <a:gd name="T57" fmla="*/ 158 h 200"/>
                <a:gd name="T58" fmla="*/ 30 w 212"/>
                <a:gd name="T59" fmla="*/ 138 h 200"/>
                <a:gd name="T60" fmla="*/ 8 w 212"/>
                <a:gd name="T61" fmla="*/ 117 h 200"/>
                <a:gd name="T62" fmla="*/ 0 w 212"/>
                <a:gd name="T63" fmla="*/ 96 h 200"/>
                <a:gd name="T64" fmla="*/ 15 w 212"/>
                <a:gd name="T65" fmla="*/ 71 h 200"/>
                <a:gd name="T66" fmla="*/ 36 w 212"/>
                <a:gd name="T67" fmla="*/ 6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2" h="200">
                  <a:moveTo>
                    <a:pt x="36" y="63"/>
                  </a:moveTo>
                  <a:lnTo>
                    <a:pt x="42" y="69"/>
                  </a:lnTo>
                  <a:lnTo>
                    <a:pt x="50" y="71"/>
                  </a:lnTo>
                  <a:lnTo>
                    <a:pt x="59" y="66"/>
                  </a:lnTo>
                  <a:lnTo>
                    <a:pt x="69" y="66"/>
                  </a:lnTo>
                  <a:lnTo>
                    <a:pt x="81" y="68"/>
                  </a:lnTo>
                  <a:lnTo>
                    <a:pt x="92" y="69"/>
                  </a:lnTo>
                  <a:lnTo>
                    <a:pt x="99" y="74"/>
                  </a:lnTo>
                  <a:lnTo>
                    <a:pt x="110" y="74"/>
                  </a:lnTo>
                  <a:lnTo>
                    <a:pt x="122" y="69"/>
                  </a:lnTo>
                  <a:lnTo>
                    <a:pt x="132" y="66"/>
                  </a:lnTo>
                  <a:lnTo>
                    <a:pt x="144" y="59"/>
                  </a:lnTo>
                  <a:lnTo>
                    <a:pt x="144" y="48"/>
                  </a:lnTo>
                  <a:lnTo>
                    <a:pt x="150" y="41"/>
                  </a:lnTo>
                  <a:lnTo>
                    <a:pt x="156" y="26"/>
                  </a:lnTo>
                  <a:lnTo>
                    <a:pt x="162" y="14"/>
                  </a:lnTo>
                  <a:lnTo>
                    <a:pt x="170" y="5"/>
                  </a:lnTo>
                  <a:lnTo>
                    <a:pt x="179" y="0"/>
                  </a:lnTo>
                  <a:lnTo>
                    <a:pt x="191" y="2"/>
                  </a:lnTo>
                  <a:lnTo>
                    <a:pt x="204" y="2"/>
                  </a:lnTo>
                  <a:lnTo>
                    <a:pt x="212" y="11"/>
                  </a:lnTo>
                  <a:lnTo>
                    <a:pt x="212" y="21"/>
                  </a:lnTo>
                  <a:lnTo>
                    <a:pt x="207" y="30"/>
                  </a:lnTo>
                  <a:lnTo>
                    <a:pt x="201" y="41"/>
                  </a:lnTo>
                  <a:lnTo>
                    <a:pt x="198" y="50"/>
                  </a:lnTo>
                  <a:lnTo>
                    <a:pt x="201" y="57"/>
                  </a:lnTo>
                  <a:lnTo>
                    <a:pt x="195" y="66"/>
                  </a:lnTo>
                  <a:lnTo>
                    <a:pt x="191" y="75"/>
                  </a:lnTo>
                  <a:lnTo>
                    <a:pt x="191" y="87"/>
                  </a:lnTo>
                  <a:lnTo>
                    <a:pt x="188" y="96"/>
                  </a:lnTo>
                  <a:lnTo>
                    <a:pt x="180" y="101"/>
                  </a:lnTo>
                  <a:lnTo>
                    <a:pt x="174" y="108"/>
                  </a:lnTo>
                  <a:lnTo>
                    <a:pt x="170" y="116"/>
                  </a:lnTo>
                  <a:lnTo>
                    <a:pt x="170" y="126"/>
                  </a:lnTo>
                  <a:lnTo>
                    <a:pt x="174" y="132"/>
                  </a:lnTo>
                  <a:lnTo>
                    <a:pt x="182" y="140"/>
                  </a:lnTo>
                  <a:lnTo>
                    <a:pt x="189" y="146"/>
                  </a:lnTo>
                  <a:lnTo>
                    <a:pt x="192" y="156"/>
                  </a:lnTo>
                  <a:lnTo>
                    <a:pt x="194" y="164"/>
                  </a:lnTo>
                  <a:lnTo>
                    <a:pt x="192" y="171"/>
                  </a:lnTo>
                  <a:lnTo>
                    <a:pt x="182" y="173"/>
                  </a:lnTo>
                  <a:lnTo>
                    <a:pt x="170" y="176"/>
                  </a:lnTo>
                  <a:lnTo>
                    <a:pt x="158" y="177"/>
                  </a:lnTo>
                  <a:lnTo>
                    <a:pt x="147" y="179"/>
                  </a:lnTo>
                  <a:lnTo>
                    <a:pt x="138" y="180"/>
                  </a:lnTo>
                  <a:lnTo>
                    <a:pt x="129" y="188"/>
                  </a:lnTo>
                  <a:lnTo>
                    <a:pt x="119" y="195"/>
                  </a:lnTo>
                  <a:lnTo>
                    <a:pt x="107" y="200"/>
                  </a:lnTo>
                  <a:lnTo>
                    <a:pt x="95" y="198"/>
                  </a:lnTo>
                  <a:lnTo>
                    <a:pt x="87" y="189"/>
                  </a:lnTo>
                  <a:lnTo>
                    <a:pt x="81" y="179"/>
                  </a:lnTo>
                  <a:lnTo>
                    <a:pt x="80" y="168"/>
                  </a:lnTo>
                  <a:lnTo>
                    <a:pt x="83" y="159"/>
                  </a:lnTo>
                  <a:lnTo>
                    <a:pt x="84" y="150"/>
                  </a:lnTo>
                  <a:lnTo>
                    <a:pt x="77" y="147"/>
                  </a:lnTo>
                  <a:lnTo>
                    <a:pt x="65" y="155"/>
                  </a:lnTo>
                  <a:lnTo>
                    <a:pt x="56" y="158"/>
                  </a:lnTo>
                  <a:lnTo>
                    <a:pt x="44" y="158"/>
                  </a:lnTo>
                  <a:lnTo>
                    <a:pt x="36" y="149"/>
                  </a:lnTo>
                  <a:lnTo>
                    <a:pt x="30" y="138"/>
                  </a:lnTo>
                  <a:lnTo>
                    <a:pt x="17" y="132"/>
                  </a:lnTo>
                  <a:lnTo>
                    <a:pt x="8" y="117"/>
                  </a:lnTo>
                  <a:lnTo>
                    <a:pt x="3" y="107"/>
                  </a:lnTo>
                  <a:lnTo>
                    <a:pt x="0" y="96"/>
                  </a:lnTo>
                  <a:lnTo>
                    <a:pt x="5" y="83"/>
                  </a:lnTo>
                  <a:lnTo>
                    <a:pt x="15" y="71"/>
                  </a:lnTo>
                  <a:lnTo>
                    <a:pt x="24" y="65"/>
                  </a:lnTo>
                  <a:lnTo>
                    <a:pt x="36" y="63"/>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419" name="Freeform 59"/>
            <p:cNvSpPr>
              <a:spLocks/>
            </p:cNvSpPr>
            <p:nvPr/>
          </p:nvSpPr>
          <p:spPr bwMode="auto">
            <a:xfrm>
              <a:off x="2406" y="513"/>
              <a:ext cx="325" cy="268"/>
            </a:xfrm>
            <a:custGeom>
              <a:avLst/>
              <a:gdLst>
                <a:gd name="T0" fmla="*/ 0 w 510"/>
                <a:gd name="T1" fmla="*/ 332 h 399"/>
                <a:gd name="T2" fmla="*/ 30 w 510"/>
                <a:gd name="T3" fmla="*/ 341 h 399"/>
                <a:gd name="T4" fmla="*/ 45 w 510"/>
                <a:gd name="T5" fmla="*/ 368 h 399"/>
                <a:gd name="T6" fmla="*/ 62 w 510"/>
                <a:gd name="T7" fmla="*/ 390 h 399"/>
                <a:gd name="T8" fmla="*/ 93 w 510"/>
                <a:gd name="T9" fmla="*/ 399 h 399"/>
                <a:gd name="T10" fmla="*/ 107 w 510"/>
                <a:gd name="T11" fmla="*/ 386 h 399"/>
                <a:gd name="T12" fmla="*/ 126 w 510"/>
                <a:gd name="T13" fmla="*/ 380 h 399"/>
                <a:gd name="T14" fmla="*/ 152 w 510"/>
                <a:gd name="T15" fmla="*/ 377 h 399"/>
                <a:gd name="T16" fmla="*/ 177 w 510"/>
                <a:gd name="T17" fmla="*/ 360 h 399"/>
                <a:gd name="T18" fmla="*/ 201 w 510"/>
                <a:gd name="T19" fmla="*/ 339 h 399"/>
                <a:gd name="T20" fmla="*/ 234 w 510"/>
                <a:gd name="T21" fmla="*/ 341 h 399"/>
                <a:gd name="T22" fmla="*/ 242 w 510"/>
                <a:gd name="T23" fmla="*/ 312 h 399"/>
                <a:gd name="T24" fmla="*/ 267 w 510"/>
                <a:gd name="T25" fmla="*/ 323 h 399"/>
                <a:gd name="T26" fmla="*/ 297 w 510"/>
                <a:gd name="T27" fmla="*/ 312 h 399"/>
                <a:gd name="T28" fmla="*/ 318 w 510"/>
                <a:gd name="T29" fmla="*/ 297 h 399"/>
                <a:gd name="T30" fmla="*/ 339 w 510"/>
                <a:gd name="T31" fmla="*/ 305 h 399"/>
                <a:gd name="T32" fmla="*/ 372 w 510"/>
                <a:gd name="T33" fmla="*/ 294 h 399"/>
                <a:gd name="T34" fmla="*/ 365 w 510"/>
                <a:gd name="T35" fmla="*/ 270 h 399"/>
                <a:gd name="T36" fmla="*/ 393 w 510"/>
                <a:gd name="T37" fmla="*/ 257 h 399"/>
                <a:gd name="T38" fmla="*/ 428 w 510"/>
                <a:gd name="T39" fmla="*/ 249 h 399"/>
                <a:gd name="T40" fmla="*/ 464 w 510"/>
                <a:gd name="T41" fmla="*/ 255 h 399"/>
                <a:gd name="T42" fmla="*/ 494 w 510"/>
                <a:gd name="T43" fmla="*/ 255 h 399"/>
                <a:gd name="T44" fmla="*/ 510 w 510"/>
                <a:gd name="T45" fmla="*/ 233 h 399"/>
                <a:gd name="T46" fmla="*/ 504 w 510"/>
                <a:gd name="T47" fmla="*/ 209 h 399"/>
                <a:gd name="T48" fmla="*/ 492 w 510"/>
                <a:gd name="T49" fmla="*/ 185 h 399"/>
                <a:gd name="T50" fmla="*/ 464 w 510"/>
                <a:gd name="T51" fmla="*/ 165 h 399"/>
                <a:gd name="T52" fmla="*/ 429 w 510"/>
                <a:gd name="T53" fmla="*/ 144 h 399"/>
                <a:gd name="T54" fmla="*/ 411 w 510"/>
                <a:gd name="T55" fmla="*/ 123 h 399"/>
                <a:gd name="T56" fmla="*/ 438 w 510"/>
                <a:gd name="T57" fmla="*/ 111 h 399"/>
                <a:gd name="T58" fmla="*/ 426 w 510"/>
                <a:gd name="T59" fmla="*/ 87 h 399"/>
                <a:gd name="T60" fmla="*/ 444 w 510"/>
                <a:gd name="T61" fmla="*/ 62 h 399"/>
                <a:gd name="T62" fmla="*/ 465 w 510"/>
                <a:gd name="T63" fmla="*/ 36 h 399"/>
                <a:gd name="T64" fmla="*/ 486 w 510"/>
                <a:gd name="T65" fmla="*/ 14 h 399"/>
                <a:gd name="T66" fmla="*/ 464 w 510"/>
                <a:gd name="T67" fmla="*/ 2 h 399"/>
                <a:gd name="T68" fmla="*/ 441 w 510"/>
                <a:gd name="T69" fmla="*/ 24 h 399"/>
                <a:gd name="T70" fmla="*/ 419 w 510"/>
                <a:gd name="T71" fmla="*/ 45 h 399"/>
                <a:gd name="T72" fmla="*/ 395 w 510"/>
                <a:gd name="T73" fmla="*/ 68 h 399"/>
                <a:gd name="T74" fmla="*/ 371 w 510"/>
                <a:gd name="T75" fmla="*/ 86 h 399"/>
                <a:gd name="T76" fmla="*/ 330 w 510"/>
                <a:gd name="T77" fmla="*/ 104 h 399"/>
                <a:gd name="T78" fmla="*/ 303 w 510"/>
                <a:gd name="T79" fmla="*/ 105 h 399"/>
                <a:gd name="T80" fmla="*/ 297 w 510"/>
                <a:gd name="T81" fmla="*/ 128 h 399"/>
                <a:gd name="T82" fmla="*/ 312 w 510"/>
                <a:gd name="T83" fmla="*/ 144 h 399"/>
                <a:gd name="T84" fmla="*/ 326 w 510"/>
                <a:gd name="T85" fmla="*/ 164 h 399"/>
                <a:gd name="T86" fmla="*/ 311 w 510"/>
                <a:gd name="T87" fmla="*/ 183 h 399"/>
                <a:gd name="T88" fmla="*/ 285 w 510"/>
                <a:gd name="T89" fmla="*/ 192 h 399"/>
                <a:gd name="T90" fmla="*/ 258 w 510"/>
                <a:gd name="T91" fmla="*/ 194 h 399"/>
                <a:gd name="T92" fmla="*/ 234 w 510"/>
                <a:gd name="T93" fmla="*/ 206 h 399"/>
                <a:gd name="T94" fmla="*/ 204 w 510"/>
                <a:gd name="T95" fmla="*/ 213 h 399"/>
                <a:gd name="T96" fmla="*/ 194 w 510"/>
                <a:gd name="T97" fmla="*/ 236 h 399"/>
                <a:gd name="T98" fmla="*/ 193 w 510"/>
                <a:gd name="T99" fmla="*/ 265 h 399"/>
                <a:gd name="T100" fmla="*/ 180 w 510"/>
                <a:gd name="T101" fmla="*/ 285 h 399"/>
                <a:gd name="T102" fmla="*/ 158 w 510"/>
                <a:gd name="T103" fmla="*/ 303 h 399"/>
                <a:gd name="T104" fmla="*/ 135 w 510"/>
                <a:gd name="T105" fmla="*/ 315 h 399"/>
                <a:gd name="T106" fmla="*/ 117 w 510"/>
                <a:gd name="T107" fmla="*/ 329 h 399"/>
                <a:gd name="T108" fmla="*/ 81 w 510"/>
                <a:gd name="T109" fmla="*/ 338 h 399"/>
                <a:gd name="T110" fmla="*/ 44 w 510"/>
                <a:gd name="T111" fmla="*/ 321 h 399"/>
                <a:gd name="T112" fmla="*/ 21 w 510"/>
                <a:gd name="T113" fmla="*/ 30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0" h="399">
                  <a:moveTo>
                    <a:pt x="0" y="311"/>
                  </a:moveTo>
                  <a:lnTo>
                    <a:pt x="2" y="323"/>
                  </a:lnTo>
                  <a:lnTo>
                    <a:pt x="0" y="332"/>
                  </a:lnTo>
                  <a:lnTo>
                    <a:pt x="8" y="333"/>
                  </a:lnTo>
                  <a:lnTo>
                    <a:pt x="17" y="335"/>
                  </a:lnTo>
                  <a:lnTo>
                    <a:pt x="30" y="341"/>
                  </a:lnTo>
                  <a:lnTo>
                    <a:pt x="39" y="351"/>
                  </a:lnTo>
                  <a:lnTo>
                    <a:pt x="39" y="360"/>
                  </a:lnTo>
                  <a:lnTo>
                    <a:pt x="45" y="368"/>
                  </a:lnTo>
                  <a:lnTo>
                    <a:pt x="50" y="375"/>
                  </a:lnTo>
                  <a:lnTo>
                    <a:pt x="54" y="384"/>
                  </a:lnTo>
                  <a:lnTo>
                    <a:pt x="62" y="390"/>
                  </a:lnTo>
                  <a:lnTo>
                    <a:pt x="71" y="396"/>
                  </a:lnTo>
                  <a:lnTo>
                    <a:pt x="83" y="399"/>
                  </a:lnTo>
                  <a:lnTo>
                    <a:pt x="93" y="399"/>
                  </a:lnTo>
                  <a:lnTo>
                    <a:pt x="93" y="389"/>
                  </a:lnTo>
                  <a:lnTo>
                    <a:pt x="98" y="384"/>
                  </a:lnTo>
                  <a:lnTo>
                    <a:pt x="107" y="386"/>
                  </a:lnTo>
                  <a:lnTo>
                    <a:pt x="117" y="387"/>
                  </a:lnTo>
                  <a:lnTo>
                    <a:pt x="126" y="389"/>
                  </a:lnTo>
                  <a:lnTo>
                    <a:pt x="126" y="380"/>
                  </a:lnTo>
                  <a:lnTo>
                    <a:pt x="132" y="374"/>
                  </a:lnTo>
                  <a:lnTo>
                    <a:pt x="140" y="378"/>
                  </a:lnTo>
                  <a:lnTo>
                    <a:pt x="152" y="377"/>
                  </a:lnTo>
                  <a:lnTo>
                    <a:pt x="153" y="366"/>
                  </a:lnTo>
                  <a:lnTo>
                    <a:pt x="162" y="362"/>
                  </a:lnTo>
                  <a:lnTo>
                    <a:pt x="177" y="360"/>
                  </a:lnTo>
                  <a:lnTo>
                    <a:pt x="182" y="348"/>
                  </a:lnTo>
                  <a:lnTo>
                    <a:pt x="186" y="339"/>
                  </a:lnTo>
                  <a:lnTo>
                    <a:pt x="201" y="339"/>
                  </a:lnTo>
                  <a:lnTo>
                    <a:pt x="218" y="336"/>
                  </a:lnTo>
                  <a:lnTo>
                    <a:pt x="228" y="345"/>
                  </a:lnTo>
                  <a:lnTo>
                    <a:pt x="234" y="341"/>
                  </a:lnTo>
                  <a:lnTo>
                    <a:pt x="234" y="326"/>
                  </a:lnTo>
                  <a:lnTo>
                    <a:pt x="233" y="315"/>
                  </a:lnTo>
                  <a:lnTo>
                    <a:pt x="242" y="312"/>
                  </a:lnTo>
                  <a:lnTo>
                    <a:pt x="248" y="315"/>
                  </a:lnTo>
                  <a:lnTo>
                    <a:pt x="255" y="324"/>
                  </a:lnTo>
                  <a:lnTo>
                    <a:pt x="267" y="323"/>
                  </a:lnTo>
                  <a:lnTo>
                    <a:pt x="276" y="323"/>
                  </a:lnTo>
                  <a:lnTo>
                    <a:pt x="284" y="315"/>
                  </a:lnTo>
                  <a:lnTo>
                    <a:pt x="297" y="312"/>
                  </a:lnTo>
                  <a:lnTo>
                    <a:pt x="308" y="309"/>
                  </a:lnTo>
                  <a:lnTo>
                    <a:pt x="314" y="302"/>
                  </a:lnTo>
                  <a:lnTo>
                    <a:pt x="318" y="297"/>
                  </a:lnTo>
                  <a:lnTo>
                    <a:pt x="324" y="297"/>
                  </a:lnTo>
                  <a:lnTo>
                    <a:pt x="329" y="305"/>
                  </a:lnTo>
                  <a:lnTo>
                    <a:pt x="339" y="305"/>
                  </a:lnTo>
                  <a:lnTo>
                    <a:pt x="354" y="303"/>
                  </a:lnTo>
                  <a:lnTo>
                    <a:pt x="365" y="300"/>
                  </a:lnTo>
                  <a:lnTo>
                    <a:pt x="372" y="294"/>
                  </a:lnTo>
                  <a:lnTo>
                    <a:pt x="378" y="288"/>
                  </a:lnTo>
                  <a:lnTo>
                    <a:pt x="371" y="281"/>
                  </a:lnTo>
                  <a:lnTo>
                    <a:pt x="365" y="270"/>
                  </a:lnTo>
                  <a:lnTo>
                    <a:pt x="374" y="266"/>
                  </a:lnTo>
                  <a:lnTo>
                    <a:pt x="384" y="263"/>
                  </a:lnTo>
                  <a:lnTo>
                    <a:pt x="393" y="257"/>
                  </a:lnTo>
                  <a:lnTo>
                    <a:pt x="405" y="257"/>
                  </a:lnTo>
                  <a:lnTo>
                    <a:pt x="417" y="254"/>
                  </a:lnTo>
                  <a:lnTo>
                    <a:pt x="428" y="249"/>
                  </a:lnTo>
                  <a:lnTo>
                    <a:pt x="441" y="248"/>
                  </a:lnTo>
                  <a:lnTo>
                    <a:pt x="453" y="251"/>
                  </a:lnTo>
                  <a:lnTo>
                    <a:pt x="464" y="255"/>
                  </a:lnTo>
                  <a:lnTo>
                    <a:pt x="474" y="257"/>
                  </a:lnTo>
                  <a:lnTo>
                    <a:pt x="483" y="257"/>
                  </a:lnTo>
                  <a:lnTo>
                    <a:pt x="494" y="255"/>
                  </a:lnTo>
                  <a:lnTo>
                    <a:pt x="498" y="246"/>
                  </a:lnTo>
                  <a:lnTo>
                    <a:pt x="504" y="239"/>
                  </a:lnTo>
                  <a:lnTo>
                    <a:pt x="510" y="233"/>
                  </a:lnTo>
                  <a:lnTo>
                    <a:pt x="507" y="222"/>
                  </a:lnTo>
                  <a:lnTo>
                    <a:pt x="501" y="216"/>
                  </a:lnTo>
                  <a:lnTo>
                    <a:pt x="504" y="209"/>
                  </a:lnTo>
                  <a:lnTo>
                    <a:pt x="507" y="200"/>
                  </a:lnTo>
                  <a:lnTo>
                    <a:pt x="501" y="191"/>
                  </a:lnTo>
                  <a:lnTo>
                    <a:pt x="492" y="185"/>
                  </a:lnTo>
                  <a:lnTo>
                    <a:pt x="482" y="180"/>
                  </a:lnTo>
                  <a:lnTo>
                    <a:pt x="474" y="171"/>
                  </a:lnTo>
                  <a:lnTo>
                    <a:pt x="464" y="165"/>
                  </a:lnTo>
                  <a:lnTo>
                    <a:pt x="453" y="161"/>
                  </a:lnTo>
                  <a:lnTo>
                    <a:pt x="446" y="150"/>
                  </a:lnTo>
                  <a:lnTo>
                    <a:pt x="429" y="144"/>
                  </a:lnTo>
                  <a:lnTo>
                    <a:pt x="420" y="141"/>
                  </a:lnTo>
                  <a:lnTo>
                    <a:pt x="413" y="132"/>
                  </a:lnTo>
                  <a:lnTo>
                    <a:pt x="411" y="123"/>
                  </a:lnTo>
                  <a:lnTo>
                    <a:pt x="417" y="116"/>
                  </a:lnTo>
                  <a:lnTo>
                    <a:pt x="426" y="111"/>
                  </a:lnTo>
                  <a:lnTo>
                    <a:pt x="438" y="111"/>
                  </a:lnTo>
                  <a:lnTo>
                    <a:pt x="434" y="104"/>
                  </a:lnTo>
                  <a:lnTo>
                    <a:pt x="428" y="98"/>
                  </a:lnTo>
                  <a:lnTo>
                    <a:pt x="426" y="87"/>
                  </a:lnTo>
                  <a:lnTo>
                    <a:pt x="431" y="81"/>
                  </a:lnTo>
                  <a:lnTo>
                    <a:pt x="438" y="72"/>
                  </a:lnTo>
                  <a:lnTo>
                    <a:pt x="444" y="62"/>
                  </a:lnTo>
                  <a:lnTo>
                    <a:pt x="452" y="51"/>
                  </a:lnTo>
                  <a:lnTo>
                    <a:pt x="465" y="50"/>
                  </a:lnTo>
                  <a:lnTo>
                    <a:pt x="465" y="36"/>
                  </a:lnTo>
                  <a:lnTo>
                    <a:pt x="468" y="24"/>
                  </a:lnTo>
                  <a:lnTo>
                    <a:pt x="477" y="21"/>
                  </a:lnTo>
                  <a:lnTo>
                    <a:pt x="486" y="14"/>
                  </a:lnTo>
                  <a:lnTo>
                    <a:pt x="482" y="9"/>
                  </a:lnTo>
                  <a:lnTo>
                    <a:pt x="476" y="0"/>
                  </a:lnTo>
                  <a:lnTo>
                    <a:pt x="464" y="2"/>
                  </a:lnTo>
                  <a:lnTo>
                    <a:pt x="458" y="5"/>
                  </a:lnTo>
                  <a:lnTo>
                    <a:pt x="449" y="15"/>
                  </a:lnTo>
                  <a:lnTo>
                    <a:pt x="441" y="24"/>
                  </a:lnTo>
                  <a:lnTo>
                    <a:pt x="434" y="30"/>
                  </a:lnTo>
                  <a:lnTo>
                    <a:pt x="425" y="35"/>
                  </a:lnTo>
                  <a:lnTo>
                    <a:pt x="419" y="45"/>
                  </a:lnTo>
                  <a:lnTo>
                    <a:pt x="408" y="51"/>
                  </a:lnTo>
                  <a:lnTo>
                    <a:pt x="396" y="56"/>
                  </a:lnTo>
                  <a:lnTo>
                    <a:pt x="395" y="68"/>
                  </a:lnTo>
                  <a:lnTo>
                    <a:pt x="395" y="78"/>
                  </a:lnTo>
                  <a:lnTo>
                    <a:pt x="383" y="81"/>
                  </a:lnTo>
                  <a:lnTo>
                    <a:pt x="371" y="86"/>
                  </a:lnTo>
                  <a:lnTo>
                    <a:pt x="356" y="93"/>
                  </a:lnTo>
                  <a:lnTo>
                    <a:pt x="342" y="99"/>
                  </a:lnTo>
                  <a:lnTo>
                    <a:pt x="330" y="104"/>
                  </a:lnTo>
                  <a:lnTo>
                    <a:pt x="318" y="104"/>
                  </a:lnTo>
                  <a:lnTo>
                    <a:pt x="311" y="105"/>
                  </a:lnTo>
                  <a:lnTo>
                    <a:pt x="303" y="105"/>
                  </a:lnTo>
                  <a:lnTo>
                    <a:pt x="297" y="113"/>
                  </a:lnTo>
                  <a:lnTo>
                    <a:pt x="294" y="120"/>
                  </a:lnTo>
                  <a:lnTo>
                    <a:pt x="297" y="128"/>
                  </a:lnTo>
                  <a:lnTo>
                    <a:pt x="303" y="135"/>
                  </a:lnTo>
                  <a:lnTo>
                    <a:pt x="312" y="137"/>
                  </a:lnTo>
                  <a:lnTo>
                    <a:pt x="312" y="144"/>
                  </a:lnTo>
                  <a:lnTo>
                    <a:pt x="312" y="153"/>
                  </a:lnTo>
                  <a:lnTo>
                    <a:pt x="320" y="159"/>
                  </a:lnTo>
                  <a:lnTo>
                    <a:pt x="326" y="164"/>
                  </a:lnTo>
                  <a:lnTo>
                    <a:pt x="326" y="173"/>
                  </a:lnTo>
                  <a:lnTo>
                    <a:pt x="321" y="177"/>
                  </a:lnTo>
                  <a:lnTo>
                    <a:pt x="311" y="183"/>
                  </a:lnTo>
                  <a:lnTo>
                    <a:pt x="305" y="188"/>
                  </a:lnTo>
                  <a:lnTo>
                    <a:pt x="296" y="189"/>
                  </a:lnTo>
                  <a:lnTo>
                    <a:pt x="285" y="192"/>
                  </a:lnTo>
                  <a:lnTo>
                    <a:pt x="273" y="195"/>
                  </a:lnTo>
                  <a:lnTo>
                    <a:pt x="264" y="195"/>
                  </a:lnTo>
                  <a:lnTo>
                    <a:pt x="258" y="194"/>
                  </a:lnTo>
                  <a:lnTo>
                    <a:pt x="254" y="198"/>
                  </a:lnTo>
                  <a:lnTo>
                    <a:pt x="245" y="203"/>
                  </a:lnTo>
                  <a:lnTo>
                    <a:pt x="234" y="206"/>
                  </a:lnTo>
                  <a:lnTo>
                    <a:pt x="224" y="206"/>
                  </a:lnTo>
                  <a:lnTo>
                    <a:pt x="215" y="204"/>
                  </a:lnTo>
                  <a:lnTo>
                    <a:pt x="204" y="213"/>
                  </a:lnTo>
                  <a:lnTo>
                    <a:pt x="193" y="220"/>
                  </a:lnTo>
                  <a:lnTo>
                    <a:pt x="192" y="227"/>
                  </a:lnTo>
                  <a:lnTo>
                    <a:pt x="194" y="236"/>
                  </a:lnTo>
                  <a:lnTo>
                    <a:pt x="189" y="245"/>
                  </a:lnTo>
                  <a:lnTo>
                    <a:pt x="191" y="254"/>
                  </a:lnTo>
                  <a:lnTo>
                    <a:pt x="193" y="265"/>
                  </a:lnTo>
                  <a:lnTo>
                    <a:pt x="191" y="270"/>
                  </a:lnTo>
                  <a:lnTo>
                    <a:pt x="185" y="276"/>
                  </a:lnTo>
                  <a:lnTo>
                    <a:pt x="180" y="285"/>
                  </a:lnTo>
                  <a:lnTo>
                    <a:pt x="173" y="293"/>
                  </a:lnTo>
                  <a:lnTo>
                    <a:pt x="167" y="299"/>
                  </a:lnTo>
                  <a:lnTo>
                    <a:pt x="158" y="303"/>
                  </a:lnTo>
                  <a:lnTo>
                    <a:pt x="149" y="305"/>
                  </a:lnTo>
                  <a:lnTo>
                    <a:pt x="141" y="309"/>
                  </a:lnTo>
                  <a:lnTo>
                    <a:pt x="135" y="315"/>
                  </a:lnTo>
                  <a:lnTo>
                    <a:pt x="123" y="315"/>
                  </a:lnTo>
                  <a:lnTo>
                    <a:pt x="119" y="321"/>
                  </a:lnTo>
                  <a:lnTo>
                    <a:pt x="117" y="329"/>
                  </a:lnTo>
                  <a:lnTo>
                    <a:pt x="105" y="335"/>
                  </a:lnTo>
                  <a:lnTo>
                    <a:pt x="93" y="338"/>
                  </a:lnTo>
                  <a:lnTo>
                    <a:pt x="81" y="338"/>
                  </a:lnTo>
                  <a:lnTo>
                    <a:pt x="66" y="333"/>
                  </a:lnTo>
                  <a:lnTo>
                    <a:pt x="54" y="326"/>
                  </a:lnTo>
                  <a:lnTo>
                    <a:pt x="44" y="321"/>
                  </a:lnTo>
                  <a:lnTo>
                    <a:pt x="32" y="317"/>
                  </a:lnTo>
                  <a:lnTo>
                    <a:pt x="26" y="311"/>
                  </a:lnTo>
                  <a:lnTo>
                    <a:pt x="21" y="308"/>
                  </a:lnTo>
                  <a:lnTo>
                    <a:pt x="8" y="305"/>
                  </a:lnTo>
                  <a:lnTo>
                    <a:pt x="0" y="311"/>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420" name="Freeform 60"/>
            <p:cNvSpPr>
              <a:spLocks/>
            </p:cNvSpPr>
            <p:nvPr/>
          </p:nvSpPr>
          <p:spPr bwMode="auto">
            <a:xfrm>
              <a:off x="2716" y="501"/>
              <a:ext cx="110" cy="183"/>
            </a:xfrm>
            <a:custGeom>
              <a:avLst/>
              <a:gdLst>
                <a:gd name="T0" fmla="*/ 24 w 171"/>
                <a:gd name="T1" fmla="*/ 62 h 273"/>
                <a:gd name="T2" fmla="*/ 48 w 171"/>
                <a:gd name="T3" fmla="*/ 59 h 273"/>
                <a:gd name="T4" fmla="*/ 71 w 171"/>
                <a:gd name="T5" fmla="*/ 59 h 273"/>
                <a:gd name="T6" fmla="*/ 71 w 171"/>
                <a:gd name="T7" fmla="*/ 32 h 273"/>
                <a:gd name="T8" fmla="*/ 77 w 171"/>
                <a:gd name="T9" fmla="*/ 14 h 273"/>
                <a:gd name="T10" fmla="*/ 102 w 171"/>
                <a:gd name="T11" fmla="*/ 11 h 273"/>
                <a:gd name="T12" fmla="*/ 138 w 171"/>
                <a:gd name="T13" fmla="*/ 2 h 273"/>
                <a:gd name="T14" fmla="*/ 153 w 171"/>
                <a:gd name="T15" fmla="*/ 12 h 273"/>
                <a:gd name="T16" fmla="*/ 164 w 171"/>
                <a:gd name="T17" fmla="*/ 30 h 273"/>
                <a:gd name="T18" fmla="*/ 164 w 171"/>
                <a:gd name="T19" fmla="*/ 50 h 273"/>
                <a:gd name="T20" fmla="*/ 167 w 171"/>
                <a:gd name="T21" fmla="*/ 63 h 273"/>
                <a:gd name="T22" fmla="*/ 170 w 171"/>
                <a:gd name="T23" fmla="*/ 83 h 273"/>
                <a:gd name="T24" fmla="*/ 171 w 171"/>
                <a:gd name="T25" fmla="*/ 99 h 273"/>
                <a:gd name="T26" fmla="*/ 162 w 171"/>
                <a:gd name="T27" fmla="*/ 114 h 273"/>
                <a:gd name="T28" fmla="*/ 149 w 171"/>
                <a:gd name="T29" fmla="*/ 129 h 273"/>
                <a:gd name="T30" fmla="*/ 132 w 171"/>
                <a:gd name="T31" fmla="*/ 150 h 273"/>
                <a:gd name="T32" fmla="*/ 120 w 171"/>
                <a:gd name="T33" fmla="*/ 165 h 273"/>
                <a:gd name="T34" fmla="*/ 122 w 171"/>
                <a:gd name="T35" fmla="*/ 186 h 273"/>
                <a:gd name="T36" fmla="*/ 113 w 171"/>
                <a:gd name="T37" fmla="*/ 203 h 273"/>
                <a:gd name="T38" fmla="*/ 110 w 171"/>
                <a:gd name="T39" fmla="*/ 219 h 273"/>
                <a:gd name="T40" fmla="*/ 108 w 171"/>
                <a:gd name="T41" fmla="*/ 240 h 273"/>
                <a:gd name="T42" fmla="*/ 107 w 171"/>
                <a:gd name="T43" fmla="*/ 257 h 273"/>
                <a:gd name="T44" fmla="*/ 105 w 171"/>
                <a:gd name="T45" fmla="*/ 270 h 273"/>
                <a:gd name="T46" fmla="*/ 89 w 171"/>
                <a:gd name="T47" fmla="*/ 272 h 273"/>
                <a:gd name="T48" fmla="*/ 75 w 171"/>
                <a:gd name="T49" fmla="*/ 264 h 273"/>
                <a:gd name="T50" fmla="*/ 68 w 171"/>
                <a:gd name="T51" fmla="*/ 249 h 273"/>
                <a:gd name="T52" fmla="*/ 65 w 171"/>
                <a:gd name="T53" fmla="*/ 228 h 273"/>
                <a:gd name="T54" fmla="*/ 66 w 171"/>
                <a:gd name="T55" fmla="*/ 203 h 273"/>
                <a:gd name="T56" fmla="*/ 60 w 171"/>
                <a:gd name="T57" fmla="*/ 185 h 273"/>
                <a:gd name="T58" fmla="*/ 60 w 171"/>
                <a:gd name="T59" fmla="*/ 162 h 273"/>
                <a:gd name="T60" fmla="*/ 50 w 171"/>
                <a:gd name="T61" fmla="*/ 141 h 273"/>
                <a:gd name="T62" fmla="*/ 33 w 171"/>
                <a:gd name="T63" fmla="*/ 126 h 273"/>
                <a:gd name="T64" fmla="*/ 18 w 171"/>
                <a:gd name="T65" fmla="*/ 105 h 273"/>
                <a:gd name="T66" fmla="*/ 5 w 171"/>
                <a:gd name="T67" fmla="*/ 89 h 273"/>
                <a:gd name="T68" fmla="*/ 2 w 171"/>
                <a:gd name="T69" fmla="*/ 75 h 273"/>
                <a:gd name="T70" fmla="*/ 14 w 171"/>
                <a:gd name="T71" fmla="*/ 6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1" h="273">
                  <a:moveTo>
                    <a:pt x="14" y="65"/>
                  </a:moveTo>
                  <a:lnTo>
                    <a:pt x="24" y="62"/>
                  </a:lnTo>
                  <a:lnTo>
                    <a:pt x="33" y="62"/>
                  </a:lnTo>
                  <a:lnTo>
                    <a:pt x="48" y="59"/>
                  </a:lnTo>
                  <a:lnTo>
                    <a:pt x="60" y="62"/>
                  </a:lnTo>
                  <a:lnTo>
                    <a:pt x="71" y="59"/>
                  </a:lnTo>
                  <a:lnTo>
                    <a:pt x="72" y="45"/>
                  </a:lnTo>
                  <a:lnTo>
                    <a:pt x="71" y="32"/>
                  </a:lnTo>
                  <a:lnTo>
                    <a:pt x="75" y="23"/>
                  </a:lnTo>
                  <a:lnTo>
                    <a:pt x="77" y="14"/>
                  </a:lnTo>
                  <a:lnTo>
                    <a:pt x="89" y="12"/>
                  </a:lnTo>
                  <a:lnTo>
                    <a:pt x="102" y="11"/>
                  </a:lnTo>
                  <a:lnTo>
                    <a:pt x="119" y="8"/>
                  </a:lnTo>
                  <a:lnTo>
                    <a:pt x="138" y="2"/>
                  </a:lnTo>
                  <a:lnTo>
                    <a:pt x="150" y="0"/>
                  </a:lnTo>
                  <a:lnTo>
                    <a:pt x="153" y="12"/>
                  </a:lnTo>
                  <a:lnTo>
                    <a:pt x="155" y="23"/>
                  </a:lnTo>
                  <a:lnTo>
                    <a:pt x="164" y="30"/>
                  </a:lnTo>
                  <a:lnTo>
                    <a:pt x="164" y="39"/>
                  </a:lnTo>
                  <a:lnTo>
                    <a:pt x="164" y="50"/>
                  </a:lnTo>
                  <a:lnTo>
                    <a:pt x="165" y="53"/>
                  </a:lnTo>
                  <a:lnTo>
                    <a:pt x="167" y="63"/>
                  </a:lnTo>
                  <a:lnTo>
                    <a:pt x="168" y="72"/>
                  </a:lnTo>
                  <a:lnTo>
                    <a:pt x="170" y="83"/>
                  </a:lnTo>
                  <a:lnTo>
                    <a:pt x="170" y="90"/>
                  </a:lnTo>
                  <a:lnTo>
                    <a:pt x="171" y="99"/>
                  </a:lnTo>
                  <a:lnTo>
                    <a:pt x="167" y="107"/>
                  </a:lnTo>
                  <a:lnTo>
                    <a:pt x="162" y="114"/>
                  </a:lnTo>
                  <a:lnTo>
                    <a:pt x="155" y="122"/>
                  </a:lnTo>
                  <a:lnTo>
                    <a:pt x="149" y="129"/>
                  </a:lnTo>
                  <a:lnTo>
                    <a:pt x="141" y="141"/>
                  </a:lnTo>
                  <a:lnTo>
                    <a:pt x="132" y="150"/>
                  </a:lnTo>
                  <a:lnTo>
                    <a:pt x="126" y="158"/>
                  </a:lnTo>
                  <a:lnTo>
                    <a:pt x="120" y="165"/>
                  </a:lnTo>
                  <a:lnTo>
                    <a:pt x="120" y="176"/>
                  </a:lnTo>
                  <a:lnTo>
                    <a:pt x="122" y="186"/>
                  </a:lnTo>
                  <a:lnTo>
                    <a:pt x="116" y="194"/>
                  </a:lnTo>
                  <a:lnTo>
                    <a:pt x="113" y="203"/>
                  </a:lnTo>
                  <a:lnTo>
                    <a:pt x="110" y="212"/>
                  </a:lnTo>
                  <a:lnTo>
                    <a:pt x="110" y="219"/>
                  </a:lnTo>
                  <a:lnTo>
                    <a:pt x="108" y="231"/>
                  </a:lnTo>
                  <a:lnTo>
                    <a:pt x="108" y="240"/>
                  </a:lnTo>
                  <a:lnTo>
                    <a:pt x="107" y="248"/>
                  </a:lnTo>
                  <a:lnTo>
                    <a:pt x="107" y="257"/>
                  </a:lnTo>
                  <a:lnTo>
                    <a:pt x="105" y="264"/>
                  </a:lnTo>
                  <a:lnTo>
                    <a:pt x="105" y="270"/>
                  </a:lnTo>
                  <a:lnTo>
                    <a:pt x="99" y="273"/>
                  </a:lnTo>
                  <a:lnTo>
                    <a:pt x="89" y="272"/>
                  </a:lnTo>
                  <a:lnTo>
                    <a:pt x="80" y="270"/>
                  </a:lnTo>
                  <a:lnTo>
                    <a:pt x="75" y="264"/>
                  </a:lnTo>
                  <a:lnTo>
                    <a:pt x="72" y="257"/>
                  </a:lnTo>
                  <a:lnTo>
                    <a:pt x="68" y="249"/>
                  </a:lnTo>
                  <a:lnTo>
                    <a:pt x="65" y="239"/>
                  </a:lnTo>
                  <a:lnTo>
                    <a:pt x="65" y="228"/>
                  </a:lnTo>
                  <a:lnTo>
                    <a:pt x="66" y="216"/>
                  </a:lnTo>
                  <a:lnTo>
                    <a:pt x="66" y="203"/>
                  </a:lnTo>
                  <a:lnTo>
                    <a:pt x="65" y="194"/>
                  </a:lnTo>
                  <a:lnTo>
                    <a:pt x="60" y="185"/>
                  </a:lnTo>
                  <a:lnTo>
                    <a:pt x="63" y="173"/>
                  </a:lnTo>
                  <a:lnTo>
                    <a:pt x="60" y="162"/>
                  </a:lnTo>
                  <a:lnTo>
                    <a:pt x="57" y="152"/>
                  </a:lnTo>
                  <a:lnTo>
                    <a:pt x="50" y="141"/>
                  </a:lnTo>
                  <a:lnTo>
                    <a:pt x="42" y="134"/>
                  </a:lnTo>
                  <a:lnTo>
                    <a:pt x="33" y="126"/>
                  </a:lnTo>
                  <a:lnTo>
                    <a:pt x="24" y="120"/>
                  </a:lnTo>
                  <a:lnTo>
                    <a:pt x="18" y="105"/>
                  </a:lnTo>
                  <a:lnTo>
                    <a:pt x="12" y="99"/>
                  </a:lnTo>
                  <a:lnTo>
                    <a:pt x="5" y="89"/>
                  </a:lnTo>
                  <a:lnTo>
                    <a:pt x="0" y="81"/>
                  </a:lnTo>
                  <a:lnTo>
                    <a:pt x="2" y="75"/>
                  </a:lnTo>
                  <a:lnTo>
                    <a:pt x="9" y="69"/>
                  </a:lnTo>
                  <a:lnTo>
                    <a:pt x="14" y="65"/>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421" name="Freeform 61"/>
            <p:cNvSpPr>
              <a:spLocks/>
            </p:cNvSpPr>
            <p:nvPr/>
          </p:nvSpPr>
          <p:spPr bwMode="auto">
            <a:xfrm>
              <a:off x="2813" y="473"/>
              <a:ext cx="135" cy="229"/>
            </a:xfrm>
            <a:custGeom>
              <a:avLst/>
              <a:gdLst>
                <a:gd name="T0" fmla="*/ 8 w 212"/>
                <a:gd name="T1" fmla="*/ 32 h 341"/>
                <a:gd name="T2" fmla="*/ 35 w 212"/>
                <a:gd name="T3" fmla="*/ 20 h 341"/>
                <a:gd name="T4" fmla="*/ 60 w 212"/>
                <a:gd name="T5" fmla="*/ 15 h 341"/>
                <a:gd name="T6" fmla="*/ 81 w 212"/>
                <a:gd name="T7" fmla="*/ 24 h 341"/>
                <a:gd name="T8" fmla="*/ 101 w 212"/>
                <a:gd name="T9" fmla="*/ 26 h 341"/>
                <a:gd name="T10" fmla="*/ 117 w 212"/>
                <a:gd name="T11" fmla="*/ 11 h 341"/>
                <a:gd name="T12" fmla="*/ 134 w 212"/>
                <a:gd name="T13" fmla="*/ 0 h 341"/>
                <a:gd name="T14" fmla="*/ 146 w 212"/>
                <a:gd name="T15" fmla="*/ 14 h 341"/>
                <a:gd name="T16" fmla="*/ 164 w 212"/>
                <a:gd name="T17" fmla="*/ 27 h 341"/>
                <a:gd name="T18" fmla="*/ 179 w 212"/>
                <a:gd name="T19" fmla="*/ 30 h 341"/>
                <a:gd name="T20" fmla="*/ 194 w 212"/>
                <a:gd name="T21" fmla="*/ 36 h 341"/>
                <a:gd name="T22" fmla="*/ 209 w 212"/>
                <a:gd name="T23" fmla="*/ 53 h 341"/>
                <a:gd name="T24" fmla="*/ 209 w 212"/>
                <a:gd name="T25" fmla="*/ 68 h 341"/>
                <a:gd name="T26" fmla="*/ 206 w 212"/>
                <a:gd name="T27" fmla="*/ 86 h 341"/>
                <a:gd name="T28" fmla="*/ 201 w 212"/>
                <a:gd name="T29" fmla="*/ 93 h 341"/>
                <a:gd name="T30" fmla="*/ 206 w 212"/>
                <a:gd name="T31" fmla="*/ 104 h 341"/>
                <a:gd name="T32" fmla="*/ 206 w 212"/>
                <a:gd name="T33" fmla="*/ 117 h 341"/>
                <a:gd name="T34" fmla="*/ 203 w 212"/>
                <a:gd name="T35" fmla="*/ 137 h 341"/>
                <a:gd name="T36" fmla="*/ 194 w 212"/>
                <a:gd name="T37" fmla="*/ 156 h 341"/>
                <a:gd name="T38" fmla="*/ 188 w 212"/>
                <a:gd name="T39" fmla="*/ 177 h 341"/>
                <a:gd name="T40" fmla="*/ 183 w 212"/>
                <a:gd name="T41" fmla="*/ 197 h 341"/>
                <a:gd name="T42" fmla="*/ 173 w 212"/>
                <a:gd name="T43" fmla="*/ 213 h 341"/>
                <a:gd name="T44" fmla="*/ 167 w 212"/>
                <a:gd name="T45" fmla="*/ 231 h 341"/>
                <a:gd name="T46" fmla="*/ 162 w 212"/>
                <a:gd name="T47" fmla="*/ 249 h 341"/>
                <a:gd name="T48" fmla="*/ 162 w 212"/>
                <a:gd name="T49" fmla="*/ 273 h 341"/>
                <a:gd name="T50" fmla="*/ 167 w 212"/>
                <a:gd name="T51" fmla="*/ 294 h 341"/>
                <a:gd name="T52" fmla="*/ 179 w 212"/>
                <a:gd name="T53" fmla="*/ 312 h 341"/>
                <a:gd name="T54" fmla="*/ 180 w 212"/>
                <a:gd name="T55" fmla="*/ 330 h 341"/>
                <a:gd name="T56" fmla="*/ 173 w 212"/>
                <a:gd name="T57" fmla="*/ 341 h 341"/>
                <a:gd name="T58" fmla="*/ 153 w 212"/>
                <a:gd name="T59" fmla="*/ 333 h 341"/>
                <a:gd name="T60" fmla="*/ 135 w 212"/>
                <a:gd name="T61" fmla="*/ 317 h 341"/>
                <a:gd name="T62" fmla="*/ 114 w 212"/>
                <a:gd name="T63" fmla="*/ 303 h 341"/>
                <a:gd name="T64" fmla="*/ 93 w 212"/>
                <a:gd name="T65" fmla="*/ 287 h 341"/>
                <a:gd name="T66" fmla="*/ 78 w 212"/>
                <a:gd name="T67" fmla="*/ 270 h 341"/>
                <a:gd name="T68" fmla="*/ 69 w 212"/>
                <a:gd name="T69" fmla="*/ 252 h 341"/>
                <a:gd name="T70" fmla="*/ 63 w 212"/>
                <a:gd name="T71" fmla="*/ 225 h 341"/>
                <a:gd name="T72" fmla="*/ 60 w 212"/>
                <a:gd name="T73" fmla="*/ 204 h 341"/>
                <a:gd name="T74" fmla="*/ 54 w 212"/>
                <a:gd name="T75" fmla="*/ 179 h 341"/>
                <a:gd name="T76" fmla="*/ 42 w 212"/>
                <a:gd name="T77" fmla="*/ 162 h 341"/>
                <a:gd name="T78" fmla="*/ 29 w 212"/>
                <a:gd name="T79" fmla="*/ 153 h 341"/>
                <a:gd name="T80" fmla="*/ 18 w 212"/>
                <a:gd name="T81" fmla="*/ 143 h 341"/>
                <a:gd name="T82" fmla="*/ 18 w 212"/>
                <a:gd name="T83" fmla="*/ 123 h 341"/>
                <a:gd name="T84" fmla="*/ 15 w 212"/>
                <a:gd name="T85" fmla="*/ 99 h 341"/>
                <a:gd name="T86" fmla="*/ 15 w 212"/>
                <a:gd name="T87" fmla="*/ 92 h 341"/>
                <a:gd name="T88" fmla="*/ 12 w 212"/>
                <a:gd name="T89" fmla="*/ 72 h 341"/>
                <a:gd name="T90" fmla="*/ 3 w 212"/>
                <a:gd name="T91" fmla="*/ 56 h 341"/>
                <a:gd name="T92" fmla="*/ 0 w 212"/>
                <a:gd name="T93" fmla="*/ 4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2" h="341">
                  <a:moveTo>
                    <a:pt x="0" y="42"/>
                  </a:moveTo>
                  <a:lnTo>
                    <a:pt x="8" y="32"/>
                  </a:lnTo>
                  <a:lnTo>
                    <a:pt x="21" y="27"/>
                  </a:lnTo>
                  <a:lnTo>
                    <a:pt x="35" y="20"/>
                  </a:lnTo>
                  <a:lnTo>
                    <a:pt x="48" y="14"/>
                  </a:lnTo>
                  <a:lnTo>
                    <a:pt x="60" y="15"/>
                  </a:lnTo>
                  <a:lnTo>
                    <a:pt x="74" y="15"/>
                  </a:lnTo>
                  <a:lnTo>
                    <a:pt x="81" y="24"/>
                  </a:lnTo>
                  <a:lnTo>
                    <a:pt x="89" y="29"/>
                  </a:lnTo>
                  <a:lnTo>
                    <a:pt x="101" y="26"/>
                  </a:lnTo>
                  <a:lnTo>
                    <a:pt x="110" y="17"/>
                  </a:lnTo>
                  <a:lnTo>
                    <a:pt x="117" y="11"/>
                  </a:lnTo>
                  <a:lnTo>
                    <a:pt x="126" y="6"/>
                  </a:lnTo>
                  <a:lnTo>
                    <a:pt x="134" y="0"/>
                  </a:lnTo>
                  <a:lnTo>
                    <a:pt x="140" y="6"/>
                  </a:lnTo>
                  <a:lnTo>
                    <a:pt x="146" y="14"/>
                  </a:lnTo>
                  <a:lnTo>
                    <a:pt x="152" y="21"/>
                  </a:lnTo>
                  <a:lnTo>
                    <a:pt x="164" y="27"/>
                  </a:lnTo>
                  <a:lnTo>
                    <a:pt x="171" y="27"/>
                  </a:lnTo>
                  <a:lnTo>
                    <a:pt x="179" y="30"/>
                  </a:lnTo>
                  <a:lnTo>
                    <a:pt x="186" y="32"/>
                  </a:lnTo>
                  <a:lnTo>
                    <a:pt x="194" y="36"/>
                  </a:lnTo>
                  <a:lnTo>
                    <a:pt x="201" y="44"/>
                  </a:lnTo>
                  <a:lnTo>
                    <a:pt x="209" y="53"/>
                  </a:lnTo>
                  <a:lnTo>
                    <a:pt x="212" y="62"/>
                  </a:lnTo>
                  <a:lnTo>
                    <a:pt x="209" y="68"/>
                  </a:lnTo>
                  <a:lnTo>
                    <a:pt x="209" y="78"/>
                  </a:lnTo>
                  <a:lnTo>
                    <a:pt x="206" y="86"/>
                  </a:lnTo>
                  <a:lnTo>
                    <a:pt x="201" y="89"/>
                  </a:lnTo>
                  <a:lnTo>
                    <a:pt x="201" y="93"/>
                  </a:lnTo>
                  <a:lnTo>
                    <a:pt x="203" y="99"/>
                  </a:lnTo>
                  <a:lnTo>
                    <a:pt x="206" y="104"/>
                  </a:lnTo>
                  <a:lnTo>
                    <a:pt x="207" y="110"/>
                  </a:lnTo>
                  <a:lnTo>
                    <a:pt x="206" y="117"/>
                  </a:lnTo>
                  <a:lnTo>
                    <a:pt x="206" y="129"/>
                  </a:lnTo>
                  <a:lnTo>
                    <a:pt x="203" y="137"/>
                  </a:lnTo>
                  <a:lnTo>
                    <a:pt x="198" y="146"/>
                  </a:lnTo>
                  <a:lnTo>
                    <a:pt x="194" y="156"/>
                  </a:lnTo>
                  <a:lnTo>
                    <a:pt x="189" y="167"/>
                  </a:lnTo>
                  <a:lnTo>
                    <a:pt x="188" y="177"/>
                  </a:lnTo>
                  <a:lnTo>
                    <a:pt x="186" y="188"/>
                  </a:lnTo>
                  <a:lnTo>
                    <a:pt x="183" y="197"/>
                  </a:lnTo>
                  <a:lnTo>
                    <a:pt x="179" y="206"/>
                  </a:lnTo>
                  <a:lnTo>
                    <a:pt x="173" y="213"/>
                  </a:lnTo>
                  <a:lnTo>
                    <a:pt x="168" y="221"/>
                  </a:lnTo>
                  <a:lnTo>
                    <a:pt x="167" y="231"/>
                  </a:lnTo>
                  <a:lnTo>
                    <a:pt x="162" y="239"/>
                  </a:lnTo>
                  <a:lnTo>
                    <a:pt x="162" y="249"/>
                  </a:lnTo>
                  <a:lnTo>
                    <a:pt x="162" y="261"/>
                  </a:lnTo>
                  <a:lnTo>
                    <a:pt x="162" y="273"/>
                  </a:lnTo>
                  <a:lnTo>
                    <a:pt x="164" y="285"/>
                  </a:lnTo>
                  <a:lnTo>
                    <a:pt x="167" y="294"/>
                  </a:lnTo>
                  <a:lnTo>
                    <a:pt x="174" y="300"/>
                  </a:lnTo>
                  <a:lnTo>
                    <a:pt x="179" y="312"/>
                  </a:lnTo>
                  <a:lnTo>
                    <a:pt x="180" y="323"/>
                  </a:lnTo>
                  <a:lnTo>
                    <a:pt x="180" y="330"/>
                  </a:lnTo>
                  <a:lnTo>
                    <a:pt x="179" y="339"/>
                  </a:lnTo>
                  <a:lnTo>
                    <a:pt x="173" y="341"/>
                  </a:lnTo>
                  <a:lnTo>
                    <a:pt x="164" y="336"/>
                  </a:lnTo>
                  <a:lnTo>
                    <a:pt x="153" y="333"/>
                  </a:lnTo>
                  <a:lnTo>
                    <a:pt x="143" y="326"/>
                  </a:lnTo>
                  <a:lnTo>
                    <a:pt x="135" y="317"/>
                  </a:lnTo>
                  <a:lnTo>
                    <a:pt x="125" y="311"/>
                  </a:lnTo>
                  <a:lnTo>
                    <a:pt x="114" y="303"/>
                  </a:lnTo>
                  <a:lnTo>
                    <a:pt x="104" y="296"/>
                  </a:lnTo>
                  <a:lnTo>
                    <a:pt x="93" y="287"/>
                  </a:lnTo>
                  <a:lnTo>
                    <a:pt x="83" y="279"/>
                  </a:lnTo>
                  <a:lnTo>
                    <a:pt x="78" y="270"/>
                  </a:lnTo>
                  <a:lnTo>
                    <a:pt x="72" y="263"/>
                  </a:lnTo>
                  <a:lnTo>
                    <a:pt x="69" y="252"/>
                  </a:lnTo>
                  <a:lnTo>
                    <a:pt x="66" y="239"/>
                  </a:lnTo>
                  <a:lnTo>
                    <a:pt x="63" y="225"/>
                  </a:lnTo>
                  <a:lnTo>
                    <a:pt x="62" y="215"/>
                  </a:lnTo>
                  <a:lnTo>
                    <a:pt x="60" y="204"/>
                  </a:lnTo>
                  <a:lnTo>
                    <a:pt x="57" y="192"/>
                  </a:lnTo>
                  <a:lnTo>
                    <a:pt x="54" y="179"/>
                  </a:lnTo>
                  <a:lnTo>
                    <a:pt x="48" y="170"/>
                  </a:lnTo>
                  <a:lnTo>
                    <a:pt x="42" y="162"/>
                  </a:lnTo>
                  <a:lnTo>
                    <a:pt x="35" y="158"/>
                  </a:lnTo>
                  <a:lnTo>
                    <a:pt x="29" y="153"/>
                  </a:lnTo>
                  <a:lnTo>
                    <a:pt x="23" y="150"/>
                  </a:lnTo>
                  <a:lnTo>
                    <a:pt x="18" y="143"/>
                  </a:lnTo>
                  <a:lnTo>
                    <a:pt x="21" y="135"/>
                  </a:lnTo>
                  <a:lnTo>
                    <a:pt x="18" y="123"/>
                  </a:lnTo>
                  <a:lnTo>
                    <a:pt x="18" y="114"/>
                  </a:lnTo>
                  <a:lnTo>
                    <a:pt x="15" y="99"/>
                  </a:lnTo>
                  <a:lnTo>
                    <a:pt x="18" y="105"/>
                  </a:lnTo>
                  <a:lnTo>
                    <a:pt x="15" y="92"/>
                  </a:lnTo>
                  <a:lnTo>
                    <a:pt x="14" y="81"/>
                  </a:lnTo>
                  <a:lnTo>
                    <a:pt x="12" y="72"/>
                  </a:lnTo>
                  <a:lnTo>
                    <a:pt x="5" y="65"/>
                  </a:lnTo>
                  <a:lnTo>
                    <a:pt x="3" y="56"/>
                  </a:lnTo>
                  <a:lnTo>
                    <a:pt x="2" y="51"/>
                  </a:lnTo>
                  <a:lnTo>
                    <a:pt x="0" y="42"/>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422" name="Freeform 62"/>
            <p:cNvSpPr>
              <a:spLocks/>
            </p:cNvSpPr>
            <p:nvPr/>
          </p:nvSpPr>
          <p:spPr bwMode="auto">
            <a:xfrm>
              <a:off x="2857" y="350"/>
              <a:ext cx="77" cy="68"/>
            </a:xfrm>
            <a:custGeom>
              <a:avLst/>
              <a:gdLst>
                <a:gd name="T0" fmla="*/ 47 w 82"/>
                <a:gd name="T1" fmla="*/ 0 h 69"/>
                <a:gd name="T2" fmla="*/ 38 w 82"/>
                <a:gd name="T3" fmla="*/ 5 h 69"/>
                <a:gd name="T4" fmla="*/ 38 w 82"/>
                <a:gd name="T5" fmla="*/ 19 h 69"/>
                <a:gd name="T6" fmla="*/ 33 w 82"/>
                <a:gd name="T7" fmla="*/ 25 h 69"/>
                <a:gd name="T8" fmla="*/ 23 w 82"/>
                <a:gd name="T9" fmla="*/ 31 h 69"/>
                <a:gd name="T10" fmla="*/ 18 w 82"/>
                <a:gd name="T11" fmla="*/ 35 h 69"/>
                <a:gd name="T12" fmla="*/ 9 w 82"/>
                <a:gd name="T13" fmla="*/ 38 h 69"/>
                <a:gd name="T14" fmla="*/ 4 w 82"/>
                <a:gd name="T15" fmla="*/ 42 h 69"/>
                <a:gd name="T16" fmla="*/ 0 w 82"/>
                <a:gd name="T17" fmla="*/ 45 h 69"/>
                <a:gd name="T18" fmla="*/ 4 w 82"/>
                <a:gd name="T19" fmla="*/ 49 h 69"/>
                <a:gd name="T20" fmla="*/ 9 w 82"/>
                <a:gd name="T21" fmla="*/ 51 h 69"/>
                <a:gd name="T22" fmla="*/ 13 w 82"/>
                <a:gd name="T23" fmla="*/ 55 h 69"/>
                <a:gd name="T24" fmla="*/ 17 w 82"/>
                <a:gd name="T25" fmla="*/ 60 h 69"/>
                <a:gd name="T26" fmla="*/ 17 w 82"/>
                <a:gd name="T27" fmla="*/ 66 h 69"/>
                <a:gd name="T28" fmla="*/ 21 w 82"/>
                <a:gd name="T29" fmla="*/ 69 h 69"/>
                <a:gd name="T30" fmla="*/ 25 w 82"/>
                <a:gd name="T31" fmla="*/ 68 h 69"/>
                <a:gd name="T32" fmla="*/ 33 w 82"/>
                <a:gd name="T33" fmla="*/ 66 h 69"/>
                <a:gd name="T34" fmla="*/ 37 w 82"/>
                <a:gd name="T35" fmla="*/ 58 h 69"/>
                <a:gd name="T36" fmla="*/ 44 w 82"/>
                <a:gd name="T37" fmla="*/ 53 h 69"/>
                <a:gd name="T38" fmla="*/ 52 w 82"/>
                <a:gd name="T39" fmla="*/ 49 h 69"/>
                <a:gd name="T40" fmla="*/ 58 w 82"/>
                <a:gd name="T41" fmla="*/ 47 h 69"/>
                <a:gd name="T42" fmla="*/ 64 w 82"/>
                <a:gd name="T43" fmla="*/ 44 h 69"/>
                <a:gd name="T44" fmla="*/ 72 w 82"/>
                <a:gd name="T45" fmla="*/ 41 h 69"/>
                <a:gd name="T46" fmla="*/ 78 w 82"/>
                <a:gd name="T47" fmla="*/ 39 h 69"/>
                <a:gd name="T48" fmla="*/ 82 w 82"/>
                <a:gd name="T49" fmla="*/ 33 h 69"/>
                <a:gd name="T50" fmla="*/ 79 w 82"/>
                <a:gd name="T51" fmla="*/ 29 h 69"/>
                <a:gd name="T52" fmla="*/ 74 w 82"/>
                <a:gd name="T53" fmla="*/ 25 h 69"/>
                <a:gd name="T54" fmla="*/ 66 w 82"/>
                <a:gd name="T55" fmla="*/ 21 h 69"/>
                <a:gd name="T56" fmla="*/ 58 w 82"/>
                <a:gd name="T57" fmla="*/ 21 h 69"/>
                <a:gd name="T58" fmla="*/ 53 w 82"/>
                <a:gd name="T59" fmla="*/ 18 h 69"/>
                <a:gd name="T60" fmla="*/ 47 w 82"/>
                <a:gd name="T6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2" h="69">
                  <a:moveTo>
                    <a:pt x="47" y="0"/>
                  </a:moveTo>
                  <a:lnTo>
                    <a:pt x="38" y="5"/>
                  </a:lnTo>
                  <a:lnTo>
                    <a:pt x="38" y="19"/>
                  </a:lnTo>
                  <a:lnTo>
                    <a:pt x="33" y="25"/>
                  </a:lnTo>
                  <a:lnTo>
                    <a:pt x="23" y="31"/>
                  </a:lnTo>
                  <a:lnTo>
                    <a:pt x="18" y="35"/>
                  </a:lnTo>
                  <a:lnTo>
                    <a:pt x="9" y="38"/>
                  </a:lnTo>
                  <a:lnTo>
                    <a:pt x="4" y="42"/>
                  </a:lnTo>
                  <a:lnTo>
                    <a:pt x="0" y="45"/>
                  </a:lnTo>
                  <a:lnTo>
                    <a:pt x="4" y="49"/>
                  </a:lnTo>
                  <a:lnTo>
                    <a:pt x="9" y="51"/>
                  </a:lnTo>
                  <a:lnTo>
                    <a:pt x="13" y="55"/>
                  </a:lnTo>
                  <a:lnTo>
                    <a:pt x="17" y="60"/>
                  </a:lnTo>
                  <a:lnTo>
                    <a:pt x="17" y="66"/>
                  </a:lnTo>
                  <a:lnTo>
                    <a:pt x="21" y="69"/>
                  </a:lnTo>
                  <a:lnTo>
                    <a:pt x="25" y="68"/>
                  </a:lnTo>
                  <a:lnTo>
                    <a:pt x="33" y="66"/>
                  </a:lnTo>
                  <a:lnTo>
                    <a:pt x="37" y="58"/>
                  </a:lnTo>
                  <a:lnTo>
                    <a:pt x="44" y="53"/>
                  </a:lnTo>
                  <a:lnTo>
                    <a:pt x="52" y="49"/>
                  </a:lnTo>
                  <a:lnTo>
                    <a:pt x="58" y="47"/>
                  </a:lnTo>
                  <a:lnTo>
                    <a:pt x="64" y="44"/>
                  </a:lnTo>
                  <a:lnTo>
                    <a:pt x="72" y="41"/>
                  </a:lnTo>
                  <a:lnTo>
                    <a:pt x="78" y="39"/>
                  </a:lnTo>
                  <a:lnTo>
                    <a:pt x="82" y="33"/>
                  </a:lnTo>
                  <a:lnTo>
                    <a:pt x="79" y="29"/>
                  </a:lnTo>
                  <a:lnTo>
                    <a:pt x="74" y="25"/>
                  </a:lnTo>
                  <a:lnTo>
                    <a:pt x="66" y="21"/>
                  </a:lnTo>
                  <a:lnTo>
                    <a:pt x="58" y="21"/>
                  </a:lnTo>
                  <a:lnTo>
                    <a:pt x="53" y="18"/>
                  </a:lnTo>
                  <a:lnTo>
                    <a:pt x="47" y="0"/>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423" name="Freeform 63"/>
            <p:cNvSpPr>
              <a:spLocks/>
            </p:cNvSpPr>
            <p:nvPr/>
          </p:nvSpPr>
          <p:spPr bwMode="auto">
            <a:xfrm>
              <a:off x="3377" y="253"/>
              <a:ext cx="163" cy="121"/>
            </a:xfrm>
            <a:custGeom>
              <a:avLst/>
              <a:gdLst>
                <a:gd name="T0" fmla="*/ 37 w 256"/>
                <a:gd name="T1" fmla="*/ 111 h 180"/>
                <a:gd name="T2" fmla="*/ 25 w 256"/>
                <a:gd name="T3" fmla="*/ 128 h 180"/>
                <a:gd name="T4" fmla="*/ 7 w 256"/>
                <a:gd name="T5" fmla="*/ 138 h 180"/>
                <a:gd name="T6" fmla="*/ 1 w 256"/>
                <a:gd name="T7" fmla="*/ 152 h 180"/>
                <a:gd name="T8" fmla="*/ 22 w 256"/>
                <a:gd name="T9" fmla="*/ 155 h 180"/>
                <a:gd name="T10" fmla="*/ 43 w 256"/>
                <a:gd name="T11" fmla="*/ 140 h 180"/>
                <a:gd name="T12" fmla="*/ 67 w 256"/>
                <a:gd name="T13" fmla="*/ 147 h 180"/>
                <a:gd name="T14" fmla="*/ 90 w 256"/>
                <a:gd name="T15" fmla="*/ 155 h 180"/>
                <a:gd name="T16" fmla="*/ 106 w 256"/>
                <a:gd name="T17" fmla="*/ 159 h 180"/>
                <a:gd name="T18" fmla="*/ 114 w 256"/>
                <a:gd name="T19" fmla="*/ 173 h 180"/>
                <a:gd name="T20" fmla="*/ 129 w 256"/>
                <a:gd name="T21" fmla="*/ 177 h 180"/>
                <a:gd name="T22" fmla="*/ 141 w 256"/>
                <a:gd name="T23" fmla="*/ 168 h 180"/>
                <a:gd name="T24" fmla="*/ 151 w 256"/>
                <a:gd name="T25" fmla="*/ 155 h 180"/>
                <a:gd name="T26" fmla="*/ 169 w 256"/>
                <a:gd name="T27" fmla="*/ 146 h 180"/>
                <a:gd name="T28" fmla="*/ 168 w 256"/>
                <a:gd name="T29" fmla="*/ 131 h 180"/>
                <a:gd name="T30" fmla="*/ 163 w 256"/>
                <a:gd name="T31" fmla="*/ 117 h 180"/>
                <a:gd name="T32" fmla="*/ 171 w 256"/>
                <a:gd name="T33" fmla="*/ 113 h 180"/>
                <a:gd name="T34" fmla="*/ 193 w 256"/>
                <a:gd name="T35" fmla="*/ 110 h 180"/>
                <a:gd name="T36" fmla="*/ 217 w 256"/>
                <a:gd name="T37" fmla="*/ 105 h 180"/>
                <a:gd name="T38" fmla="*/ 216 w 256"/>
                <a:gd name="T39" fmla="*/ 81 h 180"/>
                <a:gd name="T40" fmla="*/ 222 w 256"/>
                <a:gd name="T41" fmla="*/ 68 h 180"/>
                <a:gd name="T42" fmla="*/ 237 w 256"/>
                <a:gd name="T43" fmla="*/ 59 h 180"/>
                <a:gd name="T44" fmla="*/ 250 w 256"/>
                <a:gd name="T45" fmla="*/ 47 h 180"/>
                <a:gd name="T46" fmla="*/ 255 w 256"/>
                <a:gd name="T47" fmla="*/ 32 h 180"/>
                <a:gd name="T48" fmla="*/ 250 w 256"/>
                <a:gd name="T49" fmla="*/ 11 h 180"/>
                <a:gd name="T50" fmla="*/ 240 w 256"/>
                <a:gd name="T51" fmla="*/ 8 h 180"/>
                <a:gd name="T52" fmla="*/ 229 w 256"/>
                <a:gd name="T53" fmla="*/ 27 h 180"/>
                <a:gd name="T54" fmla="*/ 204 w 256"/>
                <a:gd name="T55" fmla="*/ 29 h 180"/>
                <a:gd name="T56" fmla="*/ 180 w 256"/>
                <a:gd name="T57" fmla="*/ 27 h 180"/>
                <a:gd name="T58" fmla="*/ 157 w 256"/>
                <a:gd name="T59" fmla="*/ 24 h 180"/>
                <a:gd name="T60" fmla="*/ 132 w 256"/>
                <a:gd name="T61" fmla="*/ 33 h 180"/>
                <a:gd name="T62" fmla="*/ 105 w 256"/>
                <a:gd name="T63" fmla="*/ 42 h 180"/>
                <a:gd name="T64" fmla="*/ 79 w 256"/>
                <a:gd name="T65" fmla="*/ 54 h 180"/>
                <a:gd name="T66" fmla="*/ 58 w 256"/>
                <a:gd name="T67" fmla="*/ 66 h 180"/>
                <a:gd name="T68" fmla="*/ 46 w 256"/>
                <a:gd name="T69" fmla="*/ 87 h 180"/>
                <a:gd name="T70" fmla="*/ 42 w 256"/>
                <a:gd name="T71" fmla="*/ 10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6" h="180">
                  <a:moveTo>
                    <a:pt x="42" y="104"/>
                  </a:moveTo>
                  <a:lnTo>
                    <a:pt x="37" y="111"/>
                  </a:lnTo>
                  <a:lnTo>
                    <a:pt x="25" y="117"/>
                  </a:lnTo>
                  <a:lnTo>
                    <a:pt x="25" y="128"/>
                  </a:lnTo>
                  <a:lnTo>
                    <a:pt x="16" y="137"/>
                  </a:lnTo>
                  <a:lnTo>
                    <a:pt x="7" y="138"/>
                  </a:lnTo>
                  <a:lnTo>
                    <a:pt x="0" y="143"/>
                  </a:lnTo>
                  <a:lnTo>
                    <a:pt x="1" y="152"/>
                  </a:lnTo>
                  <a:lnTo>
                    <a:pt x="10" y="156"/>
                  </a:lnTo>
                  <a:lnTo>
                    <a:pt x="22" y="155"/>
                  </a:lnTo>
                  <a:lnTo>
                    <a:pt x="36" y="147"/>
                  </a:lnTo>
                  <a:lnTo>
                    <a:pt x="43" y="140"/>
                  </a:lnTo>
                  <a:lnTo>
                    <a:pt x="55" y="143"/>
                  </a:lnTo>
                  <a:lnTo>
                    <a:pt x="67" y="147"/>
                  </a:lnTo>
                  <a:lnTo>
                    <a:pt x="79" y="153"/>
                  </a:lnTo>
                  <a:lnTo>
                    <a:pt x="90" y="155"/>
                  </a:lnTo>
                  <a:lnTo>
                    <a:pt x="91" y="161"/>
                  </a:lnTo>
                  <a:lnTo>
                    <a:pt x="106" y="159"/>
                  </a:lnTo>
                  <a:lnTo>
                    <a:pt x="112" y="164"/>
                  </a:lnTo>
                  <a:lnTo>
                    <a:pt x="114" y="173"/>
                  </a:lnTo>
                  <a:lnTo>
                    <a:pt x="118" y="180"/>
                  </a:lnTo>
                  <a:lnTo>
                    <a:pt x="129" y="177"/>
                  </a:lnTo>
                  <a:lnTo>
                    <a:pt x="136" y="179"/>
                  </a:lnTo>
                  <a:lnTo>
                    <a:pt x="141" y="168"/>
                  </a:lnTo>
                  <a:lnTo>
                    <a:pt x="144" y="161"/>
                  </a:lnTo>
                  <a:lnTo>
                    <a:pt x="151" y="155"/>
                  </a:lnTo>
                  <a:lnTo>
                    <a:pt x="160" y="150"/>
                  </a:lnTo>
                  <a:lnTo>
                    <a:pt x="169" y="146"/>
                  </a:lnTo>
                  <a:lnTo>
                    <a:pt x="169" y="138"/>
                  </a:lnTo>
                  <a:lnTo>
                    <a:pt x="168" y="131"/>
                  </a:lnTo>
                  <a:lnTo>
                    <a:pt x="165" y="125"/>
                  </a:lnTo>
                  <a:lnTo>
                    <a:pt x="163" y="117"/>
                  </a:lnTo>
                  <a:lnTo>
                    <a:pt x="165" y="111"/>
                  </a:lnTo>
                  <a:lnTo>
                    <a:pt x="171" y="113"/>
                  </a:lnTo>
                  <a:lnTo>
                    <a:pt x="181" y="114"/>
                  </a:lnTo>
                  <a:lnTo>
                    <a:pt x="193" y="110"/>
                  </a:lnTo>
                  <a:lnTo>
                    <a:pt x="205" y="108"/>
                  </a:lnTo>
                  <a:lnTo>
                    <a:pt x="217" y="105"/>
                  </a:lnTo>
                  <a:lnTo>
                    <a:pt x="216" y="92"/>
                  </a:lnTo>
                  <a:lnTo>
                    <a:pt x="216" y="81"/>
                  </a:lnTo>
                  <a:lnTo>
                    <a:pt x="216" y="74"/>
                  </a:lnTo>
                  <a:lnTo>
                    <a:pt x="222" y="68"/>
                  </a:lnTo>
                  <a:lnTo>
                    <a:pt x="229" y="66"/>
                  </a:lnTo>
                  <a:lnTo>
                    <a:pt x="237" y="59"/>
                  </a:lnTo>
                  <a:lnTo>
                    <a:pt x="244" y="53"/>
                  </a:lnTo>
                  <a:lnTo>
                    <a:pt x="250" y="47"/>
                  </a:lnTo>
                  <a:lnTo>
                    <a:pt x="255" y="39"/>
                  </a:lnTo>
                  <a:lnTo>
                    <a:pt x="255" y="32"/>
                  </a:lnTo>
                  <a:lnTo>
                    <a:pt x="256" y="23"/>
                  </a:lnTo>
                  <a:lnTo>
                    <a:pt x="250" y="11"/>
                  </a:lnTo>
                  <a:lnTo>
                    <a:pt x="247" y="0"/>
                  </a:lnTo>
                  <a:lnTo>
                    <a:pt x="240" y="8"/>
                  </a:lnTo>
                  <a:lnTo>
                    <a:pt x="237" y="20"/>
                  </a:lnTo>
                  <a:lnTo>
                    <a:pt x="229" y="27"/>
                  </a:lnTo>
                  <a:lnTo>
                    <a:pt x="217" y="27"/>
                  </a:lnTo>
                  <a:lnTo>
                    <a:pt x="204" y="29"/>
                  </a:lnTo>
                  <a:lnTo>
                    <a:pt x="190" y="27"/>
                  </a:lnTo>
                  <a:lnTo>
                    <a:pt x="180" y="27"/>
                  </a:lnTo>
                  <a:lnTo>
                    <a:pt x="168" y="24"/>
                  </a:lnTo>
                  <a:lnTo>
                    <a:pt x="157" y="24"/>
                  </a:lnTo>
                  <a:lnTo>
                    <a:pt x="144" y="29"/>
                  </a:lnTo>
                  <a:lnTo>
                    <a:pt x="132" y="33"/>
                  </a:lnTo>
                  <a:lnTo>
                    <a:pt x="118" y="38"/>
                  </a:lnTo>
                  <a:lnTo>
                    <a:pt x="105" y="42"/>
                  </a:lnTo>
                  <a:lnTo>
                    <a:pt x="93" y="44"/>
                  </a:lnTo>
                  <a:lnTo>
                    <a:pt x="79" y="54"/>
                  </a:lnTo>
                  <a:lnTo>
                    <a:pt x="66" y="60"/>
                  </a:lnTo>
                  <a:lnTo>
                    <a:pt x="58" y="66"/>
                  </a:lnTo>
                  <a:lnTo>
                    <a:pt x="52" y="77"/>
                  </a:lnTo>
                  <a:lnTo>
                    <a:pt x="46" y="87"/>
                  </a:lnTo>
                  <a:lnTo>
                    <a:pt x="43" y="96"/>
                  </a:lnTo>
                  <a:lnTo>
                    <a:pt x="42" y="104"/>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424" name="Freeform 64"/>
            <p:cNvSpPr>
              <a:spLocks/>
            </p:cNvSpPr>
            <p:nvPr/>
          </p:nvSpPr>
          <p:spPr bwMode="auto">
            <a:xfrm>
              <a:off x="2888" y="392"/>
              <a:ext cx="35" cy="42"/>
            </a:xfrm>
            <a:custGeom>
              <a:avLst/>
              <a:gdLst>
                <a:gd name="T0" fmla="*/ 0 w 54"/>
                <a:gd name="T1" fmla="*/ 32 h 62"/>
                <a:gd name="T2" fmla="*/ 4 w 54"/>
                <a:gd name="T3" fmla="*/ 38 h 62"/>
                <a:gd name="T4" fmla="*/ 10 w 54"/>
                <a:gd name="T5" fmla="*/ 45 h 62"/>
                <a:gd name="T6" fmla="*/ 21 w 54"/>
                <a:gd name="T7" fmla="*/ 50 h 62"/>
                <a:gd name="T8" fmla="*/ 28 w 54"/>
                <a:gd name="T9" fmla="*/ 62 h 62"/>
                <a:gd name="T10" fmla="*/ 39 w 54"/>
                <a:gd name="T11" fmla="*/ 54 h 62"/>
                <a:gd name="T12" fmla="*/ 51 w 54"/>
                <a:gd name="T13" fmla="*/ 51 h 62"/>
                <a:gd name="T14" fmla="*/ 54 w 54"/>
                <a:gd name="T15" fmla="*/ 42 h 62"/>
                <a:gd name="T16" fmla="*/ 51 w 54"/>
                <a:gd name="T17" fmla="*/ 29 h 62"/>
                <a:gd name="T18" fmla="*/ 49 w 54"/>
                <a:gd name="T19" fmla="*/ 18 h 62"/>
                <a:gd name="T20" fmla="*/ 49 w 54"/>
                <a:gd name="T21" fmla="*/ 8 h 62"/>
                <a:gd name="T22" fmla="*/ 48 w 54"/>
                <a:gd name="T23" fmla="*/ 0 h 62"/>
                <a:gd name="T24" fmla="*/ 36 w 54"/>
                <a:gd name="T25" fmla="*/ 5 h 62"/>
                <a:gd name="T26" fmla="*/ 22 w 54"/>
                <a:gd name="T27" fmla="*/ 9 h 62"/>
                <a:gd name="T28" fmla="*/ 10 w 54"/>
                <a:gd name="T29" fmla="*/ 17 h 62"/>
                <a:gd name="T30" fmla="*/ 3 w 54"/>
                <a:gd name="T31" fmla="*/ 23 h 62"/>
                <a:gd name="T32" fmla="*/ 0 w 54"/>
                <a:gd name="T33"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62">
                  <a:moveTo>
                    <a:pt x="0" y="32"/>
                  </a:moveTo>
                  <a:lnTo>
                    <a:pt x="4" y="38"/>
                  </a:lnTo>
                  <a:lnTo>
                    <a:pt x="10" y="45"/>
                  </a:lnTo>
                  <a:lnTo>
                    <a:pt x="21" y="50"/>
                  </a:lnTo>
                  <a:lnTo>
                    <a:pt x="28" y="62"/>
                  </a:lnTo>
                  <a:lnTo>
                    <a:pt x="39" y="54"/>
                  </a:lnTo>
                  <a:lnTo>
                    <a:pt x="51" y="51"/>
                  </a:lnTo>
                  <a:lnTo>
                    <a:pt x="54" y="42"/>
                  </a:lnTo>
                  <a:lnTo>
                    <a:pt x="51" y="29"/>
                  </a:lnTo>
                  <a:lnTo>
                    <a:pt x="49" y="18"/>
                  </a:lnTo>
                  <a:lnTo>
                    <a:pt x="49" y="8"/>
                  </a:lnTo>
                  <a:lnTo>
                    <a:pt x="48" y="0"/>
                  </a:lnTo>
                  <a:lnTo>
                    <a:pt x="36" y="5"/>
                  </a:lnTo>
                  <a:lnTo>
                    <a:pt x="22" y="9"/>
                  </a:lnTo>
                  <a:lnTo>
                    <a:pt x="10" y="17"/>
                  </a:lnTo>
                  <a:lnTo>
                    <a:pt x="3" y="23"/>
                  </a:lnTo>
                  <a:lnTo>
                    <a:pt x="0" y="32"/>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grpSp>
          <p:nvGrpSpPr>
            <p:cNvPr id="41003" name="Group 65"/>
            <p:cNvGrpSpPr>
              <a:grpSpLocks/>
            </p:cNvGrpSpPr>
            <p:nvPr/>
          </p:nvGrpSpPr>
          <p:grpSpPr bwMode="auto">
            <a:xfrm>
              <a:off x="3465" y="1810"/>
              <a:ext cx="1334" cy="1272"/>
              <a:chOff x="3465" y="1810"/>
              <a:chExt cx="1334" cy="1272"/>
            </a:xfrm>
          </p:grpSpPr>
          <p:sp>
            <p:nvSpPr>
              <p:cNvPr id="527426" name="Freeform 66"/>
              <p:cNvSpPr>
                <a:spLocks/>
              </p:cNvSpPr>
              <p:nvPr/>
            </p:nvSpPr>
            <p:spPr bwMode="auto">
              <a:xfrm>
                <a:off x="3631" y="1810"/>
                <a:ext cx="1168" cy="1272"/>
              </a:xfrm>
              <a:custGeom>
                <a:avLst/>
                <a:gdLst>
                  <a:gd name="T0" fmla="*/ 7 w 1168"/>
                  <a:gd name="T1" fmla="*/ 828 h 1272"/>
                  <a:gd name="T2" fmla="*/ 63 w 1168"/>
                  <a:gd name="T3" fmla="*/ 820 h 1272"/>
                  <a:gd name="T4" fmla="*/ 106 w 1168"/>
                  <a:gd name="T5" fmla="*/ 769 h 1272"/>
                  <a:gd name="T6" fmla="*/ 136 w 1168"/>
                  <a:gd name="T7" fmla="*/ 705 h 1272"/>
                  <a:gd name="T8" fmla="*/ 124 w 1168"/>
                  <a:gd name="T9" fmla="*/ 635 h 1272"/>
                  <a:gd name="T10" fmla="*/ 128 w 1168"/>
                  <a:gd name="T11" fmla="*/ 570 h 1272"/>
                  <a:gd name="T12" fmla="*/ 99 w 1168"/>
                  <a:gd name="T13" fmla="*/ 504 h 1272"/>
                  <a:gd name="T14" fmla="*/ 123 w 1168"/>
                  <a:gd name="T15" fmla="*/ 428 h 1272"/>
                  <a:gd name="T16" fmla="*/ 68 w 1168"/>
                  <a:gd name="T17" fmla="*/ 374 h 1272"/>
                  <a:gd name="T18" fmla="*/ 8 w 1168"/>
                  <a:gd name="T19" fmla="*/ 338 h 1272"/>
                  <a:gd name="T20" fmla="*/ 75 w 1168"/>
                  <a:gd name="T21" fmla="*/ 304 h 1272"/>
                  <a:gd name="T22" fmla="*/ 91 w 1168"/>
                  <a:gd name="T23" fmla="*/ 238 h 1272"/>
                  <a:gd name="T24" fmla="*/ 141 w 1168"/>
                  <a:gd name="T25" fmla="*/ 170 h 1272"/>
                  <a:gd name="T26" fmla="*/ 192 w 1168"/>
                  <a:gd name="T27" fmla="*/ 179 h 1272"/>
                  <a:gd name="T28" fmla="*/ 272 w 1168"/>
                  <a:gd name="T29" fmla="*/ 219 h 1272"/>
                  <a:gd name="T30" fmla="*/ 322 w 1168"/>
                  <a:gd name="T31" fmla="*/ 189 h 1272"/>
                  <a:gd name="T32" fmla="*/ 371 w 1168"/>
                  <a:gd name="T33" fmla="*/ 159 h 1272"/>
                  <a:gd name="T34" fmla="*/ 456 w 1168"/>
                  <a:gd name="T35" fmla="*/ 132 h 1272"/>
                  <a:gd name="T36" fmla="*/ 501 w 1168"/>
                  <a:gd name="T37" fmla="*/ 54 h 1272"/>
                  <a:gd name="T38" fmla="*/ 566 w 1168"/>
                  <a:gd name="T39" fmla="*/ 26 h 1272"/>
                  <a:gd name="T40" fmla="*/ 640 w 1168"/>
                  <a:gd name="T41" fmla="*/ 25 h 1272"/>
                  <a:gd name="T42" fmla="*/ 689 w 1168"/>
                  <a:gd name="T43" fmla="*/ 69 h 1272"/>
                  <a:gd name="T44" fmla="*/ 743 w 1168"/>
                  <a:gd name="T45" fmla="*/ 122 h 1272"/>
                  <a:gd name="T46" fmla="*/ 782 w 1168"/>
                  <a:gd name="T47" fmla="*/ 180 h 1272"/>
                  <a:gd name="T48" fmla="*/ 831 w 1168"/>
                  <a:gd name="T49" fmla="*/ 247 h 1272"/>
                  <a:gd name="T50" fmla="*/ 901 w 1168"/>
                  <a:gd name="T51" fmla="*/ 265 h 1272"/>
                  <a:gd name="T52" fmla="*/ 962 w 1168"/>
                  <a:gd name="T53" fmla="*/ 287 h 1272"/>
                  <a:gd name="T54" fmla="*/ 995 w 1168"/>
                  <a:gd name="T55" fmla="*/ 350 h 1272"/>
                  <a:gd name="T56" fmla="*/ 969 w 1168"/>
                  <a:gd name="T57" fmla="*/ 435 h 1272"/>
                  <a:gd name="T58" fmla="*/ 923 w 1168"/>
                  <a:gd name="T59" fmla="*/ 493 h 1272"/>
                  <a:gd name="T60" fmla="*/ 909 w 1168"/>
                  <a:gd name="T61" fmla="*/ 593 h 1272"/>
                  <a:gd name="T62" fmla="*/ 923 w 1168"/>
                  <a:gd name="T63" fmla="*/ 673 h 1272"/>
                  <a:gd name="T64" fmla="*/ 967 w 1168"/>
                  <a:gd name="T65" fmla="*/ 711 h 1272"/>
                  <a:gd name="T66" fmla="*/ 1024 w 1168"/>
                  <a:gd name="T67" fmla="*/ 668 h 1272"/>
                  <a:gd name="T68" fmla="*/ 1082 w 1168"/>
                  <a:gd name="T69" fmla="*/ 708 h 1272"/>
                  <a:gd name="T70" fmla="*/ 1127 w 1168"/>
                  <a:gd name="T71" fmla="*/ 764 h 1272"/>
                  <a:gd name="T72" fmla="*/ 1129 w 1168"/>
                  <a:gd name="T73" fmla="*/ 842 h 1272"/>
                  <a:gd name="T74" fmla="*/ 1154 w 1168"/>
                  <a:gd name="T75" fmla="*/ 892 h 1272"/>
                  <a:gd name="T76" fmla="*/ 1086 w 1168"/>
                  <a:gd name="T77" fmla="*/ 897 h 1272"/>
                  <a:gd name="T78" fmla="*/ 1023 w 1168"/>
                  <a:gd name="T79" fmla="*/ 880 h 1272"/>
                  <a:gd name="T80" fmla="*/ 1013 w 1168"/>
                  <a:gd name="T81" fmla="*/ 961 h 1272"/>
                  <a:gd name="T82" fmla="*/ 1032 w 1168"/>
                  <a:gd name="T83" fmla="*/ 1024 h 1272"/>
                  <a:gd name="T84" fmla="*/ 1109 w 1168"/>
                  <a:gd name="T85" fmla="*/ 1047 h 1272"/>
                  <a:gd name="T86" fmla="*/ 1073 w 1168"/>
                  <a:gd name="T87" fmla="*/ 1113 h 1272"/>
                  <a:gd name="T88" fmla="*/ 1029 w 1168"/>
                  <a:gd name="T89" fmla="*/ 1193 h 1272"/>
                  <a:gd name="T90" fmla="*/ 976 w 1168"/>
                  <a:gd name="T91" fmla="*/ 1254 h 1272"/>
                  <a:gd name="T92" fmla="*/ 908 w 1168"/>
                  <a:gd name="T93" fmla="*/ 1271 h 1272"/>
                  <a:gd name="T94" fmla="*/ 849 w 1168"/>
                  <a:gd name="T95" fmla="*/ 1213 h 1272"/>
                  <a:gd name="T96" fmla="*/ 792 w 1168"/>
                  <a:gd name="T97" fmla="*/ 1190 h 1272"/>
                  <a:gd name="T98" fmla="*/ 705 w 1168"/>
                  <a:gd name="T99" fmla="*/ 1171 h 1272"/>
                  <a:gd name="T100" fmla="*/ 648 w 1168"/>
                  <a:gd name="T101" fmla="*/ 1138 h 1272"/>
                  <a:gd name="T102" fmla="*/ 570 w 1168"/>
                  <a:gd name="T103" fmla="*/ 1142 h 1272"/>
                  <a:gd name="T104" fmla="*/ 500 w 1168"/>
                  <a:gd name="T105" fmla="*/ 1167 h 1272"/>
                  <a:gd name="T106" fmla="*/ 411 w 1168"/>
                  <a:gd name="T107" fmla="*/ 1173 h 1272"/>
                  <a:gd name="T108" fmla="*/ 358 w 1168"/>
                  <a:gd name="T109" fmla="*/ 1157 h 1272"/>
                  <a:gd name="T110" fmla="*/ 308 w 1168"/>
                  <a:gd name="T111" fmla="*/ 1093 h 1272"/>
                  <a:gd name="T112" fmla="*/ 258 w 1168"/>
                  <a:gd name="T113" fmla="*/ 1050 h 1272"/>
                  <a:gd name="T114" fmla="*/ 205 w 1168"/>
                  <a:gd name="T115" fmla="*/ 975 h 1272"/>
                  <a:gd name="T116" fmla="*/ 165 w 1168"/>
                  <a:gd name="T117" fmla="*/ 908 h 1272"/>
                  <a:gd name="T118" fmla="*/ 120 w 1168"/>
                  <a:gd name="T119" fmla="*/ 887 h 1272"/>
                  <a:gd name="T120" fmla="*/ 41 w 1168"/>
                  <a:gd name="T121" fmla="*/ 922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68" h="1272">
                    <a:moveTo>
                      <a:pt x="41" y="922"/>
                    </a:moveTo>
                    <a:lnTo>
                      <a:pt x="39" y="913"/>
                    </a:lnTo>
                    <a:lnTo>
                      <a:pt x="36" y="906"/>
                    </a:lnTo>
                    <a:lnTo>
                      <a:pt x="33" y="901"/>
                    </a:lnTo>
                    <a:lnTo>
                      <a:pt x="26" y="893"/>
                    </a:lnTo>
                    <a:lnTo>
                      <a:pt x="22" y="887"/>
                    </a:lnTo>
                    <a:lnTo>
                      <a:pt x="18" y="878"/>
                    </a:lnTo>
                    <a:lnTo>
                      <a:pt x="13" y="869"/>
                    </a:lnTo>
                    <a:lnTo>
                      <a:pt x="10" y="863"/>
                    </a:lnTo>
                    <a:lnTo>
                      <a:pt x="16" y="860"/>
                    </a:lnTo>
                    <a:lnTo>
                      <a:pt x="20" y="858"/>
                    </a:lnTo>
                    <a:lnTo>
                      <a:pt x="13" y="853"/>
                    </a:lnTo>
                    <a:lnTo>
                      <a:pt x="7" y="845"/>
                    </a:lnTo>
                    <a:lnTo>
                      <a:pt x="3" y="839"/>
                    </a:lnTo>
                    <a:lnTo>
                      <a:pt x="4" y="834"/>
                    </a:lnTo>
                    <a:lnTo>
                      <a:pt x="4" y="828"/>
                    </a:lnTo>
                    <a:lnTo>
                      <a:pt x="7" y="828"/>
                    </a:lnTo>
                    <a:lnTo>
                      <a:pt x="7" y="823"/>
                    </a:lnTo>
                    <a:lnTo>
                      <a:pt x="6" y="816"/>
                    </a:lnTo>
                    <a:lnTo>
                      <a:pt x="10" y="815"/>
                    </a:lnTo>
                    <a:lnTo>
                      <a:pt x="15" y="815"/>
                    </a:lnTo>
                    <a:lnTo>
                      <a:pt x="21" y="817"/>
                    </a:lnTo>
                    <a:lnTo>
                      <a:pt x="24" y="824"/>
                    </a:lnTo>
                    <a:lnTo>
                      <a:pt x="26" y="831"/>
                    </a:lnTo>
                    <a:lnTo>
                      <a:pt x="32" y="828"/>
                    </a:lnTo>
                    <a:lnTo>
                      <a:pt x="37" y="824"/>
                    </a:lnTo>
                    <a:lnTo>
                      <a:pt x="42" y="823"/>
                    </a:lnTo>
                    <a:lnTo>
                      <a:pt x="48" y="828"/>
                    </a:lnTo>
                    <a:lnTo>
                      <a:pt x="51" y="828"/>
                    </a:lnTo>
                    <a:lnTo>
                      <a:pt x="56" y="830"/>
                    </a:lnTo>
                    <a:lnTo>
                      <a:pt x="59" y="830"/>
                    </a:lnTo>
                    <a:lnTo>
                      <a:pt x="62" y="830"/>
                    </a:lnTo>
                    <a:lnTo>
                      <a:pt x="63" y="825"/>
                    </a:lnTo>
                    <a:lnTo>
                      <a:pt x="63" y="820"/>
                    </a:lnTo>
                    <a:lnTo>
                      <a:pt x="63" y="816"/>
                    </a:lnTo>
                    <a:lnTo>
                      <a:pt x="64" y="813"/>
                    </a:lnTo>
                    <a:lnTo>
                      <a:pt x="67" y="809"/>
                    </a:lnTo>
                    <a:lnTo>
                      <a:pt x="70" y="806"/>
                    </a:lnTo>
                    <a:lnTo>
                      <a:pt x="70" y="801"/>
                    </a:lnTo>
                    <a:lnTo>
                      <a:pt x="68" y="797"/>
                    </a:lnTo>
                    <a:lnTo>
                      <a:pt x="67" y="792"/>
                    </a:lnTo>
                    <a:lnTo>
                      <a:pt x="70" y="790"/>
                    </a:lnTo>
                    <a:lnTo>
                      <a:pt x="79" y="788"/>
                    </a:lnTo>
                    <a:lnTo>
                      <a:pt x="85" y="787"/>
                    </a:lnTo>
                    <a:lnTo>
                      <a:pt x="88" y="780"/>
                    </a:lnTo>
                    <a:lnTo>
                      <a:pt x="89" y="772"/>
                    </a:lnTo>
                    <a:lnTo>
                      <a:pt x="88" y="768"/>
                    </a:lnTo>
                    <a:lnTo>
                      <a:pt x="92" y="767"/>
                    </a:lnTo>
                    <a:lnTo>
                      <a:pt x="95" y="771"/>
                    </a:lnTo>
                    <a:lnTo>
                      <a:pt x="100" y="769"/>
                    </a:lnTo>
                    <a:lnTo>
                      <a:pt x="106" y="769"/>
                    </a:lnTo>
                    <a:lnTo>
                      <a:pt x="108" y="769"/>
                    </a:lnTo>
                    <a:lnTo>
                      <a:pt x="114" y="770"/>
                    </a:lnTo>
                    <a:lnTo>
                      <a:pt x="118" y="765"/>
                    </a:lnTo>
                    <a:lnTo>
                      <a:pt x="121" y="764"/>
                    </a:lnTo>
                    <a:lnTo>
                      <a:pt x="126" y="762"/>
                    </a:lnTo>
                    <a:lnTo>
                      <a:pt x="129" y="760"/>
                    </a:lnTo>
                    <a:lnTo>
                      <a:pt x="132" y="757"/>
                    </a:lnTo>
                    <a:lnTo>
                      <a:pt x="136" y="757"/>
                    </a:lnTo>
                    <a:lnTo>
                      <a:pt x="141" y="755"/>
                    </a:lnTo>
                    <a:lnTo>
                      <a:pt x="141" y="748"/>
                    </a:lnTo>
                    <a:lnTo>
                      <a:pt x="139" y="743"/>
                    </a:lnTo>
                    <a:lnTo>
                      <a:pt x="136" y="736"/>
                    </a:lnTo>
                    <a:lnTo>
                      <a:pt x="134" y="730"/>
                    </a:lnTo>
                    <a:lnTo>
                      <a:pt x="134" y="723"/>
                    </a:lnTo>
                    <a:lnTo>
                      <a:pt x="134" y="716"/>
                    </a:lnTo>
                    <a:lnTo>
                      <a:pt x="134" y="710"/>
                    </a:lnTo>
                    <a:lnTo>
                      <a:pt x="136" y="705"/>
                    </a:lnTo>
                    <a:lnTo>
                      <a:pt x="139" y="702"/>
                    </a:lnTo>
                    <a:lnTo>
                      <a:pt x="134" y="698"/>
                    </a:lnTo>
                    <a:lnTo>
                      <a:pt x="130" y="695"/>
                    </a:lnTo>
                    <a:lnTo>
                      <a:pt x="126" y="693"/>
                    </a:lnTo>
                    <a:lnTo>
                      <a:pt x="119" y="693"/>
                    </a:lnTo>
                    <a:lnTo>
                      <a:pt x="117" y="687"/>
                    </a:lnTo>
                    <a:lnTo>
                      <a:pt x="118" y="680"/>
                    </a:lnTo>
                    <a:lnTo>
                      <a:pt x="116" y="674"/>
                    </a:lnTo>
                    <a:lnTo>
                      <a:pt x="112" y="668"/>
                    </a:lnTo>
                    <a:lnTo>
                      <a:pt x="109" y="664"/>
                    </a:lnTo>
                    <a:lnTo>
                      <a:pt x="107" y="658"/>
                    </a:lnTo>
                    <a:lnTo>
                      <a:pt x="109" y="655"/>
                    </a:lnTo>
                    <a:lnTo>
                      <a:pt x="114" y="651"/>
                    </a:lnTo>
                    <a:lnTo>
                      <a:pt x="114" y="645"/>
                    </a:lnTo>
                    <a:lnTo>
                      <a:pt x="117" y="641"/>
                    </a:lnTo>
                    <a:lnTo>
                      <a:pt x="120" y="638"/>
                    </a:lnTo>
                    <a:lnTo>
                      <a:pt x="124" y="635"/>
                    </a:lnTo>
                    <a:lnTo>
                      <a:pt x="129" y="634"/>
                    </a:lnTo>
                    <a:lnTo>
                      <a:pt x="129" y="628"/>
                    </a:lnTo>
                    <a:lnTo>
                      <a:pt x="124" y="625"/>
                    </a:lnTo>
                    <a:lnTo>
                      <a:pt x="124" y="620"/>
                    </a:lnTo>
                    <a:lnTo>
                      <a:pt x="122" y="615"/>
                    </a:lnTo>
                    <a:lnTo>
                      <a:pt x="123" y="611"/>
                    </a:lnTo>
                    <a:lnTo>
                      <a:pt x="122" y="605"/>
                    </a:lnTo>
                    <a:lnTo>
                      <a:pt x="121" y="603"/>
                    </a:lnTo>
                    <a:lnTo>
                      <a:pt x="128" y="603"/>
                    </a:lnTo>
                    <a:lnTo>
                      <a:pt x="132" y="603"/>
                    </a:lnTo>
                    <a:lnTo>
                      <a:pt x="134" y="601"/>
                    </a:lnTo>
                    <a:lnTo>
                      <a:pt x="139" y="598"/>
                    </a:lnTo>
                    <a:lnTo>
                      <a:pt x="137" y="591"/>
                    </a:lnTo>
                    <a:lnTo>
                      <a:pt x="137" y="585"/>
                    </a:lnTo>
                    <a:lnTo>
                      <a:pt x="134" y="579"/>
                    </a:lnTo>
                    <a:lnTo>
                      <a:pt x="132" y="575"/>
                    </a:lnTo>
                    <a:lnTo>
                      <a:pt x="128" y="570"/>
                    </a:lnTo>
                    <a:lnTo>
                      <a:pt x="126" y="565"/>
                    </a:lnTo>
                    <a:lnTo>
                      <a:pt x="127" y="558"/>
                    </a:lnTo>
                    <a:lnTo>
                      <a:pt x="129" y="552"/>
                    </a:lnTo>
                    <a:lnTo>
                      <a:pt x="129" y="547"/>
                    </a:lnTo>
                    <a:lnTo>
                      <a:pt x="126" y="541"/>
                    </a:lnTo>
                    <a:lnTo>
                      <a:pt x="123" y="538"/>
                    </a:lnTo>
                    <a:lnTo>
                      <a:pt x="118" y="537"/>
                    </a:lnTo>
                    <a:lnTo>
                      <a:pt x="113" y="535"/>
                    </a:lnTo>
                    <a:lnTo>
                      <a:pt x="111" y="532"/>
                    </a:lnTo>
                    <a:lnTo>
                      <a:pt x="107" y="530"/>
                    </a:lnTo>
                    <a:lnTo>
                      <a:pt x="103" y="530"/>
                    </a:lnTo>
                    <a:lnTo>
                      <a:pt x="102" y="525"/>
                    </a:lnTo>
                    <a:lnTo>
                      <a:pt x="98" y="523"/>
                    </a:lnTo>
                    <a:lnTo>
                      <a:pt x="96" y="520"/>
                    </a:lnTo>
                    <a:lnTo>
                      <a:pt x="95" y="516"/>
                    </a:lnTo>
                    <a:lnTo>
                      <a:pt x="97" y="510"/>
                    </a:lnTo>
                    <a:lnTo>
                      <a:pt x="99" y="504"/>
                    </a:lnTo>
                    <a:lnTo>
                      <a:pt x="103" y="500"/>
                    </a:lnTo>
                    <a:lnTo>
                      <a:pt x="104" y="495"/>
                    </a:lnTo>
                    <a:lnTo>
                      <a:pt x="106" y="492"/>
                    </a:lnTo>
                    <a:lnTo>
                      <a:pt x="106" y="488"/>
                    </a:lnTo>
                    <a:lnTo>
                      <a:pt x="110" y="488"/>
                    </a:lnTo>
                    <a:lnTo>
                      <a:pt x="114" y="488"/>
                    </a:lnTo>
                    <a:lnTo>
                      <a:pt x="119" y="483"/>
                    </a:lnTo>
                    <a:lnTo>
                      <a:pt x="120" y="477"/>
                    </a:lnTo>
                    <a:lnTo>
                      <a:pt x="124" y="473"/>
                    </a:lnTo>
                    <a:lnTo>
                      <a:pt x="123" y="466"/>
                    </a:lnTo>
                    <a:lnTo>
                      <a:pt x="123" y="462"/>
                    </a:lnTo>
                    <a:lnTo>
                      <a:pt x="124" y="457"/>
                    </a:lnTo>
                    <a:lnTo>
                      <a:pt x="126" y="449"/>
                    </a:lnTo>
                    <a:lnTo>
                      <a:pt x="120" y="445"/>
                    </a:lnTo>
                    <a:lnTo>
                      <a:pt x="119" y="438"/>
                    </a:lnTo>
                    <a:lnTo>
                      <a:pt x="120" y="432"/>
                    </a:lnTo>
                    <a:lnTo>
                      <a:pt x="123" y="428"/>
                    </a:lnTo>
                    <a:lnTo>
                      <a:pt x="124" y="424"/>
                    </a:lnTo>
                    <a:lnTo>
                      <a:pt x="126" y="419"/>
                    </a:lnTo>
                    <a:lnTo>
                      <a:pt x="122" y="415"/>
                    </a:lnTo>
                    <a:lnTo>
                      <a:pt x="118" y="413"/>
                    </a:lnTo>
                    <a:lnTo>
                      <a:pt x="114" y="411"/>
                    </a:lnTo>
                    <a:lnTo>
                      <a:pt x="114" y="405"/>
                    </a:lnTo>
                    <a:lnTo>
                      <a:pt x="112" y="400"/>
                    </a:lnTo>
                    <a:lnTo>
                      <a:pt x="108" y="397"/>
                    </a:lnTo>
                    <a:lnTo>
                      <a:pt x="104" y="391"/>
                    </a:lnTo>
                    <a:lnTo>
                      <a:pt x="97" y="390"/>
                    </a:lnTo>
                    <a:lnTo>
                      <a:pt x="91" y="389"/>
                    </a:lnTo>
                    <a:lnTo>
                      <a:pt x="90" y="384"/>
                    </a:lnTo>
                    <a:lnTo>
                      <a:pt x="88" y="379"/>
                    </a:lnTo>
                    <a:lnTo>
                      <a:pt x="81" y="378"/>
                    </a:lnTo>
                    <a:lnTo>
                      <a:pt x="77" y="372"/>
                    </a:lnTo>
                    <a:lnTo>
                      <a:pt x="72" y="376"/>
                    </a:lnTo>
                    <a:lnTo>
                      <a:pt x="68" y="374"/>
                    </a:lnTo>
                    <a:lnTo>
                      <a:pt x="65" y="370"/>
                    </a:lnTo>
                    <a:lnTo>
                      <a:pt x="60" y="371"/>
                    </a:lnTo>
                    <a:lnTo>
                      <a:pt x="54" y="372"/>
                    </a:lnTo>
                    <a:lnTo>
                      <a:pt x="49" y="372"/>
                    </a:lnTo>
                    <a:lnTo>
                      <a:pt x="41" y="371"/>
                    </a:lnTo>
                    <a:lnTo>
                      <a:pt x="35" y="370"/>
                    </a:lnTo>
                    <a:lnTo>
                      <a:pt x="32" y="367"/>
                    </a:lnTo>
                    <a:lnTo>
                      <a:pt x="26" y="369"/>
                    </a:lnTo>
                    <a:lnTo>
                      <a:pt x="21" y="367"/>
                    </a:lnTo>
                    <a:lnTo>
                      <a:pt x="17" y="361"/>
                    </a:lnTo>
                    <a:lnTo>
                      <a:pt x="11" y="357"/>
                    </a:lnTo>
                    <a:lnTo>
                      <a:pt x="7" y="353"/>
                    </a:lnTo>
                    <a:lnTo>
                      <a:pt x="7" y="347"/>
                    </a:lnTo>
                    <a:lnTo>
                      <a:pt x="0" y="347"/>
                    </a:lnTo>
                    <a:lnTo>
                      <a:pt x="3" y="342"/>
                    </a:lnTo>
                    <a:lnTo>
                      <a:pt x="4" y="339"/>
                    </a:lnTo>
                    <a:lnTo>
                      <a:pt x="8" y="338"/>
                    </a:lnTo>
                    <a:lnTo>
                      <a:pt x="14" y="336"/>
                    </a:lnTo>
                    <a:lnTo>
                      <a:pt x="19" y="334"/>
                    </a:lnTo>
                    <a:lnTo>
                      <a:pt x="24" y="334"/>
                    </a:lnTo>
                    <a:lnTo>
                      <a:pt x="31" y="333"/>
                    </a:lnTo>
                    <a:lnTo>
                      <a:pt x="36" y="332"/>
                    </a:lnTo>
                    <a:lnTo>
                      <a:pt x="43" y="331"/>
                    </a:lnTo>
                    <a:lnTo>
                      <a:pt x="47" y="331"/>
                    </a:lnTo>
                    <a:lnTo>
                      <a:pt x="51" y="331"/>
                    </a:lnTo>
                    <a:lnTo>
                      <a:pt x="57" y="332"/>
                    </a:lnTo>
                    <a:lnTo>
                      <a:pt x="61" y="329"/>
                    </a:lnTo>
                    <a:lnTo>
                      <a:pt x="64" y="329"/>
                    </a:lnTo>
                    <a:lnTo>
                      <a:pt x="68" y="329"/>
                    </a:lnTo>
                    <a:lnTo>
                      <a:pt x="73" y="325"/>
                    </a:lnTo>
                    <a:lnTo>
                      <a:pt x="76" y="318"/>
                    </a:lnTo>
                    <a:lnTo>
                      <a:pt x="78" y="314"/>
                    </a:lnTo>
                    <a:lnTo>
                      <a:pt x="79" y="305"/>
                    </a:lnTo>
                    <a:lnTo>
                      <a:pt x="75" y="304"/>
                    </a:lnTo>
                    <a:lnTo>
                      <a:pt x="71" y="308"/>
                    </a:lnTo>
                    <a:lnTo>
                      <a:pt x="69" y="303"/>
                    </a:lnTo>
                    <a:lnTo>
                      <a:pt x="68" y="294"/>
                    </a:lnTo>
                    <a:lnTo>
                      <a:pt x="67" y="289"/>
                    </a:lnTo>
                    <a:lnTo>
                      <a:pt x="66" y="282"/>
                    </a:lnTo>
                    <a:lnTo>
                      <a:pt x="64" y="274"/>
                    </a:lnTo>
                    <a:lnTo>
                      <a:pt x="64" y="267"/>
                    </a:lnTo>
                    <a:lnTo>
                      <a:pt x="65" y="265"/>
                    </a:lnTo>
                    <a:lnTo>
                      <a:pt x="69" y="264"/>
                    </a:lnTo>
                    <a:lnTo>
                      <a:pt x="70" y="261"/>
                    </a:lnTo>
                    <a:lnTo>
                      <a:pt x="74" y="256"/>
                    </a:lnTo>
                    <a:lnTo>
                      <a:pt x="77" y="253"/>
                    </a:lnTo>
                    <a:lnTo>
                      <a:pt x="83" y="252"/>
                    </a:lnTo>
                    <a:lnTo>
                      <a:pt x="86" y="251"/>
                    </a:lnTo>
                    <a:lnTo>
                      <a:pt x="91" y="251"/>
                    </a:lnTo>
                    <a:lnTo>
                      <a:pt x="91" y="244"/>
                    </a:lnTo>
                    <a:lnTo>
                      <a:pt x="91" y="238"/>
                    </a:lnTo>
                    <a:lnTo>
                      <a:pt x="97" y="237"/>
                    </a:lnTo>
                    <a:lnTo>
                      <a:pt x="104" y="240"/>
                    </a:lnTo>
                    <a:lnTo>
                      <a:pt x="109" y="237"/>
                    </a:lnTo>
                    <a:lnTo>
                      <a:pt x="111" y="230"/>
                    </a:lnTo>
                    <a:lnTo>
                      <a:pt x="109" y="224"/>
                    </a:lnTo>
                    <a:lnTo>
                      <a:pt x="104" y="221"/>
                    </a:lnTo>
                    <a:lnTo>
                      <a:pt x="108" y="218"/>
                    </a:lnTo>
                    <a:lnTo>
                      <a:pt x="109" y="212"/>
                    </a:lnTo>
                    <a:lnTo>
                      <a:pt x="111" y="208"/>
                    </a:lnTo>
                    <a:lnTo>
                      <a:pt x="122" y="207"/>
                    </a:lnTo>
                    <a:lnTo>
                      <a:pt x="119" y="205"/>
                    </a:lnTo>
                    <a:lnTo>
                      <a:pt x="128" y="199"/>
                    </a:lnTo>
                    <a:lnTo>
                      <a:pt x="124" y="196"/>
                    </a:lnTo>
                    <a:lnTo>
                      <a:pt x="134" y="193"/>
                    </a:lnTo>
                    <a:lnTo>
                      <a:pt x="142" y="189"/>
                    </a:lnTo>
                    <a:lnTo>
                      <a:pt x="148" y="180"/>
                    </a:lnTo>
                    <a:lnTo>
                      <a:pt x="141" y="170"/>
                    </a:lnTo>
                    <a:lnTo>
                      <a:pt x="142" y="161"/>
                    </a:lnTo>
                    <a:lnTo>
                      <a:pt x="145" y="158"/>
                    </a:lnTo>
                    <a:lnTo>
                      <a:pt x="147" y="149"/>
                    </a:lnTo>
                    <a:lnTo>
                      <a:pt x="151" y="144"/>
                    </a:lnTo>
                    <a:lnTo>
                      <a:pt x="156" y="140"/>
                    </a:lnTo>
                    <a:lnTo>
                      <a:pt x="162" y="140"/>
                    </a:lnTo>
                    <a:lnTo>
                      <a:pt x="167" y="145"/>
                    </a:lnTo>
                    <a:lnTo>
                      <a:pt x="168" y="153"/>
                    </a:lnTo>
                    <a:lnTo>
                      <a:pt x="169" y="162"/>
                    </a:lnTo>
                    <a:lnTo>
                      <a:pt x="170" y="169"/>
                    </a:lnTo>
                    <a:lnTo>
                      <a:pt x="175" y="172"/>
                    </a:lnTo>
                    <a:lnTo>
                      <a:pt x="176" y="177"/>
                    </a:lnTo>
                    <a:lnTo>
                      <a:pt x="180" y="176"/>
                    </a:lnTo>
                    <a:lnTo>
                      <a:pt x="185" y="171"/>
                    </a:lnTo>
                    <a:lnTo>
                      <a:pt x="187" y="171"/>
                    </a:lnTo>
                    <a:lnTo>
                      <a:pt x="187" y="178"/>
                    </a:lnTo>
                    <a:lnTo>
                      <a:pt x="192" y="179"/>
                    </a:lnTo>
                    <a:lnTo>
                      <a:pt x="196" y="179"/>
                    </a:lnTo>
                    <a:lnTo>
                      <a:pt x="199" y="183"/>
                    </a:lnTo>
                    <a:lnTo>
                      <a:pt x="203" y="185"/>
                    </a:lnTo>
                    <a:lnTo>
                      <a:pt x="207" y="188"/>
                    </a:lnTo>
                    <a:lnTo>
                      <a:pt x="213" y="190"/>
                    </a:lnTo>
                    <a:lnTo>
                      <a:pt x="217" y="185"/>
                    </a:lnTo>
                    <a:lnTo>
                      <a:pt x="222" y="185"/>
                    </a:lnTo>
                    <a:lnTo>
                      <a:pt x="227" y="187"/>
                    </a:lnTo>
                    <a:lnTo>
                      <a:pt x="233" y="188"/>
                    </a:lnTo>
                    <a:lnTo>
                      <a:pt x="237" y="194"/>
                    </a:lnTo>
                    <a:lnTo>
                      <a:pt x="239" y="201"/>
                    </a:lnTo>
                    <a:lnTo>
                      <a:pt x="246" y="201"/>
                    </a:lnTo>
                    <a:lnTo>
                      <a:pt x="247" y="208"/>
                    </a:lnTo>
                    <a:lnTo>
                      <a:pt x="252" y="213"/>
                    </a:lnTo>
                    <a:lnTo>
                      <a:pt x="257" y="219"/>
                    </a:lnTo>
                    <a:lnTo>
                      <a:pt x="263" y="223"/>
                    </a:lnTo>
                    <a:lnTo>
                      <a:pt x="272" y="219"/>
                    </a:lnTo>
                    <a:lnTo>
                      <a:pt x="274" y="215"/>
                    </a:lnTo>
                    <a:lnTo>
                      <a:pt x="275" y="210"/>
                    </a:lnTo>
                    <a:lnTo>
                      <a:pt x="275" y="204"/>
                    </a:lnTo>
                    <a:lnTo>
                      <a:pt x="274" y="196"/>
                    </a:lnTo>
                    <a:lnTo>
                      <a:pt x="275" y="192"/>
                    </a:lnTo>
                    <a:lnTo>
                      <a:pt x="276" y="184"/>
                    </a:lnTo>
                    <a:lnTo>
                      <a:pt x="281" y="180"/>
                    </a:lnTo>
                    <a:lnTo>
                      <a:pt x="286" y="176"/>
                    </a:lnTo>
                    <a:lnTo>
                      <a:pt x="291" y="177"/>
                    </a:lnTo>
                    <a:lnTo>
                      <a:pt x="299" y="178"/>
                    </a:lnTo>
                    <a:lnTo>
                      <a:pt x="301" y="172"/>
                    </a:lnTo>
                    <a:lnTo>
                      <a:pt x="307" y="175"/>
                    </a:lnTo>
                    <a:lnTo>
                      <a:pt x="309" y="180"/>
                    </a:lnTo>
                    <a:lnTo>
                      <a:pt x="317" y="180"/>
                    </a:lnTo>
                    <a:lnTo>
                      <a:pt x="318" y="184"/>
                    </a:lnTo>
                    <a:lnTo>
                      <a:pt x="319" y="190"/>
                    </a:lnTo>
                    <a:lnTo>
                      <a:pt x="322" y="189"/>
                    </a:lnTo>
                    <a:lnTo>
                      <a:pt x="327" y="191"/>
                    </a:lnTo>
                    <a:lnTo>
                      <a:pt x="328" y="196"/>
                    </a:lnTo>
                    <a:lnTo>
                      <a:pt x="331" y="199"/>
                    </a:lnTo>
                    <a:lnTo>
                      <a:pt x="334" y="201"/>
                    </a:lnTo>
                    <a:lnTo>
                      <a:pt x="340" y="201"/>
                    </a:lnTo>
                    <a:lnTo>
                      <a:pt x="344" y="199"/>
                    </a:lnTo>
                    <a:lnTo>
                      <a:pt x="347" y="195"/>
                    </a:lnTo>
                    <a:lnTo>
                      <a:pt x="347" y="192"/>
                    </a:lnTo>
                    <a:lnTo>
                      <a:pt x="345" y="187"/>
                    </a:lnTo>
                    <a:lnTo>
                      <a:pt x="346" y="178"/>
                    </a:lnTo>
                    <a:lnTo>
                      <a:pt x="350" y="176"/>
                    </a:lnTo>
                    <a:lnTo>
                      <a:pt x="355" y="173"/>
                    </a:lnTo>
                    <a:lnTo>
                      <a:pt x="358" y="173"/>
                    </a:lnTo>
                    <a:lnTo>
                      <a:pt x="359" y="168"/>
                    </a:lnTo>
                    <a:lnTo>
                      <a:pt x="361" y="162"/>
                    </a:lnTo>
                    <a:lnTo>
                      <a:pt x="366" y="159"/>
                    </a:lnTo>
                    <a:lnTo>
                      <a:pt x="371" y="159"/>
                    </a:lnTo>
                    <a:lnTo>
                      <a:pt x="377" y="158"/>
                    </a:lnTo>
                    <a:lnTo>
                      <a:pt x="381" y="152"/>
                    </a:lnTo>
                    <a:lnTo>
                      <a:pt x="385" y="149"/>
                    </a:lnTo>
                    <a:lnTo>
                      <a:pt x="390" y="151"/>
                    </a:lnTo>
                    <a:lnTo>
                      <a:pt x="395" y="152"/>
                    </a:lnTo>
                    <a:lnTo>
                      <a:pt x="401" y="151"/>
                    </a:lnTo>
                    <a:lnTo>
                      <a:pt x="407" y="151"/>
                    </a:lnTo>
                    <a:lnTo>
                      <a:pt x="414" y="149"/>
                    </a:lnTo>
                    <a:lnTo>
                      <a:pt x="415" y="141"/>
                    </a:lnTo>
                    <a:lnTo>
                      <a:pt x="423" y="141"/>
                    </a:lnTo>
                    <a:lnTo>
                      <a:pt x="428" y="142"/>
                    </a:lnTo>
                    <a:lnTo>
                      <a:pt x="431" y="142"/>
                    </a:lnTo>
                    <a:lnTo>
                      <a:pt x="435" y="138"/>
                    </a:lnTo>
                    <a:lnTo>
                      <a:pt x="440" y="135"/>
                    </a:lnTo>
                    <a:lnTo>
                      <a:pt x="445" y="134"/>
                    </a:lnTo>
                    <a:lnTo>
                      <a:pt x="452" y="134"/>
                    </a:lnTo>
                    <a:lnTo>
                      <a:pt x="456" y="132"/>
                    </a:lnTo>
                    <a:lnTo>
                      <a:pt x="459" y="126"/>
                    </a:lnTo>
                    <a:lnTo>
                      <a:pt x="460" y="122"/>
                    </a:lnTo>
                    <a:lnTo>
                      <a:pt x="466" y="121"/>
                    </a:lnTo>
                    <a:lnTo>
                      <a:pt x="468" y="114"/>
                    </a:lnTo>
                    <a:lnTo>
                      <a:pt x="471" y="109"/>
                    </a:lnTo>
                    <a:lnTo>
                      <a:pt x="473" y="105"/>
                    </a:lnTo>
                    <a:lnTo>
                      <a:pt x="481" y="105"/>
                    </a:lnTo>
                    <a:lnTo>
                      <a:pt x="485" y="101"/>
                    </a:lnTo>
                    <a:lnTo>
                      <a:pt x="486" y="94"/>
                    </a:lnTo>
                    <a:lnTo>
                      <a:pt x="487" y="85"/>
                    </a:lnTo>
                    <a:lnTo>
                      <a:pt x="484" y="79"/>
                    </a:lnTo>
                    <a:lnTo>
                      <a:pt x="484" y="72"/>
                    </a:lnTo>
                    <a:lnTo>
                      <a:pt x="484" y="64"/>
                    </a:lnTo>
                    <a:lnTo>
                      <a:pt x="487" y="61"/>
                    </a:lnTo>
                    <a:lnTo>
                      <a:pt x="488" y="59"/>
                    </a:lnTo>
                    <a:lnTo>
                      <a:pt x="493" y="55"/>
                    </a:lnTo>
                    <a:lnTo>
                      <a:pt x="501" y="54"/>
                    </a:lnTo>
                    <a:lnTo>
                      <a:pt x="504" y="51"/>
                    </a:lnTo>
                    <a:lnTo>
                      <a:pt x="510" y="48"/>
                    </a:lnTo>
                    <a:lnTo>
                      <a:pt x="516" y="51"/>
                    </a:lnTo>
                    <a:lnTo>
                      <a:pt x="520" y="54"/>
                    </a:lnTo>
                    <a:lnTo>
                      <a:pt x="523" y="55"/>
                    </a:lnTo>
                    <a:lnTo>
                      <a:pt x="526" y="52"/>
                    </a:lnTo>
                    <a:lnTo>
                      <a:pt x="525" y="46"/>
                    </a:lnTo>
                    <a:lnTo>
                      <a:pt x="525" y="41"/>
                    </a:lnTo>
                    <a:lnTo>
                      <a:pt x="528" y="37"/>
                    </a:lnTo>
                    <a:lnTo>
                      <a:pt x="532" y="35"/>
                    </a:lnTo>
                    <a:lnTo>
                      <a:pt x="538" y="35"/>
                    </a:lnTo>
                    <a:lnTo>
                      <a:pt x="542" y="35"/>
                    </a:lnTo>
                    <a:lnTo>
                      <a:pt x="546" y="32"/>
                    </a:lnTo>
                    <a:lnTo>
                      <a:pt x="551" y="32"/>
                    </a:lnTo>
                    <a:lnTo>
                      <a:pt x="558" y="31"/>
                    </a:lnTo>
                    <a:lnTo>
                      <a:pt x="564" y="30"/>
                    </a:lnTo>
                    <a:lnTo>
                      <a:pt x="566" y="26"/>
                    </a:lnTo>
                    <a:lnTo>
                      <a:pt x="574" y="26"/>
                    </a:lnTo>
                    <a:lnTo>
                      <a:pt x="581" y="26"/>
                    </a:lnTo>
                    <a:lnTo>
                      <a:pt x="586" y="23"/>
                    </a:lnTo>
                    <a:lnTo>
                      <a:pt x="586" y="17"/>
                    </a:lnTo>
                    <a:lnTo>
                      <a:pt x="589" y="12"/>
                    </a:lnTo>
                    <a:lnTo>
                      <a:pt x="596" y="8"/>
                    </a:lnTo>
                    <a:lnTo>
                      <a:pt x="601" y="7"/>
                    </a:lnTo>
                    <a:lnTo>
                      <a:pt x="603" y="0"/>
                    </a:lnTo>
                    <a:lnTo>
                      <a:pt x="605" y="9"/>
                    </a:lnTo>
                    <a:lnTo>
                      <a:pt x="609" y="12"/>
                    </a:lnTo>
                    <a:lnTo>
                      <a:pt x="612" y="15"/>
                    </a:lnTo>
                    <a:lnTo>
                      <a:pt x="612" y="21"/>
                    </a:lnTo>
                    <a:lnTo>
                      <a:pt x="616" y="24"/>
                    </a:lnTo>
                    <a:lnTo>
                      <a:pt x="620" y="25"/>
                    </a:lnTo>
                    <a:lnTo>
                      <a:pt x="626" y="25"/>
                    </a:lnTo>
                    <a:lnTo>
                      <a:pt x="633" y="25"/>
                    </a:lnTo>
                    <a:lnTo>
                      <a:pt x="640" y="25"/>
                    </a:lnTo>
                    <a:lnTo>
                      <a:pt x="643" y="28"/>
                    </a:lnTo>
                    <a:lnTo>
                      <a:pt x="648" y="30"/>
                    </a:lnTo>
                    <a:lnTo>
                      <a:pt x="648" y="34"/>
                    </a:lnTo>
                    <a:lnTo>
                      <a:pt x="643" y="41"/>
                    </a:lnTo>
                    <a:lnTo>
                      <a:pt x="643" y="46"/>
                    </a:lnTo>
                    <a:lnTo>
                      <a:pt x="646" y="47"/>
                    </a:lnTo>
                    <a:lnTo>
                      <a:pt x="652" y="48"/>
                    </a:lnTo>
                    <a:lnTo>
                      <a:pt x="656" y="48"/>
                    </a:lnTo>
                    <a:lnTo>
                      <a:pt x="661" y="52"/>
                    </a:lnTo>
                    <a:lnTo>
                      <a:pt x="666" y="55"/>
                    </a:lnTo>
                    <a:lnTo>
                      <a:pt x="671" y="54"/>
                    </a:lnTo>
                    <a:lnTo>
                      <a:pt x="676" y="52"/>
                    </a:lnTo>
                    <a:lnTo>
                      <a:pt x="682" y="50"/>
                    </a:lnTo>
                    <a:lnTo>
                      <a:pt x="686" y="51"/>
                    </a:lnTo>
                    <a:lnTo>
                      <a:pt x="687" y="57"/>
                    </a:lnTo>
                    <a:lnTo>
                      <a:pt x="687" y="64"/>
                    </a:lnTo>
                    <a:lnTo>
                      <a:pt x="689" y="69"/>
                    </a:lnTo>
                    <a:lnTo>
                      <a:pt x="693" y="71"/>
                    </a:lnTo>
                    <a:lnTo>
                      <a:pt x="699" y="71"/>
                    </a:lnTo>
                    <a:lnTo>
                      <a:pt x="699" y="75"/>
                    </a:lnTo>
                    <a:lnTo>
                      <a:pt x="699" y="79"/>
                    </a:lnTo>
                    <a:lnTo>
                      <a:pt x="699" y="85"/>
                    </a:lnTo>
                    <a:lnTo>
                      <a:pt x="697" y="90"/>
                    </a:lnTo>
                    <a:lnTo>
                      <a:pt x="697" y="94"/>
                    </a:lnTo>
                    <a:lnTo>
                      <a:pt x="702" y="95"/>
                    </a:lnTo>
                    <a:lnTo>
                      <a:pt x="708" y="96"/>
                    </a:lnTo>
                    <a:lnTo>
                      <a:pt x="711" y="102"/>
                    </a:lnTo>
                    <a:lnTo>
                      <a:pt x="717" y="105"/>
                    </a:lnTo>
                    <a:lnTo>
                      <a:pt x="723" y="105"/>
                    </a:lnTo>
                    <a:lnTo>
                      <a:pt x="724" y="110"/>
                    </a:lnTo>
                    <a:lnTo>
                      <a:pt x="728" y="111"/>
                    </a:lnTo>
                    <a:lnTo>
                      <a:pt x="735" y="114"/>
                    </a:lnTo>
                    <a:lnTo>
                      <a:pt x="739" y="116"/>
                    </a:lnTo>
                    <a:lnTo>
                      <a:pt x="743" y="122"/>
                    </a:lnTo>
                    <a:lnTo>
                      <a:pt x="746" y="126"/>
                    </a:lnTo>
                    <a:lnTo>
                      <a:pt x="746" y="134"/>
                    </a:lnTo>
                    <a:lnTo>
                      <a:pt x="751" y="135"/>
                    </a:lnTo>
                    <a:lnTo>
                      <a:pt x="756" y="137"/>
                    </a:lnTo>
                    <a:lnTo>
                      <a:pt x="760" y="142"/>
                    </a:lnTo>
                    <a:lnTo>
                      <a:pt x="757" y="148"/>
                    </a:lnTo>
                    <a:lnTo>
                      <a:pt x="756" y="153"/>
                    </a:lnTo>
                    <a:lnTo>
                      <a:pt x="756" y="158"/>
                    </a:lnTo>
                    <a:lnTo>
                      <a:pt x="761" y="158"/>
                    </a:lnTo>
                    <a:lnTo>
                      <a:pt x="766" y="161"/>
                    </a:lnTo>
                    <a:lnTo>
                      <a:pt x="767" y="166"/>
                    </a:lnTo>
                    <a:lnTo>
                      <a:pt x="767" y="171"/>
                    </a:lnTo>
                    <a:lnTo>
                      <a:pt x="767" y="177"/>
                    </a:lnTo>
                    <a:lnTo>
                      <a:pt x="769" y="178"/>
                    </a:lnTo>
                    <a:lnTo>
                      <a:pt x="774" y="177"/>
                    </a:lnTo>
                    <a:lnTo>
                      <a:pt x="779" y="177"/>
                    </a:lnTo>
                    <a:lnTo>
                      <a:pt x="782" y="180"/>
                    </a:lnTo>
                    <a:lnTo>
                      <a:pt x="784" y="184"/>
                    </a:lnTo>
                    <a:lnTo>
                      <a:pt x="787" y="187"/>
                    </a:lnTo>
                    <a:lnTo>
                      <a:pt x="792" y="190"/>
                    </a:lnTo>
                    <a:lnTo>
                      <a:pt x="796" y="192"/>
                    </a:lnTo>
                    <a:lnTo>
                      <a:pt x="802" y="195"/>
                    </a:lnTo>
                    <a:lnTo>
                      <a:pt x="805" y="199"/>
                    </a:lnTo>
                    <a:lnTo>
                      <a:pt x="809" y="204"/>
                    </a:lnTo>
                    <a:lnTo>
                      <a:pt x="808" y="210"/>
                    </a:lnTo>
                    <a:lnTo>
                      <a:pt x="808" y="217"/>
                    </a:lnTo>
                    <a:lnTo>
                      <a:pt x="810" y="222"/>
                    </a:lnTo>
                    <a:lnTo>
                      <a:pt x="815" y="226"/>
                    </a:lnTo>
                    <a:lnTo>
                      <a:pt x="819" y="230"/>
                    </a:lnTo>
                    <a:lnTo>
                      <a:pt x="818" y="237"/>
                    </a:lnTo>
                    <a:lnTo>
                      <a:pt x="821" y="238"/>
                    </a:lnTo>
                    <a:lnTo>
                      <a:pt x="825" y="241"/>
                    </a:lnTo>
                    <a:lnTo>
                      <a:pt x="830" y="241"/>
                    </a:lnTo>
                    <a:lnTo>
                      <a:pt x="831" y="247"/>
                    </a:lnTo>
                    <a:lnTo>
                      <a:pt x="836" y="249"/>
                    </a:lnTo>
                    <a:lnTo>
                      <a:pt x="834" y="254"/>
                    </a:lnTo>
                    <a:lnTo>
                      <a:pt x="834" y="258"/>
                    </a:lnTo>
                    <a:lnTo>
                      <a:pt x="836" y="262"/>
                    </a:lnTo>
                    <a:lnTo>
                      <a:pt x="841" y="260"/>
                    </a:lnTo>
                    <a:lnTo>
                      <a:pt x="848" y="261"/>
                    </a:lnTo>
                    <a:lnTo>
                      <a:pt x="851" y="265"/>
                    </a:lnTo>
                    <a:lnTo>
                      <a:pt x="854" y="269"/>
                    </a:lnTo>
                    <a:lnTo>
                      <a:pt x="859" y="272"/>
                    </a:lnTo>
                    <a:lnTo>
                      <a:pt x="864" y="274"/>
                    </a:lnTo>
                    <a:lnTo>
                      <a:pt x="867" y="276"/>
                    </a:lnTo>
                    <a:lnTo>
                      <a:pt x="872" y="272"/>
                    </a:lnTo>
                    <a:lnTo>
                      <a:pt x="877" y="269"/>
                    </a:lnTo>
                    <a:lnTo>
                      <a:pt x="882" y="266"/>
                    </a:lnTo>
                    <a:lnTo>
                      <a:pt x="890" y="265"/>
                    </a:lnTo>
                    <a:lnTo>
                      <a:pt x="894" y="265"/>
                    </a:lnTo>
                    <a:lnTo>
                      <a:pt x="901" y="265"/>
                    </a:lnTo>
                    <a:lnTo>
                      <a:pt x="907" y="266"/>
                    </a:lnTo>
                    <a:lnTo>
                      <a:pt x="910" y="270"/>
                    </a:lnTo>
                    <a:lnTo>
                      <a:pt x="915" y="272"/>
                    </a:lnTo>
                    <a:lnTo>
                      <a:pt x="918" y="270"/>
                    </a:lnTo>
                    <a:lnTo>
                      <a:pt x="922" y="265"/>
                    </a:lnTo>
                    <a:lnTo>
                      <a:pt x="925" y="260"/>
                    </a:lnTo>
                    <a:lnTo>
                      <a:pt x="928" y="255"/>
                    </a:lnTo>
                    <a:lnTo>
                      <a:pt x="934" y="256"/>
                    </a:lnTo>
                    <a:lnTo>
                      <a:pt x="940" y="258"/>
                    </a:lnTo>
                    <a:lnTo>
                      <a:pt x="943" y="259"/>
                    </a:lnTo>
                    <a:lnTo>
                      <a:pt x="944" y="265"/>
                    </a:lnTo>
                    <a:lnTo>
                      <a:pt x="945" y="271"/>
                    </a:lnTo>
                    <a:lnTo>
                      <a:pt x="947" y="272"/>
                    </a:lnTo>
                    <a:lnTo>
                      <a:pt x="951" y="274"/>
                    </a:lnTo>
                    <a:lnTo>
                      <a:pt x="954" y="279"/>
                    </a:lnTo>
                    <a:lnTo>
                      <a:pt x="957" y="286"/>
                    </a:lnTo>
                    <a:lnTo>
                      <a:pt x="962" y="287"/>
                    </a:lnTo>
                    <a:lnTo>
                      <a:pt x="964" y="289"/>
                    </a:lnTo>
                    <a:lnTo>
                      <a:pt x="967" y="294"/>
                    </a:lnTo>
                    <a:lnTo>
                      <a:pt x="975" y="294"/>
                    </a:lnTo>
                    <a:lnTo>
                      <a:pt x="978" y="299"/>
                    </a:lnTo>
                    <a:lnTo>
                      <a:pt x="982" y="300"/>
                    </a:lnTo>
                    <a:lnTo>
                      <a:pt x="984" y="307"/>
                    </a:lnTo>
                    <a:lnTo>
                      <a:pt x="984" y="312"/>
                    </a:lnTo>
                    <a:lnTo>
                      <a:pt x="989" y="312"/>
                    </a:lnTo>
                    <a:lnTo>
                      <a:pt x="995" y="311"/>
                    </a:lnTo>
                    <a:lnTo>
                      <a:pt x="998" y="314"/>
                    </a:lnTo>
                    <a:lnTo>
                      <a:pt x="999" y="319"/>
                    </a:lnTo>
                    <a:lnTo>
                      <a:pt x="1004" y="321"/>
                    </a:lnTo>
                    <a:lnTo>
                      <a:pt x="1003" y="327"/>
                    </a:lnTo>
                    <a:lnTo>
                      <a:pt x="1000" y="332"/>
                    </a:lnTo>
                    <a:lnTo>
                      <a:pt x="997" y="339"/>
                    </a:lnTo>
                    <a:lnTo>
                      <a:pt x="994" y="345"/>
                    </a:lnTo>
                    <a:lnTo>
                      <a:pt x="995" y="350"/>
                    </a:lnTo>
                    <a:lnTo>
                      <a:pt x="996" y="358"/>
                    </a:lnTo>
                    <a:lnTo>
                      <a:pt x="995" y="365"/>
                    </a:lnTo>
                    <a:lnTo>
                      <a:pt x="995" y="371"/>
                    </a:lnTo>
                    <a:lnTo>
                      <a:pt x="994" y="377"/>
                    </a:lnTo>
                    <a:lnTo>
                      <a:pt x="994" y="382"/>
                    </a:lnTo>
                    <a:lnTo>
                      <a:pt x="995" y="388"/>
                    </a:lnTo>
                    <a:lnTo>
                      <a:pt x="999" y="392"/>
                    </a:lnTo>
                    <a:lnTo>
                      <a:pt x="1001" y="398"/>
                    </a:lnTo>
                    <a:lnTo>
                      <a:pt x="996" y="402"/>
                    </a:lnTo>
                    <a:lnTo>
                      <a:pt x="994" y="408"/>
                    </a:lnTo>
                    <a:lnTo>
                      <a:pt x="992" y="414"/>
                    </a:lnTo>
                    <a:lnTo>
                      <a:pt x="989" y="417"/>
                    </a:lnTo>
                    <a:lnTo>
                      <a:pt x="985" y="421"/>
                    </a:lnTo>
                    <a:lnTo>
                      <a:pt x="979" y="422"/>
                    </a:lnTo>
                    <a:lnTo>
                      <a:pt x="976" y="424"/>
                    </a:lnTo>
                    <a:lnTo>
                      <a:pt x="972" y="431"/>
                    </a:lnTo>
                    <a:lnTo>
                      <a:pt x="969" y="435"/>
                    </a:lnTo>
                    <a:lnTo>
                      <a:pt x="967" y="440"/>
                    </a:lnTo>
                    <a:lnTo>
                      <a:pt x="965" y="444"/>
                    </a:lnTo>
                    <a:lnTo>
                      <a:pt x="962" y="444"/>
                    </a:lnTo>
                    <a:lnTo>
                      <a:pt x="960" y="448"/>
                    </a:lnTo>
                    <a:lnTo>
                      <a:pt x="956" y="452"/>
                    </a:lnTo>
                    <a:lnTo>
                      <a:pt x="951" y="457"/>
                    </a:lnTo>
                    <a:lnTo>
                      <a:pt x="948" y="461"/>
                    </a:lnTo>
                    <a:lnTo>
                      <a:pt x="943" y="461"/>
                    </a:lnTo>
                    <a:lnTo>
                      <a:pt x="939" y="459"/>
                    </a:lnTo>
                    <a:lnTo>
                      <a:pt x="936" y="459"/>
                    </a:lnTo>
                    <a:lnTo>
                      <a:pt x="936" y="466"/>
                    </a:lnTo>
                    <a:lnTo>
                      <a:pt x="933" y="472"/>
                    </a:lnTo>
                    <a:lnTo>
                      <a:pt x="928" y="477"/>
                    </a:lnTo>
                    <a:lnTo>
                      <a:pt x="926" y="481"/>
                    </a:lnTo>
                    <a:lnTo>
                      <a:pt x="926" y="486"/>
                    </a:lnTo>
                    <a:lnTo>
                      <a:pt x="926" y="490"/>
                    </a:lnTo>
                    <a:lnTo>
                      <a:pt x="923" y="493"/>
                    </a:lnTo>
                    <a:lnTo>
                      <a:pt x="922" y="499"/>
                    </a:lnTo>
                    <a:lnTo>
                      <a:pt x="921" y="508"/>
                    </a:lnTo>
                    <a:lnTo>
                      <a:pt x="919" y="518"/>
                    </a:lnTo>
                    <a:lnTo>
                      <a:pt x="920" y="528"/>
                    </a:lnTo>
                    <a:lnTo>
                      <a:pt x="914" y="528"/>
                    </a:lnTo>
                    <a:lnTo>
                      <a:pt x="911" y="531"/>
                    </a:lnTo>
                    <a:lnTo>
                      <a:pt x="910" y="539"/>
                    </a:lnTo>
                    <a:lnTo>
                      <a:pt x="911" y="544"/>
                    </a:lnTo>
                    <a:lnTo>
                      <a:pt x="910" y="553"/>
                    </a:lnTo>
                    <a:lnTo>
                      <a:pt x="910" y="560"/>
                    </a:lnTo>
                    <a:lnTo>
                      <a:pt x="910" y="565"/>
                    </a:lnTo>
                    <a:lnTo>
                      <a:pt x="907" y="568"/>
                    </a:lnTo>
                    <a:lnTo>
                      <a:pt x="903" y="570"/>
                    </a:lnTo>
                    <a:lnTo>
                      <a:pt x="904" y="577"/>
                    </a:lnTo>
                    <a:lnTo>
                      <a:pt x="905" y="582"/>
                    </a:lnTo>
                    <a:lnTo>
                      <a:pt x="908" y="587"/>
                    </a:lnTo>
                    <a:lnTo>
                      <a:pt x="909" y="593"/>
                    </a:lnTo>
                    <a:lnTo>
                      <a:pt x="910" y="598"/>
                    </a:lnTo>
                    <a:lnTo>
                      <a:pt x="912" y="601"/>
                    </a:lnTo>
                    <a:lnTo>
                      <a:pt x="917" y="603"/>
                    </a:lnTo>
                    <a:lnTo>
                      <a:pt x="924" y="604"/>
                    </a:lnTo>
                    <a:lnTo>
                      <a:pt x="924" y="613"/>
                    </a:lnTo>
                    <a:lnTo>
                      <a:pt x="924" y="620"/>
                    </a:lnTo>
                    <a:lnTo>
                      <a:pt x="924" y="624"/>
                    </a:lnTo>
                    <a:lnTo>
                      <a:pt x="928" y="631"/>
                    </a:lnTo>
                    <a:lnTo>
                      <a:pt x="926" y="634"/>
                    </a:lnTo>
                    <a:lnTo>
                      <a:pt x="922" y="637"/>
                    </a:lnTo>
                    <a:lnTo>
                      <a:pt x="921" y="641"/>
                    </a:lnTo>
                    <a:lnTo>
                      <a:pt x="919" y="645"/>
                    </a:lnTo>
                    <a:lnTo>
                      <a:pt x="919" y="651"/>
                    </a:lnTo>
                    <a:lnTo>
                      <a:pt x="916" y="657"/>
                    </a:lnTo>
                    <a:lnTo>
                      <a:pt x="918" y="661"/>
                    </a:lnTo>
                    <a:lnTo>
                      <a:pt x="921" y="665"/>
                    </a:lnTo>
                    <a:lnTo>
                      <a:pt x="923" y="673"/>
                    </a:lnTo>
                    <a:lnTo>
                      <a:pt x="928" y="678"/>
                    </a:lnTo>
                    <a:lnTo>
                      <a:pt x="927" y="684"/>
                    </a:lnTo>
                    <a:lnTo>
                      <a:pt x="931" y="690"/>
                    </a:lnTo>
                    <a:lnTo>
                      <a:pt x="931" y="700"/>
                    </a:lnTo>
                    <a:lnTo>
                      <a:pt x="930" y="708"/>
                    </a:lnTo>
                    <a:lnTo>
                      <a:pt x="931" y="716"/>
                    </a:lnTo>
                    <a:lnTo>
                      <a:pt x="931" y="723"/>
                    </a:lnTo>
                    <a:lnTo>
                      <a:pt x="935" y="727"/>
                    </a:lnTo>
                    <a:lnTo>
                      <a:pt x="939" y="732"/>
                    </a:lnTo>
                    <a:lnTo>
                      <a:pt x="943" y="734"/>
                    </a:lnTo>
                    <a:lnTo>
                      <a:pt x="947" y="732"/>
                    </a:lnTo>
                    <a:lnTo>
                      <a:pt x="951" y="728"/>
                    </a:lnTo>
                    <a:lnTo>
                      <a:pt x="953" y="726"/>
                    </a:lnTo>
                    <a:lnTo>
                      <a:pt x="953" y="721"/>
                    </a:lnTo>
                    <a:lnTo>
                      <a:pt x="958" y="721"/>
                    </a:lnTo>
                    <a:lnTo>
                      <a:pt x="964" y="715"/>
                    </a:lnTo>
                    <a:lnTo>
                      <a:pt x="967" y="711"/>
                    </a:lnTo>
                    <a:lnTo>
                      <a:pt x="972" y="707"/>
                    </a:lnTo>
                    <a:lnTo>
                      <a:pt x="975" y="702"/>
                    </a:lnTo>
                    <a:lnTo>
                      <a:pt x="978" y="700"/>
                    </a:lnTo>
                    <a:lnTo>
                      <a:pt x="980" y="697"/>
                    </a:lnTo>
                    <a:lnTo>
                      <a:pt x="983" y="693"/>
                    </a:lnTo>
                    <a:lnTo>
                      <a:pt x="983" y="687"/>
                    </a:lnTo>
                    <a:lnTo>
                      <a:pt x="985" y="684"/>
                    </a:lnTo>
                    <a:lnTo>
                      <a:pt x="989" y="683"/>
                    </a:lnTo>
                    <a:lnTo>
                      <a:pt x="992" y="678"/>
                    </a:lnTo>
                    <a:lnTo>
                      <a:pt x="995" y="672"/>
                    </a:lnTo>
                    <a:lnTo>
                      <a:pt x="998" y="671"/>
                    </a:lnTo>
                    <a:lnTo>
                      <a:pt x="1004" y="671"/>
                    </a:lnTo>
                    <a:lnTo>
                      <a:pt x="1008" y="670"/>
                    </a:lnTo>
                    <a:lnTo>
                      <a:pt x="1013" y="670"/>
                    </a:lnTo>
                    <a:lnTo>
                      <a:pt x="1017" y="670"/>
                    </a:lnTo>
                    <a:lnTo>
                      <a:pt x="1021" y="673"/>
                    </a:lnTo>
                    <a:lnTo>
                      <a:pt x="1024" y="668"/>
                    </a:lnTo>
                    <a:lnTo>
                      <a:pt x="1029" y="668"/>
                    </a:lnTo>
                    <a:lnTo>
                      <a:pt x="1032" y="675"/>
                    </a:lnTo>
                    <a:lnTo>
                      <a:pt x="1034" y="678"/>
                    </a:lnTo>
                    <a:lnTo>
                      <a:pt x="1039" y="680"/>
                    </a:lnTo>
                    <a:lnTo>
                      <a:pt x="1040" y="685"/>
                    </a:lnTo>
                    <a:lnTo>
                      <a:pt x="1041" y="691"/>
                    </a:lnTo>
                    <a:lnTo>
                      <a:pt x="1047" y="690"/>
                    </a:lnTo>
                    <a:lnTo>
                      <a:pt x="1050" y="689"/>
                    </a:lnTo>
                    <a:lnTo>
                      <a:pt x="1055" y="687"/>
                    </a:lnTo>
                    <a:lnTo>
                      <a:pt x="1062" y="686"/>
                    </a:lnTo>
                    <a:lnTo>
                      <a:pt x="1069" y="685"/>
                    </a:lnTo>
                    <a:lnTo>
                      <a:pt x="1076" y="687"/>
                    </a:lnTo>
                    <a:lnTo>
                      <a:pt x="1077" y="693"/>
                    </a:lnTo>
                    <a:lnTo>
                      <a:pt x="1076" y="698"/>
                    </a:lnTo>
                    <a:lnTo>
                      <a:pt x="1073" y="704"/>
                    </a:lnTo>
                    <a:lnTo>
                      <a:pt x="1077" y="705"/>
                    </a:lnTo>
                    <a:lnTo>
                      <a:pt x="1082" y="708"/>
                    </a:lnTo>
                    <a:lnTo>
                      <a:pt x="1084" y="714"/>
                    </a:lnTo>
                    <a:lnTo>
                      <a:pt x="1082" y="719"/>
                    </a:lnTo>
                    <a:lnTo>
                      <a:pt x="1078" y="721"/>
                    </a:lnTo>
                    <a:lnTo>
                      <a:pt x="1077" y="723"/>
                    </a:lnTo>
                    <a:lnTo>
                      <a:pt x="1078" y="728"/>
                    </a:lnTo>
                    <a:lnTo>
                      <a:pt x="1086" y="728"/>
                    </a:lnTo>
                    <a:lnTo>
                      <a:pt x="1092" y="728"/>
                    </a:lnTo>
                    <a:lnTo>
                      <a:pt x="1093" y="733"/>
                    </a:lnTo>
                    <a:lnTo>
                      <a:pt x="1098" y="736"/>
                    </a:lnTo>
                    <a:lnTo>
                      <a:pt x="1098" y="740"/>
                    </a:lnTo>
                    <a:lnTo>
                      <a:pt x="1104" y="743"/>
                    </a:lnTo>
                    <a:lnTo>
                      <a:pt x="1105" y="748"/>
                    </a:lnTo>
                    <a:lnTo>
                      <a:pt x="1111" y="751"/>
                    </a:lnTo>
                    <a:lnTo>
                      <a:pt x="1116" y="752"/>
                    </a:lnTo>
                    <a:lnTo>
                      <a:pt x="1117" y="757"/>
                    </a:lnTo>
                    <a:lnTo>
                      <a:pt x="1124" y="757"/>
                    </a:lnTo>
                    <a:lnTo>
                      <a:pt x="1127" y="764"/>
                    </a:lnTo>
                    <a:lnTo>
                      <a:pt x="1129" y="774"/>
                    </a:lnTo>
                    <a:lnTo>
                      <a:pt x="1126" y="784"/>
                    </a:lnTo>
                    <a:lnTo>
                      <a:pt x="1124" y="792"/>
                    </a:lnTo>
                    <a:lnTo>
                      <a:pt x="1123" y="798"/>
                    </a:lnTo>
                    <a:lnTo>
                      <a:pt x="1124" y="803"/>
                    </a:lnTo>
                    <a:lnTo>
                      <a:pt x="1124" y="807"/>
                    </a:lnTo>
                    <a:lnTo>
                      <a:pt x="1122" y="812"/>
                    </a:lnTo>
                    <a:lnTo>
                      <a:pt x="1119" y="816"/>
                    </a:lnTo>
                    <a:lnTo>
                      <a:pt x="1119" y="820"/>
                    </a:lnTo>
                    <a:lnTo>
                      <a:pt x="1121" y="823"/>
                    </a:lnTo>
                    <a:lnTo>
                      <a:pt x="1120" y="828"/>
                    </a:lnTo>
                    <a:lnTo>
                      <a:pt x="1116" y="830"/>
                    </a:lnTo>
                    <a:lnTo>
                      <a:pt x="1116" y="835"/>
                    </a:lnTo>
                    <a:lnTo>
                      <a:pt x="1118" y="838"/>
                    </a:lnTo>
                    <a:lnTo>
                      <a:pt x="1121" y="841"/>
                    </a:lnTo>
                    <a:lnTo>
                      <a:pt x="1123" y="845"/>
                    </a:lnTo>
                    <a:lnTo>
                      <a:pt x="1129" y="842"/>
                    </a:lnTo>
                    <a:lnTo>
                      <a:pt x="1134" y="844"/>
                    </a:lnTo>
                    <a:lnTo>
                      <a:pt x="1140" y="848"/>
                    </a:lnTo>
                    <a:lnTo>
                      <a:pt x="1143" y="852"/>
                    </a:lnTo>
                    <a:lnTo>
                      <a:pt x="1145" y="856"/>
                    </a:lnTo>
                    <a:lnTo>
                      <a:pt x="1152" y="857"/>
                    </a:lnTo>
                    <a:lnTo>
                      <a:pt x="1160" y="857"/>
                    </a:lnTo>
                    <a:lnTo>
                      <a:pt x="1158" y="861"/>
                    </a:lnTo>
                    <a:lnTo>
                      <a:pt x="1158" y="866"/>
                    </a:lnTo>
                    <a:lnTo>
                      <a:pt x="1162" y="866"/>
                    </a:lnTo>
                    <a:lnTo>
                      <a:pt x="1165" y="866"/>
                    </a:lnTo>
                    <a:lnTo>
                      <a:pt x="1165" y="873"/>
                    </a:lnTo>
                    <a:lnTo>
                      <a:pt x="1164" y="881"/>
                    </a:lnTo>
                    <a:lnTo>
                      <a:pt x="1165" y="885"/>
                    </a:lnTo>
                    <a:lnTo>
                      <a:pt x="1168" y="890"/>
                    </a:lnTo>
                    <a:lnTo>
                      <a:pt x="1163" y="894"/>
                    </a:lnTo>
                    <a:lnTo>
                      <a:pt x="1160" y="893"/>
                    </a:lnTo>
                    <a:lnTo>
                      <a:pt x="1154" y="892"/>
                    </a:lnTo>
                    <a:lnTo>
                      <a:pt x="1151" y="897"/>
                    </a:lnTo>
                    <a:lnTo>
                      <a:pt x="1145" y="897"/>
                    </a:lnTo>
                    <a:lnTo>
                      <a:pt x="1138" y="898"/>
                    </a:lnTo>
                    <a:lnTo>
                      <a:pt x="1133" y="895"/>
                    </a:lnTo>
                    <a:lnTo>
                      <a:pt x="1129" y="894"/>
                    </a:lnTo>
                    <a:lnTo>
                      <a:pt x="1126" y="892"/>
                    </a:lnTo>
                    <a:lnTo>
                      <a:pt x="1122" y="891"/>
                    </a:lnTo>
                    <a:lnTo>
                      <a:pt x="1120" y="894"/>
                    </a:lnTo>
                    <a:lnTo>
                      <a:pt x="1118" y="898"/>
                    </a:lnTo>
                    <a:lnTo>
                      <a:pt x="1111" y="897"/>
                    </a:lnTo>
                    <a:lnTo>
                      <a:pt x="1108" y="894"/>
                    </a:lnTo>
                    <a:lnTo>
                      <a:pt x="1103" y="896"/>
                    </a:lnTo>
                    <a:lnTo>
                      <a:pt x="1100" y="898"/>
                    </a:lnTo>
                    <a:lnTo>
                      <a:pt x="1096" y="899"/>
                    </a:lnTo>
                    <a:lnTo>
                      <a:pt x="1093" y="906"/>
                    </a:lnTo>
                    <a:lnTo>
                      <a:pt x="1088" y="905"/>
                    </a:lnTo>
                    <a:lnTo>
                      <a:pt x="1086" y="897"/>
                    </a:lnTo>
                    <a:lnTo>
                      <a:pt x="1083" y="894"/>
                    </a:lnTo>
                    <a:lnTo>
                      <a:pt x="1078" y="894"/>
                    </a:lnTo>
                    <a:lnTo>
                      <a:pt x="1073" y="893"/>
                    </a:lnTo>
                    <a:lnTo>
                      <a:pt x="1067" y="892"/>
                    </a:lnTo>
                    <a:lnTo>
                      <a:pt x="1062" y="894"/>
                    </a:lnTo>
                    <a:lnTo>
                      <a:pt x="1059" y="894"/>
                    </a:lnTo>
                    <a:lnTo>
                      <a:pt x="1052" y="895"/>
                    </a:lnTo>
                    <a:lnTo>
                      <a:pt x="1049" y="898"/>
                    </a:lnTo>
                    <a:lnTo>
                      <a:pt x="1045" y="897"/>
                    </a:lnTo>
                    <a:lnTo>
                      <a:pt x="1045" y="891"/>
                    </a:lnTo>
                    <a:lnTo>
                      <a:pt x="1042" y="885"/>
                    </a:lnTo>
                    <a:lnTo>
                      <a:pt x="1037" y="882"/>
                    </a:lnTo>
                    <a:lnTo>
                      <a:pt x="1034" y="878"/>
                    </a:lnTo>
                    <a:lnTo>
                      <a:pt x="1032" y="875"/>
                    </a:lnTo>
                    <a:lnTo>
                      <a:pt x="1028" y="873"/>
                    </a:lnTo>
                    <a:lnTo>
                      <a:pt x="1023" y="875"/>
                    </a:lnTo>
                    <a:lnTo>
                      <a:pt x="1023" y="880"/>
                    </a:lnTo>
                    <a:lnTo>
                      <a:pt x="1021" y="885"/>
                    </a:lnTo>
                    <a:lnTo>
                      <a:pt x="1020" y="891"/>
                    </a:lnTo>
                    <a:lnTo>
                      <a:pt x="1019" y="897"/>
                    </a:lnTo>
                    <a:lnTo>
                      <a:pt x="1014" y="901"/>
                    </a:lnTo>
                    <a:lnTo>
                      <a:pt x="1013" y="908"/>
                    </a:lnTo>
                    <a:lnTo>
                      <a:pt x="1013" y="913"/>
                    </a:lnTo>
                    <a:lnTo>
                      <a:pt x="1008" y="914"/>
                    </a:lnTo>
                    <a:lnTo>
                      <a:pt x="1005" y="915"/>
                    </a:lnTo>
                    <a:lnTo>
                      <a:pt x="1004" y="920"/>
                    </a:lnTo>
                    <a:lnTo>
                      <a:pt x="1006" y="923"/>
                    </a:lnTo>
                    <a:lnTo>
                      <a:pt x="1009" y="928"/>
                    </a:lnTo>
                    <a:lnTo>
                      <a:pt x="1009" y="935"/>
                    </a:lnTo>
                    <a:lnTo>
                      <a:pt x="1008" y="940"/>
                    </a:lnTo>
                    <a:lnTo>
                      <a:pt x="1006" y="944"/>
                    </a:lnTo>
                    <a:lnTo>
                      <a:pt x="1009" y="946"/>
                    </a:lnTo>
                    <a:lnTo>
                      <a:pt x="1010" y="953"/>
                    </a:lnTo>
                    <a:lnTo>
                      <a:pt x="1013" y="961"/>
                    </a:lnTo>
                    <a:lnTo>
                      <a:pt x="1014" y="968"/>
                    </a:lnTo>
                    <a:lnTo>
                      <a:pt x="1018" y="969"/>
                    </a:lnTo>
                    <a:lnTo>
                      <a:pt x="1023" y="967"/>
                    </a:lnTo>
                    <a:lnTo>
                      <a:pt x="1026" y="965"/>
                    </a:lnTo>
                    <a:lnTo>
                      <a:pt x="1026" y="960"/>
                    </a:lnTo>
                    <a:lnTo>
                      <a:pt x="1032" y="961"/>
                    </a:lnTo>
                    <a:lnTo>
                      <a:pt x="1036" y="967"/>
                    </a:lnTo>
                    <a:lnTo>
                      <a:pt x="1039" y="974"/>
                    </a:lnTo>
                    <a:lnTo>
                      <a:pt x="1039" y="982"/>
                    </a:lnTo>
                    <a:lnTo>
                      <a:pt x="1042" y="987"/>
                    </a:lnTo>
                    <a:lnTo>
                      <a:pt x="1042" y="994"/>
                    </a:lnTo>
                    <a:lnTo>
                      <a:pt x="1040" y="1000"/>
                    </a:lnTo>
                    <a:lnTo>
                      <a:pt x="1039" y="1004"/>
                    </a:lnTo>
                    <a:lnTo>
                      <a:pt x="1036" y="1008"/>
                    </a:lnTo>
                    <a:lnTo>
                      <a:pt x="1032" y="1012"/>
                    </a:lnTo>
                    <a:lnTo>
                      <a:pt x="1032" y="1017"/>
                    </a:lnTo>
                    <a:lnTo>
                      <a:pt x="1032" y="1024"/>
                    </a:lnTo>
                    <a:lnTo>
                      <a:pt x="1035" y="1024"/>
                    </a:lnTo>
                    <a:lnTo>
                      <a:pt x="1036" y="1030"/>
                    </a:lnTo>
                    <a:lnTo>
                      <a:pt x="1040" y="1031"/>
                    </a:lnTo>
                    <a:lnTo>
                      <a:pt x="1047" y="1031"/>
                    </a:lnTo>
                    <a:lnTo>
                      <a:pt x="1050" y="1033"/>
                    </a:lnTo>
                    <a:lnTo>
                      <a:pt x="1054" y="1033"/>
                    </a:lnTo>
                    <a:lnTo>
                      <a:pt x="1057" y="1028"/>
                    </a:lnTo>
                    <a:lnTo>
                      <a:pt x="1064" y="1026"/>
                    </a:lnTo>
                    <a:lnTo>
                      <a:pt x="1070" y="1030"/>
                    </a:lnTo>
                    <a:lnTo>
                      <a:pt x="1075" y="1033"/>
                    </a:lnTo>
                    <a:lnTo>
                      <a:pt x="1078" y="1034"/>
                    </a:lnTo>
                    <a:lnTo>
                      <a:pt x="1084" y="1036"/>
                    </a:lnTo>
                    <a:lnTo>
                      <a:pt x="1089" y="1037"/>
                    </a:lnTo>
                    <a:lnTo>
                      <a:pt x="1093" y="1042"/>
                    </a:lnTo>
                    <a:lnTo>
                      <a:pt x="1100" y="1043"/>
                    </a:lnTo>
                    <a:lnTo>
                      <a:pt x="1105" y="1044"/>
                    </a:lnTo>
                    <a:lnTo>
                      <a:pt x="1109" y="1047"/>
                    </a:lnTo>
                    <a:lnTo>
                      <a:pt x="1115" y="1049"/>
                    </a:lnTo>
                    <a:lnTo>
                      <a:pt x="1117" y="1055"/>
                    </a:lnTo>
                    <a:lnTo>
                      <a:pt x="1116" y="1060"/>
                    </a:lnTo>
                    <a:lnTo>
                      <a:pt x="1114" y="1065"/>
                    </a:lnTo>
                    <a:lnTo>
                      <a:pt x="1109" y="1066"/>
                    </a:lnTo>
                    <a:lnTo>
                      <a:pt x="1104" y="1067"/>
                    </a:lnTo>
                    <a:lnTo>
                      <a:pt x="1099" y="1072"/>
                    </a:lnTo>
                    <a:lnTo>
                      <a:pt x="1098" y="1078"/>
                    </a:lnTo>
                    <a:lnTo>
                      <a:pt x="1098" y="1083"/>
                    </a:lnTo>
                    <a:lnTo>
                      <a:pt x="1095" y="1086"/>
                    </a:lnTo>
                    <a:lnTo>
                      <a:pt x="1093" y="1088"/>
                    </a:lnTo>
                    <a:lnTo>
                      <a:pt x="1091" y="1095"/>
                    </a:lnTo>
                    <a:lnTo>
                      <a:pt x="1091" y="1101"/>
                    </a:lnTo>
                    <a:lnTo>
                      <a:pt x="1088" y="1105"/>
                    </a:lnTo>
                    <a:lnTo>
                      <a:pt x="1085" y="1110"/>
                    </a:lnTo>
                    <a:lnTo>
                      <a:pt x="1079" y="1113"/>
                    </a:lnTo>
                    <a:lnTo>
                      <a:pt x="1073" y="1113"/>
                    </a:lnTo>
                    <a:lnTo>
                      <a:pt x="1068" y="1115"/>
                    </a:lnTo>
                    <a:lnTo>
                      <a:pt x="1062" y="1116"/>
                    </a:lnTo>
                    <a:lnTo>
                      <a:pt x="1062" y="1122"/>
                    </a:lnTo>
                    <a:lnTo>
                      <a:pt x="1060" y="1126"/>
                    </a:lnTo>
                    <a:lnTo>
                      <a:pt x="1057" y="1131"/>
                    </a:lnTo>
                    <a:lnTo>
                      <a:pt x="1055" y="1136"/>
                    </a:lnTo>
                    <a:lnTo>
                      <a:pt x="1052" y="1138"/>
                    </a:lnTo>
                    <a:lnTo>
                      <a:pt x="1051" y="1145"/>
                    </a:lnTo>
                    <a:lnTo>
                      <a:pt x="1049" y="1151"/>
                    </a:lnTo>
                    <a:lnTo>
                      <a:pt x="1048" y="1157"/>
                    </a:lnTo>
                    <a:lnTo>
                      <a:pt x="1047" y="1163"/>
                    </a:lnTo>
                    <a:lnTo>
                      <a:pt x="1044" y="1164"/>
                    </a:lnTo>
                    <a:lnTo>
                      <a:pt x="1039" y="1172"/>
                    </a:lnTo>
                    <a:lnTo>
                      <a:pt x="1037" y="1177"/>
                    </a:lnTo>
                    <a:lnTo>
                      <a:pt x="1034" y="1183"/>
                    </a:lnTo>
                    <a:lnTo>
                      <a:pt x="1032" y="1187"/>
                    </a:lnTo>
                    <a:lnTo>
                      <a:pt x="1029" y="1193"/>
                    </a:lnTo>
                    <a:lnTo>
                      <a:pt x="1025" y="1197"/>
                    </a:lnTo>
                    <a:lnTo>
                      <a:pt x="1021" y="1204"/>
                    </a:lnTo>
                    <a:lnTo>
                      <a:pt x="1019" y="1204"/>
                    </a:lnTo>
                    <a:lnTo>
                      <a:pt x="1016" y="1207"/>
                    </a:lnTo>
                    <a:lnTo>
                      <a:pt x="1013" y="1210"/>
                    </a:lnTo>
                    <a:lnTo>
                      <a:pt x="1009" y="1214"/>
                    </a:lnTo>
                    <a:lnTo>
                      <a:pt x="1006" y="1220"/>
                    </a:lnTo>
                    <a:lnTo>
                      <a:pt x="1006" y="1227"/>
                    </a:lnTo>
                    <a:lnTo>
                      <a:pt x="1006" y="1233"/>
                    </a:lnTo>
                    <a:lnTo>
                      <a:pt x="1004" y="1238"/>
                    </a:lnTo>
                    <a:lnTo>
                      <a:pt x="1003" y="1240"/>
                    </a:lnTo>
                    <a:lnTo>
                      <a:pt x="1003" y="1244"/>
                    </a:lnTo>
                    <a:lnTo>
                      <a:pt x="995" y="1245"/>
                    </a:lnTo>
                    <a:lnTo>
                      <a:pt x="991" y="1246"/>
                    </a:lnTo>
                    <a:lnTo>
                      <a:pt x="985" y="1249"/>
                    </a:lnTo>
                    <a:lnTo>
                      <a:pt x="981" y="1251"/>
                    </a:lnTo>
                    <a:lnTo>
                      <a:pt x="976" y="1254"/>
                    </a:lnTo>
                    <a:lnTo>
                      <a:pt x="972" y="1258"/>
                    </a:lnTo>
                    <a:lnTo>
                      <a:pt x="968" y="1261"/>
                    </a:lnTo>
                    <a:lnTo>
                      <a:pt x="965" y="1263"/>
                    </a:lnTo>
                    <a:lnTo>
                      <a:pt x="961" y="1263"/>
                    </a:lnTo>
                    <a:lnTo>
                      <a:pt x="955" y="1265"/>
                    </a:lnTo>
                    <a:lnTo>
                      <a:pt x="950" y="1268"/>
                    </a:lnTo>
                    <a:lnTo>
                      <a:pt x="947" y="1272"/>
                    </a:lnTo>
                    <a:lnTo>
                      <a:pt x="941" y="1272"/>
                    </a:lnTo>
                    <a:lnTo>
                      <a:pt x="936" y="1271"/>
                    </a:lnTo>
                    <a:lnTo>
                      <a:pt x="936" y="1267"/>
                    </a:lnTo>
                    <a:lnTo>
                      <a:pt x="936" y="1263"/>
                    </a:lnTo>
                    <a:lnTo>
                      <a:pt x="930" y="1263"/>
                    </a:lnTo>
                    <a:lnTo>
                      <a:pt x="923" y="1264"/>
                    </a:lnTo>
                    <a:lnTo>
                      <a:pt x="921" y="1268"/>
                    </a:lnTo>
                    <a:lnTo>
                      <a:pt x="916" y="1270"/>
                    </a:lnTo>
                    <a:lnTo>
                      <a:pt x="913" y="1272"/>
                    </a:lnTo>
                    <a:lnTo>
                      <a:pt x="908" y="1271"/>
                    </a:lnTo>
                    <a:lnTo>
                      <a:pt x="906" y="1271"/>
                    </a:lnTo>
                    <a:lnTo>
                      <a:pt x="902" y="1272"/>
                    </a:lnTo>
                    <a:lnTo>
                      <a:pt x="898" y="1267"/>
                    </a:lnTo>
                    <a:lnTo>
                      <a:pt x="895" y="1259"/>
                    </a:lnTo>
                    <a:lnTo>
                      <a:pt x="895" y="1251"/>
                    </a:lnTo>
                    <a:lnTo>
                      <a:pt x="893" y="1244"/>
                    </a:lnTo>
                    <a:lnTo>
                      <a:pt x="888" y="1240"/>
                    </a:lnTo>
                    <a:lnTo>
                      <a:pt x="882" y="1240"/>
                    </a:lnTo>
                    <a:lnTo>
                      <a:pt x="880" y="1240"/>
                    </a:lnTo>
                    <a:lnTo>
                      <a:pt x="877" y="1234"/>
                    </a:lnTo>
                    <a:lnTo>
                      <a:pt x="873" y="1227"/>
                    </a:lnTo>
                    <a:lnTo>
                      <a:pt x="871" y="1224"/>
                    </a:lnTo>
                    <a:lnTo>
                      <a:pt x="867" y="1220"/>
                    </a:lnTo>
                    <a:lnTo>
                      <a:pt x="863" y="1217"/>
                    </a:lnTo>
                    <a:lnTo>
                      <a:pt x="858" y="1215"/>
                    </a:lnTo>
                    <a:lnTo>
                      <a:pt x="852" y="1214"/>
                    </a:lnTo>
                    <a:lnTo>
                      <a:pt x="849" y="1213"/>
                    </a:lnTo>
                    <a:lnTo>
                      <a:pt x="846" y="1213"/>
                    </a:lnTo>
                    <a:lnTo>
                      <a:pt x="844" y="1207"/>
                    </a:lnTo>
                    <a:lnTo>
                      <a:pt x="838" y="1207"/>
                    </a:lnTo>
                    <a:lnTo>
                      <a:pt x="834" y="1209"/>
                    </a:lnTo>
                    <a:lnTo>
                      <a:pt x="830" y="1207"/>
                    </a:lnTo>
                    <a:lnTo>
                      <a:pt x="824" y="1204"/>
                    </a:lnTo>
                    <a:lnTo>
                      <a:pt x="821" y="1197"/>
                    </a:lnTo>
                    <a:lnTo>
                      <a:pt x="819" y="1190"/>
                    </a:lnTo>
                    <a:lnTo>
                      <a:pt x="816" y="1187"/>
                    </a:lnTo>
                    <a:lnTo>
                      <a:pt x="812" y="1184"/>
                    </a:lnTo>
                    <a:lnTo>
                      <a:pt x="809" y="1180"/>
                    </a:lnTo>
                    <a:lnTo>
                      <a:pt x="808" y="1177"/>
                    </a:lnTo>
                    <a:lnTo>
                      <a:pt x="805" y="1172"/>
                    </a:lnTo>
                    <a:lnTo>
                      <a:pt x="800" y="1172"/>
                    </a:lnTo>
                    <a:lnTo>
                      <a:pt x="797" y="1178"/>
                    </a:lnTo>
                    <a:lnTo>
                      <a:pt x="795" y="1185"/>
                    </a:lnTo>
                    <a:lnTo>
                      <a:pt x="792" y="1190"/>
                    </a:lnTo>
                    <a:lnTo>
                      <a:pt x="787" y="1191"/>
                    </a:lnTo>
                    <a:lnTo>
                      <a:pt x="782" y="1192"/>
                    </a:lnTo>
                    <a:lnTo>
                      <a:pt x="777" y="1191"/>
                    </a:lnTo>
                    <a:lnTo>
                      <a:pt x="773" y="1190"/>
                    </a:lnTo>
                    <a:lnTo>
                      <a:pt x="767" y="1187"/>
                    </a:lnTo>
                    <a:lnTo>
                      <a:pt x="763" y="1187"/>
                    </a:lnTo>
                    <a:lnTo>
                      <a:pt x="759" y="1188"/>
                    </a:lnTo>
                    <a:lnTo>
                      <a:pt x="753" y="1189"/>
                    </a:lnTo>
                    <a:lnTo>
                      <a:pt x="748" y="1189"/>
                    </a:lnTo>
                    <a:lnTo>
                      <a:pt x="741" y="1188"/>
                    </a:lnTo>
                    <a:lnTo>
                      <a:pt x="736" y="1183"/>
                    </a:lnTo>
                    <a:lnTo>
                      <a:pt x="733" y="1181"/>
                    </a:lnTo>
                    <a:lnTo>
                      <a:pt x="727" y="1181"/>
                    </a:lnTo>
                    <a:lnTo>
                      <a:pt x="721" y="1179"/>
                    </a:lnTo>
                    <a:lnTo>
                      <a:pt x="712" y="1177"/>
                    </a:lnTo>
                    <a:lnTo>
                      <a:pt x="708" y="1175"/>
                    </a:lnTo>
                    <a:lnTo>
                      <a:pt x="705" y="1171"/>
                    </a:lnTo>
                    <a:lnTo>
                      <a:pt x="702" y="1171"/>
                    </a:lnTo>
                    <a:lnTo>
                      <a:pt x="697" y="1175"/>
                    </a:lnTo>
                    <a:lnTo>
                      <a:pt x="695" y="1173"/>
                    </a:lnTo>
                    <a:lnTo>
                      <a:pt x="689" y="1170"/>
                    </a:lnTo>
                    <a:lnTo>
                      <a:pt x="683" y="1166"/>
                    </a:lnTo>
                    <a:lnTo>
                      <a:pt x="677" y="1163"/>
                    </a:lnTo>
                    <a:lnTo>
                      <a:pt x="674" y="1156"/>
                    </a:lnTo>
                    <a:lnTo>
                      <a:pt x="671" y="1156"/>
                    </a:lnTo>
                    <a:lnTo>
                      <a:pt x="669" y="1158"/>
                    </a:lnTo>
                    <a:lnTo>
                      <a:pt x="665" y="1163"/>
                    </a:lnTo>
                    <a:lnTo>
                      <a:pt x="660" y="1163"/>
                    </a:lnTo>
                    <a:lnTo>
                      <a:pt x="654" y="1160"/>
                    </a:lnTo>
                    <a:lnTo>
                      <a:pt x="651" y="1157"/>
                    </a:lnTo>
                    <a:lnTo>
                      <a:pt x="654" y="1147"/>
                    </a:lnTo>
                    <a:lnTo>
                      <a:pt x="654" y="1142"/>
                    </a:lnTo>
                    <a:lnTo>
                      <a:pt x="651" y="1140"/>
                    </a:lnTo>
                    <a:lnTo>
                      <a:pt x="648" y="1138"/>
                    </a:lnTo>
                    <a:lnTo>
                      <a:pt x="643" y="1138"/>
                    </a:lnTo>
                    <a:lnTo>
                      <a:pt x="640" y="1135"/>
                    </a:lnTo>
                    <a:lnTo>
                      <a:pt x="639" y="1131"/>
                    </a:lnTo>
                    <a:lnTo>
                      <a:pt x="634" y="1131"/>
                    </a:lnTo>
                    <a:lnTo>
                      <a:pt x="628" y="1135"/>
                    </a:lnTo>
                    <a:lnTo>
                      <a:pt x="625" y="1136"/>
                    </a:lnTo>
                    <a:lnTo>
                      <a:pt x="620" y="1136"/>
                    </a:lnTo>
                    <a:lnTo>
                      <a:pt x="615" y="1135"/>
                    </a:lnTo>
                    <a:lnTo>
                      <a:pt x="611" y="1136"/>
                    </a:lnTo>
                    <a:lnTo>
                      <a:pt x="608" y="1134"/>
                    </a:lnTo>
                    <a:lnTo>
                      <a:pt x="604" y="1135"/>
                    </a:lnTo>
                    <a:lnTo>
                      <a:pt x="598" y="1137"/>
                    </a:lnTo>
                    <a:lnTo>
                      <a:pt x="591" y="1140"/>
                    </a:lnTo>
                    <a:lnTo>
                      <a:pt x="589" y="1138"/>
                    </a:lnTo>
                    <a:lnTo>
                      <a:pt x="582" y="1138"/>
                    </a:lnTo>
                    <a:lnTo>
                      <a:pt x="578" y="1141"/>
                    </a:lnTo>
                    <a:lnTo>
                      <a:pt x="570" y="1142"/>
                    </a:lnTo>
                    <a:lnTo>
                      <a:pt x="566" y="1142"/>
                    </a:lnTo>
                    <a:lnTo>
                      <a:pt x="560" y="1140"/>
                    </a:lnTo>
                    <a:lnTo>
                      <a:pt x="556" y="1137"/>
                    </a:lnTo>
                    <a:lnTo>
                      <a:pt x="554" y="1140"/>
                    </a:lnTo>
                    <a:lnTo>
                      <a:pt x="555" y="1144"/>
                    </a:lnTo>
                    <a:lnTo>
                      <a:pt x="554" y="1147"/>
                    </a:lnTo>
                    <a:lnTo>
                      <a:pt x="547" y="1152"/>
                    </a:lnTo>
                    <a:lnTo>
                      <a:pt x="542" y="1153"/>
                    </a:lnTo>
                    <a:lnTo>
                      <a:pt x="537" y="1149"/>
                    </a:lnTo>
                    <a:lnTo>
                      <a:pt x="530" y="1149"/>
                    </a:lnTo>
                    <a:lnTo>
                      <a:pt x="525" y="1149"/>
                    </a:lnTo>
                    <a:lnTo>
                      <a:pt x="519" y="1150"/>
                    </a:lnTo>
                    <a:lnTo>
                      <a:pt x="516" y="1155"/>
                    </a:lnTo>
                    <a:lnTo>
                      <a:pt x="514" y="1160"/>
                    </a:lnTo>
                    <a:lnTo>
                      <a:pt x="508" y="1163"/>
                    </a:lnTo>
                    <a:lnTo>
                      <a:pt x="503" y="1164"/>
                    </a:lnTo>
                    <a:lnTo>
                      <a:pt x="500" y="1167"/>
                    </a:lnTo>
                    <a:lnTo>
                      <a:pt x="492" y="1168"/>
                    </a:lnTo>
                    <a:lnTo>
                      <a:pt x="486" y="1171"/>
                    </a:lnTo>
                    <a:lnTo>
                      <a:pt x="484" y="1177"/>
                    </a:lnTo>
                    <a:lnTo>
                      <a:pt x="479" y="1177"/>
                    </a:lnTo>
                    <a:lnTo>
                      <a:pt x="474" y="1177"/>
                    </a:lnTo>
                    <a:lnTo>
                      <a:pt x="471" y="1177"/>
                    </a:lnTo>
                    <a:lnTo>
                      <a:pt x="467" y="1171"/>
                    </a:lnTo>
                    <a:lnTo>
                      <a:pt x="464" y="1168"/>
                    </a:lnTo>
                    <a:lnTo>
                      <a:pt x="459" y="1167"/>
                    </a:lnTo>
                    <a:lnTo>
                      <a:pt x="453" y="1161"/>
                    </a:lnTo>
                    <a:lnTo>
                      <a:pt x="449" y="1160"/>
                    </a:lnTo>
                    <a:lnTo>
                      <a:pt x="444" y="1157"/>
                    </a:lnTo>
                    <a:lnTo>
                      <a:pt x="439" y="1158"/>
                    </a:lnTo>
                    <a:lnTo>
                      <a:pt x="432" y="1163"/>
                    </a:lnTo>
                    <a:lnTo>
                      <a:pt x="425" y="1166"/>
                    </a:lnTo>
                    <a:lnTo>
                      <a:pt x="417" y="1170"/>
                    </a:lnTo>
                    <a:lnTo>
                      <a:pt x="411" y="1173"/>
                    </a:lnTo>
                    <a:lnTo>
                      <a:pt x="404" y="1175"/>
                    </a:lnTo>
                    <a:lnTo>
                      <a:pt x="399" y="1177"/>
                    </a:lnTo>
                    <a:lnTo>
                      <a:pt x="390" y="1183"/>
                    </a:lnTo>
                    <a:lnTo>
                      <a:pt x="386" y="1187"/>
                    </a:lnTo>
                    <a:lnTo>
                      <a:pt x="381" y="1189"/>
                    </a:lnTo>
                    <a:lnTo>
                      <a:pt x="374" y="1193"/>
                    </a:lnTo>
                    <a:lnTo>
                      <a:pt x="371" y="1194"/>
                    </a:lnTo>
                    <a:lnTo>
                      <a:pt x="365" y="1193"/>
                    </a:lnTo>
                    <a:lnTo>
                      <a:pt x="365" y="1186"/>
                    </a:lnTo>
                    <a:lnTo>
                      <a:pt x="365" y="1181"/>
                    </a:lnTo>
                    <a:lnTo>
                      <a:pt x="371" y="1177"/>
                    </a:lnTo>
                    <a:lnTo>
                      <a:pt x="374" y="1175"/>
                    </a:lnTo>
                    <a:lnTo>
                      <a:pt x="373" y="1171"/>
                    </a:lnTo>
                    <a:lnTo>
                      <a:pt x="367" y="1170"/>
                    </a:lnTo>
                    <a:lnTo>
                      <a:pt x="362" y="1167"/>
                    </a:lnTo>
                    <a:lnTo>
                      <a:pt x="360" y="1161"/>
                    </a:lnTo>
                    <a:lnTo>
                      <a:pt x="358" y="1157"/>
                    </a:lnTo>
                    <a:lnTo>
                      <a:pt x="353" y="1152"/>
                    </a:lnTo>
                    <a:lnTo>
                      <a:pt x="347" y="1150"/>
                    </a:lnTo>
                    <a:lnTo>
                      <a:pt x="345" y="1145"/>
                    </a:lnTo>
                    <a:lnTo>
                      <a:pt x="341" y="1140"/>
                    </a:lnTo>
                    <a:lnTo>
                      <a:pt x="340" y="1133"/>
                    </a:lnTo>
                    <a:lnTo>
                      <a:pt x="336" y="1129"/>
                    </a:lnTo>
                    <a:lnTo>
                      <a:pt x="336" y="1123"/>
                    </a:lnTo>
                    <a:lnTo>
                      <a:pt x="335" y="1117"/>
                    </a:lnTo>
                    <a:lnTo>
                      <a:pt x="331" y="1114"/>
                    </a:lnTo>
                    <a:lnTo>
                      <a:pt x="327" y="1111"/>
                    </a:lnTo>
                    <a:lnTo>
                      <a:pt x="322" y="1110"/>
                    </a:lnTo>
                    <a:lnTo>
                      <a:pt x="324" y="1102"/>
                    </a:lnTo>
                    <a:lnTo>
                      <a:pt x="320" y="1098"/>
                    </a:lnTo>
                    <a:lnTo>
                      <a:pt x="317" y="1095"/>
                    </a:lnTo>
                    <a:lnTo>
                      <a:pt x="314" y="1100"/>
                    </a:lnTo>
                    <a:lnTo>
                      <a:pt x="309" y="1100"/>
                    </a:lnTo>
                    <a:lnTo>
                      <a:pt x="308" y="1093"/>
                    </a:lnTo>
                    <a:lnTo>
                      <a:pt x="303" y="1088"/>
                    </a:lnTo>
                    <a:lnTo>
                      <a:pt x="299" y="1090"/>
                    </a:lnTo>
                    <a:lnTo>
                      <a:pt x="296" y="1093"/>
                    </a:lnTo>
                    <a:lnTo>
                      <a:pt x="287" y="1093"/>
                    </a:lnTo>
                    <a:lnTo>
                      <a:pt x="284" y="1088"/>
                    </a:lnTo>
                    <a:lnTo>
                      <a:pt x="279" y="1081"/>
                    </a:lnTo>
                    <a:lnTo>
                      <a:pt x="276" y="1079"/>
                    </a:lnTo>
                    <a:lnTo>
                      <a:pt x="274" y="1076"/>
                    </a:lnTo>
                    <a:lnTo>
                      <a:pt x="267" y="1074"/>
                    </a:lnTo>
                    <a:lnTo>
                      <a:pt x="265" y="1070"/>
                    </a:lnTo>
                    <a:lnTo>
                      <a:pt x="268" y="1067"/>
                    </a:lnTo>
                    <a:lnTo>
                      <a:pt x="273" y="1065"/>
                    </a:lnTo>
                    <a:lnTo>
                      <a:pt x="274" y="1058"/>
                    </a:lnTo>
                    <a:lnTo>
                      <a:pt x="273" y="1051"/>
                    </a:lnTo>
                    <a:lnTo>
                      <a:pt x="268" y="1048"/>
                    </a:lnTo>
                    <a:lnTo>
                      <a:pt x="262" y="1048"/>
                    </a:lnTo>
                    <a:lnTo>
                      <a:pt x="258" y="1050"/>
                    </a:lnTo>
                    <a:lnTo>
                      <a:pt x="254" y="1049"/>
                    </a:lnTo>
                    <a:lnTo>
                      <a:pt x="251" y="1045"/>
                    </a:lnTo>
                    <a:lnTo>
                      <a:pt x="246" y="1041"/>
                    </a:lnTo>
                    <a:lnTo>
                      <a:pt x="245" y="1034"/>
                    </a:lnTo>
                    <a:lnTo>
                      <a:pt x="240" y="1031"/>
                    </a:lnTo>
                    <a:lnTo>
                      <a:pt x="237" y="1027"/>
                    </a:lnTo>
                    <a:lnTo>
                      <a:pt x="234" y="1020"/>
                    </a:lnTo>
                    <a:lnTo>
                      <a:pt x="230" y="1019"/>
                    </a:lnTo>
                    <a:lnTo>
                      <a:pt x="227" y="1013"/>
                    </a:lnTo>
                    <a:lnTo>
                      <a:pt x="222" y="1010"/>
                    </a:lnTo>
                    <a:lnTo>
                      <a:pt x="221" y="1001"/>
                    </a:lnTo>
                    <a:lnTo>
                      <a:pt x="216" y="996"/>
                    </a:lnTo>
                    <a:lnTo>
                      <a:pt x="211" y="991"/>
                    </a:lnTo>
                    <a:lnTo>
                      <a:pt x="206" y="987"/>
                    </a:lnTo>
                    <a:lnTo>
                      <a:pt x="204" y="983"/>
                    </a:lnTo>
                    <a:lnTo>
                      <a:pt x="202" y="980"/>
                    </a:lnTo>
                    <a:lnTo>
                      <a:pt x="205" y="975"/>
                    </a:lnTo>
                    <a:lnTo>
                      <a:pt x="205" y="970"/>
                    </a:lnTo>
                    <a:lnTo>
                      <a:pt x="204" y="964"/>
                    </a:lnTo>
                    <a:lnTo>
                      <a:pt x="204" y="957"/>
                    </a:lnTo>
                    <a:lnTo>
                      <a:pt x="200" y="955"/>
                    </a:lnTo>
                    <a:lnTo>
                      <a:pt x="195" y="956"/>
                    </a:lnTo>
                    <a:lnTo>
                      <a:pt x="190" y="955"/>
                    </a:lnTo>
                    <a:lnTo>
                      <a:pt x="185" y="953"/>
                    </a:lnTo>
                    <a:lnTo>
                      <a:pt x="183" y="946"/>
                    </a:lnTo>
                    <a:lnTo>
                      <a:pt x="181" y="941"/>
                    </a:lnTo>
                    <a:lnTo>
                      <a:pt x="178" y="943"/>
                    </a:lnTo>
                    <a:lnTo>
                      <a:pt x="174" y="941"/>
                    </a:lnTo>
                    <a:lnTo>
                      <a:pt x="169" y="939"/>
                    </a:lnTo>
                    <a:lnTo>
                      <a:pt x="165" y="933"/>
                    </a:lnTo>
                    <a:lnTo>
                      <a:pt x="162" y="928"/>
                    </a:lnTo>
                    <a:lnTo>
                      <a:pt x="162" y="922"/>
                    </a:lnTo>
                    <a:lnTo>
                      <a:pt x="162" y="917"/>
                    </a:lnTo>
                    <a:lnTo>
                      <a:pt x="165" y="908"/>
                    </a:lnTo>
                    <a:lnTo>
                      <a:pt x="165" y="901"/>
                    </a:lnTo>
                    <a:lnTo>
                      <a:pt x="163" y="895"/>
                    </a:lnTo>
                    <a:lnTo>
                      <a:pt x="160" y="889"/>
                    </a:lnTo>
                    <a:lnTo>
                      <a:pt x="158" y="883"/>
                    </a:lnTo>
                    <a:lnTo>
                      <a:pt x="159" y="871"/>
                    </a:lnTo>
                    <a:lnTo>
                      <a:pt x="158" y="859"/>
                    </a:lnTo>
                    <a:lnTo>
                      <a:pt x="155" y="859"/>
                    </a:lnTo>
                    <a:lnTo>
                      <a:pt x="151" y="860"/>
                    </a:lnTo>
                    <a:lnTo>
                      <a:pt x="148" y="866"/>
                    </a:lnTo>
                    <a:lnTo>
                      <a:pt x="144" y="866"/>
                    </a:lnTo>
                    <a:lnTo>
                      <a:pt x="138" y="864"/>
                    </a:lnTo>
                    <a:lnTo>
                      <a:pt x="133" y="864"/>
                    </a:lnTo>
                    <a:lnTo>
                      <a:pt x="128" y="867"/>
                    </a:lnTo>
                    <a:lnTo>
                      <a:pt x="129" y="876"/>
                    </a:lnTo>
                    <a:lnTo>
                      <a:pt x="124" y="878"/>
                    </a:lnTo>
                    <a:lnTo>
                      <a:pt x="122" y="883"/>
                    </a:lnTo>
                    <a:lnTo>
                      <a:pt x="120" y="887"/>
                    </a:lnTo>
                    <a:lnTo>
                      <a:pt x="114" y="887"/>
                    </a:lnTo>
                    <a:lnTo>
                      <a:pt x="107" y="887"/>
                    </a:lnTo>
                    <a:lnTo>
                      <a:pt x="101" y="892"/>
                    </a:lnTo>
                    <a:lnTo>
                      <a:pt x="95" y="900"/>
                    </a:lnTo>
                    <a:lnTo>
                      <a:pt x="87" y="901"/>
                    </a:lnTo>
                    <a:lnTo>
                      <a:pt x="84" y="905"/>
                    </a:lnTo>
                    <a:lnTo>
                      <a:pt x="79" y="904"/>
                    </a:lnTo>
                    <a:lnTo>
                      <a:pt x="77" y="900"/>
                    </a:lnTo>
                    <a:lnTo>
                      <a:pt x="73" y="898"/>
                    </a:lnTo>
                    <a:lnTo>
                      <a:pt x="67" y="899"/>
                    </a:lnTo>
                    <a:lnTo>
                      <a:pt x="63" y="902"/>
                    </a:lnTo>
                    <a:lnTo>
                      <a:pt x="57" y="906"/>
                    </a:lnTo>
                    <a:lnTo>
                      <a:pt x="54" y="911"/>
                    </a:lnTo>
                    <a:lnTo>
                      <a:pt x="51" y="911"/>
                    </a:lnTo>
                    <a:lnTo>
                      <a:pt x="48" y="914"/>
                    </a:lnTo>
                    <a:lnTo>
                      <a:pt x="46" y="918"/>
                    </a:lnTo>
                    <a:lnTo>
                      <a:pt x="41" y="922"/>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427" name="Freeform 67"/>
              <p:cNvSpPr>
                <a:spLocks/>
              </p:cNvSpPr>
              <p:nvPr/>
            </p:nvSpPr>
            <p:spPr bwMode="auto">
              <a:xfrm>
                <a:off x="3513" y="2152"/>
                <a:ext cx="153" cy="85"/>
              </a:xfrm>
              <a:custGeom>
                <a:avLst/>
                <a:gdLst>
                  <a:gd name="T0" fmla="*/ 1 w 153"/>
                  <a:gd name="T1" fmla="*/ 43 h 85"/>
                  <a:gd name="T2" fmla="*/ 11 w 153"/>
                  <a:gd name="T3" fmla="*/ 42 h 85"/>
                  <a:gd name="T4" fmla="*/ 20 w 153"/>
                  <a:gd name="T5" fmla="*/ 43 h 85"/>
                  <a:gd name="T6" fmla="*/ 29 w 153"/>
                  <a:gd name="T7" fmla="*/ 44 h 85"/>
                  <a:gd name="T8" fmla="*/ 41 w 153"/>
                  <a:gd name="T9" fmla="*/ 42 h 85"/>
                  <a:gd name="T10" fmla="*/ 46 w 153"/>
                  <a:gd name="T11" fmla="*/ 37 h 85"/>
                  <a:gd name="T12" fmla="*/ 52 w 153"/>
                  <a:gd name="T13" fmla="*/ 32 h 85"/>
                  <a:gd name="T14" fmla="*/ 58 w 153"/>
                  <a:gd name="T15" fmla="*/ 32 h 85"/>
                  <a:gd name="T16" fmla="*/ 65 w 153"/>
                  <a:gd name="T17" fmla="*/ 27 h 85"/>
                  <a:gd name="T18" fmla="*/ 70 w 153"/>
                  <a:gd name="T19" fmla="*/ 24 h 85"/>
                  <a:gd name="T20" fmla="*/ 75 w 153"/>
                  <a:gd name="T21" fmla="*/ 22 h 85"/>
                  <a:gd name="T22" fmla="*/ 80 w 153"/>
                  <a:gd name="T23" fmla="*/ 22 h 85"/>
                  <a:gd name="T24" fmla="*/ 88 w 153"/>
                  <a:gd name="T25" fmla="*/ 22 h 85"/>
                  <a:gd name="T26" fmla="*/ 96 w 153"/>
                  <a:gd name="T27" fmla="*/ 17 h 85"/>
                  <a:gd name="T28" fmla="*/ 102 w 153"/>
                  <a:gd name="T29" fmla="*/ 16 h 85"/>
                  <a:gd name="T30" fmla="*/ 105 w 153"/>
                  <a:gd name="T31" fmla="*/ 12 h 85"/>
                  <a:gd name="T32" fmla="*/ 108 w 153"/>
                  <a:gd name="T33" fmla="*/ 7 h 85"/>
                  <a:gd name="T34" fmla="*/ 113 w 153"/>
                  <a:gd name="T35" fmla="*/ 4 h 85"/>
                  <a:gd name="T36" fmla="*/ 117 w 153"/>
                  <a:gd name="T37" fmla="*/ 0 h 85"/>
                  <a:gd name="T38" fmla="*/ 123 w 153"/>
                  <a:gd name="T39" fmla="*/ 1 h 85"/>
                  <a:gd name="T40" fmla="*/ 125 w 153"/>
                  <a:gd name="T41" fmla="*/ 5 h 85"/>
                  <a:gd name="T42" fmla="*/ 125 w 153"/>
                  <a:gd name="T43" fmla="*/ 12 h 85"/>
                  <a:gd name="T44" fmla="*/ 131 w 153"/>
                  <a:gd name="T45" fmla="*/ 15 h 85"/>
                  <a:gd name="T46" fmla="*/ 135 w 153"/>
                  <a:gd name="T47" fmla="*/ 21 h 85"/>
                  <a:gd name="T48" fmla="*/ 141 w 153"/>
                  <a:gd name="T49" fmla="*/ 21 h 85"/>
                  <a:gd name="T50" fmla="*/ 153 w 153"/>
                  <a:gd name="T51" fmla="*/ 29 h 85"/>
                  <a:gd name="T52" fmla="*/ 148 w 153"/>
                  <a:gd name="T53" fmla="*/ 29 h 85"/>
                  <a:gd name="T54" fmla="*/ 152 w 153"/>
                  <a:gd name="T55" fmla="*/ 31 h 85"/>
                  <a:gd name="T56" fmla="*/ 152 w 153"/>
                  <a:gd name="T57" fmla="*/ 38 h 85"/>
                  <a:gd name="T58" fmla="*/ 152 w 153"/>
                  <a:gd name="T59" fmla="*/ 44 h 85"/>
                  <a:gd name="T60" fmla="*/ 149 w 153"/>
                  <a:gd name="T61" fmla="*/ 50 h 85"/>
                  <a:gd name="T62" fmla="*/ 148 w 153"/>
                  <a:gd name="T63" fmla="*/ 55 h 85"/>
                  <a:gd name="T64" fmla="*/ 144 w 153"/>
                  <a:gd name="T65" fmla="*/ 60 h 85"/>
                  <a:gd name="T66" fmla="*/ 149 w 153"/>
                  <a:gd name="T67" fmla="*/ 62 h 85"/>
                  <a:gd name="T68" fmla="*/ 152 w 153"/>
                  <a:gd name="T69" fmla="*/ 67 h 85"/>
                  <a:gd name="T70" fmla="*/ 150 w 153"/>
                  <a:gd name="T71" fmla="*/ 72 h 85"/>
                  <a:gd name="T72" fmla="*/ 146 w 153"/>
                  <a:gd name="T73" fmla="*/ 78 h 85"/>
                  <a:gd name="T74" fmla="*/ 139 w 153"/>
                  <a:gd name="T75" fmla="*/ 81 h 85"/>
                  <a:gd name="T76" fmla="*/ 133 w 153"/>
                  <a:gd name="T77" fmla="*/ 82 h 85"/>
                  <a:gd name="T78" fmla="*/ 125 w 153"/>
                  <a:gd name="T79" fmla="*/ 83 h 85"/>
                  <a:gd name="T80" fmla="*/ 119 w 153"/>
                  <a:gd name="T81" fmla="*/ 83 h 85"/>
                  <a:gd name="T82" fmla="*/ 113 w 153"/>
                  <a:gd name="T83" fmla="*/ 82 h 85"/>
                  <a:gd name="T84" fmla="*/ 107 w 153"/>
                  <a:gd name="T85" fmla="*/ 84 h 85"/>
                  <a:gd name="T86" fmla="*/ 100 w 153"/>
                  <a:gd name="T87" fmla="*/ 85 h 85"/>
                  <a:gd name="T88" fmla="*/ 96 w 153"/>
                  <a:gd name="T89" fmla="*/ 83 h 85"/>
                  <a:gd name="T90" fmla="*/ 95 w 153"/>
                  <a:gd name="T91" fmla="*/ 79 h 85"/>
                  <a:gd name="T92" fmla="*/ 91 w 153"/>
                  <a:gd name="T93" fmla="*/ 74 h 85"/>
                  <a:gd name="T94" fmla="*/ 86 w 153"/>
                  <a:gd name="T95" fmla="*/ 70 h 85"/>
                  <a:gd name="T96" fmla="*/ 77 w 153"/>
                  <a:gd name="T97" fmla="*/ 69 h 85"/>
                  <a:gd name="T98" fmla="*/ 69 w 153"/>
                  <a:gd name="T99" fmla="*/ 68 h 85"/>
                  <a:gd name="T100" fmla="*/ 65 w 153"/>
                  <a:gd name="T101" fmla="*/ 63 h 85"/>
                  <a:gd name="T102" fmla="*/ 59 w 153"/>
                  <a:gd name="T103" fmla="*/ 62 h 85"/>
                  <a:gd name="T104" fmla="*/ 54 w 153"/>
                  <a:gd name="T105" fmla="*/ 67 h 85"/>
                  <a:gd name="T106" fmla="*/ 46 w 153"/>
                  <a:gd name="T107" fmla="*/ 69 h 85"/>
                  <a:gd name="T108" fmla="*/ 36 w 153"/>
                  <a:gd name="T109" fmla="*/ 67 h 85"/>
                  <a:gd name="T110" fmla="*/ 27 w 153"/>
                  <a:gd name="T111" fmla="*/ 66 h 85"/>
                  <a:gd name="T112" fmla="*/ 20 w 153"/>
                  <a:gd name="T113" fmla="*/ 64 h 85"/>
                  <a:gd name="T114" fmla="*/ 10 w 153"/>
                  <a:gd name="T115" fmla="*/ 60 h 85"/>
                  <a:gd name="T116" fmla="*/ 0 w 153"/>
                  <a:gd name="T117" fmla="*/ 57 h 85"/>
                  <a:gd name="T118" fmla="*/ 1 w 153"/>
                  <a:gd name="T119" fmla="*/ 49 h 85"/>
                  <a:gd name="T120" fmla="*/ 1 w 153"/>
                  <a:gd name="T121"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3" h="85">
                    <a:moveTo>
                      <a:pt x="1" y="43"/>
                    </a:moveTo>
                    <a:lnTo>
                      <a:pt x="11" y="42"/>
                    </a:lnTo>
                    <a:lnTo>
                      <a:pt x="20" y="43"/>
                    </a:lnTo>
                    <a:lnTo>
                      <a:pt x="29" y="44"/>
                    </a:lnTo>
                    <a:lnTo>
                      <a:pt x="41" y="42"/>
                    </a:lnTo>
                    <a:lnTo>
                      <a:pt x="46" y="37"/>
                    </a:lnTo>
                    <a:lnTo>
                      <a:pt x="52" y="32"/>
                    </a:lnTo>
                    <a:lnTo>
                      <a:pt x="58" y="32"/>
                    </a:lnTo>
                    <a:lnTo>
                      <a:pt x="65" y="27"/>
                    </a:lnTo>
                    <a:lnTo>
                      <a:pt x="70" y="24"/>
                    </a:lnTo>
                    <a:lnTo>
                      <a:pt x="75" y="22"/>
                    </a:lnTo>
                    <a:lnTo>
                      <a:pt x="80" y="22"/>
                    </a:lnTo>
                    <a:lnTo>
                      <a:pt x="88" y="22"/>
                    </a:lnTo>
                    <a:lnTo>
                      <a:pt x="96" y="17"/>
                    </a:lnTo>
                    <a:lnTo>
                      <a:pt x="102" y="16"/>
                    </a:lnTo>
                    <a:lnTo>
                      <a:pt x="105" y="12"/>
                    </a:lnTo>
                    <a:lnTo>
                      <a:pt x="108" y="7"/>
                    </a:lnTo>
                    <a:lnTo>
                      <a:pt x="113" y="4"/>
                    </a:lnTo>
                    <a:lnTo>
                      <a:pt x="117" y="0"/>
                    </a:lnTo>
                    <a:lnTo>
                      <a:pt x="123" y="1"/>
                    </a:lnTo>
                    <a:lnTo>
                      <a:pt x="125" y="5"/>
                    </a:lnTo>
                    <a:lnTo>
                      <a:pt x="125" y="12"/>
                    </a:lnTo>
                    <a:lnTo>
                      <a:pt x="131" y="15"/>
                    </a:lnTo>
                    <a:lnTo>
                      <a:pt x="135" y="21"/>
                    </a:lnTo>
                    <a:lnTo>
                      <a:pt x="141" y="21"/>
                    </a:lnTo>
                    <a:lnTo>
                      <a:pt x="153" y="29"/>
                    </a:lnTo>
                    <a:lnTo>
                      <a:pt x="148" y="29"/>
                    </a:lnTo>
                    <a:lnTo>
                      <a:pt x="152" y="31"/>
                    </a:lnTo>
                    <a:lnTo>
                      <a:pt x="152" y="38"/>
                    </a:lnTo>
                    <a:lnTo>
                      <a:pt x="152" y="44"/>
                    </a:lnTo>
                    <a:lnTo>
                      <a:pt x="149" y="50"/>
                    </a:lnTo>
                    <a:lnTo>
                      <a:pt x="148" y="55"/>
                    </a:lnTo>
                    <a:lnTo>
                      <a:pt x="144" y="60"/>
                    </a:lnTo>
                    <a:lnTo>
                      <a:pt x="149" y="62"/>
                    </a:lnTo>
                    <a:lnTo>
                      <a:pt x="152" y="67"/>
                    </a:lnTo>
                    <a:lnTo>
                      <a:pt x="150" y="72"/>
                    </a:lnTo>
                    <a:lnTo>
                      <a:pt x="146" y="78"/>
                    </a:lnTo>
                    <a:lnTo>
                      <a:pt x="139" y="81"/>
                    </a:lnTo>
                    <a:lnTo>
                      <a:pt x="133" y="82"/>
                    </a:lnTo>
                    <a:lnTo>
                      <a:pt x="125" y="83"/>
                    </a:lnTo>
                    <a:lnTo>
                      <a:pt x="119" y="83"/>
                    </a:lnTo>
                    <a:lnTo>
                      <a:pt x="113" y="82"/>
                    </a:lnTo>
                    <a:lnTo>
                      <a:pt x="107" y="84"/>
                    </a:lnTo>
                    <a:lnTo>
                      <a:pt x="100" y="85"/>
                    </a:lnTo>
                    <a:lnTo>
                      <a:pt x="96" y="83"/>
                    </a:lnTo>
                    <a:lnTo>
                      <a:pt x="95" y="79"/>
                    </a:lnTo>
                    <a:lnTo>
                      <a:pt x="91" y="74"/>
                    </a:lnTo>
                    <a:lnTo>
                      <a:pt x="86" y="70"/>
                    </a:lnTo>
                    <a:lnTo>
                      <a:pt x="77" y="69"/>
                    </a:lnTo>
                    <a:lnTo>
                      <a:pt x="69" y="68"/>
                    </a:lnTo>
                    <a:lnTo>
                      <a:pt x="65" y="63"/>
                    </a:lnTo>
                    <a:lnTo>
                      <a:pt x="59" y="62"/>
                    </a:lnTo>
                    <a:lnTo>
                      <a:pt x="54" y="67"/>
                    </a:lnTo>
                    <a:lnTo>
                      <a:pt x="46" y="69"/>
                    </a:lnTo>
                    <a:lnTo>
                      <a:pt x="36" y="67"/>
                    </a:lnTo>
                    <a:lnTo>
                      <a:pt x="27" y="66"/>
                    </a:lnTo>
                    <a:lnTo>
                      <a:pt x="20" y="64"/>
                    </a:lnTo>
                    <a:lnTo>
                      <a:pt x="10" y="60"/>
                    </a:lnTo>
                    <a:lnTo>
                      <a:pt x="0" y="57"/>
                    </a:lnTo>
                    <a:lnTo>
                      <a:pt x="1" y="49"/>
                    </a:lnTo>
                    <a:lnTo>
                      <a:pt x="1" y="43"/>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428" name="Freeform 68"/>
              <p:cNvSpPr>
                <a:spLocks/>
              </p:cNvSpPr>
              <p:nvPr/>
            </p:nvSpPr>
            <p:spPr bwMode="auto">
              <a:xfrm>
                <a:off x="3504" y="2216"/>
                <a:ext cx="104" cy="44"/>
              </a:xfrm>
              <a:custGeom>
                <a:avLst/>
                <a:gdLst>
                  <a:gd name="T0" fmla="*/ 9 w 165"/>
                  <a:gd name="T1" fmla="*/ 18 h 66"/>
                  <a:gd name="T2" fmla="*/ 24 w 165"/>
                  <a:gd name="T3" fmla="*/ 19 h 66"/>
                  <a:gd name="T4" fmla="*/ 33 w 165"/>
                  <a:gd name="T5" fmla="*/ 21 h 66"/>
                  <a:gd name="T6" fmla="*/ 46 w 165"/>
                  <a:gd name="T7" fmla="*/ 21 h 66"/>
                  <a:gd name="T8" fmla="*/ 61 w 165"/>
                  <a:gd name="T9" fmla="*/ 18 h 66"/>
                  <a:gd name="T10" fmla="*/ 73 w 165"/>
                  <a:gd name="T11" fmla="*/ 21 h 66"/>
                  <a:gd name="T12" fmla="*/ 85 w 165"/>
                  <a:gd name="T13" fmla="*/ 19 h 66"/>
                  <a:gd name="T14" fmla="*/ 88 w 165"/>
                  <a:gd name="T15" fmla="*/ 15 h 66"/>
                  <a:gd name="T16" fmla="*/ 91 w 165"/>
                  <a:gd name="T17" fmla="*/ 9 h 66"/>
                  <a:gd name="T18" fmla="*/ 100 w 165"/>
                  <a:gd name="T19" fmla="*/ 6 h 66"/>
                  <a:gd name="T20" fmla="*/ 105 w 165"/>
                  <a:gd name="T21" fmla="*/ 1 h 66"/>
                  <a:gd name="T22" fmla="*/ 114 w 165"/>
                  <a:gd name="T23" fmla="*/ 0 h 66"/>
                  <a:gd name="T24" fmla="*/ 121 w 165"/>
                  <a:gd name="T25" fmla="*/ 4 h 66"/>
                  <a:gd name="T26" fmla="*/ 129 w 165"/>
                  <a:gd name="T27" fmla="*/ 7 h 66"/>
                  <a:gd name="T28" fmla="*/ 138 w 165"/>
                  <a:gd name="T29" fmla="*/ 9 h 66"/>
                  <a:gd name="T30" fmla="*/ 148 w 165"/>
                  <a:gd name="T31" fmla="*/ 10 h 66"/>
                  <a:gd name="T32" fmla="*/ 156 w 165"/>
                  <a:gd name="T33" fmla="*/ 16 h 66"/>
                  <a:gd name="T34" fmla="*/ 163 w 165"/>
                  <a:gd name="T35" fmla="*/ 22 h 66"/>
                  <a:gd name="T36" fmla="*/ 165 w 165"/>
                  <a:gd name="T37" fmla="*/ 30 h 66"/>
                  <a:gd name="T38" fmla="*/ 160 w 165"/>
                  <a:gd name="T39" fmla="*/ 39 h 66"/>
                  <a:gd name="T40" fmla="*/ 154 w 165"/>
                  <a:gd name="T41" fmla="*/ 46 h 66"/>
                  <a:gd name="T42" fmla="*/ 150 w 165"/>
                  <a:gd name="T43" fmla="*/ 51 h 66"/>
                  <a:gd name="T44" fmla="*/ 147 w 165"/>
                  <a:gd name="T45" fmla="*/ 58 h 66"/>
                  <a:gd name="T46" fmla="*/ 139 w 165"/>
                  <a:gd name="T47" fmla="*/ 64 h 66"/>
                  <a:gd name="T48" fmla="*/ 130 w 165"/>
                  <a:gd name="T49" fmla="*/ 66 h 66"/>
                  <a:gd name="T50" fmla="*/ 118 w 165"/>
                  <a:gd name="T51" fmla="*/ 61 h 66"/>
                  <a:gd name="T52" fmla="*/ 108 w 165"/>
                  <a:gd name="T53" fmla="*/ 57 h 66"/>
                  <a:gd name="T54" fmla="*/ 105 w 165"/>
                  <a:gd name="T55" fmla="*/ 51 h 66"/>
                  <a:gd name="T56" fmla="*/ 100 w 165"/>
                  <a:gd name="T57" fmla="*/ 45 h 66"/>
                  <a:gd name="T58" fmla="*/ 91 w 165"/>
                  <a:gd name="T59" fmla="*/ 43 h 66"/>
                  <a:gd name="T60" fmla="*/ 79 w 165"/>
                  <a:gd name="T61" fmla="*/ 46 h 66"/>
                  <a:gd name="T62" fmla="*/ 72 w 165"/>
                  <a:gd name="T63" fmla="*/ 51 h 66"/>
                  <a:gd name="T64" fmla="*/ 61 w 165"/>
                  <a:gd name="T65" fmla="*/ 48 h 66"/>
                  <a:gd name="T66" fmla="*/ 51 w 165"/>
                  <a:gd name="T67" fmla="*/ 43 h 66"/>
                  <a:gd name="T68" fmla="*/ 39 w 165"/>
                  <a:gd name="T69" fmla="*/ 42 h 66"/>
                  <a:gd name="T70" fmla="*/ 30 w 165"/>
                  <a:gd name="T71" fmla="*/ 40 h 66"/>
                  <a:gd name="T72" fmla="*/ 22 w 165"/>
                  <a:gd name="T73" fmla="*/ 37 h 66"/>
                  <a:gd name="T74" fmla="*/ 12 w 165"/>
                  <a:gd name="T75" fmla="*/ 39 h 66"/>
                  <a:gd name="T76" fmla="*/ 0 w 165"/>
                  <a:gd name="T77" fmla="*/ 36 h 66"/>
                  <a:gd name="T78" fmla="*/ 4 w 165"/>
                  <a:gd name="T79" fmla="*/ 27 h 66"/>
                  <a:gd name="T80" fmla="*/ 9 w 165"/>
                  <a:gd name="T81"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5" h="66">
                    <a:moveTo>
                      <a:pt x="9" y="18"/>
                    </a:moveTo>
                    <a:lnTo>
                      <a:pt x="24" y="19"/>
                    </a:lnTo>
                    <a:lnTo>
                      <a:pt x="33" y="21"/>
                    </a:lnTo>
                    <a:lnTo>
                      <a:pt x="46" y="21"/>
                    </a:lnTo>
                    <a:lnTo>
                      <a:pt x="61" y="18"/>
                    </a:lnTo>
                    <a:lnTo>
                      <a:pt x="73" y="21"/>
                    </a:lnTo>
                    <a:lnTo>
                      <a:pt x="85" y="19"/>
                    </a:lnTo>
                    <a:lnTo>
                      <a:pt x="88" y="15"/>
                    </a:lnTo>
                    <a:lnTo>
                      <a:pt x="91" y="9"/>
                    </a:lnTo>
                    <a:lnTo>
                      <a:pt x="100" y="6"/>
                    </a:lnTo>
                    <a:lnTo>
                      <a:pt x="105" y="1"/>
                    </a:lnTo>
                    <a:lnTo>
                      <a:pt x="114" y="0"/>
                    </a:lnTo>
                    <a:lnTo>
                      <a:pt x="121" y="4"/>
                    </a:lnTo>
                    <a:lnTo>
                      <a:pt x="129" y="7"/>
                    </a:lnTo>
                    <a:lnTo>
                      <a:pt x="138" y="9"/>
                    </a:lnTo>
                    <a:lnTo>
                      <a:pt x="148" y="10"/>
                    </a:lnTo>
                    <a:lnTo>
                      <a:pt x="156" y="16"/>
                    </a:lnTo>
                    <a:lnTo>
                      <a:pt x="163" y="22"/>
                    </a:lnTo>
                    <a:lnTo>
                      <a:pt x="165" y="30"/>
                    </a:lnTo>
                    <a:lnTo>
                      <a:pt x="160" y="39"/>
                    </a:lnTo>
                    <a:lnTo>
                      <a:pt x="154" y="46"/>
                    </a:lnTo>
                    <a:lnTo>
                      <a:pt x="150" y="51"/>
                    </a:lnTo>
                    <a:lnTo>
                      <a:pt x="147" y="58"/>
                    </a:lnTo>
                    <a:lnTo>
                      <a:pt x="139" y="64"/>
                    </a:lnTo>
                    <a:lnTo>
                      <a:pt x="130" y="66"/>
                    </a:lnTo>
                    <a:lnTo>
                      <a:pt x="118" y="61"/>
                    </a:lnTo>
                    <a:lnTo>
                      <a:pt x="108" y="57"/>
                    </a:lnTo>
                    <a:lnTo>
                      <a:pt x="105" y="51"/>
                    </a:lnTo>
                    <a:lnTo>
                      <a:pt x="100" y="45"/>
                    </a:lnTo>
                    <a:lnTo>
                      <a:pt x="91" y="43"/>
                    </a:lnTo>
                    <a:lnTo>
                      <a:pt x="79" y="46"/>
                    </a:lnTo>
                    <a:lnTo>
                      <a:pt x="72" y="51"/>
                    </a:lnTo>
                    <a:lnTo>
                      <a:pt x="61" y="48"/>
                    </a:lnTo>
                    <a:lnTo>
                      <a:pt x="51" y="43"/>
                    </a:lnTo>
                    <a:lnTo>
                      <a:pt x="39" y="42"/>
                    </a:lnTo>
                    <a:lnTo>
                      <a:pt x="30" y="40"/>
                    </a:lnTo>
                    <a:lnTo>
                      <a:pt x="22" y="37"/>
                    </a:lnTo>
                    <a:lnTo>
                      <a:pt x="12" y="39"/>
                    </a:lnTo>
                    <a:lnTo>
                      <a:pt x="0" y="36"/>
                    </a:lnTo>
                    <a:lnTo>
                      <a:pt x="4" y="27"/>
                    </a:lnTo>
                    <a:lnTo>
                      <a:pt x="9" y="18"/>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429" name="Freeform 69"/>
              <p:cNvSpPr>
                <a:spLocks/>
              </p:cNvSpPr>
              <p:nvPr/>
            </p:nvSpPr>
            <p:spPr bwMode="auto">
              <a:xfrm>
                <a:off x="3500" y="2245"/>
                <a:ext cx="96" cy="34"/>
              </a:xfrm>
              <a:custGeom>
                <a:avLst/>
                <a:gdLst>
                  <a:gd name="T0" fmla="*/ 0 w 150"/>
                  <a:gd name="T1" fmla="*/ 40 h 49"/>
                  <a:gd name="T2" fmla="*/ 2 w 150"/>
                  <a:gd name="T3" fmla="*/ 31 h 49"/>
                  <a:gd name="T4" fmla="*/ 11 w 150"/>
                  <a:gd name="T5" fmla="*/ 28 h 49"/>
                  <a:gd name="T6" fmla="*/ 21 w 150"/>
                  <a:gd name="T7" fmla="*/ 25 h 49"/>
                  <a:gd name="T8" fmla="*/ 33 w 150"/>
                  <a:gd name="T9" fmla="*/ 25 h 49"/>
                  <a:gd name="T10" fmla="*/ 42 w 150"/>
                  <a:gd name="T11" fmla="*/ 25 h 49"/>
                  <a:gd name="T12" fmla="*/ 53 w 150"/>
                  <a:gd name="T13" fmla="*/ 18 h 49"/>
                  <a:gd name="T14" fmla="*/ 59 w 150"/>
                  <a:gd name="T15" fmla="*/ 9 h 49"/>
                  <a:gd name="T16" fmla="*/ 68 w 150"/>
                  <a:gd name="T17" fmla="*/ 0 h 49"/>
                  <a:gd name="T18" fmla="*/ 77 w 150"/>
                  <a:gd name="T19" fmla="*/ 4 h 49"/>
                  <a:gd name="T20" fmla="*/ 89 w 150"/>
                  <a:gd name="T21" fmla="*/ 0 h 49"/>
                  <a:gd name="T22" fmla="*/ 98 w 150"/>
                  <a:gd name="T23" fmla="*/ 0 h 49"/>
                  <a:gd name="T24" fmla="*/ 105 w 150"/>
                  <a:gd name="T25" fmla="*/ 3 h 49"/>
                  <a:gd name="T26" fmla="*/ 111 w 150"/>
                  <a:gd name="T27" fmla="*/ 9 h 49"/>
                  <a:gd name="T28" fmla="*/ 119 w 150"/>
                  <a:gd name="T29" fmla="*/ 19 h 49"/>
                  <a:gd name="T30" fmla="*/ 129 w 150"/>
                  <a:gd name="T31" fmla="*/ 19 h 49"/>
                  <a:gd name="T32" fmla="*/ 140 w 150"/>
                  <a:gd name="T33" fmla="*/ 21 h 49"/>
                  <a:gd name="T34" fmla="*/ 150 w 150"/>
                  <a:gd name="T35" fmla="*/ 16 h 49"/>
                  <a:gd name="T36" fmla="*/ 150 w 150"/>
                  <a:gd name="T37" fmla="*/ 27 h 49"/>
                  <a:gd name="T38" fmla="*/ 149 w 150"/>
                  <a:gd name="T39" fmla="*/ 37 h 49"/>
                  <a:gd name="T40" fmla="*/ 140 w 150"/>
                  <a:gd name="T41" fmla="*/ 39 h 49"/>
                  <a:gd name="T42" fmla="*/ 128 w 150"/>
                  <a:gd name="T43" fmla="*/ 40 h 49"/>
                  <a:gd name="T44" fmla="*/ 119 w 150"/>
                  <a:gd name="T45" fmla="*/ 39 h 49"/>
                  <a:gd name="T46" fmla="*/ 111 w 150"/>
                  <a:gd name="T47" fmla="*/ 39 h 49"/>
                  <a:gd name="T48" fmla="*/ 95 w 150"/>
                  <a:gd name="T49" fmla="*/ 40 h 49"/>
                  <a:gd name="T50" fmla="*/ 81 w 150"/>
                  <a:gd name="T51" fmla="*/ 37 h 49"/>
                  <a:gd name="T52" fmla="*/ 68 w 150"/>
                  <a:gd name="T53" fmla="*/ 40 h 49"/>
                  <a:gd name="T54" fmla="*/ 57 w 150"/>
                  <a:gd name="T55" fmla="*/ 42 h 49"/>
                  <a:gd name="T56" fmla="*/ 50 w 150"/>
                  <a:gd name="T57" fmla="*/ 43 h 49"/>
                  <a:gd name="T58" fmla="*/ 41 w 150"/>
                  <a:gd name="T59" fmla="*/ 48 h 49"/>
                  <a:gd name="T60" fmla="*/ 32 w 150"/>
                  <a:gd name="T61" fmla="*/ 49 h 49"/>
                  <a:gd name="T62" fmla="*/ 23 w 150"/>
                  <a:gd name="T63" fmla="*/ 45 h 49"/>
                  <a:gd name="T64" fmla="*/ 9 w 150"/>
                  <a:gd name="T65" fmla="*/ 43 h 49"/>
                  <a:gd name="T66" fmla="*/ 0 w 150"/>
                  <a:gd name="T67"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0" h="49">
                    <a:moveTo>
                      <a:pt x="0" y="40"/>
                    </a:moveTo>
                    <a:lnTo>
                      <a:pt x="2" y="31"/>
                    </a:lnTo>
                    <a:lnTo>
                      <a:pt x="11" y="28"/>
                    </a:lnTo>
                    <a:lnTo>
                      <a:pt x="21" y="25"/>
                    </a:lnTo>
                    <a:lnTo>
                      <a:pt x="33" y="25"/>
                    </a:lnTo>
                    <a:lnTo>
                      <a:pt x="42" y="25"/>
                    </a:lnTo>
                    <a:lnTo>
                      <a:pt x="53" y="18"/>
                    </a:lnTo>
                    <a:lnTo>
                      <a:pt x="59" y="9"/>
                    </a:lnTo>
                    <a:lnTo>
                      <a:pt x="68" y="0"/>
                    </a:lnTo>
                    <a:lnTo>
                      <a:pt x="77" y="4"/>
                    </a:lnTo>
                    <a:lnTo>
                      <a:pt x="89" y="0"/>
                    </a:lnTo>
                    <a:lnTo>
                      <a:pt x="98" y="0"/>
                    </a:lnTo>
                    <a:lnTo>
                      <a:pt x="105" y="3"/>
                    </a:lnTo>
                    <a:lnTo>
                      <a:pt x="111" y="9"/>
                    </a:lnTo>
                    <a:lnTo>
                      <a:pt x="119" y="19"/>
                    </a:lnTo>
                    <a:lnTo>
                      <a:pt x="129" y="19"/>
                    </a:lnTo>
                    <a:lnTo>
                      <a:pt x="140" y="21"/>
                    </a:lnTo>
                    <a:lnTo>
                      <a:pt x="150" y="16"/>
                    </a:lnTo>
                    <a:lnTo>
                      <a:pt x="150" y="27"/>
                    </a:lnTo>
                    <a:lnTo>
                      <a:pt x="149" y="37"/>
                    </a:lnTo>
                    <a:lnTo>
                      <a:pt x="140" y="39"/>
                    </a:lnTo>
                    <a:lnTo>
                      <a:pt x="128" y="40"/>
                    </a:lnTo>
                    <a:lnTo>
                      <a:pt x="119" y="39"/>
                    </a:lnTo>
                    <a:lnTo>
                      <a:pt x="111" y="39"/>
                    </a:lnTo>
                    <a:lnTo>
                      <a:pt x="95" y="40"/>
                    </a:lnTo>
                    <a:lnTo>
                      <a:pt x="81" y="37"/>
                    </a:lnTo>
                    <a:lnTo>
                      <a:pt x="68" y="40"/>
                    </a:lnTo>
                    <a:lnTo>
                      <a:pt x="57" y="42"/>
                    </a:lnTo>
                    <a:lnTo>
                      <a:pt x="50" y="43"/>
                    </a:lnTo>
                    <a:lnTo>
                      <a:pt x="41" y="48"/>
                    </a:lnTo>
                    <a:lnTo>
                      <a:pt x="32" y="49"/>
                    </a:lnTo>
                    <a:lnTo>
                      <a:pt x="23" y="45"/>
                    </a:lnTo>
                    <a:lnTo>
                      <a:pt x="9" y="43"/>
                    </a:lnTo>
                    <a:lnTo>
                      <a:pt x="0" y="40"/>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430" name="Freeform 70"/>
              <p:cNvSpPr>
                <a:spLocks/>
              </p:cNvSpPr>
              <p:nvPr/>
            </p:nvSpPr>
            <p:spPr bwMode="auto">
              <a:xfrm>
                <a:off x="3465" y="2181"/>
                <a:ext cx="306" cy="327"/>
              </a:xfrm>
              <a:custGeom>
                <a:avLst/>
                <a:gdLst>
                  <a:gd name="T0" fmla="*/ 24 w 327"/>
                  <a:gd name="T1" fmla="*/ 179 h 332"/>
                  <a:gd name="T2" fmla="*/ 45 w 327"/>
                  <a:gd name="T3" fmla="*/ 184 h 332"/>
                  <a:gd name="T4" fmla="*/ 60 w 327"/>
                  <a:gd name="T5" fmla="*/ 189 h 332"/>
                  <a:gd name="T6" fmla="*/ 71 w 327"/>
                  <a:gd name="T7" fmla="*/ 177 h 332"/>
                  <a:gd name="T8" fmla="*/ 90 w 327"/>
                  <a:gd name="T9" fmla="*/ 175 h 332"/>
                  <a:gd name="T10" fmla="*/ 104 w 327"/>
                  <a:gd name="T11" fmla="*/ 166 h 332"/>
                  <a:gd name="T12" fmla="*/ 120 w 327"/>
                  <a:gd name="T13" fmla="*/ 154 h 332"/>
                  <a:gd name="T14" fmla="*/ 131 w 327"/>
                  <a:gd name="T15" fmla="*/ 134 h 332"/>
                  <a:gd name="T16" fmla="*/ 138 w 327"/>
                  <a:gd name="T17" fmla="*/ 115 h 332"/>
                  <a:gd name="T18" fmla="*/ 138 w 327"/>
                  <a:gd name="T19" fmla="*/ 92 h 332"/>
                  <a:gd name="T20" fmla="*/ 143 w 327"/>
                  <a:gd name="T21" fmla="*/ 70 h 332"/>
                  <a:gd name="T22" fmla="*/ 154 w 327"/>
                  <a:gd name="T23" fmla="*/ 54 h 332"/>
                  <a:gd name="T24" fmla="*/ 170 w 327"/>
                  <a:gd name="T25" fmla="*/ 55 h 332"/>
                  <a:gd name="T26" fmla="*/ 190 w 327"/>
                  <a:gd name="T27" fmla="*/ 54 h 332"/>
                  <a:gd name="T28" fmla="*/ 210 w 327"/>
                  <a:gd name="T29" fmla="*/ 45 h 332"/>
                  <a:gd name="T30" fmla="*/ 207 w 327"/>
                  <a:gd name="T31" fmla="*/ 31 h 332"/>
                  <a:gd name="T32" fmla="*/ 213 w 327"/>
                  <a:gd name="T33" fmla="*/ 11 h 332"/>
                  <a:gd name="T34" fmla="*/ 225 w 327"/>
                  <a:gd name="T35" fmla="*/ 2 h 332"/>
                  <a:gd name="T36" fmla="*/ 254 w 327"/>
                  <a:gd name="T37" fmla="*/ 5 h 332"/>
                  <a:gd name="T38" fmla="*/ 273 w 327"/>
                  <a:gd name="T39" fmla="*/ 17 h 332"/>
                  <a:gd name="T40" fmla="*/ 296 w 327"/>
                  <a:gd name="T41" fmla="*/ 32 h 332"/>
                  <a:gd name="T42" fmla="*/ 311 w 327"/>
                  <a:gd name="T43" fmla="*/ 50 h 332"/>
                  <a:gd name="T44" fmla="*/ 309 w 327"/>
                  <a:gd name="T45" fmla="*/ 77 h 332"/>
                  <a:gd name="T46" fmla="*/ 308 w 327"/>
                  <a:gd name="T47" fmla="*/ 106 h 332"/>
                  <a:gd name="T48" fmla="*/ 291 w 327"/>
                  <a:gd name="T49" fmla="*/ 119 h 332"/>
                  <a:gd name="T50" fmla="*/ 281 w 327"/>
                  <a:gd name="T51" fmla="*/ 148 h 332"/>
                  <a:gd name="T52" fmla="*/ 311 w 327"/>
                  <a:gd name="T53" fmla="*/ 172 h 332"/>
                  <a:gd name="T54" fmla="*/ 317 w 327"/>
                  <a:gd name="T55" fmla="*/ 208 h 332"/>
                  <a:gd name="T56" fmla="*/ 318 w 327"/>
                  <a:gd name="T57" fmla="*/ 235 h 332"/>
                  <a:gd name="T58" fmla="*/ 309 w 327"/>
                  <a:gd name="T59" fmla="*/ 256 h 332"/>
                  <a:gd name="T60" fmla="*/ 307 w 327"/>
                  <a:gd name="T61" fmla="*/ 271 h 332"/>
                  <a:gd name="T62" fmla="*/ 293 w 327"/>
                  <a:gd name="T63" fmla="*/ 295 h 332"/>
                  <a:gd name="T64" fmla="*/ 300 w 327"/>
                  <a:gd name="T65" fmla="*/ 326 h 332"/>
                  <a:gd name="T66" fmla="*/ 291 w 327"/>
                  <a:gd name="T67" fmla="*/ 325 h 332"/>
                  <a:gd name="T68" fmla="*/ 272 w 327"/>
                  <a:gd name="T69" fmla="*/ 307 h 332"/>
                  <a:gd name="T70" fmla="*/ 251 w 327"/>
                  <a:gd name="T71" fmla="*/ 290 h 332"/>
                  <a:gd name="T72" fmla="*/ 227 w 327"/>
                  <a:gd name="T73" fmla="*/ 274 h 332"/>
                  <a:gd name="T74" fmla="*/ 209 w 327"/>
                  <a:gd name="T75" fmla="*/ 257 h 332"/>
                  <a:gd name="T76" fmla="*/ 204 w 327"/>
                  <a:gd name="T77" fmla="*/ 275 h 332"/>
                  <a:gd name="T78" fmla="*/ 182 w 327"/>
                  <a:gd name="T79" fmla="*/ 296 h 332"/>
                  <a:gd name="T80" fmla="*/ 152 w 327"/>
                  <a:gd name="T81" fmla="*/ 308 h 332"/>
                  <a:gd name="T82" fmla="*/ 123 w 327"/>
                  <a:gd name="T83" fmla="*/ 294 h 332"/>
                  <a:gd name="T84" fmla="*/ 103 w 327"/>
                  <a:gd name="T85" fmla="*/ 277 h 332"/>
                  <a:gd name="T86" fmla="*/ 81 w 327"/>
                  <a:gd name="T87" fmla="*/ 255 h 332"/>
                  <a:gd name="T88" fmla="*/ 72 w 327"/>
                  <a:gd name="T89" fmla="*/ 232 h 332"/>
                  <a:gd name="T90" fmla="*/ 45 w 327"/>
                  <a:gd name="T91" fmla="*/ 232 h 332"/>
                  <a:gd name="T92" fmla="*/ 23 w 327"/>
                  <a:gd name="T93" fmla="*/ 220 h 332"/>
                  <a:gd name="T94" fmla="*/ 5 w 327"/>
                  <a:gd name="T95" fmla="*/ 201 h 332"/>
                  <a:gd name="T96" fmla="*/ 6 w 327"/>
                  <a:gd name="T97" fmla="*/ 188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7" h="332">
                    <a:moveTo>
                      <a:pt x="14" y="185"/>
                    </a:moveTo>
                    <a:lnTo>
                      <a:pt x="18" y="178"/>
                    </a:lnTo>
                    <a:lnTo>
                      <a:pt x="24" y="179"/>
                    </a:lnTo>
                    <a:lnTo>
                      <a:pt x="31" y="180"/>
                    </a:lnTo>
                    <a:lnTo>
                      <a:pt x="36" y="182"/>
                    </a:lnTo>
                    <a:lnTo>
                      <a:pt x="45" y="184"/>
                    </a:lnTo>
                    <a:lnTo>
                      <a:pt x="49" y="191"/>
                    </a:lnTo>
                    <a:lnTo>
                      <a:pt x="55" y="193"/>
                    </a:lnTo>
                    <a:lnTo>
                      <a:pt x="60" y="189"/>
                    </a:lnTo>
                    <a:lnTo>
                      <a:pt x="64" y="183"/>
                    </a:lnTo>
                    <a:lnTo>
                      <a:pt x="66" y="177"/>
                    </a:lnTo>
                    <a:lnTo>
                      <a:pt x="71" y="177"/>
                    </a:lnTo>
                    <a:lnTo>
                      <a:pt x="76" y="178"/>
                    </a:lnTo>
                    <a:lnTo>
                      <a:pt x="86" y="179"/>
                    </a:lnTo>
                    <a:lnTo>
                      <a:pt x="90" y="175"/>
                    </a:lnTo>
                    <a:lnTo>
                      <a:pt x="94" y="172"/>
                    </a:lnTo>
                    <a:lnTo>
                      <a:pt x="99" y="169"/>
                    </a:lnTo>
                    <a:lnTo>
                      <a:pt x="104" y="166"/>
                    </a:lnTo>
                    <a:lnTo>
                      <a:pt x="110" y="162"/>
                    </a:lnTo>
                    <a:lnTo>
                      <a:pt x="116" y="160"/>
                    </a:lnTo>
                    <a:lnTo>
                      <a:pt x="120" y="154"/>
                    </a:lnTo>
                    <a:lnTo>
                      <a:pt x="127" y="148"/>
                    </a:lnTo>
                    <a:lnTo>
                      <a:pt x="129" y="141"/>
                    </a:lnTo>
                    <a:lnTo>
                      <a:pt x="131" y="134"/>
                    </a:lnTo>
                    <a:lnTo>
                      <a:pt x="131" y="128"/>
                    </a:lnTo>
                    <a:lnTo>
                      <a:pt x="131" y="123"/>
                    </a:lnTo>
                    <a:lnTo>
                      <a:pt x="138" y="115"/>
                    </a:lnTo>
                    <a:lnTo>
                      <a:pt x="140" y="107"/>
                    </a:lnTo>
                    <a:lnTo>
                      <a:pt x="137" y="100"/>
                    </a:lnTo>
                    <a:lnTo>
                      <a:pt x="138" y="92"/>
                    </a:lnTo>
                    <a:lnTo>
                      <a:pt x="140" y="82"/>
                    </a:lnTo>
                    <a:lnTo>
                      <a:pt x="139" y="76"/>
                    </a:lnTo>
                    <a:lnTo>
                      <a:pt x="143" y="70"/>
                    </a:lnTo>
                    <a:lnTo>
                      <a:pt x="147" y="66"/>
                    </a:lnTo>
                    <a:lnTo>
                      <a:pt x="150" y="61"/>
                    </a:lnTo>
                    <a:lnTo>
                      <a:pt x="154" y="54"/>
                    </a:lnTo>
                    <a:lnTo>
                      <a:pt x="160" y="57"/>
                    </a:lnTo>
                    <a:lnTo>
                      <a:pt x="164" y="57"/>
                    </a:lnTo>
                    <a:lnTo>
                      <a:pt x="170" y="55"/>
                    </a:lnTo>
                    <a:lnTo>
                      <a:pt x="176" y="55"/>
                    </a:lnTo>
                    <a:lnTo>
                      <a:pt x="182" y="55"/>
                    </a:lnTo>
                    <a:lnTo>
                      <a:pt x="190" y="54"/>
                    </a:lnTo>
                    <a:lnTo>
                      <a:pt x="199" y="54"/>
                    </a:lnTo>
                    <a:lnTo>
                      <a:pt x="205" y="50"/>
                    </a:lnTo>
                    <a:lnTo>
                      <a:pt x="210" y="45"/>
                    </a:lnTo>
                    <a:lnTo>
                      <a:pt x="212" y="39"/>
                    </a:lnTo>
                    <a:lnTo>
                      <a:pt x="210" y="33"/>
                    </a:lnTo>
                    <a:lnTo>
                      <a:pt x="207" y="31"/>
                    </a:lnTo>
                    <a:lnTo>
                      <a:pt x="211" y="23"/>
                    </a:lnTo>
                    <a:lnTo>
                      <a:pt x="212" y="17"/>
                    </a:lnTo>
                    <a:lnTo>
                      <a:pt x="213" y="11"/>
                    </a:lnTo>
                    <a:lnTo>
                      <a:pt x="214" y="6"/>
                    </a:lnTo>
                    <a:lnTo>
                      <a:pt x="218" y="0"/>
                    </a:lnTo>
                    <a:lnTo>
                      <a:pt x="225" y="2"/>
                    </a:lnTo>
                    <a:lnTo>
                      <a:pt x="240" y="3"/>
                    </a:lnTo>
                    <a:lnTo>
                      <a:pt x="248" y="1"/>
                    </a:lnTo>
                    <a:lnTo>
                      <a:pt x="254" y="5"/>
                    </a:lnTo>
                    <a:lnTo>
                      <a:pt x="261" y="2"/>
                    </a:lnTo>
                    <a:lnTo>
                      <a:pt x="270" y="8"/>
                    </a:lnTo>
                    <a:lnTo>
                      <a:pt x="273" y="17"/>
                    </a:lnTo>
                    <a:lnTo>
                      <a:pt x="282" y="20"/>
                    </a:lnTo>
                    <a:lnTo>
                      <a:pt x="291" y="21"/>
                    </a:lnTo>
                    <a:lnTo>
                      <a:pt x="296" y="32"/>
                    </a:lnTo>
                    <a:lnTo>
                      <a:pt x="299" y="40"/>
                    </a:lnTo>
                    <a:lnTo>
                      <a:pt x="305" y="44"/>
                    </a:lnTo>
                    <a:lnTo>
                      <a:pt x="311" y="50"/>
                    </a:lnTo>
                    <a:lnTo>
                      <a:pt x="308" y="59"/>
                    </a:lnTo>
                    <a:lnTo>
                      <a:pt x="305" y="68"/>
                    </a:lnTo>
                    <a:lnTo>
                      <a:pt x="309" y="77"/>
                    </a:lnTo>
                    <a:lnTo>
                      <a:pt x="311" y="86"/>
                    </a:lnTo>
                    <a:lnTo>
                      <a:pt x="312" y="97"/>
                    </a:lnTo>
                    <a:lnTo>
                      <a:pt x="308" y="106"/>
                    </a:lnTo>
                    <a:lnTo>
                      <a:pt x="314" y="105"/>
                    </a:lnTo>
                    <a:lnTo>
                      <a:pt x="302" y="115"/>
                    </a:lnTo>
                    <a:lnTo>
                      <a:pt x="291" y="119"/>
                    </a:lnTo>
                    <a:lnTo>
                      <a:pt x="287" y="130"/>
                    </a:lnTo>
                    <a:lnTo>
                      <a:pt x="285" y="137"/>
                    </a:lnTo>
                    <a:lnTo>
                      <a:pt x="281" y="148"/>
                    </a:lnTo>
                    <a:lnTo>
                      <a:pt x="290" y="160"/>
                    </a:lnTo>
                    <a:lnTo>
                      <a:pt x="300" y="167"/>
                    </a:lnTo>
                    <a:lnTo>
                      <a:pt x="311" y="172"/>
                    </a:lnTo>
                    <a:lnTo>
                      <a:pt x="317" y="185"/>
                    </a:lnTo>
                    <a:lnTo>
                      <a:pt x="314" y="199"/>
                    </a:lnTo>
                    <a:lnTo>
                      <a:pt x="317" y="208"/>
                    </a:lnTo>
                    <a:lnTo>
                      <a:pt x="324" y="217"/>
                    </a:lnTo>
                    <a:lnTo>
                      <a:pt x="327" y="232"/>
                    </a:lnTo>
                    <a:lnTo>
                      <a:pt x="318" y="235"/>
                    </a:lnTo>
                    <a:lnTo>
                      <a:pt x="311" y="236"/>
                    </a:lnTo>
                    <a:lnTo>
                      <a:pt x="308" y="245"/>
                    </a:lnTo>
                    <a:lnTo>
                      <a:pt x="309" y="256"/>
                    </a:lnTo>
                    <a:lnTo>
                      <a:pt x="320" y="266"/>
                    </a:lnTo>
                    <a:lnTo>
                      <a:pt x="314" y="270"/>
                    </a:lnTo>
                    <a:lnTo>
                      <a:pt x="307" y="271"/>
                    </a:lnTo>
                    <a:lnTo>
                      <a:pt x="304" y="277"/>
                    </a:lnTo>
                    <a:lnTo>
                      <a:pt x="297" y="284"/>
                    </a:lnTo>
                    <a:lnTo>
                      <a:pt x="293" y="295"/>
                    </a:lnTo>
                    <a:lnTo>
                      <a:pt x="297" y="304"/>
                    </a:lnTo>
                    <a:lnTo>
                      <a:pt x="302" y="314"/>
                    </a:lnTo>
                    <a:lnTo>
                      <a:pt x="300" y="326"/>
                    </a:lnTo>
                    <a:lnTo>
                      <a:pt x="297" y="332"/>
                    </a:lnTo>
                    <a:lnTo>
                      <a:pt x="294" y="332"/>
                    </a:lnTo>
                    <a:lnTo>
                      <a:pt x="291" y="325"/>
                    </a:lnTo>
                    <a:lnTo>
                      <a:pt x="287" y="317"/>
                    </a:lnTo>
                    <a:lnTo>
                      <a:pt x="279" y="314"/>
                    </a:lnTo>
                    <a:lnTo>
                      <a:pt x="272" y="307"/>
                    </a:lnTo>
                    <a:lnTo>
                      <a:pt x="266" y="299"/>
                    </a:lnTo>
                    <a:lnTo>
                      <a:pt x="257" y="295"/>
                    </a:lnTo>
                    <a:lnTo>
                      <a:pt x="251" y="290"/>
                    </a:lnTo>
                    <a:lnTo>
                      <a:pt x="242" y="287"/>
                    </a:lnTo>
                    <a:lnTo>
                      <a:pt x="236" y="281"/>
                    </a:lnTo>
                    <a:lnTo>
                      <a:pt x="227" y="274"/>
                    </a:lnTo>
                    <a:lnTo>
                      <a:pt x="224" y="268"/>
                    </a:lnTo>
                    <a:lnTo>
                      <a:pt x="218" y="260"/>
                    </a:lnTo>
                    <a:lnTo>
                      <a:pt x="209" y="257"/>
                    </a:lnTo>
                    <a:lnTo>
                      <a:pt x="201" y="256"/>
                    </a:lnTo>
                    <a:lnTo>
                      <a:pt x="200" y="263"/>
                    </a:lnTo>
                    <a:lnTo>
                      <a:pt x="204" y="275"/>
                    </a:lnTo>
                    <a:lnTo>
                      <a:pt x="200" y="283"/>
                    </a:lnTo>
                    <a:lnTo>
                      <a:pt x="192" y="289"/>
                    </a:lnTo>
                    <a:lnTo>
                      <a:pt x="182" y="296"/>
                    </a:lnTo>
                    <a:lnTo>
                      <a:pt x="174" y="301"/>
                    </a:lnTo>
                    <a:lnTo>
                      <a:pt x="162" y="305"/>
                    </a:lnTo>
                    <a:lnTo>
                      <a:pt x="152" y="308"/>
                    </a:lnTo>
                    <a:lnTo>
                      <a:pt x="139" y="308"/>
                    </a:lnTo>
                    <a:lnTo>
                      <a:pt x="131" y="300"/>
                    </a:lnTo>
                    <a:lnTo>
                      <a:pt x="123" y="294"/>
                    </a:lnTo>
                    <a:lnTo>
                      <a:pt x="116" y="288"/>
                    </a:lnTo>
                    <a:lnTo>
                      <a:pt x="108" y="283"/>
                    </a:lnTo>
                    <a:lnTo>
                      <a:pt x="103" y="277"/>
                    </a:lnTo>
                    <a:lnTo>
                      <a:pt x="96" y="269"/>
                    </a:lnTo>
                    <a:lnTo>
                      <a:pt x="90" y="261"/>
                    </a:lnTo>
                    <a:lnTo>
                      <a:pt x="81" y="255"/>
                    </a:lnTo>
                    <a:lnTo>
                      <a:pt x="82" y="244"/>
                    </a:lnTo>
                    <a:lnTo>
                      <a:pt x="84" y="236"/>
                    </a:lnTo>
                    <a:lnTo>
                      <a:pt x="72" y="232"/>
                    </a:lnTo>
                    <a:lnTo>
                      <a:pt x="63" y="232"/>
                    </a:lnTo>
                    <a:lnTo>
                      <a:pt x="53" y="232"/>
                    </a:lnTo>
                    <a:lnTo>
                      <a:pt x="45" y="232"/>
                    </a:lnTo>
                    <a:lnTo>
                      <a:pt x="37" y="230"/>
                    </a:lnTo>
                    <a:lnTo>
                      <a:pt x="31" y="226"/>
                    </a:lnTo>
                    <a:lnTo>
                      <a:pt x="23" y="220"/>
                    </a:lnTo>
                    <a:lnTo>
                      <a:pt x="18" y="216"/>
                    </a:lnTo>
                    <a:lnTo>
                      <a:pt x="10" y="209"/>
                    </a:lnTo>
                    <a:lnTo>
                      <a:pt x="5" y="201"/>
                    </a:lnTo>
                    <a:lnTo>
                      <a:pt x="0" y="195"/>
                    </a:lnTo>
                    <a:lnTo>
                      <a:pt x="0" y="191"/>
                    </a:lnTo>
                    <a:lnTo>
                      <a:pt x="6" y="188"/>
                    </a:lnTo>
                    <a:lnTo>
                      <a:pt x="14" y="185"/>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431" name="Freeform 71"/>
              <p:cNvSpPr>
                <a:spLocks/>
              </p:cNvSpPr>
              <p:nvPr/>
            </p:nvSpPr>
            <p:spPr bwMode="auto">
              <a:xfrm>
                <a:off x="3534" y="2466"/>
                <a:ext cx="108" cy="72"/>
              </a:xfrm>
              <a:custGeom>
                <a:avLst/>
                <a:gdLst>
                  <a:gd name="T0" fmla="*/ 10 w 115"/>
                  <a:gd name="T1" fmla="*/ 10 h 73"/>
                  <a:gd name="T2" fmla="*/ 21 w 115"/>
                  <a:gd name="T3" fmla="*/ 6 h 73"/>
                  <a:gd name="T4" fmla="*/ 28 w 115"/>
                  <a:gd name="T5" fmla="*/ 1 h 73"/>
                  <a:gd name="T6" fmla="*/ 39 w 115"/>
                  <a:gd name="T7" fmla="*/ 0 h 73"/>
                  <a:gd name="T8" fmla="*/ 51 w 115"/>
                  <a:gd name="T9" fmla="*/ 4 h 73"/>
                  <a:gd name="T10" fmla="*/ 58 w 115"/>
                  <a:gd name="T11" fmla="*/ 12 h 73"/>
                  <a:gd name="T12" fmla="*/ 67 w 115"/>
                  <a:gd name="T13" fmla="*/ 19 h 73"/>
                  <a:gd name="T14" fmla="*/ 76 w 115"/>
                  <a:gd name="T15" fmla="*/ 22 h 73"/>
                  <a:gd name="T16" fmla="*/ 82 w 115"/>
                  <a:gd name="T17" fmla="*/ 19 h 73"/>
                  <a:gd name="T18" fmla="*/ 85 w 115"/>
                  <a:gd name="T19" fmla="*/ 28 h 73"/>
                  <a:gd name="T20" fmla="*/ 93 w 115"/>
                  <a:gd name="T21" fmla="*/ 34 h 73"/>
                  <a:gd name="T22" fmla="*/ 103 w 115"/>
                  <a:gd name="T23" fmla="*/ 40 h 73"/>
                  <a:gd name="T24" fmla="*/ 115 w 115"/>
                  <a:gd name="T25" fmla="*/ 45 h 73"/>
                  <a:gd name="T26" fmla="*/ 114 w 115"/>
                  <a:gd name="T27" fmla="*/ 54 h 73"/>
                  <a:gd name="T28" fmla="*/ 114 w 115"/>
                  <a:gd name="T29" fmla="*/ 63 h 73"/>
                  <a:gd name="T30" fmla="*/ 109 w 115"/>
                  <a:gd name="T31" fmla="*/ 73 h 73"/>
                  <a:gd name="T32" fmla="*/ 100 w 115"/>
                  <a:gd name="T33" fmla="*/ 70 h 73"/>
                  <a:gd name="T34" fmla="*/ 88 w 115"/>
                  <a:gd name="T35" fmla="*/ 67 h 73"/>
                  <a:gd name="T36" fmla="*/ 78 w 115"/>
                  <a:gd name="T37" fmla="*/ 64 h 73"/>
                  <a:gd name="T38" fmla="*/ 72 w 115"/>
                  <a:gd name="T39" fmla="*/ 58 h 73"/>
                  <a:gd name="T40" fmla="*/ 64 w 115"/>
                  <a:gd name="T41" fmla="*/ 51 h 73"/>
                  <a:gd name="T42" fmla="*/ 48 w 115"/>
                  <a:gd name="T43" fmla="*/ 45 h 73"/>
                  <a:gd name="T44" fmla="*/ 40 w 115"/>
                  <a:gd name="T45" fmla="*/ 39 h 73"/>
                  <a:gd name="T46" fmla="*/ 33 w 115"/>
                  <a:gd name="T47" fmla="*/ 34 h 73"/>
                  <a:gd name="T48" fmla="*/ 27 w 115"/>
                  <a:gd name="T49" fmla="*/ 28 h 73"/>
                  <a:gd name="T50" fmla="*/ 15 w 115"/>
                  <a:gd name="T51" fmla="*/ 30 h 73"/>
                  <a:gd name="T52" fmla="*/ 6 w 115"/>
                  <a:gd name="T53" fmla="*/ 31 h 73"/>
                  <a:gd name="T54" fmla="*/ 0 w 115"/>
                  <a:gd name="T55" fmla="*/ 25 h 73"/>
                  <a:gd name="T56" fmla="*/ 6 w 115"/>
                  <a:gd name="T57" fmla="*/ 18 h 73"/>
                  <a:gd name="T58" fmla="*/ 10 w 115"/>
                  <a:gd name="T59" fmla="*/ 1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5" h="73">
                    <a:moveTo>
                      <a:pt x="10" y="10"/>
                    </a:moveTo>
                    <a:lnTo>
                      <a:pt x="21" y="6"/>
                    </a:lnTo>
                    <a:lnTo>
                      <a:pt x="28" y="1"/>
                    </a:lnTo>
                    <a:lnTo>
                      <a:pt x="39" y="0"/>
                    </a:lnTo>
                    <a:lnTo>
                      <a:pt x="51" y="4"/>
                    </a:lnTo>
                    <a:lnTo>
                      <a:pt x="58" y="12"/>
                    </a:lnTo>
                    <a:lnTo>
                      <a:pt x="67" y="19"/>
                    </a:lnTo>
                    <a:lnTo>
                      <a:pt x="76" y="22"/>
                    </a:lnTo>
                    <a:lnTo>
                      <a:pt x="82" y="19"/>
                    </a:lnTo>
                    <a:lnTo>
                      <a:pt x="85" y="28"/>
                    </a:lnTo>
                    <a:lnTo>
                      <a:pt x="93" y="34"/>
                    </a:lnTo>
                    <a:lnTo>
                      <a:pt x="103" y="40"/>
                    </a:lnTo>
                    <a:lnTo>
                      <a:pt x="115" y="45"/>
                    </a:lnTo>
                    <a:lnTo>
                      <a:pt x="114" y="54"/>
                    </a:lnTo>
                    <a:lnTo>
                      <a:pt x="114" y="63"/>
                    </a:lnTo>
                    <a:lnTo>
                      <a:pt x="109" y="73"/>
                    </a:lnTo>
                    <a:lnTo>
                      <a:pt x="100" y="70"/>
                    </a:lnTo>
                    <a:lnTo>
                      <a:pt x="88" y="67"/>
                    </a:lnTo>
                    <a:lnTo>
                      <a:pt x="78" y="64"/>
                    </a:lnTo>
                    <a:lnTo>
                      <a:pt x="72" y="58"/>
                    </a:lnTo>
                    <a:lnTo>
                      <a:pt x="64" y="51"/>
                    </a:lnTo>
                    <a:lnTo>
                      <a:pt x="48" y="45"/>
                    </a:lnTo>
                    <a:lnTo>
                      <a:pt x="40" y="39"/>
                    </a:lnTo>
                    <a:lnTo>
                      <a:pt x="33" y="34"/>
                    </a:lnTo>
                    <a:lnTo>
                      <a:pt x="27" y="28"/>
                    </a:lnTo>
                    <a:lnTo>
                      <a:pt x="15" y="30"/>
                    </a:lnTo>
                    <a:lnTo>
                      <a:pt x="6" y="31"/>
                    </a:lnTo>
                    <a:lnTo>
                      <a:pt x="0" y="25"/>
                    </a:lnTo>
                    <a:lnTo>
                      <a:pt x="6" y="18"/>
                    </a:lnTo>
                    <a:lnTo>
                      <a:pt x="10" y="10"/>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432" name="Freeform 72"/>
              <p:cNvSpPr>
                <a:spLocks/>
              </p:cNvSpPr>
              <p:nvPr/>
            </p:nvSpPr>
            <p:spPr bwMode="auto">
              <a:xfrm>
                <a:off x="3627" y="2599"/>
                <a:ext cx="73" cy="41"/>
              </a:xfrm>
              <a:custGeom>
                <a:avLst/>
                <a:gdLst>
                  <a:gd name="T0" fmla="*/ 0 w 78"/>
                  <a:gd name="T1" fmla="*/ 10 h 42"/>
                  <a:gd name="T2" fmla="*/ 13 w 78"/>
                  <a:gd name="T3" fmla="*/ 7 h 42"/>
                  <a:gd name="T4" fmla="*/ 25 w 78"/>
                  <a:gd name="T5" fmla="*/ 6 h 42"/>
                  <a:gd name="T6" fmla="*/ 36 w 78"/>
                  <a:gd name="T7" fmla="*/ 6 h 42"/>
                  <a:gd name="T8" fmla="*/ 46 w 78"/>
                  <a:gd name="T9" fmla="*/ 1 h 42"/>
                  <a:gd name="T10" fmla="*/ 58 w 78"/>
                  <a:gd name="T11" fmla="*/ 0 h 42"/>
                  <a:gd name="T12" fmla="*/ 67 w 78"/>
                  <a:gd name="T13" fmla="*/ 1 h 42"/>
                  <a:gd name="T14" fmla="*/ 76 w 78"/>
                  <a:gd name="T15" fmla="*/ 3 h 42"/>
                  <a:gd name="T16" fmla="*/ 78 w 78"/>
                  <a:gd name="T17" fmla="*/ 7 h 42"/>
                  <a:gd name="T18" fmla="*/ 78 w 78"/>
                  <a:gd name="T19" fmla="*/ 15 h 42"/>
                  <a:gd name="T20" fmla="*/ 78 w 78"/>
                  <a:gd name="T21" fmla="*/ 21 h 42"/>
                  <a:gd name="T22" fmla="*/ 70 w 78"/>
                  <a:gd name="T23" fmla="*/ 28 h 42"/>
                  <a:gd name="T24" fmla="*/ 72 w 78"/>
                  <a:gd name="T25" fmla="*/ 39 h 42"/>
                  <a:gd name="T26" fmla="*/ 66 w 78"/>
                  <a:gd name="T27" fmla="*/ 42 h 42"/>
                  <a:gd name="T28" fmla="*/ 57 w 78"/>
                  <a:gd name="T29" fmla="*/ 40 h 42"/>
                  <a:gd name="T30" fmla="*/ 48 w 78"/>
                  <a:gd name="T31" fmla="*/ 36 h 42"/>
                  <a:gd name="T32" fmla="*/ 39 w 78"/>
                  <a:gd name="T33" fmla="*/ 40 h 42"/>
                  <a:gd name="T34" fmla="*/ 31 w 78"/>
                  <a:gd name="T35" fmla="*/ 42 h 42"/>
                  <a:gd name="T36" fmla="*/ 30 w 78"/>
                  <a:gd name="T37" fmla="*/ 36 h 42"/>
                  <a:gd name="T38" fmla="*/ 27 w 78"/>
                  <a:gd name="T39" fmla="*/ 31 h 42"/>
                  <a:gd name="T40" fmla="*/ 19 w 78"/>
                  <a:gd name="T41" fmla="*/ 25 h 42"/>
                  <a:gd name="T42" fmla="*/ 10 w 78"/>
                  <a:gd name="T43" fmla="*/ 27 h 42"/>
                  <a:gd name="T44" fmla="*/ 6 w 78"/>
                  <a:gd name="T45" fmla="*/ 16 h 42"/>
                  <a:gd name="T46" fmla="*/ 0 w 78"/>
                  <a:gd name="T47" fmla="*/ 1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 h="42">
                    <a:moveTo>
                      <a:pt x="0" y="10"/>
                    </a:moveTo>
                    <a:lnTo>
                      <a:pt x="13" y="7"/>
                    </a:lnTo>
                    <a:lnTo>
                      <a:pt x="25" y="6"/>
                    </a:lnTo>
                    <a:lnTo>
                      <a:pt x="36" y="6"/>
                    </a:lnTo>
                    <a:lnTo>
                      <a:pt x="46" y="1"/>
                    </a:lnTo>
                    <a:lnTo>
                      <a:pt x="58" y="0"/>
                    </a:lnTo>
                    <a:lnTo>
                      <a:pt x="67" y="1"/>
                    </a:lnTo>
                    <a:lnTo>
                      <a:pt x="76" y="3"/>
                    </a:lnTo>
                    <a:lnTo>
                      <a:pt x="78" y="7"/>
                    </a:lnTo>
                    <a:lnTo>
                      <a:pt x="78" y="15"/>
                    </a:lnTo>
                    <a:lnTo>
                      <a:pt x="78" y="21"/>
                    </a:lnTo>
                    <a:lnTo>
                      <a:pt x="70" y="28"/>
                    </a:lnTo>
                    <a:lnTo>
                      <a:pt x="72" y="39"/>
                    </a:lnTo>
                    <a:lnTo>
                      <a:pt x="66" y="42"/>
                    </a:lnTo>
                    <a:lnTo>
                      <a:pt x="57" y="40"/>
                    </a:lnTo>
                    <a:lnTo>
                      <a:pt x="48" y="36"/>
                    </a:lnTo>
                    <a:lnTo>
                      <a:pt x="39" y="40"/>
                    </a:lnTo>
                    <a:lnTo>
                      <a:pt x="31" y="42"/>
                    </a:lnTo>
                    <a:lnTo>
                      <a:pt x="30" y="36"/>
                    </a:lnTo>
                    <a:lnTo>
                      <a:pt x="27" y="31"/>
                    </a:lnTo>
                    <a:lnTo>
                      <a:pt x="19" y="25"/>
                    </a:lnTo>
                    <a:lnTo>
                      <a:pt x="10" y="27"/>
                    </a:lnTo>
                    <a:lnTo>
                      <a:pt x="6" y="16"/>
                    </a:lnTo>
                    <a:lnTo>
                      <a:pt x="0" y="10"/>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grpSp>
        <p:sp>
          <p:nvSpPr>
            <p:cNvPr id="527433" name="Freeform 73"/>
            <p:cNvSpPr>
              <a:spLocks/>
            </p:cNvSpPr>
            <p:nvPr/>
          </p:nvSpPr>
          <p:spPr bwMode="auto">
            <a:xfrm>
              <a:off x="4243" y="555"/>
              <a:ext cx="862" cy="1996"/>
            </a:xfrm>
            <a:custGeom>
              <a:avLst/>
              <a:gdLst>
                <a:gd name="T0" fmla="*/ 455 w 862"/>
                <a:gd name="T1" fmla="*/ 15 h 1996"/>
                <a:gd name="T2" fmla="*/ 498 w 862"/>
                <a:gd name="T3" fmla="*/ 81 h 1996"/>
                <a:gd name="T4" fmla="*/ 433 w 862"/>
                <a:gd name="T5" fmla="*/ 81 h 1996"/>
                <a:gd name="T6" fmla="*/ 454 w 862"/>
                <a:gd name="T7" fmla="*/ 171 h 1996"/>
                <a:gd name="T8" fmla="*/ 514 w 862"/>
                <a:gd name="T9" fmla="*/ 245 h 1996"/>
                <a:gd name="T10" fmla="*/ 548 w 862"/>
                <a:gd name="T11" fmla="*/ 329 h 1996"/>
                <a:gd name="T12" fmla="*/ 599 w 862"/>
                <a:gd name="T13" fmla="*/ 417 h 1996"/>
                <a:gd name="T14" fmla="*/ 570 w 862"/>
                <a:gd name="T15" fmla="*/ 494 h 1996"/>
                <a:gd name="T16" fmla="*/ 615 w 862"/>
                <a:gd name="T17" fmla="*/ 564 h 1996"/>
                <a:gd name="T18" fmla="*/ 635 w 862"/>
                <a:gd name="T19" fmla="*/ 665 h 1996"/>
                <a:gd name="T20" fmla="*/ 699 w 862"/>
                <a:gd name="T21" fmla="*/ 717 h 1996"/>
                <a:gd name="T22" fmla="*/ 686 w 862"/>
                <a:gd name="T23" fmla="*/ 776 h 1996"/>
                <a:gd name="T24" fmla="*/ 650 w 862"/>
                <a:gd name="T25" fmla="*/ 840 h 1996"/>
                <a:gd name="T26" fmla="*/ 681 w 862"/>
                <a:gd name="T27" fmla="*/ 921 h 1996"/>
                <a:gd name="T28" fmla="*/ 787 w 862"/>
                <a:gd name="T29" fmla="*/ 947 h 1996"/>
                <a:gd name="T30" fmla="*/ 841 w 862"/>
                <a:gd name="T31" fmla="*/ 967 h 1996"/>
                <a:gd name="T32" fmla="*/ 841 w 862"/>
                <a:gd name="T33" fmla="*/ 1084 h 1996"/>
                <a:gd name="T34" fmla="*/ 859 w 862"/>
                <a:gd name="T35" fmla="*/ 1221 h 1996"/>
                <a:gd name="T36" fmla="*/ 774 w 862"/>
                <a:gd name="T37" fmla="*/ 1262 h 1996"/>
                <a:gd name="T38" fmla="*/ 714 w 862"/>
                <a:gd name="T39" fmla="*/ 1275 h 1996"/>
                <a:gd name="T40" fmla="*/ 678 w 862"/>
                <a:gd name="T41" fmla="*/ 1337 h 1996"/>
                <a:gd name="T42" fmla="*/ 655 w 862"/>
                <a:gd name="T43" fmla="*/ 1404 h 1996"/>
                <a:gd name="T44" fmla="*/ 595 w 862"/>
                <a:gd name="T45" fmla="*/ 1489 h 1996"/>
                <a:gd name="T46" fmla="*/ 572 w 862"/>
                <a:gd name="T47" fmla="*/ 1574 h 1996"/>
                <a:gd name="T48" fmla="*/ 602 w 862"/>
                <a:gd name="T49" fmla="*/ 1681 h 1996"/>
                <a:gd name="T50" fmla="*/ 638 w 862"/>
                <a:gd name="T51" fmla="*/ 1770 h 1996"/>
                <a:gd name="T52" fmla="*/ 642 w 862"/>
                <a:gd name="T53" fmla="*/ 1845 h 1996"/>
                <a:gd name="T54" fmla="*/ 601 w 862"/>
                <a:gd name="T55" fmla="*/ 1935 h 1996"/>
                <a:gd name="T56" fmla="*/ 522 w 862"/>
                <a:gd name="T57" fmla="*/ 1965 h 1996"/>
                <a:gd name="T58" fmla="*/ 462 w 862"/>
                <a:gd name="T59" fmla="*/ 1959 h 1996"/>
                <a:gd name="T60" fmla="*/ 384 w 862"/>
                <a:gd name="T61" fmla="*/ 1928 h 1996"/>
                <a:gd name="T62" fmla="*/ 317 w 862"/>
                <a:gd name="T63" fmla="*/ 1953 h 1996"/>
                <a:gd name="T64" fmla="*/ 304 w 862"/>
                <a:gd name="T65" fmla="*/ 1856 h 1996"/>
                <a:gd name="T66" fmla="*/ 318 w 862"/>
                <a:gd name="T67" fmla="*/ 1729 h 1996"/>
                <a:gd name="T68" fmla="*/ 383 w 862"/>
                <a:gd name="T69" fmla="*/ 1632 h 1996"/>
                <a:gd name="T70" fmla="*/ 355 w 862"/>
                <a:gd name="T71" fmla="*/ 1552 h 1996"/>
                <a:gd name="T72" fmla="*/ 284 w 862"/>
                <a:gd name="T73" fmla="*/ 1521 h 1996"/>
                <a:gd name="T74" fmla="*/ 209 w 862"/>
                <a:gd name="T75" fmla="*/ 1484 h 1996"/>
                <a:gd name="T76" fmla="*/ 150 w 862"/>
                <a:gd name="T77" fmla="*/ 1400 h 1996"/>
                <a:gd name="T78" fmla="*/ 77 w 862"/>
                <a:gd name="T79" fmla="*/ 1326 h 1996"/>
                <a:gd name="T80" fmla="*/ 0 w 862"/>
                <a:gd name="T81" fmla="*/ 1283 h 1996"/>
                <a:gd name="T82" fmla="*/ 12 w 862"/>
                <a:gd name="T83" fmla="*/ 1187 h 1996"/>
                <a:gd name="T84" fmla="*/ 13 w 862"/>
                <a:gd name="T85" fmla="*/ 1083 h 1996"/>
                <a:gd name="T86" fmla="*/ 46 w 862"/>
                <a:gd name="T87" fmla="*/ 976 h 1996"/>
                <a:gd name="T88" fmla="*/ 119 w 862"/>
                <a:gd name="T89" fmla="*/ 951 h 1996"/>
                <a:gd name="T90" fmla="*/ 204 w 862"/>
                <a:gd name="T91" fmla="*/ 904 h 1996"/>
                <a:gd name="T92" fmla="*/ 305 w 862"/>
                <a:gd name="T93" fmla="*/ 841 h 1996"/>
                <a:gd name="T94" fmla="*/ 383 w 862"/>
                <a:gd name="T95" fmla="*/ 766 h 1996"/>
                <a:gd name="T96" fmla="*/ 286 w 862"/>
                <a:gd name="T97" fmla="*/ 770 h 1996"/>
                <a:gd name="T98" fmla="*/ 196 w 862"/>
                <a:gd name="T99" fmla="*/ 747 h 1996"/>
                <a:gd name="T100" fmla="*/ 185 w 862"/>
                <a:gd name="T101" fmla="*/ 662 h 1996"/>
                <a:gd name="T102" fmla="*/ 312 w 862"/>
                <a:gd name="T103" fmla="*/ 616 h 1996"/>
                <a:gd name="T104" fmla="*/ 393 w 862"/>
                <a:gd name="T105" fmla="*/ 530 h 1996"/>
                <a:gd name="T106" fmla="*/ 447 w 862"/>
                <a:gd name="T107" fmla="*/ 455 h 1996"/>
                <a:gd name="T108" fmla="*/ 455 w 862"/>
                <a:gd name="T109" fmla="*/ 393 h 1996"/>
                <a:gd name="T110" fmla="*/ 387 w 862"/>
                <a:gd name="T111" fmla="*/ 314 h 1996"/>
                <a:gd name="T112" fmla="*/ 320 w 862"/>
                <a:gd name="T113" fmla="*/ 268 h 1996"/>
                <a:gd name="T114" fmla="*/ 284 w 862"/>
                <a:gd name="T115" fmla="*/ 176 h 1996"/>
                <a:gd name="T116" fmla="*/ 291 w 862"/>
                <a:gd name="T117" fmla="*/ 141 h 1996"/>
                <a:gd name="T118" fmla="*/ 332 w 862"/>
                <a:gd name="T119" fmla="*/ 72 h 1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62" h="1996">
                  <a:moveTo>
                    <a:pt x="306" y="39"/>
                  </a:moveTo>
                  <a:lnTo>
                    <a:pt x="322" y="31"/>
                  </a:lnTo>
                  <a:lnTo>
                    <a:pt x="333" y="24"/>
                  </a:lnTo>
                  <a:lnTo>
                    <a:pt x="346" y="16"/>
                  </a:lnTo>
                  <a:lnTo>
                    <a:pt x="356" y="19"/>
                  </a:lnTo>
                  <a:lnTo>
                    <a:pt x="364" y="9"/>
                  </a:lnTo>
                  <a:lnTo>
                    <a:pt x="374" y="6"/>
                  </a:lnTo>
                  <a:lnTo>
                    <a:pt x="389" y="4"/>
                  </a:lnTo>
                  <a:lnTo>
                    <a:pt x="401" y="0"/>
                  </a:lnTo>
                  <a:lnTo>
                    <a:pt x="415" y="3"/>
                  </a:lnTo>
                  <a:lnTo>
                    <a:pt x="427" y="4"/>
                  </a:lnTo>
                  <a:lnTo>
                    <a:pt x="434" y="4"/>
                  </a:lnTo>
                  <a:lnTo>
                    <a:pt x="445" y="7"/>
                  </a:lnTo>
                  <a:lnTo>
                    <a:pt x="455" y="15"/>
                  </a:lnTo>
                  <a:lnTo>
                    <a:pt x="465" y="21"/>
                  </a:lnTo>
                  <a:lnTo>
                    <a:pt x="472" y="27"/>
                  </a:lnTo>
                  <a:lnTo>
                    <a:pt x="475" y="37"/>
                  </a:lnTo>
                  <a:lnTo>
                    <a:pt x="484" y="41"/>
                  </a:lnTo>
                  <a:lnTo>
                    <a:pt x="490" y="46"/>
                  </a:lnTo>
                  <a:lnTo>
                    <a:pt x="499" y="51"/>
                  </a:lnTo>
                  <a:lnTo>
                    <a:pt x="510" y="53"/>
                  </a:lnTo>
                  <a:lnTo>
                    <a:pt x="517" y="60"/>
                  </a:lnTo>
                  <a:lnTo>
                    <a:pt x="519" y="70"/>
                  </a:lnTo>
                  <a:lnTo>
                    <a:pt x="526" y="75"/>
                  </a:lnTo>
                  <a:lnTo>
                    <a:pt x="524" y="81"/>
                  </a:lnTo>
                  <a:lnTo>
                    <a:pt x="510" y="85"/>
                  </a:lnTo>
                  <a:lnTo>
                    <a:pt x="505" y="82"/>
                  </a:lnTo>
                  <a:lnTo>
                    <a:pt x="498" y="81"/>
                  </a:lnTo>
                  <a:lnTo>
                    <a:pt x="495" y="77"/>
                  </a:lnTo>
                  <a:lnTo>
                    <a:pt x="489" y="76"/>
                  </a:lnTo>
                  <a:lnTo>
                    <a:pt x="481" y="72"/>
                  </a:lnTo>
                  <a:lnTo>
                    <a:pt x="477" y="68"/>
                  </a:lnTo>
                  <a:lnTo>
                    <a:pt x="475" y="62"/>
                  </a:lnTo>
                  <a:lnTo>
                    <a:pt x="470" y="60"/>
                  </a:lnTo>
                  <a:lnTo>
                    <a:pt x="460" y="60"/>
                  </a:lnTo>
                  <a:lnTo>
                    <a:pt x="449" y="60"/>
                  </a:lnTo>
                  <a:lnTo>
                    <a:pt x="443" y="60"/>
                  </a:lnTo>
                  <a:lnTo>
                    <a:pt x="433" y="62"/>
                  </a:lnTo>
                  <a:lnTo>
                    <a:pt x="429" y="68"/>
                  </a:lnTo>
                  <a:lnTo>
                    <a:pt x="423" y="72"/>
                  </a:lnTo>
                  <a:lnTo>
                    <a:pt x="423" y="79"/>
                  </a:lnTo>
                  <a:lnTo>
                    <a:pt x="433" y="81"/>
                  </a:lnTo>
                  <a:lnTo>
                    <a:pt x="437" y="86"/>
                  </a:lnTo>
                  <a:lnTo>
                    <a:pt x="435" y="92"/>
                  </a:lnTo>
                  <a:lnTo>
                    <a:pt x="430" y="100"/>
                  </a:lnTo>
                  <a:lnTo>
                    <a:pt x="433" y="106"/>
                  </a:lnTo>
                  <a:lnTo>
                    <a:pt x="431" y="115"/>
                  </a:lnTo>
                  <a:lnTo>
                    <a:pt x="431" y="120"/>
                  </a:lnTo>
                  <a:lnTo>
                    <a:pt x="439" y="125"/>
                  </a:lnTo>
                  <a:lnTo>
                    <a:pt x="445" y="130"/>
                  </a:lnTo>
                  <a:lnTo>
                    <a:pt x="439" y="137"/>
                  </a:lnTo>
                  <a:lnTo>
                    <a:pt x="435" y="145"/>
                  </a:lnTo>
                  <a:lnTo>
                    <a:pt x="433" y="155"/>
                  </a:lnTo>
                  <a:lnTo>
                    <a:pt x="433" y="162"/>
                  </a:lnTo>
                  <a:lnTo>
                    <a:pt x="441" y="169"/>
                  </a:lnTo>
                  <a:lnTo>
                    <a:pt x="454" y="171"/>
                  </a:lnTo>
                  <a:lnTo>
                    <a:pt x="467" y="173"/>
                  </a:lnTo>
                  <a:lnTo>
                    <a:pt x="472" y="183"/>
                  </a:lnTo>
                  <a:lnTo>
                    <a:pt x="465" y="191"/>
                  </a:lnTo>
                  <a:lnTo>
                    <a:pt x="462" y="197"/>
                  </a:lnTo>
                  <a:lnTo>
                    <a:pt x="464" y="206"/>
                  </a:lnTo>
                  <a:lnTo>
                    <a:pt x="473" y="207"/>
                  </a:lnTo>
                  <a:lnTo>
                    <a:pt x="479" y="205"/>
                  </a:lnTo>
                  <a:lnTo>
                    <a:pt x="488" y="208"/>
                  </a:lnTo>
                  <a:lnTo>
                    <a:pt x="491" y="215"/>
                  </a:lnTo>
                  <a:lnTo>
                    <a:pt x="493" y="223"/>
                  </a:lnTo>
                  <a:lnTo>
                    <a:pt x="497" y="231"/>
                  </a:lnTo>
                  <a:lnTo>
                    <a:pt x="502" y="239"/>
                  </a:lnTo>
                  <a:lnTo>
                    <a:pt x="505" y="243"/>
                  </a:lnTo>
                  <a:lnTo>
                    <a:pt x="514" y="245"/>
                  </a:lnTo>
                  <a:lnTo>
                    <a:pt x="514" y="251"/>
                  </a:lnTo>
                  <a:lnTo>
                    <a:pt x="516" y="257"/>
                  </a:lnTo>
                  <a:lnTo>
                    <a:pt x="522" y="259"/>
                  </a:lnTo>
                  <a:lnTo>
                    <a:pt x="525" y="265"/>
                  </a:lnTo>
                  <a:lnTo>
                    <a:pt x="530" y="270"/>
                  </a:lnTo>
                  <a:lnTo>
                    <a:pt x="530" y="276"/>
                  </a:lnTo>
                  <a:lnTo>
                    <a:pt x="530" y="283"/>
                  </a:lnTo>
                  <a:lnTo>
                    <a:pt x="530" y="294"/>
                  </a:lnTo>
                  <a:lnTo>
                    <a:pt x="529" y="301"/>
                  </a:lnTo>
                  <a:lnTo>
                    <a:pt x="532" y="307"/>
                  </a:lnTo>
                  <a:lnTo>
                    <a:pt x="538" y="308"/>
                  </a:lnTo>
                  <a:lnTo>
                    <a:pt x="541" y="316"/>
                  </a:lnTo>
                  <a:lnTo>
                    <a:pt x="544" y="323"/>
                  </a:lnTo>
                  <a:lnTo>
                    <a:pt x="548" y="329"/>
                  </a:lnTo>
                  <a:lnTo>
                    <a:pt x="556" y="336"/>
                  </a:lnTo>
                  <a:lnTo>
                    <a:pt x="561" y="341"/>
                  </a:lnTo>
                  <a:lnTo>
                    <a:pt x="565" y="345"/>
                  </a:lnTo>
                  <a:lnTo>
                    <a:pt x="567" y="354"/>
                  </a:lnTo>
                  <a:lnTo>
                    <a:pt x="568" y="360"/>
                  </a:lnTo>
                  <a:lnTo>
                    <a:pt x="575" y="366"/>
                  </a:lnTo>
                  <a:lnTo>
                    <a:pt x="580" y="372"/>
                  </a:lnTo>
                  <a:lnTo>
                    <a:pt x="583" y="377"/>
                  </a:lnTo>
                  <a:lnTo>
                    <a:pt x="588" y="383"/>
                  </a:lnTo>
                  <a:lnTo>
                    <a:pt x="585" y="389"/>
                  </a:lnTo>
                  <a:lnTo>
                    <a:pt x="585" y="397"/>
                  </a:lnTo>
                  <a:lnTo>
                    <a:pt x="586" y="407"/>
                  </a:lnTo>
                  <a:lnTo>
                    <a:pt x="592" y="412"/>
                  </a:lnTo>
                  <a:lnTo>
                    <a:pt x="599" y="417"/>
                  </a:lnTo>
                  <a:lnTo>
                    <a:pt x="607" y="418"/>
                  </a:lnTo>
                  <a:lnTo>
                    <a:pt x="613" y="424"/>
                  </a:lnTo>
                  <a:lnTo>
                    <a:pt x="614" y="435"/>
                  </a:lnTo>
                  <a:lnTo>
                    <a:pt x="606" y="439"/>
                  </a:lnTo>
                  <a:lnTo>
                    <a:pt x="600" y="439"/>
                  </a:lnTo>
                  <a:lnTo>
                    <a:pt x="592" y="441"/>
                  </a:lnTo>
                  <a:lnTo>
                    <a:pt x="592" y="450"/>
                  </a:lnTo>
                  <a:lnTo>
                    <a:pt x="590" y="457"/>
                  </a:lnTo>
                  <a:lnTo>
                    <a:pt x="590" y="464"/>
                  </a:lnTo>
                  <a:lnTo>
                    <a:pt x="581" y="468"/>
                  </a:lnTo>
                  <a:lnTo>
                    <a:pt x="581" y="475"/>
                  </a:lnTo>
                  <a:lnTo>
                    <a:pt x="579" y="481"/>
                  </a:lnTo>
                  <a:lnTo>
                    <a:pt x="572" y="485"/>
                  </a:lnTo>
                  <a:lnTo>
                    <a:pt x="570" y="494"/>
                  </a:lnTo>
                  <a:lnTo>
                    <a:pt x="576" y="498"/>
                  </a:lnTo>
                  <a:lnTo>
                    <a:pt x="583" y="505"/>
                  </a:lnTo>
                  <a:lnTo>
                    <a:pt x="592" y="510"/>
                  </a:lnTo>
                  <a:lnTo>
                    <a:pt x="600" y="517"/>
                  </a:lnTo>
                  <a:lnTo>
                    <a:pt x="609" y="520"/>
                  </a:lnTo>
                  <a:lnTo>
                    <a:pt x="615" y="520"/>
                  </a:lnTo>
                  <a:lnTo>
                    <a:pt x="621" y="518"/>
                  </a:lnTo>
                  <a:lnTo>
                    <a:pt x="619" y="526"/>
                  </a:lnTo>
                  <a:lnTo>
                    <a:pt x="621" y="533"/>
                  </a:lnTo>
                  <a:lnTo>
                    <a:pt x="627" y="534"/>
                  </a:lnTo>
                  <a:lnTo>
                    <a:pt x="632" y="537"/>
                  </a:lnTo>
                  <a:lnTo>
                    <a:pt x="632" y="545"/>
                  </a:lnTo>
                  <a:lnTo>
                    <a:pt x="623" y="551"/>
                  </a:lnTo>
                  <a:lnTo>
                    <a:pt x="615" y="564"/>
                  </a:lnTo>
                  <a:lnTo>
                    <a:pt x="607" y="574"/>
                  </a:lnTo>
                  <a:lnTo>
                    <a:pt x="605" y="589"/>
                  </a:lnTo>
                  <a:lnTo>
                    <a:pt x="603" y="594"/>
                  </a:lnTo>
                  <a:lnTo>
                    <a:pt x="604" y="602"/>
                  </a:lnTo>
                  <a:lnTo>
                    <a:pt x="606" y="610"/>
                  </a:lnTo>
                  <a:lnTo>
                    <a:pt x="610" y="614"/>
                  </a:lnTo>
                  <a:lnTo>
                    <a:pt x="611" y="624"/>
                  </a:lnTo>
                  <a:lnTo>
                    <a:pt x="612" y="631"/>
                  </a:lnTo>
                  <a:lnTo>
                    <a:pt x="615" y="636"/>
                  </a:lnTo>
                  <a:lnTo>
                    <a:pt x="619" y="639"/>
                  </a:lnTo>
                  <a:lnTo>
                    <a:pt x="621" y="647"/>
                  </a:lnTo>
                  <a:lnTo>
                    <a:pt x="625" y="655"/>
                  </a:lnTo>
                  <a:lnTo>
                    <a:pt x="630" y="658"/>
                  </a:lnTo>
                  <a:lnTo>
                    <a:pt x="635" y="665"/>
                  </a:lnTo>
                  <a:lnTo>
                    <a:pt x="641" y="668"/>
                  </a:lnTo>
                  <a:lnTo>
                    <a:pt x="646" y="671"/>
                  </a:lnTo>
                  <a:lnTo>
                    <a:pt x="657" y="670"/>
                  </a:lnTo>
                  <a:lnTo>
                    <a:pt x="661" y="678"/>
                  </a:lnTo>
                  <a:lnTo>
                    <a:pt x="665" y="684"/>
                  </a:lnTo>
                  <a:lnTo>
                    <a:pt x="670" y="689"/>
                  </a:lnTo>
                  <a:lnTo>
                    <a:pt x="673" y="689"/>
                  </a:lnTo>
                  <a:lnTo>
                    <a:pt x="676" y="683"/>
                  </a:lnTo>
                  <a:lnTo>
                    <a:pt x="683" y="687"/>
                  </a:lnTo>
                  <a:lnTo>
                    <a:pt x="682" y="695"/>
                  </a:lnTo>
                  <a:lnTo>
                    <a:pt x="683" y="704"/>
                  </a:lnTo>
                  <a:lnTo>
                    <a:pt x="685" y="712"/>
                  </a:lnTo>
                  <a:lnTo>
                    <a:pt x="691" y="717"/>
                  </a:lnTo>
                  <a:lnTo>
                    <a:pt x="699" y="717"/>
                  </a:lnTo>
                  <a:lnTo>
                    <a:pt x="701" y="722"/>
                  </a:lnTo>
                  <a:lnTo>
                    <a:pt x="710" y="721"/>
                  </a:lnTo>
                  <a:lnTo>
                    <a:pt x="717" y="722"/>
                  </a:lnTo>
                  <a:lnTo>
                    <a:pt x="717" y="729"/>
                  </a:lnTo>
                  <a:lnTo>
                    <a:pt x="715" y="735"/>
                  </a:lnTo>
                  <a:lnTo>
                    <a:pt x="721" y="741"/>
                  </a:lnTo>
                  <a:lnTo>
                    <a:pt x="719" y="749"/>
                  </a:lnTo>
                  <a:lnTo>
                    <a:pt x="715" y="755"/>
                  </a:lnTo>
                  <a:lnTo>
                    <a:pt x="714" y="760"/>
                  </a:lnTo>
                  <a:lnTo>
                    <a:pt x="708" y="756"/>
                  </a:lnTo>
                  <a:lnTo>
                    <a:pt x="699" y="754"/>
                  </a:lnTo>
                  <a:lnTo>
                    <a:pt x="691" y="764"/>
                  </a:lnTo>
                  <a:lnTo>
                    <a:pt x="689" y="770"/>
                  </a:lnTo>
                  <a:lnTo>
                    <a:pt x="686" y="776"/>
                  </a:lnTo>
                  <a:lnTo>
                    <a:pt x="681" y="780"/>
                  </a:lnTo>
                  <a:lnTo>
                    <a:pt x="675" y="783"/>
                  </a:lnTo>
                  <a:lnTo>
                    <a:pt x="682" y="789"/>
                  </a:lnTo>
                  <a:lnTo>
                    <a:pt x="684" y="795"/>
                  </a:lnTo>
                  <a:lnTo>
                    <a:pt x="678" y="797"/>
                  </a:lnTo>
                  <a:lnTo>
                    <a:pt x="677" y="806"/>
                  </a:lnTo>
                  <a:lnTo>
                    <a:pt x="671" y="804"/>
                  </a:lnTo>
                  <a:lnTo>
                    <a:pt x="663" y="805"/>
                  </a:lnTo>
                  <a:lnTo>
                    <a:pt x="656" y="806"/>
                  </a:lnTo>
                  <a:lnTo>
                    <a:pt x="649" y="810"/>
                  </a:lnTo>
                  <a:lnTo>
                    <a:pt x="644" y="814"/>
                  </a:lnTo>
                  <a:lnTo>
                    <a:pt x="643" y="822"/>
                  </a:lnTo>
                  <a:lnTo>
                    <a:pt x="647" y="832"/>
                  </a:lnTo>
                  <a:lnTo>
                    <a:pt x="650" y="840"/>
                  </a:lnTo>
                  <a:lnTo>
                    <a:pt x="654" y="846"/>
                  </a:lnTo>
                  <a:lnTo>
                    <a:pt x="661" y="849"/>
                  </a:lnTo>
                  <a:lnTo>
                    <a:pt x="665" y="858"/>
                  </a:lnTo>
                  <a:lnTo>
                    <a:pt x="663" y="864"/>
                  </a:lnTo>
                  <a:lnTo>
                    <a:pt x="661" y="868"/>
                  </a:lnTo>
                  <a:lnTo>
                    <a:pt x="659" y="876"/>
                  </a:lnTo>
                  <a:lnTo>
                    <a:pt x="663" y="878"/>
                  </a:lnTo>
                  <a:lnTo>
                    <a:pt x="671" y="883"/>
                  </a:lnTo>
                  <a:lnTo>
                    <a:pt x="667" y="887"/>
                  </a:lnTo>
                  <a:lnTo>
                    <a:pt x="671" y="895"/>
                  </a:lnTo>
                  <a:lnTo>
                    <a:pt x="674" y="903"/>
                  </a:lnTo>
                  <a:lnTo>
                    <a:pt x="675" y="908"/>
                  </a:lnTo>
                  <a:lnTo>
                    <a:pt x="677" y="916"/>
                  </a:lnTo>
                  <a:lnTo>
                    <a:pt x="681" y="921"/>
                  </a:lnTo>
                  <a:lnTo>
                    <a:pt x="689" y="923"/>
                  </a:lnTo>
                  <a:lnTo>
                    <a:pt x="699" y="928"/>
                  </a:lnTo>
                  <a:lnTo>
                    <a:pt x="707" y="929"/>
                  </a:lnTo>
                  <a:lnTo>
                    <a:pt x="714" y="931"/>
                  </a:lnTo>
                  <a:lnTo>
                    <a:pt x="723" y="932"/>
                  </a:lnTo>
                  <a:lnTo>
                    <a:pt x="732" y="935"/>
                  </a:lnTo>
                  <a:lnTo>
                    <a:pt x="738" y="936"/>
                  </a:lnTo>
                  <a:lnTo>
                    <a:pt x="745" y="937"/>
                  </a:lnTo>
                  <a:lnTo>
                    <a:pt x="753" y="937"/>
                  </a:lnTo>
                  <a:lnTo>
                    <a:pt x="761" y="937"/>
                  </a:lnTo>
                  <a:lnTo>
                    <a:pt x="769" y="936"/>
                  </a:lnTo>
                  <a:lnTo>
                    <a:pt x="772" y="941"/>
                  </a:lnTo>
                  <a:lnTo>
                    <a:pt x="783" y="945"/>
                  </a:lnTo>
                  <a:lnTo>
                    <a:pt x="787" y="947"/>
                  </a:lnTo>
                  <a:lnTo>
                    <a:pt x="795" y="945"/>
                  </a:lnTo>
                  <a:lnTo>
                    <a:pt x="800" y="943"/>
                  </a:lnTo>
                  <a:lnTo>
                    <a:pt x="804" y="934"/>
                  </a:lnTo>
                  <a:lnTo>
                    <a:pt x="807" y="922"/>
                  </a:lnTo>
                  <a:lnTo>
                    <a:pt x="811" y="915"/>
                  </a:lnTo>
                  <a:lnTo>
                    <a:pt x="818" y="918"/>
                  </a:lnTo>
                  <a:lnTo>
                    <a:pt x="821" y="928"/>
                  </a:lnTo>
                  <a:lnTo>
                    <a:pt x="830" y="930"/>
                  </a:lnTo>
                  <a:lnTo>
                    <a:pt x="838" y="934"/>
                  </a:lnTo>
                  <a:lnTo>
                    <a:pt x="839" y="941"/>
                  </a:lnTo>
                  <a:lnTo>
                    <a:pt x="842" y="945"/>
                  </a:lnTo>
                  <a:lnTo>
                    <a:pt x="841" y="951"/>
                  </a:lnTo>
                  <a:lnTo>
                    <a:pt x="841" y="961"/>
                  </a:lnTo>
                  <a:lnTo>
                    <a:pt x="841" y="967"/>
                  </a:lnTo>
                  <a:lnTo>
                    <a:pt x="843" y="975"/>
                  </a:lnTo>
                  <a:lnTo>
                    <a:pt x="851" y="978"/>
                  </a:lnTo>
                  <a:lnTo>
                    <a:pt x="857" y="985"/>
                  </a:lnTo>
                  <a:lnTo>
                    <a:pt x="861" y="993"/>
                  </a:lnTo>
                  <a:lnTo>
                    <a:pt x="860" y="1004"/>
                  </a:lnTo>
                  <a:lnTo>
                    <a:pt x="858" y="1012"/>
                  </a:lnTo>
                  <a:lnTo>
                    <a:pt x="853" y="1018"/>
                  </a:lnTo>
                  <a:lnTo>
                    <a:pt x="849" y="1031"/>
                  </a:lnTo>
                  <a:lnTo>
                    <a:pt x="853" y="1039"/>
                  </a:lnTo>
                  <a:lnTo>
                    <a:pt x="853" y="1049"/>
                  </a:lnTo>
                  <a:lnTo>
                    <a:pt x="847" y="1053"/>
                  </a:lnTo>
                  <a:lnTo>
                    <a:pt x="847" y="1065"/>
                  </a:lnTo>
                  <a:lnTo>
                    <a:pt x="845" y="1074"/>
                  </a:lnTo>
                  <a:lnTo>
                    <a:pt x="841" y="1084"/>
                  </a:lnTo>
                  <a:lnTo>
                    <a:pt x="841" y="1097"/>
                  </a:lnTo>
                  <a:lnTo>
                    <a:pt x="843" y="1112"/>
                  </a:lnTo>
                  <a:lnTo>
                    <a:pt x="849" y="1120"/>
                  </a:lnTo>
                  <a:lnTo>
                    <a:pt x="851" y="1133"/>
                  </a:lnTo>
                  <a:lnTo>
                    <a:pt x="851" y="1143"/>
                  </a:lnTo>
                  <a:lnTo>
                    <a:pt x="849" y="1151"/>
                  </a:lnTo>
                  <a:lnTo>
                    <a:pt x="849" y="1160"/>
                  </a:lnTo>
                  <a:lnTo>
                    <a:pt x="853" y="1165"/>
                  </a:lnTo>
                  <a:lnTo>
                    <a:pt x="853" y="1170"/>
                  </a:lnTo>
                  <a:lnTo>
                    <a:pt x="860" y="1175"/>
                  </a:lnTo>
                  <a:lnTo>
                    <a:pt x="861" y="1187"/>
                  </a:lnTo>
                  <a:lnTo>
                    <a:pt x="862" y="1201"/>
                  </a:lnTo>
                  <a:lnTo>
                    <a:pt x="861" y="1212"/>
                  </a:lnTo>
                  <a:lnTo>
                    <a:pt x="859" y="1221"/>
                  </a:lnTo>
                  <a:lnTo>
                    <a:pt x="858" y="1231"/>
                  </a:lnTo>
                  <a:lnTo>
                    <a:pt x="853" y="1239"/>
                  </a:lnTo>
                  <a:lnTo>
                    <a:pt x="847" y="1247"/>
                  </a:lnTo>
                  <a:lnTo>
                    <a:pt x="840" y="1247"/>
                  </a:lnTo>
                  <a:lnTo>
                    <a:pt x="834" y="1253"/>
                  </a:lnTo>
                  <a:lnTo>
                    <a:pt x="824" y="1256"/>
                  </a:lnTo>
                  <a:lnTo>
                    <a:pt x="813" y="1257"/>
                  </a:lnTo>
                  <a:lnTo>
                    <a:pt x="809" y="1263"/>
                  </a:lnTo>
                  <a:lnTo>
                    <a:pt x="798" y="1262"/>
                  </a:lnTo>
                  <a:lnTo>
                    <a:pt x="796" y="1258"/>
                  </a:lnTo>
                  <a:lnTo>
                    <a:pt x="793" y="1253"/>
                  </a:lnTo>
                  <a:lnTo>
                    <a:pt x="788" y="1253"/>
                  </a:lnTo>
                  <a:lnTo>
                    <a:pt x="784" y="1259"/>
                  </a:lnTo>
                  <a:lnTo>
                    <a:pt x="774" y="1262"/>
                  </a:lnTo>
                  <a:lnTo>
                    <a:pt x="770" y="1271"/>
                  </a:lnTo>
                  <a:lnTo>
                    <a:pt x="768" y="1279"/>
                  </a:lnTo>
                  <a:lnTo>
                    <a:pt x="758" y="1281"/>
                  </a:lnTo>
                  <a:lnTo>
                    <a:pt x="749" y="1283"/>
                  </a:lnTo>
                  <a:lnTo>
                    <a:pt x="746" y="1274"/>
                  </a:lnTo>
                  <a:lnTo>
                    <a:pt x="742" y="1271"/>
                  </a:lnTo>
                  <a:lnTo>
                    <a:pt x="736" y="1266"/>
                  </a:lnTo>
                  <a:lnTo>
                    <a:pt x="729" y="1261"/>
                  </a:lnTo>
                  <a:lnTo>
                    <a:pt x="723" y="1256"/>
                  </a:lnTo>
                  <a:lnTo>
                    <a:pt x="717" y="1251"/>
                  </a:lnTo>
                  <a:lnTo>
                    <a:pt x="714" y="1258"/>
                  </a:lnTo>
                  <a:lnTo>
                    <a:pt x="710" y="1263"/>
                  </a:lnTo>
                  <a:lnTo>
                    <a:pt x="713" y="1267"/>
                  </a:lnTo>
                  <a:lnTo>
                    <a:pt x="714" y="1275"/>
                  </a:lnTo>
                  <a:lnTo>
                    <a:pt x="716" y="1281"/>
                  </a:lnTo>
                  <a:lnTo>
                    <a:pt x="717" y="1293"/>
                  </a:lnTo>
                  <a:lnTo>
                    <a:pt x="714" y="1300"/>
                  </a:lnTo>
                  <a:lnTo>
                    <a:pt x="714" y="1308"/>
                  </a:lnTo>
                  <a:lnTo>
                    <a:pt x="713" y="1314"/>
                  </a:lnTo>
                  <a:lnTo>
                    <a:pt x="709" y="1317"/>
                  </a:lnTo>
                  <a:lnTo>
                    <a:pt x="707" y="1326"/>
                  </a:lnTo>
                  <a:lnTo>
                    <a:pt x="708" y="1336"/>
                  </a:lnTo>
                  <a:lnTo>
                    <a:pt x="708" y="1341"/>
                  </a:lnTo>
                  <a:lnTo>
                    <a:pt x="701" y="1340"/>
                  </a:lnTo>
                  <a:lnTo>
                    <a:pt x="692" y="1341"/>
                  </a:lnTo>
                  <a:lnTo>
                    <a:pt x="685" y="1344"/>
                  </a:lnTo>
                  <a:lnTo>
                    <a:pt x="682" y="1343"/>
                  </a:lnTo>
                  <a:lnTo>
                    <a:pt x="678" y="1337"/>
                  </a:lnTo>
                  <a:lnTo>
                    <a:pt x="667" y="1338"/>
                  </a:lnTo>
                  <a:lnTo>
                    <a:pt x="665" y="1342"/>
                  </a:lnTo>
                  <a:lnTo>
                    <a:pt x="654" y="1342"/>
                  </a:lnTo>
                  <a:lnTo>
                    <a:pt x="651" y="1347"/>
                  </a:lnTo>
                  <a:lnTo>
                    <a:pt x="644" y="1351"/>
                  </a:lnTo>
                  <a:lnTo>
                    <a:pt x="644" y="1356"/>
                  </a:lnTo>
                  <a:lnTo>
                    <a:pt x="651" y="1357"/>
                  </a:lnTo>
                  <a:lnTo>
                    <a:pt x="656" y="1358"/>
                  </a:lnTo>
                  <a:lnTo>
                    <a:pt x="657" y="1362"/>
                  </a:lnTo>
                  <a:lnTo>
                    <a:pt x="655" y="1372"/>
                  </a:lnTo>
                  <a:lnTo>
                    <a:pt x="647" y="1374"/>
                  </a:lnTo>
                  <a:lnTo>
                    <a:pt x="651" y="1387"/>
                  </a:lnTo>
                  <a:lnTo>
                    <a:pt x="657" y="1396"/>
                  </a:lnTo>
                  <a:lnTo>
                    <a:pt x="655" y="1404"/>
                  </a:lnTo>
                  <a:lnTo>
                    <a:pt x="654" y="1412"/>
                  </a:lnTo>
                  <a:lnTo>
                    <a:pt x="644" y="1412"/>
                  </a:lnTo>
                  <a:lnTo>
                    <a:pt x="638" y="1425"/>
                  </a:lnTo>
                  <a:lnTo>
                    <a:pt x="632" y="1429"/>
                  </a:lnTo>
                  <a:lnTo>
                    <a:pt x="625" y="1432"/>
                  </a:lnTo>
                  <a:lnTo>
                    <a:pt x="623" y="1438"/>
                  </a:lnTo>
                  <a:lnTo>
                    <a:pt x="625" y="1447"/>
                  </a:lnTo>
                  <a:lnTo>
                    <a:pt x="623" y="1457"/>
                  </a:lnTo>
                  <a:lnTo>
                    <a:pt x="617" y="1457"/>
                  </a:lnTo>
                  <a:lnTo>
                    <a:pt x="609" y="1457"/>
                  </a:lnTo>
                  <a:lnTo>
                    <a:pt x="601" y="1465"/>
                  </a:lnTo>
                  <a:lnTo>
                    <a:pt x="601" y="1474"/>
                  </a:lnTo>
                  <a:lnTo>
                    <a:pt x="598" y="1479"/>
                  </a:lnTo>
                  <a:lnTo>
                    <a:pt x="595" y="1489"/>
                  </a:lnTo>
                  <a:lnTo>
                    <a:pt x="590" y="1489"/>
                  </a:lnTo>
                  <a:lnTo>
                    <a:pt x="583" y="1491"/>
                  </a:lnTo>
                  <a:lnTo>
                    <a:pt x="577" y="1499"/>
                  </a:lnTo>
                  <a:lnTo>
                    <a:pt x="568" y="1508"/>
                  </a:lnTo>
                  <a:lnTo>
                    <a:pt x="561" y="1516"/>
                  </a:lnTo>
                  <a:lnTo>
                    <a:pt x="552" y="1523"/>
                  </a:lnTo>
                  <a:lnTo>
                    <a:pt x="550" y="1531"/>
                  </a:lnTo>
                  <a:lnTo>
                    <a:pt x="540" y="1537"/>
                  </a:lnTo>
                  <a:lnTo>
                    <a:pt x="544" y="1541"/>
                  </a:lnTo>
                  <a:lnTo>
                    <a:pt x="554" y="1545"/>
                  </a:lnTo>
                  <a:lnTo>
                    <a:pt x="558" y="1552"/>
                  </a:lnTo>
                  <a:lnTo>
                    <a:pt x="558" y="1560"/>
                  </a:lnTo>
                  <a:lnTo>
                    <a:pt x="566" y="1565"/>
                  </a:lnTo>
                  <a:lnTo>
                    <a:pt x="572" y="1574"/>
                  </a:lnTo>
                  <a:lnTo>
                    <a:pt x="575" y="1584"/>
                  </a:lnTo>
                  <a:lnTo>
                    <a:pt x="578" y="1594"/>
                  </a:lnTo>
                  <a:lnTo>
                    <a:pt x="583" y="1602"/>
                  </a:lnTo>
                  <a:lnTo>
                    <a:pt x="585" y="1609"/>
                  </a:lnTo>
                  <a:lnTo>
                    <a:pt x="588" y="1614"/>
                  </a:lnTo>
                  <a:lnTo>
                    <a:pt x="592" y="1620"/>
                  </a:lnTo>
                  <a:lnTo>
                    <a:pt x="596" y="1628"/>
                  </a:lnTo>
                  <a:lnTo>
                    <a:pt x="601" y="1635"/>
                  </a:lnTo>
                  <a:lnTo>
                    <a:pt x="601" y="1644"/>
                  </a:lnTo>
                  <a:lnTo>
                    <a:pt x="594" y="1648"/>
                  </a:lnTo>
                  <a:lnTo>
                    <a:pt x="593" y="1656"/>
                  </a:lnTo>
                  <a:lnTo>
                    <a:pt x="596" y="1668"/>
                  </a:lnTo>
                  <a:lnTo>
                    <a:pt x="595" y="1678"/>
                  </a:lnTo>
                  <a:lnTo>
                    <a:pt x="602" y="1681"/>
                  </a:lnTo>
                  <a:lnTo>
                    <a:pt x="607" y="1689"/>
                  </a:lnTo>
                  <a:lnTo>
                    <a:pt x="611" y="1696"/>
                  </a:lnTo>
                  <a:lnTo>
                    <a:pt x="616" y="1703"/>
                  </a:lnTo>
                  <a:lnTo>
                    <a:pt x="623" y="1705"/>
                  </a:lnTo>
                  <a:lnTo>
                    <a:pt x="630" y="1707"/>
                  </a:lnTo>
                  <a:lnTo>
                    <a:pt x="634" y="1711"/>
                  </a:lnTo>
                  <a:lnTo>
                    <a:pt x="635" y="1718"/>
                  </a:lnTo>
                  <a:lnTo>
                    <a:pt x="636" y="1725"/>
                  </a:lnTo>
                  <a:lnTo>
                    <a:pt x="633" y="1734"/>
                  </a:lnTo>
                  <a:lnTo>
                    <a:pt x="635" y="1743"/>
                  </a:lnTo>
                  <a:lnTo>
                    <a:pt x="638" y="1747"/>
                  </a:lnTo>
                  <a:lnTo>
                    <a:pt x="639" y="1755"/>
                  </a:lnTo>
                  <a:lnTo>
                    <a:pt x="636" y="1759"/>
                  </a:lnTo>
                  <a:lnTo>
                    <a:pt x="638" y="1770"/>
                  </a:lnTo>
                  <a:lnTo>
                    <a:pt x="643" y="1775"/>
                  </a:lnTo>
                  <a:lnTo>
                    <a:pt x="645" y="1781"/>
                  </a:lnTo>
                  <a:lnTo>
                    <a:pt x="644" y="1791"/>
                  </a:lnTo>
                  <a:lnTo>
                    <a:pt x="649" y="1793"/>
                  </a:lnTo>
                  <a:lnTo>
                    <a:pt x="653" y="1797"/>
                  </a:lnTo>
                  <a:lnTo>
                    <a:pt x="653" y="1801"/>
                  </a:lnTo>
                  <a:lnTo>
                    <a:pt x="650" y="1806"/>
                  </a:lnTo>
                  <a:lnTo>
                    <a:pt x="649" y="1810"/>
                  </a:lnTo>
                  <a:lnTo>
                    <a:pt x="642" y="1814"/>
                  </a:lnTo>
                  <a:lnTo>
                    <a:pt x="641" y="1824"/>
                  </a:lnTo>
                  <a:lnTo>
                    <a:pt x="636" y="1826"/>
                  </a:lnTo>
                  <a:lnTo>
                    <a:pt x="632" y="1834"/>
                  </a:lnTo>
                  <a:lnTo>
                    <a:pt x="633" y="1838"/>
                  </a:lnTo>
                  <a:lnTo>
                    <a:pt x="642" y="1845"/>
                  </a:lnTo>
                  <a:lnTo>
                    <a:pt x="644" y="1851"/>
                  </a:lnTo>
                  <a:lnTo>
                    <a:pt x="647" y="1857"/>
                  </a:lnTo>
                  <a:lnTo>
                    <a:pt x="649" y="1865"/>
                  </a:lnTo>
                  <a:lnTo>
                    <a:pt x="647" y="1870"/>
                  </a:lnTo>
                  <a:lnTo>
                    <a:pt x="643" y="1878"/>
                  </a:lnTo>
                  <a:lnTo>
                    <a:pt x="639" y="1887"/>
                  </a:lnTo>
                  <a:lnTo>
                    <a:pt x="638" y="1894"/>
                  </a:lnTo>
                  <a:lnTo>
                    <a:pt x="638" y="1902"/>
                  </a:lnTo>
                  <a:lnTo>
                    <a:pt x="630" y="1904"/>
                  </a:lnTo>
                  <a:lnTo>
                    <a:pt x="625" y="1910"/>
                  </a:lnTo>
                  <a:lnTo>
                    <a:pt x="616" y="1914"/>
                  </a:lnTo>
                  <a:lnTo>
                    <a:pt x="608" y="1920"/>
                  </a:lnTo>
                  <a:lnTo>
                    <a:pt x="608" y="1930"/>
                  </a:lnTo>
                  <a:lnTo>
                    <a:pt x="601" y="1935"/>
                  </a:lnTo>
                  <a:lnTo>
                    <a:pt x="600" y="1941"/>
                  </a:lnTo>
                  <a:lnTo>
                    <a:pt x="597" y="1949"/>
                  </a:lnTo>
                  <a:lnTo>
                    <a:pt x="588" y="1950"/>
                  </a:lnTo>
                  <a:lnTo>
                    <a:pt x="583" y="1949"/>
                  </a:lnTo>
                  <a:lnTo>
                    <a:pt x="578" y="1943"/>
                  </a:lnTo>
                  <a:lnTo>
                    <a:pt x="572" y="1943"/>
                  </a:lnTo>
                  <a:lnTo>
                    <a:pt x="567" y="1943"/>
                  </a:lnTo>
                  <a:lnTo>
                    <a:pt x="563" y="1950"/>
                  </a:lnTo>
                  <a:lnTo>
                    <a:pt x="558" y="1949"/>
                  </a:lnTo>
                  <a:lnTo>
                    <a:pt x="549" y="1952"/>
                  </a:lnTo>
                  <a:lnTo>
                    <a:pt x="544" y="1952"/>
                  </a:lnTo>
                  <a:lnTo>
                    <a:pt x="535" y="1953"/>
                  </a:lnTo>
                  <a:lnTo>
                    <a:pt x="527" y="1958"/>
                  </a:lnTo>
                  <a:lnTo>
                    <a:pt x="522" y="1965"/>
                  </a:lnTo>
                  <a:lnTo>
                    <a:pt x="516" y="1969"/>
                  </a:lnTo>
                  <a:lnTo>
                    <a:pt x="513" y="1976"/>
                  </a:lnTo>
                  <a:lnTo>
                    <a:pt x="508" y="1982"/>
                  </a:lnTo>
                  <a:lnTo>
                    <a:pt x="502" y="1987"/>
                  </a:lnTo>
                  <a:lnTo>
                    <a:pt x="497" y="1991"/>
                  </a:lnTo>
                  <a:lnTo>
                    <a:pt x="490" y="1996"/>
                  </a:lnTo>
                  <a:lnTo>
                    <a:pt x="486" y="1993"/>
                  </a:lnTo>
                  <a:lnTo>
                    <a:pt x="482" y="1987"/>
                  </a:lnTo>
                  <a:lnTo>
                    <a:pt x="477" y="1981"/>
                  </a:lnTo>
                  <a:lnTo>
                    <a:pt x="469" y="1981"/>
                  </a:lnTo>
                  <a:lnTo>
                    <a:pt x="466" y="1978"/>
                  </a:lnTo>
                  <a:lnTo>
                    <a:pt x="471" y="1969"/>
                  </a:lnTo>
                  <a:lnTo>
                    <a:pt x="468" y="1964"/>
                  </a:lnTo>
                  <a:lnTo>
                    <a:pt x="462" y="1959"/>
                  </a:lnTo>
                  <a:lnTo>
                    <a:pt x="462" y="1952"/>
                  </a:lnTo>
                  <a:lnTo>
                    <a:pt x="463" y="1946"/>
                  </a:lnTo>
                  <a:lnTo>
                    <a:pt x="459" y="1941"/>
                  </a:lnTo>
                  <a:lnTo>
                    <a:pt x="452" y="1938"/>
                  </a:lnTo>
                  <a:lnTo>
                    <a:pt x="443" y="1941"/>
                  </a:lnTo>
                  <a:lnTo>
                    <a:pt x="432" y="1944"/>
                  </a:lnTo>
                  <a:lnTo>
                    <a:pt x="427" y="1938"/>
                  </a:lnTo>
                  <a:lnTo>
                    <a:pt x="423" y="1934"/>
                  </a:lnTo>
                  <a:lnTo>
                    <a:pt x="420" y="1926"/>
                  </a:lnTo>
                  <a:lnTo>
                    <a:pt x="415" y="1922"/>
                  </a:lnTo>
                  <a:lnTo>
                    <a:pt x="409" y="1928"/>
                  </a:lnTo>
                  <a:lnTo>
                    <a:pt x="401" y="1926"/>
                  </a:lnTo>
                  <a:lnTo>
                    <a:pt x="390" y="1923"/>
                  </a:lnTo>
                  <a:lnTo>
                    <a:pt x="384" y="1928"/>
                  </a:lnTo>
                  <a:lnTo>
                    <a:pt x="379" y="1934"/>
                  </a:lnTo>
                  <a:lnTo>
                    <a:pt x="378" y="1941"/>
                  </a:lnTo>
                  <a:lnTo>
                    <a:pt x="371" y="1949"/>
                  </a:lnTo>
                  <a:lnTo>
                    <a:pt x="367" y="1956"/>
                  </a:lnTo>
                  <a:lnTo>
                    <a:pt x="359" y="1962"/>
                  </a:lnTo>
                  <a:lnTo>
                    <a:pt x="348" y="1972"/>
                  </a:lnTo>
                  <a:lnTo>
                    <a:pt x="340" y="1975"/>
                  </a:lnTo>
                  <a:lnTo>
                    <a:pt x="340" y="1982"/>
                  </a:lnTo>
                  <a:lnTo>
                    <a:pt x="331" y="1988"/>
                  </a:lnTo>
                  <a:lnTo>
                    <a:pt x="325" y="1985"/>
                  </a:lnTo>
                  <a:lnTo>
                    <a:pt x="320" y="1979"/>
                  </a:lnTo>
                  <a:lnTo>
                    <a:pt x="318" y="1972"/>
                  </a:lnTo>
                  <a:lnTo>
                    <a:pt x="318" y="1962"/>
                  </a:lnTo>
                  <a:lnTo>
                    <a:pt x="317" y="1953"/>
                  </a:lnTo>
                  <a:lnTo>
                    <a:pt x="318" y="1946"/>
                  </a:lnTo>
                  <a:lnTo>
                    <a:pt x="314" y="1938"/>
                  </a:lnTo>
                  <a:lnTo>
                    <a:pt x="314" y="1930"/>
                  </a:lnTo>
                  <a:lnTo>
                    <a:pt x="311" y="1920"/>
                  </a:lnTo>
                  <a:lnTo>
                    <a:pt x="306" y="1912"/>
                  </a:lnTo>
                  <a:lnTo>
                    <a:pt x="306" y="1906"/>
                  </a:lnTo>
                  <a:lnTo>
                    <a:pt x="309" y="1900"/>
                  </a:lnTo>
                  <a:lnTo>
                    <a:pt x="310" y="1894"/>
                  </a:lnTo>
                  <a:lnTo>
                    <a:pt x="316" y="1890"/>
                  </a:lnTo>
                  <a:lnTo>
                    <a:pt x="316" y="1885"/>
                  </a:lnTo>
                  <a:lnTo>
                    <a:pt x="313" y="1877"/>
                  </a:lnTo>
                  <a:lnTo>
                    <a:pt x="314" y="1868"/>
                  </a:lnTo>
                  <a:lnTo>
                    <a:pt x="312" y="1857"/>
                  </a:lnTo>
                  <a:lnTo>
                    <a:pt x="304" y="1856"/>
                  </a:lnTo>
                  <a:lnTo>
                    <a:pt x="300" y="1850"/>
                  </a:lnTo>
                  <a:lnTo>
                    <a:pt x="298" y="1843"/>
                  </a:lnTo>
                  <a:lnTo>
                    <a:pt x="293" y="1836"/>
                  </a:lnTo>
                  <a:lnTo>
                    <a:pt x="294" y="1826"/>
                  </a:lnTo>
                  <a:lnTo>
                    <a:pt x="300" y="1820"/>
                  </a:lnTo>
                  <a:lnTo>
                    <a:pt x="300" y="1810"/>
                  </a:lnTo>
                  <a:lnTo>
                    <a:pt x="300" y="1800"/>
                  </a:lnTo>
                  <a:lnTo>
                    <a:pt x="300" y="1785"/>
                  </a:lnTo>
                  <a:lnTo>
                    <a:pt x="308" y="1779"/>
                  </a:lnTo>
                  <a:lnTo>
                    <a:pt x="309" y="1769"/>
                  </a:lnTo>
                  <a:lnTo>
                    <a:pt x="311" y="1751"/>
                  </a:lnTo>
                  <a:lnTo>
                    <a:pt x="316" y="1747"/>
                  </a:lnTo>
                  <a:lnTo>
                    <a:pt x="315" y="1737"/>
                  </a:lnTo>
                  <a:lnTo>
                    <a:pt x="318" y="1729"/>
                  </a:lnTo>
                  <a:lnTo>
                    <a:pt x="324" y="1723"/>
                  </a:lnTo>
                  <a:lnTo>
                    <a:pt x="326" y="1717"/>
                  </a:lnTo>
                  <a:lnTo>
                    <a:pt x="335" y="1718"/>
                  </a:lnTo>
                  <a:lnTo>
                    <a:pt x="342" y="1711"/>
                  </a:lnTo>
                  <a:lnTo>
                    <a:pt x="348" y="1703"/>
                  </a:lnTo>
                  <a:lnTo>
                    <a:pt x="357" y="1694"/>
                  </a:lnTo>
                  <a:lnTo>
                    <a:pt x="364" y="1680"/>
                  </a:lnTo>
                  <a:lnTo>
                    <a:pt x="374" y="1678"/>
                  </a:lnTo>
                  <a:lnTo>
                    <a:pt x="380" y="1673"/>
                  </a:lnTo>
                  <a:lnTo>
                    <a:pt x="384" y="1664"/>
                  </a:lnTo>
                  <a:lnTo>
                    <a:pt x="389" y="1655"/>
                  </a:lnTo>
                  <a:lnTo>
                    <a:pt x="387" y="1649"/>
                  </a:lnTo>
                  <a:lnTo>
                    <a:pt x="383" y="1640"/>
                  </a:lnTo>
                  <a:lnTo>
                    <a:pt x="383" y="1632"/>
                  </a:lnTo>
                  <a:lnTo>
                    <a:pt x="389" y="1614"/>
                  </a:lnTo>
                  <a:lnTo>
                    <a:pt x="387" y="1608"/>
                  </a:lnTo>
                  <a:lnTo>
                    <a:pt x="385" y="1602"/>
                  </a:lnTo>
                  <a:lnTo>
                    <a:pt x="387" y="1596"/>
                  </a:lnTo>
                  <a:lnTo>
                    <a:pt x="389" y="1588"/>
                  </a:lnTo>
                  <a:lnTo>
                    <a:pt x="392" y="1580"/>
                  </a:lnTo>
                  <a:lnTo>
                    <a:pt x="389" y="1574"/>
                  </a:lnTo>
                  <a:lnTo>
                    <a:pt x="385" y="1569"/>
                  </a:lnTo>
                  <a:lnTo>
                    <a:pt x="379" y="1569"/>
                  </a:lnTo>
                  <a:lnTo>
                    <a:pt x="373" y="1570"/>
                  </a:lnTo>
                  <a:lnTo>
                    <a:pt x="374" y="1564"/>
                  </a:lnTo>
                  <a:lnTo>
                    <a:pt x="372" y="1559"/>
                  </a:lnTo>
                  <a:lnTo>
                    <a:pt x="364" y="1555"/>
                  </a:lnTo>
                  <a:lnTo>
                    <a:pt x="355" y="1552"/>
                  </a:lnTo>
                  <a:lnTo>
                    <a:pt x="352" y="1545"/>
                  </a:lnTo>
                  <a:lnTo>
                    <a:pt x="346" y="1541"/>
                  </a:lnTo>
                  <a:lnTo>
                    <a:pt x="340" y="1537"/>
                  </a:lnTo>
                  <a:lnTo>
                    <a:pt x="340" y="1531"/>
                  </a:lnTo>
                  <a:lnTo>
                    <a:pt x="333" y="1528"/>
                  </a:lnTo>
                  <a:lnTo>
                    <a:pt x="333" y="1518"/>
                  </a:lnTo>
                  <a:lnTo>
                    <a:pt x="326" y="1513"/>
                  </a:lnTo>
                  <a:lnTo>
                    <a:pt x="318" y="1510"/>
                  </a:lnTo>
                  <a:lnTo>
                    <a:pt x="314" y="1517"/>
                  </a:lnTo>
                  <a:lnTo>
                    <a:pt x="309" y="1523"/>
                  </a:lnTo>
                  <a:lnTo>
                    <a:pt x="304" y="1527"/>
                  </a:lnTo>
                  <a:lnTo>
                    <a:pt x="297" y="1526"/>
                  </a:lnTo>
                  <a:lnTo>
                    <a:pt x="291" y="1523"/>
                  </a:lnTo>
                  <a:lnTo>
                    <a:pt x="284" y="1521"/>
                  </a:lnTo>
                  <a:lnTo>
                    <a:pt x="277" y="1519"/>
                  </a:lnTo>
                  <a:lnTo>
                    <a:pt x="272" y="1523"/>
                  </a:lnTo>
                  <a:lnTo>
                    <a:pt x="266" y="1527"/>
                  </a:lnTo>
                  <a:lnTo>
                    <a:pt x="261" y="1531"/>
                  </a:lnTo>
                  <a:lnTo>
                    <a:pt x="253" y="1533"/>
                  </a:lnTo>
                  <a:lnTo>
                    <a:pt x="246" y="1528"/>
                  </a:lnTo>
                  <a:lnTo>
                    <a:pt x="238" y="1523"/>
                  </a:lnTo>
                  <a:lnTo>
                    <a:pt x="232" y="1521"/>
                  </a:lnTo>
                  <a:lnTo>
                    <a:pt x="224" y="1519"/>
                  </a:lnTo>
                  <a:lnTo>
                    <a:pt x="224" y="1509"/>
                  </a:lnTo>
                  <a:lnTo>
                    <a:pt x="220" y="1499"/>
                  </a:lnTo>
                  <a:lnTo>
                    <a:pt x="211" y="1499"/>
                  </a:lnTo>
                  <a:lnTo>
                    <a:pt x="209" y="1491"/>
                  </a:lnTo>
                  <a:lnTo>
                    <a:pt x="209" y="1484"/>
                  </a:lnTo>
                  <a:lnTo>
                    <a:pt x="203" y="1479"/>
                  </a:lnTo>
                  <a:lnTo>
                    <a:pt x="198" y="1474"/>
                  </a:lnTo>
                  <a:lnTo>
                    <a:pt x="200" y="1465"/>
                  </a:lnTo>
                  <a:lnTo>
                    <a:pt x="194" y="1457"/>
                  </a:lnTo>
                  <a:lnTo>
                    <a:pt x="189" y="1451"/>
                  </a:lnTo>
                  <a:lnTo>
                    <a:pt x="180" y="1449"/>
                  </a:lnTo>
                  <a:lnTo>
                    <a:pt x="175" y="1445"/>
                  </a:lnTo>
                  <a:lnTo>
                    <a:pt x="168" y="1436"/>
                  </a:lnTo>
                  <a:lnTo>
                    <a:pt x="159" y="1437"/>
                  </a:lnTo>
                  <a:lnTo>
                    <a:pt x="157" y="1431"/>
                  </a:lnTo>
                  <a:lnTo>
                    <a:pt x="156" y="1421"/>
                  </a:lnTo>
                  <a:lnTo>
                    <a:pt x="148" y="1416"/>
                  </a:lnTo>
                  <a:lnTo>
                    <a:pt x="148" y="1408"/>
                  </a:lnTo>
                  <a:lnTo>
                    <a:pt x="150" y="1400"/>
                  </a:lnTo>
                  <a:lnTo>
                    <a:pt x="145" y="1397"/>
                  </a:lnTo>
                  <a:lnTo>
                    <a:pt x="136" y="1394"/>
                  </a:lnTo>
                  <a:lnTo>
                    <a:pt x="136" y="1386"/>
                  </a:lnTo>
                  <a:lnTo>
                    <a:pt x="128" y="1377"/>
                  </a:lnTo>
                  <a:lnTo>
                    <a:pt x="120" y="1370"/>
                  </a:lnTo>
                  <a:lnTo>
                    <a:pt x="113" y="1366"/>
                  </a:lnTo>
                  <a:lnTo>
                    <a:pt x="102" y="1362"/>
                  </a:lnTo>
                  <a:lnTo>
                    <a:pt x="94" y="1354"/>
                  </a:lnTo>
                  <a:lnTo>
                    <a:pt x="88" y="1353"/>
                  </a:lnTo>
                  <a:lnTo>
                    <a:pt x="89" y="1343"/>
                  </a:lnTo>
                  <a:lnTo>
                    <a:pt x="91" y="1337"/>
                  </a:lnTo>
                  <a:lnTo>
                    <a:pt x="89" y="1328"/>
                  </a:lnTo>
                  <a:lnTo>
                    <a:pt x="82" y="1328"/>
                  </a:lnTo>
                  <a:lnTo>
                    <a:pt x="77" y="1326"/>
                  </a:lnTo>
                  <a:lnTo>
                    <a:pt x="77" y="1313"/>
                  </a:lnTo>
                  <a:lnTo>
                    <a:pt x="71" y="1310"/>
                  </a:lnTo>
                  <a:lnTo>
                    <a:pt x="65" y="1313"/>
                  </a:lnTo>
                  <a:lnTo>
                    <a:pt x="54" y="1313"/>
                  </a:lnTo>
                  <a:lnTo>
                    <a:pt x="49" y="1309"/>
                  </a:lnTo>
                  <a:lnTo>
                    <a:pt x="44" y="1308"/>
                  </a:lnTo>
                  <a:lnTo>
                    <a:pt x="35" y="1307"/>
                  </a:lnTo>
                  <a:lnTo>
                    <a:pt x="34" y="1299"/>
                  </a:lnTo>
                  <a:lnTo>
                    <a:pt x="36" y="1293"/>
                  </a:lnTo>
                  <a:lnTo>
                    <a:pt x="35" y="1285"/>
                  </a:lnTo>
                  <a:lnTo>
                    <a:pt x="25" y="1285"/>
                  </a:lnTo>
                  <a:lnTo>
                    <a:pt x="17" y="1283"/>
                  </a:lnTo>
                  <a:lnTo>
                    <a:pt x="8" y="1283"/>
                  </a:lnTo>
                  <a:lnTo>
                    <a:pt x="0" y="1283"/>
                  </a:lnTo>
                  <a:lnTo>
                    <a:pt x="0" y="1278"/>
                  </a:lnTo>
                  <a:lnTo>
                    <a:pt x="1" y="1271"/>
                  </a:lnTo>
                  <a:lnTo>
                    <a:pt x="7" y="1270"/>
                  </a:lnTo>
                  <a:lnTo>
                    <a:pt x="6" y="1265"/>
                  </a:lnTo>
                  <a:lnTo>
                    <a:pt x="8" y="1257"/>
                  </a:lnTo>
                  <a:lnTo>
                    <a:pt x="10" y="1250"/>
                  </a:lnTo>
                  <a:lnTo>
                    <a:pt x="16" y="1245"/>
                  </a:lnTo>
                  <a:lnTo>
                    <a:pt x="21" y="1239"/>
                  </a:lnTo>
                  <a:lnTo>
                    <a:pt x="20" y="1231"/>
                  </a:lnTo>
                  <a:lnTo>
                    <a:pt x="14" y="1219"/>
                  </a:lnTo>
                  <a:lnTo>
                    <a:pt x="7" y="1209"/>
                  </a:lnTo>
                  <a:lnTo>
                    <a:pt x="5" y="1201"/>
                  </a:lnTo>
                  <a:lnTo>
                    <a:pt x="7" y="1191"/>
                  </a:lnTo>
                  <a:lnTo>
                    <a:pt x="12" y="1187"/>
                  </a:lnTo>
                  <a:lnTo>
                    <a:pt x="16" y="1181"/>
                  </a:lnTo>
                  <a:lnTo>
                    <a:pt x="20" y="1176"/>
                  </a:lnTo>
                  <a:lnTo>
                    <a:pt x="21" y="1170"/>
                  </a:lnTo>
                  <a:lnTo>
                    <a:pt x="25" y="1162"/>
                  </a:lnTo>
                  <a:lnTo>
                    <a:pt x="27" y="1154"/>
                  </a:lnTo>
                  <a:lnTo>
                    <a:pt x="27" y="1148"/>
                  </a:lnTo>
                  <a:lnTo>
                    <a:pt x="23" y="1142"/>
                  </a:lnTo>
                  <a:lnTo>
                    <a:pt x="20" y="1138"/>
                  </a:lnTo>
                  <a:lnTo>
                    <a:pt x="17" y="1133"/>
                  </a:lnTo>
                  <a:lnTo>
                    <a:pt x="15" y="1126"/>
                  </a:lnTo>
                  <a:lnTo>
                    <a:pt x="13" y="1114"/>
                  </a:lnTo>
                  <a:lnTo>
                    <a:pt x="13" y="1105"/>
                  </a:lnTo>
                  <a:lnTo>
                    <a:pt x="13" y="1093"/>
                  </a:lnTo>
                  <a:lnTo>
                    <a:pt x="13" y="1083"/>
                  </a:lnTo>
                  <a:lnTo>
                    <a:pt x="15" y="1074"/>
                  </a:lnTo>
                  <a:lnTo>
                    <a:pt x="23" y="1068"/>
                  </a:lnTo>
                  <a:lnTo>
                    <a:pt x="25" y="1063"/>
                  </a:lnTo>
                  <a:lnTo>
                    <a:pt x="31" y="1056"/>
                  </a:lnTo>
                  <a:lnTo>
                    <a:pt x="39" y="1048"/>
                  </a:lnTo>
                  <a:lnTo>
                    <a:pt x="44" y="1041"/>
                  </a:lnTo>
                  <a:lnTo>
                    <a:pt x="45" y="1033"/>
                  </a:lnTo>
                  <a:lnTo>
                    <a:pt x="45" y="1028"/>
                  </a:lnTo>
                  <a:lnTo>
                    <a:pt x="46" y="1018"/>
                  </a:lnTo>
                  <a:lnTo>
                    <a:pt x="45" y="1009"/>
                  </a:lnTo>
                  <a:lnTo>
                    <a:pt x="44" y="999"/>
                  </a:lnTo>
                  <a:lnTo>
                    <a:pt x="44" y="993"/>
                  </a:lnTo>
                  <a:lnTo>
                    <a:pt x="43" y="983"/>
                  </a:lnTo>
                  <a:lnTo>
                    <a:pt x="46" y="976"/>
                  </a:lnTo>
                  <a:lnTo>
                    <a:pt x="48" y="967"/>
                  </a:lnTo>
                  <a:lnTo>
                    <a:pt x="55" y="969"/>
                  </a:lnTo>
                  <a:lnTo>
                    <a:pt x="64" y="966"/>
                  </a:lnTo>
                  <a:lnTo>
                    <a:pt x="73" y="967"/>
                  </a:lnTo>
                  <a:lnTo>
                    <a:pt x="81" y="969"/>
                  </a:lnTo>
                  <a:lnTo>
                    <a:pt x="86" y="975"/>
                  </a:lnTo>
                  <a:lnTo>
                    <a:pt x="89" y="979"/>
                  </a:lnTo>
                  <a:lnTo>
                    <a:pt x="94" y="978"/>
                  </a:lnTo>
                  <a:lnTo>
                    <a:pt x="98" y="973"/>
                  </a:lnTo>
                  <a:lnTo>
                    <a:pt x="104" y="971"/>
                  </a:lnTo>
                  <a:lnTo>
                    <a:pt x="110" y="970"/>
                  </a:lnTo>
                  <a:lnTo>
                    <a:pt x="115" y="966"/>
                  </a:lnTo>
                  <a:lnTo>
                    <a:pt x="115" y="958"/>
                  </a:lnTo>
                  <a:lnTo>
                    <a:pt x="119" y="951"/>
                  </a:lnTo>
                  <a:lnTo>
                    <a:pt x="125" y="951"/>
                  </a:lnTo>
                  <a:lnTo>
                    <a:pt x="133" y="947"/>
                  </a:lnTo>
                  <a:lnTo>
                    <a:pt x="140" y="943"/>
                  </a:lnTo>
                  <a:lnTo>
                    <a:pt x="140" y="932"/>
                  </a:lnTo>
                  <a:lnTo>
                    <a:pt x="150" y="927"/>
                  </a:lnTo>
                  <a:lnTo>
                    <a:pt x="154" y="922"/>
                  </a:lnTo>
                  <a:lnTo>
                    <a:pt x="167" y="921"/>
                  </a:lnTo>
                  <a:lnTo>
                    <a:pt x="175" y="915"/>
                  </a:lnTo>
                  <a:lnTo>
                    <a:pt x="180" y="915"/>
                  </a:lnTo>
                  <a:lnTo>
                    <a:pt x="184" y="922"/>
                  </a:lnTo>
                  <a:lnTo>
                    <a:pt x="192" y="923"/>
                  </a:lnTo>
                  <a:lnTo>
                    <a:pt x="200" y="920"/>
                  </a:lnTo>
                  <a:lnTo>
                    <a:pt x="205" y="914"/>
                  </a:lnTo>
                  <a:lnTo>
                    <a:pt x="204" y="904"/>
                  </a:lnTo>
                  <a:lnTo>
                    <a:pt x="205" y="896"/>
                  </a:lnTo>
                  <a:lnTo>
                    <a:pt x="204" y="887"/>
                  </a:lnTo>
                  <a:lnTo>
                    <a:pt x="200" y="878"/>
                  </a:lnTo>
                  <a:lnTo>
                    <a:pt x="202" y="868"/>
                  </a:lnTo>
                  <a:lnTo>
                    <a:pt x="211" y="860"/>
                  </a:lnTo>
                  <a:lnTo>
                    <a:pt x="227" y="860"/>
                  </a:lnTo>
                  <a:lnTo>
                    <a:pt x="240" y="846"/>
                  </a:lnTo>
                  <a:lnTo>
                    <a:pt x="255" y="834"/>
                  </a:lnTo>
                  <a:lnTo>
                    <a:pt x="262" y="826"/>
                  </a:lnTo>
                  <a:lnTo>
                    <a:pt x="270" y="824"/>
                  </a:lnTo>
                  <a:lnTo>
                    <a:pt x="278" y="829"/>
                  </a:lnTo>
                  <a:lnTo>
                    <a:pt x="291" y="833"/>
                  </a:lnTo>
                  <a:lnTo>
                    <a:pt x="300" y="837"/>
                  </a:lnTo>
                  <a:lnTo>
                    <a:pt x="305" y="841"/>
                  </a:lnTo>
                  <a:lnTo>
                    <a:pt x="313" y="836"/>
                  </a:lnTo>
                  <a:lnTo>
                    <a:pt x="324" y="829"/>
                  </a:lnTo>
                  <a:lnTo>
                    <a:pt x="328" y="822"/>
                  </a:lnTo>
                  <a:lnTo>
                    <a:pt x="336" y="820"/>
                  </a:lnTo>
                  <a:lnTo>
                    <a:pt x="342" y="816"/>
                  </a:lnTo>
                  <a:lnTo>
                    <a:pt x="344" y="810"/>
                  </a:lnTo>
                  <a:lnTo>
                    <a:pt x="347" y="802"/>
                  </a:lnTo>
                  <a:lnTo>
                    <a:pt x="353" y="795"/>
                  </a:lnTo>
                  <a:lnTo>
                    <a:pt x="359" y="789"/>
                  </a:lnTo>
                  <a:lnTo>
                    <a:pt x="364" y="781"/>
                  </a:lnTo>
                  <a:lnTo>
                    <a:pt x="372" y="778"/>
                  </a:lnTo>
                  <a:lnTo>
                    <a:pt x="381" y="776"/>
                  </a:lnTo>
                  <a:lnTo>
                    <a:pt x="385" y="770"/>
                  </a:lnTo>
                  <a:lnTo>
                    <a:pt x="383" y="766"/>
                  </a:lnTo>
                  <a:lnTo>
                    <a:pt x="375" y="764"/>
                  </a:lnTo>
                  <a:lnTo>
                    <a:pt x="366" y="764"/>
                  </a:lnTo>
                  <a:lnTo>
                    <a:pt x="360" y="761"/>
                  </a:lnTo>
                  <a:lnTo>
                    <a:pt x="355" y="764"/>
                  </a:lnTo>
                  <a:lnTo>
                    <a:pt x="350" y="762"/>
                  </a:lnTo>
                  <a:lnTo>
                    <a:pt x="343" y="763"/>
                  </a:lnTo>
                  <a:lnTo>
                    <a:pt x="339" y="766"/>
                  </a:lnTo>
                  <a:lnTo>
                    <a:pt x="334" y="770"/>
                  </a:lnTo>
                  <a:lnTo>
                    <a:pt x="326" y="771"/>
                  </a:lnTo>
                  <a:lnTo>
                    <a:pt x="318" y="770"/>
                  </a:lnTo>
                  <a:lnTo>
                    <a:pt x="311" y="768"/>
                  </a:lnTo>
                  <a:lnTo>
                    <a:pt x="301" y="766"/>
                  </a:lnTo>
                  <a:lnTo>
                    <a:pt x="291" y="766"/>
                  </a:lnTo>
                  <a:lnTo>
                    <a:pt x="286" y="770"/>
                  </a:lnTo>
                  <a:lnTo>
                    <a:pt x="279" y="771"/>
                  </a:lnTo>
                  <a:lnTo>
                    <a:pt x="273" y="769"/>
                  </a:lnTo>
                  <a:lnTo>
                    <a:pt x="268" y="764"/>
                  </a:lnTo>
                  <a:lnTo>
                    <a:pt x="260" y="763"/>
                  </a:lnTo>
                  <a:lnTo>
                    <a:pt x="249" y="760"/>
                  </a:lnTo>
                  <a:lnTo>
                    <a:pt x="238" y="759"/>
                  </a:lnTo>
                  <a:lnTo>
                    <a:pt x="235" y="753"/>
                  </a:lnTo>
                  <a:lnTo>
                    <a:pt x="229" y="752"/>
                  </a:lnTo>
                  <a:lnTo>
                    <a:pt x="221" y="751"/>
                  </a:lnTo>
                  <a:lnTo>
                    <a:pt x="215" y="748"/>
                  </a:lnTo>
                  <a:lnTo>
                    <a:pt x="205" y="751"/>
                  </a:lnTo>
                  <a:lnTo>
                    <a:pt x="200" y="755"/>
                  </a:lnTo>
                  <a:lnTo>
                    <a:pt x="196" y="753"/>
                  </a:lnTo>
                  <a:lnTo>
                    <a:pt x="196" y="747"/>
                  </a:lnTo>
                  <a:lnTo>
                    <a:pt x="193" y="741"/>
                  </a:lnTo>
                  <a:lnTo>
                    <a:pt x="192" y="733"/>
                  </a:lnTo>
                  <a:lnTo>
                    <a:pt x="188" y="731"/>
                  </a:lnTo>
                  <a:lnTo>
                    <a:pt x="186" y="724"/>
                  </a:lnTo>
                  <a:lnTo>
                    <a:pt x="184" y="717"/>
                  </a:lnTo>
                  <a:lnTo>
                    <a:pt x="178" y="714"/>
                  </a:lnTo>
                  <a:lnTo>
                    <a:pt x="180" y="709"/>
                  </a:lnTo>
                  <a:lnTo>
                    <a:pt x="184" y="705"/>
                  </a:lnTo>
                  <a:lnTo>
                    <a:pt x="183" y="699"/>
                  </a:lnTo>
                  <a:lnTo>
                    <a:pt x="185" y="691"/>
                  </a:lnTo>
                  <a:lnTo>
                    <a:pt x="184" y="682"/>
                  </a:lnTo>
                  <a:lnTo>
                    <a:pt x="185" y="675"/>
                  </a:lnTo>
                  <a:lnTo>
                    <a:pt x="185" y="669"/>
                  </a:lnTo>
                  <a:lnTo>
                    <a:pt x="185" y="662"/>
                  </a:lnTo>
                  <a:lnTo>
                    <a:pt x="192" y="656"/>
                  </a:lnTo>
                  <a:lnTo>
                    <a:pt x="200" y="647"/>
                  </a:lnTo>
                  <a:lnTo>
                    <a:pt x="209" y="640"/>
                  </a:lnTo>
                  <a:lnTo>
                    <a:pt x="217" y="633"/>
                  </a:lnTo>
                  <a:lnTo>
                    <a:pt x="227" y="630"/>
                  </a:lnTo>
                  <a:lnTo>
                    <a:pt x="236" y="629"/>
                  </a:lnTo>
                  <a:lnTo>
                    <a:pt x="243" y="624"/>
                  </a:lnTo>
                  <a:lnTo>
                    <a:pt x="249" y="616"/>
                  </a:lnTo>
                  <a:lnTo>
                    <a:pt x="258" y="612"/>
                  </a:lnTo>
                  <a:lnTo>
                    <a:pt x="267" y="612"/>
                  </a:lnTo>
                  <a:lnTo>
                    <a:pt x="272" y="614"/>
                  </a:lnTo>
                  <a:lnTo>
                    <a:pt x="284" y="614"/>
                  </a:lnTo>
                  <a:lnTo>
                    <a:pt x="299" y="616"/>
                  </a:lnTo>
                  <a:lnTo>
                    <a:pt x="312" y="616"/>
                  </a:lnTo>
                  <a:lnTo>
                    <a:pt x="322" y="616"/>
                  </a:lnTo>
                  <a:lnTo>
                    <a:pt x="324" y="608"/>
                  </a:lnTo>
                  <a:lnTo>
                    <a:pt x="328" y="599"/>
                  </a:lnTo>
                  <a:lnTo>
                    <a:pt x="332" y="598"/>
                  </a:lnTo>
                  <a:lnTo>
                    <a:pt x="339" y="589"/>
                  </a:lnTo>
                  <a:lnTo>
                    <a:pt x="341" y="584"/>
                  </a:lnTo>
                  <a:lnTo>
                    <a:pt x="342" y="568"/>
                  </a:lnTo>
                  <a:lnTo>
                    <a:pt x="354" y="556"/>
                  </a:lnTo>
                  <a:lnTo>
                    <a:pt x="364" y="555"/>
                  </a:lnTo>
                  <a:lnTo>
                    <a:pt x="375" y="552"/>
                  </a:lnTo>
                  <a:lnTo>
                    <a:pt x="382" y="548"/>
                  </a:lnTo>
                  <a:lnTo>
                    <a:pt x="385" y="537"/>
                  </a:lnTo>
                  <a:lnTo>
                    <a:pt x="389" y="530"/>
                  </a:lnTo>
                  <a:lnTo>
                    <a:pt x="393" y="530"/>
                  </a:lnTo>
                  <a:lnTo>
                    <a:pt x="401" y="524"/>
                  </a:lnTo>
                  <a:lnTo>
                    <a:pt x="406" y="514"/>
                  </a:lnTo>
                  <a:lnTo>
                    <a:pt x="409" y="506"/>
                  </a:lnTo>
                  <a:lnTo>
                    <a:pt x="413" y="497"/>
                  </a:lnTo>
                  <a:lnTo>
                    <a:pt x="419" y="495"/>
                  </a:lnTo>
                  <a:lnTo>
                    <a:pt x="425" y="492"/>
                  </a:lnTo>
                  <a:lnTo>
                    <a:pt x="433" y="487"/>
                  </a:lnTo>
                  <a:lnTo>
                    <a:pt x="441" y="487"/>
                  </a:lnTo>
                  <a:lnTo>
                    <a:pt x="447" y="487"/>
                  </a:lnTo>
                  <a:lnTo>
                    <a:pt x="452" y="479"/>
                  </a:lnTo>
                  <a:lnTo>
                    <a:pt x="452" y="471"/>
                  </a:lnTo>
                  <a:lnTo>
                    <a:pt x="449" y="465"/>
                  </a:lnTo>
                  <a:lnTo>
                    <a:pt x="445" y="460"/>
                  </a:lnTo>
                  <a:lnTo>
                    <a:pt x="447" y="455"/>
                  </a:lnTo>
                  <a:lnTo>
                    <a:pt x="453" y="452"/>
                  </a:lnTo>
                  <a:lnTo>
                    <a:pt x="459" y="450"/>
                  </a:lnTo>
                  <a:lnTo>
                    <a:pt x="461" y="445"/>
                  </a:lnTo>
                  <a:lnTo>
                    <a:pt x="456" y="443"/>
                  </a:lnTo>
                  <a:lnTo>
                    <a:pt x="453" y="437"/>
                  </a:lnTo>
                  <a:lnTo>
                    <a:pt x="459" y="433"/>
                  </a:lnTo>
                  <a:lnTo>
                    <a:pt x="463" y="428"/>
                  </a:lnTo>
                  <a:lnTo>
                    <a:pt x="461" y="421"/>
                  </a:lnTo>
                  <a:lnTo>
                    <a:pt x="459" y="410"/>
                  </a:lnTo>
                  <a:lnTo>
                    <a:pt x="459" y="405"/>
                  </a:lnTo>
                  <a:lnTo>
                    <a:pt x="464" y="405"/>
                  </a:lnTo>
                  <a:lnTo>
                    <a:pt x="466" y="399"/>
                  </a:lnTo>
                  <a:lnTo>
                    <a:pt x="460" y="397"/>
                  </a:lnTo>
                  <a:lnTo>
                    <a:pt x="455" y="393"/>
                  </a:lnTo>
                  <a:lnTo>
                    <a:pt x="454" y="384"/>
                  </a:lnTo>
                  <a:lnTo>
                    <a:pt x="441" y="384"/>
                  </a:lnTo>
                  <a:lnTo>
                    <a:pt x="439" y="379"/>
                  </a:lnTo>
                  <a:lnTo>
                    <a:pt x="443" y="372"/>
                  </a:lnTo>
                  <a:lnTo>
                    <a:pt x="435" y="366"/>
                  </a:lnTo>
                  <a:lnTo>
                    <a:pt x="429" y="358"/>
                  </a:lnTo>
                  <a:lnTo>
                    <a:pt x="421" y="350"/>
                  </a:lnTo>
                  <a:lnTo>
                    <a:pt x="413" y="344"/>
                  </a:lnTo>
                  <a:lnTo>
                    <a:pt x="404" y="340"/>
                  </a:lnTo>
                  <a:lnTo>
                    <a:pt x="399" y="337"/>
                  </a:lnTo>
                  <a:lnTo>
                    <a:pt x="392" y="333"/>
                  </a:lnTo>
                  <a:lnTo>
                    <a:pt x="386" y="330"/>
                  </a:lnTo>
                  <a:lnTo>
                    <a:pt x="387" y="322"/>
                  </a:lnTo>
                  <a:lnTo>
                    <a:pt x="387" y="314"/>
                  </a:lnTo>
                  <a:lnTo>
                    <a:pt x="380" y="310"/>
                  </a:lnTo>
                  <a:lnTo>
                    <a:pt x="374" y="314"/>
                  </a:lnTo>
                  <a:lnTo>
                    <a:pt x="366" y="314"/>
                  </a:lnTo>
                  <a:lnTo>
                    <a:pt x="359" y="314"/>
                  </a:lnTo>
                  <a:lnTo>
                    <a:pt x="350" y="314"/>
                  </a:lnTo>
                  <a:lnTo>
                    <a:pt x="351" y="308"/>
                  </a:lnTo>
                  <a:lnTo>
                    <a:pt x="350" y="301"/>
                  </a:lnTo>
                  <a:lnTo>
                    <a:pt x="346" y="295"/>
                  </a:lnTo>
                  <a:lnTo>
                    <a:pt x="346" y="289"/>
                  </a:lnTo>
                  <a:lnTo>
                    <a:pt x="342" y="285"/>
                  </a:lnTo>
                  <a:lnTo>
                    <a:pt x="336" y="284"/>
                  </a:lnTo>
                  <a:lnTo>
                    <a:pt x="333" y="278"/>
                  </a:lnTo>
                  <a:lnTo>
                    <a:pt x="328" y="274"/>
                  </a:lnTo>
                  <a:lnTo>
                    <a:pt x="320" y="268"/>
                  </a:lnTo>
                  <a:lnTo>
                    <a:pt x="314" y="261"/>
                  </a:lnTo>
                  <a:lnTo>
                    <a:pt x="306" y="257"/>
                  </a:lnTo>
                  <a:lnTo>
                    <a:pt x="307" y="248"/>
                  </a:lnTo>
                  <a:lnTo>
                    <a:pt x="302" y="242"/>
                  </a:lnTo>
                  <a:lnTo>
                    <a:pt x="295" y="238"/>
                  </a:lnTo>
                  <a:lnTo>
                    <a:pt x="291" y="231"/>
                  </a:lnTo>
                  <a:lnTo>
                    <a:pt x="295" y="225"/>
                  </a:lnTo>
                  <a:lnTo>
                    <a:pt x="298" y="218"/>
                  </a:lnTo>
                  <a:lnTo>
                    <a:pt x="299" y="208"/>
                  </a:lnTo>
                  <a:lnTo>
                    <a:pt x="296" y="198"/>
                  </a:lnTo>
                  <a:lnTo>
                    <a:pt x="300" y="189"/>
                  </a:lnTo>
                  <a:lnTo>
                    <a:pt x="295" y="183"/>
                  </a:lnTo>
                  <a:lnTo>
                    <a:pt x="291" y="177"/>
                  </a:lnTo>
                  <a:lnTo>
                    <a:pt x="284" y="176"/>
                  </a:lnTo>
                  <a:lnTo>
                    <a:pt x="282" y="183"/>
                  </a:lnTo>
                  <a:lnTo>
                    <a:pt x="276" y="185"/>
                  </a:lnTo>
                  <a:lnTo>
                    <a:pt x="269" y="185"/>
                  </a:lnTo>
                  <a:lnTo>
                    <a:pt x="264" y="181"/>
                  </a:lnTo>
                  <a:lnTo>
                    <a:pt x="268" y="178"/>
                  </a:lnTo>
                  <a:lnTo>
                    <a:pt x="269" y="172"/>
                  </a:lnTo>
                  <a:lnTo>
                    <a:pt x="269" y="166"/>
                  </a:lnTo>
                  <a:lnTo>
                    <a:pt x="265" y="162"/>
                  </a:lnTo>
                  <a:lnTo>
                    <a:pt x="263" y="156"/>
                  </a:lnTo>
                  <a:lnTo>
                    <a:pt x="265" y="149"/>
                  </a:lnTo>
                  <a:lnTo>
                    <a:pt x="272" y="147"/>
                  </a:lnTo>
                  <a:lnTo>
                    <a:pt x="280" y="143"/>
                  </a:lnTo>
                  <a:lnTo>
                    <a:pt x="288" y="145"/>
                  </a:lnTo>
                  <a:lnTo>
                    <a:pt x="291" y="141"/>
                  </a:lnTo>
                  <a:lnTo>
                    <a:pt x="306" y="138"/>
                  </a:lnTo>
                  <a:lnTo>
                    <a:pt x="310" y="134"/>
                  </a:lnTo>
                  <a:lnTo>
                    <a:pt x="324" y="133"/>
                  </a:lnTo>
                  <a:lnTo>
                    <a:pt x="335" y="133"/>
                  </a:lnTo>
                  <a:lnTo>
                    <a:pt x="340" y="128"/>
                  </a:lnTo>
                  <a:lnTo>
                    <a:pt x="346" y="123"/>
                  </a:lnTo>
                  <a:lnTo>
                    <a:pt x="348" y="114"/>
                  </a:lnTo>
                  <a:lnTo>
                    <a:pt x="348" y="106"/>
                  </a:lnTo>
                  <a:lnTo>
                    <a:pt x="347" y="100"/>
                  </a:lnTo>
                  <a:lnTo>
                    <a:pt x="353" y="93"/>
                  </a:lnTo>
                  <a:lnTo>
                    <a:pt x="351" y="86"/>
                  </a:lnTo>
                  <a:lnTo>
                    <a:pt x="346" y="80"/>
                  </a:lnTo>
                  <a:lnTo>
                    <a:pt x="340" y="76"/>
                  </a:lnTo>
                  <a:lnTo>
                    <a:pt x="332" y="72"/>
                  </a:lnTo>
                  <a:lnTo>
                    <a:pt x="324" y="66"/>
                  </a:lnTo>
                  <a:lnTo>
                    <a:pt x="318" y="58"/>
                  </a:lnTo>
                  <a:lnTo>
                    <a:pt x="314" y="52"/>
                  </a:lnTo>
                  <a:lnTo>
                    <a:pt x="306" y="39"/>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434" name="Freeform 74"/>
            <p:cNvSpPr>
              <a:spLocks/>
            </p:cNvSpPr>
            <p:nvPr/>
          </p:nvSpPr>
          <p:spPr bwMode="auto">
            <a:xfrm>
              <a:off x="4919" y="1791"/>
              <a:ext cx="537" cy="556"/>
            </a:xfrm>
            <a:custGeom>
              <a:avLst/>
              <a:gdLst>
                <a:gd name="T0" fmla="*/ 0 w 575"/>
                <a:gd name="T1" fmla="*/ 551 h 565"/>
                <a:gd name="T2" fmla="*/ 8 w 575"/>
                <a:gd name="T3" fmla="*/ 514 h 565"/>
                <a:gd name="T4" fmla="*/ 16 w 575"/>
                <a:gd name="T5" fmla="*/ 483 h 565"/>
                <a:gd name="T6" fmla="*/ 25 w 575"/>
                <a:gd name="T7" fmla="*/ 453 h 565"/>
                <a:gd name="T8" fmla="*/ 36 w 575"/>
                <a:gd name="T9" fmla="*/ 436 h 565"/>
                <a:gd name="T10" fmla="*/ 27 w 575"/>
                <a:gd name="T11" fmla="*/ 416 h 565"/>
                <a:gd name="T12" fmla="*/ 37 w 575"/>
                <a:gd name="T13" fmla="*/ 387 h 565"/>
                <a:gd name="T14" fmla="*/ 18 w 575"/>
                <a:gd name="T15" fmla="*/ 356 h 565"/>
                <a:gd name="T16" fmla="*/ 25 w 575"/>
                <a:gd name="T17" fmla="*/ 319 h 565"/>
                <a:gd name="T18" fmla="*/ 43 w 575"/>
                <a:gd name="T19" fmla="*/ 301 h 565"/>
                <a:gd name="T20" fmla="*/ 53 w 575"/>
                <a:gd name="T21" fmla="*/ 266 h 565"/>
                <a:gd name="T22" fmla="*/ 76 w 575"/>
                <a:gd name="T23" fmla="*/ 271 h 565"/>
                <a:gd name="T24" fmla="*/ 103 w 575"/>
                <a:gd name="T25" fmla="*/ 266 h 565"/>
                <a:gd name="T26" fmla="*/ 107 w 575"/>
                <a:gd name="T27" fmla="*/ 240 h 565"/>
                <a:gd name="T28" fmla="*/ 111 w 575"/>
                <a:gd name="T29" fmla="*/ 209 h 565"/>
                <a:gd name="T30" fmla="*/ 125 w 575"/>
                <a:gd name="T31" fmla="*/ 182 h 565"/>
                <a:gd name="T32" fmla="*/ 137 w 575"/>
                <a:gd name="T33" fmla="*/ 146 h 565"/>
                <a:gd name="T34" fmla="*/ 163 w 575"/>
                <a:gd name="T35" fmla="*/ 128 h 565"/>
                <a:gd name="T36" fmla="*/ 178 w 575"/>
                <a:gd name="T37" fmla="*/ 102 h 565"/>
                <a:gd name="T38" fmla="*/ 193 w 575"/>
                <a:gd name="T39" fmla="*/ 79 h 565"/>
                <a:gd name="T40" fmla="*/ 219 w 575"/>
                <a:gd name="T41" fmla="*/ 64 h 565"/>
                <a:gd name="T42" fmla="*/ 253 w 575"/>
                <a:gd name="T43" fmla="*/ 36 h 565"/>
                <a:gd name="T44" fmla="*/ 281 w 575"/>
                <a:gd name="T45" fmla="*/ 18 h 565"/>
                <a:gd name="T46" fmla="*/ 317 w 575"/>
                <a:gd name="T47" fmla="*/ 10 h 565"/>
                <a:gd name="T48" fmla="*/ 359 w 575"/>
                <a:gd name="T49" fmla="*/ 2 h 565"/>
                <a:gd name="T50" fmla="*/ 390 w 575"/>
                <a:gd name="T51" fmla="*/ 14 h 565"/>
                <a:gd name="T52" fmla="*/ 409 w 575"/>
                <a:gd name="T53" fmla="*/ 51 h 565"/>
                <a:gd name="T54" fmla="*/ 435 w 575"/>
                <a:gd name="T55" fmla="*/ 76 h 565"/>
                <a:gd name="T56" fmla="*/ 456 w 575"/>
                <a:gd name="T57" fmla="*/ 94 h 565"/>
                <a:gd name="T58" fmla="*/ 464 w 575"/>
                <a:gd name="T59" fmla="*/ 124 h 565"/>
                <a:gd name="T60" fmla="*/ 493 w 575"/>
                <a:gd name="T61" fmla="*/ 152 h 565"/>
                <a:gd name="T62" fmla="*/ 487 w 575"/>
                <a:gd name="T63" fmla="*/ 176 h 565"/>
                <a:gd name="T64" fmla="*/ 495 w 575"/>
                <a:gd name="T65" fmla="*/ 204 h 565"/>
                <a:gd name="T66" fmla="*/ 524 w 575"/>
                <a:gd name="T67" fmla="*/ 230 h 565"/>
                <a:gd name="T68" fmla="*/ 523 w 575"/>
                <a:gd name="T69" fmla="*/ 264 h 565"/>
                <a:gd name="T70" fmla="*/ 536 w 575"/>
                <a:gd name="T71" fmla="*/ 289 h 565"/>
                <a:gd name="T72" fmla="*/ 548 w 575"/>
                <a:gd name="T73" fmla="*/ 333 h 565"/>
                <a:gd name="T74" fmla="*/ 575 w 575"/>
                <a:gd name="T75" fmla="*/ 346 h 565"/>
                <a:gd name="T76" fmla="*/ 554 w 575"/>
                <a:gd name="T77" fmla="*/ 369 h 565"/>
                <a:gd name="T78" fmla="*/ 537 w 575"/>
                <a:gd name="T79" fmla="*/ 401 h 565"/>
                <a:gd name="T80" fmla="*/ 509 w 575"/>
                <a:gd name="T81" fmla="*/ 432 h 565"/>
                <a:gd name="T82" fmla="*/ 441 w 575"/>
                <a:gd name="T83" fmla="*/ 481 h 565"/>
                <a:gd name="T84" fmla="*/ 386 w 575"/>
                <a:gd name="T85" fmla="*/ 532 h 565"/>
                <a:gd name="T86" fmla="*/ 340 w 575"/>
                <a:gd name="T87" fmla="*/ 553 h 565"/>
                <a:gd name="T88" fmla="*/ 302 w 575"/>
                <a:gd name="T89" fmla="*/ 545 h 565"/>
                <a:gd name="T90" fmla="*/ 275 w 575"/>
                <a:gd name="T91" fmla="*/ 557 h 565"/>
                <a:gd name="T92" fmla="*/ 232 w 575"/>
                <a:gd name="T93" fmla="*/ 563 h 565"/>
                <a:gd name="T94" fmla="*/ 198 w 575"/>
                <a:gd name="T95" fmla="*/ 539 h 565"/>
                <a:gd name="T96" fmla="*/ 153 w 575"/>
                <a:gd name="T97" fmla="*/ 521 h 565"/>
                <a:gd name="T98" fmla="*/ 107 w 575"/>
                <a:gd name="T99" fmla="*/ 520 h 565"/>
                <a:gd name="T100" fmla="*/ 78 w 575"/>
                <a:gd name="T101" fmla="*/ 538 h 565"/>
                <a:gd name="T102" fmla="*/ 47 w 575"/>
                <a:gd name="T103" fmla="*/ 557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5" h="565">
                  <a:moveTo>
                    <a:pt x="19" y="565"/>
                  </a:moveTo>
                  <a:lnTo>
                    <a:pt x="14" y="557"/>
                  </a:lnTo>
                  <a:lnTo>
                    <a:pt x="11" y="553"/>
                  </a:lnTo>
                  <a:lnTo>
                    <a:pt x="0" y="551"/>
                  </a:lnTo>
                  <a:lnTo>
                    <a:pt x="3" y="540"/>
                  </a:lnTo>
                  <a:lnTo>
                    <a:pt x="4" y="531"/>
                  </a:lnTo>
                  <a:lnTo>
                    <a:pt x="6" y="523"/>
                  </a:lnTo>
                  <a:lnTo>
                    <a:pt x="8" y="514"/>
                  </a:lnTo>
                  <a:lnTo>
                    <a:pt x="12" y="506"/>
                  </a:lnTo>
                  <a:lnTo>
                    <a:pt x="15" y="497"/>
                  </a:lnTo>
                  <a:lnTo>
                    <a:pt x="19" y="490"/>
                  </a:lnTo>
                  <a:lnTo>
                    <a:pt x="16" y="483"/>
                  </a:lnTo>
                  <a:lnTo>
                    <a:pt x="18" y="475"/>
                  </a:lnTo>
                  <a:lnTo>
                    <a:pt x="19" y="467"/>
                  </a:lnTo>
                  <a:lnTo>
                    <a:pt x="25" y="463"/>
                  </a:lnTo>
                  <a:lnTo>
                    <a:pt x="25" y="453"/>
                  </a:lnTo>
                  <a:lnTo>
                    <a:pt x="33" y="448"/>
                  </a:lnTo>
                  <a:lnTo>
                    <a:pt x="41" y="445"/>
                  </a:lnTo>
                  <a:lnTo>
                    <a:pt x="40" y="440"/>
                  </a:lnTo>
                  <a:lnTo>
                    <a:pt x="36" y="436"/>
                  </a:lnTo>
                  <a:lnTo>
                    <a:pt x="31" y="435"/>
                  </a:lnTo>
                  <a:lnTo>
                    <a:pt x="31" y="428"/>
                  </a:lnTo>
                  <a:lnTo>
                    <a:pt x="29" y="422"/>
                  </a:lnTo>
                  <a:lnTo>
                    <a:pt x="27" y="416"/>
                  </a:lnTo>
                  <a:lnTo>
                    <a:pt x="27" y="411"/>
                  </a:lnTo>
                  <a:lnTo>
                    <a:pt x="34" y="404"/>
                  </a:lnTo>
                  <a:lnTo>
                    <a:pt x="37" y="399"/>
                  </a:lnTo>
                  <a:lnTo>
                    <a:pt x="37" y="387"/>
                  </a:lnTo>
                  <a:lnTo>
                    <a:pt x="31" y="381"/>
                  </a:lnTo>
                  <a:lnTo>
                    <a:pt x="25" y="374"/>
                  </a:lnTo>
                  <a:lnTo>
                    <a:pt x="21" y="366"/>
                  </a:lnTo>
                  <a:lnTo>
                    <a:pt x="18" y="356"/>
                  </a:lnTo>
                  <a:lnTo>
                    <a:pt x="18" y="346"/>
                  </a:lnTo>
                  <a:lnTo>
                    <a:pt x="16" y="335"/>
                  </a:lnTo>
                  <a:lnTo>
                    <a:pt x="21" y="325"/>
                  </a:lnTo>
                  <a:lnTo>
                    <a:pt x="25" y="319"/>
                  </a:lnTo>
                  <a:lnTo>
                    <a:pt x="31" y="315"/>
                  </a:lnTo>
                  <a:lnTo>
                    <a:pt x="34" y="307"/>
                  </a:lnTo>
                  <a:lnTo>
                    <a:pt x="41" y="305"/>
                  </a:lnTo>
                  <a:lnTo>
                    <a:pt x="43" y="301"/>
                  </a:lnTo>
                  <a:lnTo>
                    <a:pt x="45" y="292"/>
                  </a:lnTo>
                  <a:lnTo>
                    <a:pt x="47" y="280"/>
                  </a:lnTo>
                  <a:lnTo>
                    <a:pt x="48" y="268"/>
                  </a:lnTo>
                  <a:lnTo>
                    <a:pt x="53" y="266"/>
                  </a:lnTo>
                  <a:lnTo>
                    <a:pt x="60" y="262"/>
                  </a:lnTo>
                  <a:lnTo>
                    <a:pt x="66" y="262"/>
                  </a:lnTo>
                  <a:lnTo>
                    <a:pt x="72" y="268"/>
                  </a:lnTo>
                  <a:lnTo>
                    <a:pt x="76" y="271"/>
                  </a:lnTo>
                  <a:lnTo>
                    <a:pt x="83" y="273"/>
                  </a:lnTo>
                  <a:lnTo>
                    <a:pt x="92" y="273"/>
                  </a:lnTo>
                  <a:lnTo>
                    <a:pt x="98" y="270"/>
                  </a:lnTo>
                  <a:lnTo>
                    <a:pt x="103" y="266"/>
                  </a:lnTo>
                  <a:lnTo>
                    <a:pt x="103" y="256"/>
                  </a:lnTo>
                  <a:lnTo>
                    <a:pt x="101" y="248"/>
                  </a:lnTo>
                  <a:lnTo>
                    <a:pt x="101" y="241"/>
                  </a:lnTo>
                  <a:lnTo>
                    <a:pt x="107" y="240"/>
                  </a:lnTo>
                  <a:lnTo>
                    <a:pt x="107" y="231"/>
                  </a:lnTo>
                  <a:lnTo>
                    <a:pt x="113" y="225"/>
                  </a:lnTo>
                  <a:lnTo>
                    <a:pt x="113" y="217"/>
                  </a:lnTo>
                  <a:lnTo>
                    <a:pt x="111" y="209"/>
                  </a:lnTo>
                  <a:lnTo>
                    <a:pt x="115" y="201"/>
                  </a:lnTo>
                  <a:lnTo>
                    <a:pt x="120" y="195"/>
                  </a:lnTo>
                  <a:lnTo>
                    <a:pt x="123" y="189"/>
                  </a:lnTo>
                  <a:lnTo>
                    <a:pt x="125" y="182"/>
                  </a:lnTo>
                  <a:lnTo>
                    <a:pt x="127" y="174"/>
                  </a:lnTo>
                  <a:lnTo>
                    <a:pt x="132" y="165"/>
                  </a:lnTo>
                  <a:lnTo>
                    <a:pt x="137" y="157"/>
                  </a:lnTo>
                  <a:lnTo>
                    <a:pt x="137" y="146"/>
                  </a:lnTo>
                  <a:lnTo>
                    <a:pt x="144" y="141"/>
                  </a:lnTo>
                  <a:lnTo>
                    <a:pt x="146" y="135"/>
                  </a:lnTo>
                  <a:lnTo>
                    <a:pt x="155" y="133"/>
                  </a:lnTo>
                  <a:lnTo>
                    <a:pt x="163" y="128"/>
                  </a:lnTo>
                  <a:lnTo>
                    <a:pt x="173" y="126"/>
                  </a:lnTo>
                  <a:lnTo>
                    <a:pt x="173" y="119"/>
                  </a:lnTo>
                  <a:lnTo>
                    <a:pt x="175" y="112"/>
                  </a:lnTo>
                  <a:lnTo>
                    <a:pt x="178" y="102"/>
                  </a:lnTo>
                  <a:lnTo>
                    <a:pt x="180" y="96"/>
                  </a:lnTo>
                  <a:lnTo>
                    <a:pt x="183" y="87"/>
                  </a:lnTo>
                  <a:lnTo>
                    <a:pt x="189" y="86"/>
                  </a:lnTo>
                  <a:lnTo>
                    <a:pt x="193" y="79"/>
                  </a:lnTo>
                  <a:lnTo>
                    <a:pt x="196" y="76"/>
                  </a:lnTo>
                  <a:lnTo>
                    <a:pt x="208" y="77"/>
                  </a:lnTo>
                  <a:lnTo>
                    <a:pt x="212" y="70"/>
                  </a:lnTo>
                  <a:lnTo>
                    <a:pt x="219" y="64"/>
                  </a:lnTo>
                  <a:lnTo>
                    <a:pt x="228" y="55"/>
                  </a:lnTo>
                  <a:lnTo>
                    <a:pt x="232" y="49"/>
                  </a:lnTo>
                  <a:lnTo>
                    <a:pt x="243" y="41"/>
                  </a:lnTo>
                  <a:lnTo>
                    <a:pt x="253" y="36"/>
                  </a:lnTo>
                  <a:lnTo>
                    <a:pt x="263" y="35"/>
                  </a:lnTo>
                  <a:lnTo>
                    <a:pt x="269" y="26"/>
                  </a:lnTo>
                  <a:lnTo>
                    <a:pt x="273" y="20"/>
                  </a:lnTo>
                  <a:lnTo>
                    <a:pt x="281" y="18"/>
                  </a:lnTo>
                  <a:lnTo>
                    <a:pt x="285" y="16"/>
                  </a:lnTo>
                  <a:lnTo>
                    <a:pt x="294" y="12"/>
                  </a:lnTo>
                  <a:lnTo>
                    <a:pt x="304" y="12"/>
                  </a:lnTo>
                  <a:lnTo>
                    <a:pt x="317" y="10"/>
                  </a:lnTo>
                  <a:lnTo>
                    <a:pt x="327" y="6"/>
                  </a:lnTo>
                  <a:lnTo>
                    <a:pt x="339" y="4"/>
                  </a:lnTo>
                  <a:lnTo>
                    <a:pt x="351" y="2"/>
                  </a:lnTo>
                  <a:lnTo>
                    <a:pt x="359" y="2"/>
                  </a:lnTo>
                  <a:lnTo>
                    <a:pt x="368" y="0"/>
                  </a:lnTo>
                  <a:lnTo>
                    <a:pt x="376" y="2"/>
                  </a:lnTo>
                  <a:lnTo>
                    <a:pt x="384" y="6"/>
                  </a:lnTo>
                  <a:lnTo>
                    <a:pt x="390" y="14"/>
                  </a:lnTo>
                  <a:lnTo>
                    <a:pt x="392" y="25"/>
                  </a:lnTo>
                  <a:lnTo>
                    <a:pt x="397" y="36"/>
                  </a:lnTo>
                  <a:lnTo>
                    <a:pt x="401" y="46"/>
                  </a:lnTo>
                  <a:lnTo>
                    <a:pt x="409" y="51"/>
                  </a:lnTo>
                  <a:lnTo>
                    <a:pt x="417" y="55"/>
                  </a:lnTo>
                  <a:lnTo>
                    <a:pt x="425" y="57"/>
                  </a:lnTo>
                  <a:lnTo>
                    <a:pt x="431" y="66"/>
                  </a:lnTo>
                  <a:lnTo>
                    <a:pt x="435" y="76"/>
                  </a:lnTo>
                  <a:lnTo>
                    <a:pt x="438" y="83"/>
                  </a:lnTo>
                  <a:lnTo>
                    <a:pt x="446" y="84"/>
                  </a:lnTo>
                  <a:lnTo>
                    <a:pt x="453" y="87"/>
                  </a:lnTo>
                  <a:lnTo>
                    <a:pt x="456" y="94"/>
                  </a:lnTo>
                  <a:lnTo>
                    <a:pt x="454" y="102"/>
                  </a:lnTo>
                  <a:lnTo>
                    <a:pt x="451" y="110"/>
                  </a:lnTo>
                  <a:lnTo>
                    <a:pt x="456" y="116"/>
                  </a:lnTo>
                  <a:lnTo>
                    <a:pt x="464" y="124"/>
                  </a:lnTo>
                  <a:lnTo>
                    <a:pt x="470" y="133"/>
                  </a:lnTo>
                  <a:lnTo>
                    <a:pt x="480" y="139"/>
                  </a:lnTo>
                  <a:lnTo>
                    <a:pt x="487" y="145"/>
                  </a:lnTo>
                  <a:lnTo>
                    <a:pt x="493" y="152"/>
                  </a:lnTo>
                  <a:lnTo>
                    <a:pt x="496" y="158"/>
                  </a:lnTo>
                  <a:lnTo>
                    <a:pt x="494" y="163"/>
                  </a:lnTo>
                  <a:lnTo>
                    <a:pt x="486" y="168"/>
                  </a:lnTo>
                  <a:lnTo>
                    <a:pt x="487" y="176"/>
                  </a:lnTo>
                  <a:lnTo>
                    <a:pt x="492" y="180"/>
                  </a:lnTo>
                  <a:lnTo>
                    <a:pt x="491" y="188"/>
                  </a:lnTo>
                  <a:lnTo>
                    <a:pt x="493" y="194"/>
                  </a:lnTo>
                  <a:lnTo>
                    <a:pt x="495" y="204"/>
                  </a:lnTo>
                  <a:lnTo>
                    <a:pt x="505" y="208"/>
                  </a:lnTo>
                  <a:lnTo>
                    <a:pt x="513" y="212"/>
                  </a:lnTo>
                  <a:lnTo>
                    <a:pt x="520" y="221"/>
                  </a:lnTo>
                  <a:lnTo>
                    <a:pt x="524" y="230"/>
                  </a:lnTo>
                  <a:lnTo>
                    <a:pt x="528" y="242"/>
                  </a:lnTo>
                  <a:lnTo>
                    <a:pt x="527" y="252"/>
                  </a:lnTo>
                  <a:lnTo>
                    <a:pt x="522" y="260"/>
                  </a:lnTo>
                  <a:lnTo>
                    <a:pt x="523" y="264"/>
                  </a:lnTo>
                  <a:lnTo>
                    <a:pt x="529" y="270"/>
                  </a:lnTo>
                  <a:lnTo>
                    <a:pt x="534" y="275"/>
                  </a:lnTo>
                  <a:lnTo>
                    <a:pt x="534" y="282"/>
                  </a:lnTo>
                  <a:lnTo>
                    <a:pt x="536" y="289"/>
                  </a:lnTo>
                  <a:lnTo>
                    <a:pt x="538" y="301"/>
                  </a:lnTo>
                  <a:lnTo>
                    <a:pt x="540" y="312"/>
                  </a:lnTo>
                  <a:lnTo>
                    <a:pt x="542" y="324"/>
                  </a:lnTo>
                  <a:lnTo>
                    <a:pt x="548" y="333"/>
                  </a:lnTo>
                  <a:lnTo>
                    <a:pt x="557" y="340"/>
                  </a:lnTo>
                  <a:lnTo>
                    <a:pt x="566" y="342"/>
                  </a:lnTo>
                  <a:lnTo>
                    <a:pt x="574" y="342"/>
                  </a:lnTo>
                  <a:lnTo>
                    <a:pt x="575" y="346"/>
                  </a:lnTo>
                  <a:lnTo>
                    <a:pt x="568" y="353"/>
                  </a:lnTo>
                  <a:lnTo>
                    <a:pt x="562" y="358"/>
                  </a:lnTo>
                  <a:lnTo>
                    <a:pt x="554" y="360"/>
                  </a:lnTo>
                  <a:lnTo>
                    <a:pt x="554" y="369"/>
                  </a:lnTo>
                  <a:lnTo>
                    <a:pt x="554" y="377"/>
                  </a:lnTo>
                  <a:lnTo>
                    <a:pt x="552" y="387"/>
                  </a:lnTo>
                  <a:lnTo>
                    <a:pt x="546" y="394"/>
                  </a:lnTo>
                  <a:lnTo>
                    <a:pt x="537" y="401"/>
                  </a:lnTo>
                  <a:lnTo>
                    <a:pt x="528" y="408"/>
                  </a:lnTo>
                  <a:lnTo>
                    <a:pt x="521" y="416"/>
                  </a:lnTo>
                  <a:lnTo>
                    <a:pt x="511" y="426"/>
                  </a:lnTo>
                  <a:lnTo>
                    <a:pt x="509" y="432"/>
                  </a:lnTo>
                  <a:lnTo>
                    <a:pt x="487" y="445"/>
                  </a:lnTo>
                  <a:lnTo>
                    <a:pt x="470" y="457"/>
                  </a:lnTo>
                  <a:lnTo>
                    <a:pt x="455" y="469"/>
                  </a:lnTo>
                  <a:lnTo>
                    <a:pt x="441" y="481"/>
                  </a:lnTo>
                  <a:lnTo>
                    <a:pt x="427" y="492"/>
                  </a:lnTo>
                  <a:lnTo>
                    <a:pt x="412" y="506"/>
                  </a:lnTo>
                  <a:lnTo>
                    <a:pt x="400" y="519"/>
                  </a:lnTo>
                  <a:lnTo>
                    <a:pt x="386" y="532"/>
                  </a:lnTo>
                  <a:lnTo>
                    <a:pt x="373" y="547"/>
                  </a:lnTo>
                  <a:lnTo>
                    <a:pt x="362" y="557"/>
                  </a:lnTo>
                  <a:lnTo>
                    <a:pt x="351" y="555"/>
                  </a:lnTo>
                  <a:lnTo>
                    <a:pt x="340" y="553"/>
                  </a:lnTo>
                  <a:lnTo>
                    <a:pt x="330" y="549"/>
                  </a:lnTo>
                  <a:lnTo>
                    <a:pt x="320" y="547"/>
                  </a:lnTo>
                  <a:lnTo>
                    <a:pt x="312" y="547"/>
                  </a:lnTo>
                  <a:lnTo>
                    <a:pt x="302" y="545"/>
                  </a:lnTo>
                  <a:lnTo>
                    <a:pt x="291" y="545"/>
                  </a:lnTo>
                  <a:lnTo>
                    <a:pt x="289" y="549"/>
                  </a:lnTo>
                  <a:lnTo>
                    <a:pt x="281" y="551"/>
                  </a:lnTo>
                  <a:lnTo>
                    <a:pt x="275" y="557"/>
                  </a:lnTo>
                  <a:lnTo>
                    <a:pt x="269" y="563"/>
                  </a:lnTo>
                  <a:lnTo>
                    <a:pt x="259" y="565"/>
                  </a:lnTo>
                  <a:lnTo>
                    <a:pt x="247" y="564"/>
                  </a:lnTo>
                  <a:lnTo>
                    <a:pt x="232" y="563"/>
                  </a:lnTo>
                  <a:lnTo>
                    <a:pt x="222" y="562"/>
                  </a:lnTo>
                  <a:lnTo>
                    <a:pt x="216" y="552"/>
                  </a:lnTo>
                  <a:lnTo>
                    <a:pt x="207" y="543"/>
                  </a:lnTo>
                  <a:lnTo>
                    <a:pt x="198" y="539"/>
                  </a:lnTo>
                  <a:lnTo>
                    <a:pt x="188" y="530"/>
                  </a:lnTo>
                  <a:lnTo>
                    <a:pt x="176" y="525"/>
                  </a:lnTo>
                  <a:lnTo>
                    <a:pt x="165" y="521"/>
                  </a:lnTo>
                  <a:lnTo>
                    <a:pt x="153" y="521"/>
                  </a:lnTo>
                  <a:lnTo>
                    <a:pt x="143" y="521"/>
                  </a:lnTo>
                  <a:lnTo>
                    <a:pt x="131" y="519"/>
                  </a:lnTo>
                  <a:lnTo>
                    <a:pt x="119" y="520"/>
                  </a:lnTo>
                  <a:lnTo>
                    <a:pt x="107" y="520"/>
                  </a:lnTo>
                  <a:lnTo>
                    <a:pt x="98" y="521"/>
                  </a:lnTo>
                  <a:lnTo>
                    <a:pt x="94" y="526"/>
                  </a:lnTo>
                  <a:lnTo>
                    <a:pt x="90" y="534"/>
                  </a:lnTo>
                  <a:lnTo>
                    <a:pt x="78" y="538"/>
                  </a:lnTo>
                  <a:lnTo>
                    <a:pt x="70" y="541"/>
                  </a:lnTo>
                  <a:lnTo>
                    <a:pt x="64" y="547"/>
                  </a:lnTo>
                  <a:lnTo>
                    <a:pt x="57" y="553"/>
                  </a:lnTo>
                  <a:lnTo>
                    <a:pt x="47" y="557"/>
                  </a:lnTo>
                  <a:lnTo>
                    <a:pt x="37" y="557"/>
                  </a:lnTo>
                  <a:lnTo>
                    <a:pt x="29" y="562"/>
                  </a:lnTo>
                  <a:lnTo>
                    <a:pt x="19" y="565"/>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435" name="Freeform 75"/>
            <p:cNvSpPr>
              <a:spLocks/>
            </p:cNvSpPr>
            <p:nvPr/>
          </p:nvSpPr>
          <p:spPr bwMode="auto">
            <a:xfrm>
              <a:off x="4835" y="1807"/>
              <a:ext cx="180" cy="457"/>
            </a:xfrm>
            <a:custGeom>
              <a:avLst/>
              <a:gdLst>
                <a:gd name="T0" fmla="*/ 227 w 282"/>
                <a:gd name="T1" fmla="*/ 23 h 680"/>
                <a:gd name="T2" fmla="*/ 254 w 282"/>
                <a:gd name="T3" fmla="*/ 45 h 680"/>
                <a:gd name="T4" fmla="*/ 281 w 282"/>
                <a:gd name="T5" fmla="*/ 60 h 680"/>
                <a:gd name="T6" fmla="*/ 278 w 282"/>
                <a:gd name="T7" fmla="*/ 108 h 680"/>
                <a:gd name="T8" fmla="*/ 276 w 282"/>
                <a:gd name="T9" fmla="*/ 162 h 680"/>
                <a:gd name="T10" fmla="*/ 239 w 282"/>
                <a:gd name="T11" fmla="*/ 218 h 680"/>
                <a:gd name="T12" fmla="*/ 191 w 282"/>
                <a:gd name="T13" fmla="*/ 243 h 680"/>
                <a:gd name="T14" fmla="*/ 161 w 282"/>
                <a:gd name="T15" fmla="*/ 290 h 680"/>
                <a:gd name="T16" fmla="*/ 158 w 282"/>
                <a:gd name="T17" fmla="*/ 359 h 680"/>
                <a:gd name="T18" fmla="*/ 167 w 282"/>
                <a:gd name="T19" fmla="*/ 408 h 680"/>
                <a:gd name="T20" fmla="*/ 177 w 282"/>
                <a:gd name="T21" fmla="*/ 434 h 680"/>
                <a:gd name="T22" fmla="*/ 159 w 282"/>
                <a:gd name="T23" fmla="*/ 458 h 680"/>
                <a:gd name="T24" fmla="*/ 158 w 282"/>
                <a:gd name="T25" fmla="*/ 495 h 680"/>
                <a:gd name="T26" fmla="*/ 171 w 282"/>
                <a:gd name="T27" fmla="*/ 530 h 680"/>
                <a:gd name="T28" fmla="*/ 185 w 282"/>
                <a:gd name="T29" fmla="*/ 552 h 680"/>
                <a:gd name="T30" fmla="*/ 170 w 282"/>
                <a:gd name="T31" fmla="*/ 581 h 680"/>
                <a:gd name="T32" fmla="*/ 176 w 282"/>
                <a:gd name="T33" fmla="*/ 605 h 680"/>
                <a:gd name="T34" fmla="*/ 188 w 282"/>
                <a:gd name="T35" fmla="*/ 627 h 680"/>
                <a:gd name="T36" fmla="*/ 167 w 282"/>
                <a:gd name="T37" fmla="*/ 653 h 680"/>
                <a:gd name="T38" fmla="*/ 155 w 282"/>
                <a:gd name="T39" fmla="*/ 677 h 680"/>
                <a:gd name="T40" fmla="*/ 128 w 282"/>
                <a:gd name="T41" fmla="*/ 669 h 680"/>
                <a:gd name="T42" fmla="*/ 96 w 282"/>
                <a:gd name="T43" fmla="*/ 659 h 680"/>
                <a:gd name="T44" fmla="*/ 71 w 282"/>
                <a:gd name="T45" fmla="*/ 672 h 680"/>
                <a:gd name="T46" fmla="*/ 36 w 282"/>
                <a:gd name="T47" fmla="*/ 671 h 680"/>
                <a:gd name="T48" fmla="*/ 20 w 282"/>
                <a:gd name="T49" fmla="*/ 645 h 680"/>
                <a:gd name="T50" fmla="*/ 3 w 282"/>
                <a:gd name="T51" fmla="*/ 624 h 680"/>
                <a:gd name="T52" fmla="*/ 3 w 282"/>
                <a:gd name="T53" fmla="*/ 590 h 680"/>
                <a:gd name="T54" fmla="*/ 9 w 282"/>
                <a:gd name="T55" fmla="*/ 569 h 680"/>
                <a:gd name="T56" fmla="*/ 5 w 282"/>
                <a:gd name="T57" fmla="*/ 545 h 680"/>
                <a:gd name="T58" fmla="*/ 14 w 282"/>
                <a:gd name="T59" fmla="*/ 522 h 680"/>
                <a:gd name="T60" fmla="*/ 30 w 282"/>
                <a:gd name="T61" fmla="*/ 495 h 680"/>
                <a:gd name="T62" fmla="*/ 27 w 282"/>
                <a:gd name="T63" fmla="*/ 470 h 680"/>
                <a:gd name="T64" fmla="*/ 29 w 282"/>
                <a:gd name="T65" fmla="*/ 447 h 680"/>
                <a:gd name="T66" fmla="*/ 48 w 282"/>
                <a:gd name="T67" fmla="*/ 428 h 680"/>
                <a:gd name="T68" fmla="*/ 62 w 282"/>
                <a:gd name="T69" fmla="*/ 407 h 680"/>
                <a:gd name="T70" fmla="*/ 60 w 282"/>
                <a:gd name="T71" fmla="*/ 383 h 680"/>
                <a:gd name="T72" fmla="*/ 51 w 282"/>
                <a:gd name="T73" fmla="*/ 362 h 680"/>
                <a:gd name="T74" fmla="*/ 42 w 282"/>
                <a:gd name="T75" fmla="*/ 342 h 680"/>
                <a:gd name="T76" fmla="*/ 51 w 282"/>
                <a:gd name="T77" fmla="*/ 323 h 680"/>
                <a:gd name="T78" fmla="*/ 48 w 282"/>
                <a:gd name="T79" fmla="*/ 296 h 680"/>
                <a:gd name="T80" fmla="*/ 48 w 282"/>
                <a:gd name="T81" fmla="*/ 270 h 680"/>
                <a:gd name="T82" fmla="*/ 77 w 282"/>
                <a:gd name="T83" fmla="*/ 251 h 680"/>
                <a:gd name="T84" fmla="*/ 98 w 282"/>
                <a:gd name="T85" fmla="*/ 227 h 680"/>
                <a:gd name="T86" fmla="*/ 93 w 282"/>
                <a:gd name="T87" fmla="*/ 200 h 680"/>
                <a:gd name="T88" fmla="*/ 95 w 282"/>
                <a:gd name="T89" fmla="*/ 179 h 680"/>
                <a:gd name="T90" fmla="*/ 95 w 282"/>
                <a:gd name="T91" fmla="*/ 159 h 680"/>
                <a:gd name="T92" fmla="*/ 81 w 282"/>
                <a:gd name="T93" fmla="*/ 150 h 680"/>
                <a:gd name="T94" fmla="*/ 104 w 282"/>
                <a:gd name="T95" fmla="*/ 134 h 680"/>
                <a:gd name="T96" fmla="*/ 125 w 282"/>
                <a:gd name="T97" fmla="*/ 128 h 680"/>
                <a:gd name="T98" fmla="*/ 147 w 282"/>
                <a:gd name="T99" fmla="*/ 135 h 680"/>
                <a:gd name="T100" fmla="*/ 176 w 282"/>
                <a:gd name="T101" fmla="*/ 132 h 680"/>
                <a:gd name="T102" fmla="*/ 180 w 282"/>
                <a:gd name="T103" fmla="*/ 110 h 680"/>
                <a:gd name="T104" fmla="*/ 189 w 282"/>
                <a:gd name="T105" fmla="*/ 83 h 680"/>
                <a:gd name="T106" fmla="*/ 194 w 282"/>
                <a:gd name="T107" fmla="*/ 54 h 680"/>
                <a:gd name="T108" fmla="*/ 188 w 282"/>
                <a:gd name="T109" fmla="*/ 32 h 680"/>
                <a:gd name="T110" fmla="*/ 195 w 282"/>
                <a:gd name="T111" fmla="*/ 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2" h="680">
                  <a:moveTo>
                    <a:pt x="195" y="0"/>
                  </a:moveTo>
                  <a:lnTo>
                    <a:pt x="209" y="9"/>
                  </a:lnTo>
                  <a:lnTo>
                    <a:pt x="227" y="23"/>
                  </a:lnTo>
                  <a:lnTo>
                    <a:pt x="240" y="35"/>
                  </a:lnTo>
                  <a:lnTo>
                    <a:pt x="246" y="47"/>
                  </a:lnTo>
                  <a:lnTo>
                    <a:pt x="254" y="45"/>
                  </a:lnTo>
                  <a:lnTo>
                    <a:pt x="261" y="44"/>
                  </a:lnTo>
                  <a:lnTo>
                    <a:pt x="273" y="41"/>
                  </a:lnTo>
                  <a:lnTo>
                    <a:pt x="281" y="60"/>
                  </a:lnTo>
                  <a:lnTo>
                    <a:pt x="282" y="74"/>
                  </a:lnTo>
                  <a:lnTo>
                    <a:pt x="279" y="90"/>
                  </a:lnTo>
                  <a:lnTo>
                    <a:pt x="278" y="108"/>
                  </a:lnTo>
                  <a:lnTo>
                    <a:pt x="278" y="128"/>
                  </a:lnTo>
                  <a:lnTo>
                    <a:pt x="281" y="140"/>
                  </a:lnTo>
                  <a:lnTo>
                    <a:pt x="276" y="162"/>
                  </a:lnTo>
                  <a:lnTo>
                    <a:pt x="267" y="186"/>
                  </a:lnTo>
                  <a:lnTo>
                    <a:pt x="255" y="203"/>
                  </a:lnTo>
                  <a:lnTo>
                    <a:pt x="239" y="218"/>
                  </a:lnTo>
                  <a:lnTo>
                    <a:pt x="227" y="228"/>
                  </a:lnTo>
                  <a:lnTo>
                    <a:pt x="207" y="239"/>
                  </a:lnTo>
                  <a:lnTo>
                    <a:pt x="191" y="243"/>
                  </a:lnTo>
                  <a:lnTo>
                    <a:pt x="174" y="254"/>
                  </a:lnTo>
                  <a:lnTo>
                    <a:pt x="162" y="272"/>
                  </a:lnTo>
                  <a:lnTo>
                    <a:pt x="161" y="290"/>
                  </a:lnTo>
                  <a:lnTo>
                    <a:pt x="162" y="311"/>
                  </a:lnTo>
                  <a:lnTo>
                    <a:pt x="161" y="335"/>
                  </a:lnTo>
                  <a:lnTo>
                    <a:pt x="158" y="359"/>
                  </a:lnTo>
                  <a:lnTo>
                    <a:pt x="155" y="378"/>
                  </a:lnTo>
                  <a:lnTo>
                    <a:pt x="159" y="399"/>
                  </a:lnTo>
                  <a:lnTo>
                    <a:pt x="167" y="408"/>
                  </a:lnTo>
                  <a:lnTo>
                    <a:pt x="177" y="416"/>
                  </a:lnTo>
                  <a:lnTo>
                    <a:pt x="180" y="425"/>
                  </a:lnTo>
                  <a:lnTo>
                    <a:pt x="177" y="434"/>
                  </a:lnTo>
                  <a:lnTo>
                    <a:pt x="170" y="441"/>
                  </a:lnTo>
                  <a:lnTo>
                    <a:pt x="164" y="449"/>
                  </a:lnTo>
                  <a:lnTo>
                    <a:pt x="159" y="458"/>
                  </a:lnTo>
                  <a:lnTo>
                    <a:pt x="155" y="468"/>
                  </a:lnTo>
                  <a:lnTo>
                    <a:pt x="156" y="480"/>
                  </a:lnTo>
                  <a:lnTo>
                    <a:pt x="158" y="495"/>
                  </a:lnTo>
                  <a:lnTo>
                    <a:pt x="159" y="509"/>
                  </a:lnTo>
                  <a:lnTo>
                    <a:pt x="162" y="521"/>
                  </a:lnTo>
                  <a:lnTo>
                    <a:pt x="171" y="530"/>
                  </a:lnTo>
                  <a:lnTo>
                    <a:pt x="179" y="539"/>
                  </a:lnTo>
                  <a:lnTo>
                    <a:pt x="185" y="543"/>
                  </a:lnTo>
                  <a:lnTo>
                    <a:pt x="185" y="552"/>
                  </a:lnTo>
                  <a:lnTo>
                    <a:pt x="183" y="561"/>
                  </a:lnTo>
                  <a:lnTo>
                    <a:pt x="177" y="570"/>
                  </a:lnTo>
                  <a:lnTo>
                    <a:pt x="170" y="581"/>
                  </a:lnTo>
                  <a:lnTo>
                    <a:pt x="171" y="587"/>
                  </a:lnTo>
                  <a:lnTo>
                    <a:pt x="173" y="593"/>
                  </a:lnTo>
                  <a:lnTo>
                    <a:pt x="176" y="605"/>
                  </a:lnTo>
                  <a:lnTo>
                    <a:pt x="179" y="612"/>
                  </a:lnTo>
                  <a:lnTo>
                    <a:pt x="186" y="618"/>
                  </a:lnTo>
                  <a:lnTo>
                    <a:pt x="188" y="627"/>
                  </a:lnTo>
                  <a:lnTo>
                    <a:pt x="177" y="633"/>
                  </a:lnTo>
                  <a:lnTo>
                    <a:pt x="170" y="639"/>
                  </a:lnTo>
                  <a:lnTo>
                    <a:pt x="167" y="653"/>
                  </a:lnTo>
                  <a:lnTo>
                    <a:pt x="158" y="662"/>
                  </a:lnTo>
                  <a:lnTo>
                    <a:pt x="156" y="671"/>
                  </a:lnTo>
                  <a:lnTo>
                    <a:pt x="155" y="677"/>
                  </a:lnTo>
                  <a:lnTo>
                    <a:pt x="146" y="675"/>
                  </a:lnTo>
                  <a:lnTo>
                    <a:pt x="140" y="672"/>
                  </a:lnTo>
                  <a:lnTo>
                    <a:pt x="128" y="669"/>
                  </a:lnTo>
                  <a:lnTo>
                    <a:pt x="116" y="672"/>
                  </a:lnTo>
                  <a:lnTo>
                    <a:pt x="102" y="669"/>
                  </a:lnTo>
                  <a:lnTo>
                    <a:pt x="96" y="659"/>
                  </a:lnTo>
                  <a:lnTo>
                    <a:pt x="87" y="651"/>
                  </a:lnTo>
                  <a:lnTo>
                    <a:pt x="75" y="660"/>
                  </a:lnTo>
                  <a:lnTo>
                    <a:pt x="71" y="672"/>
                  </a:lnTo>
                  <a:lnTo>
                    <a:pt x="59" y="680"/>
                  </a:lnTo>
                  <a:lnTo>
                    <a:pt x="48" y="675"/>
                  </a:lnTo>
                  <a:lnTo>
                    <a:pt x="36" y="671"/>
                  </a:lnTo>
                  <a:lnTo>
                    <a:pt x="30" y="665"/>
                  </a:lnTo>
                  <a:lnTo>
                    <a:pt x="26" y="656"/>
                  </a:lnTo>
                  <a:lnTo>
                    <a:pt x="20" y="645"/>
                  </a:lnTo>
                  <a:lnTo>
                    <a:pt x="14" y="639"/>
                  </a:lnTo>
                  <a:lnTo>
                    <a:pt x="5" y="636"/>
                  </a:lnTo>
                  <a:lnTo>
                    <a:pt x="3" y="624"/>
                  </a:lnTo>
                  <a:lnTo>
                    <a:pt x="3" y="615"/>
                  </a:lnTo>
                  <a:lnTo>
                    <a:pt x="2" y="605"/>
                  </a:lnTo>
                  <a:lnTo>
                    <a:pt x="3" y="590"/>
                  </a:lnTo>
                  <a:lnTo>
                    <a:pt x="12" y="585"/>
                  </a:lnTo>
                  <a:lnTo>
                    <a:pt x="11" y="576"/>
                  </a:lnTo>
                  <a:lnTo>
                    <a:pt x="9" y="569"/>
                  </a:lnTo>
                  <a:lnTo>
                    <a:pt x="5" y="563"/>
                  </a:lnTo>
                  <a:lnTo>
                    <a:pt x="0" y="555"/>
                  </a:lnTo>
                  <a:lnTo>
                    <a:pt x="5" y="545"/>
                  </a:lnTo>
                  <a:lnTo>
                    <a:pt x="9" y="536"/>
                  </a:lnTo>
                  <a:lnTo>
                    <a:pt x="12" y="531"/>
                  </a:lnTo>
                  <a:lnTo>
                    <a:pt x="14" y="522"/>
                  </a:lnTo>
                  <a:lnTo>
                    <a:pt x="17" y="512"/>
                  </a:lnTo>
                  <a:lnTo>
                    <a:pt x="24" y="504"/>
                  </a:lnTo>
                  <a:lnTo>
                    <a:pt x="30" y="495"/>
                  </a:lnTo>
                  <a:lnTo>
                    <a:pt x="33" y="488"/>
                  </a:lnTo>
                  <a:lnTo>
                    <a:pt x="35" y="479"/>
                  </a:lnTo>
                  <a:lnTo>
                    <a:pt x="27" y="470"/>
                  </a:lnTo>
                  <a:lnTo>
                    <a:pt x="23" y="465"/>
                  </a:lnTo>
                  <a:lnTo>
                    <a:pt x="23" y="456"/>
                  </a:lnTo>
                  <a:lnTo>
                    <a:pt x="29" y="447"/>
                  </a:lnTo>
                  <a:lnTo>
                    <a:pt x="36" y="440"/>
                  </a:lnTo>
                  <a:lnTo>
                    <a:pt x="45" y="435"/>
                  </a:lnTo>
                  <a:lnTo>
                    <a:pt x="48" y="428"/>
                  </a:lnTo>
                  <a:lnTo>
                    <a:pt x="54" y="422"/>
                  </a:lnTo>
                  <a:lnTo>
                    <a:pt x="56" y="414"/>
                  </a:lnTo>
                  <a:lnTo>
                    <a:pt x="62" y="407"/>
                  </a:lnTo>
                  <a:lnTo>
                    <a:pt x="59" y="401"/>
                  </a:lnTo>
                  <a:lnTo>
                    <a:pt x="60" y="392"/>
                  </a:lnTo>
                  <a:lnTo>
                    <a:pt x="60" y="383"/>
                  </a:lnTo>
                  <a:lnTo>
                    <a:pt x="60" y="377"/>
                  </a:lnTo>
                  <a:lnTo>
                    <a:pt x="54" y="371"/>
                  </a:lnTo>
                  <a:lnTo>
                    <a:pt x="51" y="362"/>
                  </a:lnTo>
                  <a:lnTo>
                    <a:pt x="45" y="356"/>
                  </a:lnTo>
                  <a:lnTo>
                    <a:pt x="39" y="350"/>
                  </a:lnTo>
                  <a:lnTo>
                    <a:pt x="42" y="342"/>
                  </a:lnTo>
                  <a:lnTo>
                    <a:pt x="50" y="336"/>
                  </a:lnTo>
                  <a:lnTo>
                    <a:pt x="54" y="330"/>
                  </a:lnTo>
                  <a:lnTo>
                    <a:pt x="51" y="323"/>
                  </a:lnTo>
                  <a:lnTo>
                    <a:pt x="48" y="315"/>
                  </a:lnTo>
                  <a:lnTo>
                    <a:pt x="45" y="305"/>
                  </a:lnTo>
                  <a:lnTo>
                    <a:pt x="48" y="296"/>
                  </a:lnTo>
                  <a:lnTo>
                    <a:pt x="48" y="287"/>
                  </a:lnTo>
                  <a:lnTo>
                    <a:pt x="48" y="278"/>
                  </a:lnTo>
                  <a:lnTo>
                    <a:pt x="48" y="270"/>
                  </a:lnTo>
                  <a:lnTo>
                    <a:pt x="59" y="266"/>
                  </a:lnTo>
                  <a:lnTo>
                    <a:pt x="69" y="260"/>
                  </a:lnTo>
                  <a:lnTo>
                    <a:pt x="77" y="251"/>
                  </a:lnTo>
                  <a:lnTo>
                    <a:pt x="81" y="240"/>
                  </a:lnTo>
                  <a:lnTo>
                    <a:pt x="95" y="239"/>
                  </a:lnTo>
                  <a:lnTo>
                    <a:pt x="98" y="227"/>
                  </a:lnTo>
                  <a:lnTo>
                    <a:pt x="102" y="218"/>
                  </a:lnTo>
                  <a:lnTo>
                    <a:pt x="98" y="209"/>
                  </a:lnTo>
                  <a:lnTo>
                    <a:pt x="93" y="200"/>
                  </a:lnTo>
                  <a:lnTo>
                    <a:pt x="89" y="192"/>
                  </a:lnTo>
                  <a:lnTo>
                    <a:pt x="89" y="183"/>
                  </a:lnTo>
                  <a:lnTo>
                    <a:pt x="95" y="179"/>
                  </a:lnTo>
                  <a:lnTo>
                    <a:pt x="99" y="170"/>
                  </a:lnTo>
                  <a:lnTo>
                    <a:pt x="101" y="162"/>
                  </a:lnTo>
                  <a:lnTo>
                    <a:pt x="95" y="159"/>
                  </a:lnTo>
                  <a:lnTo>
                    <a:pt x="87" y="158"/>
                  </a:lnTo>
                  <a:lnTo>
                    <a:pt x="83" y="158"/>
                  </a:lnTo>
                  <a:lnTo>
                    <a:pt x="81" y="150"/>
                  </a:lnTo>
                  <a:lnTo>
                    <a:pt x="89" y="146"/>
                  </a:lnTo>
                  <a:lnTo>
                    <a:pt x="96" y="135"/>
                  </a:lnTo>
                  <a:lnTo>
                    <a:pt x="104" y="134"/>
                  </a:lnTo>
                  <a:lnTo>
                    <a:pt x="111" y="134"/>
                  </a:lnTo>
                  <a:lnTo>
                    <a:pt x="117" y="129"/>
                  </a:lnTo>
                  <a:lnTo>
                    <a:pt x="125" y="128"/>
                  </a:lnTo>
                  <a:lnTo>
                    <a:pt x="134" y="129"/>
                  </a:lnTo>
                  <a:lnTo>
                    <a:pt x="138" y="135"/>
                  </a:lnTo>
                  <a:lnTo>
                    <a:pt x="147" y="135"/>
                  </a:lnTo>
                  <a:lnTo>
                    <a:pt x="156" y="132"/>
                  </a:lnTo>
                  <a:lnTo>
                    <a:pt x="167" y="131"/>
                  </a:lnTo>
                  <a:lnTo>
                    <a:pt x="176" y="132"/>
                  </a:lnTo>
                  <a:lnTo>
                    <a:pt x="180" y="129"/>
                  </a:lnTo>
                  <a:lnTo>
                    <a:pt x="180" y="119"/>
                  </a:lnTo>
                  <a:lnTo>
                    <a:pt x="180" y="110"/>
                  </a:lnTo>
                  <a:lnTo>
                    <a:pt x="183" y="101"/>
                  </a:lnTo>
                  <a:lnTo>
                    <a:pt x="188" y="92"/>
                  </a:lnTo>
                  <a:lnTo>
                    <a:pt x="189" y="83"/>
                  </a:lnTo>
                  <a:lnTo>
                    <a:pt x="191" y="75"/>
                  </a:lnTo>
                  <a:lnTo>
                    <a:pt x="191" y="65"/>
                  </a:lnTo>
                  <a:lnTo>
                    <a:pt x="194" y="54"/>
                  </a:lnTo>
                  <a:lnTo>
                    <a:pt x="192" y="45"/>
                  </a:lnTo>
                  <a:lnTo>
                    <a:pt x="191" y="39"/>
                  </a:lnTo>
                  <a:lnTo>
                    <a:pt x="188" y="32"/>
                  </a:lnTo>
                  <a:lnTo>
                    <a:pt x="186" y="23"/>
                  </a:lnTo>
                  <a:lnTo>
                    <a:pt x="183" y="15"/>
                  </a:lnTo>
                  <a:lnTo>
                    <a:pt x="195" y="0"/>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436" name="Freeform 76"/>
            <p:cNvSpPr>
              <a:spLocks/>
            </p:cNvSpPr>
            <p:nvPr/>
          </p:nvSpPr>
          <p:spPr bwMode="auto">
            <a:xfrm>
              <a:off x="4848" y="2904"/>
              <a:ext cx="297" cy="249"/>
            </a:xfrm>
            <a:custGeom>
              <a:avLst/>
              <a:gdLst>
                <a:gd name="T0" fmla="*/ 19 w 609"/>
                <a:gd name="T1" fmla="*/ 199 h 432"/>
                <a:gd name="T2" fmla="*/ 6 w 609"/>
                <a:gd name="T3" fmla="*/ 178 h 432"/>
                <a:gd name="T4" fmla="*/ 18 w 609"/>
                <a:gd name="T5" fmla="*/ 145 h 432"/>
                <a:gd name="T6" fmla="*/ 9 w 609"/>
                <a:gd name="T7" fmla="*/ 112 h 432"/>
                <a:gd name="T8" fmla="*/ 0 w 609"/>
                <a:gd name="T9" fmla="*/ 81 h 432"/>
                <a:gd name="T10" fmla="*/ 13 w 609"/>
                <a:gd name="T11" fmla="*/ 66 h 432"/>
                <a:gd name="T12" fmla="*/ 19 w 609"/>
                <a:gd name="T13" fmla="*/ 43 h 432"/>
                <a:gd name="T14" fmla="*/ 43 w 609"/>
                <a:gd name="T15" fmla="*/ 33 h 432"/>
                <a:gd name="T16" fmla="*/ 76 w 609"/>
                <a:gd name="T17" fmla="*/ 39 h 432"/>
                <a:gd name="T18" fmla="*/ 97 w 609"/>
                <a:gd name="T19" fmla="*/ 28 h 432"/>
                <a:gd name="T20" fmla="*/ 115 w 609"/>
                <a:gd name="T21" fmla="*/ 40 h 432"/>
                <a:gd name="T22" fmla="*/ 141 w 609"/>
                <a:gd name="T23" fmla="*/ 33 h 432"/>
                <a:gd name="T24" fmla="*/ 166 w 609"/>
                <a:gd name="T25" fmla="*/ 31 h 432"/>
                <a:gd name="T26" fmla="*/ 184 w 609"/>
                <a:gd name="T27" fmla="*/ 39 h 432"/>
                <a:gd name="T28" fmla="*/ 211 w 609"/>
                <a:gd name="T29" fmla="*/ 37 h 432"/>
                <a:gd name="T30" fmla="*/ 228 w 609"/>
                <a:gd name="T31" fmla="*/ 19 h 432"/>
                <a:gd name="T32" fmla="*/ 240 w 609"/>
                <a:gd name="T33" fmla="*/ 7 h 432"/>
                <a:gd name="T34" fmla="*/ 256 w 609"/>
                <a:gd name="T35" fmla="*/ 0 h 432"/>
                <a:gd name="T36" fmla="*/ 279 w 609"/>
                <a:gd name="T37" fmla="*/ 1 h 432"/>
                <a:gd name="T38" fmla="*/ 304 w 609"/>
                <a:gd name="T39" fmla="*/ 19 h 432"/>
                <a:gd name="T40" fmla="*/ 325 w 609"/>
                <a:gd name="T41" fmla="*/ 37 h 432"/>
                <a:gd name="T42" fmla="*/ 343 w 609"/>
                <a:gd name="T43" fmla="*/ 36 h 432"/>
                <a:gd name="T44" fmla="*/ 361 w 609"/>
                <a:gd name="T45" fmla="*/ 27 h 432"/>
                <a:gd name="T46" fmla="*/ 391 w 609"/>
                <a:gd name="T47" fmla="*/ 24 h 432"/>
                <a:gd name="T48" fmla="*/ 406 w 609"/>
                <a:gd name="T49" fmla="*/ 33 h 432"/>
                <a:gd name="T50" fmla="*/ 421 w 609"/>
                <a:gd name="T51" fmla="*/ 48 h 432"/>
                <a:gd name="T52" fmla="*/ 445 w 609"/>
                <a:gd name="T53" fmla="*/ 42 h 432"/>
                <a:gd name="T54" fmla="*/ 463 w 609"/>
                <a:gd name="T55" fmla="*/ 49 h 432"/>
                <a:gd name="T56" fmla="*/ 487 w 609"/>
                <a:gd name="T57" fmla="*/ 43 h 432"/>
                <a:gd name="T58" fmla="*/ 519 w 609"/>
                <a:gd name="T59" fmla="*/ 46 h 432"/>
                <a:gd name="T60" fmla="*/ 550 w 609"/>
                <a:gd name="T61" fmla="*/ 39 h 432"/>
                <a:gd name="T62" fmla="*/ 580 w 609"/>
                <a:gd name="T63" fmla="*/ 27 h 432"/>
                <a:gd name="T64" fmla="*/ 606 w 609"/>
                <a:gd name="T65" fmla="*/ 28 h 432"/>
                <a:gd name="T66" fmla="*/ 592 w 609"/>
                <a:gd name="T67" fmla="*/ 57 h 432"/>
                <a:gd name="T68" fmla="*/ 556 w 609"/>
                <a:gd name="T69" fmla="*/ 69 h 432"/>
                <a:gd name="T70" fmla="*/ 537 w 609"/>
                <a:gd name="T71" fmla="*/ 76 h 432"/>
                <a:gd name="T72" fmla="*/ 517 w 609"/>
                <a:gd name="T73" fmla="*/ 99 h 432"/>
                <a:gd name="T74" fmla="*/ 495 w 609"/>
                <a:gd name="T75" fmla="*/ 123 h 432"/>
                <a:gd name="T76" fmla="*/ 481 w 609"/>
                <a:gd name="T77" fmla="*/ 138 h 432"/>
                <a:gd name="T78" fmla="*/ 456 w 609"/>
                <a:gd name="T79" fmla="*/ 151 h 432"/>
                <a:gd name="T80" fmla="*/ 428 w 609"/>
                <a:gd name="T81" fmla="*/ 166 h 432"/>
                <a:gd name="T82" fmla="*/ 401 w 609"/>
                <a:gd name="T83" fmla="*/ 180 h 432"/>
                <a:gd name="T84" fmla="*/ 370 w 609"/>
                <a:gd name="T85" fmla="*/ 193 h 432"/>
                <a:gd name="T86" fmla="*/ 331 w 609"/>
                <a:gd name="T87" fmla="*/ 219 h 432"/>
                <a:gd name="T88" fmla="*/ 280 w 609"/>
                <a:gd name="T89" fmla="*/ 237 h 432"/>
                <a:gd name="T90" fmla="*/ 232 w 609"/>
                <a:gd name="T91" fmla="*/ 261 h 432"/>
                <a:gd name="T92" fmla="*/ 200 w 609"/>
                <a:gd name="T93" fmla="*/ 294 h 432"/>
                <a:gd name="T94" fmla="*/ 182 w 609"/>
                <a:gd name="T95" fmla="*/ 328 h 432"/>
                <a:gd name="T96" fmla="*/ 158 w 609"/>
                <a:gd name="T97" fmla="*/ 337 h 432"/>
                <a:gd name="T98" fmla="*/ 145 w 609"/>
                <a:gd name="T99" fmla="*/ 358 h 432"/>
                <a:gd name="T100" fmla="*/ 137 w 609"/>
                <a:gd name="T101" fmla="*/ 396 h 432"/>
                <a:gd name="T102" fmla="*/ 98 w 609"/>
                <a:gd name="T103" fmla="*/ 420 h 432"/>
                <a:gd name="T104" fmla="*/ 64 w 609"/>
                <a:gd name="T105" fmla="*/ 415 h 432"/>
                <a:gd name="T106" fmla="*/ 52 w 609"/>
                <a:gd name="T107" fmla="*/ 376 h 432"/>
                <a:gd name="T108" fmla="*/ 38 w 609"/>
                <a:gd name="T109" fmla="*/ 345 h 432"/>
                <a:gd name="T110" fmla="*/ 36 w 609"/>
                <a:gd name="T111" fmla="*/ 303 h 432"/>
                <a:gd name="T112" fmla="*/ 30 w 609"/>
                <a:gd name="T113" fmla="*/ 273 h 432"/>
                <a:gd name="T114" fmla="*/ 19 w 609"/>
                <a:gd name="T115" fmla="*/ 243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9" h="432">
                  <a:moveTo>
                    <a:pt x="21" y="220"/>
                  </a:moveTo>
                  <a:lnTo>
                    <a:pt x="22" y="210"/>
                  </a:lnTo>
                  <a:lnTo>
                    <a:pt x="19" y="199"/>
                  </a:lnTo>
                  <a:lnTo>
                    <a:pt x="15" y="190"/>
                  </a:lnTo>
                  <a:lnTo>
                    <a:pt x="7" y="186"/>
                  </a:lnTo>
                  <a:lnTo>
                    <a:pt x="6" y="178"/>
                  </a:lnTo>
                  <a:lnTo>
                    <a:pt x="9" y="171"/>
                  </a:lnTo>
                  <a:lnTo>
                    <a:pt x="13" y="159"/>
                  </a:lnTo>
                  <a:lnTo>
                    <a:pt x="18" y="145"/>
                  </a:lnTo>
                  <a:lnTo>
                    <a:pt x="19" y="132"/>
                  </a:lnTo>
                  <a:lnTo>
                    <a:pt x="15" y="123"/>
                  </a:lnTo>
                  <a:lnTo>
                    <a:pt x="9" y="112"/>
                  </a:lnTo>
                  <a:lnTo>
                    <a:pt x="4" y="103"/>
                  </a:lnTo>
                  <a:lnTo>
                    <a:pt x="1" y="91"/>
                  </a:lnTo>
                  <a:lnTo>
                    <a:pt x="0" y="81"/>
                  </a:lnTo>
                  <a:lnTo>
                    <a:pt x="6" y="75"/>
                  </a:lnTo>
                  <a:lnTo>
                    <a:pt x="12" y="69"/>
                  </a:lnTo>
                  <a:lnTo>
                    <a:pt x="13" y="66"/>
                  </a:lnTo>
                  <a:lnTo>
                    <a:pt x="16" y="60"/>
                  </a:lnTo>
                  <a:lnTo>
                    <a:pt x="16" y="52"/>
                  </a:lnTo>
                  <a:lnTo>
                    <a:pt x="19" y="43"/>
                  </a:lnTo>
                  <a:lnTo>
                    <a:pt x="22" y="39"/>
                  </a:lnTo>
                  <a:lnTo>
                    <a:pt x="33" y="34"/>
                  </a:lnTo>
                  <a:lnTo>
                    <a:pt x="43" y="33"/>
                  </a:lnTo>
                  <a:lnTo>
                    <a:pt x="54" y="37"/>
                  </a:lnTo>
                  <a:lnTo>
                    <a:pt x="63" y="34"/>
                  </a:lnTo>
                  <a:lnTo>
                    <a:pt x="76" y="39"/>
                  </a:lnTo>
                  <a:lnTo>
                    <a:pt x="85" y="37"/>
                  </a:lnTo>
                  <a:lnTo>
                    <a:pt x="93" y="31"/>
                  </a:lnTo>
                  <a:lnTo>
                    <a:pt x="97" y="28"/>
                  </a:lnTo>
                  <a:lnTo>
                    <a:pt x="103" y="36"/>
                  </a:lnTo>
                  <a:lnTo>
                    <a:pt x="108" y="40"/>
                  </a:lnTo>
                  <a:lnTo>
                    <a:pt x="115" y="40"/>
                  </a:lnTo>
                  <a:lnTo>
                    <a:pt x="123" y="36"/>
                  </a:lnTo>
                  <a:lnTo>
                    <a:pt x="130" y="34"/>
                  </a:lnTo>
                  <a:lnTo>
                    <a:pt x="141" y="33"/>
                  </a:lnTo>
                  <a:lnTo>
                    <a:pt x="148" y="33"/>
                  </a:lnTo>
                  <a:lnTo>
                    <a:pt x="159" y="31"/>
                  </a:lnTo>
                  <a:lnTo>
                    <a:pt x="166" y="31"/>
                  </a:lnTo>
                  <a:lnTo>
                    <a:pt x="171" y="33"/>
                  </a:lnTo>
                  <a:lnTo>
                    <a:pt x="178" y="36"/>
                  </a:lnTo>
                  <a:lnTo>
                    <a:pt x="184" y="39"/>
                  </a:lnTo>
                  <a:lnTo>
                    <a:pt x="193" y="40"/>
                  </a:lnTo>
                  <a:lnTo>
                    <a:pt x="205" y="39"/>
                  </a:lnTo>
                  <a:lnTo>
                    <a:pt x="211" y="37"/>
                  </a:lnTo>
                  <a:lnTo>
                    <a:pt x="213" y="28"/>
                  </a:lnTo>
                  <a:lnTo>
                    <a:pt x="223" y="28"/>
                  </a:lnTo>
                  <a:lnTo>
                    <a:pt x="228" y="19"/>
                  </a:lnTo>
                  <a:lnTo>
                    <a:pt x="232" y="15"/>
                  </a:lnTo>
                  <a:lnTo>
                    <a:pt x="231" y="9"/>
                  </a:lnTo>
                  <a:lnTo>
                    <a:pt x="240" y="7"/>
                  </a:lnTo>
                  <a:lnTo>
                    <a:pt x="243" y="1"/>
                  </a:lnTo>
                  <a:lnTo>
                    <a:pt x="250" y="0"/>
                  </a:lnTo>
                  <a:lnTo>
                    <a:pt x="256" y="0"/>
                  </a:lnTo>
                  <a:lnTo>
                    <a:pt x="264" y="4"/>
                  </a:lnTo>
                  <a:lnTo>
                    <a:pt x="271" y="4"/>
                  </a:lnTo>
                  <a:lnTo>
                    <a:pt x="279" y="1"/>
                  </a:lnTo>
                  <a:lnTo>
                    <a:pt x="289" y="6"/>
                  </a:lnTo>
                  <a:lnTo>
                    <a:pt x="298" y="12"/>
                  </a:lnTo>
                  <a:lnTo>
                    <a:pt x="304" y="19"/>
                  </a:lnTo>
                  <a:lnTo>
                    <a:pt x="312" y="24"/>
                  </a:lnTo>
                  <a:lnTo>
                    <a:pt x="319" y="31"/>
                  </a:lnTo>
                  <a:lnTo>
                    <a:pt x="325" y="37"/>
                  </a:lnTo>
                  <a:lnTo>
                    <a:pt x="330" y="39"/>
                  </a:lnTo>
                  <a:lnTo>
                    <a:pt x="336" y="34"/>
                  </a:lnTo>
                  <a:lnTo>
                    <a:pt x="343" y="36"/>
                  </a:lnTo>
                  <a:lnTo>
                    <a:pt x="351" y="34"/>
                  </a:lnTo>
                  <a:lnTo>
                    <a:pt x="355" y="30"/>
                  </a:lnTo>
                  <a:lnTo>
                    <a:pt x="361" y="27"/>
                  </a:lnTo>
                  <a:lnTo>
                    <a:pt x="372" y="22"/>
                  </a:lnTo>
                  <a:lnTo>
                    <a:pt x="382" y="24"/>
                  </a:lnTo>
                  <a:lnTo>
                    <a:pt x="391" y="24"/>
                  </a:lnTo>
                  <a:lnTo>
                    <a:pt x="399" y="24"/>
                  </a:lnTo>
                  <a:lnTo>
                    <a:pt x="400" y="30"/>
                  </a:lnTo>
                  <a:lnTo>
                    <a:pt x="406" y="33"/>
                  </a:lnTo>
                  <a:lnTo>
                    <a:pt x="409" y="39"/>
                  </a:lnTo>
                  <a:lnTo>
                    <a:pt x="412" y="45"/>
                  </a:lnTo>
                  <a:lnTo>
                    <a:pt x="421" y="48"/>
                  </a:lnTo>
                  <a:lnTo>
                    <a:pt x="429" y="42"/>
                  </a:lnTo>
                  <a:lnTo>
                    <a:pt x="436" y="45"/>
                  </a:lnTo>
                  <a:lnTo>
                    <a:pt x="445" y="42"/>
                  </a:lnTo>
                  <a:lnTo>
                    <a:pt x="453" y="37"/>
                  </a:lnTo>
                  <a:lnTo>
                    <a:pt x="462" y="40"/>
                  </a:lnTo>
                  <a:lnTo>
                    <a:pt x="463" y="49"/>
                  </a:lnTo>
                  <a:lnTo>
                    <a:pt x="466" y="55"/>
                  </a:lnTo>
                  <a:lnTo>
                    <a:pt x="474" y="55"/>
                  </a:lnTo>
                  <a:lnTo>
                    <a:pt x="487" y="43"/>
                  </a:lnTo>
                  <a:lnTo>
                    <a:pt x="495" y="45"/>
                  </a:lnTo>
                  <a:lnTo>
                    <a:pt x="508" y="46"/>
                  </a:lnTo>
                  <a:lnTo>
                    <a:pt x="519" y="46"/>
                  </a:lnTo>
                  <a:lnTo>
                    <a:pt x="531" y="43"/>
                  </a:lnTo>
                  <a:lnTo>
                    <a:pt x="540" y="40"/>
                  </a:lnTo>
                  <a:lnTo>
                    <a:pt x="550" y="39"/>
                  </a:lnTo>
                  <a:lnTo>
                    <a:pt x="561" y="33"/>
                  </a:lnTo>
                  <a:lnTo>
                    <a:pt x="576" y="33"/>
                  </a:lnTo>
                  <a:lnTo>
                    <a:pt x="580" y="27"/>
                  </a:lnTo>
                  <a:lnTo>
                    <a:pt x="589" y="28"/>
                  </a:lnTo>
                  <a:lnTo>
                    <a:pt x="598" y="28"/>
                  </a:lnTo>
                  <a:lnTo>
                    <a:pt x="606" y="28"/>
                  </a:lnTo>
                  <a:lnTo>
                    <a:pt x="609" y="40"/>
                  </a:lnTo>
                  <a:lnTo>
                    <a:pt x="601" y="48"/>
                  </a:lnTo>
                  <a:lnTo>
                    <a:pt x="592" y="57"/>
                  </a:lnTo>
                  <a:lnTo>
                    <a:pt x="582" y="60"/>
                  </a:lnTo>
                  <a:lnTo>
                    <a:pt x="571" y="67"/>
                  </a:lnTo>
                  <a:lnTo>
                    <a:pt x="556" y="69"/>
                  </a:lnTo>
                  <a:lnTo>
                    <a:pt x="547" y="69"/>
                  </a:lnTo>
                  <a:lnTo>
                    <a:pt x="544" y="73"/>
                  </a:lnTo>
                  <a:lnTo>
                    <a:pt x="537" y="76"/>
                  </a:lnTo>
                  <a:lnTo>
                    <a:pt x="532" y="84"/>
                  </a:lnTo>
                  <a:lnTo>
                    <a:pt x="523" y="91"/>
                  </a:lnTo>
                  <a:lnTo>
                    <a:pt x="517" y="99"/>
                  </a:lnTo>
                  <a:lnTo>
                    <a:pt x="510" y="108"/>
                  </a:lnTo>
                  <a:lnTo>
                    <a:pt x="504" y="120"/>
                  </a:lnTo>
                  <a:lnTo>
                    <a:pt x="495" y="123"/>
                  </a:lnTo>
                  <a:lnTo>
                    <a:pt x="486" y="126"/>
                  </a:lnTo>
                  <a:lnTo>
                    <a:pt x="481" y="129"/>
                  </a:lnTo>
                  <a:lnTo>
                    <a:pt x="481" y="138"/>
                  </a:lnTo>
                  <a:lnTo>
                    <a:pt x="475" y="144"/>
                  </a:lnTo>
                  <a:lnTo>
                    <a:pt x="466" y="147"/>
                  </a:lnTo>
                  <a:lnTo>
                    <a:pt x="456" y="151"/>
                  </a:lnTo>
                  <a:lnTo>
                    <a:pt x="444" y="156"/>
                  </a:lnTo>
                  <a:lnTo>
                    <a:pt x="435" y="160"/>
                  </a:lnTo>
                  <a:lnTo>
                    <a:pt x="428" y="166"/>
                  </a:lnTo>
                  <a:lnTo>
                    <a:pt x="421" y="172"/>
                  </a:lnTo>
                  <a:lnTo>
                    <a:pt x="410" y="175"/>
                  </a:lnTo>
                  <a:lnTo>
                    <a:pt x="401" y="180"/>
                  </a:lnTo>
                  <a:lnTo>
                    <a:pt x="395" y="181"/>
                  </a:lnTo>
                  <a:lnTo>
                    <a:pt x="386" y="186"/>
                  </a:lnTo>
                  <a:lnTo>
                    <a:pt x="370" y="193"/>
                  </a:lnTo>
                  <a:lnTo>
                    <a:pt x="353" y="193"/>
                  </a:lnTo>
                  <a:lnTo>
                    <a:pt x="340" y="207"/>
                  </a:lnTo>
                  <a:lnTo>
                    <a:pt x="331" y="219"/>
                  </a:lnTo>
                  <a:lnTo>
                    <a:pt x="311" y="222"/>
                  </a:lnTo>
                  <a:lnTo>
                    <a:pt x="295" y="229"/>
                  </a:lnTo>
                  <a:lnTo>
                    <a:pt x="280" y="237"/>
                  </a:lnTo>
                  <a:lnTo>
                    <a:pt x="259" y="249"/>
                  </a:lnTo>
                  <a:lnTo>
                    <a:pt x="247" y="252"/>
                  </a:lnTo>
                  <a:lnTo>
                    <a:pt x="232" y="261"/>
                  </a:lnTo>
                  <a:lnTo>
                    <a:pt x="218" y="270"/>
                  </a:lnTo>
                  <a:lnTo>
                    <a:pt x="206" y="283"/>
                  </a:lnTo>
                  <a:lnTo>
                    <a:pt x="200" y="294"/>
                  </a:lnTo>
                  <a:lnTo>
                    <a:pt x="190" y="301"/>
                  </a:lnTo>
                  <a:lnTo>
                    <a:pt x="185" y="315"/>
                  </a:lnTo>
                  <a:lnTo>
                    <a:pt x="182" y="328"/>
                  </a:lnTo>
                  <a:lnTo>
                    <a:pt x="173" y="337"/>
                  </a:lnTo>
                  <a:lnTo>
                    <a:pt x="166" y="343"/>
                  </a:lnTo>
                  <a:lnTo>
                    <a:pt x="158" y="337"/>
                  </a:lnTo>
                  <a:lnTo>
                    <a:pt x="148" y="340"/>
                  </a:lnTo>
                  <a:lnTo>
                    <a:pt x="148" y="351"/>
                  </a:lnTo>
                  <a:lnTo>
                    <a:pt x="145" y="358"/>
                  </a:lnTo>
                  <a:lnTo>
                    <a:pt x="146" y="373"/>
                  </a:lnTo>
                  <a:lnTo>
                    <a:pt x="140" y="385"/>
                  </a:lnTo>
                  <a:lnTo>
                    <a:pt x="137" y="396"/>
                  </a:lnTo>
                  <a:lnTo>
                    <a:pt x="125" y="409"/>
                  </a:lnTo>
                  <a:lnTo>
                    <a:pt x="113" y="414"/>
                  </a:lnTo>
                  <a:lnTo>
                    <a:pt x="98" y="420"/>
                  </a:lnTo>
                  <a:lnTo>
                    <a:pt x="80" y="424"/>
                  </a:lnTo>
                  <a:lnTo>
                    <a:pt x="68" y="432"/>
                  </a:lnTo>
                  <a:lnTo>
                    <a:pt x="64" y="415"/>
                  </a:lnTo>
                  <a:lnTo>
                    <a:pt x="56" y="402"/>
                  </a:lnTo>
                  <a:lnTo>
                    <a:pt x="50" y="393"/>
                  </a:lnTo>
                  <a:lnTo>
                    <a:pt x="52" y="376"/>
                  </a:lnTo>
                  <a:lnTo>
                    <a:pt x="43" y="369"/>
                  </a:lnTo>
                  <a:lnTo>
                    <a:pt x="40" y="360"/>
                  </a:lnTo>
                  <a:lnTo>
                    <a:pt x="38" y="345"/>
                  </a:lnTo>
                  <a:lnTo>
                    <a:pt x="38" y="330"/>
                  </a:lnTo>
                  <a:lnTo>
                    <a:pt x="37" y="313"/>
                  </a:lnTo>
                  <a:lnTo>
                    <a:pt x="36" y="303"/>
                  </a:lnTo>
                  <a:lnTo>
                    <a:pt x="31" y="291"/>
                  </a:lnTo>
                  <a:lnTo>
                    <a:pt x="28" y="285"/>
                  </a:lnTo>
                  <a:lnTo>
                    <a:pt x="30" y="273"/>
                  </a:lnTo>
                  <a:lnTo>
                    <a:pt x="28" y="261"/>
                  </a:lnTo>
                  <a:lnTo>
                    <a:pt x="27" y="252"/>
                  </a:lnTo>
                  <a:lnTo>
                    <a:pt x="19" y="243"/>
                  </a:lnTo>
                  <a:lnTo>
                    <a:pt x="21" y="231"/>
                  </a:lnTo>
                  <a:lnTo>
                    <a:pt x="21" y="220"/>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437" name="Freeform 77"/>
            <p:cNvSpPr>
              <a:spLocks/>
            </p:cNvSpPr>
            <p:nvPr/>
          </p:nvSpPr>
          <p:spPr bwMode="auto">
            <a:xfrm>
              <a:off x="4887" y="1359"/>
              <a:ext cx="164" cy="143"/>
            </a:xfrm>
            <a:custGeom>
              <a:avLst/>
              <a:gdLst>
                <a:gd name="T0" fmla="*/ 98 w 257"/>
                <a:gd name="T1" fmla="*/ 105 h 212"/>
                <a:gd name="T2" fmla="*/ 111 w 257"/>
                <a:gd name="T3" fmla="*/ 120 h 212"/>
                <a:gd name="T4" fmla="*/ 129 w 257"/>
                <a:gd name="T5" fmla="*/ 126 h 212"/>
                <a:gd name="T6" fmla="*/ 143 w 257"/>
                <a:gd name="T7" fmla="*/ 135 h 212"/>
                <a:gd name="T8" fmla="*/ 153 w 257"/>
                <a:gd name="T9" fmla="*/ 144 h 212"/>
                <a:gd name="T10" fmla="*/ 170 w 257"/>
                <a:gd name="T11" fmla="*/ 146 h 212"/>
                <a:gd name="T12" fmla="*/ 189 w 257"/>
                <a:gd name="T13" fmla="*/ 150 h 212"/>
                <a:gd name="T14" fmla="*/ 212 w 257"/>
                <a:gd name="T15" fmla="*/ 156 h 212"/>
                <a:gd name="T16" fmla="*/ 228 w 257"/>
                <a:gd name="T17" fmla="*/ 155 h 212"/>
                <a:gd name="T18" fmla="*/ 248 w 257"/>
                <a:gd name="T19" fmla="*/ 153 h 212"/>
                <a:gd name="T20" fmla="*/ 257 w 257"/>
                <a:gd name="T21" fmla="*/ 168 h 212"/>
                <a:gd name="T22" fmla="*/ 254 w 257"/>
                <a:gd name="T23" fmla="*/ 183 h 212"/>
                <a:gd name="T24" fmla="*/ 245 w 257"/>
                <a:gd name="T25" fmla="*/ 207 h 212"/>
                <a:gd name="T26" fmla="*/ 215 w 257"/>
                <a:gd name="T27" fmla="*/ 212 h 212"/>
                <a:gd name="T28" fmla="*/ 192 w 257"/>
                <a:gd name="T29" fmla="*/ 195 h 212"/>
                <a:gd name="T30" fmla="*/ 174 w 257"/>
                <a:gd name="T31" fmla="*/ 198 h 212"/>
                <a:gd name="T32" fmla="*/ 144 w 257"/>
                <a:gd name="T33" fmla="*/ 197 h 212"/>
                <a:gd name="T34" fmla="*/ 122 w 257"/>
                <a:gd name="T35" fmla="*/ 191 h 212"/>
                <a:gd name="T36" fmla="*/ 101 w 257"/>
                <a:gd name="T37" fmla="*/ 188 h 212"/>
                <a:gd name="T38" fmla="*/ 78 w 257"/>
                <a:gd name="T39" fmla="*/ 180 h 212"/>
                <a:gd name="T40" fmla="*/ 56 w 257"/>
                <a:gd name="T41" fmla="*/ 173 h 212"/>
                <a:gd name="T42" fmla="*/ 48 w 257"/>
                <a:gd name="T43" fmla="*/ 150 h 212"/>
                <a:gd name="T44" fmla="*/ 38 w 257"/>
                <a:gd name="T45" fmla="*/ 126 h 212"/>
                <a:gd name="T46" fmla="*/ 36 w 257"/>
                <a:gd name="T47" fmla="*/ 113 h 212"/>
                <a:gd name="T48" fmla="*/ 24 w 257"/>
                <a:gd name="T49" fmla="*/ 105 h 212"/>
                <a:gd name="T50" fmla="*/ 29 w 257"/>
                <a:gd name="T51" fmla="*/ 89 h 212"/>
                <a:gd name="T52" fmla="*/ 30 w 257"/>
                <a:gd name="T53" fmla="*/ 74 h 212"/>
                <a:gd name="T54" fmla="*/ 15 w 257"/>
                <a:gd name="T55" fmla="*/ 65 h 212"/>
                <a:gd name="T56" fmla="*/ 6 w 257"/>
                <a:gd name="T57" fmla="*/ 39 h 212"/>
                <a:gd name="T58" fmla="*/ 0 w 257"/>
                <a:gd name="T59" fmla="*/ 17 h 212"/>
                <a:gd name="T60" fmla="*/ 20 w 257"/>
                <a:gd name="T61" fmla="*/ 3 h 212"/>
                <a:gd name="T62" fmla="*/ 50 w 257"/>
                <a:gd name="T63" fmla="*/ 3 h 212"/>
                <a:gd name="T64" fmla="*/ 71 w 257"/>
                <a:gd name="T65" fmla="*/ 12 h 212"/>
                <a:gd name="T66" fmla="*/ 81 w 257"/>
                <a:gd name="T67" fmla="*/ 27 h 212"/>
                <a:gd name="T68" fmla="*/ 89 w 257"/>
                <a:gd name="T69" fmla="*/ 39 h 212"/>
                <a:gd name="T70" fmla="*/ 87 w 257"/>
                <a:gd name="T71" fmla="*/ 53 h 212"/>
                <a:gd name="T72" fmla="*/ 89 w 257"/>
                <a:gd name="T73" fmla="*/ 68 h 212"/>
                <a:gd name="T74" fmla="*/ 89 w 257"/>
                <a:gd name="T75" fmla="*/ 87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7" h="212">
                  <a:moveTo>
                    <a:pt x="92" y="99"/>
                  </a:moveTo>
                  <a:lnTo>
                    <a:pt x="98" y="105"/>
                  </a:lnTo>
                  <a:lnTo>
                    <a:pt x="104" y="114"/>
                  </a:lnTo>
                  <a:lnTo>
                    <a:pt x="111" y="120"/>
                  </a:lnTo>
                  <a:lnTo>
                    <a:pt x="123" y="120"/>
                  </a:lnTo>
                  <a:lnTo>
                    <a:pt x="129" y="126"/>
                  </a:lnTo>
                  <a:lnTo>
                    <a:pt x="135" y="132"/>
                  </a:lnTo>
                  <a:lnTo>
                    <a:pt x="143" y="135"/>
                  </a:lnTo>
                  <a:lnTo>
                    <a:pt x="149" y="138"/>
                  </a:lnTo>
                  <a:lnTo>
                    <a:pt x="153" y="144"/>
                  </a:lnTo>
                  <a:lnTo>
                    <a:pt x="161" y="144"/>
                  </a:lnTo>
                  <a:lnTo>
                    <a:pt x="170" y="146"/>
                  </a:lnTo>
                  <a:lnTo>
                    <a:pt x="179" y="147"/>
                  </a:lnTo>
                  <a:lnTo>
                    <a:pt x="189" y="150"/>
                  </a:lnTo>
                  <a:lnTo>
                    <a:pt x="201" y="153"/>
                  </a:lnTo>
                  <a:lnTo>
                    <a:pt x="212" y="156"/>
                  </a:lnTo>
                  <a:lnTo>
                    <a:pt x="221" y="155"/>
                  </a:lnTo>
                  <a:lnTo>
                    <a:pt x="228" y="155"/>
                  </a:lnTo>
                  <a:lnTo>
                    <a:pt x="237" y="152"/>
                  </a:lnTo>
                  <a:lnTo>
                    <a:pt x="248" y="153"/>
                  </a:lnTo>
                  <a:lnTo>
                    <a:pt x="255" y="161"/>
                  </a:lnTo>
                  <a:lnTo>
                    <a:pt x="257" y="168"/>
                  </a:lnTo>
                  <a:lnTo>
                    <a:pt x="252" y="177"/>
                  </a:lnTo>
                  <a:lnTo>
                    <a:pt x="254" y="183"/>
                  </a:lnTo>
                  <a:lnTo>
                    <a:pt x="249" y="192"/>
                  </a:lnTo>
                  <a:lnTo>
                    <a:pt x="245" y="207"/>
                  </a:lnTo>
                  <a:lnTo>
                    <a:pt x="231" y="212"/>
                  </a:lnTo>
                  <a:lnTo>
                    <a:pt x="215" y="212"/>
                  </a:lnTo>
                  <a:lnTo>
                    <a:pt x="203" y="203"/>
                  </a:lnTo>
                  <a:lnTo>
                    <a:pt x="192" y="195"/>
                  </a:lnTo>
                  <a:lnTo>
                    <a:pt x="180" y="197"/>
                  </a:lnTo>
                  <a:lnTo>
                    <a:pt x="174" y="198"/>
                  </a:lnTo>
                  <a:lnTo>
                    <a:pt x="159" y="198"/>
                  </a:lnTo>
                  <a:lnTo>
                    <a:pt x="144" y="197"/>
                  </a:lnTo>
                  <a:lnTo>
                    <a:pt x="135" y="197"/>
                  </a:lnTo>
                  <a:lnTo>
                    <a:pt x="122" y="191"/>
                  </a:lnTo>
                  <a:lnTo>
                    <a:pt x="111" y="189"/>
                  </a:lnTo>
                  <a:lnTo>
                    <a:pt x="101" y="188"/>
                  </a:lnTo>
                  <a:lnTo>
                    <a:pt x="90" y="185"/>
                  </a:lnTo>
                  <a:lnTo>
                    <a:pt x="78" y="180"/>
                  </a:lnTo>
                  <a:lnTo>
                    <a:pt x="66" y="177"/>
                  </a:lnTo>
                  <a:lnTo>
                    <a:pt x="56" y="173"/>
                  </a:lnTo>
                  <a:lnTo>
                    <a:pt x="51" y="162"/>
                  </a:lnTo>
                  <a:lnTo>
                    <a:pt x="48" y="150"/>
                  </a:lnTo>
                  <a:lnTo>
                    <a:pt x="44" y="135"/>
                  </a:lnTo>
                  <a:lnTo>
                    <a:pt x="38" y="126"/>
                  </a:lnTo>
                  <a:lnTo>
                    <a:pt x="41" y="117"/>
                  </a:lnTo>
                  <a:lnTo>
                    <a:pt x="36" y="113"/>
                  </a:lnTo>
                  <a:lnTo>
                    <a:pt x="29" y="110"/>
                  </a:lnTo>
                  <a:lnTo>
                    <a:pt x="24" y="105"/>
                  </a:lnTo>
                  <a:lnTo>
                    <a:pt x="27" y="95"/>
                  </a:lnTo>
                  <a:lnTo>
                    <a:pt x="29" y="89"/>
                  </a:lnTo>
                  <a:lnTo>
                    <a:pt x="32" y="81"/>
                  </a:lnTo>
                  <a:lnTo>
                    <a:pt x="30" y="74"/>
                  </a:lnTo>
                  <a:lnTo>
                    <a:pt x="26" y="68"/>
                  </a:lnTo>
                  <a:lnTo>
                    <a:pt x="15" y="65"/>
                  </a:lnTo>
                  <a:lnTo>
                    <a:pt x="11" y="54"/>
                  </a:lnTo>
                  <a:lnTo>
                    <a:pt x="6" y="39"/>
                  </a:lnTo>
                  <a:lnTo>
                    <a:pt x="0" y="29"/>
                  </a:lnTo>
                  <a:lnTo>
                    <a:pt x="0" y="17"/>
                  </a:lnTo>
                  <a:lnTo>
                    <a:pt x="8" y="9"/>
                  </a:lnTo>
                  <a:lnTo>
                    <a:pt x="20" y="3"/>
                  </a:lnTo>
                  <a:lnTo>
                    <a:pt x="36" y="0"/>
                  </a:lnTo>
                  <a:lnTo>
                    <a:pt x="50" y="3"/>
                  </a:lnTo>
                  <a:lnTo>
                    <a:pt x="63" y="6"/>
                  </a:lnTo>
                  <a:lnTo>
                    <a:pt x="71" y="12"/>
                  </a:lnTo>
                  <a:lnTo>
                    <a:pt x="77" y="20"/>
                  </a:lnTo>
                  <a:lnTo>
                    <a:pt x="81" y="27"/>
                  </a:lnTo>
                  <a:lnTo>
                    <a:pt x="84" y="35"/>
                  </a:lnTo>
                  <a:lnTo>
                    <a:pt x="89" y="39"/>
                  </a:lnTo>
                  <a:lnTo>
                    <a:pt x="92" y="48"/>
                  </a:lnTo>
                  <a:lnTo>
                    <a:pt x="87" y="53"/>
                  </a:lnTo>
                  <a:lnTo>
                    <a:pt x="86" y="60"/>
                  </a:lnTo>
                  <a:lnTo>
                    <a:pt x="89" y="68"/>
                  </a:lnTo>
                  <a:lnTo>
                    <a:pt x="93" y="75"/>
                  </a:lnTo>
                  <a:lnTo>
                    <a:pt x="89" y="87"/>
                  </a:lnTo>
                  <a:lnTo>
                    <a:pt x="92" y="99"/>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438" name="Freeform 78"/>
            <p:cNvSpPr>
              <a:spLocks/>
            </p:cNvSpPr>
            <p:nvPr/>
          </p:nvSpPr>
          <p:spPr bwMode="auto">
            <a:xfrm>
              <a:off x="4917" y="1281"/>
              <a:ext cx="129" cy="183"/>
            </a:xfrm>
            <a:custGeom>
              <a:avLst/>
              <a:gdLst>
                <a:gd name="T0" fmla="*/ 108 w 202"/>
                <a:gd name="T1" fmla="*/ 9 h 273"/>
                <a:gd name="T2" fmla="*/ 94 w 202"/>
                <a:gd name="T3" fmla="*/ 22 h 273"/>
                <a:gd name="T4" fmla="*/ 79 w 202"/>
                <a:gd name="T5" fmla="*/ 24 h 273"/>
                <a:gd name="T6" fmla="*/ 70 w 202"/>
                <a:gd name="T7" fmla="*/ 34 h 273"/>
                <a:gd name="T8" fmla="*/ 60 w 202"/>
                <a:gd name="T9" fmla="*/ 51 h 273"/>
                <a:gd name="T10" fmla="*/ 39 w 202"/>
                <a:gd name="T11" fmla="*/ 45 h 273"/>
                <a:gd name="T12" fmla="*/ 25 w 202"/>
                <a:gd name="T13" fmla="*/ 58 h 273"/>
                <a:gd name="T14" fmla="*/ 18 w 202"/>
                <a:gd name="T15" fmla="*/ 75 h 273"/>
                <a:gd name="T16" fmla="*/ 0 w 202"/>
                <a:gd name="T17" fmla="*/ 90 h 273"/>
                <a:gd name="T18" fmla="*/ 10 w 202"/>
                <a:gd name="T19" fmla="*/ 96 h 273"/>
                <a:gd name="T20" fmla="*/ 6 w 202"/>
                <a:gd name="T21" fmla="*/ 108 h 273"/>
                <a:gd name="T22" fmla="*/ 3 w 202"/>
                <a:gd name="T23" fmla="*/ 120 h 273"/>
                <a:gd name="T24" fmla="*/ 19 w 202"/>
                <a:gd name="T25" fmla="*/ 126 h 273"/>
                <a:gd name="T26" fmla="*/ 31 w 202"/>
                <a:gd name="T27" fmla="*/ 141 h 273"/>
                <a:gd name="T28" fmla="*/ 40 w 202"/>
                <a:gd name="T29" fmla="*/ 156 h 273"/>
                <a:gd name="T30" fmla="*/ 40 w 202"/>
                <a:gd name="T31" fmla="*/ 169 h 273"/>
                <a:gd name="T32" fmla="*/ 40 w 202"/>
                <a:gd name="T33" fmla="*/ 186 h 273"/>
                <a:gd name="T34" fmla="*/ 43 w 202"/>
                <a:gd name="T35" fmla="*/ 205 h 273"/>
                <a:gd name="T36" fmla="*/ 49 w 202"/>
                <a:gd name="T37" fmla="*/ 222 h 273"/>
                <a:gd name="T38" fmla="*/ 63 w 202"/>
                <a:gd name="T39" fmla="*/ 237 h 273"/>
                <a:gd name="T40" fmla="*/ 79 w 202"/>
                <a:gd name="T41" fmla="*/ 243 h 273"/>
                <a:gd name="T42" fmla="*/ 99 w 202"/>
                <a:gd name="T43" fmla="*/ 253 h 273"/>
                <a:gd name="T44" fmla="*/ 114 w 202"/>
                <a:gd name="T45" fmla="*/ 261 h 273"/>
                <a:gd name="T46" fmla="*/ 133 w 202"/>
                <a:gd name="T47" fmla="*/ 265 h 273"/>
                <a:gd name="T48" fmla="*/ 157 w 202"/>
                <a:gd name="T49" fmla="*/ 271 h 273"/>
                <a:gd name="T50" fmla="*/ 181 w 202"/>
                <a:gd name="T51" fmla="*/ 273 h 273"/>
                <a:gd name="T52" fmla="*/ 202 w 202"/>
                <a:gd name="T53" fmla="*/ 270 h 273"/>
                <a:gd name="T54" fmla="*/ 201 w 202"/>
                <a:gd name="T55" fmla="*/ 252 h 273"/>
                <a:gd name="T56" fmla="*/ 193 w 202"/>
                <a:gd name="T57" fmla="*/ 240 h 273"/>
                <a:gd name="T58" fmla="*/ 180 w 202"/>
                <a:gd name="T59" fmla="*/ 223 h 273"/>
                <a:gd name="T60" fmla="*/ 177 w 202"/>
                <a:gd name="T61" fmla="*/ 211 h 273"/>
                <a:gd name="T62" fmla="*/ 169 w 202"/>
                <a:gd name="T63" fmla="*/ 195 h 273"/>
                <a:gd name="T64" fmla="*/ 165 w 202"/>
                <a:gd name="T65" fmla="*/ 177 h 273"/>
                <a:gd name="T66" fmla="*/ 159 w 202"/>
                <a:gd name="T67" fmla="*/ 156 h 273"/>
                <a:gd name="T68" fmla="*/ 156 w 202"/>
                <a:gd name="T69" fmla="*/ 135 h 273"/>
                <a:gd name="T70" fmla="*/ 147 w 202"/>
                <a:gd name="T71" fmla="*/ 124 h 273"/>
                <a:gd name="T72" fmla="*/ 145 w 202"/>
                <a:gd name="T73" fmla="*/ 106 h 273"/>
                <a:gd name="T74" fmla="*/ 145 w 202"/>
                <a:gd name="T75" fmla="*/ 87 h 273"/>
                <a:gd name="T76" fmla="*/ 144 w 202"/>
                <a:gd name="T77" fmla="*/ 69 h 273"/>
                <a:gd name="T78" fmla="*/ 138 w 202"/>
                <a:gd name="T79" fmla="*/ 58 h 273"/>
                <a:gd name="T80" fmla="*/ 141 w 202"/>
                <a:gd name="T81" fmla="*/ 46 h 273"/>
                <a:gd name="T82" fmla="*/ 132 w 202"/>
                <a:gd name="T83" fmla="*/ 31 h 273"/>
                <a:gd name="T84" fmla="*/ 130 w 202"/>
                <a:gd name="T85" fmla="*/ 9 h 273"/>
                <a:gd name="T86" fmla="*/ 114 w 202"/>
                <a:gd name="T87"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2" h="273">
                  <a:moveTo>
                    <a:pt x="114" y="0"/>
                  </a:moveTo>
                  <a:lnTo>
                    <a:pt x="108" y="9"/>
                  </a:lnTo>
                  <a:lnTo>
                    <a:pt x="103" y="19"/>
                  </a:lnTo>
                  <a:lnTo>
                    <a:pt x="94" y="22"/>
                  </a:lnTo>
                  <a:lnTo>
                    <a:pt x="87" y="22"/>
                  </a:lnTo>
                  <a:lnTo>
                    <a:pt x="79" y="24"/>
                  </a:lnTo>
                  <a:lnTo>
                    <a:pt x="72" y="25"/>
                  </a:lnTo>
                  <a:lnTo>
                    <a:pt x="70" y="34"/>
                  </a:lnTo>
                  <a:lnTo>
                    <a:pt x="66" y="45"/>
                  </a:lnTo>
                  <a:lnTo>
                    <a:pt x="60" y="51"/>
                  </a:lnTo>
                  <a:lnTo>
                    <a:pt x="49" y="46"/>
                  </a:lnTo>
                  <a:lnTo>
                    <a:pt x="39" y="45"/>
                  </a:lnTo>
                  <a:lnTo>
                    <a:pt x="30" y="54"/>
                  </a:lnTo>
                  <a:lnTo>
                    <a:pt x="25" y="58"/>
                  </a:lnTo>
                  <a:lnTo>
                    <a:pt x="24" y="66"/>
                  </a:lnTo>
                  <a:lnTo>
                    <a:pt x="18" y="75"/>
                  </a:lnTo>
                  <a:lnTo>
                    <a:pt x="9" y="81"/>
                  </a:lnTo>
                  <a:lnTo>
                    <a:pt x="0" y="90"/>
                  </a:lnTo>
                  <a:lnTo>
                    <a:pt x="6" y="93"/>
                  </a:lnTo>
                  <a:lnTo>
                    <a:pt x="10" y="96"/>
                  </a:lnTo>
                  <a:lnTo>
                    <a:pt x="13" y="105"/>
                  </a:lnTo>
                  <a:lnTo>
                    <a:pt x="6" y="108"/>
                  </a:lnTo>
                  <a:lnTo>
                    <a:pt x="4" y="114"/>
                  </a:lnTo>
                  <a:lnTo>
                    <a:pt x="3" y="120"/>
                  </a:lnTo>
                  <a:lnTo>
                    <a:pt x="12" y="123"/>
                  </a:lnTo>
                  <a:lnTo>
                    <a:pt x="19" y="126"/>
                  </a:lnTo>
                  <a:lnTo>
                    <a:pt x="27" y="133"/>
                  </a:lnTo>
                  <a:lnTo>
                    <a:pt x="31" y="141"/>
                  </a:lnTo>
                  <a:lnTo>
                    <a:pt x="36" y="150"/>
                  </a:lnTo>
                  <a:lnTo>
                    <a:pt x="40" y="156"/>
                  </a:lnTo>
                  <a:lnTo>
                    <a:pt x="43" y="165"/>
                  </a:lnTo>
                  <a:lnTo>
                    <a:pt x="40" y="169"/>
                  </a:lnTo>
                  <a:lnTo>
                    <a:pt x="40" y="177"/>
                  </a:lnTo>
                  <a:lnTo>
                    <a:pt x="40" y="186"/>
                  </a:lnTo>
                  <a:lnTo>
                    <a:pt x="46" y="193"/>
                  </a:lnTo>
                  <a:lnTo>
                    <a:pt x="43" y="205"/>
                  </a:lnTo>
                  <a:lnTo>
                    <a:pt x="43" y="214"/>
                  </a:lnTo>
                  <a:lnTo>
                    <a:pt x="49" y="222"/>
                  </a:lnTo>
                  <a:lnTo>
                    <a:pt x="55" y="229"/>
                  </a:lnTo>
                  <a:lnTo>
                    <a:pt x="63" y="237"/>
                  </a:lnTo>
                  <a:lnTo>
                    <a:pt x="75" y="237"/>
                  </a:lnTo>
                  <a:lnTo>
                    <a:pt x="79" y="243"/>
                  </a:lnTo>
                  <a:lnTo>
                    <a:pt x="88" y="249"/>
                  </a:lnTo>
                  <a:lnTo>
                    <a:pt x="99" y="253"/>
                  </a:lnTo>
                  <a:lnTo>
                    <a:pt x="106" y="261"/>
                  </a:lnTo>
                  <a:lnTo>
                    <a:pt x="114" y="261"/>
                  </a:lnTo>
                  <a:lnTo>
                    <a:pt x="121" y="262"/>
                  </a:lnTo>
                  <a:lnTo>
                    <a:pt x="133" y="265"/>
                  </a:lnTo>
                  <a:lnTo>
                    <a:pt x="147" y="268"/>
                  </a:lnTo>
                  <a:lnTo>
                    <a:pt x="157" y="271"/>
                  </a:lnTo>
                  <a:lnTo>
                    <a:pt x="168" y="273"/>
                  </a:lnTo>
                  <a:lnTo>
                    <a:pt x="181" y="273"/>
                  </a:lnTo>
                  <a:lnTo>
                    <a:pt x="192" y="270"/>
                  </a:lnTo>
                  <a:lnTo>
                    <a:pt x="202" y="270"/>
                  </a:lnTo>
                  <a:lnTo>
                    <a:pt x="201" y="261"/>
                  </a:lnTo>
                  <a:lnTo>
                    <a:pt x="201" y="252"/>
                  </a:lnTo>
                  <a:lnTo>
                    <a:pt x="196" y="246"/>
                  </a:lnTo>
                  <a:lnTo>
                    <a:pt x="193" y="240"/>
                  </a:lnTo>
                  <a:lnTo>
                    <a:pt x="187" y="231"/>
                  </a:lnTo>
                  <a:lnTo>
                    <a:pt x="180" y="223"/>
                  </a:lnTo>
                  <a:lnTo>
                    <a:pt x="172" y="219"/>
                  </a:lnTo>
                  <a:lnTo>
                    <a:pt x="177" y="211"/>
                  </a:lnTo>
                  <a:lnTo>
                    <a:pt x="175" y="202"/>
                  </a:lnTo>
                  <a:lnTo>
                    <a:pt x="169" y="195"/>
                  </a:lnTo>
                  <a:lnTo>
                    <a:pt x="163" y="187"/>
                  </a:lnTo>
                  <a:lnTo>
                    <a:pt x="165" y="177"/>
                  </a:lnTo>
                  <a:lnTo>
                    <a:pt x="162" y="167"/>
                  </a:lnTo>
                  <a:lnTo>
                    <a:pt x="159" y="156"/>
                  </a:lnTo>
                  <a:lnTo>
                    <a:pt x="156" y="144"/>
                  </a:lnTo>
                  <a:lnTo>
                    <a:pt x="156" y="135"/>
                  </a:lnTo>
                  <a:lnTo>
                    <a:pt x="153" y="127"/>
                  </a:lnTo>
                  <a:lnTo>
                    <a:pt x="147" y="124"/>
                  </a:lnTo>
                  <a:lnTo>
                    <a:pt x="148" y="114"/>
                  </a:lnTo>
                  <a:lnTo>
                    <a:pt x="145" y="106"/>
                  </a:lnTo>
                  <a:lnTo>
                    <a:pt x="142" y="96"/>
                  </a:lnTo>
                  <a:lnTo>
                    <a:pt x="145" y="87"/>
                  </a:lnTo>
                  <a:lnTo>
                    <a:pt x="147" y="78"/>
                  </a:lnTo>
                  <a:lnTo>
                    <a:pt x="144" y="69"/>
                  </a:lnTo>
                  <a:lnTo>
                    <a:pt x="138" y="66"/>
                  </a:lnTo>
                  <a:lnTo>
                    <a:pt x="138" y="58"/>
                  </a:lnTo>
                  <a:lnTo>
                    <a:pt x="139" y="52"/>
                  </a:lnTo>
                  <a:lnTo>
                    <a:pt x="141" y="46"/>
                  </a:lnTo>
                  <a:lnTo>
                    <a:pt x="136" y="40"/>
                  </a:lnTo>
                  <a:lnTo>
                    <a:pt x="132" y="31"/>
                  </a:lnTo>
                  <a:lnTo>
                    <a:pt x="126" y="21"/>
                  </a:lnTo>
                  <a:lnTo>
                    <a:pt x="130" y="9"/>
                  </a:lnTo>
                  <a:lnTo>
                    <a:pt x="123" y="3"/>
                  </a:lnTo>
                  <a:lnTo>
                    <a:pt x="114" y="0"/>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439" name="Freeform 79"/>
            <p:cNvSpPr>
              <a:spLocks/>
            </p:cNvSpPr>
            <p:nvPr/>
          </p:nvSpPr>
          <p:spPr bwMode="auto">
            <a:xfrm>
              <a:off x="4784" y="2013"/>
              <a:ext cx="91" cy="164"/>
            </a:xfrm>
            <a:custGeom>
              <a:avLst/>
              <a:gdLst>
                <a:gd name="T0" fmla="*/ 32 w 143"/>
                <a:gd name="T1" fmla="*/ 86 h 246"/>
                <a:gd name="T2" fmla="*/ 17 w 143"/>
                <a:gd name="T3" fmla="*/ 98 h 246"/>
                <a:gd name="T4" fmla="*/ 14 w 143"/>
                <a:gd name="T5" fmla="*/ 113 h 246"/>
                <a:gd name="T6" fmla="*/ 0 w 143"/>
                <a:gd name="T7" fmla="*/ 117 h 246"/>
                <a:gd name="T8" fmla="*/ 9 w 143"/>
                <a:gd name="T9" fmla="*/ 128 h 246"/>
                <a:gd name="T10" fmla="*/ 23 w 143"/>
                <a:gd name="T11" fmla="*/ 137 h 246"/>
                <a:gd name="T12" fmla="*/ 27 w 143"/>
                <a:gd name="T13" fmla="*/ 153 h 246"/>
                <a:gd name="T14" fmla="*/ 42 w 143"/>
                <a:gd name="T15" fmla="*/ 165 h 246"/>
                <a:gd name="T16" fmla="*/ 53 w 143"/>
                <a:gd name="T17" fmla="*/ 185 h 246"/>
                <a:gd name="T18" fmla="*/ 62 w 143"/>
                <a:gd name="T19" fmla="*/ 204 h 246"/>
                <a:gd name="T20" fmla="*/ 66 w 143"/>
                <a:gd name="T21" fmla="*/ 222 h 246"/>
                <a:gd name="T22" fmla="*/ 77 w 143"/>
                <a:gd name="T23" fmla="*/ 237 h 246"/>
                <a:gd name="T24" fmla="*/ 87 w 143"/>
                <a:gd name="T25" fmla="*/ 236 h 246"/>
                <a:gd name="T26" fmla="*/ 98 w 143"/>
                <a:gd name="T27" fmla="*/ 210 h 246"/>
                <a:gd name="T28" fmla="*/ 108 w 143"/>
                <a:gd name="T29" fmla="*/ 194 h 246"/>
                <a:gd name="T30" fmla="*/ 116 w 143"/>
                <a:gd name="T31" fmla="*/ 176 h 246"/>
                <a:gd name="T32" fmla="*/ 105 w 143"/>
                <a:gd name="T33" fmla="*/ 161 h 246"/>
                <a:gd name="T34" fmla="*/ 107 w 143"/>
                <a:gd name="T35" fmla="*/ 144 h 246"/>
                <a:gd name="T36" fmla="*/ 120 w 143"/>
                <a:gd name="T37" fmla="*/ 132 h 246"/>
                <a:gd name="T38" fmla="*/ 131 w 143"/>
                <a:gd name="T39" fmla="*/ 120 h 246"/>
                <a:gd name="T40" fmla="*/ 140 w 143"/>
                <a:gd name="T41" fmla="*/ 107 h 246"/>
                <a:gd name="T42" fmla="*/ 138 w 143"/>
                <a:gd name="T43" fmla="*/ 92 h 246"/>
                <a:gd name="T44" fmla="*/ 140 w 143"/>
                <a:gd name="T45" fmla="*/ 71 h 246"/>
                <a:gd name="T46" fmla="*/ 132 w 143"/>
                <a:gd name="T47" fmla="*/ 56 h 246"/>
                <a:gd name="T48" fmla="*/ 120 w 143"/>
                <a:gd name="T49" fmla="*/ 44 h 246"/>
                <a:gd name="T50" fmla="*/ 131 w 143"/>
                <a:gd name="T51" fmla="*/ 30 h 246"/>
                <a:gd name="T52" fmla="*/ 132 w 143"/>
                <a:gd name="T53" fmla="*/ 17 h 246"/>
                <a:gd name="T54" fmla="*/ 125 w 143"/>
                <a:gd name="T55" fmla="*/ 0 h 246"/>
                <a:gd name="T56" fmla="*/ 108 w 143"/>
                <a:gd name="T57" fmla="*/ 0 h 246"/>
                <a:gd name="T58" fmla="*/ 95 w 143"/>
                <a:gd name="T59" fmla="*/ 11 h 246"/>
                <a:gd name="T60" fmla="*/ 93 w 143"/>
                <a:gd name="T61" fmla="*/ 27 h 246"/>
                <a:gd name="T62" fmla="*/ 81 w 143"/>
                <a:gd name="T63" fmla="*/ 48 h 246"/>
                <a:gd name="T64" fmla="*/ 65 w 143"/>
                <a:gd name="T65" fmla="*/ 53 h 246"/>
                <a:gd name="T66" fmla="*/ 51 w 143"/>
                <a:gd name="T67" fmla="*/ 6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3" h="246">
                  <a:moveTo>
                    <a:pt x="39" y="75"/>
                  </a:moveTo>
                  <a:lnTo>
                    <a:pt x="32" y="86"/>
                  </a:lnTo>
                  <a:lnTo>
                    <a:pt x="24" y="92"/>
                  </a:lnTo>
                  <a:lnTo>
                    <a:pt x="17" y="98"/>
                  </a:lnTo>
                  <a:lnTo>
                    <a:pt x="15" y="107"/>
                  </a:lnTo>
                  <a:lnTo>
                    <a:pt x="14" y="113"/>
                  </a:lnTo>
                  <a:lnTo>
                    <a:pt x="8" y="113"/>
                  </a:lnTo>
                  <a:lnTo>
                    <a:pt x="0" y="117"/>
                  </a:lnTo>
                  <a:lnTo>
                    <a:pt x="3" y="123"/>
                  </a:lnTo>
                  <a:lnTo>
                    <a:pt x="9" y="128"/>
                  </a:lnTo>
                  <a:lnTo>
                    <a:pt x="18" y="131"/>
                  </a:lnTo>
                  <a:lnTo>
                    <a:pt x="23" y="137"/>
                  </a:lnTo>
                  <a:lnTo>
                    <a:pt x="26" y="141"/>
                  </a:lnTo>
                  <a:lnTo>
                    <a:pt x="27" y="153"/>
                  </a:lnTo>
                  <a:lnTo>
                    <a:pt x="35" y="159"/>
                  </a:lnTo>
                  <a:lnTo>
                    <a:pt x="42" y="165"/>
                  </a:lnTo>
                  <a:lnTo>
                    <a:pt x="48" y="174"/>
                  </a:lnTo>
                  <a:lnTo>
                    <a:pt x="53" y="185"/>
                  </a:lnTo>
                  <a:lnTo>
                    <a:pt x="56" y="197"/>
                  </a:lnTo>
                  <a:lnTo>
                    <a:pt x="62" y="204"/>
                  </a:lnTo>
                  <a:lnTo>
                    <a:pt x="62" y="215"/>
                  </a:lnTo>
                  <a:lnTo>
                    <a:pt x="66" y="222"/>
                  </a:lnTo>
                  <a:lnTo>
                    <a:pt x="72" y="231"/>
                  </a:lnTo>
                  <a:lnTo>
                    <a:pt x="77" y="237"/>
                  </a:lnTo>
                  <a:lnTo>
                    <a:pt x="83" y="246"/>
                  </a:lnTo>
                  <a:lnTo>
                    <a:pt x="87" y="236"/>
                  </a:lnTo>
                  <a:lnTo>
                    <a:pt x="90" y="225"/>
                  </a:lnTo>
                  <a:lnTo>
                    <a:pt x="98" y="210"/>
                  </a:lnTo>
                  <a:lnTo>
                    <a:pt x="101" y="203"/>
                  </a:lnTo>
                  <a:lnTo>
                    <a:pt x="108" y="194"/>
                  </a:lnTo>
                  <a:lnTo>
                    <a:pt x="113" y="185"/>
                  </a:lnTo>
                  <a:lnTo>
                    <a:pt x="116" y="176"/>
                  </a:lnTo>
                  <a:lnTo>
                    <a:pt x="110" y="168"/>
                  </a:lnTo>
                  <a:lnTo>
                    <a:pt x="105" y="161"/>
                  </a:lnTo>
                  <a:lnTo>
                    <a:pt x="104" y="155"/>
                  </a:lnTo>
                  <a:lnTo>
                    <a:pt x="107" y="144"/>
                  </a:lnTo>
                  <a:lnTo>
                    <a:pt x="111" y="138"/>
                  </a:lnTo>
                  <a:lnTo>
                    <a:pt x="120" y="132"/>
                  </a:lnTo>
                  <a:lnTo>
                    <a:pt x="126" y="128"/>
                  </a:lnTo>
                  <a:lnTo>
                    <a:pt x="131" y="120"/>
                  </a:lnTo>
                  <a:lnTo>
                    <a:pt x="135" y="111"/>
                  </a:lnTo>
                  <a:lnTo>
                    <a:pt x="140" y="107"/>
                  </a:lnTo>
                  <a:lnTo>
                    <a:pt x="143" y="101"/>
                  </a:lnTo>
                  <a:lnTo>
                    <a:pt x="138" y="92"/>
                  </a:lnTo>
                  <a:lnTo>
                    <a:pt x="140" y="81"/>
                  </a:lnTo>
                  <a:lnTo>
                    <a:pt x="140" y="71"/>
                  </a:lnTo>
                  <a:lnTo>
                    <a:pt x="135" y="65"/>
                  </a:lnTo>
                  <a:lnTo>
                    <a:pt x="132" y="56"/>
                  </a:lnTo>
                  <a:lnTo>
                    <a:pt x="125" y="48"/>
                  </a:lnTo>
                  <a:lnTo>
                    <a:pt x="120" y="44"/>
                  </a:lnTo>
                  <a:lnTo>
                    <a:pt x="125" y="36"/>
                  </a:lnTo>
                  <a:lnTo>
                    <a:pt x="131" y="30"/>
                  </a:lnTo>
                  <a:lnTo>
                    <a:pt x="134" y="24"/>
                  </a:lnTo>
                  <a:lnTo>
                    <a:pt x="132" y="17"/>
                  </a:lnTo>
                  <a:lnTo>
                    <a:pt x="129" y="9"/>
                  </a:lnTo>
                  <a:lnTo>
                    <a:pt x="125" y="0"/>
                  </a:lnTo>
                  <a:lnTo>
                    <a:pt x="116" y="0"/>
                  </a:lnTo>
                  <a:lnTo>
                    <a:pt x="108" y="0"/>
                  </a:lnTo>
                  <a:lnTo>
                    <a:pt x="101" y="5"/>
                  </a:lnTo>
                  <a:lnTo>
                    <a:pt x="95" y="11"/>
                  </a:lnTo>
                  <a:lnTo>
                    <a:pt x="93" y="20"/>
                  </a:lnTo>
                  <a:lnTo>
                    <a:pt x="93" y="27"/>
                  </a:lnTo>
                  <a:lnTo>
                    <a:pt x="87" y="35"/>
                  </a:lnTo>
                  <a:lnTo>
                    <a:pt x="81" y="48"/>
                  </a:lnTo>
                  <a:lnTo>
                    <a:pt x="72" y="51"/>
                  </a:lnTo>
                  <a:lnTo>
                    <a:pt x="65" y="53"/>
                  </a:lnTo>
                  <a:lnTo>
                    <a:pt x="59" y="59"/>
                  </a:lnTo>
                  <a:lnTo>
                    <a:pt x="51" y="66"/>
                  </a:lnTo>
                  <a:lnTo>
                    <a:pt x="39" y="75"/>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440" name="Freeform 80"/>
            <p:cNvSpPr>
              <a:spLocks/>
            </p:cNvSpPr>
            <p:nvPr/>
          </p:nvSpPr>
          <p:spPr bwMode="auto">
            <a:xfrm>
              <a:off x="5010" y="1634"/>
              <a:ext cx="261" cy="231"/>
            </a:xfrm>
            <a:custGeom>
              <a:avLst/>
              <a:gdLst>
                <a:gd name="T0" fmla="*/ 8 w 410"/>
                <a:gd name="T1" fmla="*/ 279 h 345"/>
                <a:gd name="T2" fmla="*/ 32 w 410"/>
                <a:gd name="T3" fmla="*/ 261 h 345"/>
                <a:gd name="T4" fmla="*/ 48 w 410"/>
                <a:gd name="T5" fmla="*/ 272 h 345"/>
                <a:gd name="T6" fmla="*/ 72 w 410"/>
                <a:gd name="T7" fmla="*/ 267 h 345"/>
                <a:gd name="T8" fmla="*/ 102 w 410"/>
                <a:gd name="T9" fmla="*/ 260 h 345"/>
                <a:gd name="T10" fmla="*/ 120 w 410"/>
                <a:gd name="T11" fmla="*/ 249 h 345"/>
                <a:gd name="T12" fmla="*/ 143 w 410"/>
                <a:gd name="T13" fmla="*/ 228 h 345"/>
                <a:gd name="T14" fmla="*/ 147 w 410"/>
                <a:gd name="T15" fmla="*/ 198 h 345"/>
                <a:gd name="T16" fmla="*/ 146 w 410"/>
                <a:gd name="T17" fmla="*/ 170 h 345"/>
                <a:gd name="T18" fmla="*/ 137 w 410"/>
                <a:gd name="T19" fmla="*/ 138 h 345"/>
                <a:gd name="T20" fmla="*/ 128 w 410"/>
                <a:gd name="T21" fmla="*/ 116 h 345"/>
                <a:gd name="T22" fmla="*/ 131 w 410"/>
                <a:gd name="T23" fmla="*/ 86 h 345"/>
                <a:gd name="T24" fmla="*/ 123 w 410"/>
                <a:gd name="T25" fmla="*/ 57 h 345"/>
                <a:gd name="T26" fmla="*/ 119 w 410"/>
                <a:gd name="T27" fmla="*/ 32 h 345"/>
                <a:gd name="T28" fmla="*/ 129 w 410"/>
                <a:gd name="T29" fmla="*/ 6 h 345"/>
                <a:gd name="T30" fmla="*/ 162 w 410"/>
                <a:gd name="T31" fmla="*/ 14 h 345"/>
                <a:gd name="T32" fmla="*/ 183 w 410"/>
                <a:gd name="T33" fmla="*/ 9 h 345"/>
                <a:gd name="T34" fmla="*/ 216 w 410"/>
                <a:gd name="T35" fmla="*/ 14 h 345"/>
                <a:gd name="T36" fmla="*/ 244 w 410"/>
                <a:gd name="T37" fmla="*/ 3 h 345"/>
                <a:gd name="T38" fmla="*/ 276 w 410"/>
                <a:gd name="T39" fmla="*/ 3 h 345"/>
                <a:gd name="T40" fmla="*/ 306 w 410"/>
                <a:gd name="T41" fmla="*/ 9 h 345"/>
                <a:gd name="T42" fmla="*/ 339 w 410"/>
                <a:gd name="T43" fmla="*/ 14 h 345"/>
                <a:gd name="T44" fmla="*/ 363 w 410"/>
                <a:gd name="T45" fmla="*/ 27 h 345"/>
                <a:gd name="T46" fmla="*/ 360 w 410"/>
                <a:gd name="T47" fmla="*/ 59 h 345"/>
                <a:gd name="T48" fmla="*/ 357 w 410"/>
                <a:gd name="T49" fmla="*/ 84 h 345"/>
                <a:gd name="T50" fmla="*/ 350 w 410"/>
                <a:gd name="T51" fmla="*/ 110 h 345"/>
                <a:gd name="T52" fmla="*/ 381 w 410"/>
                <a:gd name="T53" fmla="*/ 120 h 345"/>
                <a:gd name="T54" fmla="*/ 381 w 410"/>
                <a:gd name="T55" fmla="*/ 153 h 345"/>
                <a:gd name="T56" fmla="*/ 399 w 410"/>
                <a:gd name="T57" fmla="*/ 188 h 345"/>
                <a:gd name="T58" fmla="*/ 410 w 410"/>
                <a:gd name="T59" fmla="*/ 215 h 345"/>
                <a:gd name="T60" fmla="*/ 389 w 410"/>
                <a:gd name="T61" fmla="*/ 236 h 345"/>
                <a:gd name="T62" fmla="*/ 359 w 410"/>
                <a:gd name="T63" fmla="*/ 240 h 345"/>
                <a:gd name="T64" fmla="*/ 329 w 410"/>
                <a:gd name="T65" fmla="*/ 245 h 345"/>
                <a:gd name="T66" fmla="*/ 306 w 410"/>
                <a:gd name="T67" fmla="*/ 251 h 345"/>
                <a:gd name="T68" fmla="*/ 275 w 410"/>
                <a:gd name="T69" fmla="*/ 257 h 345"/>
                <a:gd name="T70" fmla="*/ 249 w 410"/>
                <a:gd name="T71" fmla="*/ 273 h 345"/>
                <a:gd name="T72" fmla="*/ 221 w 410"/>
                <a:gd name="T73" fmla="*/ 290 h 345"/>
                <a:gd name="T74" fmla="*/ 194 w 410"/>
                <a:gd name="T75" fmla="*/ 312 h 345"/>
                <a:gd name="T76" fmla="*/ 167 w 410"/>
                <a:gd name="T77" fmla="*/ 336 h 345"/>
                <a:gd name="T78" fmla="*/ 143 w 410"/>
                <a:gd name="T79" fmla="*/ 345 h 345"/>
                <a:gd name="T80" fmla="*/ 123 w 410"/>
                <a:gd name="T81" fmla="*/ 326 h 345"/>
                <a:gd name="T82" fmla="*/ 92 w 410"/>
                <a:gd name="T83" fmla="*/ 321 h 345"/>
                <a:gd name="T84" fmla="*/ 62 w 410"/>
                <a:gd name="T85" fmla="*/ 321 h 345"/>
                <a:gd name="T86" fmla="*/ 32 w 410"/>
                <a:gd name="T87" fmla="*/ 318 h 345"/>
                <a:gd name="T88" fmla="*/ 5 w 410"/>
                <a:gd name="T89" fmla="*/ 308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0" h="345">
                  <a:moveTo>
                    <a:pt x="0" y="300"/>
                  </a:moveTo>
                  <a:lnTo>
                    <a:pt x="5" y="288"/>
                  </a:lnTo>
                  <a:lnTo>
                    <a:pt x="8" y="279"/>
                  </a:lnTo>
                  <a:lnTo>
                    <a:pt x="12" y="272"/>
                  </a:lnTo>
                  <a:lnTo>
                    <a:pt x="26" y="269"/>
                  </a:lnTo>
                  <a:lnTo>
                    <a:pt x="32" y="261"/>
                  </a:lnTo>
                  <a:lnTo>
                    <a:pt x="39" y="261"/>
                  </a:lnTo>
                  <a:lnTo>
                    <a:pt x="42" y="266"/>
                  </a:lnTo>
                  <a:lnTo>
                    <a:pt x="48" y="272"/>
                  </a:lnTo>
                  <a:lnTo>
                    <a:pt x="56" y="273"/>
                  </a:lnTo>
                  <a:lnTo>
                    <a:pt x="65" y="275"/>
                  </a:lnTo>
                  <a:lnTo>
                    <a:pt x="72" y="267"/>
                  </a:lnTo>
                  <a:lnTo>
                    <a:pt x="83" y="264"/>
                  </a:lnTo>
                  <a:lnTo>
                    <a:pt x="95" y="263"/>
                  </a:lnTo>
                  <a:lnTo>
                    <a:pt x="102" y="260"/>
                  </a:lnTo>
                  <a:lnTo>
                    <a:pt x="108" y="255"/>
                  </a:lnTo>
                  <a:lnTo>
                    <a:pt x="111" y="251"/>
                  </a:lnTo>
                  <a:lnTo>
                    <a:pt x="120" y="249"/>
                  </a:lnTo>
                  <a:lnTo>
                    <a:pt x="126" y="248"/>
                  </a:lnTo>
                  <a:lnTo>
                    <a:pt x="135" y="239"/>
                  </a:lnTo>
                  <a:lnTo>
                    <a:pt x="143" y="228"/>
                  </a:lnTo>
                  <a:lnTo>
                    <a:pt x="144" y="218"/>
                  </a:lnTo>
                  <a:lnTo>
                    <a:pt x="146" y="207"/>
                  </a:lnTo>
                  <a:lnTo>
                    <a:pt x="147" y="198"/>
                  </a:lnTo>
                  <a:lnTo>
                    <a:pt x="149" y="189"/>
                  </a:lnTo>
                  <a:lnTo>
                    <a:pt x="149" y="180"/>
                  </a:lnTo>
                  <a:lnTo>
                    <a:pt x="146" y="170"/>
                  </a:lnTo>
                  <a:lnTo>
                    <a:pt x="146" y="158"/>
                  </a:lnTo>
                  <a:lnTo>
                    <a:pt x="146" y="144"/>
                  </a:lnTo>
                  <a:lnTo>
                    <a:pt x="137" y="138"/>
                  </a:lnTo>
                  <a:lnTo>
                    <a:pt x="134" y="131"/>
                  </a:lnTo>
                  <a:lnTo>
                    <a:pt x="129" y="123"/>
                  </a:lnTo>
                  <a:lnTo>
                    <a:pt x="128" y="116"/>
                  </a:lnTo>
                  <a:lnTo>
                    <a:pt x="129" y="107"/>
                  </a:lnTo>
                  <a:lnTo>
                    <a:pt x="131" y="98"/>
                  </a:lnTo>
                  <a:lnTo>
                    <a:pt x="131" y="86"/>
                  </a:lnTo>
                  <a:lnTo>
                    <a:pt x="132" y="74"/>
                  </a:lnTo>
                  <a:lnTo>
                    <a:pt x="129" y="63"/>
                  </a:lnTo>
                  <a:lnTo>
                    <a:pt x="123" y="57"/>
                  </a:lnTo>
                  <a:lnTo>
                    <a:pt x="120" y="50"/>
                  </a:lnTo>
                  <a:lnTo>
                    <a:pt x="119" y="42"/>
                  </a:lnTo>
                  <a:lnTo>
                    <a:pt x="119" y="32"/>
                  </a:lnTo>
                  <a:lnTo>
                    <a:pt x="117" y="20"/>
                  </a:lnTo>
                  <a:lnTo>
                    <a:pt x="117" y="11"/>
                  </a:lnTo>
                  <a:lnTo>
                    <a:pt x="129" y="6"/>
                  </a:lnTo>
                  <a:lnTo>
                    <a:pt x="144" y="3"/>
                  </a:lnTo>
                  <a:lnTo>
                    <a:pt x="155" y="8"/>
                  </a:lnTo>
                  <a:lnTo>
                    <a:pt x="162" y="14"/>
                  </a:lnTo>
                  <a:lnTo>
                    <a:pt x="170" y="17"/>
                  </a:lnTo>
                  <a:lnTo>
                    <a:pt x="180" y="15"/>
                  </a:lnTo>
                  <a:lnTo>
                    <a:pt x="183" y="9"/>
                  </a:lnTo>
                  <a:lnTo>
                    <a:pt x="192" y="8"/>
                  </a:lnTo>
                  <a:lnTo>
                    <a:pt x="203" y="11"/>
                  </a:lnTo>
                  <a:lnTo>
                    <a:pt x="216" y="14"/>
                  </a:lnTo>
                  <a:lnTo>
                    <a:pt x="228" y="12"/>
                  </a:lnTo>
                  <a:lnTo>
                    <a:pt x="237" y="8"/>
                  </a:lnTo>
                  <a:lnTo>
                    <a:pt x="244" y="3"/>
                  </a:lnTo>
                  <a:lnTo>
                    <a:pt x="257" y="5"/>
                  </a:lnTo>
                  <a:lnTo>
                    <a:pt x="267" y="0"/>
                  </a:lnTo>
                  <a:lnTo>
                    <a:pt x="276" y="3"/>
                  </a:lnTo>
                  <a:lnTo>
                    <a:pt x="285" y="8"/>
                  </a:lnTo>
                  <a:lnTo>
                    <a:pt x="299" y="5"/>
                  </a:lnTo>
                  <a:lnTo>
                    <a:pt x="306" y="9"/>
                  </a:lnTo>
                  <a:lnTo>
                    <a:pt x="317" y="12"/>
                  </a:lnTo>
                  <a:lnTo>
                    <a:pt x="324" y="17"/>
                  </a:lnTo>
                  <a:lnTo>
                    <a:pt x="339" y="14"/>
                  </a:lnTo>
                  <a:lnTo>
                    <a:pt x="357" y="11"/>
                  </a:lnTo>
                  <a:lnTo>
                    <a:pt x="363" y="17"/>
                  </a:lnTo>
                  <a:lnTo>
                    <a:pt x="363" y="27"/>
                  </a:lnTo>
                  <a:lnTo>
                    <a:pt x="362" y="39"/>
                  </a:lnTo>
                  <a:lnTo>
                    <a:pt x="360" y="50"/>
                  </a:lnTo>
                  <a:lnTo>
                    <a:pt x="360" y="59"/>
                  </a:lnTo>
                  <a:lnTo>
                    <a:pt x="357" y="68"/>
                  </a:lnTo>
                  <a:lnTo>
                    <a:pt x="356" y="77"/>
                  </a:lnTo>
                  <a:lnTo>
                    <a:pt x="357" y="84"/>
                  </a:lnTo>
                  <a:lnTo>
                    <a:pt x="354" y="92"/>
                  </a:lnTo>
                  <a:lnTo>
                    <a:pt x="351" y="101"/>
                  </a:lnTo>
                  <a:lnTo>
                    <a:pt x="350" y="110"/>
                  </a:lnTo>
                  <a:lnTo>
                    <a:pt x="359" y="119"/>
                  </a:lnTo>
                  <a:lnTo>
                    <a:pt x="372" y="122"/>
                  </a:lnTo>
                  <a:lnTo>
                    <a:pt x="381" y="120"/>
                  </a:lnTo>
                  <a:lnTo>
                    <a:pt x="384" y="126"/>
                  </a:lnTo>
                  <a:lnTo>
                    <a:pt x="384" y="138"/>
                  </a:lnTo>
                  <a:lnTo>
                    <a:pt x="381" y="153"/>
                  </a:lnTo>
                  <a:lnTo>
                    <a:pt x="387" y="165"/>
                  </a:lnTo>
                  <a:lnTo>
                    <a:pt x="392" y="176"/>
                  </a:lnTo>
                  <a:lnTo>
                    <a:pt x="399" y="188"/>
                  </a:lnTo>
                  <a:lnTo>
                    <a:pt x="405" y="189"/>
                  </a:lnTo>
                  <a:lnTo>
                    <a:pt x="410" y="200"/>
                  </a:lnTo>
                  <a:lnTo>
                    <a:pt x="410" y="215"/>
                  </a:lnTo>
                  <a:lnTo>
                    <a:pt x="407" y="224"/>
                  </a:lnTo>
                  <a:lnTo>
                    <a:pt x="398" y="236"/>
                  </a:lnTo>
                  <a:lnTo>
                    <a:pt x="389" y="236"/>
                  </a:lnTo>
                  <a:lnTo>
                    <a:pt x="381" y="237"/>
                  </a:lnTo>
                  <a:lnTo>
                    <a:pt x="369" y="240"/>
                  </a:lnTo>
                  <a:lnTo>
                    <a:pt x="359" y="240"/>
                  </a:lnTo>
                  <a:lnTo>
                    <a:pt x="348" y="242"/>
                  </a:lnTo>
                  <a:lnTo>
                    <a:pt x="339" y="243"/>
                  </a:lnTo>
                  <a:lnTo>
                    <a:pt x="329" y="245"/>
                  </a:lnTo>
                  <a:lnTo>
                    <a:pt x="323" y="248"/>
                  </a:lnTo>
                  <a:lnTo>
                    <a:pt x="315" y="249"/>
                  </a:lnTo>
                  <a:lnTo>
                    <a:pt x="306" y="251"/>
                  </a:lnTo>
                  <a:lnTo>
                    <a:pt x="297" y="252"/>
                  </a:lnTo>
                  <a:lnTo>
                    <a:pt x="287" y="252"/>
                  </a:lnTo>
                  <a:lnTo>
                    <a:pt x="275" y="257"/>
                  </a:lnTo>
                  <a:lnTo>
                    <a:pt x="266" y="261"/>
                  </a:lnTo>
                  <a:lnTo>
                    <a:pt x="257" y="264"/>
                  </a:lnTo>
                  <a:lnTo>
                    <a:pt x="249" y="273"/>
                  </a:lnTo>
                  <a:lnTo>
                    <a:pt x="240" y="284"/>
                  </a:lnTo>
                  <a:lnTo>
                    <a:pt x="231" y="287"/>
                  </a:lnTo>
                  <a:lnTo>
                    <a:pt x="221" y="290"/>
                  </a:lnTo>
                  <a:lnTo>
                    <a:pt x="210" y="296"/>
                  </a:lnTo>
                  <a:lnTo>
                    <a:pt x="201" y="303"/>
                  </a:lnTo>
                  <a:lnTo>
                    <a:pt x="194" y="312"/>
                  </a:lnTo>
                  <a:lnTo>
                    <a:pt x="185" y="320"/>
                  </a:lnTo>
                  <a:lnTo>
                    <a:pt x="176" y="329"/>
                  </a:lnTo>
                  <a:lnTo>
                    <a:pt x="167" y="336"/>
                  </a:lnTo>
                  <a:lnTo>
                    <a:pt x="161" y="345"/>
                  </a:lnTo>
                  <a:lnTo>
                    <a:pt x="152" y="345"/>
                  </a:lnTo>
                  <a:lnTo>
                    <a:pt x="143" y="345"/>
                  </a:lnTo>
                  <a:lnTo>
                    <a:pt x="141" y="338"/>
                  </a:lnTo>
                  <a:lnTo>
                    <a:pt x="134" y="332"/>
                  </a:lnTo>
                  <a:lnTo>
                    <a:pt x="123" y="326"/>
                  </a:lnTo>
                  <a:lnTo>
                    <a:pt x="111" y="323"/>
                  </a:lnTo>
                  <a:lnTo>
                    <a:pt x="102" y="320"/>
                  </a:lnTo>
                  <a:lnTo>
                    <a:pt x="92" y="321"/>
                  </a:lnTo>
                  <a:lnTo>
                    <a:pt x="81" y="323"/>
                  </a:lnTo>
                  <a:lnTo>
                    <a:pt x="71" y="324"/>
                  </a:lnTo>
                  <a:lnTo>
                    <a:pt x="62" y="321"/>
                  </a:lnTo>
                  <a:lnTo>
                    <a:pt x="47" y="323"/>
                  </a:lnTo>
                  <a:lnTo>
                    <a:pt x="39" y="321"/>
                  </a:lnTo>
                  <a:lnTo>
                    <a:pt x="32" y="318"/>
                  </a:lnTo>
                  <a:lnTo>
                    <a:pt x="20" y="318"/>
                  </a:lnTo>
                  <a:lnTo>
                    <a:pt x="9" y="317"/>
                  </a:lnTo>
                  <a:lnTo>
                    <a:pt x="5" y="308"/>
                  </a:lnTo>
                  <a:lnTo>
                    <a:pt x="0" y="300"/>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441" name="Text Box 81"/>
            <p:cNvSpPr txBox="1">
              <a:spLocks noChangeArrowheads="1"/>
            </p:cNvSpPr>
            <p:nvPr/>
          </p:nvSpPr>
          <p:spPr bwMode="auto">
            <a:xfrm>
              <a:off x="4107" y="2411"/>
              <a:ext cx="218"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spcBef>
                  <a:spcPct val="50000"/>
                </a:spcBef>
                <a:defRPr/>
              </a:pPr>
              <a:r>
                <a:rPr lang="en-US" sz="900" b="1">
                  <a:solidFill>
                    <a:srgbClr val="000000"/>
                  </a:solidFill>
                  <a:latin typeface="Arial Narrow" pitchFamily="34" charset="0"/>
                  <a:cs typeface="+mn-cs"/>
                </a:rPr>
                <a:t>Congo</a:t>
              </a:r>
              <a:endParaRPr lang="en-GB" sz="900" b="1">
                <a:solidFill>
                  <a:srgbClr val="000000"/>
                </a:solidFill>
                <a:latin typeface="Arial Narrow" pitchFamily="34" charset="0"/>
                <a:cs typeface="+mn-cs"/>
              </a:endParaRPr>
            </a:p>
          </p:txBody>
        </p:sp>
        <p:sp>
          <p:nvSpPr>
            <p:cNvPr id="527442" name="Text Box 82"/>
            <p:cNvSpPr txBox="1">
              <a:spLocks noChangeArrowheads="1"/>
            </p:cNvSpPr>
            <p:nvPr/>
          </p:nvSpPr>
          <p:spPr bwMode="auto">
            <a:xfrm>
              <a:off x="4326" y="3180"/>
              <a:ext cx="271"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lgn="ctr">
                <a:spcBef>
                  <a:spcPct val="50000"/>
                </a:spcBef>
                <a:defRPr/>
              </a:pPr>
              <a:r>
                <a:rPr lang="en-US" sz="900" b="1">
                  <a:solidFill>
                    <a:srgbClr val="000000"/>
                  </a:solidFill>
                  <a:latin typeface="Arial Narrow" pitchFamily="34" charset="0"/>
                  <a:cs typeface="+mn-cs"/>
                </a:rPr>
                <a:t>Zambezi</a:t>
              </a:r>
              <a:endParaRPr lang="en-GB" sz="900" b="1">
                <a:solidFill>
                  <a:srgbClr val="000000"/>
                </a:solidFill>
                <a:latin typeface="Arial Narrow" pitchFamily="34" charset="0"/>
                <a:cs typeface="+mn-cs"/>
              </a:endParaRPr>
            </a:p>
          </p:txBody>
        </p:sp>
        <p:sp>
          <p:nvSpPr>
            <p:cNvPr id="527443" name="Text Box 83"/>
            <p:cNvSpPr txBox="1">
              <a:spLocks noChangeArrowheads="1"/>
            </p:cNvSpPr>
            <p:nvPr/>
          </p:nvSpPr>
          <p:spPr bwMode="auto">
            <a:xfrm>
              <a:off x="3771" y="1534"/>
              <a:ext cx="336" cy="100"/>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10800" rIns="18000" bIns="10800">
              <a:spAutoFit/>
            </a:bodyPr>
            <a:lstStyle/>
            <a:p>
              <a:pPr>
                <a:spcBef>
                  <a:spcPct val="50000"/>
                </a:spcBef>
                <a:defRPr/>
              </a:pPr>
              <a:r>
                <a:rPr lang="en-US" sz="900" b="1">
                  <a:solidFill>
                    <a:srgbClr val="000000"/>
                  </a:solidFill>
                  <a:latin typeface="Arial Narrow" pitchFamily="34" charset="0"/>
                  <a:cs typeface="+mn-cs"/>
                </a:rPr>
                <a:t>Lake Chad</a:t>
              </a:r>
              <a:endParaRPr lang="en-GB" sz="900" b="1">
                <a:solidFill>
                  <a:srgbClr val="000000"/>
                </a:solidFill>
                <a:latin typeface="Arial Narrow" pitchFamily="34" charset="0"/>
                <a:cs typeface="+mn-cs"/>
              </a:endParaRPr>
            </a:p>
          </p:txBody>
        </p:sp>
        <p:sp>
          <p:nvSpPr>
            <p:cNvPr id="527444" name="Text Box 84"/>
            <p:cNvSpPr txBox="1">
              <a:spLocks noChangeArrowheads="1"/>
            </p:cNvSpPr>
            <p:nvPr/>
          </p:nvSpPr>
          <p:spPr bwMode="auto">
            <a:xfrm>
              <a:off x="4618" y="1642"/>
              <a:ext cx="151" cy="100"/>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10800" rIns="18000" bIns="10800">
              <a:spAutoFit/>
            </a:bodyPr>
            <a:lstStyle/>
            <a:p>
              <a:pPr>
                <a:spcBef>
                  <a:spcPct val="50000"/>
                </a:spcBef>
                <a:defRPr/>
              </a:pPr>
              <a:r>
                <a:rPr lang="en-US" sz="900" b="1">
                  <a:solidFill>
                    <a:srgbClr val="000000"/>
                  </a:solidFill>
                  <a:latin typeface="Arial Narrow" pitchFamily="34" charset="0"/>
                  <a:cs typeface="+mn-cs"/>
                </a:rPr>
                <a:t>Nile</a:t>
              </a:r>
              <a:endParaRPr lang="en-GB" sz="900" b="1">
                <a:solidFill>
                  <a:srgbClr val="000000"/>
                </a:solidFill>
                <a:latin typeface="Arial Narrow" pitchFamily="34" charset="0"/>
                <a:cs typeface="+mn-cs"/>
              </a:endParaRPr>
            </a:p>
          </p:txBody>
        </p:sp>
        <p:sp>
          <p:nvSpPr>
            <p:cNvPr id="527445" name="Text Box 85"/>
            <p:cNvSpPr txBox="1">
              <a:spLocks noChangeArrowheads="1"/>
            </p:cNvSpPr>
            <p:nvPr/>
          </p:nvSpPr>
          <p:spPr bwMode="auto">
            <a:xfrm>
              <a:off x="5262" y="2907"/>
              <a:ext cx="271"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spcBef>
                  <a:spcPct val="50000"/>
                </a:spcBef>
                <a:defRPr/>
              </a:pPr>
              <a:r>
                <a:rPr lang="en-US" sz="900" b="1">
                  <a:solidFill>
                    <a:srgbClr val="000000"/>
                  </a:solidFill>
                  <a:latin typeface="Arial Narrow" pitchFamily="34" charset="0"/>
                  <a:cs typeface="+mn-cs"/>
                </a:rPr>
                <a:t>Rovuma</a:t>
              </a:r>
              <a:endParaRPr lang="en-GB" sz="900" b="1">
                <a:solidFill>
                  <a:srgbClr val="000000"/>
                </a:solidFill>
                <a:latin typeface="Arial Narrow" pitchFamily="34" charset="0"/>
                <a:cs typeface="+mn-cs"/>
              </a:endParaRPr>
            </a:p>
          </p:txBody>
        </p:sp>
        <p:sp>
          <p:nvSpPr>
            <p:cNvPr id="527446" name="Text Box 86"/>
            <p:cNvSpPr txBox="1">
              <a:spLocks noChangeArrowheads="1"/>
            </p:cNvSpPr>
            <p:nvPr/>
          </p:nvSpPr>
          <p:spPr bwMode="auto">
            <a:xfrm>
              <a:off x="3981" y="3386"/>
              <a:ext cx="413" cy="179"/>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lgn="ctr">
                <a:spcBef>
                  <a:spcPct val="50000"/>
                </a:spcBef>
                <a:defRPr/>
              </a:pPr>
              <a:r>
                <a:rPr lang="en-US" sz="900" b="1">
                  <a:solidFill>
                    <a:srgbClr val="000000"/>
                  </a:solidFill>
                  <a:latin typeface="Arial Narrow" pitchFamily="34" charset="0"/>
                  <a:cs typeface="+mn-cs"/>
                </a:rPr>
                <a:t>Okavango/</a:t>
              </a:r>
            </a:p>
            <a:p>
              <a:pPr algn="ctr">
                <a:defRPr/>
              </a:pPr>
              <a:r>
                <a:rPr lang="en-US" sz="900" b="1">
                  <a:solidFill>
                    <a:srgbClr val="000000"/>
                  </a:solidFill>
                  <a:latin typeface="Arial Narrow" pitchFamily="34" charset="0"/>
                  <a:cs typeface="+mn-cs"/>
                </a:rPr>
                <a:t>Makgadikgadi</a:t>
              </a:r>
              <a:endParaRPr lang="en-GB" sz="900" b="1">
                <a:solidFill>
                  <a:srgbClr val="000000"/>
                </a:solidFill>
                <a:latin typeface="Arial Narrow" pitchFamily="34" charset="0"/>
                <a:cs typeface="+mn-cs"/>
              </a:endParaRPr>
            </a:p>
          </p:txBody>
        </p:sp>
        <p:sp>
          <p:nvSpPr>
            <p:cNvPr id="527447" name="Text Box 87"/>
            <p:cNvSpPr txBox="1">
              <a:spLocks noChangeArrowheads="1"/>
            </p:cNvSpPr>
            <p:nvPr/>
          </p:nvSpPr>
          <p:spPr bwMode="auto">
            <a:xfrm>
              <a:off x="4440" y="3571"/>
              <a:ext cx="271"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0" bIns="10800">
              <a:spAutoFit/>
            </a:bodyPr>
            <a:lstStyle/>
            <a:p>
              <a:pPr algn="ctr">
                <a:spcBef>
                  <a:spcPct val="50000"/>
                </a:spcBef>
                <a:defRPr/>
              </a:pPr>
              <a:r>
                <a:rPr lang="en-US" sz="900" b="1">
                  <a:solidFill>
                    <a:srgbClr val="000000"/>
                  </a:solidFill>
                  <a:latin typeface="Arial Narrow" pitchFamily="34" charset="0"/>
                  <a:cs typeface="+mn-cs"/>
                </a:rPr>
                <a:t>Limpopo</a:t>
              </a:r>
              <a:endParaRPr lang="en-GB" sz="900" b="1">
                <a:solidFill>
                  <a:srgbClr val="000000"/>
                </a:solidFill>
                <a:latin typeface="Arial Narrow" pitchFamily="34" charset="0"/>
                <a:cs typeface="+mn-cs"/>
              </a:endParaRPr>
            </a:p>
          </p:txBody>
        </p:sp>
        <p:sp>
          <p:nvSpPr>
            <p:cNvPr id="527448" name="Text Box 88"/>
            <p:cNvSpPr txBox="1">
              <a:spLocks noChangeArrowheads="1"/>
            </p:cNvSpPr>
            <p:nvPr/>
          </p:nvSpPr>
          <p:spPr bwMode="auto">
            <a:xfrm>
              <a:off x="4018" y="3839"/>
              <a:ext cx="271"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lgn="ctr">
                <a:spcBef>
                  <a:spcPct val="50000"/>
                </a:spcBef>
                <a:defRPr/>
              </a:pPr>
              <a:r>
                <a:rPr lang="en-US" sz="900" b="1">
                  <a:solidFill>
                    <a:srgbClr val="000000"/>
                  </a:solidFill>
                  <a:latin typeface="Arial Narrow" pitchFamily="34" charset="0"/>
                  <a:cs typeface="+mn-cs"/>
                </a:rPr>
                <a:t>Orange</a:t>
              </a:r>
              <a:endParaRPr lang="en-GB" sz="900" b="1">
                <a:solidFill>
                  <a:srgbClr val="000000"/>
                </a:solidFill>
                <a:latin typeface="Arial Narrow" pitchFamily="34" charset="0"/>
                <a:cs typeface="+mn-cs"/>
              </a:endParaRPr>
            </a:p>
          </p:txBody>
        </p:sp>
        <p:sp>
          <p:nvSpPr>
            <p:cNvPr id="527449" name="Text Box 89"/>
            <p:cNvSpPr txBox="1">
              <a:spLocks noChangeArrowheads="1"/>
            </p:cNvSpPr>
            <p:nvPr/>
          </p:nvSpPr>
          <p:spPr bwMode="auto">
            <a:xfrm>
              <a:off x="3248" y="3244"/>
              <a:ext cx="271" cy="100"/>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10800" rIns="18000" bIns="10800">
              <a:spAutoFit/>
            </a:bodyPr>
            <a:lstStyle/>
            <a:p>
              <a:pPr algn="r">
                <a:spcBef>
                  <a:spcPct val="50000"/>
                </a:spcBef>
                <a:defRPr/>
              </a:pPr>
              <a:r>
                <a:rPr lang="en-US" sz="900" b="1">
                  <a:solidFill>
                    <a:srgbClr val="000000"/>
                  </a:solidFill>
                  <a:latin typeface="Arial Narrow" pitchFamily="34" charset="0"/>
                  <a:cs typeface="+mn-cs"/>
                </a:rPr>
                <a:t>Cunene</a:t>
              </a:r>
              <a:endParaRPr lang="en-GB" sz="900" b="1">
                <a:solidFill>
                  <a:srgbClr val="000000"/>
                </a:solidFill>
                <a:latin typeface="Arial Narrow" pitchFamily="34" charset="0"/>
                <a:cs typeface="+mn-cs"/>
              </a:endParaRPr>
            </a:p>
          </p:txBody>
        </p:sp>
        <p:sp>
          <p:nvSpPr>
            <p:cNvPr id="527450" name="Text Box 90"/>
            <p:cNvSpPr txBox="1">
              <a:spLocks noChangeArrowheads="1"/>
            </p:cNvSpPr>
            <p:nvPr/>
          </p:nvSpPr>
          <p:spPr bwMode="auto">
            <a:xfrm>
              <a:off x="3249" y="3363"/>
              <a:ext cx="270" cy="100"/>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10800" rIns="18000" bIns="10800">
              <a:spAutoFit/>
            </a:bodyPr>
            <a:lstStyle/>
            <a:p>
              <a:pPr algn="r">
                <a:spcBef>
                  <a:spcPct val="50000"/>
                </a:spcBef>
                <a:defRPr/>
              </a:pPr>
              <a:r>
                <a:rPr lang="en-US" sz="900" b="1">
                  <a:solidFill>
                    <a:srgbClr val="000000"/>
                  </a:solidFill>
                  <a:latin typeface="Arial Narrow" pitchFamily="34" charset="0"/>
                  <a:cs typeface="+mn-cs"/>
                </a:rPr>
                <a:t>Cuvelai</a:t>
              </a:r>
              <a:endParaRPr lang="en-GB" sz="900" b="1">
                <a:solidFill>
                  <a:srgbClr val="000000"/>
                </a:solidFill>
                <a:latin typeface="Arial Narrow" pitchFamily="34" charset="0"/>
                <a:cs typeface="+mn-cs"/>
              </a:endParaRPr>
            </a:p>
          </p:txBody>
        </p:sp>
        <p:sp>
          <p:nvSpPr>
            <p:cNvPr id="527451" name="Text Box 91"/>
            <p:cNvSpPr txBox="1">
              <a:spLocks noChangeArrowheads="1"/>
            </p:cNvSpPr>
            <p:nvPr/>
          </p:nvSpPr>
          <p:spPr bwMode="auto">
            <a:xfrm>
              <a:off x="4969" y="3724"/>
              <a:ext cx="271" cy="100"/>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10800" rIns="18000" bIns="10800">
              <a:spAutoFit/>
            </a:bodyPr>
            <a:lstStyle/>
            <a:p>
              <a:pPr>
                <a:spcBef>
                  <a:spcPct val="50000"/>
                </a:spcBef>
                <a:defRPr/>
              </a:pPr>
              <a:r>
                <a:rPr lang="en-US" sz="900" b="1">
                  <a:solidFill>
                    <a:srgbClr val="000000"/>
                  </a:solidFill>
                  <a:latin typeface="Arial Narrow" pitchFamily="34" charset="0"/>
                  <a:cs typeface="+mn-cs"/>
                </a:rPr>
                <a:t>Incomati</a:t>
              </a:r>
              <a:endParaRPr lang="en-GB" sz="900" b="1">
                <a:solidFill>
                  <a:srgbClr val="000000"/>
                </a:solidFill>
                <a:latin typeface="Arial Narrow" pitchFamily="34" charset="0"/>
                <a:cs typeface="+mn-cs"/>
              </a:endParaRPr>
            </a:p>
          </p:txBody>
        </p:sp>
        <p:sp>
          <p:nvSpPr>
            <p:cNvPr id="527452" name="Text Box 92"/>
            <p:cNvSpPr txBox="1">
              <a:spLocks noChangeArrowheads="1"/>
            </p:cNvSpPr>
            <p:nvPr/>
          </p:nvSpPr>
          <p:spPr bwMode="auto">
            <a:xfrm>
              <a:off x="4969" y="3838"/>
              <a:ext cx="302" cy="100"/>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10800" rIns="18000" bIns="10800">
              <a:spAutoFit/>
            </a:bodyPr>
            <a:lstStyle/>
            <a:p>
              <a:pPr>
                <a:spcBef>
                  <a:spcPct val="50000"/>
                </a:spcBef>
                <a:defRPr/>
              </a:pPr>
              <a:r>
                <a:rPr lang="en-US" sz="900" b="1">
                  <a:solidFill>
                    <a:srgbClr val="000000"/>
                  </a:solidFill>
                  <a:latin typeface="Arial Narrow" pitchFamily="34" charset="0"/>
                  <a:cs typeface="+mn-cs"/>
                </a:rPr>
                <a:t>Umbeluzi</a:t>
              </a:r>
              <a:endParaRPr lang="en-GB" sz="900" b="1">
                <a:solidFill>
                  <a:srgbClr val="000000"/>
                </a:solidFill>
                <a:latin typeface="Arial Narrow" pitchFamily="34" charset="0"/>
                <a:cs typeface="+mn-cs"/>
              </a:endParaRPr>
            </a:p>
          </p:txBody>
        </p:sp>
        <p:sp>
          <p:nvSpPr>
            <p:cNvPr id="527453" name="Text Box 93"/>
            <p:cNvSpPr txBox="1">
              <a:spLocks noChangeArrowheads="1"/>
            </p:cNvSpPr>
            <p:nvPr/>
          </p:nvSpPr>
          <p:spPr bwMode="auto">
            <a:xfrm>
              <a:off x="4969" y="3952"/>
              <a:ext cx="271" cy="100"/>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10800" rIns="18000" bIns="10800">
              <a:spAutoFit/>
            </a:bodyPr>
            <a:lstStyle/>
            <a:p>
              <a:pPr>
                <a:spcBef>
                  <a:spcPct val="50000"/>
                </a:spcBef>
                <a:defRPr/>
              </a:pPr>
              <a:r>
                <a:rPr lang="en-US" sz="900" b="1">
                  <a:solidFill>
                    <a:srgbClr val="000000"/>
                  </a:solidFill>
                  <a:latin typeface="Arial Narrow" pitchFamily="34" charset="0"/>
                  <a:cs typeface="+mn-cs"/>
                </a:rPr>
                <a:t>Maputo</a:t>
              </a:r>
              <a:endParaRPr lang="en-GB" sz="900" b="1">
                <a:solidFill>
                  <a:srgbClr val="000000"/>
                </a:solidFill>
                <a:latin typeface="Arial Narrow" pitchFamily="34" charset="0"/>
                <a:cs typeface="+mn-cs"/>
              </a:endParaRPr>
            </a:p>
          </p:txBody>
        </p:sp>
        <p:sp>
          <p:nvSpPr>
            <p:cNvPr id="527454" name="Text Box 94"/>
            <p:cNvSpPr txBox="1">
              <a:spLocks noChangeArrowheads="1"/>
            </p:cNvSpPr>
            <p:nvPr/>
          </p:nvSpPr>
          <p:spPr bwMode="auto">
            <a:xfrm>
              <a:off x="4969" y="3382"/>
              <a:ext cx="271" cy="100"/>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10800" rIns="18000" bIns="10800">
              <a:spAutoFit/>
            </a:bodyPr>
            <a:lstStyle/>
            <a:p>
              <a:pPr>
                <a:spcBef>
                  <a:spcPct val="50000"/>
                </a:spcBef>
                <a:defRPr/>
              </a:pPr>
              <a:r>
                <a:rPr lang="en-US" sz="900" b="1">
                  <a:solidFill>
                    <a:srgbClr val="000000"/>
                  </a:solidFill>
                  <a:latin typeface="Arial Narrow" pitchFamily="34" charset="0"/>
                  <a:cs typeface="+mn-cs"/>
                </a:rPr>
                <a:t>Pungué</a:t>
              </a:r>
              <a:endParaRPr lang="en-GB" sz="900" b="1">
                <a:solidFill>
                  <a:srgbClr val="000000"/>
                </a:solidFill>
                <a:latin typeface="Arial Narrow" pitchFamily="34" charset="0"/>
                <a:cs typeface="+mn-cs"/>
              </a:endParaRPr>
            </a:p>
          </p:txBody>
        </p:sp>
        <p:sp>
          <p:nvSpPr>
            <p:cNvPr id="527455" name="Text Box 95"/>
            <p:cNvSpPr txBox="1">
              <a:spLocks noChangeArrowheads="1"/>
            </p:cNvSpPr>
            <p:nvPr/>
          </p:nvSpPr>
          <p:spPr bwMode="auto">
            <a:xfrm>
              <a:off x="4969" y="3610"/>
              <a:ext cx="193" cy="100"/>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10800" rIns="18000" bIns="10800">
              <a:spAutoFit/>
            </a:bodyPr>
            <a:lstStyle/>
            <a:p>
              <a:pPr>
                <a:spcBef>
                  <a:spcPct val="50000"/>
                </a:spcBef>
                <a:defRPr/>
              </a:pPr>
              <a:r>
                <a:rPr lang="en-US" sz="900" b="1">
                  <a:solidFill>
                    <a:srgbClr val="000000"/>
                  </a:solidFill>
                  <a:latin typeface="Arial Narrow" pitchFamily="34" charset="0"/>
                  <a:cs typeface="+mn-cs"/>
                </a:rPr>
                <a:t>Save</a:t>
              </a:r>
              <a:endParaRPr lang="en-GB" sz="900" b="1">
                <a:solidFill>
                  <a:srgbClr val="000000"/>
                </a:solidFill>
                <a:latin typeface="Arial Narrow" pitchFamily="34" charset="0"/>
                <a:cs typeface="+mn-cs"/>
              </a:endParaRPr>
            </a:p>
          </p:txBody>
        </p:sp>
        <p:sp>
          <p:nvSpPr>
            <p:cNvPr id="527456" name="Text Box 96"/>
            <p:cNvSpPr txBox="1">
              <a:spLocks noChangeArrowheads="1"/>
            </p:cNvSpPr>
            <p:nvPr/>
          </p:nvSpPr>
          <p:spPr bwMode="auto">
            <a:xfrm>
              <a:off x="4969" y="3496"/>
              <a:ext cx="193" cy="100"/>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10800" rIns="18000" bIns="10800">
              <a:spAutoFit/>
            </a:bodyPr>
            <a:lstStyle/>
            <a:p>
              <a:pPr>
                <a:spcBef>
                  <a:spcPct val="50000"/>
                </a:spcBef>
                <a:defRPr/>
              </a:pPr>
              <a:r>
                <a:rPr lang="en-US" sz="900" b="1">
                  <a:solidFill>
                    <a:srgbClr val="000000"/>
                  </a:solidFill>
                  <a:latin typeface="Arial Narrow" pitchFamily="34" charset="0"/>
                  <a:cs typeface="+mn-cs"/>
                </a:rPr>
                <a:t>Buzi</a:t>
              </a:r>
              <a:endParaRPr lang="en-GB" sz="900" b="1">
                <a:solidFill>
                  <a:srgbClr val="000000"/>
                </a:solidFill>
                <a:latin typeface="Arial Narrow" pitchFamily="34" charset="0"/>
                <a:cs typeface="+mn-cs"/>
              </a:endParaRPr>
            </a:p>
          </p:txBody>
        </p:sp>
        <p:sp>
          <p:nvSpPr>
            <p:cNvPr id="527457" name="Freeform 97"/>
            <p:cNvSpPr>
              <a:spLocks/>
            </p:cNvSpPr>
            <p:nvPr/>
          </p:nvSpPr>
          <p:spPr bwMode="auto">
            <a:xfrm>
              <a:off x="3525" y="3288"/>
              <a:ext cx="192" cy="25"/>
            </a:xfrm>
            <a:custGeom>
              <a:avLst/>
              <a:gdLst>
                <a:gd name="T0" fmla="*/ 0 w 192"/>
                <a:gd name="T1" fmla="*/ 25 h 25"/>
                <a:gd name="T2" fmla="*/ 192 w 192"/>
                <a:gd name="T3" fmla="*/ 0 h 25"/>
              </a:gdLst>
              <a:ahLst/>
              <a:cxnLst>
                <a:cxn ang="0">
                  <a:pos x="T0" y="T1"/>
                </a:cxn>
                <a:cxn ang="0">
                  <a:pos x="T2" y="T3"/>
                </a:cxn>
              </a:cxnLst>
              <a:rect l="0" t="0" r="r" b="b"/>
              <a:pathLst>
                <a:path w="192" h="25">
                  <a:moveTo>
                    <a:pt x="0" y="25"/>
                  </a:moveTo>
                  <a:lnTo>
                    <a:pt x="192" y="0"/>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458" name="Line 98"/>
            <p:cNvSpPr>
              <a:spLocks noChangeShapeType="1"/>
            </p:cNvSpPr>
            <p:nvPr/>
          </p:nvSpPr>
          <p:spPr bwMode="auto">
            <a:xfrm flipV="1">
              <a:off x="3525" y="3342"/>
              <a:ext cx="316" cy="86"/>
            </a:xfrm>
            <a:prstGeom prst="line">
              <a:avLst/>
            </a:prstGeom>
            <a:noFill/>
            <a:ln w="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459" name="Freeform 99"/>
            <p:cNvSpPr>
              <a:spLocks/>
            </p:cNvSpPr>
            <p:nvPr/>
          </p:nvSpPr>
          <p:spPr bwMode="auto">
            <a:xfrm>
              <a:off x="4953" y="2952"/>
              <a:ext cx="294" cy="36"/>
            </a:xfrm>
            <a:custGeom>
              <a:avLst/>
              <a:gdLst>
                <a:gd name="T0" fmla="*/ 0 w 294"/>
                <a:gd name="T1" fmla="*/ 36 h 36"/>
                <a:gd name="T2" fmla="*/ 294 w 294"/>
                <a:gd name="T3" fmla="*/ 0 h 36"/>
              </a:gdLst>
              <a:ahLst/>
              <a:cxnLst>
                <a:cxn ang="0">
                  <a:pos x="T0" y="T1"/>
                </a:cxn>
                <a:cxn ang="0">
                  <a:pos x="T2" y="T3"/>
                </a:cxn>
              </a:cxnLst>
              <a:rect l="0" t="0" r="r" b="b"/>
              <a:pathLst>
                <a:path w="294" h="36">
                  <a:moveTo>
                    <a:pt x="0" y="36"/>
                  </a:moveTo>
                  <a:lnTo>
                    <a:pt x="294" y="0"/>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460" name="Freeform 100"/>
            <p:cNvSpPr>
              <a:spLocks/>
            </p:cNvSpPr>
            <p:nvPr/>
          </p:nvSpPr>
          <p:spPr bwMode="auto">
            <a:xfrm>
              <a:off x="4799" y="3382"/>
              <a:ext cx="157" cy="56"/>
            </a:xfrm>
            <a:custGeom>
              <a:avLst/>
              <a:gdLst>
                <a:gd name="T0" fmla="*/ 0 w 157"/>
                <a:gd name="T1" fmla="*/ 0 h 56"/>
                <a:gd name="T2" fmla="*/ 157 w 157"/>
                <a:gd name="T3" fmla="*/ 56 h 56"/>
              </a:gdLst>
              <a:ahLst/>
              <a:cxnLst>
                <a:cxn ang="0">
                  <a:pos x="T0" y="T1"/>
                </a:cxn>
                <a:cxn ang="0">
                  <a:pos x="T2" y="T3"/>
                </a:cxn>
              </a:cxnLst>
              <a:rect l="0" t="0" r="r" b="b"/>
              <a:pathLst>
                <a:path w="157" h="56">
                  <a:moveTo>
                    <a:pt x="0" y="0"/>
                  </a:moveTo>
                  <a:lnTo>
                    <a:pt x="157" y="56"/>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461" name="Freeform 101"/>
            <p:cNvSpPr>
              <a:spLocks/>
            </p:cNvSpPr>
            <p:nvPr/>
          </p:nvSpPr>
          <p:spPr bwMode="auto">
            <a:xfrm>
              <a:off x="4772" y="3445"/>
              <a:ext cx="184" cy="77"/>
            </a:xfrm>
            <a:custGeom>
              <a:avLst/>
              <a:gdLst>
                <a:gd name="T0" fmla="*/ 0 w 184"/>
                <a:gd name="T1" fmla="*/ 0 h 77"/>
                <a:gd name="T2" fmla="*/ 184 w 184"/>
                <a:gd name="T3" fmla="*/ 77 h 77"/>
              </a:gdLst>
              <a:ahLst/>
              <a:cxnLst>
                <a:cxn ang="0">
                  <a:pos x="T0" y="T1"/>
                </a:cxn>
                <a:cxn ang="0">
                  <a:pos x="T2" y="T3"/>
                </a:cxn>
              </a:cxnLst>
              <a:rect l="0" t="0" r="r" b="b"/>
              <a:pathLst>
                <a:path w="184" h="77">
                  <a:moveTo>
                    <a:pt x="0" y="0"/>
                  </a:moveTo>
                  <a:lnTo>
                    <a:pt x="184" y="77"/>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462" name="Freeform 102"/>
            <p:cNvSpPr>
              <a:spLocks/>
            </p:cNvSpPr>
            <p:nvPr/>
          </p:nvSpPr>
          <p:spPr bwMode="auto">
            <a:xfrm>
              <a:off x="4653" y="3480"/>
              <a:ext cx="303" cy="147"/>
            </a:xfrm>
            <a:custGeom>
              <a:avLst/>
              <a:gdLst>
                <a:gd name="T0" fmla="*/ 0 w 303"/>
                <a:gd name="T1" fmla="*/ 0 h 147"/>
                <a:gd name="T2" fmla="*/ 303 w 303"/>
                <a:gd name="T3" fmla="*/ 147 h 147"/>
              </a:gdLst>
              <a:ahLst/>
              <a:cxnLst>
                <a:cxn ang="0">
                  <a:pos x="T0" y="T1"/>
                </a:cxn>
                <a:cxn ang="0">
                  <a:pos x="T2" y="T3"/>
                </a:cxn>
              </a:cxnLst>
              <a:rect l="0" t="0" r="r" b="b"/>
              <a:pathLst>
                <a:path w="303" h="147">
                  <a:moveTo>
                    <a:pt x="0" y="0"/>
                  </a:moveTo>
                  <a:lnTo>
                    <a:pt x="303" y="147"/>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463" name="Freeform 103"/>
            <p:cNvSpPr>
              <a:spLocks/>
            </p:cNvSpPr>
            <p:nvPr/>
          </p:nvSpPr>
          <p:spPr bwMode="auto">
            <a:xfrm>
              <a:off x="4668" y="3741"/>
              <a:ext cx="288" cy="9"/>
            </a:xfrm>
            <a:custGeom>
              <a:avLst/>
              <a:gdLst>
                <a:gd name="T0" fmla="*/ 0 w 288"/>
                <a:gd name="T1" fmla="*/ 0 h 9"/>
                <a:gd name="T2" fmla="*/ 288 w 288"/>
                <a:gd name="T3" fmla="*/ 9 h 9"/>
              </a:gdLst>
              <a:ahLst/>
              <a:cxnLst>
                <a:cxn ang="0">
                  <a:pos x="T0" y="T1"/>
                </a:cxn>
                <a:cxn ang="0">
                  <a:pos x="T2" y="T3"/>
                </a:cxn>
              </a:cxnLst>
              <a:rect l="0" t="0" r="r" b="b"/>
              <a:pathLst>
                <a:path w="288" h="9">
                  <a:moveTo>
                    <a:pt x="0" y="0"/>
                  </a:moveTo>
                  <a:lnTo>
                    <a:pt x="288" y="9"/>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464" name="Freeform 104"/>
            <p:cNvSpPr>
              <a:spLocks/>
            </p:cNvSpPr>
            <p:nvPr/>
          </p:nvSpPr>
          <p:spPr bwMode="auto">
            <a:xfrm>
              <a:off x="4695" y="3792"/>
              <a:ext cx="261" cy="66"/>
            </a:xfrm>
            <a:custGeom>
              <a:avLst/>
              <a:gdLst>
                <a:gd name="T0" fmla="*/ 0 w 261"/>
                <a:gd name="T1" fmla="*/ 0 h 66"/>
                <a:gd name="T2" fmla="*/ 261 w 261"/>
                <a:gd name="T3" fmla="*/ 66 h 66"/>
              </a:gdLst>
              <a:ahLst/>
              <a:cxnLst>
                <a:cxn ang="0">
                  <a:pos x="T0" y="T1"/>
                </a:cxn>
                <a:cxn ang="0">
                  <a:pos x="T2" y="T3"/>
                </a:cxn>
              </a:cxnLst>
              <a:rect l="0" t="0" r="r" b="b"/>
              <a:pathLst>
                <a:path w="261" h="66">
                  <a:moveTo>
                    <a:pt x="0" y="0"/>
                  </a:moveTo>
                  <a:lnTo>
                    <a:pt x="261" y="66"/>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465" name="Freeform 105"/>
            <p:cNvSpPr>
              <a:spLocks/>
            </p:cNvSpPr>
            <p:nvPr/>
          </p:nvSpPr>
          <p:spPr bwMode="auto">
            <a:xfrm>
              <a:off x="4651" y="3839"/>
              <a:ext cx="305" cy="118"/>
            </a:xfrm>
            <a:custGeom>
              <a:avLst/>
              <a:gdLst>
                <a:gd name="T0" fmla="*/ 0 w 305"/>
                <a:gd name="T1" fmla="*/ 0 h 118"/>
                <a:gd name="T2" fmla="*/ 305 w 305"/>
                <a:gd name="T3" fmla="*/ 118 h 118"/>
              </a:gdLst>
              <a:ahLst/>
              <a:cxnLst>
                <a:cxn ang="0">
                  <a:pos x="T0" y="T1"/>
                </a:cxn>
                <a:cxn ang="0">
                  <a:pos x="T2" y="T3"/>
                </a:cxn>
              </a:cxnLst>
              <a:rect l="0" t="0" r="r" b="b"/>
              <a:pathLst>
                <a:path w="305" h="118">
                  <a:moveTo>
                    <a:pt x="0" y="0"/>
                  </a:moveTo>
                  <a:lnTo>
                    <a:pt x="305" y="118"/>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466" name="Text Box 106"/>
            <p:cNvSpPr txBox="1">
              <a:spLocks noChangeArrowheads="1"/>
            </p:cNvSpPr>
            <p:nvPr/>
          </p:nvSpPr>
          <p:spPr bwMode="auto">
            <a:xfrm>
              <a:off x="2205" y="1382"/>
              <a:ext cx="271"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spcBef>
                  <a:spcPct val="50000"/>
                </a:spcBef>
                <a:defRPr/>
              </a:pPr>
              <a:r>
                <a:rPr lang="en-US" sz="900" b="1">
                  <a:solidFill>
                    <a:srgbClr val="000000"/>
                  </a:solidFill>
                  <a:latin typeface="Arial Narrow" pitchFamily="34" charset="0"/>
                  <a:cs typeface="+mn-cs"/>
                </a:rPr>
                <a:t>Senegal</a:t>
              </a:r>
              <a:endParaRPr lang="en-GB" sz="900" b="1">
                <a:solidFill>
                  <a:srgbClr val="000000"/>
                </a:solidFill>
                <a:latin typeface="Arial Narrow" pitchFamily="34" charset="0"/>
                <a:cs typeface="+mn-cs"/>
              </a:endParaRPr>
            </a:p>
          </p:txBody>
        </p:sp>
        <p:sp>
          <p:nvSpPr>
            <p:cNvPr id="527467" name="Text Box 107"/>
            <p:cNvSpPr txBox="1">
              <a:spLocks noChangeArrowheads="1"/>
            </p:cNvSpPr>
            <p:nvPr/>
          </p:nvSpPr>
          <p:spPr bwMode="auto">
            <a:xfrm>
              <a:off x="3065" y="1417"/>
              <a:ext cx="195"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spcBef>
                  <a:spcPct val="50000"/>
                </a:spcBef>
                <a:defRPr/>
              </a:pPr>
              <a:r>
                <a:rPr lang="en-US" sz="900" b="1">
                  <a:solidFill>
                    <a:srgbClr val="000000"/>
                  </a:solidFill>
                  <a:latin typeface="Arial Narrow" pitchFamily="34" charset="0"/>
                  <a:cs typeface="+mn-cs"/>
                </a:rPr>
                <a:t>Niger</a:t>
              </a:r>
              <a:endParaRPr lang="en-GB" sz="900" b="1">
                <a:solidFill>
                  <a:srgbClr val="000000"/>
                </a:solidFill>
                <a:latin typeface="Arial Narrow" pitchFamily="34" charset="0"/>
                <a:cs typeface="+mn-cs"/>
              </a:endParaRPr>
            </a:p>
          </p:txBody>
        </p:sp>
        <p:sp>
          <p:nvSpPr>
            <p:cNvPr id="527468" name="Text Box 108"/>
            <p:cNvSpPr txBox="1">
              <a:spLocks noChangeArrowheads="1"/>
            </p:cNvSpPr>
            <p:nvPr/>
          </p:nvSpPr>
          <p:spPr bwMode="auto">
            <a:xfrm>
              <a:off x="5046" y="2046"/>
              <a:ext cx="349" cy="179"/>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lgn="ctr">
                <a:spcBef>
                  <a:spcPct val="50000"/>
                </a:spcBef>
                <a:defRPr/>
              </a:pPr>
              <a:r>
                <a:rPr lang="en-US" sz="900" b="1">
                  <a:solidFill>
                    <a:srgbClr val="000000"/>
                  </a:solidFill>
                  <a:latin typeface="Arial Narrow" pitchFamily="34" charset="0"/>
                  <a:cs typeface="+mn-cs"/>
                </a:rPr>
                <a:t>Juba-Shibeli</a:t>
              </a:r>
              <a:endParaRPr lang="en-GB" sz="900" b="1">
                <a:solidFill>
                  <a:srgbClr val="000000"/>
                </a:solidFill>
                <a:latin typeface="Arial Narrow" pitchFamily="34" charset="0"/>
                <a:cs typeface="+mn-cs"/>
              </a:endParaRPr>
            </a:p>
          </p:txBody>
        </p:sp>
        <p:sp>
          <p:nvSpPr>
            <p:cNvPr id="527469" name="Text Box 109"/>
            <p:cNvSpPr txBox="1">
              <a:spLocks noChangeArrowheads="1"/>
            </p:cNvSpPr>
            <p:nvPr/>
          </p:nvSpPr>
          <p:spPr bwMode="auto">
            <a:xfrm>
              <a:off x="5262" y="2346"/>
              <a:ext cx="407"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spcBef>
                  <a:spcPct val="50000"/>
                </a:spcBef>
                <a:defRPr/>
              </a:pPr>
              <a:r>
                <a:rPr lang="en-US" sz="900" b="1">
                  <a:solidFill>
                    <a:srgbClr val="000000"/>
                  </a:solidFill>
                  <a:latin typeface="Arial Narrow" pitchFamily="34" charset="0"/>
                  <a:cs typeface="+mn-cs"/>
                </a:rPr>
                <a:t>Lake Turkana</a:t>
              </a:r>
              <a:endParaRPr lang="en-GB" sz="900" b="1">
                <a:solidFill>
                  <a:srgbClr val="000000"/>
                </a:solidFill>
                <a:latin typeface="Arial Narrow" pitchFamily="34" charset="0"/>
                <a:cs typeface="+mn-cs"/>
              </a:endParaRPr>
            </a:p>
          </p:txBody>
        </p:sp>
        <p:sp>
          <p:nvSpPr>
            <p:cNvPr id="527470" name="Text Box 110"/>
            <p:cNvSpPr txBox="1">
              <a:spLocks noChangeArrowheads="1"/>
            </p:cNvSpPr>
            <p:nvPr/>
          </p:nvSpPr>
          <p:spPr bwMode="auto">
            <a:xfrm>
              <a:off x="5262" y="2742"/>
              <a:ext cx="407"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spcBef>
                  <a:spcPct val="50000"/>
                </a:spcBef>
                <a:defRPr/>
              </a:pPr>
              <a:r>
                <a:rPr lang="en-US" sz="900" b="1">
                  <a:solidFill>
                    <a:srgbClr val="000000"/>
                  </a:solidFill>
                  <a:latin typeface="Arial Narrow" pitchFamily="34" charset="0"/>
                  <a:cs typeface="+mn-cs"/>
                </a:rPr>
                <a:t>Lake Natron</a:t>
              </a:r>
              <a:endParaRPr lang="en-GB" sz="900" b="1">
                <a:solidFill>
                  <a:srgbClr val="000000"/>
                </a:solidFill>
                <a:latin typeface="Arial Narrow" pitchFamily="34" charset="0"/>
                <a:cs typeface="+mn-cs"/>
              </a:endParaRPr>
            </a:p>
          </p:txBody>
        </p:sp>
        <p:sp>
          <p:nvSpPr>
            <p:cNvPr id="527471" name="Text Box 111"/>
            <p:cNvSpPr txBox="1">
              <a:spLocks noChangeArrowheads="1"/>
            </p:cNvSpPr>
            <p:nvPr/>
          </p:nvSpPr>
          <p:spPr bwMode="auto">
            <a:xfrm>
              <a:off x="5262" y="2445"/>
              <a:ext cx="475"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spcBef>
                  <a:spcPct val="50000"/>
                </a:spcBef>
                <a:defRPr/>
              </a:pPr>
              <a:r>
                <a:rPr lang="en-US" sz="900" b="1">
                  <a:solidFill>
                    <a:srgbClr val="000000"/>
                  </a:solidFill>
                  <a:latin typeface="Arial Narrow" pitchFamily="34" charset="0"/>
                  <a:cs typeface="+mn-cs"/>
                </a:rPr>
                <a:t>Lotagipi Swamp</a:t>
              </a:r>
              <a:endParaRPr lang="en-GB" sz="900" b="1">
                <a:solidFill>
                  <a:srgbClr val="000000"/>
                </a:solidFill>
                <a:latin typeface="Arial Narrow" pitchFamily="34" charset="0"/>
                <a:cs typeface="+mn-cs"/>
              </a:endParaRPr>
            </a:p>
          </p:txBody>
        </p:sp>
        <p:sp>
          <p:nvSpPr>
            <p:cNvPr id="527472" name="Text Box 112"/>
            <p:cNvSpPr txBox="1">
              <a:spLocks noChangeArrowheads="1"/>
            </p:cNvSpPr>
            <p:nvPr/>
          </p:nvSpPr>
          <p:spPr bwMode="auto">
            <a:xfrm>
              <a:off x="5262" y="2544"/>
              <a:ext cx="230"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spcBef>
                  <a:spcPct val="50000"/>
                </a:spcBef>
                <a:defRPr/>
              </a:pPr>
              <a:r>
                <a:rPr lang="en-US" sz="900" b="1">
                  <a:solidFill>
                    <a:srgbClr val="000000"/>
                  </a:solidFill>
                  <a:latin typeface="Arial Narrow" pitchFamily="34" charset="0"/>
                  <a:cs typeface="+mn-cs"/>
                </a:rPr>
                <a:t>Umba</a:t>
              </a:r>
              <a:endParaRPr lang="en-GB" sz="900" b="1">
                <a:solidFill>
                  <a:srgbClr val="000000"/>
                </a:solidFill>
                <a:latin typeface="Arial Narrow" pitchFamily="34" charset="0"/>
                <a:cs typeface="+mn-cs"/>
              </a:endParaRPr>
            </a:p>
          </p:txBody>
        </p:sp>
        <p:sp>
          <p:nvSpPr>
            <p:cNvPr id="527473" name="Text Box 113"/>
            <p:cNvSpPr txBox="1">
              <a:spLocks noChangeArrowheads="1"/>
            </p:cNvSpPr>
            <p:nvPr/>
          </p:nvSpPr>
          <p:spPr bwMode="auto">
            <a:xfrm>
              <a:off x="5327" y="1510"/>
              <a:ext cx="230"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spcBef>
                  <a:spcPct val="50000"/>
                </a:spcBef>
                <a:defRPr/>
              </a:pPr>
              <a:r>
                <a:rPr lang="en-US" sz="900" b="1">
                  <a:solidFill>
                    <a:srgbClr val="000000"/>
                  </a:solidFill>
                  <a:latin typeface="Arial Narrow" pitchFamily="34" charset="0"/>
                  <a:cs typeface="+mn-cs"/>
                </a:rPr>
                <a:t>Awash</a:t>
              </a:r>
              <a:endParaRPr lang="en-GB" sz="900" b="1">
                <a:solidFill>
                  <a:srgbClr val="000000"/>
                </a:solidFill>
                <a:latin typeface="Arial Narrow" pitchFamily="34" charset="0"/>
                <a:cs typeface="+mn-cs"/>
              </a:endParaRPr>
            </a:p>
          </p:txBody>
        </p:sp>
        <p:sp>
          <p:nvSpPr>
            <p:cNvPr id="527474" name="Text Box 114"/>
            <p:cNvSpPr txBox="1">
              <a:spLocks noChangeArrowheads="1"/>
            </p:cNvSpPr>
            <p:nvPr/>
          </p:nvSpPr>
          <p:spPr bwMode="auto">
            <a:xfrm>
              <a:off x="5327" y="1384"/>
              <a:ext cx="230"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spcBef>
                  <a:spcPct val="50000"/>
                </a:spcBef>
                <a:defRPr/>
              </a:pPr>
              <a:r>
                <a:rPr lang="en-US" sz="900" b="1">
                  <a:solidFill>
                    <a:srgbClr val="000000"/>
                  </a:solidFill>
                  <a:latin typeface="Arial Narrow" pitchFamily="34" charset="0"/>
                  <a:cs typeface="+mn-cs"/>
                </a:rPr>
                <a:t>Gash</a:t>
              </a:r>
              <a:endParaRPr lang="en-GB" sz="900" b="1">
                <a:solidFill>
                  <a:srgbClr val="000000"/>
                </a:solidFill>
                <a:latin typeface="Arial Narrow" pitchFamily="34" charset="0"/>
                <a:cs typeface="+mn-cs"/>
              </a:endParaRPr>
            </a:p>
          </p:txBody>
        </p:sp>
        <p:sp>
          <p:nvSpPr>
            <p:cNvPr id="527475" name="Text Box 115"/>
            <p:cNvSpPr txBox="1">
              <a:spLocks noChangeArrowheads="1"/>
            </p:cNvSpPr>
            <p:nvPr/>
          </p:nvSpPr>
          <p:spPr bwMode="auto">
            <a:xfrm>
              <a:off x="5327" y="1258"/>
              <a:ext cx="230"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spcBef>
                  <a:spcPct val="50000"/>
                </a:spcBef>
                <a:defRPr/>
              </a:pPr>
              <a:r>
                <a:rPr lang="en-US" sz="900" b="1">
                  <a:solidFill>
                    <a:srgbClr val="000000"/>
                  </a:solidFill>
                  <a:latin typeface="Arial Narrow" pitchFamily="34" charset="0"/>
                  <a:cs typeface="+mn-cs"/>
                </a:rPr>
                <a:t>Baraka</a:t>
              </a:r>
              <a:endParaRPr lang="en-GB" sz="900" b="1">
                <a:solidFill>
                  <a:srgbClr val="000000"/>
                </a:solidFill>
                <a:latin typeface="Arial Narrow" pitchFamily="34" charset="0"/>
                <a:cs typeface="+mn-cs"/>
              </a:endParaRPr>
            </a:p>
          </p:txBody>
        </p:sp>
        <p:sp>
          <p:nvSpPr>
            <p:cNvPr id="527476" name="Freeform 116"/>
            <p:cNvSpPr>
              <a:spLocks/>
            </p:cNvSpPr>
            <p:nvPr/>
          </p:nvSpPr>
          <p:spPr bwMode="auto">
            <a:xfrm>
              <a:off x="5154" y="1572"/>
              <a:ext cx="159" cy="162"/>
            </a:xfrm>
            <a:custGeom>
              <a:avLst/>
              <a:gdLst>
                <a:gd name="T0" fmla="*/ 0 w 159"/>
                <a:gd name="T1" fmla="*/ 162 h 162"/>
                <a:gd name="T2" fmla="*/ 159 w 159"/>
                <a:gd name="T3" fmla="*/ 0 h 162"/>
              </a:gdLst>
              <a:ahLst/>
              <a:cxnLst>
                <a:cxn ang="0">
                  <a:pos x="T0" y="T1"/>
                </a:cxn>
                <a:cxn ang="0">
                  <a:pos x="T2" y="T3"/>
                </a:cxn>
              </a:cxnLst>
              <a:rect l="0" t="0" r="r" b="b"/>
              <a:pathLst>
                <a:path w="159" h="162">
                  <a:moveTo>
                    <a:pt x="0" y="162"/>
                  </a:moveTo>
                  <a:lnTo>
                    <a:pt x="159" y="0"/>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477" name="Freeform 117"/>
            <p:cNvSpPr>
              <a:spLocks/>
            </p:cNvSpPr>
            <p:nvPr/>
          </p:nvSpPr>
          <p:spPr bwMode="auto">
            <a:xfrm>
              <a:off x="4968" y="1437"/>
              <a:ext cx="330" cy="36"/>
            </a:xfrm>
            <a:custGeom>
              <a:avLst/>
              <a:gdLst>
                <a:gd name="T0" fmla="*/ 0 w 330"/>
                <a:gd name="T1" fmla="*/ 36 h 36"/>
                <a:gd name="T2" fmla="*/ 330 w 330"/>
                <a:gd name="T3" fmla="*/ 0 h 36"/>
              </a:gdLst>
              <a:ahLst/>
              <a:cxnLst>
                <a:cxn ang="0">
                  <a:pos x="T0" y="T1"/>
                </a:cxn>
                <a:cxn ang="0">
                  <a:pos x="T2" y="T3"/>
                </a:cxn>
              </a:cxnLst>
              <a:rect l="0" t="0" r="r" b="b"/>
              <a:pathLst>
                <a:path w="330" h="36">
                  <a:moveTo>
                    <a:pt x="0" y="36"/>
                  </a:moveTo>
                  <a:lnTo>
                    <a:pt x="330" y="0"/>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478" name="Freeform 118"/>
            <p:cNvSpPr>
              <a:spLocks/>
            </p:cNvSpPr>
            <p:nvPr/>
          </p:nvSpPr>
          <p:spPr bwMode="auto">
            <a:xfrm>
              <a:off x="4980" y="1311"/>
              <a:ext cx="324" cy="63"/>
            </a:xfrm>
            <a:custGeom>
              <a:avLst/>
              <a:gdLst>
                <a:gd name="T0" fmla="*/ 0 w 324"/>
                <a:gd name="T1" fmla="*/ 63 h 63"/>
                <a:gd name="T2" fmla="*/ 324 w 324"/>
                <a:gd name="T3" fmla="*/ 0 h 63"/>
              </a:gdLst>
              <a:ahLst/>
              <a:cxnLst>
                <a:cxn ang="0">
                  <a:pos x="T0" y="T1"/>
                </a:cxn>
                <a:cxn ang="0">
                  <a:pos x="T2" y="T3"/>
                </a:cxn>
              </a:cxnLst>
              <a:rect l="0" t="0" r="r" b="b"/>
              <a:pathLst>
                <a:path w="324" h="63">
                  <a:moveTo>
                    <a:pt x="0" y="63"/>
                  </a:moveTo>
                  <a:lnTo>
                    <a:pt x="324" y="0"/>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479" name="Freeform 119"/>
            <p:cNvSpPr>
              <a:spLocks/>
            </p:cNvSpPr>
            <p:nvPr/>
          </p:nvSpPr>
          <p:spPr bwMode="auto">
            <a:xfrm>
              <a:off x="4902" y="2031"/>
              <a:ext cx="342" cy="369"/>
            </a:xfrm>
            <a:custGeom>
              <a:avLst/>
              <a:gdLst>
                <a:gd name="T0" fmla="*/ 0 w 342"/>
                <a:gd name="T1" fmla="*/ 0 h 369"/>
                <a:gd name="T2" fmla="*/ 342 w 342"/>
                <a:gd name="T3" fmla="*/ 369 h 369"/>
              </a:gdLst>
              <a:ahLst/>
              <a:cxnLst>
                <a:cxn ang="0">
                  <a:pos x="T0" y="T1"/>
                </a:cxn>
                <a:cxn ang="0">
                  <a:pos x="T2" y="T3"/>
                </a:cxn>
              </a:cxnLst>
              <a:rect l="0" t="0" r="r" b="b"/>
              <a:pathLst>
                <a:path w="342" h="369">
                  <a:moveTo>
                    <a:pt x="0" y="0"/>
                  </a:moveTo>
                  <a:lnTo>
                    <a:pt x="342" y="369"/>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480" name="Freeform 120"/>
            <p:cNvSpPr>
              <a:spLocks/>
            </p:cNvSpPr>
            <p:nvPr/>
          </p:nvSpPr>
          <p:spPr bwMode="auto">
            <a:xfrm>
              <a:off x="4839" y="2089"/>
              <a:ext cx="405" cy="395"/>
            </a:xfrm>
            <a:custGeom>
              <a:avLst/>
              <a:gdLst>
                <a:gd name="T0" fmla="*/ 0 w 405"/>
                <a:gd name="T1" fmla="*/ 0 h 395"/>
                <a:gd name="T2" fmla="*/ 405 w 405"/>
                <a:gd name="T3" fmla="*/ 395 h 395"/>
              </a:gdLst>
              <a:ahLst/>
              <a:cxnLst>
                <a:cxn ang="0">
                  <a:pos x="T0" y="T1"/>
                </a:cxn>
                <a:cxn ang="0">
                  <a:pos x="T2" y="T3"/>
                </a:cxn>
              </a:cxnLst>
              <a:rect l="0" t="0" r="r" b="b"/>
              <a:pathLst>
                <a:path w="405" h="395">
                  <a:moveTo>
                    <a:pt x="0" y="0"/>
                  </a:moveTo>
                  <a:lnTo>
                    <a:pt x="405" y="395"/>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481" name="Freeform 121"/>
            <p:cNvSpPr>
              <a:spLocks/>
            </p:cNvSpPr>
            <p:nvPr/>
          </p:nvSpPr>
          <p:spPr bwMode="auto">
            <a:xfrm>
              <a:off x="5060" y="2532"/>
              <a:ext cx="184" cy="50"/>
            </a:xfrm>
            <a:custGeom>
              <a:avLst/>
              <a:gdLst>
                <a:gd name="T0" fmla="*/ 0 w 184"/>
                <a:gd name="T1" fmla="*/ 0 h 50"/>
                <a:gd name="T2" fmla="*/ 184 w 184"/>
                <a:gd name="T3" fmla="*/ 50 h 50"/>
              </a:gdLst>
              <a:ahLst/>
              <a:cxnLst>
                <a:cxn ang="0">
                  <a:pos x="T0" y="T1"/>
                </a:cxn>
                <a:cxn ang="0">
                  <a:pos x="T2" y="T3"/>
                </a:cxn>
              </a:cxnLst>
              <a:rect l="0" t="0" r="r" b="b"/>
              <a:pathLst>
                <a:path w="184" h="50">
                  <a:moveTo>
                    <a:pt x="0" y="0"/>
                  </a:moveTo>
                  <a:lnTo>
                    <a:pt x="184" y="50"/>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482" name="Text Box 122"/>
            <p:cNvSpPr txBox="1">
              <a:spLocks noChangeArrowheads="1"/>
            </p:cNvSpPr>
            <p:nvPr/>
          </p:nvSpPr>
          <p:spPr bwMode="auto">
            <a:xfrm>
              <a:off x="3642" y="253"/>
              <a:ext cx="281" cy="100"/>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10800" rIns="18000" bIns="10800">
              <a:spAutoFit/>
            </a:bodyPr>
            <a:lstStyle/>
            <a:p>
              <a:pPr>
                <a:spcBef>
                  <a:spcPct val="50000"/>
                </a:spcBef>
                <a:defRPr/>
              </a:pPr>
              <a:r>
                <a:rPr lang="en-US" sz="900" b="1" dirty="0" err="1">
                  <a:solidFill>
                    <a:srgbClr val="000000"/>
                  </a:solidFill>
                  <a:latin typeface="Arial Narrow" pitchFamily="34" charset="0"/>
                  <a:cs typeface="+mn-cs"/>
                </a:rPr>
                <a:t>Medjerda</a:t>
              </a:r>
              <a:endParaRPr lang="en-GB" sz="900" b="1" dirty="0">
                <a:solidFill>
                  <a:srgbClr val="000000"/>
                </a:solidFill>
                <a:latin typeface="Arial Narrow" pitchFamily="34" charset="0"/>
                <a:cs typeface="+mn-cs"/>
              </a:endParaRPr>
            </a:p>
          </p:txBody>
        </p:sp>
        <p:sp>
          <p:nvSpPr>
            <p:cNvPr id="527483" name="Freeform 123"/>
            <p:cNvSpPr>
              <a:spLocks/>
            </p:cNvSpPr>
            <p:nvPr/>
          </p:nvSpPr>
          <p:spPr bwMode="auto">
            <a:xfrm>
              <a:off x="3462" y="302"/>
              <a:ext cx="168" cy="1"/>
            </a:xfrm>
            <a:custGeom>
              <a:avLst/>
              <a:gdLst>
                <a:gd name="T0" fmla="*/ 0 w 168"/>
                <a:gd name="T1" fmla="*/ 0 h 1"/>
                <a:gd name="T2" fmla="*/ 168 w 168"/>
                <a:gd name="T3" fmla="*/ 0 h 1"/>
              </a:gdLst>
              <a:ahLst/>
              <a:cxnLst>
                <a:cxn ang="0">
                  <a:pos x="T0" y="T1"/>
                </a:cxn>
                <a:cxn ang="0">
                  <a:pos x="T2" y="T3"/>
                </a:cxn>
              </a:cxnLst>
              <a:rect l="0" t="0" r="r" b="b"/>
              <a:pathLst>
                <a:path w="168" h="1">
                  <a:moveTo>
                    <a:pt x="0" y="0"/>
                  </a:moveTo>
                  <a:lnTo>
                    <a:pt x="168" y="0"/>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484" name="Text Box 124"/>
            <p:cNvSpPr txBox="1">
              <a:spLocks noChangeArrowheads="1"/>
            </p:cNvSpPr>
            <p:nvPr/>
          </p:nvSpPr>
          <p:spPr bwMode="auto">
            <a:xfrm>
              <a:off x="2146" y="228"/>
              <a:ext cx="525" cy="100"/>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10800" rIns="18000" bIns="10800">
              <a:spAutoFit/>
            </a:bodyPr>
            <a:lstStyle/>
            <a:p>
              <a:pPr>
                <a:spcBef>
                  <a:spcPct val="50000"/>
                </a:spcBef>
                <a:defRPr/>
              </a:pPr>
              <a:r>
                <a:rPr lang="en-US" sz="900" b="1">
                  <a:solidFill>
                    <a:srgbClr val="000000"/>
                  </a:solidFill>
                  <a:latin typeface="Arial Narrow" pitchFamily="34" charset="0"/>
                  <a:cs typeface="+mn-cs"/>
                </a:rPr>
                <a:t>Oued Bon Naima</a:t>
              </a:r>
              <a:endParaRPr lang="en-GB" sz="900" b="1">
                <a:solidFill>
                  <a:srgbClr val="000000"/>
                </a:solidFill>
                <a:latin typeface="Arial Narrow" pitchFamily="34" charset="0"/>
                <a:cs typeface="+mn-cs"/>
              </a:endParaRPr>
            </a:p>
          </p:txBody>
        </p:sp>
        <p:sp>
          <p:nvSpPr>
            <p:cNvPr id="527485" name="Text Box 125"/>
            <p:cNvSpPr txBox="1">
              <a:spLocks noChangeArrowheads="1"/>
            </p:cNvSpPr>
            <p:nvPr/>
          </p:nvSpPr>
          <p:spPr bwMode="auto">
            <a:xfrm>
              <a:off x="3039" y="368"/>
              <a:ext cx="221" cy="100"/>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10800" rIns="18000" bIns="10800">
              <a:spAutoFit/>
            </a:bodyPr>
            <a:lstStyle/>
            <a:p>
              <a:pPr>
                <a:spcBef>
                  <a:spcPct val="50000"/>
                </a:spcBef>
                <a:defRPr/>
              </a:pPr>
              <a:r>
                <a:rPr lang="en-US" sz="900" b="1">
                  <a:solidFill>
                    <a:srgbClr val="000000"/>
                  </a:solidFill>
                  <a:latin typeface="Arial Narrow" pitchFamily="34" charset="0"/>
                  <a:cs typeface="+mn-cs"/>
                </a:rPr>
                <a:t>Tafna</a:t>
              </a:r>
              <a:endParaRPr lang="en-GB" sz="900" b="1">
                <a:solidFill>
                  <a:srgbClr val="000000"/>
                </a:solidFill>
                <a:latin typeface="Arial Narrow" pitchFamily="34" charset="0"/>
                <a:cs typeface="+mn-cs"/>
              </a:endParaRPr>
            </a:p>
          </p:txBody>
        </p:sp>
        <p:sp>
          <p:nvSpPr>
            <p:cNvPr id="527486" name="Freeform 126"/>
            <p:cNvSpPr>
              <a:spLocks/>
            </p:cNvSpPr>
            <p:nvPr/>
          </p:nvSpPr>
          <p:spPr bwMode="auto">
            <a:xfrm>
              <a:off x="2631" y="291"/>
              <a:ext cx="258" cy="101"/>
            </a:xfrm>
            <a:custGeom>
              <a:avLst/>
              <a:gdLst>
                <a:gd name="T0" fmla="*/ 0 w 258"/>
                <a:gd name="T1" fmla="*/ 0 h 101"/>
                <a:gd name="T2" fmla="*/ 258 w 258"/>
                <a:gd name="T3" fmla="*/ 0 h 101"/>
                <a:gd name="T4" fmla="*/ 257 w 258"/>
                <a:gd name="T5" fmla="*/ 101 h 101"/>
              </a:gdLst>
              <a:ahLst/>
              <a:cxnLst>
                <a:cxn ang="0">
                  <a:pos x="T0" y="T1"/>
                </a:cxn>
                <a:cxn ang="0">
                  <a:pos x="T2" y="T3"/>
                </a:cxn>
                <a:cxn ang="0">
                  <a:pos x="T4" y="T5"/>
                </a:cxn>
              </a:cxnLst>
              <a:rect l="0" t="0" r="r" b="b"/>
              <a:pathLst>
                <a:path w="258" h="101">
                  <a:moveTo>
                    <a:pt x="0" y="0"/>
                  </a:moveTo>
                  <a:lnTo>
                    <a:pt x="258" y="0"/>
                  </a:lnTo>
                  <a:lnTo>
                    <a:pt x="257" y="101"/>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487" name="Freeform 127"/>
            <p:cNvSpPr>
              <a:spLocks/>
            </p:cNvSpPr>
            <p:nvPr/>
          </p:nvSpPr>
          <p:spPr bwMode="auto">
            <a:xfrm>
              <a:off x="2907" y="416"/>
              <a:ext cx="132" cy="1"/>
            </a:xfrm>
            <a:custGeom>
              <a:avLst/>
              <a:gdLst>
                <a:gd name="T0" fmla="*/ 0 w 132"/>
                <a:gd name="T1" fmla="*/ 0 h 1"/>
                <a:gd name="T2" fmla="*/ 132 w 132"/>
                <a:gd name="T3" fmla="*/ 0 h 1"/>
              </a:gdLst>
              <a:ahLst/>
              <a:cxnLst>
                <a:cxn ang="0">
                  <a:pos x="T0" y="T1"/>
                </a:cxn>
                <a:cxn ang="0">
                  <a:pos x="T2" y="T3"/>
                </a:cxn>
              </a:cxnLst>
              <a:rect l="0" t="0" r="r" b="b"/>
              <a:pathLst>
                <a:path w="132" h="1">
                  <a:moveTo>
                    <a:pt x="0" y="0"/>
                  </a:moveTo>
                  <a:lnTo>
                    <a:pt x="132" y="0"/>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488" name="Text Box 128"/>
            <p:cNvSpPr txBox="1">
              <a:spLocks noChangeArrowheads="1"/>
            </p:cNvSpPr>
            <p:nvPr/>
          </p:nvSpPr>
          <p:spPr bwMode="auto">
            <a:xfrm>
              <a:off x="2146" y="328"/>
              <a:ext cx="159" cy="100"/>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10800" rIns="18000" bIns="10800">
              <a:spAutoFit/>
            </a:bodyPr>
            <a:lstStyle/>
            <a:p>
              <a:pPr>
                <a:spcBef>
                  <a:spcPct val="50000"/>
                </a:spcBef>
                <a:defRPr/>
              </a:pPr>
              <a:r>
                <a:rPr lang="en-US" sz="900" b="1">
                  <a:solidFill>
                    <a:srgbClr val="000000"/>
                  </a:solidFill>
                  <a:latin typeface="Arial Narrow" pitchFamily="34" charset="0"/>
                  <a:cs typeface="+mn-cs"/>
                </a:rPr>
                <a:t>Guir</a:t>
              </a:r>
              <a:endParaRPr lang="en-GB" sz="900" b="1">
                <a:solidFill>
                  <a:srgbClr val="000000"/>
                </a:solidFill>
                <a:latin typeface="Arial Narrow" pitchFamily="34" charset="0"/>
                <a:cs typeface="+mn-cs"/>
              </a:endParaRPr>
            </a:p>
          </p:txBody>
        </p:sp>
        <p:sp>
          <p:nvSpPr>
            <p:cNvPr id="527489" name="Text Box 129"/>
            <p:cNvSpPr txBox="1">
              <a:spLocks noChangeArrowheads="1"/>
            </p:cNvSpPr>
            <p:nvPr/>
          </p:nvSpPr>
          <p:spPr bwMode="auto">
            <a:xfrm>
              <a:off x="2146" y="422"/>
              <a:ext cx="233" cy="100"/>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10800" rIns="18000" bIns="10800">
              <a:spAutoFit/>
            </a:bodyPr>
            <a:lstStyle/>
            <a:p>
              <a:pPr>
                <a:spcBef>
                  <a:spcPct val="50000"/>
                </a:spcBef>
                <a:defRPr/>
              </a:pPr>
              <a:r>
                <a:rPr lang="en-US" sz="900" b="1">
                  <a:solidFill>
                    <a:srgbClr val="000000"/>
                  </a:solidFill>
                  <a:latin typeface="Arial Narrow" pitchFamily="34" charset="0"/>
                  <a:cs typeface="+mn-cs"/>
                </a:rPr>
                <a:t>Daoura</a:t>
              </a:r>
              <a:endParaRPr lang="en-GB" sz="900" b="1">
                <a:solidFill>
                  <a:srgbClr val="000000"/>
                </a:solidFill>
                <a:latin typeface="Arial Narrow" pitchFamily="34" charset="0"/>
                <a:cs typeface="+mn-cs"/>
              </a:endParaRPr>
            </a:p>
          </p:txBody>
        </p:sp>
        <p:sp>
          <p:nvSpPr>
            <p:cNvPr id="527490" name="Text Box 130"/>
            <p:cNvSpPr txBox="1">
              <a:spLocks noChangeArrowheads="1"/>
            </p:cNvSpPr>
            <p:nvPr/>
          </p:nvSpPr>
          <p:spPr bwMode="auto">
            <a:xfrm>
              <a:off x="2146" y="519"/>
              <a:ext cx="151" cy="100"/>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10800" rIns="18000" bIns="10800">
              <a:spAutoFit/>
            </a:bodyPr>
            <a:lstStyle/>
            <a:p>
              <a:pPr>
                <a:spcBef>
                  <a:spcPct val="50000"/>
                </a:spcBef>
                <a:defRPr/>
              </a:pPr>
              <a:r>
                <a:rPr lang="en-US" sz="900" b="1">
                  <a:solidFill>
                    <a:srgbClr val="000000"/>
                  </a:solidFill>
                  <a:latin typeface="Arial Narrow" pitchFamily="34" charset="0"/>
                  <a:cs typeface="+mn-cs"/>
                </a:rPr>
                <a:t>Dra</a:t>
              </a:r>
              <a:endParaRPr lang="en-GB" sz="900" b="1">
                <a:solidFill>
                  <a:srgbClr val="000000"/>
                </a:solidFill>
                <a:latin typeface="Arial Narrow" pitchFamily="34" charset="0"/>
                <a:cs typeface="+mn-cs"/>
              </a:endParaRPr>
            </a:p>
          </p:txBody>
        </p:sp>
        <p:sp>
          <p:nvSpPr>
            <p:cNvPr id="527491" name="Freeform 131"/>
            <p:cNvSpPr>
              <a:spLocks/>
            </p:cNvSpPr>
            <p:nvPr/>
          </p:nvSpPr>
          <p:spPr bwMode="auto">
            <a:xfrm>
              <a:off x="2307" y="378"/>
              <a:ext cx="593" cy="164"/>
            </a:xfrm>
            <a:custGeom>
              <a:avLst/>
              <a:gdLst>
                <a:gd name="T0" fmla="*/ 0 w 593"/>
                <a:gd name="T1" fmla="*/ 0 h 164"/>
                <a:gd name="T2" fmla="*/ 479 w 593"/>
                <a:gd name="T3" fmla="*/ 29 h 164"/>
                <a:gd name="T4" fmla="*/ 593 w 593"/>
                <a:gd name="T5" fmla="*/ 164 h 164"/>
              </a:gdLst>
              <a:ahLst/>
              <a:cxnLst>
                <a:cxn ang="0">
                  <a:pos x="T0" y="T1"/>
                </a:cxn>
                <a:cxn ang="0">
                  <a:pos x="T2" y="T3"/>
                </a:cxn>
                <a:cxn ang="0">
                  <a:pos x="T4" y="T5"/>
                </a:cxn>
              </a:cxnLst>
              <a:rect l="0" t="0" r="r" b="b"/>
              <a:pathLst>
                <a:path w="593" h="164">
                  <a:moveTo>
                    <a:pt x="0" y="0"/>
                  </a:moveTo>
                  <a:lnTo>
                    <a:pt x="479" y="29"/>
                  </a:lnTo>
                  <a:lnTo>
                    <a:pt x="593" y="164"/>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492" name="Freeform 132"/>
            <p:cNvSpPr>
              <a:spLocks/>
            </p:cNvSpPr>
            <p:nvPr/>
          </p:nvSpPr>
          <p:spPr bwMode="auto">
            <a:xfrm>
              <a:off x="2379" y="480"/>
              <a:ext cx="411" cy="65"/>
            </a:xfrm>
            <a:custGeom>
              <a:avLst/>
              <a:gdLst>
                <a:gd name="T0" fmla="*/ 0 w 411"/>
                <a:gd name="T1" fmla="*/ 0 h 65"/>
                <a:gd name="T2" fmla="*/ 354 w 411"/>
                <a:gd name="T3" fmla="*/ 0 h 65"/>
                <a:gd name="T4" fmla="*/ 411 w 411"/>
                <a:gd name="T5" fmla="*/ 65 h 65"/>
              </a:gdLst>
              <a:ahLst/>
              <a:cxnLst>
                <a:cxn ang="0">
                  <a:pos x="T0" y="T1"/>
                </a:cxn>
                <a:cxn ang="0">
                  <a:pos x="T2" y="T3"/>
                </a:cxn>
                <a:cxn ang="0">
                  <a:pos x="T4" y="T5"/>
                </a:cxn>
              </a:cxnLst>
              <a:rect l="0" t="0" r="r" b="b"/>
              <a:pathLst>
                <a:path w="411" h="65">
                  <a:moveTo>
                    <a:pt x="0" y="0"/>
                  </a:moveTo>
                  <a:lnTo>
                    <a:pt x="354" y="0"/>
                  </a:lnTo>
                  <a:lnTo>
                    <a:pt x="411" y="65"/>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493" name="Freeform 133"/>
            <p:cNvSpPr>
              <a:spLocks/>
            </p:cNvSpPr>
            <p:nvPr/>
          </p:nvSpPr>
          <p:spPr bwMode="auto">
            <a:xfrm>
              <a:off x="2286" y="582"/>
              <a:ext cx="333" cy="83"/>
            </a:xfrm>
            <a:custGeom>
              <a:avLst/>
              <a:gdLst>
                <a:gd name="T0" fmla="*/ 0 w 333"/>
                <a:gd name="T1" fmla="*/ 0 h 83"/>
                <a:gd name="T2" fmla="*/ 333 w 333"/>
                <a:gd name="T3" fmla="*/ 83 h 83"/>
              </a:gdLst>
              <a:ahLst/>
              <a:cxnLst>
                <a:cxn ang="0">
                  <a:pos x="T0" y="T1"/>
                </a:cxn>
                <a:cxn ang="0">
                  <a:pos x="T2" y="T3"/>
                </a:cxn>
              </a:cxnLst>
              <a:rect l="0" t="0" r="r" b="b"/>
              <a:pathLst>
                <a:path w="333" h="83">
                  <a:moveTo>
                    <a:pt x="0" y="0"/>
                  </a:moveTo>
                  <a:lnTo>
                    <a:pt x="333" y="83"/>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494" name="Text Box 134"/>
            <p:cNvSpPr txBox="1">
              <a:spLocks noChangeArrowheads="1"/>
            </p:cNvSpPr>
            <p:nvPr/>
          </p:nvSpPr>
          <p:spPr bwMode="auto">
            <a:xfrm>
              <a:off x="2146" y="615"/>
              <a:ext cx="143" cy="100"/>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10800" rIns="18000" bIns="10800">
              <a:spAutoFit/>
            </a:bodyPr>
            <a:lstStyle/>
            <a:p>
              <a:pPr>
                <a:spcBef>
                  <a:spcPct val="50000"/>
                </a:spcBef>
                <a:defRPr/>
              </a:pPr>
              <a:r>
                <a:rPr lang="en-US" sz="900" b="1">
                  <a:solidFill>
                    <a:srgbClr val="000000"/>
                  </a:solidFill>
                  <a:latin typeface="Arial Narrow" pitchFamily="34" charset="0"/>
                  <a:cs typeface="+mn-cs"/>
                </a:rPr>
                <a:t>Atui</a:t>
              </a:r>
              <a:endParaRPr lang="en-GB" sz="900" b="1">
                <a:solidFill>
                  <a:srgbClr val="000000"/>
                </a:solidFill>
                <a:latin typeface="Arial Narrow" pitchFamily="34" charset="0"/>
                <a:cs typeface="+mn-cs"/>
              </a:endParaRPr>
            </a:p>
          </p:txBody>
        </p:sp>
        <p:sp>
          <p:nvSpPr>
            <p:cNvPr id="527495" name="Freeform 135"/>
            <p:cNvSpPr>
              <a:spLocks/>
            </p:cNvSpPr>
            <p:nvPr/>
          </p:nvSpPr>
          <p:spPr bwMode="auto">
            <a:xfrm>
              <a:off x="2157" y="715"/>
              <a:ext cx="23" cy="422"/>
            </a:xfrm>
            <a:custGeom>
              <a:avLst/>
              <a:gdLst>
                <a:gd name="T0" fmla="*/ 23 w 23"/>
                <a:gd name="T1" fmla="*/ 0 h 422"/>
                <a:gd name="T2" fmla="*/ 0 w 23"/>
                <a:gd name="T3" fmla="*/ 422 h 422"/>
              </a:gdLst>
              <a:ahLst/>
              <a:cxnLst>
                <a:cxn ang="0">
                  <a:pos x="T0" y="T1"/>
                </a:cxn>
                <a:cxn ang="0">
                  <a:pos x="T2" y="T3"/>
                </a:cxn>
              </a:cxnLst>
              <a:rect l="0" t="0" r="r" b="b"/>
              <a:pathLst>
                <a:path w="23" h="422">
                  <a:moveTo>
                    <a:pt x="23" y="0"/>
                  </a:moveTo>
                  <a:lnTo>
                    <a:pt x="0" y="422"/>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496" name="Text Box 136"/>
            <p:cNvSpPr txBox="1">
              <a:spLocks noChangeArrowheads="1"/>
            </p:cNvSpPr>
            <p:nvPr/>
          </p:nvSpPr>
          <p:spPr bwMode="auto">
            <a:xfrm>
              <a:off x="2836" y="1682"/>
              <a:ext cx="195"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spcBef>
                  <a:spcPct val="50000"/>
                </a:spcBef>
                <a:defRPr/>
              </a:pPr>
              <a:r>
                <a:rPr lang="en-US" sz="900" b="1">
                  <a:solidFill>
                    <a:srgbClr val="000000"/>
                  </a:solidFill>
                  <a:latin typeface="Arial Narrow" pitchFamily="34" charset="0"/>
                  <a:cs typeface="+mn-cs"/>
                </a:rPr>
                <a:t>Volta</a:t>
              </a:r>
              <a:endParaRPr lang="en-GB" sz="900" b="1">
                <a:solidFill>
                  <a:srgbClr val="000000"/>
                </a:solidFill>
                <a:latin typeface="Arial Narrow" pitchFamily="34" charset="0"/>
                <a:cs typeface="+mn-cs"/>
              </a:endParaRPr>
            </a:p>
          </p:txBody>
        </p:sp>
        <p:sp>
          <p:nvSpPr>
            <p:cNvPr id="527497" name="Text Box 137"/>
            <p:cNvSpPr txBox="1">
              <a:spLocks noChangeArrowheads="1"/>
            </p:cNvSpPr>
            <p:nvPr/>
          </p:nvSpPr>
          <p:spPr bwMode="auto">
            <a:xfrm>
              <a:off x="3012" y="2735"/>
              <a:ext cx="250"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spcBef>
                  <a:spcPct val="50000"/>
                </a:spcBef>
                <a:defRPr/>
              </a:pPr>
              <a:r>
                <a:rPr lang="en-US" sz="900" b="1">
                  <a:solidFill>
                    <a:srgbClr val="000000"/>
                  </a:solidFill>
                  <a:latin typeface="Arial Narrow" pitchFamily="34" charset="0"/>
                  <a:cs typeface="+mn-cs"/>
                </a:rPr>
                <a:t>Ogooue</a:t>
              </a:r>
              <a:endParaRPr lang="en-GB" sz="900" b="1">
                <a:solidFill>
                  <a:srgbClr val="000000"/>
                </a:solidFill>
                <a:latin typeface="Arial Narrow" pitchFamily="34" charset="0"/>
                <a:cs typeface="+mn-cs"/>
              </a:endParaRPr>
            </a:p>
          </p:txBody>
        </p:sp>
        <p:sp>
          <p:nvSpPr>
            <p:cNvPr id="527498" name="Text Box 138"/>
            <p:cNvSpPr txBox="1">
              <a:spLocks noChangeArrowheads="1"/>
            </p:cNvSpPr>
            <p:nvPr/>
          </p:nvSpPr>
          <p:spPr bwMode="auto">
            <a:xfrm>
              <a:off x="3012" y="2825"/>
              <a:ext cx="250"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spcBef>
                  <a:spcPct val="50000"/>
                </a:spcBef>
                <a:defRPr/>
              </a:pPr>
              <a:r>
                <a:rPr lang="en-US" sz="900" b="1">
                  <a:solidFill>
                    <a:srgbClr val="000000"/>
                  </a:solidFill>
                  <a:latin typeface="Arial Narrow" pitchFamily="34" charset="0"/>
                  <a:cs typeface="+mn-cs"/>
                </a:rPr>
                <a:t>Nyanga</a:t>
              </a:r>
              <a:endParaRPr lang="en-GB" sz="900" b="1">
                <a:solidFill>
                  <a:srgbClr val="000000"/>
                </a:solidFill>
                <a:latin typeface="Arial Narrow" pitchFamily="34" charset="0"/>
                <a:cs typeface="+mn-cs"/>
              </a:endParaRPr>
            </a:p>
          </p:txBody>
        </p:sp>
        <p:sp>
          <p:nvSpPr>
            <p:cNvPr id="527499" name="Text Box 139"/>
            <p:cNvSpPr txBox="1">
              <a:spLocks noChangeArrowheads="1"/>
            </p:cNvSpPr>
            <p:nvPr/>
          </p:nvSpPr>
          <p:spPr bwMode="auto">
            <a:xfrm>
              <a:off x="3012" y="2915"/>
              <a:ext cx="325"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spcBef>
                  <a:spcPct val="50000"/>
                </a:spcBef>
                <a:defRPr/>
              </a:pPr>
              <a:r>
                <a:rPr lang="en-US" sz="900" b="1">
                  <a:solidFill>
                    <a:srgbClr val="000000"/>
                  </a:solidFill>
                  <a:latin typeface="Arial Narrow" pitchFamily="34" charset="0"/>
                  <a:cs typeface="+mn-cs"/>
                </a:rPr>
                <a:t>Chiloango</a:t>
              </a:r>
              <a:endParaRPr lang="en-GB" sz="900" b="1">
                <a:solidFill>
                  <a:srgbClr val="000000"/>
                </a:solidFill>
                <a:latin typeface="Arial Narrow" pitchFamily="34" charset="0"/>
                <a:cs typeface="+mn-cs"/>
              </a:endParaRPr>
            </a:p>
          </p:txBody>
        </p:sp>
        <p:sp>
          <p:nvSpPr>
            <p:cNvPr id="527500" name="Text Box 140"/>
            <p:cNvSpPr txBox="1">
              <a:spLocks noChangeArrowheads="1"/>
            </p:cNvSpPr>
            <p:nvPr/>
          </p:nvSpPr>
          <p:spPr bwMode="auto">
            <a:xfrm>
              <a:off x="3012" y="2465"/>
              <a:ext cx="205"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spcBef>
                  <a:spcPct val="50000"/>
                </a:spcBef>
                <a:defRPr/>
              </a:pPr>
              <a:r>
                <a:rPr lang="en-US" sz="900" b="1">
                  <a:solidFill>
                    <a:srgbClr val="000000"/>
                  </a:solidFill>
                  <a:latin typeface="Arial Narrow" pitchFamily="34" charset="0"/>
                  <a:cs typeface="+mn-cs"/>
                </a:rPr>
                <a:t>Ntem</a:t>
              </a:r>
              <a:endParaRPr lang="en-GB" sz="900" b="1">
                <a:solidFill>
                  <a:srgbClr val="000000"/>
                </a:solidFill>
                <a:latin typeface="Arial Narrow" pitchFamily="34" charset="0"/>
                <a:cs typeface="+mn-cs"/>
              </a:endParaRPr>
            </a:p>
          </p:txBody>
        </p:sp>
        <p:sp>
          <p:nvSpPr>
            <p:cNvPr id="527501" name="Text Box 141"/>
            <p:cNvSpPr txBox="1">
              <a:spLocks noChangeArrowheads="1"/>
            </p:cNvSpPr>
            <p:nvPr/>
          </p:nvSpPr>
          <p:spPr bwMode="auto">
            <a:xfrm>
              <a:off x="3012" y="2645"/>
              <a:ext cx="294"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spcBef>
                  <a:spcPct val="50000"/>
                </a:spcBef>
                <a:defRPr/>
              </a:pPr>
              <a:r>
                <a:rPr lang="en-US" sz="900" b="1">
                  <a:solidFill>
                    <a:srgbClr val="000000"/>
                  </a:solidFill>
                  <a:latin typeface="Arial Narrow" pitchFamily="34" charset="0"/>
                  <a:cs typeface="+mn-cs"/>
                </a:rPr>
                <a:t>Utamboni</a:t>
              </a:r>
              <a:endParaRPr lang="en-GB" sz="900" b="1">
                <a:solidFill>
                  <a:srgbClr val="000000"/>
                </a:solidFill>
                <a:latin typeface="Arial Narrow" pitchFamily="34" charset="0"/>
                <a:cs typeface="+mn-cs"/>
              </a:endParaRPr>
            </a:p>
          </p:txBody>
        </p:sp>
        <p:sp>
          <p:nvSpPr>
            <p:cNvPr id="527502" name="Text Box 142"/>
            <p:cNvSpPr txBox="1">
              <a:spLocks noChangeArrowheads="1"/>
            </p:cNvSpPr>
            <p:nvPr/>
          </p:nvSpPr>
          <p:spPr bwMode="auto">
            <a:xfrm>
              <a:off x="3012" y="2555"/>
              <a:ext cx="250"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spcBef>
                  <a:spcPct val="50000"/>
                </a:spcBef>
                <a:defRPr/>
              </a:pPr>
              <a:r>
                <a:rPr lang="en-US" sz="900" b="1">
                  <a:solidFill>
                    <a:srgbClr val="000000"/>
                  </a:solidFill>
                  <a:latin typeface="Arial Narrow" pitchFamily="34" charset="0"/>
                  <a:cs typeface="+mn-cs"/>
                </a:rPr>
                <a:t>Benito</a:t>
              </a:r>
              <a:endParaRPr lang="en-GB" sz="900" b="1">
                <a:solidFill>
                  <a:srgbClr val="000000"/>
                </a:solidFill>
                <a:latin typeface="Arial Narrow" pitchFamily="34" charset="0"/>
                <a:cs typeface="+mn-cs"/>
              </a:endParaRPr>
            </a:p>
          </p:txBody>
        </p:sp>
        <p:sp>
          <p:nvSpPr>
            <p:cNvPr id="527503" name="Text Box 143"/>
            <p:cNvSpPr txBox="1">
              <a:spLocks noChangeArrowheads="1"/>
            </p:cNvSpPr>
            <p:nvPr/>
          </p:nvSpPr>
          <p:spPr bwMode="auto">
            <a:xfrm>
              <a:off x="3012" y="2285"/>
              <a:ext cx="295"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spcBef>
                  <a:spcPct val="50000"/>
                </a:spcBef>
                <a:defRPr/>
              </a:pPr>
              <a:r>
                <a:rPr lang="en-US" sz="900" b="1">
                  <a:solidFill>
                    <a:srgbClr val="000000"/>
                  </a:solidFill>
                  <a:latin typeface="Arial Narrow" pitchFamily="34" charset="0"/>
                  <a:cs typeface="+mn-cs"/>
                </a:rPr>
                <a:t>Akpa Yao</a:t>
              </a:r>
              <a:endParaRPr lang="en-GB" sz="900" b="1">
                <a:solidFill>
                  <a:srgbClr val="000000"/>
                </a:solidFill>
                <a:latin typeface="Arial Narrow" pitchFamily="34" charset="0"/>
                <a:cs typeface="+mn-cs"/>
              </a:endParaRPr>
            </a:p>
          </p:txBody>
        </p:sp>
        <p:sp>
          <p:nvSpPr>
            <p:cNvPr id="527504" name="Text Box 144"/>
            <p:cNvSpPr txBox="1">
              <a:spLocks noChangeArrowheads="1"/>
            </p:cNvSpPr>
            <p:nvPr/>
          </p:nvSpPr>
          <p:spPr bwMode="auto">
            <a:xfrm>
              <a:off x="3012" y="2194"/>
              <a:ext cx="250"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spcBef>
                  <a:spcPct val="50000"/>
                </a:spcBef>
                <a:defRPr/>
              </a:pPr>
              <a:r>
                <a:rPr lang="en-US" sz="900" b="1">
                  <a:solidFill>
                    <a:srgbClr val="000000"/>
                  </a:solidFill>
                  <a:latin typeface="Arial Narrow" pitchFamily="34" charset="0"/>
                  <a:cs typeface="+mn-cs"/>
                </a:rPr>
                <a:t>Cross</a:t>
              </a:r>
              <a:endParaRPr lang="en-GB" sz="900" b="1">
                <a:solidFill>
                  <a:srgbClr val="000000"/>
                </a:solidFill>
                <a:latin typeface="Arial Narrow" pitchFamily="34" charset="0"/>
                <a:cs typeface="+mn-cs"/>
              </a:endParaRPr>
            </a:p>
          </p:txBody>
        </p:sp>
        <p:sp>
          <p:nvSpPr>
            <p:cNvPr id="527505" name="Text Box 145"/>
            <p:cNvSpPr txBox="1">
              <a:spLocks noChangeArrowheads="1"/>
            </p:cNvSpPr>
            <p:nvPr/>
          </p:nvSpPr>
          <p:spPr bwMode="auto">
            <a:xfrm>
              <a:off x="3012" y="2375"/>
              <a:ext cx="250"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spcBef>
                  <a:spcPct val="50000"/>
                </a:spcBef>
                <a:defRPr/>
              </a:pPr>
              <a:r>
                <a:rPr lang="en-US" sz="900" b="1">
                  <a:solidFill>
                    <a:srgbClr val="000000"/>
                  </a:solidFill>
                  <a:latin typeface="Arial Narrow" pitchFamily="34" charset="0"/>
                  <a:cs typeface="+mn-cs"/>
                </a:rPr>
                <a:t>Sanaga</a:t>
              </a:r>
              <a:endParaRPr lang="en-GB" sz="900" b="1">
                <a:solidFill>
                  <a:srgbClr val="000000"/>
                </a:solidFill>
                <a:latin typeface="Arial Narrow" pitchFamily="34" charset="0"/>
                <a:cs typeface="+mn-cs"/>
              </a:endParaRPr>
            </a:p>
          </p:txBody>
        </p:sp>
        <p:sp>
          <p:nvSpPr>
            <p:cNvPr id="527506" name="Freeform 146"/>
            <p:cNvSpPr>
              <a:spLocks/>
            </p:cNvSpPr>
            <p:nvPr/>
          </p:nvSpPr>
          <p:spPr bwMode="auto">
            <a:xfrm>
              <a:off x="3222" y="1962"/>
              <a:ext cx="198" cy="279"/>
            </a:xfrm>
            <a:custGeom>
              <a:avLst/>
              <a:gdLst>
                <a:gd name="T0" fmla="*/ 0 w 198"/>
                <a:gd name="T1" fmla="*/ 279 h 279"/>
                <a:gd name="T2" fmla="*/ 198 w 198"/>
                <a:gd name="T3" fmla="*/ 0 h 279"/>
              </a:gdLst>
              <a:ahLst/>
              <a:cxnLst>
                <a:cxn ang="0">
                  <a:pos x="T0" y="T1"/>
                </a:cxn>
                <a:cxn ang="0">
                  <a:pos x="T2" y="T3"/>
                </a:cxn>
              </a:cxnLst>
              <a:rect l="0" t="0" r="r" b="b"/>
              <a:pathLst>
                <a:path w="198" h="279">
                  <a:moveTo>
                    <a:pt x="0" y="279"/>
                  </a:moveTo>
                  <a:lnTo>
                    <a:pt x="198" y="0"/>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507" name="Freeform 147"/>
            <p:cNvSpPr>
              <a:spLocks/>
            </p:cNvSpPr>
            <p:nvPr/>
          </p:nvSpPr>
          <p:spPr bwMode="auto">
            <a:xfrm>
              <a:off x="3294" y="2031"/>
              <a:ext cx="168" cy="291"/>
            </a:xfrm>
            <a:custGeom>
              <a:avLst/>
              <a:gdLst>
                <a:gd name="T0" fmla="*/ 0 w 168"/>
                <a:gd name="T1" fmla="*/ 291 h 291"/>
                <a:gd name="T2" fmla="*/ 168 w 168"/>
                <a:gd name="T3" fmla="*/ 0 h 291"/>
              </a:gdLst>
              <a:ahLst/>
              <a:cxnLst>
                <a:cxn ang="0">
                  <a:pos x="T0" y="T1"/>
                </a:cxn>
                <a:cxn ang="0">
                  <a:pos x="T2" y="T3"/>
                </a:cxn>
              </a:cxnLst>
              <a:rect l="0" t="0" r="r" b="b"/>
              <a:pathLst>
                <a:path w="168" h="291">
                  <a:moveTo>
                    <a:pt x="0" y="291"/>
                  </a:moveTo>
                  <a:lnTo>
                    <a:pt x="168" y="0"/>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508" name="Freeform 148"/>
            <p:cNvSpPr>
              <a:spLocks/>
            </p:cNvSpPr>
            <p:nvPr/>
          </p:nvSpPr>
          <p:spPr bwMode="auto">
            <a:xfrm>
              <a:off x="3249" y="2033"/>
              <a:ext cx="378" cy="394"/>
            </a:xfrm>
            <a:custGeom>
              <a:avLst/>
              <a:gdLst>
                <a:gd name="T0" fmla="*/ 0 w 378"/>
                <a:gd name="T1" fmla="*/ 394 h 394"/>
                <a:gd name="T2" fmla="*/ 378 w 378"/>
                <a:gd name="T3" fmla="*/ 0 h 394"/>
              </a:gdLst>
              <a:ahLst/>
              <a:cxnLst>
                <a:cxn ang="0">
                  <a:pos x="T0" y="T1"/>
                </a:cxn>
                <a:cxn ang="0">
                  <a:pos x="T2" y="T3"/>
                </a:cxn>
              </a:cxnLst>
              <a:rect l="0" t="0" r="r" b="b"/>
              <a:pathLst>
                <a:path w="378" h="394">
                  <a:moveTo>
                    <a:pt x="0" y="394"/>
                  </a:moveTo>
                  <a:lnTo>
                    <a:pt x="378" y="0"/>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509" name="Freeform 149"/>
            <p:cNvSpPr>
              <a:spLocks/>
            </p:cNvSpPr>
            <p:nvPr/>
          </p:nvSpPr>
          <p:spPr bwMode="auto">
            <a:xfrm>
              <a:off x="3217" y="2193"/>
              <a:ext cx="398" cy="315"/>
            </a:xfrm>
            <a:custGeom>
              <a:avLst/>
              <a:gdLst>
                <a:gd name="T0" fmla="*/ 0 w 398"/>
                <a:gd name="T1" fmla="*/ 315 h 315"/>
                <a:gd name="T2" fmla="*/ 266 w 398"/>
                <a:gd name="T3" fmla="*/ 24 h 315"/>
                <a:gd name="T4" fmla="*/ 398 w 398"/>
                <a:gd name="T5" fmla="*/ 0 h 315"/>
              </a:gdLst>
              <a:ahLst/>
              <a:cxnLst>
                <a:cxn ang="0">
                  <a:pos x="T0" y="T1"/>
                </a:cxn>
                <a:cxn ang="0">
                  <a:pos x="T2" y="T3"/>
                </a:cxn>
                <a:cxn ang="0">
                  <a:pos x="T4" y="T5"/>
                </a:cxn>
              </a:cxnLst>
              <a:rect l="0" t="0" r="r" b="b"/>
              <a:pathLst>
                <a:path w="398" h="315">
                  <a:moveTo>
                    <a:pt x="0" y="315"/>
                  </a:moveTo>
                  <a:lnTo>
                    <a:pt x="266" y="24"/>
                  </a:lnTo>
                  <a:lnTo>
                    <a:pt x="398" y="0"/>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510" name="Freeform 150"/>
            <p:cNvSpPr>
              <a:spLocks/>
            </p:cNvSpPr>
            <p:nvPr/>
          </p:nvSpPr>
          <p:spPr bwMode="auto">
            <a:xfrm>
              <a:off x="3217" y="2235"/>
              <a:ext cx="365" cy="365"/>
            </a:xfrm>
            <a:custGeom>
              <a:avLst/>
              <a:gdLst>
                <a:gd name="T0" fmla="*/ 0 w 365"/>
                <a:gd name="T1" fmla="*/ 365 h 365"/>
                <a:gd name="T2" fmla="*/ 245 w 365"/>
                <a:gd name="T3" fmla="*/ 54 h 365"/>
                <a:gd name="T4" fmla="*/ 365 w 365"/>
                <a:gd name="T5" fmla="*/ 0 h 365"/>
              </a:gdLst>
              <a:ahLst/>
              <a:cxnLst>
                <a:cxn ang="0">
                  <a:pos x="T0" y="T1"/>
                </a:cxn>
                <a:cxn ang="0">
                  <a:pos x="T2" y="T3"/>
                </a:cxn>
                <a:cxn ang="0">
                  <a:pos x="T4" y="T5"/>
                </a:cxn>
              </a:cxnLst>
              <a:rect l="0" t="0" r="r" b="b"/>
              <a:pathLst>
                <a:path w="365" h="365">
                  <a:moveTo>
                    <a:pt x="0" y="365"/>
                  </a:moveTo>
                  <a:lnTo>
                    <a:pt x="245" y="54"/>
                  </a:lnTo>
                  <a:lnTo>
                    <a:pt x="365" y="0"/>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511" name="Freeform 151"/>
            <p:cNvSpPr>
              <a:spLocks/>
            </p:cNvSpPr>
            <p:nvPr/>
          </p:nvSpPr>
          <p:spPr bwMode="auto">
            <a:xfrm>
              <a:off x="3312" y="2259"/>
              <a:ext cx="246" cy="420"/>
            </a:xfrm>
            <a:custGeom>
              <a:avLst/>
              <a:gdLst>
                <a:gd name="T0" fmla="*/ 0 w 246"/>
                <a:gd name="T1" fmla="*/ 420 h 420"/>
                <a:gd name="T2" fmla="*/ 246 w 246"/>
                <a:gd name="T3" fmla="*/ 0 h 420"/>
              </a:gdLst>
              <a:ahLst/>
              <a:cxnLst>
                <a:cxn ang="0">
                  <a:pos x="T0" y="T1"/>
                </a:cxn>
                <a:cxn ang="0">
                  <a:pos x="T2" y="T3"/>
                </a:cxn>
              </a:cxnLst>
              <a:rect l="0" t="0" r="r" b="b"/>
              <a:pathLst>
                <a:path w="246" h="420">
                  <a:moveTo>
                    <a:pt x="0" y="420"/>
                  </a:moveTo>
                  <a:lnTo>
                    <a:pt x="246" y="0"/>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512" name="Freeform 152"/>
            <p:cNvSpPr>
              <a:spLocks/>
            </p:cNvSpPr>
            <p:nvPr/>
          </p:nvSpPr>
          <p:spPr bwMode="auto">
            <a:xfrm>
              <a:off x="3273" y="2373"/>
              <a:ext cx="360" cy="408"/>
            </a:xfrm>
            <a:custGeom>
              <a:avLst/>
              <a:gdLst>
                <a:gd name="T0" fmla="*/ 0 w 360"/>
                <a:gd name="T1" fmla="*/ 408 h 408"/>
                <a:gd name="T2" fmla="*/ 360 w 360"/>
                <a:gd name="T3" fmla="*/ 0 h 408"/>
              </a:gdLst>
              <a:ahLst/>
              <a:cxnLst>
                <a:cxn ang="0">
                  <a:pos x="T0" y="T1"/>
                </a:cxn>
                <a:cxn ang="0">
                  <a:pos x="T2" y="T3"/>
                </a:cxn>
              </a:cxnLst>
              <a:rect l="0" t="0" r="r" b="b"/>
              <a:pathLst>
                <a:path w="360" h="408">
                  <a:moveTo>
                    <a:pt x="0" y="408"/>
                  </a:moveTo>
                  <a:lnTo>
                    <a:pt x="360" y="0"/>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513" name="Freeform 153"/>
            <p:cNvSpPr>
              <a:spLocks/>
            </p:cNvSpPr>
            <p:nvPr/>
          </p:nvSpPr>
          <p:spPr bwMode="auto">
            <a:xfrm>
              <a:off x="3270" y="2505"/>
              <a:ext cx="330" cy="369"/>
            </a:xfrm>
            <a:custGeom>
              <a:avLst/>
              <a:gdLst>
                <a:gd name="T0" fmla="*/ 0 w 330"/>
                <a:gd name="T1" fmla="*/ 369 h 369"/>
                <a:gd name="T2" fmla="*/ 330 w 330"/>
                <a:gd name="T3" fmla="*/ 0 h 369"/>
              </a:gdLst>
              <a:ahLst/>
              <a:cxnLst>
                <a:cxn ang="0">
                  <a:pos x="T0" y="T1"/>
                </a:cxn>
                <a:cxn ang="0">
                  <a:pos x="T2" y="T3"/>
                </a:cxn>
              </a:cxnLst>
              <a:rect l="0" t="0" r="r" b="b"/>
              <a:pathLst>
                <a:path w="330" h="369">
                  <a:moveTo>
                    <a:pt x="0" y="369"/>
                  </a:moveTo>
                  <a:lnTo>
                    <a:pt x="330" y="0"/>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514" name="Freeform 154"/>
            <p:cNvSpPr>
              <a:spLocks/>
            </p:cNvSpPr>
            <p:nvPr/>
          </p:nvSpPr>
          <p:spPr bwMode="auto">
            <a:xfrm>
              <a:off x="3339" y="2619"/>
              <a:ext cx="333" cy="348"/>
            </a:xfrm>
            <a:custGeom>
              <a:avLst/>
              <a:gdLst>
                <a:gd name="T0" fmla="*/ 0 w 333"/>
                <a:gd name="T1" fmla="*/ 348 h 348"/>
                <a:gd name="T2" fmla="*/ 333 w 333"/>
                <a:gd name="T3" fmla="*/ 0 h 348"/>
              </a:gdLst>
              <a:ahLst/>
              <a:cxnLst>
                <a:cxn ang="0">
                  <a:pos x="T0" y="T1"/>
                </a:cxn>
                <a:cxn ang="0">
                  <a:pos x="T2" y="T3"/>
                </a:cxn>
              </a:cxnLst>
              <a:rect l="0" t="0" r="r" b="b"/>
              <a:pathLst>
                <a:path w="333" h="348">
                  <a:moveTo>
                    <a:pt x="0" y="348"/>
                  </a:moveTo>
                  <a:lnTo>
                    <a:pt x="333" y="0"/>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515" name="Text Box 155"/>
            <p:cNvSpPr txBox="1">
              <a:spLocks noChangeArrowheads="1"/>
            </p:cNvSpPr>
            <p:nvPr/>
          </p:nvSpPr>
          <p:spPr bwMode="auto">
            <a:xfrm>
              <a:off x="1771" y="1590"/>
              <a:ext cx="250"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spcBef>
                  <a:spcPct val="50000"/>
                </a:spcBef>
                <a:defRPr/>
              </a:pPr>
              <a:r>
                <a:rPr lang="en-US" sz="900" b="1">
                  <a:solidFill>
                    <a:srgbClr val="000000"/>
                  </a:solidFill>
                  <a:latin typeface="Arial Narrow" pitchFamily="34" charset="0"/>
                  <a:cs typeface="+mn-cs"/>
                </a:rPr>
                <a:t>Gambia</a:t>
              </a:r>
              <a:endParaRPr lang="en-GB" sz="900" b="1">
                <a:solidFill>
                  <a:srgbClr val="000000"/>
                </a:solidFill>
                <a:latin typeface="Arial Narrow" pitchFamily="34" charset="0"/>
                <a:cs typeface="+mn-cs"/>
              </a:endParaRPr>
            </a:p>
          </p:txBody>
        </p:sp>
        <p:sp>
          <p:nvSpPr>
            <p:cNvPr id="527516" name="Text Box 156"/>
            <p:cNvSpPr txBox="1">
              <a:spLocks noChangeArrowheads="1"/>
            </p:cNvSpPr>
            <p:nvPr/>
          </p:nvSpPr>
          <p:spPr bwMode="auto">
            <a:xfrm>
              <a:off x="1771" y="1676"/>
              <a:ext cx="195"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spcBef>
                  <a:spcPct val="50000"/>
                </a:spcBef>
                <a:defRPr/>
              </a:pPr>
              <a:r>
                <a:rPr lang="en-US" sz="900" b="1">
                  <a:solidFill>
                    <a:srgbClr val="000000"/>
                  </a:solidFill>
                  <a:latin typeface="Arial Narrow" pitchFamily="34" charset="0"/>
                  <a:cs typeface="+mn-cs"/>
                </a:rPr>
                <a:t>Geba</a:t>
              </a:r>
              <a:endParaRPr lang="en-GB" sz="900" b="1">
                <a:solidFill>
                  <a:srgbClr val="000000"/>
                </a:solidFill>
                <a:latin typeface="Arial Narrow" pitchFamily="34" charset="0"/>
                <a:cs typeface="+mn-cs"/>
              </a:endParaRPr>
            </a:p>
          </p:txBody>
        </p:sp>
        <p:sp>
          <p:nvSpPr>
            <p:cNvPr id="527517" name="Text Box 157"/>
            <p:cNvSpPr txBox="1">
              <a:spLocks noChangeArrowheads="1"/>
            </p:cNvSpPr>
            <p:nvPr/>
          </p:nvSpPr>
          <p:spPr bwMode="auto">
            <a:xfrm>
              <a:off x="1771" y="1762"/>
              <a:ext cx="250"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spcBef>
                  <a:spcPct val="50000"/>
                </a:spcBef>
                <a:defRPr/>
              </a:pPr>
              <a:r>
                <a:rPr lang="en-US" sz="900" b="1">
                  <a:solidFill>
                    <a:srgbClr val="000000"/>
                  </a:solidFill>
                  <a:latin typeface="Arial Narrow" pitchFamily="34" charset="0"/>
                  <a:cs typeface="+mn-cs"/>
                </a:rPr>
                <a:t>Corubal</a:t>
              </a:r>
              <a:endParaRPr lang="en-GB" sz="900" b="1">
                <a:solidFill>
                  <a:srgbClr val="000000"/>
                </a:solidFill>
                <a:latin typeface="Arial Narrow" pitchFamily="34" charset="0"/>
                <a:cs typeface="+mn-cs"/>
              </a:endParaRPr>
            </a:p>
          </p:txBody>
        </p:sp>
        <p:sp>
          <p:nvSpPr>
            <p:cNvPr id="527518" name="Text Box 158"/>
            <p:cNvSpPr txBox="1">
              <a:spLocks noChangeArrowheads="1"/>
            </p:cNvSpPr>
            <p:nvPr/>
          </p:nvSpPr>
          <p:spPr bwMode="auto">
            <a:xfrm>
              <a:off x="1771" y="1848"/>
              <a:ext cx="454"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spcBef>
                  <a:spcPct val="50000"/>
                </a:spcBef>
                <a:defRPr/>
              </a:pPr>
              <a:r>
                <a:rPr lang="en-US" sz="900" b="1">
                  <a:solidFill>
                    <a:srgbClr val="000000"/>
                  </a:solidFill>
                  <a:latin typeface="Arial Narrow" pitchFamily="34" charset="0"/>
                  <a:cs typeface="+mn-cs"/>
                </a:rPr>
                <a:t>Great Scarcies</a:t>
              </a:r>
              <a:endParaRPr lang="en-GB" sz="900" b="1">
                <a:solidFill>
                  <a:srgbClr val="000000"/>
                </a:solidFill>
                <a:latin typeface="Arial Narrow" pitchFamily="34" charset="0"/>
                <a:cs typeface="+mn-cs"/>
              </a:endParaRPr>
            </a:p>
          </p:txBody>
        </p:sp>
        <p:sp>
          <p:nvSpPr>
            <p:cNvPr id="527519" name="Text Box 159"/>
            <p:cNvSpPr txBox="1">
              <a:spLocks noChangeArrowheads="1"/>
            </p:cNvSpPr>
            <p:nvPr/>
          </p:nvSpPr>
          <p:spPr bwMode="auto">
            <a:xfrm>
              <a:off x="1826" y="2153"/>
              <a:ext cx="362"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lgn="r">
                <a:spcBef>
                  <a:spcPct val="50000"/>
                </a:spcBef>
                <a:defRPr/>
              </a:pPr>
              <a:r>
                <a:rPr lang="en-US" sz="900" b="1">
                  <a:solidFill>
                    <a:srgbClr val="000000"/>
                  </a:solidFill>
                  <a:latin typeface="Arial Narrow" pitchFamily="34" charset="0"/>
                  <a:cs typeface="+mn-cs"/>
                </a:rPr>
                <a:t>Mana-Morro</a:t>
              </a:r>
              <a:endParaRPr lang="en-GB" sz="900" b="1">
                <a:solidFill>
                  <a:srgbClr val="000000"/>
                </a:solidFill>
                <a:latin typeface="Arial Narrow" pitchFamily="34" charset="0"/>
                <a:cs typeface="+mn-cs"/>
              </a:endParaRPr>
            </a:p>
          </p:txBody>
        </p:sp>
        <p:sp>
          <p:nvSpPr>
            <p:cNvPr id="527520" name="Text Box 160"/>
            <p:cNvSpPr txBox="1">
              <a:spLocks noChangeArrowheads="1"/>
            </p:cNvSpPr>
            <p:nvPr/>
          </p:nvSpPr>
          <p:spPr bwMode="auto">
            <a:xfrm>
              <a:off x="2029" y="2059"/>
              <a:ext cx="159"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lgn="r">
                <a:spcBef>
                  <a:spcPct val="50000"/>
                </a:spcBef>
                <a:defRPr/>
              </a:pPr>
              <a:r>
                <a:rPr lang="en-US" sz="900" b="1">
                  <a:solidFill>
                    <a:srgbClr val="000000"/>
                  </a:solidFill>
                  <a:latin typeface="Arial Narrow" pitchFamily="34" charset="0"/>
                  <a:cs typeface="+mn-cs"/>
                </a:rPr>
                <a:t>Moa</a:t>
              </a:r>
              <a:endParaRPr lang="en-GB" sz="900" b="1">
                <a:solidFill>
                  <a:srgbClr val="000000"/>
                </a:solidFill>
                <a:latin typeface="Arial Narrow" pitchFamily="34" charset="0"/>
                <a:cs typeface="+mn-cs"/>
              </a:endParaRPr>
            </a:p>
          </p:txBody>
        </p:sp>
        <p:sp>
          <p:nvSpPr>
            <p:cNvPr id="527521" name="Text Box 161"/>
            <p:cNvSpPr txBox="1">
              <a:spLocks noChangeArrowheads="1"/>
            </p:cNvSpPr>
            <p:nvPr/>
          </p:nvSpPr>
          <p:spPr bwMode="auto">
            <a:xfrm>
              <a:off x="1978" y="2247"/>
              <a:ext cx="210"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lgn="r">
                <a:spcBef>
                  <a:spcPct val="50000"/>
                </a:spcBef>
                <a:defRPr/>
              </a:pPr>
              <a:r>
                <a:rPr lang="en-US" sz="900" b="1">
                  <a:solidFill>
                    <a:srgbClr val="000000"/>
                  </a:solidFill>
                  <a:latin typeface="Arial Narrow" pitchFamily="34" charset="0"/>
                  <a:cs typeface="+mn-cs"/>
                </a:rPr>
                <a:t>Loffa</a:t>
              </a:r>
              <a:endParaRPr lang="en-GB" sz="900" b="1">
                <a:solidFill>
                  <a:srgbClr val="000000"/>
                </a:solidFill>
                <a:latin typeface="Arial Narrow" pitchFamily="34" charset="0"/>
                <a:cs typeface="+mn-cs"/>
              </a:endParaRPr>
            </a:p>
          </p:txBody>
        </p:sp>
        <p:sp>
          <p:nvSpPr>
            <p:cNvPr id="527522" name="Text Box 162"/>
            <p:cNvSpPr txBox="1">
              <a:spLocks noChangeArrowheads="1"/>
            </p:cNvSpPr>
            <p:nvPr/>
          </p:nvSpPr>
          <p:spPr bwMode="auto">
            <a:xfrm>
              <a:off x="1771" y="1933"/>
              <a:ext cx="434"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spcBef>
                  <a:spcPct val="50000"/>
                </a:spcBef>
                <a:defRPr/>
              </a:pPr>
              <a:r>
                <a:rPr lang="en-US" sz="900" b="1">
                  <a:solidFill>
                    <a:srgbClr val="000000"/>
                  </a:solidFill>
                  <a:latin typeface="Arial Narrow" pitchFamily="34" charset="0"/>
                  <a:cs typeface="+mn-cs"/>
                </a:rPr>
                <a:t>Little Scarcies</a:t>
              </a:r>
              <a:endParaRPr lang="en-GB" sz="900" b="1">
                <a:solidFill>
                  <a:srgbClr val="000000"/>
                </a:solidFill>
                <a:latin typeface="Arial Narrow" pitchFamily="34" charset="0"/>
                <a:cs typeface="+mn-cs"/>
              </a:endParaRPr>
            </a:p>
          </p:txBody>
        </p:sp>
        <p:sp>
          <p:nvSpPr>
            <p:cNvPr id="527523" name="Text Box 163"/>
            <p:cNvSpPr txBox="1">
              <a:spLocks noChangeArrowheads="1"/>
            </p:cNvSpPr>
            <p:nvPr/>
          </p:nvSpPr>
          <p:spPr bwMode="auto">
            <a:xfrm>
              <a:off x="1921" y="2341"/>
              <a:ext cx="267"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lgn="r">
                <a:spcBef>
                  <a:spcPct val="50000"/>
                </a:spcBef>
                <a:defRPr/>
              </a:pPr>
              <a:r>
                <a:rPr lang="en-US" sz="900" b="1">
                  <a:solidFill>
                    <a:srgbClr val="000000"/>
                  </a:solidFill>
                  <a:latin typeface="Arial Narrow" pitchFamily="34" charset="0"/>
                  <a:cs typeface="+mn-cs"/>
                </a:rPr>
                <a:t>St. Paul</a:t>
              </a:r>
              <a:endParaRPr lang="en-GB" sz="900" b="1">
                <a:solidFill>
                  <a:srgbClr val="000000"/>
                </a:solidFill>
                <a:latin typeface="Arial Narrow" pitchFamily="34" charset="0"/>
                <a:cs typeface="+mn-cs"/>
              </a:endParaRPr>
            </a:p>
          </p:txBody>
        </p:sp>
        <p:sp>
          <p:nvSpPr>
            <p:cNvPr id="527524" name="Text Box 164"/>
            <p:cNvSpPr txBox="1">
              <a:spLocks noChangeArrowheads="1"/>
            </p:cNvSpPr>
            <p:nvPr/>
          </p:nvSpPr>
          <p:spPr bwMode="auto">
            <a:xfrm>
              <a:off x="1921" y="2435"/>
              <a:ext cx="267"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lgn="r">
                <a:spcBef>
                  <a:spcPct val="50000"/>
                </a:spcBef>
                <a:defRPr/>
              </a:pPr>
              <a:r>
                <a:rPr lang="en-US" sz="900" b="1">
                  <a:solidFill>
                    <a:srgbClr val="000000"/>
                  </a:solidFill>
                  <a:latin typeface="Arial Narrow" pitchFamily="34" charset="0"/>
                  <a:cs typeface="+mn-cs"/>
                </a:rPr>
                <a:t>St. John</a:t>
              </a:r>
              <a:endParaRPr lang="en-GB" sz="900" b="1">
                <a:solidFill>
                  <a:srgbClr val="000000"/>
                </a:solidFill>
                <a:latin typeface="Arial Narrow" pitchFamily="34" charset="0"/>
                <a:cs typeface="+mn-cs"/>
              </a:endParaRPr>
            </a:p>
          </p:txBody>
        </p:sp>
        <p:sp>
          <p:nvSpPr>
            <p:cNvPr id="527525" name="Text Box 165"/>
            <p:cNvSpPr txBox="1">
              <a:spLocks noChangeArrowheads="1"/>
            </p:cNvSpPr>
            <p:nvPr/>
          </p:nvSpPr>
          <p:spPr bwMode="auto">
            <a:xfrm>
              <a:off x="1965" y="2529"/>
              <a:ext cx="223"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lgn="r">
                <a:spcBef>
                  <a:spcPct val="50000"/>
                </a:spcBef>
                <a:defRPr/>
              </a:pPr>
              <a:r>
                <a:rPr lang="en-US" sz="900" b="1">
                  <a:solidFill>
                    <a:srgbClr val="000000"/>
                  </a:solidFill>
                  <a:latin typeface="Arial Narrow" pitchFamily="34" charset="0"/>
                  <a:cs typeface="+mn-cs"/>
                </a:rPr>
                <a:t>Cestos</a:t>
              </a:r>
              <a:endParaRPr lang="en-GB" sz="900" b="1">
                <a:solidFill>
                  <a:srgbClr val="000000"/>
                </a:solidFill>
                <a:latin typeface="Arial Narrow" pitchFamily="34" charset="0"/>
                <a:cs typeface="+mn-cs"/>
              </a:endParaRPr>
            </a:p>
          </p:txBody>
        </p:sp>
        <p:sp>
          <p:nvSpPr>
            <p:cNvPr id="527526" name="Text Box 166"/>
            <p:cNvSpPr txBox="1">
              <a:spLocks noChangeArrowheads="1"/>
            </p:cNvSpPr>
            <p:nvPr/>
          </p:nvSpPr>
          <p:spPr bwMode="auto">
            <a:xfrm>
              <a:off x="1927" y="2623"/>
              <a:ext cx="261"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lgn="r">
                <a:spcBef>
                  <a:spcPct val="50000"/>
                </a:spcBef>
                <a:defRPr/>
              </a:pPr>
              <a:r>
                <a:rPr lang="en-US" sz="900" b="1">
                  <a:solidFill>
                    <a:srgbClr val="000000"/>
                  </a:solidFill>
                  <a:latin typeface="Arial Narrow" pitchFamily="34" charset="0"/>
                  <a:cs typeface="+mn-cs"/>
                </a:rPr>
                <a:t>Cavally</a:t>
              </a:r>
              <a:endParaRPr lang="en-GB" sz="900" b="1">
                <a:solidFill>
                  <a:srgbClr val="000000"/>
                </a:solidFill>
                <a:latin typeface="Arial Narrow" pitchFamily="34" charset="0"/>
                <a:cs typeface="+mn-cs"/>
              </a:endParaRPr>
            </a:p>
          </p:txBody>
        </p:sp>
        <p:sp>
          <p:nvSpPr>
            <p:cNvPr id="527527" name="Text Box 167"/>
            <p:cNvSpPr txBox="1">
              <a:spLocks noChangeArrowheads="1"/>
            </p:cNvSpPr>
            <p:nvPr/>
          </p:nvSpPr>
          <p:spPr bwMode="auto">
            <a:xfrm>
              <a:off x="1862" y="2718"/>
              <a:ext cx="326"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lgn="r">
                <a:spcBef>
                  <a:spcPct val="50000"/>
                </a:spcBef>
                <a:defRPr/>
              </a:pPr>
              <a:r>
                <a:rPr lang="en-US" sz="900" b="1">
                  <a:solidFill>
                    <a:srgbClr val="000000"/>
                  </a:solidFill>
                  <a:latin typeface="Arial Narrow" pitchFamily="34" charset="0"/>
                  <a:cs typeface="+mn-cs"/>
                </a:rPr>
                <a:t>Sassandra</a:t>
              </a:r>
              <a:endParaRPr lang="en-GB" sz="900" b="1">
                <a:solidFill>
                  <a:srgbClr val="000000"/>
                </a:solidFill>
                <a:latin typeface="Arial Narrow" pitchFamily="34" charset="0"/>
                <a:cs typeface="+mn-cs"/>
              </a:endParaRPr>
            </a:p>
          </p:txBody>
        </p:sp>
        <p:sp>
          <p:nvSpPr>
            <p:cNvPr id="527528" name="Text Box 168"/>
            <p:cNvSpPr txBox="1">
              <a:spLocks noChangeArrowheads="1"/>
            </p:cNvSpPr>
            <p:nvPr/>
          </p:nvSpPr>
          <p:spPr bwMode="auto">
            <a:xfrm>
              <a:off x="2441" y="2364"/>
              <a:ext cx="235"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lgn="r">
                <a:spcBef>
                  <a:spcPct val="50000"/>
                </a:spcBef>
                <a:defRPr/>
              </a:pPr>
              <a:r>
                <a:rPr lang="en-US" sz="900" b="1">
                  <a:solidFill>
                    <a:srgbClr val="000000"/>
                  </a:solidFill>
                  <a:latin typeface="Arial Narrow" pitchFamily="34" charset="0"/>
                  <a:cs typeface="+mn-cs"/>
                </a:rPr>
                <a:t>Komoe</a:t>
              </a:r>
              <a:endParaRPr lang="en-GB" sz="900" b="1">
                <a:solidFill>
                  <a:srgbClr val="000000"/>
                </a:solidFill>
                <a:latin typeface="Arial Narrow" pitchFamily="34" charset="0"/>
                <a:cs typeface="+mn-cs"/>
              </a:endParaRPr>
            </a:p>
          </p:txBody>
        </p:sp>
        <p:sp>
          <p:nvSpPr>
            <p:cNvPr id="527529" name="Freeform 169"/>
            <p:cNvSpPr>
              <a:spLocks/>
            </p:cNvSpPr>
            <p:nvPr/>
          </p:nvSpPr>
          <p:spPr bwMode="auto">
            <a:xfrm>
              <a:off x="2016" y="1558"/>
              <a:ext cx="189" cy="80"/>
            </a:xfrm>
            <a:custGeom>
              <a:avLst/>
              <a:gdLst>
                <a:gd name="T0" fmla="*/ 0 w 189"/>
                <a:gd name="T1" fmla="*/ 80 h 80"/>
                <a:gd name="T2" fmla="*/ 189 w 189"/>
                <a:gd name="T3" fmla="*/ 0 h 80"/>
              </a:gdLst>
              <a:ahLst/>
              <a:cxnLst>
                <a:cxn ang="0">
                  <a:pos x="T0" y="T1"/>
                </a:cxn>
                <a:cxn ang="0">
                  <a:pos x="T2" y="T3"/>
                </a:cxn>
              </a:cxnLst>
              <a:rect l="0" t="0" r="r" b="b"/>
              <a:pathLst>
                <a:path w="189" h="80">
                  <a:moveTo>
                    <a:pt x="0" y="80"/>
                  </a:moveTo>
                  <a:lnTo>
                    <a:pt x="189" y="0"/>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530" name="Freeform 170"/>
            <p:cNvSpPr>
              <a:spLocks/>
            </p:cNvSpPr>
            <p:nvPr/>
          </p:nvSpPr>
          <p:spPr bwMode="auto">
            <a:xfrm>
              <a:off x="1965" y="1626"/>
              <a:ext cx="264" cy="102"/>
            </a:xfrm>
            <a:custGeom>
              <a:avLst/>
              <a:gdLst>
                <a:gd name="T0" fmla="*/ 0 w 264"/>
                <a:gd name="T1" fmla="*/ 102 h 102"/>
                <a:gd name="T2" fmla="*/ 264 w 264"/>
                <a:gd name="T3" fmla="*/ 0 h 102"/>
              </a:gdLst>
              <a:ahLst/>
              <a:cxnLst>
                <a:cxn ang="0">
                  <a:pos x="T0" y="T1"/>
                </a:cxn>
                <a:cxn ang="0">
                  <a:pos x="T2" y="T3"/>
                </a:cxn>
              </a:cxnLst>
              <a:rect l="0" t="0" r="r" b="b"/>
              <a:pathLst>
                <a:path w="264" h="102">
                  <a:moveTo>
                    <a:pt x="0" y="102"/>
                  </a:moveTo>
                  <a:lnTo>
                    <a:pt x="264" y="0"/>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531" name="Freeform 171"/>
            <p:cNvSpPr>
              <a:spLocks/>
            </p:cNvSpPr>
            <p:nvPr/>
          </p:nvSpPr>
          <p:spPr bwMode="auto">
            <a:xfrm>
              <a:off x="2019" y="1692"/>
              <a:ext cx="189" cy="117"/>
            </a:xfrm>
            <a:custGeom>
              <a:avLst/>
              <a:gdLst>
                <a:gd name="T0" fmla="*/ 0 w 189"/>
                <a:gd name="T1" fmla="*/ 117 h 117"/>
                <a:gd name="T2" fmla="*/ 189 w 189"/>
                <a:gd name="T3" fmla="*/ 0 h 117"/>
              </a:gdLst>
              <a:ahLst/>
              <a:cxnLst>
                <a:cxn ang="0">
                  <a:pos x="T0" y="T1"/>
                </a:cxn>
                <a:cxn ang="0">
                  <a:pos x="T2" y="T3"/>
                </a:cxn>
              </a:cxnLst>
              <a:rect l="0" t="0" r="r" b="b"/>
              <a:pathLst>
                <a:path w="189" h="117">
                  <a:moveTo>
                    <a:pt x="0" y="117"/>
                  </a:moveTo>
                  <a:lnTo>
                    <a:pt x="189" y="0"/>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532" name="Freeform 172"/>
            <p:cNvSpPr>
              <a:spLocks/>
            </p:cNvSpPr>
            <p:nvPr/>
          </p:nvSpPr>
          <p:spPr bwMode="auto">
            <a:xfrm>
              <a:off x="2207" y="1794"/>
              <a:ext cx="106" cy="98"/>
            </a:xfrm>
            <a:custGeom>
              <a:avLst/>
              <a:gdLst>
                <a:gd name="T0" fmla="*/ 0 w 106"/>
                <a:gd name="T1" fmla="*/ 98 h 98"/>
                <a:gd name="T2" fmla="*/ 106 w 106"/>
                <a:gd name="T3" fmla="*/ 0 h 98"/>
              </a:gdLst>
              <a:ahLst/>
              <a:cxnLst>
                <a:cxn ang="0">
                  <a:pos x="T0" y="T1"/>
                </a:cxn>
                <a:cxn ang="0">
                  <a:pos x="T2" y="T3"/>
                </a:cxn>
              </a:cxnLst>
              <a:rect l="0" t="0" r="r" b="b"/>
              <a:pathLst>
                <a:path w="106" h="98">
                  <a:moveTo>
                    <a:pt x="0" y="98"/>
                  </a:moveTo>
                  <a:lnTo>
                    <a:pt x="106" y="0"/>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533" name="Freeform 173"/>
            <p:cNvSpPr>
              <a:spLocks/>
            </p:cNvSpPr>
            <p:nvPr/>
          </p:nvSpPr>
          <p:spPr bwMode="auto">
            <a:xfrm>
              <a:off x="2193" y="1792"/>
              <a:ext cx="157" cy="185"/>
            </a:xfrm>
            <a:custGeom>
              <a:avLst/>
              <a:gdLst>
                <a:gd name="T0" fmla="*/ 0 w 157"/>
                <a:gd name="T1" fmla="*/ 185 h 185"/>
                <a:gd name="T2" fmla="*/ 157 w 157"/>
                <a:gd name="T3" fmla="*/ 0 h 185"/>
              </a:gdLst>
              <a:ahLst/>
              <a:cxnLst>
                <a:cxn ang="0">
                  <a:pos x="T0" y="T1"/>
                </a:cxn>
                <a:cxn ang="0">
                  <a:pos x="T2" y="T3"/>
                </a:cxn>
              </a:cxnLst>
              <a:rect l="0" t="0" r="r" b="b"/>
              <a:pathLst>
                <a:path w="157" h="185">
                  <a:moveTo>
                    <a:pt x="0" y="185"/>
                  </a:moveTo>
                  <a:lnTo>
                    <a:pt x="157" y="0"/>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534" name="Freeform 174"/>
            <p:cNvSpPr>
              <a:spLocks/>
            </p:cNvSpPr>
            <p:nvPr/>
          </p:nvSpPr>
          <p:spPr bwMode="auto">
            <a:xfrm>
              <a:off x="2193" y="1866"/>
              <a:ext cx="222" cy="240"/>
            </a:xfrm>
            <a:custGeom>
              <a:avLst/>
              <a:gdLst>
                <a:gd name="T0" fmla="*/ 0 w 222"/>
                <a:gd name="T1" fmla="*/ 240 h 240"/>
                <a:gd name="T2" fmla="*/ 222 w 222"/>
                <a:gd name="T3" fmla="*/ 0 h 240"/>
              </a:gdLst>
              <a:ahLst/>
              <a:cxnLst>
                <a:cxn ang="0">
                  <a:pos x="T0" y="T1"/>
                </a:cxn>
                <a:cxn ang="0">
                  <a:pos x="T2" y="T3"/>
                </a:cxn>
              </a:cxnLst>
              <a:rect l="0" t="0" r="r" b="b"/>
              <a:pathLst>
                <a:path w="222" h="240">
                  <a:moveTo>
                    <a:pt x="0" y="240"/>
                  </a:moveTo>
                  <a:lnTo>
                    <a:pt x="222" y="0"/>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535" name="Freeform 175"/>
            <p:cNvSpPr>
              <a:spLocks/>
            </p:cNvSpPr>
            <p:nvPr/>
          </p:nvSpPr>
          <p:spPr bwMode="auto">
            <a:xfrm>
              <a:off x="2193" y="1919"/>
              <a:ext cx="211" cy="280"/>
            </a:xfrm>
            <a:custGeom>
              <a:avLst/>
              <a:gdLst>
                <a:gd name="T0" fmla="*/ 0 w 211"/>
                <a:gd name="T1" fmla="*/ 280 h 280"/>
                <a:gd name="T2" fmla="*/ 211 w 211"/>
                <a:gd name="T3" fmla="*/ 0 h 280"/>
              </a:gdLst>
              <a:ahLst/>
              <a:cxnLst>
                <a:cxn ang="0">
                  <a:pos x="T0" y="T1"/>
                </a:cxn>
                <a:cxn ang="0">
                  <a:pos x="T2" y="T3"/>
                </a:cxn>
              </a:cxnLst>
              <a:rect l="0" t="0" r="r" b="b"/>
              <a:pathLst>
                <a:path w="211" h="280">
                  <a:moveTo>
                    <a:pt x="0" y="280"/>
                  </a:moveTo>
                  <a:lnTo>
                    <a:pt x="211" y="0"/>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536" name="Freeform 176"/>
            <p:cNvSpPr>
              <a:spLocks/>
            </p:cNvSpPr>
            <p:nvPr/>
          </p:nvSpPr>
          <p:spPr bwMode="auto">
            <a:xfrm>
              <a:off x="2193" y="1919"/>
              <a:ext cx="234" cy="361"/>
            </a:xfrm>
            <a:custGeom>
              <a:avLst/>
              <a:gdLst>
                <a:gd name="T0" fmla="*/ 0 w 234"/>
                <a:gd name="T1" fmla="*/ 361 h 361"/>
                <a:gd name="T2" fmla="*/ 234 w 234"/>
                <a:gd name="T3" fmla="*/ 0 h 361"/>
              </a:gdLst>
              <a:ahLst/>
              <a:cxnLst>
                <a:cxn ang="0">
                  <a:pos x="T0" y="T1"/>
                </a:cxn>
                <a:cxn ang="0">
                  <a:pos x="T2" y="T3"/>
                </a:cxn>
              </a:cxnLst>
              <a:rect l="0" t="0" r="r" b="b"/>
              <a:pathLst>
                <a:path w="234" h="361">
                  <a:moveTo>
                    <a:pt x="0" y="361"/>
                  </a:moveTo>
                  <a:lnTo>
                    <a:pt x="234" y="0"/>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537" name="Freeform 177"/>
            <p:cNvSpPr>
              <a:spLocks/>
            </p:cNvSpPr>
            <p:nvPr/>
          </p:nvSpPr>
          <p:spPr bwMode="auto">
            <a:xfrm>
              <a:off x="2193" y="1934"/>
              <a:ext cx="248" cy="445"/>
            </a:xfrm>
            <a:custGeom>
              <a:avLst/>
              <a:gdLst>
                <a:gd name="T0" fmla="*/ 0 w 248"/>
                <a:gd name="T1" fmla="*/ 445 h 445"/>
                <a:gd name="T2" fmla="*/ 248 w 248"/>
                <a:gd name="T3" fmla="*/ 0 h 445"/>
              </a:gdLst>
              <a:ahLst/>
              <a:cxnLst>
                <a:cxn ang="0">
                  <a:pos x="T0" y="T1"/>
                </a:cxn>
                <a:cxn ang="0">
                  <a:pos x="T2" y="T3"/>
                </a:cxn>
              </a:cxnLst>
              <a:rect l="0" t="0" r="r" b="b"/>
              <a:pathLst>
                <a:path w="248" h="445">
                  <a:moveTo>
                    <a:pt x="0" y="445"/>
                  </a:moveTo>
                  <a:lnTo>
                    <a:pt x="248" y="0"/>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538" name="Freeform 178"/>
            <p:cNvSpPr>
              <a:spLocks/>
            </p:cNvSpPr>
            <p:nvPr/>
          </p:nvSpPr>
          <p:spPr bwMode="auto">
            <a:xfrm>
              <a:off x="2193" y="1942"/>
              <a:ext cx="277" cy="539"/>
            </a:xfrm>
            <a:custGeom>
              <a:avLst/>
              <a:gdLst>
                <a:gd name="T0" fmla="*/ 0 w 277"/>
                <a:gd name="T1" fmla="*/ 539 h 539"/>
                <a:gd name="T2" fmla="*/ 277 w 277"/>
                <a:gd name="T3" fmla="*/ 0 h 539"/>
              </a:gdLst>
              <a:ahLst/>
              <a:cxnLst>
                <a:cxn ang="0">
                  <a:pos x="T0" y="T1"/>
                </a:cxn>
                <a:cxn ang="0">
                  <a:pos x="T2" y="T3"/>
                </a:cxn>
              </a:cxnLst>
              <a:rect l="0" t="0" r="r" b="b"/>
              <a:pathLst>
                <a:path w="277" h="539">
                  <a:moveTo>
                    <a:pt x="0" y="539"/>
                  </a:moveTo>
                  <a:lnTo>
                    <a:pt x="277" y="0"/>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539" name="Freeform 179"/>
            <p:cNvSpPr>
              <a:spLocks/>
            </p:cNvSpPr>
            <p:nvPr/>
          </p:nvSpPr>
          <p:spPr bwMode="auto">
            <a:xfrm>
              <a:off x="2193" y="1959"/>
              <a:ext cx="315" cy="615"/>
            </a:xfrm>
            <a:custGeom>
              <a:avLst/>
              <a:gdLst>
                <a:gd name="T0" fmla="*/ 0 w 315"/>
                <a:gd name="T1" fmla="*/ 615 h 615"/>
                <a:gd name="T2" fmla="*/ 315 w 315"/>
                <a:gd name="T3" fmla="*/ 0 h 615"/>
              </a:gdLst>
              <a:ahLst/>
              <a:cxnLst>
                <a:cxn ang="0">
                  <a:pos x="T0" y="T1"/>
                </a:cxn>
                <a:cxn ang="0">
                  <a:pos x="T2" y="T3"/>
                </a:cxn>
              </a:cxnLst>
              <a:rect l="0" t="0" r="r" b="b"/>
              <a:pathLst>
                <a:path w="315" h="615">
                  <a:moveTo>
                    <a:pt x="0" y="615"/>
                  </a:moveTo>
                  <a:lnTo>
                    <a:pt x="315" y="0"/>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540" name="Text Box 180"/>
            <p:cNvSpPr txBox="1">
              <a:spLocks noChangeArrowheads="1"/>
            </p:cNvSpPr>
            <p:nvPr/>
          </p:nvSpPr>
          <p:spPr bwMode="auto">
            <a:xfrm>
              <a:off x="2559" y="2456"/>
              <a:ext cx="117"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lgn="r">
                <a:spcBef>
                  <a:spcPct val="50000"/>
                </a:spcBef>
                <a:defRPr/>
              </a:pPr>
              <a:r>
                <a:rPr lang="en-US" sz="900" b="1">
                  <a:solidFill>
                    <a:srgbClr val="000000"/>
                  </a:solidFill>
                  <a:latin typeface="Arial Narrow" pitchFamily="34" charset="0"/>
                  <a:cs typeface="+mn-cs"/>
                </a:rPr>
                <a:t>Bia</a:t>
              </a:r>
              <a:endParaRPr lang="en-GB" sz="900" b="1">
                <a:solidFill>
                  <a:srgbClr val="000000"/>
                </a:solidFill>
                <a:latin typeface="Arial Narrow" pitchFamily="34" charset="0"/>
                <a:cs typeface="+mn-cs"/>
              </a:endParaRPr>
            </a:p>
          </p:txBody>
        </p:sp>
        <p:sp>
          <p:nvSpPr>
            <p:cNvPr id="527541" name="Text Box 181"/>
            <p:cNvSpPr txBox="1">
              <a:spLocks noChangeArrowheads="1"/>
            </p:cNvSpPr>
            <p:nvPr/>
          </p:nvSpPr>
          <p:spPr bwMode="auto">
            <a:xfrm>
              <a:off x="2507" y="2548"/>
              <a:ext cx="169"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lgn="r">
                <a:spcBef>
                  <a:spcPct val="50000"/>
                </a:spcBef>
                <a:defRPr/>
              </a:pPr>
              <a:r>
                <a:rPr lang="en-US" sz="900" b="1">
                  <a:solidFill>
                    <a:srgbClr val="000000"/>
                  </a:solidFill>
                  <a:latin typeface="Arial Narrow" pitchFamily="34" charset="0"/>
                  <a:cs typeface="+mn-cs"/>
                </a:rPr>
                <a:t>Tano</a:t>
              </a:r>
              <a:endParaRPr lang="en-GB" sz="900" b="1">
                <a:solidFill>
                  <a:srgbClr val="000000"/>
                </a:solidFill>
                <a:latin typeface="Arial Narrow" pitchFamily="34" charset="0"/>
                <a:cs typeface="+mn-cs"/>
              </a:endParaRPr>
            </a:p>
          </p:txBody>
        </p:sp>
        <p:sp>
          <p:nvSpPr>
            <p:cNvPr id="527542" name="Text Box 182"/>
            <p:cNvSpPr txBox="1">
              <a:spLocks noChangeArrowheads="1"/>
            </p:cNvSpPr>
            <p:nvPr/>
          </p:nvSpPr>
          <p:spPr bwMode="auto">
            <a:xfrm>
              <a:off x="2495" y="2640"/>
              <a:ext cx="181"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lgn="r">
                <a:spcBef>
                  <a:spcPct val="50000"/>
                </a:spcBef>
                <a:defRPr/>
              </a:pPr>
              <a:r>
                <a:rPr lang="en-US" sz="900" b="1">
                  <a:solidFill>
                    <a:srgbClr val="000000"/>
                  </a:solidFill>
                  <a:latin typeface="Arial Narrow" pitchFamily="34" charset="0"/>
                  <a:cs typeface="+mn-cs"/>
                </a:rPr>
                <a:t>Mono</a:t>
              </a:r>
              <a:endParaRPr lang="en-GB" sz="900" b="1">
                <a:solidFill>
                  <a:srgbClr val="000000"/>
                </a:solidFill>
                <a:latin typeface="Arial Narrow" pitchFamily="34" charset="0"/>
                <a:cs typeface="+mn-cs"/>
              </a:endParaRPr>
            </a:p>
          </p:txBody>
        </p:sp>
        <p:sp>
          <p:nvSpPr>
            <p:cNvPr id="527543" name="Text Box 183"/>
            <p:cNvSpPr txBox="1">
              <a:spLocks noChangeArrowheads="1"/>
            </p:cNvSpPr>
            <p:nvPr/>
          </p:nvSpPr>
          <p:spPr bwMode="auto">
            <a:xfrm>
              <a:off x="2426" y="2732"/>
              <a:ext cx="250"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lgn="r">
                <a:spcBef>
                  <a:spcPct val="50000"/>
                </a:spcBef>
                <a:defRPr/>
              </a:pPr>
              <a:r>
                <a:rPr lang="en-US" sz="900" b="1">
                  <a:solidFill>
                    <a:srgbClr val="000000"/>
                  </a:solidFill>
                  <a:latin typeface="Arial Narrow" pitchFamily="34" charset="0"/>
                  <a:cs typeface="+mn-cs"/>
                </a:rPr>
                <a:t>Oueme</a:t>
              </a:r>
              <a:endParaRPr lang="en-GB" sz="900" b="1">
                <a:solidFill>
                  <a:srgbClr val="000000"/>
                </a:solidFill>
                <a:latin typeface="Arial Narrow" pitchFamily="34" charset="0"/>
                <a:cs typeface="+mn-cs"/>
              </a:endParaRPr>
            </a:p>
          </p:txBody>
        </p:sp>
        <p:sp>
          <p:nvSpPr>
            <p:cNvPr id="527544" name="Line 184"/>
            <p:cNvSpPr>
              <a:spLocks noChangeShapeType="1"/>
            </p:cNvSpPr>
            <p:nvPr/>
          </p:nvSpPr>
          <p:spPr bwMode="auto">
            <a:xfrm flipV="1">
              <a:off x="2193" y="1968"/>
              <a:ext cx="393" cy="711"/>
            </a:xfrm>
            <a:prstGeom prst="line">
              <a:avLst/>
            </a:prstGeom>
            <a:noFill/>
            <a:ln w="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545" name="Freeform 185"/>
            <p:cNvSpPr>
              <a:spLocks/>
            </p:cNvSpPr>
            <p:nvPr/>
          </p:nvSpPr>
          <p:spPr bwMode="auto">
            <a:xfrm>
              <a:off x="2193" y="1949"/>
              <a:ext cx="435" cy="823"/>
            </a:xfrm>
            <a:custGeom>
              <a:avLst/>
              <a:gdLst>
                <a:gd name="T0" fmla="*/ 0 w 435"/>
                <a:gd name="T1" fmla="*/ 823 h 823"/>
                <a:gd name="T2" fmla="*/ 435 w 435"/>
                <a:gd name="T3" fmla="*/ 0 h 823"/>
              </a:gdLst>
              <a:ahLst/>
              <a:cxnLst>
                <a:cxn ang="0">
                  <a:pos x="T0" y="T1"/>
                </a:cxn>
                <a:cxn ang="0">
                  <a:pos x="T2" y="T3"/>
                </a:cxn>
              </a:cxnLst>
              <a:rect l="0" t="0" r="r" b="b"/>
              <a:pathLst>
                <a:path w="435" h="823">
                  <a:moveTo>
                    <a:pt x="0" y="823"/>
                  </a:moveTo>
                  <a:lnTo>
                    <a:pt x="435" y="0"/>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546" name="Freeform 186"/>
            <p:cNvSpPr>
              <a:spLocks/>
            </p:cNvSpPr>
            <p:nvPr/>
          </p:nvSpPr>
          <p:spPr bwMode="auto">
            <a:xfrm>
              <a:off x="2691" y="1881"/>
              <a:ext cx="114" cy="528"/>
            </a:xfrm>
            <a:custGeom>
              <a:avLst/>
              <a:gdLst>
                <a:gd name="T0" fmla="*/ 0 w 114"/>
                <a:gd name="T1" fmla="*/ 528 h 528"/>
                <a:gd name="T2" fmla="*/ 114 w 114"/>
                <a:gd name="T3" fmla="*/ 0 h 528"/>
              </a:gdLst>
              <a:ahLst/>
              <a:cxnLst>
                <a:cxn ang="0">
                  <a:pos x="T0" y="T1"/>
                </a:cxn>
                <a:cxn ang="0">
                  <a:pos x="T2" y="T3"/>
                </a:cxn>
              </a:cxnLst>
              <a:rect l="0" t="0" r="r" b="b"/>
              <a:pathLst>
                <a:path w="114" h="528">
                  <a:moveTo>
                    <a:pt x="0" y="528"/>
                  </a:moveTo>
                  <a:lnTo>
                    <a:pt x="114" y="0"/>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547" name="Freeform 187"/>
            <p:cNvSpPr>
              <a:spLocks/>
            </p:cNvSpPr>
            <p:nvPr/>
          </p:nvSpPr>
          <p:spPr bwMode="auto">
            <a:xfrm>
              <a:off x="2694" y="1968"/>
              <a:ext cx="132" cy="519"/>
            </a:xfrm>
            <a:custGeom>
              <a:avLst/>
              <a:gdLst>
                <a:gd name="T0" fmla="*/ 0 w 132"/>
                <a:gd name="T1" fmla="*/ 519 h 519"/>
                <a:gd name="T2" fmla="*/ 132 w 132"/>
                <a:gd name="T3" fmla="*/ 0 h 519"/>
              </a:gdLst>
              <a:ahLst/>
              <a:cxnLst>
                <a:cxn ang="0">
                  <a:pos x="T0" y="T1"/>
                </a:cxn>
                <a:cxn ang="0">
                  <a:pos x="T2" y="T3"/>
                </a:cxn>
              </a:cxnLst>
              <a:rect l="0" t="0" r="r" b="b"/>
              <a:pathLst>
                <a:path w="132" h="519">
                  <a:moveTo>
                    <a:pt x="0" y="519"/>
                  </a:moveTo>
                  <a:lnTo>
                    <a:pt x="132" y="0"/>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548" name="Freeform 188"/>
            <p:cNvSpPr>
              <a:spLocks/>
            </p:cNvSpPr>
            <p:nvPr/>
          </p:nvSpPr>
          <p:spPr bwMode="auto">
            <a:xfrm>
              <a:off x="2694" y="2007"/>
              <a:ext cx="150" cy="588"/>
            </a:xfrm>
            <a:custGeom>
              <a:avLst/>
              <a:gdLst>
                <a:gd name="T0" fmla="*/ 0 w 150"/>
                <a:gd name="T1" fmla="*/ 588 h 588"/>
                <a:gd name="T2" fmla="*/ 150 w 150"/>
                <a:gd name="T3" fmla="*/ 0 h 588"/>
              </a:gdLst>
              <a:ahLst/>
              <a:cxnLst>
                <a:cxn ang="0">
                  <a:pos x="T0" y="T1"/>
                </a:cxn>
                <a:cxn ang="0">
                  <a:pos x="T2" y="T3"/>
                </a:cxn>
              </a:cxnLst>
              <a:rect l="0" t="0" r="r" b="b"/>
              <a:pathLst>
                <a:path w="150" h="588">
                  <a:moveTo>
                    <a:pt x="0" y="588"/>
                  </a:moveTo>
                  <a:lnTo>
                    <a:pt x="150" y="0"/>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549" name="Freeform 189"/>
            <p:cNvSpPr>
              <a:spLocks/>
            </p:cNvSpPr>
            <p:nvPr/>
          </p:nvSpPr>
          <p:spPr bwMode="auto">
            <a:xfrm>
              <a:off x="2691" y="1905"/>
              <a:ext cx="384" cy="786"/>
            </a:xfrm>
            <a:custGeom>
              <a:avLst/>
              <a:gdLst>
                <a:gd name="T0" fmla="*/ 0 w 384"/>
                <a:gd name="T1" fmla="*/ 786 h 786"/>
                <a:gd name="T2" fmla="*/ 384 w 384"/>
                <a:gd name="T3" fmla="*/ 0 h 786"/>
              </a:gdLst>
              <a:ahLst/>
              <a:cxnLst>
                <a:cxn ang="0">
                  <a:pos x="T0" y="T1"/>
                </a:cxn>
                <a:cxn ang="0">
                  <a:pos x="T2" y="T3"/>
                </a:cxn>
              </a:cxnLst>
              <a:rect l="0" t="0" r="r" b="b"/>
              <a:pathLst>
                <a:path w="384" h="786">
                  <a:moveTo>
                    <a:pt x="0" y="786"/>
                  </a:moveTo>
                  <a:lnTo>
                    <a:pt x="384" y="0"/>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550" name="Freeform 190"/>
            <p:cNvSpPr>
              <a:spLocks/>
            </p:cNvSpPr>
            <p:nvPr/>
          </p:nvSpPr>
          <p:spPr bwMode="auto">
            <a:xfrm>
              <a:off x="2691" y="1869"/>
              <a:ext cx="441" cy="909"/>
            </a:xfrm>
            <a:custGeom>
              <a:avLst/>
              <a:gdLst>
                <a:gd name="T0" fmla="*/ 0 w 441"/>
                <a:gd name="T1" fmla="*/ 909 h 909"/>
                <a:gd name="T2" fmla="*/ 441 w 441"/>
                <a:gd name="T3" fmla="*/ 0 h 909"/>
              </a:gdLst>
              <a:ahLst/>
              <a:cxnLst>
                <a:cxn ang="0">
                  <a:pos x="T0" y="T1"/>
                </a:cxn>
                <a:cxn ang="0">
                  <a:pos x="T2" y="T3"/>
                </a:cxn>
              </a:cxnLst>
              <a:rect l="0" t="0" r="r" b="b"/>
              <a:pathLst>
                <a:path w="441" h="909">
                  <a:moveTo>
                    <a:pt x="0" y="909"/>
                  </a:moveTo>
                  <a:lnTo>
                    <a:pt x="441" y="0"/>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551" name="Freeform 191"/>
            <p:cNvSpPr>
              <a:spLocks/>
            </p:cNvSpPr>
            <p:nvPr/>
          </p:nvSpPr>
          <p:spPr bwMode="auto">
            <a:xfrm>
              <a:off x="4527" y="3858"/>
              <a:ext cx="142" cy="125"/>
            </a:xfrm>
            <a:custGeom>
              <a:avLst/>
              <a:gdLst>
                <a:gd name="T0" fmla="*/ 24 w 142"/>
                <a:gd name="T1" fmla="*/ 50 h 125"/>
                <a:gd name="T2" fmla="*/ 20 w 142"/>
                <a:gd name="T3" fmla="*/ 54 h 125"/>
                <a:gd name="T4" fmla="*/ 17 w 142"/>
                <a:gd name="T5" fmla="*/ 63 h 125"/>
                <a:gd name="T6" fmla="*/ 12 w 142"/>
                <a:gd name="T7" fmla="*/ 71 h 125"/>
                <a:gd name="T8" fmla="*/ 8 w 142"/>
                <a:gd name="T9" fmla="*/ 72 h 125"/>
                <a:gd name="T10" fmla="*/ 2 w 142"/>
                <a:gd name="T11" fmla="*/ 74 h 125"/>
                <a:gd name="T12" fmla="*/ 0 w 142"/>
                <a:gd name="T13" fmla="*/ 83 h 125"/>
                <a:gd name="T14" fmla="*/ 3 w 142"/>
                <a:gd name="T15" fmla="*/ 90 h 125"/>
                <a:gd name="T16" fmla="*/ 9 w 142"/>
                <a:gd name="T17" fmla="*/ 96 h 125"/>
                <a:gd name="T18" fmla="*/ 17 w 142"/>
                <a:gd name="T19" fmla="*/ 102 h 125"/>
                <a:gd name="T20" fmla="*/ 24 w 142"/>
                <a:gd name="T21" fmla="*/ 108 h 125"/>
                <a:gd name="T22" fmla="*/ 26 w 142"/>
                <a:gd name="T23" fmla="*/ 114 h 125"/>
                <a:gd name="T24" fmla="*/ 26 w 142"/>
                <a:gd name="T25" fmla="*/ 119 h 125"/>
                <a:gd name="T26" fmla="*/ 35 w 142"/>
                <a:gd name="T27" fmla="*/ 125 h 125"/>
                <a:gd name="T28" fmla="*/ 48 w 142"/>
                <a:gd name="T29" fmla="*/ 125 h 125"/>
                <a:gd name="T30" fmla="*/ 60 w 142"/>
                <a:gd name="T31" fmla="*/ 125 h 125"/>
                <a:gd name="T32" fmla="*/ 71 w 142"/>
                <a:gd name="T33" fmla="*/ 120 h 125"/>
                <a:gd name="T34" fmla="*/ 79 w 142"/>
                <a:gd name="T35" fmla="*/ 112 h 125"/>
                <a:gd name="T36" fmla="*/ 85 w 142"/>
                <a:gd name="T37" fmla="*/ 112 h 125"/>
                <a:gd name="T38" fmla="*/ 87 w 142"/>
                <a:gd name="T39" fmla="*/ 108 h 125"/>
                <a:gd name="T40" fmla="*/ 91 w 142"/>
                <a:gd name="T41" fmla="*/ 108 h 125"/>
                <a:gd name="T42" fmla="*/ 100 w 142"/>
                <a:gd name="T43" fmla="*/ 107 h 125"/>
                <a:gd name="T44" fmla="*/ 107 w 142"/>
                <a:gd name="T45" fmla="*/ 107 h 125"/>
                <a:gd name="T46" fmla="*/ 115 w 142"/>
                <a:gd name="T47" fmla="*/ 105 h 125"/>
                <a:gd name="T48" fmla="*/ 120 w 142"/>
                <a:gd name="T49" fmla="*/ 107 h 125"/>
                <a:gd name="T50" fmla="*/ 134 w 142"/>
                <a:gd name="T51" fmla="*/ 111 h 125"/>
                <a:gd name="T52" fmla="*/ 138 w 142"/>
                <a:gd name="T53" fmla="*/ 104 h 125"/>
                <a:gd name="T54" fmla="*/ 142 w 142"/>
                <a:gd name="T55" fmla="*/ 98 h 125"/>
                <a:gd name="T56" fmla="*/ 135 w 142"/>
                <a:gd name="T57" fmla="*/ 89 h 125"/>
                <a:gd name="T58" fmla="*/ 126 w 142"/>
                <a:gd name="T59" fmla="*/ 84 h 125"/>
                <a:gd name="T60" fmla="*/ 114 w 142"/>
                <a:gd name="T61" fmla="*/ 72 h 125"/>
                <a:gd name="T62" fmla="*/ 105 w 142"/>
                <a:gd name="T63" fmla="*/ 66 h 125"/>
                <a:gd name="T64" fmla="*/ 99 w 142"/>
                <a:gd name="T65" fmla="*/ 63 h 125"/>
                <a:gd name="T66" fmla="*/ 92 w 142"/>
                <a:gd name="T67" fmla="*/ 56 h 125"/>
                <a:gd name="T68" fmla="*/ 87 w 142"/>
                <a:gd name="T69" fmla="*/ 48 h 125"/>
                <a:gd name="T70" fmla="*/ 86 w 142"/>
                <a:gd name="T71" fmla="*/ 39 h 125"/>
                <a:gd name="T72" fmla="*/ 84 w 142"/>
                <a:gd name="T73" fmla="*/ 27 h 125"/>
                <a:gd name="T74" fmla="*/ 83 w 142"/>
                <a:gd name="T75" fmla="*/ 18 h 125"/>
                <a:gd name="T76" fmla="*/ 77 w 142"/>
                <a:gd name="T77" fmla="*/ 11 h 125"/>
                <a:gd name="T78" fmla="*/ 72 w 142"/>
                <a:gd name="T79" fmla="*/ 6 h 125"/>
                <a:gd name="T80" fmla="*/ 69 w 142"/>
                <a:gd name="T81" fmla="*/ 0 h 125"/>
                <a:gd name="T82" fmla="*/ 60 w 142"/>
                <a:gd name="T83" fmla="*/ 0 h 125"/>
                <a:gd name="T84" fmla="*/ 54 w 142"/>
                <a:gd name="T85" fmla="*/ 3 h 125"/>
                <a:gd name="T86" fmla="*/ 45 w 142"/>
                <a:gd name="T87" fmla="*/ 6 h 125"/>
                <a:gd name="T88" fmla="*/ 39 w 142"/>
                <a:gd name="T89" fmla="*/ 11 h 125"/>
                <a:gd name="T90" fmla="*/ 39 w 142"/>
                <a:gd name="T91" fmla="*/ 21 h 125"/>
                <a:gd name="T92" fmla="*/ 41 w 142"/>
                <a:gd name="T93" fmla="*/ 32 h 125"/>
                <a:gd name="T94" fmla="*/ 38 w 142"/>
                <a:gd name="T95" fmla="*/ 41 h 125"/>
                <a:gd name="T96" fmla="*/ 35 w 142"/>
                <a:gd name="T97" fmla="*/ 47 h 125"/>
                <a:gd name="T98" fmla="*/ 30 w 142"/>
                <a:gd name="T99" fmla="*/ 50 h 125"/>
                <a:gd name="T100" fmla="*/ 24 w 142"/>
                <a:gd name="T101" fmla="*/ 5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2" h="125">
                  <a:moveTo>
                    <a:pt x="24" y="50"/>
                  </a:moveTo>
                  <a:lnTo>
                    <a:pt x="20" y="54"/>
                  </a:lnTo>
                  <a:lnTo>
                    <a:pt x="17" y="63"/>
                  </a:lnTo>
                  <a:lnTo>
                    <a:pt x="12" y="71"/>
                  </a:lnTo>
                  <a:lnTo>
                    <a:pt x="8" y="72"/>
                  </a:lnTo>
                  <a:lnTo>
                    <a:pt x="2" y="74"/>
                  </a:lnTo>
                  <a:lnTo>
                    <a:pt x="0" y="83"/>
                  </a:lnTo>
                  <a:lnTo>
                    <a:pt x="3" y="90"/>
                  </a:lnTo>
                  <a:lnTo>
                    <a:pt x="9" y="96"/>
                  </a:lnTo>
                  <a:lnTo>
                    <a:pt x="17" y="102"/>
                  </a:lnTo>
                  <a:lnTo>
                    <a:pt x="24" y="108"/>
                  </a:lnTo>
                  <a:lnTo>
                    <a:pt x="26" y="114"/>
                  </a:lnTo>
                  <a:lnTo>
                    <a:pt x="26" y="119"/>
                  </a:lnTo>
                  <a:lnTo>
                    <a:pt x="35" y="125"/>
                  </a:lnTo>
                  <a:lnTo>
                    <a:pt x="48" y="125"/>
                  </a:lnTo>
                  <a:lnTo>
                    <a:pt x="60" y="125"/>
                  </a:lnTo>
                  <a:lnTo>
                    <a:pt x="71" y="120"/>
                  </a:lnTo>
                  <a:lnTo>
                    <a:pt x="79" y="112"/>
                  </a:lnTo>
                  <a:lnTo>
                    <a:pt x="85" y="112"/>
                  </a:lnTo>
                  <a:lnTo>
                    <a:pt x="87" y="108"/>
                  </a:lnTo>
                  <a:lnTo>
                    <a:pt x="91" y="108"/>
                  </a:lnTo>
                  <a:lnTo>
                    <a:pt x="100" y="107"/>
                  </a:lnTo>
                  <a:lnTo>
                    <a:pt x="107" y="107"/>
                  </a:lnTo>
                  <a:lnTo>
                    <a:pt x="115" y="105"/>
                  </a:lnTo>
                  <a:lnTo>
                    <a:pt x="120" y="107"/>
                  </a:lnTo>
                  <a:lnTo>
                    <a:pt x="134" y="111"/>
                  </a:lnTo>
                  <a:lnTo>
                    <a:pt x="138" y="104"/>
                  </a:lnTo>
                  <a:lnTo>
                    <a:pt x="142" y="98"/>
                  </a:lnTo>
                  <a:lnTo>
                    <a:pt x="135" y="89"/>
                  </a:lnTo>
                  <a:lnTo>
                    <a:pt x="126" y="84"/>
                  </a:lnTo>
                  <a:lnTo>
                    <a:pt x="114" y="72"/>
                  </a:lnTo>
                  <a:lnTo>
                    <a:pt x="105" y="66"/>
                  </a:lnTo>
                  <a:lnTo>
                    <a:pt x="99" y="63"/>
                  </a:lnTo>
                  <a:lnTo>
                    <a:pt x="92" y="56"/>
                  </a:lnTo>
                  <a:lnTo>
                    <a:pt x="87" y="48"/>
                  </a:lnTo>
                  <a:lnTo>
                    <a:pt x="86" y="39"/>
                  </a:lnTo>
                  <a:lnTo>
                    <a:pt x="84" y="27"/>
                  </a:lnTo>
                  <a:lnTo>
                    <a:pt x="83" y="18"/>
                  </a:lnTo>
                  <a:lnTo>
                    <a:pt x="77" y="11"/>
                  </a:lnTo>
                  <a:lnTo>
                    <a:pt x="72" y="6"/>
                  </a:lnTo>
                  <a:lnTo>
                    <a:pt x="69" y="0"/>
                  </a:lnTo>
                  <a:lnTo>
                    <a:pt x="60" y="0"/>
                  </a:lnTo>
                  <a:lnTo>
                    <a:pt x="54" y="3"/>
                  </a:lnTo>
                  <a:lnTo>
                    <a:pt x="45" y="6"/>
                  </a:lnTo>
                  <a:lnTo>
                    <a:pt x="39" y="11"/>
                  </a:lnTo>
                  <a:lnTo>
                    <a:pt x="39" y="21"/>
                  </a:lnTo>
                  <a:lnTo>
                    <a:pt x="41" y="32"/>
                  </a:lnTo>
                  <a:lnTo>
                    <a:pt x="38" y="41"/>
                  </a:lnTo>
                  <a:lnTo>
                    <a:pt x="35" y="47"/>
                  </a:lnTo>
                  <a:lnTo>
                    <a:pt x="30" y="50"/>
                  </a:lnTo>
                  <a:lnTo>
                    <a:pt x="24" y="50"/>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552" name="Text Box 192"/>
            <p:cNvSpPr txBox="1">
              <a:spLocks noChangeArrowheads="1"/>
            </p:cNvSpPr>
            <p:nvPr/>
          </p:nvSpPr>
          <p:spPr bwMode="auto">
            <a:xfrm>
              <a:off x="4969" y="4066"/>
              <a:ext cx="271" cy="100"/>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10800" rIns="18000" bIns="10800">
              <a:spAutoFit/>
            </a:bodyPr>
            <a:lstStyle/>
            <a:p>
              <a:pPr>
                <a:spcBef>
                  <a:spcPct val="50000"/>
                </a:spcBef>
                <a:defRPr/>
              </a:pPr>
              <a:r>
                <a:rPr lang="en-US" sz="900" b="1">
                  <a:solidFill>
                    <a:srgbClr val="000000"/>
                  </a:solidFill>
                  <a:latin typeface="Arial Narrow" pitchFamily="34" charset="0"/>
                  <a:cs typeface="+mn-cs"/>
                </a:rPr>
                <a:t>Thukela</a:t>
              </a:r>
              <a:endParaRPr lang="en-GB" sz="900" b="1">
                <a:solidFill>
                  <a:srgbClr val="000000"/>
                </a:solidFill>
                <a:latin typeface="Arial Narrow" pitchFamily="34" charset="0"/>
                <a:cs typeface="+mn-cs"/>
              </a:endParaRPr>
            </a:p>
          </p:txBody>
        </p:sp>
        <p:sp>
          <p:nvSpPr>
            <p:cNvPr id="527553" name="Line 193"/>
            <p:cNvSpPr>
              <a:spLocks noChangeShapeType="1"/>
            </p:cNvSpPr>
            <p:nvPr/>
          </p:nvSpPr>
          <p:spPr bwMode="auto">
            <a:xfrm>
              <a:off x="4597" y="3930"/>
              <a:ext cx="359" cy="182"/>
            </a:xfrm>
            <a:prstGeom prst="line">
              <a:avLst/>
            </a:prstGeom>
            <a:noFill/>
            <a:ln w="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grpSp>
          <p:nvGrpSpPr>
            <p:cNvPr id="41125" name="Group 194"/>
            <p:cNvGrpSpPr>
              <a:grpSpLocks noChangeAspect="1"/>
            </p:cNvGrpSpPr>
            <p:nvPr/>
          </p:nvGrpSpPr>
          <p:grpSpPr bwMode="auto">
            <a:xfrm>
              <a:off x="4850" y="2363"/>
              <a:ext cx="240" cy="246"/>
              <a:chOff x="4850" y="2363"/>
              <a:chExt cx="240" cy="246"/>
            </a:xfrm>
          </p:grpSpPr>
          <p:sp>
            <p:nvSpPr>
              <p:cNvPr id="527555" name="Freeform 195"/>
              <p:cNvSpPr>
                <a:spLocks noChangeAspect="1"/>
              </p:cNvSpPr>
              <p:nvPr/>
            </p:nvSpPr>
            <p:spPr bwMode="auto">
              <a:xfrm>
                <a:off x="4850" y="2363"/>
                <a:ext cx="94" cy="204"/>
              </a:xfrm>
              <a:custGeom>
                <a:avLst/>
                <a:gdLst>
                  <a:gd name="T0" fmla="*/ 0 w 101"/>
                  <a:gd name="T1" fmla="*/ 118 h 207"/>
                  <a:gd name="T2" fmla="*/ 7 w 101"/>
                  <a:gd name="T3" fmla="*/ 110 h 207"/>
                  <a:gd name="T4" fmla="*/ 19 w 101"/>
                  <a:gd name="T5" fmla="*/ 102 h 207"/>
                  <a:gd name="T6" fmla="*/ 31 w 101"/>
                  <a:gd name="T7" fmla="*/ 96 h 207"/>
                  <a:gd name="T8" fmla="*/ 33 w 101"/>
                  <a:gd name="T9" fmla="*/ 83 h 207"/>
                  <a:gd name="T10" fmla="*/ 39 w 101"/>
                  <a:gd name="T11" fmla="*/ 69 h 207"/>
                  <a:gd name="T12" fmla="*/ 44 w 101"/>
                  <a:gd name="T13" fmla="*/ 59 h 207"/>
                  <a:gd name="T14" fmla="*/ 40 w 101"/>
                  <a:gd name="T15" fmla="*/ 47 h 207"/>
                  <a:gd name="T16" fmla="*/ 33 w 101"/>
                  <a:gd name="T17" fmla="*/ 36 h 207"/>
                  <a:gd name="T18" fmla="*/ 27 w 101"/>
                  <a:gd name="T19" fmla="*/ 27 h 207"/>
                  <a:gd name="T20" fmla="*/ 33 w 101"/>
                  <a:gd name="T21" fmla="*/ 18 h 207"/>
                  <a:gd name="T22" fmla="*/ 35 w 101"/>
                  <a:gd name="T23" fmla="*/ 12 h 207"/>
                  <a:gd name="T24" fmla="*/ 41 w 101"/>
                  <a:gd name="T25" fmla="*/ 3 h 207"/>
                  <a:gd name="T26" fmla="*/ 52 w 101"/>
                  <a:gd name="T27" fmla="*/ 0 h 207"/>
                  <a:gd name="T28" fmla="*/ 61 w 101"/>
                  <a:gd name="T29" fmla="*/ 12 h 207"/>
                  <a:gd name="T30" fmla="*/ 72 w 101"/>
                  <a:gd name="T31" fmla="*/ 22 h 207"/>
                  <a:gd name="T32" fmla="*/ 83 w 101"/>
                  <a:gd name="T33" fmla="*/ 18 h 207"/>
                  <a:gd name="T34" fmla="*/ 91 w 101"/>
                  <a:gd name="T35" fmla="*/ 14 h 207"/>
                  <a:gd name="T36" fmla="*/ 93 w 101"/>
                  <a:gd name="T37" fmla="*/ 28 h 207"/>
                  <a:gd name="T38" fmla="*/ 97 w 101"/>
                  <a:gd name="T39" fmla="*/ 52 h 207"/>
                  <a:gd name="T40" fmla="*/ 100 w 101"/>
                  <a:gd name="T41" fmla="*/ 74 h 207"/>
                  <a:gd name="T42" fmla="*/ 95 w 101"/>
                  <a:gd name="T43" fmla="*/ 87 h 207"/>
                  <a:gd name="T44" fmla="*/ 86 w 101"/>
                  <a:gd name="T45" fmla="*/ 98 h 207"/>
                  <a:gd name="T46" fmla="*/ 87 w 101"/>
                  <a:gd name="T47" fmla="*/ 117 h 207"/>
                  <a:gd name="T48" fmla="*/ 85 w 101"/>
                  <a:gd name="T49" fmla="*/ 135 h 207"/>
                  <a:gd name="T50" fmla="*/ 76 w 101"/>
                  <a:gd name="T51" fmla="*/ 146 h 207"/>
                  <a:gd name="T52" fmla="*/ 73 w 101"/>
                  <a:gd name="T53" fmla="*/ 155 h 207"/>
                  <a:gd name="T54" fmla="*/ 74 w 101"/>
                  <a:gd name="T55" fmla="*/ 174 h 207"/>
                  <a:gd name="T56" fmla="*/ 73 w 101"/>
                  <a:gd name="T57" fmla="*/ 185 h 207"/>
                  <a:gd name="T58" fmla="*/ 62 w 101"/>
                  <a:gd name="T59" fmla="*/ 192 h 207"/>
                  <a:gd name="T60" fmla="*/ 56 w 101"/>
                  <a:gd name="T61" fmla="*/ 201 h 207"/>
                  <a:gd name="T62" fmla="*/ 49 w 101"/>
                  <a:gd name="T63" fmla="*/ 207 h 207"/>
                  <a:gd name="T64" fmla="*/ 44 w 101"/>
                  <a:gd name="T65" fmla="*/ 191 h 207"/>
                  <a:gd name="T66" fmla="*/ 35 w 101"/>
                  <a:gd name="T67" fmla="*/ 176 h 207"/>
                  <a:gd name="T68" fmla="*/ 34 w 101"/>
                  <a:gd name="T69" fmla="*/ 159 h 207"/>
                  <a:gd name="T70" fmla="*/ 35 w 101"/>
                  <a:gd name="T71" fmla="*/ 147 h 207"/>
                  <a:gd name="T72" fmla="*/ 28 w 101"/>
                  <a:gd name="T73" fmla="*/ 141 h 207"/>
                  <a:gd name="T74" fmla="*/ 28 w 101"/>
                  <a:gd name="T75" fmla="*/ 131 h 207"/>
                  <a:gd name="T76" fmla="*/ 19 w 101"/>
                  <a:gd name="T77" fmla="*/ 128 h 207"/>
                  <a:gd name="T78" fmla="*/ 0 w 101"/>
                  <a:gd name="T79" fmla="*/ 12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 h="207">
                    <a:moveTo>
                      <a:pt x="0" y="124"/>
                    </a:moveTo>
                    <a:lnTo>
                      <a:pt x="0" y="118"/>
                    </a:lnTo>
                    <a:lnTo>
                      <a:pt x="1" y="112"/>
                    </a:lnTo>
                    <a:lnTo>
                      <a:pt x="7" y="110"/>
                    </a:lnTo>
                    <a:lnTo>
                      <a:pt x="14" y="106"/>
                    </a:lnTo>
                    <a:lnTo>
                      <a:pt x="19" y="102"/>
                    </a:lnTo>
                    <a:lnTo>
                      <a:pt x="25" y="98"/>
                    </a:lnTo>
                    <a:lnTo>
                      <a:pt x="31" y="96"/>
                    </a:lnTo>
                    <a:lnTo>
                      <a:pt x="33" y="89"/>
                    </a:lnTo>
                    <a:lnTo>
                      <a:pt x="33" y="83"/>
                    </a:lnTo>
                    <a:lnTo>
                      <a:pt x="35" y="77"/>
                    </a:lnTo>
                    <a:lnTo>
                      <a:pt x="39" y="69"/>
                    </a:lnTo>
                    <a:lnTo>
                      <a:pt x="42" y="63"/>
                    </a:lnTo>
                    <a:lnTo>
                      <a:pt x="44" y="59"/>
                    </a:lnTo>
                    <a:lnTo>
                      <a:pt x="43" y="53"/>
                    </a:lnTo>
                    <a:lnTo>
                      <a:pt x="40" y="47"/>
                    </a:lnTo>
                    <a:lnTo>
                      <a:pt x="37" y="40"/>
                    </a:lnTo>
                    <a:lnTo>
                      <a:pt x="33" y="36"/>
                    </a:lnTo>
                    <a:lnTo>
                      <a:pt x="27" y="32"/>
                    </a:lnTo>
                    <a:lnTo>
                      <a:pt x="27" y="27"/>
                    </a:lnTo>
                    <a:lnTo>
                      <a:pt x="29" y="22"/>
                    </a:lnTo>
                    <a:lnTo>
                      <a:pt x="33" y="18"/>
                    </a:lnTo>
                    <a:lnTo>
                      <a:pt x="35" y="16"/>
                    </a:lnTo>
                    <a:lnTo>
                      <a:pt x="35" y="12"/>
                    </a:lnTo>
                    <a:lnTo>
                      <a:pt x="37" y="5"/>
                    </a:lnTo>
                    <a:lnTo>
                      <a:pt x="41" y="3"/>
                    </a:lnTo>
                    <a:lnTo>
                      <a:pt x="46" y="0"/>
                    </a:lnTo>
                    <a:lnTo>
                      <a:pt x="52" y="0"/>
                    </a:lnTo>
                    <a:lnTo>
                      <a:pt x="56" y="6"/>
                    </a:lnTo>
                    <a:lnTo>
                      <a:pt x="61" y="12"/>
                    </a:lnTo>
                    <a:lnTo>
                      <a:pt x="68" y="16"/>
                    </a:lnTo>
                    <a:lnTo>
                      <a:pt x="72" y="22"/>
                    </a:lnTo>
                    <a:lnTo>
                      <a:pt x="78" y="22"/>
                    </a:lnTo>
                    <a:lnTo>
                      <a:pt x="83" y="18"/>
                    </a:lnTo>
                    <a:lnTo>
                      <a:pt x="88" y="14"/>
                    </a:lnTo>
                    <a:lnTo>
                      <a:pt x="91" y="14"/>
                    </a:lnTo>
                    <a:lnTo>
                      <a:pt x="92" y="20"/>
                    </a:lnTo>
                    <a:lnTo>
                      <a:pt x="93" y="28"/>
                    </a:lnTo>
                    <a:lnTo>
                      <a:pt x="94" y="41"/>
                    </a:lnTo>
                    <a:lnTo>
                      <a:pt x="97" y="52"/>
                    </a:lnTo>
                    <a:lnTo>
                      <a:pt x="98" y="63"/>
                    </a:lnTo>
                    <a:lnTo>
                      <a:pt x="100" y="74"/>
                    </a:lnTo>
                    <a:lnTo>
                      <a:pt x="101" y="85"/>
                    </a:lnTo>
                    <a:lnTo>
                      <a:pt x="95" y="87"/>
                    </a:lnTo>
                    <a:lnTo>
                      <a:pt x="90" y="90"/>
                    </a:lnTo>
                    <a:lnTo>
                      <a:pt x="86" y="98"/>
                    </a:lnTo>
                    <a:lnTo>
                      <a:pt x="83" y="106"/>
                    </a:lnTo>
                    <a:lnTo>
                      <a:pt x="87" y="117"/>
                    </a:lnTo>
                    <a:lnTo>
                      <a:pt x="89" y="131"/>
                    </a:lnTo>
                    <a:lnTo>
                      <a:pt x="85" y="135"/>
                    </a:lnTo>
                    <a:lnTo>
                      <a:pt x="80" y="141"/>
                    </a:lnTo>
                    <a:lnTo>
                      <a:pt x="76" y="146"/>
                    </a:lnTo>
                    <a:lnTo>
                      <a:pt x="74" y="152"/>
                    </a:lnTo>
                    <a:lnTo>
                      <a:pt x="73" y="155"/>
                    </a:lnTo>
                    <a:lnTo>
                      <a:pt x="73" y="165"/>
                    </a:lnTo>
                    <a:lnTo>
                      <a:pt x="74" y="174"/>
                    </a:lnTo>
                    <a:lnTo>
                      <a:pt x="74" y="179"/>
                    </a:lnTo>
                    <a:lnTo>
                      <a:pt x="73" y="185"/>
                    </a:lnTo>
                    <a:lnTo>
                      <a:pt x="67" y="188"/>
                    </a:lnTo>
                    <a:lnTo>
                      <a:pt x="62" y="192"/>
                    </a:lnTo>
                    <a:lnTo>
                      <a:pt x="58" y="195"/>
                    </a:lnTo>
                    <a:lnTo>
                      <a:pt x="56" y="201"/>
                    </a:lnTo>
                    <a:lnTo>
                      <a:pt x="53" y="207"/>
                    </a:lnTo>
                    <a:lnTo>
                      <a:pt x="49" y="207"/>
                    </a:lnTo>
                    <a:lnTo>
                      <a:pt x="47" y="200"/>
                    </a:lnTo>
                    <a:lnTo>
                      <a:pt x="44" y="191"/>
                    </a:lnTo>
                    <a:lnTo>
                      <a:pt x="38" y="182"/>
                    </a:lnTo>
                    <a:lnTo>
                      <a:pt x="35" y="176"/>
                    </a:lnTo>
                    <a:lnTo>
                      <a:pt x="32" y="165"/>
                    </a:lnTo>
                    <a:lnTo>
                      <a:pt x="34" y="159"/>
                    </a:lnTo>
                    <a:lnTo>
                      <a:pt x="37" y="153"/>
                    </a:lnTo>
                    <a:lnTo>
                      <a:pt x="35" y="147"/>
                    </a:lnTo>
                    <a:lnTo>
                      <a:pt x="31" y="146"/>
                    </a:lnTo>
                    <a:lnTo>
                      <a:pt x="28" y="141"/>
                    </a:lnTo>
                    <a:lnTo>
                      <a:pt x="28" y="135"/>
                    </a:lnTo>
                    <a:lnTo>
                      <a:pt x="28" y="131"/>
                    </a:lnTo>
                    <a:lnTo>
                      <a:pt x="26" y="128"/>
                    </a:lnTo>
                    <a:lnTo>
                      <a:pt x="19" y="128"/>
                    </a:lnTo>
                    <a:lnTo>
                      <a:pt x="11" y="126"/>
                    </a:lnTo>
                    <a:lnTo>
                      <a:pt x="0" y="124"/>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556" name="Freeform 196"/>
              <p:cNvSpPr>
                <a:spLocks noChangeAspect="1"/>
              </p:cNvSpPr>
              <p:nvPr/>
            </p:nvSpPr>
            <p:spPr bwMode="auto">
              <a:xfrm>
                <a:off x="5027" y="2513"/>
                <a:ext cx="63" cy="62"/>
              </a:xfrm>
              <a:custGeom>
                <a:avLst/>
                <a:gdLst>
                  <a:gd name="T0" fmla="*/ 58 w 63"/>
                  <a:gd name="T1" fmla="*/ 62 h 62"/>
                  <a:gd name="T2" fmla="*/ 47 w 63"/>
                  <a:gd name="T3" fmla="*/ 59 h 62"/>
                  <a:gd name="T4" fmla="*/ 42 w 63"/>
                  <a:gd name="T5" fmla="*/ 56 h 62"/>
                  <a:gd name="T6" fmla="*/ 35 w 63"/>
                  <a:gd name="T7" fmla="*/ 54 h 62"/>
                  <a:gd name="T8" fmla="*/ 27 w 63"/>
                  <a:gd name="T9" fmla="*/ 43 h 62"/>
                  <a:gd name="T10" fmla="*/ 28 w 63"/>
                  <a:gd name="T11" fmla="*/ 37 h 62"/>
                  <a:gd name="T12" fmla="*/ 28 w 63"/>
                  <a:gd name="T13" fmla="*/ 30 h 62"/>
                  <a:gd name="T14" fmla="*/ 24 w 63"/>
                  <a:gd name="T15" fmla="*/ 25 h 62"/>
                  <a:gd name="T16" fmla="*/ 11 w 63"/>
                  <a:gd name="T17" fmla="*/ 32 h 62"/>
                  <a:gd name="T18" fmla="*/ 5 w 63"/>
                  <a:gd name="T19" fmla="*/ 28 h 62"/>
                  <a:gd name="T20" fmla="*/ 2 w 63"/>
                  <a:gd name="T21" fmla="*/ 19 h 62"/>
                  <a:gd name="T22" fmla="*/ 0 w 63"/>
                  <a:gd name="T23" fmla="*/ 13 h 62"/>
                  <a:gd name="T24" fmla="*/ 0 w 63"/>
                  <a:gd name="T25" fmla="*/ 6 h 62"/>
                  <a:gd name="T26" fmla="*/ 3 w 63"/>
                  <a:gd name="T27" fmla="*/ 0 h 62"/>
                  <a:gd name="T28" fmla="*/ 10 w 63"/>
                  <a:gd name="T29" fmla="*/ 3 h 62"/>
                  <a:gd name="T30" fmla="*/ 16 w 63"/>
                  <a:gd name="T31" fmla="*/ 6 h 62"/>
                  <a:gd name="T32" fmla="*/ 25 w 63"/>
                  <a:gd name="T33" fmla="*/ 6 h 62"/>
                  <a:gd name="T34" fmla="*/ 32 w 63"/>
                  <a:gd name="T35" fmla="*/ 4 h 62"/>
                  <a:gd name="T36" fmla="*/ 39 w 63"/>
                  <a:gd name="T37" fmla="*/ 4 h 62"/>
                  <a:gd name="T38" fmla="*/ 43 w 63"/>
                  <a:gd name="T39" fmla="*/ 10 h 62"/>
                  <a:gd name="T40" fmla="*/ 46 w 63"/>
                  <a:gd name="T41" fmla="*/ 19 h 62"/>
                  <a:gd name="T42" fmla="*/ 50 w 63"/>
                  <a:gd name="T43" fmla="*/ 27 h 62"/>
                  <a:gd name="T44" fmla="*/ 56 w 63"/>
                  <a:gd name="T45" fmla="*/ 32 h 62"/>
                  <a:gd name="T46" fmla="*/ 60 w 63"/>
                  <a:gd name="T47" fmla="*/ 39 h 62"/>
                  <a:gd name="T48" fmla="*/ 63 w 63"/>
                  <a:gd name="T49" fmla="*/ 50 h 62"/>
                  <a:gd name="T50" fmla="*/ 58 w 63"/>
                  <a:gd name="T51" fmla="*/ 54 h 62"/>
                  <a:gd name="T52" fmla="*/ 58 w 63"/>
                  <a:gd name="T53"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3" h="62">
                    <a:moveTo>
                      <a:pt x="58" y="62"/>
                    </a:moveTo>
                    <a:lnTo>
                      <a:pt x="47" y="59"/>
                    </a:lnTo>
                    <a:lnTo>
                      <a:pt x="42" y="56"/>
                    </a:lnTo>
                    <a:lnTo>
                      <a:pt x="35" y="54"/>
                    </a:lnTo>
                    <a:lnTo>
                      <a:pt x="27" y="43"/>
                    </a:lnTo>
                    <a:lnTo>
                      <a:pt x="28" y="37"/>
                    </a:lnTo>
                    <a:lnTo>
                      <a:pt x="28" y="30"/>
                    </a:lnTo>
                    <a:lnTo>
                      <a:pt x="24" y="25"/>
                    </a:lnTo>
                    <a:lnTo>
                      <a:pt x="11" y="32"/>
                    </a:lnTo>
                    <a:lnTo>
                      <a:pt x="5" y="28"/>
                    </a:lnTo>
                    <a:lnTo>
                      <a:pt x="2" y="19"/>
                    </a:lnTo>
                    <a:lnTo>
                      <a:pt x="0" y="13"/>
                    </a:lnTo>
                    <a:lnTo>
                      <a:pt x="0" y="6"/>
                    </a:lnTo>
                    <a:lnTo>
                      <a:pt x="3" y="0"/>
                    </a:lnTo>
                    <a:lnTo>
                      <a:pt x="10" y="3"/>
                    </a:lnTo>
                    <a:lnTo>
                      <a:pt x="16" y="6"/>
                    </a:lnTo>
                    <a:lnTo>
                      <a:pt x="25" y="6"/>
                    </a:lnTo>
                    <a:lnTo>
                      <a:pt x="32" y="4"/>
                    </a:lnTo>
                    <a:lnTo>
                      <a:pt x="39" y="4"/>
                    </a:lnTo>
                    <a:lnTo>
                      <a:pt x="43" y="10"/>
                    </a:lnTo>
                    <a:lnTo>
                      <a:pt x="46" y="19"/>
                    </a:lnTo>
                    <a:lnTo>
                      <a:pt x="50" y="27"/>
                    </a:lnTo>
                    <a:lnTo>
                      <a:pt x="56" y="32"/>
                    </a:lnTo>
                    <a:lnTo>
                      <a:pt x="60" y="39"/>
                    </a:lnTo>
                    <a:lnTo>
                      <a:pt x="63" y="50"/>
                    </a:lnTo>
                    <a:lnTo>
                      <a:pt x="58" y="54"/>
                    </a:lnTo>
                    <a:lnTo>
                      <a:pt x="58" y="62"/>
                    </a:lnTo>
                    <a:close/>
                  </a:path>
                </a:pathLst>
              </a:custGeom>
              <a:solidFill>
                <a:srgbClr val="CCFFFF"/>
              </a:solidFill>
              <a:ln w="3175" cap="flat" cmpd="sng">
                <a:solidFill>
                  <a:srgbClr val="00808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527557" name="Freeform 197"/>
              <p:cNvSpPr>
                <a:spLocks noChangeAspect="1"/>
              </p:cNvSpPr>
              <p:nvPr/>
            </p:nvSpPr>
            <p:spPr bwMode="auto">
              <a:xfrm>
                <a:off x="4898" y="2432"/>
                <a:ext cx="177" cy="177"/>
              </a:xfrm>
              <a:custGeom>
                <a:avLst/>
                <a:gdLst>
                  <a:gd name="T0" fmla="*/ 30 w 177"/>
                  <a:gd name="T1" fmla="*/ 40 h 177"/>
                  <a:gd name="T2" fmla="*/ 25 w 177"/>
                  <a:gd name="T3" fmla="*/ 69 h 177"/>
                  <a:gd name="T4" fmla="*/ 19 w 177"/>
                  <a:gd name="T5" fmla="*/ 103 h 177"/>
                  <a:gd name="T6" fmla="*/ 7 w 177"/>
                  <a:gd name="T7" fmla="*/ 122 h 177"/>
                  <a:gd name="T8" fmla="*/ 6 w 177"/>
                  <a:gd name="T9" fmla="*/ 137 h 177"/>
                  <a:gd name="T10" fmla="*/ 14 w 177"/>
                  <a:gd name="T11" fmla="*/ 143 h 177"/>
                  <a:gd name="T12" fmla="*/ 19 w 177"/>
                  <a:gd name="T13" fmla="*/ 152 h 177"/>
                  <a:gd name="T14" fmla="*/ 19 w 177"/>
                  <a:gd name="T15" fmla="*/ 160 h 177"/>
                  <a:gd name="T16" fmla="*/ 26 w 177"/>
                  <a:gd name="T17" fmla="*/ 168 h 177"/>
                  <a:gd name="T18" fmla="*/ 32 w 177"/>
                  <a:gd name="T19" fmla="*/ 176 h 177"/>
                  <a:gd name="T20" fmla="*/ 40 w 177"/>
                  <a:gd name="T21" fmla="*/ 174 h 177"/>
                  <a:gd name="T22" fmla="*/ 44 w 177"/>
                  <a:gd name="T23" fmla="*/ 163 h 177"/>
                  <a:gd name="T24" fmla="*/ 51 w 177"/>
                  <a:gd name="T25" fmla="*/ 156 h 177"/>
                  <a:gd name="T26" fmla="*/ 60 w 177"/>
                  <a:gd name="T27" fmla="*/ 151 h 177"/>
                  <a:gd name="T28" fmla="*/ 69 w 177"/>
                  <a:gd name="T29" fmla="*/ 158 h 177"/>
                  <a:gd name="T30" fmla="*/ 75 w 177"/>
                  <a:gd name="T31" fmla="*/ 153 h 177"/>
                  <a:gd name="T32" fmla="*/ 82 w 177"/>
                  <a:gd name="T33" fmla="*/ 145 h 177"/>
                  <a:gd name="T34" fmla="*/ 92 w 177"/>
                  <a:gd name="T35" fmla="*/ 143 h 177"/>
                  <a:gd name="T36" fmla="*/ 95 w 177"/>
                  <a:gd name="T37" fmla="*/ 130 h 177"/>
                  <a:gd name="T38" fmla="*/ 108 w 177"/>
                  <a:gd name="T39" fmla="*/ 125 h 177"/>
                  <a:gd name="T40" fmla="*/ 114 w 177"/>
                  <a:gd name="T41" fmla="*/ 122 h 177"/>
                  <a:gd name="T42" fmla="*/ 117 w 177"/>
                  <a:gd name="T43" fmla="*/ 128 h 177"/>
                  <a:gd name="T44" fmla="*/ 108 w 177"/>
                  <a:gd name="T45" fmla="*/ 135 h 177"/>
                  <a:gd name="T46" fmla="*/ 102 w 177"/>
                  <a:gd name="T47" fmla="*/ 146 h 177"/>
                  <a:gd name="T48" fmla="*/ 113 w 177"/>
                  <a:gd name="T49" fmla="*/ 151 h 177"/>
                  <a:gd name="T50" fmla="*/ 122 w 177"/>
                  <a:gd name="T51" fmla="*/ 151 h 177"/>
                  <a:gd name="T52" fmla="*/ 130 w 177"/>
                  <a:gd name="T53" fmla="*/ 153 h 177"/>
                  <a:gd name="T54" fmla="*/ 142 w 177"/>
                  <a:gd name="T55" fmla="*/ 153 h 177"/>
                  <a:gd name="T56" fmla="*/ 151 w 177"/>
                  <a:gd name="T57" fmla="*/ 161 h 177"/>
                  <a:gd name="T58" fmla="*/ 160 w 177"/>
                  <a:gd name="T59" fmla="*/ 162 h 177"/>
                  <a:gd name="T60" fmla="*/ 168 w 177"/>
                  <a:gd name="T61" fmla="*/ 157 h 177"/>
                  <a:gd name="T62" fmla="*/ 177 w 177"/>
                  <a:gd name="T63" fmla="*/ 156 h 177"/>
                  <a:gd name="T64" fmla="*/ 173 w 177"/>
                  <a:gd name="T65" fmla="*/ 151 h 177"/>
                  <a:gd name="T66" fmla="*/ 167 w 177"/>
                  <a:gd name="T67" fmla="*/ 144 h 177"/>
                  <a:gd name="T68" fmla="*/ 162 w 177"/>
                  <a:gd name="T69" fmla="*/ 136 h 177"/>
                  <a:gd name="T70" fmla="*/ 157 w 177"/>
                  <a:gd name="T71" fmla="*/ 129 h 177"/>
                  <a:gd name="T72" fmla="*/ 158 w 177"/>
                  <a:gd name="T73" fmla="*/ 121 h 177"/>
                  <a:gd name="T74" fmla="*/ 158 w 177"/>
                  <a:gd name="T75" fmla="*/ 113 h 177"/>
                  <a:gd name="T76" fmla="*/ 152 w 177"/>
                  <a:gd name="T77" fmla="*/ 106 h 177"/>
                  <a:gd name="T78" fmla="*/ 146 w 177"/>
                  <a:gd name="T79" fmla="*/ 107 h 177"/>
                  <a:gd name="T80" fmla="*/ 139 w 177"/>
                  <a:gd name="T81" fmla="*/ 111 h 177"/>
                  <a:gd name="T82" fmla="*/ 131 w 177"/>
                  <a:gd name="T83" fmla="*/ 96 h 177"/>
                  <a:gd name="T84" fmla="*/ 134 w 177"/>
                  <a:gd name="T85" fmla="*/ 84 h 177"/>
                  <a:gd name="T86" fmla="*/ 126 w 177"/>
                  <a:gd name="T87" fmla="*/ 85 h 177"/>
                  <a:gd name="T88" fmla="*/ 123 w 177"/>
                  <a:gd name="T89" fmla="*/ 93 h 177"/>
                  <a:gd name="T90" fmla="*/ 115 w 177"/>
                  <a:gd name="T91" fmla="*/ 84 h 177"/>
                  <a:gd name="T92" fmla="*/ 110 w 177"/>
                  <a:gd name="T93" fmla="*/ 77 h 177"/>
                  <a:gd name="T94" fmla="*/ 101 w 177"/>
                  <a:gd name="T95" fmla="*/ 67 h 177"/>
                  <a:gd name="T96" fmla="*/ 100 w 177"/>
                  <a:gd name="T97" fmla="*/ 59 h 177"/>
                  <a:gd name="T98" fmla="*/ 104 w 177"/>
                  <a:gd name="T99" fmla="*/ 50 h 177"/>
                  <a:gd name="T100" fmla="*/ 110 w 177"/>
                  <a:gd name="T101" fmla="*/ 43 h 177"/>
                  <a:gd name="T102" fmla="*/ 114 w 177"/>
                  <a:gd name="T103" fmla="*/ 37 h 177"/>
                  <a:gd name="T104" fmla="*/ 118 w 177"/>
                  <a:gd name="T105" fmla="*/ 26 h 177"/>
                  <a:gd name="T106" fmla="*/ 114 w 177"/>
                  <a:gd name="T107" fmla="*/ 24 h 177"/>
                  <a:gd name="T108" fmla="*/ 105 w 177"/>
                  <a:gd name="T109" fmla="*/ 21 h 177"/>
                  <a:gd name="T110" fmla="*/ 98 w 177"/>
                  <a:gd name="T111" fmla="*/ 14 h 177"/>
                  <a:gd name="T112" fmla="*/ 87 w 177"/>
                  <a:gd name="T113" fmla="*/ 11 h 177"/>
                  <a:gd name="T114" fmla="*/ 76 w 177"/>
                  <a:gd name="T115" fmla="*/ 3 h 177"/>
                  <a:gd name="T116" fmla="*/ 68 w 177"/>
                  <a:gd name="T117" fmla="*/ 0 h 177"/>
                  <a:gd name="T118" fmla="*/ 55 w 177"/>
                  <a:gd name="T119" fmla="*/ 6 h 177"/>
                  <a:gd name="T120" fmla="*/ 45 w 177"/>
                  <a:gd name="T121" fmla="*/ 15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7" h="177">
                    <a:moveTo>
                      <a:pt x="36" y="22"/>
                    </a:moveTo>
                    <a:lnTo>
                      <a:pt x="31" y="33"/>
                    </a:lnTo>
                    <a:lnTo>
                      <a:pt x="30" y="40"/>
                    </a:lnTo>
                    <a:lnTo>
                      <a:pt x="34" y="49"/>
                    </a:lnTo>
                    <a:lnTo>
                      <a:pt x="36" y="61"/>
                    </a:lnTo>
                    <a:lnTo>
                      <a:pt x="25" y="69"/>
                    </a:lnTo>
                    <a:lnTo>
                      <a:pt x="21" y="82"/>
                    </a:lnTo>
                    <a:lnTo>
                      <a:pt x="19" y="93"/>
                    </a:lnTo>
                    <a:lnTo>
                      <a:pt x="19" y="103"/>
                    </a:lnTo>
                    <a:lnTo>
                      <a:pt x="21" y="111"/>
                    </a:lnTo>
                    <a:lnTo>
                      <a:pt x="12" y="118"/>
                    </a:lnTo>
                    <a:lnTo>
                      <a:pt x="7" y="122"/>
                    </a:lnTo>
                    <a:lnTo>
                      <a:pt x="0" y="134"/>
                    </a:lnTo>
                    <a:lnTo>
                      <a:pt x="4" y="134"/>
                    </a:lnTo>
                    <a:lnTo>
                      <a:pt x="6" y="137"/>
                    </a:lnTo>
                    <a:lnTo>
                      <a:pt x="8" y="139"/>
                    </a:lnTo>
                    <a:lnTo>
                      <a:pt x="12" y="141"/>
                    </a:lnTo>
                    <a:lnTo>
                      <a:pt x="14" y="143"/>
                    </a:lnTo>
                    <a:lnTo>
                      <a:pt x="20" y="144"/>
                    </a:lnTo>
                    <a:lnTo>
                      <a:pt x="20" y="148"/>
                    </a:lnTo>
                    <a:lnTo>
                      <a:pt x="19" y="152"/>
                    </a:lnTo>
                    <a:lnTo>
                      <a:pt x="20" y="154"/>
                    </a:lnTo>
                    <a:lnTo>
                      <a:pt x="21" y="156"/>
                    </a:lnTo>
                    <a:lnTo>
                      <a:pt x="19" y="160"/>
                    </a:lnTo>
                    <a:lnTo>
                      <a:pt x="21" y="163"/>
                    </a:lnTo>
                    <a:lnTo>
                      <a:pt x="24" y="167"/>
                    </a:lnTo>
                    <a:lnTo>
                      <a:pt x="26" y="168"/>
                    </a:lnTo>
                    <a:lnTo>
                      <a:pt x="26" y="171"/>
                    </a:lnTo>
                    <a:lnTo>
                      <a:pt x="29" y="172"/>
                    </a:lnTo>
                    <a:lnTo>
                      <a:pt x="32" y="176"/>
                    </a:lnTo>
                    <a:lnTo>
                      <a:pt x="35" y="177"/>
                    </a:lnTo>
                    <a:lnTo>
                      <a:pt x="39" y="176"/>
                    </a:lnTo>
                    <a:lnTo>
                      <a:pt x="40" y="174"/>
                    </a:lnTo>
                    <a:lnTo>
                      <a:pt x="41" y="169"/>
                    </a:lnTo>
                    <a:lnTo>
                      <a:pt x="42" y="166"/>
                    </a:lnTo>
                    <a:lnTo>
                      <a:pt x="44" y="163"/>
                    </a:lnTo>
                    <a:lnTo>
                      <a:pt x="45" y="159"/>
                    </a:lnTo>
                    <a:lnTo>
                      <a:pt x="49" y="159"/>
                    </a:lnTo>
                    <a:lnTo>
                      <a:pt x="51" y="156"/>
                    </a:lnTo>
                    <a:lnTo>
                      <a:pt x="54" y="154"/>
                    </a:lnTo>
                    <a:lnTo>
                      <a:pt x="55" y="152"/>
                    </a:lnTo>
                    <a:lnTo>
                      <a:pt x="60" y="151"/>
                    </a:lnTo>
                    <a:lnTo>
                      <a:pt x="64" y="154"/>
                    </a:lnTo>
                    <a:lnTo>
                      <a:pt x="66" y="157"/>
                    </a:lnTo>
                    <a:lnTo>
                      <a:pt x="69" y="158"/>
                    </a:lnTo>
                    <a:lnTo>
                      <a:pt x="71" y="157"/>
                    </a:lnTo>
                    <a:lnTo>
                      <a:pt x="75" y="156"/>
                    </a:lnTo>
                    <a:lnTo>
                      <a:pt x="75" y="153"/>
                    </a:lnTo>
                    <a:lnTo>
                      <a:pt x="75" y="149"/>
                    </a:lnTo>
                    <a:lnTo>
                      <a:pt x="78" y="146"/>
                    </a:lnTo>
                    <a:lnTo>
                      <a:pt x="82" y="145"/>
                    </a:lnTo>
                    <a:lnTo>
                      <a:pt x="84" y="145"/>
                    </a:lnTo>
                    <a:lnTo>
                      <a:pt x="88" y="145"/>
                    </a:lnTo>
                    <a:lnTo>
                      <a:pt x="92" y="143"/>
                    </a:lnTo>
                    <a:lnTo>
                      <a:pt x="94" y="140"/>
                    </a:lnTo>
                    <a:lnTo>
                      <a:pt x="95" y="136"/>
                    </a:lnTo>
                    <a:lnTo>
                      <a:pt x="95" y="130"/>
                    </a:lnTo>
                    <a:lnTo>
                      <a:pt x="98" y="125"/>
                    </a:lnTo>
                    <a:lnTo>
                      <a:pt x="102" y="125"/>
                    </a:lnTo>
                    <a:lnTo>
                      <a:pt x="108" y="125"/>
                    </a:lnTo>
                    <a:lnTo>
                      <a:pt x="110" y="122"/>
                    </a:lnTo>
                    <a:lnTo>
                      <a:pt x="111" y="119"/>
                    </a:lnTo>
                    <a:lnTo>
                      <a:pt x="114" y="122"/>
                    </a:lnTo>
                    <a:lnTo>
                      <a:pt x="118" y="124"/>
                    </a:lnTo>
                    <a:lnTo>
                      <a:pt x="120" y="127"/>
                    </a:lnTo>
                    <a:lnTo>
                      <a:pt x="117" y="128"/>
                    </a:lnTo>
                    <a:lnTo>
                      <a:pt x="113" y="130"/>
                    </a:lnTo>
                    <a:lnTo>
                      <a:pt x="111" y="133"/>
                    </a:lnTo>
                    <a:lnTo>
                      <a:pt x="108" y="135"/>
                    </a:lnTo>
                    <a:lnTo>
                      <a:pt x="108" y="141"/>
                    </a:lnTo>
                    <a:lnTo>
                      <a:pt x="104" y="143"/>
                    </a:lnTo>
                    <a:lnTo>
                      <a:pt x="102" y="146"/>
                    </a:lnTo>
                    <a:lnTo>
                      <a:pt x="104" y="148"/>
                    </a:lnTo>
                    <a:lnTo>
                      <a:pt x="110" y="148"/>
                    </a:lnTo>
                    <a:lnTo>
                      <a:pt x="113" y="151"/>
                    </a:lnTo>
                    <a:lnTo>
                      <a:pt x="116" y="154"/>
                    </a:lnTo>
                    <a:lnTo>
                      <a:pt x="119" y="154"/>
                    </a:lnTo>
                    <a:lnTo>
                      <a:pt x="122" y="151"/>
                    </a:lnTo>
                    <a:lnTo>
                      <a:pt x="125" y="150"/>
                    </a:lnTo>
                    <a:lnTo>
                      <a:pt x="127" y="151"/>
                    </a:lnTo>
                    <a:lnTo>
                      <a:pt x="130" y="153"/>
                    </a:lnTo>
                    <a:lnTo>
                      <a:pt x="134" y="154"/>
                    </a:lnTo>
                    <a:lnTo>
                      <a:pt x="137" y="154"/>
                    </a:lnTo>
                    <a:lnTo>
                      <a:pt x="142" y="153"/>
                    </a:lnTo>
                    <a:lnTo>
                      <a:pt x="144" y="155"/>
                    </a:lnTo>
                    <a:lnTo>
                      <a:pt x="147" y="157"/>
                    </a:lnTo>
                    <a:lnTo>
                      <a:pt x="151" y="161"/>
                    </a:lnTo>
                    <a:lnTo>
                      <a:pt x="155" y="164"/>
                    </a:lnTo>
                    <a:lnTo>
                      <a:pt x="158" y="164"/>
                    </a:lnTo>
                    <a:lnTo>
                      <a:pt x="160" y="162"/>
                    </a:lnTo>
                    <a:lnTo>
                      <a:pt x="163" y="159"/>
                    </a:lnTo>
                    <a:lnTo>
                      <a:pt x="166" y="160"/>
                    </a:lnTo>
                    <a:lnTo>
                      <a:pt x="168" y="157"/>
                    </a:lnTo>
                    <a:lnTo>
                      <a:pt x="170" y="158"/>
                    </a:lnTo>
                    <a:lnTo>
                      <a:pt x="173" y="157"/>
                    </a:lnTo>
                    <a:lnTo>
                      <a:pt x="177" y="156"/>
                    </a:lnTo>
                    <a:lnTo>
                      <a:pt x="177" y="154"/>
                    </a:lnTo>
                    <a:lnTo>
                      <a:pt x="175" y="153"/>
                    </a:lnTo>
                    <a:lnTo>
                      <a:pt x="173" y="151"/>
                    </a:lnTo>
                    <a:lnTo>
                      <a:pt x="170" y="148"/>
                    </a:lnTo>
                    <a:lnTo>
                      <a:pt x="169" y="146"/>
                    </a:lnTo>
                    <a:lnTo>
                      <a:pt x="167" y="144"/>
                    </a:lnTo>
                    <a:lnTo>
                      <a:pt x="165" y="142"/>
                    </a:lnTo>
                    <a:lnTo>
                      <a:pt x="162" y="139"/>
                    </a:lnTo>
                    <a:lnTo>
                      <a:pt x="162" y="136"/>
                    </a:lnTo>
                    <a:lnTo>
                      <a:pt x="162" y="134"/>
                    </a:lnTo>
                    <a:lnTo>
                      <a:pt x="159" y="132"/>
                    </a:lnTo>
                    <a:lnTo>
                      <a:pt x="157" y="129"/>
                    </a:lnTo>
                    <a:lnTo>
                      <a:pt x="156" y="127"/>
                    </a:lnTo>
                    <a:lnTo>
                      <a:pt x="158" y="124"/>
                    </a:lnTo>
                    <a:lnTo>
                      <a:pt x="158" y="121"/>
                    </a:lnTo>
                    <a:lnTo>
                      <a:pt x="158" y="119"/>
                    </a:lnTo>
                    <a:lnTo>
                      <a:pt x="158" y="116"/>
                    </a:lnTo>
                    <a:lnTo>
                      <a:pt x="158" y="113"/>
                    </a:lnTo>
                    <a:lnTo>
                      <a:pt x="158" y="109"/>
                    </a:lnTo>
                    <a:lnTo>
                      <a:pt x="157" y="107"/>
                    </a:lnTo>
                    <a:lnTo>
                      <a:pt x="152" y="106"/>
                    </a:lnTo>
                    <a:lnTo>
                      <a:pt x="149" y="105"/>
                    </a:lnTo>
                    <a:lnTo>
                      <a:pt x="148" y="105"/>
                    </a:lnTo>
                    <a:lnTo>
                      <a:pt x="146" y="107"/>
                    </a:lnTo>
                    <a:lnTo>
                      <a:pt x="143" y="109"/>
                    </a:lnTo>
                    <a:lnTo>
                      <a:pt x="142" y="112"/>
                    </a:lnTo>
                    <a:lnTo>
                      <a:pt x="139" y="111"/>
                    </a:lnTo>
                    <a:lnTo>
                      <a:pt x="138" y="110"/>
                    </a:lnTo>
                    <a:lnTo>
                      <a:pt x="132" y="103"/>
                    </a:lnTo>
                    <a:lnTo>
                      <a:pt x="131" y="96"/>
                    </a:lnTo>
                    <a:lnTo>
                      <a:pt x="131" y="90"/>
                    </a:lnTo>
                    <a:lnTo>
                      <a:pt x="131" y="86"/>
                    </a:lnTo>
                    <a:lnTo>
                      <a:pt x="134" y="84"/>
                    </a:lnTo>
                    <a:lnTo>
                      <a:pt x="133" y="81"/>
                    </a:lnTo>
                    <a:lnTo>
                      <a:pt x="131" y="81"/>
                    </a:lnTo>
                    <a:lnTo>
                      <a:pt x="126" y="85"/>
                    </a:lnTo>
                    <a:lnTo>
                      <a:pt x="125" y="88"/>
                    </a:lnTo>
                    <a:lnTo>
                      <a:pt x="125" y="90"/>
                    </a:lnTo>
                    <a:lnTo>
                      <a:pt x="123" y="93"/>
                    </a:lnTo>
                    <a:lnTo>
                      <a:pt x="120" y="92"/>
                    </a:lnTo>
                    <a:lnTo>
                      <a:pt x="116" y="86"/>
                    </a:lnTo>
                    <a:lnTo>
                      <a:pt x="115" y="84"/>
                    </a:lnTo>
                    <a:lnTo>
                      <a:pt x="113" y="82"/>
                    </a:lnTo>
                    <a:lnTo>
                      <a:pt x="112" y="78"/>
                    </a:lnTo>
                    <a:lnTo>
                      <a:pt x="110" y="77"/>
                    </a:lnTo>
                    <a:lnTo>
                      <a:pt x="108" y="70"/>
                    </a:lnTo>
                    <a:lnTo>
                      <a:pt x="104" y="70"/>
                    </a:lnTo>
                    <a:lnTo>
                      <a:pt x="101" y="67"/>
                    </a:lnTo>
                    <a:lnTo>
                      <a:pt x="100" y="64"/>
                    </a:lnTo>
                    <a:lnTo>
                      <a:pt x="98" y="61"/>
                    </a:lnTo>
                    <a:lnTo>
                      <a:pt x="100" y="59"/>
                    </a:lnTo>
                    <a:lnTo>
                      <a:pt x="104" y="58"/>
                    </a:lnTo>
                    <a:lnTo>
                      <a:pt x="104" y="54"/>
                    </a:lnTo>
                    <a:lnTo>
                      <a:pt x="104" y="50"/>
                    </a:lnTo>
                    <a:lnTo>
                      <a:pt x="107" y="47"/>
                    </a:lnTo>
                    <a:lnTo>
                      <a:pt x="111" y="46"/>
                    </a:lnTo>
                    <a:lnTo>
                      <a:pt x="110" y="43"/>
                    </a:lnTo>
                    <a:lnTo>
                      <a:pt x="112" y="43"/>
                    </a:lnTo>
                    <a:lnTo>
                      <a:pt x="113" y="39"/>
                    </a:lnTo>
                    <a:lnTo>
                      <a:pt x="114" y="37"/>
                    </a:lnTo>
                    <a:lnTo>
                      <a:pt x="116" y="35"/>
                    </a:lnTo>
                    <a:lnTo>
                      <a:pt x="118" y="30"/>
                    </a:lnTo>
                    <a:lnTo>
                      <a:pt x="118" y="26"/>
                    </a:lnTo>
                    <a:lnTo>
                      <a:pt x="120" y="23"/>
                    </a:lnTo>
                    <a:lnTo>
                      <a:pt x="117" y="23"/>
                    </a:lnTo>
                    <a:lnTo>
                      <a:pt x="114" y="24"/>
                    </a:lnTo>
                    <a:lnTo>
                      <a:pt x="112" y="23"/>
                    </a:lnTo>
                    <a:lnTo>
                      <a:pt x="108" y="23"/>
                    </a:lnTo>
                    <a:lnTo>
                      <a:pt x="105" y="21"/>
                    </a:lnTo>
                    <a:lnTo>
                      <a:pt x="103" y="18"/>
                    </a:lnTo>
                    <a:lnTo>
                      <a:pt x="100" y="15"/>
                    </a:lnTo>
                    <a:lnTo>
                      <a:pt x="98" y="14"/>
                    </a:lnTo>
                    <a:lnTo>
                      <a:pt x="93" y="13"/>
                    </a:lnTo>
                    <a:lnTo>
                      <a:pt x="89" y="13"/>
                    </a:lnTo>
                    <a:lnTo>
                      <a:pt x="87" y="11"/>
                    </a:lnTo>
                    <a:lnTo>
                      <a:pt x="84" y="8"/>
                    </a:lnTo>
                    <a:lnTo>
                      <a:pt x="80" y="6"/>
                    </a:lnTo>
                    <a:lnTo>
                      <a:pt x="76" y="3"/>
                    </a:lnTo>
                    <a:lnTo>
                      <a:pt x="71" y="3"/>
                    </a:lnTo>
                    <a:lnTo>
                      <a:pt x="69" y="2"/>
                    </a:lnTo>
                    <a:lnTo>
                      <a:pt x="68" y="0"/>
                    </a:lnTo>
                    <a:lnTo>
                      <a:pt x="65" y="0"/>
                    </a:lnTo>
                    <a:lnTo>
                      <a:pt x="59" y="2"/>
                    </a:lnTo>
                    <a:lnTo>
                      <a:pt x="55" y="6"/>
                    </a:lnTo>
                    <a:lnTo>
                      <a:pt x="54" y="10"/>
                    </a:lnTo>
                    <a:lnTo>
                      <a:pt x="50" y="12"/>
                    </a:lnTo>
                    <a:lnTo>
                      <a:pt x="45" y="15"/>
                    </a:lnTo>
                    <a:lnTo>
                      <a:pt x="41" y="16"/>
                    </a:lnTo>
                    <a:lnTo>
                      <a:pt x="36" y="22"/>
                    </a:lnTo>
                    <a:close/>
                  </a:path>
                </a:pathLst>
              </a:custGeom>
              <a:solidFill>
                <a:srgbClr val="CCFFFF"/>
              </a:solidFill>
              <a:ln w="3175" cap="flat" cmpd="sng">
                <a:solidFill>
                  <a:srgbClr val="008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grpSp>
        <p:sp>
          <p:nvSpPr>
            <p:cNvPr id="527558" name="Text Box 198"/>
            <p:cNvSpPr txBox="1">
              <a:spLocks noChangeArrowheads="1"/>
            </p:cNvSpPr>
            <p:nvPr/>
          </p:nvSpPr>
          <p:spPr bwMode="auto">
            <a:xfrm>
              <a:off x="5262" y="2643"/>
              <a:ext cx="227" cy="93"/>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0" rIns="18000" bIns="10800">
              <a:spAutoFit/>
            </a:bodyPr>
            <a:lstStyle/>
            <a:p>
              <a:pPr>
                <a:spcBef>
                  <a:spcPct val="50000"/>
                </a:spcBef>
                <a:defRPr/>
              </a:pPr>
              <a:r>
                <a:rPr lang="en-US" sz="900" b="1">
                  <a:solidFill>
                    <a:srgbClr val="000000"/>
                  </a:solidFill>
                  <a:latin typeface="Arial Narrow" pitchFamily="34" charset="0"/>
                  <a:cs typeface="+mn-cs"/>
                </a:rPr>
                <a:t>Pagani</a:t>
              </a:r>
              <a:endParaRPr lang="en-GB" sz="900" b="1">
                <a:solidFill>
                  <a:srgbClr val="000000"/>
                </a:solidFill>
                <a:latin typeface="Arial Narrow" pitchFamily="34" charset="0"/>
                <a:cs typeface="+mn-cs"/>
              </a:endParaRPr>
            </a:p>
          </p:txBody>
        </p:sp>
        <p:sp>
          <p:nvSpPr>
            <p:cNvPr id="527559" name="Freeform 199"/>
            <p:cNvSpPr>
              <a:spLocks/>
            </p:cNvSpPr>
            <p:nvPr/>
          </p:nvSpPr>
          <p:spPr bwMode="auto">
            <a:xfrm>
              <a:off x="4965" y="2513"/>
              <a:ext cx="278" cy="172"/>
            </a:xfrm>
            <a:custGeom>
              <a:avLst/>
              <a:gdLst>
                <a:gd name="T0" fmla="*/ 0 w 278"/>
                <a:gd name="T1" fmla="*/ 0 h 172"/>
                <a:gd name="T2" fmla="*/ 278 w 278"/>
                <a:gd name="T3" fmla="*/ 172 h 172"/>
              </a:gdLst>
              <a:ahLst/>
              <a:cxnLst>
                <a:cxn ang="0">
                  <a:pos x="T0" y="T1"/>
                </a:cxn>
                <a:cxn ang="0">
                  <a:pos x="T2" y="T3"/>
                </a:cxn>
              </a:cxnLst>
              <a:rect l="0" t="0" r="r" b="b"/>
              <a:pathLst>
                <a:path w="278" h="172">
                  <a:moveTo>
                    <a:pt x="0" y="0"/>
                  </a:moveTo>
                  <a:lnTo>
                    <a:pt x="278" y="172"/>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560" name="Freeform 200"/>
            <p:cNvSpPr>
              <a:spLocks/>
            </p:cNvSpPr>
            <p:nvPr/>
          </p:nvSpPr>
          <p:spPr bwMode="auto">
            <a:xfrm>
              <a:off x="4899" y="2490"/>
              <a:ext cx="345" cy="296"/>
            </a:xfrm>
            <a:custGeom>
              <a:avLst/>
              <a:gdLst>
                <a:gd name="T0" fmla="*/ 0 w 345"/>
                <a:gd name="T1" fmla="*/ 0 h 296"/>
                <a:gd name="T2" fmla="*/ 345 w 345"/>
                <a:gd name="T3" fmla="*/ 296 h 296"/>
              </a:gdLst>
              <a:ahLst/>
              <a:cxnLst>
                <a:cxn ang="0">
                  <a:pos x="T0" y="T1"/>
                </a:cxn>
                <a:cxn ang="0">
                  <a:pos x="T2" y="T3"/>
                </a:cxn>
              </a:cxnLst>
              <a:rect l="0" t="0" r="r" b="b"/>
              <a:pathLst>
                <a:path w="345" h="296">
                  <a:moveTo>
                    <a:pt x="0" y="0"/>
                  </a:moveTo>
                  <a:lnTo>
                    <a:pt x="345" y="296"/>
                  </a:ln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ZA" sz="2000">
                <a:solidFill>
                  <a:srgbClr val="FFFFFF"/>
                </a:solidFill>
                <a:cs typeface="+mn-cs"/>
              </a:endParaRPr>
            </a:p>
          </p:txBody>
        </p:sp>
        <p:sp>
          <p:nvSpPr>
            <p:cNvPr id="527561" name="Freeform 201"/>
            <p:cNvSpPr>
              <a:spLocks/>
            </p:cNvSpPr>
            <p:nvPr/>
          </p:nvSpPr>
          <p:spPr bwMode="auto">
            <a:xfrm>
              <a:off x="2056" y="234"/>
              <a:ext cx="3670" cy="4043"/>
            </a:xfrm>
            <a:custGeom>
              <a:avLst/>
              <a:gdLst>
                <a:gd name="T0" fmla="*/ 51 w 3930"/>
                <a:gd name="T1" fmla="*/ 1425 h 4107"/>
                <a:gd name="T2" fmla="*/ 24 w 3930"/>
                <a:gd name="T3" fmla="*/ 1272 h 4107"/>
                <a:gd name="T4" fmla="*/ 74 w 3930"/>
                <a:gd name="T5" fmla="*/ 993 h 4107"/>
                <a:gd name="T6" fmla="*/ 69 w 3930"/>
                <a:gd name="T7" fmla="*/ 829 h 4107"/>
                <a:gd name="T8" fmla="*/ 206 w 3930"/>
                <a:gd name="T9" fmla="*/ 615 h 4107"/>
                <a:gd name="T10" fmla="*/ 441 w 3930"/>
                <a:gd name="T11" fmla="*/ 424 h 4107"/>
                <a:gd name="T12" fmla="*/ 509 w 3930"/>
                <a:gd name="T13" fmla="*/ 235 h 4107"/>
                <a:gd name="T14" fmla="*/ 708 w 3930"/>
                <a:gd name="T15" fmla="*/ 105 h 4107"/>
                <a:gd name="T16" fmla="*/ 927 w 3930"/>
                <a:gd name="T17" fmla="*/ 106 h 4107"/>
                <a:gd name="T18" fmla="*/ 1134 w 3930"/>
                <a:gd name="T19" fmla="*/ 37 h 4107"/>
                <a:gd name="T20" fmla="*/ 1317 w 3930"/>
                <a:gd name="T21" fmla="*/ 30 h 4107"/>
                <a:gd name="T22" fmla="*/ 1508 w 3930"/>
                <a:gd name="T23" fmla="*/ 15 h 4107"/>
                <a:gd name="T24" fmla="*/ 1599 w 3930"/>
                <a:gd name="T25" fmla="*/ 52 h 4107"/>
                <a:gd name="T26" fmla="*/ 1604 w 3930"/>
                <a:gd name="T27" fmla="*/ 205 h 4107"/>
                <a:gd name="T28" fmla="*/ 1788 w 3930"/>
                <a:gd name="T29" fmla="*/ 258 h 4107"/>
                <a:gd name="T30" fmla="*/ 2015 w 3930"/>
                <a:gd name="T31" fmla="*/ 367 h 4107"/>
                <a:gd name="T32" fmla="*/ 2196 w 3930"/>
                <a:gd name="T33" fmla="*/ 259 h 4107"/>
                <a:gd name="T34" fmla="*/ 2393 w 3930"/>
                <a:gd name="T35" fmla="*/ 304 h 4107"/>
                <a:gd name="T36" fmla="*/ 2640 w 3930"/>
                <a:gd name="T37" fmla="*/ 361 h 4107"/>
                <a:gd name="T38" fmla="*/ 2843 w 3930"/>
                <a:gd name="T39" fmla="*/ 349 h 4107"/>
                <a:gd name="T40" fmla="*/ 2936 w 3930"/>
                <a:gd name="T41" fmla="*/ 540 h 4107"/>
                <a:gd name="T42" fmla="*/ 2871 w 3930"/>
                <a:gd name="T43" fmla="*/ 499 h 4107"/>
                <a:gd name="T44" fmla="*/ 2984 w 3930"/>
                <a:gd name="T45" fmla="*/ 694 h 4107"/>
                <a:gd name="T46" fmla="*/ 3092 w 3930"/>
                <a:gd name="T47" fmla="*/ 862 h 4107"/>
                <a:gd name="T48" fmla="*/ 3170 w 3930"/>
                <a:gd name="T49" fmla="*/ 1086 h 4107"/>
                <a:gd name="T50" fmla="*/ 3270 w 3930"/>
                <a:gd name="T51" fmla="*/ 1243 h 4107"/>
                <a:gd name="T52" fmla="*/ 3434 w 3930"/>
                <a:gd name="T53" fmla="*/ 1386 h 4107"/>
                <a:gd name="T54" fmla="*/ 3531 w 3930"/>
                <a:gd name="T55" fmla="*/ 1528 h 4107"/>
                <a:gd name="T56" fmla="*/ 3752 w 3930"/>
                <a:gd name="T57" fmla="*/ 1482 h 4107"/>
                <a:gd name="T58" fmla="*/ 3915 w 3930"/>
                <a:gd name="T59" fmla="*/ 1492 h 4107"/>
                <a:gd name="T60" fmla="*/ 3837 w 3930"/>
                <a:gd name="T61" fmla="*/ 1672 h 4107"/>
                <a:gd name="T62" fmla="*/ 3650 w 3930"/>
                <a:gd name="T63" fmla="*/ 1957 h 4107"/>
                <a:gd name="T64" fmla="*/ 3351 w 3930"/>
                <a:gd name="T65" fmla="*/ 2235 h 4107"/>
                <a:gd name="T66" fmla="*/ 3227 w 3930"/>
                <a:gd name="T67" fmla="*/ 2413 h 4107"/>
                <a:gd name="T68" fmla="*/ 3239 w 3930"/>
                <a:gd name="T69" fmla="*/ 2620 h 4107"/>
                <a:gd name="T70" fmla="*/ 3303 w 3930"/>
                <a:gd name="T71" fmla="*/ 2793 h 4107"/>
                <a:gd name="T72" fmla="*/ 3312 w 3930"/>
                <a:gd name="T73" fmla="*/ 3003 h 4107"/>
                <a:gd name="T74" fmla="*/ 3104 w 3930"/>
                <a:gd name="T75" fmla="*/ 3156 h 4107"/>
                <a:gd name="T76" fmla="*/ 3008 w 3930"/>
                <a:gd name="T77" fmla="*/ 3363 h 4107"/>
                <a:gd name="T78" fmla="*/ 3002 w 3930"/>
                <a:gd name="T79" fmla="*/ 3526 h 4107"/>
                <a:gd name="T80" fmla="*/ 2859 w 3930"/>
                <a:gd name="T81" fmla="*/ 3693 h 4107"/>
                <a:gd name="T82" fmla="*/ 2694 w 3930"/>
                <a:gd name="T83" fmla="*/ 3916 h 4107"/>
                <a:gd name="T84" fmla="*/ 2438 w 3930"/>
                <a:gd name="T85" fmla="*/ 4062 h 4107"/>
                <a:gd name="T86" fmla="*/ 2210 w 3930"/>
                <a:gd name="T87" fmla="*/ 4084 h 4107"/>
                <a:gd name="T88" fmla="*/ 2051 w 3930"/>
                <a:gd name="T89" fmla="*/ 4072 h 4107"/>
                <a:gd name="T90" fmla="*/ 2040 w 3930"/>
                <a:gd name="T91" fmla="*/ 3957 h 4107"/>
                <a:gd name="T92" fmla="*/ 1908 w 3930"/>
                <a:gd name="T93" fmla="*/ 3733 h 4107"/>
                <a:gd name="T94" fmla="*/ 1842 w 3930"/>
                <a:gd name="T95" fmla="*/ 3556 h 4107"/>
                <a:gd name="T96" fmla="*/ 1809 w 3930"/>
                <a:gd name="T97" fmla="*/ 3387 h 4107"/>
                <a:gd name="T98" fmla="*/ 1682 w 3930"/>
                <a:gd name="T99" fmla="*/ 3180 h 4107"/>
                <a:gd name="T100" fmla="*/ 1700 w 3930"/>
                <a:gd name="T101" fmla="*/ 2949 h 4107"/>
                <a:gd name="T102" fmla="*/ 1785 w 3930"/>
                <a:gd name="T103" fmla="*/ 2767 h 4107"/>
                <a:gd name="T104" fmla="*/ 1754 w 3930"/>
                <a:gd name="T105" fmla="*/ 2592 h 4107"/>
                <a:gd name="T106" fmla="*/ 1680 w 3930"/>
                <a:gd name="T107" fmla="*/ 2410 h 4107"/>
                <a:gd name="T108" fmla="*/ 1524 w 3930"/>
                <a:gd name="T109" fmla="*/ 2221 h 4107"/>
                <a:gd name="T110" fmla="*/ 1542 w 3930"/>
                <a:gd name="T111" fmla="*/ 2074 h 4107"/>
                <a:gd name="T112" fmla="*/ 1541 w 3930"/>
                <a:gd name="T113" fmla="*/ 1897 h 4107"/>
                <a:gd name="T114" fmla="*/ 1356 w 3930"/>
                <a:gd name="T115" fmla="*/ 1882 h 4107"/>
                <a:gd name="T116" fmla="*/ 1088 w 3930"/>
                <a:gd name="T117" fmla="*/ 1771 h 4107"/>
                <a:gd name="T118" fmla="*/ 831 w 3930"/>
                <a:gd name="T119" fmla="*/ 1839 h 4107"/>
                <a:gd name="T120" fmla="*/ 501 w 3930"/>
                <a:gd name="T121" fmla="*/ 1849 h 4107"/>
                <a:gd name="T122" fmla="*/ 279 w 3930"/>
                <a:gd name="T123" fmla="*/ 1699 h 4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30" h="4107">
                  <a:moveTo>
                    <a:pt x="200" y="1558"/>
                  </a:moveTo>
                  <a:lnTo>
                    <a:pt x="191" y="1551"/>
                  </a:lnTo>
                  <a:lnTo>
                    <a:pt x="180" y="1545"/>
                  </a:lnTo>
                  <a:lnTo>
                    <a:pt x="174" y="1537"/>
                  </a:lnTo>
                  <a:lnTo>
                    <a:pt x="167" y="1528"/>
                  </a:lnTo>
                  <a:lnTo>
                    <a:pt x="161" y="1521"/>
                  </a:lnTo>
                  <a:lnTo>
                    <a:pt x="156" y="1512"/>
                  </a:lnTo>
                  <a:lnTo>
                    <a:pt x="155" y="1504"/>
                  </a:lnTo>
                  <a:lnTo>
                    <a:pt x="146" y="1509"/>
                  </a:lnTo>
                  <a:lnTo>
                    <a:pt x="141" y="1512"/>
                  </a:lnTo>
                  <a:lnTo>
                    <a:pt x="140" y="1507"/>
                  </a:lnTo>
                  <a:lnTo>
                    <a:pt x="134" y="1503"/>
                  </a:lnTo>
                  <a:lnTo>
                    <a:pt x="128" y="1495"/>
                  </a:lnTo>
                  <a:lnTo>
                    <a:pt x="122" y="1489"/>
                  </a:lnTo>
                  <a:lnTo>
                    <a:pt x="119" y="1480"/>
                  </a:lnTo>
                  <a:lnTo>
                    <a:pt x="117" y="1470"/>
                  </a:lnTo>
                  <a:lnTo>
                    <a:pt x="113" y="1462"/>
                  </a:lnTo>
                  <a:lnTo>
                    <a:pt x="105" y="1458"/>
                  </a:lnTo>
                  <a:lnTo>
                    <a:pt x="96" y="1456"/>
                  </a:lnTo>
                  <a:lnTo>
                    <a:pt x="86" y="1455"/>
                  </a:lnTo>
                  <a:lnTo>
                    <a:pt x="77" y="1450"/>
                  </a:lnTo>
                  <a:lnTo>
                    <a:pt x="71" y="1444"/>
                  </a:lnTo>
                  <a:lnTo>
                    <a:pt x="66" y="1438"/>
                  </a:lnTo>
                  <a:lnTo>
                    <a:pt x="60" y="1431"/>
                  </a:lnTo>
                  <a:lnTo>
                    <a:pt x="51" y="1425"/>
                  </a:lnTo>
                  <a:lnTo>
                    <a:pt x="44" y="1419"/>
                  </a:lnTo>
                  <a:lnTo>
                    <a:pt x="42" y="1411"/>
                  </a:lnTo>
                  <a:lnTo>
                    <a:pt x="41" y="1405"/>
                  </a:lnTo>
                  <a:lnTo>
                    <a:pt x="41" y="1396"/>
                  </a:lnTo>
                  <a:lnTo>
                    <a:pt x="44" y="1389"/>
                  </a:lnTo>
                  <a:lnTo>
                    <a:pt x="44" y="1378"/>
                  </a:lnTo>
                  <a:lnTo>
                    <a:pt x="41" y="1371"/>
                  </a:lnTo>
                  <a:lnTo>
                    <a:pt x="39" y="1365"/>
                  </a:lnTo>
                  <a:lnTo>
                    <a:pt x="47" y="1360"/>
                  </a:lnTo>
                  <a:lnTo>
                    <a:pt x="50" y="1354"/>
                  </a:lnTo>
                  <a:lnTo>
                    <a:pt x="53" y="1350"/>
                  </a:lnTo>
                  <a:lnTo>
                    <a:pt x="48" y="1342"/>
                  </a:lnTo>
                  <a:lnTo>
                    <a:pt x="44" y="1335"/>
                  </a:lnTo>
                  <a:lnTo>
                    <a:pt x="42" y="1324"/>
                  </a:lnTo>
                  <a:lnTo>
                    <a:pt x="38" y="1320"/>
                  </a:lnTo>
                  <a:lnTo>
                    <a:pt x="35" y="1314"/>
                  </a:lnTo>
                  <a:lnTo>
                    <a:pt x="29" y="1303"/>
                  </a:lnTo>
                  <a:lnTo>
                    <a:pt x="23" y="1296"/>
                  </a:lnTo>
                  <a:lnTo>
                    <a:pt x="17" y="1290"/>
                  </a:lnTo>
                  <a:lnTo>
                    <a:pt x="9" y="1287"/>
                  </a:lnTo>
                  <a:lnTo>
                    <a:pt x="5" y="1291"/>
                  </a:lnTo>
                  <a:lnTo>
                    <a:pt x="0" y="1284"/>
                  </a:lnTo>
                  <a:lnTo>
                    <a:pt x="8" y="1281"/>
                  </a:lnTo>
                  <a:lnTo>
                    <a:pt x="17" y="1276"/>
                  </a:lnTo>
                  <a:lnTo>
                    <a:pt x="24" y="1272"/>
                  </a:lnTo>
                  <a:lnTo>
                    <a:pt x="32" y="1263"/>
                  </a:lnTo>
                  <a:lnTo>
                    <a:pt x="38" y="1255"/>
                  </a:lnTo>
                  <a:lnTo>
                    <a:pt x="45" y="1245"/>
                  </a:lnTo>
                  <a:lnTo>
                    <a:pt x="51" y="1234"/>
                  </a:lnTo>
                  <a:lnTo>
                    <a:pt x="57" y="1227"/>
                  </a:lnTo>
                  <a:lnTo>
                    <a:pt x="57" y="1210"/>
                  </a:lnTo>
                  <a:lnTo>
                    <a:pt x="57" y="1197"/>
                  </a:lnTo>
                  <a:lnTo>
                    <a:pt x="59" y="1182"/>
                  </a:lnTo>
                  <a:lnTo>
                    <a:pt x="63" y="1168"/>
                  </a:lnTo>
                  <a:lnTo>
                    <a:pt x="69" y="1159"/>
                  </a:lnTo>
                  <a:lnTo>
                    <a:pt x="75" y="1147"/>
                  </a:lnTo>
                  <a:lnTo>
                    <a:pt x="80" y="1134"/>
                  </a:lnTo>
                  <a:lnTo>
                    <a:pt x="84" y="1120"/>
                  </a:lnTo>
                  <a:lnTo>
                    <a:pt x="86" y="1107"/>
                  </a:lnTo>
                  <a:lnTo>
                    <a:pt x="84" y="1089"/>
                  </a:lnTo>
                  <a:lnTo>
                    <a:pt x="81" y="1075"/>
                  </a:lnTo>
                  <a:lnTo>
                    <a:pt x="78" y="1063"/>
                  </a:lnTo>
                  <a:lnTo>
                    <a:pt x="77" y="1050"/>
                  </a:lnTo>
                  <a:lnTo>
                    <a:pt x="72" y="1042"/>
                  </a:lnTo>
                  <a:lnTo>
                    <a:pt x="66" y="1035"/>
                  </a:lnTo>
                  <a:lnTo>
                    <a:pt x="60" y="1030"/>
                  </a:lnTo>
                  <a:lnTo>
                    <a:pt x="59" y="1023"/>
                  </a:lnTo>
                  <a:lnTo>
                    <a:pt x="62" y="1015"/>
                  </a:lnTo>
                  <a:lnTo>
                    <a:pt x="69" y="1005"/>
                  </a:lnTo>
                  <a:lnTo>
                    <a:pt x="74" y="993"/>
                  </a:lnTo>
                  <a:lnTo>
                    <a:pt x="74" y="981"/>
                  </a:lnTo>
                  <a:lnTo>
                    <a:pt x="69" y="972"/>
                  </a:lnTo>
                  <a:lnTo>
                    <a:pt x="66" y="964"/>
                  </a:lnTo>
                  <a:lnTo>
                    <a:pt x="63" y="954"/>
                  </a:lnTo>
                  <a:lnTo>
                    <a:pt x="54" y="952"/>
                  </a:lnTo>
                  <a:lnTo>
                    <a:pt x="48" y="949"/>
                  </a:lnTo>
                  <a:lnTo>
                    <a:pt x="45" y="942"/>
                  </a:lnTo>
                  <a:lnTo>
                    <a:pt x="41" y="933"/>
                  </a:lnTo>
                  <a:lnTo>
                    <a:pt x="38" y="927"/>
                  </a:lnTo>
                  <a:lnTo>
                    <a:pt x="32" y="927"/>
                  </a:lnTo>
                  <a:lnTo>
                    <a:pt x="32" y="933"/>
                  </a:lnTo>
                  <a:lnTo>
                    <a:pt x="30" y="940"/>
                  </a:lnTo>
                  <a:lnTo>
                    <a:pt x="26" y="945"/>
                  </a:lnTo>
                  <a:lnTo>
                    <a:pt x="24" y="937"/>
                  </a:lnTo>
                  <a:lnTo>
                    <a:pt x="27" y="924"/>
                  </a:lnTo>
                  <a:lnTo>
                    <a:pt x="29" y="910"/>
                  </a:lnTo>
                  <a:lnTo>
                    <a:pt x="32" y="898"/>
                  </a:lnTo>
                  <a:lnTo>
                    <a:pt x="33" y="882"/>
                  </a:lnTo>
                  <a:lnTo>
                    <a:pt x="38" y="871"/>
                  </a:lnTo>
                  <a:lnTo>
                    <a:pt x="41" y="862"/>
                  </a:lnTo>
                  <a:lnTo>
                    <a:pt x="48" y="856"/>
                  </a:lnTo>
                  <a:lnTo>
                    <a:pt x="57" y="853"/>
                  </a:lnTo>
                  <a:lnTo>
                    <a:pt x="63" y="844"/>
                  </a:lnTo>
                  <a:lnTo>
                    <a:pt x="66" y="837"/>
                  </a:lnTo>
                  <a:lnTo>
                    <a:pt x="69" y="829"/>
                  </a:lnTo>
                  <a:lnTo>
                    <a:pt x="69" y="822"/>
                  </a:lnTo>
                  <a:lnTo>
                    <a:pt x="78" y="817"/>
                  </a:lnTo>
                  <a:lnTo>
                    <a:pt x="77" y="810"/>
                  </a:lnTo>
                  <a:lnTo>
                    <a:pt x="83" y="798"/>
                  </a:lnTo>
                  <a:lnTo>
                    <a:pt x="87" y="787"/>
                  </a:lnTo>
                  <a:lnTo>
                    <a:pt x="93" y="777"/>
                  </a:lnTo>
                  <a:lnTo>
                    <a:pt x="99" y="762"/>
                  </a:lnTo>
                  <a:lnTo>
                    <a:pt x="107" y="757"/>
                  </a:lnTo>
                  <a:lnTo>
                    <a:pt x="117" y="748"/>
                  </a:lnTo>
                  <a:lnTo>
                    <a:pt x="125" y="741"/>
                  </a:lnTo>
                  <a:lnTo>
                    <a:pt x="131" y="735"/>
                  </a:lnTo>
                  <a:lnTo>
                    <a:pt x="138" y="729"/>
                  </a:lnTo>
                  <a:lnTo>
                    <a:pt x="147" y="721"/>
                  </a:lnTo>
                  <a:lnTo>
                    <a:pt x="153" y="709"/>
                  </a:lnTo>
                  <a:lnTo>
                    <a:pt x="153" y="693"/>
                  </a:lnTo>
                  <a:lnTo>
                    <a:pt x="155" y="681"/>
                  </a:lnTo>
                  <a:lnTo>
                    <a:pt x="159" y="669"/>
                  </a:lnTo>
                  <a:lnTo>
                    <a:pt x="164" y="660"/>
                  </a:lnTo>
                  <a:lnTo>
                    <a:pt x="171" y="649"/>
                  </a:lnTo>
                  <a:lnTo>
                    <a:pt x="174" y="643"/>
                  </a:lnTo>
                  <a:lnTo>
                    <a:pt x="174" y="634"/>
                  </a:lnTo>
                  <a:lnTo>
                    <a:pt x="180" y="628"/>
                  </a:lnTo>
                  <a:lnTo>
                    <a:pt x="188" y="622"/>
                  </a:lnTo>
                  <a:lnTo>
                    <a:pt x="197" y="619"/>
                  </a:lnTo>
                  <a:lnTo>
                    <a:pt x="206" y="615"/>
                  </a:lnTo>
                  <a:lnTo>
                    <a:pt x="216" y="609"/>
                  </a:lnTo>
                  <a:lnTo>
                    <a:pt x="227" y="600"/>
                  </a:lnTo>
                  <a:lnTo>
                    <a:pt x="231" y="589"/>
                  </a:lnTo>
                  <a:lnTo>
                    <a:pt x="239" y="574"/>
                  </a:lnTo>
                  <a:lnTo>
                    <a:pt x="245" y="561"/>
                  </a:lnTo>
                  <a:lnTo>
                    <a:pt x="251" y="552"/>
                  </a:lnTo>
                  <a:lnTo>
                    <a:pt x="255" y="544"/>
                  </a:lnTo>
                  <a:lnTo>
                    <a:pt x="260" y="534"/>
                  </a:lnTo>
                  <a:lnTo>
                    <a:pt x="270" y="529"/>
                  </a:lnTo>
                  <a:lnTo>
                    <a:pt x="284" y="529"/>
                  </a:lnTo>
                  <a:lnTo>
                    <a:pt x="297" y="528"/>
                  </a:lnTo>
                  <a:lnTo>
                    <a:pt x="308" y="523"/>
                  </a:lnTo>
                  <a:lnTo>
                    <a:pt x="317" y="520"/>
                  </a:lnTo>
                  <a:lnTo>
                    <a:pt x="329" y="517"/>
                  </a:lnTo>
                  <a:lnTo>
                    <a:pt x="341" y="511"/>
                  </a:lnTo>
                  <a:lnTo>
                    <a:pt x="350" y="505"/>
                  </a:lnTo>
                  <a:lnTo>
                    <a:pt x="357" y="498"/>
                  </a:lnTo>
                  <a:lnTo>
                    <a:pt x="366" y="490"/>
                  </a:lnTo>
                  <a:lnTo>
                    <a:pt x="378" y="483"/>
                  </a:lnTo>
                  <a:lnTo>
                    <a:pt x="392" y="477"/>
                  </a:lnTo>
                  <a:lnTo>
                    <a:pt x="404" y="468"/>
                  </a:lnTo>
                  <a:lnTo>
                    <a:pt x="414" y="457"/>
                  </a:lnTo>
                  <a:lnTo>
                    <a:pt x="423" y="447"/>
                  </a:lnTo>
                  <a:lnTo>
                    <a:pt x="432" y="435"/>
                  </a:lnTo>
                  <a:lnTo>
                    <a:pt x="441" y="424"/>
                  </a:lnTo>
                  <a:lnTo>
                    <a:pt x="447" y="414"/>
                  </a:lnTo>
                  <a:lnTo>
                    <a:pt x="450" y="403"/>
                  </a:lnTo>
                  <a:lnTo>
                    <a:pt x="447" y="391"/>
                  </a:lnTo>
                  <a:lnTo>
                    <a:pt x="444" y="385"/>
                  </a:lnTo>
                  <a:lnTo>
                    <a:pt x="437" y="379"/>
                  </a:lnTo>
                  <a:lnTo>
                    <a:pt x="438" y="369"/>
                  </a:lnTo>
                  <a:lnTo>
                    <a:pt x="438" y="361"/>
                  </a:lnTo>
                  <a:lnTo>
                    <a:pt x="438" y="349"/>
                  </a:lnTo>
                  <a:lnTo>
                    <a:pt x="440" y="342"/>
                  </a:lnTo>
                  <a:lnTo>
                    <a:pt x="440" y="334"/>
                  </a:lnTo>
                  <a:lnTo>
                    <a:pt x="444" y="330"/>
                  </a:lnTo>
                  <a:lnTo>
                    <a:pt x="447" y="322"/>
                  </a:lnTo>
                  <a:lnTo>
                    <a:pt x="449" y="318"/>
                  </a:lnTo>
                  <a:lnTo>
                    <a:pt x="455" y="313"/>
                  </a:lnTo>
                  <a:lnTo>
                    <a:pt x="461" y="306"/>
                  </a:lnTo>
                  <a:lnTo>
                    <a:pt x="468" y="298"/>
                  </a:lnTo>
                  <a:lnTo>
                    <a:pt x="470" y="288"/>
                  </a:lnTo>
                  <a:lnTo>
                    <a:pt x="470" y="280"/>
                  </a:lnTo>
                  <a:lnTo>
                    <a:pt x="470" y="273"/>
                  </a:lnTo>
                  <a:lnTo>
                    <a:pt x="476" y="268"/>
                  </a:lnTo>
                  <a:lnTo>
                    <a:pt x="479" y="261"/>
                  </a:lnTo>
                  <a:lnTo>
                    <a:pt x="488" y="256"/>
                  </a:lnTo>
                  <a:lnTo>
                    <a:pt x="498" y="249"/>
                  </a:lnTo>
                  <a:lnTo>
                    <a:pt x="506" y="241"/>
                  </a:lnTo>
                  <a:lnTo>
                    <a:pt x="509" y="235"/>
                  </a:lnTo>
                  <a:lnTo>
                    <a:pt x="512" y="231"/>
                  </a:lnTo>
                  <a:lnTo>
                    <a:pt x="521" y="229"/>
                  </a:lnTo>
                  <a:lnTo>
                    <a:pt x="528" y="223"/>
                  </a:lnTo>
                  <a:lnTo>
                    <a:pt x="539" y="219"/>
                  </a:lnTo>
                  <a:lnTo>
                    <a:pt x="552" y="214"/>
                  </a:lnTo>
                  <a:lnTo>
                    <a:pt x="567" y="208"/>
                  </a:lnTo>
                  <a:lnTo>
                    <a:pt x="579" y="204"/>
                  </a:lnTo>
                  <a:lnTo>
                    <a:pt x="591" y="199"/>
                  </a:lnTo>
                  <a:lnTo>
                    <a:pt x="603" y="193"/>
                  </a:lnTo>
                  <a:lnTo>
                    <a:pt x="614" y="183"/>
                  </a:lnTo>
                  <a:lnTo>
                    <a:pt x="623" y="171"/>
                  </a:lnTo>
                  <a:lnTo>
                    <a:pt x="629" y="159"/>
                  </a:lnTo>
                  <a:lnTo>
                    <a:pt x="635" y="148"/>
                  </a:lnTo>
                  <a:lnTo>
                    <a:pt x="641" y="139"/>
                  </a:lnTo>
                  <a:lnTo>
                    <a:pt x="645" y="130"/>
                  </a:lnTo>
                  <a:lnTo>
                    <a:pt x="650" y="117"/>
                  </a:lnTo>
                  <a:lnTo>
                    <a:pt x="651" y="109"/>
                  </a:lnTo>
                  <a:lnTo>
                    <a:pt x="656" y="99"/>
                  </a:lnTo>
                  <a:lnTo>
                    <a:pt x="663" y="88"/>
                  </a:lnTo>
                  <a:lnTo>
                    <a:pt x="680" y="85"/>
                  </a:lnTo>
                  <a:lnTo>
                    <a:pt x="687" y="81"/>
                  </a:lnTo>
                  <a:lnTo>
                    <a:pt x="696" y="78"/>
                  </a:lnTo>
                  <a:lnTo>
                    <a:pt x="695" y="87"/>
                  </a:lnTo>
                  <a:lnTo>
                    <a:pt x="701" y="96"/>
                  </a:lnTo>
                  <a:lnTo>
                    <a:pt x="708" y="105"/>
                  </a:lnTo>
                  <a:lnTo>
                    <a:pt x="717" y="114"/>
                  </a:lnTo>
                  <a:lnTo>
                    <a:pt x="729" y="118"/>
                  </a:lnTo>
                  <a:lnTo>
                    <a:pt x="741" y="120"/>
                  </a:lnTo>
                  <a:lnTo>
                    <a:pt x="752" y="124"/>
                  </a:lnTo>
                  <a:lnTo>
                    <a:pt x="761" y="118"/>
                  </a:lnTo>
                  <a:lnTo>
                    <a:pt x="770" y="118"/>
                  </a:lnTo>
                  <a:lnTo>
                    <a:pt x="780" y="120"/>
                  </a:lnTo>
                  <a:lnTo>
                    <a:pt x="789" y="117"/>
                  </a:lnTo>
                  <a:lnTo>
                    <a:pt x="800" y="118"/>
                  </a:lnTo>
                  <a:lnTo>
                    <a:pt x="812" y="120"/>
                  </a:lnTo>
                  <a:lnTo>
                    <a:pt x="819" y="115"/>
                  </a:lnTo>
                  <a:lnTo>
                    <a:pt x="825" y="114"/>
                  </a:lnTo>
                  <a:lnTo>
                    <a:pt x="830" y="108"/>
                  </a:lnTo>
                  <a:lnTo>
                    <a:pt x="833" y="114"/>
                  </a:lnTo>
                  <a:lnTo>
                    <a:pt x="839" y="120"/>
                  </a:lnTo>
                  <a:lnTo>
                    <a:pt x="848" y="124"/>
                  </a:lnTo>
                  <a:lnTo>
                    <a:pt x="857" y="126"/>
                  </a:lnTo>
                  <a:lnTo>
                    <a:pt x="863" y="124"/>
                  </a:lnTo>
                  <a:lnTo>
                    <a:pt x="873" y="124"/>
                  </a:lnTo>
                  <a:lnTo>
                    <a:pt x="885" y="124"/>
                  </a:lnTo>
                  <a:lnTo>
                    <a:pt x="897" y="123"/>
                  </a:lnTo>
                  <a:lnTo>
                    <a:pt x="906" y="117"/>
                  </a:lnTo>
                  <a:lnTo>
                    <a:pt x="912" y="115"/>
                  </a:lnTo>
                  <a:lnTo>
                    <a:pt x="920" y="114"/>
                  </a:lnTo>
                  <a:lnTo>
                    <a:pt x="927" y="106"/>
                  </a:lnTo>
                  <a:lnTo>
                    <a:pt x="930" y="99"/>
                  </a:lnTo>
                  <a:lnTo>
                    <a:pt x="938" y="94"/>
                  </a:lnTo>
                  <a:lnTo>
                    <a:pt x="945" y="90"/>
                  </a:lnTo>
                  <a:lnTo>
                    <a:pt x="951" y="88"/>
                  </a:lnTo>
                  <a:lnTo>
                    <a:pt x="956" y="90"/>
                  </a:lnTo>
                  <a:lnTo>
                    <a:pt x="962" y="90"/>
                  </a:lnTo>
                  <a:lnTo>
                    <a:pt x="969" y="87"/>
                  </a:lnTo>
                  <a:lnTo>
                    <a:pt x="977" y="81"/>
                  </a:lnTo>
                  <a:lnTo>
                    <a:pt x="984" y="85"/>
                  </a:lnTo>
                  <a:lnTo>
                    <a:pt x="992" y="87"/>
                  </a:lnTo>
                  <a:lnTo>
                    <a:pt x="999" y="82"/>
                  </a:lnTo>
                  <a:lnTo>
                    <a:pt x="1005" y="73"/>
                  </a:lnTo>
                  <a:lnTo>
                    <a:pt x="1013" y="67"/>
                  </a:lnTo>
                  <a:lnTo>
                    <a:pt x="1022" y="64"/>
                  </a:lnTo>
                  <a:lnTo>
                    <a:pt x="1029" y="60"/>
                  </a:lnTo>
                  <a:lnTo>
                    <a:pt x="1035" y="57"/>
                  </a:lnTo>
                  <a:lnTo>
                    <a:pt x="1044" y="55"/>
                  </a:lnTo>
                  <a:lnTo>
                    <a:pt x="1052" y="49"/>
                  </a:lnTo>
                  <a:lnTo>
                    <a:pt x="1062" y="46"/>
                  </a:lnTo>
                  <a:lnTo>
                    <a:pt x="1074" y="45"/>
                  </a:lnTo>
                  <a:lnTo>
                    <a:pt x="1086" y="42"/>
                  </a:lnTo>
                  <a:lnTo>
                    <a:pt x="1097" y="42"/>
                  </a:lnTo>
                  <a:lnTo>
                    <a:pt x="1110" y="42"/>
                  </a:lnTo>
                  <a:lnTo>
                    <a:pt x="1122" y="40"/>
                  </a:lnTo>
                  <a:lnTo>
                    <a:pt x="1134" y="37"/>
                  </a:lnTo>
                  <a:lnTo>
                    <a:pt x="1143" y="40"/>
                  </a:lnTo>
                  <a:lnTo>
                    <a:pt x="1151" y="40"/>
                  </a:lnTo>
                  <a:lnTo>
                    <a:pt x="1158" y="36"/>
                  </a:lnTo>
                  <a:lnTo>
                    <a:pt x="1161" y="31"/>
                  </a:lnTo>
                  <a:lnTo>
                    <a:pt x="1169" y="28"/>
                  </a:lnTo>
                  <a:lnTo>
                    <a:pt x="1175" y="33"/>
                  </a:lnTo>
                  <a:lnTo>
                    <a:pt x="1178" y="34"/>
                  </a:lnTo>
                  <a:lnTo>
                    <a:pt x="1182" y="31"/>
                  </a:lnTo>
                  <a:lnTo>
                    <a:pt x="1190" y="31"/>
                  </a:lnTo>
                  <a:lnTo>
                    <a:pt x="1199" y="31"/>
                  </a:lnTo>
                  <a:lnTo>
                    <a:pt x="1202" y="27"/>
                  </a:lnTo>
                  <a:lnTo>
                    <a:pt x="1211" y="25"/>
                  </a:lnTo>
                  <a:lnTo>
                    <a:pt x="1220" y="25"/>
                  </a:lnTo>
                  <a:lnTo>
                    <a:pt x="1230" y="24"/>
                  </a:lnTo>
                  <a:lnTo>
                    <a:pt x="1241" y="24"/>
                  </a:lnTo>
                  <a:lnTo>
                    <a:pt x="1251" y="21"/>
                  </a:lnTo>
                  <a:lnTo>
                    <a:pt x="1263" y="21"/>
                  </a:lnTo>
                  <a:lnTo>
                    <a:pt x="1272" y="22"/>
                  </a:lnTo>
                  <a:lnTo>
                    <a:pt x="1281" y="27"/>
                  </a:lnTo>
                  <a:lnTo>
                    <a:pt x="1289" y="31"/>
                  </a:lnTo>
                  <a:lnTo>
                    <a:pt x="1289" y="36"/>
                  </a:lnTo>
                  <a:lnTo>
                    <a:pt x="1298" y="37"/>
                  </a:lnTo>
                  <a:lnTo>
                    <a:pt x="1307" y="37"/>
                  </a:lnTo>
                  <a:lnTo>
                    <a:pt x="1313" y="33"/>
                  </a:lnTo>
                  <a:lnTo>
                    <a:pt x="1317" y="30"/>
                  </a:lnTo>
                  <a:lnTo>
                    <a:pt x="1325" y="27"/>
                  </a:lnTo>
                  <a:lnTo>
                    <a:pt x="1334" y="28"/>
                  </a:lnTo>
                  <a:lnTo>
                    <a:pt x="1341" y="25"/>
                  </a:lnTo>
                  <a:lnTo>
                    <a:pt x="1353" y="22"/>
                  </a:lnTo>
                  <a:lnTo>
                    <a:pt x="1358" y="16"/>
                  </a:lnTo>
                  <a:lnTo>
                    <a:pt x="1362" y="13"/>
                  </a:lnTo>
                  <a:lnTo>
                    <a:pt x="1371" y="15"/>
                  </a:lnTo>
                  <a:lnTo>
                    <a:pt x="1379" y="21"/>
                  </a:lnTo>
                  <a:lnTo>
                    <a:pt x="1388" y="22"/>
                  </a:lnTo>
                  <a:lnTo>
                    <a:pt x="1395" y="24"/>
                  </a:lnTo>
                  <a:lnTo>
                    <a:pt x="1403" y="22"/>
                  </a:lnTo>
                  <a:lnTo>
                    <a:pt x="1409" y="19"/>
                  </a:lnTo>
                  <a:lnTo>
                    <a:pt x="1410" y="15"/>
                  </a:lnTo>
                  <a:lnTo>
                    <a:pt x="1421" y="12"/>
                  </a:lnTo>
                  <a:lnTo>
                    <a:pt x="1430" y="15"/>
                  </a:lnTo>
                  <a:lnTo>
                    <a:pt x="1442" y="15"/>
                  </a:lnTo>
                  <a:lnTo>
                    <a:pt x="1442" y="22"/>
                  </a:lnTo>
                  <a:lnTo>
                    <a:pt x="1448" y="24"/>
                  </a:lnTo>
                  <a:lnTo>
                    <a:pt x="1457" y="25"/>
                  </a:lnTo>
                  <a:lnTo>
                    <a:pt x="1467" y="21"/>
                  </a:lnTo>
                  <a:lnTo>
                    <a:pt x="1475" y="21"/>
                  </a:lnTo>
                  <a:lnTo>
                    <a:pt x="1484" y="21"/>
                  </a:lnTo>
                  <a:lnTo>
                    <a:pt x="1491" y="22"/>
                  </a:lnTo>
                  <a:lnTo>
                    <a:pt x="1500" y="19"/>
                  </a:lnTo>
                  <a:lnTo>
                    <a:pt x="1508" y="15"/>
                  </a:lnTo>
                  <a:lnTo>
                    <a:pt x="1518" y="7"/>
                  </a:lnTo>
                  <a:lnTo>
                    <a:pt x="1527" y="4"/>
                  </a:lnTo>
                  <a:lnTo>
                    <a:pt x="1536" y="4"/>
                  </a:lnTo>
                  <a:lnTo>
                    <a:pt x="1545" y="1"/>
                  </a:lnTo>
                  <a:lnTo>
                    <a:pt x="1556" y="0"/>
                  </a:lnTo>
                  <a:lnTo>
                    <a:pt x="1566" y="4"/>
                  </a:lnTo>
                  <a:lnTo>
                    <a:pt x="1575" y="4"/>
                  </a:lnTo>
                  <a:lnTo>
                    <a:pt x="1584" y="9"/>
                  </a:lnTo>
                  <a:lnTo>
                    <a:pt x="1580" y="15"/>
                  </a:lnTo>
                  <a:lnTo>
                    <a:pt x="1581" y="21"/>
                  </a:lnTo>
                  <a:lnTo>
                    <a:pt x="1589" y="24"/>
                  </a:lnTo>
                  <a:lnTo>
                    <a:pt x="1584" y="30"/>
                  </a:lnTo>
                  <a:lnTo>
                    <a:pt x="1590" y="33"/>
                  </a:lnTo>
                  <a:lnTo>
                    <a:pt x="1596" y="30"/>
                  </a:lnTo>
                  <a:lnTo>
                    <a:pt x="1604" y="25"/>
                  </a:lnTo>
                  <a:lnTo>
                    <a:pt x="1610" y="24"/>
                  </a:lnTo>
                  <a:lnTo>
                    <a:pt x="1617" y="18"/>
                  </a:lnTo>
                  <a:lnTo>
                    <a:pt x="1626" y="13"/>
                  </a:lnTo>
                  <a:lnTo>
                    <a:pt x="1629" y="21"/>
                  </a:lnTo>
                  <a:lnTo>
                    <a:pt x="1629" y="25"/>
                  </a:lnTo>
                  <a:lnTo>
                    <a:pt x="1625" y="30"/>
                  </a:lnTo>
                  <a:lnTo>
                    <a:pt x="1617" y="39"/>
                  </a:lnTo>
                  <a:lnTo>
                    <a:pt x="1614" y="48"/>
                  </a:lnTo>
                  <a:lnTo>
                    <a:pt x="1605" y="49"/>
                  </a:lnTo>
                  <a:lnTo>
                    <a:pt x="1599" y="52"/>
                  </a:lnTo>
                  <a:lnTo>
                    <a:pt x="1593" y="63"/>
                  </a:lnTo>
                  <a:lnTo>
                    <a:pt x="1595" y="70"/>
                  </a:lnTo>
                  <a:lnTo>
                    <a:pt x="1599" y="79"/>
                  </a:lnTo>
                  <a:lnTo>
                    <a:pt x="1605" y="87"/>
                  </a:lnTo>
                  <a:lnTo>
                    <a:pt x="1613" y="88"/>
                  </a:lnTo>
                  <a:lnTo>
                    <a:pt x="1616" y="94"/>
                  </a:lnTo>
                  <a:lnTo>
                    <a:pt x="1623" y="94"/>
                  </a:lnTo>
                  <a:lnTo>
                    <a:pt x="1626" y="99"/>
                  </a:lnTo>
                  <a:lnTo>
                    <a:pt x="1628" y="105"/>
                  </a:lnTo>
                  <a:lnTo>
                    <a:pt x="1628" y="114"/>
                  </a:lnTo>
                  <a:lnTo>
                    <a:pt x="1632" y="118"/>
                  </a:lnTo>
                  <a:lnTo>
                    <a:pt x="1626" y="124"/>
                  </a:lnTo>
                  <a:lnTo>
                    <a:pt x="1622" y="133"/>
                  </a:lnTo>
                  <a:lnTo>
                    <a:pt x="1616" y="142"/>
                  </a:lnTo>
                  <a:lnTo>
                    <a:pt x="1608" y="151"/>
                  </a:lnTo>
                  <a:lnTo>
                    <a:pt x="1601" y="156"/>
                  </a:lnTo>
                  <a:lnTo>
                    <a:pt x="1596" y="159"/>
                  </a:lnTo>
                  <a:lnTo>
                    <a:pt x="1589" y="163"/>
                  </a:lnTo>
                  <a:lnTo>
                    <a:pt x="1577" y="169"/>
                  </a:lnTo>
                  <a:lnTo>
                    <a:pt x="1574" y="184"/>
                  </a:lnTo>
                  <a:lnTo>
                    <a:pt x="1575" y="193"/>
                  </a:lnTo>
                  <a:lnTo>
                    <a:pt x="1580" y="199"/>
                  </a:lnTo>
                  <a:lnTo>
                    <a:pt x="1587" y="204"/>
                  </a:lnTo>
                  <a:lnTo>
                    <a:pt x="1596" y="207"/>
                  </a:lnTo>
                  <a:lnTo>
                    <a:pt x="1604" y="205"/>
                  </a:lnTo>
                  <a:lnTo>
                    <a:pt x="1610" y="201"/>
                  </a:lnTo>
                  <a:lnTo>
                    <a:pt x="1611" y="195"/>
                  </a:lnTo>
                  <a:lnTo>
                    <a:pt x="1616" y="195"/>
                  </a:lnTo>
                  <a:lnTo>
                    <a:pt x="1625" y="198"/>
                  </a:lnTo>
                  <a:lnTo>
                    <a:pt x="1631" y="201"/>
                  </a:lnTo>
                  <a:lnTo>
                    <a:pt x="1623" y="205"/>
                  </a:lnTo>
                  <a:lnTo>
                    <a:pt x="1623" y="210"/>
                  </a:lnTo>
                  <a:lnTo>
                    <a:pt x="1629" y="216"/>
                  </a:lnTo>
                  <a:lnTo>
                    <a:pt x="1632" y="225"/>
                  </a:lnTo>
                  <a:lnTo>
                    <a:pt x="1637" y="234"/>
                  </a:lnTo>
                  <a:lnTo>
                    <a:pt x="1644" y="235"/>
                  </a:lnTo>
                  <a:lnTo>
                    <a:pt x="1653" y="237"/>
                  </a:lnTo>
                  <a:lnTo>
                    <a:pt x="1662" y="238"/>
                  </a:lnTo>
                  <a:lnTo>
                    <a:pt x="1668" y="241"/>
                  </a:lnTo>
                  <a:lnTo>
                    <a:pt x="1680" y="244"/>
                  </a:lnTo>
                  <a:lnTo>
                    <a:pt x="1689" y="252"/>
                  </a:lnTo>
                  <a:lnTo>
                    <a:pt x="1700" y="255"/>
                  </a:lnTo>
                  <a:lnTo>
                    <a:pt x="1709" y="256"/>
                  </a:lnTo>
                  <a:lnTo>
                    <a:pt x="1721" y="256"/>
                  </a:lnTo>
                  <a:lnTo>
                    <a:pt x="1733" y="255"/>
                  </a:lnTo>
                  <a:lnTo>
                    <a:pt x="1745" y="252"/>
                  </a:lnTo>
                  <a:lnTo>
                    <a:pt x="1755" y="252"/>
                  </a:lnTo>
                  <a:lnTo>
                    <a:pt x="1764" y="253"/>
                  </a:lnTo>
                  <a:lnTo>
                    <a:pt x="1776" y="258"/>
                  </a:lnTo>
                  <a:lnTo>
                    <a:pt x="1788" y="258"/>
                  </a:lnTo>
                  <a:lnTo>
                    <a:pt x="1799" y="261"/>
                  </a:lnTo>
                  <a:lnTo>
                    <a:pt x="1806" y="261"/>
                  </a:lnTo>
                  <a:lnTo>
                    <a:pt x="1811" y="265"/>
                  </a:lnTo>
                  <a:lnTo>
                    <a:pt x="1821" y="271"/>
                  </a:lnTo>
                  <a:lnTo>
                    <a:pt x="1832" y="274"/>
                  </a:lnTo>
                  <a:lnTo>
                    <a:pt x="1842" y="277"/>
                  </a:lnTo>
                  <a:lnTo>
                    <a:pt x="1854" y="279"/>
                  </a:lnTo>
                  <a:lnTo>
                    <a:pt x="1863" y="280"/>
                  </a:lnTo>
                  <a:lnTo>
                    <a:pt x="1871" y="289"/>
                  </a:lnTo>
                  <a:lnTo>
                    <a:pt x="1875" y="297"/>
                  </a:lnTo>
                  <a:lnTo>
                    <a:pt x="1875" y="301"/>
                  </a:lnTo>
                  <a:lnTo>
                    <a:pt x="1874" y="309"/>
                  </a:lnTo>
                  <a:lnTo>
                    <a:pt x="1878" y="318"/>
                  </a:lnTo>
                  <a:lnTo>
                    <a:pt x="1884" y="327"/>
                  </a:lnTo>
                  <a:lnTo>
                    <a:pt x="1893" y="334"/>
                  </a:lnTo>
                  <a:lnTo>
                    <a:pt x="1905" y="340"/>
                  </a:lnTo>
                  <a:lnTo>
                    <a:pt x="1919" y="345"/>
                  </a:lnTo>
                  <a:lnTo>
                    <a:pt x="1931" y="346"/>
                  </a:lnTo>
                  <a:lnTo>
                    <a:pt x="1946" y="346"/>
                  </a:lnTo>
                  <a:lnTo>
                    <a:pt x="1956" y="346"/>
                  </a:lnTo>
                  <a:lnTo>
                    <a:pt x="1967" y="349"/>
                  </a:lnTo>
                  <a:lnTo>
                    <a:pt x="1979" y="352"/>
                  </a:lnTo>
                  <a:lnTo>
                    <a:pt x="1992" y="355"/>
                  </a:lnTo>
                  <a:lnTo>
                    <a:pt x="2003" y="361"/>
                  </a:lnTo>
                  <a:lnTo>
                    <a:pt x="2015" y="367"/>
                  </a:lnTo>
                  <a:lnTo>
                    <a:pt x="2025" y="370"/>
                  </a:lnTo>
                  <a:lnTo>
                    <a:pt x="2034" y="375"/>
                  </a:lnTo>
                  <a:lnTo>
                    <a:pt x="2046" y="382"/>
                  </a:lnTo>
                  <a:lnTo>
                    <a:pt x="2057" y="390"/>
                  </a:lnTo>
                  <a:lnTo>
                    <a:pt x="2069" y="396"/>
                  </a:lnTo>
                  <a:lnTo>
                    <a:pt x="2081" y="399"/>
                  </a:lnTo>
                  <a:lnTo>
                    <a:pt x="2099" y="400"/>
                  </a:lnTo>
                  <a:lnTo>
                    <a:pt x="2111" y="393"/>
                  </a:lnTo>
                  <a:lnTo>
                    <a:pt x="2123" y="385"/>
                  </a:lnTo>
                  <a:lnTo>
                    <a:pt x="2132" y="376"/>
                  </a:lnTo>
                  <a:lnTo>
                    <a:pt x="2139" y="367"/>
                  </a:lnTo>
                  <a:lnTo>
                    <a:pt x="2144" y="360"/>
                  </a:lnTo>
                  <a:lnTo>
                    <a:pt x="2145" y="351"/>
                  </a:lnTo>
                  <a:lnTo>
                    <a:pt x="2141" y="342"/>
                  </a:lnTo>
                  <a:lnTo>
                    <a:pt x="2136" y="334"/>
                  </a:lnTo>
                  <a:lnTo>
                    <a:pt x="2133" y="325"/>
                  </a:lnTo>
                  <a:lnTo>
                    <a:pt x="2132" y="316"/>
                  </a:lnTo>
                  <a:lnTo>
                    <a:pt x="2133" y="304"/>
                  </a:lnTo>
                  <a:lnTo>
                    <a:pt x="2139" y="294"/>
                  </a:lnTo>
                  <a:lnTo>
                    <a:pt x="2150" y="285"/>
                  </a:lnTo>
                  <a:lnTo>
                    <a:pt x="2159" y="277"/>
                  </a:lnTo>
                  <a:lnTo>
                    <a:pt x="2168" y="271"/>
                  </a:lnTo>
                  <a:lnTo>
                    <a:pt x="2178" y="267"/>
                  </a:lnTo>
                  <a:lnTo>
                    <a:pt x="2187" y="261"/>
                  </a:lnTo>
                  <a:lnTo>
                    <a:pt x="2196" y="259"/>
                  </a:lnTo>
                  <a:lnTo>
                    <a:pt x="2216" y="258"/>
                  </a:lnTo>
                  <a:lnTo>
                    <a:pt x="2223" y="253"/>
                  </a:lnTo>
                  <a:lnTo>
                    <a:pt x="2231" y="249"/>
                  </a:lnTo>
                  <a:lnTo>
                    <a:pt x="2240" y="252"/>
                  </a:lnTo>
                  <a:lnTo>
                    <a:pt x="2250" y="250"/>
                  </a:lnTo>
                  <a:lnTo>
                    <a:pt x="2261" y="250"/>
                  </a:lnTo>
                  <a:lnTo>
                    <a:pt x="2268" y="252"/>
                  </a:lnTo>
                  <a:lnTo>
                    <a:pt x="2273" y="255"/>
                  </a:lnTo>
                  <a:lnTo>
                    <a:pt x="2283" y="258"/>
                  </a:lnTo>
                  <a:lnTo>
                    <a:pt x="2292" y="259"/>
                  </a:lnTo>
                  <a:lnTo>
                    <a:pt x="2306" y="264"/>
                  </a:lnTo>
                  <a:lnTo>
                    <a:pt x="2315" y="268"/>
                  </a:lnTo>
                  <a:lnTo>
                    <a:pt x="2315" y="276"/>
                  </a:lnTo>
                  <a:lnTo>
                    <a:pt x="2313" y="279"/>
                  </a:lnTo>
                  <a:lnTo>
                    <a:pt x="2315" y="285"/>
                  </a:lnTo>
                  <a:lnTo>
                    <a:pt x="2321" y="288"/>
                  </a:lnTo>
                  <a:lnTo>
                    <a:pt x="2330" y="289"/>
                  </a:lnTo>
                  <a:lnTo>
                    <a:pt x="2339" y="292"/>
                  </a:lnTo>
                  <a:lnTo>
                    <a:pt x="2346" y="292"/>
                  </a:lnTo>
                  <a:lnTo>
                    <a:pt x="2355" y="294"/>
                  </a:lnTo>
                  <a:lnTo>
                    <a:pt x="2363" y="297"/>
                  </a:lnTo>
                  <a:lnTo>
                    <a:pt x="2369" y="301"/>
                  </a:lnTo>
                  <a:lnTo>
                    <a:pt x="2378" y="303"/>
                  </a:lnTo>
                  <a:lnTo>
                    <a:pt x="2385" y="303"/>
                  </a:lnTo>
                  <a:lnTo>
                    <a:pt x="2393" y="304"/>
                  </a:lnTo>
                  <a:lnTo>
                    <a:pt x="2403" y="301"/>
                  </a:lnTo>
                  <a:lnTo>
                    <a:pt x="2414" y="303"/>
                  </a:lnTo>
                  <a:lnTo>
                    <a:pt x="2424" y="309"/>
                  </a:lnTo>
                  <a:lnTo>
                    <a:pt x="2427" y="316"/>
                  </a:lnTo>
                  <a:lnTo>
                    <a:pt x="2429" y="322"/>
                  </a:lnTo>
                  <a:lnTo>
                    <a:pt x="2435" y="328"/>
                  </a:lnTo>
                  <a:lnTo>
                    <a:pt x="2445" y="330"/>
                  </a:lnTo>
                  <a:lnTo>
                    <a:pt x="2454" y="328"/>
                  </a:lnTo>
                  <a:lnTo>
                    <a:pt x="2466" y="325"/>
                  </a:lnTo>
                  <a:lnTo>
                    <a:pt x="2481" y="325"/>
                  </a:lnTo>
                  <a:lnTo>
                    <a:pt x="2499" y="330"/>
                  </a:lnTo>
                  <a:lnTo>
                    <a:pt x="2514" y="333"/>
                  </a:lnTo>
                  <a:lnTo>
                    <a:pt x="2526" y="334"/>
                  </a:lnTo>
                  <a:lnTo>
                    <a:pt x="2535" y="336"/>
                  </a:lnTo>
                  <a:lnTo>
                    <a:pt x="2547" y="337"/>
                  </a:lnTo>
                  <a:lnTo>
                    <a:pt x="2555" y="339"/>
                  </a:lnTo>
                  <a:lnTo>
                    <a:pt x="2558" y="346"/>
                  </a:lnTo>
                  <a:lnTo>
                    <a:pt x="2568" y="348"/>
                  </a:lnTo>
                  <a:lnTo>
                    <a:pt x="2579" y="348"/>
                  </a:lnTo>
                  <a:lnTo>
                    <a:pt x="2585" y="346"/>
                  </a:lnTo>
                  <a:lnTo>
                    <a:pt x="2589" y="354"/>
                  </a:lnTo>
                  <a:lnTo>
                    <a:pt x="2604" y="355"/>
                  </a:lnTo>
                  <a:lnTo>
                    <a:pt x="2618" y="355"/>
                  </a:lnTo>
                  <a:lnTo>
                    <a:pt x="2630" y="357"/>
                  </a:lnTo>
                  <a:lnTo>
                    <a:pt x="2640" y="361"/>
                  </a:lnTo>
                  <a:lnTo>
                    <a:pt x="2652" y="366"/>
                  </a:lnTo>
                  <a:lnTo>
                    <a:pt x="2663" y="367"/>
                  </a:lnTo>
                  <a:lnTo>
                    <a:pt x="2675" y="364"/>
                  </a:lnTo>
                  <a:lnTo>
                    <a:pt x="2682" y="358"/>
                  </a:lnTo>
                  <a:lnTo>
                    <a:pt x="2693" y="354"/>
                  </a:lnTo>
                  <a:lnTo>
                    <a:pt x="2703" y="346"/>
                  </a:lnTo>
                  <a:lnTo>
                    <a:pt x="2712" y="342"/>
                  </a:lnTo>
                  <a:lnTo>
                    <a:pt x="2718" y="348"/>
                  </a:lnTo>
                  <a:lnTo>
                    <a:pt x="2724" y="346"/>
                  </a:lnTo>
                  <a:lnTo>
                    <a:pt x="2726" y="339"/>
                  </a:lnTo>
                  <a:lnTo>
                    <a:pt x="2729" y="333"/>
                  </a:lnTo>
                  <a:lnTo>
                    <a:pt x="2738" y="333"/>
                  </a:lnTo>
                  <a:lnTo>
                    <a:pt x="2747" y="331"/>
                  </a:lnTo>
                  <a:lnTo>
                    <a:pt x="2756" y="328"/>
                  </a:lnTo>
                  <a:lnTo>
                    <a:pt x="2768" y="325"/>
                  </a:lnTo>
                  <a:lnTo>
                    <a:pt x="2774" y="327"/>
                  </a:lnTo>
                  <a:lnTo>
                    <a:pt x="2783" y="328"/>
                  </a:lnTo>
                  <a:lnTo>
                    <a:pt x="2793" y="330"/>
                  </a:lnTo>
                  <a:lnTo>
                    <a:pt x="2801" y="331"/>
                  </a:lnTo>
                  <a:lnTo>
                    <a:pt x="2810" y="330"/>
                  </a:lnTo>
                  <a:lnTo>
                    <a:pt x="2817" y="330"/>
                  </a:lnTo>
                  <a:lnTo>
                    <a:pt x="2820" y="336"/>
                  </a:lnTo>
                  <a:lnTo>
                    <a:pt x="2826" y="340"/>
                  </a:lnTo>
                  <a:lnTo>
                    <a:pt x="2835" y="342"/>
                  </a:lnTo>
                  <a:lnTo>
                    <a:pt x="2843" y="349"/>
                  </a:lnTo>
                  <a:lnTo>
                    <a:pt x="2852" y="354"/>
                  </a:lnTo>
                  <a:lnTo>
                    <a:pt x="2862" y="357"/>
                  </a:lnTo>
                  <a:lnTo>
                    <a:pt x="2873" y="355"/>
                  </a:lnTo>
                  <a:lnTo>
                    <a:pt x="2883" y="352"/>
                  </a:lnTo>
                  <a:lnTo>
                    <a:pt x="2888" y="358"/>
                  </a:lnTo>
                  <a:lnTo>
                    <a:pt x="2901" y="354"/>
                  </a:lnTo>
                  <a:lnTo>
                    <a:pt x="2909" y="352"/>
                  </a:lnTo>
                  <a:lnTo>
                    <a:pt x="2919" y="352"/>
                  </a:lnTo>
                  <a:lnTo>
                    <a:pt x="2930" y="349"/>
                  </a:lnTo>
                  <a:lnTo>
                    <a:pt x="2936" y="346"/>
                  </a:lnTo>
                  <a:lnTo>
                    <a:pt x="2946" y="342"/>
                  </a:lnTo>
                  <a:lnTo>
                    <a:pt x="2987" y="445"/>
                  </a:lnTo>
                  <a:lnTo>
                    <a:pt x="2979" y="451"/>
                  </a:lnTo>
                  <a:lnTo>
                    <a:pt x="2975" y="463"/>
                  </a:lnTo>
                  <a:lnTo>
                    <a:pt x="2973" y="475"/>
                  </a:lnTo>
                  <a:lnTo>
                    <a:pt x="2969" y="483"/>
                  </a:lnTo>
                  <a:lnTo>
                    <a:pt x="2969" y="492"/>
                  </a:lnTo>
                  <a:lnTo>
                    <a:pt x="2964" y="501"/>
                  </a:lnTo>
                  <a:lnTo>
                    <a:pt x="2961" y="510"/>
                  </a:lnTo>
                  <a:lnTo>
                    <a:pt x="2960" y="517"/>
                  </a:lnTo>
                  <a:lnTo>
                    <a:pt x="2960" y="522"/>
                  </a:lnTo>
                  <a:lnTo>
                    <a:pt x="2960" y="531"/>
                  </a:lnTo>
                  <a:lnTo>
                    <a:pt x="2955" y="540"/>
                  </a:lnTo>
                  <a:lnTo>
                    <a:pt x="2948" y="544"/>
                  </a:lnTo>
                  <a:lnTo>
                    <a:pt x="2936" y="540"/>
                  </a:lnTo>
                  <a:lnTo>
                    <a:pt x="2927" y="535"/>
                  </a:lnTo>
                  <a:lnTo>
                    <a:pt x="2918" y="528"/>
                  </a:lnTo>
                  <a:lnTo>
                    <a:pt x="2912" y="519"/>
                  </a:lnTo>
                  <a:lnTo>
                    <a:pt x="2904" y="511"/>
                  </a:lnTo>
                  <a:lnTo>
                    <a:pt x="2895" y="505"/>
                  </a:lnTo>
                  <a:lnTo>
                    <a:pt x="2891" y="496"/>
                  </a:lnTo>
                  <a:lnTo>
                    <a:pt x="2888" y="487"/>
                  </a:lnTo>
                  <a:lnTo>
                    <a:pt x="2886" y="475"/>
                  </a:lnTo>
                  <a:lnTo>
                    <a:pt x="2880" y="466"/>
                  </a:lnTo>
                  <a:lnTo>
                    <a:pt x="2871" y="459"/>
                  </a:lnTo>
                  <a:lnTo>
                    <a:pt x="2864" y="451"/>
                  </a:lnTo>
                  <a:lnTo>
                    <a:pt x="2859" y="441"/>
                  </a:lnTo>
                  <a:lnTo>
                    <a:pt x="2861" y="435"/>
                  </a:lnTo>
                  <a:lnTo>
                    <a:pt x="2855" y="429"/>
                  </a:lnTo>
                  <a:lnTo>
                    <a:pt x="2853" y="421"/>
                  </a:lnTo>
                  <a:lnTo>
                    <a:pt x="2844" y="429"/>
                  </a:lnTo>
                  <a:lnTo>
                    <a:pt x="2841" y="435"/>
                  </a:lnTo>
                  <a:lnTo>
                    <a:pt x="2843" y="442"/>
                  </a:lnTo>
                  <a:lnTo>
                    <a:pt x="2852" y="448"/>
                  </a:lnTo>
                  <a:lnTo>
                    <a:pt x="2856" y="456"/>
                  </a:lnTo>
                  <a:lnTo>
                    <a:pt x="2858" y="465"/>
                  </a:lnTo>
                  <a:lnTo>
                    <a:pt x="2856" y="475"/>
                  </a:lnTo>
                  <a:lnTo>
                    <a:pt x="2861" y="481"/>
                  </a:lnTo>
                  <a:lnTo>
                    <a:pt x="2868" y="489"/>
                  </a:lnTo>
                  <a:lnTo>
                    <a:pt x="2871" y="499"/>
                  </a:lnTo>
                  <a:lnTo>
                    <a:pt x="2877" y="507"/>
                  </a:lnTo>
                  <a:lnTo>
                    <a:pt x="2885" y="516"/>
                  </a:lnTo>
                  <a:lnTo>
                    <a:pt x="2894" y="525"/>
                  </a:lnTo>
                  <a:lnTo>
                    <a:pt x="2903" y="532"/>
                  </a:lnTo>
                  <a:lnTo>
                    <a:pt x="2909" y="537"/>
                  </a:lnTo>
                  <a:lnTo>
                    <a:pt x="2913" y="541"/>
                  </a:lnTo>
                  <a:lnTo>
                    <a:pt x="2906" y="544"/>
                  </a:lnTo>
                  <a:lnTo>
                    <a:pt x="2909" y="552"/>
                  </a:lnTo>
                  <a:lnTo>
                    <a:pt x="2913" y="559"/>
                  </a:lnTo>
                  <a:lnTo>
                    <a:pt x="2919" y="567"/>
                  </a:lnTo>
                  <a:lnTo>
                    <a:pt x="2925" y="573"/>
                  </a:lnTo>
                  <a:lnTo>
                    <a:pt x="2925" y="582"/>
                  </a:lnTo>
                  <a:lnTo>
                    <a:pt x="2931" y="591"/>
                  </a:lnTo>
                  <a:lnTo>
                    <a:pt x="2931" y="600"/>
                  </a:lnTo>
                  <a:lnTo>
                    <a:pt x="2937" y="610"/>
                  </a:lnTo>
                  <a:lnTo>
                    <a:pt x="2942" y="618"/>
                  </a:lnTo>
                  <a:lnTo>
                    <a:pt x="2945" y="628"/>
                  </a:lnTo>
                  <a:lnTo>
                    <a:pt x="2948" y="639"/>
                  </a:lnTo>
                  <a:lnTo>
                    <a:pt x="2954" y="648"/>
                  </a:lnTo>
                  <a:lnTo>
                    <a:pt x="2961" y="658"/>
                  </a:lnTo>
                  <a:lnTo>
                    <a:pt x="2967" y="661"/>
                  </a:lnTo>
                  <a:lnTo>
                    <a:pt x="2972" y="667"/>
                  </a:lnTo>
                  <a:lnTo>
                    <a:pt x="2973" y="676"/>
                  </a:lnTo>
                  <a:lnTo>
                    <a:pt x="2979" y="685"/>
                  </a:lnTo>
                  <a:lnTo>
                    <a:pt x="2984" y="694"/>
                  </a:lnTo>
                  <a:lnTo>
                    <a:pt x="2990" y="703"/>
                  </a:lnTo>
                  <a:lnTo>
                    <a:pt x="2994" y="714"/>
                  </a:lnTo>
                  <a:lnTo>
                    <a:pt x="2999" y="724"/>
                  </a:lnTo>
                  <a:lnTo>
                    <a:pt x="3003" y="732"/>
                  </a:lnTo>
                  <a:lnTo>
                    <a:pt x="3011" y="739"/>
                  </a:lnTo>
                  <a:lnTo>
                    <a:pt x="3020" y="747"/>
                  </a:lnTo>
                  <a:lnTo>
                    <a:pt x="3029" y="753"/>
                  </a:lnTo>
                  <a:lnTo>
                    <a:pt x="3033" y="757"/>
                  </a:lnTo>
                  <a:lnTo>
                    <a:pt x="3041" y="763"/>
                  </a:lnTo>
                  <a:lnTo>
                    <a:pt x="3033" y="763"/>
                  </a:lnTo>
                  <a:lnTo>
                    <a:pt x="3027" y="763"/>
                  </a:lnTo>
                  <a:lnTo>
                    <a:pt x="3021" y="763"/>
                  </a:lnTo>
                  <a:lnTo>
                    <a:pt x="3021" y="774"/>
                  </a:lnTo>
                  <a:lnTo>
                    <a:pt x="3021" y="781"/>
                  </a:lnTo>
                  <a:lnTo>
                    <a:pt x="3021" y="792"/>
                  </a:lnTo>
                  <a:lnTo>
                    <a:pt x="3026" y="801"/>
                  </a:lnTo>
                  <a:lnTo>
                    <a:pt x="3030" y="810"/>
                  </a:lnTo>
                  <a:lnTo>
                    <a:pt x="3032" y="819"/>
                  </a:lnTo>
                  <a:lnTo>
                    <a:pt x="3039" y="826"/>
                  </a:lnTo>
                  <a:lnTo>
                    <a:pt x="3050" y="832"/>
                  </a:lnTo>
                  <a:lnTo>
                    <a:pt x="3060" y="835"/>
                  </a:lnTo>
                  <a:lnTo>
                    <a:pt x="3066" y="844"/>
                  </a:lnTo>
                  <a:lnTo>
                    <a:pt x="3074" y="853"/>
                  </a:lnTo>
                  <a:lnTo>
                    <a:pt x="3083" y="858"/>
                  </a:lnTo>
                  <a:lnTo>
                    <a:pt x="3092" y="862"/>
                  </a:lnTo>
                  <a:lnTo>
                    <a:pt x="3098" y="870"/>
                  </a:lnTo>
                  <a:lnTo>
                    <a:pt x="3098" y="877"/>
                  </a:lnTo>
                  <a:lnTo>
                    <a:pt x="3098" y="886"/>
                  </a:lnTo>
                  <a:lnTo>
                    <a:pt x="3102" y="895"/>
                  </a:lnTo>
                  <a:lnTo>
                    <a:pt x="3110" y="904"/>
                  </a:lnTo>
                  <a:lnTo>
                    <a:pt x="3111" y="913"/>
                  </a:lnTo>
                  <a:lnTo>
                    <a:pt x="3114" y="924"/>
                  </a:lnTo>
                  <a:lnTo>
                    <a:pt x="3113" y="936"/>
                  </a:lnTo>
                  <a:lnTo>
                    <a:pt x="3114" y="945"/>
                  </a:lnTo>
                  <a:lnTo>
                    <a:pt x="3117" y="954"/>
                  </a:lnTo>
                  <a:lnTo>
                    <a:pt x="3116" y="964"/>
                  </a:lnTo>
                  <a:lnTo>
                    <a:pt x="3116" y="976"/>
                  </a:lnTo>
                  <a:lnTo>
                    <a:pt x="3117" y="987"/>
                  </a:lnTo>
                  <a:lnTo>
                    <a:pt x="3120" y="996"/>
                  </a:lnTo>
                  <a:lnTo>
                    <a:pt x="3120" y="1006"/>
                  </a:lnTo>
                  <a:lnTo>
                    <a:pt x="3122" y="1018"/>
                  </a:lnTo>
                  <a:lnTo>
                    <a:pt x="3123" y="1030"/>
                  </a:lnTo>
                  <a:lnTo>
                    <a:pt x="3129" y="1041"/>
                  </a:lnTo>
                  <a:lnTo>
                    <a:pt x="3132" y="1050"/>
                  </a:lnTo>
                  <a:lnTo>
                    <a:pt x="3138" y="1057"/>
                  </a:lnTo>
                  <a:lnTo>
                    <a:pt x="3147" y="1060"/>
                  </a:lnTo>
                  <a:lnTo>
                    <a:pt x="3156" y="1068"/>
                  </a:lnTo>
                  <a:lnTo>
                    <a:pt x="3162" y="1074"/>
                  </a:lnTo>
                  <a:lnTo>
                    <a:pt x="3170" y="1078"/>
                  </a:lnTo>
                  <a:lnTo>
                    <a:pt x="3170" y="1086"/>
                  </a:lnTo>
                  <a:lnTo>
                    <a:pt x="3179" y="1089"/>
                  </a:lnTo>
                  <a:lnTo>
                    <a:pt x="3186" y="1093"/>
                  </a:lnTo>
                  <a:lnTo>
                    <a:pt x="3192" y="1095"/>
                  </a:lnTo>
                  <a:lnTo>
                    <a:pt x="3198" y="1101"/>
                  </a:lnTo>
                  <a:lnTo>
                    <a:pt x="3203" y="1110"/>
                  </a:lnTo>
                  <a:lnTo>
                    <a:pt x="3209" y="1119"/>
                  </a:lnTo>
                  <a:lnTo>
                    <a:pt x="3212" y="1129"/>
                  </a:lnTo>
                  <a:lnTo>
                    <a:pt x="3218" y="1141"/>
                  </a:lnTo>
                  <a:lnTo>
                    <a:pt x="3224" y="1159"/>
                  </a:lnTo>
                  <a:lnTo>
                    <a:pt x="3230" y="1171"/>
                  </a:lnTo>
                  <a:lnTo>
                    <a:pt x="3230" y="1183"/>
                  </a:lnTo>
                  <a:lnTo>
                    <a:pt x="3230" y="1200"/>
                  </a:lnTo>
                  <a:lnTo>
                    <a:pt x="3233" y="1213"/>
                  </a:lnTo>
                  <a:lnTo>
                    <a:pt x="3243" y="1222"/>
                  </a:lnTo>
                  <a:lnTo>
                    <a:pt x="3248" y="1228"/>
                  </a:lnTo>
                  <a:lnTo>
                    <a:pt x="3246" y="1237"/>
                  </a:lnTo>
                  <a:lnTo>
                    <a:pt x="3254" y="1242"/>
                  </a:lnTo>
                  <a:lnTo>
                    <a:pt x="3258" y="1248"/>
                  </a:lnTo>
                  <a:lnTo>
                    <a:pt x="3260" y="1257"/>
                  </a:lnTo>
                  <a:lnTo>
                    <a:pt x="3263" y="1266"/>
                  </a:lnTo>
                  <a:lnTo>
                    <a:pt x="3267" y="1266"/>
                  </a:lnTo>
                  <a:lnTo>
                    <a:pt x="3269" y="1261"/>
                  </a:lnTo>
                  <a:lnTo>
                    <a:pt x="3264" y="1252"/>
                  </a:lnTo>
                  <a:lnTo>
                    <a:pt x="3266" y="1246"/>
                  </a:lnTo>
                  <a:lnTo>
                    <a:pt x="3270" y="1243"/>
                  </a:lnTo>
                  <a:lnTo>
                    <a:pt x="3276" y="1246"/>
                  </a:lnTo>
                  <a:lnTo>
                    <a:pt x="3282" y="1254"/>
                  </a:lnTo>
                  <a:lnTo>
                    <a:pt x="3281" y="1260"/>
                  </a:lnTo>
                  <a:lnTo>
                    <a:pt x="3284" y="1266"/>
                  </a:lnTo>
                  <a:lnTo>
                    <a:pt x="3293" y="1275"/>
                  </a:lnTo>
                  <a:lnTo>
                    <a:pt x="3300" y="1273"/>
                  </a:lnTo>
                  <a:lnTo>
                    <a:pt x="3306" y="1272"/>
                  </a:lnTo>
                  <a:lnTo>
                    <a:pt x="3314" y="1278"/>
                  </a:lnTo>
                  <a:lnTo>
                    <a:pt x="3320" y="1284"/>
                  </a:lnTo>
                  <a:lnTo>
                    <a:pt x="3327" y="1284"/>
                  </a:lnTo>
                  <a:lnTo>
                    <a:pt x="3335" y="1290"/>
                  </a:lnTo>
                  <a:lnTo>
                    <a:pt x="3344" y="1294"/>
                  </a:lnTo>
                  <a:lnTo>
                    <a:pt x="3351" y="1302"/>
                  </a:lnTo>
                  <a:lnTo>
                    <a:pt x="3359" y="1312"/>
                  </a:lnTo>
                  <a:lnTo>
                    <a:pt x="3366" y="1323"/>
                  </a:lnTo>
                  <a:lnTo>
                    <a:pt x="3375" y="1333"/>
                  </a:lnTo>
                  <a:lnTo>
                    <a:pt x="3387" y="1336"/>
                  </a:lnTo>
                  <a:lnTo>
                    <a:pt x="3395" y="1342"/>
                  </a:lnTo>
                  <a:lnTo>
                    <a:pt x="3401" y="1347"/>
                  </a:lnTo>
                  <a:lnTo>
                    <a:pt x="3408" y="1359"/>
                  </a:lnTo>
                  <a:lnTo>
                    <a:pt x="3413" y="1369"/>
                  </a:lnTo>
                  <a:lnTo>
                    <a:pt x="3420" y="1375"/>
                  </a:lnTo>
                  <a:lnTo>
                    <a:pt x="3425" y="1377"/>
                  </a:lnTo>
                  <a:lnTo>
                    <a:pt x="3429" y="1378"/>
                  </a:lnTo>
                  <a:lnTo>
                    <a:pt x="3434" y="1386"/>
                  </a:lnTo>
                  <a:lnTo>
                    <a:pt x="3435" y="1393"/>
                  </a:lnTo>
                  <a:lnTo>
                    <a:pt x="3444" y="1398"/>
                  </a:lnTo>
                  <a:lnTo>
                    <a:pt x="3447" y="1392"/>
                  </a:lnTo>
                  <a:lnTo>
                    <a:pt x="3453" y="1398"/>
                  </a:lnTo>
                  <a:lnTo>
                    <a:pt x="3453" y="1405"/>
                  </a:lnTo>
                  <a:lnTo>
                    <a:pt x="3461" y="1410"/>
                  </a:lnTo>
                  <a:lnTo>
                    <a:pt x="3465" y="1417"/>
                  </a:lnTo>
                  <a:lnTo>
                    <a:pt x="3468" y="1425"/>
                  </a:lnTo>
                  <a:lnTo>
                    <a:pt x="3471" y="1437"/>
                  </a:lnTo>
                  <a:lnTo>
                    <a:pt x="3468" y="1446"/>
                  </a:lnTo>
                  <a:lnTo>
                    <a:pt x="3458" y="1444"/>
                  </a:lnTo>
                  <a:lnTo>
                    <a:pt x="3447" y="1453"/>
                  </a:lnTo>
                  <a:lnTo>
                    <a:pt x="3434" y="1458"/>
                  </a:lnTo>
                  <a:lnTo>
                    <a:pt x="3431" y="1465"/>
                  </a:lnTo>
                  <a:lnTo>
                    <a:pt x="3437" y="1465"/>
                  </a:lnTo>
                  <a:lnTo>
                    <a:pt x="3447" y="1465"/>
                  </a:lnTo>
                  <a:lnTo>
                    <a:pt x="3455" y="1468"/>
                  </a:lnTo>
                  <a:lnTo>
                    <a:pt x="3462" y="1473"/>
                  </a:lnTo>
                  <a:lnTo>
                    <a:pt x="3474" y="1480"/>
                  </a:lnTo>
                  <a:lnTo>
                    <a:pt x="3477" y="1486"/>
                  </a:lnTo>
                  <a:lnTo>
                    <a:pt x="3482" y="1494"/>
                  </a:lnTo>
                  <a:lnTo>
                    <a:pt x="3488" y="1504"/>
                  </a:lnTo>
                  <a:lnTo>
                    <a:pt x="3506" y="1516"/>
                  </a:lnTo>
                  <a:lnTo>
                    <a:pt x="3519" y="1524"/>
                  </a:lnTo>
                  <a:lnTo>
                    <a:pt x="3531" y="1528"/>
                  </a:lnTo>
                  <a:lnTo>
                    <a:pt x="3545" y="1530"/>
                  </a:lnTo>
                  <a:lnTo>
                    <a:pt x="3557" y="1530"/>
                  </a:lnTo>
                  <a:lnTo>
                    <a:pt x="3563" y="1530"/>
                  </a:lnTo>
                  <a:lnTo>
                    <a:pt x="3572" y="1522"/>
                  </a:lnTo>
                  <a:lnTo>
                    <a:pt x="3581" y="1518"/>
                  </a:lnTo>
                  <a:lnTo>
                    <a:pt x="3588" y="1513"/>
                  </a:lnTo>
                  <a:lnTo>
                    <a:pt x="3596" y="1510"/>
                  </a:lnTo>
                  <a:lnTo>
                    <a:pt x="3605" y="1507"/>
                  </a:lnTo>
                  <a:lnTo>
                    <a:pt x="3614" y="1510"/>
                  </a:lnTo>
                  <a:lnTo>
                    <a:pt x="3624" y="1512"/>
                  </a:lnTo>
                  <a:lnTo>
                    <a:pt x="3633" y="1512"/>
                  </a:lnTo>
                  <a:lnTo>
                    <a:pt x="3645" y="1516"/>
                  </a:lnTo>
                  <a:lnTo>
                    <a:pt x="3654" y="1512"/>
                  </a:lnTo>
                  <a:lnTo>
                    <a:pt x="3662" y="1509"/>
                  </a:lnTo>
                  <a:lnTo>
                    <a:pt x="3669" y="1501"/>
                  </a:lnTo>
                  <a:lnTo>
                    <a:pt x="3678" y="1500"/>
                  </a:lnTo>
                  <a:lnTo>
                    <a:pt x="3689" y="1491"/>
                  </a:lnTo>
                  <a:lnTo>
                    <a:pt x="3699" y="1489"/>
                  </a:lnTo>
                  <a:lnTo>
                    <a:pt x="3710" y="1489"/>
                  </a:lnTo>
                  <a:lnTo>
                    <a:pt x="3716" y="1489"/>
                  </a:lnTo>
                  <a:lnTo>
                    <a:pt x="3720" y="1491"/>
                  </a:lnTo>
                  <a:lnTo>
                    <a:pt x="3731" y="1489"/>
                  </a:lnTo>
                  <a:lnTo>
                    <a:pt x="3738" y="1488"/>
                  </a:lnTo>
                  <a:lnTo>
                    <a:pt x="3744" y="1483"/>
                  </a:lnTo>
                  <a:lnTo>
                    <a:pt x="3752" y="1482"/>
                  </a:lnTo>
                  <a:lnTo>
                    <a:pt x="3761" y="1482"/>
                  </a:lnTo>
                  <a:lnTo>
                    <a:pt x="3768" y="1482"/>
                  </a:lnTo>
                  <a:lnTo>
                    <a:pt x="3777" y="1482"/>
                  </a:lnTo>
                  <a:lnTo>
                    <a:pt x="3786" y="1483"/>
                  </a:lnTo>
                  <a:lnTo>
                    <a:pt x="3795" y="1480"/>
                  </a:lnTo>
                  <a:lnTo>
                    <a:pt x="3807" y="1480"/>
                  </a:lnTo>
                  <a:lnTo>
                    <a:pt x="3818" y="1476"/>
                  </a:lnTo>
                  <a:lnTo>
                    <a:pt x="3822" y="1471"/>
                  </a:lnTo>
                  <a:lnTo>
                    <a:pt x="3828" y="1470"/>
                  </a:lnTo>
                  <a:lnTo>
                    <a:pt x="3842" y="1470"/>
                  </a:lnTo>
                  <a:lnTo>
                    <a:pt x="3855" y="1467"/>
                  </a:lnTo>
                  <a:lnTo>
                    <a:pt x="3863" y="1464"/>
                  </a:lnTo>
                  <a:lnTo>
                    <a:pt x="3872" y="1459"/>
                  </a:lnTo>
                  <a:lnTo>
                    <a:pt x="3876" y="1452"/>
                  </a:lnTo>
                  <a:lnTo>
                    <a:pt x="3879" y="1444"/>
                  </a:lnTo>
                  <a:lnTo>
                    <a:pt x="3888" y="1443"/>
                  </a:lnTo>
                  <a:lnTo>
                    <a:pt x="3894" y="1444"/>
                  </a:lnTo>
                  <a:lnTo>
                    <a:pt x="3903" y="1446"/>
                  </a:lnTo>
                  <a:lnTo>
                    <a:pt x="3911" y="1447"/>
                  </a:lnTo>
                  <a:lnTo>
                    <a:pt x="3921" y="1453"/>
                  </a:lnTo>
                  <a:lnTo>
                    <a:pt x="3915" y="1462"/>
                  </a:lnTo>
                  <a:lnTo>
                    <a:pt x="3911" y="1473"/>
                  </a:lnTo>
                  <a:lnTo>
                    <a:pt x="3909" y="1480"/>
                  </a:lnTo>
                  <a:lnTo>
                    <a:pt x="3908" y="1489"/>
                  </a:lnTo>
                  <a:lnTo>
                    <a:pt x="3915" y="1492"/>
                  </a:lnTo>
                  <a:lnTo>
                    <a:pt x="3912" y="1498"/>
                  </a:lnTo>
                  <a:lnTo>
                    <a:pt x="3909" y="1504"/>
                  </a:lnTo>
                  <a:lnTo>
                    <a:pt x="3912" y="1515"/>
                  </a:lnTo>
                  <a:lnTo>
                    <a:pt x="3915" y="1521"/>
                  </a:lnTo>
                  <a:lnTo>
                    <a:pt x="3923" y="1525"/>
                  </a:lnTo>
                  <a:lnTo>
                    <a:pt x="3930" y="1530"/>
                  </a:lnTo>
                  <a:lnTo>
                    <a:pt x="3926" y="1536"/>
                  </a:lnTo>
                  <a:lnTo>
                    <a:pt x="3918" y="1536"/>
                  </a:lnTo>
                  <a:lnTo>
                    <a:pt x="3909" y="1533"/>
                  </a:lnTo>
                  <a:lnTo>
                    <a:pt x="3897" y="1536"/>
                  </a:lnTo>
                  <a:lnTo>
                    <a:pt x="3897" y="1549"/>
                  </a:lnTo>
                  <a:lnTo>
                    <a:pt x="3896" y="1557"/>
                  </a:lnTo>
                  <a:lnTo>
                    <a:pt x="3894" y="1570"/>
                  </a:lnTo>
                  <a:lnTo>
                    <a:pt x="3893" y="1587"/>
                  </a:lnTo>
                  <a:lnTo>
                    <a:pt x="3890" y="1593"/>
                  </a:lnTo>
                  <a:lnTo>
                    <a:pt x="3885" y="1603"/>
                  </a:lnTo>
                  <a:lnTo>
                    <a:pt x="3885" y="1612"/>
                  </a:lnTo>
                  <a:lnTo>
                    <a:pt x="3876" y="1617"/>
                  </a:lnTo>
                  <a:lnTo>
                    <a:pt x="3872" y="1620"/>
                  </a:lnTo>
                  <a:lnTo>
                    <a:pt x="3869" y="1629"/>
                  </a:lnTo>
                  <a:lnTo>
                    <a:pt x="3864" y="1639"/>
                  </a:lnTo>
                  <a:lnTo>
                    <a:pt x="3860" y="1648"/>
                  </a:lnTo>
                  <a:lnTo>
                    <a:pt x="3854" y="1659"/>
                  </a:lnTo>
                  <a:lnTo>
                    <a:pt x="3846" y="1665"/>
                  </a:lnTo>
                  <a:lnTo>
                    <a:pt x="3837" y="1672"/>
                  </a:lnTo>
                  <a:lnTo>
                    <a:pt x="3834" y="1683"/>
                  </a:lnTo>
                  <a:lnTo>
                    <a:pt x="3833" y="1690"/>
                  </a:lnTo>
                  <a:lnTo>
                    <a:pt x="3828" y="1704"/>
                  </a:lnTo>
                  <a:lnTo>
                    <a:pt x="3819" y="1714"/>
                  </a:lnTo>
                  <a:lnTo>
                    <a:pt x="3810" y="1726"/>
                  </a:lnTo>
                  <a:lnTo>
                    <a:pt x="3801" y="1741"/>
                  </a:lnTo>
                  <a:lnTo>
                    <a:pt x="3797" y="1753"/>
                  </a:lnTo>
                  <a:lnTo>
                    <a:pt x="3795" y="1764"/>
                  </a:lnTo>
                  <a:lnTo>
                    <a:pt x="3794" y="1773"/>
                  </a:lnTo>
                  <a:lnTo>
                    <a:pt x="3791" y="1782"/>
                  </a:lnTo>
                  <a:lnTo>
                    <a:pt x="3786" y="1791"/>
                  </a:lnTo>
                  <a:lnTo>
                    <a:pt x="3779" y="1800"/>
                  </a:lnTo>
                  <a:lnTo>
                    <a:pt x="3770" y="1809"/>
                  </a:lnTo>
                  <a:lnTo>
                    <a:pt x="3764" y="1818"/>
                  </a:lnTo>
                  <a:lnTo>
                    <a:pt x="3755" y="1830"/>
                  </a:lnTo>
                  <a:lnTo>
                    <a:pt x="3749" y="1840"/>
                  </a:lnTo>
                  <a:lnTo>
                    <a:pt x="3743" y="1851"/>
                  </a:lnTo>
                  <a:lnTo>
                    <a:pt x="3734" y="1864"/>
                  </a:lnTo>
                  <a:lnTo>
                    <a:pt x="3725" y="1876"/>
                  </a:lnTo>
                  <a:lnTo>
                    <a:pt x="3714" y="1890"/>
                  </a:lnTo>
                  <a:lnTo>
                    <a:pt x="3704" y="1903"/>
                  </a:lnTo>
                  <a:lnTo>
                    <a:pt x="3690" y="1915"/>
                  </a:lnTo>
                  <a:lnTo>
                    <a:pt x="3678" y="1926"/>
                  </a:lnTo>
                  <a:lnTo>
                    <a:pt x="3665" y="1942"/>
                  </a:lnTo>
                  <a:lnTo>
                    <a:pt x="3650" y="1957"/>
                  </a:lnTo>
                  <a:lnTo>
                    <a:pt x="3636" y="1971"/>
                  </a:lnTo>
                  <a:lnTo>
                    <a:pt x="3623" y="1984"/>
                  </a:lnTo>
                  <a:lnTo>
                    <a:pt x="3608" y="1995"/>
                  </a:lnTo>
                  <a:lnTo>
                    <a:pt x="3597" y="1999"/>
                  </a:lnTo>
                  <a:lnTo>
                    <a:pt x="3587" y="2010"/>
                  </a:lnTo>
                  <a:lnTo>
                    <a:pt x="3575" y="2013"/>
                  </a:lnTo>
                  <a:lnTo>
                    <a:pt x="3558" y="2020"/>
                  </a:lnTo>
                  <a:lnTo>
                    <a:pt x="3546" y="2031"/>
                  </a:lnTo>
                  <a:lnTo>
                    <a:pt x="3536" y="2040"/>
                  </a:lnTo>
                  <a:lnTo>
                    <a:pt x="3525" y="2046"/>
                  </a:lnTo>
                  <a:lnTo>
                    <a:pt x="3512" y="2056"/>
                  </a:lnTo>
                  <a:lnTo>
                    <a:pt x="3503" y="2068"/>
                  </a:lnTo>
                  <a:lnTo>
                    <a:pt x="3494" y="2071"/>
                  </a:lnTo>
                  <a:lnTo>
                    <a:pt x="3480" y="2083"/>
                  </a:lnTo>
                  <a:lnTo>
                    <a:pt x="3468" y="2098"/>
                  </a:lnTo>
                  <a:lnTo>
                    <a:pt x="3456" y="2109"/>
                  </a:lnTo>
                  <a:lnTo>
                    <a:pt x="3444" y="2119"/>
                  </a:lnTo>
                  <a:lnTo>
                    <a:pt x="3434" y="2131"/>
                  </a:lnTo>
                  <a:lnTo>
                    <a:pt x="3425" y="2139"/>
                  </a:lnTo>
                  <a:lnTo>
                    <a:pt x="3416" y="2151"/>
                  </a:lnTo>
                  <a:lnTo>
                    <a:pt x="3398" y="2170"/>
                  </a:lnTo>
                  <a:lnTo>
                    <a:pt x="3387" y="2182"/>
                  </a:lnTo>
                  <a:lnTo>
                    <a:pt x="3375" y="2206"/>
                  </a:lnTo>
                  <a:lnTo>
                    <a:pt x="3366" y="2221"/>
                  </a:lnTo>
                  <a:lnTo>
                    <a:pt x="3351" y="2235"/>
                  </a:lnTo>
                  <a:lnTo>
                    <a:pt x="3342" y="2239"/>
                  </a:lnTo>
                  <a:lnTo>
                    <a:pt x="3333" y="2242"/>
                  </a:lnTo>
                  <a:lnTo>
                    <a:pt x="3326" y="2250"/>
                  </a:lnTo>
                  <a:lnTo>
                    <a:pt x="3321" y="2257"/>
                  </a:lnTo>
                  <a:lnTo>
                    <a:pt x="3321" y="2262"/>
                  </a:lnTo>
                  <a:lnTo>
                    <a:pt x="3314" y="2271"/>
                  </a:lnTo>
                  <a:lnTo>
                    <a:pt x="3305" y="2271"/>
                  </a:lnTo>
                  <a:lnTo>
                    <a:pt x="3297" y="2274"/>
                  </a:lnTo>
                  <a:lnTo>
                    <a:pt x="3291" y="2278"/>
                  </a:lnTo>
                  <a:lnTo>
                    <a:pt x="3287" y="2287"/>
                  </a:lnTo>
                  <a:lnTo>
                    <a:pt x="3285" y="2298"/>
                  </a:lnTo>
                  <a:lnTo>
                    <a:pt x="3284" y="2307"/>
                  </a:lnTo>
                  <a:lnTo>
                    <a:pt x="3284" y="2313"/>
                  </a:lnTo>
                  <a:lnTo>
                    <a:pt x="3276" y="2314"/>
                  </a:lnTo>
                  <a:lnTo>
                    <a:pt x="3272" y="2325"/>
                  </a:lnTo>
                  <a:lnTo>
                    <a:pt x="3269" y="2337"/>
                  </a:lnTo>
                  <a:lnTo>
                    <a:pt x="3261" y="2350"/>
                  </a:lnTo>
                  <a:lnTo>
                    <a:pt x="3257" y="2362"/>
                  </a:lnTo>
                  <a:lnTo>
                    <a:pt x="3252" y="2371"/>
                  </a:lnTo>
                  <a:lnTo>
                    <a:pt x="3248" y="2380"/>
                  </a:lnTo>
                  <a:lnTo>
                    <a:pt x="3245" y="2388"/>
                  </a:lnTo>
                  <a:lnTo>
                    <a:pt x="3240" y="2388"/>
                  </a:lnTo>
                  <a:lnTo>
                    <a:pt x="3233" y="2391"/>
                  </a:lnTo>
                  <a:lnTo>
                    <a:pt x="3228" y="2401"/>
                  </a:lnTo>
                  <a:lnTo>
                    <a:pt x="3227" y="2413"/>
                  </a:lnTo>
                  <a:lnTo>
                    <a:pt x="3224" y="2424"/>
                  </a:lnTo>
                  <a:lnTo>
                    <a:pt x="3219" y="2437"/>
                  </a:lnTo>
                  <a:lnTo>
                    <a:pt x="3213" y="2452"/>
                  </a:lnTo>
                  <a:lnTo>
                    <a:pt x="3209" y="2463"/>
                  </a:lnTo>
                  <a:lnTo>
                    <a:pt x="3206" y="2470"/>
                  </a:lnTo>
                  <a:lnTo>
                    <a:pt x="3209" y="2478"/>
                  </a:lnTo>
                  <a:lnTo>
                    <a:pt x="3209" y="2488"/>
                  </a:lnTo>
                  <a:lnTo>
                    <a:pt x="3216" y="2493"/>
                  </a:lnTo>
                  <a:lnTo>
                    <a:pt x="3224" y="2496"/>
                  </a:lnTo>
                  <a:lnTo>
                    <a:pt x="3228" y="2505"/>
                  </a:lnTo>
                  <a:lnTo>
                    <a:pt x="3233" y="2511"/>
                  </a:lnTo>
                  <a:lnTo>
                    <a:pt x="3240" y="2515"/>
                  </a:lnTo>
                  <a:lnTo>
                    <a:pt x="3245" y="2518"/>
                  </a:lnTo>
                  <a:lnTo>
                    <a:pt x="3249" y="2523"/>
                  </a:lnTo>
                  <a:lnTo>
                    <a:pt x="3249" y="2532"/>
                  </a:lnTo>
                  <a:lnTo>
                    <a:pt x="3242" y="2538"/>
                  </a:lnTo>
                  <a:lnTo>
                    <a:pt x="3237" y="2548"/>
                  </a:lnTo>
                  <a:lnTo>
                    <a:pt x="3234" y="2557"/>
                  </a:lnTo>
                  <a:lnTo>
                    <a:pt x="3237" y="2566"/>
                  </a:lnTo>
                  <a:lnTo>
                    <a:pt x="3245" y="2569"/>
                  </a:lnTo>
                  <a:lnTo>
                    <a:pt x="3243" y="2578"/>
                  </a:lnTo>
                  <a:lnTo>
                    <a:pt x="3243" y="2587"/>
                  </a:lnTo>
                  <a:lnTo>
                    <a:pt x="3239" y="2598"/>
                  </a:lnTo>
                  <a:lnTo>
                    <a:pt x="3239" y="2608"/>
                  </a:lnTo>
                  <a:lnTo>
                    <a:pt x="3239" y="2620"/>
                  </a:lnTo>
                  <a:lnTo>
                    <a:pt x="3245" y="2629"/>
                  </a:lnTo>
                  <a:lnTo>
                    <a:pt x="3249" y="2640"/>
                  </a:lnTo>
                  <a:lnTo>
                    <a:pt x="3255" y="2647"/>
                  </a:lnTo>
                  <a:lnTo>
                    <a:pt x="3258" y="2661"/>
                  </a:lnTo>
                  <a:lnTo>
                    <a:pt x="3258" y="2671"/>
                  </a:lnTo>
                  <a:lnTo>
                    <a:pt x="3261" y="2679"/>
                  </a:lnTo>
                  <a:lnTo>
                    <a:pt x="3264" y="2685"/>
                  </a:lnTo>
                  <a:lnTo>
                    <a:pt x="3266" y="2692"/>
                  </a:lnTo>
                  <a:lnTo>
                    <a:pt x="3272" y="2698"/>
                  </a:lnTo>
                  <a:lnTo>
                    <a:pt x="3279" y="2703"/>
                  </a:lnTo>
                  <a:lnTo>
                    <a:pt x="3288" y="2707"/>
                  </a:lnTo>
                  <a:lnTo>
                    <a:pt x="3294" y="2712"/>
                  </a:lnTo>
                  <a:lnTo>
                    <a:pt x="3299" y="2716"/>
                  </a:lnTo>
                  <a:lnTo>
                    <a:pt x="3302" y="2722"/>
                  </a:lnTo>
                  <a:lnTo>
                    <a:pt x="3306" y="2725"/>
                  </a:lnTo>
                  <a:lnTo>
                    <a:pt x="3311" y="2733"/>
                  </a:lnTo>
                  <a:lnTo>
                    <a:pt x="3306" y="2737"/>
                  </a:lnTo>
                  <a:lnTo>
                    <a:pt x="3312" y="2742"/>
                  </a:lnTo>
                  <a:lnTo>
                    <a:pt x="3306" y="2748"/>
                  </a:lnTo>
                  <a:lnTo>
                    <a:pt x="3305" y="2752"/>
                  </a:lnTo>
                  <a:lnTo>
                    <a:pt x="3306" y="2758"/>
                  </a:lnTo>
                  <a:lnTo>
                    <a:pt x="3299" y="2769"/>
                  </a:lnTo>
                  <a:lnTo>
                    <a:pt x="3303" y="2776"/>
                  </a:lnTo>
                  <a:lnTo>
                    <a:pt x="3302" y="2784"/>
                  </a:lnTo>
                  <a:lnTo>
                    <a:pt x="3303" y="2793"/>
                  </a:lnTo>
                  <a:lnTo>
                    <a:pt x="3306" y="2803"/>
                  </a:lnTo>
                  <a:lnTo>
                    <a:pt x="3305" y="2817"/>
                  </a:lnTo>
                  <a:lnTo>
                    <a:pt x="3305" y="2829"/>
                  </a:lnTo>
                  <a:lnTo>
                    <a:pt x="3303" y="2836"/>
                  </a:lnTo>
                  <a:lnTo>
                    <a:pt x="3308" y="2838"/>
                  </a:lnTo>
                  <a:lnTo>
                    <a:pt x="3309" y="2845"/>
                  </a:lnTo>
                  <a:lnTo>
                    <a:pt x="3314" y="2851"/>
                  </a:lnTo>
                  <a:lnTo>
                    <a:pt x="3311" y="2859"/>
                  </a:lnTo>
                  <a:lnTo>
                    <a:pt x="3309" y="2868"/>
                  </a:lnTo>
                  <a:lnTo>
                    <a:pt x="3308" y="2878"/>
                  </a:lnTo>
                  <a:lnTo>
                    <a:pt x="3309" y="2889"/>
                  </a:lnTo>
                  <a:lnTo>
                    <a:pt x="3311" y="2896"/>
                  </a:lnTo>
                  <a:lnTo>
                    <a:pt x="3308" y="2905"/>
                  </a:lnTo>
                  <a:lnTo>
                    <a:pt x="3311" y="2913"/>
                  </a:lnTo>
                  <a:lnTo>
                    <a:pt x="3311" y="2922"/>
                  </a:lnTo>
                  <a:lnTo>
                    <a:pt x="3314" y="2931"/>
                  </a:lnTo>
                  <a:lnTo>
                    <a:pt x="3318" y="2938"/>
                  </a:lnTo>
                  <a:lnTo>
                    <a:pt x="3320" y="2946"/>
                  </a:lnTo>
                  <a:lnTo>
                    <a:pt x="3324" y="2952"/>
                  </a:lnTo>
                  <a:lnTo>
                    <a:pt x="3324" y="2962"/>
                  </a:lnTo>
                  <a:lnTo>
                    <a:pt x="3320" y="2973"/>
                  </a:lnTo>
                  <a:lnTo>
                    <a:pt x="3320" y="2979"/>
                  </a:lnTo>
                  <a:lnTo>
                    <a:pt x="3311" y="2986"/>
                  </a:lnTo>
                  <a:lnTo>
                    <a:pt x="3314" y="2994"/>
                  </a:lnTo>
                  <a:lnTo>
                    <a:pt x="3312" y="3003"/>
                  </a:lnTo>
                  <a:lnTo>
                    <a:pt x="3305" y="3012"/>
                  </a:lnTo>
                  <a:lnTo>
                    <a:pt x="3300" y="3019"/>
                  </a:lnTo>
                  <a:lnTo>
                    <a:pt x="3290" y="3027"/>
                  </a:lnTo>
                  <a:lnTo>
                    <a:pt x="3285" y="3034"/>
                  </a:lnTo>
                  <a:lnTo>
                    <a:pt x="3284" y="3043"/>
                  </a:lnTo>
                  <a:lnTo>
                    <a:pt x="3279" y="3049"/>
                  </a:lnTo>
                  <a:lnTo>
                    <a:pt x="3272" y="3054"/>
                  </a:lnTo>
                  <a:lnTo>
                    <a:pt x="3272" y="3063"/>
                  </a:lnTo>
                  <a:lnTo>
                    <a:pt x="3261" y="3066"/>
                  </a:lnTo>
                  <a:lnTo>
                    <a:pt x="3254" y="3072"/>
                  </a:lnTo>
                  <a:lnTo>
                    <a:pt x="3242" y="3079"/>
                  </a:lnTo>
                  <a:lnTo>
                    <a:pt x="3230" y="3084"/>
                  </a:lnTo>
                  <a:lnTo>
                    <a:pt x="3224" y="3090"/>
                  </a:lnTo>
                  <a:lnTo>
                    <a:pt x="3218" y="3093"/>
                  </a:lnTo>
                  <a:lnTo>
                    <a:pt x="3210" y="3094"/>
                  </a:lnTo>
                  <a:lnTo>
                    <a:pt x="3203" y="3097"/>
                  </a:lnTo>
                  <a:lnTo>
                    <a:pt x="3191" y="3102"/>
                  </a:lnTo>
                  <a:lnTo>
                    <a:pt x="3180" y="3105"/>
                  </a:lnTo>
                  <a:lnTo>
                    <a:pt x="3168" y="3111"/>
                  </a:lnTo>
                  <a:lnTo>
                    <a:pt x="3155" y="3117"/>
                  </a:lnTo>
                  <a:lnTo>
                    <a:pt x="3143" y="3124"/>
                  </a:lnTo>
                  <a:lnTo>
                    <a:pt x="3129" y="3132"/>
                  </a:lnTo>
                  <a:lnTo>
                    <a:pt x="3119" y="3138"/>
                  </a:lnTo>
                  <a:lnTo>
                    <a:pt x="3107" y="3147"/>
                  </a:lnTo>
                  <a:lnTo>
                    <a:pt x="3104" y="3156"/>
                  </a:lnTo>
                  <a:lnTo>
                    <a:pt x="3098" y="3163"/>
                  </a:lnTo>
                  <a:lnTo>
                    <a:pt x="3089" y="3169"/>
                  </a:lnTo>
                  <a:lnTo>
                    <a:pt x="3081" y="3178"/>
                  </a:lnTo>
                  <a:lnTo>
                    <a:pt x="3075" y="3189"/>
                  </a:lnTo>
                  <a:lnTo>
                    <a:pt x="3069" y="3195"/>
                  </a:lnTo>
                  <a:lnTo>
                    <a:pt x="3065" y="3201"/>
                  </a:lnTo>
                  <a:lnTo>
                    <a:pt x="3053" y="3202"/>
                  </a:lnTo>
                  <a:lnTo>
                    <a:pt x="3044" y="3208"/>
                  </a:lnTo>
                  <a:lnTo>
                    <a:pt x="3033" y="3214"/>
                  </a:lnTo>
                  <a:lnTo>
                    <a:pt x="3026" y="3223"/>
                  </a:lnTo>
                  <a:lnTo>
                    <a:pt x="3017" y="3231"/>
                  </a:lnTo>
                  <a:lnTo>
                    <a:pt x="3006" y="3244"/>
                  </a:lnTo>
                  <a:lnTo>
                    <a:pt x="2994" y="3252"/>
                  </a:lnTo>
                  <a:lnTo>
                    <a:pt x="2984" y="3258"/>
                  </a:lnTo>
                  <a:lnTo>
                    <a:pt x="2978" y="3267"/>
                  </a:lnTo>
                  <a:lnTo>
                    <a:pt x="2978" y="3279"/>
                  </a:lnTo>
                  <a:lnTo>
                    <a:pt x="2976" y="3286"/>
                  </a:lnTo>
                  <a:lnTo>
                    <a:pt x="2982" y="3298"/>
                  </a:lnTo>
                  <a:lnTo>
                    <a:pt x="2990" y="3304"/>
                  </a:lnTo>
                  <a:lnTo>
                    <a:pt x="2993" y="3313"/>
                  </a:lnTo>
                  <a:lnTo>
                    <a:pt x="2997" y="3319"/>
                  </a:lnTo>
                  <a:lnTo>
                    <a:pt x="2996" y="3333"/>
                  </a:lnTo>
                  <a:lnTo>
                    <a:pt x="2999" y="3345"/>
                  </a:lnTo>
                  <a:lnTo>
                    <a:pt x="3003" y="3355"/>
                  </a:lnTo>
                  <a:lnTo>
                    <a:pt x="3008" y="3363"/>
                  </a:lnTo>
                  <a:lnTo>
                    <a:pt x="3009" y="3375"/>
                  </a:lnTo>
                  <a:lnTo>
                    <a:pt x="3009" y="3387"/>
                  </a:lnTo>
                  <a:lnTo>
                    <a:pt x="3009" y="3396"/>
                  </a:lnTo>
                  <a:lnTo>
                    <a:pt x="3008" y="3403"/>
                  </a:lnTo>
                  <a:lnTo>
                    <a:pt x="3014" y="3405"/>
                  </a:lnTo>
                  <a:lnTo>
                    <a:pt x="3017" y="3396"/>
                  </a:lnTo>
                  <a:lnTo>
                    <a:pt x="3018" y="3385"/>
                  </a:lnTo>
                  <a:lnTo>
                    <a:pt x="3023" y="3390"/>
                  </a:lnTo>
                  <a:lnTo>
                    <a:pt x="3023" y="3399"/>
                  </a:lnTo>
                  <a:lnTo>
                    <a:pt x="3021" y="3408"/>
                  </a:lnTo>
                  <a:lnTo>
                    <a:pt x="3021" y="3420"/>
                  </a:lnTo>
                  <a:lnTo>
                    <a:pt x="3021" y="3424"/>
                  </a:lnTo>
                  <a:lnTo>
                    <a:pt x="3024" y="3432"/>
                  </a:lnTo>
                  <a:lnTo>
                    <a:pt x="3020" y="3441"/>
                  </a:lnTo>
                  <a:lnTo>
                    <a:pt x="3020" y="3450"/>
                  </a:lnTo>
                  <a:lnTo>
                    <a:pt x="3017" y="3460"/>
                  </a:lnTo>
                  <a:lnTo>
                    <a:pt x="3015" y="3471"/>
                  </a:lnTo>
                  <a:lnTo>
                    <a:pt x="3012" y="3486"/>
                  </a:lnTo>
                  <a:lnTo>
                    <a:pt x="3017" y="3481"/>
                  </a:lnTo>
                  <a:lnTo>
                    <a:pt x="3021" y="3483"/>
                  </a:lnTo>
                  <a:lnTo>
                    <a:pt x="3021" y="3496"/>
                  </a:lnTo>
                  <a:lnTo>
                    <a:pt x="3015" y="3505"/>
                  </a:lnTo>
                  <a:lnTo>
                    <a:pt x="3008" y="3514"/>
                  </a:lnTo>
                  <a:lnTo>
                    <a:pt x="3002" y="3519"/>
                  </a:lnTo>
                  <a:lnTo>
                    <a:pt x="3002" y="3526"/>
                  </a:lnTo>
                  <a:lnTo>
                    <a:pt x="2990" y="3531"/>
                  </a:lnTo>
                  <a:lnTo>
                    <a:pt x="2976" y="3537"/>
                  </a:lnTo>
                  <a:lnTo>
                    <a:pt x="2964" y="3540"/>
                  </a:lnTo>
                  <a:lnTo>
                    <a:pt x="2951" y="3546"/>
                  </a:lnTo>
                  <a:lnTo>
                    <a:pt x="2942" y="3550"/>
                  </a:lnTo>
                  <a:lnTo>
                    <a:pt x="2925" y="3553"/>
                  </a:lnTo>
                  <a:lnTo>
                    <a:pt x="2910" y="3559"/>
                  </a:lnTo>
                  <a:lnTo>
                    <a:pt x="2898" y="3565"/>
                  </a:lnTo>
                  <a:lnTo>
                    <a:pt x="2886" y="3573"/>
                  </a:lnTo>
                  <a:lnTo>
                    <a:pt x="2874" y="3579"/>
                  </a:lnTo>
                  <a:lnTo>
                    <a:pt x="2865" y="3588"/>
                  </a:lnTo>
                  <a:lnTo>
                    <a:pt x="2862" y="3597"/>
                  </a:lnTo>
                  <a:lnTo>
                    <a:pt x="2853" y="3607"/>
                  </a:lnTo>
                  <a:lnTo>
                    <a:pt x="2859" y="3615"/>
                  </a:lnTo>
                  <a:lnTo>
                    <a:pt x="2867" y="3624"/>
                  </a:lnTo>
                  <a:lnTo>
                    <a:pt x="2870" y="3616"/>
                  </a:lnTo>
                  <a:lnTo>
                    <a:pt x="2870" y="3613"/>
                  </a:lnTo>
                  <a:lnTo>
                    <a:pt x="2874" y="3616"/>
                  </a:lnTo>
                  <a:lnTo>
                    <a:pt x="2873" y="3627"/>
                  </a:lnTo>
                  <a:lnTo>
                    <a:pt x="2873" y="3639"/>
                  </a:lnTo>
                  <a:lnTo>
                    <a:pt x="2873" y="3651"/>
                  </a:lnTo>
                  <a:lnTo>
                    <a:pt x="2873" y="3660"/>
                  </a:lnTo>
                  <a:lnTo>
                    <a:pt x="2868" y="3670"/>
                  </a:lnTo>
                  <a:lnTo>
                    <a:pt x="2865" y="3681"/>
                  </a:lnTo>
                  <a:lnTo>
                    <a:pt x="2859" y="3693"/>
                  </a:lnTo>
                  <a:lnTo>
                    <a:pt x="2856" y="3705"/>
                  </a:lnTo>
                  <a:lnTo>
                    <a:pt x="2855" y="3717"/>
                  </a:lnTo>
                  <a:lnTo>
                    <a:pt x="2853" y="3727"/>
                  </a:lnTo>
                  <a:lnTo>
                    <a:pt x="2847" y="3736"/>
                  </a:lnTo>
                  <a:lnTo>
                    <a:pt x="2844" y="3748"/>
                  </a:lnTo>
                  <a:lnTo>
                    <a:pt x="2837" y="3757"/>
                  </a:lnTo>
                  <a:lnTo>
                    <a:pt x="2828" y="3763"/>
                  </a:lnTo>
                  <a:lnTo>
                    <a:pt x="2820" y="3772"/>
                  </a:lnTo>
                  <a:lnTo>
                    <a:pt x="2807" y="3772"/>
                  </a:lnTo>
                  <a:lnTo>
                    <a:pt x="2801" y="3781"/>
                  </a:lnTo>
                  <a:lnTo>
                    <a:pt x="2790" y="3790"/>
                  </a:lnTo>
                  <a:lnTo>
                    <a:pt x="2781" y="3802"/>
                  </a:lnTo>
                  <a:lnTo>
                    <a:pt x="2772" y="3814"/>
                  </a:lnTo>
                  <a:lnTo>
                    <a:pt x="2765" y="3826"/>
                  </a:lnTo>
                  <a:lnTo>
                    <a:pt x="2768" y="3832"/>
                  </a:lnTo>
                  <a:lnTo>
                    <a:pt x="2760" y="3837"/>
                  </a:lnTo>
                  <a:lnTo>
                    <a:pt x="2756" y="3843"/>
                  </a:lnTo>
                  <a:lnTo>
                    <a:pt x="2748" y="3855"/>
                  </a:lnTo>
                  <a:lnTo>
                    <a:pt x="2739" y="3867"/>
                  </a:lnTo>
                  <a:lnTo>
                    <a:pt x="2733" y="3876"/>
                  </a:lnTo>
                  <a:lnTo>
                    <a:pt x="2727" y="3886"/>
                  </a:lnTo>
                  <a:lnTo>
                    <a:pt x="2718" y="3895"/>
                  </a:lnTo>
                  <a:lnTo>
                    <a:pt x="2709" y="3906"/>
                  </a:lnTo>
                  <a:lnTo>
                    <a:pt x="2703" y="3916"/>
                  </a:lnTo>
                  <a:lnTo>
                    <a:pt x="2694" y="3916"/>
                  </a:lnTo>
                  <a:lnTo>
                    <a:pt x="2684" y="3925"/>
                  </a:lnTo>
                  <a:lnTo>
                    <a:pt x="2676" y="3930"/>
                  </a:lnTo>
                  <a:lnTo>
                    <a:pt x="2664" y="3943"/>
                  </a:lnTo>
                  <a:lnTo>
                    <a:pt x="2654" y="3955"/>
                  </a:lnTo>
                  <a:lnTo>
                    <a:pt x="2642" y="3966"/>
                  </a:lnTo>
                  <a:lnTo>
                    <a:pt x="2630" y="3975"/>
                  </a:lnTo>
                  <a:lnTo>
                    <a:pt x="2619" y="3985"/>
                  </a:lnTo>
                  <a:lnTo>
                    <a:pt x="2609" y="3990"/>
                  </a:lnTo>
                  <a:lnTo>
                    <a:pt x="2600" y="3996"/>
                  </a:lnTo>
                  <a:lnTo>
                    <a:pt x="2592" y="4005"/>
                  </a:lnTo>
                  <a:lnTo>
                    <a:pt x="2580" y="4011"/>
                  </a:lnTo>
                  <a:lnTo>
                    <a:pt x="2567" y="4018"/>
                  </a:lnTo>
                  <a:lnTo>
                    <a:pt x="2553" y="4027"/>
                  </a:lnTo>
                  <a:lnTo>
                    <a:pt x="2544" y="4033"/>
                  </a:lnTo>
                  <a:lnTo>
                    <a:pt x="2534" y="4042"/>
                  </a:lnTo>
                  <a:lnTo>
                    <a:pt x="2520" y="4045"/>
                  </a:lnTo>
                  <a:lnTo>
                    <a:pt x="2510" y="4047"/>
                  </a:lnTo>
                  <a:lnTo>
                    <a:pt x="2496" y="4047"/>
                  </a:lnTo>
                  <a:lnTo>
                    <a:pt x="2484" y="4045"/>
                  </a:lnTo>
                  <a:lnTo>
                    <a:pt x="2472" y="4045"/>
                  </a:lnTo>
                  <a:lnTo>
                    <a:pt x="2465" y="4051"/>
                  </a:lnTo>
                  <a:lnTo>
                    <a:pt x="2460" y="4062"/>
                  </a:lnTo>
                  <a:lnTo>
                    <a:pt x="2456" y="4063"/>
                  </a:lnTo>
                  <a:lnTo>
                    <a:pt x="2447" y="4063"/>
                  </a:lnTo>
                  <a:lnTo>
                    <a:pt x="2438" y="4062"/>
                  </a:lnTo>
                  <a:lnTo>
                    <a:pt x="2429" y="4059"/>
                  </a:lnTo>
                  <a:lnTo>
                    <a:pt x="2420" y="4060"/>
                  </a:lnTo>
                  <a:lnTo>
                    <a:pt x="2417" y="4069"/>
                  </a:lnTo>
                  <a:lnTo>
                    <a:pt x="2412" y="4072"/>
                  </a:lnTo>
                  <a:lnTo>
                    <a:pt x="2400" y="4072"/>
                  </a:lnTo>
                  <a:lnTo>
                    <a:pt x="2391" y="4069"/>
                  </a:lnTo>
                  <a:lnTo>
                    <a:pt x="2385" y="4066"/>
                  </a:lnTo>
                  <a:lnTo>
                    <a:pt x="2372" y="4065"/>
                  </a:lnTo>
                  <a:lnTo>
                    <a:pt x="2360" y="4063"/>
                  </a:lnTo>
                  <a:lnTo>
                    <a:pt x="2348" y="4062"/>
                  </a:lnTo>
                  <a:lnTo>
                    <a:pt x="2336" y="4060"/>
                  </a:lnTo>
                  <a:lnTo>
                    <a:pt x="2327" y="4068"/>
                  </a:lnTo>
                  <a:lnTo>
                    <a:pt x="2321" y="4066"/>
                  </a:lnTo>
                  <a:lnTo>
                    <a:pt x="2313" y="4068"/>
                  </a:lnTo>
                  <a:lnTo>
                    <a:pt x="2303" y="4065"/>
                  </a:lnTo>
                  <a:lnTo>
                    <a:pt x="2294" y="4062"/>
                  </a:lnTo>
                  <a:lnTo>
                    <a:pt x="2283" y="4062"/>
                  </a:lnTo>
                  <a:lnTo>
                    <a:pt x="2276" y="4065"/>
                  </a:lnTo>
                  <a:lnTo>
                    <a:pt x="2262" y="4065"/>
                  </a:lnTo>
                  <a:lnTo>
                    <a:pt x="2253" y="4072"/>
                  </a:lnTo>
                  <a:lnTo>
                    <a:pt x="2246" y="4081"/>
                  </a:lnTo>
                  <a:lnTo>
                    <a:pt x="2235" y="4084"/>
                  </a:lnTo>
                  <a:lnTo>
                    <a:pt x="2220" y="4081"/>
                  </a:lnTo>
                  <a:lnTo>
                    <a:pt x="2216" y="4087"/>
                  </a:lnTo>
                  <a:lnTo>
                    <a:pt x="2210" y="4084"/>
                  </a:lnTo>
                  <a:lnTo>
                    <a:pt x="2199" y="4083"/>
                  </a:lnTo>
                  <a:lnTo>
                    <a:pt x="2190" y="4083"/>
                  </a:lnTo>
                  <a:lnTo>
                    <a:pt x="2184" y="4087"/>
                  </a:lnTo>
                  <a:lnTo>
                    <a:pt x="2175" y="4087"/>
                  </a:lnTo>
                  <a:lnTo>
                    <a:pt x="2168" y="4089"/>
                  </a:lnTo>
                  <a:lnTo>
                    <a:pt x="2159" y="4095"/>
                  </a:lnTo>
                  <a:lnTo>
                    <a:pt x="2148" y="4101"/>
                  </a:lnTo>
                  <a:lnTo>
                    <a:pt x="2139" y="4107"/>
                  </a:lnTo>
                  <a:lnTo>
                    <a:pt x="2132" y="4107"/>
                  </a:lnTo>
                  <a:lnTo>
                    <a:pt x="2124" y="4104"/>
                  </a:lnTo>
                  <a:lnTo>
                    <a:pt x="2114" y="4102"/>
                  </a:lnTo>
                  <a:lnTo>
                    <a:pt x="2105" y="4098"/>
                  </a:lnTo>
                  <a:lnTo>
                    <a:pt x="2097" y="4096"/>
                  </a:lnTo>
                  <a:lnTo>
                    <a:pt x="2100" y="4092"/>
                  </a:lnTo>
                  <a:lnTo>
                    <a:pt x="2097" y="4087"/>
                  </a:lnTo>
                  <a:lnTo>
                    <a:pt x="2093" y="4086"/>
                  </a:lnTo>
                  <a:lnTo>
                    <a:pt x="2085" y="4083"/>
                  </a:lnTo>
                  <a:lnTo>
                    <a:pt x="2078" y="4083"/>
                  </a:lnTo>
                  <a:lnTo>
                    <a:pt x="2070" y="4086"/>
                  </a:lnTo>
                  <a:lnTo>
                    <a:pt x="2067" y="4080"/>
                  </a:lnTo>
                  <a:lnTo>
                    <a:pt x="2072" y="4074"/>
                  </a:lnTo>
                  <a:lnTo>
                    <a:pt x="2069" y="4068"/>
                  </a:lnTo>
                  <a:lnTo>
                    <a:pt x="2061" y="4066"/>
                  </a:lnTo>
                  <a:lnTo>
                    <a:pt x="2054" y="4068"/>
                  </a:lnTo>
                  <a:lnTo>
                    <a:pt x="2051" y="4072"/>
                  </a:lnTo>
                  <a:lnTo>
                    <a:pt x="2052" y="4080"/>
                  </a:lnTo>
                  <a:lnTo>
                    <a:pt x="2051" y="4086"/>
                  </a:lnTo>
                  <a:lnTo>
                    <a:pt x="2046" y="4081"/>
                  </a:lnTo>
                  <a:lnTo>
                    <a:pt x="2045" y="4075"/>
                  </a:lnTo>
                  <a:lnTo>
                    <a:pt x="2043" y="4065"/>
                  </a:lnTo>
                  <a:lnTo>
                    <a:pt x="2045" y="4060"/>
                  </a:lnTo>
                  <a:lnTo>
                    <a:pt x="2051" y="4054"/>
                  </a:lnTo>
                  <a:lnTo>
                    <a:pt x="2049" y="4047"/>
                  </a:lnTo>
                  <a:lnTo>
                    <a:pt x="2046" y="4041"/>
                  </a:lnTo>
                  <a:lnTo>
                    <a:pt x="2043" y="4035"/>
                  </a:lnTo>
                  <a:lnTo>
                    <a:pt x="2039" y="4029"/>
                  </a:lnTo>
                  <a:lnTo>
                    <a:pt x="2033" y="4024"/>
                  </a:lnTo>
                  <a:lnTo>
                    <a:pt x="2031" y="4018"/>
                  </a:lnTo>
                  <a:lnTo>
                    <a:pt x="2028" y="4011"/>
                  </a:lnTo>
                  <a:lnTo>
                    <a:pt x="2025" y="4003"/>
                  </a:lnTo>
                  <a:lnTo>
                    <a:pt x="2021" y="4008"/>
                  </a:lnTo>
                  <a:lnTo>
                    <a:pt x="2016" y="4003"/>
                  </a:lnTo>
                  <a:lnTo>
                    <a:pt x="2018" y="3996"/>
                  </a:lnTo>
                  <a:lnTo>
                    <a:pt x="2019" y="3987"/>
                  </a:lnTo>
                  <a:lnTo>
                    <a:pt x="2024" y="3990"/>
                  </a:lnTo>
                  <a:lnTo>
                    <a:pt x="2030" y="3991"/>
                  </a:lnTo>
                  <a:lnTo>
                    <a:pt x="2037" y="3985"/>
                  </a:lnTo>
                  <a:lnTo>
                    <a:pt x="2040" y="3979"/>
                  </a:lnTo>
                  <a:lnTo>
                    <a:pt x="2040" y="3972"/>
                  </a:lnTo>
                  <a:lnTo>
                    <a:pt x="2040" y="3957"/>
                  </a:lnTo>
                  <a:lnTo>
                    <a:pt x="2039" y="3945"/>
                  </a:lnTo>
                  <a:lnTo>
                    <a:pt x="2037" y="3937"/>
                  </a:lnTo>
                  <a:lnTo>
                    <a:pt x="2033" y="3933"/>
                  </a:lnTo>
                  <a:lnTo>
                    <a:pt x="2027" y="3927"/>
                  </a:lnTo>
                  <a:lnTo>
                    <a:pt x="2022" y="3916"/>
                  </a:lnTo>
                  <a:lnTo>
                    <a:pt x="2015" y="3909"/>
                  </a:lnTo>
                  <a:lnTo>
                    <a:pt x="2007" y="3897"/>
                  </a:lnTo>
                  <a:lnTo>
                    <a:pt x="1998" y="3885"/>
                  </a:lnTo>
                  <a:lnTo>
                    <a:pt x="1992" y="3873"/>
                  </a:lnTo>
                  <a:lnTo>
                    <a:pt x="1989" y="3865"/>
                  </a:lnTo>
                  <a:lnTo>
                    <a:pt x="1983" y="3859"/>
                  </a:lnTo>
                  <a:lnTo>
                    <a:pt x="1980" y="3850"/>
                  </a:lnTo>
                  <a:lnTo>
                    <a:pt x="1976" y="3837"/>
                  </a:lnTo>
                  <a:lnTo>
                    <a:pt x="1971" y="3828"/>
                  </a:lnTo>
                  <a:lnTo>
                    <a:pt x="1968" y="3816"/>
                  </a:lnTo>
                  <a:lnTo>
                    <a:pt x="1964" y="3805"/>
                  </a:lnTo>
                  <a:lnTo>
                    <a:pt x="1959" y="3792"/>
                  </a:lnTo>
                  <a:lnTo>
                    <a:pt x="1953" y="3780"/>
                  </a:lnTo>
                  <a:lnTo>
                    <a:pt x="1943" y="3769"/>
                  </a:lnTo>
                  <a:lnTo>
                    <a:pt x="1940" y="3762"/>
                  </a:lnTo>
                  <a:lnTo>
                    <a:pt x="1938" y="3756"/>
                  </a:lnTo>
                  <a:lnTo>
                    <a:pt x="1935" y="3754"/>
                  </a:lnTo>
                  <a:lnTo>
                    <a:pt x="1929" y="3750"/>
                  </a:lnTo>
                  <a:lnTo>
                    <a:pt x="1920" y="3742"/>
                  </a:lnTo>
                  <a:lnTo>
                    <a:pt x="1908" y="3733"/>
                  </a:lnTo>
                  <a:lnTo>
                    <a:pt x="1899" y="3726"/>
                  </a:lnTo>
                  <a:lnTo>
                    <a:pt x="1893" y="3718"/>
                  </a:lnTo>
                  <a:lnTo>
                    <a:pt x="1890" y="3711"/>
                  </a:lnTo>
                  <a:lnTo>
                    <a:pt x="1883" y="3706"/>
                  </a:lnTo>
                  <a:lnTo>
                    <a:pt x="1880" y="3697"/>
                  </a:lnTo>
                  <a:lnTo>
                    <a:pt x="1877" y="3691"/>
                  </a:lnTo>
                  <a:lnTo>
                    <a:pt x="1869" y="3684"/>
                  </a:lnTo>
                  <a:lnTo>
                    <a:pt x="1868" y="3673"/>
                  </a:lnTo>
                  <a:lnTo>
                    <a:pt x="1866" y="3663"/>
                  </a:lnTo>
                  <a:lnTo>
                    <a:pt x="1859" y="3652"/>
                  </a:lnTo>
                  <a:lnTo>
                    <a:pt x="1857" y="3645"/>
                  </a:lnTo>
                  <a:lnTo>
                    <a:pt x="1862" y="3639"/>
                  </a:lnTo>
                  <a:lnTo>
                    <a:pt x="1859" y="3631"/>
                  </a:lnTo>
                  <a:lnTo>
                    <a:pt x="1853" y="3627"/>
                  </a:lnTo>
                  <a:lnTo>
                    <a:pt x="1850" y="3622"/>
                  </a:lnTo>
                  <a:lnTo>
                    <a:pt x="1850" y="3613"/>
                  </a:lnTo>
                  <a:lnTo>
                    <a:pt x="1851" y="3607"/>
                  </a:lnTo>
                  <a:lnTo>
                    <a:pt x="1845" y="3601"/>
                  </a:lnTo>
                  <a:lnTo>
                    <a:pt x="1844" y="3594"/>
                  </a:lnTo>
                  <a:lnTo>
                    <a:pt x="1844" y="3589"/>
                  </a:lnTo>
                  <a:lnTo>
                    <a:pt x="1847" y="3585"/>
                  </a:lnTo>
                  <a:lnTo>
                    <a:pt x="1844" y="3579"/>
                  </a:lnTo>
                  <a:lnTo>
                    <a:pt x="1842" y="3573"/>
                  </a:lnTo>
                  <a:lnTo>
                    <a:pt x="1842" y="3565"/>
                  </a:lnTo>
                  <a:lnTo>
                    <a:pt x="1842" y="3556"/>
                  </a:lnTo>
                  <a:lnTo>
                    <a:pt x="1841" y="3549"/>
                  </a:lnTo>
                  <a:lnTo>
                    <a:pt x="1839" y="3540"/>
                  </a:lnTo>
                  <a:lnTo>
                    <a:pt x="1835" y="3534"/>
                  </a:lnTo>
                  <a:lnTo>
                    <a:pt x="1832" y="3528"/>
                  </a:lnTo>
                  <a:lnTo>
                    <a:pt x="1829" y="3522"/>
                  </a:lnTo>
                  <a:lnTo>
                    <a:pt x="1829" y="3516"/>
                  </a:lnTo>
                  <a:lnTo>
                    <a:pt x="1823" y="3508"/>
                  </a:lnTo>
                  <a:lnTo>
                    <a:pt x="1823" y="3501"/>
                  </a:lnTo>
                  <a:lnTo>
                    <a:pt x="1823" y="3490"/>
                  </a:lnTo>
                  <a:lnTo>
                    <a:pt x="1826" y="3483"/>
                  </a:lnTo>
                  <a:lnTo>
                    <a:pt x="1824" y="3474"/>
                  </a:lnTo>
                  <a:lnTo>
                    <a:pt x="1823" y="3466"/>
                  </a:lnTo>
                  <a:lnTo>
                    <a:pt x="1820" y="3460"/>
                  </a:lnTo>
                  <a:lnTo>
                    <a:pt x="1824" y="3454"/>
                  </a:lnTo>
                  <a:lnTo>
                    <a:pt x="1823" y="3448"/>
                  </a:lnTo>
                  <a:lnTo>
                    <a:pt x="1820" y="3442"/>
                  </a:lnTo>
                  <a:lnTo>
                    <a:pt x="1818" y="3436"/>
                  </a:lnTo>
                  <a:lnTo>
                    <a:pt x="1818" y="3430"/>
                  </a:lnTo>
                  <a:lnTo>
                    <a:pt x="1824" y="3432"/>
                  </a:lnTo>
                  <a:lnTo>
                    <a:pt x="1827" y="3427"/>
                  </a:lnTo>
                  <a:lnTo>
                    <a:pt x="1826" y="3420"/>
                  </a:lnTo>
                  <a:lnTo>
                    <a:pt x="1824" y="3412"/>
                  </a:lnTo>
                  <a:lnTo>
                    <a:pt x="1821" y="3403"/>
                  </a:lnTo>
                  <a:lnTo>
                    <a:pt x="1815" y="3396"/>
                  </a:lnTo>
                  <a:lnTo>
                    <a:pt x="1809" y="3387"/>
                  </a:lnTo>
                  <a:lnTo>
                    <a:pt x="1805" y="3381"/>
                  </a:lnTo>
                  <a:lnTo>
                    <a:pt x="1799" y="3373"/>
                  </a:lnTo>
                  <a:lnTo>
                    <a:pt x="1793" y="3367"/>
                  </a:lnTo>
                  <a:lnTo>
                    <a:pt x="1791" y="3358"/>
                  </a:lnTo>
                  <a:lnTo>
                    <a:pt x="1785" y="3351"/>
                  </a:lnTo>
                  <a:lnTo>
                    <a:pt x="1779" y="3340"/>
                  </a:lnTo>
                  <a:lnTo>
                    <a:pt x="1772" y="3333"/>
                  </a:lnTo>
                  <a:lnTo>
                    <a:pt x="1766" y="3322"/>
                  </a:lnTo>
                  <a:lnTo>
                    <a:pt x="1761" y="3313"/>
                  </a:lnTo>
                  <a:lnTo>
                    <a:pt x="1758" y="3303"/>
                  </a:lnTo>
                  <a:lnTo>
                    <a:pt x="1752" y="3294"/>
                  </a:lnTo>
                  <a:lnTo>
                    <a:pt x="1751" y="3282"/>
                  </a:lnTo>
                  <a:lnTo>
                    <a:pt x="1748" y="3274"/>
                  </a:lnTo>
                  <a:lnTo>
                    <a:pt x="1742" y="3268"/>
                  </a:lnTo>
                  <a:lnTo>
                    <a:pt x="1737" y="3262"/>
                  </a:lnTo>
                  <a:lnTo>
                    <a:pt x="1734" y="3255"/>
                  </a:lnTo>
                  <a:lnTo>
                    <a:pt x="1728" y="3246"/>
                  </a:lnTo>
                  <a:lnTo>
                    <a:pt x="1724" y="3234"/>
                  </a:lnTo>
                  <a:lnTo>
                    <a:pt x="1719" y="3225"/>
                  </a:lnTo>
                  <a:lnTo>
                    <a:pt x="1713" y="3214"/>
                  </a:lnTo>
                  <a:lnTo>
                    <a:pt x="1706" y="3204"/>
                  </a:lnTo>
                  <a:lnTo>
                    <a:pt x="1700" y="3193"/>
                  </a:lnTo>
                  <a:lnTo>
                    <a:pt x="1695" y="3187"/>
                  </a:lnTo>
                  <a:lnTo>
                    <a:pt x="1686" y="3186"/>
                  </a:lnTo>
                  <a:lnTo>
                    <a:pt x="1682" y="3180"/>
                  </a:lnTo>
                  <a:lnTo>
                    <a:pt x="1680" y="3171"/>
                  </a:lnTo>
                  <a:lnTo>
                    <a:pt x="1676" y="3163"/>
                  </a:lnTo>
                  <a:lnTo>
                    <a:pt x="1671" y="3157"/>
                  </a:lnTo>
                  <a:lnTo>
                    <a:pt x="1667" y="3150"/>
                  </a:lnTo>
                  <a:lnTo>
                    <a:pt x="1665" y="3141"/>
                  </a:lnTo>
                  <a:lnTo>
                    <a:pt x="1665" y="3132"/>
                  </a:lnTo>
                  <a:lnTo>
                    <a:pt x="1667" y="3120"/>
                  </a:lnTo>
                  <a:lnTo>
                    <a:pt x="1668" y="3108"/>
                  </a:lnTo>
                  <a:lnTo>
                    <a:pt x="1670" y="3096"/>
                  </a:lnTo>
                  <a:lnTo>
                    <a:pt x="1670" y="3087"/>
                  </a:lnTo>
                  <a:lnTo>
                    <a:pt x="1671" y="3078"/>
                  </a:lnTo>
                  <a:lnTo>
                    <a:pt x="1671" y="3066"/>
                  </a:lnTo>
                  <a:lnTo>
                    <a:pt x="1670" y="3052"/>
                  </a:lnTo>
                  <a:lnTo>
                    <a:pt x="1670" y="3042"/>
                  </a:lnTo>
                  <a:lnTo>
                    <a:pt x="1670" y="3034"/>
                  </a:lnTo>
                  <a:lnTo>
                    <a:pt x="1665" y="3030"/>
                  </a:lnTo>
                  <a:lnTo>
                    <a:pt x="1668" y="3024"/>
                  </a:lnTo>
                  <a:lnTo>
                    <a:pt x="1676" y="3022"/>
                  </a:lnTo>
                  <a:lnTo>
                    <a:pt x="1682" y="3015"/>
                  </a:lnTo>
                  <a:lnTo>
                    <a:pt x="1685" y="3004"/>
                  </a:lnTo>
                  <a:lnTo>
                    <a:pt x="1688" y="2992"/>
                  </a:lnTo>
                  <a:lnTo>
                    <a:pt x="1691" y="2979"/>
                  </a:lnTo>
                  <a:lnTo>
                    <a:pt x="1695" y="2968"/>
                  </a:lnTo>
                  <a:lnTo>
                    <a:pt x="1700" y="2958"/>
                  </a:lnTo>
                  <a:lnTo>
                    <a:pt x="1700" y="2949"/>
                  </a:lnTo>
                  <a:lnTo>
                    <a:pt x="1701" y="2941"/>
                  </a:lnTo>
                  <a:lnTo>
                    <a:pt x="1701" y="2934"/>
                  </a:lnTo>
                  <a:lnTo>
                    <a:pt x="1701" y="2923"/>
                  </a:lnTo>
                  <a:lnTo>
                    <a:pt x="1704" y="2919"/>
                  </a:lnTo>
                  <a:lnTo>
                    <a:pt x="1712" y="2914"/>
                  </a:lnTo>
                  <a:lnTo>
                    <a:pt x="1713" y="2904"/>
                  </a:lnTo>
                  <a:lnTo>
                    <a:pt x="1712" y="2895"/>
                  </a:lnTo>
                  <a:lnTo>
                    <a:pt x="1713" y="2890"/>
                  </a:lnTo>
                  <a:lnTo>
                    <a:pt x="1719" y="2883"/>
                  </a:lnTo>
                  <a:lnTo>
                    <a:pt x="1727" y="2874"/>
                  </a:lnTo>
                  <a:lnTo>
                    <a:pt x="1734" y="2868"/>
                  </a:lnTo>
                  <a:lnTo>
                    <a:pt x="1736" y="2862"/>
                  </a:lnTo>
                  <a:lnTo>
                    <a:pt x="1734" y="2856"/>
                  </a:lnTo>
                  <a:lnTo>
                    <a:pt x="1740" y="2851"/>
                  </a:lnTo>
                  <a:lnTo>
                    <a:pt x="1749" y="2845"/>
                  </a:lnTo>
                  <a:lnTo>
                    <a:pt x="1760" y="2841"/>
                  </a:lnTo>
                  <a:lnTo>
                    <a:pt x="1764" y="2836"/>
                  </a:lnTo>
                  <a:lnTo>
                    <a:pt x="1767" y="2829"/>
                  </a:lnTo>
                  <a:lnTo>
                    <a:pt x="1773" y="2821"/>
                  </a:lnTo>
                  <a:lnTo>
                    <a:pt x="1776" y="2814"/>
                  </a:lnTo>
                  <a:lnTo>
                    <a:pt x="1782" y="2805"/>
                  </a:lnTo>
                  <a:lnTo>
                    <a:pt x="1782" y="2793"/>
                  </a:lnTo>
                  <a:lnTo>
                    <a:pt x="1782" y="2784"/>
                  </a:lnTo>
                  <a:lnTo>
                    <a:pt x="1784" y="2773"/>
                  </a:lnTo>
                  <a:lnTo>
                    <a:pt x="1785" y="2767"/>
                  </a:lnTo>
                  <a:lnTo>
                    <a:pt x="1785" y="2757"/>
                  </a:lnTo>
                  <a:lnTo>
                    <a:pt x="1784" y="2751"/>
                  </a:lnTo>
                  <a:lnTo>
                    <a:pt x="1779" y="2743"/>
                  </a:lnTo>
                  <a:lnTo>
                    <a:pt x="1784" y="2733"/>
                  </a:lnTo>
                  <a:lnTo>
                    <a:pt x="1776" y="2727"/>
                  </a:lnTo>
                  <a:lnTo>
                    <a:pt x="1769" y="2721"/>
                  </a:lnTo>
                  <a:lnTo>
                    <a:pt x="1767" y="2710"/>
                  </a:lnTo>
                  <a:lnTo>
                    <a:pt x="1763" y="2704"/>
                  </a:lnTo>
                  <a:lnTo>
                    <a:pt x="1757" y="2697"/>
                  </a:lnTo>
                  <a:lnTo>
                    <a:pt x="1757" y="2689"/>
                  </a:lnTo>
                  <a:lnTo>
                    <a:pt x="1752" y="2683"/>
                  </a:lnTo>
                  <a:lnTo>
                    <a:pt x="1751" y="2676"/>
                  </a:lnTo>
                  <a:lnTo>
                    <a:pt x="1751" y="2667"/>
                  </a:lnTo>
                  <a:lnTo>
                    <a:pt x="1748" y="2659"/>
                  </a:lnTo>
                  <a:lnTo>
                    <a:pt x="1743" y="2652"/>
                  </a:lnTo>
                  <a:lnTo>
                    <a:pt x="1737" y="2647"/>
                  </a:lnTo>
                  <a:lnTo>
                    <a:pt x="1739" y="2640"/>
                  </a:lnTo>
                  <a:lnTo>
                    <a:pt x="1745" y="2632"/>
                  </a:lnTo>
                  <a:lnTo>
                    <a:pt x="1751" y="2628"/>
                  </a:lnTo>
                  <a:lnTo>
                    <a:pt x="1758" y="2623"/>
                  </a:lnTo>
                  <a:lnTo>
                    <a:pt x="1761" y="2616"/>
                  </a:lnTo>
                  <a:lnTo>
                    <a:pt x="1760" y="2610"/>
                  </a:lnTo>
                  <a:lnTo>
                    <a:pt x="1761" y="2605"/>
                  </a:lnTo>
                  <a:lnTo>
                    <a:pt x="1758" y="2599"/>
                  </a:lnTo>
                  <a:lnTo>
                    <a:pt x="1754" y="2592"/>
                  </a:lnTo>
                  <a:lnTo>
                    <a:pt x="1752" y="2586"/>
                  </a:lnTo>
                  <a:lnTo>
                    <a:pt x="1749" y="2578"/>
                  </a:lnTo>
                  <a:lnTo>
                    <a:pt x="1745" y="2569"/>
                  </a:lnTo>
                  <a:lnTo>
                    <a:pt x="1740" y="2560"/>
                  </a:lnTo>
                  <a:lnTo>
                    <a:pt x="1736" y="2548"/>
                  </a:lnTo>
                  <a:lnTo>
                    <a:pt x="1731" y="2539"/>
                  </a:lnTo>
                  <a:lnTo>
                    <a:pt x="1730" y="2533"/>
                  </a:lnTo>
                  <a:lnTo>
                    <a:pt x="1727" y="2518"/>
                  </a:lnTo>
                  <a:lnTo>
                    <a:pt x="1719" y="2514"/>
                  </a:lnTo>
                  <a:lnTo>
                    <a:pt x="1713" y="2508"/>
                  </a:lnTo>
                  <a:lnTo>
                    <a:pt x="1710" y="2499"/>
                  </a:lnTo>
                  <a:lnTo>
                    <a:pt x="1706" y="2491"/>
                  </a:lnTo>
                  <a:lnTo>
                    <a:pt x="1701" y="2482"/>
                  </a:lnTo>
                  <a:lnTo>
                    <a:pt x="1698" y="2475"/>
                  </a:lnTo>
                  <a:lnTo>
                    <a:pt x="1703" y="2472"/>
                  </a:lnTo>
                  <a:lnTo>
                    <a:pt x="1710" y="2469"/>
                  </a:lnTo>
                  <a:lnTo>
                    <a:pt x="1704" y="2464"/>
                  </a:lnTo>
                  <a:lnTo>
                    <a:pt x="1700" y="2461"/>
                  </a:lnTo>
                  <a:lnTo>
                    <a:pt x="1695" y="2455"/>
                  </a:lnTo>
                  <a:lnTo>
                    <a:pt x="1692" y="2449"/>
                  </a:lnTo>
                  <a:lnTo>
                    <a:pt x="1692" y="2443"/>
                  </a:lnTo>
                  <a:lnTo>
                    <a:pt x="1694" y="2436"/>
                  </a:lnTo>
                  <a:lnTo>
                    <a:pt x="1691" y="2427"/>
                  </a:lnTo>
                  <a:lnTo>
                    <a:pt x="1686" y="2416"/>
                  </a:lnTo>
                  <a:lnTo>
                    <a:pt x="1680" y="2410"/>
                  </a:lnTo>
                  <a:lnTo>
                    <a:pt x="1674" y="2401"/>
                  </a:lnTo>
                  <a:lnTo>
                    <a:pt x="1670" y="2394"/>
                  </a:lnTo>
                  <a:lnTo>
                    <a:pt x="1670" y="2385"/>
                  </a:lnTo>
                  <a:lnTo>
                    <a:pt x="1662" y="2377"/>
                  </a:lnTo>
                  <a:lnTo>
                    <a:pt x="1653" y="2370"/>
                  </a:lnTo>
                  <a:lnTo>
                    <a:pt x="1646" y="2364"/>
                  </a:lnTo>
                  <a:lnTo>
                    <a:pt x="1646" y="2358"/>
                  </a:lnTo>
                  <a:lnTo>
                    <a:pt x="1637" y="2355"/>
                  </a:lnTo>
                  <a:lnTo>
                    <a:pt x="1631" y="2347"/>
                  </a:lnTo>
                  <a:lnTo>
                    <a:pt x="1625" y="2344"/>
                  </a:lnTo>
                  <a:lnTo>
                    <a:pt x="1623" y="2337"/>
                  </a:lnTo>
                  <a:lnTo>
                    <a:pt x="1617" y="2329"/>
                  </a:lnTo>
                  <a:lnTo>
                    <a:pt x="1607" y="2322"/>
                  </a:lnTo>
                  <a:lnTo>
                    <a:pt x="1602" y="2313"/>
                  </a:lnTo>
                  <a:lnTo>
                    <a:pt x="1595" y="2304"/>
                  </a:lnTo>
                  <a:lnTo>
                    <a:pt x="1583" y="2293"/>
                  </a:lnTo>
                  <a:lnTo>
                    <a:pt x="1572" y="2286"/>
                  </a:lnTo>
                  <a:lnTo>
                    <a:pt x="1562" y="2275"/>
                  </a:lnTo>
                  <a:lnTo>
                    <a:pt x="1551" y="2268"/>
                  </a:lnTo>
                  <a:lnTo>
                    <a:pt x="1545" y="2257"/>
                  </a:lnTo>
                  <a:lnTo>
                    <a:pt x="1542" y="2250"/>
                  </a:lnTo>
                  <a:lnTo>
                    <a:pt x="1536" y="2245"/>
                  </a:lnTo>
                  <a:lnTo>
                    <a:pt x="1530" y="2239"/>
                  </a:lnTo>
                  <a:lnTo>
                    <a:pt x="1526" y="2232"/>
                  </a:lnTo>
                  <a:lnTo>
                    <a:pt x="1524" y="2221"/>
                  </a:lnTo>
                  <a:lnTo>
                    <a:pt x="1521" y="2217"/>
                  </a:lnTo>
                  <a:lnTo>
                    <a:pt x="1515" y="2209"/>
                  </a:lnTo>
                  <a:lnTo>
                    <a:pt x="1512" y="2199"/>
                  </a:lnTo>
                  <a:lnTo>
                    <a:pt x="1509" y="2190"/>
                  </a:lnTo>
                  <a:lnTo>
                    <a:pt x="1506" y="2184"/>
                  </a:lnTo>
                  <a:lnTo>
                    <a:pt x="1500" y="2176"/>
                  </a:lnTo>
                  <a:lnTo>
                    <a:pt x="1496" y="2169"/>
                  </a:lnTo>
                  <a:lnTo>
                    <a:pt x="1494" y="2161"/>
                  </a:lnTo>
                  <a:lnTo>
                    <a:pt x="1499" y="2163"/>
                  </a:lnTo>
                  <a:lnTo>
                    <a:pt x="1506" y="2166"/>
                  </a:lnTo>
                  <a:lnTo>
                    <a:pt x="1514" y="2161"/>
                  </a:lnTo>
                  <a:lnTo>
                    <a:pt x="1518" y="2154"/>
                  </a:lnTo>
                  <a:lnTo>
                    <a:pt x="1524" y="2148"/>
                  </a:lnTo>
                  <a:lnTo>
                    <a:pt x="1527" y="2140"/>
                  </a:lnTo>
                  <a:lnTo>
                    <a:pt x="1529" y="2130"/>
                  </a:lnTo>
                  <a:lnTo>
                    <a:pt x="1529" y="2122"/>
                  </a:lnTo>
                  <a:lnTo>
                    <a:pt x="1529" y="2116"/>
                  </a:lnTo>
                  <a:lnTo>
                    <a:pt x="1529" y="2112"/>
                  </a:lnTo>
                  <a:lnTo>
                    <a:pt x="1529" y="2106"/>
                  </a:lnTo>
                  <a:lnTo>
                    <a:pt x="1532" y="2100"/>
                  </a:lnTo>
                  <a:lnTo>
                    <a:pt x="1530" y="2095"/>
                  </a:lnTo>
                  <a:lnTo>
                    <a:pt x="1535" y="2091"/>
                  </a:lnTo>
                  <a:lnTo>
                    <a:pt x="1544" y="2086"/>
                  </a:lnTo>
                  <a:lnTo>
                    <a:pt x="1545" y="2082"/>
                  </a:lnTo>
                  <a:lnTo>
                    <a:pt x="1542" y="2074"/>
                  </a:lnTo>
                  <a:lnTo>
                    <a:pt x="1544" y="2067"/>
                  </a:lnTo>
                  <a:lnTo>
                    <a:pt x="1539" y="2064"/>
                  </a:lnTo>
                  <a:lnTo>
                    <a:pt x="1533" y="2064"/>
                  </a:lnTo>
                  <a:lnTo>
                    <a:pt x="1530" y="2056"/>
                  </a:lnTo>
                  <a:lnTo>
                    <a:pt x="1535" y="2050"/>
                  </a:lnTo>
                  <a:lnTo>
                    <a:pt x="1541" y="2046"/>
                  </a:lnTo>
                  <a:lnTo>
                    <a:pt x="1545" y="2038"/>
                  </a:lnTo>
                  <a:lnTo>
                    <a:pt x="1545" y="2031"/>
                  </a:lnTo>
                  <a:lnTo>
                    <a:pt x="1554" y="2023"/>
                  </a:lnTo>
                  <a:lnTo>
                    <a:pt x="1556" y="2017"/>
                  </a:lnTo>
                  <a:lnTo>
                    <a:pt x="1554" y="2013"/>
                  </a:lnTo>
                  <a:lnTo>
                    <a:pt x="1556" y="2005"/>
                  </a:lnTo>
                  <a:lnTo>
                    <a:pt x="1556" y="1996"/>
                  </a:lnTo>
                  <a:lnTo>
                    <a:pt x="1557" y="1989"/>
                  </a:lnTo>
                  <a:lnTo>
                    <a:pt x="1557" y="1981"/>
                  </a:lnTo>
                  <a:lnTo>
                    <a:pt x="1559" y="1972"/>
                  </a:lnTo>
                  <a:lnTo>
                    <a:pt x="1562" y="1962"/>
                  </a:lnTo>
                  <a:lnTo>
                    <a:pt x="1563" y="1950"/>
                  </a:lnTo>
                  <a:lnTo>
                    <a:pt x="1562" y="1941"/>
                  </a:lnTo>
                  <a:lnTo>
                    <a:pt x="1556" y="1935"/>
                  </a:lnTo>
                  <a:lnTo>
                    <a:pt x="1551" y="1927"/>
                  </a:lnTo>
                  <a:lnTo>
                    <a:pt x="1547" y="1917"/>
                  </a:lnTo>
                  <a:lnTo>
                    <a:pt x="1542" y="1909"/>
                  </a:lnTo>
                  <a:lnTo>
                    <a:pt x="1547" y="1902"/>
                  </a:lnTo>
                  <a:lnTo>
                    <a:pt x="1541" y="1897"/>
                  </a:lnTo>
                  <a:lnTo>
                    <a:pt x="1533" y="1902"/>
                  </a:lnTo>
                  <a:lnTo>
                    <a:pt x="1524" y="1897"/>
                  </a:lnTo>
                  <a:lnTo>
                    <a:pt x="1517" y="1894"/>
                  </a:lnTo>
                  <a:lnTo>
                    <a:pt x="1511" y="1891"/>
                  </a:lnTo>
                  <a:lnTo>
                    <a:pt x="1509" y="1887"/>
                  </a:lnTo>
                  <a:lnTo>
                    <a:pt x="1508" y="1876"/>
                  </a:lnTo>
                  <a:lnTo>
                    <a:pt x="1505" y="1866"/>
                  </a:lnTo>
                  <a:lnTo>
                    <a:pt x="1496" y="1869"/>
                  </a:lnTo>
                  <a:lnTo>
                    <a:pt x="1491" y="1869"/>
                  </a:lnTo>
                  <a:lnTo>
                    <a:pt x="1484" y="1867"/>
                  </a:lnTo>
                  <a:lnTo>
                    <a:pt x="1481" y="1863"/>
                  </a:lnTo>
                  <a:lnTo>
                    <a:pt x="1482" y="1857"/>
                  </a:lnTo>
                  <a:lnTo>
                    <a:pt x="1475" y="1858"/>
                  </a:lnTo>
                  <a:lnTo>
                    <a:pt x="1472" y="1869"/>
                  </a:lnTo>
                  <a:lnTo>
                    <a:pt x="1464" y="1869"/>
                  </a:lnTo>
                  <a:lnTo>
                    <a:pt x="1449" y="1869"/>
                  </a:lnTo>
                  <a:lnTo>
                    <a:pt x="1436" y="1869"/>
                  </a:lnTo>
                  <a:lnTo>
                    <a:pt x="1428" y="1867"/>
                  </a:lnTo>
                  <a:lnTo>
                    <a:pt x="1422" y="1867"/>
                  </a:lnTo>
                  <a:lnTo>
                    <a:pt x="1415" y="1876"/>
                  </a:lnTo>
                  <a:lnTo>
                    <a:pt x="1406" y="1876"/>
                  </a:lnTo>
                  <a:lnTo>
                    <a:pt x="1395" y="1878"/>
                  </a:lnTo>
                  <a:lnTo>
                    <a:pt x="1383" y="1879"/>
                  </a:lnTo>
                  <a:lnTo>
                    <a:pt x="1370" y="1879"/>
                  </a:lnTo>
                  <a:lnTo>
                    <a:pt x="1356" y="1882"/>
                  </a:lnTo>
                  <a:lnTo>
                    <a:pt x="1346" y="1882"/>
                  </a:lnTo>
                  <a:lnTo>
                    <a:pt x="1338" y="1879"/>
                  </a:lnTo>
                  <a:lnTo>
                    <a:pt x="1329" y="1872"/>
                  </a:lnTo>
                  <a:lnTo>
                    <a:pt x="1319" y="1864"/>
                  </a:lnTo>
                  <a:lnTo>
                    <a:pt x="1313" y="1855"/>
                  </a:lnTo>
                  <a:lnTo>
                    <a:pt x="1308" y="1843"/>
                  </a:lnTo>
                  <a:lnTo>
                    <a:pt x="1305" y="1831"/>
                  </a:lnTo>
                  <a:lnTo>
                    <a:pt x="1302" y="1821"/>
                  </a:lnTo>
                  <a:lnTo>
                    <a:pt x="1296" y="1815"/>
                  </a:lnTo>
                  <a:lnTo>
                    <a:pt x="1293" y="1809"/>
                  </a:lnTo>
                  <a:lnTo>
                    <a:pt x="1289" y="1798"/>
                  </a:lnTo>
                  <a:lnTo>
                    <a:pt x="1280" y="1788"/>
                  </a:lnTo>
                  <a:lnTo>
                    <a:pt x="1274" y="1779"/>
                  </a:lnTo>
                  <a:lnTo>
                    <a:pt x="1262" y="1770"/>
                  </a:lnTo>
                  <a:lnTo>
                    <a:pt x="1251" y="1765"/>
                  </a:lnTo>
                  <a:lnTo>
                    <a:pt x="1238" y="1761"/>
                  </a:lnTo>
                  <a:lnTo>
                    <a:pt x="1223" y="1759"/>
                  </a:lnTo>
                  <a:lnTo>
                    <a:pt x="1209" y="1761"/>
                  </a:lnTo>
                  <a:lnTo>
                    <a:pt x="1194" y="1761"/>
                  </a:lnTo>
                  <a:lnTo>
                    <a:pt x="1176" y="1762"/>
                  </a:lnTo>
                  <a:lnTo>
                    <a:pt x="1161" y="1762"/>
                  </a:lnTo>
                  <a:lnTo>
                    <a:pt x="1142" y="1765"/>
                  </a:lnTo>
                  <a:lnTo>
                    <a:pt x="1119" y="1767"/>
                  </a:lnTo>
                  <a:lnTo>
                    <a:pt x="1101" y="1768"/>
                  </a:lnTo>
                  <a:lnTo>
                    <a:pt x="1088" y="1771"/>
                  </a:lnTo>
                  <a:lnTo>
                    <a:pt x="1074" y="1774"/>
                  </a:lnTo>
                  <a:lnTo>
                    <a:pt x="1064" y="1779"/>
                  </a:lnTo>
                  <a:lnTo>
                    <a:pt x="1056" y="1791"/>
                  </a:lnTo>
                  <a:lnTo>
                    <a:pt x="1053" y="1798"/>
                  </a:lnTo>
                  <a:lnTo>
                    <a:pt x="1046" y="1798"/>
                  </a:lnTo>
                  <a:lnTo>
                    <a:pt x="1034" y="1797"/>
                  </a:lnTo>
                  <a:lnTo>
                    <a:pt x="1017" y="1797"/>
                  </a:lnTo>
                  <a:lnTo>
                    <a:pt x="1008" y="1800"/>
                  </a:lnTo>
                  <a:lnTo>
                    <a:pt x="995" y="1807"/>
                  </a:lnTo>
                  <a:lnTo>
                    <a:pt x="984" y="1812"/>
                  </a:lnTo>
                  <a:lnTo>
                    <a:pt x="977" y="1815"/>
                  </a:lnTo>
                  <a:lnTo>
                    <a:pt x="969" y="1821"/>
                  </a:lnTo>
                  <a:lnTo>
                    <a:pt x="962" y="1822"/>
                  </a:lnTo>
                  <a:lnTo>
                    <a:pt x="954" y="1828"/>
                  </a:lnTo>
                  <a:lnTo>
                    <a:pt x="939" y="1830"/>
                  </a:lnTo>
                  <a:lnTo>
                    <a:pt x="929" y="1836"/>
                  </a:lnTo>
                  <a:lnTo>
                    <a:pt x="917" y="1837"/>
                  </a:lnTo>
                  <a:lnTo>
                    <a:pt x="906" y="1839"/>
                  </a:lnTo>
                  <a:lnTo>
                    <a:pt x="894" y="1849"/>
                  </a:lnTo>
                  <a:lnTo>
                    <a:pt x="884" y="1855"/>
                  </a:lnTo>
                  <a:lnTo>
                    <a:pt x="878" y="1855"/>
                  </a:lnTo>
                  <a:lnTo>
                    <a:pt x="869" y="1848"/>
                  </a:lnTo>
                  <a:lnTo>
                    <a:pt x="860" y="1845"/>
                  </a:lnTo>
                  <a:lnTo>
                    <a:pt x="846" y="1840"/>
                  </a:lnTo>
                  <a:lnTo>
                    <a:pt x="831" y="1839"/>
                  </a:lnTo>
                  <a:lnTo>
                    <a:pt x="818" y="1836"/>
                  </a:lnTo>
                  <a:lnTo>
                    <a:pt x="803" y="1833"/>
                  </a:lnTo>
                  <a:lnTo>
                    <a:pt x="783" y="1828"/>
                  </a:lnTo>
                  <a:lnTo>
                    <a:pt x="768" y="1827"/>
                  </a:lnTo>
                  <a:lnTo>
                    <a:pt x="753" y="1828"/>
                  </a:lnTo>
                  <a:lnTo>
                    <a:pt x="737" y="1830"/>
                  </a:lnTo>
                  <a:lnTo>
                    <a:pt x="723" y="1831"/>
                  </a:lnTo>
                  <a:lnTo>
                    <a:pt x="710" y="1834"/>
                  </a:lnTo>
                  <a:lnTo>
                    <a:pt x="696" y="1834"/>
                  </a:lnTo>
                  <a:lnTo>
                    <a:pt x="683" y="1836"/>
                  </a:lnTo>
                  <a:lnTo>
                    <a:pt x="671" y="1839"/>
                  </a:lnTo>
                  <a:lnTo>
                    <a:pt x="656" y="1840"/>
                  </a:lnTo>
                  <a:lnTo>
                    <a:pt x="641" y="1846"/>
                  </a:lnTo>
                  <a:lnTo>
                    <a:pt x="626" y="1854"/>
                  </a:lnTo>
                  <a:lnTo>
                    <a:pt x="614" y="1858"/>
                  </a:lnTo>
                  <a:lnTo>
                    <a:pt x="603" y="1861"/>
                  </a:lnTo>
                  <a:lnTo>
                    <a:pt x="594" y="1867"/>
                  </a:lnTo>
                  <a:lnTo>
                    <a:pt x="585" y="1869"/>
                  </a:lnTo>
                  <a:lnTo>
                    <a:pt x="575" y="1878"/>
                  </a:lnTo>
                  <a:lnTo>
                    <a:pt x="569" y="1876"/>
                  </a:lnTo>
                  <a:lnTo>
                    <a:pt x="555" y="1878"/>
                  </a:lnTo>
                  <a:lnTo>
                    <a:pt x="543" y="1869"/>
                  </a:lnTo>
                  <a:lnTo>
                    <a:pt x="530" y="1864"/>
                  </a:lnTo>
                  <a:lnTo>
                    <a:pt x="516" y="1857"/>
                  </a:lnTo>
                  <a:lnTo>
                    <a:pt x="501" y="1849"/>
                  </a:lnTo>
                  <a:lnTo>
                    <a:pt x="485" y="1843"/>
                  </a:lnTo>
                  <a:lnTo>
                    <a:pt x="474" y="1834"/>
                  </a:lnTo>
                  <a:lnTo>
                    <a:pt x="464" y="1827"/>
                  </a:lnTo>
                  <a:lnTo>
                    <a:pt x="456" y="1818"/>
                  </a:lnTo>
                  <a:lnTo>
                    <a:pt x="449" y="1812"/>
                  </a:lnTo>
                  <a:lnTo>
                    <a:pt x="443" y="1807"/>
                  </a:lnTo>
                  <a:lnTo>
                    <a:pt x="434" y="1800"/>
                  </a:lnTo>
                  <a:lnTo>
                    <a:pt x="425" y="1791"/>
                  </a:lnTo>
                  <a:lnTo>
                    <a:pt x="416" y="1782"/>
                  </a:lnTo>
                  <a:lnTo>
                    <a:pt x="408" y="1776"/>
                  </a:lnTo>
                  <a:lnTo>
                    <a:pt x="398" y="1773"/>
                  </a:lnTo>
                  <a:lnTo>
                    <a:pt x="389" y="1770"/>
                  </a:lnTo>
                  <a:lnTo>
                    <a:pt x="383" y="1767"/>
                  </a:lnTo>
                  <a:lnTo>
                    <a:pt x="383" y="1758"/>
                  </a:lnTo>
                  <a:lnTo>
                    <a:pt x="374" y="1752"/>
                  </a:lnTo>
                  <a:lnTo>
                    <a:pt x="362" y="1749"/>
                  </a:lnTo>
                  <a:lnTo>
                    <a:pt x="350" y="1746"/>
                  </a:lnTo>
                  <a:lnTo>
                    <a:pt x="348" y="1738"/>
                  </a:lnTo>
                  <a:lnTo>
                    <a:pt x="344" y="1729"/>
                  </a:lnTo>
                  <a:lnTo>
                    <a:pt x="335" y="1723"/>
                  </a:lnTo>
                  <a:lnTo>
                    <a:pt x="324" y="1719"/>
                  </a:lnTo>
                  <a:lnTo>
                    <a:pt x="312" y="1714"/>
                  </a:lnTo>
                  <a:lnTo>
                    <a:pt x="300" y="1708"/>
                  </a:lnTo>
                  <a:lnTo>
                    <a:pt x="288" y="1705"/>
                  </a:lnTo>
                  <a:lnTo>
                    <a:pt x="279" y="1699"/>
                  </a:lnTo>
                  <a:lnTo>
                    <a:pt x="269" y="1696"/>
                  </a:lnTo>
                  <a:lnTo>
                    <a:pt x="264" y="1695"/>
                  </a:lnTo>
                  <a:lnTo>
                    <a:pt x="270" y="1692"/>
                  </a:lnTo>
                  <a:lnTo>
                    <a:pt x="276" y="1689"/>
                  </a:lnTo>
                  <a:lnTo>
                    <a:pt x="269" y="1683"/>
                  </a:lnTo>
                  <a:lnTo>
                    <a:pt x="263" y="1677"/>
                  </a:lnTo>
                  <a:lnTo>
                    <a:pt x="260" y="1671"/>
                  </a:lnTo>
                  <a:lnTo>
                    <a:pt x="261" y="1662"/>
                  </a:lnTo>
                  <a:lnTo>
                    <a:pt x="255" y="1659"/>
                  </a:lnTo>
                  <a:lnTo>
                    <a:pt x="251" y="1659"/>
                  </a:lnTo>
                  <a:lnTo>
                    <a:pt x="246" y="1648"/>
                  </a:lnTo>
                  <a:lnTo>
                    <a:pt x="245" y="1638"/>
                  </a:lnTo>
                  <a:lnTo>
                    <a:pt x="242" y="1627"/>
                  </a:lnTo>
                  <a:lnTo>
                    <a:pt x="245" y="1617"/>
                  </a:lnTo>
                  <a:lnTo>
                    <a:pt x="242" y="1611"/>
                  </a:lnTo>
                  <a:lnTo>
                    <a:pt x="240" y="1602"/>
                  </a:lnTo>
                  <a:lnTo>
                    <a:pt x="236" y="1594"/>
                  </a:lnTo>
                  <a:lnTo>
                    <a:pt x="230" y="1590"/>
                  </a:lnTo>
                  <a:lnTo>
                    <a:pt x="224" y="1587"/>
                  </a:lnTo>
                  <a:lnTo>
                    <a:pt x="221" y="1584"/>
                  </a:lnTo>
                  <a:lnTo>
                    <a:pt x="219" y="1575"/>
                  </a:lnTo>
                  <a:lnTo>
                    <a:pt x="213" y="1564"/>
                  </a:lnTo>
                  <a:lnTo>
                    <a:pt x="200" y="1558"/>
                  </a:lnTo>
                  <a:close/>
                </a:path>
              </a:pathLst>
            </a:custGeom>
            <a:noFill/>
            <a:ln w="19050" cap="flat" cmpd="sng">
              <a:solidFill>
                <a:srgbClr val="000000"/>
              </a:solidFill>
              <a:prstDash val="solid"/>
              <a:round/>
              <a:headEnd/>
              <a:tailEnd/>
            </a:ln>
            <a:effectLst/>
            <a:extLst>
              <a:ext uri="{909E8E84-426E-40DD-AFC4-6F175D3DCCD1}">
                <a14:hiddenFill xmlns:a14="http://schemas.microsoft.com/office/drawing/2010/main">
                  <a:solidFill>
                    <a:srgbClr val="FFFF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grpSp>
      <p:grpSp>
        <p:nvGrpSpPr>
          <p:cNvPr id="527562" name="Group 202"/>
          <p:cNvGrpSpPr>
            <a:grpSpLocks/>
          </p:cNvGrpSpPr>
          <p:nvPr/>
        </p:nvGrpSpPr>
        <p:grpSpPr bwMode="auto">
          <a:xfrm>
            <a:off x="246063" y="4600575"/>
            <a:ext cx="3582987" cy="2141538"/>
            <a:chOff x="158" y="2918"/>
            <a:chExt cx="2257" cy="1349"/>
          </a:xfrm>
        </p:grpSpPr>
        <p:sp>
          <p:nvSpPr>
            <p:cNvPr id="527563" name="Rectangle 203"/>
            <p:cNvSpPr>
              <a:spLocks noChangeArrowheads="1"/>
            </p:cNvSpPr>
            <p:nvPr/>
          </p:nvSpPr>
          <p:spPr bwMode="auto">
            <a:xfrm>
              <a:off x="158" y="2918"/>
              <a:ext cx="2249" cy="1349"/>
            </a:xfrm>
            <a:prstGeom prst="rect">
              <a:avLst/>
            </a:prstGeom>
            <a:solidFill>
              <a:schemeClr val="tx1"/>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ZA" sz="2000">
                <a:solidFill>
                  <a:srgbClr val="FFFFFF"/>
                </a:solidFill>
                <a:cs typeface="+mn-cs"/>
              </a:endParaRPr>
            </a:p>
          </p:txBody>
        </p:sp>
        <p:sp>
          <p:nvSpPr>
            <p:cNvPr id="527564" name="Text Box 204"/>
            <p:cNvSpPr txBox="1">
              <a:spLocks noChangeArrowheads="1"/>
            </p:cNvSpPr>
            <p:nvPr/>
          </p:nvSpPr>
          <p:spPr bwMode="auto">
            <a:xfrm>
              <a:off x="248" y="2970"/>
              <a:ext cx="2167" cy="1262"/>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10800" rIns="18000" bIns="10800">
              <a:spAutoFit/>
            </a:bodyPr>
            <a:lstStyle/>
            <a:p>
              <a:pPr>
                <a:spcBef>
                  <a:spcPct val="50000"/>
                </a:spcBef>
                <a:defRPr/>
              </a:pPr>
              <a:r>
                <a:rPr lang="en-US" sz="2000" b="1">
                  <a:solidFill>
                    <a:srgbClr val="000000"/>
                  </a:solidFill>
                  <a:latin typeface="Arial" charset="0"/>
                  <a:cs typeface="+mn-cs"/>
                </a:rPr>
                <a:t>Africa’s  63  shared  river basins  contain:</a:t>
              </a:r>
            </a:p>
            <a:p>
              <a:pPr>
                <a:spcBef>
                  <a:spcPct val="50000"/>
                </a:spcBef>
                <a:buClr>
                  <a:srgbClr val="FF0000"/>
                </a:buClr>
                <a:buSzPct val="120000"/>
                <a:buFontTx/>
                <a:buChar char="•"/>
                <a:defRPr/>
              </a:pPr>
              <a:r>
                <a:rPr lang="en-US" sz="2000" b="1">
                  <a:solidFill>
                    <a:srgbClr val="000000"/>
                  </a:solidFill>
                  <a:latin typeface="Arial" charset="0"/>
                  <a:cs typeface="+mn-cs"/>
                </a:rPr>
                <a:t> 65 % of the area</a:t>
              </a:r>
            </a:p>
            <a:p>
              <a:pPr>
                <a:spcBef>
                  <a:spcPct val="50000"/>
                </a:spcBef>
                <a:buClr>
                  <a:srgbClr val="FF0000"/>
                </a:buClr>
                <a:buSzPct val="120000"/>
                <a:buFontTx/>
                <a:buChar char="•"/>
                <a:defRPr/>
              </a:pPr>
              <a:r>
                <a:rPr lang="en-US" sz="2000" b="1">
                  <a:solidFill>
                    <a:srgbClr val="000000"/>
                  </a:solidFill>
                  <a:latin typeface="Arial" charset="0"/>
                  <a:cs typeface="+mn-cs"/>
                </a:rPr>
                <a:t> 75 % of the people</a:t>
              </a:r>
            </a:p>
            <a:p>
              <a:pPr>
                <a:spcBef>
                  <a:spcPct val="50000"/>
                </a:spcBef>
                <a:buClr>
                  <a:srgbClr val="FF0000"/>
                </a:buClr>
                <a:buSzPct val="120000"/>
                <a:buFontTx/>
                <a:buChar char="•"/>
                <a:defRPr/>
              </a:pPr>
              <a:r>
                <a:rPr lang="en-US" sz="2000" b="1">
                  <a:solidFill>
                    <a:srgbClr val="000000"/>
                  </a:solidFill>
                  <a:latin typeface="Arial" charset="0"/>
                  <a:cs typeface="+mn-cs"/>
                </a:rPr>
                <a:t> 93 % of the surface water</a:t>
              </a:r>
              <a:endParaRPr lang="en-GB" sz="2000" b="1">
                <a:solidFill>
                  <a:srgbClr val="000000"/>
                </a:solidFill>
                <a:latin typeface="Arial" charset="0"/>
                <a:cs typeface="+mn-cs"/>
              </a:endParaRPr>
            </a:p>
          </p:txBody>
        </p:sp>
      </p:grpSp>
      <p:sp>
        <p:nvSpPr>
          <p:cNvPr id="527565" name="Freeform 205"/>
          <p:cNvSpPr>
            <a:spLocks/>
          </p:cNvSpPr>
          <p:nvPr/>
        </p:nvSpPr>
        <p:spPr bwMode="auto">
          <a:xfrm>
            <a:off x="5732463" y="3214688"/>
            <a:ext cx="2459037" cy="3575050"/>
          </a:xfrm>
          <a:custGeom>
            <a:avLst/>
            <a:gdLst>
              <a:gd name="T0" fmla="*/ 98 w 1659"/>
              <a:gd name="T1" fmla="*/ 581 h 2288"/>
              <a:gd name="T2" fmla="*/ 171 w 1659"/>
              <a:gd name="T3" fmla="*/ 584 h 2288"/>
              <a:gd name="T4" fmla="*/ 242 w 1659"/>
              <a:gd name="T5" fmla="*/ 522 h 2288"/>
              <a:gd name="T6" fmla="*/ 266 w 1659"/>
              <a:gd name="T7" fmla="*/ 419 h 2288"/>
              <a:gd name="T8" fmla="*/ 342 w 1659"/>
              <a:gd name="T9" fmla="*/ 339 h 2288"/>
              <a:gd name="T10" fmla="*/ 359 w 1659"/>
              <a:gd name="T11" fmla="*/ 234 h 2288"/>
              <a:gd name="T12" fmla="*/ 395 w 1659"/>
              <a:gd name="T13" fmla="*/ 119 h 2288"/>
              <a:gd name="T14" fmla="*/ 426 w 1659"/>
              <a:gd name="T15" fmla="*/ 23 h 2288"/>
              <a:gd name="T16" fmla="*/ 515 w 1659"/>
              <a:gd name="T17" fmla="*/ 53 h 2288"/>
              <a:gd name="T18" fmla="*/ 618 w 1659"/>
              <a:gd name="T19" fmla="*/ 62 h 2288"/>
              <a:gd name="T20" fmla="*/ 702 w 1659"/>
              <a:gd name="T21" fmla="*/ 27 h 2288"/>
              <a:gd name="T22" fmla="*/ 783 w 1659"/>
              <a:gd name="T23" fmla="*/ 0 h 2288"/>
              <a:gd name="T24" fmla="*/ 884 w 1659"/>
              <a:gd name="T25" fmla="*/ 12 h 2288"/>
              <a:gd name="T26" fmla="*/ 971 w 1659"/>
              <a:gd name="T27" fmla="*/ 47 h 2288"/>
              <a:gd name="T28" fmla="*/ 1050 w 1659"/>
              <a:gd name="T29" fmla="*/ 77 h 2288"/>
              <a:gd name="T30" fmla="*/ 1091 w 1659"/>
              <a:gd name="T31" fmla="*/ 141 h 2288"/>
              <a:gd name="T32" fmla="*/ 1079 w 1659"/>
              <a:gd name="T33" fmla="*/ 225 h 2288"/>
              <a:gd name="T34" fmla="*/ 1031 w 1659"/>
              <a:gd name="T35" fmla="*/ 297 h 2288"/>
              <a:gd name="T36" fmla="*/ 1002 w 1659"/>
              <a:gd name="T37" fmla="*/ 396 h 2288"/>
              <a:gd name="T38" fmla="*/ 998 w 1659"/>
              <a:gd name="T39" fmla="*/ 482 h 2288"/>
              <a:gd name="T40" fmla="*/ 1049 w 1659"/>
              <a:gd name="T41" fmla="*/ 545 h 2288"/>
              <a:gd name="T42" fmla="*/ 1079 w 1659"/>
              <a:gd name="T43" fmla="*/ 474 h 2288"/>
              <a:gd name="T44" fmla="*/ 1089 w 1659"/>
              <a:gd name="T45" fmla="*/ 404 h 2288"/>
              <a:gd name="T46" fmla="*/ 1479 w 1659"/>
              <a:gd name="T47" fmla="*/ 482 h 2288"/>
              <a:gd name="T48" fmla="*/ 1541 w 1659"/>
              <a:gd name="T49" fmla="*/ 651 h 2288"/>
              <a:gd name="T50" fmla="*/ 1569 w 1659"/>
              <a:gd name="T51" fmla="*/ 738 h 2288"/>
              <a:gd name="T52" fmla="*/ 1601 w 1659"/>
              <a:gd name="T53" fmla="*/ 875 h 2288"/>
              <a:gd name="T54" fmla="*/ 1637 w 1659"/>
              <a:gd name="T55" fmla="*/ 965 h 2288"/>
              <a:gd name="T56" fmla="*/ 1649 w 1659"/>
              <a:gd name="T57" fmla="*/ 1112 h 2288"/>
              <a:gd name="T58" fmla="*/ 1607 w 1659"/>
              <a:gd name="T59" fmla="*/ 1235 h 2288"/>
              <a:gd name="T60" fmla="*/ 1476 w 1659"/>
              <a:gd name="T61" fmla="*/ 1305 h 2288"/>
              <a:gd name="T62" fmla="*/ 1379 w 1659"/>
              <a:gd name="T63" fmla="*/ 1391 h 2288"/>
              <a:gd name="T64" fmla="*/ 1332 w 1659"/>
              <a:gd name="T65" fmla="*/ 1505 h 2288"/>
              <a:gd name="T66" fmla="*/ 1358 w 1659"/>
              <a:gd name="T67" fmla="*/ 1581 h 2288"/>
              <a:gd name="T68" fmla="*/ 1352 w 1659"/>
              <a:gd name="T69" fmla="*/ 1685 h 2288"/>
              <a:gd name="T70" fmla="*/ 1241 w 1659"/>
              <a:gd name="T71" fmla="*/ 1745 h 2288"/>
              <a:gd name="T72" fmla="*/ 1211 w 1659"/>
              <a:gd name="T73" fmla="*/ 1826 h 2288"/>
              <a:gd name="T74" fmla="*/ 1154 w 1659"/>
              <a:gd name="T75" fmla="*/ 1952 h 2288"/>
              <a:gd name="T76" fmla="*/ 1080 w 1659"/>
              <a:gd name="T77" fmla="*/ 2040 h 2288"/>
              <a:gd name="T78" fmla="*/ 975 w 1659"/>
              <a:gd name="T79" fmla="*/ 2148 h 2288"/>
              <a:gd name="T80" fmla="*/ 860 w 1659"/>
              <a:gd name="T81" fmla="*/ 2226 h 2288"/>
              <a:gd name="T82" fmla="*/ 750 w 1659"/>
              <a:gd name="T83" fmla="*/ 2253 h 2288"/>
              <a:gd name="T84" fmla="*/ 632 w 1659"/>
              <a:gd name="T85" fmla="*/ 2244 h 2288"/>
              <a:gd name="T86" fmla="*/ 537 w 1659"/>
              <a:gd name="T87" fmla="*/ 2265 h 2288"/>
              <a:gd name="T88" fmla="*/ 423 w 1659"/>
              <a:gd name="T89" fmla="*/ 2265 h 2288"/>
              <a:gd name="T90" fmla="*/ 380 w 1659"/>
              <a:gd name="T91" fmla="*/ 2261 h 2288"/>
              <a:gd name="T92" fmla="*/ 356 w 1659"/>
              <a:gd name="T93" fmla="*/ 2189 h 2288"/>
              <a:gd name="T94" fmla="*/ 351 w 1659"/>
              <a:gd name="T95" fmla="*/ 2090 h 2288"/>
              <a:gd name="T96" fmla="*/ 279 w 1659"/>
              <a:gd name="T97" fmla="*/ 1953 h 2288"/>
              <a:gd name="T98" fmla="*/ 203 w 1659"/>
              <a:gd name="T99" fmla="*/ 1863 h 2288"/>
              <a:gd name="T100" fmla="*/ 180 w 1659"/>
              <a:gd name="T101" fmla="*/ 1766 h 2288"/>
              <a:gd name="T102" fmla="*/ 155 w 1659"/>
              <a:gd name="T103" fmla="*/ 1643 h 2288"/>
              <a:gd name="T104" fmla="*/ 129 w 1659"/>
              <a:gd name="T105" fmla="*/ 1550 h 2288"/>
              <a:gd name="T106" fmla="*/ 69 w 1659"/>
              <a:gd name="T107" fmla="*/ 1439 h 2288"/>
              <a:gd name="T108" fmla="*/ 3 w 1659"/>
              <a:gd name="T109" fmla="*/ 1278 h 2288"/>
              <a:gd name="T110" fmla="*/ 47 w 1659"/>
              <a:gd name="T111" fmla="*/ 1071 h 2288"/>
              <a:gd name="T112" fmla="*/ 117 w 1659"/>
              <a:gd name="T113" fmla="*/ 960 h 2288"/>
              <a:gd name="T114" fmla="*/ 86 w 1659"/>
              <a:gd name="T115" fmla="*/ 845 h 2288"/>
              <a:gd name="T116" fmla="*/ 60 w 1659"/>
              <a:gd name="T117" fmla="*/ 699 h 2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59" h="2288">
                <a:moveTo>
                  <a:pt x="17" y="593"/>
                </a:moveTo>
                <a:lnTo>
                  <a:pt x="29" y="579"/>
                </a:lnTo>
                <a:lnTo>
                  <a:pt x="35" y="578"/>
                </a:lnTo>
                <a:lnTo>
                  <a:pt x="39" y="570"/>
                </a:lnTo>
                <a:lnTo>
                  <a:pt x="48" y="567"/>
                </a:lnTo>
                <a:lnTo>
                  <a:pt x="59" y="560"/>
                </a:lnTo>
                <a:lnTo>
                  <a:pt x="63" y="558"/>
                </a:lnTo>
                <a:lnTo>
                  <a:pt x="71" y="564"/>
                </a:lnTo>
                <a:lnTo>
                  <a:pt x="77" y="570"/>
                </a:lnTo>
                <a:lnTo>
                  <a:pt x="84" y="570"/>
                </a:lnTo>
                <a:lnTo>
                  <a:pt x="92" y="576"/>
                </a:lnTo>
                <a:lnTo>
                  <a:pt x="98" y="581"/>
                </a:lnTo>
                <a:lnTo>
                  <a:pt x="105" y="578"/>
                </a:lnTo>
                <a:lnTo>
                  <a:pt x="116" y="572"/>
                </a:lnTo>
                <a:lnTo>
                  <a:pt x="116" y="561"/>
                </a:lnTo>
                <a:lnTo>
                  <a:pt x="123" y="558"/>
                </a:lnTo>
                <a:lnTo>
                  <a:pt x="131" y="558"/>
                </a:lnTo>
                <a:lnTo>
                  <a:pt x="141" y="557"/>
                </a:lnTo>
                <a:lnTo>
                  <a:pt x="152" y="551"/>
                </a:lnTo>
                <a:lnTo>
                  <a:pt x="158" y="560"/>
                </a:lnTo>
                <a:lnTo>
                  <a:pt x="155" y="572"/>
                </a:lnTo>
                <a:lnTo>
                  <a:pt x="156" y="582"/>
                </a:lnTo>
                <a:lnTo>
                  <a:pt x="164" y="584"/>
                </a:lnTo>
                <a:lnTo>
                  <a:pt x="171" y="584"/>
                </a:lnTo>
                <a:lnTo>
                  <a:pt x="179" y="579"/>
                </a:lnTo>
                <a:lnTo>
                  <a:pt x="188" y="572"/>
                </a:lnTo>
                <a:lnTo>
                  <a:pt x="194" y="563"/>
                </a:lnTo>
                <a:lnTo>
                  <a:pt x="200" y="557"/>
                </a:lnTo>
                <a:lnTo>
                  <a:pt x="203" y="551"/>
                </a:lnTo>
                <a:lnTo>
                  <a:pt x="209" y="551"/>
                </a:lnTo>
                <a:lnTo>
                  <a:pt x="215" y="548"/>
                </a:lnTo>
                <a:lnTo>
                  <a:pt x="215" y="540"/>
                </a:lnTo>
                <a:lnTo>
                  <a:pt x="221" y="536"/>
                </a:lnTo>
                <a:lnTo>
                  <a:pt x="230" y="534"/>
                </a:lnTo>
                <a:lnTo>
                  <a:pt x="237" y="531"/>
                </a:lnTo>
                <a:lnTo>
                  <a:pt x="242" y="522"/>
                </a:lnTo>
                <a:lnTo>
                  <a:pt x="249" y="513"/>
                </a:lnTo>
                <a:lnTo>
                  <a:pt x="255" y="504"/>
                </a:lnTo>
                <a:lnTo>
                  <a:pt x="255" y="495"/>
                </a:lnTo>
                <a:lnTo>
                  <a:pt x="254" y="485"/>
                </a:lnTo>
                <a:lnTo>
                  <a:pt x="255" y="476"/>
                </a:lnTo>
                <a:lnTo>
                  <a:pt x="257" y="465"/>
                </a:lnTo>
                <a:lnTo>
                  <a:pt x="257" y="455"/>
                </a:lnTo>
                <a:lnTo>
                  <a:pt x="257" y="444"/>
                </a:lnTo>
                <a:lnTo>
                  <a:pt x="255" y="437"/>
                </a:lnTo>
                <a:lnTo>
                  <a:pt x="257" y="429"/>
                </a:lnTo>
                <a:lnTo>
                  <a:pt x="260" y="422"/>
                </a:lnTo>
                <a:lnTo>
                  <a:pt x="266" y="419"/>
                </a:lnTo>
                <a:lnTo>
                  <a:pt x="272" y="416"/>
                </a:lnTo>
                <a:lnTo>
                  <a:pt x="278" y="408"/>
                </a:lnTo>
                <a:lnTo>
                  <a:pt x="282" y="398"/>
                </a:lnTo>
                <a:lnTo>
                  <a:pt x="285" y="387"/>
                </a:lnTo>
                <a:lnTo>
                  <a:pt x="291" y="380"/>
                </a:lnTo>
                <a:lnTo>
                  <a:pt x="297" y="372"/>
                </a:lnTo>
                <a:lnTo>
                  <a:pt x="305" y="368"/>
                </a:lnTo>
                <a:lnTo>
                  <a:pt x="314" y="366"/>
                </a:lnTo>
                <a:lnTo>
                  <a:pt x="323" y="359"/>
                </a:lnTo>
                <a:lnTo>
                  <a:pt x="332" y="351"/>
                </a:lnTo>
                <a:lnTo>
                  <a:pt x="336" y="344"/>
                </a:lnTo>
                <a:lnTo>
                  <a:pt x="342" y="339"/>
                </a:lnTo>
                <a:lnTo>
                  <a:pt x="342" y="332"/>
                </a:lnTo>
                <a:lnTo>
                  <a:pt x="342" y="324"/>
                </a:lnTo>
                <a:lnTo>
                  <a:pt x="342" y="315"/>
                </a:lnTo>
                <a:lnTo>
                  <a:pt x="344" y="305"/>
                </a:lnTo>
                <a:lnTo>
                  <a:pt x="348" y="296"/>
                </a:lnTo>
                <a:lnTo>
                  <a:pt x="354" y="287"/>
                </a:lnTo>
                <a:lnTo>
                  <a:pt x="356" y="279"/>
                </a:lnTo>
                <a:lnTo>
                  <a:pt x="353" y="270"/>
                </a:lnTo>
                <a:lnTo>
                  <a:pt x="353" y="261"/>
                </a:lnTo>
                <a:lnTo>
                  <a:pt x="353" y="251"/>
                </a:lnTo>
                <a:lnTo>
                  <a:pt x="353" y="243"/>
                </a:lnTo>
                <a:lnTo>
                  <a:pt x="359" y="234"/>
                </a:lnTo>
                <a:lnTo>
                  <a:pt x="360" y="225"/>
                </a:lnTo>
                <a:lnTo>
                  <a:pt x="363" y="212"/>
                </a:lnTo>
                <a:lnTo>
                  <a:pt x="362" y="201"/>
                </a:lnTo>
                <a:lnTo>
                  <a:pt x="363" y="191"/>
                </a:lnTo>
                <a:lnTo>
                  <a:pt x="365" y="179"/>
                </a:lnTo>
                <a:lnTo>
                  <a:pt x="369" y="171"/>
                </a:lnTo>
                <a:lnTo>
                  <a:pt x="372" y="164"/>
                </a:lnTo>
                <a:lnTo>
                  <a:pt x="375" y="159"/>
                </a:lnTo>
                <a:lnTo>
                  <a:pt x="381" y="150"/>
                </a:lnTo>
                <a:lnTo>
                  <a:pt x="386" y="138"/>
                </a:lnTo>
                <a:lnTo>
                  <a:pt x="392" y="128"/>
                </a:lnTo>
                <a:lnTo>
                  <a:pt x="395" y="119"/>
                </a:lnTo>
                <a:lnTo>
                  <a:pt x="393" y="113"/>
                </a:lnTo>
                <a:lnTo>
                  <a:pt x="392" y="105"/>
                </a:lnTo>
                <a:lnTo>
                  <a:pt x="392" y="93"/>
                </a:lnTo>
                <a:lnTo>
                  <a:pt x="395" y="83"/>
                </a:lnTo>
                <a:lnTo>
                  <a:pt x="392" y="72"/>
                </a:lnTo>
                <a:lnTo>
                  <a:pt x="390" y="62"/>
                </a:lnTo>
                <a:lnTo>
                  <a:pt x="390" y="56"/>
                </a:lnTo>
                <a:lnTo>
                  <a:pt x="398" y="54"/>
                </a:lnTo>
                <a:lnTo>
                  <a:pt x="407" y="44"/>
                </a:lnTo>
                <a:lnTo>
                  <a:pt x="414" y="33"/>
                </a:lnTo>
                <a:lnTo>
                  <a:pt x="420" y="27"/>
                </a:lnTo>
                <a:lnTo>
                  <a:pt x="426" y="23"/>
                </a:lnTo>
                <a:lnTo>
                  <a:pt x="434" y="17"/>
                </a:lnTo>
                <a:lnTo>
                  <a:pt x="441" y="14"/>
                </a:lnTo>
                <a:lnTo>
                  <a:pt x="450" y="12"/>
                </a:lnTo>
                <a:lnTo>
                  <a:pt x="458" y="12"/>
                </a:lnTo>
                <a:lnTo>
                  <a:pt x="465" y="18"/>
                </a:lnTo>
                <a:lnTo>
                  <a:pt x="474" y="24"/>
                </a:lnTo>
                <a:lnTo>
                  <a:pt x="483" y="29"/>
                </a:lnTo>
                <a:lnTo>
                  <a:pt x="492" y="35"/>
                </a:lnTo>
                <a:lnTo>
                  <a:pt x="497" y="42"/>
                </a:lnTo>
                <a:lnTo>
                  <a:pt x="498" y="47"/>
                </a:lnTo>
                <a:lnTo>
                  <a:pt x="503" y="53"/>
                </a:lnTo>
                <a:lnTo>
                  <a:pt x="515" y="53"/>
                </a:lnTo>
                <a:lnTo>
                  <a:pt x="524" y="53"/>
                </a:lnTo>
                <a:lnTo>
                  <a:pt x="537" y="56"/>
                </a:lnTo>
                <a:lnTo>
                  <a:pt x="545" y="62"/>
                </a:lnTo>
                <a:lnTo>
                  <a:pt x="555" y="62"/>
                </a:lnTo>
                <a:lnTo>
                  <a:pt x="560" y="63"/>
                </a:lnTo>
                <a:lnTo>
                  <a:pt x="572" y="63"/>
                </a:lnTo>
                <a:lnTo>
                  <a:pt x="584" y="63"/>
                </a:lnTo>
                <a:lnTo>
                  <a:pt x="594" y="63"/>
                </a:lnTo>
                <a:lnTo>
                  <a:pt x="602" y="68"/>
                </a:lnTo>
                <a:lnTo>
                  <a:pt x="608" y="71"/>
                </a:lnTo>
                <a:lnTo>
                  <a:pt x="615" y="69"/>
                </a:lnTo>
                <a:lnTo>
                  <a:pt x="618" y="62"/>
                </a:lnTo>
                <a:lnTo>
                  <a:pt x="620" y="53"/>
                </a:lnTo>
                <a:lnTo>
                  <a:pt x="626" y="48"/>
                </a:lnTo>
                <a:lnTo>
                  <a:pt x="630" y="39"/>
                </a:lnTo>
                <a:lnTo>
                  <a:pt x="635" y="33"/>
                </a:lnTo>
                <a:lnTo>
                  <a:pt x="642" y="32"/>
                </a:lnTo>
                <a:lnTo>
                  <a:pt x="650" y="35"/>
                </a:lnTo>
                <a:lnTo>
                  <a:pt x="656" y="41"/>
                </a:lnTo>
                <a:lnTo>
                  <a:pt x="666" y="45"/>
                </a:lnTo>
                <a:lnTo>
                  <a:pt x="674" y="41"/>
                </a:lnTo>
                <a:lnTo>
                  <a:pt x="681" y="35"/>
                </a:lnTo>
                <a:lnTo>
                  <a:pt x="693" y="30"/>
                </a:lnTo>
                <a:lnTo>
                  <a:pt x="702" y="27"/>
                </a:lnTo>
                <a:lnTo>
                  <a:pt x="713" y="24"/>
                </a:lnTo>
                <a:lnTo>
                  <a:pt x="722" y="21"/>
                </a:lnTo>
                <a:lnTo>
                  <a:pt x="728" y="17"/>
                </a:lnTo>
                <a:lnTo>
                  <a:pt x="734" y="20"/>
                </a:lnTo>
                <a:lnTo>
                  <a:pt x="744" y="23"/>
                </a:lnTo>
                <a:lnTo>
                  <a:pt x="752" y="24"/>
                </a:lnTo>
                <a:lnTo>
                  <a:pt x="761" y="23"/>
                </a:lnTo>
                <a:lnTo>
                  <a:pt x="770" y="23"/>
                </a:lnTo>
                <a:lnTo>
                  <a:pt x="776" y="17"/>
                </a:lnTo>
                <a:lnTo>
                  <a:pt x="776" y="9"/>
                </a:lnTo>
                <a:lnTo>
                  <a:pt x="779" y="3"/>
                </a:lnTo>
                <a:lnTo>
                  <a:pt x="783" y="0"/>
                </a:lnTo>
                <a:lnTo>
                  <a:pt x="791" y="0"/>
                </a:lnTo>
                <a:lnTo>
                  <a:pt x="797" y="5"/>
                </a:lnTo>
                <a:lnTo>
                  <a:pt x="807" y="9"/>
                </a:lnTo>
                <a:lnTo>
                  <a:pt x="821" y="9"/>
                </a:lnTo>
                <a:lnTo>
                  <a:pt x="831" y="9"/>
                </a:lnTo>
                <a:lnTo>
                  <a:pt x="839" y="15"/>
                </a:lnTo>
                <a:lnTo>
                  <a:pt x="846" y="18"/>
                </a:lnTo>
                <a:lnTo>
                  <a:pt x="854" y="18"/>
                </a:lnTo>
                <a:lnTo>
                  <a:pt x="861" y="18"/>
                </a:lnTo>
                <a:lnTo>
                  <a:pt x="867" y="12"/>
                </a:lnTo>
                <a:lnTo>
                  <a:pt x="876" y="11"/>
                </a:lnTo>
                <a:lnTo>
                  <a:pt x="884" y="12"/>
                </a:lnTo>
                <a:lnTo>
                  <a:pt x="891" y="17"/>
                </a:lnTo>
                <a:lnTo>
                  <a:pt x="900" y="20"/>
                </a:lnTo>
                <a:lnTo>
                  <a:pt x="908" y="24"/>
                </a:lnTo>
                <a:lnTo>
                  <a:pt x="914" y="32"/>
                </a:lnTo>
                <a:lnTo>
                  <a:pt x="917" y="39"/>
                </a:lnTo>
                <a:lnTo>
                  <a:pt x="924" y="45"/>
                </a:lnTo>
                <a:lnTo>
                  <a:pt x="932" y="51"/>
                </a:lnTo>
                <a:lnTo>
                  <a:pt x="939" y="57"/>
                </a:lnTo>
                <a:lnTo>
                  <a:pt x="950" y="59"/>
                </a:lnTo>
                <a:lnTo>
                  <a:pt x="957" y="59"/>
                </a:lnTo>
                <a:lnTo>
                  <a:pt x="966" y="53"/>
                </a:lnTo>
                <a:lnTo>
                  <a:pt x="971" y="47"/>
                </a:lnTo>
                <a:lnTo>
                  <a:pt x="978" y="51"/>
                </a:lnTo>
                <a:lnTo>
                  <a:pt x="987" y="53"/>
                </a:lnTo>
                <a:lnTo>
                  <a:pt x="996" y="56"/>
                </a:lnTo>
                <a:lnTo>
                  <a:pt x="1004" y="54"/>
                </a:lnTo>
                <a:lnTo>
                  <a:pt x="1010" y="50"/>
                </a:lnTo>
                <a:lnTo>
                  <a:pt x="1011" y="41"/>
                </a:lnTo>
                <a:lnTo>
                  <a:pt x="1019" y="39"/>
                </a:lnTo>
                <a:lnTo>
                  <a:pt x="1029" y="44"/>
                </a:lnTo>
                <a:lnTo>
                  <a:pt x="1032" y="53"/>
                </a:lnTo>
                <a:lnTo>
                  <a:pt x="1040" y="57"/>
                </a:lnTo>
                <a:lnTo>
                  <a:pt x="1046" y="68"/>
                </a:lnTo>
                <a:lnTo>
                  <a:pt x="1050" y="77"/>
                </a:lnTo>
                <a:lnTo>
                  <a:pt x="1058" y="80"/>
                </a:lnTo>
                <a:lnTo>
                  <a:pt x="1064" y="83"/>
                </a:lnTo>
                <a:lnTo>
                  <a:pt x="1073" y="84"/>
                </a:lnTo>
                <a:lnTo>
                  <a:pt x="1077" y="89"/>
                </a:lnTo>
                <a:lnTo>
                  <a:pt x="1077" y="98"/>
                </a:lnTo>
                <a:lnTo>
                  <a:pt x="1083" y="99"/>
                </a:lnTo>
                <a:lnTo>
                  <a:pt x="1091" y="102"/>
                </a:lnTo>
                <a:lnTo>
                  <a:pt x="1092" y="110"/>
                </a:lnTo>
                <a:lnTo>
                  <a:pt x="1092" y="119"/>
                </a:lnTo>
                <a:lnTo>
                  <a:pt x="1088" y="129"/>
                </a:lnTo>
                <a:lnTo>
                  <a:pt x="1088" y="135"/>
                </a:lnTo>
                <a:lnTo>
                  <a:pt x="1091" y="141"/>
                </a:lnTo>
                <a:lnTo>
                  <a:pt x="1089" y="150"/>
                </a:lnTo>
                <a:lnTo>
                  <a:pt x="1086" y="158"/>
                </a:lnTo>
                <a:lnTo>
                  <a:pt x="1085" y="168"/>
                </a:lnTo>
                <a:lnTo>
                  <a:pt x="1089" y="173"/>
                </a:lnTo>
                <a:lnTo>
                  <a:pt x="1098" y="171"/>
                </a:lnTo>
                <a:lnTo>
                  <a:pt x="1106" y="176"/>
                </a:lnTo>
                <a:lnTo>
                  <a:pt x="1112" y="182"/>
                </a:lnTo>
                <a:lnTo>
                  <a:pt x="1115" y="188"/>
                </a:lnTo>
                <a:lnTo>
                  <a:pt x="1107" y="197"/>
                </a:lnTo>
                <a:lnTo>
                  <a:pt x="1098" y="207"/>
                </a:lnTo>
                <a:lnTo>
                  <a:pt x="1089" y="216"/>
                </a:lnTo>
                <a:lnTo>
                  <a:pt x="1079" y="225"/>
                </a:lnTo>
                <a:lnTo>
                  <a:pt x="1074" y="233"/>
                </a:lnTo>
                <a:lnTo>
                  <a:pt x="1067" y="239"/>
                </a:lnTo>
                <a:lnTo>
                  <a:pt x="1058" y="242"/>
                </a:lnTo>
                <a:lnTo>
                  <a:pt x="1055" y="248"/>
                </a:lnTo>
                <a:lnTo>
                  <a:pt x="1055" y="254"/>
                </a:lnTo>
                <a:lnTo>
                  <a:pt x="1049" y="257"/>
                </a:lnTo>
                <a:lnTo>
                  <a:pt x="1041" y="258"/>
                </a:lnTo>
                <a:lnTo>
                  <a:pt x="1040" y="267"/>
                </a:lnTo>
                <a:lnTo>
                  <a:pt x="1038" y="275"/>
                </a:lnTo>
                <a:lnTo>
                  <a:pt x="1040" y="281"/>
                </a:lnTo>
                <a:lnTo>
                  <a:pt x="1034" y="288"/>
                </a:lnTo>
                <a:lnTo>
                  <a:pt x="1031" y="297"/>
                </a:lnTo>
                <a:lnTo>
                  <a:pt x="1026" y="305"/>
                </a:lnTo>
                <a:lnTo>
                  <a:pt x="1026" y="312"/>
                </a:lnTo>
                <a:lnTo>
                  <a:pt x="1025" y="323"/>
                </a:lnTo>
                <a:lnTo>
                  <a:pt x="1022" y="335"/>
                </a:lnTo>
                <a:lnTo>
                  <a:pt x="1019" y="342"/>
                </a:lnTo>
                <a:lnTo>
                  <a:pt x="1019" y="351"/>
                </a:lnTo>
                <a:lnTo>
                  <a:pt x="1019" y="360"/>
                </a:lnTo>
                <a:lnTo>
                  <a:pt x="1017" y="369"/>
                </a:lnTo>
                <a:lnTo>
                  <a:pt x="1019" y="377"/>
                </a:lnTo>
                <a:lnTo>
                  <a:pt x="1019" y="384"/>
                </a:lnTo>
                <a:lnTo>
                  <a:pt x="1010" y="390"/>
                </a:lnTo>
                <a:lnTo>
                  <a:pt x="1002" y="396"/>
                </a:lnTo>
                <a:lnTo>
                  <a:pt x="995" y="407"/>
                </a:lnTo>
                <a:lnTo>
                  <a:pt x="993" y="419"/>
                </a:lnTo>
                <a:lnTo>
                  <a:pt x="993" y="428"/>
                </a:lnTo>
                <a:lnTo>
                  <a:pt x="993" y="435"/>
                </a:lnTo>
                <a:lnTo>
                  <a:pt x="986" y="441"/>
                </a:lnTo>
                <a:lnTo>
                  <a:pt x="980" y="443"/>
                </a:lnTo>
                <a:lnTo>
                  <a:pt x="977" y="450"/>
                </a:lnTo>
                <a:lnTo>
                  <a:pt x="980" y="456"/>
                </a:lnTo>
                <a:lnTo>
                  <a:pt x="984" y="464"/>
                </a:lnTo>
                <a:lnTo>
                  <a:pt x="986" y="471"/>
                </a:lnTo>
                <a:lnTo>
                  <a:pt x="992" y="476"/>
                </a:lnTo>
                <a:lnTo>
                  <a:pt x="998" y="482"/>
                </a:lnTo>
                <a:lnTo>
                  <a:pt x="998" y="489"/>
                </a:lnTo>
                <a:lnTo>
                  <a:pt x="999" y="500"/>
                </a:lnTo>
                <a:lnTo>
                  <a:pt x="999" y="513"/>
                </a:lnTo>
                <a:lnTo>
                  <a:pt x="999" y="527"/>
                </a:lnTo>
                <a:lnTo>
                  <a:pt x="1004" y="536"/>
                </a:lnTo>
                <a:lnTo>
                  <a:pt x="1007" y="545"/>
                </a:lnTo>
                <a:lnTo>
                  <a:pt x="1008" y="554"/>
                </a:lnTo>
                <a:lnTo>
                  <a:pt x="1010" y="560"/>
                </a:lnTo>
                <a:lnTo>
                  <a:pt x="1020" y="560"/>
                </a:lnTo>
                <a:lnTo>
                  <a:pt x="1031" y="560"/>
                </a:lnTo>
                <a:lnTo>
                  <a:pt x="1040" y="557"/>
                </a:lnTo>
                <a:lnTo>
                  <a:pt x="1049" y="545"/>
                </a:lnTo>
                <a:lnTo>
                  <a:pt x="1053" y="536"/>
                </a:lnTo>
                <a:lnTo>
                  <a:pt x="1059" y="527"/>
                </a:lnTo>
                <a:lnTo>
                  <a:pt x="1065" y="519"/>
                </a:lnTo>
                <a:lnTo>
                  <a:pt x="1068" y="512"/>
                </a:lnTo>
                <a:lnTo>
                  <a:pt x="1073" y="507"/>
                </a:lnTo>
                <a:lnTo>
                  <a:pt x="1080" y="503"/>
                </a:lnTo>
                <a:lnTo>
                  <a:pt x="1082" y="497"/>
                </a:lnTo>
                <a:lnTo>
                  <a:pt x="1086" y="494"/>
                </a:lnTo>
                <a:lnTo>
                  <a:pt x="1089" y="489"/>
                </a:lnTo>
                <a:lnTo>
                  <a:pt x="1092" y="482"/>
                </a:lnTo>
                <a:lnTo>
                  <a:pt x="1085" y="477"/>
                </a:lnTo>
                <a:lnTo>
                  <a:pt x="1079" y="474"/>
                </a:lnTo>
                <a:lnTo>
                  <a:pt x="1068" y="474"/>
                </a:lnTo>
                <a:lnTo>
                  <a:pt x="1065" y="467"/>
                </a:lnTo>
                <a:lnTo>
                  <a:pt x="1068" y="462"/>
                </a:lnTo>
                <a:lnTo>
                  <a:pt x="1070" y="452"/>
                </a:lnTo>
                <a:lnTo>
                  <a:pt x="1073" y="443"/>
                </a:lnTo>
                <a:lnTo>
                  <a:pt x="1082" y="441"/>
                </a:lnTo>
                <a:lnTo>
                  <a:pt x="1089" y="440"/>
                </a:lnTo>
                <a:lnTo>
                  <a:pt x="1089" y="435"/>
                </a:lnTo>
                <a:lnTo>
                  <a:pt x="1091" y="426"/>
                </a:lnTo>
                <a:lnTo>
                  <a:pt x="1089" y="419"/>
                </a:lnTo>
                <a:lnTo>
                  <a:pt x="1088" y="411"/>
                </a:lnTo>
                <a:lnTo>
                  <a:pt x="1089" y="404"/>
                </a:lnTo>
                <a:lnTo>
                  <a:pt x="1086" y="396"/>
                </a:lnTo>
                <a:lnTo>
                  <a:pt x="1086" y="390"/>
                </a:lnTo>
                <a:lnTo>
                  <a:pt x="1079" y="387"/>
                </a:lnTo>
                <a:lnTo>
                  <a:pt x="1074" y="381"/>
                </a:lnTo>
                <a:lnTo>
                  <a:pt x="1071" y="374"/>
                </a:lnTo>
                <a:lnTo>
                  <a:pt x="1068" y="366"/>
                </a:lnTo>
                <a:lnTo>
                  <a:pt x="1074" y="363"/>
                </a:lnTo>
                <a:lnTo>
                  <a:pt x="1080" y="362"/>
                </a:lnTo>
                <a:lnTo>
                  <a:pt x="1265" y="362"/>
                </a:lnTo>
                <a:lnTo>
                  <a:pt x="1271" y="363"/>
                </a:lnTo>
                <a:lnTo>
                  <a:pt x="1472" y="474"/>
                </a:lnTo>
                <a:lnTo>
                  <a:pt x="1479" y="482"/>
                </a:lnTo>
                <a:lnTo>
                  <a:pt x="1479" y="489"/>
                </a:lnTo>
                <a:lnTo>
                  <a:pt x="1478" y="498"/>
                </a:lnTo>
                <a:lnTo>
                  <a:pt x="1479" y="506"/>
                </a:lnTo>
                <a:lnTo>
                  <a:pt x="1485" y="513"/>
                </a:lnTo>
                <a:lnTo>
                  <a:pt x="1556" y="566"/>
                </a:lnTo>
                <a:lnTo>
                  <a:pt x="1566" y="573"/>
                </a:lnTo>
                <a:lnTo>
                  <a:pt x="1563" y="582"/>
                </a:lnTo>
                <a:lnTo>
                  <a:pt x="1562" y="593"/>
                </a:lnTo>
                <a:lnTo>
                  <a:pt x="1557" y="606"/>
                </a:lnTo>
                <a:lnTo>
                  <a:pt x="1553" y="620"/>
                </a:lnTo>
                <a:lnTo>
                  <a:pt x="1547" y="635"/>
                </a:lnTo>
                <a:lnTo>
                  <a:pt x="1541" y="651"/>
                </a:lnTo>
                <a:lnTo>
                  <a:pt x="1545" y="659"/>
                </a:lnTo>
                <a:lnTo>
                  <a:pt x="1542" y="665"/>
                </a:lnTo>
                <a:lnTo>
                  <a:pt x="1547" y="671"/>
                </a:lnTo>
                <a:lnTo>
                  <a:pt x="1557" y="678"/>
                </a:lnTo>
                <a:lnTo>
                  <a:pt x="1562" y="686"/>
                </a:lnTo>
                <a:lnTo>
                  <a:pt x="1568" y="692"/>
                </a:lnTo>
                <a:lnTo>
                  <a:pt x="1575" y="696"/>
                </a:lnTo>
                <a:lnTo>
                  <a:pt x="1583" y="704"/>
                </a:lnTo>
                <a:lnTo>
                  <a:pt x="1584" y="714"/>
                </a:lnTo>
                <a:lnTo>
                  <a:pt x="1577" y="719"/>
                </a:lnTo>
                <a:lnTo>
                  <a:pt x="1572" y="728"/>
                </a:lnTo>
                <a:lnTo>
                  <a:pt x="1569" y="738"/>
                </a:lnTo>
                <a:lnTo>
                  <a:pt x="1572" y="749"/>
                </a:lnTo>
                <a:lnTo>
                  <a:pt x="1578" y="752"/>
                </a:lnTo>
                <a:lnTo>
                  <a:pt x="1578" y="762"/>
                </a:lnTo>
                <a:lnTo>
                  <a:pt x="1577" y="771"/>
                </a:lnTo>
                <a:lnTo>
                  <a:pt x="1574" y="782"/>
                </a:lnTo>
                <a:lnTo>
                  <a:pt x="1574" y="800"/>
                </a:lnTo>
                <a:lnTo>
                  <a:pt x="1580" y="810"/>
                </a:lnTo>
                <a:lnTo>
                  <a:pt x="1587" y="822"/>
                </a:lnTo>
                <a:lnTo>
                  <a:pt x="1593" y="834"/>
                </a:lnTo>
                <a:lnTo>
                  <a:pt x="1592" y="851"/>
                </a:lnTo>
                <a:lnTo>
                  <a:pt x="1596" y="861"/>
                </a:lnTo>
                <a:lnTo>
                  <a:pt x="1601" y="875"/>
                </a:lnTo>
                <a:lnTo>
                  <a:pt x="1611" y="884"/>
                </a:lnTo>
                <a:lnTo>
                  <a:pt x="1622" y="887"/>
                </a:lnTo>
                <a:lnTo>
                  <a:pt x="1631" y="894"/>
                </a:lnTo>
                <a:lnTo>
                  <a:pt x="1637" y="905"/>
                </a:lnTo>
                <a:lnTo>
                  <a:pt x="1644" y="912"/>
                </a:lnTo>
                <a:lnTo>
                  <a:pt x="1641" y="918"/>
                </a:lnTo>
                <a:lnTo>
                  <a:pt x="1647" y="924"/>
                </a:lnTo>
                <a:lnTo>
                  <a:pt x="1640" y="932"/>
                </a:lnTo>
                <a:lnTo>
                  <a:pt x="1641" y="939"/>
                </a:lnTo>
                <a:lnTo>
                  <a:pt x="1637" y="945"/>
                </a:lnTo>
                <a:lnTo>
                  <a:pt x="1637" y="953"/>
                </a:lnTo>
                <a:lnTo>
                  <a:pt x="1637" y="965"/>
                </a:lnTo>
                <a:lnTo>
                  <a:pt x="1640" y="975"/>
                </a:lnTo>
                <a:lnTo>
                  <a:pt x="1640" y="987"/>
                </a:lnTo>
                <a:lnTo>
                  <a:pt x="1640" y="999"/>
                </a:lnTo>
                <a:lnTo>
                  <a:pt x="1640" y="1014"/>
                </a:lnTo>
                <a:lnTo>
                  <a:pt x="1643" y="1025"/>
                </a:lnTo>
                <a:lnTo>
                  <a:pt x="1649" y="1034"/>
                </a:lnTo>
                <a:lnTo>
                  <a:pt x="1644" y="1047"/>
                </a:lnTo>
                <a:lnTo>
                  <a:pt x="1643" y="1062"/>
                </a:lnTo>
                <a:lnTo>
                  <a:pt x="1646" y="1077"/>
                </a:lnTo>
                <a:lnTo>
                  <a:pt x="1643" y="1089"/>
                </a:lnTo>
                <a:lnTo>
                  <a:pt x="1646" y="1097"/>
                </a:lnTo>
                <a:lnTo>
                  <a:pt x="1649" y="1112"/>
                </a:lnTo>
                <a:lnTo>
                  <a:pt x="1658" y="1124"/>
                </a:lnTo>
                <a:lnTo>
                  <a:pt x="1659" y="1136"/>
                </a:lnTo>
                <a:lnTo>
                  <a:pt x="1656" y="1148"/>
                </a:lnTo>
                <a:lnTo>
                  <a:pt x="1655" y="1161"/>
                </a:lnTo>
                <a:lnTo>
                  <a:pt x="1647" y="1170"/>
                </a:lnTo>
                <a:lnTo>
                  <a:pt x="1647" y="1181"/>
                </a:lnTo>
                <a:lnTo>
                  <a:pt x="1638" y="1194"/>
                </a:lnTo>
                <a:lnTo>
                  <a:pt x="1631" y="1205"/>
                </a:lnTo>
                <a:lnTo>
                  <a:pt x="1620" y="1212"/>
                </a:lnTo>
                <a:lnTo>
                  <a:pt x="1619" y="1224"/>
                </a:lnTo>
                <a:lnTo>
                  <a:pt x="1611" y="1232"/>
                </a:lnTo>
                <a:lnTo>
                  <a:pt x="1607" y="1235"/>
                </a:lnTo>
                <a:lnTo>
                  <a:pt x="1605" y="1245"/>
                </a:lnTo>
                <a:lnTo>
                  <a:pt x="1596" y="1248"/>
                </a:lnTo>
                <a:lnTo>
                  <a:pt x="1584" y="1254"/>
                </a:lnTo>
                <a:lnTo>
                  <a:pt x="1574" y="1260"/>
                </a:lnTo>
                <a:lnTo>
                  <a:pt x="1566" y="1263"/>
                </a:lnTo>
                <a:lnTo>
                  <a:pt x="1557" y="1271"/>
                </a:lnTo>
                <a:lnTo>
                  <a:pt x="1548" y="1275"/>
                </a:lnTo>
                <a:lnTo>
                  <a:pt x="1536" y="1278"/>
                </a:lnTo>
                <a:lnTo>
                  <a:pt x="1521" y="1286"/>
                </a:lnTo>
                <a:lnTo>
                  <a:pt x="1506" y="1292"/>
                </a:lnTo>
                <a:lnTo>
                  <a:pt x="1490" y="1298"/>
                </a:lnTo>
                <a:lnTo>
                  <a:pt x="1476" y="1305"/>
                </a:lnTo>
                <a:lnTo>
                  <a:pt x="1461" y="1313"/>
                </a:lnTo>
                <a:lnTo>
                  <a:pt x="1449" y="1322"/>
                </a:lnTo>
                <a:lnTo>
                  <a:pt x="1442" y="1331"/>
                </a:lnTo>
                <a:lnTo>
                  <a:pt x="1437" y="1341"/>
                </a:lnTo>
                <a:lnTo>
                  <a:pt x="1428" y="1347"/>
                </a:lnTo>
                <a:lnTo>
                  <a:pt x="1421" y="1353"/>
                </a:lnTo>
                <a:lnTo>
                  <a:pt x="1415" y="1364"/>
                </a:lnTo>
                <a:lnTo>
                  <a:pt x="1409" y="1371"/>
                </a:lnTo>
                <a:lnTo>
                  <a:pt x="1404" y="1379"/>
                </a:lnTo>
                <a:lnTo>
                  <a:pt x="1400" y="1383"/>
                </a:lnTo>
                <a:lnTo>
                  <a:pt x="1389" y="1385"/>
                </a:lnTo>
                <a:lnTo>
                  <a:pt x="1379" y="1391"/>
                </a:lnTo>
                <a:lnTo>
                  <a:pt x="1370" y="1395"/>
                </a:lnTo>
                <a:lnTo>
                  <a:pt x="1361" y="1406"/>
                </a:lnTo>
                <a:lnTo>
                  <a:pt x="1349" y="1415"/>
                </a:lnTo>
                <a:lnTo>
                  <a:pt x="1340" y="1427"/>
                </a:lnTo>
                <a:lnTo>
                  <a:pt x="1326" y="1433"/>
                </a:lnTo>
                <a:lnTo>
                  <a:pt x="1316" y="1443"/>
                </a:lnTo>
                <a:lnTo>
                  <a:pt x="1313" y="1454"/>
                </a:lnTo>
                <a:lnTo>
                  <a:pt x="1313" y="1466"/>
                </a:lnTo>
                <a:lnTo>
                  <a:pt x="1316" y="1475"/>
                </a:lnTo>
                <a:lnTo>
                  <a:pt x="1325" y="1484"/>
                </a:lnTo>
                <a:lnTo>
                  <a:pt x="1329" y="1493"/>
                </a:lnTo>
                <a:lnTo>
                  <a:pt x="1332" y="1505"/>
                </a:lnTo>
                <a:lnTo>
                  <a:pt x="1332" y="1517"/>
                </a:lnTo>
                <a:lnTo>
                  <a:pt x="1335" y="1529"/>
                </a:lnTo>
                <a:lnTo>
                  <a:pt x="1341" y="1541"/>
                </a:lnTo>
                <a:lnTo>
                  <a:pt x="1347" y="1553"/>
                </a:lnTo>
                <a:lnTo>
                  <a:pt x="1346" y="1566"/>
                </a:lnTo>
                <a:lnTo>
                  <a:pt x="1344" y="1578"/>
                </a:lnTo>
                <a:lnTo>
                  <a:pt x="1347" y="1587"/>
                </a:lnTo>
                <a:lnTo>
                  <a:pt x="1350" y="1581"/>
                </a:lnTo>
                <a:lnTo>
                  <a:pt x="1355" y="1571"/>
                </a:lnTo>
                <a:lnTo>
                  <a:pt x="1356" y="1565"/>
                </a:lnTo>
                <a:lnTo>
                  <a:pt x="1361" y="1572"/>
                </a:lnTo>
                <a:lnTo>
                  <a:pt x="1358" y="1581"/>
                </a:lnTo>
                <a:lnTo>
                  <a:pt x="1356" y="1593"/>
                </a:lnTo>
                <a:lnTo>
                  <a:pt x="1358" y="1605"/>
                </a:lnTo>
                <a:lnTo>
                  <a:pt x="1358" y="1614"/>
                </a:lnTo>
                <a:lnTo>
                  <a:pt x="1356" y="1622"/>
                </a:lnTo>
                <a:lnTo>
                  <a:pt x="1355" y="1632"/>
                </a:lnTo>
                <a:lnTo>
                  <a:pt x="1353" y="1640"/>
                </a:lnTo>
                <a:lnTo>
                  <a:pt x="1349" y="1653"/>
                </a:lnTo>
                <a:lnTo>
                  <a:pt x="1346" y="1665"/>
                </a:lnTo>
                <a:lnTo>
                  <a:pt x="1352" y="1665"/>
                </a:lnTo>
                <a:lnTo>
                  <a:pt x="1358" y="1667"/>
                </a:lnTo>
                <a:lnTo>
                  <a:pt x="1355" y="1677"/>
                </a:lnTo>
                <a:lnTo>
                  <a:pt x="1352" y="1685"/>
                </a:lnTo>
                <a:lnTo>
                  <a:pt x="1347" y="1689"/>
                </a:lnTo>
                <a:lnTo>
                  <a:pt x="1338" y="1697"/>
                </a:lnTo>
                <a:lnTo>
                  <a:pt x="1335" y="1709"/>
                </a:lnTo>
                <a:lnTo>
                  <a:pt x="1325" y="1713"/>
                </a:lnTo>
                <a:lnTo>
                  <a:pt x="1314" y="1718"/>
                </a:lnTo>
                <a:lnTo>
                  <a:pt x="1301" y="1719"/>
                </a:lnTo>
                <a:lnTo>
                  <a:pt x="1292" y="1727"/>
                </a:lnTo>
                <a:lnTo>
                  <a:pt x="1281" y="1730"/>
                </a:lnTo>
                <a:lnTo>
                  <a:pt x="1269" y="1733"/>
                </a:lnTo>
                <a:lnTo>
                  <a:pt x="1257" y="1734"/>
                </a:lnTo>
                <a:lnTo>
                  <a:pt x="1248" y="1739"/>
                </a:lnTo>
                <a:lnTo>
                  <a:pt x="1241" y="1745"/>
                </a:lnTo>
                <a:lnTo>
                  <a:pt x="1226" y="1749"/>
                </a:lnTo>
                <a:lnTo>
                  <a:pt x="1214" y="1757"/>
                </a:lnTo>
                <a:lnTo>
                  <a:pt x="1205" y="1766"/>
                </a:lnTo>
                <a:lnTo>
                  <a:pt x="1197" y="1773"/>
                </a:lnTo>
                <a:lnTo>
                  <a:pt x="1193" y="1781"/>
                </a:lnTo>
                <a:lnTo>
                  <a:pt x="1188" y="1788"/>
                </a:lnTo>
                <a:lnTo>
                  <a:pt x="1194" y="1797"/>
                </a:lnTo>
                <a:lnTo>
                  <a:pt x="1202" y="1806"/>
                </a:lnTo>
                <a:lnTo>
                  <a:pt x="1205" y="1796"/>
                </a:lnTo>
                <a:lnTo>
                  <a:pt x="1211" y="1799"/>
                </a:lnTo>
                <a:lnTo>
                  <a:pt x="1208" y="1814"/>
                </a:lnTo>
                <a:lnTo>
                  <a:pt x="1211" y="1826"/>
                </a:lnTo>
                <a:lnTo>
                  <a:pt x="1209" y="1835"/>
                </a:lnTo>
                <a:lnTo>
                  <a:pt x="1208" y="1845"/>
                </a:lnTo>
                <a:lnTo>
                  <a:pt x="1202" y="1857"/>
                </a:lnTo>
                <a:lnTo>
                  <a:pt x="1196" y="1874"/>
                </a:lnTo>
                <a:lnTo>
                  <a:pt x="1191" y="1887"/>
                </a:lnTo>
                <a:lnTo>
                  <a:pt x="1190" y="1898"/>
                </a:lnTo>
                <a:lnTo>
                  <a:pt x="1187" y="1910"/>
                </a:lnTo>
                <a:lnTo>
                  <a:pt x="1185" y="1919"/>
                </a:lnTo>
                <a:lnTo>
                  <a:pt x="1178" y="1928"/>
                </a:lnTo>
                <a:lnTo>
                  <a:pt x="1172" y="1938"/>
                </a:lnTo>
                <a:lnTo>
                  <a:pt x="1163" y="1944"/>
                </a:lnTo>
                <a:lnTo>
                  <a:pt x="1154" y="1952"/>
                </a:lnTo>
                <a:lnTo>
                  <a:pt x="1145" y="1953"/>
                </a:lnTo>
                <a:lnTo>
                  <a:pt x="1139" y="1956"/>
                </a:lnTo>
                <a:lnTo>
                  <a:pt x="1134" y="1964"/>
                </a:lnTo>
                <a:lnTo>
                  <a:pt x="1125" y="1970"/>
                </a:lnTo>
                <a:lnTo>
                  <a:pt x="1119" y="1980"/>
                </a:lnTo>
                <a:lnTo>
                  <a:pt x="1110" y="1991"/>
                </a:lnTo>
                <a:lnTo>
                  <a:pt x="1106" y="1998"/>
                </a:lnTo>
                <a:lnTo>
                  <a:pt x="1104" y="2006"/>
                </a:lnTo>
                <a:lnTo>
                  <a:pt x="1103" y="2013"/>
                </a:lnTo>
                <a:lnTo>
                  <a:pt x="1095" y="2018"/>
                </a:lnTo>
                <a:lnTo>
                  <a:pt x="1088" y="2030"/>
                </a:lnTo>
                <a:lnTo>
                  <a:pt x="1080" y="2040"/>
                </a:lnTo>
                <a:lnTo>
                  <a:pt x="1071" y="2054"/>
                </a:lnTo>
                <a:lnTo>
                  <a:pt x="1061" y="2066"/>
                </a:lnTo>
                <a:lnTo>
                  <a:pt x="1052" y="2076"/>
                </a:lnTo>
                <a:lnTo>
                  <a:pt x="1044" y="2087"/>
                </a:lnTo>
                <a:lnTo>
                  <a:pt x="1040" y="2096"/>
                </a:lnTo>
                <a:lnTo>
                  <a:pt x="1029" y="2097"/>
                </a:lnTo>
                <a:lnTo>
                  <a:pt x="1020" y="2105"/>
                </a:lnTo>
                <a:lnTo>
                  <a:pt x="1011" y="2111"/>
                </a:lnTo>
                <a:lnTo>
                  <a:pt x="1002" y="2120"/>
                </a:lnTo>
                <a:lnTo>
                  <a:pt x="993" y="2132"/>
                </a:lnTo>
                <a:lnTo>
                  <a:pt x="983" y="2141"/>
                </a:lnTo>
                <a:lnTo>
                  <a:pt x="975" y="2148"/>
                </a:lnTo>
                <a:lnTo>
                  <a:pt x="971" y="2154"/>
                </a:lnTo>
                <a:lnTo>
                  <a:pt x="960" y="2162"/>
                </a:lnTo>
                <a:lnTo>
                  <a:pt x="953" y="2166"/>
                </a:lnTo>
                <a:lnTo>
                  <a:pt x="945" y="2172"/>
                </a:lnTo>
                <a:lnTo>
                  <a:pt x="935" y="2178"/>
                </a:lnTo>
                <a:lnTo>
                  <a:pt x="927" y="2187"/>
                </a:lnTo>
                <a:lnTo>
                  <a:pt x="915" y="2193"/>
                </a:lnTo>
                <a:lnTo>
                  <a:pt x="905" y="2198"/>
                </a:lnTo>
                <a:lnTo>
                  <a:pt x="891" y="2207"/>
                </a:lnTo>
                <a:lnTo>
                  <a:pt x="881" y="2214"/>
                </a:lnTo>
                <a:lnTo>
                  <a:pt x="870" y="2222"/>
                </a:lnTo>
                <a:lnTo>
                  <a:pt x="860" y="2226"/>
                </a:lnTo>
                <a:lnTo>
                  <a:pt x="848" y="2228"/>
                </a:lnTo>
                <a:lnTo>
                  <a:pt x="836" y="2229"/>
                </a:lnTo>
                <a:lnTo>
                  <a:pt x="824" y="2228"/>
                </a:lnTo>
                <a:lnTo>
                  <a:pt x="812" y="2225"/>
                </a:lnTo>
                <a:lnTo>
                  <a:pt x="801" y="2228"/>
                </a:lnTo>
                <a:lnTo>
                  <a:pt x="795" y="2238"/>
                </a:lnTo>
                <a:lnTo>
                  <a:pt x="792" y="2244"/>
                </a:lnTo>
                <a:lnTo>
                  <a:pt x="780" y="2246"/>
                </a:lnTo>
                <a:lnTo>
                  <a:pt x="765" y="2240"/>
                </a:lnTo>
                <a:lnTo>
                  <a:pt x="756" y="2241"/>
                </a:lnTo>
                <a:lnTo>
                  <a:pt x="752" y="2246"/>
                </a:lnTo>
                <a:lnTo>
                  <a:pt x="750" y="2253"/>
                </a:lnTo>
                <a:lnTo>
                  <a:pt x="741" y="2253"/>
                </a:lnTo>
                <a:lnTo>
                  <a:pt x="734" y="2252"/>
                </a:lnTo>
                <a:lnTo>
                  <a:pt x="726" y="2250"/>
                </a:lnTo>
                <a:lnTo>
                  <a:pt x="717" y="2246"/>
                </a:lnTo>
                <a:lnTo>
                  <a:pt x="704" y="2246"/>
                </a:lnTo>
                <a:lnTo>
                  <a:pt x="692" y="2244"/>
                </a:lnTo>
                <a:lnTo>
                  <a:pt x="680" y="2241"/>
                </a:lnTo>
                <a:lnTo>
                  <a:pt x="671" y="2241"/>
                </a:lnTo>
                <a:lnTo>
                  <a:pt x="662" y="2249"/>
                </a:lnTo>
                <a:lnTo>
                  <a:pt x="653" y="2249"/>
                </a:lnTo>
                <a:lnTo>
                  <a:pt x="642" y="2249"/>
                </a:lnTo>
                <a:lnTo>
                  <a:pt x="632" y="2244"/>
                </a:lnTo>
                <a:lnTo>
                  <a:pt x="624" y="2243"/>
                </a:lnTo>
                <a:lnTo>
                  <a:pt x="617" y="2244"/>
                </a:lnTo>
                <a:lnTo>
                  <a:pt x="608" y="2246"/>
                </a:lnTo>
                <a:lnTo>
                  <a:pt x="597" y="2246"/>
                </a:lnTo>
                <a:lnTo>
                  <a:pt x="588" y="2252"/>
                </a:lnTo>
                <a:lnTo>
                  <a:pt x="582" y="2261"/>
                </a:lnTo>
                <a:lnTo>
                  <a:pt x="573" y="2262"/>
                </a:lnTo>
                <a:lnTo>
                  <a:pt x="566" y="2264"/>
                </a:lnTo>
                <a:lnTo>
                  <a:pt x="555" y="2262"/>
                </a:lnTo>
                <a:lnTo>
                  <a:pt x="552" y="2268"/>
                </a:lnTo>
                <a:lnTo>
                  <a:pt x="545" y="2267"/>
                </a:lnTo>
                <a:lnTo>
                  <a:pt x="537" y="2265"/>
                </a:lnTo>
                <a:lnTo>
                  <a:pt x="527" y="2262"/>
                </a:lnTo>
                <a:lnTo>
                  <a:pt x="518" y="2267"/>
                </a:lnTo>
                <a:lnTo>
                  <a:pt x="504" y="2268"/>
                </a:lnTo>
                <a:lnTo>
                  <a:pt x="495" y="2276"/>
                </a:lnTo>
                <a:lnTo>
                  <a:pt x="485" y="2282"/>
                </a:lnTo>
                <a:lnTo>
                  <a:pt x="474" y="2288"/>
                </a:lnTo>
                <a:lnTo>
                  <a:pt x="465" y="2288"/>
                </a:lnTo>
                <a:lnTo>
                  <a:pt x="455" y="2285"/>
                </a:lnTo>
                <a:lnTo>
                  <a:pt x="441" y="2282"/>
                </a:lnTo>
                <a:lnTo>
                  <a:pt x="432" y="2277"/>
                </a:lnTo>
                <a:lnTo>
                  <a:pt x="432" y="2268"/>
                </a:lnTo>
                <a:lnTo>
                  <a:pt x="423" y="2265"/>
                </a:lnTo>
                <a:lnTo>
                  <a:pt x="416" y="2262"/>
                </a:lnTo>
                <a:lnTo>
                  <a:pt x="410" y="2267"/>
                </a:lnTo>
                <a:lnTo>
                  <a:pt x="404" y="2267"/>
                </a:lnTo>
                <a:lnTo>
                  <a:pt x="401" y="2262"/>
                </a:lnTo>
                <a:lnTo>
                  <a:pt x="407" y="2258"/>
                </a:lnTo>
                <a:lnTo>
                  <a:pt x="404" y="2250"/>
                </a:lnTo>
                <a:lnTo>
                  <a:pt x="396" y="2247"/>
                </a:lnTo>
                <a:lnTo>
                  <a:pt x="387" y="2249"/>
                </a:lnTo>
                <a:lnTo>
                  <a:pt x="386" y="2256"/>
                </a:lnTo>
                <a:lnTo>
                  <a:pt x="387" y="2267"/>
                </a:lnTo>
                <a:lnTo>
                  <a:pt x="383" y="2268"/>
                </a:lnTo>
                <a:lnTo>
                  <a:pt x="380" y="2261"/>
                </a:lnTo>
                <a:lnTo>
                  <a:pt x="380" y="2253"/>
                </a:lnTo>
                <a:lnTo>
                  <a:pt x="378" y="2246"/>
                </a:lnTo>
                <a:lnTo>
                  <a:pt x="383" y="2240"/>
                </a:lnTo>
                <a:lnTo>
                  <a:pt x="386" y="2234"/>
                </a:lnTo>
                <a:lnTo>
                  <a:pt x="383" y="2225"/>
                </a:lnTo>
                <a:lnTo>
                  <a:pt x="378" y="2216"/>
                </a:lnTo>
                <a:lnTo>
                  <a:pt x="374" y="2210"/>
                </a:lnTo>
                <a:lnTo>
                  <a:pt x="368" y="2205"/>
                </a:lnTo>
                <a:lnTo>
                  <a:pt x="365" y="2198"/>
                </a:lnTo>
                <a:lnTo>
                  <a:pt x="363" y="2192"/>
                </a:lnTo>
                <a:lnTo>
                  <a:pt x="362" y="2187"/>
                </a:lnTo>
                <a:lnTo>
                  <a:pt x="356" y="2189"/>
                </a:lnTo>
                <a:lnTo>
                  <a:pt x="353" y="2183"/>
                </a:lnTo>
                <a:lnTo>
                  <a:pt x="353" y="2174"/>
                </a:lnTo>
                <a:lnTo>
                  <a:pt x="354" y="2168"/>
                </a:lnTo>
                <a:lnTo>
                  <a:pt x="362" y="2169"/>
                </a:lnTo>
                <a:lnTo>
                  <a:pt x="368" y="2172"/>
                </a:lnTo>
                <a:lnTo>
                  <a:pt x="374" y="2165"/>
                </a:lnTo>
                <a:lnTo>
                  <a:pt x="377" y="2147"/>
                </a:lnTo>
                <a:lnTo>
                  <a:pt x="374" y="2129"/>
                </a:lnTo>
                <a:lnTo>
                  <a:pt x="371" y="2118"/>
                </a:lnTo>
                <a:lnTo>
                  <a:pt x="362" y="2109"/>
                </a:lnTo>
                <a:lnTo>
                  <a:pt x="359" y="2097"/>
                </a:lnTo>
                <a:lnTo>
                  <a:pt x="351" y="2090"/>
                </a:lnTo>
                <a:lnTo>
                  <a:pt x="342" y="2079"/>
                </a:lnTo>
                <a:lnTo>
                  <a:pt x="335" y="2069"/>
                </a:lnTo>
                <a:lnTo>
                  <a:pt x="332" y="2057"/>
                </a:lnTo>
                <a:lnTo>
                  <a:pt x="323" y="2046"/>
                </a:lnTo>
                <a:lnTo>
                  <a:pt x="318" y="2039"/>
                </a:lnTo>
                <a:lnTo>
                  <a:pt x="314" y="2030"/>
                </a:lnTo>
                <a:lnTo>
                  <a:pt x="309" y="2015"/>
                </a:lnTo>
                <a:lnTo>
                  <a:pt x="303" y="2000"/>
                </a:lnTo>
                <a:lnTo>
                  <a:pt x="297" y="1985"/>
                </a:lnTo>
                <a:lnTo>
                  <a:pt x="293" y="1971"/>
                </a:lnTo>
                <a:lnTo>
                  <a:pt x="288" y="1961"/>
                </a:lnTo>
                <a:lnTo>
                  <a:pt x="279" y="1953"/>
                </a:lnTo>
                <a:lnTo>
                  <a:pt x="276" y="1943"/>
                </a:lnTo>
                <a:lnTo>
                  <a:pt x="270" y="1934"/>
                </a:lnTo>
                <a:lnTo>
                  <a:pt x="261" y="1928"/>
                </a:lnTo>
                <a:lnTo>
                  <a:pt x="252" y="1922"/>
                </a:lnTo>
                <a:lnTo>
                  <a:pt x="243" y="1916"/>
                </a:lnTo>
                <a:lnTo>
                  <a:pt x="237" y="1908"/>
                </a:lnTo>
                <a:lnTo>
                  <a:pt x="230" y="1901"/>
                </a:lnTo>
                <a:lnTo>
                  <a:pt x="224" y="1892"/>
                </a:lnTo>
                <a:lnTo>
                  <a:pt x="218" y="1886"/>
                </a:lnTo>
                <a:lnTo>
                  <a:pt x="215" y="1877"/>
                </a:lnTo>
                <a:lnTo>
                  <a:pt x="207" y="1869"/>
                </a:lnTo>
                <a:lnTo>
                  <a:pt x="203" y="1863"/>
                </a:lnTo>
                <a:lnTo>
                  <a:pt x="203" y="1851"/>
                </a:lnTo>
                <a:lnTo>
                  <a:pt x="200" y="1841"/>
                </a:lnTo>
                <a:lnTo>
                  <a:pt x="194" y="1833"/>
                </a:lnTo>
                <a:lnTo>
                  <a:pt x="194" y="1827"/>
                </a:lnTo>
                <a:lnTo>
                  <a:pt x="197" y="1820"/>
                </a:lnTo>
                <a:lnTo>
                  <a:pt x="194" y="1811"/>
                </a:lnTo>
                <a:lnTo>
                  <a:pt x="188" y="1805"/>
                </a:lnTo>
                <a:lnTo>
                  <a:pt x="186" y="1796"/>
                </a:lnTo>
                <a:lnTo>
                  <a:pt x="185" y="1788"/>
                </a:lnTo>
                <a:lnTo>
                  <a:pt x="180" y="1779"/>
                </a:lnTo>
                <a:lnTo>
                  <a:pt x="179" y="1772"/>
                </a:lnTo>
                <a:lnTo>
                  <a:pt x="180" y="1766"/>
                </a:lnTo>
                <a:lnTo>
                  <a:pt x="177" y="1755"/>
                </a:lnTo>
                <a:lnTo>
                  <a:pt x="176" y="1743"/>
                </a:lnTo>
                <a:lnTo>
                  <a:pt x="176" y="1730"/>
                </a:lnTo>
                <a:lnTo>
                  <a:pt x="173" y="1718"/>
                </a:lnTo>
                <a:lnTo>
                  <a:pt x="167" y="1709"/>
                </a:lnTo>
                <a:lnTo>
                  <a:pt x="164" y="1698"/>
                </a:lnTo>
                <a:lnTo>
                  <a:pt x="159" y="1692"/>
                </a:lnTo>
                <a:lnTo>
                  <a:pt x="159" y="1683"/>
                </a:lnTo>
                <a:lnTo>
                  <a:pt x="158" y="1674"/>
                </a:lnTo>
                <a:lnTo>
                  <a:pt x="161" y="1664"/>
                </a:lnTo>
                <a:lnTo>
                  <a:pt x="159" y="1652"/>
                </a:lnTo>
                <a:lnTo>
                  <a:pt x="155" y="1643"/>
                </a:lnTo>
                <a:lnTo>
                  <a:pt x="159" y="1635"/>
                </a:lnTo>
                <a:lnTo>
                  <a:pt x="158" y="1628"/>
                </a:lnTo>
                <a:lnTo>
                  <a:pt x="152" y="1619"/>
                </a:lnTo>
                <a:lnTo>
                  <a:pt x="153" y="1610"/>
                </a:lnTo>
                <a:lnTo>
                  <a:pt x="161" y="1611"/>
                </a:lnTo>
                <a:lnTo>
                  <a:pt x="162" y="1602"/>
                </a:lnTo>
                <a:lnTo>
                  <a:pt x="159" y="1593"/>
                </a:lnTo>
                <a:lnTo>
                  <a:pt x="156" y="1586"/>
                </a:lnTo>
                <a:lnTo>
                  <a:pt x="152" y="1577"/>
                </a:lnTo>
                <a:lnTo>
                  <a:pt x="144" y="1568"/>
                </a:lnTo>
                <a:lnTo>
                  <a:pt x="137" y="1560"/>
                </a:lnTo>
                <a:lnTo>
                  <a:pt x="129" y="1550"/>
                </a:lnTo>
                <a:lnTo>
                  <a:pt x="126" y="1538"/>
                </a:lnTo>
                <a:lnTo>
                  <a:pt x="119" y="1532"/>
                </a:lnTo>
                <a:lnTo>
                  <a:pt x="114" y="1523"/>
                </a:lnTo>
                <a:lnTo>
                  <a:pt x="107" y="1515"/>
                </a:lnTo>
                <a:lnTo>
                  <a:pt x="101" y="1503"/>
                </a:lnTo>
                <a:lnTo>
                  <a:pt x="95" y="1494"/>
                </a:lnTo>
                <a:lnTo>
                  <a:pt x="93" y="1485"/>
                </a:lnTo>
                <a:lnTo>
                  <a:pt x="87" y="1476"/>
                </a:lnTo>
                <a:lnTo>
                  <a:pt x="86" y="1463"/>
                </a:lnTo>
                <a:lnTo>
                  <a:pt x="81" y="1454"/>
                </a:lnTo>
                <a:lnTo>
                  <a:pt x="74" y="1446"/>
                </a:lnTo>
                <a:lnTo>
                  <a:pt x="69" y="1439"/>
                </a:lnTo>
                <a:lnTo>
                  <a:pt x="63" y="1427"/>
                </a:lnTo>
                <a:lnTo>
                  <a:pt x="56" y="1410"/>
                </a:lnTo>
                <a:lnTo>
                  <a:pt x="47" y="1395"/>
                </a:lnTo>
                <a:lnTo>
                  <a:pt x="39" y="1382"/>
                </a:lnTo>
                <a:lnTo>
                  <a:pt x="32" y="1370"/>
                </a:lnTo>
                <a:lnTo>
                  <a:pt x="23" y="1365"/>
                </a:lnTo>
                <a:lnTo>
                  <a:pt x="17" y="1361"/>
                </a:lnTo>
                <a:lnTo>
                  <a:pt x="14" y="1349"/>
                </a:lnTo>
                <a:lnTo>
                  <a:pt x="6" y="1335"/>
                </a:lnTo>
                <a:lnTo>
                  <a:pt x="0" y="1322"/>
                </a:lnTo>
                <a:lnTo>
                  <a:pt x="0" y="1301"/>
                </a:lnTo>
                <a:lnTo>
                  <a:pt x="3" y="1278"/>
                </a:lnTo>
                <a:lnTo>
                  <a:pt x="6" y="1256"/>
                </a:lnTo>
                <a:lnTo>
                  <a:pt x="6" y="1235"/>
                </a:lnTo>
                <a:lnTo>
                  <a:pt x="5" y="1215"/>
                </a:lnTo>
                <a:lnTo>
                  <a:pt x="2" y="1208"/>
                </a:lnTo>
                <a:lnTo>
                  <a:pt x="14" y="1200"/>
                </a:lnTo>
                <a:lnTo>
                  <a:pt x="21" y="1185"/>
                </a:lnTo>
                <a:lnTo>
                  <a:pt x="26" y="1167"/>
                </a:lnTo>
                <a:lnTo>
                  <a:pt x="30" y="1149"/>
                </a:lnTo>
                <a:lnTo>
                  <a:pt x="36" y="1139"/>
                </a:lnTo>
                <a:lnTo>
                  <a:pt x="36" y="1103"/>
                </a:lnTo>
                <a:lnTo>
                  <a:pt x="48" y="1094"/>
                </a:lnTo>
                <a:lnTo>
                  <a:pt x="47" y="1071"/>
                </a:lnTo>
                <a:lnTo>
                  <a:pt x="57" y="1059"/>
                </a:lnTo>
                <a:lnTo>
                  <a:pt x="68" y="1052"/>
                </a:lnTo>
                <a:lnTo>
                  <a:pt x="72" y="1041"/>
                </a:lnTo>
                <a:lnTo>
                  <a:pt x="69" y="1035"/>
                </a:lnTo>
                <a:lnTo>
                  <a:pt x="78" y="1029"/>
                </a:lnTo>
                <a:lnTo>
                  <a:pt x="87" y="1026"/>
                </a:lnTo>
                <a:lnTo>
                  <a:pt x="96" y="1020"/>
                </a:lnTo>
                <a:lnTo>
                  <a:pt x="104" y="1008"/>
                </a:lnTo>
                <a:lnTo>
                  <a:pt x="110" y="998"/>
                </a:lnTo>
                <a:lnTo>
                  <a:pt x="117" y="989"/>
                </a:lnTo>
                <a:lnTo>
                  <a:pt x="116" y="974"/>
                </a:lnTo>
                <a:lnTo>
                  <a:pt x="117" y="960"/>
                </a:lnTo>
                <a:lnTo>
                  <a:pt x="120" y="948"/>
                </a:lnTo>
                <a:lnTo>
                  <a:pt x="120" y="936"/>
                </a:lnTo>
                <a:lnTo>
                  <a:pt x="116" y="926"/>
                </a:lnTo>
                <a:lnTo>
                  <a:pt x="119" y="914"/>
                </a:lnTo>
                <a:lnTo>
                  <a:pt x="110" y="908"/>
                </a:lnTo>
                <a:lnTo>
                  <a:pt x="105" y="902"/>
                </a:lnTo>
                <a:lnTo>
                  <a:pt x="99" y="888"/>
                </a:lnTo>
                <a:lnTo>
                  <a:pt x="93" y="876"/>
                </a:lnTo>
                <a:lnTo>
                  <a:pt x="92" y="867"/>
                </a:lnTo>
                <a:lnTo>
                  <a:pt x="87" y="863"/>
                </a:lnTo>
                <a:lnTo>
                  <a:pt x="86" y="857"/>
                </a:lnTo>
                <a:lnTo>
                  <a:pt x="86" y="845"/>
                </a:lnTo>
                <a:lnTo>
                  <a:pt x="80" y="836"/>
                </a:lnTo>
                <a:lnTo>
                  <a:pt x="72" y="830"/>
                </a:lnTo>
                <a:lnTo>
                  <a:pt x="72" y="822"/>
                </a:lnTo>
                <a:lnTo>
                  <a:pt x="80" y="813"/>
                </a:lnTo>
                <a:lnTo>
                  <a:pt x="90" y="807"/>
                </a:lnTo>
                <a:lnTo>
                  <a:pt x="96" y="795"/>
                </a:lnTo>
                <a:lnTo>
                  <a:pt x="95" y="782"/>
                </a:lnTo>
                <a:lnTo>
                  <a:pt x="87" y="767"/>
                </a:lnTo>
                <a:lnTo>
                  <a:pt x="80" y="750"/>
                </a:lnTo>
                <a:lnTo>
                  <a:pt x="72" y="734"/>
                </a:lnTo>
                <a:lnTo>
                  <a:pt x="66" y="714"/>
                </a:lnTo>
                <a:lnTo>
                  <a:pt x="60" y="699"/>
                </a:lnTo>
                <a:lnTo>
                  <a:pt x="51" y="693"/>
                </a:lnTo>
                <a:lnTo>
                  <a:pt x="45" y="681"/>
                </a:lnTo>
                <a:lnTo>
                  <a:pt x="41" y="668"/>
                </a:lnTo>
                <a:lnTo>
                  <a:pt x="35" y="657"/>
                </a:lnTo>
                <a:lnTo>
                  <a:pt x="42" y="648"/>
                </a:lnTo>
                <a:lnTo>
                  <a:pt x="38" y="641"/>
                </a:lnTo>
                <a:lnTo>
                  <a:pt x="30" y="635"/>
                </a:lnTo>
                <a:lnTo>
                  <a:pt x="26" y="627"/>
                </a:lnTo>
                <a:lnTo>
                  <a:pt x="29" y="615"/>
                </a:lnTo>
                <a:lnTo>
                  <a:pt x="26" y="602"/>
                </a:lnTo>
                <a:lnTo>
                  <a:pt x="17" y="593"/>
                </a:lnTo>
                <a:close/>
              </a:path>
            </a:pathLst>
          </a:custGeom>
          <a:noFill/>
          <a:ln w="1905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ZA" sz="2000">
              <a:solidFill>
                <a:srgbClr val="FFFFFF"/>
              </a:solidFill>
              <a:cs typeface="+mn-cs"/>
            </a:endParaRPr>
          </a:p>
        </p:txBody>
      </p:sp>
      <p:sp>
        <p:nvSpPr>
          <p:cNvPr id="2" name="TextBox 1"/>
          <p:cNvSpPr txBox="1"/>
          <p:nvPr/>
        </p:nvSpPr>
        <p:spPr>
          <a:xfrm>
            <a:off x="6136795" y="356454"/>
            <a:ext cx="3027024" cy="461665"/>
          </a:xfrm>
          <a:prstGeom prst="rect">
            <a:avLst/>
          </a:prstGeom>
          <a:noFill/>
        </p:spPr>
        <p:txBody>
          <a:bodyPr wrap="square" rtlCol="0">
            <a:spAutoFit/>
          </a:bodyPr>
          <a:lstStyle/>
          <a:p>
            <a:r>
              <a:rPr lang="en-ZA" sz="2000" u="sng" dirty="0" smtClean="0">
                <a:solidFill>
                  <a:srgbClr val="7030A0"/>
                </a:solidFill>
              </a:rPr>
              <a:t>INTRODUCTION</a:t>
            </a:r>
            <a:r>
              <a:rPr lang="en-ZA" u="sng" dirty="0" smtClean="0">
                <a:solidFill>
                  <a:srgbClr val="7030A0"/>
                </a:solidFill>
              </a:rPr>
              <a:t> </a:t>
            </a:r>
            <a:r>
              <a:rPr lang="en-ZA" sz="1600" u="sng" dirty="0" smtClean="0">
                <a:solidFill>
                  <a:srgbClr val="7030A0"/>
                </a:solidFill>
              </a:rPr>
              <a:t>(1 of </a:t>
            </a:r>
            <a:r>
              <a:rPr lang="en-ZA" sz="1600" u="sng" dirty="0" smtClean="0">
                <a:solidFill>
                  <a:srgbClr val="7030A0"/>
                </a:solidFill>
              </a:rPr>
              <a:t>11)</a:t>
            </a:r>
            <a:endParaRPr lang="en-ZA" sz="1600" u="sng" dirty="0">
              <a:solidFill>
                <a:srgbClr val="7030A0"/>
              </a:solidFill>
            </a:endParaRPr>
          </a:p>
        </p:txBody>
      </p:sp>
    </p:spTree>
    <p:extLst>
      <p:ext uri="{BB962C8B-B14F-4D97-AF65-F5344CB8AC3E}">
        <p14:creationId xmlns:p14="http://schemas.microsoft.com/office/powerpoint/2010/main" val="4021463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275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groundwater productiv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19200"/>
            <a:ext cx="7540625" cy="533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1789112" y="17106"/>
            <a:ext cx="5486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800" b="1" dirty="0" smtClean="0">
                <a:solidFill>
                  <a:srgbClr val="000000"/>
                </a:solidFill>
                <a:latin typeface="Arial Rounded MT Bold" pitchFamily="34" charset="0"/>
              </a:rPr>
              <a:t>Groundwater Potential Map over Molopo-</a:t>
            </a:r>
            <a:r>
              <a:rPr lang="en-US" sz="2800" b="1" dirty="0" err="1" smtClean="0">
                <a:solidFill>
                  <a:srgbClr val="000000"/>
                </a:solidFill>
                <a:latin typeface="Arial Rounded MT Bold" pitchFamily="34" charset="0"/>
              </a:rPr>
              <a:t>Nossob</a:t>
            </a:r>
            <a:r>
              <a:rPr lang="en-US" sz="2800" b="1" dirty="0" smtClean="0">
                <a:solidFill>
                  <a:srgbClr val="000000"/>
                </a:solidFill>
                <a:latin typeface="Arial Rounded MT Bold" pitchFamily="34" charset="0"/>
              </a:rPr>
              <a:t> </a:t>
            </a:r>
            <a:r>
              <a:rPr lang="en-US" sz="2800" b="1" dirty="0" smtClean="0">
                <a:solidFill>
                  <a:srgbClr val="000000"/>
                </a:solidFill>
                <a:latin typeface="Arial Rounded MT Bold" pitchFamily="34" charset="0"/>
              </a:rPr>
              <a:t>Basin </a:t>
            </a:r>
          </a:p>
          <a:p>
            <a:pPr algn="ctr" eaLnBrk="1" hangingPunct="1"/>
            <a:r>
              <a:rPr lang="en-ZA" sz="2800" b="1" i="1" u="sng" kern="0" dirty="0" smtClean="0">
                <a:solidFill>
                  <a:srgbClr val="7030A0"/>
                </a:solidFill>
                <a:latin typeface="Arial"/>
                <a:cs typeface="Arial"/>
              </a:rPr>
              <a:t>(12 </a:t>
            </a:r>
            <a:r>
              <a:rPr lang="en-ZA" sz="2800" b="1" i="1" u="sng" kern="0" dirty="0">
                <a:solidFill>
                  <a:srgbClr val="7030A0"/>
                </a:solidFill>
                <a:latin typeface="Arial"/>
                <a:cs typeface="Arial"/>
              </a:rPr>
              <a:t>OF 20)</a:t>
            </a:r>
            <a:endParaRPr lang="en-US" sz="2800" b="1" dirty="0" smtClean="0">
              <a:solidFill>
                <a:srgbClr val="000000"/>
              </a:solidFill>
              <a:latin typeface="Arial Rounded MT Bold" pitchFamily="34" charset="0"/>
            </a:endParaRPr>
          </a:p>
        </p:txBody>
      </p:sp>
    </p:spTree>
    <p:extLst>
      <p:ext uri="{BB962C8B-B14F-4D97-AF65-F5344CB8AC3E}">
        <p14:creationId xmlns:p14="http://schemas.microsoft.com/office/powerpoint/2010/main" val="4263828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76200"/>
            <a:ext cx="8229600" cy="1143000"/>
          </a:xfrm>
        </p:spPr>
        <p:txBody>
          <a:bodyPr/>
          <a:lstStyle/>
          <a:p>
            <a:pPr eaLnBrk="1" hangingPunct="1"/>
            <a:r>
              <a:rPr lang="en-US" sz="3200" b="1" dirty="0" smtClean="0"/>
              <a:t>Recharge map (CMB</a:t>
            </a:r>
            <a:r>
              <a:rPr lang="en-US" sz="3200" b="1" dirty="0" smtClean="0"/>
              <a:t>)</a:t>
            </a:r>
            <a:br>
              <a:rPr lang="en-US" sz="3200" b="1" dirty="0" smtClean="0"/>
            </a:br>
            <a:r>
              <a:rPr lang="en-ZA" sz="2800" b="1" i="1" u="sng" dirty="0" smtClean="0">
                <a:solidFill>
                  <a:srgbClr val="7030A0"/>
                </a:solidFill>
              </a:rPr>
              <a:t>(13 </a:t>
            </a:r>
            <a:r>
              <a:rPr lang="en-ZA" sz="2800" b="1" i="1" u="sng" dirty="0">
                <a:solidFill>
                  <a:srgbClr val="7030A0"/>
                </a:solidFill>
              </a:rPr>
              <a:t>OF 20)</a:t>
            </a:r>
            <a:endParaRPr lang="en-US" sz="3200" b="1" dirty="0" smtClean="0"/>
          </a:p>
        </p:txBody>
      </p:sp>
      <p:pic>
        <p:nvPicPr>
          <p:cNvPr id="2048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19200"/>
            <a:ext cx="7620000"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58499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sz="3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Key </a:t>
            </a:r>
            <a:r>
              <a:rPr lang="en-ZA" sz="3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Monitoirng</a:t>
            </a:r>
            <a:r>
              <a:rPr lang="en-ZA" sz="3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Boreholes in Lesotho Part of the </a:t>
            </a:r>
            <a:r>
              <a:rPr lang="en-ZA" sz="3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Basin</a:t>
            </a:r>
            <a:br>
              <a:rPr lang="en-ZA" sz="3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r>
              <a:rPr lang="en-ZA" sz="2800" b="1" i="1" u="sng" dirty="0" smtClean="0">
                <a:solidFill>
                  <a:srgbClr val="7030A0"/>
                </a:solidFill>
              </a:rPr>
              <a:t>(14 </a:t>
            </a:r>
            <a:r>
              <a:rPr lang="en-ZA" sz="2800" b="1" i="1" u="sng" dirty="0">
                <a:solidFill>
                  <a:srgbClr val="7030A0"/>
                </a:solidFill>
              </a:rPr>
              <a:t>OF 20)</a:t>
            </a:r>
            <a:endParaRPr lang="en-ZA" sz="3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Text Placeholder 2"/>
          <p:cNvSpPr>
            <a:spLocks noGrp="1"/>
          </p:cNvSpPr>
          <p:nvPr>
            <p:ph type="body" idx="1"/>
          </p:nvPr>
        </p:nvSpPr>
        <p:spPr/>
        <p:txBody>
          <a:bodyPr/>
          <a:lstStyle/>
          <a:p>
            <a:endParaRPr lang="en-ZA" dirty="0"/>
          </a:p>
        </p:txBody>
      </p:sp>
      <p:pic>
        <p:nvPicPr>
          <p:cNvPr id="4" name="Picture 3" descr="C:\Users\USER\Documents\WATER AFFAIRS\GWD\Monitoring\boreholes.jpg"/>
          <p:cNvPicPr/>
          <p:nvPr/>
        </p:nvPicPr>
        <p:blipFill rotWithShape="1">
          <a:blip r:embed="rId2">
            <a:extLst>
              <a:ext uri="{28A0092B-C50C-407E-A947-70E740481C1C}">
                <a14:useLocalDpi xmlns:a14="http://schemas.microsoft.com/office/drawing/2010/main" val="0"/>
              </a:ext>
            </a:extLst>
          </a:blip>
          <a:srcRect l="3251" t="8650" r="2477" b="9256"/>
          <a:stretch/>
        </p:blipFill>
        <p:spPr bwMode="auto">
          <a:xfrm>
            <a:off x="762000" y="1641452"/>
            <a:ext cx="6414502" cy="446449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496065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Autofit/>
          </a:bodyPr>
          <a:lstStyle/>
          <a:p>
            <a:r>
              <a:rPr lang="en-ZA"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Key monitoring springs in Lesotho Part of the Basin </a:t>
            </a:r>
            <a:r>
              <a:rPr lang="en-ZA" sz="2800" b="1" i="1" u="sng" dirty="0" smtClean="0">
                <a:solidFill>
                  <a:srgbClr val="7030A0"/>
                </a:solidFill>
              </a:rPr>
              <a:t>(15 </a:t>
            </a:r>
            <a:r>
              <a:rPr lang="en-ZA" sz="2800" b="1" i="1" u="sng" dirty="0">
                <a:solidFill>
                  <a:srgbClr val="7030A0"/>
                </a:solidFill>
              </a:rPr>
              <a:t>OF 20)</a:t>
            </a:r>
            <a:r>
              <a:rPr lang="en-ZA"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r>
            <a:br>
              <a:rPr lang="en-ZA"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endParaRPr lang="en-ZA"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Text Placeholder 2"/>
          <p:cNvSpPr>
            <a:spLocks noGrp="1"/>
          </p:cNvSpPr>
          <p:nvPr>
            <p:ph type="body" idx="1"/>
          </p:nvPr>
        </p:nvSpPr>
        <p:spPr/>
        <p:txBody>
          <a:bodyPr/>
          <a:lstStyle/>
          <a:p>
            <a:endParaRPr lang="en-ZA"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564" y="1412776"/>
            <a:ext cx="6768169"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87030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unspoiled</a:t>
            </a:r>
            <a:r>
              <a:rPr lang="en-ZA" dirty="0"/>
              <a:t> </a:t>
            </a:r>
            <a:r>
              <a:rPr lang="en-ZA"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wetland </a:t>
            </a:r>
            <a:r>
              <a:rPr lang="en-ZA" sz="2800" b="1" i="1" u="sng" dirty="0" smtClean="0">
                <a:solidFill>
                  <a:srgbClr val="7030A0"/>
                </a:solidFill>
              </a:rPr>
              <a:t>(16 </a:t>
            </a:r>
            <a:r>
              <a:rPr lang="en-ZA" sz="2800" b="1" i="1" u="sng" dirty="0">
                <a:solidFill>
                  <a:srgbClr val="7030A0"/>
                </a:solidFill>
              </a:rPr>
              <a:t>OF 20)</a:t>
            </a:r>
            <a:endParaRPr lang="en-ZA"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 name="Text Placeholder 4"/>
          <p:cNvSpPr>
            <a:spLocks noGrp="1"/>
          </p:cNvSpPr>
          <p:nvPr>
            <p:ph type="body" idx="1"/>
          </p:nvPr>
        </p:nvSpPr>
        <p:spPr/>
        <p:txBody>
          <a:bodyPr/>
          <a:lstStyle/>
          <a:p>
            <a:endParaRPr lang="en-ZA"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72816"/>
            <a:ext cx="8280920"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96964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204" y="19878"/>
            <a:ext cx="8229600" cy="1143000"/>
          </a:xfrm>
        </p:spPr>
        <p:txBody>
          <a:bodyPr/>
          <a:lstStyle/>
          <a:p>
            <a:r>
              <a:rPr lang="en-ZA"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degraded</a:t>
            </a:r>
            <a:r>
              <a:rPr lang="en-ZA" dirty="0" smtClean="0"/>
              <a:t> </a:t>
            </a:r>
            <a:r>
              <a:rPr lang="en-ZA"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wetlands </a:t>
            </a:r>
            <a:r>
              <a:rPr lang="en-ZA" sz="2800" b="1" i="1" u="sng" dirty="0" smtClean="0">
                <a:solidFill>
                  <a:srgbClr val="7030A0"/>
                </a:solidFill>
              </a:rPr>
              <a:t>(17 </a:t>
            </a:r>
            <a:r>
              <a:rPr lang="en-ZA" sz="2800" b="1" i="1" u="sng" dirty="0">
                <a:solidFill>
                  <a:srgbClr val="7030A0"/>
                </a:solidFill>
              </a:rPr>
              <a:t>OF 20)</a:t>
            </a:r>
            <a:endParaRPr lang="en-ZA"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Text Placeholder 2"/>
          <p:cNvSpPr>
            <a:spLocks noGrp="1"/>
          </p:cNvSpPr>
          <p:nvPr>
            <p:ph type="body" idx="1"/>
          </p:nvPr>
        </p:nvSpPr>
        <p:spPr/>
        <p:txBody>
          <a:bodyPr/>
          <a:lstStyle/>
          <a:p>
            <a:endParaRPr lang="en-ZA"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84784"/>
            <a:ext cx="8136904"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61296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760" y="135496"/>
            <a:ext cx="8229600" cy="860648"/>
          </a:xfrm>
        </p:spPr>
        <p:txBody>
          <a:bodyPr>
            <a:normAutofit fontScale="90000"/>
          </a:bodyPr>
          <a:lstStyle/>
          <a:p>
            <a:r>
              <a:rPr lang="en-ZA"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Wetland</a:t>
            </a:r>
            <a:r>
              <a:rPr lang="en-ZA" dirty="0" smtClean="0"/>
              <a:t> </a:t>
            </a:r>
            <a:r>
              <a:rPr lang="en-ZA"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Rehabilitation with </a:t>
            </a:r>
            <a:r>
              <a:rPr lang="en-ZA"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weir </a:t>
            </a:r>
            <a:r>
              <a:rPr lang="en-ZA" sz="2800" b="1" i="1" u="sng" dirty="0" smtClean="0">
                <a:solidFill>
                  <a:srgbClr val="7030A0"/>
                </a:solidFill>
              </a:rPr>
              <a:t>(18 </a:t>
            </a:r>
            <a:r>
              <a:rPr lang="en-ZA" sz="2800" b="1" i="1" u="sng" dirty="0">
                <a:solidFill>
                  <a:srgbClr val="7030A0"/>
                </a:solidFill>
              </a:rPr>
              <a:t>OF 20)</a:t>
            </a:r>
            <a:endParaRPr lang="en-ZA"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Text Placeholder 2"/>
          <p:cNvSpPr>
            <a:spLocks noGrp="1"/>
          </p:cNvSpPr>
          <p:nvPr>
            <p:ph type="body" idx="1"/>
          </p:nvPr>
        </p:nvSpPr>
        <p:spPr/>
        <p:txBody>
          <a:bodyPr/>
          <a:lstStyle/>
          <a:p>
            <a:endParaRPr lang="en-ZA" dirty="0"/>
          </a:p>
        </p:txBody>
      </p:sp>
      <p:pic>
        <p:nvPicPr>
          <p:cNvPr id="1026" name="Picture 2" descr="C:\Users\USER\Desktop\ALL DESKTOP\100NVTIM\IMAG00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96752"/>
            <a:ext cx="7920880"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3656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normAutofit fontScale="90000"/>
          </a:bodyPr>
          <a:lstStyle/>
          <a:p>
            <a:r>
              <a:rPr lang="en-ZA" sz="43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Wetland</a:t>
            </a:r>
            <a:r>
              <a:rPr lang="en-ZA" sz="4000" dirty="0">
                <a:solidFill>
                  <a:prstClr val="black"/>
                </a:solidFill>
              </a:rPr>
              <a:t> </a:t>
            </a:r>
            <a:r>
              <a:rPr lang="en-ZA" sz="43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Rehabilitation with </a:t>
            </a:r>
            <a:r>
              <a:rPr lang="en-ZA" sz="43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gabions </a:t>
            </a:r>
            <a:r>
              <a:rPr lang="en-ZA" sz="2800" b="1" i="1" u="sng" dirty="0" smtClean="0">
                <a:solidFill>
                  <a:srgbClr val="7030A0"/>
                </a:solidFill>
              </a:rPr>
              <a:t>(19 </a:t>
            </a:r>
            <a:r>
              <a:rPr lang="en-ZA" sz="2800" b="1" i="1" u="sng" dirty="0">
                <a:solidFill>
                  <a:srgbClr val="7030A0"/>
                </a:solidFill>
              </a:rPr>
              <a:t>OF 20)</a:t>
            </a:r>
            <a:endParaRPr lang="en-ZA" dirty="0"/>
          </a:p>
        </p:txBody>
      </p:sp>
      <p:sp>
        <p:nvSpPr>
          <p:cNvPr id="3" name="Text Placeholder 2"/>
          <p:cNvSpPr>
            <a:spLocks noGrp="1"/>
          </p:cNvSpPr>
          <p:nvPr>
            <p:ph type="body" idx="1"/>
          </p:nvPr>
        </p:nvSpPr>
        <p:spPr/>
        <p:txBody>
          <a:bodyPr/>
          <a:lstStyle/>
          <a:p>
            <a:endParaRPr lang="en-ZA" dirty="0"/>
          </a:p>
        </p:txBody>
      </p:sp>
      <p:pic>
        <p:nvPicPr>
          <p:cNvPr id="2050" name="Picture 2" descr="C:\Users\USER\Desktop\ALL DESKTOP\100NVTIM\IMAG00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96752"/>
            <a:ext cx="8208912"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5397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76200" y="274638"/>
            <a:ext cx="9067800" cy="334962"/>
          </a:xfrm>
        </p:spPr>
        <p:txBody>
          <a:bodyPr/>
          <a:lstStyle/>
          <a:p>
            <a:pPr algn="l" eaLnBrk="1" hangingPunct="1"/>
            <a:r>
              <a:rPr lang="en-ZA" sz="2000" b="1" dirty="0" smtClean="0"/>
              <a:t/>
            </a:r>
            <a:br>
              <a:rPr lang="en-ZA" sz="2000" b="1" dirty="0" smtClean="0"/>
            </a:br>
            <a:r>
              <a:rPr lang="en-ZA" sz="2000" b="1" dirty="0" smtClean="0"/>
              <a:t>TRAINING ON “INTEGRATION OF GROUNDWATER MANAGEMENT  INTO AFRICAN BASIN ORGANISATIONS” </a:t>
            </a:r>
            <a:r>
              <a:rPr lang="en-ZA" sz="1800" b="1" dirty="0" smtClean="0"/>
              <a:t>ORANGE-SENQU RIVER COMMISION (ORASECOM), 23-27 Sept. 2013, Wits University, </a:t>
            </a:r>
            <a:r>
              <a:rPr lang="en-ZA" sz="1800" b="1" dirty="0" err="1" smtClean="0"/>
              <a:t>Joburg</a:t>
            </a:r>
            <a:r>
              <a:rPr lang="en-ZA" sz="1800" b="1" dirty="0" smtClean="0"/>
              <a:t>, South </a:t>
            </a:r>
            <a:r>
              <a:rPr lang="en-ZA" sz="1800" b="1" dirty="0" smtClean="0"/>
              <a:t>Africa </a:t>
            </a:r>
            <a:r>
              <a:rPr lang="en-ZA" sz="2000" b="1" i="1" u="sng" dirty="0">
                <a:solidFill>
                  <a:srgbClr val="7030A0"/>
                </a:solidFill>
              </a:rPr>
              <a:t>(</a:t>
            </a:r>
            <a:r>
              <a:rPr lang="en-ZA" sz="2000" b="1" i="1" u="sng" dirty="0" smtClean="0">
                <a:solidFill>
                  <a:srgbClr val="7030A0"/>
                </a:solidFill>
              </a:rPr>
              <a:t>20 </a:t>
            </a:r>
            <a:r>
              <a:rPr lang="en-ZA" sz="2000" b="1" i="1" u="sng" dirty="0">
                <a:solidFill>
                  <a:srgbClr val="7030A0"/>
                </a:solidFill>
              </a:rPr>
              <a:t>OF 20)</a:t>
            </a:r>
            <a:endParaRPr lang="en-US" sz="2000" b="1" dirty="0" smtClean="0"/>
          </a:p>
        </p:txBody>
      </p:sp>
      <p:pic>
        <p:nvPicPr>
          <p:cNvPr id="2" name="Picture 1"/>
          <p:cNvPicPr>
            <a:picLocks noChangeAspect="1"/>
          </p:cNvPicPr>
          <p:nvPr/>
        </p:nvPicPr>
        <p:blipFill>
          <a:blip r:embed="rId2"/>
          <a:stretch>
            <a:fillRect/>
          </a:stretch>
        </p:blipFill>
        <p:spPr>
          <a:xfrm>
            <a:off x="278027" y="1295400"/>
            <a:ext cx="7141501" cy="5376801"/>
          </a:xfrm>
          <a:prstGeom prst="rect">
            <a:avLst/>
          </a:prstGeom>
        </p:spPr>
      </p:pic>
      <p:sp>
        <p:nvSpPr>
          <p:cNvPr id="3" name="TextBox 2"/>
          <p:cNvSpPr txBox="1"/>
          <p:nvPr/>
        </p:nvSpPr>
        <p:spPr>
          <a:xfrm>
            <a:off x="7427766" y="990600"/>
            <a:ext cx="1773899" cy="6863417"/>
          </a:xfrm>
          <a:prstGeom prst="rect">
            <a:avLst/>
          </a:prstGeom>
          <a:noFill/>
        </p:spPr>
        <p:txBody>
          <a:bodyPr wrap="square" rtlCol="0">
            <a:spAutoFit/>
          </a:bodyPr>
          <a:lstStyle/>
          <a:p>
            <a:r>
              <a:rPr lang="en-ZA" sz="1800" b="1" dirty="0" smtClean="0"/>
              <a:t>Partners:</a:t>
            </a:r>
          </a:p>
          <a:p>
            <a:pPr marL="342900" indent="-342900">
              <a:buFont typeface="Arial" panose="020B0604020202020204" pitchFamily="34" charset="0"/>
              <a:buChar char="•"/>
            </a:pPr>
            <a:r>
              <a:rPr lang="en-ZA" sz="1600" dirty="0"/>
              <a:t>A</a:t>
            </a:r>
            <a:r>
              <a:rPr lang="en-ZA" sz="1600" dirty="0" smtClean="0"/>
              <a:t>FGWN</a:t>
            </a:r>
          </a:p>
          <a:p>
            <a:pPr marL="342900" indent="-342900">
              <a:buFont typeface="Arial" panose="020B0604020202020204" pitchFamily="34" charset="0"/>
              <a:buChar char="•"/>
            </a:pPr>
            <a:r>
              <a:rPr lang="en-ZA" sz="1600" dirty="0" smtClean="0"/>
              <a:t>BGR</a:t>
            </a:r>
          </a:p>
          <a:p>
            <a:pPr marL="342900" indent="-342900">
              <a:buFont typeface="Arial" panose="020B0604020202020204" pitchFamily="34" charset="0"/>
              <a:buChar char="•"/>
            </a:pPr>
            <a:r>
              <a:rPr lang="en-ZA" sz="1600" dirty="0" smtClean="0"/>
              <a:t>IWMI</a:t>
            </a:r>
          </a:p>
          <a:p>
            <a:pPr marL="342900" indent="-342900">
              <a:buFont typeface="Arial" panose="020B0604020202020204" pitchFamily="34" charset="0"/>
              <a:buChar char="•"/>
            </a:pPr>
            <a:r>
              <a:rPr lang="en-ZA" sz="1600" dirty="0" smtClean="0"/>
              <a:t>Wits University</a:t>
            </a:r>
          </a:p>
          <a:p>
            <a:pPr marL="342900" indent="-342900">
              <a:buFont typeface="Arial" panose="020B0604020202020204" pitchFamily="34" charset="0"/>
              <a:buChar char="•"/>
            </a:pPr>
            <a:r>
              <a:rPr lang="en-ZA" sz="1600" dirty="0" smtClean="0"/>
              <a:t>SADC</a:t>
            </a:r>
          </a:p>
          <a:p>
            <a:pPr marL="342900" indent="-342900">
              <a:buFont typeface="Arial" panose="020B0604020202020204" pitchFamily="34" charset="0"/>
              <a:buChar char="•"/>
            </a:pPr>
            <a:r>
              <a:rPr lang="en-ZA" sz="1600" dirty="0" smtClean="0"/>
              <a:t>WRC</a:t>
            </a:r>
          </a:p>
          <a:p>
            <a:pPr marL="342900" indent="-342900">
              <a:buFont typeface="Arial" panose="020B0604020202020204" pitchFamily="34" charset="0"/>
              <a:buChar char="•"/>
            </a:pPr>
            <a:r>
              <a:rPr lang="en-ZA" sz="1600" dirty="0" smtClean="0"/>
              <a:t>UWC</a:t>
            </a:r>
          </a:p>
          <a:p>
            <a:r>
              <a:rPr lang="en-ZA" sz="1800" b="1" dirty="0" smtClean="0"/>
              <a:t>Process:</a:t>
            </a:r>
          </a:p>
          <a:p>
            <a:pPr marL="342900" indent="-342900">
              <a:buFont typeface="Arial" panose="020B0604020202020204" pitchFamily="34" charset="0"/>
              <a:buChar char="•"/>
            </a:pPr>
            <a:r>
              <a:rPr lang="en-ZA" sz="1600" dirty="0" smtClean="0"/>
              <a:t>Basic GW </a:t>
            </a:r>
            <a:r>
              <a:rPr lang="en-ZA" sz="1600" dirty="0" err="1" smtClean="0"/>
              <a:t>Mngt</a:t>
            </a:r>
            <a:r>
              <a:rPr lang="en-ZA" sz="1600" dirty="0" smtClean="0"/>
              <a:t> Concepts &amp; Strategies, </a:t>
            </a:r>
            <a:r>
              <a:rPr lang="en-ZA" sz="1600" dirty="0" err="1" smtClean="0"/>
              <a:t>wif</a:t>
            </a:r>
            <a:r>
              <a:rPr lang="en-ZA" sz="1600" dirty="0" smtClean="0"/>
              <a:t> connection to CC, Food Security, </a:t>
            </a:r>
            <a:r>
              <a:rPr lang="en-ZA" sz="1600" dirty="0" err="1" smtClean="0"/>
              <a:t>etc</a:t>
            </a:r>
            <a:endParaRPr lang="en-ZA" sz="1600" dirty="0" smtClean="0"/>
          </a:p>
          <a:p>
            <a:pPr marL="342900" indent="-342900">
              <a:buFont typeface="Arial" panose="020B0604020202020204" pitchFamily="34" charset="0"/>
              <a:buChar char="•"/>
            </a:pPr>
            <a:r>
              <a:rPr lang="en-ZA" sz="1600" dirty="0" smtClean="0"/>
              <a:t>Group </a:t>
            </a:r>
            <a:r>
              <a:rPr lang="en-ZA" sz="1600" dirty="0" err="1" smtClean="0"/>
              <a:t>Exerciese</a:t>
            </a:r>
            <a:r>
              <a:rPr lang="en-ZA" sz="1600" dirty="0" smtClean="0"/>
              <a:t>, role plays, field visit to AMD Site, Randfontein,  East Gauteng</a:t>
            </a:r>
          </a:p>
          <a:p>
            <a:pPr marL="342900" indent="-342900">
              <a:buFont typeface="Arial" panose="020B0604020202020204" pitchFamily="34" charset="0"/>
              <a:buChar char="•"/>
            </a:pPr>
            <a:endParaRPr lang="en-ZA" sz="1800" dirty="0"/>
          </a:p>
          <a:p>
            <a:endParaRPr lang="en-ZA" sz="1800" dirty="0"/>
          </a:p>
        </p:txBody>
      </p:sp>
    </p:spTree>
    <p:extLst>
      <p:ext uri="{BB962C8B-B14F-4D97-AF65-F5344CB8AC3E}">
        <p14:creationId xmlns:p14="http://schemas.microsoft.com/office/powerpoint/2010/main" val="1431488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642910" y="2285992"/>
            <a:ext cx="8229600" cy="1928802"/>
          </a:xfrm>
          <a:prstGeom prst="rect">
            <a:avLst/>
          </a:prstGeom>
        </p:spPr>
        <p:txBody>
          <a:bodyPr>
            <a:normAutofit fontScale="55000" lnSpcReduction="2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ZA"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ZA"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ZA" sz="4600" b="1" i="0" u="none" strike="noStrike" kern="1200" cap="none" spc="0" normalizeH="0" baseline="0" noProof="0" dirty="0" smtClean="0">
                <a:ln>
                  <a:noFill/>
                </a:ln>
                <a:solidFill>
                  <a:schemeClr val="accent3">
                    <a:lumMod val="20000"/>
                    <a:lumOff val="80000"/>
                  </a:schemeClr>
                </a:solidFill>
                <a:effectLst/>
                <a:uLnTx/>
                <a:uFillTx/>
                <a:latin typeface="+mn-lt"/>
                <a:ea typeface="+mn-ea"/>
                <a:cs typeface="+mn-cs"/>
              </a:rPr>
              <a:t>Thank you.</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ZA" sz="4600" b="1" i="0" u="none" strike="noStrike" kern="1200" cap="none" spc="0" normalizeH="0" baseline="0" noProof="0" dirty="0" smtClean="0">
              <a:ln>
                <a:noFill/>
              </a:ln>
              <a:solidFill>
                <a:schemeClr val="accent3">
                  <a:lumMod val="20000"/>
                  <a:lumOff val="80000"/>
                </a:schemeClr>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ZA" sz="4600" b="1" i="0" u="none" strike="noStrike" kern="1200" cap="none" spc="0" normalizeH="0" baseline="0" noProof="0" dirty="0" smtClean="0">
                <a:ln>
                  <a:noFill/>
                </a:ln>
                <a:solidFill>
                  <a:schemeClr val="accent3">
                    <a:lumMod val="20000"/>
                    <a:lumOff val="80000"/>
                  </a:schemeClr>
                </a:solidFill>
                <a:effectLst/>
                <a:uLnTx/>
                <a:uFillTx/>
                <a:latin typeface="+mn-lt"/>
                <a:ea typeface="+mn-ea"/>
                <a:cs typeface="+mn-cs"/>
              </a:rPr>
              <a:t>www.orasecom.org </a:t>
            </a:r>
          </a:p>
        </p:txBody>
      </p:sp>
      <p:pic>
        <p:nvPicPr>
          <p:cNvPr id="2053" name="Picture 5"/>
          <p:cNvPicPr>
            <a:picLocks noChangeAspect="1" noChangeArrowheads="1"/>
          </p:cNvPicPr>
          <p:nvPr/>
        </p:nvPicPr>
        <p:blipFill>
          <a:blip r:embed="rId2" cstate="print"/>
          <a:srcRect/>
          <a:stretch>
            <a:fillRect/>
          </a:stretch>
        </p:blipFill>
        <p:spPr bwMode="auto">
          <a:xfrm>
            <a:off x="0" y="0"/>
            <a:ext cx="9144000" cy="6286519"/>
          </a:xfrm>
          <a:prstGeom prst="rect">
            <a:avLst/>
          </a:prstGeom>
          <a:noFill/>
          <a:ln w="9525">
            <a:noFill/>
            <a:miter lim="800000"/>
            <a:headEnd/>
            <a:tailEnd/>
          </a:ln>
        </p:spPr>
      </p:pic>
      <p:sp>
        <p:nvSpPr>
          <p:cNvPr id="9" name="Content Placeholder 2"/>
          <p:cNvSpPr txBox="1">
            <a:spLocks/>
          </p:cNvSpPr>
          <p:nvPr/>
        </p:nvSpPr>
        <p:spPr>
          <a:xfrm>
            <a:off x="0" y="838200"/>
            <a:ext cx="4319614" cy="1905000"/>
          </a:xfrm>
          <a:prstGeom prst="rect">
            <a:avLst/>
          </a:prstGeom>
        </p:spPr>
        <p:txBody>
          <a:bodyPr>
            <a:normAutofit fontScale="47500" lnSpcReduction="2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ZA"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ZA"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ZA" sz="4600" b="1" i="0" u="none" strike="noStrike" kern="1200" cap="none" spc="0" normalizeH="0" baseline="0" noProof="0" dirty="0" smtClean="0">
                <a:ln>
                  <a:noFill/>
                </a:ln>
                <a:solidFill>
                  <a:schemeClr val="accent1">
                    <a:lumMod val="60000"/>
                    <a:lumOff val="40000"/>
                  </a:schemeClr>
                </a:solidFill>
                <a:effectLst/>
                <a:uLnTx/>
                <a:uFillTx/>
                <a:latin typeface="+mn-lt"/>
                <a:ea typeface="+mn-ea"/>
                <a:cs typeface="+mn-cs"/>
              </a:rPr>
              <a:t>Thank you.</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ZA" sz="4600" b="1" i="0" u="none" strike="noStrike" kern="1200" cap="none" spc="0" normalizeH="0" baseline="0" noProof="0" dirty="0" smtClean="0">
              <a:ln>
                <a:noFill/>
              </a:ln>
              <a:solidFill>
                <a:schemeClr val="accent1">
                  <a:lumMod val="60000"/>
                  <a:lumOff val="40000"/>
                </a:schemeClr>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ZA" sz="4600" b="1" i="0" u="none" strike="noStrike" kern="1200" cap="none" spc="0" normalizeH="0" baseline="0" noProof="0" dirty="0" smtClean="0">
              <a:ln>
                <a:noFill/>
              </a:ln>
              <a:solidFill>
                <a:schemeClr val="accent1">
                  <a:lumMod val="60000"/>
                  <a:lumOff val="40000"/>
                </a:schemeClr>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ZA" sz="4600" b="1" i="0" u="none" strike="noStrike" kern="1200" cap="none" spc="0" normalizeH="0" baseline="0" noProof="0" dirty="0" smtClean="0">
                <a:ln>
                  <a:noFill/>
                </a:ln>
                <a:effectLst/>
                <a:uLnTx/>
                <a:uFillTx/>
                <a:latin typeface="+mn-lt"/>
                <a:ea typeface="+mn-ea"/>
                <a:cs typeface="+mn-cs"/>
              </a:rPr>
              <a:t>www.orasecom.org</a:t>
            </a:r>
            <a:r>
              <a:rPr kumimoji="0" lang="en-ZA" sz="4600" b="1" i="0" u="none" strike="noStrike" kern="1200" cap="none" spc="0" normalizeH="0" baseline="0" noProof="0" dirty="0" smtClean="0">
                <a:ln>
                  <a:noFill/>
                </a:ln>
                <a:solidFill>
                  <a:schemeClr val="accent1">
                    <a:lumMod val="60000"/>
                    <a:lumOff val="40000"/>
                  </a:schemeClr>
                </a:solidFill>
                <a:effectLst/>
                <a:uLnTx/>
                <a:uFillTx/>
                <a:latin typeface="+mn-lt"/>
                <a:ea typeface="+mn-ea"/>
                <a:cs typeface="+mn-cs"/>
              </a:rPr>
              <a:t>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5"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908050"/>
            <a:ext cx="575945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1268413"/>
            <a:ext cx="2782888"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4449763"/>
            <a:ext cx="79216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33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2288" y="1052513"/>
            <a:ext cx="3932237"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331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2138" y="2565400"/>
            <a:ext cx="4752975"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1991" name="Picture 1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997200"/>
            <a:ext cx="190817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1992" name="Picture 17"/>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9638" y="5402263"/>
            <a:ext cx="285750"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nvGrpSpPr>
          <p:cNvPr id="13332" name="Group 20"/>
          <p:cNvGrpSpPr>
            <a:grpSpLocks/>
          </p:cNvGrpSpPr>
          <p:nvPr/>
        </p:nvGrpSpPr>
        <p:grpSpPr bwMode="auto">
          <a:xfrm>
            <a:off x="827088" y="1341438"/>
            <a:ext cx="3240087" cy="4967287"/>
            <a:chOff x="521" y="845"/>
            <a:chExt cx="2041" cy="3129"/>
          </a:xfrm>
        </p:grpSpPr>
        <p:sp>
          <p:nvSpPr>
            <p:cNvPr id="41994" name="Line 18"/>
            <p:cNvSpPr>
              <a:spLocks noChangeShapeType="1"/>
            </p:cNvSpPr>
            <p:nvPr/>
          </p:nvSpPr>
          <p:spPr bwMode="auto">
            <a:xfrm flipV="1">
              <a:off x="521" y="845"/>
              <a:ext cx="635" cy="254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ZA" smtClean="0">
                <a:solidFill>
                  <a:prstClr val="black"/>
                </a:solidFill>
              </a:endParaRPr>
            </a:p>
          </p:txBody>
        </p:sp>
        <p:sp>
          <p:nvSpPr>
            <p:cNvPr id="41995" name="Line 19"/>
            <p:cNvSpPr>
              <a:spLocks noChangeShapeType="1"/>
            </p:cNvSpPr>
            <p:nvPr/>
          </p:nvSpPr>
          <p:spPr bwMode="auto">
            <a:xfrm>
              <a:off x="612" y="3612"/>
              <a:ext cx="1950" cy="36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ZA" smtClean="0">
                <a:solidFill>
                  <a:prstClr val="black"/>
                </a:solidFill>
              </a:endParaRPr>
            </a:p>
          </p:txBody>
        </p:sp>
      </p:grpSp>
      <p:sp>
        <p:nvSpPr>
          <p:cNvPr id="2" name="TextBox 1"/>
          <p:cNvSpPr txBox="1"/>
          <p:nvPr/>
        </p:nvSpPr>
        <p:spPr>
          <a:xfrm>
            <a:off x="1908175" y="0"/>
            <a:ext cx="4873625" cy="461665"/>
          </a:xfrm>
          <a:prstGeom prst="rect">
            <a:avLst/>
          </a:prstGeom>
          <a:noFill/>
        </p:spPr>
        <p:txBody>
          <a:bodyPr wrap="square" rtlCol="0">
            <a:spAutoFit/>
          </a:bodyPr>
          <a:lstStyle/>
          <a:p>
            <a:r>
              <a:rPr lang="en-ZA" b="1" u="sng" dirty="0" smtClean="0">
                <a:solidFill>
                  <a:srgbClr val="7030A0"/>
                </a:solidFill>
              </a:rPr>
              <a:t>INTRODUCTION (2 OF </a:t>
            </a:r>
            <a:r>
              <a:rPr lang="en-ZA" b="1" u="sng" dirty="0" smtClean="0">
                <a:solidFill>
                  <a:srgbClr val="7030A0"/>
                </a:solidFill>
              </a:rPr>
              <a:t>11)</a:t>
            </a:r>
            <a:endParaRPr lang="en-ZA" b="1" u="sng" dirty="0">
              <a:solidFill>
                <a:srgbClr val="7030A0"/>
              </a:solidFill>
            </a:endParaRPr>
          </a:p>
        </p:txBody>
      </p:sp>
    </p:spTree>
    <p:extLst>
      <p:ext uri="{BB962C8B-B14F-4D97-AF65-F5344CB8AC3E}">
        <p14:creationId xmlns:p14="http://schemas.microsoft.com/office/powerpoint/2010/main" val="3491563371"/>
      </p:ext>
    </p:extLst>
  </p:cSld>
  <p:clrMapOvr>
    <a:masterClrMapping/>
  </p:clrMapOvr>
  <p:transition spd="med" advClick="0" advTm="11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3332"/>
                                        </p:tgtEl>
                                        <p:attrNameLst>
                                          <p:attrName>style.visibility</p:attrName>
                                        </p:attrNameLst>
                                      </p:cBhvr>
                                      <p:to>
                                        <p:strVal val="visible"/>
                                      </p:to>
                                    </p:set>
                                    <p:animEffect transition="in" filter="wipe(left)">
                                      <p:cBhvr>
                                        <p:cTn id="7" dur="2000"/>
                                        <p:tgtEl>
                                          <p:spTgt spid="13332"/>
                                        </p:tgtEl>
                                      </p:cBhvr>
                                    </p:animEffect>
                                  </p:childTnLst>
                                </p:cTn>
                              </p:par>
                              <p:par>
                                <p:cTn id="8" presetID="22" presetClass="entr" presetSubtype="8" fill="hold" nodeType="withEffect">
                                  <p:stCondLst>
                                    <p:cond delay="0"/>
                                  </p:stCondLst>
                                  <p:childTnLst>
                                    <p:set>
                                      <p:cBhvr>
                                        <p:cTn id="9" dur="1" fill="hold">
                                          <p:stCondLst>
                                            <p:cond delay="0"/>
                                          </p:stCondLst>
                                        </p:cTn>
                                        <p:tgtEl>
                                          <p:spTgt spid="13315"/>
                                        </p:tgtEl>
                                        <p:attrNameLst>
                                          <p:attrName>style.visibility</p:attrName>
                                        </p:attrNameLst>
                                      </p:cBhvr>
                                      <p:to>
                                        <p:strVal val="visible"/>
                                      </p:to>
                                    </p:set>
                                    <p:animEffect transition="in" filter="wipe(left)">
                                      <p:cBhvr>
                                        <p:cTn id="10" dur="2000"/>
                                        <p:tgtEl>
                                          <p:spTgt spid="13315"/>
                                        </p:tgtEl>
                                      </p:cBhvr>
                                    </p:animEffect>
                                  </p:childTnLst>
                                </p:cTn>
                              </p:par>
                            </p:childTnLst>
                          </p:cTn>
                        </p:par>
                        <p:par>
                          <p:cTn id="11" fill="hold" nodeType="afterGroup">
                            <p:stCondLst>
                              <p:cond delay="2000"/>
                            </p:stCondLst>
                            <p:childTnLst>
                              <p:par>
                                <p:cTn id="12" presetID="23" presetClass="entr" presetSubtype="16" fill="hold" nodeType="afterEffect">
                                  <p:stCondLst>
                                    <p:cond delay="0"/>
                                  </p:stCondLst>
                                  <p:childTnLst>
                                    <p:set>
                                      <p:cBhvr>
                                        <p:cTn id="13" dur="1" fill="hold">
                                          <p:stCondLst>
                                            <p:cond delay="0"/>
                                          </p:stCondLst>
                                        </p:cTn>
                                        <p:tgtEl>
                                          <p:spTgt spid="13316"/>
                                        </p:tgtEl>
                                        <p:attrNameLst>
                                          <p:attrName>style.visibility</p:attrName>
                                        </p:attrNameLst>
                                      </p:cBhvr>
                                      <p:to>
                                        <p:strVal val="visible"/>
                                      </p:to>
                                    </p:set>
                                    <p:anim calcmode="lin" valueType="num">
                                      <p:cBhvr>
                                        <p:cTn id="14" dur="2000" fill="hold"/>
                                        <p:tgtEl>
                                          <p:spTgt spid="13316"/>
                                        </p:tgtEl>
                                        <p:attrNameLst>
                                          <p:attrName>ppt_w</p:attrName>
                                        </p:attrNameLst>
                                      </p:cBhvr>
                                      <p:tavLst>
                                        <p:tav tm="0">
                                          <p:val>
                                            <p:fltVal val="0"/>
                                          </p:val>
                                        </p:tav>
                                        <p:tav tm="100000">
                                          <p:val>
                                            <p:strVal val="#ppt_w"/>
                                          </p:val>
                                        </p:tav>
                                      </p:tavLst>
                                    </p:anim>
                                    <p:anim calcmode="lin" valueType="num">
                                      <p:cBhvr>
                                        <p:cTn id="15" dur="2000" fill="hold"/>
                                        <p:tgtEl>
                                          <p:spTgt spid="13316"/>
                                        </p:tgtEl>
                                        <p:attrNameLst>
                                          <p:attrName>ppt_h</p:attrName>
                                        </p:attrNameLst>
                                      </p:cBhvr>
                                      <p:tavLst>
                                        <p:tav tm="0">
                                          <p:val>
                                            <p:fltVal val="0"/>
                                          </p:val>
                                        </p:tav>
                                        <p:tav tm="100000">
                                          <p:val>
                                            <p:strVal val="#ppt_h"/>
                                          </p:val>
                                        </p:tav>
                                      </p:tavLst>
                                    </p:anim>
                                  </p:childTnLst>
                                </p:cTn>
                              </p:par>
                            </p:childTnLst>
                          </p:cTn>
                        </p:par>
                        <p:par>
                          <p:cTn id="16" fill="hold" nodeType="afterGroup">
                            <p:stCondLst>
                              <p:cond delay="4000"/>
                            </p:stCondLst>
                            <p:childTnLst>
                              <p:par>
                                <p:cTn id="17" presetID="23" presetClass="entr" presetSubtype="16" fill="hold" nodeType="afterEffect">
                                  <p:stCondLst>
                                    <p:cond delay="0"/>
                                  </p:stCondLst>
                                  <p:childTnLst>
                                    <p:set>
                                      <p:cBhvr>
                                        <p:cTn id="18" dur="1" fill="hold">
                                          <p:stCondLst>
                                            <p:cond delay="0"/>
                                          </p:stCondLst>
                                        </p:cTn>
                                        <p:tgtEl>
                                          <p:spTgt spid="13317"/>
                                        </p:tgtEl>
                                        <p:attrNameLst>
                                          <p:attrName>style.visibility</p:attrName>
                                        </p:attrNameLst>
                                      </p:cBhvr>
                                      <p:to>
                                        <p:strVal val="visible"/>
                                      </p:to>
                                    </p:set>
                                    <p:anim calcmode="lin" valueType="num">
                                      <p:cBhvr>
                                        <p:cTn id="19" dur="2000" fill="hold"/>
                                        <p:tgtEl>
                                          <p:spTgt spid="13317"/>
                                        </p:tgtEl>
                                        <p:attrNameLst>
                                          <p:attrName>ppt_w</p:attrName>
                                        </p:attrNameLst>
                                      </p:cBhvr>
                                      <p:tavLst>
                                        <p:tav tm="0">
                                          <p:val>
                                            <p:fltVal val="0"/>
                                          </p:val>
                                        </p:tav>
                                        <p:tav tm="100000">
                                          <p:val>
                                            <p:strVal val="#ppt_w"/>
                                          </p:val>
                                        </p:tav>
                                      </p:tavLst>
                                    </p:anim>
                                    <p:anim calcmode="lin" valueType="num">
                                      <p:cBhvr>
                                        <p:cTn id="20" dur="2000" fill="hold"/>
                                        <p:tgtEl>
                                          <p:spTgt spid="13317"/>
                                        </p:tgtEl>
                                        <p:attrNameLst>
                                          <p:attrName>ppt_h</p:attrName>
                                        </p:attrNameLst>
                                      </p:cBhvr>
                                      <p:tavLst>
                                        <p:tav tm="0">
                                          <p:val>
                                            <p:fltVal val="0"/>
                                          </p:val>
                                        </p:tav>
                                        <p:tav tm="100000">
                                          <p:val>
                                            <p:strVal val="#ppt_h"/>
                                          </p:val>
                                        </p:tav>
                                      </p:tavLst>
                                    </p:anim>
                                  </p:childTnLst>
                                </p:cTn>
                              </p:par>
                            </p:childTnLst>
                          </p:cTn>
                        </p:par>
                        <p:par>
                          <p:cTn id="21" fill="hold" nodeType="afterGroup">
                            <p:stCondLst>
                              <p:cond delay="6000"/>
                            </p:stCondLst>
                            <p:childTnLst>
                              <p:par>
                                <p:cTn id="22" presetID="23" presetClass="entr" presetSubtype="16" fill="hold" nodeType="afterEffect">
                                  <p:stCondLst>
                                    <p:cond delay="0"/>
                                  </p:stCondLst>
                                  <p:childTnLst>
                                    <p:set>
                                      <p:cBhvr>
                                        <p:cTn id="23" dur="1" fill="hold">
                                          <p:stCondLst>
                                            <p:cond delay="0"/>
                                          </p:stCondLst>
                                        </p:cTn>
                                        <p:tgtEl>
                                          <p:spTgt spid="13318"/>
                                        </p:tgtEl>
                                        <p:attrNameLst>
                                          <p:attrName>style.visibility</p:attrName>
                                        </p:attrNameLst>
                                      </p:cBhvr>
                                      <p:to>
                                        <p:strVal val="visible"/>
                                      </p:to>
                                    </p:set>
                                    <p:anim calcmode="lin" valueType="num">
                                      <p:cBhvr>
                                        <p:cTn id="24" dur="2000" fill="hold"/>
                                        <p:tgtEl>
                                          <p:spTgt spid="13318"/>
                                        </p:tgtEl>
                                        <p:attrNameLst>
                                          <p:attrName>ppt_w</p:attrName>
                                        </p:attrNameLst>
                                      </p:cBhvr>
                                      <p:tavLst>
                                        <p:tav tm="0">
                                          <p:val>
                                            <p:fltVal val="0"/>
                                          </p:val>
                                        </p:tav>
                                        <p:tav tm="100000">
                                          <p:val>
                                            <p:strVal val="#ppt_w"/>
                                          </p:val>
                                        </p:tav>
                                      </p:tavLst>
                                    </p:anim>
                                    <p:anim calcmode="lin" valueType="num">
                                      <p:cBhvr>
                                        <p:cTn id="25" dur="2000" fill="hold"/>
                                        <p:tgtEl>
                                          <p:spTgt spid="13318"/>
                                        </p:tgtEl>
                                        <p:attrNameLst>
                                          <p:attrName>ppt_h</p:attrName>
                                        </p:attrNameLst>
                                      </p:cBhvr>
                                      <p:tavLst>
                                        <p:tav tm="0">
                                          <p:val>
                                            <p:fltVal val="0"/>
                                          </p:val>
                                        </p:tav>
                                        <p:tav tm="100000">
                                          <p:val>
                                            <p:strVal val="#ppt_h"/>
                                          </p:val>
                                        </p:tav>
                                      </p:tavLst>
                                    </p:anim>
                                  </p:childTnLst>
                                </p:cTn>
                              </p:par>
                            </p:childTnLst>
                          </p:cTn>
                        </p:par>
                        <p:par>
                          <p:cTn id="26" fill="hold" nodeType="afterGroup">
                            <p:stCondLst>
                              <p:cond delay="8000"/>
                            </p:stCondLst>
                            <p:childTnLst>
                              <p:par>
                                <p:cTn id="27" presetID="23" presetClass="entr" presetSubtype="16" fill="hold" nodeType="afterEffect">
                                  <p:stCondLst>
                                    <p:cond delay="0"/>
                                  </p:stCondLst>
                                  <p:childTnLst>
                                    <p:set>
                                      <p:cBhvr>
                                        <p:cTn id="28" dur="1" fill="hold">
                                          <p:stCondLst>
                                            <p:cond delay="0"/>
                                          </p:stCondLst>
                                        </p:cTn>
                                        <p:tgtEl>
                                          <p:spTgt spid="13319"/>
                                        </p:tgtEl>
                                        <p:attrNameLst>
                                          <p:attrName>style.visibility</p:attrName>
                                        </p:attrNameLst>
                                      </p:cBhvr>
                                      <p:to>
                                        <p:strVal val="visible"/>
                                      </p:to>
                                    </p:set>
                                    <p:anim calcmode="lin" valueType="num">
                                      <p:cBhvr>
                                        <p:cTn id="29" dur="2000" fill="hold"/>
                                        <p:tgtEl>
                                          <p:spTgt spid="13319"/>
                                        </p:tgtEl>
                                        <p:attrNameLst>
                                          <p:attrName>ppt_w</p:attrName>
                                        </p:attrNameLst>
                                      </p:cBhvr>
                                      <p:tavLst>
                                        <p:tav tm="0">
                                          <p:val>
                                            <p:fltVal val="0"/>
                                          </p:val>
                                        </p:tav>
                                        <p:tav tm="100000">
                                          <p:val>
                                            <p:strVal val="#ppt_w"/>
                                          </p:val>
                                        </p:tav>
                                      </p:tavLst>
                                    </p:anim>
                                    <p:anim calcmode="lin" valueType="num">
                                      <p:cBhvr>
                                        <p:cTn id="30" dur="2000" fill="hold"/>
                                        <p:tgtEl>
                                          <p:spTgt spid="13319"/>
                                        </p:tgtEl>
                                        <p:attrNameLst>
                                          <p:attrName>ppt_h</p:attrName>
                                        </p:attrNameLst>
                                      </p:cBhvr>
                                      <p:tavLst>
                                        <p:tav tm="0">
                                          <p:val>
                                            <p:fltVal val="0"/>
                                          </p:val>
                                        </p:tav>
                                        <p:tav tm="100000">
                                          <p:val>
                                            <p:strVal val="#ppt_h"/>
                                          </p:val>
                                        </p:tav>
                                      </p:tavLst>
                                    </p:anim>
                                  </p:childTnLst>
                                </p:cTn>
                              </p:par>
                            </p:childTnLst>
                          </p:cTn>
                        </p:par>
                        <p:par>
                          <p:cTn id="31" fill="hold" nodeType="afterGroup">
                            <p:stCondLst>
                              <p:cond delay="10000"/>
                            </p:stCondLst>
                            <p:childTnLst>
                              <p:par>
                                <p:cTn id="32" presetID="53" presetClass="exit" presetSubtype="0" fill="hold" nodeType="afterEffect">
                                  <p:stCondLst>
                                    <p:cond delay="0"/>
                                  </p:stCondLst>
                                  <p:childTnLst>
                                    <p:anim calcmode="lin" valueType="num">
                                      <p:cBhvr>
                                        <p:cTn id="33" dur="500"/>
                                        <p:tgtEl>
                                          <p:spTgt spid="13332"/>
                                        </p:tgtEl>
                                        <p:attrNameLst>
                                          <p:attrName>ppt_w</p:attrName>
                                        </p:attrNameLst>
                                      </p:cBhvr>
                                      <p:tavLst>
                                        <p:tav tm="0">
                                          <p:val>
                                            <p:strVal val="ppt_w"/>
                                          </p:val>
                                        </p:tav>
                                        <p:tav tm="100000">
                                          <p:val>
                                            <p:fltVal val="0"/>
                                          </p:val>
                                        </p:tav>
                                      </p:tavLst>
                                    </p:anim>
                                    <p:anim calcmode="lin" valueType="num">
                                      <p:cBhvr>
                                        <p:cTn id="34" dur="500"/>
                                        <p:tgtEl>
                                          <p:spTgt spid="13332"/>
                                        </p:tgtEl>
                                        <p:attrNameLst>
                                          <p:attrName>ppt_h</p:attrName>
                                        </p:attrNameLst>
                                      </p:cBhvr>
                                      <p:tavLst>
                                        <p:tav tm="0">
                                          <p:val>
                                            <p:strVal val="ppt_h"/>
                                          </p:val>
                                        </p:tav>
                                        <p:tav tm="100000">
                                          <p:val>
                                            <p:fltVal val="0"/>
                                          </p:val>
                                        </p:tav>
                                      </p:tavLst>
                                    </p:anim>
                                    <p:animEffect transition="out" filter="fade">
                                      <p:cBhvr>
                                        <p:cTn id="35" dur="500"/>
                                        <p:tgtEl>
                                          <p:spTgt spid="13332"/>
                                        </p:tgtEl>
                                      </p:cBhvr>
                                    </p:animEffect>
                                    <p:set>
                                      <p:cBhvr>
                                        <p:cTn id="36" dur="1" fill="hold">
                                          <p:stCondLst>
                                            <p:cond delay="499"/>
                                          </p:stCondLst>
                                        </p:cTn>
                                        <p:tgtEl>
                                          <p:spTgt spid="13332"/>
                                        </p:tgtEl>
                                        <p:attrNameLst>
                                          <p:attrName>style.visibility</p:attrName>
                                        </p:attrNameLst>
                                      </p:cBhvr>
                                      <p:to>
                                        <p:strVal val="hidden"/>
                                      </p:to>
                                    </p:set>
                                  </p:childTnLst>
                                </p:cTn>
                              </p:par>
                            </p:childTnLst>
                          </p:cTn>
                        </p:par>
                        <p:par>
                          <p:cTn id="37" fill="hold" nodeType="afterGroup">
                            <p:stCondLst>
                              <p:cond delay="10500"/>
                            </p:stCondLst>
                            <p:childTnLst>
                              <p:par>
                                <p:cTn id="38" presetID="10" presetClass="exit" presetSubtype="0" fill="hold" nodeType="afterEffect">
                                  <p:stCondLst>
                                    <p:cond delay="0"/>
                                  </p:stCondLst>
                                  <p:childTnLst>
                                    <p:animEffect transition="out" filter="fade">
                                      <p:cBhvr>
                                        <p:cTn id="39" dur="2000"/>
                                        <p:tgtEl>
                                          <p:spTgt spid="13315"/>
                                        </p:tgtEl>
                                      </p:cBhvr>
                                    </p:animEffect>
                                    <p:set>
                                      <p:cBhvr>
                                        <p:cTn id="40" dur="1" fill="hold">
                                          <p:stCondLst>
                                            <p:cond delay="1999"/>
                                          </p:stCondLst>
                                        </p:cTn>
                                        <p:tgtEl>
                                          <p:spTgt spid="1331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2000"/>
                                        <p:tgtEl>
                                          <p:spTgt spid="13316"/>
                                        </p:tgtEl>
                                      </p:cBhvr>
                                    </p:animEffect>
                                    <p:set>
                                      <p:cBhvr>
                                        <p:cTn id="43" dur="1" fill="hold">
                                          <p:stCondLst>
                                            <p:cond delay="1999"/>
                                          </p:stCondLst>
                                        </p:cTn>
                                        <p:tgtEl>
                                          <p:spTgt spid="133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2000"/>
                                        <p:tgtEl>
                                          <p:spTgt spid="13318"/>
                                        </p:tgtEl>
                                      </p:cBhvr>
                                    </p:animEffect>
                                    <p:set>
                                      <p:cBhvr>
                                        <p:cTn id="46" dur="1" fill="hold">
                                          <p:stCondLst>
                                            <p:cond delay="1999"/>
                                          </p:stCondLst>
                                        </p:cTn>
                                        <p:tgtEl>
                                          <p:spTgt spid="13318"/>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2000"/>
                                        <p:tgtEl>
                                          <p:spTgt spid="13319"/>
                                        </p:tgtEl>
                                      </p:cBhvr>
                                    </p:animEffect>
                                    <p:set>
                                      <p:cBhvr>
                                        <p:cTn id="49" dur="1" fill="hold">
                                          <p:stCondLst>
                                            <p:cond delay="1999"/>
                                          </p:stCondLst>
                                        </p:cTn>
                                        <p:tgtEl>
                                          <p:spTgt spid="13319"/>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2000"/>
                                        <p:tgtEl>
                                          <p:spTgt spid="13317"/>
                                        </p:tgtEl>
                                      </p:cBhvr>
                                    </p:animEffect>
                                    <p:set>
                                      <p:cBhvr>
                                        <p:cTn id="52" dur="1" fill="hold">
                                          <p:stCondLst>
                                            <p:cond delay="1999"/>
                                          </p:stCondLst>
                                        </p:cTn>
                                        <p:tgtEl>
                                          <p:spTgt spid="133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5644" y="427949"/>
            <a:ext cx="6821488" cy="606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3011"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057400"/>
            <a:ext cx="5164138"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3013" name="Rectangle 3"/>
          <p:cNvSpPr txBox="1">
            <a:spLocks noChangeArrowheads="1"/>
          </p:cNvSpPr>
          <p:nvPr/>
        </p:nvSpPr>
        <p:spPr bwMode="auto">
          <a:xfrm>
            <a:off x="6880225" y="666750"/>
            <a:ext cx="22637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pPr>
            <a:r>
              <a:rPr lang="en-US" sz="1800" b="1" dirty="0" smtClean="0">
                <a:solidFill>
                  <a:srgbClr val="055488"/>
                </a:solidFill>
              </a:rPr>
              <a:t>Basin Area : </a:t>
            </a:r>
            <a:r>
              <a:rPr lang="en-US" sz="2000" b="1" dirty="0" smtClean="0">
                <a:solidFill>
                  <a:srgbClr val="000000"/>
                </a:solidFill>
              </a:rPr>
              <a:t>1 million </a:t>
            </a:r>
            <a:r>
              <a:rPr lang="en-US" sz="2000" b="1" dirty="0" err="1" smtClean="0">
                <a:solidFill>
                  <a:srgbClr val="000000"/>
                </a:solidFill>
              </a:rPr>
              <a:t>sq</a:t>
            </a:r>
            <a:r>
              <a:rPr lang="en-US" sz="2000" b="1" dirty="0" smtClean="0">
                <a:solidFill>
                  <a:srgbClr val="000000"/>
                </a:solidFill>
              </a:rPr>
              <a:t> km.</a:t>
            </a:r>
          </a:p>
        </p:txBody>
      </p:sp>
      <p:sp>
        <p:nvSpPr>
          <p:cNvPr id="43014" name="Rectangle 3"/>
          <p:cNvSpPr txBox="1">
            <a:spLocks noChangeArrowheads="1"/>
          </p:cNvSpPr>
          <p:nvPr/>
        </p:nvSpPr>
        <p:spPr bwMode="auto">
          <a:xfrm>
            <a:off x="7239000" y="5559425"/>
            <a:ext cx="205740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pPr>
            <a:r>
              <a:rPr lang="en-US" sz="1800" b="1" smtClean="0">
                <a:solidFill>
                  <a:srgbClr val="055488"/>
                </a:solidFill>
              </a:rPr>
              <a:t>Basin States: </a:t>
            </a:r>
          </a:p>
          <a:p>
            <a:pPr>
              <a:spcBef>
                <a:spcPct val="20000"/>
              </a:spcBef>
            </a:pPr>
            <a:r>
              <a:rPr lang="en-US" sz="1800" b="1" smtClean="0">
                <a:solidFill>
                  <a:srgbClr val="000000"/>
                </a:solidFill>
              </a:rPr>
              <a:t>Botswana, Lesotho, Namibia and South Africa.</a:t>
            </a:r>
          </a:p>
        </p:txBody>
      </p:sp>
      <p:sp>
        <p:nvSpPr>
          <p:cNvPr id="43015" name="Rectangle 3"/>
          <p:cNvSpPr txBox="1">
            <a:spLocks noChangeArrowheads="1"/>
          </p:cNvSpPr>
          <p:nvPr/>
        </p:nvSpPr>
        <p:spPr bwMode="auto">
          <a:xfrm>
            <a:off x="0" y="3749317"/>
            <a:ext cx="2403475"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pPr>
            <a:r>
              <a:rPr lang="en-US" sz="2000" b="1" dirty="0" smtClean="0">
                <a:solidFill>
                  <a:srgbClr val="055488"/>
                </a:solidFill>
              </a:rPr>
              <a:t>Population Depending on Basin Water:</a:t>
            </a:r>
            <a:r>
              <a:rPr lang="en-US" sz="1800" b="1" dirty="0" smtClean="0">
                <a:solidFill>
                  <a:srgbClr val="000000"/>
                </a:solidFill>
              </a:rPr>
              <a:t> 19 million (Earle et al. 2004).</a:t>
            </a:r>
          </a:p>
        </p:txBody>
      </p:sp>
      <p:sp>
        <p:nvSpPr>
          <p:cNvPr id="43016" name="Rectangle 3"/>
          <p:cNvSpPr txBox="1">
            <a:spLocks noChangeArrowheads="1"/>
          </p:cNvSpPr>
          <p:nvPr/>
        </p:nvSpPr>
        <p:spPr bwMode="auto">
          <a:xfrm>
            <a:off x="31482" y="5559425"/>
            <a:ext cx="2403475"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pPr>
            <a:r>
              <a:rPr lang="en-US" sz="2000" b="1" dirty="0" smtClean="0">
                <a:solidFill>
                  <a:srgbClr val="055488"/>
                </a:solidFill>
              </a:rPr>
              <a:t>Population Living Within Basin:</a:t>
            </a:r>
            <a:r>
              <a:rPr lang="en-US" sz="1800" b="1" dirty="0" smtClean="0">
                <a:solidFill>
                  <a:srgbClr val="000000"/>
                </a:solidFill>
              </a:rPr>
              <a:t> 14,27 million</a:t>
            </a:r>
          </a:p>
        </p:txBody>
      </p:sp>
      <p:sp>
        <p:nvSpPr>
          <p:cNvPr id="2" name="TextBox 1"/>
          <p:cNvSpPr txBox="1"/>
          <p:nvPr/>
        </p:nvSpPr>
        <p:spPr>
          <a:xfrm>
            <a:off x="8387776" y="1372166"/>
            <a:ext cx="838200" cy="2246769"/>
          </a:xfrm>
          <a:prstGeom prst="rect">
            <a:avLst/>
          </a:prstGeom>
          <a:noFill/>
        </p:spPr>
        <p:txBody>
          <a:bodyPr wrap="square" rtlCol="0">
            <a:spAutoFit/>
          </a:bodyPr>
          <a:lstStyle/>
          <a:p>
            <a:r>
              <a:rPr lang="en-ZA" sz="1400" b="1" dirty="0" smtClean="0">
                <a:solidFill>
                  <a:srgbClr val="000000"/>
                </a:solidFill>
              </a:rPr>
              <a:t>Rain-fall </a:t>
            </a:r>
            <a:r>
              <a:rPr lang="en-ZA" sz="1400" b="1" dirty="0">
                <a:solidFill>
                  <a:srgbClr val="000000"/>
                </a:solidFill>
              </a:rPr>
              <a:t>: </a:t>
            </a:r>
            <a:r>
              <a:rPr lang="en-ZA" sz="1400" b="1" dirty="0">
                <a:solidFill>
                  <a:srgbClr val="7030A0"/>
                </a:solidFill>
              </a:rPr>
              <a:t>1800mm in Lesotho </a:t>
            </a:r>
            <a:r>
              <a:rPr lang="en-ZA" sz="1200" b="1" dirty="0">
                <a:solidFill>
                  <a:srgbClr val="7030A0"/>
                </a:solidFill>
              </a:rPr>
              <a:t>highlands</a:t>
            </a:r>
            <a:r>
              <a:rPr lang="en-ZA" sz="1400" b="1" dirty="0">
                <a:solidFill>
                  <a:srgbClr val="7030A0"/>
                </a:solidFill>
              </a:rPr>
              <a:t> to 45mm at River mouth.</a:t>
            </a:r>
          </a:p>
        </p:txBody>
      </p:sp>
      <p:sp>
        <p:nvSpPr>
          <p:cNvPr id="10" name="TextBox 1"/>
          <p:cNvSpPr txBox="1">
            <a:spLocks noChangeArrowheads="1"/>
          </p:cNvSpPr>
          <p:nvPr/>
        </p:nvSpPr>
        <p:spPr bwMode="auto">
          <a:xfrm>
            <a:off x="2302956" y="4549676"/>
            <a:ext cx="119908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ZA" sz="1200" b="1" dirty="0">
                <a:solidFill>
                  <a:srgbClr val="000000"/>
                </a:solidFill>
              </a:rPr>
              <a:t>Precipitation</a:t>
            </a:r>
            <a:r>
              <a:rPr lang="en-ZA" sz="1200" b="1" dirty="0">
                <a:solidFill>
                  <a:srgbClr val="0070C0"/>
                </a:solidFill>
              </a:rPr>
              <a:t>: MAR = 11 900 Mm3 (377 M3/s =  0.9% of Mighty Congo River </a:t>
            </a:r>
            <a:r>
              <a:rPr lang="en-ZA" sz="1200" b="1" dirty="0" smtClean="0">
                <a:solidFill>
                  <a:srgbClr val="0070C0"/>
                </a:solidFill>
              </a:rPr>
              <a:t>Flow (41000m3/s) </a:t>
            </a:r>
            <a:r>
              <a:rPr lang="en-ZA" sz="1200" b="1" dirty="0">
                <a:solidFill>
                  <a:srgbClr val="0070C0"/>
                </a:solidFill>
              </a:rPr>
              <a:t>, &amp; about </a:t>
            </a:r>
            <a:r>
              <a:rPr lang="en-ZA" sz="1200" b="1" dirty="0" smtClean="0">
                <a:solidFill>
                  <a:srgbClr val="0070C0"/>
                </a:solidFill>
              </a:rPr>
              <a:t>30</a:t>
            </a:r>
            <a:r>
              <a:rPr lang="en-ZA" sz="1200" b="1" dirty="0">
                <a:solidFill>
                  <a:srgbClr val="0070C0"/>
                </a:solidFill>
              </a:rPr>
              <a:t>% of Total) reaches river mouth </a:t>
            </a:r>
          </a:p>
        </p:txBody>
      </p:sp>
      <p:sp>
        <p:nvSpPr>
          <p:cNvPr id="3" name="TextBox 2"/>
          <p:cNvSpPr txBox="1"/>
          <p:nvPr/>
        </p:nvSpPr>
        <p:spPr>
          <a:xfrm>
            <a:off x="55429" y="1277005"/>
            <a:ext cx="1849571" cy="584775"/>
          </a:xfrm>
          <a:prstGeom prst="rect">
            <a:avLst/>
          </a:prstGeom>
          <a:noFill/>
        </p:spPr>
        <p:txBody>
          <a:bodyPr wrap="square" rtlCol="0">
            <a:spAutoFit/>
          </a:bodyPr>
          <a:lstStyle/>
          <a:p>
            <a:r>
              <a:rPr lang="en-ZA" sz="1600" b="1" u="sng" dirty="0" smtClean="0">
                <a:solidFill>
                  <a:srgbClr val="055488"/>
                </a:solidFill>
              </a:rPr>
              <a:t>INTRODUCTION (3 OF 3)</a:t>
            </a:r>
            <a:endParaRPr lang="en-ZA" sz="1600" b="1" u="sng" dirty="0">
              <a:solidFill>
                <a:srgbClr val="055488"/>
              </a:solidFill>
            </a:endParaRPr>
          </a:p>
        </p:txBody>
      </p:sp>
      <p:sp>
        <p:nvSpPr>
          <p:cNvPr id="12" name="TextBox 11"/>
          <p:cNvSpPr txBox="1"/>
          <p:nvPr/>
        </p:nvSpPr>
        <p:spPr>
          <a:xfrm>
            <a:off x="1905000" y="-49857"/>
            <a:ext cx="4873625" cy="461665"/>
          </a:xfrm>
          <a:prstGeom prst="rect">
            <a:avLst/>
          </a:prstGeom>
          <a:noFill/>
        </p:spPr>
        <p:txBody>
          <a:bodyPr wrap="square" rtlCol="0">
            <a:spAutoFit/>
          </a:bodyPr>
          <a:lstStyle/>
          <a:p>
            <a:r>
              <a:rPr lang="en-ZA" b="1" u="sng" dirty="0" smtClean="0">
                <a:solidFill>
                  <a:srgbClr val="7030A0"/>
                </a:solidFill>
              </a:rPr>
              <a:t>INTRODUCTION (3 OF </a:t>
            </a:r>
            <a:r>
              <a:rPr lang="en-ZA" b="1" u="sng" dirty="0" smtClean="0">
                <a:solidFill>
                  <a:srgbClr val="7030A0"/>
                </a:solidFill>
              </a:rPr>
              <a:t>11)</a:t>
            </a:r>
            <a:endParaRPr lang="en-ZA" b="1" u="sng" dirty="0">
              <a:solidFill>
                <a:srgbClr val="7030A0"/>
              </a:solidFill>
            </a:endParaRPr>
          </a:p>
        </p:txBody>
      </p:sp>
    </p:spTree>
    <p:extLst>
      <p:ext uri="{BB962C8B-B14F-4D97-AF65-F5344CB8AC3E}">
        <p14:creationId xmlns:p14="http://schemas.microsoft.com/office/powerpoint/2010/main" val="128778143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31576" presetClass="entr" presetSubtype="221499464" fill="hold" nodeType="afterEffect">
                                  <p:stCondLst>
                                    <p:cond delay="0"/>
                                  </p:stCondLst>
                                  <p:childTnLst>
                                    <p:set>
                                      <p:cBhvr>
                                        <p:cTn id="6" dur="1" fill="hold">
                                          <p:stCondLst>
                                            <p:cond delay="499"/>
                                          </p:stCondLst>
                                        </p:cTn>
                                        <p:tgtEl>
                                          <p:spTgt spid="542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372481" y="-80615"/>
            <a:ext cx="5790320" cy="1071563"/>
          </a:xfrm>
        </p:spPr>
        <p:txBody>
          <a:bodyPr>
            <a:normAutofit/>
          </a:bodyPr>
          <a:lstStyle/>
          <a:p>
            <a:r>
              <a:rPr lang="en-ZA" dirty="0" smtClean="0"/>
              <a:t>Natural Hydrology </a:t>
            </a:r>
            <a:r>
              <a:rPr lang="en-ZA" dirty="0" smtClean="0"/>
              <a:t>(4 </a:t>
            </a:r>
            <a:r>
              <a:rPr lang="en-ZA" dirty="0" smtClean="0"/>
              <a:t>of </a:t>
            </a:r>
            <a:r>
              <a:rPr lang="en-ZA" dirty="0" smtClean="0"/>
              <a:t>11)</a:t>
            </a:r>
            <a:endParaRPr lang="en-ZA" dirty="0"/>
          </a:p>
        </p:txBody>
      </p:sp>
      <p:sp>
        <p:nvSpPr>
          <p:cNvPr id="3" name="Chart Placeholder 2"/>
          <p:cNvSpPr>
            <a:spLocks noGrp="1"/>
          </p:cNvSpPr>
          <p:nvPr>
            <p:ph type="chart" sz="quarter" idx="13"/>
          </p:nvPr>
        </p:nvSpPr>
        <p:spPr/>
      </p:sp>
      <p:sp>
        <p:nvSpPr>
          <p:cNvPr id="4" name="Date Placeholder 3"/>
          <p:cNvSpPr>
            <a:spLocks noGrp="1"/>
          </p:cNvSpPr>
          <p:nvPr>
            <p:ph type="dt" sz="half" idx="4294967295"/>
          </p:nvPr>
        </p:nvSpPr>
        <p:spPr>
          <a:xfrm>
            <a:off x="3403086" y="6515850"/>
            <a:ext cx="1424113" cy="365125"/>
          </a:xfrm>
          <a:prstGeom prst="rect">
            <a:avLst/>
          </a:prstGeom>
        </p:spPr>
        <p:txBody>
          <a:bodyPr/>
          <a:lstStyle/>
          <a:p>
            <a:fld id="{BC089F15-A434-40D9-A729-3CB0468149AF}" type="datetime5">
              <a:rPr lang="en-US" smtClean="0">
                <a:solidFill>
                  <a:prstClr val="black">
                    <a:tint val="75000"/>
                  </a:prstClr>
                </a:solidFill>
              </a:rPr>
              <a:pPr/>
              <a:t>6-Sep-17</a:t>
            </a:fld>
            <a:endParaRPr lang="en-ZA" dirty="0">
              <a:solidFill>
                <a:prstClr val="black">
                  <a:tint val="75000"/>
                </a:prstClr>
              </a:solidFill>
            </a:endParaRPr>
          </a:p>
        </p:txBody>
      </p:sp>
      <p:sp>
        <p:nvSpPr>
          <p:cNvPr id="5" name="Footer Placeholder 4"/>
          <p:cNvSpPr>
            <a:spLocks noGrp="1"/>
          </p:cNvSpPr>
          <p:nvPr>
            <p:ph type="ftr" sz="quarter" idx="4294967295"/>
          </p:nvPr>
        </p:nvSpPr>
        <p:spPr>
          <a:xfrm>
            <a:off x="247640" y="6515850"/>
            <a:ext cx="2895600" cy="365125"/>
          </a:xfrm>
          <a:prstGeom prst="rect">
            <a:avLst/>
          </a:prstGeom>
        </p:spPr>
        <p:txBody>
          <a:bodyPr/>
          <a:lstStyle/>
          <a:p>
            <a:r>
              <a:rPr lang="en-ZA" smtClean="0">
                <a:solidFill>
                  <a:prstClr val="black">
                    <a:tint val="75000"/>
                  </a:prstClr>
                </a:solidFill>
              </a:rPr>
              <a:t>File name</a:t>
            </a:r>
            <a:endParaRPr lang="en-ZA">
              <a:solidFill>
                <a:prstClr val="black">
                  <a:tint val="75000"/>
                </a:prstClr>
              </a:solidFill>
            </a:endParaRPr>
          </a:p>
        </p:txBody>
      </p:sp>
      <p:sp>
        <p:nvSpPr>
          <p:cNvPr id="6" name="Slide Number Placeholder 5"/>
          <p:cNvSpPr>
            <a:spLocks noGrp="1"/>
          </p:cNvSpPr>
          <p:nvPr>
            <p:ph type="sldNum" sz="quarter" idx="4294967295"/>
          </p:nvPr>
        </p:nvSpPr>
        <p:spPr>
          <a:xfrm>
            <a:off x="5091999" y="6515850"/>
            <a:ext cx="490527" cy="365125"/>
          </a:xfrm>
          <a:prstGeom prst="rect">
            <a:avLst/>
          </a:prstGeom>
        </p:spPr>
        <p:txBody>
          <a:bodyPr/>
          <a:lstStyle/>
          <a:p>
            <a:fld id="{13939172-04B5-4595-BE44-67C66FBAFE67}" type="slidenum">
              <a:rPr lang="en-ZA" smtClean="0">
                <a:solidFill>
                  <a:prstClr val="black">
                    <a:tint val="75000"/>
                  </a:prstClr>
                </a:solidFill>
              </a:rPr>
              <a:pPr/>
              <a:t>6</a:t>
            </a:fld>
            <a:endParaRPr lang="en-ZA" dirty="0">
              <a:solidFill>
                <a:prstClr val="black">
                  <a:tint val="75000"/>
                </a:prstClr>
              </a:solidFill>
            </a:endParaRPr>
          </a:p>
        </p:txBody>
      </p:sp>
      <p:pic>
        <p:nvPicPr>
          <p:cNvPr id="2051" name="Picture 3" descr="C:\Users\ingaj\Documents\Book\Illustrations\Map 2.jpg"/>
          <p:cNvPicPr>
            <a:picLocks noChangeAspect="1" noChangeArrowheads="1"/>
          </p:cNvPicPr>
          <p:nvPr/>
        </p:nvPicPr>
        <p:blipFill>
          <a:blip r:embed="rId4" cstate="print"/>
          <a:srcRect/>
          <a:stretch>
            <a:fillRect/>
          </a:stretch>
        </p:blipFill>
        <p:spPr bwMode="auto">
          <a:xfrm>
            <a:off x="0" y="829196"/>
            <a:ext cx="9144000" cy="6028805"/>
          </a:xfrm>
          <a:prstGeom prst="rect">
            <a:avLst/>
          </a:prstGeom>
          <a:noFill/>
        </p:spPr>
      </p:pic>
      <p:sp>
        <p:nvSpPr>
          <p:cNvPr id="9" name="TextBox 8"/>
          <p:cNvSpPr txBox="1"/>
          <p:nvPr/>
        </p:nvSpPr>
        <p:spPr>
          <a:xfrm>
            <a:off x="6191672" y="6396335"/>
            <a:ext cx="2952328" cy="461665"/>
          </a:xfrm>
          <a:prstGeom prst="rect">
            <a:avLst/>
          </a:prstGeom>
          <a:solidFill>
            <a:schemeClr val="tx2">
              <a:lumMod val="20000"/>
              <a:lumOff val="80000"/>
            </a:schemeClr>
          </a:solidFill>
        </p:spPr>
        <p:txBody>
          <a:bodyPr wrap="square" rtlCol="0">
            <a:spAutoFit/>
          </a:bodyPr>
          <a:lstStyle/>
          <a:p>
            <a:pPr algn="r"/>
            <a:r>
              <a:rPr lang="en-ZA" sz="1200" b="1" i="1" dirty="0">
                <a:solidFill>
                  <a:prstClr val="black"/>
                </a:solidFill>
                <a:latin typeface="Arial" charset="0"/>
                <a:cs typeface="Arial" charset="0"/>
              </a:rPr>
              <a:t>Source: Hatfield Consultants Africa, 2011</a:t>
            </a:r>
          </a:p>
        </p:txBody>
      </p:sp>
      <p:sp>
        <p:nvSpPr>
          <p:cNvPr id="11" name="Rounded Rectangular Callout 10"/>
          <p:cNvSpPr/>
          <p:nvPr/>
        </p:nvSpPr>
        <p:spPr>
          <a:xfrm>
            <a:off x="6300192" y="3356993"/>
            <a:ext cx="2376264" cy="1008112"/>
          </a:xfrm>
          <a:prstGeom prst="wedgeRoundRectCallout">
            <a:avLst>
              <a:gd name="adj1" fmla="val -20685"/>
              <a:gd name="adj2" fmla="val 105760"/>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n-ZA" sz="1600" b="1" dirty="0">
                <a:solidFill>
                  <a:prstClr val="white"/>
                </a:solidFill>
              </a:rPr>
              <a:t>Lesotho: </a:t>
            </a:r>
          </a:p>
          <a:p>
            <a:pPr algn="just"/>
            <a:r>
              <a:rPr lang="en-ZA" sz="1600" b="1" dirty="0">
                <a:solidFill>
                  <a:prstClr val="white"/>
                </a:solidFill>
              </a:rPr>
              <a:t>MAR = 41.5%</a:t>
            </a:r>
          </a:p>
          <a:p>
            <a:pPr algn="just"/>
            <a:r>
              <a:rPr lang="en-ZA" sz="1600" b="1" dirty="0">
                <a:solidFill>
                  <a:prstClr val="white"/>
                </a:solidFill>
              </a:rPr>
              <a:t>Total basin area = 3.4%</a:t>
            </a:r>
          </a:p>
          <a:p>
            <a:pPr algn="just"/>
            <a:endParaRPr lang="en-ZA" sz="1800" dirty="0">
              <a:solidFill>
                <a:prstClr val="white"/>
              </a:solidFill>
            </a:endParaRPr>
          </a:p>
        </p:txBody>
      </p:sp>
      <p:sp>
        <p:nvSpPr>
          <p:cNvPr id="12" name="Rounded Rectangular Callout 11"/>
          <p:cNvSpPr/>
          <p:nvPr/>
        </p:nvSpPr>
        <p:spPr>
          <a:xfrm>
            <a:off x="3059832" y="2924945"/>
            <a:ext cx="2376264" cy="1008112"/>
          </a:xfrm>
          <a:prstGeom prst="wedgeRoundRectCallout">
            <a:avLst>
              <a:gd name="adj1" fmla="val -31933"/>
              <a:gd name="adj2" fmla="val 65291"/>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en-ZA" sz="1600" b="1" dirty="0">
                <a:solidFill>
                  <a:prstClr val="white"/>
                </a:solidFill>
              </a:rPr>
              <a:t>South Africa</a:t>
            </a:r>
          </a:p>
          <a:p>
            <a:pPr algn="just"/>
            <a:r>
              <a:rPr lang="en-ZA" sz="1600" b="1" dirty="0">
                <a:solidFill>
                  <a:prstClr val="white"/>
                </a:solidFill>
              </a:rPr>
              <a:t>MAR = 53%</a:t>
            </a:r>
          </a:p>
          <a:p>
            <a:pPr algn="just"/>
            <a:r>
              <a:rPr lang="en-ZA" sz="1600" b="1" dirty="0">
                <a:solidFill>
                  <a:prstClr val="white"/>
                </a:solidFill>
              </a:rPr>
              <a:t>Total basin area = 64.2%</a:t>
            </a:r>
          </a:p>
          <a:p>
            <a:pPr algn="just"/>
            <a:endParaRPr lang="en-ZA" sz="1800" dirty="0">
              <a:solidFill>
                <a:prstClr val="white"/>
              </a:solidFill>
            </a:endParaRPr>
          </a:p>
        </p:txBody>
      </p:sp>
      <p:sp>
        <p:nvSpPr>
          <p:cNvPr id="13" name="Rounded Rectangular Callout 12"/>
          <p:cNvSpPr/>
          <p:nvPr/>
        </p:nvSpPr>
        <p:spPr>
          <a:xfrm>
            <a:off x="3995936" y="1124745"/>
            <a:ext cx="2376264" cy="1008112"/>
          </a:xfrm>
          <a:prstGeom prst="wedgeRoundRectCallout">
            <a:avLst>
              <a:gd name="adj1" fmla="val -39629"/>
              <a:gd name="adj2" fmla="val 97387"/>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r>
              <a:rPr lang="en-ZA" sz="1600" b="1" dirty="0">
                <a:solidFill>
                  <a:prstClr val="white"/>
                </a:solidFill>
              </a:rPr>
              <a:t>Botswana</a:t>
            </a:r>
          </a:p>
          <a:p>
            <a:pPr algn="just"/>
            <a:r>
              <a:rPr lang="en-ZA" sz="1600" b="1" dirty="0">
                <a:solidFill>
                  <a:prstClr val="white"/>
                </a:solidFill>
              </a:rPr>
              <a:t>MAR = 0.3%</a:t>
            </a:r>
          </a:p>
          <a:p>
            <a:pPr algn="just"/>
            <a:r>
              <a:rPr lang="en-ZA" sz="1600" b="1" dirty="0">
                <a:solidFill>
                  <a:prstClr val="white"/>
                </a:solidFill>
              </a:rPr>
              <a:t>Total basin area = 7.9%</a:t>
            </a:r>
          </a:p>
          <a:p>
            <a:pPr algn="just"/>
            <a:endParaRPr lang="en-ZA" sz="1800" dirty="0">
              <a:solidFill>
                <a:prstClr val="white"/>
              </a:solidFill>
            </a:endParaRPr>
          </a:p>
        </p:txBody>
      </p:sp>
      <p:sp>
        <p:nvSpPr>
          <p:cNvPr id="14" name="Rounded Rectangular Callout 13"/>
          <p:cNvSpPr/>
          <p:nvPr/>
        </p:nvSpPr>
        <p:spPr>
          <a:xfrm>
            <a:off x="1547664" y="1700808"/>
            <a:ext cx="2376264" cy="1008112"/>
          </a:xfrm>
          <a:prstGeom prst="wedgeRoundRectCallout">
            <a:avLst>
              <a:gd name="adj1" fmla="val -13581"/>
              <a:gd name="adj2" fmla="val 98782"/>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r>
              <a:rPr lang="en-ZA" sz="1600" b="1" dirty="0">
                <a:solidFill>
                  <a:prstClr val="white"/>
                </a:solidFill>
              </a:rPr>
              <a:t>Namibia</a:t>
            </a:r>
          </a:p>
          <a:p>
            <a:pPr algn="just"/>
            <a:r>
              <a:rPr lang="en-ZA" sz="1600" b="1" dirty="0">
                <a:solidFill>
                  <a:prstClr val="white"/>
                </a:solidFill>
              </a:rPr>
              <a:t>MAR = 5.2%</a:t>
            </a:r>
          </a:p>
          <a:p>
            <a:pPr algn="just"/>
            <a:r>
              <a:rPr lang="en-ZA" sz="1600" b="1" dirty="0">
                <a:solidFill>
                  <a:prstClr val="white"/>
                </a:solidFill>
              </a:rPr>
              <a:t>Total basin area = 24.5%</a:t>
            </a:r>
          </a:p>
          <a:p>
            <a:pPr algn="just"/>
            <a:endParaRPr lang="en-ZA" sz="1800" dirty="0">
              <a:solidFill>
                <a:prstClr val="white"/>
              </a:solidFill>
            </a:endParaRPr>
          </a:p>
        </p:txBody>
      </p:sp>
    </p:spTree>
    <p:custDataLst>
      <p:tags r:id="rId1"/>
    </p:custDataLst>
    <p:extLst>
      <p:ext uri="{BB962C8B-B14F-4D97-AF65-F5344CB8AC3E}">
        <p14:creationId xmlns:p14="http://schemas.microsoft.com/office/powerpoint/2010/main" val="237179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5"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1" dur="1000" fill="hold"/>
                                        <p:tgtEl>
                                          <p:spTgt spid="12"/>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80">
                                          <p:stCondLst>
                                            <p:cond delay="0"/>
                                          </p:stCondLst>
                                        </p:cTn>
                                        <p:tgtEl>
                                          <p:spTgt spid="13"/>
                                        </p:tgtEl>
                                      </p:cBhvr>
                                    </p:animEffect>
                                    <p:anim calcmode="lin" valueType="num">
                                      <p:cBhvr>
                                        <p:cTn id="31"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6" dur="26">
                                          <p:stCondLst>
                                            <p:cond delay="650"/>
                                          </p:stCondLst>
                                        </p:cTn>
                                        <p:tgtEl>
                                          <p:spTgt spid="13"/>
                                        </p:tgtEl>
                                      </p:cBhvr>
                                      <p:to x="100000" y="60000"/>
                                    </p:animScale>
                                    <p:animScale>
                                      <p:cBhvr>
                                        <p:cTn id="37" dur="166" decel="50000">
                                          <p:stCondLst>
                                            <p:cond delay="676"/>
                                          </p:stCondLst>
                                        </p:cTn>
                                        <p:tgtEl>
                                          <p:spTgt spid="13"/>
                                        </p:tgtEl>
                                      </p:cBhvr>
                                      <p:to x="100000" y="100000"/>
                                    </p:animScale>
                                    <p:animScale>
                                      <p:cBhvr>
                                        <p:cTn id="38" dur="26">
                                          <p:stCondLst>
                                            <p:cond delay="1312"/>
                                          </p:stCondLst>
                                        </p:cTn>
                                        <p:tgtEl>
                                          <p:spTgt spid="13"/>
                                        </p:tgtEl>
                                      </p:cBhvr>
                                      <p:to x="100000" y="80000"/>
                                    </p:animScale>
                                    <p:animScale>
                                      <p:cBhvr>
                                        <p:cTn id="39" dur="166" decel="50000">
                                          <p:stCondLst>
                                            <p:cond delay="1338"/>
                                          </p:stCondLst>
                                        </p:cTn>
                                        <p:tgtEl>
                                          <p:spTgt spid="13"/>
                                        </p:tgtEl>
                                      </p:cBhvr>
                                      <p:to x="100000" y="100000"/>
                                    </p:animScale>
                                    <p:animScale>
                                      <p:cBhvr>
                                        <p:cTn id="40" dur="26">
                                          <p:stCondLst>
                                            <p:cond delay="1642"/>
                                          </p:stCondLst>
                                        </p:cTn>
                                        <p:tgtEl>
                                          <p:spTgt spid="13"/>
                                        </p:tgtEl>
                                      </p:cBhvr>
                                      <p:to x="100000" y="90000"/>
                                    </p:animScale>
                                    <p:animScale>
                                      <p:cBhvr>
                                        <p:cTn id="41" dur="166" decel="50000">
                                          <p:stCondLst>
                                            <p:cond delay="1668"/>
                                          </p:stCondLst>
                                        </p:cTn>
                                        <p:tgtEl>
                                          <p:spTgt spid="13"/>
                                        </p:tgtEl>
                                      </p:cBhvr>
                                      <p:to x="100000" y="100000"/>
                                    </p:animScale>
                                    <p:animScale>
                                      <p:cBhvr>
                                        <p:cTn id="42" dur="26">
                                          <p:stCondLst>
                                            <p:cond delay="1808"/>
                                          </p:stCondLst>
                                        </p:cTn>
                                        <p:tgtEl>
                                          <p:spTgt spid="13"/>
                                        </p:tgtEl>
                                      </p:cBhvr>
                                      <p:to x="100000" y="95000"/>
                                    </p:animScale>
                                    <p:animScale>
                                      <p:cBhvr>
                                        <p:cTn id="43" dur="166" decel="50000">
                                          <p:stCondLst>
                                            <p:cond delay="1834"/>
                                          </p:stCondLst>
                                        </p:cTn>
                                        <p:tgtEl>
                                          <p:spTgt spid="13"/>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30"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800" decel="100000"/>
                                        <p:tgtEl>
                                          <p:spTgt spid="14"/>
                                        </p:tgtEl>
                                      </p:cBhvr>
                                    </p:animEffect>
                                    <p:anim calcmode="lin" valueType="num">
                                      <p:cBhvr>
                                        <p:cTn id="49" dur="800" decel="100000" fill="hold"/>
                                        <p:tgtEl>
                                          <p:spTgt spid="14"/>
                                        </p:tgtEl>
                                        <p:attrNameLst>
                                          <p:attrName>style.rotation</p:attrName>
                                        </p:attrNameLst>
                                      </p:cBhvr>
                                      <p:tavLst>
                                        <p:tav tm="0">
                                          <p:val>
                                            <p:fltVal val="-90"/>
                                          </p:val>
                                        </p:tav>
                                        <p:tav tm="100000">
                                          <p:val>
                                            <p:fltVal val="0"/>
                                          </p:val>
                                        </p:tav>
                                      </p:tavLst>
                                    </p:anim>
                                    <p:anim calcmode="lin" valueType="num">
                                      <p:cBhvr>
                                        <p:cTn id="50" dur="800" decel="100000" fill="hold"/>
                                        <p:tgtEl>
                                          <p:spTgt spid="14"/>
                                        </p:tgtEl>
                                        <p:attrNameLst>
                                          <p:attrName>ppt_x</p:attrName>
                                        </p:attrNameLst>
                                      </p:cBhvr>
                                      <p:tavLst>
                                        <p:tav tm="0">
                                          <p:val>
                                            <p:strVal val="#ppt_x+0.4"/>
                                          </p:val>
                                        </p:tav>
                                        <p:tav tm="100000">
                                          <p:val>
                                            <p:strVal val="#ppt_x-0.05"/>
                                          </p:val>
                                        </p:tav>
                                      </p:tavLst>
                                    </p:anim>
                                    <p:anim calcmode="lin" valueType="num">
                                      <p:cBhvr>
                                        <p:cTn id="51" dur="800" decel="100000" fill="hold"/>
                                        <p:tgtEl>
                                          <p:spTgt spid="14"/>
                                        </p:tgtEl>
                                        <p:attrNameLst>
                                          <p:attrName>ppt_y</p:attrName>
                                        </p:attrNameLst>
                                      </p:cBhvr>
                                      <p:tavLst>
                                        <p:tav tm="0">
                                          <p:val>
                                            <p:strVal val="#ppt_y-0.4"/>
                                          </p:val>
                                        </p:tav>
                                        <p:tav tm="100000">
                                          <p:val>
                                            <p:strVal val="#ppt_y+0.1"/>
                                          </p:val>
                                        </p:tav>
                                      </p:tavLst>
                                    </p:anim>
                                    <p:anim calcmode="lin" valueType="num">
                                      <p:cBhvr>
                                        <p:cTn id="52"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53"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2000"/>
                                        <p:tgtEl>
                                          <p:spTgt spid="11"/>
                                        </p:tgtEl>
                                      </p:cBhvr>
                                    </p:animEffect>
                                    <p:set>
                                      <p:cBhvr>
                                        <p:cTn id="58" dur="1" fill="hold">
                                          <p:stCondLst>
                                            <p:cond delay="1999"/>
                                          </p:stCondLst>
                                        </p:cTn>
                                        <p:tgtEl>
                                          <p:spTgt spid="11"/>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2000"/>
                                        <p:tgtEl>
                                          <p:spTgt spid="12"/>
                                        </p:tgtEl>
                                      </p:cBhvr>
                                    </p:animEffect>
                                    <p:set>
                                      <p:cBhvr>
                                        <p:cTn id="61" dur="1" fill="hold">
                                          <p:stCondLst>
                                            <p:cond delay="1999"/>
                                          </p:stCondLst>
                                        </p:cTn>
                                        <p:tgtEl>
                                          <p:spTgt spid="12"/>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2000"/>
                                        <p:tgtEl>
                                          <p:spTgt spid="13"/>
                                        </p:tgtEl>
                                      </p:cBhvr>
                                    </p:animEffect>
                                    <p:set>
                                      <p:cBhvr>
                                        <p:cTn id="64" dur="1" fill="hold">
                                          <p:stCondLst>
                                            <p:cond delay="1999"/>
                                          </p:stCondLst>
                                        </p:cTn>
                                        <p:tgtEl>
                                          <p:spTgt spid="13"/>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2000"/>
                                        <p:tgtEl>
                                          <p:spTgt spid="14"/>
                                        </p:tgtEl>
                                      </p:cBhvr>
                                    </p:animEffect>
                                    <p:set>
                                      <p:cBhvr>
                                        <p:cTn id="67"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p:cNvSpPr>
          <p:nvPr/>
        </p:nvSpPr>
        <p:spPr bwMode="auto">
          <a:xfrm>
            <a:off x="2284413" y="138113"/>
            <a:ext cx="64389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defTabSz="642938" eaLnBrk="0" hangingPunct="0">
              <a:defRPr sz="2400">
                <a:solidFill>
                  <a:schemeClr val="tx1"/>
                </a:solidFill>
                <a:latin typeface="Times New Roman" panose="02020603050405020304" pitchFamily="18" charset="0"/>
                <a:cs typeface="Arial" panose="020B0604020202020204" pitchFamily="34" charset="0"/>
              </a:defRPr>
            </a:lvl1pPr>
            <a:lvl2pPr marL="742950" indent="-285750" defTabSz="642938" eaLnBrk="0" hangingPunct="0">
              <a:defRPr sz="2400">
                <a:solidFill>
                  <a:schemeClr val="tx1"/>
                </a:solidFill>
                <a:latin typeface="Times New Roman" panose="02020603050405020304" pitchFamily="18" charset="0"/>
                <a:cs typeface="Arial" panose="020B0604020202020204" pitchFamily="34" charset="0"/>
              </a:defRPr>
            </a:lvl2pPr>
            <a:lvl3pPr marL="1143000" indent="-228600" defTabSz="642938" eaLnBrk="0" hangingPunct="0">
              <a:defRPr sz="2400">
                <a:solidFill>
                  <a:schemeClr val="tx1"/>
                </a:solidFill>
                <a:latin typeface="Times New Roman" panose="02020603050405020304" pitchFamily="18" charset="0"/>
                <a:cs typeface="Arial" panose="020B0604020202020204" pitchFamily="34" charset="0"/>
              </a:defRPr>
            </a:lvl3pPr>
            <a:lvl4pPr marL="1600200" indent="-228600" defTabSz="642938" eaLnBrk="0" hangingPunct="0">
              <a:defRPr sz="2400">
                <a:solidFill>
                  <a:schemeClr val="tx1"/>
                </a:solidFill>
                <a:latin typeface="Times New Roman" panose="02020603050405020304" pitchFamily="18" charset="0"/>
                <a:cs typeface="Arial" panose="020B0604020202020204" pitchFamily="34" charset="0"/>
              </a:defRPr>
            </a:lvl4pPr>
            <a:lvl5pPr marL="2057400" indent="-228600" defTabSz="642938" eaLnBrk="0" hangingPunct="0">
              <a:defRPr sz="2400">
                <a:solidFill>
                  <a:schemeClr val="tx1"/>
                </a:solidFill>
                <a:latin typeface="Times New Roman" panose="02020603050405020304" pitchFamily="18" charset="0"/>
                <a:cs typeface="Arial" panose="020B0604020202020204" pitchFamily="34" charset="0"/>
              </a:defRPr>
            </a:lvl5pPr>
            <a:lvl6pPr marL="2514600" indent="-228600" defTabSz="642938"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642938"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642938"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642938"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500" b="1">
                <a:solidFill>
                  <a:srgbClr val="66CCFF"/>
                </a:solidFill>
                <a:latin typeface="Al Bayan" charset="0"/>
                <a:sym typeface="Al Bayan" charset="0"/>
              </a:rPr>
              <a:t>Key challenges in the Orange-Senqu basin</a:t>
            </a:r>
          </a:p>
          <a:p>
            <a:pPr algn="ctr" eaLnBrk="1" hangingPunct="1"/>
            <a:r>
              <a:rPr lang="en-US" altLang="en-US" sz="1200">
                <a:solidFill>
                  <a:srgbClr val="000000"/>
                </a:solidFill>
                <a:latin typeface="Al Bayan" charset="0"/>
                <a:sym typeface="Al Bayan" charset="0"/>
              </a:rPr>
              <a:t>(Source: GTZ)</a:t>
            </a:r>
          </a:p>
        </p:txBody>
      </p:sp>
      <p:pic>
        <p:nvPicPr>
          <p:cNvPr id="56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838200"/>
            <a:ext cx="6611938" cy="561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 name="Rectangle 2"/>
          <p:cNvSpPr txBox="1">
            <a:spLocks noChangeArrowheads="1"/>
          </p:cNvSpPr>
          <p:nvPr/>
        </p:nvSpPr>
        <p:spPr>
          <a:xfrm>
            <a:off x="243840" y="4114800"/>
            <a:ext cx="1889760" cy="5486400"/>
          </a:xfrm>
          <a:prstGeom prst="rect">
            <a:avLst/>
          </a:prstGeom>
        </p:spPr>
        <p:txBody>
          <a:bodyPr/>
          <a:lstStyle>
            <a:lvl1pPr algn="ctr" rtl="0" eaLnBrk="0" fontAlgn="base" hangingPunct="0">
              <a:spcBef>
                <a:spcPct val="0"/>
              </a:spcBef>
              <a:spcAft>
                <a:spcPct val="0"/>
              </a:spcAft>
              <a:defRPr sz="2400">
                <a:solidFill>
                  <a:srgbClr val="0027A4"/>
                </a:solidFill>
                <a:latin typeface="+mj-lt"/>
                <a:ea typeface="+mj-ea"/>
                <a:cs typeface="+mj-cs"/>
              </a:defRPr>
            </a:lvl1pPr>
            <a:lvl2pPr algn="ctr" rtl="0" eaLnBrk="0" fontAlgn="base" hangingPunct="0">
              <a:spcBef>
                <a:spcPct val="0"/>
              </a:spcBef>
              <a:spcAft>
                <a:spcPct val="0"/>
              </a:spcAft>
              <a:defRPr sz="2400">
                <a:solidFill>
                  <a:srgbClr val="0027A4"/>
                </a:solidFill>
                <a:latin typeface="Arial Unicode MS" pitchFamily="34" charset="-128"/>
              </a:defRPr>
            </a:lvl2pPr>
            <a:lvl3pPr algn="ctr" rtl="0" eaLnBrk="0" fontAlgn="base" hangingPunct="0">
              <a:spcBef>
                <a:spcPct val="0"/>
              </a:spcBef>
              <a:spcAft>
                <a:spcPct val="0"/>
              </a:spcAft>
              <a:defRPr sz="2400">
                <a:solidFill>
                  <a:srgbClr val="0027A4"/>
                </a:solidFill>
                <a:latin typeface="Arial Unicode MS" pitchFamily="34" charset="-128"/>
              </a:defRPr>
            </a:lvl3pPr>
            <a:lvl4pPr algn="ctr" rtl="0" eaLnBrk="0" fontAlgn="base" hangingPunct="0">
              <a:spcBef>
                <a:spcPct val="0"/>
              </a:spcBef>
              <a:spcAft>
                <a:spcPct val="0"/>
              </a:spcAft>
              <a:defRPr sz="2400">
                <a:solidFill>
                  <a:srgbClr val="0027A4"/>
                </a:solidFill>
                <a:latin typeface="Arial Unicode MS" pitchFamily="34" charset="-128"/>
              </a:defRPr>
            </a:lvl4pPr>
            <a:lvl5pPr algn="ctr" rtl="0" eaLnBrk="0" fontAlgn="base" hangingPunct="0">
              <a:spcBef>
                <a:spcPct val="0"/>
              </a:spcBef>
              <a:spcAft>
                <a:spcPct val="0"/>
              </a:spcAft>
              <a:defRPr sz="2400">
                <a:solidFill>
                  <a:srgbClr val="0027A4"/>
                </a:solidFill>
                <a:latin typeface="Arial Unicode MS" pitchFamily="34" charset="-128"/>
              </a:defRPr>
            </a:lvl5pPr>
            <a:lvl6pPr marL="457200" algn="ctr" rtl="0" fontAlgn="base">
              <a:spcBef>
                <a:spcPct val="0"/>
              </a:spcBef>
              <a:spcAft>
                <a:spcPct val="0"/>
              </a:spcAft>
              <a:defRPr sz="2400">
                <a:solidFill>
                  <a:srgbClr val="0027A4"/>
                </a:solidFill>
                <a:latin typeface="Arial Unicode MS" pitchFamily="34" charset="-128"/>
              </a:defRPr>
            </a:lvl6pPr>
            <a:lvl7pPr marL="914400" algn="ctr" rtl="0" fontAlgn="base">
              <a:spcBef>
                <a:spcPct val="0"/>
              </a:spcBef>
              <a:spcAft>
                <a:spcPct val="0"/>
              </a:spcAft>
              <a:defRPr sz="2400">
                <a:solidFill>
                  <a:srgbClr val="0027A4"/>
                </a:solidFill>
                <a:latin typeface="Arial Unicode MS" pitchFamily="34" charset="-128"/>
              </a:defRPr>
            </a:lvl7pPr>
            <a:lvl8pPr marL="1371600" algn="ctr" rtl="0" fontAlgn="base">
              <a:spcBef>
                <a:spcPct val="0"/>
              </a:spcBef>
              <a:spcAft>
                <a:spcPct val="0"/>
              </a:spcAft>
              <a:defRPr sz="2400">
                <a:solidFill>
                  <a:srgbClr val="0027A4"/>
                </a:solidFill>
                <a:latin typeface="Arial Unicode MS" pitchFamily="34" charset="-128"/>
              </a:defRPr>
            </a:lvl8pPr>
            <a:lvl9pPr marL="1828800" algn="ctr" rtl="0" fontAlgn="base">
              <a:spcBef>
                <a:spcPct val="0"/>
              </a:spcBef>
              <a:spcAft>
                <a:spcPct val="0"/>
              </a:spcAft>
              <a:defRPr sz="2400">
                <a:solidFill>
                  <a:srgbClr val="0027A4"/>
                </a:solidFill>
                <a:latin typeface="Arial Unicode MS" pitchFamily="34" charset="-128"/>
              </a:defRPr>
            </a:lvl9pPr>
          </a:lstStyle>
          <a:p>
            <a:pPr algn="l" eaLnBrk="1" hangingPunct="1">
              <a:defRPr/>
            </a:pPr>
            <a:r>
              <a:rPr lang="en-US" sz="2000" b="1" u="sng" kern="0" dirty="0" smtClean="0">
                <a:solidFill>
                  <a:srgbClr val="7030A0"/>
                </a:solidFill>
                <a:latin typeface="Arial Unicode MS"/>
                <a:cs typeface="Arial" pitchFamily="34" charset="0"/>
              </a:rPr>
              <a:t>Introduction</a:t>
            </a:r>
          </a:p>
          <a:p>
            <a:pPr algn="l" eaLnBrk="1" hangingPunct="1">
              <a:defRPr/>
            </a:pPr>
            <a:endParaRPr lang="en-US" sz="2000" b="1" kern="0" dirty="0" smtClean="0">
              <a:solidFill>
                <a:srgbClr val="FFFFFF">
                  <a:lumMod val="50000"/>
                </a:srgbClr>
              </a:solidFill>
              <a:latin typeface="Arial Unicode MS"/>
              <a:cs typeface="Arial" pitchFamily="34" charset="0"/>
            </a:endParaRPr>
          </a:p>
          <a:p>
            <a:pPr algn="l" eaLnBrk="1" hangingPunct="1">
              <a:defRPr/>
            </a:pPr>
            <a:r>
              <a:rPr lang="en-US" sz="2000" b="1" kern="0" dirty="0" smtClean="0">
                <a:solidFill>
                  <a:srgbClr val="FFFFFF">
                    <a:lumMod val="50000"/>
                  </a:srgbClr>
                </a:solidFill>
                <a:latin typeface="Arial Unicode MS"/>
                <a:cs typeface="Arial" pitchFamily="34" charset="0"/>
              </a:rPr>
              <a:t>(</a:t>
            </a:r>
            <a:r>
              <a:rPr lang="en-US" sz="2000" b="1" kern="0" dirty="0" smtClean="0">
                <a:solidFill>
                  <a:srgbClr val="FF0000"/>
                </a:solidFill>
                <a:latin typeface="Arial Unicode MS"/>
                <a:cs typeface="Arial" pitchFamily="34" charset="0"/>
              </a:rPr>
              <a:t>5 </a:t>
            </a:r>
            <a:r>
              <a:rPr lang="en-US" sz="2000" b="1" kern="0" dirty="0" smtClean="0">
                <a:solidFill>
                  <a:srgbClr val="FF0000"/>
                </a:solidFill>
                <a:latin typeface="Arial Unicode MS"/>
                <a:cs typeface="Arial" pitchFamily="34" charset="0"/>
              </a:rPr>
              <a:t>OF 11</a:t>
            </a:r>
            <a:r>
              <a:rPr lang="en-US" sz="2000" b="1" kern="0" dirty="0" smtClean="0">
                <a:solidFill>
                  <a:srgbClr val="FFFFFF">
                    <a:lumMod val="50000"/>
                  </a:srgbClr>
                </a:solidFill>
                <a:latin typeface="Arial Unicode MS"/>
                <a:cs typeface="Arial" pitchFamily="34" charset="0"/>
              </a:rPr>
              <a:t>)</a:t>
            </a:r>
            <a:endParaRPr lang="en-US" sz="2000" b="1" kern="0" dirty="0">
              <a:solidFill>
                <a:srgbClr val="FFFFFF">
                  <a:lumMod val="50000"/>
                </a:srgbClr>
              </a:solidFill>
              <a:latin typeface="Arial Unicode MS"/>
              <a:cs typeface="Arial" pitchFamily="34" charset="0"/>
            </a:endParaRPr>
          </a:p>
        </p:txBody>
      </p:sp>
    </p:spTree>
    <p:extLst>
      <p:ext uri="{BB962C8B-B14F-4D97-AF65-F5344CB8AC3E}">
        <p14:creationId xmlns:p14="http://schemas.microsoft.com/office/powerpoint/2010/main" val="1619078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Line 2"/>
          <p:cNvSpPr>
            <a:spLocks noChangeShapeType="1"/>
          </p:cNvSpPr>
          <p:nvPr/>
        </p:nvSpPr>
        <p:spPr bwMode="auto">
          <a:xfrm flipV="1">
            <a:off x="395288" y="4191000"/>
            <a:ext cx="8596312" cy="30163"/>
          </a:xfrm>
          <a:prstGeom prst="line">
            <a:avLst/>
          </a:prstGeom>
          <a:noFill/>
          <a:ln w="76200">
            <a:solidFill>
              <a:schemeClr val="tx1"/>
            </a:solidFill>
            <a:round/>
            <a:headEnd/>
            <a:tailEnd type="triangle" w="med" len="med"/>
          </a:ln>
          <a:effectLst/>
        </p:spPr>
        <p:txBody>
          <a:bodyPr/>
          <a:lstStyle/>
          <a:p>
            <a:endParaRPr lang="en-ZA">
              <a:solidFill>
                <a:srgbClr val="000000"/>
              </a:solidFill>
            </a:endParaRPr>
          </a:p>
        </p:txBody>
      </p:sp>
      <p:sp>
        <p:nvSpPr>
          <p:cNvPr id="97283" name="Text Box 3"/>
          <p:cNvSpPr txBox="1">
            <a:spLocks noChangeArrowheads="1"/>
          </p:cNvSpPr>
          <p:nvPr/>
        </p:nvSpPr>
        <p:spPr bwMode="auto">
          <a:xfrm>
            <a:off x="0" y="3860800"/>
            <a:ext cx="719138" cy="366713"/>
          </a:xfrm>
          <a:prstGeom prst="rect">
            <a:avLst/>
          </a:prstGeom>
          <a:noFill/>
          <a:ln w="9525">
            <a:noFill/>
            <a:miter lim="800000"/>
            <a:headEnd/>
            <a:tailEnd/>
          </a:ln>
          <a:effectLst/>
        </p:spPr>
        <p:txBody>
          <a:bodyPr>
            <a:spAutoFit/>
          </a:bodyPr>
          <a:lstStyle/>
          <a:p>
            <a:pPr>
              <a:spcBef>
                <a:spcPct val="50000"/>
              </a:spcBef>
            </a:pPr>
            <a:r>
              <a:rPr lang="en-ZA" sz="1800">
                <a:solidFill>
                  <a:srgbClr val="000000"/>
                </a:solidFill>
                <a:latin typeface="Arial" pitchFamily="34" charset="0"/>
              </a:rPr>
              <a:t>1975</a:t>
            </a:r>
            <a:endParaRPr lang="en-GB" sz="1800">
              <a:solidFill>
                <a:srgbClr val="000000"/>
              </a:solidFill>
              <a:latin typeface="Arial" pitchFamily="34" charset="0"/>
            </a:endParaRPr>
          </a:p>
        </p:txBody>
      </p:sp>
      <p:sp>
        <p:nvSpPr>
          <p:cNvPr id="97284" name="Text Box 4"/>
          <p:cNvSpPr txBox="1">
            <a:spLocks noChangeArrowheads="1"/>
          </p:cNvSpPr>
          <p:nvPr/>
        </p:nvSpPr>
        <p:spPr bwMode="auto">
          <a:xfrm>
            <a:off x="8424863" y="3860800"/>
            <a:ext cx="719137" cy="366713"/>
          </a:xfrm>
          <a:prstGeom prst="rect">
            <a:avLst/>
          </a:prstGeom>
          <a:noFill/>
          <a:ln w="9525">
            <a:noFill/>
            <a:miter lim="800000"/>
            <a:headEnd/>
            <a:tailEnd/>
          </a:ln>
          <a:effectLst/>
        </p:spPr>
        <p:txBody>
          <a:bodyPr>
            <a:spAutoFit/>
          </a:bodyPr>
          <a:lstStyle/>
          <a:p>
            <a:pPr>
              <a:spcBef>
                <a:spcPct val="50000"/>
              </a:spcBef>
            </a:pPr>
            <a:r>
              <a:rPr lang="en-ZA" sz="1800" dirty="0" smtClean="0">
                <a:solidFill>
                  <a:srgbClr val="000000"/>
                </a:solidFill>
                <a:latin typeface="Arial" pitchFamily="34" charset="0"/>
              </a:rPr>
              <a:t>2011</a:t>
            </a:r>
            <a:endParaRPr lang="en-GB" sz="1800" dirty="0">
              <a:solidFill>
                <a:srgbClr val="000000"/>
              </a:solidFill>
              <a:latin typeface="Arial" pitchFamily="34" charset="0"/>
            </a:endParaRPr>
          </a:p>
        </p:txBody>
      </p:sp>
      <p:grpSp>
        <p:nvGrpSpPr>
          <p:cNvPr id="2" name="Group 5"/>
          <p:cNvGrpSpPr>
            <a:grpSpLocks/>
          </p:cNvGrpSpPr>
          <p:nvPr/>
        </p:nvGrpSpPr>
        <p:grpSpPr bwMode="auto">
          <a:xfrm>
            <a:off x="7342980" y="315914"/>
            <a:ext cx="1649413" cy="3868737"/>
            <a:chOff x="4694" y="119"/>
            <a:chExt cx="953" cy="2437"/>
          </a:xfrm>
        </p:grpSpPr>
        <p:sp>
          <p:nvSpPr>
            <p:cNvPr id="97286" name="Line 6"/>
            <p:cNvSpPr>
              <a:spLocks noChangeShapeType="1"/>
            </p:cNvSpPr>
            <p:nvPr/>
          </p:nvSpPr>
          <p:spPr bwMode="auto">
            <a:xfrm flipV="1">
              <a:off x="5319" y="1117"/>
              <a:ext cx="10" cy="1439"/>
            </a:xfrm>
            <a:prstGeom prst="line">
              <a:avLst/>
            </a:prstGeom>
            <a:noFill/>
            <a:ln w="9525">
              <a:solidFill>
                <a:schemeClr val="tx1"/>
              </a:solidFill>
              <a:round/>
              <a:headEnd/>
              <a:tailEnd type="triangle" w="med" len="med"/>
            </a:ln>
            <a:effectLst/>
          </p:spPr>
          <p:txBody>
            <a:bodyPr/>
            <a:lstStyle/>
            <a:p>
              <a:endParaRPr lang="en-ZA">
                <a:solidFill>
                  <a:srgbClr val="000000"/>
                </a:solidFill>
              </a:endParaRPr>
            </a:p>
          </p:txBody>
        </p:sp>
        <p:grpSp>
          <p:nvGrpSpPr>
            <p:cNvPr id="3" name="Group 5"/>
            <p:cNvGrpSpPr>
              <a:grpSpLocks/>
            </p:cNvGrpSpPr>
            <p:nvPr/>
          </p:nvGrpSpPr>
          <p:grpSpPr bwMode="auto">
            <a:xfrm>
              <a:off x="4876" y="164"/>
              <a:ext cx="726" cy="862"/>
              <a:chOff x="2416017" y="1571612"/>
              <a:chExt cx="3708837" cy="3643338"/>
            </a:xfrm>
          </p:grpSpPr>
          <p:sp>
            <p:nvSpPr>
              <p:cNvPr id="5" name="Flowchart: Connector 4"/>
              <p:cNvSpPr/>
              <p:nvPr/>
            </p:nvSpPr>
            <p:spPr>
              <a:xfrm>
                <a:off x="2497754" y="1643466"/>
                <a:ext cx="3576014" cy="342778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ZA" sz="1800">
                  <a:solidFill>
                    <a:srgbClr val="FFFFFF"/>
                  </a:solidFill>
                </a:endParaRPr>
              </a:p>
            </p:txBody>
          </p:sp>
          <p:pic>
            <p:nvPicPr>
              <p:cNvPr id="97289" name="Picture 13" descr="C:\Users\HaegensA\Documents\General Database Latest\Orange River Sept 2008\Printwork\ORASECOM Logo\Old logo_files\image002.gif"/>
              <p:cNvPicPr>
                <a:picLocks noChangeAspect="1" noChangeArrowheads="1"/>
              </p:cNvPicPr>
              <p:nvPr/>
            </p:nvPicPr>
            <p:blipFill>
              <a:blip r:embed="rId3" cstate="print"/>
              <a:srcRect/>
              <a:stretch>
                <a:fillRect/>
              </a:stretch>
            </p:blipFill>
            <p:spPr bwMode="auto">
              <a:xfrm>
                <a:off x="2416017" y="1571612"/>
                <a:ext cx="3708837" cy="3643338"/>
              </a:xfrm>
              <a:prstGeom prst="rect">
                <a:avLst/>
              </a:prstGeom>
              <a:noFill/>
              <a:ln w="9525">
                <a:noFill/>
                <a:miter lim="800000"/>
                <a:headEnd/>
                <a:tailEnd/>
              </a:ln>
            </p:spPr>
          </p:pic>
        </p:grpSp>
        <p:sp>
          <p:nvSpPr>
            <p:cNvPr id="97290" name="Text Box 10"/>
            <p:cNvSpPr txBox="1">
              <a:spLocks noChangeArrowheads="1"/>
            </p:cNvSpPr>
            <p:nvPr/>
          </p:nvSpPr>
          <p:spPr bwMode="auto">
            <a:xfrm>
              <a:off x="4694" y="119"/>
              <a:ext cx="953" cy="1017"/>
            </a:xfrm>
            <a:prstGeom prst="rect">
              <a:avLst/>
            </a:prstGeom>
            <a:noFill/>
            <a:ln w="9525">
              <a:solidFill>
                <a:schemeClr val="tx1"/>
              </a:solidFill>
              <a:miter lim="800000"/>
              <a:headEnd/>
              <a:tailEnd/>
            </a:ln>
            <a:effectLst/>
          </p:spPr>
          <p:txBody>
            <a:bodyPr>
              <a:spAutoFit/>
            </a:bodyPr>
            <a:lstStyle/>
            <a:p>
              <a:pPr>
                <a:spcBef>
                  <a:spcPct val="50000"/>
                </a:spcBef>
              </a:pPr>
              <a:endParaRPr lang="en-ZA" sz="1800">
                <a:solidFill>
                  <a:srgbClr val="000000"/>
                </a:solidFill>
                <a:latin typeface="Arial" pitchFamily="34" charset="0"/>
              </a:endParaRPr>
            </a:p>
            <a:p>
              <a:pPr>
                <a:spcBef>
                  <a:spcPct val="50000"/>
                </a:spcBef>
              </a:pPr>
              <a:endParaRPr lang="en-ZA" sz="1800">
                <a:solidFill>
                  <a:srgbClr val="000000"/>
                </a:solidFill>
                <a:latin typeface="Arial" pitchFamily="34" charset="0"/>
              </a:endParaRPr>
            </a:p>
            <a:p>
              <a:pPr>
                <a:spcBef>
                  <a:spcPct val="50000"/>
                </a:spcBef>
              </a:pPr>
              <a:endParaRPr lang="en-ZA" sz="1800">
                <a:solidFill>
                  <a:srgbClr val="000000"/>
                </a:solidFill>
                <a:latin typeface="Arial" pitchFamily="34" charset="0"/>
              </a:endParaRPr>
            </a:p>
            <a:p>
              <a:pPr>
                <a:spcBef>
                  <a:spcPct val="50000"/>
                </a:spcBef>
              </a:pPr>
              <a:r>
                <a:rPr lang="en-ZA" sz="1800">
                  <a:solidFill>
                    <a:srgbClr val="000000"/>
                  </a:solidFill>
                  <a:latin typeface="Arial" pitchFamily="34" charset="0"/>
                </a:rPr>
                <a:t>2000</a:t>
              </a:r>
              <a:endParaRPr lang="en-GB" sz="1800">
                <a:solidFill>
                  <a:srgbClr val="000000"/>
                </a:solidFill>
                <a:latin typeface="Arial" pitchFamily="34" charset="0"/>
              </a:endParaRPr>
            </a:p>
          </p:txBody>
        </p:sp>
      </p:grpSp>
      <p:pic>
        <p:nvPicPr>
          <p:cNvPr id="97291" name="Picture 6"/>
          <p:cNvPicPr>
            <a:picLocks noChangeAspect="1" noChangeArrowheads="1"/>
          </p:cNvPicPr>
          <p:nvPr/>
        </p:nvPicPr>
        <p:blipFill>
          <a:blip r:embed="rId4" cstate="print"/>
          <a:srcRect/>
          <a:stretch>
            <a:fillRect/>
          </a:stretch>
        </p:blipFill>
        <p:spPr bwMode="auto">
          <a:xfrm>
            <a:off x="323850" y="4437063"/>
            <a:ext cx="719138" cy="442912"/>
          </a:xfrm>
          <a:prstGeom prst="rect">
            <a:avLst/>
          </a:prstGeom>
          <a:noFill/>
          <a:ln w="9525">
            <a:solidFill>
              <a:srgbClr val="000000"/>
            </a:solidFill>
            <a:miter lim="800000"/>
            <a:headEnd/>
            <a:tailEnd/>
          </a:ln>
        </p:spPr>
      </p:pic>
      <p:pic>
        <p:nvPicPr>
          <p:cNvPr id="97292" name="Picture 5"/>
          <p:cNvPicPr>
            <a:picLocks noChangeAspect="1" noChangeArrowheads="1"/>
          </p:cNvPicPr>
          <p:nvPr/>
        </p:nvPicPr>
        <p:blipFill>
          <a:blip r:embed="rId5" cstate="print"/>
          <a:srcRect/>
          <a:stretch>
            <a:fillRect/>
          </a:stretch>
        </p:blipFill>
        <p:spPr bwMode="auto">
          <a:xfrm>
            <a:off x="323850" y="5013325"/>
            <a:ext cx="719138" cy="442913"/>
          </a:xfrm>
          <a:prstGeom prst="rect">
            <a:avLst/>
          </a:prstGeom>
          <a:noFill/>
          <a:ln w="9525">
            <a:solidFill>
              <a:srgbClr val="000000"/>
            </a:solidFill>
            <a:miter lim="800000"/>
            <a:headEnd/>
            <a:tailEnd/>
          </a:ln>
        </p:spPr>
      </p:pic>
      <p:pic>
        <p:nvPicPr>
          <p:cNvPr id="97293" name="Picture 6"/>
          <p:cNvPicPr>
            <a:picLocks noChangeAspect="1" noChangeArrowheads="1"/>
          </p:cNvPicPr>
          <p:nvPr/>
        </p:nvPicPr>
        <p:blipFill>
          <a:blip r:embed="rId6" cstate="print"/>
          <a:srcRect/>
          <a:stretch>
            <a:fillRect/>
          </a:stretch>
        </p:blipFill>
        <p:spPr bwMode="auto">
          <a:xfrm>
            <a:off x="323850" y="5589588"/>
            <a:ext cx="719138" cy="484187"/>
          </a:xfrm>
          <a:prstGeom prst="rect">
            <a:avLst/>
          </a:prstGeom>
          <a:noFill/>
          <a:ln w="9525">
            <a:solidFill>
              <a:srgbClr val="000000"/>
            </a:solidFill>
            <a:miter lim="800000"/>
            <a:headEnd/>
            <a:tailEnd/>
          </a:ln>
        </p:spPr>
      </p:pic>
      <p:pic>
        <p:nvPicPr>
          <p:cNvPr id="97294" name="Picture 7"/>
          <p:cNvPicPr>
            <a:picLocks noChangeAspect="1" noChangeArrowheads="1"/>
          </p:cNvPicPr>
          <p:nvPr/>
        </p:nvPicPr>
        <p:blipFill>
          <a:blip r:embed="rId7" cstate="print"/>
          <a:srcRect/>
          <a:stretch>
            <a:fillRect/>
          </a:stretch>
        </p:blipFill>
        <p:spPr bwMode="auto">
          <a:xfrm>
            <a:off x="323850" y="6165850"/>
            <a:ext cx="719138" cy="498475"/>
          </a:xfrm>
          <a:prstGeom prst="rect">
            <a:avLst/>
          </a:prstGeom>
          <a:noFill/>
          <a:ln w="9525">
            <a:solidFill>
              <a:srgbClr val="000000"/>
            </a:solidFill>
            <a:miter lim="800000"/>
            <a:headEnd/>
            <a:tailEnd/>
          </a:ln>
        </p:spPr>
      </p:pic>
      <p:sp>
        <p:nvSpPr>
          <p:cNvPr id="97295" name="Text Box 15"/>
          <p:cNvSpPr txBox="1">
            <a:spLocks noChangeArrowheads="1"/>
          </p:cNvSpPr>
          <p:nvPr/>
        </p:nvSpPr>
        <p:spPr bwMode="auto">
          <a:xfrm>
            <a:off x="1116013" y="4508500"/>
            <a:ext cx="935037" cy="260350"/>
          </a:xfrm>
          <a:prstGeom prst="rect">
            <a:avLst/>
          </a:prstGeom>
          <a:noFill/>
          <a:ln w="9525">
            <a:noFill/>
            <a:miter lim="800000"/>
            <a:headEnd/>
            <a:tailEnd/>
          </a:ln>
          <a:effectLst/>
        </p:spPr>
        <p:txBody>
          <a:bodyPr>
            <a:spAutoFit/>
          </a:bodyPr>
          <a:lstStyle/>
          <a:p>
            <a:pPr>
              <a:spcBef>
                <a:spcPct val="50000"/>
              </a:spcBef>
            </a:pPr>
            <a:r>
              <a:rPr lang="en-ZA" sz="1100" b="1">
                <a:solidFill>
                  <a:srgbClr val="000000"/>
                </a:solidFill>
                <a:latin typeface="Arial" pitchFamily="34" charset="0"/>
              </a:rPr>
              <a:t>Botswana</a:t>
            </a:r>
            <a:endParaRPr lang="en-GB" sz="1100" b="1">
              <a:solidFill>
                <a:srgbClr val="000000"/>
              </a:solidFill>
              <a:latin typeface="Arial" pitchFamily="34" charset="0"/>
            </a:endParaRPr>
          </a:p>
        </p:txBody>
      </p:sp>
      <p:sp>
        <p:nvSpPr>
          <p:cNvPr id="97296" name="Text Box 16"/>
          <p:cNvSpPr txBox="1">
            <a:spLocks noChangeArrowheads="1"/>
          </p:cNvSpPr>
          <p:nvPr/>
        </p:nvSpPr>
        <p:spPr bwMode="auto">
          <a:xfrm>
            <a:off x="1116013" y="5084763"/>
            <a:ext cx="935037" cy="260350"/>
          </a:xfrm>
          <a:prstGeom prst="rect">
            <a:avLst/>
          </a:prstGeom>
          <a:noFill/>
          <a:ln w="9525">
            <a:noFill/>
            <a:miter lim="800000"/>
            <a:headEnd/>
            <a:tailEnd/>
          </a:ln>
          <a:effectLst/>
        </p:spPr>
        <p:txBody>
          <a:bodyPr>
            <a:spAutoFit/>
          </a:bodyPr>
          <a:lstStyle/>
          <a:p>
            <a:pPr>
              <a:spcBef>
                <a:spcPct val="50000"/>
              </a:spcBef>
            </a:pPr>
            <a:r>
              <a:rPr lang="en-ZA" sz="1100" b="1">
                <a:solidFill>
                  <a:srgbClr val="000000"/>
                </a:solidFill>
                <a:latin typeface="Arial" pitchFamily="34" charset="0"/>
              </a:rPr>
              <a:t>Lesotho</a:t>
            </a:r>
            <a:endParaRPr lang="en-GB" sz="1100" b="1">
              <a:solidFill>
                <a:srgbClr val="000000"/>
              </a:solidFill>
              <a:latin typeface="Arial" pitchFamily="34" charset="0"/>
            </a:endParaRPr>
          </a:p>
        </p:txBody>
      </p:sp>
      <p:sp>
        <p:nvSpPr>
          <p:cNvPr id="97297" name="Text Box 17"/>
          <p:cNvSpPr txBox="1">
            <a:spLocks noChangeArrowheads="1"/>
          </p:cNvSpPr>
          <p:nvPr/>
        </p:nvSpPr>
        <p:spPr bwMode="auto">
          <a:xfrm>
            <a:off x="1116013" y="5661025"/>
            <a:ext cx="935037" cy="260350"/>
          </a:xfrm>
          <a:prstGeom prst="rect">
            <a:avLst/>
          </a:prstGeom>
          <a:noFill/>
          <a:ln w="9525">
            <a:noFill/>
            <a:miter lim="800000"/>
            <a:headEnd/>
            <a:tailEnd/>
          </a:ln>
          <a:effectLst/>
        </p:spPr>
        <p:txBody>
          <a:bodyPr>
            <a:spAutoFit/>
          </a:bodyPr>
          <a:lstStyle/>
          <a:p>
            <a:pPr>
              <a:spcBef>
                <a:spcPct val="50000"/>
              </a:spcBef>
            </a:pPr>
            <a:r>
              <a:rPr lang="en-ZA" sz="1100" b="1">
                <a:solidFill>
                  <a:srgbClr val="000000"/>
                </a:solidFill>
                <a:latin typeface="Arial" pitchFamily="34" charset="0"/>
              </a:rPr>
              <a:t>Namibia</a:t>
            </a:r>
            <a:endParaRPr lang="en-GB" sz="1100" b="1">
              <a:solidFill>
                <a:srgbClr val="000000"/>
              </a:solidFill>
              <a:latin typeface="Arial" pitchFamily="34" charset="0"/>
            </a:endParaRPr>
          </a:p>
        </p:txBody>
      </p:sp>
      <p:sp>
        <p:nvSpPr>
          <p:cNvPr id="97298" name="Text Box 18"/>
          <p:cNvSpPr txBox="1">
            <a:spLocks noChangeArrowheads="1"/>
          </p:cNvSpPr>
          <p:nvPr/>
        </p:nvSpPr>
        <p:spPr bwMode="auto">
          <a:xfrm>
            <a:off x="1116013" y="6237288"/>
            <a:ext cx="1152525" cy="260350"/>
          </a:xfrm>
          <a:prstGeom prst="rect">
            <a:avLst/>
          </a:prstGeom>
          <a:noFill/>
          <a:ln w="9525">
            <a:noFill/>
            <a:miter lim="800000"/>
            <a:headEnd/>
            <a:tailEnd/>
          </a:ln>
          <a:effectLst/>
        </p:spPr>
        <p:txBody>
          <a:bodyPr>
            <a:spAutoFit/>
          </a:bodyPr>
          <a:lstStyle/>
          <a:p>
            <a:pPr>
              <a:spcBef>
                <a:spcPct val="50000"/>
              </a:spcBef>
            </a:pPr>
            <a:r>
              <a:rPr lang="en-ZA" sz="1100" b="1">
                <a:solidFill>
                  <a:srgbClr val="000000"/>
                </a:solidFill>
                <a:latin typeface="Arial" pitchFamily="34" charset="0"/>
              </a:rPr>
              <a:t>South Africa</a:t>
            </a:r>
            <a:endParaRPr lang="en-GB" sz="1100" b="1">
              <a:solidFill>
                <a:srgbClr val="000000"/>
              </a:solidFill>
              <a:latin typeface="Arial" pitchFamily="34" charset="0"/>
            </a:endParaRPr>
          </a:p>
        </p:txBody>
      </p:sp>
      <p:sp>
        <p:nvSpPr>
          <p:cNvPr id="97299" name="Text Box 19"/>
          <p:cNvSpPr txBox="1">
            <a:spLocks noChangeArrowheads="1"/>
          </p:cNvSpPr>
          <p:nvPr/>
        </p:nvSpPr>
        <p:spPr bwMode="auto">
          <a:xfrm>
            <a:off x="611188" y="1268413"/>
            <a:ext cx="792162" cy="366712"/>
          </a:xfrm>
          <a:prstGeom prst="rect">
            <a:avLst/>
          </a:prstGeom>
          <a:noFill/>
          <a:ln w="9525">
            <a:noFill/>
            <a:miter lim="800000"/>
            <a:headEnd/>
            <a:tailEnd/>
          </a:ln>
          <a:effectLst/>
        </p:spPr>
        <p:txBody>
          <a:bodyPr>
            <a:spAutoFit/>
          </a:bodyPr>
          <a:lstStyle/>
          <a:p>
            <a:pPr>
              <a:spcBef>
                <a:spcPct val="50000"/>
              </a:spcBef>
            </a:pPr>
            <a:endParaRPr lang="en-US" sz="1800">
              <a:solidFill>
                <a:srgbClr val="000000"/>
              </a:solidFill>
              <a:latin typeface="Arial" pitchFamily="34" charset="0"/>
            </a:endParaRPr>
          </a:p>
        </p:txBody>
      </p:sp>
      <p:grpSp>
        <p:nvGrpSpPr>
          <p:cNvPr id="4" name="Group 20"/>
          <p:cNvGrpSpPr>
            <a:grpSpLocks/>
          </p:cNvGrpSpPr>
          <p:nvPr/>
        </p:nvGrpSpPr>
        <p:grpSpPr bwMode="auto">
          <a:xfrm>
            <a:off x="900113" y="476250"/>
            <a:ext cx="1511300" cy="3744913"/>
            <a:chOff x="567" y="300"/>
            <a:chExt cx="952" cy="2359"/>
          </a:xfrm>
        </p:grpSpPr>
        <p:sp>
          <p:nvSpPr>
            <p:cNvPr id="97301" name="Line 21"/>
            <p:cNvSpPr>
              <a:spLocks noChangeShapeType="1"/>
            </p:cNvSpPr>
            <p:nvPr/>
          </p:nvSpPr>
          <p:spPr bwMode="auto">
            <a:xfrm flipV="1">
              <a:off x="975" y="1298"/>
              <a:ext cx="0" cy="1361"/>
            </a:xfrm>
            <a:prstGeom prst="line">
              <a:avLst/>
            </a:prstGeom>
            <a:noFill/>
            <a:ln w="9525">
              <a:solidFill>
                <a:schemeClr val="tx1"/>
              </a:solidFill>
              <a:round/>
              <a:headEnd/>
              <a:tailEnd type="triangle" w="med" len="med"/>
            </a:ln>
            <a:effectLst/>
          </p:spPr>
          <p:txBody>
            <a:bodyPr/>
            <a:lstStyle/>
            <a:p>
              <a:endParaRPr lang="en-ZA">
                <a:solidFill>
                  <a:srgbClr val="000000"/>
                </a:solidFill>
              </a:endParaRPr>
            </a:p>
          </p:txBody>
        </p:sp>
        <p:sp>
          <p:nvSpPr>
            <p:cNvPr id="97302" name="Text Box 22"/>
            <p:cNvSpPr txBox="1">
              <a:spLocks noChangeArrowheads="1"/>
            </p:cNvSpPr>
            <p:nvPr/>
          </p:nvSpPr>
          <p:spPr bwMode="auto">
            <a:xfrm>
              <a:off x="567" y="300"/>
              <a:ext cx="952" cy="1018"/>
            </a:xfrm>
            <a:prstGeom prst="rect">
              <a:avLst/>
            </a:prstGeom>
            <a:noFill/>
            <a:ln w="9525">
              <a:solidFill>
                <a:schemeClr val="tx1"/>
              </a:solidFill>
              <a:miter lim="800000"/>
              <a:headEnd/>
              <a:tailEnd/>
            </a:ln>
            <a:effectLst/>
          </p:spPr>
          <p:txBody>
            <a:bodyPr>
              <a:spAutoFit/>
            </a:bodyPr>
            <a:lstStyle/>
            <a:p>
              <a:pPr>
                <a:spcBef>
                  <a:spcPct val="50000"/>
                </a:spcBef>
              </a:pPr>
              <a:endParaRPr lang="en-ZA" sz="1100" b="1">
                <a:solidFill>
                  <a:srgbClr val="000000"/>
                </a:solidFill>
                <a:latin typeface="Arial" pitchFamily="34" charset="0"/>
              </a:endParaRPr>
            </a:p>
            <a:p>
              <a:pPr>
                <a:spcBef>
                  <a:spcPct val="50000"/>
                </a:spcBef>
              </a:pPr>
              <a:endParaRPr lang="en-ZA" sz="1100" b="1">
                <a:solidFill>
                  <a:srgbClr val="000000"/>
                </a:solidFill>
                <a:latin typeface="Arial" pitchFamily="34" charset="0"/>
              </a:endParaRPr>
            </a:p>
            <a:p>
              <a:pPr>
                <a:spcBef>
                  <a:spcPct val="50000"/>
                </a:spcBef>
              </a:pPr>
              <a:endParaRPr lang="en-ZA" sz="1100" b="1">
                <a:solidFill>
                  <a:srgbClr val="000000"/>
                </a:solidFill>
                <a:latin typeface="Arial" pitchFamily="34" charset="0"/>
              </a:endParaRPr>
            </a:p>
            <a:p>
              <a:pPr>
                <a:spcBef>
                  <a:spcPct val="50000"/>
                </a:spcBef>
              </a:pPr>
              <a:r>
                <a:rPr lang="en-ZA" sz="1100" b="1">
                  <a:solidFill>
                    <a:srgbClr val="000000"/>
                  </a:solidFill>
                  <a:latin typeface="Arial" pitchFamily="34" charset="0"/>
                </a:rPr>
                <a:t>Joint Permanent Technical Committee</a:t>
              </a:r>
            </a:p>
            <a:p>
              <a:pPr>
                <a:spcBef>
                  <a:spcPct val="50000"/>
                </a:spcBef>
              </a:pPr>
              <a:r>
                <a:rPr lang="en-ZA" sz="1100" b="1">
                  <a:solidFill>
                    <a:srgbClr val="000000"/>
                  </a:solidFill>
                  <a:latin typeface="Arial" pitchFamily="34" charset="0"/>
                </a:rPr>
                <a:t>1983</a:t>
              </a:r>
              <a:endParaRPr lang="en-GB" sz="1100" b="1">
                <a:solidFill>
                  <a:srgbClr val="000000"/>
                </a:solidFill>
                <a:latin typeface="Arial" pitchFamily="34" charset="0"/>
              </a:endParaRPr>
            </a:p>
          </p:txBody>
        </p:sp>
        <p:pic>
          <p:nvPicPr>
            <p:cNvPr id="97303" name="Picture 6"/>
            <p:cNvPicPr>
              <a:picLocks noChangeAspect="1" noChangeArrowheads="1"/>
            </p:cNvPicPr>
            <p:nvPr/>
          </p:nvPicPr>
          <p:blipFill>
            <a:blip r:embed="rId4" cstate="print"/>
            <a:srcRect/>
            <a:stretch>
              <a:fillRect/>
            </a:stretch>
          </p:blipFill>
          <p:spPr bwMode="auto">
            <a:xfrm>
              <a:off x="567" y="300"/>
              <a:ext cx="453" cy="279"/>
            </a:xfrm>
            <a:prstGeom prst="rect">
              <a:avLst/>
            </a:prstGeom>
            <a:noFill/>
            <a:ln w="9525">
              <a:solidFill>
                <a:srgbClr val="000000"/>
              </a:solidFill>
              <a:miter lim="800000"/>
              <a:headEnd/>
              <a:tailEnd/>
            </a:ln>
          </p:spPr>
        </p:pic>
        <p:pic>
          <p:nvPicPr>
            <p:cNvPr id="97304" name="Picture 7"/>
            <p:cNvPicPr>
              <a:picLocks noChangeAspect="1" noChangeArrowheads="1"/>
            </p:cNvPicPr>
            <p:nvPr/>
          </p:nvPicPr>
          <p:blipFill>
            <a:blip r:embed="rId7" cstate="print"/>
            <a:srcRect/>
            <a:stretch>
              <a:fillRect/>
            </a:stretch>
          </p:blipFill>
          <p:spPr bwMode="auto">
            <a:xfrm>
              <a:off x="1111" y="300"/>
              <a:ext cx="408" cy="283"/>
            </a:xfrm>
            <a:prstGeom prst="rect">
              <a:avLst/>
            </a:prstGeom>
            <a:noFill/>
            <a:ln w="9525">
              <a:solidFill>
                <a:srgbClr val="000000"/>
              </a:solidFill>
              <a:miter lim="800000"/>
              <a:headEnd/>
              <a:tailEnd/>
            </a:ln>
          </p:spPr>
        </p:pic>
      </p:grpSp>
      <p:grpSp>
        <p:nvGrpSpPr>
          <p:cNvPr id="6" name="Group 25"/>
          <p:cNvGrpSpPr>
            <a:grpSpLocks/>
          </p:cNvGrpSpPr>
          <p:nvPr/>
        </p:nvGrpSpPr>
        <p:grpSpPr bwMode="auto">
          <a:xfrm>
            <a:off x="1835150" y="2205038"/>
            <a:ext cx="1728788" cy="2016125"/>
            <a:chOff x="1156" y="1389"/>
            <a:chExt cx="1089" cy="1270"/>
          </a:xfrm>
        </p:grpSpPr>
        <p:sp>
          <p:nvSpPr>
            <p:cNvPr id="97306" name="Line 26"/>
            <p:cNvSpPr>
              <a:spLocks noChangeShapeType="1"/>
            </p:cNvSpPr>
            <p:nvPr/>
          </p:nvSpPr>
          <p:spPr bwMode="auto">
            <a:xfrm flipV="1">
              <a:off x="1746" y="2115"/>
              <a:ext cx="0" cy="544"/>
            </a:xfrm>
            <a:prstGeom prst="line">
              <a:avLst/>
            </a:prstGeom>
            <a:noFill/>
            <a:ln w="9525">
              <a:solidFill>
                <a:schemeClr val="tx1"/>
              </a:solidFill>
              <a:round/>
              <a:headEnd/>
              <a:tailEnd type="triangle" w="med" len="med"/>
            </a:ln>
            <a:effectLst/>
          </p:spPr>
          <p:txBody>
            <a:bodyPr/>
            <a:lstStyle/>
            <a:p>
              <a:endParaRPr lang="en-ZA">
                <a:solidFill>
                  <a:srgbClr val="000000"/>
                </a:solidFill>
              </a:endParaRPr>
            </a:p>
          </p:txBody>
        </p:sp>
        <p:sp>
          <p:nvSpPr>
            <p:cNvPr id="97307" name="Text Box 27"/>
            <p:cNvSpPr txBox="1">
              <a:spLocks noChangeArrowheads="1"/>
            </p:cNvSpPr>
            <p:nvPr/>
          </p:nvSpPr>
          <p:spPr bwMode="auto">
            <a:xfrm>
              <a:off x="1156" y="1389"/>
              <a:ext cx="1089" cy="753"/>
            </a:xfrm>
            <a:prstGeom prst="rect">
              <a:avLst/>
            </a:prstGeom>
            <a:noFill/>
            <a:ln w="9525">
              <a:solidFill>
                <a:schemeClr val="tx1"/>
              </a:solidFill>
              <a:miter lim="800000"/>
              <a:headEnd/>
              <a:tailEnd/>
            </a:ln>
            <a:effectLst/>
          </p:spPr>
          <p:txBody>
            <a:bodyPr>
              <a:spAutoFit/>
            </a:bodyPr>
            <a:lstStyle/>
            <a:p>
              <a:pPr>
                <a:spcBef>
                  <a:spcPct val="50000"/>
                </a:spcBef>
              </a:pPr>
              <a:endParaRPr lang="en-ZA" sz="1100" b="1" dirty="0">
                <a:solidFill>
                  <a:srgbClr val="000000"/>
                </a:solidFill>
                <a:latin typeface="Arial" pitchFamily="34" charset="0"/>
              </a:endParaRPr>
            </a:p>
            <a:p>
              <a:pPr>
                <a:spcBef>
                  <a:spcPct val="50000"/>
                </a:spcBef>
              </a:pPr>
              <a:endParaRPr lang="en-ZA" sz="1100" b="1" dirty="0">
                <a:solidFill>
                  <a:srgbClr val="000000"/>
                </a:solidFill>
                <a:latin typeface="Arial" pitchFamily="34" charset="0"/>
              </a:endParaRPr>
            </a:p>
            <a:p>
              <a:pPr>
                <a:spcBef>
                  <a:spcPct val="50000"/>
                </a:spcBef>
              </a:pPr>
              <a:r>
                <a:rPr lang="en-ZA" sz="1100" b="1" dirty="0">
                  <a:solidFill>
                    <a:srgbClr val="000000"/>
                  </a:solidFill>
                  <a:latin typeface="Arial" pitchFamily="34" charset="0"/>
                </a:rPr>
                <a:t>Joint Permanent Technical Commission</a:t>
              </a:r>
            </a:p>
            <a:p>
              <a:pPr>
                <a:spcBef>
                  <a:spcPct val="50000"/>
                </a:spcBef>
              </a:pPr>
              <a:r>
                <a:rPr lang="en-ZA" sz="1100" b="1" dirty="0">
                  <a:solidFill>
                    <a:srgbClr val="000000"/>
                  </a:solidFill>
                  <a:latin typeface="Arial" pitchFamily="34" charset="0"/>
                </a:rPr>
                <a:t>1986</a:t>
              </a:r>
              <a:endParaRPr lang="en-GB" sz="1100" b="1" dirty="0">
                <a:solidFill>
                  <a:srgbClr val="000000"/>
                </a:solidFill>
                <a:latin typeface="Arial" pitchFamily="34" charset="0"/>
              </a:endParaRPr>
            </a:p>
          </p:txBody>
        </p:sp>
        <p:pic>
          <p:nvPicPr>
            <p:cNvPr id="97308" name="Picture 5"/>
            <p:cNvPicPr>
              <a:picLocks noChangeAspect="1" noChangeArrowheads="1"/>
            </p:cNvPicPr>
            <p:nvPr/>
          </p:nvPicPr>
          <p:blipFill>
            <a:blip r:embed="rId5" cstate="print"/>
            <a:srcRect/>
            <a:stretch>
              <a:fillRect/>
            </a:stretch>
          </p:blipFill>
          <p:spPr bwMode="auto">
            <a:xfrm>
              <a:off x="1156" y="1389"/>
              <a:ext cx="499" cy="307"/>
            </a:xfrm>
            <a:prstGeom prst="rect">
              <a:avLst/>
            </a:prstGeom>
            <a:noFill/>
            <a:ln w="9525">
              <a:solidFill>
                <a:srgbClr val="000000"/>
              </a:solidFill>
              <a:miter lim="800000"/>
              <a:headEnd/>
              <a:tailEnd/>
            </a:ln>
          </p:spPr>
        </p:pic>
        <p:pic>
          <p:nvPicPr>
            <p:cNvPr id="97309" name="Picture 7"/>
            <p:cNvPicPr>
              <a:picLocks noChangeAspect="1" noChangeArrowheads="1"/>
            </p:cNvPicPr>
            <p:nvPr/>
          </p:nvPicPr>
          <p:blipFill>
            <a:blip r:embed="rId7" cstate="print"/>
            <a:srcRect/>
            <a:stretch>
              <a:fillRect/>
            </a:stretch>
          </p:blipFill>
          <p:spPr bwMode="auto">
            <a:xfrm>
              <a:off x="1791" y="1389"/>
              <a:ext cx="453" cy="314"/>
            </a:xfrm>
            <a:prstGeom prst="rect">
              <a:avLst/>
            </a:prstGeom>
            <a:noFill/>
            <a:ln w="9525">
              <a:solidFill>
                <a:srgbClr val="000000"/>
              </a:solidFill>
              <a:miter lim="800000"/>
              <a:headEnd/>
              <a:tailEnd/>
            </a:ln>
          </p:spPr>
        </p:pic>
      </p:grpSp>
      <p:grpSp>
        <p:nvGrpSpPr>
          <p:cNvPr id="7" name="Group 30"/>
          <p:cNvGrpSpPr>
            <a:grpSpLocks/>
          </p:cNvGrpSpPr>
          <p:nvPr/>
        </p:nvGrpSpPr>
        <p:grpSpPr bwMode="auto">
          <a:xfrm>
            <a:off x="3059113" y="404813"/>
            <a:ext cx="1512887" cy="3816350"/>
            <a:chOff x="1927" y="255"/>
            <a:chExt cx="953" cy="2404"/>
          </a:xfrm>
        </p:grpSpPr>
        <p:sp>
          <p:nvSpPr>
            <p:cNvPr id="97311" name="Line 31"/>
            <p:cNvSpPr>
              <a:spLocks noChangeShapeType="1"/>
            </p:cNvSpPr>
            <p:nvPr/>
          </p:nvSpPr>
          <p:spPr bwMode="auto">
            <a:xfrm flipV="1">
              <a:off x="2472" y="1298"/>
              <a:ext cx="0" cy="1361"/>
            </a:xfrm>
            <a:prstGeom prst="line">
              <a:avLst/>
            </a:prstGeom>
            <a:noFill/>
            <a:ln w="9525">
              <a:solidFill>
                <a:schemeClr val="tx1"/>
              </a:solidFill>
              <a:round/>
              <a:headEnd/>
              <a:tailEnd type="triangle" w="med" len="med"/>
            </a:ln>
            <a:effectLst/>
          </p:spPr>
          <p:txBody>
            <a:bodyPr/>
            <a:lstStyle/>
            <a:p>
              <a:endParaRPr lang="en-ZA">
                <a:solidFill>
                  <a:srgbClr val="000000"/>
                </a:solidFill>
              </a:endParaRPr>
            </a:p>
          </p:txBody>
        </p:sp>
        <p:sp>
          <p:nvSpPr>
            <p:cNvPr id="97312" name="Text Box 32"/>
            <p:cNvSpPr txBox="1">
              <a:spLocks noChangeArrowheads="1"/>
            </p:cNvSpPr>
            <p:nvPr/>
          </p:nvSpPr>
          <p:spPr bwMode="auto">
            <a:xfrm>
              <a:off x="1927" y="255"/>
              <a:ext cx="953" cy="1071"/>
            </a:xfrm>
            <a:prstGeom prst="rect">
              <a:avLst/>
            </a:prstGeom>
            <a:noFill/>
            <a:ln w="9525">
              <a:solidFill>
                <a:schemeClr val="tx1"/>
              </a:solidFill>
              <a:miter lim="800000"/>
              <a:headEnd/>
              <a:tailEnd/>
            </a:ln>
            <a:effectLst/>
          </p:spPr>
          <p:txBody>
            <a:bodyPr>
              <a:spAutoFit/>
            </a:bodyPr>
            <a:lstStyle/>
            <a:p>
              <a:pPr>
                <a:spcBef>
                  <a:spcPct val="50000"/>
                </a:spcBef>
              </a:pPr>
              <a:endParaRPr lang="en-ZA" sz="1100" b="1">
                <a:solidFill>
                  <a:srgbClr val="000000"/>
                </a:solidFill>
                <a:latin typeface="Arial" pitchFamily="34" charset="0"/>
              </a:endParaRPr>
            </a:p>
            <a:p>
              <a:pPr>
                <a:spcBef>
                  <a:spcPct val="50000"/>
                </a:spcBef>
              </a:pPr>
              <a:endParaRPr lang="en-ZA" sz="1100" b="1">
                <a:solidFill>
                  <a:srgbClr val="000000"/>
                </a:solidFill>
                <a:latin typeface="Arial" pitchFamily="34" charset="0"/>
              </a:endParaRPr>
            </a:p>
            <a:p>
              <a:pPr>
                <a:spcBef>
                  <a:spcPct val="50000"/>
                </a:spcBef>
              </a:pPr>
              <a:endParaRPr lang="en-ZA" sz="1100" b="1">
                <a:solidFill>
                  <a:srgbClr val="000000"/>
                </a:solidFill>
                <a:latin typeface="Arial" pitchFamily="34" charset="0"/>
              </a:endParaRPr>
            </a:p>
            <a:p>
              <a:pPr>
                <a:spcBef>
                  <a:spcPct val="50000"/>
                </a:spcBef>
              </a:pPr>
              <a:endParaRPr lang="en-ZA" sz="1100" b="1">
                <a:solidFill>
                  <a:srgbClr val="000000"/>
                </a:solidFill>
                <a:latin typeface="Arial" pitchFamily="34" charset="0"/>
              </a:endParaRPr>
            </a:p>
            <a:p>
              <a:pPr>
                <a:spcBef>
                  <a:spcPct val="50000"/>
                </a:spcBef>
              </a:pPr>
              <a:r>
                <a:rPr lang="en-ZA" sz="1100" b="1">
                  <a:solidFill>
                    <a:srgbClr val="000000"/>
                  </a:solidFill>
                  <a:latin typeface="Arial" pitchFamily="34" charset="0"/>
                </a:rPr>
                <a:t>Joint Technical Commission</a:t>
              </a:r>
            </a:p>
            <a:p>
              <a:pPr>
                <a:spcBef>
                  <a:spcPct val="50000"/>
                </a:spcBef>
              </a:pPr>
              <a:r>
                <a:rPr lang="en-ZA" sz="1100" b="1">
                  <a:solidFill>
                    <a:srgbClr val="000000"/>
                  </a:solidFill>
                  <a:latin typeface="Arial" pitchFamily="34" charset="0"/>
                </a:rPr>
                <a:t>1987</a:t>
              </a:r>
              <a:endParaRPr lang="en-GB" sz="1100" b="1">
                <a:solidFill>
                  <a:srgbClr val="000000"/>
                </a:solidFill>
                <a:latin typeface="Arial" pitchFamily="34" charset="0"/>
              </a:endParaRPr>
            </a:p>
          </p:txBody>
        </p:sp>
        <p:pic>
          <p:nvPicPr>
            <p:cNvPr id="97313" name="Picture 7"/>
            <p:cNvPicPr>
              <a:picLocks noChangeAspect="1" noChangeArrowheads="1"/>
            </p:cNvPicPr>
            <p:nvPr/>
          </p:nvPicPr>
          <p:blipFill>
            <a:blip r:embed="rId7" cstate="print"/>
            <a:srcRect/>
            <a:stretch>
              <a:fillRect/>
            </a:stretch>
          </p:blipFill>
          <p:spPr bwMode="auto">
            <a:xfrm>
              <a:off x="2426" y="255"/>
              <a:ext cx="453" cy="314"/>
            </a:xfrm>
            <a:prstGeom prst="rect">
              <a:avLst/>
            </a:prstGeom>
            <a:noFill/>
            <a:ln w="9525">
              <a:solidFill>
                <a:srgbClr val="000000"/>
              </a:solidFill>
              <a:miter lim="800000"/>
              <a:headEnd/>
              <a:tailEnd/>
            </a:ln>
          </p:spPr>
        </p:pic>
        <p:pic>
          <p:nvPicPr>
            <p:cNvPr id="97314" name="Picture 6"/>
            <p:cNvPicPr>
              <a:picLocks noChangeAspect="1" noChangeArrowheads="1"/>
            </p:cNvPicPr>
            <p:nvPr/>
          </p:nvPicPr>
          <p:blipFill>
            <a:blip r:embed="rId6" cstate="print"/>
            <a:srcRect/>
            <a:stretch>
              <a:fillRect/>
            </a:stretch>
          </p:blipFill>
          <p:spPr bwMode="auto">
            <a:xfrm>
              <a:off x="1927" y="255"/>
              <a:ext cx="453" cy="305"/>
            </a:xfrm>
            <a:prstGeom prst="rect">
              <a:avLst/>
            </a:prstGeom>
            <a:noFill/>
            <a:ln w="9525">
              <a:solidFill>
                <a:srgbClr val="000000"/>
              </a:solidFill>
              <a:miter lim="800000"/>
              <a:headEnd/>
              <a:tailEnd/>
            </a:ln>
          </p:spPr>
        </p:pic>
      </p:grpSp>
      <p:grpSp>
        <p:nvGrpSpPr>
          <p:cNvPr id="8" name="Group 35"/>
          <p:cNvGrpSpPr>
            <a:grpSpLocks/>
          </p:cNvGrpSpPr>
          <p:nvPr/>
        </p:nvGrpSpPr>
        <p:grpSpPr bwMode="auto">
          <a:xfrm>
            <a:off x="4356100" y="2205038"/>
            <a:ext cx="1655763" cy="2016125"/>
            <a:chOff x="2744" y="1389"/>
            <a:chExt cx="1043" cy="1270"/>
          </a:xfrm>
        </p:grpSpPr>
        <p:sp>
          <p:nvSpPr>
            <p:cNvPr id="97316" name="Line 36"/>
            <p:cNvSpPr>
              <a:spLocks noChangeShapeType="1"/>
            </p:cNvSpPr>
            <p:nvPr/>
          </p:nvSpPr>
          <p:spPr bwMode="auto">
            <a:xfrm flipV="1">
              <a:off x="3334" y="2115"/>
              <a:ext cx="0" cy="544"/>
            </a:xfrm>
            <a:prstGeom prst="line">
              <a:avLst/>
            </a:prstGeom>
            <a:noFill/>
            <a:ln w="9525">
              <a:solidFill>
                <a:schemeClr val="tx1"/>
              </a:solidFill>
              <a:round/>
              <a:headEnd/>
              <a:tailEnd type="triangle" w="med" len="med"/>
            </a:ln>
            <a:effectLst/>
          </p:spPr>
          <p:txBody>
            <a:bodyPr/>
            <a:lstStyle/>
            <a:p>
              <a:endParaRPr lang="en-ZA">
                <a:solidFill>
                  <a:srgbClr val="000000"/>
                </a:solidFill>
              </a:endParaRPr>
            </a:p>
          </p:txBody>
        </p:sp>
        <p:sp>
          <p:nvSpPr>
            <p:cNvPr id="97317" name="Text Box 37"/>
            <p:cNvSpPr txBox="1">
              <a:spLocks noChangeArrowheads="1"/>
            </p:cNvSpPr>
            <p:nvPr/>
          </p:nvSpPr>
          <p:spPr bwMode="auto">
            <a:xfrm>
              <a:off x="2744" y="1389"/>
              <a:ext cx="1043" cy="753"/>
            </a:xfrm>
            <a:prstGeom prst="rect">
              <a:avLst/>
            </a:prstGeom>
            <a:noFill/>
            <a:ln w="9525">
              <a:solidFill>
                <a:schemeClr val="tx1"/>
              </a:solidFill>
              <a:miter lim="800000"/>
              <a:headEnd/>
              <a:tailEnd/>
            </a:ln>
            <a:effectLst/>
          </p:spPr>
          <p:txBody>
            <a:bodyPr>
              <a:spAutoFit/>
            </a:bodyPr>
            <a:lstStyle/>
            <a:p>
              <a:pPr>
                <a:spcBef>
                  <a:spcPct val="50000"/>
                </a:spcBef>
              </a:pPr>
              <a:endParaRPr lang="en-ZA" sz="1100" b="1">
                <a:solidFill>
                  <a:srgbClr val="000000"/>
                </a:solidFill>
                <a:latin typeface="Arial" pitchFamily="34" charset="0"/>
              </a:endParaRPr>
            </a:p>
            <a:p>
              <a:pPr>
                <a:spcBef>
                  <a:spcPct val="50000"/>
                </a:spcBef>
              </a:pPr>
              <a:endParaRPr lang="en-ZA" sz="1100" b="1">
                <a:solidFill>
                  <a:srgbClr val="000000"/>
                </a:solidFill>
                <a:latin typeface="Arial" pitchFamily="34" charset="0"/>
              </a:endParaRPr>
            </a:p>
            <a:p>
              <a:pPr>
                <a:spcBef>
                  <a:spcPct val="50000"/>
                </a:spcBef>
              </a:pPr>
              <a:r>
                <a:rPr lang="en-ZA" sz="1100" b="1">
                  <a:solidFill>
                    <a:srgbClr val="000000"/>
                  </a:solidFill>
                  <a:latin typeface="Arial" pitchFamily="34" charset="0"/>
                </a:rPr>
                <a:t>Joint Permanent Water Committee </a:t>
              </a:r>
            </a:p>
            <a:p>
              <a:pPr>
                <a:spcBef>
                  <a:spcPct val="50000"/>
                </a:spcBef>
              </a:pPr>
              <a:r>
                <a:rPr lang="en-ZA" sz="1100" b="1">
                  <a:solidFill>
                    <a:srgbClr val="000000"/>
                  </a:solidFill>
                  <a:latin typeface="Arial" pitchFamily="34" charset="0"/>
                </a:rPr>
                <a:t>1990</a:t>
              </a:r>
              <a:endParaRPr lang="en-GB" sz="1100" b="1">
                <a:solidFill>
                  <a:srgbClr val="000000"/>
                </a:solidFill>
                <a:latin typeface="Arial" pitchFamily="34" charset="0"/>
              </a:endParaRPr>
            </a:p>
          </p:txBody>
        </p:sp>
        <p:pic>
          <p:nvPicPr>
            <p:cNvPr id="97318" name="Picture 6"/>
            <p:cNvPicPr>
              <a:picLocks noChangeAspect="1" noChangeArrowheads="1"/>
            </p:cNvPicPr>
            <p:nvPr/>
          </p:nvPicPr>
          <p:blipFill>
            <a:blip r:embed="rId6" cstate="print"/>
            <a:srcRect/>
            <a:stretch>
              <a:fillRect/>
            </a:stretch>
          </p:blipFill>
          <p:spPr bwMode="auto">
            <a:xfrm>
              <a:off x="3334" y="1389"/>
              <a:ext cx="453" cy="305"/>
            </a:xfrm>
            <a:prstGeom prst="rect">
              <a:avLst/>
            </a:prstGeom>
            <a:noFill/>
            <a:ln w="9525">
              <a:solidFill>
                <a:srgbClr val="000000"/>
              </a:solidFill>
              <a:miter lim="800000"/>
              <a:headEnd/>
              <a:tailEnd/>
            </a:ln>
          </p:spPr>
        </p:pic>
        <p:pic>
          <p:nvPicPr>
            <p:cNvPr id="97319" name="Picture 6"/>
            <p:cNvPicPr>
              <a:picLocks noChangeAspect="1" noChangeArrowheads="1"/>
            </p:cNvPicPr>
            <p:nvPr/>
          </p:nvPicPr>
          <p:blipFill>
            <a:blip r:embed="rId4" cstate="print"/>
            <a:srcRect/>
            <a:stretch>
              <a:fillRect/>
            </a:stretch>
          </p:blipFill>
          <p:spPr bwMode="auto">
            <a:xfrm>
              <a:off x="2744" y="1389"/>
              <a:ext cx="453" cy="279"/>
            </a:xfrm>
            <a:prstGeom prst="rect">
              <a:avLst/>
            </a:prstGeom>
            <a:noFill/>
            <a:ln w="9525">
              <a:solidFill>
                <a:srgbClr val="000000"/>
              </a:solidFill>
              <a:miter lim="800000"/>
              <a:headEnd/>
              <a:tailEnd/>
            </a:ln>
          </p:spPr>
        </p:pic>
      </p:grpSp>
      <p:grpSp>
        <p:nvGrpSpPr>
          <p:cNvPr id="9" name="Group 40"/>
          <p:cNvGrpSpPr>
            <a:grpSpLocks/>
          </p:cNvGrpSpPr>
          <p:nvPr/>
        </p:nvGrpSpPr>
        <p:grpSpPr bwMode="auto">
          <a:xfrm>
            <a:off x="5101984" y="311214"/>
            <a:ext cx="1584326" cy="3894138"/>
            <a:chOff x="3243" y="161"/>
            <a:chExt cx="998" cy="2453"/>
          </a:xfrm>
        </p:grpSpPr>
        <p:sp>
          <p:nvSpPr>
            <p:cNvPr id="97321" name="Line 41"/>
            <p:cNvSpPr>
              <a:spLocks noChangeShapeType="1"/>
            </p:cNvSpPr>
            <p:nvPr/>
          </p:nvSpPr>
          <p:spPr bwMode="auto">
            <a:xfrm flipV="1">
              <a:off x="3969" y="1253"/>
              <a:ext cx="0" cy="1361"/>
            </a:xfrm>
            <a:prstGeom prst="line">
              <a:avLst/>
            </a:prstGeom>
            <a:noFill/>
            <a:ln w="9525">
              <a:solidFill>
                <a:schemeClr val="tx1"/>
              </a:solidFill>
              <a:round/>
              <a:headEnd/>
              <a:tailEnd type="triangle" w="med" len="med"/>
            </a:ln>
            <a:effectLst/>
          </p:spPr>
          <p:txBody>
            <a:bodyPr/>
            <a:lstStyle/>
            <a:p>
              <a:endParaRPr lang="en-ZA">
                <a:solidFill>
                  <a:srgbClr val="000000"/>
                </a:solidFill>
              </a:endParaRPr>
            </a:p>
          </p:txBody>
        </p:sp>
        <p:sp>
          <p:nvSpPr>
            <p:cNvPr id="97322" name="Rectangle 42"/>
            <p:cNvSpPr>
              <a:spLocks noChangeArrowheads="1"/>
            </p:cNvSpPr>
            <p:nvPr/>
          </p:nvSpPr>
          <p:spPr bwMode="auto">
            <a:xfrm>
              <a:off x="3243" y="161"/>
              <a:ext cx="998" cy="1124"/>
            </a:xfrm>
            <a:prstGeom prst="rect">
              <a:avLst/>
            </a:prstGeom>
            <a:noFill/>
            <a:ln w="9525">
              <a:solidFill>
                <a:schemeClr val="tx1"/>
              </a:solidFill>
              <a:miter lim="800000"/>
              <a:headEnd/>
              <a:tailEnd/>
            </a:ln>
            <a:effectLst/>
          </p:spPr>
          <p:txBody>
            <a:bodyPr anchor="ctr">
              <a:spAutoFit/>
            </a:bodyPr>
            <a:lstStyle/>
            <a:p>
              <a:pPr algn="ctr"/>
              <a:endParaRPr lang="en-US" sz="1100" dirty="0">
                <a:solidFill>
                  <a:srgbClr val="000000"/>
                </a:solidFill>
                <a:latin typeface="Arial" pitchFamily="34" charset="0"/>
              </a:endParaRPr>
            </a:p>
            <a:p>
              <a:pPr algn="ctr"/>
              <a:endParaRPr lang="en-US" sz="1100" dirty="0">
                <a:solidFill>
                  <a:srgbClr val="000000"/>
                </a:solidFill>
                <a:latin typeface="Arial" pitchFamily="34" charset="0"/>
              </a:endParaRPr>
            </a:p>
            <a:p>
              <a:pPr algn="ctr"/>
              <a:endParaRPr lang="en-US" sz="1100" dirty="0">
                <a:solidFill>
                  <a:srgbClr val="000000"/>
                </a:solidFill>
                <a:latin typeface="Arial" pitchFamily="34" charset="0"/>
              </a:endParaRPr>
            </a:p>
            <a:p>
              <a:pPr algn="ctr"/>
              <a:endParaRPr lang="en-US" sz="1100" dirty="0">
                <a:solidFill>
                  <a:srgbClr val="000000"/>
                </a:solidFill>
                <a:latin typeface="Arial" pitchFamily="34" charset="0"/>
              </a:endParaRPr>
            </a:p>
            <a:p>
              <a:pPr algn="ctr"/>
              <a:endParaRPr lang="en-US" sz="1100" dirty="0">
                <a:solidFill>
                  <a:srgbClr val="000000"/>
                </a:solidFill>
                <a:latin typeface="Arial" pitchFamily="34" charset="0"/>
              </a:endParaRPr>
            </a:p>
            <a:p>
              <a:pPr algn="ctr"/>
              <a:endParaRPr lang="en-US" sz="1100" dirty="0">
                <a:solidFill>
                  <a:srgbClr val="000000"/>
                </a:solidFill>
                <a:latin typeface="Arial" pitchFamily="34" charset="0"/>
              </a:endParaRPr>
            </a:p>
            <a:p>
              <a:pPr algn="ctr"/>
              <a:r>
                <a:rPr lang="en-US" sz="1100" b="1" dirty="0">
                  <a:solidFill>
                    <a:srgbClr val="000000"/>
                  </a:solidFill>
                  <a:latin typeface="Arial" pitchFamily="34" charset="0"/>
                </a:rPr>
                <a:t>Permanent Water </a:t>
              </a:r>
            </a:p>
            <a:p>
              <a:pPr algn="ctr"/>
              <a:r>
                <a:rPr lang="en-US" sz="1100" b="1" dirty="0">
                  <a:solidFill>
                    <a:srgbClr val="000000"/>
                  </a:solidFill>
                  <a:latin typeface="Arial" pitchFamily="34" charset="0"/>
                </a:rPr>
                <a:t>Commission &amp; Joint </a:t>
              </a:r>
            </a:p>
            <a:p>
              <a:pPr algn="ctr"/>
              <a:r>
                <a:rPr lang="en-US" sz="1100" b="1" dirty="0">
                  <a:solidFill>
                    <a:srgbClr val="000000"/>
                  </a:solidFill>
                  <a:latin typeface="Arial" pitchFamily="34" charset="0"/>
                </a:rPr>
                <a:t>Irrigation Authority </a:t>
              </a:r>
            </a:p>
            <a:p>
              <a:pPr algn="ctr"/>
              <a:r>
                <a:rPr lang="en-US" sz="1100" b="1" dirty="0">
                  <a:solidFill>
                    <a:srgbClr val="000000"/>
                  </a:solidFill>
                  <a:latin typeface="Arial" pitchFamily="34" charset="0"/>
                </a:rPr>
                <a:t>1992</a:t>
              </a:r>
            </a:p>
          </p:txBody>
        </p:sp>
        <p:pic>
          <p:nvPicPr>
            <p:cNvPr id="97323" name="Picture 6"/>
            <p:cNvPicPr>
              <a:picLocks noChangeAspect="1" noChangeArrowheads="1"/>
            </p:cNvPicPr>
            <p:nvPr/>
          </p:nvPicPr>
          <p:blipFill>
            <a:blip r:embed="rId6" cstate="print"/>
            <a:srcRect/>
            <a:stretch>
              <a:fillRect/>
            </a:stretch>
          </p:blipFill>
          <p:spPr bwMode="auto">
            <a:xfrm>
              <a:off x="3243" y="164"/>
              <a:ext cx="453" cy="305"/>
            </a:xfrm>
            <a:prstGeom prst="rect">
              <a:avLst/>
            </a:prstGeom>
            <a:noFill/>
            <a:ln w="9525">
              <a:solidFill>
                <a:srgbClr val="000000"/>
              </a:solidFill>
              <a:miter lim="800000"/>
              <a:headEnd/>
              <a:tailEnd/>
            </a:ln>
          </p:spPr>
        </p:pic>
        <p:pic>
          <p:nvPicPr>
            <p:cNvPr id="97324" name="Picture 7"/>
            <p:cNvPicPr>
              <a:picLocks noChangeAspect="1" noChangeArrowheads="1"/>
            </p:cNvPicPr>
            <p:nvPr/>
          </p:nvPicPr>
          <p:blipFill>
            <a:blip r:embed="rId7" cstate="print"/>
            <a:srcRect/>
            <a:stretch>
              <a:fillRect/>
            </a:stretch>
          </p:blipFill>
          <p:spPr bwMode="auto">
            <a:xfrm>
              <a:off x="3787" y="164"/>
              <a:ext cx="453" cy="314"/>
            </a:xfrm>
            <a:prstGeom prst="rect">
              <a:avLst/>
            </a:prstGeom>
            <a:noFill/>
            <a:ln w="9525">
              <a:solidFill>
                <a:srgbClr val="000000"/>
              </a:solidFill>
              <a:miter lim="800000"/>
              <a:headEnd/>
              <a:tailEnd/>
            </a:ln>
          </p:spPr>
        </p:pic>
      </p:grpSp>
      <p:grpSp>
        <p:nvGrpSpPr>
          <p:cNvPr id="10" name="Group 45"/>
          <p:cNvGrpSpPr>
            <a:grpSpLocks/>
          </p:cNvGrpSpPr>
          <p:nvPr/>
        </p:nvGrpSpPr>
        <p:grpSpPr bwMode="auto">
          <a:xfrm>
            <a:off x="6443663" y="2205038"/>
            <a:ext cx="1584325" cy="2016125"/>
            <a:chOff x="4059" y="1389"/>
            <a:chExt cx="998" cy="1270"/>
          </a:xfrm>
        </p:grpSpPr>
        <p:sp>
          <p:nvSpPr>
            <p:cNvPr id="97326" name="Rectangle 46"/>
            <p:cNvSpPr>
              <a:spLocks noChangeArrowheads="1"/>
            </p:cNvSpPr>
            <p:nvPr/>
          </p:nvSpPr>
          <p:spPr bwMode="auto">
            <a:xfrm>
              <a:off x="4059" y="1389"/>
              <a:ext cx="998" cy="806"/>
            </a:xfrm>
            <a:prstGeom prst="rect">
              <a:avLst/>
            </a:prstGeom>
            <a:noFill/>
            <a:ln w="9525">
              <a:solidFill>
                <a:schemeClr val="tx1"/>
              </a:solidFill>
              <a:miter lim="800000"/>
              <a:headEnd/>
              <a:tailEnd/>
            </a:ln>
            <a:effectLst/>
          </p:spPr>
          <p:txBody>
            <a:bodyPr anchor="ctr">
              <a:spAutoFit/>
            </a:bodyPr>
            <a:lstStyle/>
            <a:p>
              <a:pPr algn="ctr"/>
              <a:endParaRPr lang="en-US" sz="1100" b="1">
                <a:solidFill>
                  <a:srgbClr val="000000"/>
                </a:solidFill>
                <a:latin typeface="Arial" pitchFamily="34" charset="0"/>
              </a:endParaRPr>
            </a:p>
            <a:p>
              <a:pPr algn="ctr"/>
              <a:endParaRPr lang="en-US" sz="1100" b="1">
                <a:solidFill>
                  <a:srgbClr val="000000"/>
                </a:solidFill>
                <a:latin typeface="Arial" pitchFamily="34" charset="0"/>
              </a:endParaRPr>
            </a:p>
            <a:p>
              <a:pPr algn="ctr"/>
              <a:endParaRPr lang="en-US" sz="1100" b="1">
                <a:solidFill>
                  <a:srgbClr val="000000"/>
                </a:solidFill>
                <a:latin typeface="Arial" pitchFamily="34" charset="0"/>
              </a:endParaRPr>
            </a:p>
            <a:p>
              <a:pPr algn="ctr"/>
              <a:endParaRPr lang="en-US" sz="1100" b="1">
                <a:solidFill>
                  <a:srgbClr val="000000"/>
                </a:solidFill>
                <a:latin typeface="Arial" pitchFamily="34" charset="0"/>
              </a:endParaRPr>
            </a:p>
            <a:p>
              <a:pPr algn="ctr"/>
              <a:r>
                <a:rPr lang="en-US" sz="1100" b="1">
                  <a:solidFill>
                    <a:srgbClr val="000000"/>
                  </a:solidFill>
                  <a:latin typeface="Arial" pitchFamily="34" charset="0"/>
                </a:rPr>
                <a:t>Lesotho Highlands </a:t>
              </a:r>
            </a:p>
            <a:p>
              <a:pPr algn="ctr"/>
              <a:r>
                <a:rPr lang="en-US" sz="1100" b="1">
                  <a:solidFill>
                    <a:srgbClr val="000000"/>
                  </a:solidFill>
                  <a:latin typeface="Arial" pitchFamily="34" charset="0"/>
                </a:rPr>
                <a:t>Water Commission</a:t>
              </a:r>
              <a:endParaRPr lang="en-GB" sz="1100" b="1">
                <a:solidFill>
                  <a:srgbClr val="000000"/>
                </a:solidFill>
                <a:latin typeface="Arial" pitchFamily="34" charset="0"/>
              </a:endParaRPr>
            </a:p>
            <a:p>
              <a:pPr algn="ctr"/>
              <a:r>
                <a:rPr lang="en-US" sz="1100" b="1">
                  <a:solidFill>
                    <a:srgbClr val="000000"/>
                  </a:solidFill>
                  <a:latin typeface="Arial" pitchFamily="34" charset="0"/>
                </a:rPr>
                <a:t>1999</a:t>
              </a:r>
            </a:p>
          </p:txBody>
        </p:sp>
        <p:sp>
          <p:nvSpPr>
            <p:cNvPr id="97327" name="Line 47"/>
            <p:cNvSpPr>
              <a:spLocks noChangeShapeType="1"/>
            </p:cNvSpPr>
            <p:nvPr/>
          </p:nvSpPr>
          <p:spPr bwMode="auto">
            <a:xfrm flipV="1">
              <a:off x="4604" y="2160"/>
              <a:ext cx="0" cy="499"/>
            </a:xfrm>
            <a:prstGeom prst="line">
              <a:avLst/>
            </a:prstGeom>
            <a:noFill/>
            <a:ln w="9525">
              <a:solidFill>
                <a:schemeClr val="tx1"/>
              </a:solidFill>
              <a:round/>
              <a:headEnd/>
              <a:tailEnd type="triangle" w="med" len="med"/>
            </a:ln>
            <a:effectLst/>
          </p:spPr>
          <p:txBody>
            <a:bodyPr/>
            <a:lstStyle/>
            <a:p>
              <a:endParaRPr lang="en-ZA">
                <a:solidFill>
                  <a:srgbClr val="000000"/>
                </a:solidFill>
              </a:endParaRPr>
            </a:p>
          </p:txBody>
        </p:sp>
        <p:pic>
          <p:nvPicPr>
            <p:cNvPr id="97328" name="Picture 5"/>
            <p:cNvPicPr>
              <a:picLocks noChangeAspect="1" noChangeArrowheads="1"/>
            </p:cNvPicPr>
            <p:nvPr/>
          </p:nvPicPr>
          <p:blipFill>
            <a:blip r:embed="rId5" cstate="print"/>
            <a:srcRect/>
            <a:stretch>
              <a:fillRect/>
            </a:stretch>
          </p:blipFill>
          <p:spPr bwMode="auto">
            <a:xfrm>
              <a:off x="4059" y="1389"/>
              <a:ext cx="453" cy="279"/>
            </a:xfrm>
            <a:prstGeom prst="rect">
              <a:avLst/>
            </a:prstGeom>
            <a:noFill/>
            <a:ln w="9525">
              <a:solidFill>
                <a:srgbClr val="000000"/>
              </a:solidFill>
              <a:miter lim="800000"/>
              <a:headEnd/>
              <a:tailEnd/>
            </a:ln>
          </p:spPr>
        </p:pic>
        <p:pic>
          <p:nvPicPr>
            <p:cNvPr id="97329" name="Picture 7"/>
            <p:cNvPicPr>
              <a:picLocks noChangeAspect="1" noChangeArrowheads="1"/>
            </p:cNvPicPr>
            <p:nvPr/>
          </p:nvPicPr>
          <p:blipFill>
            <a:blip r:embed="rId7" cstate="print"/>
            <a:srcRect/>
            <a:stretch>
              <a:fillRect/>
            </a:stretch>
          </p:blipFill>
          <p:spPr bwMode="auto">
            <a:xfrm>
              <a:off x="4604" y="1389"/>
              <a:ext cx="453" cy="314"/>
            </a:xfrm>
            <a:prstGeom prst="rect">
              <a:avLst/>
            </a:prstGeom>
            <a:noFill/>
            <a:ln w="9525">
              <a:solidFill>
                <a:srgbClr val="000000"/>
              </a:solidFill>
              <a:miter lim="800000"/>
              <a:headEnd/>
              <a:tailEnd/>
            </a:ln>
          </p:spPr>
        </p:pic>
      </p:grpSp>
      <p:grpSp>
        <p:nvGrpSpPr>
          <p:cNvPr id="11" name="Group 50"/>
          <p:cNvGrpSpPr>
            <a:grpSpLocks/>
          </p:cNvGrpSpPr>
          <p:nvPr/>
        </p:nvGrpSpPr>
        <p:grpSpPr bwMode="auto">
          <a:xfrm>
            <a:off x="179388" y="2133600"/>
            <a:ext cx="1152525" cy="2087563"/>
            <a:chOff x="113" y="1344"/>
            <a:chExt cx="726" cy="1315"/>
          </a:xfrm>
        </p:grpSpPr>
        <p:sp>
          <p:nvSpPr>
            <p:cNvPr id="97331" name="Line 51"/>
            <p:cNvSpPr>
              <a:spLocks noChangeShapeType="1"/>
            </p:cNvSpPr>
            <p:nvPr/>
          </p:nvSpPr>
          <p:spPr bwMode="auto">
            <a:xfrm flipH="1" flipV="1">
              <a:off x="476" y="2205"/>
              <a:ext cx="0" cy="454"/>
            </a:xfrm>
            <a:prstGeom prst="line">
              <a:avLst/>
            </a:prstGeom>
            <a:noFill/>
            <a:ln w="9525">
              <a:solidFill>
                <a:schemeClr val="tx1"/>
              </a:solidFill>
              <a:round/>
              <a:headEnd/>
              <a:tailEnd type="triangle" w="med" len="med"/>
            </a:ln>
            <a:effectLst/>
          </p:spPr>
          <p:txBody>
            <a:bodyPr/>
            <a:lstStyle/>
            <a:p>
              <a:endParaRPr lang="en-ZA">
                <a:solidFill>
                  <a:srgbClr val="000000"/>
                </a:solidFill>
              </a:endParaRPr>
            </a:p>
          </p:txBody>
        </p:sp>
        <p:pic>
          <p:nvPicPr>
            <p:cNvPr id="97332" name="Picture 7"/>
            <p:cNvPicPr>
              <a:picLocks noChangeAspect="1" noChangeArrowheads="1"/>
            </p:cNvPicPr>
            <p:nvPr/>
          </p:nvPicPr>
          <p:blipFill>
            <a:blip r:embed="rId7" cstate="print"/>
            <a:srcRect/>
            <a:stretch>
              <a:fillRect/>
            </a:stretch>
          </p:blipFill>
          <p:spPr bwMode="auto">
            <a:xfrm>
              <a:off x="567" y="1344"/>
              <a:ext cx="272" cy="189"/>
            </a:xfrm>
            <a:prstGeom prst="rect">
              <a:avLst/>
            </a:prstGeom>
            <a:noFill/>
            <a:ln w="9525">
              <a:solidFill>
                <a:srgbClr val="000000"/>
              </a:solidFill>
              <a:miter lim="800000"/>
              <a:headEnd/>
              <a:tailEnd/>
            </a:ln>
          </p:spPr>
        </p:pic>
        <p:sp>
          <p:nvSpPr>
            <p:cNvPr id="97333" name="Text Box 53"/>
            <p:cNvSpPr txBox="1">
              <a:spLocks noChangeArrowheads="1"/>
            </p:cNvSpPr>
            <p:nvPr/>
          </p:nvSpPr>
          <p:spPr bwMode="auto">
            <a:xfrm>
              <a:off x="113" y="1344"/>
              <a:ext cx="726" cy="859"/>
            </a:xfrm>
            <a:prstGeom prst="rect">
              <a:avLst/>
            </a:prstGeom>
            <a:noFill/>
            <a:ln w="9525">
              <a:solidFill>
                <a:schemeClr val="tx1"/>
              </a:solidFill>
              <a:miter lim="800000"/>
              <a:headEnd/>
              <a:tailEnd/>
            </a:ln>
            <a:effectLst/>
          </p:spPr>
          <p:txBody>
            <a:bodyPr>
              <a:spAutoFit/>
            </a:bodyPr>
            <a:lstStyle/>
            <a:p>
              <a:pPr>
                <a:spcBef>
                  <a:spcPct val="50000"/>
                </a:spcBef>
              </a:pPr>
              <a:endParaRPr lang="en-ZA" sz="1100" b="1" dirty="0">
                <a:solidFill>
                  <a:srgbClr val="000000"/>
                </a:solidFill>
                <a:latin typeface="Arial" pitchFamily="34" charset="0"/>
              </a:endParaRPr>
            </a:p>
            <a:p>
              <a:pPr>
                <a:spcBef>
                  <a:spcPct val="50000"/>
                </a:spcBef>
              </a:pPr>
              <a:endParaRPr lang="en-ZA" sz="1100" b="1" dirty="0">
                <a:solidFill>
                  <a:srgbClr val="000000"/>
                </a:solidFill>
                <a:latin typeface="Arial" pitchFamily="34" charset="0"/>
              </a:endParaRPr>
            </a:p>
            <a:p>
              <a:pPr>
                <a:spcBef>
                  <a:spcPct val="50000"/>
                </a:spcBef>
              </a:pPr>
              <a:r>
                <a:rPr lang="en-ZA" sz="1100" b="1" dirty="0">
                  <a:solidFill>
                    <a:srgbClr val="000000"/>
                  </a:solidFill>
                  <a:latin typeface="Arial" pitchFamily="34" charset="0"/>
                </a:rPr>
                <a:t>Joint Technical Committee</a:t>
              </a:r>
            </a:p>
            <a:p>
              <a:pPr>
                <a:spcBef>
                  <a:spcPct val="50000"/>
                </a:spcBef>
              </a:pPr>
              <a:r>
                <a:rPr lang="en-ZA" sz="1100" b="1" dirty="0">
                  <a:solidFill>
                    <a:srgbClr val="000000"/>
                  </a:solidFill>
                  <a:latin typeface="Arial" pitchFamily="34" charset="0"/>
                </a:rPr>
                <a:t>1978</a:t>
              </a:r>
              <a:endParaRPr lang="en-GB" sz="1100" b="1" dirty="0">
                <a:solidFill>
                  <a:srgbClr val="000000"/>
                </a:solidFill>
                <a:latin typeface="Arial" pitchFamily="34" charset="0"/>
              </a:endParaRPr>
            </a:p>
          </p:txBody>
        </p:sp>
        <p:pic>
          <p:nvPicPr>
            <p:cNvPr id="97334" name="Picture 5"/>
            <p:cNvPicPr>
              <a:picLocks noChangeAspect="1" noChangeArrowheads="1"/>
            </p:cNvPicPr>
            <p:nvPr/>
          </p:nvPicPr>
          <p:blipFill>
            <a:blip r:embed="rId5" cstate="print"/>
            <a:srcRect/>
            <a:stretch>
              <a:fillRect/>
            </a:stretch>
          </p:blipFill>
          <p:spPr bwMode="auto">
            <a:xfrm>
              <a:off x="113" y="1344"/>
              <a:ext cx="318" cy="196"/>
            </a:xfrm>
            <a:prstGeom prst="rect">
              <a:avLst/>
            </a:prstGeom>
            <a:noFill/>
            <a:ln w="9525">
              <a:solidFill>
                <a:srgbClr val="000000"/>
              </a:solidFill>
              <a:miter lim="800000"/>
              <a:headEnd/>
              <a:tailEnd/>
            </a:ln>
          </p:spPr>
        </p:pic>
      </p:grpSp>
      <p:sp>
        <p:nvSpPr>
          <p:cNvPr id="97335" name="Rectangle 55"/>
          <p:cNvSpPr>
            <a:spLocks noChangeArrowheads="1"/>
          </p:cNvSpPr>
          <p:nvPr/>
        </p:nvSpPr>
        <p:spPr bwMode="auto">
          <a:xfrm>
            <a:off x="2209800" y="5105400"/>
            <a:ext cx="6934200" cy="1815882"/>
          </a:xfrm>
          <a:prstGeom prst="rect">
            <a:avLst/>
          </a:prstGeom>
          <a:noFill/>
          <a:ln w="9525">
            <a:noFill/>
            <a:miter lim="800000"/>
            <a:headEnd/>
            <a:tailEnd/>
          </a:ln>
          <a:effectLst/>
        </p:spPr>
        <p:txBody>
          <a:bodyPr wrap="square">
            <a:spAutoFit/>
          </a:bodyPr>
          <a:lstStyle/>
          <a:p>
            <a:r>
              <a:rPr lang="en-ZA" sz="2800" b="1" dirty="0">
                <a:solidFill>
                  <a:srgbClr val="3333CC"/>
                </a:solidFill>
                <a:sym typeface="Gill Sans" charset="0"/>
              </a:rPr>
              <a:t> </a:t>
            </a:r>
            <a:r>
              <a:rPr lang="en-ZA" sz="2800" b="1" u="sng" dirty="0" smtClean="0">
                <a:solidFill>
                  <a:srgbClr val="000000"/>
                </a:solidFill>
                <a:sym typeface="Gill Sans" charset="0"/>
              </a:rPr>
              <a:t>Mandate</a:t>
            </a:r>
            <a:r>
              <a:rPr lang="en-ZA" sz="2800" b="1" dirty="0" smtClean="0">
                <a:solidFill>
                  <a:srgbClr val="000000"/>
                </a:solidFill>
                <a:sym typeface="Gill Sans" charset="0"/>
              </a:rPr>
              <a:t>:</a:t>
            </a:r>
            <a:r>
              <a:rPr lang="en-ZA" sz="2800" b="1" dirty="0" smtClean="0">
                <a:solidFill>
                  <a:srgbClr val="3333CC"/>
                </a:solidFill>
                <a:sym typeface="Gill Sans" charset="0"/>
              </a:rPr>
              <a:t> To </a:t>
            </a:r>
            <a:r>
              <a:rPr lang="en-ZA" sz="2800" b="1" dirty="0">
                <a:solidFill>
                  <a:srgbClr val="3333CC"/>
                </a:solidFill>
                <a:sym typeface="Gill Sans" charset="0"/>
              </a:rPr>
              <a:t>advise Parties on matters related to development, utilisation and conservation of the water resources in the River system.</a:t>
            </a:r>
          </a:p>
        </p:txBody>
      </p:sp>
      <p:sp>
        <p:nvSpPr>
          <p:cNvPr id="12" name="TextBox 11"/>
          <p:cNvSpPr txBox="1"/>
          <p:nvPr/>
        </p:nvSpPr>
        <p:spPr>
          <a:xfrm>
            <a:off x="0" y="-36929"/>
            <a:ext cx="8458200" cy="338554"/>
          </a:xfrm>
          <a:prstGeom prst="rect">
            <a:avLst/>
          </a:prstGeom>
          <a:noFill/>
        </p:spPr>
        <p:txBody>
          <a:bodyPr wrap="square" rtlCol="0">
            <a:spAutoFit/>
          </a:bodyPr>
          <a:lstStyle/>
          <a:p>
            <a:pPr algn="ctr"/>
            <a:r>
              <a:rPr lang="en-ZA" sz="1600" b="1" u="sng" dirty="0" smtClean="0">
                <a:solidFill>
                  <a:srgbClr val="7030A0"/>
                </a:solidFill>
              </a:rPr>
              <a:t>Introduction – 6 of 11)</a:t>
            </a:r>
            <a:endParaRPr lang="en-ZA" sz="1600" b="1" u="sng" dirty="0">
              <a:solidFill>
                <a:srgbClr val="7030A0"/>
              </a:solidFill>
            </a:endParaRPr>
          </a:p>
        </p:txBody>
      </p:sp>
    </p:spTree>
    <p:extLst>
      <p:ext uri="{BB962C8B-B14F-4D97-AF65-F5344CB8AC3E}">
        <p14:creationId xmlns:p14="http://schemas.microsoft.com/office/powerpoint/2010/main" val="427676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97335"/>
                                        </p:tgtEl>
                                        <p:attrNameLst>
                                          <p:attrName>style.visibility</p:attrName>
                                        </p:attrNameLst>
                                      </p:cBhvr>
                                      <p:to>
                                        <p:strVal val="visible"/>
                                      </p:to>
                                    </p:set>
                                    <p:animEffect transition="in" filter="wheel(1)">
                                      <p:cBhvr>
                                        <p:cTn id="47" dur="2000"/>
                                        <p:tgtEl>
                                          <p:spTgt spid="97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Fig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8363"/>
            <a:ext cx="9144000"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tle 1"/>
          <p:cNvSpPr>
            <a:spLocks noGrp="1"/>
          </p:cNvSpPr>
          <p:nvPr>
            <p:ph type="title"/>
          </p:nvPr>
        </p:nvSpPr>
        <p:spPr>
          <a:xfrm>
            <a:off x="0" y="261938"/>
            <a:ext cx="9144000" cy="935037"/>
          </a:xfrm>
        </p:spPr>
        <p:txBody>
          <a:bodyPr anchor="t"/>
          <a:lstStyle/>
          <a:p>
            <a:r>
              <a:rPr lang="en-ZA" altLang="en-US" sz="1800" dirty="0" smtClean="0">
                <a:solidFill>
                  <a:schemeClr val="tx1"/>
                </a:solidFill>
              </a:rPr>
              <a:t/>
            </a:r>
            <a:br>
              <a:rPr lang="en-ZA" altLang="en-US" sz="1800" dirty="0" smtClean="0">
                <a:solidFill>
                  <a:schemeClr val="tx1"/>
                </a:solidFill>
              </a:rPr>
            </a:br>
            <a:r>
              <a:rPr lang="en-ZA" altLang="en-US" sz="1800" dirty="0" smtClean="0">
                <a:solidFill>
                  <a:schemeClr val="tx1"/>
                </a:solidFill>
              </a:rPr>
              <a:t>INTEGRATED ORANGE VAAL SYSTEM</a:t>
            </a:r>
          </a:p>
        </p:txBody>
      </p:sp>
      <p:sp>
        <p:nvSpPr>
          <p:cNvPr id="21" name="Rectangular Callout 20"/>
          <p:cNvSpPr/>
          <p:nvPr/>
        </p:nvSpPr>
        <p:spPr bwMode="auto">
          <a:xfrm>
            <a:off x="1840173" y="3607078"/>
            <a:ext cx="763712" cy="370582"/>
          </a:xfrm>
          <a:prstGeom prst="wedgeRectCallout">
            <a:avLst>
              <a:gd name="adj1" fmla="val 84460"/>
              <a:gd name="adj2" fmla="val -138538"/>
            </a:avLst>
          </a:prstGeom>
          <a:solidFill>
            <a:srgbClr val="FFFF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spcBef>
                <a:spcPts val="0"/>
              </a:spcBef>
              <a:defRPr/>
            </a:pPr>
            <a:r>
              <a:rPr lang="en-ZA" sz="1600" b="1" dirty="0">
                <a:solidFill>
                  <a:srgbClr val="0000FF"/>
                </a:solidFill>
                <a:latin typeface="Arial" charset="0"/>
              </a:rPr>
              <a:t>Vaal</a:t>
            </a:r>
          </a:p>
        </p:txBody>
      </p:sp>
      <p:grpSp>
        <p:nvGrpSpPr>
          <p:cNvPr id="22" name="Group 21"/>
          <p:cNvGrpSpPr>
            <a:grpSpLocks/>
          </p:cNvGrpSpPr>
          <p:nvPr/>
        </p:nvGrpSpPr>
        <p:grpSpPr bwMode="auto">
          <a:xfrm>
            <a:off x="250825" y="3705225"/>
            <a:ext cx="8588375" cy="3016250"/>
            <a:chOff x="251520" y="3429000"/>
            <a:chExt cx="8587680" cy="2819400"/>
          </a:xfrm>
        </p:grpSpPr>
        <p:sp>
          <p:nvSpPr>
            <p:cNvPr id="23" name="Freeform 22"/>
            <p:cNvSpPr/>
            <p:nvPr/>
          </p:nvSpPr>
          <p:spPr bwMode="auto">
            <a:xfrm>
              <a:off x="251520" y="3682746"/>
              <a:ext cx="8587680" cy="2565654"/>
            </a:xfrm>
            <a:custGeom>
              <a:avLst/>
              <a:gdLst>
                <a:gd name="connsiteX0" fmla="*/ 2425700 w 8432800"/>
                <a:gd name="connsiteY0" fmla="*/ 342900 h 2565400"/>
                <a:gd name="connsiteX1" fmla="*/ 5156200 w 8432800"/>
                <a:gd name="connsiteY1" fmla="*/ 342900 h 2565400"/>
                <a:gd name="connsiteX2" fmla="*/ 5156200 w 8432800"/>
                <a:gd name="connsiteY2" fmla="*/ 0 h 2565400"/>
                <a:gd name="connsiteX3" fmla="*/ 6375400 w 8432800"/>
                <a:gd name="connsiteY3" fmla="*/ 0 h 2565400"/>
                <a:gd name="connsiteX4" fmla="*/ 6375400 w 8432800"/>
                <a:gd name="connsiteY4" fmla="*/ 1028700 h 2565400"/>
                <a:gd name="connsiteX5" fmla="*/ 8432800 w 8432800"/>
                <a:gd name="connsiteY5" fmla="*/ 1028700 h 2565400"/>
                <a:gd name="connsiteX6" fmla="*/ 8432800 w 8432800"/>
                <a:gd name="connsiteY6" fmla="*/ 2565400 h 2565400"/>
                <a:gd name="connsiteX7" fmla="*/ 0 w 8432800"/>
                <a:gd name="connsiteY7" fmla="*/ 2552700 h 2565400"/>
                <a:gd name="connsiteX8" fmla="*/ 0 w 8432800"/>
                <a:gd name="connsiteY8" fmla="*/ 342900 h 2565400"/>
                <a:gd name="connsiteX9" fmla="*/ 2425700 w 8432800"/>
                <a:gd name="connsiteY9" fmla="*/ 342900 h 256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32800" h="2565400">
                  <a:moveTo>
                    <a:pt x="2425700" y="342900"/>
                  </a:moveTo>
                  <a:lnTo>
                    <a:pt x="5156200" y="342900"/>
                  </a:lnTo>
                  <a:lnTo>
                    <a:pt x="5156200" y="0"/>
                  </a:lnTo>
                  <a:lnTo>
                    <a:pt x="6375400" y="0"/>
                  </a:lnTo>
                  <a:lnTo>
                    <a:pt x="6375400" y="1028700"/>
                  </a:lnTo>
                  <a:lnTo>
                    <a:pt x="8432800" y="1028700"/>
                  </a:lnTo>
                  <a:lnTo>
                    <a:pt x="8432800" y="2565400"/>
                  </a:lnTo>
                  <a:lnTo>
                    <a:pt x="0" y="2552700"/>
                  </a:lnTo>
                  <a:lnTo>
                    <a:pt x="0" y="342900"/>
                  </a:lnTo>
                  <a:lnTo>
                    <a:pt x="2425700" y="342900"/>
                  </a:lnTo>
                  <a:close/>
                </a:path>
              </a:pathLst>
            </a:custGeom>
            <a:noFill/>
            <a:ln w="66675" cap="flat" cmpd="sng" algn="ctr">
              <a:solidFill>
                <a:srgbClr val="FF0000"/>
              </a:solidFill>
              <a:prstDash val="sysDash"/>
              <a:round/>
              <a:headEnd type="none" w="med" len="med"/>
              <a:tailEnd type="none" w="med" len="med"/>
            </a:ln>
            <a:effectLst/>
          </p:spPr>
          <p:txBody>
            <a:bodyPr/>
            <a:lstStyle/>
            <a:p>
              <a:pPr marL="342900" indent="-342900">
                <a:spcBef>
                  <a:spcPct val="20000"/>
                </a:spcBef>
                <a:buClr>
                  <a:srgbClr val="B2B2B2"/>
                </a:buClr>
                <a:buFontTx/>
                <a:buChar char="•"/>
                <a:defRPr/>
              </a:pPr>
              <a:endParaRPr kumimoji="1" lang="en-ZA" sz="3200" b="1">
                <a:solidFill>
                  <a:srgbClr val="000000"/>
                </a:solidFill>
                <a:effectLst>
                  <a:outerShdw blurRad="38100" dist="38100" dir="2700000" algn="tl">
                    <a:srgbClr val="000000">
                      <a:alpha val="43137"/>
                    </a:srgbClr>
                  </a:outerShdw>
                </a:effectLst>
                <a:latin typeface="Arial" charset="0"/>
              </a:endParaRPr>
            </a:p>
          </p:txBody>
        </p:sp>
        <p:sp>
          <p:nvSpPr>
            <p:cNvPr id="24" name="Rectangular Callout 23"/>
            <p:cNvSpPr/>
            <p:nvPr/>
          </p:nvSpPr>
          <p:spPr bwMode="auto">
            <a:xfrm>
              <a:off x="251520" y="3429000"/>
              <a:ext cx="1061392" cy="330572"/>
            </a:xfrm>
            <a:prstGeom prst="wedgeRectCallout">
              <a:avLst>
                <a:gd name="adj1" fmla="val 49538"/>
                <a:gd name="adj2" fmla="val 125210"/>
              </a:avLst>
            </a:prstGeom>
            <a:solidFill>
              <a:srgbClr val="FFFF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spcBef>
                  <a:spcPts val="0"/>
                </a:spcBef>
                <a:defRPr/>
              </a:pPr>
              <a:r>
                <a:rPr lang="en-ZA" sz="1600" b="1" dirty="0">
                  <a:solidFill>
                    <a:srgbClr val="FF0000"/>
                  </a:solidFill>
                  <a:latin typeface="Arial" charset="0"/>
                </a:rPr>
                <a:t>Orange</a:t>
              </a:r>
            </a:p>
          </p:txBody>
        </p:sp>
      </p:grpSp>
      <p:sp>
        <p:nvSpPr>
          <p:cNvPr id="3" name="Freeform 2"/>
          <p:cNvSpPr/>
          <p:nvPr/>
        </p:nvSpPr>
        <p:spPr>
          <a:xfrm>
            <a:off x="2806700" y="914400"/>
            <a:ext cx="3614738" cy="3338513"/>
          </a:xfrm>
          <a:custGeom>
            <a:avLst/>
            <a:gdLst>
              <a:gd name="connsiteX0" fmla="*/ 10633 w 3615070"/>
              <a:gd name="connsiteY0" fmla="*/ 10633 h 3338623"/>
              <a:gd name="connsiteX1" fmla="*/ 2860158 w 3615070"/>
              <a:gd name="connsiteY1" fmla="*/ 0 h 3338623"/>
              <a:gd name="connsiteX2" fmla="*/ 2849526 w 3615070"/>
              <a:gd name="connsiteY2" fmla="*/ 1052623 h 3338623"/>
              <a:gd name="connsiteX3" fmla="*/ 3615070 w 3615070"/>
              <a:gd name="connsiteY3" fmla="*/ 1073888 h 3338623"/>
              <a:gd name="connsiteX4" fmla="*/ 3572540 w 3615070"/>
              <a:gd name="connsiteY4" fmla="*/ 2987749 h 3338623"/>
              <a:gd name="connsiteX5" fmla="*/ 2583712 w 3615070"/>
              <a:gd name="connsiteY5" fmla="*/ 2987749 h 3338623"/>
              <a:gd name="connsiteX6" fmla="*/ 2573079 w 3615070"/>
              <a:gd name="connsiteY6" fmla="*/ 3338623 h 3338623"/>
              <a:gd name="connsiteX7" fmla="*/ 0 w 3615070"/>
              <a:gd name="connsiteY7" fmla="*/ 3327991 h 3338623"/>
              <a:gd name="connsiteX8" fmla="*/ 10633 w 3615070"/>
              <a:gd name="connsiteY8" fmla="*/ 10633 h 333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5070" h="3338623">
                <a:moveTo>
                  <a:pt x="10633" y="10633"/>
                </a:moveTo>
                <a:lnTo>
                  <a:pt x="2860158" y="0"/>
                </a:lnTo>
                <a:lnTo>
                  <a:pt x="2849526" y="1052623"/>
                </a:lnTo>
                <a:lnTo>
                  <a:pt x="3615070" y="1073888"/>
                </a:lnTo>
                <a:lnTo>
                  <a:pt x="3572540" y="2987749"/>
                </a:lnTo>
                <a:lnTo>
                  <a:pt x="2583712" y="2987749"/>
                </a:lnTo>
                <a:lnTo>
                  <a:pt x="2573079" y="3338623"/>
                </a:lnTo>
                <a:lnTo>
                  <a:pt x="0" y="3327991"/>
                </a:lnTo>
                <a:cubicBezTo>
                  <a:pt x="3544" y="2222205"/>
                  <a:pt x="7089" y="1116419"/>
                  <a:pt x="10633" y="10633"/>
                </a:cubicBezTo>
                <a:close/>
              </a:path>
            </a:pathLst>
          </a:custGeom>
          <a:noFill/>
          <a:ln w="60325">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solidFill>
                <a:srgbClr val="FFFFFF"/>
              </a:solidFill>
            </a:endParaRPr>
          </a:p>
        </p:txBody>
      </p:sp>
      <p:sp>
        <p:nvSpPr>
          <p:cNvPr id="4" name="Freeform 3"/>
          <p:cNvSpPr/>
          <p:nvPr/>
        </p:nvSpPr>
        <p:spPr>
          <a:xfrm>
            <a:off x="5762625" y="935038"/>
            <a:ext cx="3116263" cy="4019550"/>
          </a:xfrm>
          <a:custGeom>
            <a:avLst/>
            <a:gdLst>
              <a:gd name="connsiteX0" fmla="*/ 0 w 3115339"/>
              <a:gd name="connsiteY0" fmla="*/ 0 h 4019107"/>
              <a:gd name="connsiteX1" fmla="*/ 3115339 w 3115339"/>
              <a:gd name="connsiteY1" fmla="*/ 0 h 4019107"/>
              <a:gd name="connsiteX2" fmla="*/ 3104706 w 3115339"/>
              <a:gd name="connsiteY2" fmla="*/ 4019107 h 4019107"/>
              <a:gd name="connsiteX3" fmla="*/ 1063255 w 3115339"/>
              <a:gd name="connsiteY3" fmla="*/ 4008475 h 4019107"/>
              <a:gd name="connsiteX4" fmla="*/ 1063255 w 3115339"/>
              <a:gd name="connsiteY4" fmla="*/ 2945219 h 4019107"/>
              <a:gd name="connsiteX5" fmla="*/ 712381 w 3115339"/>
              <a:gd name="connsiteY5" fmla="*/ 2934586 h 4019107"/>
              <a:gd name="connsiteX6" fmla="*/ 754911 w 3115339"/>
              <a:gd name="connsiteY6" fmla="*/ 967563 h 4019107"/>
              <a:gd name="connsiteX7" fmla="*/ 10632 w 3115339"/>
              <a:gd name="connsiteY7" fmla="*/ 967563 h 4019107"/>
              <a:gd name="connsiteX8" fmla="*/ 0 w 3115339"/>
              <a:gd name="connsiteY8" fmla="*/ 0 h 4019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5339" h="4019107">
                <a:moveTo>
                  <a:pt x="0" y="0"/>
                </a:moveTo>
                <a:lnTo>
                  <a:pt x="3115339" y="0"/>
                </a:lnTo>
                <a:cubicBezTo>
                  <a:pt x="3111795" y="1339702"/>
                  <a:pt x="3108250" y="2679405"/>
                  <a:pt x="3104706" y="4019107"/>
                </a:cubicBezTo>
                <a:lnTo>
                  <a:pt x="1063255" y="4008475"/>
                </a:lnTo>
                <a:lnTo>
                  <a:pt x="1063255" y="2945219"/>
                </a:lnTo>
                <a:lnTo>
                  <a:pt x="712381" y="2934586"/>
                </a:lnTo>
                <a:lnTo>
                  <a:pt x="754911" y="967563"/>
                </a:lnTo>
                <a:lnTo>
                  <a:pt x="10632" y="967563"/>
                </a:lnTo>
                <a:lnTo>
                  <a:pt x="0" y="0"/>
                </a:lnTo>
                <a:close/>
              </a:path>
            </a:pathLst>
          </a:custGeom>
          <a:noFill/>
          <a:ln w="50800">
            <a:solidFill>
              <a:srgbClr val="FF99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solidFill>
                <a:srgbClr val="FFFFFF"/>
              </a:solidFill>
            </a:endParaRPr>
          </a:p>
        </p:txBody>
      </p:sp>
      <p:sp>
        <p:nvSpPr>
          <p:cNvPr id="30" name="Rectangular Callout 29"/>
          <p:cNvSpPr/>
          <p:nvPr/>
        </p:nvSpPr>
        <p:spPr bwMode="auto">
          <a:xfrm>
            <a:off x="8157480" y="3284984"/>
            <a:ext cx="951024" cy="757674"/>
          </a:xfrm>
          <a:prstGeom prst="wedgeRectCallout">
            <a:avLst>
              <a:gd name="adj1" fmla="val 24236"/>
              <a:gd name="adj2" fmla="val -136544"/>
            </a:avLst>
          </a:prstGeom>
          <a:solidFill>
            <a:srgbClr val="FFFF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spcBef>
                <a:spcPts val="0"/>
              </a:spcBef>
              <a:defRPr/>
            </a:pPr>
            <a:r>
              <a:rPr lang="en-ZA" sz="1400" b="1" dirty="0">
                <a:solidFill>
                  <a:srgbClr val="FF9933"/>
                </a:solidFill>
                <a:latin typeface="Arial" charset="0"/>
              </a:rPr>
              <a:t>Support Sub-systems</a:t>
            </a:r>
          </a:p>
        </p:txBody>
      </p:sp>
      <p:grpSp>
        <p:nvGrpSpPr>
          <p:cNvPr id="9" name="Group 8"/>
          <p:cNvGrpSpPr>
            <a:grpSpLocks/>
          </p:cNvGrpSpPr>
          <p:nvPr/>
        </p:nvGrpSpPr>
        <p:grpSpPr bwMode="auto">
          <a:xfrm>
            <a:off x="5910263" y="3508375"/>
            <a:ext cx="2725737" cy="3213100"/>
            <a:chOff x="5910263" y="3507918"/>
            <a:chExt cx="2725737" cy="3213548"/>
          </a:xfrm>
        </p:grpSpPr>
        <p:sp>
          <p:nvSpPr>
            <p:cNvPr id="26" name="Up Arrow 25"/>
            <p:cNvSpPr/>
            <p:nvPr/>
          </p:nvSpPr>
          <p:spPr bwMode="auto">
            <a:xfrm rot="18791904">
              <a:off x="7138273" y="4262403"/>
              <a:ext cx="431994" cy="1071526"/>
            </a:xfrm>
            <a:prstGeom prst="upArrow">
              <a:avLst/>
            </a:prstGeom>
            <a:solidFill>
              <a:srgbClr val="00FF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342900" indent="-342900">
                <a:spcBef>
                  <a:spcPct val="20000"/>
                </a:spcBef>
                <a:buClr>
                  <a:srgbClr val="B2B2B2"/>
                </a:buClr>
                <a:buFontTx/>
                <a:buChar char="•"/>
                <a:defRPr/>
              </a:pPr>
              <a:endParaRPr kumimoji="1" lang="en-ZA" sz="3200" b="1">
                <a:solidFill>
                  <a:srgbClr val="000000"/>
                </a:solidFill>
                <a:effectLst>
                  <a:outerShdw blurRad="38100" dist="38100" dir="2700000" algn="tl">
                    <a:srgbClr val="000000">
                      <a:alpha val="43137"/>
                    </a:srgbClr>
                  </a:outerShdw>
                </a:effectLst>
                <a:latin typeface="Arial" charset="0"/>
              </a:endParaRPr>
            </a:p>
          </p:txBody>
        </p:sp>
        <p:sp>
          <p:nvSpPr>
            <p:cNvPr id="27" name="Up Arrow 26"/>
            <p:cNvSpPr/>
            <p:nvPr/>
          </p:nvSpPr>
          <p:spPr bwMode="auto">
            <a:xfrm rot="16200000">
              <a:off x="6476918" y="5159476"/>
              <a:ext cx="431960" cy="784219"/>
            </a:xfrm>
            <a:prstGeom prst="upArrow">
              <a:avLst/>
            </a:prstGeom>
            <a:solidFill>
              <a:srgbClr val="00FF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342900" indent="-342900">
                <a:spcBef>
                  <a:spcPct val="20000"/>
                </a:spcBef>
                <a:buClr>
                  <a:srgbClr val="B2B2B2"/>
                </a:buClr>
                <a:buFontTx/>
                <a:buChar char="•"/>
                <a:defRPr/>
              </a:pPr>
              <a:endParaRPr kumimoji="1" lang="en-ZA" sz="3200" b="1">
                <a:solidFill>
                  <a:srgbClr val="000000"/>
                </a:solidFill>
                <a:effectLst>
                  <a:outerShdw blurRad="38100" dist="38100" dir="2700000" algn="tl">
                    <a:srgbClr val="000000">
                      <a:alpha val="43137"/>
                    </a:srgbClr>
                  </a:outerShdw>
                </a:effectLst>
                <a:latin typeface="Arial" charset="0"/>
              </a:endParaRPr>
            </a:p>
          </p:txBody>
        </p:sp>
        <p:sp>
          <p:nvSpPr>
            <p:cNvPr id="28" name="Flowchart: Alternate Process 27"/>
            <p:cNvSpPr/>
            <p:nvPr/>
          </p:nvSpPr>
          <p:spPr bwMode="auto">
            <a:xfrm>
              <a:off x="7158231" y="5228969"/>
              <a:ext cx="1309073" cy="762355"/>
            </a:xfrm>
            <a:prstGeom prst="flowChartAlternateProcess">
              <a:avLst/>
            </a:prstGeom>
            <a:solidFill>
              <a:srgbClr val="00FF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spcBef>
                  <a:spcPct val="20000"/>
                </a:spcBef>
                <a:buClr>
                  <a:srgbClr val="B2B2B2"/>
                </a:buClr>
                <a:defRPr/>
              </a:pPr>
              <a:r>
                <a:rPr kumimoji="1" lang="en-ZA" sz="2000" b="1" dirty="0">
                  <a:solidFill>
                    <a:srgbClr val="FF0000"/>
                  </a:solidFill>
                  <a:effectLst>
                    <a:outerShdw blurRad="38100" dist="38100" dir="2700000" algn="tl">
                      <a:srgbClr val="000000">
                        <a:alpha val="43137"/>
                      </a:srgbClr>
                    </a:outerShdw>
                  </a:effectLst>
                  <a:latin typeface="Arial" charset="0"/>
                </a:rPr>
                <a:t> (LHWP) </a:t>
              </a:r>
              <a:r>
                <a:rPr kumimoji="1" lang="en-ZA" sz="2000" b="1" dirty="0" err="1">
                  <a:solidFill>
                    <a:srgbClr val="FF0000"/>
                  </a:solidFill>
                  <a:effectLst>
                    <a:outerShdw blurRad="38100" dist="38100" dir="2700000" algn="tl">
                      <a:srgbClr val="000000">
                        <a:alpha val="43137"/>
                      </a:srgbClr>
                    </a:outerShdw>
                  </a:effectLst>
                  <a:latin typeface="Arial" charset="0"/>
                </a:rPr>
                <a:t>Senqu</a:t>
              </a:r>
              <a:endParaRPr kumimoji="1" lang="en-ZA" sz="2000" b="1" dirty="0">
                <a:solidFill>
                  <a:srgbClr val="FF0000"/>
                </a:solidFill>
                <a:effectLst>
                  <a:outerShdw blurRad="38100" dist="38100" dir="2700000" algn="tl">
                    <a:srgbClr val="000000">
                      <a:alpha val="43137"/>
                    </a:srgbClr>
                  </a:outerShdw>
                </a:effectLst>
                <a:latin typeface="Arial" charset="0"/>
              </a:endParaRPr>
            </a:p>
          </p:txBody>
        </p:sp>
        <p:sp>
          <p:nvSpPr>
            <p:cNvPr id="29" name="Rectangular Callout 28"/>
            <p:cNvSpPr/>
            <p:nvPr/>
          </p:nvSpPr>
          <p:spPr bwMode="auto">
            <a:xfrm>
              <a:off x="6557540" y="6332038"/>
              <a:ext cx="2078460" cy="389428"/>
            </a:xfrm>
            <a:prstGeom prst="wedgeRectCallout">
              <a:avLst>
                <a:gd name="adj1" fmla="val 10894"/>
                <a:gd name="adj2" fmla="val -158102"/>
              </a:avLst>
            </a:prstGeom>
            <a:solidFill>
              <a:srgbClr val="FFFF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defRPr/>
              </a:pPr>
              <a:r>
                <a:rPr lang="en-ZA" sz="1600" b="1" dirty="0">
                  <a:solidFill>
                    <a:srgbClr val="000000"/>
                  </a:solidFill>
                  <a:latin typeface="Arial" charset="0"/>
                </a:rPr>
                <a:t>Shared Resource</a:t>
              </a:r>
            </a:p>
          </p:txBody>
        </p:sp>
        <p:cxnSp>
          <p:nvCxnSpPr>
            <p:cNvPr id="5" name="Straight Connector 4"/>
            <p:cNvCxnSpPr/>
            <p:nvPr/>
          </p:nvCxnSpPr>
          <p:spPr>
            <a:xfrm flipV="1">
              <a:off x="6969125" y="3546023"/>
              <a:ext cx="0" cy="870071"/>
            </a:xfrm>
            <a:prstGeom prst="line">
              <a:avLst/>
            </a:prstGeom>
            <a:ln w="34925">
              <a:solidFill>
                <a:srgbClr val="00FF00"/>
              </a:solidFill>
              <a:prstDash val="sysDash"/>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flipV="1">
              <a:off x="5910263" y="3507918"/>
              <a:ext cx="1062037" cy="25404"/>
            </a:xfrm>
            <a:prstGeom prst="line">
              <a:avLst/>
            </a:prstGeom>
            <a:ln w="34925">
              <a:solidFill>
                <a:srgbClr val="00FF00"/>
              </a:solidFill>
              <a:prstDash val="sysDash"/>
            </a:ln>
          </p:spPr>
          <p:style>
            <a:lnRef idx="2">
              <a:schemeClr val="accent1"/>
            </a:lnRef>
            <a:fillRef idx="0">
              <a:schemeClr val="accent1"/>
            </a:fillRef>
            <a:effectRef idx="1">
              <a:schemeClr val="accent1"/>
            </a:effectRef>
            <a:fontRef idx="minor">
              <a:schemeClr val="tx1"/>
            </a:fontRef>
          </p:style>
        </p:cxnSp>
      </p:grpSp>
      <p:sp>
        <p:nvSpPr>
          <p:cNvPr id="9230" name="Slide Number Placeholder 1"/>
          <p:cNvSpPr>
            <a:spLocks noGrp="1"/>
          </p:cNvSpPr>
          <p:nvPr>
            <p:ph type="sldNum" sz="quarter" idx="4294967295"/>
          </p:nvPr>
        </p:nvSpPr>
        <p:spPr bwMode="auto">
          <a:xfrm>
            <a:off x="4541838" y="6378575"/>
            <a:ext cx="54768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000">
                <a:solidFill>
                  <a:schemeClr val="tx1"/>
                </a:solidFill>
                <a:latin typeface="Calibri" panose="020F0502020204030204" pitchFamily="34" charset="0"/>
              </a:defRPr>
            </a:lvl1pPr>
            <a:lvl2pPr marL="742950" indent="-285750">
              <a:spcBef>
                <a:spcPct val="20000"/>
              </a:spcBef>
              <a:buChar char="–"/>
              <a:defRPr sz="26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200">
                <a:solidFill>
                  <a:schemeClr val="tx1"/>
                </a:solidFill>
                <a:latin typeface="Calibri" panose="020F0502020204030204" pitchFamily="34" charset="0"/>
              </a:defRPr>
            </a:lvl4pPr>
            <a:lvl5pPr marL="2057400" indent="-228600">
              <a:spcBef>
                <a:spcPct val="20000"/>
              </a:spcBef>
              <a:buChar char="»"/>
              <a:defRPr sz="21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1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1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1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100">
                <a:solidFill>
                  <a:schemeClr val="tx1"/>
                </a:solidFill>
                <a:latin typeface="Calibri" panose="020F0502020204030204" pitchFamily="34" charset="0"/>
              </a:defRPr>
            </a:lvl9pPr>
          </a:lstStyle>
          <a:p>
            <a:pPr>
              <a:spcBef>
                <a:spcPct val="0"/>
              </a:spcBef>
              <a:buFontTx/>
              <a:buNone/>
            </a:pPr>
            <a:fld id="{97FDC609-905D-4472-A9FB-13ACB966575B}" type="slidenum">
              <a:rPr lang="en-US" altLang="en-US" sz="1800">
                <a:solidFill>
                  <a:srgbClr val="000000"/>
                </a:solidFill>
                <a:ea typeface="MS PGothic" panose="020B0600070205080204" pitchFamily="34" charset="-128"/>
              </a:rPr>
              <a:pPr>
                <a:spcBef>
                  <a:spcPct val="0"/>
                </a:spcBef>
                <a:buFontTx/>
                <a:buNone/>
              </a:pPr>
              <a:t>9</a:t>
            </a:fld>
            <a:endParaRPr lang="en-US" altLang="en-US" sz="1800">
              <a:solidFill>
                <a:srgbClr val="000000"/>
              </a:solidFill>
              <a:ea typeface="MS PGothic" panose="020B0600070205080204" pitchFamily="34" charset="-128"/>
            </a:endParaRPr>
          </a:p>
        </p:txBody>
      </p:sp>
      <p:sp>
        <p:nvSpPr>
          <p:cNvPr id="19" name="TextBox 18"/>
          <p:cNvSpPr txBox="1"/>
          <p:nvPr/>
        </p:nvSpPr>
        <p:spPr>
          <a:xfrm>
            <a:off x="2624078" y="-64790"/>
            <a:ext cx="5410200" cy="461665"/>
          </a:xfrm>
          <a:prstGeom prst="rect">
            <a:avLst/>
          </a:prstGeom>
          <a:noFill/>
        </p:spPr>
        <p:txBody>
          <a:bodyPr wrap="square" rtlCol="0">
            <a:spAutoFit/>
          </a:bodyPr>
          <a:lstStyle/>
          <a:p>
            <a:r>
              <a:rPr lang="en-ZA" b="1" u="sng" dirty="0" smtClean="0">
                <a:solidFill>
                  <a:srgbClr val="7030A0"/>
                </a:solidFill>
              </a:rPr>
              <a:t>INTRODUCTION </a:t>
            </a:r>
            <a:r>
              <a:rPr lang="en-ZA" b="1" u="sng" dirty="0" smtClean="0">
                <a:solidFill>
                  <a:srgbClr val="7030A0"/>
                </a:solidFill>
              </a:rPr>
              <a:t>(7 </a:t>
            </a:r>
            <a:r>
              <a:rPr lang="en-ZA" b="1" u="sng" dirty="0" smtClean="0">
                <a:solidFill>
                  <a:srgbClr val="7030A0"/>
                </a:solidFill>
              </a:rPr>
              <a:t>OF </a:t>
            </a:r>
            <a:r>
              <a:rPr lang="en-ZA" b="1" u="sng" dirty="0" smtClean="0">
                <a:solidFill>
                  <a:srgbClr val="7030A0"/>
                </a:solidFill>
              </a:rPr>
              <a:t>11)</a:t>
            </a:r>
            <a:endParaRPr lang="en-ZA" b="1" u="sng" dirty="0">
              <a:solidFill>
                <a:srgbClr val="7030A0"/>
              </a:solidFill>
            </a:endParaRPr>
          </a:p>
        </p:txBody>
      </p:sp>
    </p:spTree>
    <p:extLst>
      <p:ext uri="{BB962C8B-B14F-4D97-AF65-F5344CB8AC3E}">
        <p14:creationId xmlns:p14="http://schemas.microsoft.com/office/powerpoint/2010/main" val="38055716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0.3|48.6|39.5|85.5"/>
</p:tagLst>
</file>

<file path=ppt/theme/_rels/theme11.xml.rels><?xml version="1.0" encoding="UTF-8" standalone="yes"?>
<Relationships xmlns="http://schemas.openxmlformats.org/package/2006/relationships"><Relationship Id="rId1" Type="http://schemas.openxmlformats.org/officeDocument/2006/relationships/image" Target="../media/image11.jpeg"/></Relationships>
</file>

<file path=ppt/theme/theme1.xml><?xml version="1.0" encoding="utf-8"?>
<a:theme xmlns:a="http://schemas.openxmlformats.org/drawingml/2006/main" name="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Unicode M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WRC_KSA_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sym typeface="Gill Sans"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Unicode M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
      <a:dk1>
        <a:srgbClr val="808080"/>
      </a:dk1>
      <a:lt1>
        <a:srgbClr val="FFFFFF"/>
      </a:lt1>
      <a:dk2>
        <a:srgbClr val="3333FF"/>
      </a:dk2>
      <a:lt2>
        <a:srgbClr val="FFFFFF"/>
      </a:lt2>
      <a:accent1>
        <a:srgbClr val="CC0000"/>
      </a:accent1>
      <a:accent2>
        <a:srgbClr val="3333CC"/>
      </a:accent2>
      <a:accent3>
        <a:srgbClr val="ADADFF"/>
      </a:accent3>
      <a:accent4>
        <a:srgbClr val="DADADA"/>
      </a:accent4>
      <a:accent5>
        <a:srgbClr val="E2AAA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CC"/>
        </a:solidFill>
        <a:ln w="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0000CC"/>
        </a:solidFill>
        <a:ln w="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808080"/>
        </a:dk1>
        <a:lt1>
          <a:srgbClr val="FFFFFF"/>
        </a:lt1>
        <a:dk2>
          <a:srgbClr val="0000FF"/>
        </a:dk2>
        <a:lt2>
          <a:srgbClr val="FFFFFF"/>
        </a:lt2>
        <a:accent1>
          <a:srgbClr val="00CC99"/>
        </a:accent1>
        <a:accent2>
          <a:srgbClr val="3333CC"/>
        </a:accent2>
        <a:accent3>
          <a:srgbClr val="AAAAFF"/>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Unicode M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5224</TotalTime>
  <Words>2493</Words>
  <Application>Microsoft Office PowerPoint</Application>
  <PresentationFormat>On-screen Show (4:3)</PresentationFormat>
  <Paragraphs>406</Paragraphs>
  <Slides>39</Slides>
  <Notes>10</Notes>
  <HiddenSlides>0</HiddenSlides>
  <MMClips>0</MMClips>
  <ScaleCrop>false</ScaleCrop>
  <HeadingPairs>
    <vt:vector size="8" baseType="variant">
      <vt:variant>
        <vt:lpstr>Fonts Used</vt:lpstr>
      </vt:variant>
      <vt:variant>
        <vt:i4>17</vt:i4>
      </vt:variant>
      <vt:variant>
        <vt:lpstr>Theme</vt:lpstr>
      </vt:variant>
      <vt:variant>
        <vt:i4>12</vt:i4>
      </vt:variant>
      <vt:variant>
        <vt:lpstr>Embedded OLE Servers</vt:lpstr>
      </vt:variant>
      <vt:variant>
        <vt:i4>1</vt:i4>
      </vt:variant>
      <vt:variant>
        <vt:lpstr>Slide Titles</vt:lpstr>
      </vt:variant>
      <vt:variant>
        <vt:i4>39</vt:i4>
      </vt:variant>
    </vt:vector>
  </HeadingPairs>
  <TitlesOfParts>
    <vt:vector size="69" baseType="lpstr">
      <vt:lpstr>Arial Unicode MS</vt:lpstr>
      <vt:lpstr>MS PGothic</vt:lpstr>
      <vt:lpstr>Al Bayan</vt:lpstr>
      <vt:lpstr>Arial</vt:lpstr>
      <vt:lpstr>Arial Narrow</vt:lpstr>
      <vt:lpstr>Arial Rounded MT Bold</vt:lpstr>
      <vt:lpstr>Calibri</vt:lpstr>
      <vt:lpstr>Cambria</vt:lpstr>
      <vt:lpstr>Comic Sans MS</vt:lpstr>
      <vt:lpstr>Constantia</vt:lpstr>
      <vt:lpstr>Courier New</vt:lpstr>
      <vt:lpstr>Gill Sans</vt:lpstr>
      <vt:lpstr>QuaySans-Book</vt:lpstr>
      <vt:lpstr>Tahoma</vt:lpstr>
      <vt:lpstr>Times New Roman</vt:lpstr>
      <vt:lpstr>Wingdings</vt:lpstr>
      <vt:lpstr>Wingdings 2</vt:lpstr>
      <vt:lpstr>Standarddesign</vt:lpstr>
      <vt:lpstr>2_Default Design</vt:lpstr>
      <vt:lpstr>Custom Design</vt:lpstr>
      <vt:lpstr>Default Design</vt:lpstr>
      <vt:lpstr>1_Default Design</vt:lpstr>
      <vt:lpstr>3_Default Design</vt:lpstr>
      <vt:lpstr>4_Default Design</vt:lpstr>
      <vt:lpstr>5_Default Design</vt:lpstr>
      <vt:lpstr>1_Standarddesign</vt:lpstr>
      <vt:lpstr>WRC_KSA_1</vt:lpstr>
      <vt:lpstr>Office Theme</vt:lpstr>
      <vt:lpstr>2_Standarddesign</vt:lpstr>
      <vt:lpstr>Acrobat Document</vt:lpstr>
      <vt:lpstr>Visit to the Observatory of the Sahara and the Sahel (OSS), Tunis, Tunisia </vt:lpstr>
      <vt:lpstr>PowerPoint Presentation</vt:lpstr>
      <vt:lpstr>Shared River Basins</vt:lpstr>
      <vt:lpstr>PowerPoint Presentation</vt:lpstr>
      <vt:lpstr>PowerPoint Presentation</vt:lpstr>
      <vt:lpstr>Natural Hydrology (4 of 11)</vt:lpstr>
      <vt:lpstr>PowerPoint Presentation</vt:lpstr>
      <vt:lpstr>PowerPoint Presentation</vt:lpstr>
      <vt:lpstr> INTEGRATED ORANGE VAAL SYSTEM</vt:lpstr>
      <vt:lpstr>PowerPoint Presentation</vt:lpstr>
      <vt:lpstr>PowerPoint Presentation</vt:lpstr>
      <vt:lpstr>PowerPoint Presentation</vt:lpstr>
      <vt:lpstr>Orange-Senqu GDP</vt:lpstr>
      <vt:lpstr>PowerPoint Presentation</vt:lpstr>
      <vt:lpstr>PowerPoint Presentation</vt:lpstr>
      <vt:lpstr>PowerPoint Presentation</vt:lpstr>
      <vt:lpstr>PowerPoint Presentation</vt:lpstr>
      <vt:lpstr>PowerPoint Presentation</vt:lpstr>
      <vt:lpstr>PowerPoint Presentation</vt:lpstr>
      <vt:lpstr>Legal Context –ORASECOM AGREEMENT (1 OF 20)</vt:lpstr>
      <vt:lpstr>GW Supporting Institnal Arrangements  (2 OF 20)</vt:lpstr>
      <vt:lpstr>GW Supporting Institnal Arrangements (3 OF 20)</vt:lpstr>
      <vt:lpstr>PowerPoint Presentation</vt:lpstr>
      <vt:lpstr>Strategic/Specific Actions in IWRM Plan  (6 OF 20) </vt:lpstr>
      <vt:lpstr>Projects Being Mobilised - IWRM Plan Implementation –GW Components (7 OF 20)</vt:lpstr>
      <vt:lpstr>Trans Boundary Aquifers in SADC (2011)  (8 OF 20)</vt:lpstr>
      <vt:lpstr>Institutional Arrangements</vt:lpstr>
      <vt:lpstr>Monitoring boreholes Molopo-Nossob Basin (10 OF 20)</vt:lpstr>
      <vt:lpstr>Springs (11 OF 20) </vt:lpstr>
      <vt:lpstr>PowerPoint Presentation</vt:lpstr>
      <vt:lpstr>Recharge map (CMB) (13 OF 20)</vt:lpstr>
      <vt:lpstr>Key Monitoirng Boreholes in Lesotho Part of the Basin (14 OF 20)</vt:lpstr>
      <vt:lpstr>Key monitoring springs in Lesotho Part of the Basin (15 OF 20) </vt:lpstr>
      <vt:lpstr>unspoiled wetland (16 OF 20)</vt:lpstr>
      <vt:lpstr>degraded wetlands (17 OF 20)</vt:lpstr>
      <vt:lpstr>Wetland Rehabilitation with weir (18 OF 20)</vt:lpstr>
      <vt:lpstr>Wetland Rehabilitation with gabions (19 OF 20)</vt:lpstr>
      <vt:lpstr> TRAINING ON “INTEGRATION OF GROUNDWATER MANAGEMENT  INTO AFRICAN BASIN ORGANISATIONS” ORANGE-SENQU RIVER COMMISION (ORASECOM), 23-27 Sept. 2013, Wits University, Joburg, South Africa (20 OF 20)</vt:lpstr>
      <vt:lpstr>PowerPoint Presentation</vt:lpstr>
    </vt:vector>
  </TitlesOfParts>
  <Company>project promotion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Hermann J. Plumm</dc:creator>
  <cp:lastModifiedBy>Rapule Pule</cp:lastModifiedBy>
  <cp:revision>441</cp:revision>
  <dcterms:created xsi:type="dcterms:W3CDTF">2005-10-13T07:27:45Z</dcterms:created>
  <dcterms:modified xsi:type="dcterms:W3CDTF">2017-09-06T08:20:04Z</dcterms:modified>
</cp:coreProperties>
</file>