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7" r:id="rId3"/>
    <p:sldId id="290" r:id="rId4"/>
    <p:sldId id="258" r:id="rId5"/>
    <p:sldId id="29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8" r:id="rId17"/>
    <p:sldId id="296" r:id="rId18"/>
    <p:sldId id="297" r:id="rId19"/>
    <p:sldId id="269" r:id="rId20"/>
    <p:sldId id="291" r:id="rId21"/>
    <p:sldId id="270" r:id="rId22"/>
    <p:sldId id="294" r:id="rId23"/>
    <p:sldId id="292" r:id="rId24"/>
    <p:sldId id="273" r:id="rId25"/>
    <p:sldId id="272" r:id="rId26"/>
    <p:sldId id="274" r:id="rId27"/>
    <p:sldId id="275" r:id="rId28"/>
    <p:sldId id="278" r:id="rId29"/>
    <p:sldId id="281" r:id="rId30"/>
    <p:sldId id="282" r:id="rId31"/>
    <p:sldId id="284" r:id="rId3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A0BE7-2816-4D9F-A7F3-31ADC115472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17809-B49D-4B35-8132-F7EFCDB342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0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54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AE589-A799-4E84-B67F-C2664A093C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12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AE589-A799-4E84-B67F-C2664A093C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6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AE589-A799-4E84-B67F-C2664A093C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90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Please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clear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:</a:t>
            </a:r>
          </a:p>
          <a:p>
            <a:endParaRPr lang="fr-FR" baseline="0" dirty="0" smtClean="0"/>
          </a:p>
          <a:p>
            <a:pPr marL="228600" indent="-228600">
              <a:buAutoNum type="arabicParenR"/>
            </a:pPr>
            <a:r>
              <a:rPr lang="fr-FR" baseline="0" dirty="0" smtClean="0"/>
              <a:t>The </a:t>
            </a:r>
            <a:r>
              <a:rPr lang="fr-FR" baseline="0" dirty="0" err="1" smtClean="0"/>
              <a:t>proposal</a:t>
            </a:r>
            <a:r>
              <a:rPr lang="fr-FR" baseline="0" dirty="0" smtClean="0"/>
              <a:t> the Countries </a:t>
            </a:r>
            <a:r>
              <a:rPr lang="fr-FR" baseline="0" dirty="0" err="1" smtClean="0"/>
              <a:t>discussed</a:t>
            </a:r>
            <a:r>
              <a:rPr lang="fr-FR" baseline="0" dirty="0" smtClean="0"/>
              <a:t> in the first phase for the </a:t>
            </a:r>
            <a:r>
              <a:rPr lang="fr-FR" baseline="0" dirty="0" err="1" smtClean="0"/>
              <a:t>cooperation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mechanism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examples</a:t>
            </a:r>
            <a:r>
              <a:rPr lang="fr-FR" baseline="0" dirty="0" smtClean="0"/>
              <a:t>. It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phase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Countries </a:t>
            </a:r>
            <a:r>
              <a:rPr lang="fr-FR" baseline="0" dirty="0" err="1" smtClean="0"/>
              <a:t>themselves</a:t>
            </a:r>
            <a:r>
              <a:rPr lang="fr-FR" baseline="0" dirty="0" smtClean="0"/>
              <a:t> have to set up a </a:t>
            </a:r>
            <a:r>
              <a:rPr lang="fr-FR" baseline="0" dirty="0" err="1" smtClean="0"/>
              <a:t>Working</a:t>
            </a:r>
            <a:r>
              <a:rPr lang="fr-FR" baseline="0" dirty="0" smtClean="0"/>
              <a:t> Group of </a:t>
            </a:r>
            <a:r>
              <a:rPr lang="fr-FR" baseline="0" dirty="0" err="1" smtClean="0"/>
              <a:t>officials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decide</a:t>
            </a:r>
            <a:r>
              <a:rPr lang="fr-FR" baseline="0" dirty="0" smtClean="0"/>
              <a:t> about the </a:t>
            </a:r>
            <a:r>
              <a:rPr lang="fr-FR" baseline="0" dirty="0" err="1" smtClean="0"/>
              <a:t>methodology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for the coordination </a:t>
            </a:r>
            <a:r>
              <a:rPr lang="fr-FR" baseline="0" dirty="0" err="1" smtClean="0"/>
              <a:t>mechanism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supported</a:t>
            </a:r>
            <a:r>
              <a:rPr lang="fr-FR" baseline="0" dirty="0" smtClean="0"/>
              <a:t> by experts of UNESCO and by </a:t>
            </a:r>
            <a:r>
              <a:rPr lang="fr-FR" baseline="0" dirty="0" err="1" smtClean="0"/>
              <a:t>lawyers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Ministries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Foreign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Affairs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experts </a:t>
            </a:r>
            <a:r>
              <a:rPr lang="fr-FR" baseline="0" dirty="0" err="1" smtClean="0"/>
              <a:t>selected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them</a:t>
            </a:r>
            <a:endParaRPr lang="fr-FR" baseline="0" dirty="0" smtClean="0"/>
          </a:p>
          <a:p>
            <a:pPr marL="228600" indent="-228600">
              <a:buAutoNum type="arabicParenR"/>
            </a:pPr>
            <a:r>
              <a:rPr lang="fr-FR" baseline="0" dirty="0" smtClean="0"/>
              <a:t>Discussions about the IMS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happen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already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I </a:t>
            </a:r>
            <a:r>
              <a:rPr lang="fr-FR" baseline="0" dirty="0" err="1" smtClean="0"/>
              <a:t>guess</a:t>
            </a:r>
            <a:r>
              <a:rPr lang="fr-FR" baseline="0" dirty="0" smtClean="0"/>
              <a:t> SO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start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immediately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second phase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care to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funding</a:t>
            </a:r>
            <a:r>
              <a:rPr lang="fr-FR" baseline="0" dirty="0" smtClean="0"/>
              <a:t> the data bases at national </a:t>
            </a:r>
            <a:r>
              <a:rPr lang="fr-FR" baseline="0" dirty="0" err="1" smtClean="0"/>
              <a:t>level</a:t>
            </a:r>
            <a:r>
              <a:rPr lang="fr-FR" baseline="0" dirty="0" smtClean="0"/>
              <a:t> to set up the coordination </a:t>
            </a:r>
            <a:r>
              <a:rPr lang="fr-FR" baseline="0" dirty="0" err="1" smtClean="0"/>
              <a:t>mechanism</a:t>
            </a:r>
            <a:r>
              <a:rPr lang="fr-FR" baseline="0" dirty="0" smtClean="0"/>
              <a:t> data base – information system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managed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coodination</a:t>
            </a:r>
            <a:endParaRPr lang="fr-FR" baseline="0" dirty="0" smtClean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AE589-A799-4E84-B67F-C2664A093C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26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Link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AMCOW</a:t>
            </a:r>
          </a:p>
          <a:p>
            <a:endParaRPr lang="fr-FR" dirty="0" smtClean="0"/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talked</a:t>
            </a:r>
            <a:r>
              <a:rPr lang="fr-FR" dirty="0" smtClean="0"/>
              <a:t> about to invite Bai</a:t>
            </a:r>
            <a:r>
              <a:rPr lang="fr-FR" baseline="0" dirty="0" smtClean="0"/>
              <a:t> Mass </a:t>
            </a:r>
            <a:r>
              <a:rPr lang="fr-FR" baseline="0" dirty="0" err="1" smtClean="0"/>
              <a:t>Tall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34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3B11-A592-4696-A2DD-DF58E5A67078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21-DB05-43EE-8FCF-64A40131A4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3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3B11-A592-4696-A2DD-DF58E5A67078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21-DB05-43EE-8FCF-64A40131A4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40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3B11-A592-4696-A2DD-DF58E5A67078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21-DB05-43EE-8FCF-64A40131A4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10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87E4-84A6-4AE7-B96F-A9E5329B56B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F0-05C8-42C8-9993-BC70FDFB7F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6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87E4-84A6-4AE7-B96F-A9E5329B56B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F0-05C8-42C8-9993-BC70FDFB7F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38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87E4-84A6-4AE7-B96F-A9E5329B56B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F0-05C8-42C8-9993-BC70FDFB7F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919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87E4-84A6-4AE7-B96F-A9E5329B56B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F0-05C8-42C8-9993-BC70FDFB7F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22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87E4-84A6-4AE7-B96F-A9E5329B56B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F0-05C8-42C8-9993-BC70FDFB7F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141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87E4-84A6-4AE7-B96F-A9E5329B56B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F0-05C8-42C8-9993-BC70FDFB7F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647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87E4-84A6-4AE7-B96F-A9E5329B56B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F0-05C8-42C8-9993-BC70FDFB7F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148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87E4-84A6-4AE7-B96F-A9E5329B56B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F0-05C8-42C8-9993-BC70FDFB7F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38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3B11-A592-4696-A2DD-DF58E5A67078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21-DB05-43EE-8FCF-64A40131A4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353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87E4-84A6-4AE7-B96F-A9E5329B56B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F0-05C8-42C8-9993-BC70FDFB7F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972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87E4-84A6-4AE7-B96F-A9E5329B56B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F0-05C8-42C8-9993-BC70FDFB7F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24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87E4-84A6-4AE7-B96F-A9E5329B56B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03F0-05C8-42C8-9993-BC70FDFB7F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75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3B11-A592-4696-A2DD-DF58E5A67078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21-DB05-43EE-8FCF-64A40131A4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69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3B11-A592-4696-A2DD-DF58E5A67078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21-DB05-43EE-8FCF-64A40131A4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77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3B11-A592-4696-A2DD-DF58E5A67078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21-DB05-43EE-8FCF-64A40131A4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3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3B11-A592-4696-A2DD-DF58E5A67078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21-DB05-43EE-8FCF-64A40131A4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0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3B11-A592-4696-A2DD-DF58E5A67078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21-DB05-43EE-8FCF-64A40131A4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78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3B11-A592-4696-A2DD-DF58E5A67078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21-DB05-43EE-8FCF-64A40131A4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35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3B11-A592-4696-A2DD-DF58E5A67078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21-DB05-43EE-8FCF-64A40131A4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25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23B11-A592-4696-A2DD-DF58E5A67078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D921-DB05-43EE-8FCF-64A40131A4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28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D87E4-84A6-4AE7-B96F-A9E5329B56BD}" type="datetimeFigureOut">
              <a:rPr lang="fr-FR" smtClean="0"/>
              <a:t>06/09/2017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403F0-05C8-42C8-9993-BC70FDFB7F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5"/>
          <a:stretch>
            <a:fillRect/>
          </a:stretch>
        </p:blipFill>
        <p:spPr bwMode="auto">
          <a:xfrm>
            <a:off x="287458" y="5864544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17" y="5951573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255017" y="2794352"/>
            <a:ext cx="8554518" cy="1952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alt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Stampriet</a:t>
            </a: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 </a:t>
            </a:r>
            <a:r>
              <a:rPr lang="en-US" alt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Transboudnary</a:t>
            </a: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 Aquifer System (STAS) assessment </a:t>
            </a:r>
          </a:p>
          <a:p>
            <a:pPr marL="342900" indent="-342900" algn="ctr">
              <a:spcBef>
                <a:spcPts val="0"/>
              </a:spcBef>
              <a:buFontTx/>
              <a:buChar char="-"/>
            </a:pPr>
            <a:r>
              <a:rPr lang="en-US" altLang="en-US" sz="2000" b="1" i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Main achievements – </a:t>
            </a: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en-ZA" sz="1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Regional Meeting on Transboundary Aquifers in Africa </a:t>
            </a:r>
            <a:endParaRPr lang="fr-FR" sz="1800" b="1" i="1" dirty="0">
              <a:solidFill>
                <a:schemeClr val="accent1">
                  <a:lumMod val="75000"/>
                </a:schemeClr>
              </a:solidFill>
              <a:latin typeface="Trebuchet MS Bold" charset="0"/>
              <a:ea typeface="Calibri"/>
              <a:cs typeface="Times New Roman"/>
              <a:sym typeface="Trebuchet MS Bold" charset="0"/>
            </a:endParaRP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fr-FR" sz="1800" b="1" i="1" dirty="0">
                <a:solidFill>
                  <a:schemeClr val="accent1">
                    <a:lumMod val="75000"/>
                  </a:schemeClr>
                </a:solidFill>
                <a:latin typeface="Trebuchet MS Bold" charset="0"/>
                <a:ea typeface="Calibri"/>
                <a:cs typeface="Times New Roman"/>
                <a:sym typeface="Trebuchet MS Bold" charset="0"/>
              </a:rPr>
              <a:t>5-8 </a:t>
            </a:r>
            <a:r>
              <a:rPr lang="fr-FR" sz="1800" b="1" i="1" dirty="0" err="1">
                <a:solidFill>
                  <a:schemeClr val="accent1">
                    <a:lumMod val="75000"/>
                  </a:schemeClr>
                </a:solidFill>
                <a:latin typeface="Trebuchet MS Bold" charset="0"/>
                <a:ea typeface="Calibri"/>
                <a:cs typeface="Times New Roman"/>
                <a:sym typeface="Trebuchet MS Bold" charset="0"/>
              </a:rPr>
              <a:t>September</a:t>
            </a:r>
            <a:r>
              <a:rPr lang="fr-FR" sz="1800" b="1" i="1" dirty="0">
                <a:solidFill>
                  <a:schemeClr val="accent1">
                    <a:lumMod val="75000"/>
                  </a:schemeClr>
                </a:solidFill>
                <a:latin typeface="Trebuchet MS Bold" charset="0"/>
                <a:ea typeface="Calibri"/>
                <a:cs typeface="Times New Roman"/>
                <a:sym typeface="Trebuchet MS Bold" charset="0"/>
              </a:rPr>
              <a:t> 2017, Tunis </a:t>
            </a:r>
            <a:endParaRPr lang="en-GB" sz="1800" dirty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marL="342900" indent="-342900" algn="ctr">
              <a:spcBef>
                <a:spcPts val="0"/>
              </a:spcBef>
              <a:buFontTx/>
              <a:buChar char="-"/>
            </a:pPr>
            <a:endParaRPr lang="en-GB" sz="2000" i="1" dirty="0" smtClean="0">
              <a:solidFill>
                <a:schemeClr val="accent5">
                  <a:lumMod val="75000"/>
                </a:schemeClr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</p:txBody>
      </p:sp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41" y="5933778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08" y="5900290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27" y="5883548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608089" y="2727578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916" y="719769"/>
            <a:ext cx="3564232" cy="1400234"/>
          </a:xfrm>
          <a:prstGeom prst="rect">
            <a:avLst/>
          </a:prstGeom>
        </p:spPr>
      </p:pic>
      <p:pic>
        <p:nvPicPr>
          <p:cNvPr id="26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86" y="509410"/>
            <a:ext cx="3172780" cy="1823783"/>
          </a:xfrm>
          <a:prstGeom prst="rect">
            <a:avLst/>
          </a:prstGeom>
        </p:spPr>
      </p:pic>
      <p:sp>
        <p:nvSpPr>
          <p:cNvPr id="27" name="AutoShape 2"/>
          <p:cNvSpPr>
            <a:spLocks/>
          </p:cNvSpPr>
          <p:nvPr/>
        </p:nvSpPr>
        <p:spPr bwMode="auto">
          <a:xfrm>
            <a:off x="3759770" y="5095213"/>
            <a:ext cx="4666693" cy="701603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Dr Piet Kenabatho, University of Botswana</a:t>
            </a:r>
          </a:p>
          <a:p>
            <a:pPr algn="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sym typeface="Trebuchet MS" pitchFamily="34" charset="0"/>
              </a:rPr>
              <a:t>GGRETA Assessment Report </a:t>
            </a:r>
            <a:r>
              <a:rPr lang="en-US" altLang="en-US" sz="160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sym typeface="Trebuchet MS" pitchFamily="34" charset="0"/>
              </a:rPr>
              <a:t>C</a:t>
            </a:r>
            <a:r>
              <a:rPr lang="en-US" altLang="en-US" sz="16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sym typeface="Trebuchet MS" pitchFamily="34" charset="0"/>
              </a:rPr>
              <a:t>oordinator</a:t>
            </a:r>
            <a:endParaRPr lang="en-US" alt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190934" y="51178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9" name="AutoShape 5"/>
          <p:cNvSpPr>
            <a:spLocks/>
          </p:cNvSpPr>
          <p:nvPr/>
        </p:nvSpPr>
        <p:spPr bwMode="auto">
          <a:xfrm>
            <a:off x="6984072" y="6131455"/>
            <a:ext cx="1761380" cy="196453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6 September 2017</a:t>
            </a:r>
            <a:endParaRPr lang="en-US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AutoShape 6"/>
          <p:cNvSpPr>
            <a:spLocks/>
          </p:cNvSpPr>
          <p:nvPr/>
        </p:nvSpPr>
        <p:spPr bwMode="auto">
          <a:xfrm>
            <a:off x="6399661" y="6257975"/>
            <a:ext cx="2181769" cy="360040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Tunis, Tunisia</a:t>
            </a:r>
            <a:endParaRPr lang="en-US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10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  <a:latin typeface="Trebuchet MS Bold" charset="0"/>
                <a:sym typeface="Trebuchet MS Bold" charset="0"/>
              </a:rPr>
              <a:t>Main achievements</a:t>
            </a:r>
            <a:endParaRPr lang="en-GB" sz="2400" dirty="0">
              <a:solidFill>
                <a:srgbClr val="336699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912" y="2060848"/>
            <a:ext cx="5682144" cy="4797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80528" y="812161"/>
            <a:ext cx="9217024" cy="140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rgbClr val="FFA32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</a:t>
            </a:r>
            <a:r>
              <a:rPr lang="en-US" sz="2000" b="1" i="1" dirty="0">
                <a:solidFill>
                  <a:srgbClr val="FFA32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shared management tools (</a:t>
            </a:r>
            <a:r>
              <a:rPr lang="en-US" sz="2000" b="1" i="1" dirty="0" smtClean="0">
                <a:solidFill>
                  <a:srgbClr val="FFA32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IMS)</a:t>
            </a:r>
            <a:endParaRPr lang="fr-FR" sz="2000" b="1" i="1" dirty="0" smtClean="0">
              <a:solidFill>
                <a:srgbClr val="FFA329"/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Compilation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a joint STAS borehole database (around 6000 boreholes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i="1" dirty="0" smtClean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Preparation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60 thematic maps providing information on groundwater levels, quality</a:t>
            </a:r>
            <a:endParaRPr lang="fr-FR" i="1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51568" y="972562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7" marR="0" lvl="1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panose="020B0603020202020204" pitchFamily="34" charset="0"/>
              </a:rPr>
              <a:t>Strengthened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panose="020B0603020202020204" pitchFamily="34" charset="0"/>
              </a:rPr>
              <a:t>cross‐border dialogue and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panose="020B0603020202020204" pitchFamily="34" charset="0"/>
              </a:rPr>
              <a:t>cooperation: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Organization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of 6 regional meetings held in the three countries of the STAS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on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a rotation basis, including 2 stakeholder consultation meetings which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constituted participants of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a broader audience (e.g. regional organizations, farmers, NGOs,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…).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Recognition 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SADC that the assessment of transboundary aquifers in the region should follow the same approach and methodology </a:t>
            </a:r>
            <a:r>
              <a:rPr lang="en-US" sz="2200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similar to the 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applied to the </a:t>
            </a:r>
            <a:r>
              <a:rPr lang="en-US" sz="2200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STAS.</a:t>
            </a:r>
            <a:endParaRPr lang="fr-FR" sz="2200" dirty="0" smtClean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 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GGRETA lessons learnt in the assessment of the </a:t>
            </a:r>
            <a:r>
              <a:rPr lang="en-US" sz="2200" i="1" dirty="0" err="1">
                <a:solidFill>
                  <a:srgbClr val="FFA32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Ramotswa</a:t>
            </a:r>
            <a:r>
              <a:rPr lang="en-US" sz="2200" i="1" dirty="0">
                <a:solidFill>
                  <a:srgbClr val="FFA329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Transboundary Aquifer </a:t>
            </a:r>
            <a:r>
              <a:rPr lang="en-US" sz="2200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shared by Botswana and South Africa</a:t>
            </a:r>
            <a:r>
              <a:rPr lang="en-US" sz="2200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200" b="0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  <a:latin typeface="Trebuchet MS Bold" charset="0"/>
                <a:sym typeface="Trebuchet MS Bold" charset="0"/>
              </a:rPr>
              <a:t>Main achievements</a:t>
            </a:r>
            <a:endParaRPr lang="en-GB" sz="2400" dirty="0">
              <a:solidFill>
                <a:srgbClr val="336699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287313" y="876377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7" marR="0" lvl="1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panose="020B0603020202020204" pitchFamily="34" charset="0"/>
              </a:rPr>
              <a:t>Facilitation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panose="020B0603020202020204" pitchFamily="34" charset="0"/>
              </a:rPr>
              <a:t>of governance reforms focused on improving livelihoods, economic development and environmental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panose="020B0603020202020204" pitchFamily="34" charset="0"/>
              </a:rPr>
              <a:t>sustainability: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Presentation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of two models for the establishment of a Co-operation Mechanism aimed at facilitating cooperation for the management and governance of the STAS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.</a:t>
            </a: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panose="020B0603020202020204" pitchFamily="34" charset="0"/>
              </a:rPr>
              <a:t>Capacity-building trainings: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International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water law: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Focused on the principles and practice of international water law; linkages between international water law and domestic water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legislation.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Water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diplomacy: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Focused on enhancing negotiation and dispute resolution skills,  as well as on trust and consensus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building.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Information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Management System (IMS):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Focused on the GGRETA project IMS functionalities. </a:t>
            </a:r>
            <a:endParaRPr kumimoji="0" lang="fr-FR" sz="2000" b="0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  <a:latin typeface="Trebuchet MS Bold" charset="0"/>
                <a:sym typeface="Trebuchet MS Bold" charset="0"/>
              </a:rPr>
              <a:t>Main achievements</a:t>
            </a:r>
            <a:endParaRPr lang="en-GB" sz="2400" dirty="0">
              <a:solidFill>
                <a:srgbClr val="336699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40829" y="57994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536" y="616683"/>
            <a:ext cx="91104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The general perception is that there is until present no long-term groundwater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depletion/pollution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in the area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FA329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285750" marR="0" lvl="0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lang="en-US" sz="2200" b="1" dirty="0" smtClean="0">
              <a:solidFill>
                <a:srgbClr val="FFA329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85750" lvl="0" indent="-285750">
              <a:buFont typeface="Wingdings" charset="2"/>
              <a:buChar char="Ø"/>
              <a:defRPr/>
            </a:pPr>
            <a:r>
              <a:rPr lang="en-US" sz="2200" b="1" dirty="0" smtClean="0">
                <a:solidFill>
                  <a:srgbClr val="FFA329"/>
                </a:solidFill>
                <a:latin typeface="Trebuchet MS" charset="0"/>
                <a:ea typeface="Trebuchet MS" charset="0"/>
                <a:cs typeface="Trebuchet MS" charset="0"/>
              </a:rPr>
              <a:t>However, within the context of </a:t>
            </a:r>
            <a:r>
              <a:rPr lang="en-US" sz="2200" b="1" u="sng" dirty="0" smtClean="0">
                <a:solidFill>
                  <a:srgbClr val="FFA329"/>
                </a:solidFill>
                <a:latin typeface="Trebuchet MS" charset="0"/>
                <a:ea typeface="Trebuchet MS" charset="0"/>
                <a:cs typeface="Trebuchet MS" charset="0"/>
              </a:rPr>
              <a:t>climate change</a:t>
            </a:r>
            <a:r>
              <a:rPr lang="en-US" sz="2200" b="1" dirty="0" smtClean="0">
                <a:solidFill>
                  <a:srgbClr val="FFA329"/>
                </a:solidFill>
                <a:latin typeface="Trebuchet MS" charset="0"/>
                <a:ea typeface="Trebuchet MS" charset="0"/>
                <a:cs typeface="Trebuchet MS" charset="0"/>
              </a:rPr>
              <a:t>, the fragility of the system could create </a:t>
            </a:r>
            <a:r>
              <a:rPr lang="en-US" sz="2200" b="1" dirty="0">
                <a:solidFill>
                  <a:srgbClr val="FFA329"/>
                </a:solidFill>
                <a:latin typeface="Trebuchet MS" charset="0"/>
                <a:ea typeface="Trebuchet MS" charset="0"/>
                <a:cs typeface="Trebuchet MS" charset="0"/>
              </a:rPr>
              <a:t>conditions of stress </a:t>
            </a:r>
            <a:r>
              <a:rPr lang="en-US" sz="2200" b="1" dirty="0" smtClean="0">
                <a:solidFill>
                  <a:srgbClr val="FFA329"/>
                </a:solidFill>
                <a:latin typeface="Trebuchet MS" charset="0"/>
                <a:ea typeface="Trebuchet MS" charset="0"/>
                <a:cs typeface="Trebuchet MS" charset="0"/>
              </a:rPr>
              <a:t>in the future if there is overexploitation.</a:t>
            </a:r>
            <a:endParaRPr lang="en-US" sz="2200" b="1" dirty="0">
              <a:solidFill>
                <a:srgbClr val="FFA329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R="0" lvl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285750" marR="0" lvl="0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Measures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prevent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or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counteract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potential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depletion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and pollution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problems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:</a:t>
            </a: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Rehabilitation</a:t>
            </a: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of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leaking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wells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, by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introducing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and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implementing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regulations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on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well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construction and by effective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well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licensing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procedures</a:t>
            </a: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.</a:t>
            </a: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Improvement</a:t>
            </a: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of 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the water and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sanitation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situation,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including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sewerage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and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wastewater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treatment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provisions. </a:t>
            </a:r>
            <a:endParaRPr kumimoji="0" lang="fr-FR" b="0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Protection 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of key recharge zones </a:t>
            </a: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that</a:t>
            </a: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may</a:t>
            </a: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contribute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</a:t>
            </a: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conserving</a:t>
            </a: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the </a:t>
            </a: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resource</a:t>
            </a: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. </a:t>
            </a: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Awareness</a:t>
            </a: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Raising</a:t>
            </a: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programs </a:t>
            </a: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among</a:t>
            </a: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the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area’s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inhabitants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Enhancement</a:t>
            </a: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of 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the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capacity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of the institutions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responsible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for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groundwater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management in the area</a:t>
            </a:r>
            <a:r>
              <a:rPr kumimoji="0" lang="fr-F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.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51520" y="33315"/>
            <a:ext cx="8668518" cy="473285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Key findings and recommendations – Hydrogeology and S&amp;E</a:t>
            </a:r>
            <a:endParaRPr lang="en-GB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2611" y="757453"/>
            <a:ext cx="86409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Measures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cope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with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uncertainties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on the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properties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and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present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state of the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aquifer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system, in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particular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on how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it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behaves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over time, in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response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abstractions and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climatic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variation: </a:t>
            </a: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Implementing</a:t>
            </a:r>
            <a:r>
              <a:rPr kumimoji="0" lang="fr-FR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1" u="none" strike="noStrike" kern="1200" cap="none" spc="0" normalizeH="0" baseline="0" noProof="0" dirty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 monitoring system 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(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groundwater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levels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and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groundwater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abstraction)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priority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. </a:t>
            </a: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Numerical</a:t>
            </a:r>
            <a:r>
              <a:rPr kumimoji="0" lang="fr-FR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1" u="none" strike="noStrike" kern="1200" cap="none" spc="0" normalizeH="0" baseline="0" noProof="0" dirty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simulation model of the STAS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will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prove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be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indispensible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enable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informed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decisions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on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sustainable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management of the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area’s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groundwater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resources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be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made. </a:t>
            </a:r>
            <a:endParaRPr kumimoji="0" lang="fr-FR" sz="2000" b="0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188169" y="87687"/>
            <a:ext cx="8668518" cy="47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410751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410751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410751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410751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410751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321457" algn="ctr" defTabSz="410751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2915" algn="ctr" defTabSz="410751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4372" algn="ctr" defTabSz="410751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5829" algn="ctr" defTabSz="410751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marR="0" lvl="0" indent="0" algn="ctr" defTabSz="41075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 Bold" charset="0"/>
                <a:sym typeface="Trebuchet MS Bold" charset="0"/>
              </a:rPr>
              <a:t>Key findings and recommendations – Hydrogeology and S&amp;E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Helvetica Light"/>
              <a:sym typeface="Helvetica Light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66" y="3828321"/>
            <a:ext cx="574357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-217040" y="5617689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SW-NE cross-section through </a:t>
            </a:r>
            <a:r>
              <a:rPr lang="en-A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6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Aminius</a:t>
            </a:r>
            <a:r>
              <a:rPr lang="en-A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AU" sz="16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Ncojane</a:t>
            </a:r>
            <a:r>
              <a:rPr lang="en-AU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(JICA</a:t>
            </a:r>
            <a:r>
              <a:rPr lang="en-A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2002; </a:t>
            </a:r>
            <a:r>
              <a:rPr lang="en-AU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Matsheng</a:t>
            </a:r>
            <a:r>
              <a:rPr lang="en-A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2008). </a:t>
            </a:r>
            <a:endParaRPr lang="en-AU" sz="16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A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Question </a:t>
            </a:r>
            <a:r>
              <a:rPr lang="en-A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marks indicate the absence of stratigraphic information</a:t>
            </a:r>
            <a:endParaRPr lang="en-GB" sz="16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Conceptual Model of the STAS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" y="1690689"/>
            <a:ext cx="6510528" cy="342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65760" y="5238813"/>
            <a:ext cx="691286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Simplified conceptual model of the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Stampriet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Transboundary Aquifer System (STAS)</a:t>
            </a:r>
            <a:endParaRPr lang="en-GB" sz="16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" y="764704"/>
            <a:ext cx="649591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5543436"/>
            <a:ext cx="6268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Boreholes known to penetrate into the Kalahari, </a:t>
            </a:r>
            <a:r>
              <a:rPr lang="en-US" sz="2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Auob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2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Nossob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aquifers in the 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STAS---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Limited Information</a:t>
            </a:r>
            <a:endParaRPr lang="en-GB" sz="2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88640"/>
            <a:ext cx="631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Examples-Gaps Identified-: Deep Boreholes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" y="692696"/>
            <a:ext cx="3248025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16496"/>
            <a:ext cx="184785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" y="3589763"/>
            <a:ext cx="286702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3531555"/>
            <a:ext cx="29718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70535" y="6085722"/>
            <a:ext cx="7845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Dissolved Solids (TDS)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 [mg/l] in the Kalahari (up),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Auob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(bottom left) and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Nossob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(bottom right) aquifers in the STAS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91120" y="171259"/>
            <a:ext cx="534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Examples: Gaps Identified-: Water Quality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9952" y="848569"/>
            <a:ext cx="86409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  <a:p>
            <a:pPr marL="342900" marR="0" lvl="0" indent="-342900" algn="just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domestic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policy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legal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and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institutional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framework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for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groundwater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is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in place in all the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three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STAS countries. The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laws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of the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three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countries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regulate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abstraction and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potential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point-source pollution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through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 permit system.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When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it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comes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non-point source pollution control,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other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laws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step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in,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typically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environmental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protection and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mining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Acts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. </a:t>
            </a:r>
            <a:endParaRPr kumimoji="0" lang="fr-FR" sz="2200" b="0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0" marR="0" lvl="0" indent="0" algn="just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342900" marR="0" lvl="0" indent="-342900" algn="just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From</a:t>
            </a:r>
            <a:r>
              <a:rPr kumimoji="0" lang="fr-FR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the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domestic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legal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and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institutional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perspective,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it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is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fair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conclude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that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the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laws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in place in the STAS countries are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adequate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deal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with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the challenges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ahead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of the </a:t>
            </a:r>
            <a:r>
              <a:rPr kumimoji="0" lang="fr-FR" sz="22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aquifer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. </a:t>
            </a:r>
            <a:endParaRPr kumimoji="0" lang="fr-FR" sz="2200" b="0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342900" marR="0" lvl="0" indent="-342900" algn="just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342900" marR="0" lvl="0" indent="-342900" algn="just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Strengthening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domestic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capacities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in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implementation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and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enforcement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is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necessary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to support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cooperation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FFA329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 for the management of the STAS. </a:t>
            </a:r>
          </a:p>
          <a:p>
            <a:pPr marL="457177" marR="0" lvl="1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  <a:p>
            <a:pPr marL="457177" marR="0" lvl="1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07504" y="187259"/>
            <a:ext cx="9036496" cy="373713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336699"/>
                </a:solidFill>
                <a:latin typeface="Trebuchet MS Bold" charset="0"/>
                <a:sym typeface="Trebuchet MS Bold" charset="0"/>
              </a:rPr>
              <a:t>Key findings and recommendations – Legal </a:t>
            </a:r>
            <a:r>
              <a:rPr lang="en-US" sz="2400" b="1" smtClean="0">
                <a:solidFill>
                  <a:srgbClr val="336699"/>
                </a:solidFill>
                <a:latin typeface="Trebuchet MS Bold" charset="0"/>
                <a:sym typeface="Trebuchet MS Bold" charset="0"/>
              </a:rPr>
              <a:t>and Institutional</a:t>
            </a:r>
            <a:endParaRPr lang="en-GB" sz="2400" dirty="0">
              <a:solidFill>
                <a:srgbClr val="336699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0" y="3789684"/>
            <a:ext cx="9144000" cy="84925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Stampriet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 Transboundary Aquifer System (STAS) assessment</a:t>
            </a:r>
            <a:b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</a:b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- Way forward (Phase 2)---- </a:t>
            </a:r>
            <a:endParaRPr lang="en-GB" sz="2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  <p:pic>
        <p:nvPicPr>
          <p:cNvPr id="9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5" y="1049534"/>
            <a:ext cx="3011977" cy="2350176"/>
          </a:xfrm>
          <a:prstGeom prst="rect">
            <a:avLst/>
          </a:prstGeom>
        </p:spPr>
      </p:pic>
      <p:pic>
        <p:nvPicPr>
          <p:cNvPr id="11" name="Picture 13" descr="../Desktop/Screen%20Shot%202016-10-04%20at%2012.26.48%20A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01" y="881932"/>
            <a:ext cx="2943224" cy="80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See original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70" y="2037557"/>
            <a:ext cx="1381158" cy="140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6312" y="1481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1755445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project’s overall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knowledge and recognition of the importance and vulnerability of transboundary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groundwater resources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 cross-border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dialogue and cooperation, 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shared management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tools 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governance reforms focused on improving livelihoods, economic development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sustainability.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80924"/>
            <a:ext cx="86227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GGRETA P</a:t>
            </a:r>
            <a:r>
              <a:rPr lang="en-GB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roject</a:t>
            </a:r>
            <a:br>
              <a:rPr lang="en-GB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dirty="0" smtClean="0"/>
              <a:t>(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Governance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of Groundwater Resources in Transboundary Aquifers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GGRETA Phase 2 – Main Objectives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6030" y="481890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FFA329"/>
                </a:solidFill>
                <a:latin typeface="Trebuchet MS" charset="0"/>
                <a:ea typeface="Trebuchet MS" charset="0"/>
                <a:cs typeface="Trebuchet MS" charset="0"/>
              </a:rPr>
              <a:t>As a continuation of Phase </a:t>
            </a:r>
            <a:r>
              <a:rPr lang="en-US" sz="2200" b="1" dirty="0">
                <a:solidFill>
                  <a:srgbClr val="FFA329"/>
                </a:solidFill>
                <a:latin typeface="Trebuchet MS" charset="0"/>
                <a:ea typeface="Trebuchet MS" charset="0"/>
                <a:cs typeface="Trebuchet MS" charset="0"/>
              </a:rPr>
              <a:t>1, the overall </a:t>
            </a:r>
            <a:r>
              <a:rPr lang="en-US" sz="2200" b="1" dirty="0" smtClean="0">
                <a:solidFill>
                  <a:srgbClr val="FFA329"/>
                </a:solidFill>
                <a:latin typeface="Trebuchet MS" charset="0"/>
                <a:ea typeface="Trebuchet MS" charset="0"/>
                <a:cs typeface="Trebuchet MS" charset="0"/>
              </a:rPr>
              <a:t>goals </a:t>
            </a:r>
            <a:r>
              <a:rPr lang="en-US" sz="2200" b="1" dirty="0">
                <a:solidFill>
                  <a:srgbClr val="FFA329"/>
                </a:solidFill>
                <a:latin typeface="Trebuchet MS" charset="0"/>
                <a:ea typeface="Trebuchet MS" charset="0"/>
                <a:cs typeface="Trebuchet MS" charset="0"/>
              </a:rPr>
              <a:t>for Phase 2 </a:t>
            </a:r>
            <a:r>
              <a:rPr lang="en-US" sz="2200" b="1" dirty="0" smtClean="0">
                <a:solidFill>
                  <a:srgbClr val="FFA329"/>
                </a:solidFill>
                <a:latin typeface="Trebuchet MS" charset="0"/>
                <a:ea typeface="Trebuchet MS" charset="0"/>
                <a:cs typeface="Trebuchet MS" charset="0"/>
              </a:rPr>
              <a:t>are</a:t>
            </a:r>
            <a:r>
              <a:rPr lang="en-US" sz="2200" dirty="0" smtClean="0">
                <a:solidFill>
                  <a:srgbClr val="FFA329"/>
                </a:solidFill>
                <a:latin typeface="Trebuchet MS" charset="0"/>
                <a:ea typeface="Trebuchet MS" charset="0"/>
                <a:cs typeface="Trebuchet MS" charset="0"/>
              </a:rPr>
              <a:t>:</a:t>
            </a:r>
          </a:p>
          <a:p>
            <a:endParaRPr lang="en-US" sz="2200" dirty="0">
              <a:latin typeface="Trebuchet MS" charset="0"/>
              <a:ea typeface="Trebuchet MS" charset="0"/>
              <a:cs typeface="Trebuchet MS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To enhance groundwater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governance,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develop water related gender-responsive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approach, foster cooperation on water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security.  </a:t>
            </a:r>
          </a:p>
          <a:p>
            <a:pPr algn="just"/>
            <a:endParaRPr lang="en-US" sz="2000" b="1" i="1" dirty="0" smtClean="0">
              <a:solidFill>
                <a:schemeClr val="accent5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b="1" i="1" u="sng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Strengthen the technical capacity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of the countries sharing the aquifer to consolidate the base for long term sustainable management of the aquifer.</a:t>
            </a:r>
          </a:p>
          <a:p>
            <a:pPr algn="just"/>
            <a:endParaRPr lang="en-US" sz="2000" b="1" i="1" dirty="0" smtClean="0">
              <a:solidFill>
                <a:schemeClr val="accent5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Continuing the process for the establishment of a </a:t>
            </a:r>
            <a:r>
              <a:rPr lang="en-US" sz="2000" b="1" i="1" u="sng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Multi-Country Cooperation Mechanism (MCCM)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.</a:t>
            </a:r>
          </a:p>
          <a:p>
            <a:pPr algn="just"/>
            <a:endParaRPr lang="en-US" sz="2000" b="1" i="1" dirty="0" smtClean="0">
              <a:solidFill>
                <a:schemeClr val="accent5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</a:rPr>
              <a:t>Promote a </a:t>
            </a:r>
            <a:r>
              <a:rPr lang="en-US" sz="2000" b="1" i="1" u="sng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</a:rPr>
              <a:t>regional dialogue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</a:rPr>
              <a:t>on</a:t>
            </a:r>
            <a:r>
              <a:rPr lang="en-GB" sz="2000" b="1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coordination and harmonization of groundwater governance frameworks and guiding principles both at national and transboundary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levels</a:t>
            </a:r>
            <a:endParaRPr lang="fr-FR" sz="2000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Relevance of GGRETA Phase 2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6030" y="113719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The establishment of a </a:t>
            </a: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Multi-Country Cooperation Mechanism (MCCM)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would be a direct contribution to SDG indicator 6.5.2 on transboundary water cooperation.</a:t>
            </a:r>
          </a:p>
          <a:p>
            <a:pPr marL="342900" indent="-342900" algn="just">
              <a:buFontTx/>
              <a:buChar char="-"/>
            </a:pP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just"/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just"/>
            <a:endParaRPr lang="en-US" sz="2000" b="1" dirty="0">
              <a:solidFill>
                <a:schemeClr val="accent5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just"/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just"/>
            <a:endParaRPr lang="en-US" sz="2000" b="1" dirty="0">
              <a:solidFill>
                <a:schemeClr val="accent5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just"/>
            <a:endParaRPr lang="en-US" sz="2000" b="1" dirty="0">
              <a:solidFill>
                <a:schemeClr val="accent5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Follow up of the Paris Agreement: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Direct contribution to National Determined Contributions (NDC)</a:t>
            </a:r>
            <a:endParaRPr lang="fr-FR" sz="2000" u="sng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dutchwatersector.com/uploads/2015/09/dws-events-unga-sdg-logos-770px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07" y="2647950"/>
            <a:ext cx="2608621" cy="124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975" y="2647950"/>
            <a:ext cx="1343549" cy="1343549"/>
          </a:xfrm>
          <a:prstGeom prst="rect">
            <a:avLst/>
          </a:prstGeom>
        </p:spPr>
      </p:pic>
      <p:pic>
        <p:nvPicPr>
          <p:cNvPr id="6148" name="Picture 4" descr="See original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17" y="4662548"/>
            <a:ext cx="3494907" cy="158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93" y="2461120"/>
            <a:ext cx="1075116" cy="71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87" y="3303934"/>
            <a:ext cx="9334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Forme 106"/>
          <p:cNvSpPr/>
          <p:nvPr/>
        </p:nvSpPr>
        <p:spPr>
          <a:xfrm rot="1315231">
            <a:off x="1118256" y="2269787"/>
            <a:ext cx="5391955" cy="216874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21299992" lon="10799999" rev="10799999"/>
            </a:camera>
            <a:lightRig rig="threePt" dir="t"/>
          </a:scene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orme 31"/>
          <p:cNvSpPr/>
          <p:nvPr/>
        </p:nvSpPr>
        <p:spPr>
          <a:xfrm rot="2823239">
            <a:off x="2544101" y="2082965"/>
            <a:ext cx="6326864" cy="208882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Ellipse 50"/>
          <p:cNvSpPr/>
          <p:nvPr/>
        </p:nvSpPr>
        <p:spPr>
          <a:xfrm>
            <a:off x="2189466" y="2192125"/>
            <a:ext cx="248934" cy="218701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Ellipse 59"/>
          <p:cNvSpPr/>
          <p:nvPr/>
        </p:nvSpPr>
        <p:spPr>
          <a:xfrm>
            <a:off x="4249368" y="1936022"/>
            <a:ext cx="348464" cy="33261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Ellipse 66"/>
          <p:cNvSpPr/>
          <p:nvPr/>
        </p:nvSpPr>
        <p:spPr>
          <a:xfrm>
            <a:off x="3100315" y="3102941"/>
            <a:ext cx="305359" cy="33523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3" name="Groupe 72"/>
          <p:cNvGrpSpPr/>
          <p:nvPr/>
        </p:nvGrpSpPr>
        <p:grpSpPr>
          <a:xfrm>
            <a:off x="4035951" y="5120982"/>
            <a:ext cx="4927044" cy="1405724"/>
            <a:chOff x="7269251" y="3132935"/>
            <a:chExt cx="3208251" cy="3329250"/>
          </a:xfrm>
        </p:grpSpPr>
        <p:sp>
          <p:nvSpPr>
            <p:cNvPr id="72" name="Rectangle à coins arrondis 71"/>
            <p:cNvSpPr/>
            <p:nvPr/>
          </p:nvSpPr>
          <p:spPr>
            <a:xfrm>
              <a:off x="7294747" y="3132935"/>
              <a:ext cx="3182755" cy="332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8" name="Groupe 23"/>
            <p:cNvGrpSpPr>
              <a:grpSpLocks/>
            </p:cNvGrpSpPr>
            <p:nvPr/>
          </p:nvGrpSpPr>
          <p:grpSpPr bwMode="auto">
            <a:xfrm>
              <a:off x="7269251" y="3565524"/>
              <a:ext cx="3208251" cy="1911351"/>
              <a:chOff x="567264" y="4490370"/>
              <a:chExt cx="2256392" cy="134417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994014" y="4490370"/>
                <a:ext cx="1545240" cy="134417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0" name="Rectangle 69"/>
              <p:cNvSpPr/>
              <p:nvPr/>
            </p:nvSpPr>
            <p:spPr>
              <a:xfrm>
                <a:off x="567264" y="4490372"/>
                <a:ext cx="2256392" cy="13441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10130" tIns="0" rIns="0" bIns="0"/>
              <a:lstStyle>
                <a:lvl1pPr defTabSz="820738" eaLnBrk="0" hangingPunct="0"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1pPr>
                <a:lvl2pPr defTabSz="820738" eaLnBrk="0" hangingPunct="0"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2pPr>
                <a:lvl3pPr defTabSz="820738" eaLnBrk="0" hangingPunct="0"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3pPr>
                <a:lvl4pPr defTabSz="820738" eaLnBrk="0" hangingPunct="0"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4pPr>
                <a:lvl5pPr defTabSz="820738" eaLnBrk="0" hangingPunct="0"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5pPr>
                <a:lvl6pPr marL="1371600" indent="914400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6pPr>
                <a:lvl7pPr marL="1828800" indent="914400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7pPr>
                <a:lvl8pPr marL="2286000" indent="914400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8pPr>
                <a:lvl9pPr marL="2743200" indent="914400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9pPr>
              </a:lstStyle>
              <a:p>
                <a:pPr marL="0" marR="0" lvl="0" indent="0" algn="ctr" defTabSz="820738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Trebuchet MS" pitchFamily="34" charset="0"/>
                    <a:cs typeface="Trebuchet MS" pitchFamily="34" charset="0"/>
                    <a:sym typeface="Trebuchet MS" pitchFamily="34" charset="0"/>
                  </a:rPr>
                  <a:t>Achievements</a:t>
                </a:r>
              </a:p>
              <a:p>
                <a:pPr marL="0" marR="0" lvl="0" indent="0" algn="ctr" defTabSz="820738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800" b="1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Trebuchet MS" pitchFamily="34" charset="0"/>
                  <a:cs typeface="Trebuchet MS" pitchFamily="34" charset="0"/>
                  <a:sym typeface="Trebuchet MS" pitchFamily="34" charset="0"/>
                </a:endParaRPr>
              </a:p>
              <a:p>
                <a:pPr marL="285750" marR="0" lvl="0" indent="-285750" algn="l" defTabSz="820738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sym typeface="Helvetica Light" pitchFamily="2" charset="0"/>
                  </a:rPr>
                  <a:t>Strengthened 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sym typeface="Helvetica Light" pitchFamily="2" charset="0"/>
                  </a:rPr>
                  <a:t>cross‐border dialogue and </a:t>
                </a: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sym typeface="Helvetica Light" pitchFamily="2" charset="0"/>
                  </a:rPr>
                  <a:t>cooperation</a:t>
                </a:r>
              </a:p>
              <a:p>
                <a:pPr marL="285750" marR="0" lvl="0" indent="-285750" algn="l" defTabSz="820738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sym typeface="Helvetica Light" pitchFamily="2" charset="0"/>
                  </a:rPr>
                  <a:t>Understanding of the resource for informed decision-making 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sym typeface="Helvetica Light" pitchFamily="2" charset="0"/>
                </a:endParaRPr>
              </a:p>
              <a:p>
                <a:pPr marL="285750" marR="0" lvl="0" indent="-285750" algn="l" defTabSz="820738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sym typeface="Helvetica Light" pitchFamily="2" charset="0"/>
                  </a:rPr>
                  <a:t>Facilitation of governance reforms</a:t>
                </a: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sym typeface="Helvetica Light" pitchFamily="2" charset="0"/>
                </a:endParaRPr>
              </a:p>
            </p:txBody>
          </p:sp>
        </p:grpSp>
      </p:grpSp>
      <p:grpSp>
        <p:nvGrpSpPr>
          <p:cNvPr id="5" name="Groupe 4"/>
          <p:cNvGrpSpPr/>
          <p:nvPr/>
        </p:nvGrpSpPr>
        <p:grpSpPr>
          <a:xfrm>
            <a:off x="6099004" y="225234"/>
            <a:ext cx="2887633" cy="1292662"/>
            <a:chOff x="1926269" y="5093818"/>
            <a:chExt cx="3867244" cy="1827360"/>
          </a:xfrm>
        </p:grpSpPr>
        <p:sp>
          <p:nvSpPr>
            <p:cNvPr id="93" name="ZoneTexte 92"/>
            <p:cNvSpPr txBox="1"/>
            <p:nvPr/>
          </p:nvSpPr>
          <p:spPr>
            <a:xfrm>
              <a:off x="1926269" y="5093818"/>
              <a:ext cx="3720669" cy="18273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Light" charset="0"/>
                </a:rPr>
                <a:t>Water Diplomacy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endParaRPr>
            </a:p>
          </p:txBody>
        </p:sp>
        <p:pic>
          <p:nvPicPr>
            <p:cNvPr id="85" name="Image 84" descr="sector_sc_ihp_en-color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64190" y="5618320"/>
              <a:ext cx="1472687" cy="1020011"/>
            </a:xfrm>
            <a:prstGeom prst="rect">
              <a:avLst/>
            </a:prstGeom>
            <a:noFill/>
          </p:spPr>
        </p:pic>
        <p:grpSp>
          <p:nvGrpSpPr>
            <p:cNvPr id="82" name="Group 4"/>
            <p:cNvGrpSpPr/>
            <p:nvPr/>
          </p:nvGrpSpPr>
          <p:grpSpPr>
            <a:xfrm>
              <a:off x="3649172" y="5805048"/>
              <a:ext cx="2144341" cy="588670"/>
              <a:chOff x="0" y="-10968"/>
              <a:chExt cx="3164033" cy="681003"/>
            </a:xfrm>
          </p:grpSpPr>
          <p:pic>
            <p:nvPicPr>
              <p:cNvPr id="83" name="Picture 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53" y="-10968"/>
                <a:ext cx="2027552" cy="373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TextBox 3"/>
              <p:cNvSpPr txBox="1"/>
              <p:nvPr/>
            </p:nvSpPr>
            <p:spPr>
              <a:xfrm>
                <a:off x="0" y="421501"/>
                <a:ext cx="3164033" cy="24853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/>
                    <a:ea typeface="SimSun"/>
                    <a:cs typeface="+mn-cs"/>
                  </a:rPr>
                  <a:t>From Potential Conflict to Cooperation Potential </a:t>
                </a: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SimSun"/>
                  <a:cs typeface="+mn-cs"/>
                </a:endParaRPr>
              </a:p>
            </p:txBody>
          </p:sp>
        </p:grpSp>
      </p:grpSp>
      <p:grpSp>
        <p:nvGrpSpPr>
          <p:cNvPr id="3" name="Groupe 2"/>
          <p:cNvGrpSpPr/>
          <p:nvPr/>
        </p:nvGrpSpPr>
        <p:grpSpPr>
          <a:xfrm>
            <a:off x="518316" y="4980718"/>
            <a:ext cx="3122978" cy="1538882"/>
            <a:chOff x="194621" y="4686707"/>
            <a:chExt cx="2199003" cy="2122251"/>
          </a:xfrm>
        </p:grpSpPr>
        <p:sp>
          <p:nvSpPr>
            <p:cNvPr id="4" name="ZoneTexte 3"/>
            <p:cNvSpPr txBox="1"/>
            <p:nvPr/>
          </p:nvSpPr>
          <p:spPr>
            <a:xfrm>
              <a:off x="194621" y="4686707"/>
              <a:ext cx="2199003" cy="21222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Light" charset="0"/>
                </a:rPr>
                <a:t>Science for Transboundary Multidisciplinary Assessment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endParaRPr>
            </a:p>
          </p:txBody>
        </p:sp>
        <p:pic>
          <p:nvPicPr>
            <p:cNvPr id="55" name="Image 54" descr="sector_sc_ihp_en-color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3582" y="5629841"/>
              <a:ext cx="838973" cy="9896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Ellipse 56"/>
          <p:cNvSpPr/>
          <p:nvPr/>
        </p:nvSpPr>
        <p:spPr>
          <a:xfrm>
            <a:off x="6846143" y="3752385"/>
            <a:ext cx="770313" cy="72154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4" name="Groupe 19"/>
          <p:cNvGrpSpPr>
            <a:grpSpLocks/>
          </p:cNvGrpSpPr>
          <p:nvPr/>
        </p:nvGrpSpPr>
        <p:grpSpPr bwMode="auto">
          <a:xfrm>
            <a:off x="4159707" y="1250985"/>
            <a:ext cx="1616186" cy="637857"/>
            <a:chOff x="-261875" y="4289033"/>
            <a:chExt cx="2891999" cy="1545515"/>
          </a:xfrm>
        </p:grpSpPr>
        <p:sp>
          <p:nvSpPr>
            <p:cNvPr id="78" name="Rectangle 77"/>
            <p:cNvSpPr/>
            <p:nvPr/>
          </p:nvSpPr>
          <p:spPr>
            <a:xfrm>
              <a:off x="994014" y="4490370"/>
              <a:ext cx="1545240" cy="134417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-261875" y="4289033"/>
              <a:ext cx="2891999" cy="873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10130" tIns="0" rIns="0" bIns="0" spcCol="1270"/>
            <a:lstStyle/>
            <a:p>
              <a:pPr marL="0" marR="0" lvl="0" indent="0" algn="ctr" defTabSz="821818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Light" charset="0"/>
                </a:rPr>
                <a:t>Trust-building</a:t>
              </a:r>
            </a:p>
            <a:p>
              <a:pPr marL="0" marR="0" lvl="0" indent="0" algn="ctr" defTabSz="821818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Stakeholders</a:t>
              </a: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mapping</a:t>
              </a: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fr-FR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identifying</a:t>
              </a: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issues</a:t>
              </a: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and </a:t>
              </a:r>
              <a:r>
                <a:rPr kumimoji="0" lang="fr-FR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interests</a:t>
              </a:r>
              <a:endPara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endParaRPr>
            </a:p>
          </p:txBody>
        </p:sp>
      </p:grpSp>
      <p:grpSp>
        <p:nvGrpSpPr>
          <p:cNvPr id="95" name="Groupe 19"/>
          <p:cNvGrpSpPr>
            <a:grpSpLocks/>
          </p:cNvGrpSpPr>
          <p:nvPr/>
        </p:nvGrpSpPr>
        <p:grpSpPr bwMode="auto">
          <a:xfrm>
            <a:off x="5613725" y="1981219"/>
            <a:ext cx="1874372" cy="554762"/>
            <a:chOff x="140575" y="4490370"/>
            <a:chExt cx="2891999" cy="1344178"/>
          </a:xfrm>
        </p:grpSpPr>
        <p:sp>
          <p:nvSpPr>
            <p:cNvPr id="96" name="Rectangle 95"/>
            <p:cNvSpPr/>
            <p:nvPr/>
          </p:nvSpPr>
          <p:spPr>
            <a:xfrm>
              <a:off x="994014" y="4490370"/>
              <a:ext cx="1545240" cy="134417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Rectangle 96"/>
            <p:cNvSpPr/>
            <p:nvPr/>
          </p:nvSpPr>
          <p:spPr>
            <a:xfrm>
              <a:off x="140575" y="4744044"/>
              <a:ext cx="2891999" cy="873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10130" tIns="0" rIns="0" bIns="0" spcCol="127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Light" charset="0"/>
                </a:rPr>
                <a:t>Capacity-building</a:t>
              </a:r>
              <a:r>
                <a:rPr kumimoji="0" lang="en-US" sz="1100" b="1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Light" charset="0"/>
                </a:rPr>
                <a:t> </a:t>
              </a:r>
              <a:br>
                <a:rPr kumimoji="0" lang="en-US" sz="1100" b="1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Light" charset="0"/>
                </a:rPr>
              </a:b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Light" charset="0"/>
                </a:rPr>
                <a:t>T</a:t>
              </a: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rainings on water </a:t>
              </a:r>
              <a:r>
                <a:rPr kumimoji="0" lang="fr-FR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diplomacy</a:t>
              </a: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</a:t>
              </a:r>
              <a:r>
                <a:rPr kumimoji="0" lang="fr-FR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multilevel</a:t>
              </a: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governance</a:t>
              </a: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fr-FR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stakholder</a:t>
              </a: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linking</a:t>
              </a:r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endParaRPr>
            </a:p>
          </p:txBody>
        </p:sp>
      </p:grpSp>
      <p:grpSp>
        <p:nvGrpSpPr>
          <p:cNvPr id="98" name="Groupe 19"/>
          <p:cNvGrpSpPr>
            <a:grpSpLocks/>
          </p:cNvGrpSpPr>
          <p:nvPr/>
        </p:nvGrpSpPr>
        <p:grpSpPr bwMode="auto">
          <a:xfrm>
            <a:off x="7125579" y="2766077"/>
            <a:ext cx="1896392" cy="637857"/>
            <a:chOff x="-261875" y="4289033"/>
            <a:chExt cx="2891999" cy="1545515"/>
          </a:xfrm>
        </p:grpSpPr>
        <p:sp>
          <p:nvSpPr>
            <p:cNvPr id="99" name="Rectangle 98"/>
            <p:cNvSpPr/>
            <p:nvPr/>
          </p:nvSpPr>
          <p:spPr>
            <a:xfrm>
              <a:off x="994014" y="4490370"/>
              <a:ext cx="1545240" cy="134417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0" name="Rectangle 99"/>
            <p:cNvSpPr/>
            <p:nvPr/>
          </p:nvSpPr>
          <p:spPr>
            <a:xfrm>
              <a:off x="-261875" y="4289033"/>
              <a:ext cx="2891999" cy="873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10130" tIns="0" rIns="0" bIns="0" spcCol="127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Helvetica Light" charset="0"/>
                </a:rPr>
                <a:t>Consensus-building</a:t>
              </a:r>
              <a:endPara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Better </a:t>
              </a: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understanding of water cooperation </a:t>
              </a:r>
              <a:r>
                <a:rPr kumimoji="0" lang="en-US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benefits to </a:t>
              </a: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stakeholders at national (e.g. Governments, Diplomats) and </a:t>
              </a:r>
              <a:r>
                <a:rPr kumimoji="0" lang="en-US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local level  </a:t>
              </a: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(e.g. Farmers</a:t>
              </a:r>
              <a:r>
                <a:rPr kumimoji="0" lang="en-US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)</a:t>
              </a:r>
              <a:endPara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1" name="Groupe 100"/>
          <p:cNvGrpSpPr/>
          <p:nvPr/>
        </p:nvGrpSpPr>
        <p:grpSpPr>
          <a:xfrm>
            <a:off x="150178" y="260534"/>
            <a:ext cx="4099190" cy="1391091"/>
            <a:chOff x="7294747" y="3132933"/>
            <a:chExt cx="3182755" cy="3924732"/>
          </a:xfrm>
        </p:grpSpPr>
        <p:sp>
          <p:nvSpPr>
            <p:cNvPr id="102" name="Rectangle à coins arrondis 101"/>
            <p:cNvSpPr/>
            <p:nvPr/>
          </p:nvSpPr>
          <p:spPr>
            <a:xfrm>
              <a:off x="7294747" y="3132933"/>
              <a:ext cx="3182755" cy="39247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3" name="Groupe 23"/>
            <p:cNvGrpSpPr>
              <a:grpSpLocks/>
            </p:cNvGrpSpPr>
            <p:nvPr/>
          </p:nvGrpSpPr>
          <p:grpSpPr bwMode="auto">
            <a:xfrm>
              <a:off x="7315657" y="3273747"/>
              <a:ext cx="3034455" cy="2203126"/>
              <a:chOff x="599902" y="4285175"/>
              <a:chExt cx="2134159" cy="1549373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994014" y="4490370"/>
                <a:ext cx="1545240" cy="134417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5" name="Rectangle 104"/>
              <p:cNvSpPr/>
              <p:nvPr/>
            </p:nvSpPr>
            <p:spPr>
              <a:xfrm>
                <a:off x="599902" y="4285175"/>
                <a:ext cx="2134159" cy="13441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10130" tIns="0" rIns="0" bIns="0"/>
              <a:lstStyle>
                <a:lvl1pPr defTabSz="820738" eaLnBrk="0" hangingPunct="0"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1pPr>
                <a:lvl2pPr defTabSz="820738" eaLnBrk="0" hangingPunct="0"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2pPr>
                <a:lvl3pPr defTabSz="820738" eaLnBrk="0" hangingPunct="0"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3pPr>
                <a:lvl4pPr defTabSz="820738" eaLnBrk="0" hangingPunct="0"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4pPr>
                <a:lvl5pPr defTabSz="820738" eaLnBrk="0" hangingPunct="0"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5pPr>
                <a:lvl6pPr marL="1371600" indent="914400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6pPr>
                <a:lvl7pPr marL="1828800" indent="914400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7pPr>
                <a:lvl8pPr marL="2286000" indent="914400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8pPr>
                <a:lvl9pPr marL="2743200" indent="914400" defTabSz="8207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2" charset="0"/>
                    <a:ea typeface="Helvetica Light" pitchFamily="2" charset="0"/>
                    <a:cs typeface="Helvetica Light" pitchFamily="2" charset="0"/>
                    <a:sym typeface="Helvetica Light" pitchFamily="2" charset="0"/>
                  </a:defRPr>
                </a:lvl9pPr>
              </a:lstStyle>
              <a:p>
                <a:pPr marL="0" marR="0" lvl="0" indent="0" algn="ctr" defTabSz="82073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Trebuchet MS" pitchFamily="34" charset="0"/>
                    <a:cs typeface="Trebuchet MS" pitchFamily="34" charset="0"/>
                    <a:sym typeface="Trebuchet MS" pitchFamily="34" charset="0"/>
                  </a:rPr>
                  <a:t>Starting point (GGRETA Phase 1) </a:t>
                </a:r>
              </a:p>
              <a:p>
                <a:pPr marL="0" marR="0" lvl="0" indent="0" algn="ctr" defTabSz="82073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8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Trebuchet MS" pitchFamily="34" charset="0"/>
                  <a:cs typeface="Trebuchet MS" pitchFamily="34" charset="0"/>
                  <a:sym typeface="Trebuchet MS" pitchFamily="34" charset="0"/>
                </a:endParaRPr>
              </a:p>
              <a:p>
                <a:pPr marL="285750" marR="0" lvl="0" indent="-285750" algn="l" defTabSz="82073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Trebuchet MS" pitchFamily="34" charset="0"/>
                    <a:cs typeface="Trebuchet MS" pitchFamily="34" charset="0"/>
                    <a:sym typeface="Trebuchet MS" pitchFamily="34" charset="0"/>
                  </a:rPr>
                  <a:t>In-depth Transboundary Multidisciplinary Assessment</a:t>
                </a:r>
              </a:p>
              <a:p>
                <a:pPr marL="285750" marR="0" lvl="0" indent="-285750" algn="l" defTabSz="820738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Trebuchet MS" pitchFamily="34" charset="0"/>
                    <a:cs typeface="Trebuchet MS" pitchFamily="34" charset="0"/>
                    <a:sym typeface="Trebuchet MS" pitchFamily="34" charset="0"/>
                  </a:rPr>
                  <a:t>F</a:t>
                </a:r>
                <a:r>
                  <a:rPr kumimoji="0" lang="en-US" alt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Trebuchet MS" pitchFamily="34" charset="0"/>
                    <a:cs typeface="Trebuchet MS" pitchFamily="34" charset="0"/>
                    <a:sym typeface="Trebuchet MS" pitchFamily="34" charset="0"/>
                  </a:rPr>
                  <a:t>ramework</a:t>
                </a:r>
                <a:r>
                  <a:rPr kumimoji="0" lang="en-US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Trebuchet MS" pitchFamily="34" charset="0"/>
                    <a:cs typeface="Trebuchet MS" pitchFamily="34" charset="0"/>
                    <a:sym typeface="Trebuchet MS" pitchFamily="34" charset="0"/>
                  </a:rPr>
                  <a:t> 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Trebuchet MS" pitchFamily="34" charset="0"/>
                    <a:cs typeface="Trebuchet MS" pitchFamily="34" charset="0"/>
                    <a:sym typeface="Trebuchet MS" pitchFamily="34" charset="0"/>
                  </a:rPr>
                  <a:t>for dialogue on </a:t>
                </a:r>
                <a:r>
                  <a:rPr kumimoji="0" lang="en-US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Trebuchet MS" pitchFamily="34" charset="0"/>
                    <a:cs typeface="Trebuchet MS" pitchFamily="34" charset="0"/>
                    <a:sym typeface="Trebuchet MS" pitchFamily="34" charset="0"/>
                  </a:rPr>
                  <a:t>transboundary </a:t>
                </a: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Trebuchet MS" pitchFamily="34" charset="0"/>
                    <a:cs typeface="Trebuchet MS" pitchFamily="34" charset="0"/>
                    <a:sym typeface="Trebuchet MS" pitchFamily="34" charset="0"/>
                  </a:rPr>
                  <a:t>aquifers </a:t>
                </a:r>
                <a:r>
                  <a:rPr kumimoji="0" lang="en-US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Trebuchet MS" pitchFamily="34" charset="0"/>
                    <a:cs typeface="Trebuchet MS" pitchFamily="34" charset="0"/>
                    <a:sym typeface="Trebuchet MS" pitchFamily="34" charset="0"/>
                  </a:rPr>
                  <a:t>management: “STAS family” </a:t>
                </a: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Trebuchet MS" pitchFamily="34" charset="0"/>
                  <a:cs typeface="Trebuchet MS" pitchFamily="34" charset="0"/>
                  <a:sym typeface="Trebuchet MS" pitchFamily="34" charset="0"/>
                </a:endParaRPr>
              </a:p>
            </p:txBody>
          </p:sp>
        </p:grpSp>
      </p:grpSp>
      <p:sp>
        <p:nvSpPr>
          <p:cNvPr id="62" name="Ellipse 61"/>
          <p:cNvSpPr/>
          <p:nvPr/>
        </p:nvSpPr>
        <p:spPr>
          <a:xfrm>
            <a:off x="4861557" y="4163909"/>
            <a:ext cx="554562" cy="53485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9" name="Rectangle 88"/>
          <p:cNvSpPr/>
          <p:nvPr/>
        </p:nvSpPr>
        <p:spPr bwMode="auto">
          <a:xfrm>
            <a:off x="346" y="1948495"/>
            <a:ext cx="2063886" cy="5122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10130" tIns="0" rIns="0" bIns="0" spcCol="1270"/>
          <a:lstStyle/>
          <a:p>
            <a:pPr marL="0" marR="0" lvl="0" indent="0" algn="ctr" defTabSz="821818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Capacity</a:t>
            </a:r>
            <a:r>
              <a:rPr kumimoji="0" lang="fr-FR" sz="11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-building modules: « training for </a:t>
            </a:r>
            <a:r>
              <a:rPr kumimoji="0" lang="fr-FR" sz="11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trainers</a:t>
            </a:r>
            <a:r>
              <a:rPr kumimoji="0" lang="fr-FR" sz="11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 » </a:t>
            </a:r>
            <a:r>
              <a:rPr kumimoji="0" lang="fr-FR" sz="11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approach</a:t>
            </a:r>
            <a:r>
              <a:rPr kumimoji="0" lang="fr-FR" sz="11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 for </a:t>
            </a:r>
            <a:r>
              <a:rPr kumimoji="0" lang="fr-FR" sz="11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replication</a:t>
            </a:r>
            <a:endParaRPr kumimoji="0" lang="fr-FR" sz="1100" b="1" i="0" u="sng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 charset="0"/>
            </a:endParaRPr>
          </a:p>
          <a:p>
            <a:pPr marL="171450" marR="0" lvl="0" indent="-171450" algn="l" defTabSz="8218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Modelling</a:t>
            </a:r>
            <a:endParaRPr kumimoji="0" lang="fr-FR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 charset="0"/>
            </a:endParaRPr>
          </a:p>
          <a:p>
            <a:pPr marL="171450" marR="0" lvl="0" indent="-171450" algn="l" defTabSz="8218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Groundwater </a:t>
            </a: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governance</a:t>
            </a:r>
            <a:endParaRPr kumimoji="0" lang="fr-FR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 charset="0"/>
            </a:endParaRPr>
          </a:p>
          <a:p>
            <a:pPr marL="171450" marR="0" lvl="0" indent="-171450" algn="l" defTabSz="8218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Gender</a:t>
            </a:r>
            <a:endParaRPr kumimoji="0" lang="fr-FR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 charset="0"/>
            </a:endParaRPr>
          </a:p>
          <a:p>
            <a:pPr marL="171450" marR="0" lvl="0" indent="-171450" algn="l" defTabSz="8218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International and </a:t>
            </a: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domestic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 water </a:t>
            </a: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law</a:t>
            </a:r>
            <a:endParaRPr kumimoji="0" lang="en-US" sz="11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 charset="0"/>
            </a:endParaRPr>
          </a:p>
        </p:txBody>
      </p:sp>
      <p:grpSp>
        <p:nvGrpSpPr>
          <p:cNvPr id="94" name="Groupe 19"/>
          <p:cNvGrpSpPr>
            <a:grpSpLocks/>
          </p:cNvGrpSpPr>
          <p:nvPr/>
        </p:nvGrpSpPr>
        <p:grpSpPr bwMode="auto">
          <a:xfrm>
            <a:off x="67836" y="4550557"/>
            <a:ext cx="4564207" cy="637857"/>
            <a:chOff x="-261875" y="4289033"/>
            <a:chExt cx="2891999" cy="1545515"/>
          </a:xfrm>
        </p:grpSpPr>
        <p:sp>
          <p:nvSpPr>
            <p:cNvPr id="106" name="Rectangle 105"/>
            <p:cNvSpPr/>
            <p:nvPr/>
          </p:nvSpPr>
          <p:spPr>
            <a:xfrm>
              <a:off x="994014" y="4490370"/>
              <a:ext cx="1545240" cy="134417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8" name="Rectangle 107"/>
            <p:cNvSpPr/>
            <p:nvPr/>
          </p:nvSpPr>
          <p:spPr>
            <a:xfrm>
              <a:off x="-261875" y="4289033"/>
              <a:ext cx="2891999" cy="873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10130" tIns="0" rIns="0" bIns="0" spcCol="1270"/>
            <a:lstStyle/>
            <a:p>
              <a:pPr marL="0" marR="0" lvl="0" indent="0" algn="ctr" defTabSz="821818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endParaRPr>
            </a:p>
          </p:txBody>
        </p:sp>
      </p:grpSp>
      <p:sp>
        <p:nvSpPr>
          <p:cNvPr id="109" name="Ellipse 108"/>
          <p:cNvSpPr/>
          <p:nvPr/>
        </p:nvSpPr>
        <p:spPr>
          <a:xfrm>
            <a:off x="5487709" y="2635431"/>
            <a:ext cx="439648" cy="46751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7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57" y="4180315"/>
            <a:ext cx="1155690" cy="57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6701" y="3981826"/>
            <a:ext cx="3237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18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Development</a:t>
            </a:r>
            <a:r>
              <a:rPr kumimoji="0" lang="fr-FR" sz="11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 and upgrade of </a:t>
            </a:r>
            <a:r>
              <a:rPr kumimoji="0" lang="fr-FR" sz="11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innovative</a:t>
            </a:r>
            <a:r>
              <a:rPr kumimoji="0" lang="fr-FR" sz="11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 </a:t>
            </a:r>
            <a:r>
              <a:rPr kumimoji="0" lang="fr-FR" sz="11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tools</a:t>
            </a:r>
            <a:endParaRPr kumimoji="0" lang="fr-FR" sz="11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 charset="0"/>
            </a:endParaRPr>
          </a:p>
          <a:p>
            <a:pPr marL="171450" marR="0" lvl="0" indent="-171450" algn="l" defTabSz="8218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Information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Management </a:t>
            </a: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Systems</a:t>
            </a:r>
            <a:endParaRPr kumimoji="0" lang="fr-FR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 charset="0"/>
            </a:endParaRPr>
          </a:p>
          <a:p>
            <a:pPr marL="171450" marR="0" lvl="0" indent="-171450" algn="l" defTabSz="8218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Update of joint </a:t>
            </a: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database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 charset="0"/>
            </a:endParaRPr>
          </a:p>
          <a:p>
            <a:pPr marL="171450" marR="0" lvl="0" indent="-171450" algn="l" defTabSz="8218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Data collection </a:t>
            </a: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protocols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1534" y="4431337"/>
            <a:ext cx="1655266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21818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Multi-Country </a:t>
            </a: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/>
            </a:r>
            <a:b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</a:b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Co-operation Mechanisms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3359" y="3313722"/>
            <a:ext cx="26156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181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R</a:t>
            </a:r>
            <a:r>
              <a:rPr kumimoji="0" lang="fr-FR" sz="11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efinement</a:t>
            </a:r>
            <a:r>
              <a:rPr kumimoji="0" lang="fr-FR" sz="11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 of GGRETA Phase 1 </a:t>
            </a:r>
            <a:r>
              <a:rPr kumimoji="0" lang="fr-FR" sz="11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 charset="0"/>
              </a:rPr>
              <a:t>assessments</a:t>
            </a:r>
            <a:endParaRPr kumimoji="0" lang="fr-FR" sz="11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 charset="0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3951395" y="3651942"/>
            <a:ext cx="305359" cy="33523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34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472395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484302" y="13185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336699"/>
                </a:solidFill>
                <a:latin typeface="Trebuchet MS Bold" charset="0"/>
                <a:sym typeface="Trebuchet MS Bold" charset="0"/>
              </a:rPr>
              <a:t>GGRETA Phase 2 – Organizational Chart</a:t>
            </a:r>
            <a:endParaRPr lang="en-GB" sz="2400" dirty="0">
              <a:solidFill>
                <a:srgbClr val="336699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3" name="Groupe 108"/>
          <p:cNvGrpSpPr/>
          <p:nvPr/>
        </p:nvGrpSpPr>
        <p:grpSpPr>
          <a:xfrm>
            <a:off x="136187" y="827831"/>
            <a:ext cx="8768812" cy="5725369"/>
            <a:chOff x="136187" y="827831"/>
            <a:chExt cx="8768812" cy="5725369"/>
          </a:xfrm>
        </p:grpSpPr>
        <p:grpSp>
          <p:nvGrpSpPr>
            <p:cNvPr id="16" name="Groupe 109"/>
            <p:cNvGrpSpPr/>
            <p:nvPr/>
          </p:nvGrpSpPr>
          <p:grpSpPr>
            <a:xfrm>
              <a:off x="136187" y="827831"/>
              <a:ext cx="8768812" cy="5725369"/>
              <a:chOff x="136186" y="827831"/>
              <a:chExt cx="8768812" cy="5725369"/>
            </a:xfrm>
          </p:grpSpPr>
          <p:sp>
            <p:nvSpPr>
              <p:cNvPr id="32" name="ZoneTexte 126"/>
              <p:cNvSpPr txBox="1">
                <a:spLocks noChangeArrowheads="1"/>
              </p:cNvSpPr>
              <p:nvPr/>
            </p:nvSpPr>
            <p:spPr bwMode="auto">
              <a:xfrm>
                <a:off x="917627" y="849395"/>
                <a:ext cx="1609118" cy="571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mbria" charset="0"/>
                  </a:rPr>
                  <a:t>BOTSWANA</a:t>
                </a:r>
                <a:endParaRPr kumimoji="0" lang="fr-FR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ヒラギノ角ゴ Pro W3" pitchFamily="4" charset="-128"/>
                </a:endParaRPr>
              </a:p>
            </p:txBody>
          </p:sp>
          <p:grpSp>
            <p:nvGrpSpPr>
              <p:cNvPr id="33" name="Groupe 9"/>
              <p:cNvGrpSpPr>
                <a:grpSpLocks/>
              </p:cNvGrpSpPr>
              <p:nvPr/>
            </p:nvGrpSpPr>
            <p:grpSpPr bwMode="auto">
              <a:xfrm>
                <a:off x="875194" y="1466733"/>
                <a:ext cx="1772752" cy="1152662"/>
                <a:chOff x="4402" y="4514"/>
                <a:chExt cx="10179" cy="4979"/>
              </a:xfrm>
            </p:grpSpPr>
            <p:sp>
              <p:nvSpPr>
                <p:cNvPr id="68" name="Rectangle 64"/>
                <p:cNvSpPr>
                  <a:spLocks noChangeArrowheads="1"/>
                </p:cNvSpPr>
                <p:nvPr/>
              </p:nvSpPr>
              <p:spPr bwMode="auto">
                <a:xfrm>
                  <a:off x="4427" y="4514"/>
                  <a:ext cx="10154" cy="4945"/>
                </a:xfrm>
                <a:prstGeom prst="rect">
                  <a:avLst/>
                </a:prstGeom>
                <a:solidFill>
                  <a:srgbClr val="1F497D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4" charset="0"/>
                    <a:ea typeface="Times New Roman" pitchFamily="4" charset="0"/>
                  </a:endParaRPr>
                </a:p>
              </p:txBody>
            </p:sp>
            <p:sp>
              <p:nvSpPr>
                <p:cNvPr id="69" name="Rectangle 65"/>
                <p:cNvSpPr>
                  <a:spLocks noChangeArrowheads="1"/>
                </p:cNvSpPr>
                <p:nvPr/>
              </p:nvSpPr>
              <p:spPr bwMode="auto">
                <a:xfrm>
                  <a:off x="4402" y="4550"/>
                  <a:ext cx="10154" cy="4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3810" tIns="3810" rIns="3810" bIns="381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88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Mr Thato </a:t>
                  </a:r>
                  <a:r>
                    <a:rPr kumimoji="0" lang="en-US" sz="12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Raphaka</a:t>
                  </a:r>
                  <a:endPara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mbria" charset="0"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88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Permanent Secretary</a:t>
                  </a:r>
                </a:p>
                <a:p>
                  <a:pPr lvl="0" algn="ctr" defTabSz="914400" fontAlgn="base">
                    <a:spcBef>
                      <a:spcPct val="0"/>
                    </a:spcBef>
                    <a:spcAft>
                      <a:spcPts val="288"/>
                    </a:spcAft>
                    <a:defRPr/>
                  </a:pPr>
                  <a:r>
                    <a:rPr lang="en-US" sz="1000" i="1" kern="0" dirty="0">
                      <a:solidFill>
                        <a:srgbClr val="FFFFFF"/>
                      </a:solidFill>
                      <a:ea typeface="Cambria" charset="0"/>
                    </a:rPr>
                    <a:t>Ministry of Land Management, Water &amp; Sanitation Services</a:t>
                  </a: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ヒラギノ角ゴ Pro W3" pitchFamily="4" charset="-128"/>
                  </a:endParaRPr>
                </a:p>
              </p:txBody>
            </p:sp>
          </p:grpSp>
          <p:grpSp>
            <p:nvGrpSpPr>
              <p:cNvPr id="34" name="Groupe 10"/>
              <p:cNvGrpSpPr>
                <a:grpSpLocks/>
              </p:cNvGrpSpPr>
              <p:nvPr/>
            </p:nvGrpSpPr>
            <p:grpSpPr bwMode="auto">
              <a:xfrm>
                <a:off x="1044928" y="2858482"/>
                <a:ext cx="1446102" cy="998063"/>
                <a:chOff x="5215" y="11874"/>
                <a:chExt cx="9310" cy="6476"/>
              </a:xfrm>
            </p:grpSpPr>
            <p:sp>
              <p:nvSpPr>
                <p:cNvPr id="66" name="Rectangle 62"/>
                <p:cNvSpPr>
                  <a:spLocks noChangeArrowheads="1"/>
                </p:cNvSpPr>
                <p:nvPr/>
              </p:nvSpPr>
              <p:spPr bwMode="auto">
                <a:xfrm>
                  <a:off x="5215" y="11874"/>
                  <a:ext cx="9310" cy="5870"/>
                </a:xfrm>
                <a:prstGeom prst="rect">
                  <a:avLst/>
                </a:prstGeom>
                <a:solidFill>
                  <a:srgbClr val="4F81BD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4" charset="0"/>
                    <a:ea typeface="Times New Roman" pitchFamily="4" charset="0"/>
                  </a:endParaRPr>
                </a:p>
              </p:txBody>
            </p:sp>
            <p:sp>
              <p:nvSpPr>
                <p:cNvPr id="67" name="Rectangle 63"/>
                <p:cNvSpPr>
                  <a:spLocks noChangeArrowheads="1"/>
                </p:cNvSpPr>
                <p:nvPr/>
              </p:nvSpPr>
              <p:spPr bwMode="auto">
                <a:xfrm>
                  <a:off x="5215" y="11874"/>
                  <a:ext cx="9310" cy="64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3810" tIns="3810" rIns="3810" bIns="381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Mr Piet Kenabatho</a:t>
                  </a: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ヒラギノ角ゴ Pro W3" pitchFamily="4" charset="-128"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University of Botswana</a:t>
                  </a: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ヒラギノ角ゴ Pro W3" pitchFamily="4" charset="-128"/>
                  </a:endParaRPr>
                </a:p>
              </p:txBody>
            </p:sp>
          </p:grpSp>
          <p:sp>
            <p:nvSpPr>
              <p:cNvPr id="35" name="ZoneTexte 126"/>
              <p:cNvSpPr txBox="1">
                <a:spLocks noChangeArrowheads="1"/>
              </p:cNvSpPr>
              <p:nvPr/>
            </p:nvSpPr>
            <p:spPr bwMode="auto">
              <a:xfrm rot="16200000">
                <a:off x="-251005" y="1786581"/>
                <a:ext cx="1447839" cy="673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mbria" charset="0"/>
                  </a:rPr>
                  <a:t>Government</a:t>
                </a:r>
                <a:r>
                  <a:rPr kumimoji="0" lang="fr-F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mbria" charset="0"/>
                  </a:rPr>
                  <a:t> </a:t>
                </a:r>
                <a:r>
                  <a:rPr kumimoji="0" lang="fr-FR" sz="1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mbria" charset="0"/>
                  </a:rPr>
                  <a:t>Representatives</a:t>
                </a:r>
                <a:endPara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ヒラギノ角ゴ Pro W3" pitchFamily="4" charset="-128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4" charset="0"/>
                  <a:ea typeface="ヒラギノ角ゴ Pro W3" pitchFamily="4" charset="-128"/>
                </a:endParaRPr>
              </a:p>
            </p:txBody>
          </p:sp>
          <p:sp>
            <p:nvSpPr>
              <p:cNvPr id="36" name="ZoneTexte 126"/>
              <p:cNvSpPr txBox="1">
                <a:spLocks noChangeArrowheads="1"/>
              </p:cNvSpPr>
              <p:nvPr/>
            </p:nvSpPr>
            <p:spPr bwMode="auto">
              <a:xfrm rot="16200000">
                <a:off x="-94087" y="3052424"/>
                <a:ext cx="1079015" cy="575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mbria" charset="0"/>
                  </a:rPr>
                  <a:t>National </a:t>
                </a:r>
                <a:r>
                  <a:rPr kumimoji="0" lang="fr-FR" sz="1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mbria" charset="0"/>
                  </a:rPr>
                  <a:t>Coordinators</a:t>
                </a:r>
                <a:r>
                  <a:rPr kumimoji="0" lang="fr-F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mbria" charset="0"/>
                  </a:rPr>
                  <a:t> 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4" charset="0"/>
                  <a:ea typeface="ヒラギノ角ゴ Pro W3" pitchFamily="4" charset="-128"/>
                </a:endParaRPr>
              </a:p>
            </p:txBody>
          </p:sp>
          <p:sp>
            <p:nvSpPr>
              <p:cNvPr id="37" name="ZoneTexte 126"/>
              <p:cNvSpPr txBox="1">
                <a:spLocks noChangeArrowheads="1"/>
              </p:cNvSpPr>
              <p:nvPr/>
            </p:nvSpPr>
            <p:spPr bwMode="auto">
              <a:xfrm rot="16200000">
                <a:off x="-805677" y="4989016"/>
                <a:ext cx="2460159" cy="505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  <a:latin typeface="Calibri"/>
                    <a:ea typeface="ヒラギノ角ゴ Pro W3" pitchFamily="4" charset="-128"/>
                  </a:rPr>
                  <a:t>National  Transboundary Technical Groups (NTTGs)</a:t>
                </a: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4" charset="0"/>
                  <a:ea typeface="ヒラギノ角ゴ Pro W3" pitchFamily="4" charset="-128"/>
                </a:endParaRPr>
              </a:p>
            </p:txBody>
          </p:sp>
          <p:grpSp>
            <p:nvGrpSpPr>
              <p:cNvPr id="38" name="Groupe 9"/>
              <p:cNvGrpSpPr>
                <a:grpSpLocks/>
              </p:cNvGrpSpPr>
              <p:nvPr/>
            </p:nvGrpSpPr>
            <p:grpSpPr bwMode="auto">
              <a:xfrm>
                <a:off x="2971325" y="1455420"/>
                <a:ext cx="1959637" cy="1155490"/>
                <a:chOff x="4737" y="4514"/>
                <a:chExt cx="11253" cy="4991"/>
              </a:xfrm>
            </p:grpSpPr>
            <p:sp>
              <p:nvSpPr>
                <p:cNvPr id="64" name="Rectangle 64"/>
                <p:cNvSpPr>
                  <a:spLocks noChangeArrowheads="1"/>
                </p:cNvSpPr>
                <p:nvPr/>
              </p:nvSpPr>
              <p:spPr bwMode="auto">
                <a:xfrm>
                  <a:off x="4737" y="4599"/>
                  <a:ext cx="11253" cy="4906"/>
                </a:xfrm>
                <a:prstGeom prst="rect">
                  <a:avLst/>
                </a:prstGeom>
                <a:solidFill>
                  <a:srgbClr val="1F497D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4" charset="0"/>
                    <a:ea typeface="Times New Roman" pitchFamily="4" charset="0"/>
                  </a:endParaRPr>
                </a:p>
              </p:txBody>
            </p:sp>
            <p:sp>
              <p:nvSpPr>
                <p:cNvPr id="65" name="Rectangle 65"/>
                <p:cNvSpPr>
                  <a:spLocks noChangeArrowheads="1"/>
                </p:cNvSpPr>
                <p:nvPr/>
              </p:nvSpPr>
              <p:spPr bwMode="auto">
                <a:xfrm>
                  <a:off x="5131" y="4514"/>
                  <a:ext cx="10154" cy="4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3810" tIns="3810" rIns="3810" bIns="381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88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Mr</a:t>
                  </a:r>
                  <a:r>
                    <a:rPr kumimoji="0" lang="en-US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 Abraham </a:t>
                  </a:r>
                  <a:r>
                    <a:rPr kumimoji="0" lang="en-US" sz="12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Nehemia</a:t>
                  </a: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ヒラギノ角ゴ Pro W3" pitchFamily="4" charset="-128"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88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000" i="1" kern="0" dirty="0" smtClean="0">
                      <a:solidFill>
                        <a:srgbClr val="FFFFFF"/>
                      </a:solidFill>
                      <a:latin typeface="Calibri"/>
                      <a:ea typeface="Cambria" charset="0"/>
                    </a:rPr>
                    <a:t>Deputy </a:t>
                  </a:r>
                  <a:r>
                    <a:rPr kumimoji="0" lang="en-US" sz="10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Permanent Secretary</a:t>
                  </a: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88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Ministry of Agriculture, Water and Forestry</a:t>
                  </a: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ヒラギノ角ゴ Pro W3" pitchFamily="4" charset="-128"/>
                  </a:endParaRPr>
                </a:p>
              </p:txBody>
            </p:sp>
          </p:grpSp>
          <p:grpSp>
            <p:nvGrpSpPr>
              <p:cNvPr id="39" name="Groupe 10"/>
              <p:cNvGrpSpPr>
                <a:grpSpLocks/>
              </p:cNvGrpSpPr>
              <p:nvPr/>
            </p:nvGrpSpPr>
            <p:grpSpPr bwMode="auto">
              <a:xfrm>
                <a:off x="3265097" y="2834241"/>
                <a:ext cx="1457329" cy="998181"/>
                <a:chOff x="6389" y="11790"/>
                <a:chExt cx="9383" cy="6476"/>
              </a:xfrm>
            </p:grpSpPr>
            <p:sp>
              <p:nvSpPr>
                <p:cNvPr id="62" name="Rectangle 62"/>
                <p:cNvSpPr>
                  <a:spLocks noChangeArrowheads="1"/>
                </p:cNvSpPr>
                <p:nvPr/>
              </p:nvSpPr>
              <p:spPr bwMode="auto">
                <a:xfrm>
                  <a:off x="6462" y="12009"/>
                  <a:ext cx="9310" cy="5870"/>
                </a:xfrm>
                <a:prstGeom prst="rect">
                  <a:avLst/>
                </a:prstGeom>
                <a:solidFill>
                  <a:srgbClr val="4F81BD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4" charset="0"/>
                    <a:ea typeface="Times New Roman" pitchFamily="4" charset="0"/>
                  </a:endParaRPr>
                </a:p>
              </p:txBody>
            </p:sp>
            <p:sp>
              <p:nvSpPr>
                <p:cNvPr id="63" name="Rectangle 63"/>
                <p:cNvSpPr>
                  <a:spLocks noChangeArrowheads="1"/>
                </p:cNvSpPr>
                <p:nvPr/>
              </p:nvSpPr>
              <p:spPr bwMode="auto">
                <a:xfrm>
                  <a:off x="6389" y="11790"/>
                  <a:ext cx="9310" cy="64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3810" tIns="3810" rIns="3810" bIns="381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Ms Maria Amakali</a:t>
                  </a:r>
                  <a:endPara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ヒラギノ角ゴ Pro W3" pitchFamily="4" charset="-128"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Department of Water Affairs and Forestry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ヒラギノ角ゴ Pro W3" pitchFamily="4" charset="-128"/>
                  </a:endParaRPr>
                </a:p>
              </p:txBody>
            </p:sp>
          </p:grpSp>
          <p:grpSp>
            <p:nvGrpSpPr>
              <p:cNvPr id="40" name="Groupe 9"/>
              <p:cNvGrpSpPr>
                <a:grpSpLocks/>
              </p:cNvGrpSpPr>
              <p:nvPr/>
            </p:nvGrpSpPr>
            <p:grpSpPr bwMode="auto">
              <a:xfrm>
                <a:off x="5224638" y="1466733"/>
                <a:ext cx="1857620" cy="1153134"/>
                <a:chOff x="6023" y="4514"/>
                <a:chExt cx="10667" cy="4981"/>
              </a:xfrm>
            </p:grpSpPr>
            <p:sp>
              <p:nvSpPr>
                <p:cNvPr id="60" name="Rectangle 64"/>
                <p:cNvSpPr>
                  <a:spLocks noChangeArrowheads="1"/>
                </p:cNvSpPr>
                <p:nvPr/>
              </p:nvSpPr>
              <p:spPr bwMode="auto">
                <a:xfrm>
                  <a:off x="6023" y="4550"/>
                  <a:ext cx="10667" cy="4945"/>
                </a:xfrm>
                <a:prstGeom prst="rect">
                  <a:avLst/>
                </a:prstGeom>
                <a:solidFill>
                  <a:srgbClr val="1F497D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4" charset="0"/>
                    <a:ea typeface="Times New Roman" pitchFamily="4" charset="0"/>
                  </a:endParaRPr>
                </a:p>
              </p:txBody>
            </p:sp>
            <p:sp>
              <p:nvSpPr>
                <p:cNvPr id="61" name="Rectangle 65"/>
                <p:cNvSpPr>
                  <a:spLocks noChangeArrowheads="1"/>
                </p:cNvSpPr>
                <p:nvPr/>
              </p:nvSpPr>
              <p:spPr bwMode="auto">
                <a:xfrm>
                  <a:off x="6346" y="4514"/>
                  <a:ext cx="10154" cy="4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3810" tIns="3810" rIns="3810" bIns="381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88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Ms Deborah </a:t>
                  </a:r>
                  <a:r>
                    <a:rPr kumimoji="0" lang="en-US" sz="12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Mochotlhi</a:t>
                  </a: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ヒラギノ角ゴ Pro W3" pitchFamily="4" charset="-128"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88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Deputy Director General</a:t>
                  </a: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88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Department of Water &amp; Sanitation</a:t>
                  </a:r>
                  <a:endParaRPr kumimoji="0" lang="en-US" sz="10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ヒラギノ角ゴ Pro W3" pitchFamily="4" charset="-128"/>
                  </a:endParaRPr>
                </a:p>
              </p:txBody>
            </p:sp>
          </p:grpSp>
          <p:grpSp>
            <p:nvGrpSpPr>
              <p:cNvPr id="41" name="Groupe 10"/>
              <p:cNvGrpSpPr>
                <a:grpSpLocks/>
              </p:cNvGrpSpPr>
              <p:nvPr/>
            </p:nvGrpSpPr>
            <p:grpSpPr bwMode="auto">
              <a:xfrm>
                <a:off x="5280878" y="2858504"/>
                <a:ext cx="1653246" cy="1021181"/>
                <a:chOff x="6302" y="11874"/>
                <a:chExt cx="10644" cy="6626"/>
              </a:xfrm>
            </p:grpSpPr>
            <p:sp>
              <p:nvSpPr>
                <p:cNvPr id="58" name="Rectangle 62"/>
                <p:cNvSpPr>
                  <a:spLocks noChangeArrowheads="1"/>
                </p:cNvSpPr>
                <p:nvPr/>
              </p:nvSpPr>
              <p:spPr bwMode="auto">
                <a:xfrm>
                  <a:off x="6302" y="11874"/>
                  <a:ext cx="10644" cy="5870"/>
                </a:xfrm>
                <a:prstGeom prst="rect">
                  <a:avLst/>
                </a:prstGeom>
                <a:solidFill>
                  <a:srgbClr val="4F81BD"/>
                </a:solidFill>
                <a:ln w="254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4" charset="0"/>
                    <a:ea typeface="Times New Roman" pitchFamily="4" charset="0"/>
                  </a:endParaRPr>
                </a:p>
              </p:txBody>
            </p:sp>
            <p:sp>
              <p:nvSpPr>
                <p:cNvPr id="59" name="Rectangle 63"/>
                <p:cNvSpPr>
                  <a:spLocks noChangeArrowheads="1"/>
                </p:cNvSpPr>
                <p:nvPr/>
              </p:nvSpPr>
              <p:spPr bwMode="auto">
                <a:xfrm>
                  <a:off x="6969" y="12024"/>
                  <a:ext cx="9310" cy="64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3810" tIns="3810" rIns="3810" bIns="381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Mr Kwazikwakhe Majola</a:t>
                  </a: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Cambria" charset="0"/>
                    </a:rPr>
                    <a:t>Department of Water &amp; Sanitation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ヒラギノ角ゴ Pro W3" pitchFamily="4" charset="-128"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2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4" charset="0"/>
                    <a:ea typeface="ヒラギノ角ゴ Pro W3" pitchFamily="4" charset="-128"/>
                  </a:endParaRPr>
                </a:p>
              </p:txBody>
            </p:sp>
          </p:grpSp>
          <p:sp>
            <p:nvSpPr>
              <p:cNvPr id="42" name="Zone de texte 1073741827"/>
              <p:cNvSpPr txBox="1">
                <a:spLocks noChangeArrowheads="1"/>
              </p:cNvSpPr>
              <p:nvPr/>
            </p:nvSpPr>
            <p:spPr bwMode="auto">
              <a:xfrm rot="16200000">
                <a:off x="4579734" y="5141747"/>
                <a:ext cx="2210998" cy="364335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ヒラギノ角ゴ Pro W3" pitchFamily="4" charset="-128"/>
                  </a:rPr>
                  <a:t>(Hydrogeology + Model)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ヒラギノ角ゴ Pro W3" pitchFamily="4" charset="-128"/>
                </a:endParaRP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4" charset="0"/>
                  <a:ea typeface="Times New Roman" pitchFamily="4" charset="0"/>
                </a:endParaRPr>
              </a:p>
            </p:txBody>
          </p:sp>
          <p:sp>
            <p:nvSpPr>
              <p:cNvPr id="43" name="Zone de texte 1073741829"/>
              <p:cNvSpPr txBox="1">
                <a:spLocks noChangeArrowheads="1"/>
              </p:cNvSpPr>
              <p:nvPr/>
            </p:nvSpPr>
            <p:spPr bwMode="auto">
              <a:xfrm rot="16200000">
                <a:off x="5013944" y="5141685"/>
                <a:ext cx="2210940" cy="364399"/>
              </a:xfrm>
              <a:prstGeom prst="rect">
                <a:avLst/>
              </a:prstGeom>
              <a:solidFill>
                <a:srgbClr val="FBD4B4"/>
              </a:solidFill>
              <a:ln w="6350">
                <a:solidFill>
                  <a:srgbClr val="FBD4B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imes New Roman" pitchFamily="4" charset="0"/>
                  </a:rPr>
                  <a:t> (Legal and institutional)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ヒラギノ角ゴ Pro W3" pitchFamily="4" charset="-128"/>
                </a:endParaRP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4" charset="0"/>
                  <a:ea typeface="Times New Roman" pitchFamily="4" charset="0"/>
                </a:endParaRPr>
              </a:p>
            </p:txBody>
          </p:sp>
          <p:sp>
            <p:nvSpPr>
              <p:cNvPr id="44" name="Ellipse 66"/>
              <p:cNvSpPr>
                <a:spLocks noChangeArrowheads="1"/>
              </p:cNvSpPr>
              <p:nvPr/>
            </p:nvSpPr>
            <p:spPr bwMode="auto">
              <a:xfrm rot="16200000">
                <a:off x="6507703" y="4155904"/>
                <a:ext cx="3773313" cy="1021276"/>
              </a:xfrm>
              <a:prstGeom prst="ellipse">
                <a:avLst/>
              </a:prstGeom>
              <a:noFill/>
              <a:ln w="25400">
                <a:solidFill>
                  <a:srgbClr val="1F497D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Times New Roman" pitchFamily="4" charset="0"/>
                  </a:rPr>
                  <a:t>Project Management Unit (UNESCO)</a:t>
                </a:r>
                <a:endParaRPr kumimoji="0" lang="fr-F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ヒラギノ角ゴ Pro W3" pitchFamily="4" charset="-128"/>
                </a:endParaRPr>
              </a:p>
            </p:txBody>
          </p:sp>
          <p:sp>
            <p:nvSpPr>
              <p:cNvPr id="45" name="Rectangle à coins arrondis 1073741831"/>
              <p:cNvSpPr>
                <a:spLocks noChangeArrowheads="1"/>
              </p:cNvSpPr>
              <p:nvPr/>
            </p:nvSpPr>
            <p:spPr bwMode="auto">
              <a:xfrm>
                <a:off x="733129" y="2779886"/>
                <a:ext cx="6575174" cy="1065464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243F60"/>
                </a:solidFill>
                <a:prstDash val="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6" name="Rectangle à coins arrondis 1073741835"/>
              <p:cNvSpPr>
                <a:spLocks noChangeArrowheads="1"/>
              </p:cNvSpPr>
              <p:nvPr/>
            </p:nvSpPr>
            <p:spPr bwMode="auto">
              <a:xfrm>
                <a:off x="733128" y="4093040"/>
                <a:ext cx="6575175" cy="246016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243F60"/>
                </a:solidFill>
                <a:prstDash val="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grpSp>
            <p:nvGrpSpPr>
              <p:cNvPr id="47" name="Groupe 1073741846"/>
              <p:cNvGrpSpPr>
                <a:grpSpLocks/>
              </p:cNvGrpSpPr>
              <p:nvPr/>
            </p:nvGrpSpPr>
            <p:grpSpPr bwMode="auto">
              <a:xfrm>
                <a:off x="5638277" y="3765694"/>
                <a:ext cx="946181" cy="463917"/>
                <a:chOff x="0" y="79"/>
                <a:chExt cx="10702" cy="3937"/>
              </a:xfrm>
            </p:grpSpPr>
            <p:cxnSp>
              <p:nvCxnSpPr>
                <p:cNvPr id="54" name="Connecteur droit 1073741847"/>
                <p:cNvCxnSpPr>
                  <a:cxnSpLocks noChangeShapeType="1"/>
                </p:cNvCxnSpPr>
                <p:nvPr/>
              </p:nvCxnSpPr>
              <p:spPr bwMode="auto">
                <a:xfrm>
                  <a:off x="5447" y="79"/>
                  <a:ext cx="0" cy="3937"/>
                </a:xfrm>
                <a:prstGeom prst="line">
                  <a:avLst/>
                </a:prstGeom>
                <a:noFill/>
                <a:ln w="28575">
                  <a:solidFill>
                    <a:srgbClr val="548DD4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Connecteur droit 1073741848"/>
                <p:cNvCxnSpPr>
                  <a:cxnSpLocks noChangeShapeType="1"/>
                </p:cNvCxnSpPr>
                <p:nvPr/>
              </p:nvCxnSpPr>
              <p:spPr bwMode="auto">
                <a:xfrm flipH="1">
                  <a:off x="0" y="1809"/>
                  <a:ext cx="10702" cy="0"/>
                </a:xfrm>
                <a:prstGeom prst="line">
                  <a:avLst/>
                </a:prstGeom>
                <a:noFill/>
                <a:ln w="28575">
                  <a:solidFill>
                    <a:srgbClr val="548DD4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" name="Connecteur droit 1073741849"/>
                <p:cNvCxnSpPr>
                  <a:cxnSpLocks noChangeShapeType="1"/>
                </p:cNvCxnSpPr>
                <p:nvPr/>
              </p:nvCxnSpPr>
              <p:spPr bwMode="auto">
                <a:xfrm>
                  <a:off x="95" y="1809"/>
                  <a:ext cx="0" cy="2128"/>
                </a:xfrm>
                <a:prstGeom prst="line">
                  <a:avLst/>
                </a:prstGeom>
                <a:noFill/>
                <a:ln w="28575">
                  <a:solidFill>
                    <a:srgbClr val="548DD4"/>
                  </a:solidFill>
                  <a:round/>
                  <a:headEnd/>
                  <a:tailEnd/>
                </a:ln>
              </p:spPr>
            </p:cxnSp>
            <p:cxnSp>
              <p:nvCxnSpPr>
                <p:cNvPr id="57" name="Connecteur droit 1073741850"/>
                <p:cNvCxnSpPr>
                  <a:cxnSpLocks noChangeShapeType="1"/>
                </p:cNvCxnSpPr>
                <p:nvPr/>
              </p:nvCxnSpPr>
              <p:spPr bwMode="auto">
                <a:xfrm>
                  <a:off x="10702" y="1714"/>
                  <a:ext cx="0" cy="2127"/>
                </a:xfrm>
                <a:prstGeom prst="line">
                  <a:avLst/>
                </a:prstGeom>
                <a:noFill/>
                <a:ln w="28575">
                  <a:solidFill>
                    <a:srgbClr val="548DD4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48" name="Connecteur droit 1073741851"/>
              <p:cNvCxnSpPr>
                <a:cxnSpLocks noChangeShapeType="1"/>
              </p:cNvCxnSpPr>
              <p:nvPr/>
            </p:nvCxnSpPr>
            <p:spPr bwMode="auto">
              <a:xfrm>
                <a:off x="1725103" y="2611500"/>
                <a:ext cx="0" cy="269371"/>
              </a:xfrm>
              <a:prstGeom prst="line">
                <a:avLst/>
              </a:prstGeom>
              <a:noFill/>
              <a:ln w="28575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49" name="Connecteur droit 1073741852"/>
              <p:cNvCxnSpPr>
                <a:cxnSpLocks noChangeShapeType="1"/>
              </p:cNvCxnSpPr>
              <p:nvPr/>
            </p:nvCxnSpPr>
            <p:spPr bwMode="auto">
              <a:xfrm>
                <a:off x="3962399" y="2619395"/>
                <a:ext cx="0" cy="269371"/>
              </a:xfrm>
              <a:prstGeom prst="line">
                <a:avLst/>
              </a:prstGeom>
              <a:noFill/>
              <a:ln w="28575">
                <a:solidFill>
                  <a:srgbClr val="548DD4"/>
                </a:solidFill>
                <a:round/>
                <a:headEnd/>
                <a:tailEnd/>
              </a:ln>
            </p:spPr>
          </p:cxnSp>
          <p:cxnSp>
            <p:nvCxnSpPr>
              <p:cNvPr id="50" name="Connecteur droit 1073741853"/>
              <p:cNvCxnSpPr>
                <a:cxnSpLocks noChangeShapeType="1"/>
              </p:cNvCxnSpPr>
              <p:nvPr/>
            </p:nvCxnSpPr>
            <p:spPr bwMode="auto">
              <a:xfrm>
                <a:off x="6119899" y="2589111"/>
                <a:ext cx="0" cy="269371"/>
              </a:xfrm>
              <a:prstGeom prst="line">
                <a:avLst/>
              </a:prstGeom>
              <a:noFill/>
              <a:ln w="28575">
                <a:solidFill>
                  <a:srgbClr val="548DD4"/>
                </a:solidFill>
                <a:round/>
                <a:headEnd/>
                <a:tailEnd/>
              </a:ln>
            </p:spPr>
          </p:cxnSp>
          <p:sp>
            <p:nvSpPr>
              <p:cNvPr id="51" name="ZoneTexte 126"/>
              <p:cNvSpPr txBox="1">
                <a:spLocks noChangeArrowheads="1"/>
              </p:cNvSpPr>
              <p:nvPr/>
            </p:nvSpPr>
            <p:spPr bwMode="auto">
              <a:xfrm>
                <a:off x="3208335" y="827831"/>
                <a:ext cx="1401105" cy="571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mbria" charset="0"/>
                  </a:rPr>
                  <a:t>NAMIBIA</a:t>
                </a:r>
                <a:endParaRPr kumimoji="0" lang="fr-FR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ヒラギノ角ゴ Pro W3" pitchFamily="4" charset="-128"/>
                </a:endParaRPr>
              </a:p>
            </p:txBody>
          </p:sp>
          <p:sp>
            <p:nvSpPr>
              <p:cNvPr id="52" name="ZoneTexte 126"/>
              <p:cNvSpPr txBox="1">
                <a:spLocks noChangeArrowheads="1"/>
              </p:cNvSpPr>
              <p:nvPr/>
            </p:nvSpPr>
            <p:spPr bwMode="auto">
              <a:xfrm>
                <a:off x="5345839" y="849395"/>
                <a:ext cx="1709367" cy="571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mbria" charset="0"/>
                  </a:rPr>
                  <a:t>SOUTH AFRICA</a:t>
                </a:r>
                <a:endParaRPr kumimoji="0" lang="fr-FR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ヒラギノ角ゴ Pro W3" pitchFamily="4" charset="-128"/>
                </a:endParaRPr>
              </a:p>
            </p:txBody>
          </p:sp>
          <p:cxnSp>
            <p:nvCxnSpPr>
              <p:cNvPr id="53" name="Connecteur droit 31747"/>
              <p:cNvCxnSpPr>
                <a:cxnSpLocks noChangeShapeType="1"/>
              </p:cNvCxnSpPr>
              <p:nvPr/>
            </p:nvCxnSpPr>
            <p:spPr bwMode="auto">
              <a:xfrm flipH="1">
                <a:off x="7308303" y="5323120"/>
                <a:ext cx="575418" cy="0"/>
              </a:xfrm>
              <a:prstGeom prst="line">
                <a:avLst/>
              </a:prstGeom>
              <a:noFill/>
              <a:ln w="28575">
                <a:solidFill>
                  <a:srgbClr val="1F497D"/>
                </a:solidFill>
                <a:round/>
                <a:headEnd/>
                <a:tailEnd/>
              </a:ln>
            </p:spPr>
          </p:cxnSp>
        </p:grpSp>
        <p:sp>
          <p:nvSpPr>
            <p:cNvPr id="17" name="Zone de texte 71694"/>
            <p:cNvSpPr txBox="1">
              <a:spLocks noChangeArrowheads="1"/>
            </p:cNvSpPr>
            <p:nvPr/>
          </p:nvSpPr>
          <p:spPr bwMode="auto">
            <a:xfrm rot="16200000">
              <a:off x="5471732" y="5142725"/>
              <a:ext cx="2202786" cy="370476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6350">
              <a:solidFill>
                <a:srgbClr val="8064A2">
                  <a:lumMod val="40000"/>
                  <a:lumOff val="60000"/>
                </a:srgb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itchFamily="4" charset="0"/>
                </a:rPr>
                <a:t> (Gender)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4" charset="-128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4" charset="0"/>
                <a:ea typeface="Times New Roman" pitchFamily="4" charset="0"/>
              </a:endParaRPr>
            </a:p>
          </p:txBody>
        </p:sp>
        <p:cxnSp>
          <p:nvCxnSpPr>
            <p:cNvPr id="18" name="Connecteur droit 1073741847"/>
            <p:cNvCxnSpPr>
              <a:cxnSpLocks noChangeShapeType="1"/>
            </p:cNvCxnSpPr>
            <p:nvPr/>
          </p:nvCxnSpPr>
          <p:spPr bwMode="auto">
            <a:xfrm>
              <a:off x="3970887" y="3779502"/>
              <a:ext cx="0" cy="463917"/>
            </a:xfrm>
            <a:prstGeom prst="line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/>
            </a:ln>
          </p:spPr>
        </p:cxnSp>
        <p:cxnSp>
          <p:nvCxnSpPr>
            <p:cNvPr id="19" name="Connecteur droit 1073741848"/>
            <p:cNvCxnSpPr>
              <a:cxnSpLocks noChangeShapeType="1"/>
            </p:cNvCxnSpPr>
            <p:nvPr/>
          </p:nvCxnSpPr>
          <p:spPr bwMode="auto">
            <a:xfrm flipH="1">
              <a:off x="3489309" y="3983357"/>
              <a:ext cx="946181" cy="0"/>
            </a:xfrm>
            <a:prstGeom prst="line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/>
            </a:ln>
          </p:spPr>
        </p:cxnSp>
        <p:cxnSp>
          <p:nvCxnSpPr>
            <p:cNvPr id="20" name="Connecteur droit 1073741849"/>
            <p:cNvCxnSpPr>
              <a:cxnSpLocks noChangeShapeType="1"/>
            </p:cNvCxnSpPr>
            <p:nvPr/>
          </p:nvCxnSpPr>
          <p:spPr bwMode="auto">
            <a:xfrm>
              <a:off x="3497708" y="3983357"/>
              <a:ext cx="0" cy="250753"/>
            </a:xfrm>
            <a:prstGeom prst="line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/>
            </a:ln>
          </p:spPr>
        </p:cxnSp>
        <p:cxnSp>
          <p:nvCxnSpPr>
            <p:cNvPr id="21" name="Connecteur droit 1073741850"/>
            <p:cNvCxnSpPr>
              <a:cxnSpLocks noChangeShapeType="1"/>
            </p:cNvCxnSpPr>
            <p:nvPr/>
          </p:nvCxnSpPr>
          <p:spPr bwMode="auto">
            <a:xfrm>
              <a:off x="4435490" y="3972162"/>
              <a:ext cx="0" cy="250635"/>
            </a:xfrm>
            <a:prstGeom prst="line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/>
            </a:ln>
          </p:spPr>
        </p:cxnSp>
        <p:sp>
          <p:nvSpPr>
            <p:cNvPr id="22" name="Zone de texte 1073741827"/>
            <p:cNvSpPr txBox="1">
              <a:spLocks noChangeArrowheads="1"/>
            </p:cNvSpPr>
            <p:nvPr/>
          </p:nvSpPr>
          <p:spPr bwMode="auto">
            <a:xfrm rot="16200000">
              <a:off x="2420155" y="5131470"/>
              <a:ext cx="2212969" cy="364335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ヒラギノ角ゴ Pro W3" pitchFamily="4" charset="-128"/>
                </a:rPr>
                <a:t>(Hydrogeology + Model)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4" charset="-128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4" charset="0"/>
                <a:ea typeface="Times New Roman" pitchFamily="4" charset="0"/>
              </a:endParaRPr>
            </a:p>
          </p:txBody>
        </p:sp>
        <p:sp>
          <p:nvSpPr>
            <p:cNvPr id="23" name="Zone de texte 1073741829"/>
            <p:cNvSpPr txBox="1">
              <a:spLocks noChangeArrowheads="1"/>
            </p:cNvSpPr>
            <p:nvPr/>
          </p:nvSpPr>
          <p:spPr bwMode="auto">
            <a:xfrm rot="16200000">
              <a:off x="2862883" y="5131436"/>
              <a:ext cx="2212969" cy="364399"/>
            </a:xfrm>
            <a:prstGeom prst="rect">
              <a:avLst/>
            </a:prstGeom>
            <a:solidFill>
              <a:srgbClr val="FBD4B4"/>
            </a:solidFill>
            <a:ln w="6350">
              <a:solidFill>
                <a:srgbClr val="FBD4B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itchFamily="4" charset="0"/>
                </a:rPr>
                <a:t> (Legal and institutional)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4" charset="-128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4" charset="0"/>
                <a:ea typeface="Times New Roman" pitchFamily="4" charset="0"/>
              </a:endParaRPr>
            </a:p>
          </p:txBody>
        </p:sp>
        <p:sp>
          <p:nvSpPr>
            <p:cNvPr id="24" name="Zone de texte 71694"/>
            <p:cNvSpPr txBox="1">
              <a:spLocks noChangeArrowheads="1"/>
            </p:cNvSpPr>
            <p:nvPr/>
          </p:nvSpPr>
          <p:spPr bwMode="auto">
            <a:xfrm rot="16200000">
              <a:off x="3333987" y="5125689"/>
              <a:ext cx="2200027" cy="370476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6350">
              <a:solidFill>
                <a:srgbClr val="8064A2">
                  <a:lumMod val="40000"/>
                  <a:lumOff val="60000"/>
                </a:srgb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itchFamily="4" charset="0"/>
                </a:rPr>
                <a:t> (Gender)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4" charset="-128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4" charset="0"/>
                <a:ea typeface="Times New Roman" pitchFamily="4" charset="0"/>
              </a:endParaRPr>
            </a:p>
          </p:txBody>
        </p:sp>
        <p:cxnSp>
          <p:nvCxnSpPr>
            <p:cNvPr id="25" name="Connecteur droit 1073741847"/>
            <p:cNvCxnSpPr>
              <a:cxnSpLocks noChangeShapeType="1"/>
            </p:cNvCxnSpPr>
            <p:nvPr/>
          </p:nvCxnSpPr>
          <p:spPr bwMode="auto">
            <a:xfrm>
              <a:off x="1745197" y="3754499"/>
              <a:ext cx="0" cy="463917"/>
            </a:xfrm>
            <a:prstGeom prst="line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/>
            </a:ln>
          </p:spPr>
        </p:cxnSp>
        <p:cxnSp>
          <p:nvCxnSpPr>
            <p:cNvPr id="26" name="Connecteur droit 1073741848"/>
            <p:cNvCxnSpPr>
              <a:cxnSpLocks noChangeShapeType="1"/>
            </p:cNvCxnSpPr>
            <p:nvPr/>
          </p:nvCxnSpPr>
          <p:spPr bwMode="auto">
            <a:xfrm flipH="1">
              <a:off x="1263619" y="3958354"/>
              <a:ext cx="946181" cy="0"/>
            </a:xfrm>
            <a:prstGeom prst="line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/>
            </a:ln>
          </p:spPr>
        </p:cxnSp>
        <p:cxnSp>
          <p:nvCxnSpPr>
            <p:cNvPr id="27" name="Connecteur droit 1073741849"/>
            <p:cNvCxnSpPr>
              <a:cxnSpLocks noChangeShapeType="1"/>
            </p:cNvCxnSpPr>
            <p:nvPr/>
          </p:nvCxnSpPr>
          <p:spPr bwMode="auto">
            <a:xfrm>
              <a:off x="1272018" y="3958354"/>
              <a:ext cx="0" cy="250753"/>
            </a:xfrm>
            <a:prstGeom prst="line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/>
            </a:ln>
          </p:spPr>
        </p:cxnSp>
        <p:cxnSp>
          <p:nvCxnSpPr>
            <p:cNvPr id="28" name="Connecteur droit 1073741850"/>
            <p:cNvCxnSpPr>
              <a:cxnSpLocks noChangeShapeType="1"/>
            </p:cNvCxnSpPr>
            <p:nvPr/>
          </p:nvCxnSpPr>
          <p:spPr bwMode="auto">
            <a:xfrm>
              <a:off x="2209800" y="3947159"/>
              <a:ext cx="0" cy="250635"/>
            </a:xfrm>
            <a:prstGeom prst="line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/>
            </a:ln>
          </p:spPr>
        </p:cxnSp>
        <p:sp>
          <p:nvSpPr>
            <p:cNvPr id="29" name="Zone de texte 1073741827"/>
            <p:cNvSpPr txBox="1">
              <a:spLocks noChangeArrowheads="1"/>
            </p:cNvSpPr>
            <p:nvPr/>
          </p:nvSpPr>
          <p:spPr bwMode="auto">
            <a:xfrm rot="16200000">
              <a:off x="188628" y="5141179"/>
              <a:ext cx="2193549" cy="364335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ヒラギノ角ゴ Pro W3" pitchFamily="4" charset="-128"/>
                </a:rPr>
                <a:t>(Hydrogeology + Model)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4" charset="-128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4" charset="0"/>
                <a:ea typeface="Times New Roman" pitchFamily="4" charset="0"/>
              </a:endParaRPr>
            </a:p>
          </p:txBody>
        </p:sp>
        <p:sp>
          <p:nvSpPr>
            <p:cNvPr id="30" name="Zone de texte 1073741829"/>
            <p:cNvSpPr txBox="1">
              <a:spLocks noChangeArrowheads="1"/>
            </p:cNvSpPr>
            <p:nvPr/>
          </p:nvSpPr>
          <p:spPr bwMode="auto">
            <a:xfrm rot="16200000">
              <a:off x="631356" y="5141146"/>
              <a:ext cx="2193549" cy="364399"/>
            </a:xfrm>
            <a:prstGeom prst="rect">
              <a:avLst/>
            </a:prstGeom>
            <a:solidFill>
              <a:srgbClr val="FBD4B4"/>
            </a:solidFill>
            <a:ln w="6350">
              <a:solidFill>
                <a:srgbClr val="FBD4B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itchFamily="4" charset="0"/>
                </a:rPr>
                <a:t> (Legal and institutional)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4" charset="-128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4" charset="0"/>
                <a:ea typeface="Times New Roman" pitchFamily="4" charset="0"/>
              </a:endParaRPr>
            </a:p>
          </p:txBody>
        </p:sp>
        <p:sp>
          <p:nvSpPr>
            <p:cNvPr id="31" name="Zone de texte 71694"/>
            <p:cNvSpPr txBox="1">
              <a:spLocks noChangeArrowheads="1"/>
            </p:cNvSpPr>
            <p:nvPr/>
          </p:nvSpPr>
          <p:spPr bwMode="auto">
            <a:xfrm rot="16200000">
              <a:off x="1091372" y="5142724"/>
              <a:ext cx="2202784" cy="370476"/>
            </a:xfrm>
            <a:prstGeom prst="rect">
              <a:avLst/>
            </a:prstGeom>
            <a:solidFill>
              <a:srgbClr val="8064A2">
                <a:lumMod val="40000"/>
                <a:lumOff val="60000"/>
              </a:srgbClr>
            </a:solidFill>
            <a:ln w="6350">
              <a:solidFill>
                <a:srgbClr val="8064A2">
                  <a:lumMod val="40000"/>
                  <a:lumOff val="60000"/>
                </a:srgb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 pitchFamily="4" charset="0"/>
                </a:rPr>
                <a:t> (Gender)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 pitchFamily="4" charset="-128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4" charset="0"/>
                <a:ea typeface="Times New Roman" pitchFamily="4" charset="0"/>
              </a:endParaRPr>
            </a:p>
          </p:txBody>
        </p:sp>
      </p:grpSp>
      <p:sp>
        <p:nvSpPr>
          <p:cNvPr id="70" name="Ellipse 66"/>
          <p:cNvSpPr>
            <a:spLocks noChangeArrowheads="1"/>
          </p:cNvSpPr>
          <p:nvPr/>
        </p:nvSpPr>
        <p:spPr bwMode="auto">
          <a:xfrm>
            <a:off x="7669852" y="988688"/>
            <a:ext cx="1465275" cy="1320446"/>
          </a:xfrm>
          <a:prstGeom prst="ellipse">
            <a:avLst/>
          </a:prstGeom>
          <a:noFill/>
          <a:ln w="25400">
            <a:solidFill>
              <a:srgbClr val="1F497D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Times New Roman" pitchFamily="4" charset="0"/>
              </a:rPr>
              <a:t>Working</a:t>
            </a: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Times New Roman" pitchFamily="4" charset="0"/>
              </a:rPr>
              <a:t> Group for Multi-Country </a:t>
            </a: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Times New Roman" pitchFamily="4" charset="0"/>
              </a:rPr>
              <a:t>Cooperation</a:t>
            </a:r>
            <a:r>
              <a:rPr kumimoji="0" lang="fr-FR" sz="1200" b="1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Times New Roman" pitchFamily="4" charset="0"/>
              </a:rPr>
              <a:t> </a:t>
            </a:r>
            <a:r>
              <a:rPr kumimoji="0" lang="fr-FR" sz="1200" b="1" i="0" u="none" strike="noStrike" kern="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Times New Roman" pitchFamily="4" charset="0"/>
              </a:rPr>
              <a:t>Mechanism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ヒラギノ角ゴ Pro W3" pitchFamily="4" charset="-128"/>
            </a:endParaRPr>
          </a:p>
        </p:txBody>
      </p:sp>
      <p:sp>
        <p:nvSpPr>
          <p:cNvPr id="71" name="Rectangle à coins arrondis 1073741831"/>
          <p:cNvSpPr>
            <a:spLocks noChangeArrowheads="1"/>
          </p:cNvSpPr>
          <p:nvPr/>
        </p:nvSpPr>
        <p:spPr bwMode="auto">
          <a:xfrm>
            <a:off x="733130" y="1274008"/>
            <a:ext cx="6575174" cy="141526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243F60"/>
            </a:solidFill>
            <a:prstDash val="dashDot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72" name="Connecteur droit 31747"/>
          <p:cNvCxnSpPr>
            <a:cxnSpLocks noChangeShapeType="1"/>
            <a:endCxn id="72" idx="4"/>
          </p:cNvCxnSpPr>
          <p:nvPr/>
        </p:nvCxnSpPr>
        <p:spPr bwMode="auto">
          <a:xfrm flipV="1">
            <a:off x="8394361" y="2309134"/>
            <a:ext cx="8129" cy="470752"/>
          </a:xfrm>
          <a:prstGeom prst="line">
            <a:avLst/>
          </a:prstGeom>
          <a:noFill/>
          <a:ln w="28575">
            <a:solidFill>
              <a:srgbClr val="1F497D"/>
            </a:solidFill>
            <a:round/>
            <a:headEnd/>
            <a:tailEnd/>
          </a:ln>
        </p:spPr>
      </p:cxnSp>
      <p:cxnSp>
        <p:nvCxnSpPr>
          <p:cNvPr id="73" name="Connecteur droit 31747"/>
          <p:cNvCxnSpPr>
            <a:cxnSpLocks noChangeShapeType="1"/>
          </p:cNvCxnSpPr>
          <p:nvPr/>
        </p:nvCxnSpPr>
        <p:spPr bwMode="auto">
          <a:xfrm flipH="1">
            <a:off x="7357313" y="3357513"/>
            <a:ext cx="575418" cy="0"/>
          </a:xfrm>
          <a:prstGeom prst="line">
            <a:avLst/>
          </a:prstGeom>
          <a:noFill/>
          <a:ln w="28575">
            <a:solidFill>
              <a:srgbClr val="1F497D"/>
            </a:solidFill>
            <a:round/>
            <a:headEnd/>
            <a:tailEnd/>
          </a:ln>
        </p:spPr>
      </p:cxnSp>
      <p:cxnSp>
        <p:nvCxnSpPr>
          <p:cNvPr id="74" name="Connecteur droit 31747"/>
          <p:cNvCxnSpPr>
            <a:cxnSpLocks noChangeShapeType="1"/>
          </p:cNvCxnSpPr>
          <p:nvPr/>
        </p:nvCxnSpPr>
        <p:spPr bwMode="auto">
          <a:xfrm flipH="1">
            <a:off x="7357313" y="1844824"/>
            <a:ext cx="312539" cy="0"/>
          </a:xfrm>
          <a:prstGeom prst="line">
            <a:avLst/>
          </a:prstGeom>
          <a:noFill/>
          <a:ln w="28575">
            <a:solidFill>
              <a:srgbClr val="1F497D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8754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773858" y="1041655"/>
            <a:ext cx="7632848" cy="4043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rgbClr val="336699"/>
                </a:solidFill>
                <a:latin typeface="Trebuchet MS Bold" charset="0"/>
                <a:sym typeface="Trebuchet MS Bold" charset="0"/>
              </a:rPr>
              <a:t>Way forward in GGRETA Phase 2</a:t>
            </a:r>
            <a:endParaRPr lang="en-GB" sz="2400" dirty="0">
              <a:solidFill>
                <a:srgbClr val="336699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0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2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92825" y="1662930"/>
            <a:ext cx="8382000" cy="439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Establishment of National Transboundary Technical Groups (NTTGs) for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:</a:t>
            </a:r>
          </a:p>
          <a:p>
            <a:pPr marL="1257300" lvl="2" indent="-457200" algn="just">
              <a:buFontTx/>
              <a:buChar char="-"/>
            </a:pP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M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odelling,</a:t>
            </a:r>
          </a:p>
          <a:p>
            <a:pPr marL="1257300" lvl="2" indent="-457200" algn="just">
              <a:buFontTx/>
              <a:buChar char="-"/>
            </a:pP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Legal and institutional aspects,</a:t>
            </a:r>
          </a:p>
          <a:p>
            <a:pPr marL="1257300" lvl="2" indent="-457200" algn="just">
              <a:buFontTx/>
              <a:buChar char="-"/>
            </a:pP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Gender aspects.</a:t>
            </a:r>
          </a:p>
          <a:p>
            <a:pPr marL="400050" lvl="1" indent="0" algn="just">
              <a:buNone/>
            </a:pPr>
            <a:endParaRPr lang="en-US" sz="24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lvl="1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A329"/>
                </a:solidFill>
                <a:latin typeface="Trebuchet MS" panose="020B0603020202020204" pitchFamily="34" charset="0"/>
              </a:rPr>
              <a:t>Establishment of a Working Group for Multi-Country Cooperation </a:t>
            </a:r>
            <a:r>
              <a:rPr lang="en-US" sz="2400" b="1" dirty="0" err="1" smtClean="0">
                <a:solidFill>
                  <a:srgbClr val="FFA329"/>
                </a:solidFill>
                <a:latin typeface="Trebuchet MS" panose="020B0603020202020204" pitchFamily="34" charset="0"/>
              </a:rPr>
              <a:t>Mechamism</a:t>
            </a:r>
            <a:r>
              <a:rPr lang="en-US" sz="2400" b="1" dirty="0" smtClean="0">
                <a:solidFill>
                  <a:srgbClr val="FFA329"/>
                </a:solidFill>
                <a:latin typeface="Trebuchet MS" panose="020B0603020202020204" pitchFamily="34" charset="0"/>
              </a:rPr>
              <a:t> (MCCM)</a:t>
            </a:r>
          </a:p>
          <a:p>
            <a:pPr marL="400050" lvl="1" indent="0" algn="just">
              <a:buNone/>
            </a:pPr>
            <a:endParaRPr lang="fr-FR" sz="2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GGRETA Phase 2 –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Outcomes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798" y="1031408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Outcome 1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–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Improved resource knowledge and monitoring based on recognition of the importance and vulnerability of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transboundary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groundwater resources.</a:t>
            </a: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Outcome 2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-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Enhanced cross-border dialogue and cooperation based on development of shared management tools, and recommendations for governance reforms focused on improving livelihoods, economic development, gender equality and environmental sustainability.</a:t>
            </a: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Outcome 3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–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Improved capacity in groundwater governance, hydro-diplomacy and gender, and effective communication aiming at replication of project experiences and approaches.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GGRETA Project - Outcome 1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798" y="91554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Outcome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1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– Improved resource knowledge and monitoring based on recognition of the importance and vulnerability of transboundary groundwater resources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.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773858" y="5301208"/>
            <a:ext cx="7632848" cy="1341279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Develop a </a:t>
            </a: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model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 for filling existing knowledge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 gaps (e.g. estimations, </a:t>
            </a:r>
            <a:r>
              <a:rPr kumimoji="0" lang="is-IS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…)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charset="0"/>
              <a:ea typeface="Trebuchet MS" charset="0"/>
              <a:cs typeface="Trebuchet MS" charset="0"/>
              <a:sym typeface="Helvetica Light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73858" y="2832172"/>
            <a:ext cx="7632848" cy="137632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Upgrading</a:t>
            </a:r>
            <a:r>
              <a:rPr lang="en-US" sz="22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and updating of </a:t>
            </a:r>
            <a:r>
              <a:rPr lang="en-US" sz="2200" b="1" u="sng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joint database</a:t>
            </a:r>
            <a:r>
              <a:rPr lang="en-US" sz="22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 and monitoring protocols 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(e.g. time series data</a:t>
            </a:r>
            <a:r>
              <a:rPr kumimoji="0" lang="is-IS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…)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charset="0"/>
              <a:ea typeface="Trebuchet MS" charset="0"/>
              <a:cs typeface="Trebuchet MS" charset="0"/>
              <a:sym typeface="Helvetica Light" charset="0"/>
            </a:endParaRPr>
          </a:p>
        </p:txBody>
      </p:sp>
      <p:sp>
        <p:nvSpPr>
          <p:cNvPr id="3" name="Plus 2"/>
          <p:cNvSpPr/>
          <p:nvPr/>
        </p:nvSpPr>
        <p:spPr bwMode="auto">
          <a:xfrm>
            <a:off x="4133082" y="4259493"/>
            <a:ext cx="914400" cy="914400"/>
          </a:xfrm>
          <a:prstGeom prst="mathPl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7864" y="224319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A329"/>
                </a:solidFill>
                <a:latin typeface="Trebuchet MS" charset="0"/>
                <a:ea typeface="Trebuchet MS" charset="0"/>
                <a:cs typeface="Trebuchet MS" charset="0"/>
              </a:rPr>
              <a:t>Main objectives</a:t>
            </a:r>
            <a:endParaRPr lang="en-US" sz="2400" dirty="0">
              <a:solidFill>
                <a:srgbClr val="FFA329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793" y="6006979"/>
            <a:ext cx="2831182" cy="796754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-192826" y="232661"/>
            <a:ext cx="9336825" cy="6004404"/>
            <a:chOff x="-268161" y="386282"/>
            <a:chExt cx="9336825" cy="6004404"/>
          </a:xfrm>
        </p:grpSpPr>
        <p:sp>
          <p:nvSpPr>
            <p:cNvPr id="47" name="CasellaDiTesto 7"/>
            <p:cNvSpPr txBox="1"/>
            <p:nvPr/>
          </p:nvSpPr>
          <p:spPr>
            <a:xfrm>
              <a:off x="12294" y="5710853"/>
              <a:ext cx="4172642" cy="630173"/>
            </a:xfrm>
            <a:prstGeom prst="rect">
              <a:avLst/>
            </a:prstGeom>
            <a:noFill/>
          </p:spPr>
          <p:txBody>
            <a:bodyPr wrap="square" lIns="349758" tIns="174879" rIns="349758" bIns="174879">
              <a:spAutoFit/>
            </a:bodyPr>
            <a:lstStyle/>
            <a:p>
              <a:pPr algn="ctr" defTabSz="3497580">
                <a:defRPr/>
              </a:pPr>
              <a:r>
                <a:rPr lang="en-US" b="1" kern="1400" dirty="0" smtClean="0">
                  <a:solidFill>
                    <a:srgbClr val="FFA329"/>
                  </a:solidFill>
                  <a:latin typeface="Trebuchet MS" charset="0"/>
                  <a:ea typeface="Trebuchet MS" charset="0"/>
                  <a:cs typeface="Trebuchet MS" charset="0"/>
                </a:rPr>
                <a:t>September – December 2016</a:t>
              </a:r>
            </a:p>
          </p:txBody>
        </p:sp>
        <p:sp>
          <p:nvSpPr>
            <p:cNvPr id="48" name="CasellaDiTesto 7"/>
            <p:cNvSpPr txBox="1"/>
            <p:nvPr/>
          </p:nvSpPr>
          <p:spPr>
            <a:xfrm>
              <a:off x="4671121" y="5710853"/>
              <a:ext cx="4172642" cy="630173"/>
            </a:xfrm>
            <a:prstGeom prst="rect">
              <a:avLst/>
            </a:prstGeom>
            <a:noFill/>
          </p:spPr>
          <p:txBody>
            <a:bodyPr wrap="square" lIns="349758" tIns="174879" rIns="349758" bIns="174879">
              <a:spAutoFit/>
            </a:bodyPr>
            <a:lstStyle/>
            <a:p>
              <a:pPr algn="ctr" defTabSz="3497580">
                <a:defRPr/>
              </a:pPr>
              <a:r>
                <a:rPr lang="en-US" b="1" kern="1400" dirty="0" smtClean="0">
                  <a:solidFill>
                    <a:srgbClr val="FFA329"/>
                  </a:solidFill>
                  <a:latin typeface="Trebuchet MS" charset="0"/>
                  <a:ea typeface="Trebuchet MS" charset="0"/>
                  <a:cs typeface="Trebuchet MS" charset="0"/>
                </a:rPr>
                <a:t>January – April 2017</a:t>
              </a: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-268161" y="386282"/>
              <a:ext cx="9336825" cy="6004404"/>
              <a:chOff x="-268161" y="386282"/>
              <a:chExt cx="9336825" cy="6004404"/>
            </a:xfrm>
          </p:grpSpPr>
          <p:sp>
            <p:nvSpPr>
              <p:cNvPr id="16" name="Forme 106"/>
              <p:cNvSpPr/>
              <p:nvPr/>
            </p:nvSpPr>
            <p:spPr>
              <a:xfrm rot="21319781" flipV="1">
                <a:off x="8393" y="1179856"/>
                <a:ext cx="8433837" cy="3252537"/>
              </a:xfrm>
              <a:prstGeom prst="swooshArrow">
                <a:avLst>
                  <a:gd name="adj1" fmla="val 25000"/>
                  <a:gd name="adj2" fmla="val 25000"/>
                </a:avLst>
              </a:prstGeom>
              <a:solidFill>
                <a:srgbClr val="8064A2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21299992" lon="10799999" rev="10799999"/>
                </a:camera>
                <a:lightRig rig="threePt" dir="t"/>
              </a:scene3d>
            </p:spPr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219" y="2928724"/>
                <a:ext cx="804990" cy="931702"/>
              </a:xfrm>
              <a:prstGeom prst="rect">
                <a:avLst/>
              </a:prstGeom>
            </p:spPr>
          </p:pic>
          <p:sp>
            <p:nvSpPr>
              <p:cNvPr id="18" name="Ellipse 50"/>
              <p:cNvSpPr/>
              <p:nvPr/>
            </p:nvSpPr>
            <p:spPr>
              <a:xfrm>
                <a:off x="568228" y="4115880"/>
                <a:ext cx="248934" cy="218701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4F81B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4F81B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19" name="CasellaDiTesto 7"/>
              <p:cNvSpPr txBox="1"/>
              <p:nvPr/>
            </p:nvSpPr>
            <p:spPr>
              <a:xfrm>
                <a:off x="-268161" y="4448893"/>
                <a:ext cx="2170646" cy="1430392"/>
              </a:xfrm>
              <a:prstGeom prst="rect">
                <a:avLst/>
              </a:prstGeom>
              <a:noFill/>
            </p:spPr>
            <p:txBody>
              <a:bodyPr wrap="square" lIns="349758" tIns="174879" rIns="349758" bIns="174879">
                <a:spAutoFit/>
              </a:bodyPr>
              <a:lstStyle/>
              <a:p>
                <a:pPr algn="ctr" defTabSz="3497580">
                  <a:defRPr/>
                </a:pPr>
                <a:r>
                  <a:rPr lang="en-US" sz="1400" b="1" kern="1400" dirty="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Preparation of FREEWAT Platform (including QGIS, </a:t>
                </a:r>
                <a:r>
                  <a:rPr lang="en-US" sz="1400" b="1" kern="1400" dirty="0" err="1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Modflow</a:t>
                </a:r>
                <a:r>
                  <a:rPr lang="en-US" sz="1400" b="1" kern="1400" dirty="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, </a:t>
                </a:r>
                <a:r>
                  <a:rPr lang="en-US" sz="1400" b="1" kern="1400" dirty="0" err="1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etc</a:t>
                </a:r>
                <a:r>
                  <a:rPr lang="is-IS" sz="1400" b="1" kern="1400" dirty="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…)</a:t>
                </a:r>
                <a:endParaRPr lang="en-US" sz="1400" b="1" kern="1400" dirty="0" smtClean="0">
                  <a:solidFill>
                    <a:srgbClr val="336699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  <p:sp>
            <p:nvSpPr>
              <p:cNvPr id="24" name="Ellipse 50"/>
              <p:cNvSpPr/>
              <p:nvPr/>
            </p:nvSpPr>
            <p:spPr>
              <a:xfrm>
                <a:off x="1935883" y="2987102"/>
                <a:ext cx="426828" cy="443315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4F81B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4F81B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25" name="CasellaDiTesto 7"/>
              <p:cNvSpPr txBox="1"/>
              <p:nvPr/>
            </p:nvSpPr>
            <p:spPr>
              <a:xfrm>
                <a:off x="1094362" y="3438598"/>
                <a:ext cx="2170646" cy="999504"/>
              </a:xfrm>
              <a:prstGeom prst="rect">
                <a:avLst/>
              </a:prstGeom>
              <a:noFill/>
            </p:spPr>
            <p:txBody>
              <a:bodyPr wrap="square" lIns="349758" tIns="174879" rIns="349758" bIns="174879">
                <a:spAutoFit/>
              </a:bodyPr>
              <a:lstStyle/>
              <a:p>
                <a:pPr algn="ctr" defTabSz="3497580">
                  <a:defRPr/>
                </a:pPr>
                <a:r>
                  <a:rPr lang="en-US" sz="1400" b="1" kern="1400" dirty="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Preparation of data for STAS model</a:t>
                </a:r>
              </a:p>
            </p:txBody>
          </p:sp>
          <p:sp>
            <p:nvSpPr>
              <p:cNvPr id="26" name="Ellipse 50"/>
              <p:cNvSpPr/>
              <p:nvPr/>
            </p:nvSpPr>
            <p:spPr>
              <a:xfrm>
                <a:off x="3283952" y="2347778"/>
                <a:ext cx="569089" cy="606199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4F81B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4F81B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27" name="CasellaDiTesto 7"/>
              <p:cNvSpPr txBox="1"/>
              <p:nvPr/>
            </p:nvSpPr>
            <p:spPr>
              <a:xfrm>
                <a:off x="2438901" y="3012356"/>
                <a:ext cx="2170646" cy="999504"/>
              </a:xfrm>
              <a:prstGeom prst="rect">
                <a:avLst/>
              </a:prstGeom>
              <a:noFill/>
            </p:spPr>
            <p:txBody>
              <a:bodyPr wrap="square" lIns="349758" tIns="174879" rIns="349758" bIns="174879">
                <a:spAutoFit/>
              </a:bodyPr>
              <a:lstStyle/>
              <a:p>
                <a:pPr algn="ctr" defTabSz="3497580">
                  <a:defRPr/>
                </a:pPr>
                <a:r>
                  <a:rPr lang="en-US" sz="1400" b="1" kern="1400" dirty="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STAS model implementation and calibration</a:t>
                </a:r>
              </a:p>
            </p:txBody>
          </p:sp>
          <p:sp>
            <p:nvSpPr>
              <p:cNvPr id="28" name="Ellipse 50"/>
              <p:cNvSpPr/>
              <p:nvPr/>
            </p:nvSpPr>
            <p:spPr>
              <a:xfrm>
                <a:off x="6259920" y="1276033"/>
                <a:ext cx="995044" cy="98016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4F81B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4F81B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31" name="Ellipse 50"/>
              <p:cNvSpPr/>
              <p:nvPr/>
            </p:nvSpPr>
            <p:spPr>
              <a:xfrm>
                <a:off x="4869912" y="1766113"/>
                <a:ext cx="826215" cy="753866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4F81BD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4F81BD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32" name="CasellaDiTesto 7"/>
              <p:cNvSpPr txBox="1"/>
              <p:nvPr/>
            </p:nvSpPr>
            <p:spPr>
              <a:xfrm>
                <a:off x="4165363" y="2552189"/>
                <a:ext cx="2170646" cy="999504"/>
              </a:xfrm>
              <a:prstGeom prst="rect">
                <a:avLst/>
              </a:prstGeom>
              <a:noFill/>
            </p:spPr>
            <p:txBody>
              <a:bodyPr wrap="square" lIns="349758" tIns="174879" rIns="349758" bIns="174879">
                <a:spAutoFit/>
              </a:bodyPr>
              <a:lstStyle/>
              <a:p>
                <a:pPr algn="ctr" defTabSz="3497580">
                  <a:defRPr/>
                </a:pPr>
                <a:r>
                  <a:rPr lang="en-US" sz="1400" b="1" kern="1400" dirty="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Training the trainers and national trainings</a:t>
                </a:r>
              </a:p>
            </p:txBody>
          </p:sp>
          <p:grpSp>
            <p:nvGrpSpPr>
              <p:cNvPr id="39" name="Groupe 72"/>
              <p:cNvGrpSpPr/>
              <p:nvPr/>
            </p:nvGrpSpPr>
            <p:grpSpPr>
              <a:xfrm>
                <a:off x="7639682" y="950622"/>
                <a:ext cx="1428982" cy="1303600"/>
                <a:chOff x="6809605" y="3127589"/>
                <a:chExt cx="3667897" cy="3533502"/>
              </a:xfrm>
            </p:grpSpPr>
            <p:sp>
              <p:nvSpPr>
                <p:cNvPr id="40" name="Rectangle à coins arrondis 71"/>
                <p:cNvSpPr/>
                <p:nvPr/>
              </p:nvSpPr>
              <p:spPr>
                <a:xfrm>
                  <a:off x="7294747" y="3132935"/>
                  <a:ext cx="3182755" cy="3329250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</a:endParaRPr>
                </a:p>
              </p:txBody>
            </p:sp>
            <p:grpSp>
              <p:nvGrpSpPr>
                <p:cNvPr id="41" name="Groupe 23"/>
                <p:cNvGrpSpPr>
                  <a:grpSpLocks/>
                </p:cNvGrpSpPr>
                <p:nvPr/>
              </p:nvGrpSpPr>
              <p:grpSpPr bwMode="auto">
                <a:xfrm>
                  <a:off x="6809605" y="3127589"/>
                  <a:ext cx="3667897" cy="3533502"/>
                  <a:chOff x="243991" y="4182388"/>
                  <a:chExt cx="2579665" cy="2484975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>
                    <a:off x="994014" y="4490370"/>
                    <a:ext cx="1545240" cy="134417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243991" y="4182388"/>
                    <a:ext cx="2579665" cy="24849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lIns="110130" tIns="0" rIns="0" bIns="0"/>
                  <a:lstStyle>
                    <a:lvl1pPr defTabSz="820738" eaLnBrk="0" hangingPunct="0"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1pPr>
                    <a:lvl2pPr defTabSz="820738" eaLnBrk="0" hangingPunct="0"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2pPr>
                    <a:lvl3pPr defTabSz="820738" eaLnBrk="0" hangingPunct="0"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3pPr>
                    <a:lvl4pPr defTabSz="820738" eaLnBrk="0" hangingPunct="0"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4pPr>
                    <a:lvl5pPr defTabSz="820738" eaLnBrk="0" hangingPunct="0"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5pPr>
                    <a:lvl6pPr marL="1371600" indent="914400" defTabSz="82073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6pPr>
                    <a:lvl7pPr marL="1828800" indent="914400" defTabSz="82073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7pPr>
                    <a:lvl8pPr marL="2286000" indent="914400" defTabSz="82073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8pPr>
                    <a:lvl9pPr marL="2743200" indent="914400" defTabSz="82073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2" charset="0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defRPr>
                    </a:lvl9pPr>
                  </a:lstStyle>
                  <a:p>
                    <a:pPr marL="0" marR="0" lvl="0" indent="0" algn="ctr" defTabSz="820738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rPr>
                      <a:t>Objective: Support</a:t>
                    </a:r>
                    <a:r>
                      <a:rPr kumimoji="0" lang="fr-FR" sz="2000" b="0" i="0" u="none" strike="noStrike" kern="0" cap="none" spc="0" normalizeH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Helvetica Light" pitchFamily="2" charset="0"/>
                        <a:cs typeface="Helvetica Light" pitchFamily="2" charset="0"/>
                        <a:sym typeface="Helvetica Light" pitchFamily="2" charset="0"/>
                      </a:rPr>
                      <a:t> Policy</a:t>
                    </a:r>
                    <a:endParaRPr kumimoji="0" lang="fr-FR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Helvetica Light" pitchFamily="2" charset="0"/>
                      <a:cs typeface="Helvetica Light" pitchFamily="2" charset="0"/>
                      <a:sym typeface="Helvetica Light" pitchFamily="2" charset="0"/>
                    </a:endParaRPr>
                  </a:p>
                </p:txBody>
              </p:sp>
            </p:grpSp>
          </p:grpSp>
          <p:sp>
            <p:nvSpPr>
              <p:cNvPr id="44" name="CasellaDiTesto 7"/>
              <p:cNvSpPr txBox="1"/>
              <p:nvPr/>
            </p:nvSpPr>
            <p:spPr>
              <a:xfrm>
                <a:off x="5754852" y="2256193"/>
                <a:ext cx="2170646" cy="1430392"/>
              </a:xfrm>
              <a:prstGeom prst="rect">
                <a:avLst/>
              </a:prstGeom>
              <a:noFill/>
            </p:spPr>
            <p:txBody>
              <a:bodyPr wrap="square" lIns="349758" tIns="174879" rIns="349758" bIns="174879">
                <a:spAutoFit/>
              </a:bodyPr>
              <a:lstStyle/>
              <a:p>
                <a:pPr algn="ctr" defTabSz="3497580">
                  <a:defRPr/>
                </a:pPr>
                <a:r>
                  <a:rPr lang="en-US" sz="1400" b="1" kern="1400" dirty="0" smtClean="0">
                    <a:solidFill>
                      <a:srgbClr val="336699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STAS model simulations and scenarios (participatory approach)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 bwMode="auto">
              <a:xfrm>
                <a:off x="4316363" y="1505488"/>
                <a:ext cx="0" cy="4885198"/>
              </a:xfrm>
              <a:prstGeom prst="lin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31750" cap="flat" cmpd="sng" algn="ctr">
                <a:solidFill>
                  <a:srgbClr val="336699"/>
                </a:solidFill>
                <a:prstDash val="dash"/>
                <a:miter lim="0"/>
                <a:headEnd type="none" w="med" len="med"/>
                <a:tailEnd type="none" w="med" len="med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  <p:sp>
            <p:nvSpPr>
              <p:cNvPr id="61" name="ZoneTexte 92"/>
              <p:cNvSpPr txBox="1"/>
              <p:nvPr/>
            </p:nvSpPr>
            <p:spPr>
              <a:xfrm>
                <a:off x="515714" y="395146"/>
                <a:ext cx="2778187" cy="646331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  <a:sym typeface="Helvetica Light" charset="0"/>
                  </a:rPr>
                  <a:t>SOFTWARE DEVELOPMENT AND CAPACITY BUILDING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  <a:sym typeface="Helvetica Light" charset="0"/>
                </a:endParaRPr>
              </a:p>
            </p:txBody>
          </p:sp>
          <p:sp>
            <p:nvSpPr>
              <p:cNvPr id="66" name="ZoneTexte 92"/>
              <p:cNvSpPr txBox="1"/>
              <p:nvPr/>
            </p:nvSpPr>
            <p:spPr>
              <a:xfrm>
                <a:off x="4937295" y="386282"/>
                <a:ext cx="2778187" cy="646331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"/>
                    <a:cs typeface=""/>
                    <a:sym typeface="Helvetica Light" charset="0"/>
                  </a:rPr>
                  <a:t>APPLICATION OF THE FREEWAT PLATFORM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"/>
                  <a:cs typeface=""/>
                  <a:sym typeface="Helvetica Light" charset="0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031" y="1928164"/>
                <a:ext cx="1511489" cy="839228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1951" y="3647808"/>
                <a:ext cx="2501572" cy="1951919"/>
              </a:xfrm>
              <a:prstGeom prst="rect">
                <a:avLst/>
              </a:prstGeom>
            </p:spPr>
          </p:pic>
        </p:grpSp>
      </p:grpSp>
      <p:sp>
        <p:nvSpPr>
          <p:cNvPr id="38" name="Rectangle 37"/>
          <p:cNvSpPr/>
          <p:nvPr/>
        </p:nvSpPr>
        <p:spPr>
          <a:xfrm>
            <a:off x="871190" y="6467150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Model developed in partnership with FREEWAT project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GGRETA Project - Outcome 2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842830"/>
            <a:ext cx="871296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336699"/>
                </a:solidFill>
                <a:latin typeface="Trebuchet MS" charset="0"/>
                <a:ea typeface="Trebuchet MS" charset="0"/>
                <a:cs typeface="Trebuchet MS" charset="0"/>
              </a:rPr>
              <a:t>Outcome </a:t>
            </a:r>
            <a:r>
              <a:rPr lang="en-US" sz="2200" b="1" i="1" dirty="0">
                <a:solidFill>
                  <a:srgbClr val="336699"/>
                </a:solidFill>
                <a:latin typeface="Trebuchet MS" charset="0"/>
                <a:ea typeface="Trebuchet MS" charset="0"/>
                <a:cs typeface="Trebuchet MS" charset="0"/>
              </a:rPr>
              <a:t>2 </a:t>
            </a:r>
            <a:r>
              <a:rPr lang="en-US" sz="2200" dirty="0">
                <a:solidFill>
                  <a:srgbClr val="336699"/>
                </a:solidFill>
                <a:latin typeface="Trebuchet MS" charset="0"/>
                <a:ea typeface="Trebuchet MS" charset="0"/>
                <a:cs typeface="Trebuchet MS" charset="0"/>
              </a:rPr>
              <a:t>- Enhanced cross-border dialogue </a:t>
            </a:r>
            <a:r>
              <a:rPr lang="en-US" sz="2200" dirty="0" smtClean="0">
                <a:solidFill>
                  <a:srgbClr val="336699"/>
                </a:solidFill>
                <a:latin typeface="Trebuchet MS" charset="0"/>
                <a:ea typeface="Trebuchet MS" charset="0"/>
                <a:cs typeface="Trebuchet MS" charset="0"/>
              </a:rPr>
              <a:t>and cooperation </a:t>
            </a:r>
            <a:r>
              <a:rPr lang="en-US" sz="2200" dirty="0">
                <a:solidFill>
                  <a:srgbClr val="336699"/>
                </a:solidFill>
                <a:latin typeface="Trebuchet MS" charset="0"/>
                <a:ea typeface="Trebuchet MS" charset="0"/>
                <a:cs typeface="Trebuchet MS" charset="0"/>
              </a:rPr>
              <a:t>based on development of </a:t>
            </a:r>
            <a:r>
              <a:rPr lang="en-US" sz="2200" dirty="0" smtClean="0">
                <a:solidFill>
                  <a:srgbClr val="336699"/>
                </a:solidFill>
                <a:latin typeface="Trebuchet MS" charset="0"/>
                <a:ea typeface="Trebuchet MS" charset="0"/>
                <a:cs typeface="Trebuchet MS" charset="0"/>
              </a:rPr>
              <a:t>shared management </a:t>
            </a:r>
            <a:r>
              <a:rPr lang="en-US" sz="2200" dirty="0">
                <a:solidFill>
                  <a:srgbClr val="336699"/>
                </a:solidFill>
                <a:latin typeface="Trebuchet MS" charset="0"/>
                <a:ea typeface="Trebuchet MS" charset="0"/>
                <a:cs typeface="Trebuchet MS" charset="0"/>
              </a:rPr>
              <a:t>tools, and recommendations for governance reforms focused on improving </a:t>
            </a:r>
            <a:r>
              <a:rPr lang="en-US" sz="2200" dirty="0" smtClean="0">
                <a:solidFill>
                  <a:srgbClr val="336699"/>
                </a:solidFill>
                <a:latin typeface="Trebuchet MS" charset="0"/>
                <a:ea typeface="Trebuchet MS" charset="0"/>
                <a:cs typeface="Trebuchet MS" charset="0"/>
              </a:rPr>
              <a:t>livelihoods, economic development, gender </a:t>
            </a:r>
            <a:r>
              <a:rPr lang="en-US" sz="2200" dirty="0">
                <a:solidFill>
                  <a:srgbClr val="336699"/>
                </a:solidFill>
                <a:latin typeface="Trebuchet MS" charset="0"/>
                <a:ea typeface="Trebuchet MS" charset="0"/>
                <a:cs typeface="Trebuchet MS" charset="0"/>
              </a:rPr>
              <a:t>equality and environmental sustainability</a:t>
            </a:r>
            <a:r>
              <a:rPr lang="en-US" sz="2200" dirty="0" smtClean="0">
                <a:solidFill>
                  <a:srgbClr val="336699"/>
                </a:solidFill>
                <a:latin typeface="Trebuchet MS" charset="0"/>
                <a:ea typeface="Trebuchet MS" charset="0"/>
                <a:cs typeface="Trebuchet MS" charset="0"/>
              </a:rPr>
              <a:t>.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"/>
          <p:cNvSpPr/>
          <p:nvPr/>
        </p:nvSpPr>
        <p:spPr bwMode="auto">
          <a:xfrm>
            <a:off x="395536" y="5595699"/>
            <a:ext cx="8309546" cy="1145669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algn="ctr" defTabSz="584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Increased Regional </a:t>
            </a:r>
            <a:r>
              <a:rPr lang="en-US" sz="22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Dialogue </a:t>
            </a:r>
            <a:r>
              <a:rPr lang="en-US" sz="22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on Conjunctive </a:t>
            </a:r>
            <a:r>
              <a:rPr lang="en-US" sz="22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Surface and Groundwater Management in Transboundary Contexts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charset="0"/>
              <a:ea typeface="Trebuchet MS" charset="0"/>
              <a:cs typeface="Trebuchet MS" charset="0"/>
              <a:sym typeface="Helvetica Light" charset="0"/>
            </a:endParaRPr>
          </a:p>
        </p:txBody>
      </p:sp>
      <p:sp>
        <p:nvSpPr>
          <p:cNvPr id="17" name="Oval 11"/>
          <p:cNvSpPr/>
          <p:nvPr/>
        </p:nvSpPr>
        <p:spPr bwMode="auto">
          <a:xfrm>
            <a:off x="704008" y="3166743"/>
            <a:ext cx="7632848" cy="137632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Setting-up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 of a Working Group for the establishment of a Multi-Country Consultation Mechanism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charset="0"/>
              <a:ea typeface="Trebuchet MS" charset="0"/>
              <a:cs typeface="Trebuchet MS" charset="0"/>
              <a:sym typeface="Helvetica Light" charset="0"/>
            </a:endParaRPr>
          </a:p>
        </p:txBody>
      </p:sp>
      <p:sp>
        <p:nvSpPr>
          <p:cNvPr id="18" name="Plus 17"/>
          <p:cNvSpPr/>
          <p:nvPr/>
        </p:nvSpPr>
        <p:spPr bwMode="auto">
          <a:xfrm>
            <a:off x="4063232" y="4646991"/>
            <a:ext cx="914400" cy="914400"/>
          </a:xfrm>
          <a:prstGeom prst="mathPlus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260115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9300"/>
                </a:solidFill>
                <a:latin typeface="Trebuchet MS" charset="0"/>
                <a:ea typeface="Trebuchet MS" charset="0"/>
                <a:cs typeface="Trebuchet MS" charset="0"/>
              </a:rPr>
              <a:t>Main objectives</a:t>
            </a:r>
            <a:endParaRPr lang="en-US" sz="2400" dirty="0">
              <a:solidFill>
                <a:srgbClr val="FF9300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55253" y="10424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56010" y="317246"/>
            <a:ext cx="9144000" cy="418058"/>
          </a:xfrm>
        </p:spPr>
        <p:txBody>
          <a:bodyPr>
            <a:normAutofit fontScale="90000"/>
          </a:bodyPr>
          <a:lstStyle/>
          <a:p>
            <a:pPr marL="228600" algn="ctr" defTabSz="584200" eaLnBrk="1"/>
            <a:r>
              <a:rPr lang="en-US" sz="2400" b="1" dirty="0" smtClean="0">
                <a:solidFill>
                  <a:srgbClr val="336699"/>
                </a:solidFill>
                <a:latin typeface="Trebuchet MS" charset="0"/>
                <a:ea typeface="Trebuchet MS" charset="0"/>
                <a:cs typeface="Trebuchet MS" charset="0"/>
              </a:rPr>
              <a:t>Working </a:t>
            </a:r>
            <a:r>
              <a:rPr lang="en-US" sz="2400" b="1" dirty="0">
                <a:solidFill>
                  <a:srgbClr val="336699"/>
                </a:solidFill>
                <a:latin typeface="Trebuchet MS" charset="0"/>
                <a:ea typeface="Trebuchet MS" charset="0"/>
                <a:cs typeface="Trebuchet MS" charset="0"/>
              </a:rPr>
              <a:t>Group for the establishment of a Multi-Country Cooperation Mechanism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010" y="1767747"/>
            <a:ext cx="8712968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b="1" dirty="0" smtClean="0">
                <a:solidFill>
                  <a:srgbClr val="336699"/>
                </a:solidFill>
                <a:latin typeface="Trebuchet MS" charset="0"/>
                <a:ea typeface="Trebuchet MS" charset="0"/>
                <a:cs typeface="Trebuchet MS" charset="0"/>
              </a:rPr>
              <a:t>Working Group for the establishment of a Multi-Country Cooperation Mechanism (MCCM):</a:t>
            </a:r>
          </a:p>
          <a:p>
            <a:endParaRPr lang="en-US" sz="2400" b="1" dirty="0" smtClean="0">
              <a:solidFill>
                <a:srgbClr val="336699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000" i="1" dirty="0">
                <a:solidFill>
                  <a:srgbClr val="336699"/>
                </a:solidFill>
                <a:latin typeface="Trebuchet MS" panose="020B0603020202020204" pitchFamily="34" charset="0"/>
              </a:rPr>
              <a:t>Formulate proposals for the structure, composition, </a:t>
            </a:r>
            <a:r>
              <a:rPr lang="en-US" sz="2000" i="1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mandate, </a:t>
            </a:r>
            <a:r>
              <a:rPr lang="en-US" sz="2000" i="1" dirty="0">
                <a:solidFill>
                  <a:srgbClr val="336699"/>
                </a:solidFill>
                <a:latin typeface="Trebuchet MS" panose="020B0603020202020204" pitchFamily="34" charset="0"/>
              </a:rPr>
              <a:t>funding, and functioning of a Multi-Country Consultation Mechanism for the governance and management of the </a:t>
            </a:r>
            <a:r>
              <a:rPr lang="en-US" sz="2000" i="1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STAS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2000" i="1" dirty="0">
              <a:solidFill>
                <a:srgbClr val="336699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b="1" dirty="0">
                <a:solidFill>
                  <a:srgbClr val="336699"/>
                </a:solidFill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Regional Dialogue on Conjunctive Surface and Groundwater Management in Transboundary </a:t>
            </a:r>
            <a:r>
              <a:rPr lang="en-US" sz="2400" b="1" dirty="0" smtClean="0">
                <a:solidFill>
                  <a:srgbClr val="336699"/>
                </a:solidFill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Contexts:</a:t>
            </a:r>
            <a:endParaRPr lang="en-US" sz="2400" b="1" dirty="0" smtClean="0">
              <a:solidFill>
                <a:srgbClr val="336699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en-US" sz="2400" b="1" dirty="0">
              <a:solidFill>
                <a:srgbClr val="336699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34290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000" i="1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Joint activities with AMCOW, SADC, IGAD</a:t>
            </a:r>
            <a:r>
              <a:rPr lang="fr-FR" sz="2000" i="1" dirty="0" smtClean="0">
                <a:solidFill>
                  <a:srgbClr val="33669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smtClean="0">
                <a:solidFill>
                  <a:srgbClr val="336699"/>
                </a:solidFill>
                <a:latin typeface="Trebuchet MS" panose="020B0603020202020204" pitchFamily="34" charset="0"/>
              </a:rPr>
              <a:t>ORASECOM, LIMCOM</a:t>
            </a:r>
            <a:endParaRPr lang="fr-FR" sz="2000" i="1" dirty="0">
              <a:solidFill>
                <a:srgbClr val="336699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The importance of STAS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1" y="800593"/>
            <a:ext cx="4363264" cy="3031763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004048" y="1062367"/>
            <a:ext cx="413995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900" b="1" u="sng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Area: </a:t>
            </a:r>
            <a:r>
              <a:rPr lang="en-US" sz="1900" b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86 000 km</a:t>
            </a:r>
            <a:r>
              <a:rPr lang="en-US" sz="1900" b="1" baseline="30000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2</a:t>
            </a:r>
          </a:p>
          <a:p>
            <a:pPr>
              <a:defRPr/>
            </a:pPr>
            <a:endParaRPr lang="en-US" sz="1900" b="1" dirty="0" smtClean="0">
              <a:solidFill>
                <a:schemeClr val="accent5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defRPr/>
            </a:pPr>
            <a:r>
              <a:rPr lang="en-US" sz="1900" b="1" u="sng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Rainfall: </a:t>
            </a:r>
            <a:r>
              <a:rPr lang="en-US" sz="1900" b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150-300 mm/yr</a:t>
            </a:r>
          </a:p>
          <a:p>
            <a:pPr>
              <a:defRPr/>
            </a:pPr>
            <a:endParaRPr lang="en-US" sz="1900" b="1" dirty="0" smtClean="0">
              <a:solidFill>
                <a:schemeClr val="accent5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defRPr/>
            </a:pPr>
            <a:r>
              <a:rPr lang="en-US" sz="1900" b="1" u="sng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Population: </a:t>
            </a:r>
            <a:r>
              <a:rPr lang="en-US" sz="1900" b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50 000</a:t>
            </a:r>
          </a:p>
          <a:p>
            <a:pPr>
              <a:defRPr/>
            </a:pPr>
            <a:endParaRPr lang="en-US" sz="1900" b="1" dirty="0" smtClean="0">
              <a:solidFill>
                <a:schemeClr val="accent5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defRPr/>
            </a:pPr>
            <a:r>
              <a:rPr lang="en-US" sz="1900" b="1" u="sng" dirty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Main economic activity: </a:t>
            </a:r>
            <a:r>
              <a:rPr lang="en-US" sz="1900" b="1" dirty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Agriculture and </a:t>
            </a:r>
            <a:r>
              <a:rPr lang="en-US" sz="1900" b="1" dirty="0" smtClean="0">
                <a:solidFill>
                  <a:schemeClr val="accent5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livestock</a:t>
            </a:r>
          </a:p>
          <a:p>
            <a:pPr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defRPr/>
            </a:pPr>
            <a:r>
              <a:rPr lang="en-US" sz="2400" b="1" u="sng" dirty="0" smtClean="0">
                <a:solidFill>
                  <a:srgbClr val="FFA329"/>
                </a:solidFill>
                <a:latin typeface="Trebuchet MS" charset="0"/>
                <a:ea typeface="Trebuchet MS" charset="0"/>
                <a:cs typeface="Trebuchet MS" charset="0"/>
              </a:rPr>
              <a:t>Human dependency on groundwater: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A329"/>
                </a:solidFill>
                <a:latin typeface="Trebuchet MS" charset="0"/>
                <a:ea typeface="Trebuchet MS" charset="0"/>
                <a:cs typeface="Trebuchet MS" charset="0"/>
              </a:rPr>
              <a:t>100%</a:t>
            </a:r>
          </a:p>
          <a:p>
            <a:pPr>
              <a:defRPr/>
            </a:pPr>
            <a:endParaRPr lang="en-US" sz="2400" b="1" dirty="0">
              <a:solidFill>
                <a:srgbClr val="FFA329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FFA329"/>
                </a:solidFill>
                <a:latin typeface="Trebuchet MS" charset="0"/>
                <a:ea typeface="Trebuchet MS" charset="0"/>
                <a:cs typeface="Trebuchet MS" charset="0"/>
              </a:rPr>
              <a:t>Considered as one of the 5 TBA hotspots in Southern Africa (SADC, 2016)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5012"/>
            <a:ext cx="4654313" cy="27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67544" y="6237312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59607" y="6681812"/>
            <a:ext cx="810577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95536" y="6345225"/>
            <a:ext cx="8461151" cy="285750"/>
            <a:chOff x="251520" y="3356992"/>
            <a:chExt cx="8461151" cy="28575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3356992"/>
              <a:ext cx="6877050" cy="285750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6296" y="3380804"/>
              <a:ext cx="1476375" cy="238125"/>
            </a:xfrm>
            <a:prstGeom prst="rect">
              <a:avLst/>
            </a:prstGeom>
          </p:spPr>
        </p:pic>
      </p:grp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GGRETA Project - Outcome 3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233798" y="103140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Outcome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3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capacity in groundwater governance, hydro-diplomacy and gender, and effective communication aiming at replication of project experiences and approaches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8078" y="4676235"/>
            <a:ext cx="7632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Includes cross-cutting activities that will contribute to the achievement of Outcomes 1 and 2</a:t>
            </a:r>
            <a:endParaRPr lang="en-US" i="1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lvl="1"/>
            <a:endParaRPr lang="fr-FR" sz="1600" dirty="0" smtClean="0">
              <a:latin typeface="Trebuchet MS" panose="020B0603020202020204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68078" y="3055626"/>
            <a:ext cx="7632848" cy="1376320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Capacity building</a:t>
            </a:r>
            <a:r>
              <a:rPr kumimoji="0" lang="en-US" sz="2200" b="1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 modules 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charset="0"/>
                <a:ea typeface="Trebuchet MS" charset="0"/>
                <a:cs typeface="Trebuchet MS" charset="0"/>
                <a:sym typeface="Helvetica Light" charset="0"/>
              </a:rPr>
              <a:t>on hydrogeology (modelling), international water law, domestic water legislation, and gender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charset="0"/>
              <a:ea typeface="Trebuchet MS" charset="0"/>
              <a:cs typeface="Trebuchet MS" charset="0"/>
              <a:sym typeface="Helvetica Light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47864" y="2407561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A329"/>
                </a:solidFill>
                <a:latin typeface="Trebuchet MS" charset="0"/>
                <a:ea typeface="Trebuchet MS" charset="0"/>
                <a:cs typeface="Trebuchet MS" charset="0"/>
              </a:rPr>
              <a:t>Main objectives</a:t>
            </a:r>
            <a:endParaRPr lang="en-US" sz="2400" dirty="0">
              <a:solidFill>
                <a:srgbClr val="FFA329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3" y="54240"/>
            <a:ext cx="4430822" cy="22179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42816" y="2215818"/>
            <a:ext cx="490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Group Photo @ </a:t>
            </a:r>
            <a:r>
              <a:rPr lang="en-US" sz="2400" b="1" dirty="0" err="1" smtClean="0"/>
              <a:t>Mariental</a:t>
            </a:r>
            <a:r>
              <a:rPr lang="en-US" sz="2400" b="1" dirty="0" smtClean="0"/>
              <a:t>, Namibia</a:t>
            </a:r>
            <a:endParaRPr lang="en-GB" sz="2400" b="1" dirty="0"/>
          </a:p>
        </p:txBody>
      </p:sp>
      <p:pic>
        <p:nvPicPr>
          <p:cNvPr id="11" name="Image 2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" y="176538"/>
            <a:ext cx="3511296" cy="16899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344" y="1949715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One of the irrigation farms in the STAS area (Namibia)</a:t>
            </a:r>
            <a:endParaRPr lang="en-GB" b="1" dirty="0"/>
          </a:p>
        </p:txBody>
      </p:sp>
      <p:pic>
        <p:nvPicPr>
          <p:cNvPr id="14" name="Picture 13" descr="C:\Users\kgabung\Desktop\Task_341_PostOT\Trips\Matsheng Trip 02July14\Photos Tlhalerwa\PictureCANON_2014 22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6" y="2660801"/>
            <a:ext cx="2919187" cy="228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kgabung\Desktop\Task_341_PostOT\Trips\Matsheng Trip 02July14\Photos Tlhalerwa\PictureCANON_2014 22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23" y="2848380"/>
            <a:ext cx="2790825" cy="20935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10896" y="5047488"/>
            <a:ext cx="700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Hand dug wells and Properly equipped </a:t>
            </a:r>
            <a:r>
              <a:rPr lang="en-US" b="1" dirty="0" smtClean="0"/>
              <a:t>water </a:t>
            </a:r>
            <a:r>
              <a:rPr lang="en-US" b="1" dirty="0" smtClean="0"/>
              <a:t>storage, </a:t>
            </a:r>
            <a:r>
              <a:rPr lang="en-US" b="1" dirty="0" err="1" smtClean="0"/>
              <a:t>Phepane</a:t>
            </a:r>
            <a:r>
              <a:rPr lang="en-US" b="1" dirty="0" smtClean="0"/>
              <a:t>, Botswana  </a:t>
            </a:r>
            <a:endParaRPr lang="en-GB" b="1" dirty="0"/>
          </a:p>
        </p:txBody>
      </p:sp>
      <p:pic>
        <p:nvPicPr>
          <p:cNvPr id="17" name="Picture 16" descr="C:\Users\kgabung\Desktop\Task_341_PostOT\Trips\Matsheng Trip 02July14\Photos Tlhalerwa\PictureCANON_2014 22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48" y="2870365"/>
            <a:ext cx="2771775" cy="207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8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0" y="8382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1912: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In the search for coal, Dr. Paul Range discovered struck artesian water in the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Stampriet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 Artesian Basin (SAB): a borehole at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Stamprietfontein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 (Namibia).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After World War I: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farms were developed for South African ex-soldiers along the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Auob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 River.  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After World War II: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further farms were developed for South African ex-soldiers, this time in the farther east lying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Nossob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 River area.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1960s to 80s: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Groundwater investigations and exploration for hydrocarbons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1970s and early 80s: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Hydrochemistry investigations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Calibri"/>
                <a:cs typeface="Arial"/>
              </a:rPr>
              <a:t>From 1980s onwards: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Calibri"/>
                <a:cs typeface="Arial"/>
              </a:rPr>
              <a:t>JICA study (2002) in Namibia and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Calibri"/>
                <a:cs typeface="Arial"/>
              </a:rPr>
              <a:t>Matsheng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Calibri"/>
                <a:cs typeface="Arial"/>
              </a:rPr>
              <a:t> study (2008) in Botswana   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cs typeface="Trebuchet MS"/>
            </a:endParaRPr>
          </a:p>
        </p:txBody>
      </p:sp>
      <p:pic>
        <p:nvPicPr>
          <p:cNvPr id="11" name="P 1" descr="0804030851b-ed"/>
          <p:cNvPicPr/>
          <p:nvPr/>
        </p:nvPicPr>
        <p:blipFill>
          <a:blip r:embed="rId2"/>
          <a:srcRect l="1473"/>
          <a:stretch>
            <a:fillRect/>
          </a:stretch>
        </p:blipFill>
        <p:spPr bwMode="auto">
          <a:xfrm>
            <a:off x="2483768" y="3717032"/>
            <a:ext cx="5669632" cy="299695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032584" y="37246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/>
            <a:r>
              <a:rPr lang="en-US" dirty="0" smtClean="0">
                <a:solidFill>
                  <a:srgbClr val="FF0000"/>
                </a:solidFill>
                <a:latin typeface="Calibri"/>
              </a:rPr>
              <a:t>First artesian water was struck in 1912 (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110m</a:t>
            </a:r>
            <a:r>
              <a:rPr lang="en-US" b="1" baseline="30000" dirty="0" smtClean="0">
                <a:solidFill>
                  <a:srgbClr val="FF0000"/>
                </a:solidFill>
                <a:latin typeface="Calibri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/hr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free flowing artesian borehole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) 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Historical background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STAS GGRETA 1 – Main objective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556792"/>
            <a:ext cx="4749150" cy="425502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-180528" y="1049816"/>
            <a:ext cx="56886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Multi-disciplinary in-depth assessment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Hydrogeological aspects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Environmental issues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Socio-economic</a:t>
            </a:r>
            <a:r>
              <a:rPr kumimoji="0" lang="en-US" sz="1800" b="0" i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 aspects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baseline="0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Institutional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setting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Legal</a:t>
            </a:r>
            <a:r>
              <a:rPr kumimoji="0" lang="en-US" sz="1800" b="0" i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 framework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78" y="3321876"/>
            <a:ext cx="2267607" cy="27452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32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STAS GGRETA 1 assessment indicators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  <p:pic>
        <p:nvPicPr>
          <p:cNvPr id="22" name="Picture 6" descr="https://www.auroragov.org/cs/groups/public/documents/digitalmedia/0099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0839"/>
            <a:ext cx="2663825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4"/>
          <p:cNvSpPr txBox="1">
            <a:spLocks/>
          </p:cNvSpPr>
          <p:nvPr/>
        </p:nvSpPr>
        <p:spPr bwMode="auto">
          <a:xfrm>
            <a:off x="3716313" y="3226068"/>
            <a:ext cx="4849069" cy="155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  <a:noAutofit/>
          </a:bodyPr>
          <a:lstStyle>
            <a:lvl1pPr marL="487363" indent="-487363" algn="l" defTabSz="13001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688" indent="-404813" algn="l" defTabSz="13001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4013" indent="-323850" algn="l" defTabSz="13001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4888" indent="-323850" algn="l" defTabSz="13001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763" indent="-323850" algn="l" defTabSz="1300163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81" indent="-325098" algn="l" defTabSz="13003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278" indent="-325098" algn="l" defTabSz="13003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475" indent="-325098" algn="l" defTabSz="13003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671" indent="-325098" algn="l" defTabSz="13003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003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Indicators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- </a:t>
            </a:r>
            <a:r>
              <a:rPr kumimoji="0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Smart combinations of variables in order to describe the complex aquifer system in 20 easy to understand and intuitive indicators</a:t>
            </a:r>
          </a:p>
          <a:p>
            <a:pPr marL="0" marR="0" lvl="0" indent="0" algn="l" defTabSz="13003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1800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- </a:t>
            </a:r>
            <a:r>
              <a:rPr lang="fr-FR" sz="1800" i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UNESCO’s</a:t>
            </a:r>
            <a:r>
              <a:rPr lang="fr-FR" sz="1800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1800" i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methodology</a:t>
            </a:r>
            <a:r>
              <a:rPr lang="fr-FR" sz="1800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1800" i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based</a:t>
            </a:r>
            <a:r>
              <a:rPr lang="fr-FR" sz="1800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on </a:t>
            </a:r>
            <a:r>
              <a:rPr lang="fr-FR" sz="1800" i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measurable</a:t>
            </a:r>
            <a:r>
              <a:rPr lang="fr-FR" sz="1800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and </a:t>
            </a:r>
            <a:r>
              <a:rPr lang="fr-FR" sz="1800" i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monitorable</a:t>
            </a:r>
            <a:r>
              <a:rPr lang="fr-FR" sz="1800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1800" i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indicators</a:t>
            </a:r>
            <a:r>
              <a:rPr lang="fr-FR" sz="1800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1800" i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proved</a:t>
            </a:r>
            <a:r>
              <a:rPr lang="fr-FR" sz="1800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to </a:t>
            </a:r>
            <a:r>
              <a:rPr lang="fr-FR" sz="1800" i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be</a:t>
            </a:r>
            <a:r>
              <a:rPr lang="fr-FR" sz="1800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a </a:t>
            </a:r>
            <a:r>
              <a:rPr lang="fr-FR" sz="1800" i="1" dirty="0" err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springboard</a:t>
            </a:r>
            <a:r>
              <a:rPr lang="fr-FR" sz="1800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to </a:t>
            </a:r>
            <a:r>
              <a:rPr lang="fr-FR" sz="1800" i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facilitate</a:t>
            </a:r>
            <a:r>
              <a:rPr lang="fr-FR" sz="1800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the formulation of </a:t>
            </a:r>
            <a:r>
              <a:rPr lang="fr-FR" sz="1800" i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policy</a:t>
            </a:r>
            <a:r>
              <a:rPr lang="fr-FR" sz="1800" i="1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1800" i="1" dirty="0" err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reforms</a:t>
            </a:r>
            <a:endParaRPr lang="fr-FR" sz="1800" i="1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marR="0" lvl="0" indent="0" algn="l" defTabSz="13003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56569" marR="0" lvl="1" indent="-406374" algn="l" defTabSz="13003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4" descr="Universal Indicator Pa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63" y="867116"/>
            <a:ext cx="3729037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8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pic>
        <p:nvPicPr>
          <p:cNvPr id="12" name="Imag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924877"/>
            <a:ext cx="7724775" cy="5008245"/>
          </a:xfrm>
          <a:prstGeom prst="rect">
            <a:avLst/>
          </a:prstGeom>
          <a:noFill/>
        </p:spPr>
      </p:pic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STAS GGRETA 1 structure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75482" y="692696"/>
            <a:ext cx="808990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51568" y="780076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en-US" sz="2000" b="1" dirty="0" smtClean="0">
                <a:solidFill>
                  <a:srgbClr val="FFA329"/>
                </a:solidFill>
                <a:latin typeface="Trebuchet MS" panose="020B0603020202020204" pitchFamily="34" charset="0"/>
              </a:rPr>
              <a:t>A step towards better cooperation and improved trust between the 3 countries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A329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742927" marR="0" lvl="1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Improved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knowledge and recognition of the importance and vulnerability of transboundary groundwater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resources: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Agreement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on the delineation of the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STAS.</a:t>
            </a:r>
          </a:p>
          <a:p>
            <a:pPr marL="1200103" marR="0" lvl="2" indent="-285750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Agreement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on a STAS hydrogeological conceptual model (covering recharge and discharge areas and rates, groundwater flow, and potential pollution risk areas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).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75482" y="187259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rebuchet MS Bold" charset="0"/>
                <a:sym typeface="Trebuchet MS Bold" charset="0"/>
              </a:rPr>
              <a:t>Main achievements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91" y="3242631"/>
            <a:ext cx="3725159" cy="31617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069" y="3183463"/>
            <a:ext cx="3664408" cy="3082902"/>
          </a:xfrm>
          <a:prstGeom prst="rect">
            <a:avLst/>
          </a:prstGeom>
        </p:spPr>
      </p:pic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75482" y="6443608"/>
            <a:ext cx="684076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463575" y="6792567"/>
            <a:ext cx="6848697" cy="2744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62680"/>
            <a:ext cx="1383594" cy="7953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6508365"/>
            <a:ext cx="5829300" cy="25717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73939" y="558561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Kalahari</a:t>
            </a:r>
            <a:endParaRPr kumimoji="0" lang="en-US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749143" y="5585614"/>
            <a:ext cx="254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Auob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 and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rebuchet MS" panose="020B0603020202020204" pitchFamily="34" charset="0"/>
              </a:rPr>
              <a:t>Nossob</a:t>
            </a:r>
            <a:endParaRPr kumimoji="0" lang="en-US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2061</Words>
  <Application>Microsoft Office PowerPoint</Application>
  <PresentationFormat>On-screen Show (4:3)</PresentationFormat>
  <Paragraphs>254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SimSun</vt:lpstr>
      <vt:lpstr>Aharoni</vt:lpstr>
      <vt:lpstr>Arial</vt:lpstr>
      <vt:lpstr>Calibri</vt:lpstr>
      <vt:lpstr>Calibri Light</vt:lpstr>
      <vt:lpstr>Cambria</vt:lpstr>
      <vt:lpstr>Helvetica Light</vt:lpstr>
      <vt:lpstr>Tahoma</vt:lpstr>
      <vt:lpstr>Times New Roman</vt:lpstr>
      <vt:lpstr>Trebuchet MS</vt:lpstr>
      <vt:lpstr>Trebuchet MS Bold</vt:lpstr>
      <vt:lpstr>Wingdings</vt:lpstr>
      <vt:lpstr>ヒラギノ角ゴ Pro W3</vt:lpstr>
      <vt:lpstr>Thème Office</vt:lpstr>
      <vt:lpstr>1_Thème Office</vt:lpstr>
      <vt:lpstr>PowerPoint Presentation</vt:lpstr>
      <vt:lpstr>The GGRETA Project (Governance of Groundwater Resources in Transboundary Aquifers )</vt:lpstr>
      <vt:lpstr>The importance of STAS</vt:lpstr>
      <vt:lpstr>PowerPoint Presentation</vt:lpstr>
      <vt:lpstr>Historical background</vt:lpstr>
      <vt:lpstr>STAS GGRETA 1 – Main objective</vt:lpstr>
      <vt:lpstr>STAS GGRETA 1 assessment indicators</vt:lpstr>
      <vt:lpstr>STAS GGRETA 1 structure</vt:lpstr>
      <vt:lpstr>Main achievements</vt:lpstr>
      <vt:lpstr>Main achievements</vt:lpstr>
      <vt:lpstr>Main achievements</vt:lpstr>
      <vt:lpstr>Main achievements</vt:lpstr>
      <vt:lpstr>Key findings and recommendations – Hydrogeology and S&amp;E</vt:lpstr>
      <vt:lpstr>PowerPoint Presentation</vt:lpstr>
      <vt:lpstr>Conceptual Model of the STAS</vt:lpstr>
      <vt:lpstr>PowerPoint Presentation</vt:lpstr>
      <vt:lpstr>PowerPoint Presentation</vt:lpstr>
      <vt:lpstr>Key findings and recommendations – Legal and Institutional</vt:lpstr>
      <vt:lpstr>Stampriet Transboundary Aquifer System (STAS) assessment - Way forward (Phase 2)---- </vt:lpstr>
      <vt:lpstr>GGRETA Phase 2 – Main Objectives</vt:lpstr>
      <vt:lpstr>Relevance of GGRETA Phase 2</vt:lpstr>
      <vt:lpstr>PowerPoint Presentation</vt:lpstr>
      <vt:lpstr>GGRETA Phase 2 – Organizational Chart</vt:lpstr>
      <vt:lpstr>Way forward in GGRETA Phase 2</vt:lpstr>
      <vt:lpstr>GGRETA Phase 2 – Outcomes</vt:lpstr>
      <vt:lpstr>GGRETA Project - Outcome 1</vt:lpstr>
      <vt:lpstr>PowerPoint Presentation</vt:lpstr>
      <vt:lpstr>GGRETA Project - Outcome 2</vt:lpstr>
      <vt:lpstr>Working Group for the establishment of a Multi-Country Cooperation Mechanism</vt:lpstr>
      <vt:lpstr>GGRETA Project - Outcome 3</vt:lpstr>
    </vt:vector>
  </TitlesOfParts>
  <Company>UNESCO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Carvalho Resende, Tales</dc:creator>
  <cp:lastModifiedBy>Dr. Piet Kenabatho</cp:lastModifiedBy>
  <cp:revision>30</cp:revision>
  <cp:lastPrinted>2016-12-07T11:31:01Z</cp:lastPrinted>
  <dcterms:created xsi:type="dcterms:W3CDTF">2016-12-07T10:07:44Z</dcterms:created>
  <dcterms:modified xsi:type="dcterms:W3CDTF">2017-09-06T08:11:05Z</dcterms:modified>
</cp:coreProperties>
</file>