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06" r:id="rId2"/>
    <p:sldId id="494" r:id="rId3"/>
    <p:sldId id="523" r:id="rId4"/>
    <p:sldId id="524" r:id="rId5"/>
    <p:sldId id="525" r:id="rId6"/>
    <p:sldId id="526" r:id="rId7"/>
    <p:sldId id="527" r:id="rId8"/>
    <p:sldId id="542" r:id="rId9"/>
    <p:sldId id="528" r:id="rId10"/>
    <p:sldId id="529" r:id="rId11"/>
    <p:sldId id="530" r:id="rId12"/>
    <p:sldId id="531" r:id="rId13"/>
    <p:sldId id="532" r:id="rId14"/>
    <p:sldId id="533" r:id="rId15"/>
    <p:sldId id="534" r:id="rId16"/>
    <p:sldId id="535" r:id="rId17"/>
    <p:sldId id="538" r:id="rId18"/>
    <p:sldId id="539" r:id="rId19"/>
    <p:sldId id="543" r:id="rId20"/>
    <p:sldId id="541" r:id="rId21"/>
  </p:sldIdLst>
  <p:sldSz cx="9144000" cy="6858000" type="screen4x3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92857" autoAdjust="0"/>
  </p:normalViewPr>
  <p:slideViewPr>
    <p:cSldViewPr>
      <p:cViewPr>
        <p:scale>
          <a:sx n="90" d="100"/>
          <a:sy n="90" d="100"/>
        </p:scale>
        <p:origin x="176" y="-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62" y="141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37E57B-CD57-4E8D-A8D0-2E18A0EF48F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AD69E0-A1E4-49A4-AC5D-7119273B08B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07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72C73D-0826-43C1-BDC5-91E88D565C00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3401DC-BF0F-4AD5-A76E-C935D150048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84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36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72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314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47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98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30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73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586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22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22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0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4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98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69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10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264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264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95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‹#›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36939" y="6505277"/>
            <a:ext cx="260077" cy="26789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0F3C-B854-4224-87E9-6A3A5329865E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3501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‹#›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mailto:Stefano.burchi@gmail.com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14575" y="5700315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5"/>
          <a:stretch>
            <a:fillRect/>
          </a:stretch>
        </p:blipFill>
        <p:spPr bwMode="auto">
          <a:xfrm>
            <a:off x="172346" y="5839064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73" y="5895489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14575" y="566124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03" y="5886302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4" y="5830913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91" y="5830913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608089" y="2727578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916" y="719769"/>
            <a:ext cx="3564232" cy="1400234"/>
          </a:xfrm>
          <a:prstGeom prst="rect">
            <a:avLst/>
          </a:prstGeom>
        </p:spPr>
      </p:pic>
      <p:pic>
        <p:nvPicPr>
          <p:cNvPr id="26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79" y="398489"/>
            <a:ext cx="3172780" cy="1823783"/>
          </a:xfrm>
          <a:prstGeom prst="rect">
            <a:avLst/>
          </a:prstGeom>
        </p:spPr>
      </p:pic>
      <p:sp>
        <p:nvSpPr>
          <p:cNvPr id="27" name="AutoShape 11"/>
          <p:cNvSpPr>
            <a:spLocks/>
          </p:cNvSpPr>
          <p:nvPr/>
        </p:nvSpPr>
        <p:spPr bwMode="auto">
          <a:xfrm>
            <a:off x="0" y="3741424"/>
            <a:ext cx="9036496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s-ES_tradnl" sz="36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TRENDS AND DEVELOPMENTS IN DOMESTIC WATER LEGISLATION </a:t>
            </a:r>
          </a:p>
          <a:p>
            <a:pPr algn="ctr"/>
            <a:r>
              <a:rPr lang="es-ES_tradnl" sz="36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– A COMPARATIVE OVERVIEW -</a:t>
            </a:r>
            <a:endParaRPr lang="en-US" altLang="en-US" sz="2400" dirty="0"/>
          </a:p>
        </p:txBody>
      </p:sp>
      <p:sp>
        <p:nvSpPr>
          <p:cNvPr id="25" name="AutoShape 2"/>
          <p:cNvSpPr>
            <a:spLocks/>
          </p:cNvSpPr>
          <p:nvPr/>
        </p:nvSpPr>
        <p:spPr bwMode="auto">
          <a:xfrm>
            <a:off x="3945899" y="5895762"/>
            <a:ext cx="4931518" cy="37958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square" lIns="50797" tIns="50797" rIns="50797" bIns="50797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r" eaLnBrk="1"/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Stefano </a:t>
            </a:r>
            <a:r>
              <a:rPr lang="en-US" altLang="en-US" sz="1800" b="1" dirty="0" err="1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Burchi</a:t>
            </a:r>
            <a:r>
              <a:rPr lang="en-US" altLang="en-US" sz="1800" b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, UNESCO</a:t>
            </a: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731838" y="9412288"/>
            <a:ext cx="115395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9" name="AutoShape 2"/>
          <p:cNvSpPr>
            <a:spLocks/>
          </p:cNvSpPr>
          <p:nvPr/>
        </p:nvSpPr>
        <p:spPr bwMode="auto">
          <a:xfrm>
            <a:off x="9093200" y="8201025"/>
            <a:ext cx="3292475" cy="9334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797" tIns="50797" rIns="50797" bIns="50797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r" eaLnBrk="1"/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Stefano </a:t>
            </a:r>
            <a:r>
              <a:rPr lang="en-US" altLang="en-US" sz="1800" b="1" dirty="0" err="1">
                <a:solidFill>
                  <a:srgbClr val="3B7A6A"/>
                </a:solidFill>
                <a:latin typeface="Trebuchet MS" charset="0"/>
                <a:sym typeface="Trebuchet MS" charset="0"/>
              </a:rPr>
              <a:t>Burchi</a:t>
            </a:r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 UNESCO</a:t>
            </a:r>
          </a:p>
          <a:p>
            <a:pPr algn="r" eaLnBrk="1"/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Francesco </a:t>
            </a:r>
            <a:r>
              <a:rPr lang="en-US" altLang="en-US" sz="1800" b="1" dirty="0" err="1">
                <a:solidFill>
                  <a:srgbClr val="3B7A6A"/>
                </a:solidFill>
                <a:latin typeface="Trebuchet MS" charset="0"/>
                <a:sym typeface="Trebuchet MS" charset="0"/>
              </a:rPr>
              <a:t>Sindico</a:t>
            </a:r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, </a:t>
            </a:r>
            <a:r>
              <a:rPr lang="en-US" altLang="en-US" sz="1800" b="1" dirty="0" err="1">
                <a:solidFill>
                  <a:srgbClr val="3B7A6A"/>
                </a:solidFill>
                <a:latin typeface="Trebuchet MS" charset="0"/>
                <a:sym typeface="Trebuchet MS" charset="0"/>
              </a:rPr>
              <a:t>Strathclyde</a:t>
            </a:r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 </a:t>
            </a:r>
            <a:endParaRPr lang="en-US" altLang="en-US" b="1" dirty="0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V="1">
            <a:off x="884238" y="9564688"/>
            <a:ext cx="115395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1" name="AutoShape 6"/>
          <p:cNvSpPr>
            <a:spLocks/>
          </p:cNvSpPr>
          <p:nvPr/>
        </p:nvSpPr>
        <p:spPr bwMode="auto">
          <a:xfrm>
            <a:off x="2726455" y="4604011"/>
            <a:ext cx="3149600" cy="671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797" tIns="50797" rIns="50797" bIns="50797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ctr" eaLnBrk="1"/>
            <a:r>
              <a:rPr lang="en-US" altLang="en-US" sz="1800" i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3 April </a:t>
            </a:r>
            <a:r>
              <a:rPr lang="en-US" altLang="en-US" sz="1800" i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2017</a:t>
            </a:r>
          </a:p>
          <a:p>
            <a:pPr algn="ctr" eaLnBrk="1"/>
            <a:r>
              <a:rPr lang="en-US" altLang="en-US" sz="1800" i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Pretoria, </a:t>
            </a:r>
            <a:r>
              <a:rPr lang="en-US" altLang="en-US" sz="1800" i="1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South Africa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0913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/3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899592" y="908720"/>
            <a:ext cx="7715250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algn="just"/>
            <a:r>
              <a:rPr lang="en-US" sz="3200" dirty="0">
                <a:solidFill>
                  <a:schemeClr val="tx2"/>
                </a:solidFill>
                <a:cs typeface="Verdana"/>
              </a:rPr>
              <a:t>3</a:t>
            </a:r>
            <a:r>
              <a:rPr lang="en-US" sz="3200" dirty="0" smtClean="0">
                <a:solidFill>
                  <a:schemeClr val="tx2"/>
                </a:solidFill>
                <a:cs typeface="Verdana"/>
              </a:rPr>
              <a:t>. Ensuring </a:t>
            </a:r>
            <a:r>
              <a:rPr lang="en-US" sz="3200" dirty="0">
                <a:solidFill>
                  <a:schemeClr val="tx2"/>
                </a:solidFill>
                <a:cs typeface="Verdana"/>
              </a:rPr>
              <a:t>f</a:t>
            </a:r>
            <a:r>
              <a:rPr lang="en-US" sz="3200" dirty="0" smtClean="0">
                <a:solidFill>
                  <a:schemeClr val="tx2"/>
                </a:solidFill>
                <a:cs typeface="Verdana"/>
              </a:rPr>
              <a:t>lexibility of the established allocation pattern of water resources for different uses</a:t>
            </a:r>
          </a:p>
          <a:p>
            <a:pPr algn="just"/>
            <a:endParaRPr lang="en-GB" sz="2400" u="sng" dirty="0" smtClean="0">
              <a:solidFill>
                <a:schemeClr val="tx2"/>
              </a:solidFill>
            </a:endParaRPr>
          </a:p>
          <a:p>
            <a:pPr algn="just"/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ISSUE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 </a:t>
            </a:r>
            <a:r>
              <a:rPr lang="en-GB" sz="2000" dirty="0" smtClean="0">
                <a:solidFill>
                  <a:schemeClr val="tx2"/>
                </a:solidFill>
                <a:latin typeface="Verdana" charset="0"/>
              </a:rPr>
              <a:t>striking a balance between the security of title sought by investors and the uncertainty of available supplies resulting from climate variability, and changing rainfall, economic, technological, etc. circumstances</a:t>
            </a:r>
          </a:p>
          <a:p>
            <a:pPr algn="just"/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LEGISLATIVE APPROACHES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</a:t>
            </a: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U</a:t>
            </a:r>
            <a:r>
              <a:rPr lang="en-US" sz="2400" dirty="0" err="1" smtClean="0">
                <a:solidFill>
                  <a:schemeClr val="tx2"/>
                </a:solidFill>
              </a:rPr>
              <a:t>ser</a:t>
            </a:r>
            <a:r>
              <a:rPr lang="en-US" sz="2400" dirty="0" smtClean="0">
                <a:solidFill>
                  <a:schemeClr val="tx2"/>
                </a:solidFill>
              </a:rPr>
              <a:t> rights subject to term of duration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Review and downwards variation of existing abstraction rights during their life – compensation issue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/4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827584" y="908720"/>
            <a:ext cx="7715250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algn="just"/>
            <a:r>
              <a:rPr lang="en-US" sz="3600" dirty="0">
                <a:solidFill>
                  <a:schemeClr val="tx2"/>
                </a:solidFill>
              </a:rPr>
              <a:t>4</a:t>
            </a:r>
            <a:r>
              <a:rPr lang="en-US" sz="3600" dirty="0" smtClean="0">
                <a:solidFill>
                  <a:schemeClr val="tx2"/>
                </a:solidFill>
              </a:rPr>
              <a:t>. Putting a premium on the economic efficiency of allocation of available water resources</a:t>
            </a:r>
          </a:p>
          <a:p>
            <a:endParaRPr lang="en-US" sz="36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ISSUE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 balancing the economic efficiency of allocation of an ever scarcer resource with equity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LEGISLATIVE APPROACHES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</a:t>
            </a: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Regulated marketing of </a:t>
            </a:r>
            <a:r>
              <a:rPr lang="en-GB" sz="2400" dirty="0" err="1" smtClean="0">
                <a:solidFill>
                  <a:schemeClr val="tx2"/>
                </a:solidFill>
                <a:latin typeface="Verdana" charset="0"/>
              </a:rPr>
              <a:t>abtraction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 rights</a:t>
            </a: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Charging for the abstraction and use of water (“user pays” principle) - including for the disposal of wastewater (“polluter pays” principle)  </a:t>
            </a: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/5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278" y="1017655"/>
            <a:ext cx="8460432" cy="4967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5</a:t>
            </a:r>
            <a:r>
              <a:rPr lang="en-US" sz="3600" dirty="0" smtClean="0">
                <a:solidFill>
                  <a:schemeClr val="tx2"/>
                </a:solidFill>
              </a:rPr>
              <a:t>. </a:t>
            </a:r>
            <a:r>
              <a:rPr lang="en-US" sz="3600" dirty="0">
                <a:solidFill>
                  <a:schemeClr val="tx2"/>
                </a:solidFill>
              </a:rPr>
              <a:t>Linking the regulation of water abstraction and pollution with land use regulation </a:t>
            </a:r>
          </a:p>
          <a:p>
            <a:pPr>
              <a:lnSpc>
                <a:spcPct val="90000"/>
              </a:lnSpc>
            </a:pPr>
            <a:endParaRPr lang="en-GB" sz="2000" u="sng" dirty="0">
              <a:solidFill>
                <a:schemeClr val="tx2"/>
              </a:solidFill>
              <a:latin typeface="Verdana" charset="0"/>
            </a:endParaRPr>
          </a:p>
          <a:p>
            <a:pPr algn="just">
              <a:lnSpc>
                <a:spcPct val="90000"/>
              </a:lnSpc>
            </a:pPr>
            <a:r>
              <a:rPr lang="en-GB" sz="2800" u="sng" dirty="0">
                <a:solidFill>
                  <a:schemeClr val="tx2"/>
                </a:solidFill>
                <a:latin typeface="Verdana" charset="0"/>
              </a:rPr>
              <a:t>ISSUE</a:t>
            </a:r>
            <a:r>
              <a:rPr lang="en-GB" sz="2800" dirty="0">
                <a:solidFill>
                  <a:schemeClr val="tx2"/>
                </a:solidFill>
                <a:latin typeface="Verdana" charset="0"/>
              </a:rPr>
              <a:t>: </a:t>
            </a: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recouping at law the connection that exists in nature between water resources and human activities above and under the ground</a:t>
            </a:r>
          </a:p>
          <a:p>
            <a:pPr algn="just">
              <a:lnSpc>
                <a:spcPct val="90000"/>
              </a:lnSpc>
            </a:pPr>
            <a:endParaRPr lang="en-GB" sz="2000" u="sng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GB" sz="2800" u="sng" dirty="0">
                <a:solidFill>
                  <a:schemeClr val="tx2"/>
                </a:solidFill>
                <a:latin typeface="Verdana" charset="0"/>
              </a:rPr>
              <a:t>LEGISLATIVE APPROACHES</a:t>
            </a:r>
            <a:r>
              <a:rPr lang="en-GB" sz="2800" dirty="0">
                <a:solidFill>
                  <a:schemeClr val="tx2"/>
                </a:solidFill>
                <a:latin typeface="Verdana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chemeClr val="tx2"/>
              </a:solidFill>
              <a:latin typeface="Verdana" charset="0"/>
            </a:endParaRPr>
          </a:p>
          <a:p>
            <a:pPr marL="457200" indent="-457200" algn="just">
              <a:lnSpc>
                <a:spcPct val="90000"/>
              </a:lnSpc>
              <a:buFont typeface="Arial"/>
              <a:buChar char="•"/>
            </a:pP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Regulation of land uses that generate “diffuse” water pollution – of groundwater in particular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/5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654869" y="913532"/>
            <a:ext cx="7715250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>
              <a:lnSpc>
                <a:spcPct val="90000"/>
              </a:lnSpc>
            </a:pPr>
            <a:endParaRPr lang="en-GB" sz="2800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GB" sz="2800" u="sng" dirty="0" smtClean="0">
                <a:solidFill>
                  <a:schemeClr val="tx2"/>
                </a:solidFill>
                <a:latin typeface="Verdana" charset="0"/>
              </a:rPr>
              <a:t>LEGISLATIVE APPROACHES (cont’d)</a:t>
            </a: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 marL="457200" lvl="0" indent="-457200" algn="just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Regulation of groundwater-consuming cultivation practices (notably, rice)</a:t>
            </a:r>
          </a:p>
          <a:p>
            <a:pPr lvl="0" algn="just">
              <a:lnSpc>
                <a:spcPct val="9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 marL="457200" indent="-457200" algn="just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Linking regulation of land and sub-soil uses (notably, urban development, mining, the deposit of dangerous </a:t>
            </a: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substances underground) and the regulation of water resources 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abstraction and protection from pollution</a:t>
            </a:r>
          </a:p>
          <a:p>
            <a:pPr algn="just"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 marL="457200" indent="-457200" algn="just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Zoning of the recharge and discharge areas of aquifers</a:t>
            </a:r>
          </a:p>
        </p:txBody>
      </p:sp>
    </p:spTree>
    <p:extLst>
      <p:ext uri="{BB962C8B-B14F-4D97-AF65-F5344CB8AC3E}">
        <p14:creationId xmlns:p14="http://schemas.microsoft.com/office/powerpoint/2010/main" val="1751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/6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430957" y="1165287"/>
            <a:ext cx="8389143" cy="461816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algn="just"/>
            <a:r>
              <a:rPr lang="en-US" sz="3200" dirty="0">
                <a:solidFill>
                  <a:schemeClr val="tx2"/>
                </a:solidFill>
                <a:latin typeface="Verdana"/>
                <a:cs typeface="Verdana"/>
              </a:rPr>
              <a:t>6</a:t>
            </a:r>
            <a:r>
              <a:rPr lang="en-US" sz="3200" dirty="0" smtClean="0">
                <a:solidFill>
                  <a:schemeClr val="tx2"/>
                </a:solidFill>
                <a:latin typeface="Verdana"/>
                <a:cs typeface="Verdana"/>
              </a:rPr>
              <a:t>. Accounting for customary rights and practices in statutory dispensations</a:t>
            </a:r>
          </a:p>
          <a:p>
            <a:pPr algn="just">
              <a:lnSpc>
                <a:spcPct val="90000"/>
              </a:lnSpc>
            </a:pPr>
            <a:endParaRPr lang="en-GB" sz="2800" u="sng" dirty="0" smtClean="0">
              <a:solidFill>
                <a:schemeClr val="tx2"/>
              </a:solidFill>
              <a:latin typeface="Verdana" charset="0"/>
            </a:endParaRPr>
          </a:p>
          <a:p>
            <a:pPr algn="just">
              <a:lnSpc>
                <a:spcPct val="90000"/>
              </a:lnSpc>
            </a:pPr>
            <a:r>
              <a:rPr lang="en-GB" sz="2800" u="sng" dirty="0" smtClean="0">
                <a:solidFill>
                  <a:schemeClr val="tx2"/>
                </a:solidFill>
                <a:latin typeface="Verdana" charset="0"/>
              </a:rPr>
              <a:t>ISSUE</a:t>
            </a: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: minimizing the potential for conflict between formal water rights and the customary rights of traditional communities</a:t>
            </a:r>
            <a:endParaRPr lang="en-GB" sz="2800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800" u="sng" dirty="0" smtClean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GB" sz="2800" u="sng" dirty="0" smtClean="0">
                <a:solidFill>
                  <a:schemeClr val="tx2"/>
                </a:solidFill>
                <a:latin typeface="Verdana" charset="0"/>
              </a:rPr>
              <a:t>LEGISLATIVE APPROACHES</a:t>
            </a: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: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Creating a separate legal “space” for customary rights (via wholesale recognition by operation of the law)</a:t>
            </a:r>
          </a:p>
        </p:txBody>
      </p:sp>
    </p:spTree>
    <p:extLst>
      <p:ext uri="{BB962C8B-B14F-4D97-AF65-F5344CB8AC3E}">
        <p14:creationId xmlns:p14="http://schemas.microsoft.com/office/powerpoint/2010/main" val="5597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/6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38114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481311" y="747676"/>
            <a:ext cx="8375376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LEGISLATIVE APPROACHES (cont’d):</a:t>
            </a:r>
          </a:p>
          <a:p>
            <a:pPr>
              <a:lnSpc>
                <a:spcPct val="90000"/>
              </a:lnSpc>
            </a:pPr>
            <a:endParaRPr lang="en-GB" sz="24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Conversion </a:t>
            </a: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(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voluntary) into formal water rights</a:t>
            </a:r>
          </a:p>
          <a:p>
            <a:pPr>
              <a:lnSpc>
                <a:spcPct val="9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Factoring customary rights in the process of granting abstraction licenses or wastewater discharge permits, at the point of – </a:t>
            </a:r>
          </a:p>
          <a:p>
            <a:pPr marL="914400" lvl="1" indent="-457200" algn="just">
              <a:lnSpc>
                <a:spcPct val="90000"/>
              </a:lnSpc>
              <a:buFont typeface="Wingdings" charset="2"/>
              <a:buChar char="ü"/>
            </a:pPr>
            <a:r>
              <a:rPr lang="en-GB" sz="2000" dirty="0">
                <a:solidFill>
                  <a:schemeClr val="tx2"/>
                </a:solidFill>
                <a:latin typeface="Verdana" charset="0"/>
              </a:rPr>
              <a:t>o</a:t>
            </a:r>
            <a:r>
              <a:rPr lang="en-GB" sz="2000" dirty="0" smtClean="0">
                <a:solidFill>
                  <a:schemeClr val="tx2"/>
                </a:solidFill>
                <a:latin typeface="Verdana" charset="0"/>
              </a:rPr>
              <a:t>pening up a proposed abstraction or discharge to public opinion – including that of affected parties</a:t>
            </a:r>
          </a:p>
          <a:p>
            <a:pPr marL="914400" lvl="1" indent="-457200" algn="just">
              <a:lnSpc>
                <a:spcPct val="90000"/>
              </a:lnSpc>
              <a:buFont typeface="Wingdings" charset="2"/>
              <a:buChar char="ü"/>
            </a:pPr>
            <a:r>
              <a:rPr lang="en-GB" sz="2000" dirty="0">
                <a:solidFill>
                  <a:schemeClr val="tx2"/>
                </a:solidFill>
                <a:latin typeface="Verdana" charset="0"/>
              </a:rPr>
              <a:t>d</a:t>
            </a:r>
            <a:r>
              <a:rPr lang="en-GB" sz="2000" dirty="0" smtClean="0">
                <a:solidFill>
                  <a:schemeClr val="tx2"/>
                </a:solidFill>
                <a:latin typeface="Verdana" charset="0"/>
              </a:rPr>
              <a:t>eciding on an application</a:t>
            </a:r>
          </a:p>
          <a:p>
            <a:pPr marL="457200" indent="-457200" algn="just">
              <a:lnSpc>
                <a:spcPct val="90000"/>
              </a:lnSpc>
              <a:buFont typeface="Wingdings" charset="2"/>
              <a:buChar char="ü"/>
            </a:pPr>
            <a:endParaRPr lang="en-GB" sz="2000" dirty="0" smtClean="0">
              <a:solidFill>
                <a:schemeClr val="tx2"/>
              </a:solidFill>
              <a:latin typeface="Verdana" charset="0"/>
            </a:endParaRPr>
          </a:p>
          <a:p>
            <a:pPr marL="457200" indent="-457200" algn="just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Restricting the discretionary authority of government to grant abstraction rights when these affect customary rights</a:t>
            </a:r>
          </a:p>
          <a:p>
            <a:pPr algn="just">
              <a:lnSpc>
                <a:spcPct val="90000"/>
              </a:lnSpc>
            </a:pPr>
            <a:endParaRPr lang="en-GB" sz="2400" dirty="0" smtClean="0">
              <a:solidFill>
                <a:schemeClr val="tx2"/>
              </a:solidFill>
              <a:latin typeface="Verdana" charset="0"/>
            </a:endParaRPr>
          </a:p>
          <a:p>
            <a:pPr marL="457200" indent="-457200" algn="just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Prioritizing customary rights in the allocation of available water resources</a:t>
            </a:r>
            <a:endParaRPr lang="en-GB" sz="2400" dirty="0">
              <a:solidFill>
                <a:schemeClr val="tx2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/7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38114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282278" y="781006"/>
            <a:ext cx="8726412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r>
              <a:rPr lang="en-US" sz="3200" dirty="0">
                <a:solidFill>
                  <a:schemeClr val="tx2"/>
                </a:solidFill>
                <a:latin typeface="Verdana"/>
                <a:cs typeface="Verdana"/>
              </a:rPr>
              <a:t>7</a:t>
            </a:r>
            <a:r>
              <a:rPr lang="en-US" sz="3200" dirty="0" smtClean="0">
                <a:solidFill>
                  <a:schemeClr val="tx2"/>
                </a:solidFill>
                <a:latin typeface="Verdana"/>
                <a:cs typeface="Verdana"/>
              </a:rPr>
              <a:t>. Fostering the participation of water users</a:t>
            </a:r>
          </a:p>
          <a:p>
            <a:pPr>
              <a:lnSpc>
                <a:spcPct val="80000"/>
              </a:lnSpc>
            </a:pPr>
            <a:endParaRPr lang="en-GB" sz="2400" u="sng" dirty="0" smtClean="0">
              <a:solidFill>
                <a:schemeClr val="tx2"/>
              </a:solidFill>
              <a:latin typeface="Verdana" charset="0"/>
            </a:endParaRPr>
          </a:p>
          <a:p>
            <a:pPr algn="just">
              <a:lnSpc>
                <a:spcPct val="80000"/>
              </a:lnSpc>
            </a:pPr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ISSUE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 promoting users’ involvement in the management of water resources they depend on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LEGISLATIVE APPROACHES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p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rior consultation to micro- (grant of abstraction licences and discharge permits) and macro-level (water resources planning) decision-making</a:t>
            </a:r>
          </a:p>
          <a:p>
            <a:pPr algn="just">
              <a:lnSpc>
                <a:spcPct val="80000"/>
              </a:lnSpc>
            </a:pPr>
            <a:endParaRPr lang="en-GB" sz="24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d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irect management of water resources under stress from over-extraction and/or pollution (</a:t>
            </a: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groundwater) by 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water users</a:t>
            </a: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’ 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associations</a:t>
            </a:r>
          </a:p>
          <a:p>
            <a:pPr algn="just">
              <a:lnSpc>
                <a:spcPct val="80000"/>
              </a:lnSpc>
            </a:pPr>
            <a:endParaRPr lang="en-GB" sz="24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u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sers’ representation in the RBOs</a:t>
            </a: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endParaRPr lang="en-US" sz="36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GB" sz="2800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2699792" y="-280233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CONCLUSIONS /1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38114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282278" y="942112"/>
            <a:ext cx="8574409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r>
              <a:rPr lang="en-US" sz="3600" dirty="0" smtClean="0">
                <a:solidFill>
                  <a:schemeClr val="tx2"/>
                </a:solidFill>
                <a:latin typeface="Verdana"/>
                <a:cs typeface="Verdana"/>
              </a:rPr>
              <a:t>A vast majority of contemporary water laws</a:t>
            </a:r>
            <a:r>
              <a:rPr lang="en-US" sz="3600" dirty="0" smtClean="0">
                <a:solidFill>
                  <a:schemeClr val="tx2"/>
                </a:solidFill>
              </a:rPr>
              <a:t>:</a:t>
            </a:r>
            <a:endParaRPr lang="en-GB" sz="3600" dirty="0">
              <a:solidFill>
                <a:schemeClr val="tx2"/>
              </a:solidFill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0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Assert the public property status of water</a:t>
            </a:r>
          </a:p>
          <a:p>
            <a:pPr algn="just">
              <a:lnSpc>
                <a:spcPct val="8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Pursue the integrated management of water resources through the regulated allocation of water resources for abstraction &amp; use, and for the disposal of wastewater</a:t>
            </a: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endParaRPr lang="en-GB" sz="28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Acknowledge access to water resources for the satisfaction of basic human needs as a matter of human rights </a:t>
            </a:r>
          </a:p>
          <a:p>
            <a:pPr algn="just">
              <a:lnSpc>
                <a:spcPct val="8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0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0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0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0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000" dirty="0" smtClean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800" dirty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800" dirty="0" smtClean="0">
              <a:latin typeface="Verdana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92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2699792" y="-280233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CONCLUSIONS /2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548680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282278" y="680405"/>
            <a:ext cx="8332564" cy="488409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800" dirty="0">
                <a:solidFill>
                  <a:schemeClr val="tx2"/>
                </a:solidFill>
                <a:latin typeface="Verdana" charset="0"/>
              </a:rPr>
              <a:t>Factor the requirements of water-dependent ecosystems in the allocation of water resources for productive uses</a:t>
            </a: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Seek to achieve flexibility in the allocation pattern of water resources for different uses</a:t>
            </a:r>
          </a:p>
          <a:p>
            <a:pPr algn="just">
              <a:lnSpc>
                <a:spcPct val="8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Pursue economic efficiency in the allocation of available stocks, without neglecting equity</a:t>
            </a:r>
          </a:p>
          <a:p>
            <a:pPr algn="just">
              <a:lnSpc>
                <a:spcPct val="8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Strive to link the regulation of water abstraction and pollution control with the regulation of land uses and uses of the sub-soil that impact on water resources</a:t>
            </a:r>
          </a:p>
          <a:p>
            <a:pPr algn="just">
              <a:lnSpc>
                <a:spcPct val="8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lang="en-GB" sz="2100" dirty="0" smtClean="0">
                <a:latin typeface="Verdana" charset="0"/>
              </a:rPr>
              <a:t> 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1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1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1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100" dirty="0" smtClean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100" dirty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100" dirty="0" smtClean="0">
              <a:latin typeface="Verdana" charset="0"/>
            </a:endParaRP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902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2699792" y="-280233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CONCLUSIONS /2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548680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282278" y="680405"/>
            <a:ext cx="8332564" cy="488409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algn="just">
              <a:lnSpc>
                <a:spcPct val="80000"/>
              </a:lnSpc>
            </a:pPr>
            <a:endParaRPr lang="en-GB" sz="21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800" dirty="0">
                <a:solidFill>
                  <a:schemeClr val="tx2"/>
                </a:solidFill>
                <a:latin typeface="Verdana" charset="0"/>
              </a:rPr>
              <a:t>Seek to reconcile customary water rights &amp; practices with formal water rights</a:t>
            </a:r>
          </a:p>
          <a:p>
            <a:pPr algn="just">
              <a:lnSpc>
                <a:spcPct val="8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Foster the involvement of water users in the management of the resource</a:t>
            </a:r>
          </a:p>
          <a:p>
            <a:pPr algn="just">
              <a:lnSpc>
                <a:spcPct val="8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Pattern the public-interest administration of water resources after the river/lake basin (or aquifer)</a:t>
            </a:r>
          </a:p>
          <a:p>
            <a:pPr algn="just">
              <a:lnSpc>
                <a:spcPct val="80000"/>
              </a:lnSpc>
            </a:pPr>
            <a:endParaRPr lang="en-GB" sz="28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Pursue integration of the government water administration through a national Water Authority </a:t>
            </a:r>
          </a:p>
          <a:p>
            <a:pPr>
              <a:lnSpc>
                <a:spcPct val="80000"/>
              </a:lnSpc>
            </a:pPr>
            <a:r>
              <a:rPr lang="en-GB" sz="2800" dirty="0" smtClean="0">
                <a:latin typeface="Verdana" charset="0"/>
              </a:rPr>
              <a:t> 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1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1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1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100" dirty="0" smtClean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100" dirty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100" dirty="0" smtClean="0">
              <a:latin typeface="Verdana" charset="0"/>
            </a:endParaRP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1634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1" name="AutoShape 5"/>
          <p:cNvSpPr>
            <a:spLocks/>
          </p:cNvSpPr>
          <p:nvPr/>
        </p:nvSpPr>
        <p:spPr bwMode="auto">
          <a:xfrm>
            <a:off x="436091" y="3162300"/>
            <a:ext cx="796213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/>
            <a:r>
              <a:rPr lang="en-US" sz="2800" dirty="0" smtClean="0">
                <a:solidFill>
                  <a:schemeClr val="tx2"/>
                </a:solidFill>
                <a:latin typeface="Verdana"/>
                <a:cs typeface="Verdana"/>
              </a:rPr>
              <a:t>The </a:t>
            </a:r>
            <a:r>
              <a:rPr lang="en-US" sz="2800" dirty="0">
                <a:solidFill>
                  <a:schemeClr val="tx2"/>
                </a:solidFill>
                <a:latin typeface="Verdana"/>
                <a:cs typeface="Verdana"/>
              </a:rPr>
              <a:t>indisputable trend is towards the public domain status of all water resources, surface as well as underground – with  very few </a:t>
            </a:r>
            <a:r>
              <a:rPr lang="en-US" sz="2800" dirty="0" smtClean="0">
                <a:solidFill>
                  <a:schemeClr val="tx2"/>
                </a:solidFill>
                <a:latin typeface="Verdana"/>
                <a:cs typeface="Verdana"/>
              </a:rPr>
              <a:t>exceptions</a:t>
            </a:r>
          </a:p>
          <a:p>
            <a:pPr algn="just"/>
            <a:endParaRPr lang="en-US" sz="2800" dirty="0">
              <a:solidFill>
                <a:schemeClr val="tx2"/>
              </a:solidFill>
              <a:latin typeface="Verdana"/>
              <a:cs typeface="Verdana"/>
            </a:endParaRPr>
          </a:p>
          <a:p>
            <a:r>
              <a:rPr lang="en-US" sz="2800" dirty="0">
                <a:solidFill>
                  <a:schemeClr val="tx2"/>
                </a:solidFill>
                <a:latin typeface="Verdana"/>
                <a:cs typeface="Verdana"/>
              </a:rPr>
              <a:t>This is the result of a variety of legal constructs –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  <a:latin typeface="Verdana"/>
                <a:cs typeface="Verdana"/>
              </a:rPr>
              <a:t>State ownership 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  <a:latin typeface="Verdana"/>
                <a:cs typeface="Verdana"/>
              </a:rPr>
              <a:t>public trusteeship (e.g., RSA)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  <a:latin typeface="Verdana"/>
                <a:cs typeface="Verdana"/>
              </a:rPr>
              <a:t>pre-eminent right of use vested in the State (e.g., Uganda)  </a:t>
            </a:r>
          </a:p>
          <a:p>
            <a:pPr algn="just"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1763688" y="-368882"/>
            <a:ext cx="5976664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Legal status of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resources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265163" y="1612224"/>
            <a:ext cx="98298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es-ES" sz="4800" dirty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THANK YOU!</a:t>
            </a:r>
          </a:p>
        </p:txBody>
      </p:sp>
      <p:sp>
        <p:nvSpPr>
          <p:cNvPr id="18" name="AutoShape 5"/>
          <p:cNvSpPr>
            <a:spLocks/>
          </p:cNvSpPr>
          <p:nvPr/>
        </p:nvSpPr>
        <p:spPr bwMode="auto">
          <a:xfrm>
            <a:off x="2646710" y="4432572"/>
            <a:ext cx="60960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Stefano </a:t>
            </a:r>
            <a:r>
              <a:rPr lang="es-ES" sz="28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Burchi</a:t>
            </a:r>
            <a:endParaRPr lang="es-ES" sz="28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r>
              <a:rPr lang="es-ES" sz="28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Chairman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International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Association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for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(AIDA), Rome, </a:t>
            </a:r>
            <a:r>
              <a:rPr lang="es-ES" sz="28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Italy</a:t>
            </a:r>
            <a:endParaRPr lang="es-ES" sz="28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r>
              <a:rPr lang="es-ES" sz="28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  <a:hlinkClick r:id="rId5"/>
              </a:rPr>
              <a:t>Stefano.burchi@gmail.com</a:t>
            </a:r>
            <a:endParaRPr lang="es-ES" sz="28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1" name="AutoShape 5"/>
          <p:cNvSpPr>
            <a:spLocks/>
          </p:cNvSpPr>
          <p:nvPr/>
        </p:nvSpPr>
        <p:spPr bwMode="auto">
          <a:xfrm>
            <a:off x="305692" y="3003544"/>
            <a:ext cx="8437017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342900" indent="-342900" algn="just">
              <a:buFont typeface="Arial"/>
              <a:buChar char="•"/>
            </a:pPr>
            <a:r>
              <a:rPr lang="en-GB" sz="2200" dirty="0">
                <a:solidFill>
                  <a:schemeClr val="tx2"/>
                </a:solidFill>
                <a:latin typeface="Verdana" charset="0"/>
              </a:rPr>
              <a:t>Administrative concessions, licences and the likes are the prevailing instrument of the allocation by Government of available water resources for abstraction &amp; use </a:t>
            </a:r>
            <a:endParaRPr lang="en-GB" sz="2200" dirty="0" smtClean="0">
              <a:solidFill>
                <a:schemeClr val="tx2"/>
              </a:solidFill>
              <a:latin typeface="Verdana" charset="0"/>
            </a:endParaRPr>
          </a:p>
          <a:p>
            <a:pPr algn="just"/>
            <a:endParaRPr lang="en-GB" sz="22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200" dirty="0">
                <a:solidFill>
                  <a:schemeClr val="tx2"/>
                </a:solidFill>
                <a:latin typeface="Verdana" charset="0"/>
              </a:rPr>
              <a:t>Abstraction &amp; user rights accruing from the above-mentioned instruments are subject to terms and conditions, including in particular as regards the term of duration (rights of indefinite duration are a rare exception</a:t>
            </a:r>
            <a:r>
              <a:rPr lang="en-GB" sz="2200" dirty="0" smtClean="0">
                <a:solidFill>
                  <a:schemeClr val="tx2"/>
                </a:solidFill>
                <a:latin typeface="Verdana" charset="0"/>
              </a:rPr>
              <a:t>)</a:t>
            </a:r>
          </a:p>
          <a:p>
            <a:pPr algn="just"/>
            <a:endParaRPr lang="en-GB" sz="22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200" dirty="0">
                <a:solidFill>
                  <a:schemeClr val="tx2"/>
                </a:solidFill>
                <a:latin typeface="Verdana" charset="0"/>
              </a:rPr>
              <a:t>Water resources plans (national, basin) provide a reference for the grant of abstraction &amp; use rights – all the more compelling if plan determinations are legally binding (e.g., Namibia, Ecuador, Vietnam, Bangladesh</a:t>
            </a:r>
            <a:r>
              <a:rPr lang="en-GB" sz="2200" dirty="0" smtClean="0">
                <a:solidFill>
                  <a:schemeClr val="tx2"/>
                </a:solidFill>
                <a:latin typeface="Verdana" charset="0"/>
              </a:rPr>
              <a:t>)</a:t>
            </a:r>
            <a:endParaRPr lang="en-US" sz="2200" dirty="0">
              <a:ea typeface="ＭＳ Ｐゴシック" charset="0"/>
            </a:endParaRP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2888010" y="-243409"/>
            <a:ext cx="5976664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Allocation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for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use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2888010" y="-243409"/>
            <a:ext cx="5976664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Pollution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control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135385" y="868958"/>
            <a:ext cx="8754218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marL="457200" indent="-457200" algn="just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Verdana"/>
                <a:cs typeface="Verdana"/>
              </a:rPr>
              <a:t>Administrative permits, authorizations and the likes are the prevailing instrument for the regulation of wastewater </a:t>
            </a:r>
            <a:r>
              <a:rPr lang="en-US" sz="2400" dirty="0" err="1" smtClean="0">
                <a:solidFill>
                  <a:schemeClr val="tx2"/>
                </a:solidFill>
                <a:latin typeface="Verdana"/>
                <a:cs typeface="Verdana"/>
              </a:rPr>
              <a:t>dicharges</a:t>
            </a:r>
            <a:r>
              <a:rPr lang="en-US" sz="2400" dirty="0" smtClean="0">
                <a:solidFill>
                  <a:schemeClr val="tx2"/>
                </a:solidFill>
                <a:latin typeface="Verdana"/>
                <a:cs typeface="Verdana"/>
              </a:rPr>
              <a:t> to freshwater bodies from “point” sources of pollution</a:t>
            </a:r>
          </a:p>
          <a:p>
            <a:pPr algn="just"/>
            <a:endParaRPr lang="en-US" sz="24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Verdana"/>
                <a:cs typeface="Verdana"/>
              </a:rPr>
              <a:t>Permits etc. are subject to terms and conditions, regarding in particular the quality of the effluent and/or of the receiving water </a:t>
            </a:r>
          </a:p>
          <a:p>
            <a:pPr algn="just"/>
            <a:endParaRPr lang="en-US" sz="24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Verdana"/>
                <a:cs typeface="Verdana"/>
              </a:rPr>
              <a:t>Regulation of the human activities which originate it (notably, cultivation practices, and the use of pesticides &amp; fertilizers) is at the heart of controlling </a:t>
            </a:r>
            <a:r>
              <a:rPr lang="en-US" sz="2400" dirty="0">
                <a:solidFill>
                  <a:schemeClr val="tx2"/>
                </a:solidFill>
                <a:latin typeface="Verdana"/>
                <a:cs typeface="Verdana"/>
              </a:rPr>
              <a:t>p</a:t>
            </a:r>
            <a:r>
              <a:rPr lang="en-US" sz="2400" dirty="0" smtClean="0">
                <a:solidFill>
                  <a:schemeClr val="tx2"/>
                </a:solidFill>
                <a:latin typeface="Verdana"/>
                <a:cs typeface="Verdana"/>
              </a:rPr>
              <a:t>ollution from “diffuse” sources (notably, the drainage from croplands)</a:t>
            </a:r>
            <a:endParaRPr lang="en-US" sz="2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207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2888010" y="-243409"/>
            <a:ext cx="5976664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Institutional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aspects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397943" y="980330"/>
            <a:ext cx="8275116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r>
              <a:rPr lang="en-US" sz="2800" dirty="0" smtClean="0">
                <a:solidFill>
                  <a:schemeClr val="tx2"/>
                </a:solidFill>
              </a:rPr>
              <a:t>There is a tendency to create a national Water Authority, tasked with: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inventory, monitoring, planning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g</a:t>
            </a:r>
            <a:r>
              <a:rPr lang="en-US" sz="2800" dirty="0" smtClean="0">
                <a:solidFill>
                  <a:schemeClr val="tx2"/>
                </a:solidFill>
              </a:rPr>
              <a:t>ranting of abstraction licenses and concessions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g</a:t>
            </a:r>
            <a:r>
              <a:rPr lang="en-US" sz="2800" dirty="0" smtClean="0">
                <a:solidFill>
                  <a:schemeClr val="tx2"/>
                </a:solidFill>
              </a:rPr>
              <a:t>ranting of wastewater discharge permits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There is a parallel tendency to create basin-level organizations, with –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functions ranging from consultative to executive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d</a:t>
            </a:r>
            <a:r>
              <a:rPr lang="en-US" sz="2800" dirty="0" smtClean="0">
                <a:solidFill>
                  <a:schemeClr val="tx2"/>
                </a:solidFill>
              </a:rPr>
              <a:t>ifferent complexity of internal structure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u</a:t>
            </a:r>
            <a:r>
              <a:rPr lang="en-US" sz="2800" dirty="0" smtClean="0">
                <a:solidFill>
                  <a:schemeClr val="tx2"/>
                </a:solidFill>
              </a:rPr>
              <a:t>sers’ representatives in the internal structure of RBOs, alongside government representatives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underlying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/1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899592" y="908720"/>
            <a:ext cx="7715250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1. Transition from private property status of water to public property status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400" u="sng" dirty="0" smtClean="0">
                <a:solidFill>
                  <a:schemeClr val="tx2"/>
                </a:solidFill>
                <a:latin typeface="Verdana" charset="0"/>
              </a:rPr>
              <a:t>ISSUES</a:t>
            </a:r>
            <a:r>
              <a:rPr lang="en-US" sz="2400" dirty="0" smtClean="0">
                <a:solidFill>
                  <a:schemeClr val="tx2"/>
                </a:solidFill>
                <a:latin typeface="Verdana" charset="0"/>
              </a:rPr>
              <a:t>: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  <a:latin typeface="Verdana" charset="0"/>
              </a:rPr>
              <a:t>t</a:t>
            </a:r>
            <a:r>
              <a:rPr lang="en-US" sz="2000" dirty="0" smtClean="0">
                <a:solidFill>
                  <a:schemeClr val="tx2"/>
                </a:solidFill>
                <a:latin typeface="Verdana" charset="0"/>
              </a:rPr>
              <a:t>akings of constitutionally-protected private property rights</a:t>
            </a:r>
            <a:endParaRPr lang="en-US" sz="2000" dirty="0">
              <a:solidFill>
                <a:schemeClr val="tx2"/>
              </a:solidFill>
              <a:latin typeface="Verdana" charset="0"/>
            </a:endParaRP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  <a:latin typeface="Verdana" charset="0"/>
              </a:rPr>
              <a:t>c</a:t>
            </a:r>
            <a:r>
              <a:rPr lang="en-US" sz="2000" dirty="0" smtClean="0">
                <a:solidFill>
                  <a:schemeClr val="tx2"/>
                </a:solidFill>
                <a:latin typeface="Verdana" charset="0"/>
              </a:rPr>
              <a:t>ompensation thereof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2400" u="sng" dirty="0" smtClean="0">
                <a:solidFill>
                  <a:schemeClr val="tx2"/>
                </a:solidFill>
                <a:latin typeface="Verdana" charset="0"/>
              </a:rPr>
              <a:t>LEGISLATIVE RESPONSE</a:t>
            </a:r>
            <a:r>
              <a:rPr lang="en-US" sz="2400" dirty="0" smtClean="0">
                <a:solidFill>
                  <a:schemeClr val="tx2"/>
                </a:solidFill>
                <a:latin typeface="Verdana" charset="0"/>
              </a:rPr>
              <a:t>: </a:t>
            </a:r>
            <a:endParaRPr lang="en-US" sz="2400" dirty="0">
              <a:solidFill>
                <a:schemeClr val="tx2"/>
              </a:solidFill>
              <a:latin typeface="Verdana" charset="0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  <a:latin typeface="Verdana" charset="0"/>
              </a:rPr>
              <a:t>u</a:t>
            </a:r>
            <a:r>
              <a:rPr lang="en-US" sz="2000" dirty="0" smtClean="0">
                <a:solidFill>
                  <a:schemeClr val="tx2"/>
                </a:solidFill>
                <a:latin typeface="Verdana" charset="0"/>
              </a:rPr>
              <a:t>ser rights accrue by direct operation of the law to former owners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2"/>
              </a:solidFill>
              <a:latin typeface="Verdana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Verdana" charset="0"/>
              </a:rPr>
              <a:t>It is on this basis that the courts have consistently upheld the constitutionality of Water Acts transitioning groundwater from private to public property status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Verdana" charset="0"/>
            </a:endParaRPr>
          </a:p>
          <a:p>
            <a:pPr marL="457200" indent="-457200">
              <a:lnSpc>
                <a:spcPct val="90000"/>
              </a:lnSpc>
            </a:pPr>
            <a:endParaRPr lang="en-US" sz="2400" dirty="0">
              <a:latin typeface="Verdana" charset="0"/>
            </a:endParaRP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99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underlying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/2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899592" y="908720"/>
            <a:ext cx="7715250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algn="just"/>
            <a:r>
              <a:rPr lang="en-US" sz="3200" dirty="0" smtClean="0">
                <a:solidFill>
                  <a:schemeClr val="tx2"/>
                </a:solidFill>
                <a:latin typeface="+mj-lt"/>
                <a:cs typeface="Verdana"/>
              </a:rPr>
              <a:t>2. Transition of existing uses to a new regulatory dispensation</a:t>
            </a:r>
          </a:p>
          <a:p>
            <a:pPr algn="just"/>
            <a:endParaRPr lang="en-US" sz="3200" dirty="0" smtClean="0">
              <a:solidFill>
                <a:schemeClr val="tx2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ISSUE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 transitioning existing lawful and </a:t>
            </a:r>
            <a:r>
              <a:rPr lang="en-GB" sz="2400" i="1" dirty="0" smtClean="0">
                <a:solidFill>
                  <a:schemeClr val="tx2"/>
                </a:solidFill>
                <a:latin typeface="Verdana" charset="0"/>
              </a:rPr>
              <a:t>de facto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 users to the new regulatory dispensation, and encouraging users to avail the new opportunities afforded</a:t>
            </a:r>
          </a:p>
          <a:p>
            <a:pPr algn="just"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LEGISLATIVE APPROACH: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c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onversion/regularization of existing abstraction rights and </a:t>
            </a:r>
            <a:r>
              <a:rPr lang="en-GB" sz="2400" i="1" dirty="0" smtClean="0">
                <a:solidFill>
                  <a:schemeClr val="tx2"/>
                </a:solidFill>
                <a:latin typeface="Verdana" charset="0"/>
              </a:rPr>
              <a:t>de facto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 uses, under penalty of forfeiture of rights and consequential unlawfulness of use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Verdana" charset="0"/>
              </a:rPr>
              <a:t> </a:t>
            </a:r>
            <a:endParaRPr lang="en-GB" sz="2400" dirty="0">
              <a:latin typeface="Verdana" charset="0"/>
            </a:endParaRP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36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/1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899592" y="908720"/>
            <a:ext cx="7715250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algn="just"/>
            <a:r>
              <a:rPr lang="en-US" sz="3200" dirty="0" smtClean="0">
                <a:solidFill>
                  <a:schemeClr val="tx2"/>
                </a:solidFill>
                <a:cs typeface="Verdana"/>
              </a:rPr>
              <a:t>1. Mainstreaming the human right to water in water resources legislation </a:t>
            </a:r>
          </a:p>
          <a:p>
            <a:pPr algn="just"/>
            <a:endParaRPr lang="en-GB" sz="2400" u="sng" dirty="0" smtClean="0">
              <a:solidFill>
                <a:schemeClr val="tx2"/>
              </a:solidFill>
            </a:endParaRPr>
          </a:p>
          <a:p>
            <a:pPr algn="just"/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ISSUE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 recognizing and operationalizing the human right to water </a:t>
            </a:r>
          </a:p>
          <a:p>
            <a:pPr algn="just"/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LEGISLATIVE APPROACHES:</a:t>
            </a:r>
            <a:endParaRPr lang="en-GB" sz="2400" dirty="0" smtClean="0">
              <a:solidFill>
                <a:schemeClr val="tx2"/>
              </a:solidFill>
              <a:latin typeface="Verdana" charset="0"/>
            </a:endParaRPr>
          </a:p>
          <a:p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Verdana" charset="0"/>
              </a:rPr>
              <a:t>Enshrining access to water resources for the satisfaction of basic human needs as a matter of (human) right </a:t>
            </a:r>
            <a:endParaRPr lang="en-GB" sz="20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Verdana" charset="0"/>
              </a:rPr>
              <a:t>Obligating the government to “guarantee” access to a water source and to avoid pollution of same (Peru, Ecuador)</a:t>
            </a:r>
          </a:p>
          <a:p>
            <a:pPr marL="342900" indent="-342900" algn="just">
              <a:buFont typeface="Arial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Verdana" charset="0"/>
              </a:rPr>
              <a:t>Ranking water for human consumption atop the priority list of water uses for allocation purposes</a:t>
            </a:r>
          </a:p>
          <a:p>
            <a:pPr marL="342900" indent="-342900" algn="just">
              <a:buFont typeface="Arial"/>
              <a:buChar char="•"/>
            </a:pPr>
            <a:endParaRPr lang="en-GB" sz="2000" dirty="0">
              <a:solidFill>
                <a:schemeClr val="tx2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/2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899592" y="908720"/>
            <a:ext cx="7715250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algn="just"/>
            <a:r>
              <a:rPr lang="en-US" sz="3200" dirty="0">
                <a:solidFill>
                  <a:schemeClr val="tx2"/>
                </a:solidFill>
                <a:cs typeface="Verdana"/>
              </a:rPr>
              <a:t>2</a:t>
            </a:r>
            <a:r>
              <a:rPr lang="en-US" sz="3200" dirty="0" smtClean="0">
                <a:solidFill>
                  <a:schemeClr val="tx2"/>
                </a:solidFill>
                <a:cs typeface="Verdana"/>
              </a:rPr>
              <a:t>. Factoring the demand of ecosystems in the allocation of water resources </a:t>
            </a:r>
          </a:p>
          <a:p>
            <a:pPr algn="just"/>
            <a:endParaRPr lang="en-GB" sz="2400" u="sng" dirty="0" smtClean="0">
              <a:solidFill>
                <a:schemeClr val="tx2"/>
              </a:solidFill>
            </a:endParaRPr>
          </a:p>
          <a:p>
            <a:pPr algn="just"/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ISSUE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 striking a balance between the ecosystem-support function and the development-support function of water</a:t>
            </a:r>
          </a:p>
          <a:p>
            <a:pPr algn="just"/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LEGISLATIVE APPROACHES (“Greening of water laws”)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</a:t>
            </a:r>
          </a:p>
          <a:p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Verdana" charset="0"/>
              </a:rPr>
              <a:t>Ecological flow requirements of watercourses </a:t>
            </a:r>
            <a:endParaRPr lang="en-GB" sz="20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Verdana" charset="0"/>
              </a:rPr>
              <a:t>Priority of ecosystems demand relative to other uses</a:t>
            </a:r>
            <a:endParaRPr lang="en-GB" sz="20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000" dirty="0">
                <a:solidFill>
                  <a:schemeClr val="tx2"/>
                </a:solidFill>
                <a:latin typeface="Verdana" charset="0"/>
              </a:rPr>
              <a:t>R</a:t>
            </a:r>
            <a:r>
              <a:rPr lang="en-GB" sz="2000" dirty="0" smtClean="0">
                <a:solidFill>
                  <a:schemeClr val="tx2"/>
                </a:solidFill>
                <a:latin typeface="Verdana" charset="0"/>
              </a:rPr>
              <a:t>eserve of water volumes and flows for the ecosystem</a:t>
            </a:r>
            <a:endParaRPr lang="en-GB" sz="20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Verdana" charset="0"/>
              </a:rPr>
              <a:t>EIA of proposed abstractions/wastewater discharges</a:t>
            </a:r>
            <a:endParaRPr lang="en-GB" sz="2000" dirty="0">
              <a:solidFill>
                <a:schemeClr val="tx2"/>
              </a:solidFill>
              <a:latin typeface="Verdana" charset="0"/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7289</TotalTime>
  <Words>1364</Words>
  <Application>Microsoft Macintosh PowerPoint</Application>
  <PresentationFormat>On-screen Show (4:3)</PresentationFormat>
  <Paragraphs>222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Calibri</vt:lpstr>
      <vt:lpstr>Courier New</vt:lpstr>
      <vt:lpstr>Helvetica Light</vt:lpstr>
      <vt:lpstr>MS PGothic</vt:lpstr>
      <vt:lpstr>ＭＳ Ｐゴシック</vt:lpstr>
      <vt:lpstr>Times New Roman</vt:lpstr>
      <vt:lpstr>Trebuchet MS</vt:lpstr>
      <vt:lpstr>Verdana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del Val Alonso</dc:creator>
  <cp:lastModifiedBy>Microsoft Office User</cp:lastModifiedBy>
  <cp:revision>617</cp:revision>
  <dcterms:created xsi:type="dcterms:W3CDTF">2015-11-27T19:16:17Z</dcterms:created>
  <dcterms:modified xsi:type="dcterms:W3CDTF">2017-04-02T21:20:02Z</dcterms:modified>
</cp:coreProperties>
</file>