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7">
  <p:sldMasterIdLst>
    <p:sldMasterId id="2147483648" r:id="rId2"/>
  </p:sldMasterIdLst>
  <p:notesMasterIdLst>
    <p:notesMasterId r:id="rId34"/>
  </p:notesMasterIdLst>
  <p:handoutMasterIdLst>
    <p:handoutMasterId r:id="rId35"/>
  </p:handoutMasterIdLst>
  <p:sldIdLst>
    <p:sldId id="256" r:id="rId3"/>
    <p:sldId id="334" r:id="rId4"/>
    <p:sldId id="328" r:id="rId5"/>
    <p:sldId id="339" r:id="rId6"/>
    <p:sldId id="333" r:id="rId7"/>
    <p:sldId id="271" r:id="rId8"/>
    <p:sldId id="276" r:id="rId9"/>
    <p:sldId id="324" r:id="rId10"/>
    <p:sldId id="332" r:id="rId11"/>
    <p:sldId id="335" r:id="rId12"/>
    <p:sldId id="329" r:id="rId13"/>
    <p:sldId id="330" r:id="rId14"/>
    <p:sldId id="327" r:id="rId15"/>
    <p:sldId id="331" r:id="rId16"/>
    <p:sldId id="336" r:id="rId17"/>
    <p:sldId id="337" r:id="rId18"/>
    <p:sldId id="338" r:id="rId19"/>
    <p:sldId id="341" r:id="rId20"/>
    <p:sldId id="320" r:id="rId21"/>
    <p:sldId id="311" r:id="rId22"/>
    <p:sldId id="317" r:id="rId23"/>
    <p:sldId id="318" r:id="rId24"/>
    <p:sldId id="305" r:id="rId25"/>
    <p:sldId id="313" r:id="rId26"/>
    <p:sldId id="283" r:id="rId27"/>
    <p:sldId id="284" r:id="rId28"/>
    <p:sldId id="285" r:id="rId29"/>
    <p:sldId id="286" r:id="rId30"/>
    <p:sldId id="323" r:id="rId31"/>
    <p:sldId id="278" r:id="rId32"/>
    <p:sldId id="326" r:id="rId3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41" d="100"/>
          <a:sy n="41" d="100"/>
        </p:scale>
        <p:origin x="-82" y="-595"/>
      </p:cViewPr>
      <p:guideLst>
        <p:guide orient="horz" pos="2160"/>
        <p:guide pos="3839"/>
      </p:guideLst>
    </p:cSldViewPr>
  </p:slideViewPr>
  <p:notesTextViewPr>
    <p:cViewPr>
      <p:scale>
        <a:sx n="1" d="1"/>
        <a:sy n="1" d="1"/>
      </p:scale>
      <p:origin x="0" y="0"/>
    </p:cViewPr>
  </p:notesTextViewPr>
  <p:sorterViewPr>
    <p:cViewPr>
      <p:scale>
        <a:sx n="50" d="100"/>
        <a:sy n="50" d="100"/>
      </p:scale>
      <p:origin x="0" y="4589"/>
    </p:cViewPr>
  </p:sorterViewPr>
  <p:notesViewPr>
    <p:cSldViewPr>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GB"/>
              <a:t>BH4 Draw Down with Date/Time</a:t>
            </a:r>
          </a:p>
        </c:rich>
      </c:tx>
      <c:layout>
        <c:manualLayout>
          <c:xMode val="edge"/>
          <c:yMode val="edge"/>
          <c:x val="0.34962717481358735"/>
          <c:y val="2.0380434782608696E-2"/>
        </c:manualLayout>
      </c:layout>
      <c:overlay val="0"/>
      <c:spPr>
        <a:noFill/>
        <a:ln w="25400">
          <a:noFill/>
        </a:ln>
      </c:spPr>
    </c:title>
    <c:autoTitleDeleted val="0"/>
    <c:plotArea>
      <c:layout>
        <c:manualLayout>
          <c:layoutTarget val="inner"/>
          <c:xMode val="edge"/>
          <c:yMode val="edge"/>
          <c:x val="8.2850041425020712E-2"/>
          <c:y val="0.12228260869565216"/>
          <c:w val="0.80944490472245234"/>
          <c:h val="0.73641304347826075"/>
        </c:manualLayout>
      </c:layout>
      <c:scatterChart>
        <c:scatterStyle val="lineMarker"/>
        <c:varyColors val="0"/>
        <c:ser>
          <c:idx val="0"/>
          <c:order val="0"/>
          <c:tx>
            <c:strRef>
              <c:f>'pumping=BH4(data)'!$C$2</c:f>
              <c:strCache>
                <c:ptCount val="1"/>
                <c:pt idx="0">
                  <c:v>dd</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'pumping=BH4(data)'!$B$3:$B$104</c:f>
              <c:numCache>
                <c:formatCode>m/d/yyyy\ h:mm</c:formatCode>
                <c:ptCount val="102"/>
                <c:pt idx="0">
                  <c:v>34898.583333333336</c:v>
                </c:pt>
                <c:pt idx="1">
                  <c:v>34898.583333333336</c:v>
                </c:pt>
                <c:pt idx="2">
                  <c:v>34898.584027777775</c:v>
                </c:pt>
                <c:pt idx="3">
                  <c:v>34898.584722222222</c:v>
                </c:pt>
                <c:pt idx="4">
                  <c:v>34898.585416666669</c:v>
                </c:pt>
                <c:pt idx="5">
                  <c:v>34898.586805555555</c:v>
                </c:pt>
                <c:pt idx="6">
                  <c:v>34898.587500000001</c:v>
                </c:pt>
                <c:pt idx="7">
                  <c:v>34898.588194444441</c:v>
                </c:pt>
                <c:pt idx="8">
                  <c:v>34898.588888888888</c:v>
                </c:pt>
                <c:pt idx="9">
                  <c:v>34898.589583333334</c:v>
                </c:pt>
                <c:pt idx="10">
                  <c:v>34898.590277777781</c:v>
                </c:pt>
                <c:pt idx="11">
                  <c:v>34898.591666666667</c:v>
                </c:pt>
                <c:pt idx="12">
                  <c:v>34898.593055555553</c:v>
                </c:pt>
                <c:pt idx="13">
                  <c:v>34898.594444444447</c:v>
                </c:pt>
                <c:pt idx="14">
                  <c:v>34898.595833333333</c:v>
                </c:pt>
                <c:pt idx="15">
                  <c:v>34898.597222222219</c:v>
                </c:pt>
                <c:pt idx="16">
                  <c:v>34898.600694444445</c:v>
                </c:pt>
                <c:pt idx="17">
                  <c:v>34898.604166666664</c:v>
                </c:pt>
                <c:pt idx="18">
                  <c:v>34898.625</c:v>
                </c:pt>
                <c:pt idx="19">
                  <c:v>34898.645833333336</c:v>
                </c:pt>
                <c:pt idx="20">
                  <c:v>34898.666666666664</c:v>
                </c:pt>
                <c:pt idx="21">
                  <c:v>34898.708333333336</c:v>
                </c:pt>
                <c:pt idx="22">
                  <c:v>34898.81527777778</c:v>
                </c:pt>
                <c:pt idx="23">
                  <c:v>34898.965277777781</c:v>
                </c:pt>
                <c:pt idx="24">
                  <c:v>34899.263888888891</c:v>
                </c:pt>
                <c:pt idx="25">
                  <c:v>34899.348611111112</c:v>
                </c:pt>
                <c:pt idx="26">
                  <c:v>34899.434027777781</c:v>
                </c:pt>
                <c:pt idx="27">
                  <c:v>34899.583333333336</c:v>
                </c:pt>
                <c:pt idx="28">
                  <c:v>34899.586805555555</c:v>
                </c:pt>
                <c:pt idx="29">
                  <c:v>34899.590277777781</c:v>
                </c:pt>
                <c:pt idx="30">
                  <c:v>34899.59375</c:v>
                </c:pt>
                <c:pt idx="31">
                  <c:v>34899.597222222219</c:v>
                </c:pt>
                <c:pt idx="32">
                  <c:v>34899.625</c:v>
                </c:pt>
                <c:pt idx="33">
                  <c:v>34899.666666666664</c:v>
                </c:pt>
                <c:pt idx="34">
                  <c:v>34899.708333333336</c:v>
                </c:pt>
                <c:pt idx="35">
                  <c:v>34899.829861111109</c:v>
                </c:pt>
                <c:pt idx="36">
                  <c:v>34899.961805555555</c:v>
                </c:pt>
                <c:pt idx="37">
                  <c:v>34900.295138888891</c:v>
                </c:pt>
                <c:pt idx="38">
                  <c:v>34900.402777777781</c:v>
                </c:pt>
                <c:pt idx="39">
                  <c:v>34900.550000000003</c:v>
                </c:pt>
                <c:pt idx="40">
                  <c:v>34900.756944444445</c:v>
                </c:pt>
                <c:pt idx="41">
                  <c:v>34900.927083333336</c:v>
                </c:pt>
                <c:pt idx="42">
                  <c:v>34901.25277777778</c:v>
                </c:pt>
                <c:pt idx="43">
                  <c:v>34901.618055555555</c:v>
                </c:pt>
                <c:pt idx="44">
                  <c:v>34901.916666666664</c:v>
                </c:pt>
                <c:pt idx="45">
                  <c:v>34902.341666666667</c:v>
                </c:pt>
                <c:pt idx="46">
                  <c:v>34902.489583333336</c:v>
                </c:pt>
                <c:pt idx="47">
                  <c:v>34902.534722222219</c:v>
                </c:pt>
                <c:pt idx="48">
                  <c:v>34902.565972222219</c:v>
                </c:pt>
                <c:pt idx="49">
                  <c:v>34902.569444444445</c:v>
                </c:pt>
                <c:pt idx="50">
                  <c:v>34902.572916666664</c:v>
                </c:pt>
                <c:pt idx="51">
                  <c:v>34902.576388888891</c:v>
                </c:pt>
                <c:pt idx="52">
                  <c:v>34902.579861111109</c:v>
                </c:pt>
                <c:pt idx="53">
                  <c:v>34902.583333333336</c:v>
                </c:pt>
                <c:pt idx="54">
                  <c:v>34902.711805555555</c:v>
                </c:pt>
                <c:pt idx="55">
                  <c:v>34902.829861111109</c:v>
                </c:pt>
                <c:pt idx="56">
                  <c:v>34902.951388888891</c:v>
                </c:pt>
                <c:pt idx="57">
                  <c:v>34903.261805555558</c:v>
                </c:pt>
                <c:pt idx="58">
                  <c:v>34903.513888888891</c:v>
                </c:pt>
                <c:pt idx="59">
                  <c:v>34903.71875</c:v>
                </c:pt>
                <c:pt idx="60">
                  <c:v>34903.836805555555</c:v>
                </c:pt>
                <c:pt idx="61">
                  <c:v>34903.963888888888</c:v>
                </c:pt>
                <c:pt idx="62">
                  <c:v>34904.300694444442</c:v>
                </c:pt>
                <c:pt idx="63">
                  <c:v>34904.503472222219</c:v>
                </c:pt>
                <c:pt idx="64">
                  <c:v>34904.652777777781</c:v>
                </c:pt>
                <c:pt idx="65">
                  <c:v>34904.826388888891</c:v>
                </c:pt>
                <c:pt idx="66">
                  <c:v>34904.960416666669</c:v>
                </c:pt>
                <c:pt idx="67">
                  <c:v>34905.288194444445</c:v>
                </c:pt>
                <c:pt idx="68">
                  <c:v>34905.556944444441</c:v>
                </c:pt>
                <c:pt idx="69">
                  <c:v>34905.835416666669</c:v>
                </c:pt>
                <c:pt idx="70">
                  <c:v>34906.362500000003</c:v>
                </c:pt>
                <c:pt idx="71">
                  <c:v>34906.512499999997</c:v>
                </c:pt>
                <c:pt idx="72">
                  <c:v>34906.704861111109</c:v>
                </c:pt>
                <c:pt idx="73">
                  <c:v>34906.909722222219</c:v>
                </c:pt>
                <c:pt idx="74">
                  <c:v>34907.277777777781</c:v>
                </c:pt>
                <c:pt idx="75">
                  <c:v>34907.518750000003</c:v>
                </c:pt>
                <c:pt idx="76">
                  <c:v>34907.690972222219</c:v>
                </c:pt>
                <c:pt idx="77">
                  <c:v>34907.751388888886</c:v>
                </c:pt>
                <c:pt idx="78">
                  <c:v>34907.826388888891</c:v>
                </c:pt>
                <c:pt idx="79">
                  <c:v>34908.277777777781</c:v>
                </c:pt>
                <c:pt idx="80">
                  <c:v>34908.53125</c:v>
                </c:pt>
                <c:pt idx="81">
                  <c:v>34908.673611111109</c:v>
                </c:pt>
                <c:pt idx="82">
                  <c:v>34908.832638888889</c:v>
                </c:pt>
                <c:pt idx="83">
                  <c:v>34909.295138888891</c:v>
                </c:pt>
                <c:pt idx="84">
                  <c:v>34909.522916666669</c:v>
                </c:pt>
                <c:pt idx="85">
                  <c:v>34909.802083333336</c:v>
                </c:pt>
                <c:pt idx="86">
                  <c:v>34910.368055555555</c:v>
                </c:pt>
                <c:pt idx="87">
                  <c:v>34911.291666666664</c:v>
                </c:pt>
                <c:pt idx="88">
                  <c:v>34911.4375</c:v>
                </c:pt>
                <c:pt idx="89">
                  <c:v>34911.5</c:v>
                </c:pt>
                <c:pt idx="90">
                  <c:v>34911.506944444445</c:v>
                </c:pt>
                <c:pt idx="91">
                  <c:v>34911.507638888892</c:v>
                </c:pt>
                <c:pt idx="92">
                  <c:v>34911.508333333331</c:v>
                </c:pt>
                <c:pt idx="93">
                  <c:v>34911.509027777778</c:v>
                </c:pt>
                <c:pt idx="94">
                  <c:v>34911.509722222225</c:v>
                </c:pt>
                <c:pt idx="95">
                  <c:v>34911.510416666664</c:v>
                </c:pt>
                <c:pt idx="96">
                  <c:v>34911.594444444447</c:v>
                </c:pt>
                <c:pt idx="97">
                  <c:v>34911.512499999997</c:v>
                </c:pt>
                <c:pt idx="98">
                  <c:v>34911.513888888891</c:v>
                </c:pt>
                <c:pt idx="99">
                  <c:v>34911.520833333336</c:v>
                </c:pt>
                <c:pt idx="100">
                  <c:v>34911.527777777781</c:v>
                </c:pt>
                <c:pt idx="101">
                  <c:v>34911.534722222219</c:v>
                </c:pt>
              </c:numCache>
            </c:numRef>
          </c:xVal>
          <c:yVal>
            <c:numRef>
              <c:f>'pumping=BH4(data)'!$C$3:$C$104</c:f>
              <c:numCache>
                <c:formatCode>General</c:formatCode>
                <c:ptCount val="102"/>
                <c:pt idx="0">
                  <c:v>0</c:v>
                </c:pt>
                <c:pt idx="1">
                  <c:v>0</c:v>
                </c:pt>
                <c:pt idx="2">
                  <c:v>6.6650000000000205</c:v>
                </c:pt>
                <c:pt idx="3">
                  <c:v>6.81</c:v>
                </c:pt>
                <c:pt idx="4">
                  <c:v>6.4500000000000171</c:v>
                </c:pt>
                <c:pt idx="5">
                  <c:v>6.47</c:v>
                </c:pt>
                <c:pt idx="6">
                  <c:v>6.4850000000000136</c:v>
                </c:pt>
                <c:pt idx="7">
                  <c:v>6.5100000000000193</c:v>
                </c:pt>
                <c:pt idx="8">
                  <c:v>6.5050000000000239</c:v>
                </c:pt>
                <c:pt idx="9">
                  <c:v>6.5100000000000193</c:v>
                </c:pt>
                <c:pt idx="10">
                  <c:v>6.5200000000000102</c:v>
                </c:pt>
                <c:pt idx="11">
                  <c:v>6.53</c:v>
                </c:pt>
                <c:pt idx="12">
                  <c:v>6.56</c:v>
                </c:pt>
                <c:pt idx="13">
                  <c:v>6.5500000000000114</c:v>
                </c:pt>
                <c:pt idx="14">
                  <c:v>6.5800000000000125</c:v>
                </c:pt>
                <c:pt idx="15">
                  <c:v>6.6000000000000227</c:v>
                </c:pt>
                <c:pt idx="16">
                  <c:v>6.6500000000000057</c:v>
                </c:pt>
                <c:pt idx="17">
                  <c:v>6.7050000000000125</c:v>
                </c:pt>
                <c:pt idx="18">
                  <c:v>6.9649999999999999</c:v>
                </c:pt>
                <c:pt idx="19">
                  <c:v>7.1300000000000239</c:v>
                </c:pt>
                <c:pt idx="20">
                  <c:v>7.2400000000000091</c:v>
                </c:pt>
                <c:pt idx="21">
                  <c:v>7.8900000000000148</c:v>
                </c:pt>
                <c:pt idx="22">
                  <c:v>8.1500000000000057</c:v>
                </c:pt>
                <c:pt idx="23">
                  <c:v>8.3300000000000125</c:v>
                </c:pt>
                <c:pt idx="24">
                  <c:v>8.4900000000000091</c:v>
                </c:pt>
                <c:pt idx="25">
                  <c:v>8.5200000000000102</c:v>
                </c:pt>
                <c:pt idx="26">
                  <c:v>8.5299999999999994</c:v>
                </c:pt>
                <c:pt idx="27">
                  <c:v>0.58000000000001251</c:v>
                </c:pt>
                <c:pt idx="28">
                  <c:v>7.6500000000000057</c:v>
                </c:pt>
                <c:pt idx="29">
                  <c:v>7.81</c:v>
                </c:pt>
                <c:pt idx="30">
                  <c:v>7.8600000000000136</c:v>
                </c:pt>
                <c:pt idx="31">
                  <c:v>7.9200000000000159</c:v>
                </c:pt>
                <c:pt idx="32">
                  <c:v>8.0299999999999994</c:v>
                </c:pt>
                <c:pt idx="33">
                  <c:v>8.3200000000000216</c:v>
                </c:pt>
                <c:pt idx="34">
                  <c:v>8.4300000000000068</c:v>
                </c:pt>
                <c:pt idx="35">
                  <c:v>8.5</c:v>
                </c:pt>
                <c:pt idx="36">
                  <c:v>8.5400000000000205</c:v>
                </c:pt>
                <c:pt idx="37">
                  <c:v>8.6300000000000239</c:v>
                </c:pt>
                <c:pt idx="38">
                  <c:v>8.6400000000000148</c:v>
                </c:pt>
                <c:pt idx="39">
                  <c:v>8.625</c:v>
                </c:pt>
                <c:pt idx="40">
                  <c:v>8.6500000000000057</c:v>
                </c:pt>
                <c:pt idx="41">
                  <c:v>8.6700000000000159</c:v>
                </c:pt>
                <c:pt idx="42">
                  <c:v>8.7300000000000182</c:v>
                </c:pt>
                <c:pt idx="43">
                  <c:v>8.7400000000000091</c:v>
                </c:pt>
                <c:pt idx="44">
                  <c:v>8.7600000000000193</c:v>
                </c:pt>
                <c:pt idx="45">
                  <c:v>8.81</c:v>
                </c:pt>
                <c:pt idx="46">
                  <c:v>8.8050000000000068</c:v>
                </c:pt>
                <c:pt idx="47">
                  <c:v>8.81</c:v>
                </c:pt>
                <c:pt idx="48">
                  <c:v>0.99500000000000455</c:v>
                </c:pt>
                <c:pt idx="49">
                  <c:v>8</c:v>
                </c:pt>
                <c:pt idx="50">
                  <c:v>8.1199999999999992</c:v>
                </c:pt>
                <c:pt idx="51">
                  <c:v>8.1900000000000261</c:v>
                </c:pt>
                <c:pt idx="52">
                  <c:v>8.2300000000000182</c:v>
                </c:pt>
                <c:pt idx="53">
                  <c:v>8.2799999999999994</c:v>
                </c:pt>
                <c:pt idx="54">
                  <c:v>8.6100000000000136</c:v>
                </c:pt>
                <c:pt idx="55">
                  <c:v>8.6700000000000159</c:v>
                </c:pt>
                <c:pt idx="56">
                  <c:v>8.7000000000000171</c:v>
                </c:pt>
                <c:pt idx="57">
                  <c:v>8.7600000000000193</c:v>
                </c:pt>
                <c:pt idx="58">
                  <c:v>8.7799999999999994</c:v>
                </c:pt>
                <c:pt idx="59">
                  <c:v>8.7700000000000102</c:v>
                </c:pt>
                <c:pt idx="60">
                  <c:v>8.7900000000000205</c:v>
                </c:pt>
                <c:pt idx="61">
                  <c:v>8.7300000000000182</c:v>
                </c:pt>
                <c:pt idx="62">
                  <c:v>8.8699999999999992</c:v>
                </c:pt>
                <c:pt idx="63">
                  <c:v>8.8699999999999992</c:v>
                </c:pt>
                <c:pt idx="64">
                  <c:v>8.8800000000000239</c:v>
                </c:pt>
                <c:pt idx="65">
                  <c:v>8.9000000000000057</c:v>
                </c:pt>
                <c:pt idx="66">
                  <c:v>8.9300000000000068</c:v>
                </c:pt>
                <c:pt idx="67">
                  <c:v>8.9900000000000091</c:v>
                </c:pt>
                <c:pt idx="68">
                  <c:v>9.0299999999999994</c:v>
                </c:pt>
                <c:pt idx="69">
                  <c:v>9.0299999999999994</c:v>
                </c:pt>
                <c:pt idx="70">
                  <c:v>9.1650000000000205</c:v>
                </c:pt>
                <c:pt idx="71">
                  <c:v>9.1800000000000068</c:v>
                </c:pt>
                <c:pt idx="72">
                  <c:v>9.15</c:v>
                </c:pt>
                <c:pt idx="73">
                  <c:v>9.210000000000008</c:v>
                </c:pt>
                <c:pt idx="74">
                  <c:v>9.2300000000000182</c:v>
                </c:pt>
                <c:pt idx="75">
                  <c:v>9.2700000000000102</c:v>
                </c:pt>
                <c:pt idx="76">
                  <c:v>8.75</c:v>
                </c:pt>
                <c:pt idx="77">
                  <c:v>8.8699999999999992</c:v>
                </c:pt>
                <c:pt idx="78">
                  <c:v>8.9300000000000068</c:v>
                </c:pt>
                <c:pt idx="79">
                  <c:v>9.0800000000000125</c:v>
                </c:pt>
                <c:pt idx="80">
                  <c:v>9.1500000000000057</c:v>
                </c:pt>
                <c:pt idx="81">
                  <c:v>8.9200000000000159</c:v>
                </c:pt>
                <c:pt idx="82">
                  <c:v>9.1000000000000227</c:v>
                </c:pt>
                <c:pt idx="83">
                  <c:v>9.2300000000000182</c:v>
                </c:pt>
                <c:pt idx="84">
                  <c:v>9.2700000000000102</c:v>
                </c:pt>
                <c:pt idx="85">
                  <c:v>9.25</c:v>
                </c:pt>
                <c:pt idx="86">
                  <c:v>9.5100000000000193</c:v>
                </c:pt>
                <c:pt idx="87">
                  <c:v>9.4300000000000068</c:v>
                </c:pt>
                <c:pt idx="88">
                  <c:v>9.4000000000000057</c:v>
                </c:pt>
                <c:pt idx="89">
                  <c:v>9.4000000000000057</c:v>
                </c:pt>
                <c:pt idx="90">
                  <c:v>1.5100000000000193</c:v>
                </c:pt>
                <c:pt idx="91">
                  <c:v>2.4300000000000068</c:v>
                </c:pt>
                <c:pt idx="92">
                  <c:v>2.9300000000000068</c:v>
                </c:pt>
                <c:pt idx="93">
                  <c:v>2.1300000000000239</c:v>
                </c:pt>
                <c:pt idx="94">
                  <c:v>1.84</c:v>
                </c:pt>
                <c:pt idx="95">
                  <c:v>1.6300000000000239</c:v>
                </c:pt>
                <c:pt idx="96">
                  <c:v>1.5700000000000216</c:v>
                </c:pt>
                <c:pt idx="97">
                  <c:v>1.56</c:v>
                </c:pt>
                <c:pt idx="98" formatCode="0.000">
                  <c:v>1.5</c:v>
                </c:pt>
                <c:pt idx="99" formatCode="0.000">
                  <c:v>1.4500000000000171</c:v>
                </c:pt>
                <c:pt idx="100" formatCode="0.000">
                  <c:v>1.3200000000000216</c:v>
                </c:pt>
                <c:pt idx="101" formatCode="0.000">
                  <c:v>1.28</c:v>
                </c:pt>
              </c:numCache>
            </c:numRef>
          </c:yVal>
          <c:smooth val="0"/>
        </c:ser>
        <c:dLbls>
          <c:showLegendKey val="0"/>
          <c:showVal val="0"/>
          <c:showCatName val="0"/>
          <c:showSerName val="0"/>
          <c:showPercent val="0"/>
          <c:showBubbleSize val="0"/>
        </c:dLbls>
        <c:axId val="729695360"/>
        <c:axId val="729695936"/>
      </c:scatterChart>
      <c:valAx>
        <c:axId val="729695360"/>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GB"/>
                  <a:t>Date/Time</a:t>
                </a:r>
              </a:p>
            </c:rich>
          </c:tx>
          <c:layout>
            <c:manualLayout>
              <c:xMode val="edge"/>
              <c:yMode val="edge"/>
              <c:x val="0.45236122618061303"/>
              <c:y val="0.94293478260869557"/>
            </c:manualLayout>
          </c:layout>
          <c:overlay val="0"/>
          <c:spPr>
            <a:noFill/>
            <a:ln w="25400">
              <a:noFill/>
            </a:ln>
          </c:spPr>
        </c:title>
        <c:numFmt formatCode="m/d/yyyy\ h:mm"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29695936"/>
        <c:crosses val="max"/>
        <c:crossBetween val="midCat"/>
      </c:valAx>
      <c:valAx>
        <c:axId val="729695936"/>
        <c:scaling>
          <c:orientation val="maxMin"/>
        </c:scaling>
        <c:delete val="0"/>
        <c:axPos val="l"/>
        <c:title>
          <c:tx>
            <c:rich>
              <a:bodyPr/>
              <a:lstStyle/>
              <a:p>
                <a:pPr>
                  <a:defRPr sz="1000" b="1" i="0" u="none" strike="noStrike" baseline="0">
                    <a:solidFill>
                      <a:srgbClr val="000000"/>
                    </a:solidFill>
                    <a:latin typeface="Arial"/>
                    <a:ea typeface="Arial"/>
                    <a:cs typeface="Arial"/>
                  </a:defRPr>
                </a:pPr>
                <a:r>
                  <a:rPr lang="en-GB"/>
                  <a:t>DD(m)</a:t>
                </a:r>
              </a:p>
            </c:rich>
          </c:tx>
          <c:layout>
            <c:manualLayout>
              <c:xMode val="edge"/>
              <c:yMode val="edge"/>
              <c:x val="9.9420049710024858E-3"/>
              <c:y val="0.45244565217391297"/>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29695360"/>
        <c:crosses val="autoZero"/>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i="0" u="none" strike="noStrike" baseline="0">
                <a:solidFill>
                  <a:srgbClr val="000000"/>
                </a:solidFill>
                <a:latin typeface="Arial"/>
                <a:ea typeface="Arial"/>
                <a:cs typeface="Arial"/>
              </a:defRPr>
            </a:pPr>
            <a:r>
              <a:rPr lang="en-GB"/>
              <a:t>BH4 DISCHARGE,   BH4B  DATA</a:t>
            </a:r>
          </a:p>
        </c:rich>
      </c:tx>
      <c:layout>
        <c:manualLayout>
          <c:xMode val="edge"/>
          <c:yMode val="edge"/>
          <c:x val="0.34879867439933715"/>
          <c:y val="2.0380434782608696E-2"/>
        </c:manualLayout>
      </c:layout>
      <c:overlay val="0"/>
      <c:spPr>
        <a:noFill/>
        <a:ln w="25400">
          <a:noFill/>
        </a:ln>
      </c:spPr>
    </c:title>
    <c:autoTitleDeleted val="0"/>
    <c:plotArea>
      <c:layout>
        <c:manualLayout>
          <c:layoutTarget val="inner"/>
          <c:xMode val="edge"/>
          <c:yMode val="edge"/>
          <c:x val="8.4507042253521111E-2"/>
          <c:y val="0.14673913043478259"/>
          <c:w val="0.80613090306545143"/>
          <c:h val="0.68478260869565222"/>
        </c:manualLayout>
      </c:layout>
      <c:scatterChart>
        <c:scatterStyle val="lineMarker"/>
        <c:varyColors val="0"/>
        <c:ser>
          <c:idx val="0"/>
          <c:order val="0"/>
          <c:tx>
            <c:strRef>
              <c:f>'obs-bh4b(data)'!$B$2</c:f>
              <c:strCache>
                <c:ptCount val="1"/>
                <c:pt idx="0">
                  <c:v>dd</c:v>
                </c:pt>
              </c:strCache>
            </c:strRef>
          </c:tx>
          <c:spPr>
            <a:ln w="12700">
              <a:solidFill>
                <a:srgbClr val="000000"/>
              </a:solidFill>
              <a:prstDash val="solid"/>
            </a:ln>
          </c:spPr>
          <c:marker>
            <c:symbol val="star"/>
            <c:size val="5"/>
            <c:spPr>
              <a:solidFill>
                <a:srgbClr val="FFFFFF"/>
              </a:solidFill>
              <a:ln>
                <a:solidFill>
                  <a:srgbClr val="000000"/>
                </a:solidFill>
                <a:prstDash val="solid"/>
              </a:ln>
            </c:spPr>
          </c:marker>
          <c:xVal>
            <c:numRef>
              <c:f>'obs-bh4b(data)'!$A$3:$A$232</c:f>
              <c:numCache>
                <c:formatCode>m/d/yyyy\ h:mm</c:formatCode>
                <c:ptCount val="230"/>
                <c:pt idx="0">
                  <c:v>34898.583333333336</c:v>
                </c:pt>
                <c:pt idx="1">
                  <c:v>34898.583333333336</c:v>
                </c:pt>
                <c:pt idx="2">
                  <c:v>34898.584027777775</c:v>
                </c:pt>
                <c:pt idx="3">
                  <c:v>34898.584722222222</c:v>
                </c:pt>
                <c:pt idx="4">
                  <c:v>34898.585416666669</c:v>
                </c:pt>
                <c:pt idx="5">
                  <c:v>34898.586805555555</c:v>
                </c:pt>
                <c:pt idx="6">
                  <c:v>34898.587500000001</c:v>
                </c:pt>
                <c:pt idx="7">
                  <c:v>34898.588194444441</c:v>
                </c:pt>
                <c:pt idx="8">
                  <c:v>34898.588888888888</c:v>
                </c:pt>
                <c:pt idx="9">
                  <c:v>34898.589583333334</c:v>
                </c:pt>
                <c:pt idx="10">
                  <c:v>34898.590277777781</c:v>
                </c:pt>
                <c:pt idx="11">
                  <c:v>34898.591666666667</c:v>
                </c:pt>
                <c:pt idx="12">
                  <c:v>34898.593055555553</c:v>
                </c:pt>
                <c:pt idx="13">
                  <c:v>34898.594444444447</c:v>
                </c:pt>
                <c:pt idx="14">
                  <c:v>34898.595833333333</c:v>
                </c:pt>
                <c:pt idx="15">
                  <c:v>34898.597222222219</c:v>
                </c:pt>
                <c:pt idx="16">
                  <c:v>34898.600694444445</c:v>
                </c:pt>
                <c:pt idx="17">
                  <c:v>34898.604166666664</c:v>
                </c:pt>
                <c:pt idx="18">
                  <c:v>34898.645833333336</c:v>
                </c:pt>
                <c:pt idx="19">
                  <c:v>34898.666666666664</c:v>
                </c:pt>
                <c:pt idx="20">
                  <c:v>34898.71875</c:v>
                </c:pt>
                <c:pt idx="21">
                  <c:v>34898.81527777778</c:v>
                </c:pt>
                <c:pt idx="22">
                  <c:v>34899.263888888891</c:v>
                </c:pt>
                <c:pt idx="23">
                  <c:v>34899.354166666664</c:v>
                </c:pt>
                <c:pt idx="24">
                  <c:v>34899.430555555555</c:v>
                </c:pt>
                <c:pt idx="25">
                  <c:v>34899.512499999997</c:v>
                </c:pt>
                <c:pt idx="26">
                  <c:v>34899.513888888891</c:v>
                </c:pt>
                <c:pt idx="27">
                  <c:v>34899.51666666667</c:v>
                </c:pt>
                <c:pt idx="28">
                  <c:v>34899.518055555556</c:v>
                </c:pt>
                <c:pt idx="29">
                  <c:v>34899.519444444442</c:v>
                </c:pt>
                <c:pt idx="30">
                  <c:v>34899.520833333336</c:v>
                </c:pt>
                <c:pt idx="31">
                  <c:v>34899.527777777781</c:v>
                </c:pt>
                <c:pt idx="32">
                  <c:v>34899.53125</c:v>
                </c:pt>
                <c:pt idx="33">
                  <c:v>34899.541666666664</c:v>
                </c:pt>
                <c:pt idx="34">
                  <c:v>34899.5625</c:v>
                </c:pt>
                <c:pt idx="35">
                  <c:v>34899.597222222219</c:v>
                </c:pt>
                <c:pt idx="36">
                  <c:v>34899.732638888891</c:v>
                </c:pt>
                <c:pt idx="37">
                  <c:v>34899.833333333336</c:v>
                </c:pt>
                <c:pt idx="38">
                  <c:v>34899.954861111109</c:v>
                </c:pt>
                <c:pt idx="39">
                  <c:v>34900.291666666664</c:v>
                </c:pt>
                <c:pt idx="40">
                  <c:v>34900.548611111109</c:v>
                </c:pt>
                <c:pt idx="41">
                  <c:v>34900.760416666664</c:v>
                </c:pt>
                <c:pt idx="42">
                  <c:v>34900.923611111109</c:v>
                </c:pt>
                <c:pt idx="43">
                  <c:v>34901.243055555555</c:v>
                </c:pt>
                <c:pt idx="44">
                  <c:v>34901.614583333336</c:v>
                </c:pt>
                <c:pt idx="45">
                  <c:v>34901.824305555558</c:v>
                </c:pt>
                <c:pt idx="46">
                  <c:v>34901.954861111109</c:v>
                </c:pt>
                <c:pt idx="47">
                  <c:v>34902.333333333336</c:v>
                </c:pt>
                <c:pt idx="48">
                  <c:v>34902.493055555555</c:v>
                </c:pt>
                <c:pt idx="49">
                  <c:v>34902.534722222219</c:v>
                </c:pt>
                <c:pt idx="50">
                  <c:v>34902.566666666666</c:v>
                </c:pt>
                <c:pt idx="51">
                  <c:v>34902.570833333331</c:v>
                </c:pt>
                <c:pt idx="52">
                  <c:v>34902.576388888891</c:v>
                </c:pt>
                <c:pt idx="53">
                  <c:v>34902.715277777781</c:v>
                </c:pt>
                <c:pt idx="54">
                  <c:v>34902.826388888891</c:v>
                </c:pt>
                <c:pt idx="55">
                  <c:v>34902.947916666664</c:v>
                </c:pt>
                <c:pt idx="56">
                  <c:v>34903.253472222219</c:v>
                </c:pt>
                <c:pt idx="57">
                  <c:v>34903.513888888891</c:v>
                </c:pt>
                <c:pt idx="58">
                  <c:v>34903.715277777781</c:v>
                </c:pt>
                <c:pt idx="59">
                  <c:v>34903.833333333336</c:v>
                </c:pt>
                <c:pt idx="60">
                  <c:v>34903.961805555555</c:v>
                </c:pt>
                <c:pt idx="61">
                  <c:v>34904.297222222223</c:v>
                </c:pt>
                <c:pt idx="62">
                  <c:v>34904.5</c:v>
                </c:pt>
                <c:pt idx="63">
                  <c:v>34904.625</c:v>
                </c:pt>
                <c:pt idx="64">
                  <c:v>34904.822916666664</c:v>
                </c:pt>
                <c:pt idx="65">
                  <c:v>34904.958333333336</c:v>
                </c:pt>
                <c:pt idx="66">
                  <c:v>34905.284722222219</c:v>
                </c:pt>
                <c:pt idx="67">
                  <c:v>34905.541666666664</c:v>
                </c:pt>
                <c:pt idx="68">
                  <c:v>34905.833333333336</c:v>
                </c:pt>
                <c:pt idx="69">
                  <c:v>34906.357638888891</c:v>
                </c:pt>
                <c:pt idx="70">
                  <c:v>34906.510416666664</c:v>
                </c:pt>
                <c:pt idx="71">
                  <c:v>34906.708333333336</c:v>
                </c:pt>
                <c:pt idx="72">
                  <c:v>34907.274305555555</c:v>
                </c:pt>
                <c:pt idx="73">
                  <c:v>34907.524305555555</c:v>
                </c:pt>
                <c:pt idx="74">
                  <c:v>34907.701388888891</c:v>
                </c:pt>
                <c:pt idx="75">
                  <c:v>34907.747916666667</c:v>
                </c:pt>
                <c:pt idx="76">
                  <c:v>34908.527777777781</c:v>
                </c:pt>
                <c:pt idx="77">
                  <c:v>34908.833333333336</c:v>
                </c:pt>
                <c:pt idx="78">
                  <c:v>34909.296527777777</c:v>
                </c:pt>
                <c:pt idx="79">
                  <c:v>34909.520833333336</c:v>
                </c:pt>
                <c:pt idx="80">
                  <c:v>34909.804166666669</c:v>
                </c:pt>
                <c:pt idx="81">
                  <c:v>34910.361111111109</c:v>
                </c:pt>
                <c:pt idx="82">
                  <c:v>34911.3125</c:v>
                </c:pt>
                <c:pt idx="83">
                  <c:v>34911.454861111109</c:v>
                </c:pt>
                <c:pt idx="84">
                  <c:v>34911.548611111109</c:v>
                </c:pt>
                <c:pt idx="85">
                  <c:v>34911.666666666664</c:v>
                </c:pt>
                <c:pt idx="86">
                  <c:v>34911.806250000001</c:v>
                </c:pt>
                <c:pt idx="87">
                  <c:v>34911.96875</c:v>
                </c:pt>
                <c:pt idx="88">
                  <c:v>34912.326388888891</c:v>
                </c:pt>
                <c:pt idx="89">
                  <c:v>34912.465277777781</c:v>
                </c:pt>
                <c:pt idx="90">
                  <c:v>34912.666666666664</c:v>
                </c:pt>
                <c:pt idx="91">
                  <c:v>34912.854166666664</c:v>
                </c:pt>
                <c:pt idx="92">
                  <c:v>34912.986111111109</c:v>
                </c:pt>
                <c:pt idx="93">
                  <c:v>34913.291666666664</c:v>
                </c:pt>
                <c:pt idx="94">
                  <c:v>34913.430555555555</c:v>
                </c:pt>
                <c:pt idx="95">
                  <c:v>34913.565972222219</c:v>
                </c:pt>
                <c:pt idx="96">
                  <c:v>34913.677083333336</c:v>
                </c:pt>
                <c:pt idx="97">
                  <c:v>34913.798611111109</c:v>
                </c:pt>
                <c:pt idx="98">
                  <c:v>34913.972222222219</c:v>
                </c:pt>
                <c:pt idx="99">
                  <c:v>34914.270833333336</c:v>
                </c:pt>
                <c:pt idx="100">
                  <c:v>34914.416666666664</c:v>
                </c:pt>
                <c:pt idx="101">
                  <c:v>34914.552083333336</c:v>
                </c:pt>
                <c:pt idx="102">
                  <c:v>34914.699999999997</c:v>
                </c:pt>
                <c:pt idx="103">
                  <c:v>34914.833333333336</c:v>
                </c:pt>
                <c:pt idx="104">
                  <c:v>34914.970833333333</c:v>
                </c:pt>
                <c:pt idx="105">
                  <c:v>34915.263888888891</c:v>
                </c:pt>
                <c:pt idx="106">
                  <c:v>34915.416666666664</c:v>
                </c:pt>
                <c:pt idx="107">
                  <c:v>34915.559027777781</c:v>
                </c:pt>
                <c:pt idx="108">
                  <c:v>34915.715277777781</c:v>
                </c:pt>
                <c:pt idx="109">
                  <c:v>34915.84375</c:v>
                </c:pt>
                <c:pt idx="110">
                  <c:v>34915.979166666664</c:v>
                </c:pt>
                <c:pt idx="111">
                  <c:v>34916.305555555555</c:v>
                </c:pt>
                <c:pt idx="112">
                  <c:v>34916.472222222219</c:v>
                </c:pt>
                <c:pt idx="113">
                  <c:v>34916.645833333336</c:v>
                </c:pt>
                <c:pt idx="114">
                  <c:v>34916.791666666664</c:v>
                </c:pt>
                <c:pt idx="115">
                  <c:v>34916.96875</c:v>
                </c:pt>
                <c:pt idx="116">
                  <c:v>34917.256944444445</c:v>
                </c:pt>
                <c:pt idx="117">
                  <c:v>34917.37222222222</c:v>
                </c:pt>
                <c:pt idx="118">
                  <c:v>34917.513888888891</c:v>
                </c:pt>
                <c:pt idx="119">
                  <c:v>34917.631944444445</c:v>
                </c:pt>
                <c:pt idx="120">
                  <c:v>34917.763888888891</c:v>
                </c:pt>
                <c:pt idx="121">
                  <c:v>34917.965277777781</c:v>
                </c:pt>
                <c:pt idx="122">
                  <c:v>34918.270833333336</c:v>
                </c:pt>
                <c:pt idx="123">
                  <c:v>34918.430555555555</c:v>
                </c:pt>
                <c:pt idx="124">
                  <c:v>34918.570138888892</c:v>
                </c:pt>
                <c:pt idx="125">
                  <c:v>34918.659722222219</c:v>
                </c:pt>
                <c:pt idx="126">
                  <c:v>34918.720833333333</c:v>
                </c:pt>
                <c:pt idx="127">
                  <c:v>34918.847222222219</c:v>
                </c:pt>
                <c:pt idx="128">
                  <c:v>34918.96875</c:v>
                </c:pt>
                <c:pt idx="129">
                  <c:v>34919.270833333336</c:v>
                </c:pt>
                <c:pt idx="130">
                  <c:v>34919.458333333336</c:v>
                </c:pt>
                <c:pt idx="131">
                  <c:v>34919.590277777781</c:v>
                </c:pt>
                <c:pt idx="132">
                  <c:v>34919.791666666664</c:v>
                </c:pt>
                <c:pt idx="133">
                  <c:v>34919.885416666664</c:v>
                </c:pt>
                <c:pt idx="134">
                  <c:v>34919.982638888891</c:v>
                </c:pt>
                <c:pt idx="135">
                  <c:v>34920.291666666664</c:v>
                </c:pt>
                <c:pt idx="136">
                  <c:v>34920.395833333336</c:v>
                </c:pt>
                <c:pt idx="137">
                  <c:v>34920.525000000001</c:v>
                </c:pt>
                <c:pt idx="138">
                  <c:v>34920.677083333336</c:v>
                </c:pt>
                <c:pt idx="139">
                  <c:v>34920.840277777781</c:v>
                </c:pt>
                <c:pt idx="140">
                  <c:v>34920.982638888891</c:v>
                </c:pt>
                <c:pt idx="141">
                  <c:v>34921.302083333336</c:v>
                </c:pt>
                <c:pt idx="142">
                  <c:v>34921.454861111109</c:v>
                </c:pt>
                <c:pt idx="143">
                  <c:v>34921.625</c:v>
                </c:pt>
                <c:pt idx="144">
                  <c:v>34921.763888888891</c:v>
                </c:pt>
                <c:pt idx="145">
                  <c:v>34921.875</c:v>
                </c:pt>
                <c:pt idx="146">
                  <c:v>34921.986111111109</c:v>
                </c:pt>
                <c:pt idx="147">
                  <c:v>34922.256944444445</c:v>
                </c:pt>
                <c:pt idx="148">
                  <c:v>34922.385416666664</c:v>
                </c:pt>
                <c:pt idx="149">
                  <c:v>34922.493055555555</c:v>
                </c:pt>
                <c:pt idx="150">
                  <c:v>34922.583333333336</c:v>
                </c:pt>
                <c:pt idx="151">
                  <c:v>34922.711805555555</c:v>
                </c:pt>
                <c:pt idx="152">
                  <c:v>34922.829861111109</c:v>
                </c:pt>
                <c:pt idx="153">
                  <c:v>34922.970833333333</c:v>
                </c:pt>
                <c:pt idx="154">
                  <c:v>34923.260416666664</c:v>
                </c:pt>
                <c:pt idx="155">
                  <c:v>34923.381944444445</c:v>
                </c:pt>
                <c:pt idx="156">
                  <c:v>34923.465277777781</c:v>
                </c:pt>
                <c:pt idx="157">
                  <c:v>34923.666666666664</c:v>
                </c:pt>
                <c:pt idx="158">
                  <c:v>34923.75</c:v>
                </c:pt>
                <c:pt idx="159">
                  <c:v>34923.965277777781</c:v>
                </c:pt>
                <c:pt idx="160">
                  <c:v>34924.407638888886</c:v>
                </c:pt>
                <c:pt idx="161">
                  <c:v>34924.520833333336</c:v>
                </c:pt>
                <c:pt idx="162">
                  <c:v>34924.694444444445</c:v>
                </c:pt>
                <c:pt idx="163">
                  <c:v>34924.827777777777</c:v>
                </c:pt>
                <c:pt idx="164">
                  <c:v>34925.268750000003</c:v>
                </c:pt>
                <c:pt idx="165">
                  <c:v>34925.497916666667</c:v>
                </c:pt>
                <c:pt idx="166">
                  <c:v>34925.520833333336</c:v>
                </c:pt>
                <c:pt idx="167">
                  <c:v>34925.521527777775</c:v>
                </c:pt>
                <c:pt idx="168">
                  <c:v>34925.522222222222</c:v>
                </c:pt>
                <c:pt idx="169">
                  <c:v>34925.522916666669</c:v>
                </c:pt>
                <c:pt idx="170">
                  <c:v>34925.523611111108</c:v>
                </c:pt>
                <c:pt idx="171">
                  <c:v>34925.524305555555</c:v>
                </c:pt>
                <c:pt idx="172">
                  <c:v>34925.525000000001</c:v>
                </c:pt>
                <c:pt idx="173">
                  <c:v>34925.525694444441</c:v>
                </c:pt>
                <c:pt idx="174">
                  <c:v>34925.526388888888</c:v>
                </c:pt>
                <c:pt idx="175">
                  <c:v>34925.527083333334</c:v>
                </c:pt>
                <c:pt idx="176">
                  <c:v>34925.527777777781</c:v>
                </c:pt>
                <c:pt idx="177">
                  <c:v>34925.53125</c:v>
                </c:pt>
                <c:pt idx="178">
                  <c:v>34925.534722222219</c:v>
                </c:pt>
                <c:pt idx="179">
                  <c:v>34925.541666666664</c:v>
                </c:pt>
                <c:pt idx="180">
                  <c:v>34925.54583333333</c:v>
                </c:pt>
                <c:pt idx="181">
                  <c:v>34925.546527777777</c:v>
                </c:pt>
                <c:pt idx="182">
                  <c:v>34925.547222222223</c:v>
                </c:pt>
                <c:pt idx="183">
                  <c:v>34925.54791666667</c:v>
                </c:pt>
                <c:pt idx="184">
                  <c:v>34925.548611111109</c:v>
                </c:pt>
                <c:pt idx="185">
                  <c:v>34925.550000000003</c:v>
                </c:pt>
                <c:pt idx="186">
                  <c:v>34925.551388888889</c:v>
                </c:pt>
                <c:pt idx="187">
                  <c:v>34925.552777777775</c:v>
                </c:pt>
                <c:pt idx="188">
                  <c:v>34925.554166666669</c:v>
                </c:pt>
                <c:pt idx="189">
                  <c:v>34925.555555555555</c:v>
                </c:pt>
                <c:pt idx="190">
                  <c:v>34925.559027777781</c:v>
                </c:pt>
                <c:pt idx="191">
                  <c:v>34925.5625</c:v>
                </c:pt>
                <c:pt idx="192">
                  <c:v>34925.694444444445</c:v>
                </c:pt>
                <c:pt idx="193">
                  <c:v>34925.819444444445</c:v>
                </c:pt>
                <c:pt idx="194">
                  <c:v>34926.302083333336</c:v>
                </c:pt>
                <c:pt idx="195">
                  <c:v>34926.482638888891</c:v>
                </c:pt>
                <c:pt idx="196">
                  <c:v>34926.817361111112</c:v>
                </c:pt>
                <c:pt idx="197">
                  <c:v>34927.350694444445</c:v>
                </c:pt>
                <c:pt idx="198">
                  <c:v>34927.826388888891</c:v>
                </c:pt>
                <c:pt idx="199">
                  <c:v>34928.364583333336</c:v>
                </c:pt>
                <c:pt idx="200">
                  <c:v>34928.447222222225</c:v>
                </c:pt>
                <c:pt idx="201">
                  <c:v>34928.614583333336</c:v>
                </c:pt>
                <c:pt idx="202">
                  <c:v>34928.822916666664</c:v>
                </c:pt>
                <c:pt idx="203">
                  <c:v>34929.320833333331</c:v>
                </c:pt>
                <c:pt idx="204">
                  <c:v>34929.5625</c:v>
                </c:pt>
                <c:pt idx="205">
                  <c:v>34929.684027777781</c:v>
                </c:pt>
                <c:pt idx="206">
                  <c:v>34929.829861111109</c:v>
                </c:pt>
                <c:pt idx="207">
                  <c:v>34930.28125</c:v>
                </c:pt>
                <c:pt idx="208">
                  <c:v>34930.510416666664</c:v>
                </c:pt>
                <c:pt idx="209">
                  <c:v>34930.670138888891</c:v>
                </c:pt>
                <c:pt idx="210">
                  <c:v>34930.8125</c:v>
                </c:pt>
                <c:pt idx="211">
                  <c:v>34931.288194444445</c:v>
                </c:pt>
                <c:pt idx="212">
                  <c:v>34931.541666666664</c:v>
                </c:pt>
                <c:pt idx="213">
                  <c:v>34931.677083333336</c:v>
                </c:pt>
                <c:pt idx="214">
                  <c:v>34931.819444444445</c:v>
                </c:pt>
                <c:pt idx="215">
                  <c:v>34931.923611111109</c:v>
                </c:pt>
                <c:pt idx="216">
                  <c:v>34932.295138888891</c:v>
                </c:pt>
                <c:pt idx="217">
                  <c:v>34932.490972222222</c:v>
                </c:pt>
                <c:pt idx="218">
                  <c:v>34932.677083333336</c:v>
                </c:pt>
                <c:pt idx="219">
                  <c:v>34932.8125</c:v>
                </c:pt>
                <c:pt idx="220">
                  <c:v>34937.263888888891</c:v>
                </c:pt>
                <c:pt idx="221">
                  <c:v>34937.395833333336</c:v>
                </c:pt>
                <c:pt idx="222">
                  <c:v>34937.510416666664</c:v>
                </c:pt>
                <c:pt idx="223">
                  <c:v>34937.684027777781</c:v>
                </c:pt>
                <c:pt idx="224">
                  <c:v>34937.791666666664</c:v>
                </c:pt>
                <c:pt idx="225">
                  <c:v>34937.965277777781</c:v>
                </c:pt>
                <c:pt idx="226">
                  <c:v>34938.263888888891</c:v>
                </c:pt>
                <c:pt idx="227">
                  <c:v>34938.392361111109</c:v>
                </c:pt>
                <c:pt idx="228">
                  <c:v>34938.550000000003</c:v>
                </c:pt>
                <c:pt idx="229">
                  <c:v>34938.634722222225</c:v>
                </c:pt>
              </c:numCache>
            </c:numRef>
          </c:xVal>
          <c:yVal>
            <c:numRef>
              <c:f>'obs-bh4b(data)'!$B$3:$B$232</c:f>
              <c:numCache>
                <c:formatCode>0.000</c:formatCode>
                <c:ptCount val="230"/>
                <c:pt idx="0" formatCode="General">
                  <c:v>0</c:v>
                </c:pt>
                <c:pt idx="1">
                  <c:v>0</c:v>
                </c:pt>
                <c:pt idx="2">
                  <c:v>0.11000000000001364</c:v>
                </c:pt>
                <c:pt idx="3">
                  <c:v>0.15000000000000568</c:v>
                </c:pt>
                <c:pt idx="4" formatCode="General">
                  <c:v>0.18500000000000227</c:v>
                </c:pt>
                <c:pt idx="5" formatCode="General">
                  <c:v>0.27500000000000568</c:v>
                </c:pt>
                <c:pt idx="6" formatCode="General">
                  <c:v>0.29000000000002046</c:v>
                </c:pt>
                <c:pt idx="7" formatCode="General">
                  <c:v>0.3200000000000216</c:v>
                </c:pt>
                <c:pt idx="8" formatCode="General">
                  <c:v>0.34000000000000341</c:v>
                </c:pt>
                <c:pt idx="9" formatCode="General">
                  <c:v>0.36000000000001364</c:v>
                </c:pt>
                <c:pt idx="10" formatCode="General">
                  <c:v>0.39500000000001023</c:v>
                </c:pt>
                <c:pt idx="11" formatCode="General">
                  <c:v>0.40000000000000568</c:v>
                </c:pt>
                <c:pt idx="12" formatCode="General">
                  <c:v>0.41500000000002046</c:v>
                </c:pt>
                <c:pt idx="13" formatCode="General">
                  <c:v>0.42000000000001592</c:v>
                </c:pt>
                <c:pt idx="14" formatCode="General">
                  <c:v>0.4450000000000216</c:v>
                </c:pt>
                <c:pt idx="15" formatCode="General">
                  <c:v>0.46000000000000796</c:v>
                </c:pt>
                <c:pt idx="16" formatCode="General">
                  <c:v>0.52000000000001023</c:v>
                </c:pt>
                <c:pt idx="17" formatCode="General">
                  <c:v>0.57500000000001705</c:v>
                </c:pt>
                <c:pt idx="18" formatCode="General">
                  <c:v>0.89000000000001478</c:v>
                </c:pt>
                <c:pt idx="19" formatCode="General">
                  <c:v>0.98000000000001819</c:v>
                </c:pt>
                <c:pt idx="20" formatCode="General">
                  <c:v>1.1500000000000057</c:v>
                </c:pt>
                <c:pt idx="21" formatCode="General">
                  <c:v>1.3500000000000227</c:v>
                </c:pt>
                <c:pt idx="22" formatCode="General">
                  <c:v>1.6700000000000159</c:v>
                </c:pt>
                <c:pt idx="23" formatCode="General">
                  <c:v>1.7000000000000171</c:v>
                </c:pt>
                <c:pt idx="24" formatCode="General">
                  <c:v>1.7150000000000001</c:v>
                </c:pt>
                <c:pt idx="25" formatCode="General">
                  <c:v>0.98000000000001819</c:v>
                </c:pt>
                <c:pt idx="26" formatCode="General">
                  <c:v>1.0400000000000205</c:v>
                </c:pt>
                <c:pt idx="27" formatCode="General">
                  <c:v>1.06</c:v>
                </c:pt>
                <c:pt idx="28" formatCode="General">
                  <c:v>1.0900000000000001</c:v>
                </c:pt>
                <c:pt idx="29" formatCode="General">
                  <c:v>1.1299999999999999</c:v>
                </c:pt>
                <c:pt idx="30" formatCode="General">
                  <c:v>1.155</c:v>
                </c:pt>
                <c:pt idx="31" formatCode="General">
                  <c:v>1.25</c:v>
                </c:pt>
                <c:pt idx="32" formatCode="General">
                  <c:v>1.2900000000000205</c:v>
                </c:pt>
                <c:pt idx="33" formatCode="General">
                  <c:v>1.38</c:v>
                </c:pt>
                <c:pt idx="34" formatCode="General">
                  <c:v>1.5400000000000205</c:v>
                </c:pt>
                <c:pt idx="35" formatCode="General">
                  <c:v>1.5400000000000205</c:v>
                </c:pt>
                <c:pt idx="36" formatCode="General">
                  <c:v>1.6800000000000068</c:v>
                </c:pt>
                <c:pt idx="37" formatCode="General">
                  <c:v>1.7300000000000182</c:v>
                </c:pt>
                <c:pt idx="38" formatCode="General">
                  <c:v>1.7600000000000193</c:v>
                </c:pt>
                <c:pt idx="39" formatCode="General">
                  <c:v>1.84</c:v>
                </c:pt>
                <c:pt idx="40" formatCode="General">
                  <c:v>1.8300000000000125</c:v>
                </c:pt>
                <c:pt idx="41" formatCode="General">
                  <c:v>1.8500000000000227</c:v>
                </c:pt>
                <c:pt idx="42" formatCode="General">
                  <c:v>1.87</c:v>
                </c:pt>
                <c:pt idx="43" formatCode="General">
                  <c:v>1.91</c:v>
                </c:pt>
                <c:pt idx="44" formatCode="General">
                  <c:v>1.91</c:v>
                </c:pt>
                <c:pt idx="45" formatCode="General">
                  <c:v>1.9000000000000057</c:v>
                </c:pt>
                <c:pt idx="46" formatCode="General">
                  <c:v>1.91</c:v>
                </c:pt>
                <c:pt idx="47" formatCode="General">
                  <c:v>1.9500000000000171</c:v>
                </c:pt>
                <c:pt idx="48" formatCode="General">
                  <c:v>1.9500000000000171</c:v>
                </c:pt>
                <c:pt idx="49" formatCode="General">
                  <c:v>1.94</c:v>
                </c:pt>
                <c:pt idx="50" formatCode="General">
                  <c:v>1.3000000000000114</c:v>
                </c:pt>
                <c:pt idx="51" formatCode="General">
                  <c:v>1.53</c:v>
                </c:pt>
                <c:pt idx="52" formatCode="General">
                  <c:v>1.63</c:v>
                </c:pt>
                <c:pt idx="53" formatCode="General">
                  <c:v>1.87</c:v>
                </c:pt>
                <c:pt idx="54" formatCode="General">
                  <c:v>1.91</c:v>
                </c:pt>
                <c:pt idx="55" formatCode="General">
                  <c:v>1.9200000000000159</c:v>
                </c:pt>
                <c:pt idx="56" formatCode="General">
                  <c:v>1.97</c:v>
                </c:pt>
                <c:pt idx="57" formatCode="General">
                  <c:v>1.9500000000000171</c:v>
                </c:pt>
                <c:pt idx="58" formatCode="General">
                  <c:v>1.960000000000008</c:v>
                </c:pt>
                <c:pt idx="59" formatCode="General">
                  <c:v>1.9800000000000182</c:v>
                </c:pt>
                <c:pt idx="60" formatCode="General">
                  <c:v>1.9900000000000091</c:v>
                </c:pt>
                <c:pt idx="61" formatCode="General">
                  <c:v>2.0200000000000102</c:v>
                </c:pt>
                <c:pt idx="62" formatCode="General">
                  <c:v>2.0100000000000193</c:v>
                </c:pt>
                <c:pt idx="63" formatCode="General">
                  <c:v>2</c:v>
                </c:pt>
                <c:pt idx="64" formatCode="General">
                  <c:v>2</c:v>
                </c:pt>
                <c:pt idx="65" formatCode="General">
                  <c:v>2.0100000000000193</c:v>
                </c:pt>
                <c:pt idx="66" formatCode="General">
                  <c:v>2.0200000000000102</c:v>
                </c:pt>
                <c:pt idx="67" formatCode="General">
                  <c:v>2.0500000000000114</c:v>
                </c:pt>
                <c:pt idx="68" formatCode="General">
                  <c:v>2.0100000000000193</c:v>
                </c:pt>
                <c:pt idx="69" formatCode="General">
                  <c:v>2.0500000000000114</c:v>
                </c:pt>
                <c:pt idx="70" formatCode="General">
                  <c:v>2.06</c:v>
                </c:pt>
                <c:pt idx="71" formatCode="General">
                  <c:v>2</c:v>
                </c:pt>
                <c:pt idx="72" formatCode="General">
                  <c:v>2.0299999999999998</c:v>
                </c:pt>
                <c:pt idx="73" formatCode="General">
                  <c:v>2.0700000000000216</c:v>
                </c:pt>
                <c:pt idx="74" formatCode="General">
                  <c:v>1.8900000000000148</c:v>
                </c:pt>
                <c:pt idx="75" formatCode="General">
                  <c:v>1.9500000000000171</c:v>
                </c:pt>
                <c:pt idx="76" formatCode="General">
                  <c:v>2.09</c:v>
                </c:pt>
                <c:pt idx="77" formatCode="General">
                  <c:v>2.0400000000000205</c:v>
                </c:pt>
                <c:pt idx="78" formatCode="General">
                  <c:v>2.06</c:v>
                </c:pt>
                <c:pt idx="79" formatCode="General">
                  <c:v>2.09</c:v>
                </c:pt>
                <c:pt idx="80" formatCode="General">
                  <c:v>2.0400000000000205</c:v>
                </c:pt>
                <c:pt idx="81" formatCode="General">
                  <c:v>2.06</c:v>
                </c:pt>
                <c:pt idx="82">
                  <c:v>2.0800000000000125</c:v>
                </c:pt>
                <c:pt idx="83">
                  <c:v>2.0400000000000205</c:v>
                </c:pt>
                <c:pt idx="84">
                  <c:v>2.0700000000000216</c:v>
                </c:pt>
                <c:pt idx="85">
                  <c:v>2.0500000000000114</c:v>
                </c:pt>
                <c:pt idx="86">
                  <c:v>2.06</c:v>
                </c:pt>
                <c:pt idx="87">
                  <c:v>2.0700000000000216</c:v>
                </c:pt>
                <c:pt idx="88">
                  <c:v>2.0800000000000125</c:v>
                </c:pt>
                <c:pt idx="89">
                  <c:v>2.1000000000000227</c:v>
                </c:pt>
                <c:pt idx="90">
                  <c:v>2.1400000000000148</c:v>
                </c:pt>
                <c:pt idx="91">
                  <c:v>1.59</c:v>
                </c:pt>
                <c:pt idx="92">
                  <c:v>1.94</c:v>
                </c:pt>
                <c:pt idx="93">
                  <c:v>1.94</c:v>
                </c:pt>
                <c:pt idx="94">
                  <c:v>2.09</c:v>
                </c:pt>
                <c:pt idx="95">
                  <c:v>2.1000000000000227</c:v>
                </c:pt>
                <c:pt idx="96">
                  <c:v>2.09</c:v>
                </c:pt>
                <c:pt idx="97">
                  <c:v>2.0800000000000125</c:v>
                </c:pt>
                <c:pt idx="98">
                  <c:v>2.0800000000000125</c:v>
                </c:pt>
                <c:pt idx="99">
                  <c:v>2.09</c:v>
                </c:pt>
                <c:pt idx="100">
                  <c:v>2.09</c:v>
                </c:pt>
                <c:pt idx="101">
                  <c:v>2.09</c:v>
                </c:pt>
                <c:pt idx="102">
                  <c:v>2.0800000000000125</c:v>
                </c:pt>
                <c:pt idx="103">
                  <c:v>2.0800000000000125</c:v>
                </c:pt>
                <c:pt idx="104">
                  <c:v>2.09</c:v>
                </c:pt>
                <c:pt idx="105">
                  <c:v>2.16</c:v>
                </c:pt>
                <c:pt idx="106">
                  <c:v>2.1400000000000148</c:v>
                </c:pt>
                <c:pt idx="107">
                  <c:v>2.1100000000000136</c:v>
                </c:pt>
                <c:pt idx="108">
                  <c:v>2.09</c:v>
                </c:pt>
                <c:pt idx="109">
                  <c:v>2.1000000000000227</c:v>
                </c:pt>
                <c:pt idx="110">
                  <c:v>2.1000000000000227</c:v>
                </c:pt>
                <c:pt idx="111">
                  <c:v>2.1500000000000057</c:v>
                </c:pt>
                <c:pt idx="112">
                  <c:v>2.13</c:v>
                </c:pt>
                <c:pt idx="113">
                  <c:v>2.0800000000000125</c:v>
                </c:pt>
                <c:pt idx="114">
                  <c:v>2.09</c:v>
                </c:pt>
                <c:pt idx="115">
                  <c:v>2.1100000000000136</c:v>
                </c:pt>
                <c:pt idx="116">
                  <c:v>2.1400000000000148</c:v>
                </c:pt>
                <c:pt idx="117">
                  <c:v>2.12</c:v>
                </c:pt>
                <c:pt idx="118">
                  <c:v>2.1000000000000227</c:v>
                </c:pt>
                <c:pt idx="119">
                  <c:v>2.0800000000000125</c:v>
                </c:pt>
                <c:pt idx="120">
                  <c:v>2.09</c:v>
                </c:pt>
                <c:pt idx="121">
                  <c:v>2.13</c:v>
                </c:pt>
                <c:pt idx="122">
                  <c:v>2.12</c:v>
                </c:pt>
                <c:pt idx="123">
                  <c:v>2.09</c:v>
                </c:pt>
                <c:pt idx="124">
                  <c:v>2.0800000000000125</c:v>
                </c:pt>
                <c:pt idx="125">
                  <c:v>2.0800000000000125</c:v>
                </c:pt>
                <c:pt idx="126">
                  <c:v>2.0700000000000216</c:v>
                </c:pt>
                <c:pt idx="127">
                  <c:v>2.0800000000000125</c:v>
                </c:pt>
                <c:pt idx="128">
                  <c:v>2.1000000000000227</c:v>
                </c:pt>
                <c:pt idx="129">
                  <c:v>2.0700000000000216</c:v>
                </c:pt>
                <c:pt idx="130">
                  <c:v>2.1100000000000136</c:v>
                </c:pt>
                <c:pt idx="131">
                  <c:v>2.09</c:v>
                </c:pt>
                <c:pt idx="132">
                  <c:v>2.0800000000000125</c:v>
                </c:pt>
                <c:pt idx="133">
                  <c:v>2.12</c:v>
                </c:pt>
                <c:pt idx="134">
                  <c:v>2.13</c:v>
                </c:pt>
                <c:pt idx="135">
                  <c:v>2.12</c:v>
                </c:pt>
                <c:pt idx="136">
                  <c:v>2.1000000000000227</c:v>
                </c:pt>
                <c:pt idx="137">
                  <c:v>2.09</c:v>
                </c:pt>
                <c:pt idx="138">
                  <c:v>2.0800000000000125</c:v>
                </c:pt>
                <c:pt idx="139">
                  <c:v>2.09</c:v>
                </c:pt>
                <c:pt idx="140">
                  <c:v>2.1100000000000136</c:v>
                </c:pt>
                <c:pt idx="141">
                  <c:v>2.12</c:v>
                </c:pt>
                <c:pt idx="142">
                  <c:v>2.1400000000000148</c:v>
                </c:pt>
                <c:pt idx="143">
                  <c:v>2.13</c:v>
                </c:pt>
                <c:pt idx="144">
                  <c:v>2.12</c:v>
                </c:pt>
                <c:pt idx="145">
                  <c:v>2.12</c:v>
                </c:pt>
                <c:pt idx="146">
                  <c:v>2.1400000000000148</c:v>
                </c:pt>
                <c:pt idx="147">
                  <c:v>2.1400000000000148</c:v>
                </c:pt>
                <c:pt idx="148">
                  <c:v>2.1400000000000148</c:v>
                </c:pt>
                <c:pt idx="149">
                  <c:v>2.16</c:v>
                </c:pt>
                <c:pt idx="150">
                  <c:v>2.1400000000000148</c:v>
                </c:pt>
                <c:pt idx="151">
                  <c:v>2.12</c:v>
                </c:pt>
                <c:pt idx="152">
                  <c:v>2.0800000000000125</c:v>
                </c:pt>
                <c:pt idx="153">
                  <c:v>2.09</c:v>
                </c:pt>
                <c:pt idx="154">
                  <c:v>2.1000000000000227</c:v>
                </c:pt>
                <c:pt idx="155">
                  <c:v>2.1100000000000136</c:v>
                </c:pt>
                <c:pt idx="156">
                  <c:v>2.12</c:v>
                </c:pt>
                <c:pt idx="157">
                  <c:v>2.1100000000000136</c:v>
                </c:pt>
                <c:pt idx="158">
                  <c:v>2.1000000000000227</c:v>
                </c:pt>
                <c:pt idx="159">
                  <c:v>2.12</c:v>
                </c:pt>
                <c:pt idx="160">
                  <c:v>2.1100000000000136</c:v>
                </c:pt>
                <c:pt idx="161">
                  <c:v>2.12</c:v>
                </c:pt>
                <c:pt idx="162">
                  <c:v>2.1100000000000136</c:v>
                </c:pt>
                <c:pt idx="163">
                  <c:v>2.09</c:v>
                </c:pt>
                <c:pt idx="164">
                  <c:v>2.12</c:v>
                </c:pt>
                <c:pt idx="165">
                  <c:v>2.12</c:v>
                </c:pt>
                <c:pt idx="166">
                  <c:v>2.1100000000000136</c:v>
                </c:pt>
                <c:pt idx="167">
                  <c:v>2.09</c:v>
                </c:pt>
                <c:pt idx="168">
                  <c:v>2.0400000000000205</c:v>
                </c:pt>
                <c:pt idx="169">
                  <c:v>2.0400000000000205</c:v>
                </c:pt>
                <c:pt idx="170">
                  <c:v>2.0299999999999998</c:v>
                </c:pt>
                <c:pt idx="171">
                  <c:v>2.0200000000000102</c:v>
                </c:pt>
                <c:pt idx="172">
                  <c:v>2.0100000000000193</c:v>
                </c:pt>
                <c:pt idx="173">
                  <c:v>2</c:v>
                </c:pt>
                <c:pt idx="174">
                  <c:v>2.0049999999999999</c:v>
                </c:pt>
                <c:pt idx="175">
                  <c:v>1.9900000000000091</c:v>
                </c:pt>
                <c:pt idx="176">
                  <c:v>1.9800000000000182</c:v>
                </c:pt>
                <c:pt idx="177">
                  <c:v>1.94</c:v>
                </c:pt>
                <c:pt idx="178">
                  <c:v>1.84</c:v>
                </c:pt>
                <c:pt idx="179">
                  <c:v>1.7900000000000205</c:v>
                </c:pt>
                <c:pt idx="180">
                  <c:v>1.8900000000000148</c:v>
                </c:pt>
                <c:pt idx="181">
                  <c:v>1.9150000000000205</c:v>
                </c:pt>
                <c:pt idx="182">
                  <c:v>1.94</c:v>
                </c:pt>
                <c:pt idx="183">
                  <c:v>1.9550000000000125</c:v>
                </c:pt>
                <c:pt idx="184">
                  <c:v>1.960000000000008</c:v>
                </c:pt>
                <c:pt idx="185">
                  <c:v>1.9650000000000001</c:v>
                </c:pt>
                <c:pt idx="186">
                  <c:v>1.97</c:v>
                </c:pt>
                <c:pt idx="187">
                  <c:v>1.9750000000000227</c:v>
                </c:pt>
                <c:pt idx="188">
                  <c:v>1.9750000000000227</c:v>
                </c:pt>
                <c:pt idx="189">
                  <c:v>1.9900000000000091</c:v>
                </c:pt>
                <c:pt idx="190">
                  <c:v>2.0200000000000102</c:v>
                </c:pt>
                <c:pt idx="191">
                  <c:v>2.0200000000000102</c:v>
                </c:pt>
                <c:pt idx="192" formatCode="General">
                  <c:v>2.09</c:v>
                </c:pt>
                <c:pt idx="193" formatCode="General">
                  <c:v>2.09</c:v>
                </c:pt>
                <c:pt idx="194" formatCode="General">
                  <c:v>2.1500000000000057</c:v>
                </c:pt>
                <c:pt idx="195" formatCode="General">
                  <c:v>2.13</c:v>
                </c:pt>
                <c:pt idx="196" formatCode="General">
                  <c:v>2.12</c:v>
                </c:pt>
                <c:pt idx="197" formatCode="General">
                  <c:v>2.1400000000000148</c:v>
                </c:pt>
                <c:pt idx="198" formatCode="General">
                  <c:v>2.12</c:v>
                </c:pt>
                <c:pt idx="199" formatCode="General">
                  <c:v>2.16</c:v>
                </c:pt>
                <c:pt idx="200" formatCode="General">
                  <c:v>2.1500000000000057</c:v>
                </c:pt>
                <c:pt idx="201" formatCode="General">
                  <c:v>2.1400000000000148</c:v>
                </c:pt>
                <c:pt idx="202" formatCode="General">
                  <c:v>2.13</c:v>
                </c:pt>
                <c:pt idx="203" formatCode="General">
                  <c:v>2.1700000000000159</c:v>
                </c:pt>
                <c:pt idx="204" formatCode="General">
                  <c:v>2.1500000000000057</c:v>
                </c:pt>
                <c:pt idx="205" formatCode="General">
                  <c:v>2.1400000000000148</c:v>
                </c:pt>
                <c:pt idx="206" formatCode="General">
                  <c:v>2.1500000000000057</c:v>
                </c:pt>
                <c:pt idx="207" formatCode="General">
                  <c:v>2.1750000000000114</c:v>
                </c:pt>
                <c:pt idx="208" formatCode="General">
                  <c:v>2.16</c:v>
                </c:pt>
                <c:pt idx="209" formatCode="General">
                  <c:v>2.1500000000000057</c:v>
                </c:pt>
                <c:pt idx="210" formatCode="General">
                  <c:v>2.1400000000000148</c:v>
                </c:pt>
                <c:pt idx="211" formatCode="General">
                  <c:v>2.1800000000000068</c:v>
                </c:pt>
                <c:pt idx="212" formatCode="General">
                  <c:v>2.16</c:v>
                </c:pt>
                <c:pt idx="213" formatCode="General">
                  <c:v>2.1500000000000057</c:v>
                </c:pt>
                <c:pt idx="214" formatCode="General">
                  <c:v>2.1400000000000148</c:v>
                </c:pt>
                <c:pt idx="215" formatCode="General">
                  <c:v>2.1500000000000057</c:v>
                </c:pt>
                <c:pt idx="216" formatCode="General">
                  <c:v>2.19</c:v>
                </c:pt>
                <c:pt idx="217" formatCode="General">
                  <c:v>2.19</c:v>
                </c:pt>
                <c:pt idx="218" formatCode="General">
                  <c:v>2.16</c:v>
                </c:pt>
                <c:pt idx="219" formatCode="General">
                  <c:v>2.1400000000000148</c:v>
                </c:pt>
                <c:pt idx="220" formatCode="General">
                  <c:v>2.2400000000000091</c:v>
                </c:pt>
                <c:pt idx="221" formatCode="General">
                  <c:v>2.2300000000000182</c:v>
                </c:pt>
                <c:pt idx="222" formatCode="General">
                  <c:v>2.2200000000000002</c:v>
                </c:pt>
                <c:pt idx="223" formatCode="General">
                  <c:v>2.1700000000000159</c:v>
                </c:pt>
                <c:pt idx="224" formatCode="General">
                  <c:v>2.1700000000000159</c:v>
                </c:pt>
                <c:pt idx="225" formatCode="General">
                  <c:v>2.2300000000000182</c:v>
                </c:pt>
                <c:pt idx="226" formatCode="General">
                  <c:v>2.210000000000008</c:v>
                </c:pt>
                <c:pt idx="227" formatCode="General">
                  <c:v>2.2000000000000171</c:v>
                </c:pt>
                <c:pt idx="228" formatCode="General">
                  <c:v>2.19</c:v>
                </c:pt>
                <c:pt idx="229" formatCode="General">
                  <c:v>2.1700000000000159</c:v>
                </c:pt>
              </c:numCache>
            </c:numRef>
          </c:yVal>
          <c:smooth val="0"/>
        </c:ser>
        <c:dLbls>
          <c:showLegendKey val="0"/>
          <c:showVal val="0"/>
          <c:showCatName val="0"/>
          <c:showSerName val="0"/>
          <c:showPercent val="0"/>
          <c:showBubbleSize val="0"/>
        </c:dLbls>
        <c:axId val="729694784"/>
        <c:axId val="729697088"/>
      </c:scatterChart>
      <c:valAx>
        <c:axId val="729694784"/>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GB"/>
                  <a:t>DATE/TIME</a:t>
                </a:r>
              </a:p>
            </c:rich>
          </c:tx>
          <c:layout>
            <c:manualLayout>
              <c:xMode val="edge"/>
              <c:yMode val="edge"/>
              <c:x val="0.44904722452361223"/>
              <c:y val="0.91576086956521729"/>
            </c:manualLayout>
          </c:layout>
          <c:overlay val="0"/>
          <c:spPr>
            <a:noFill/>
            <a:ln w="25400">
              <a:noFill/>
            </a:ln>
          </c:spPr>
        </c:title>
        <c:numFmt formatCode="m/d/yyyy\ h:mm"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29697088"/>
        <c:crosses val="max"/>
        <c:crossBetween val="midCat"/>
      </c:valAx>
      <c:valAx>
        <c:axId val="729697088"/>
        <c:scaling>
          <c:orientation val="maxMin"/>
        </c:scaling>
        <c:delete val="0"/>
        <c:axPos val="l"/>
        <c:title>
          <c:tx>
            <c:rich>
              <a:bodyPr/>
              <a:lstStyle/>
              <a:p>
                <a:pPr>
                  <a:defRPr sz="1000" b="1" i="0" u="none" strike="noStrike" baseline="0">
                    <a:solidFill>
                      <a:srgbClr val="000000"/>
                    </a:solidFill>
                    <a:latin typeface="Arial"/>
                    <a:ea typeface="Arial"/>
                    <a:cs typeface="Arial"/>
                  </a:defRPr>
                </a:pPr>
                <a:r>
                  <a:rPr lang="en-GB"/>
                  <a:t>DD(m)</a:t>
                </a:r>
              </a:p>
            </c:rich>
          </c:tx>
          <c:layout>
            <c:manualLayout>
              <c:xMode val="edge"/>
              <c:yMode val="edge"/>
              <c:x val="2.7340513670256833E-2"/>
              <c:y val="0.45108695652173908"/>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29694784"/>
        <c:crosses val="autoZero"/>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GB"/>
              <a:t>DATE/TIME</a:t>
            </a:r>
          </a:p>
        </c:rich>
      </c:tx>
      <c:layout>
        <c:manualLayout>
          <c:xMode val="edge"/>
          <c:yMode val="edge"/>
          <c:x val="0.47638773819386909"/>
          <c:y val="0.93478260869565211"/>
        </c:manualLayout>
      </c:layout>
      <c:overlay val="0"/>
      <c:spPr>
        <a:noFill/>
        <a:ln w="25400">
          <a:noFill/>
        </a:ln>
      </c:spPr>
    </c:title>
    <c:autoTitleDeleted val="0"/>
    <c:plotArea>
      <c:layout>
        <c:manualLayout>
          <c:layoutTarget val="inner"/>
          <c:xMode val="edge"/>
          <c:yMode val="edge"/>
          <c:x val="9.6106048053024015E-2"/>
          <c:y val="0.20516304347826084"/>
          <c:w val="0.79370339685169833"/>
          <c:h val="0.69972826086956519"/>
        </c:manualLayout>
      </c:layout>
      <c:scatterChart>
        <c:scatterStyle val="lineMarker"/>
        <c:varyColors val="0"/>
        <c:ser>
          <c:idx val="0"/>
          <c:order val="0"/>
          <c:tx>
            <c:strRef>
              <c:f>'obs-bh4a(data)'!$B$2</c:f>
              <c:strCache>
                <c:ptCount val="1"/>
                <c:pt idx="0">
                  <c:v>dd</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'obs-bh4a(data)'!$A$3:$A$108</c:f>
              <c:numCache>
                <c:formatCode>m/d/yyyy\ h:mm</c:formatCode>
                <c:ptCount val="106"/>
                <c:pt idx="0">
                  <c:v>34898.583333333336</c:v>
                </c:pt>
                <c:pt idx="1">
                  <c:v>34898.583333333336</c:v>
                </c:pt>
                <c:pt idx="2">
                  <c:v>34898.584027777775</c:v>
                </c:pt>
                <c:pt idx="3">
                  <c:v>34898.584722222222</c:v>
                </c:pt>
                <c:pt idx="4">
                  <c:v>34898.585416666669</c:v>
                </c:pt>
                <c:pt idx="5">
                  <c:v>34898.586805555555</c:v>
                </c:pt>
                <c:pt idx="6">
                  <c:v>34898.587500000001</c:v>
                </c:pt>
                <c:pt idx="7">
                  <c:v>34898.588194444441</c:v>
                </c:pt>
                <c:pt idx="8">
                  <c:v>34898.588888888888</c:v>
                </c:pt>
                <c:pt idx="9">
                  <c:v>34898.589583333334</c:v>
                </c:pt>
                <c:pt idx="10">
                  <c:v>34898.590277777781</c:v>
                </c:pt>
                <c:pt idx="11">
                  <c:v>34898.591666666667</c:v>
                </c:pt>
                <c:pt idx="12">
                  <c:v>34898.593055555553</c:v>
                </c:pt>
                <c:pt idx="13">
                  <c:v>34898.594444444447</c:v>
                </c:pt>
                <c:pt idx="14">
                  <c:v>34898.595833333333</c:v>
                </c:pt>
                <c:pt idx="15">
                  <c:v>34898.597222222219</c:v>
                </c:pt>
                <c:pt idx="16">
                  <c:v>34898.600694444445</c:v>
                </c:pt>
                <c:pt idx="17">
                  <c:v>34898.604166666664</c:v>
                </c:pt>
                <c:pt idx="18">
                  <c:v>34898.625</c:v>
                </c:pt>
                <c:pt idx="19">
                  <c:v>34898.645833333336</c:v>
                </c:pt>
                <c:pt idx="20">
                  <c:v>34898.666666666664</c:v>
                </c:pt>
                <c:pt idx="21">
                  <c:v>34898.708333333336</c:v>
                </c:pt>
                <c:pt idx="22">
                  <c:v>34898.81527777778</c:v>
                </c:pt>
                <c:pt idx="23">
                  <c:v>34898.965277777781</c:v>
                </c:pt>
                <c:pt idx="24">
                  <c:v>34899.263888888891</c:v>
                </c:pt>
                <c:pt idx="25">
                  <c:v>34899.583333333336</c:v>
                </c:pt>
                <c:pt idx="26">
                  <c:v>34899.586805555555</c:v>
                </c:pt>
                <c:pt idx="27">
                  <c:v>34899.590277777781</c:v>
                </c:pt>
                <c:pt idx="28">
                  <c:v>34899.59375</c:v>
                </c:pt>
                <c:pt idx="29">
                  <c:v>34899.597222222219</c:v>
                </c:pt>
                <c:pt idx="30">
                  <c:v>34899.625</c:v>
                </c:pt>
                <c:pt idx="31">
                  <c:v>34899.666666666664</c:v>
                </c:pt>
                <c:pt idx="32">
                  <c:v>34900.416666666664</c:v>
                </c:pt>
                <c:pt idx="33">
                  <c:v>34900.930555555555</c:v>
                </c:pt>
                <c:pt idx="34">
                  <c:v>34901.270833333336</c:v>
                </c:pt>
                <c:pt idx="35">
                  <c:v>34901.791666666664</c:v>
                </c:pt>
                <c:pt idx="36">
                  <c:v>34902.336805555555</c:v>
                </c:pt>
                <c:pt idx="37">
                  <c:v>34902.5</c:v>
                </c:pt>
                <c:pt idx="38">
                  <c:v>34902.569444444445</c:v>
                </c:pt>
                <c:pt idx="39">
                  <c:v>34902.829861111109</c:v>
                </c:pt>
                <c:pt idx="40">
                  <c:v>34902.954861111109</c:v>
                </c:pt>
                <c:pt idx="41">
                  <c:v>34903.263888888891</c:v>
                </c:pt>
                <c:pt idx="42">
                  <c:v>34903.711805555555</c:v>
                </c:pt>
                <c:pt idx="43">
                  <c:v>34904.300694444442</c:v>
                </c:pt>
                <c:pt idx="44">
                  <c:v>34904.652777777781</c:v>
                </c:pt>
                <c:pt idx="45">
                  <c:v>34904.826388888891</c:v>
                </c:pt>
                <c:pt idx="46">
                  <c:v>34904.960416666669</c:v>
                </c:pt>
                <c:pt idx="47">
                  <c:v>34905.288194444445</c:v>
                </c:pt>
                <c:pt idx="48">
                  <c:v>34905.556944444441</c:v>
                </c:pt>
                <c:pt idx="49">
                  <c:v>34905.835416666669</c:v>
                </c:pt>
                <c:pt idx="50">
                  <c:v>34906.362500000003</c:v>
                </c:pt>
                <c:pt idx="51">
                  <c:v>34906.708333333336</c:v>
                </c:pt>
                <c:pt idx="52">
                  <c:v>34907.275694444441</c:v>
                </c:pt>
                <c:pt idx="53">
                  <c:v>34907.75</c:v>
                </c:pt>
                <c:pt idx="54">
                  <c:v>34908.277777777781</c:v>
                </c:pt>
                <c:pt idx="55">
                  <c:v>34908.518750000003</c:v>
                </c:pt>
                <c:pt idx="56">
                  <c:v>34908.829861111109</c:v>
                </c:pt>
                <c:pt idx="57">
                  <c:v>34909.357638888891</c:v>
                </c:pt>
                <c:pt idx="58">
                  <c:v>34909.803472222222</c:v>
                </c:pt>
                <c:pt idx="59">
                  <c:v>34910.277777777781</c:v>
                </c:pt>
                <c:pt idx="60">
                  <c:v>34911.298611111109</c:v>
                </c:pt>
                <c:pt idx="61">
                  <c:v>34911.451388888891</c:v>
                </c:pt>
                <c:pt idx="62">
                  <c:v>34911.552083333336</c:v>
                </c:pt>
                <c:pt idx="63">
                  <c:v>34911.680555555555</c:v>
                </c:pt>
                <c:pt idx="64">
                  <c:v>34911.8125</c:v>
                </c:pt>
                <c:pt idx="65">
                  <c:v>34911.965277777781</c:v>
                </c:pt>
                <c:pt idx="66">
                  <c:v>34912.34375</c:v>
                </c:pt>
                <c:pt idx="67">
                  <c:v>34912.470833333333</c:v>
                </c:pt>
                <c:pt idx="68">
                  <c:v>34912.680555555555</c:v>
                </c:pt>
                <c:pt idx="69">
                  <c:v>34912.861111111109</c:v>
                </c:pt>
                <c:pt idx="70">
                  <c:v>34912.982638888891</c:v>
                </c:pt>
                <c:pt idx="71">
                  <c:v>34913.302083333336</c:v>
                </c:pt>
                <c:pt idx="72">
                  <c:v>34913.4375</c:v>
                </c:pt>
                <c:pt idx="73">
                  <c:v>34913.549305555556</c:v>
                </c:pt>
                <c:pt idx="74">
                  <c:v>34913.680555555555</c:v>
                </c:pt>
                <c:pt idx="75">
                  <c:v>34913.791666666664</c:v>
                </c:pt>
                <c:pt idx="76">
                  <c:v>34913.965277777781</c:v>
                </c:pt>
                <c:pt idx="77">
                  <c:v>34914.28125</c:v>
                </c:pt>
                <c:pt idx="78">
                  <c:v>34914.423611111109</c:v>
                </c:pt>
                <c:pt idx="79">
                  <c:v>34925.729166666664</c:v>
                </c:pt>
                <c:pt idx="80">
                  <c:v>34925.822916666664</c:v>
                </c:pt>
                <c:pt idx="81">
                  <c:v>34926.479166666664</c:v>
                </c:pt>
                <c:pt idx="82">
                  <c:v>34927.350694444445</c:v>
                </c:pt>
                <c:pt idx="83">
                  <c:v>34927.817361111112</c:v>
                </c:pt>
                <c:pt idx="84">
                  <c:v>34935.270833333336</c:v>
                </c:pt>
                <c:pt idx="85">
                  <c:v>34935.4375</c:v>
                </c:pt>
                <c:pt idx="86">
                  <c:v>34935.611111111109</c:v>
                </c:pt>
                <c:pt idx="87">
                  <c:v>34935.78125</c:v>
                </c:pt>
                <c:pt idx="88">
                  <c:v>34935.965277777781</c:v>
                </c:pt>
                <c:pt idx="89">
                  <c:v>34936.260416666664</c:v>
                </c:pt>
                <c:pt idx="90">
                  <c:v>34936.42083333333</c:v>
                </c:pt>
                <c:pt idx="91">
                  <c:v>34936.540277777778</c:v>
                </c:pt>
                <c:pt idx="92">
                  <c:v>34936.631944444445</c:v>
                </c:pt>
                <c:pt idx="93">
                  <c:v>34936.760416666664</c:v>
                </c:pt>
                <c:pt idx="94">
                  <c:v>34936.897916666669</c:v>
                </c:pt>
                <c:pt idx="95">
                  <c:v>34936.989583333336</c:v>
                </c:pt>
                <c:pt idx="96">
                  <c:v>34937.256944444445</c:v>
                </c:pt>
                <c:pt idx="97">
                  <c:v>34937.388888888891</c:v>
                </c:pt>
                <c:pt idx="98">
                  <c:v>34937.515972222223</c:v>
                </c:pt>
                <c:pt idx="99">
                  <c:v>34937.685416666667</c:v>
                </c:pt>
                <c:pt idx="100">
                  <c:v>34937.795138888891</c:v>
                </c:pt>
                <c:pt idx="101">
                  <c:v>34937.96875</c:v>
                </c:pt>
                <c:pt idx="102">
                  <c:v>34938.263888888891</c:v>
                </c:pt>
                <c:pt idx="103">
                  <c:v>34938.399305555555</c:v>
                </c:pt>
                <c:pt idx="104">
                  <c:v>34938.552083333336</c:v>
                </c:pt>
                <c:pt idx="105">
                  <c:v>34938.635416666664</c:v>
                </c:pt>
              </c:numCache>
            </c:numRef>
          </c:xVal>
          <c:yVal>
            <c:numRef>
              <c:f>'obs-bh4a(data)'!$B$3:$B$108</c:f>
              <c:numCache>
                <c:formatCode>0.000</c:formatCode>
                <c:ptCount val="106"/>
                <c:pt idx="0" formatCode="General">
                  <c:v>0</c:v>
                </c:pt>
                <c:pt idx="1">
                  <c:v>0</c:v>
                </c:pt>
                <c:pt idx="2">
                  <c:v>-4.9999999999954525E-3</c:v>
                </c:pt>
                <c:pt idx="3">
                  <c:v>0</c:v>
                </c:pt>
                <c:pt idx="4">
                  <c:v>0</c:v>
                </c:pt>
                <c:pt idx="5">
                  <c:v>0</c:v>
                </c:pt>
                <c:pt idx="6">
                  <c:v>0</c:v>
                </c:pt>
                <c:pt idx="7">
                  <c:v>0</c:v>
                </c:pt>
                <c:pt idx="8">
                  <c:v>0</c:v>
                </c:pt>
                <c:pt idx="9">
                  <c:v>0</c:v>
                </c:pt>
                <c:pt idx="10">
                  <c:v>0</c:v>
                </c:pt>
                <c:pt idx="11">
                  <c:v>0</c:v>
                </c:pt>
                <c:pt idx="12">
                  <c:v>0</c:v>
                </c:pt>
                <c:pt idx="13">
                  <c:v>-4.9999999999954525E-3</c:v>
                </c:pt>
                <c:pt idx="14">
                  <c:v>0</c:v>
                </c:pt>
                <c:pt idx="15">
                  <c:v>0</c:v>
                </c:pt>
                <c:pt idx="16">
                  <c:v>0</c:v>
                </c:pt>
                <c:pt idx="17">
                  <c:v>0</c:v>
                </c:pt>
                <c:pt idx="18">
                  <c:v>0</c:v>
                </c:pt>
                <c:pt idx="19">
                  <c:v>0</c:v>
                </c:pt>
                <c:pt idx="20">
                  <c:v>0</c:v>
                </c:pt>
                <c:pt idx="21">
                  <c:v>0</c:v>
                </c:pt>
                <c:pt idx="22">
                  <c:v>-4.9999999999954525E-3</c:v>
                </c:pt>
                <c:pt idx="23">
                  <c:v>0</c:v>
                </c:pt>
                <c:pt idx="24">
                  <c:v>0</c:v>
                </c:pt>
                <c:pt idx="25">
                  <c:v>-4.9999999999954525E-3</c:v>
                </c:pt>
                <c:pt idx="26">
                  <c:v>-4.9999999999954525E-3</c:v>
                </c:pt>
                <c:pt idx="27">
                  <c:v>-4.9999999999954525E-3</c:v>
                </c:pt>
                <c:pt idx="28">
                  <c:v>-4.9999999999954525E-3</c:v>
                </c:pt>
                <c:pt idx="29">
                  <c:v>-4.9999999999954525E-3</c:v>
                </c:pt>
                <c:pt idx="30">
                  <c:v>-4.9999999999954525E-3</c:v>
                </c:pt>
                <c:pt idx="31">
                  <c:v>-1.4999999999986358E-2</c:v>
                </c:pt>
                <c:pt idx="32">
                  <c:v>-1.999999999998181E-2</c:v>
                </c:pt>
                <c:pt idx="33">
                  <c:v>-2.5000000000005684E-2</c:v>
                </c:pt>
                <c:pt idx="34">
                  <c:v>-2.5000000000005684E-2</c:v>
                </c:pt>
                <c:pt idx="35">
                  <c:v>-3.4999999999996589E-2</c:v>
                </c:pt>
                <c:pt idx="36">
                  <c:v>-3.0000000000001137E-2</c:v>
                </c:pt>
                <c:pt idx="37">
                  <c:v>-1.999999999998181E-2</c:v>
                </c:pt>
                <c:pt idx="38">
                  <c:v>-2.5000000000005684E-2</c:v>
                </c:pt>
                <c:pt idx="39">
                  <c:v>-3.9999999999992042E-2</c:v>
                </c:pt>
                <c:pt idx="40">
                  <c:v>-3.9999999999992042E-2</c:v>
                </c:pt>
                <c:pt idx="41">
                  <c:v>-3.0000000000001137E-2</c:v>
                </c:pt>
                <c:pt idx="42">
                  <c:v>-3.9999999999992042E-2</c:v>
                </c:pt>
                <c:pt idx="43">
                  <c:v>-3.9999999999992042E-2</c:v>
                </c:pt>
                <c:pt idx="44">
                  <c:v>-9.9999999999909051E-3</c:v>
                </c:pt>
                <c:pt idx="45">
                  <c:v>-3.0000000000001137E-2</c:v>
                </c:pt>
                <c:pt idx="46">
                  <c:v>-3.0000000000001137E-2</c:v>
                </c:pt>
                <c:pt idx="47">
                  <c:v>-9.9999999999994316E-2</c:v>
                </c:pt>
                <c:pt idx="48">
                  <c:v>-1.999999999998181E-2</c:v>
                </c:pt>
                <c:pt idx="49">
                  <c:v>-3.0000000000001137E-2</c:v>
                </c:pt>
                <c:pt idx="50">
                  <c:v>-4.9999999999954525E-3</c:v>
                </c:pt>
                <c:pt idx="51">
                  <c:v>-1.999999999998181E-2</c:v>
                </c:pt>
                <c:pt idx="52">
                  <c:v>-1.999999999998181E-2</c:v>
                </c:pt>
                <c:pt idx="53">
                  <c:v>-3.9999999999992042E-2</c:v>
                </c:pt>
                <c:pt idx="54">
                  <c:v>-2.5000000000005684E-2</c:v>
                </c:pt>
                <c:pt idx="55">
                  <c:v>0</c:v>
                </c:pt>
                <c:pt idx="56">
                  <c:v>-3.4999999999996589E-2</c:v>
                </c:pt>
                <c:pt idx="57">
                  <c:v>-1.999999999998181E-2</c:v>
                </c:pt>
                <c:pt idx="58">
                  <c:v>-3.4999999999996589E-2</c:v>
                </c:pt>
                <c:pt idx="59">
                  <c:v>-2.5000000000005684E-2</c:v>
                </c:pt>
                <c:pt idx="60" formatCode="General">
                  <c:v>-9.9999999999909051E-3</c:v>
                </c:pt>
                <c:pt idx="61" formatCode="General">
                  <c:v>-4.9999999999982947E-2</c:v>
                </c:pt>
                <c:pt idx="62" formatCode="General">
                  <c:v>-1.999999999998181E-2</c:v>
                </c:pt>
                <c:pt idx="63" formatCode="General">
                  <c:v>-3.0000000000001137E-2</c:v>
                </c:pt>
                <c:pt idx="64" formatCode="General">
                  <c:v>-4.9999999999982947E-2</c:v>
                </c:pt>
                <c:pt idx="65" formatCode="General">
                  <c:v>-1.999999999998181E-2</c:v>
                </c:pt>
                <c:pt idx="66" formatCode="General">
                  <c:v>-9.9999999999909051E-3</c:v>
                </c:pt>
                <c:pt idx="67" formatCode="General">
                  <c:v>-9.9999999999909051E-3</c:v>
                </c:pt>
                <c:pt idx="68" formatCode="General">
                  <c:v>-1.999999999998181E-2</c:v>
                </c:pt>
                <c:pt idx="69" formatCode="General">
                  <c:v>-9.9999999999909051E-3</c:v>
                </c:pt>
                <c:pt idx="70" formatCode="General">
                  <c:v>-9.9999999999909051E-3</c:v>
                </c:pt>
                <c:pt idx="71" formatCode="General">
                  <c:v>-1.999999999998181E-2</c:v>
                </c:pt>
                <c:pt idx="72" formatCode="General">
                  <c:v>-1.999999999998181E-2</c:v>
                </c:pt>
                <c:pt idx="73" formatCode="General">
                  <c:v>-9.9999999999909051E-3</c:v>
                </c:pt>
                <c:pt idx="74" formatCode="General">
                  <c:v>-1.999999999998181E-2</c:v>
                </c:pt>
                <c:pt idx="75" formatCode="General">
                  <c:v>-3.0000000000001137E-2</c:v>
                </c:pt>
                <c:pt idx="76" formatCode="General">
                  <c:v>-3.0000000000001137E-2</c:v>
                </c:pt>
                <c:pt idx="77" formatCode="General">
                  <c:v>-9.9999999999909051E-3</c:v>
                </c:pt>
                <c:pt idx="78" formatCode="General">
                  <c:v>-1.999999999998181E-2</c:v>
                </c:pt>
                <c:pt idx="79" formatCode="General">
                  <c:v>-4.9999999999994493E-2</c:v>
                </c:pt>
                <c:pt idx="80" formatCode="General">
                  <c:v>-4.9999999999994493E-2</c:v>
                </c:pt>
                <c:pt idx="81" formatCode="General">
                  <c:v>-4.9999999999994493E-2</c:v>
                </c:pt>
                <c:pt idx="82" formatCode="General">
                  <c:v>-4.9999999999994493E-2</c:v>
                </c:pt>
                <c:pt idx="83" formatCode="General">
                  <c:v>-5.9999999999985398E-2</c:v>
                </c:pt>
                <c:pt idx="84" formatCode="General">
                  <c:v>4.0000000000008917E-2</c:v>
                </c:pt>
                <c:pt idx="85" formatCode="General">
                  <c:v>1.000000000000778E-2</c:v>
                </c:pt>
                <c:pt idx="86" formatCode="General">
                  <c:v>-1.9999999999993356E-2</c:v>
                </c:pt>
                <c:pt idx="87" formatCode="General">
                  <c:v>-1.0000000000002451E-2</c:v>
                </c:pt>
                <c:pt idx="88" formatCode="General">
                  <c:v>3.0000000000018012E-2</c:v>
                </c:pt>
                <c:pt idx="89" formatCode="General">
                  <c:v>4.0000000000008917E-2</c:v>
                </c:pt>
                <c:pt idx="90" formatCode="General">
                  <c:v>1.9999999999998685E-2</c:v>
                </c:pt>
                <c:pt idx="91" formatCode="General">
                  <c:v>1.9999999999998685E-2</c:v>
                </c:pt>
                <c:pt idx="92" formatCode="General">
                  <c:v>1.6875389974302379E-14</c:v>
                </c:pt>
                <c:pt idx="93" formatCode="General">
                  <c:v>-1.0000000000002451E-2</c:v>
                </c:pt>
                <c:pt idx="94" formatCode="General">
                  <c:v>1.6875389974302379E-14</c:v>
                </c:pt>
                <c:pt idx="95" formatCode="General">
                  <c:v>1.9999999999998685E-2</c:v>
                </c:pt>
                <c:pt idx="96" formatCode="General">
                  <c:v>1.000000000000778E-2</c:v>
                </c:pt>
                <c:pt idx="97" formatCode="General">
                  <c:v>1.6875389974302379E-14</c:v>
                </c:pt>
                <c:pt idx="98" formatCode="General">
                  <c:v>1.9999999999998685E-2</c:v>
                </c:pt>
                <c:pt idx="99" formatCode="General">
                  <c:v>-1.0000000000002451E-2</c:v>
                </c:pt>
                <c:pt idx="100" formatCode="General">
                  <c:v>-1.9999999999993356E-2</c:v>
                </c:pt>
                <c:pt idx="101" formatCode="General">
                  <c:v>-1.0000000000002451E-2</c:v>
                </c:pt>
                <c:pt idx="102" formatCode="General">
                  <c:v>1.6875389974302379E-14</c:v>
                </c:pt>
                <c:pt idx="103" formatCode="General">
                  <c:v>1.6875389974302379E-14</c:v>
                </c:pt>
                <c:pt idx="104" formatCode="General">
                  <c:v>1.000000000000778E-2</c:v>
                </c:pt>
                <c:pt idx="105" formatCode="General">
                  <c:v>1.6875389974302379E-14</c:v>
                </c:pt>
              </c:numCache>
            </c:numRef>
          </c:yVal>
          <c:smooth val="0"/>
        </c:ser>
        <c:dLbls>
          <c:showLegendKey val="0"/>
          <c:showVal val="0"/>
          <c:showCatName val="0"/>
          <c:showSerName val="0"/>
          <c:showPercent val="0"/>
          <c:showBubbleSize val="0"/>
        </c:dLbls>
        <c:axId val="749937216"/>
        <c:axId val="749941248"/>
      </c:scatterChart>
      <c:valAx>
        <c:axId val="749937216"/>
        <c:scaling>
          <c:orientation val="minMax"/>
        </c:scaling>
        <c:delete val="0"/>
        <c:axPos val="t"/>
        <c:title>
          <c:tx>
            <c:rich>
              <a:bodyPr/>
              <a:lstStyle/>
              <a:p>
                <a:pPr>
                  <a:defRPr sz="1000" b="1" i="0" u="none" strike="noStrike" baseline="0">
                    <a:solidFill>
                      <a:srgbClr val="000000"/>
                    </a:solidFill>
                    <a:latin typeface="Arial"/>
                    <a:ea typeface="Arial"/>
                    <a:cs typeface="Arial"/>
                  </a:defRPr>
                </a:pPr>
                <a:r>
                  <a:rPr lang="en-GB"/>
                  <a:t>BH4DISCHARGE ,BH4A DATA</a:t>
                </a:r>
              </a:p>
            </c:rich>
          </c:tx>
          <c:layout>
            <c:manualLayout>
              <c:xMode val="edge"/>
              <c:yMode val="edge"/>
              <c:x val="0.39353769676884837"/>
              <c:y val="8.0163043478260865E-2"/>
            </c:manualLayout>
          </c:layout>
          <c:overlay val="0"/>
          <c:spPr>
            <a:noFill/>
            <a:ln w="25400">
              <a:noFill/>
            </a:ln>
          </c:spPr>
        </c:title>
        <c:numFmt formatCode="m/d/yyyy\ h:mm" sourceLinked="1"/>
        <c:majorTickMark val="cross"/>
        <c:minorTickMark val="none"/>
        <c:tickLblPos val="low"/>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49941248"/>
        <c:crossesAt val="0.1"/>
        <c:crossBetween val="midCat"/>
      </c:valAx>
      <c:valAx>
        <c:axId val="749941248"/>
        <c:scaling>
          <c:orientation val="maxMin"/>
          <c:max val="0.1"/>
        </c:scaling>
        <c:delete val="0"/>
        <c:axPos val="l"/>
        <c:title>
          <c:tx>
            <c:rich>
              <a:bodyPr/>
              <a:lstStyle/>
              <a:p>
                <a:pPr>
                  <a:defRPr sz="1000" b="1" i="0" u="none" strike="noStrike" baseline="0">
                    <a:solidFill>
                      <a:srgbClr val="000000"/>
                    </a:solidFill>
                    <a:latin typeface="Arial"/>
                    <a:ea typeface="Arial"/>
                    <a:cs typeface="Arial"/>
                  </a:defRPr>
                </a:pPr>
                <a:r>
                  <a:rPr lang="en-GB"/>
                  <a:t>DD(m)</a:t>
                </a:r>
              </a:p>
            </c:rich>
          </c:tx>
          <c:layout>
            <c:manualLayout>
              <c:xMode val="edge"/>
              <c:yMode val="edge"/>
              <c:x val="2.6512013256006627E-2"/>
              <c:y val="0.51630434782608692"/>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49937216"/>
        <c:crosses val="autoZero"/>
        <c:crossBetween val="midCat"/>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CG Times (WN)"/>
                <a:ea typeface="CG Times (WN)"/>
                <a:cs typeface="CG Times (WN)"/>
              </a:defRPr>
            </a:pPr>
            <a:r>
              <a:rPr lang="en-GB"/>
              <a:t>SITE   1992 / 4    TRILINEAR  PLOT</a:t>
            </a:r>
          </a:p>
        </c:rich>
      </c:tx>
      <c:layout>
        <c:manualLayout>
          <c:xMode val="edge"/>
          <c:yMode val="edge"/>
          <c:x val="0.36589403973509932"/>
          <c:y val="2.0270270270270271E-2"/>
        </c:manualLayout>
      </c:layout>
      <c:overlay val="0"/>
      <c:spPr>
        <a:noFill/>
        <a:ln w="25400">
          <a:noFill/>
        </a:ln>
      </c:spPr>
    </c:title>
    <c:autoTitleDeleted val="0"/>
    <c:plotArea>
      <c:layout>
        <c:manualLayout>
          <c:layoutTarget val="inner"/>
          <c:xMode val="edge"/>
          <c:yMode val="edge"/>
          <c:x val="1.9039735099337752E-2"/>
          <c:y val="7.8378378378378369E-2"/>
          <c:w val="0.97350993377483452"/>
          <c:h val="0.91216216216216217"/>
        </c:manualLayout>
      </c:layout>
      <c:scatterChart>
        <c:scatterStyle val="lineMarker"/>
        <c:varyColors val="0"/>
        <c:ser>
          <c:idx val="2"/>
          <c:order val="0"/>
          <c:spPr>
            <a:ln w="3175">
              <a:solidFill>
                <a:srgbClr val="000000"/>
              </a:solidFill>
              <a:prstDash val="solid"/>
            </a:ln>
          </c:spPr>
          <c:marker>
            <c:symbol val="none"/>
          </c:marker>
          <c:dLbls>
            <c:dLbl>
              <c:idx val="0"/>
              <c:layout/>
              <c:tx>
                <c:strRef>
                  <c:f>'TRILINEAR MACRO'!$AV$2</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
              <c:layout/>
              <c:tx>
                <c:strRef>
                  <c:f>'TRILINEAR MACRO'!$AV$3</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
              <c:layout/>
              <c:tx>
                <c:strRef>
                  <c:f>'TRILINEAR MACRO'!$AV$4</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3"/>
              <c:layout/>
              <c:tx>
                <c:strRef>
                  <c:f>'TRILINEAR MACRO'!$AV$5</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4"/>
              <c:layout/>
              <c:tx>
                <c:strRef>
                  <c:f>'TRILINEAR MACRO'!$AV$6</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5"/>
              <c:tx>
                <c:strRef>
                  <c:f>'TRILINEAR MACRO'!$AV$7</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6"/>
              <c:layout/>
              <c:tx>
                <c:strRef>
                  <c:f>'TRILINEAR MACRO'!$AV$8</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7"/>
              <c:layout/>
              <c:tx>
                <c:strRef>
                  <c:f>'TRILINEAR MACRO'!$AV$9</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8"/>
              <c:layout/>
              <c:tx>
                <c:strRef>
                  <c:f>'TRILINEAR MACRO'!$AV$10</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9"/>
              <c:layout/>
              <c:tx>
                <c:strRef>
                  <c:f>'TRILINEAR MACRO'!$AV$11</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0"/>
              <c:tx>
                <c:strRef>
                  <c:f>'TRILINEAR MACRO'!$AV$12</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1"/>
              <c:layout/>
              <c:tx>
                <c:strRef>
                  <c:f>'TRILINEAR MACRO'!$AV$13</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2"/>
              <c:layout/>
              <c:tx>
                <c:strRef>
                  <c:f>'TRILINEAR MACRO'!$AV$14</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3"/>
              <c:layout/>
              <c:tx>
                <c:strRef>
                  <c:f>'TRILINEAR MACRO'!$AV$15</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4"/>
              <c:layout/>
              <c:tx>
                <c:strRef>
                  <c:f>'TRILINEAR MACRO'!$AV$16</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5"/>
              <c:tx>
                <c:strRef>
                  <c:f>'TRILINEAR MACRO'!$AV$17</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6"/>
              <c:layout>
                <c:manualLayout>
                  <c:x val="-6.2235088485297803E-2"/>
                  <c:y val="-5.9946087820103688E-2"/>
                </c:manualLayout>
              </c:layout>
              <c:tx>
                <c:strRef>
                  <c:f>'TRILINEAR MACRO'!$AV$18</c:f>
                  <c:strCache>
                    <c:ptCount val="1"/>
                    <c:pt idx="0">
                      <c:v>Ca</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17"/>
              <c:tx>
                <c:strRef>
                  <c:f>'TRILINEAR MACRO'!$AV$19</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18"/>
              <c:layout>
                <c:manualLayout>
                  <c:x val="-6.5546275074226723E-2"/>
                  <c:y val="-2.4810952684968579E-2"/>
                </c:manualLayout>
              </c:layout>
              <c:tx>
                <c:strRef>
                  <c:f>'TRILINEAR MACRO'!$AV$20</c:f>
                  <c:strCache>
                    <c:ptCount val="1"/>
                    <c:pt idx="0">
                      <c:v>Na+K    </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19"/>
              <c:tx>
                <c:strRef>
                  <c:f>'TRILINEAR MACRO'!$AV$21</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0"/>
              <c:layout>
                <c:manualLayout>
                  <c:x val="-6.9685416909270714E-2"/>
                  <c:y val="-2.4810952684968579E-2"/>
                </c:manualLayout>
              </c:layout>
              <c:tx>
                <c:strRef>
                  <c:f>'TRILINEAR MACRO'!$AV$22</c:f>
                  <c:strCache>
                    <c:ptCount val="1"/>
                    <c:pt idx="0">
                      <c:v>        HCO3+CO3</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21"/>
              <c:tx>
                <c:strRef>
                  <c:f>'TRILINEAR MACRO'!$AV$23</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2"/>
              <c:layout>
                <c:manualLayout>
                  <c:x val="-1.2566139922040698E-2"/>
                  <c:y val="-5.9946087820103688E-2"/>
                </c:manualLayout>
              </c:layout>
              <c:tx>
                <c:strRef>
                  <c:f>'TRILINEAR MACRO'!$AV$24</c:f>
                  <c:strCache>
                    <c:ptCount val="1"/>
                    <c:pt idx="0">
                      <c:v>Cl</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23"/>
              <c:tx>
                <c:strRef>
                  <c:f>'TRILINEAR MACRO'!$AV$25</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4"/>
              <c:layout>
                <c:manualLayout>
                  <c:x val="-0.10031446709109199"/>
                  <c:y val="3.4445272043697323E-3"/>
                </c:manualLayout>
              </c:layout>
              <c:tx>
                <c:strRef>
                  <c:f>'TRILINEAR MACRO'!$AV$26</c:f>
                  <c:strCache>
                    <c:ptCount val="1"/>
                    <c:pt idx="0">
                      <c:v>SO4+Cl   Ca+Mg </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25"/>
              <c:tx>
                <c:strRef>
                  <c:f>'TRILINEAR MACRO'!$AV$27</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6"/>
              <c:layout/>
              <c:tx>
                <c:strRef>
                  <c:f>'TRILINEAR MACRO'!$AV$28</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7"/>
              <c:tx>
                <c:strRef>
                  <c:f>'TRILINEAR MACRO'!$AV$29</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28"/>
              <c:layout>
                <c:manualLayout>
                  <c:x val="-4.8824471474401276E-2"/>
                  <c:y val="3.1680499397034878E-3"/>
                </c:manualLayout>
              </c:layout>
              <c:tx>
                <c:strRef>
                  <c:f>'TRILINEAR MACRO'!$AV$30</c:f>
                  <c:strCache>
                    <c:ptCount val="1"/>
                    <c:pt idx="0">
                      <c:v>Mg</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dLbl>
              <c:idx val="29"/>
              <c:tx>
                <c:strRef>
                  <c:f>'TRILINEAR MACRO'!$AV$31</c:f>
                  <c:strCache>
                    <c:ptCount val="1"/>
                  </c:strCache>
                </c:strRef>
              </c:tx>
              <c:spPr>
                <a:noFill/>
                <a:ln w="25400">
                  <a:noFill/>
                </a:ln>
              </c:spPr>
              <c:txPr>
                <a:bodyPr/>
                <a:lstStyle/>
                <a:p>
                  <a:pPr>
                    <a:defRPr sz="1000" b="0" i="0" u="none" strike="noStrike" baseline="0">
                      <a:solidFill>
                        <a:srgbClr val="000000"/>
                      </a:solidFill>
                      <a:latin typeface="Arial"/>
                      <a:ea typeface="Arial"/>
                      <a:cs typeface="Arial"/>
                    </a:defRPr>
                  </a:pPr>
                  <a:endParaRPr lang="en-US"/>
                </a:p>
              </c:txPr>
              <c:showLegendKey val="0"/>
              <c:showVal val="0"/>
              <c:showCatName val="0"/>
              <c:showSerName val="0"/>
              <c:showPercent val="0"/>
              <c:showBubbleSize val="0"/>
            </c:dLbl>
            <c:dLbl>
              <c:idx val="30"/>
              <c:layout>
                <c:manualLayout>
                  <c:x val="-2.0844267064667799E-2"/>
                  <c:y val="7.222103993757556E-3"/>
                </c:manualLayout>
              </c:layout>
              <c:tx>
                <c:strRef>
                  <c:f>'TRILINEAR MACRO'!$AV$32</c:f>
                  <c:strCache>
                    <c:ptCount val="1"/>
                    <c:pt idx="0">
                      <c:v>SO4</c:v>
                    </c:pt>
                  </c:strCache>
                </c:strRef>
              </c:tx>
              <c:spPr>
                <a:noFill/>
                <a:ln w="25400">
                  <a:noFill/>
                </a:ln>
              </c:spPr>
              <c:txPr>
                <a:bodyPr/>
                <a:lstStyle/>
                <a:p>
                  <a:pPr>
                    <a:defRPr sz="800" b="0" i="0" u="none" strike="noStrike" baseline="0">
                      <a:solidFill>
                        <a:srgbClr val="000000"/>
                      </a:solidFill>
                      <a:latin typeface="Arial"/>
                      <a:ea typeface="Arial"/>
                      <a:cs typeface="Arial"/>
                    </a:defRPr>
                  </a:pPr>
                  <a:endParaRPr lang="en-US"/>
                </a:p>
              </c:txPr>
              <c:dLblPos val="r"/>
              <c:showLegendKey val="0"/>
              <c:showVal val="0"/>
              <c:showCatName val="0"/>
              <c:showSerName val="0"/>
              <c:showPercent val="0"/>
              <c:showBubbleSize val="0"/>
            </c:dLbl>
            <c:showLegendKey val="0"/>
            <c:showVal val="0"/>
            <c:showCatName val="0"/>
            <c:showSerName val="0"/>
            <c:showPercent val="0"/>
            <c:showBubbleSize val="0"/>
          </c:dLbls>
          <c:xVal>
            <c:numRef>
              <c:f>'TRILINEAR MACRO'!$AO$2:$AO$73</c:f>
              <c:numCache>
                <c:formatCode>0.00_)</c:formatCode>
                <c:ptCount val="72"/>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numCache>
            </c:numRef>
          </c:xVal>
          <c:yVal>
            <c:numRef>
              <c:f>'TRILINEAR MACRO'!$AU$2:$AU$32</c:f>
              <c:numCache>
                <c:formatCode>0.00_)</c:formatCode>
                <c:ptCount val="31"/>
                <c:pt idx="0">
                  <c:v>201.86</c:v>
                </c:pt>
                <c:pt idx="1">
                  <c:v>115.26</c:v>
                </c:pt>
                <c:pt idx="2">
                  <c:v>28.66</c:v>
                </c:pt>
                <c:pt idx="3">
                  <c:v>115.26</c:v>
                </c:pt>
                <c:pt idx="4">
                  <c:v>201.86</c:v>
                </c:pt>
                <c:pt idx="6">
                  <c:v>106.6</c:v>
                </c:pt>
                <c:pt idx="7">
                  <c:v>20</c:v>
                </c:pt>
                <c:pt idx="8">
                  <c:v>20</c:v>
                </c:pt>
                <c:pt idx="9">
                  <c:v>106.6</c:v>
                </c:pt>
                <c:pt idx="11">
                  <c:v>106.6</c:v>
                </c:pt>
                <c:pt idx="12">
                  <c:v>20</c:v>
                </c:pt>
                <c:pt idx="13">
                  <c:v>20</c:v>
                </c:pt>
                <c:pt idx="14">
                  <c:v>106.6</c:v>
                </c:pt>
                <c:pt idx="16">
                  <c:v>7</c:v>
                </c:pt>
                <c:pt idx="18">
                  <c:v>7</c:v>
                </c:pt>
                <c:pt idx="20">
                  <c:v>7</c:v>
                </c:pt>
                <c:pt idx="22">
                  <c:v>7</c:v>
                </c:pt>
                <c:pt idx="24">
                  <c:v>211</c:v>
                </c:pt>
                <c:pt idx="26">
                  <c:v>211</c:v>
                </c:pt>
                <c:pt idx="28">
                  <c:v>120</c:v>
                </c:pt>
                <c:pt idx="30">
                  <c:v>120</c:v>
                </c:pt>
              </c:numCache>
            </c:numRef>
          </c:yVal>
          <c:smooth val="0"/>
        </c:ser>
        <c:ser>
          <c:idx val="0"/>
          <c:order val="1"/>
          <c:tx>
            <c:strRef>
              <c:f>'TRILINEAR MACRO'!$AP$1</c:f>
              <c:strCache>
                <c:ptCount val="1"/>
                <c:pt idx="0">
                  <c:v>Development 1hr Pump Test (bh4)</c:v>
                </c:pt>
              </c:strCache>
            </c:strRef>
          </c:tx>
          <c:spPr>
            <a:ln w="12700">
              <a:solidFill>
                <a:srgbClr val="000080"/>
              </a:solidFill>
              <a:prstDash val="solid"/>
            </a:ln>
          </c:spPr>
          <c:marker>
            <c:symbol val="none"/>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MACRO'!$AP$2:$AP$226</c:f>
              <c:numCache>
                <c:formatCode>General</c:formatCode>
                <c:ptCount val="225"/>
                <c:pt idx="31" formatCode="0.00_)">
                  <c:v>32.848664726553906</c:v>
                </c:pt>
                <c:pt idx="32" formatCode="0.00_)">
                  <c:v>32.848664726553906</c:v>
                </c:pt>
                <c:pt idx="33" formatCode="0.00_)">
                  <c:v>32.848664726553906</c:v>
                </c:pt>
                <c:pt idx="96" formatCode="0.00_)">
                  <c:v>29.240853686709919</c:v>
                </c:pt>
                <c:pt idx="97" formatCode="0.00_)">
                  <c:v>29.240853686709919</c:v>
                </c:pt>
                <c:pt idx="98" formatCode="0.00_)">
                  <c:v>29.240853686709919</c:v>
                </c:pt>
                <c:pt idx="161" formatCode="0.00_)">
                  <c:v>124.8259875832632</c:v>
                </c:pt>
                <c:pt idx="162" formatCode="0.00_)">
                  <c:v>124.8259875832632</c:v>
                </c:pt>
                <c:pt idx="163" formatCode="0.00_)">
                  <c:v>124.8259875832632</c:v>
                </c:pt>
              </c:numCache>
            </c:numRef>
          </c:yVal>
          <c:smooth val="0"/>
        </c:ser>
        <c:ser>
          <c:idx val="1"/>
          <c:order val="2"/>
          <c:tx>
            <c:strRef>
              <c:f>'TRILINEAR MACRO'!$AQ$1</c:f>
              <c:strCache>
                <c:ptCount val="1"/>
                <c:pt idx="0">
                  <c:v>Pump Test 1 (bh4)</c:v>
                </c:pt>
              </c:strCache>
            </c:strRef>
          </c:tx>
          <c:spPr>
            <a:ln w="12700">
              <a:solidFill>
                <a:srgbClr val="FF00FF"/>
              </a:solidFill>
              <a:prstDash val="solid"/>
            </a:ln>
          </c:spPr>
          <c:marker>
            <c:symbol val="none"/>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MACRO'!$AQ$2:$AQ$226</c:f>
              <c:numCache>
                <c:formatCode>General</c:formatCode>
                <c:ptCount val="225"/>
                <c:pt idx="35" formatCode="0.00_)">
                  <c:v>33.364197572111721</c:v>
                </c:pt>
                <c:pt idx="36" formatCode="0.00_)">
                  <c:v>33.364197572111721</c:v>
                </c:pt>
                <c:pt idx="37" formatCode="0.00_)">
                  <c:v>33.364197572111721</c:v>
                </c:pt>
                <c:pt idx="100" formatCode="0.00_)">
                  <c:v>28.860066035841804</c:v>
                </c:pt>
                <c:pt idx="101" formatCode="0.00_)">
                  <c:v>28.860066035841804</c:v>
                </c:pt>
                <c:pt idx="102" formatCode="0.00_)">
                  <c:v>28.860066035841804</c:v>
                </c:pt>
                <c:pt idx="165" formatCode="0.00_)">
                  <c:v>127.01520112074839</c:v>
                </c:pt>
                <c:pt idx="166" formatCode="0.00_)">
                  <c:v>127.01520112074839</c:v>
                </c:pt>
                <c:pt idx="167" formatCode="0.00_)">
                  <c:v>127.01520112074839</c:v>
                </c:pt>
              </c:numCache>
            </c:numRef>
          </c:yVal>
          <c:smooth val="0"/>
        </c:ser>
        <c:ser>
          <c:idx val="3"/>
          <c:order val="3"/>
          <c:tx>
            <c:strRef>
              <c:f>'TRILINEAR MACRO'!$AP$1</c:f>
              <c:strCache>
                <c:ptCount val="1"/>
                <c:pt idx="0">
                  <c:v>Development 1hr Pump Test (bh4)</c:v>
                </c:pt>
              </c:strCache>
            </c:strRef>
          </c:tx>
          <c:spPr>
            <a:ln w="28575">
              <a:noFill/>
            </a:ln>
          </c:spPr>
          <c:marker>
            <c:symbol val="square"/>
            <c:size val="5"/>
            <c:spPr>
              <a:solidFill>
                <a:srgbClr val="00FF00"/>
              </a:solidFill>
              <a:ln>
                <a:solidFill>
                  <a:srgbClr val="000000"/>
                </a:solidFill>
                <a:prstDash val="solid"/>
              </a:ln>
            </c:spPr>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MACRO'!$AP$2:$AP$226</c:f>
              <c:numCache>
                <c:formatCode>General</c:formatCode>
                <c:ptCount val="225"/>
                <c:pt idx="31" formatCode="0.00_)">
                  <c:v>32.848664726553906</c:v>
                </c:pt>
                <c:pt idx="32" formatCode="0.00_)">
                  <c:v>32.848664726553906</c:v>
                </c:pt>
                <c:pt idx="33" formatCode="0.00_)">
                  <c:v>32.848664726553906</c:v>
                </c:pt>
                <c:pt idx="96" formatCode="0.00_)">
                  <c:v>29.240853686709919</c:v>
                </c:pt>
                <c:pt idx="97" formatCode="0.00_)">
                  <c:v>29.240853686709919</c:v>
                </c:pt>
                <c:pt idx="98" formatCode="0.00_)">
                  <c:v>29.240853686709919</c:v>
                </c:pt>
                <c:pt idx="161" formatCode="0.00_)">
                  <c:v>124.8259875832632</c:v>
                </c:pt>
                <c:pt idx="162" formatCode="0.00_)">
                  <c:v>124.8259875832632</c:v>
                </c:pt>
                <c:pt idx="163" formatCode="0.00_)">
                  <c:v>124.8259875832632</c:v>
                </c:pt>
              </c:numCache>
            </c:numRef>
          </c:yVal>
          <c:smooth val="0"/>
        </c:ser>
        <c:ser>
          <c:idx val="4"/>
          <c:order val="4"/>
          <c:tx>
            <c:strRef>
              <c:f>'TRILINEAR MACRO'!$AQ$1</c:f>
              <c:strCache>
                <c:ptCount val="1"/>
                <c:pt idx="0">
                  <c:v>Pump Test 1 (bh4)</c:v>
                </c:pt>
              </c:strCache>
            </c:strRef>
          </c:tx>
          <c:spPr>
            <a:ln w="28575">
              <a:noFill/>
            </a:ln>
          </c:spPr>
          <c:marker>
            <c:symbol val="diamond"/>
            <c:size val="5"/>
            <c:spPr>
              <a:solidFill>
                <a:srgbClr val="FFFF00"/>
              </a:solidFill>
              <a:ln>
                <a:solidFill>
                  <a:srgbClr val="000000"/>
                </a:solidFill>
                <a:prstDash val="solid"/>
              </a:ln>
            </c:spPr>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MACRO'!$AQ$2:$AQ$226</c:f>
              <c:numCache>
                <c:formatCode>General</c:formatCode>
                <c:ptCount val="225"/>
                <c:pt idx="35" formatCode="0.00_)">
                  <c:v>33.364197572111721</c:v>
                </c:pt>
                <c:pt idx="36" formatCode="0.00_)">
                  <c:v>33.364197572111721</c:v>
                </c:pt>
                <c:pt idx="37" formatCode="0.00_)">
                  <c:v>33.364197572111721</c:v>
                </c:pt>
                <c:pt idx="100" formatCode="0.00_)">
                  <c:v>28.860066035841804</c:v>
                </c:pt>
                <c:pt idx="101" formatCode="0.00_)">
                  <c:v>28.860066035841804</c:v>
                </c:pt>
                <c:pt idx="102" formatCode="0.00_)">
                  <c:v>28.860066035841804</c:v>
                </c:pt>
                <c:pt idx="165" formatCode="0.00_)">
                  <c:v>127.01520112074839</c:v>
                </c:pt>
                <c:pt idx="166" formatCode="0.00_)">
                  <c:v>127.01520112074839</c:v>
                </c:pt>
                <c:pt idx="167" formatCode="0.00_)">
                  <c:v>127.01520112074839</c:v>
                </c:pt>
              </c:numCache>
            </c:numRef>
          </c:yVal>
          <c:smooth val="0"/>
        </c:ser>
        <c:ser>
          <c:idx val="5"/>
          <c:order val="5"/>
          <c:tx>
            <c:strRef>
              <c:f>'TRILINEAR MACRO'!$AR$1</c:f>
              <c:strCache>
                <c:ptCount val="1"/>
                <c:pt idx="0">
                  <c:v>Constant Rate Pump Test (bh4)</c:v>
                </c:pt>
              </c:strCache>
            </c:strRef>
          </c:tx>
          <c:spPr>
            <a:ln w="28575">
              <a:noFill/>
            </a:ln>
          </c:spPr>
          <c:marker>
            <c:symbol val="triangle"/>
            <c:size val="5"/>
            <c:spPr>
              <a:solidFill>
                <a:srgbClr val="00FFFF"/>
              </a:solidFill>
              <a:ln>
                <a:solidFill>
                  <a:srgbClr val="000000"/>
                </a:solidFill>
                <a:prstDash val="solid"/>
              </a:ln>
            </c:spPr>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MACRO'!$AR$2:$AR$226</c:f>
              <c:numCache>
                <c:formatCode>General</c:formatCode>
                <c:ptCount val="225"/>
                <c:pt idx="39" formatCode="0.00_)">
                  <c:v>33.323076964071007</c:v>
                </c:pt>
                <c:pt idx="40" formatCode="0.00_)">
                  <c:v>30.724458237537021</c:v>
                </c:pt>
                <c:pt idx="41" formatCode="0.00_)">
                  <c:v>30.825000033828125</c:v>
                </c:pt>
                <c:pt idx="42" formatCode="0.00_)">
                  <c:v>36.037037086534063</c:v>
                </c:pt>
                <c:pt idx="43" formatCode="0.00_)">
                  <c:v>35.841463462931287</c:v>
                </c:pt>
                <c:pt idx="44" formatCode="0.00_)">
                  <c:v>30.724458237537021</c:v>
                </c:pt>
                <c:pt idx="45" formatCode="0.00_)">
                  <c:v>30.893081795261264</c:v>
                </c:pt>
                <c:pt idx="46" formatCode="0.00_)">
                  <c:v>35.987692356885205</c:v>
                </c:pt>
                <c:pt idx="47" formatCode="0.00_)">
                  <c:v>33.531250042285158</c:v>
                </c:pt>
                <c:pt idx="48" formatCode="0.00_)">
                  <c:v>28.169811346445947</c:v>
                </c:pt>
                <c:pt idx="49" formatCode="0.00_)">
                  <c:v>33.789808961114041</c:v>
                </c:pt>
                <c:pt idx="50" formatCode="0.00_)">
                  <c:v>33.702531688932062</c:v>
                </c:pt>
                <c:pt idx="51" formatCode="0.00_)">
                  <c:v>36.186915938276996</c:v>
                </c:pt>
                <c:pt idx="52" formatCode="0.00_)">
                  <c:v>31.283387658903543</c:v>
                </c:pt>
                <c:pt idx="53" formatCode="0.00_)">
                  <c:v>31.47019871347748</c:v>
                </c:pt>
                <c:pt idx="54" formatCode="0.00_)">
                  <c:v>33.659306036780151</c:v>
                </c:pt>
                <c:pt idx="55" formatCode="0.00_)">
                  <c:v>33.364197572111721</c:v>
                </c:pt>
                <c:pt idx="56" formatCode="0.00_)">
                  <c:v>36.086687356305532</c:v>
                </c:pt>
                <c:pt idx="57" formatCode="0.00_)">
                  <c:v>33.489096615230835</c:v>
                </c:pt>
                <c:pt idx="58" formatCode="0.00_)">
                  <c:v>36.136646012846725</c:v>
                </c:pt>
                <c:pt idx="59" formatCode="0.00_)">
                  <c:v>30.858934203319546</c:v>
                </c:pt>
                <c:pt idx="60" formatCode="0.00_)">
                  <c:v>36.237500050742184</c:v>
                </c:pt>
                <c:pt idx="61" formatCode="0.00_)">
                  <c:v>36.339622692891894</c:v>
                </c:pt>
                <c:pt idx="62" formatCode="0.00_)">
                  <c:v>33.702531688932062</c:v>
                </c:pt>
                <c:pt idx="63" formatCode="0.00_)">
                  <c:v>33.702531688932062</c:v>
                </c:pt>
                <c:pt idx="64" formatCode="0.00_)">
                  <c:v>35.65060245677892</c:v>
                </c:pt>
                <c:pt idx="65" formatCode="0.00_)">
                  <c:v>33.447205010705609</c:v>
                </c:pt>
                <c:pt idx="66" formatCode="0.00_)">
                  <c:v>33.364197572111721</c:v>
                </c:pt>
                <c:pt idx="67" formatCode="0.00_)">
                  <c:v>33.405572796921277</c:v>
                </c:pt>
                <c:pt idx="68" formatCode="0.00_)">
                  <c:v>33.489096615230835</c:v>
                </c:pt>
                <c:pt idx="69" formatCode="0.00_)">
                  <c:v>33.489096615230835</c:v>
                </c:pt>
                <c:pt idx="70" formatCode="0.00_)">
                  <c:v>33.967741980541106</c:v>
                </c:pt>
                <c:pt idx="104" formatCode="0.00_)">
                  <c:v>37.63586631500263</c:v>
                </c:pt>
                <c:pt idx="105" formatCode="0.00_)">
                  <c:v>39.215197626793916</c:v>
                </c:pt>
                <c:pt idx="106" formatCode="0.00_)">
                  <c:v>37.102821370228277</c:v>
                </c:pt>
                <c:pt idx="107" formatCode="0.00_)">
                  <c:v>39.563253070973659</c:v>
                </c:pt>
                <c:pt idx="108" formatCode="0.00_)">
                  <c:v>38.42553197089827</c:v>
                </c:pt>
                <c:pt idx="109" formatCode="0.00_)">
                  <c:v>35.522641558247301</c:v>
                </c:pt>
                <c:pt idx="110" formatCode="0.00_)">
                  <c:v>36.770158783397328</c:v>
                </c:pt>
                <c:pt idx="111" formatCode="0.00_)">
                  <c:v>37.586461592573727</c:v>
                </c:pt>
                <c:pt idx="112" formatCode="0.00_)">
                  <c:v>36.508125051587889</c:v>
                </c:pt>
                <c:pt idx="113" formatCode="0.00_)">
                  <c:v>38.977160552398644</c:v>
                </c:pt>
                <c:pt idx="114" formatCode="0.00_)">
                  <c:v>39.65766877195604</c:v>
                </c:pt>
                <c:pt idx="115" formatCode="0.00_)">
                  <c:v>37.899088200301179</c:v>
                </c:pt>
                <c:pt idx="116" formatCode="0.00_)">
                  <c:v>37.106172892303</c:v>
                </c:pt>
                <c:pt idx="117" formatCode="0.00_)">
                  <c:v>38.202547828670532</c:v>
                </c:pt>
                <c:pt idx="118" formatCode="0.00_)">
                  <c:v>31.094661961190965</c:v>
                </c:pt>
                <c:pt idx="119" formatCode="0.00_)">
                  <c:v>36.52061543544805</c:v>
                </c:pt>
                <c:pt idx="120" formatCode="0.00_)">
                  <c:v>34.191973291611951</c:v>
                </c:pt>
                <c:pt idx="121" formatCode="0.00_)">
                  <c:v>39.072619104382795</c:v>
                </c:pt>
                <c:pt idx="122" formatCode="0.00_)">
                  <c:v>38.303470089285398</c:v>
                </c:pt>
                <c:pt idx="123" formatCode="0.00_)">
                  <c:v>37.85292313185515</c:v>
                </c:pt>
                <c:pt idx="124" formatCode="0.00_)">
                  <c:v>34.386319265102017</c:v>
                </c:pt>
                <c:pt idx="125" formatCode="0.00_)">
                  <c:v>38.42553197089827</c:v>
                </c:pt>
                <c:pt idx="126" formatCode="0.00_)">
                  <c:v>34.901948100330998</c:v>
                </c:pt>
                <c:pt idx="127" formatCode="0.00_)">
                  <c:v>38.188714790560233</c:v>
                </c:pt>
                <c:pt idx="128" formatCode="0.00_)">
                  <c:v>35.315112589437661</c:v>
                </c:pt>
                <c:pt idx="129" formatCode="0.00_)">
                  <c:v>34.209907164736556</c:v>
                </c:pt>
                <c:pt idx="130" formatCode="0.00_)">
                  <c:v>34.05844160408585</c:v>
                </c:pt>
                <c:pt idx="131" formatCode="0.00_)">
                  <c:v>34.61375004566797</c:v>
                </c:pt>
                <c:pt idx="132" formatCode="0.00_)">
                  <c:v>33.659306036780144</c:v>
                </c:pt>
                <c:pt idx="133" formatCode="0.00_)">
                  <c:v>34.250632956489348</c:v>
                </c:pt>
                <c:pt idx="134" formatCode="0.00_)">
                  <c:v>33.238216602669482</c:v>
                </c:pt>
                <c:pt idx="135" formatCode="0.00_)">
                  <c:v>25.448344388901802</c:v>
                </c:pt>
                <c:pt idx="169" formatCode="0.00_)">
                  <c:v>132.8027262621851</c:v>
                </c:pt>
                <c:pt idx="170" formatCode="0.00_)">
                  <c:v>133.14767920051162</c:v>
                </c:pt>
                <c:pt idx="171" formatCode="0.00_)">
                  <c:v>132.99654198378383</c:v>
                </c:pt>
                <c:pt idx="172" formatCode="0.00_)">
                  <c:v>137.28999411458312</c:v>
                </c:pt>
                <c:pt idx="173" formatCode="0.00_)">
                  <c:v>135.44221705270513</c:v>
                </c:pt>
                <c:pt idx="174" formatCode="0.00_)">
                  <c:v>132.31880216574268</c:v>
                </c:pt>
                <c:pt idx="175" formatCode="0.00_)">
                  <c:v>132.57740646493681</c:v>
                </c:pt>
                <c:pt idx="176" formatCode="0.00_)">
                  <c:v>135.51107698538794</c:v>
                </c:pt>
                <c:pt idx="177" formatCode="0.00_)">
                  <c:v>134.20375005919922</c:v>
                </c:pt>
                <c:pt idx="178" formatCode="0.00_)">
                  <c:v>134.50948759559913</c:v>
                </c:pt>
                <c:pt idx="179" formatCode="0.00_)">
                  <c:v>136.28311365584574</c:v>
                </c:pt>
                <c:pt idx="180" formatCode="0.00_)">
                  <c:v>134.93916784513544</c:v>
                </c:pt>
                <c:pt idx="181" formatCode="0.00_)">
                  <c:v>135.58607021308904</c:v>
                </c:pt>
                <c:pt idx="182" formatCode="0.00_)">
                  <c:v>135.57908137136195</c:v>
                </c:pt>
                <c:pt idx="183" formatCode="0.00_)">
                  <c:v>129.09261064756441</c:v>
                </c:pt>
                <c:pt idx="184" formatCode="0.00_)">
                  <c:v>133.75932351993561</c:v>
                </c:pt>
                <c:pt idx="185" formatCode="0.00_)">
                  <c:v>131.44185315170418</c:v>
                </c:pt>
                <c:pt idx="186" formatCode="0.00_)">
                  <c:v>136.64587835912479</c:v>
                </c:pt>
                <c:pt idx="187" formatCode="0.00_)">
                  <c:v>134.45366536228624</c:v>
                </c:pt>
                <c:pt idx="188" formatCode="0.00_)">
                  <c:v>136.05972294903029</c:v>
                </c:pt>
                <c:pt idx="189" formatCode="0.00_)">
                  <c:v>131.84640300634197</c:v>
                </c:pt>
                <c:pt idx="190" formatCode="0.00_)">
                  <c:v>137.16417369650654</c:v>
                </c:pt>
                <c:pt idx="191" formatCode="0.00_)">
                  <c:v>135.53598634645684</c:v>
                </c:pt>
                <c:pt idx="192" formatCode="0.00_)">
                  <c:v>137.26566452593545</c:v>
                </c:pt>
                <c:pt idx="193" formatCode="0.00_)">
                  <c:v>134.91410076058978</c:v>
                </c:pt>
                <c:pt idx="194" formatCode="0.00_)">
                  <c:v>133.14594134593693</c:v>
                </c:pt>
                <c:pt idx="195" formatCode="0.00_)">
                  <c:v>131.94675895125491</c:v>
                </c:pt>
                <c:pt idx="196" formatCode="0.00_)">
                  <c:v>132.64347999362622</c:v>
                </c:pt>
                <c:pt idx="197" formatCode="0.00_)">
                  <c:v>131.89052226791549</c:v>
                </c:pt>
                <c:pt idx="198" formatCode="0.00_)">
                  <c:v>46</c:v>
                </c:pt>
                <c:pt idx="199" formatCode="0.00_)">
                  <c:v>116.4</c:v>
                </c:pt>
                <c:pt idx="200" formatCode="0.00_)">
                  <c:v>126.27879089538453</c:v>
                </c:pt>
              </c:numCache>
            </c:numRef>
          </c:yVal>
          <c:smooth val="0"/>
        </c:ser>
        <c:ser>
          <c:idx val="6"/>
          <c:order val="6"/>
          <c:tx>
            <c:strRef>
              <c:f>'TRILINEAR MACRO'!$AS$1</c:f>
              <c:strCache>
                <c:ptCount val="1"/>
                <c:pt idx="0">
                  <c:v>Drilling (bh4a)</c:v>
                </c:pt>
              </c:strCache>
            </c:strRef>
          </c:tx>
          <c:spPr>
            <a:ln w="28575">
              <a:noFill/>
            </a:ln>
          </c:spPr>
          <c:marker>
            <c:symbol val="circle"/>
            <c:size val="5"/>
            <c:spPr>
              <a:solidFill>
                <a:srgbClr val="FF0000"/>
              </a:solidFill>
              <a:ln>
                <a:solidFill>
                  <a:srgbClr val="000000"/>
                </a:solidFill>
                <a:prstDash val="solid"/>
              </a:ln>
            </c:spPr>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MACRO'!$AS$2:$AS$226</c:f>
              <c:numCache>
                <c:formatCode>General</c:formatCode>
                <c:ptCount val="225"/>
                <c:pt idx="72" formatCode="0.00_)">
                  <c:v>57.54733493189088</c:v>
                </c:pt>
                <c:pt idx="73" formatCode="0.00_)">
                  <c:v>54.297029708360363</c:v>
                </c:pt>
                <c:pt idx="74" formatCode="0.00_)">
                  <c:v>53.521660358017073</c:v>
                </c:pt>
                <c:pt idx="75" formatCode="0.00_)">
                  <c:v>53.828125005393517</c:v>
                </c:pt>
                <c:pt idx="76" formatCode="0.00_)">
                  <c:v>53.678554144534225</c:v>
                </c:pt>
                <c:pt idx="77" formatCode="0.00_)">
                  <c:v>53.084734699279139</c:v>
                </c:pt>
                <c:pt idx="78" formatCode="0.00_)">
                  <c:v>53.761912407149353</c:v>
                </c:pt>
                <c:pt idx="79" formatCode="0.00_)">
                  <c:v>53.471926202238258</c:v>
                </c:pt>
                <c:pt idx="80" formatCode="0.00_)">
                  <c:v>54.400000005296377</c:v>
                </c:pt>
                <c:pt idx="81" formatCode="0.00_)">
                  <c:v>54.164665528483496</c:v>
                </c:pt>
                <c:pt idx="82" formatCode="0.00_)">
                  <c:v>54.88337237078585</c:v>
                </c:pt>
                <c:pt idx="83" formatCode="0.00_)">
                  <c:v>53.794443557699445</c:v>
                </c:pt>
                <c:pt idx="84" formatCode="0.00_)">
                  <c:v>54.136145459510715</c:v>
                </c:pt>
                <c:pt idx="85" formatCode="0.00_)">
                  <c:v>53.911163067491394</c:v>
                </c:pt>
                <c:pt idx="137" formatCode="0.00_)">
                  <c:v>66.230194933105963</c:v>
                </c:pt>
                <c:pt idx="138" formatCode="0.00_)">
                  <c:v>68.094272995242477</c:v>
                </c:pt>
                <c:pt idx="139" formatCode="0.00_)">
                  <c:v>68.356624149224189</c:v>
                </c:pt>
                <c:pt idx="140" formatCode="0.00_)">
                  <c:v>68.332629903810172</c:v>
                </c:pt>
                <c:pt idx="141" formatCode="0.00_)">
                  <c:v>67.632127075099419</c:v>
                </c:pt>
                <c:pt idx="142" formatCode="0.00_)">
                  <c:v>67.207578535351104</c:v>
                </c:pt>
                <c:pt idx="143" formatCode="0.00_)">
                  <c:v>67.740484324352423</c:v>
                </c:pt>
                <c:pt idx="144" formatCode="0.00_)">
                  <c:v>67.785091972859817</c:v>
                </c:pt>
                <c:pt idx="145" formatCode="0.00_)">
                  <c:v>67.816614623331759</c:v>
                </c:pt>
                <c:pt idx="146" formatCode="0.00_)">
                  <c:v>67.647717980429292</c:v>
                </c:pt>
                <c:pt idx="147" formatCode="0.00_)">
                  <c:v>67.751655948477733</c:v>
                </c:pt>
                <c:pt idx="148" formatCode="0.00_)">
                  <c:v>67.602447389068772</c:v>
                </c:pt>
                <c:pt idx="149" formatCode="0.00_)">
                  <c:v>67.790651482294862</c:v>
                </c:pt>
                <c:pt idx="150" formatCode="0.00_)">
                  <c:v>67.072711196678853</c:v>
                </c:pt>
                <c:pt idx="202" formatCode="0.00_)">
                  <c:v>147.43069937383751</c:v>
                </c:pt>
                <c:pt idx="203" formatCode="0.00_)">
                  <c:v>153.43804288838896</c:v>
                </c:pt>
                <c:pt idx="204" formatCode="0.00_)">
                  <c:v>152.96751551594232</c:v>
                </c:pt>
                <c:pt idx="205" formatCode="0.00_)">
                  <c:v>153.67622953274164</c:v>
                </c:pt>
                <c:pt idx="206" formatCode="0.00_)">
                  <c:v>153.60535879397122</c:v>
                </c:pt>
                <c:pt idx="207" formatCode="0.00_)">
                  <c:v>153.14484546129901</c:v>
                </c:pt>
                <c:pt idx="208" formatCode="0.00_)">
                  <c:v>153.93062967864046</c:v>
                </c:pt>
                <c:pt idx="209" formatCode="0.00_)">
                  <c:v>153.64250837891873</c:v>
                </c:pt>
                <c:pt idx="210" formatCode="0.00_)">
                  <c:v>154.91712055593564</c:v>
                </c:pt>
                <c:pt idx="211" formatCode="0.00_)">
                  <c:v>154.62056113726817</c:v>
                </c:pt>
                <c:pt idx="212" formatCode="0.00_)">
                  <c:v>153.86758840154792</c:v>
                </c:pt>
                <c:pt idx="213" formatCode="0.00_)">
                  <c:v>153.46199803160781</c:v>
                </c:pt>
                <c:pt idx="214" formatCode="0.00_)">
                  <c:v>155.42623596052994</c:v>
                </c:pt>
                <c:pt idx="215" formatCode="0.00_)">
                  <c:v>155.07962514226705</c:v>
                </c:pt>
              </c:numCache>
            </c:numRef>
          </c:yVal>
          <c:smooth val="0"/>
        </c:ser>
        <c:ser>
          <c:idx val="7"/>
          <c:order val="7"/>
          <c:tx>
            <c:strRef>
              <c:f>'TRILINEAR MACRO'!$AT$1</c:f>
              <c:strCache>
                <c:ptCount val="1"/>
                <c:pt idx="0">
                  <c:v>Geoph.Unit (bh4b)</c:v>
                </c:pt>
              </c:strCache>
            </c:strRef>
          </c:tx>
          <c:spPr>
            <a:ln w="28575">
              <a:noFill/>
            </a:ln>
          </c:spPr>
          <c:marker>
            <c:symbol val="x"/>
            <c:size val="5"/>
            <c:spPr>
              <a:noFill/>
              <a:ln>
                <a:solidFill>
                  <a:srgbClr val="000000"/>
                </a:solidFill>
                <a:prstDash val="solid"/>
              </a:ln>
            </c:spPr>
          </c:marker>
          <c:xVal>
            <c:numRef>
              <c:f>'TRILINEAR MACRO'!$AO$2:$AO$226</c:f>
              <c:numCache>
                <c:formatCode>0.00_)</c:formatCode>
                <c:ptCount val="225"/>
                <c:pt idx="0">
                  <c:v>125</c:v>
                </c:pt>
                <c:pt idx="1">
                  <c:v>75</c:v>
                </c:pt>
                <c:pt idx="2">
                  <c:v>125</c:v>
                </c:pt>
                <c:pt idx="3">
                  <c:v>175</c:v>
                </c:pt>
                <c:pt idx="4">
                  <c:v>125</c:v>
                </c:pt>
                <c:pt idx="5">
                  <c:v>0</c:v>
                </c:pt>
                <c:pt idx="6">
                  <c:v>70</c:v>
                </c:pt>
                <c:pt idx="7">
                  <c:v>20</c:v>
                </c:pt>
                <c:pt idx="8">
                  <c:v>120</c:v>
                </c:pt>
                <c:pt idx="9">
                  <c:v>70</c:v>
                </c:pt>
                <c:pt idx="10">
                  <c:v>0</c:v>
                </c:pt>
                <c:pt idx="11">
                  <c:v>180</c:v>
                </c:pt>
                <c:pt idx="12">
                  <c:v>130</c:v>
                </c:pt>
                <c:pt idx="13">
                  <c:v>230</c:v>
                </c:pt>
                <c:pt idx="14">
                  <c:v>180</c:v>
                </c:pt>
                <c:pt idx="15">
                  <c:v>0</c:v>
                </c:pt>
                <c:pt idx="16">
                  <c:v>20</c:v>
                </c:pt>
                <c:pt idx="17">
                  <c:v>0</c:v>
                </c:pt>
                <c:pt idx="18">
                  <c:v>120</c:v>
                </c:pt>
                <c:pt idx="19">
                  <c:v>0</c:v>
                </c:pt>
                <c:pt idx="20">
                  <c:v>130</c:v>
                </c:pt>
                <c:pt idx="21">
                  <c:v>0</c:v>
                </c:pt>
                <c:pt idx="22">
                  <c:v>230</c:v>
                </c:pt>
                <c:pt idx="23">
                  <c:v>0</c:v>
                </c:pt>
                <c:pt idx="24">
                  <c:v>125</c:v>
                </c:pt>
                <c:pt idx="25">
                  <c:v>0</c:v>
                </c:pt>
                <c:pt idx="26">
                  <c:v>125</c:v>
                </c:pt>
                <c:pt idx="27">
                  <c:v>0</c:v>
                </c:pt>
                <c:pt idx="28">
                  <c:v>69</c:v>
                </c:pt>
                <c:pt idx="29">
                  <c:v>0</c:v>
                </c:pt>
                <c:pt idx="30">
                  <c:v>180</c:v>
                </c:pt>
                <c:pt idx="31">
                  <c:v>63.32344226505473</c:v>
                </c:pt>
                <c:pt idx="32">
                  <c:v>63.32344226505473</c:v>
                </c:pt>
                <c:pt idx="33">
                  <c:v>63.32344226505473</c:v>
                </c:pt>
                <c:pt idx="34">
                  <c:v>20</c:v>
                </c:pt>
                <c:pt idx="35">
                  <c:v>61.666666795267489</c:v>
                </c:pt>
                <c:pt idx="36">
                  <c:v>61.666666795267489</c:v>
                </c:pt>
                <c:pt idx="37">
                  <c:v>61.666666795267489</c:v>
                </c:pt>
                <c:pt idx="38">
                  <c:v>20</c:v>
                </c:pt>
                <c:pt idx="39">
                  <c:v>61.538461666272198</c:v>
                </c:pt>
                <c:pt idx="40">
                  <c:v>60.247678143181666</c:v>
                </c:pt>
                <c:pt idx="41">
                  <c:v>59.687500124023437</c:v>
                </c:pt>
                <c:pt idx="42">
                  <c:v>61.049382842745011</c:v>
                </c:pt>
                <c:pt idx="43">
                  <c:v>61.768292810269187</c:v>
                </c:pt>
                <c:pt idx="44">
                  <c:v>59.009288046468384</c:v>
                </c:pt>
                <c:pt idx="45">
                  <c:v>59.308176224239553</c:v>
                </c:pt>
                <c:pt idx="46">
                  <c:v>61.23076935763315</c:v>
                </c:pt>
                <c:pt idx="47">
                  <c:v>60.625000126953132</c:v>
                </c:pt>
                <c:pt idx="48">
                  <c:v>57.735849175269969</c:v>
                </c:pt>
                <c:pt idx="49">
                  <c:v>60.127388662826078</c:v>
                </c:pt>
                <c:pt idx="50">
                  <c:v>60.506329242108635</c:v>
                </c:pt>
                <c:pt idx="51">
                  <c:v>61.121495455207153</c:v>
                </c:pt>
                <c:pt idx="52">
                  <c:v>59.739413810226104</c:v>
                </c:pt>
                <c:pt idx="53">
                  <c:v>59.40397364041052</c:v>
                </c:pt>
                <c:pt idx="54">
                  <c:v>60.063091609031844</c:v>
                </c:pt>
                <c:pt idx="55">
                  <c:v>59.197530985177565</c:v>
                </c:pt>
                <c:pt idx="56">
                  <c:v>60.247678143181666</c:v>
                </c:pt>
                <c:pt idx="57">
                  <c:v>59.252336570879557</c:v>
                </c:pt>
                <c:pt idx="58">
                  <c:v>60.68322994001003</c:v>
                </c:pt>
                <c:pt idx="59">
                  <c:v>57.931034601664692</c:v>
                </c:pt>
                <c:pt idx="60">
                  <c:v>60.312500125976563</c:v>
                </c:pt>
                <c:pt idx="61">
                  <c:v>60.566037863415218</c:v>
                </c:pt>
                <c:pt idx="62">
                  <c:v>59.240506453292738</c:v>
                </c:pt>
                <c:pt idx="63">
                  <c:v>59.556962150496716</c:v>
                </c:pt>
                <c:pt idx="64">
                  <c:v>59.156626623965742</c:v>
                </c:pt>
                <c:pt idx="65">
                  <c:v>58.819875896956148</c:v>
                </c:pt>
                <c:pt idx="66">
                  <c:v>58.58024703265508</c:v>
                </c:pt>
                <c:pt idx="67">
                  <c:v>59.009288046468392</c:v>
                </c:pt>
                <c:pt idx="68">
                  <c:v>58.629283609437024</c:v>
                </c:pt>
                <c:pt idx="69">
                  <c:v>58.006230647994485</c:v>
                </c:pt>
                <c:pt idx="70">
                  <c:v>58.387096898022897</c:v>
                </c:pt>
                <c:pt idx="71">
                  <c:v>20</c:v>
                </c:pt>
                <c:pt idx="72">
                  <c:v>91.400159123190164</c:v>
                </c:pt>
                <c:pt idx="73">
                  <c:v>85.535124951364935</c:v>
                </c:pt>
                <c:pt idx="74">
                  <c:v>85.475210025609499</c:v>
                </c:pt>
                <c:pt idx="75">
                  <c:v>85.130739806302728</c:v>
                </c:pt>
                <c:pt idx="76">
                  <c:v>85.112151051333242</c:v>
                </c:pt>
                <c:pt idx="77">
                  <c:v>85.632653071940027</c:v>
                </c:pt>
                <c:pt idx="78">
                  <c:v>85.217391314811067</c:v>
                </c:pt>
                <c:pt idx="79">
                  <c:v>85.452521085645373</c:v>
                </c:pt>
                <c:pt idx="80">
                  <c:v>85.588914559751942</c:v>
                </c:pt>
                <c:pt idx="81">
                  <c:v>85.414002816998917</c:v>
                </c:pt>
                <c:pt idx="82">
                  <c:v>85.105386427026588</c:v>
                </c:pt>
                <c:pt idx="83">
                  <c:v>85.119640286674098</c:v>
                </c:pt>
                <c:pt idx="84">
                  <c:v>85.454545464066115</c:v>
                </c:pt>
                <c:pt idx="85">
                  <c:v>85.312682651273036</c:v>
                </c:pt>
                <c:pt idx="86">
                  <c:v>20</c:v>
                </c:pt>
                <c:pt idx="87">
                  <c:v>68.222222329382717</c:v>
                </c:pt>
                <c:pt idx="88">
                  <c:v>91.753441096201954</c:v>
                </c:pt>
                <c:pt idx="89">
                  <c:v>91.025168858824543</c:v>
                </c:pt>
                <c:pt idx="90">
                  <c:v>81.65919296336142</c:v>
                </c:pt>
                <c:pt idx="91">
                  <c:v>90.324818691367014</c:v>
                </c:pt>
                <c:pt idx="92">
                  <c:v>88.518518560813902</c:v>
                </c:pt>
                <c:pt idx="93">
                  <c:v>87.359050485079564</c:v>
                </c:pt>
                <c:pt idx="94">
                  <c:v>89.806689189876252</c:v>
                </c:pt>
                <c:pt idx="95">
                  <c:v>-1</c:v>
                </c:pt>
                <c:pt idx="96">
                  <c:v>171.61585378541417</c:v>
                </c:pt>
                <c:pt idx="97">
                  <c:v>171.61585378541417</c:v>
                </c:pt>
                <c:pt idx="98">
                  <c:v>171.61585378541417</c:v>
                </c:pt>
                <c:pt idx="99">
                  <c:v>130</c:v>
                </c:pt>
                <c:pt idx="100">
                  <c:v>172.40924106405689</c:v>
                </c:pt>
                <c:pt idx="101">
                  <c:v>172.40924106405689</c:v>
                </c:pt>
                <c:pt idx="102">
                  <c:v>172.40924106405689</c:v>
                </c:pt>
                <c:pt idx="103">
                  <c:v>130</c:v>
                </c:pt>
                <c:pt idx="104">
                  <c:v>173.92097277787531</c:v>
                </c:pt>
                <c:pt idx="105">
                  <c:v>173.61702140917026</c:v>
                </c:pt>
                <c:pt idx="106">
                  <c:v>174.04388728540403</c:v>
                </c:pt>
                <c:pt idx="107">
                  <c:v>175.93373507811367</c:v>
                </c:pt>
                <c:pt idx="108">
                  <c:v>175.28875393704789</c:v>
                </c:pt>
                <c:pt idx="109">
                  <c:v>173.55345925645742</c:v>
                </c:pt>
                <c:pt idx="110">
                  <c:v>173.33333347089948</c:v>
                </c:pt>
                <c:pt idx="111">
                  <c:v>175.23076936994082</c:v>
                </c:pt>
                <c:pt idx="112">
                  <c:v>175.15625014111328</c:v>
                </c:pt>
                <c:pt idx="113">
                  <c:v>174.29012359348803</c:v>
                </c:pt>
                <c:pt idx="114">
                  <c:v>175.0920246781964</c:v>
                </c:pt>
                <c:pt idx="115">
                  <c:v>174.98480256834287</c:v>
                </c:pt>
                <c:pt idx="116">
                  <c:v>175.37037051040238</c:v>
                </c:pt>
                <c:pt idx="117">
                  <c:v>176.17834409610936</c:v>
                </c:pt>
                <c:pt idx="118">
                  <c:v>172.34875459910589</c:v>
                </c:pt>
                <c:pt idx="119">
                  <c:v>174.00000013538462</c:v>
                </c:pt>
                <c:pt idx="120">
                  <c:v>171.97324428753592</c:v>
                </c:pt>
                <c:pt idx="121">
                  <c:v>174.6428572757228</c:v>
                </c:pt>
                <c:pt idx="122">
                  <c:v>173.05993704435312</c:v>
                </c:pt>
                <c:pt idx="123">
                  <c:v>175.07692321562129</c:v>
                </c:pt>
                <c:pt idx="124">
                  <c:v>172.50814346093858</c:v>
                </c:pt>
                <c:pt idx="125">
                  <c:v>175.5927053057529</c:v>
                </c:pt>
                <c:pt idx="126">
                  <c:v>175.94155859071935</c:v>
                </c:pt>
                <c:pt idx="127">
                  <c:v>176.23824465905406</c:v>
                </c:pt>
                <c:pt idx="128">
                  <c:v>175.49839242925529</c:v>
                </c:pt>
                <c:pt idx="129">
                  <c:v>172.56965957451908</c:v>
                </c:pt>
                <c:pt idx="130">
                  <c:v>172.20779234483049</c:v>
                </c:pt>
                <c:pt idx="131">
                  <c:v>172.50000013281249</c:v>
                </c:pt>
                <c:pt idx="132">
                  <c:v>172.5867509229866</c:v>
                </c:pt>
                <c:pt idx="133">
                  <c:v>173.3544305169444</c:v>
                </c:pt>
                <c:pt idx="134">
                  <c:v>172.03821669438923</c:v>
                </c:pt>
                <c:pt idx="135">
                  <c:v>169.90066238377705</c:v>
                </c:pt>
                <c:pt idx="136">
                  <c:v>130</c:v>
                </c:pt>
                <c:pt idx="137">
                  <c:v>190.17837441342007</c:v>
                </c:pt>
                <c:pt idx="138">
                  <c:v>192.0505886194799</c:v>
                </c:pt>
                <c:pt idx="139">
                  <c:v>191.74353942782852</c:v>
                </c:pt>
                <c:pt idx="140">
                  <c:v>192.05435652470894</c:v>
                </c:pt>
                <c:pt idx="141">
                  <c:v>192.44473555959468</c:v>
                </c:pt>
                <c:pt idx="142">
                  <c:v>193.0214392659168</c:v>
                </c:pt>
                <c:pt idx="143">
                  <c:v>192.81488705717777</c:v>
                </c:pt>
                <c:pt idx="144">
                  <c:v>192.8589867800676</c:v>
                </c:pt>
                <c:pt idx="145">
                  <c:v>193.91317927294085</c:v>
                </c:pt>
                <c:pt idx="146">
                  <c:v>193.62920995650444</c:v>
                </c:pt>
                <c:pt idx="147">
                  <c:v>191.9761419026803</c:v>
                </c:pt>
                <c:pt idx="148">
                  <c:v>192.23690652018877</c:v>
                </c:pt>
                <c:pt idx="149">
                  <c:v>194.53403448211131</c:v>
                </c:pt>
                <c:pt idx="150">
                  <c:v>194.53634086164473</c:v>
                </c:pt>
                <c:pt idx="151">
                  <c:v>130</c:v>
                </c:pt>
                <c:pt idx="152">
                  <c:v>176.43628519748657</c:v>
                </c:pt>
                <c:pt idx="153">
                  <c:v>192.6739262327126</c:v>
                </c:pt>
                <c:pt idx="154">
                  <c:v>192.0433436916677</c:v>
                </c:pt>
                <c:pt idx="155">
                  <c:v>176.14561037718545</c:v>
                </c:pt>
                <c:pt idx="156">
                  <c:v>191.33333335280423</c:v>
                </c:pt>
                <c:pt idx="157">
                  <c:v>190.52631582651549</c:v>
                </c:pt>
                <c:pt idx="158">
                  <c:v>190.35608312187304</c:v>
                </c:pt>
                <c:pt idx="159">
                  <c:v>192.04156481113739</c:v>
                </c:pt>
                <c:pt idx="160">
                  <c:v>-1</c:v>
                </c:pt>
                <c:pt idx="161">
                  <c:v>116.428132136134</c:v>
                </c:pt>
                <c:pt idx="162">
                  <c:v>116.428132136134</c:v>
                </c:pt>
                <c:pt idx="163">
                  <c:v>116.428132136134</c:v>
                </c:pt>
                <c:pt idx="164">
                  <c:v>75</c:v>
                </c:pt>
                <c:pt idx="165">
                  <c:v>115.73768501041567</c:v>
                </c:pt>
                <c:pt idx="166">
                  <c:v>115.73768501041567</c:v>
                </c:pt>
                <c:pt idx="167">
                  <c:v>115.73768501041567</c:v>
                </c:pt>
                <c:pt idx="168">
                  <c:v>75</c:v>
                </c:pt>
                <c:pt idx="169">
                  <c:v>118.97474878989465</c:v>
                </c:pt>
                <c:pt idx="170">
                  <c:v>119.38348701325938</c:v>
                </c:pt>
                <c:pt idx="171">
                  <c:v>118.67799778566068</c:v>
                </c:pt>
                <c:pt idx="172">
                  <c:v>119.50951969496734</c:v>
                </c:pt>
                <c:pt idx="173">
                  <c:v>119.27450158034647</c:v>
                </c:pt>
                <c:pt idx="174">
                  <c:v>117.66653049924301</c:v>
                </c:pt>
                <c:pt idx="175">
                  <c:v>118.01737060626931</c:v>
                </c:pt>
                <c:pt idx="176">
                  <c:v>118.69230782674558</c:v>
                </c:pt>
                <c:pt idx="177">
                  <c:v>118.75000013671877</c:v>
                </c:pt>
                <c:pt idx="178">
                  <c:v>119.13289088956165</c:v>
                </c:pt>
                <c:pt idx="179">
                  <c:v>119.30366158126239</c:v>
                </c:pt>
                <c:pt idx="180">
                  <c:v>118.95704295816141</c:v>
                </c:pt>
                <c:pt idx="181">
                  <c:v>118.51130739216562</c:v>
                </c:pt>
                <c:pt idx="182">
                  <c:v>119.95632703912818</c:v>
                </c:pt>
                <c:pt idx="183">
                  <c:v>115.76795281713507</c:v>
                </c:pt>
                <c:pt idx="184">
                  <c:v>117.85755897805925</c:v>
                </c:pt>
                <c:pt idx="185">
                  <c:v>115.82435291334873</c:v>
                </c:pt>
                <c:pt idx="186">
                  <c:v>118.30725724411657</c:v>
                </c:pt>
                <c:pt idx="187">
                  <c:v>117.54596748719329</c:v>
                </c:pt>
                <c:pt idx="188">
                  <c:v>118.37553763988507</c:v>
                </c:pt>
                <c:pt idx="189">
                  <c:v>116.23788725929887</c:v>
                </c:pt>
                <c:pt idx="190">
                  <c:v>118.58425165355413</c:v>
                </c:pt>
                <c:pt idx="191">
                  <c:v>117.83876514607397</c:v>
                </c:pt>
                <c:pt idx="192">
                  <c:v>119.03446305664342</c:v>
                </c:pt>
                <c:pt idx="193">
                  <c:v>117.99320295399424</c:v>
                </c:pt>
                <c:pt idx="194">
                  <c:v>115.44723799183987</c:v>
                </c:pt>
                <c:pt idx="195">
                  <c:v>115.69028810281603</c:v>
                </c:pt>
                <c:pt idx="196">
                  <c:v>115.90084889265189</c:v>
                </c:pt>
                <c:pt idx="197">
                  <c:v>115.8712681105528</c:v>
                </c:pt>
                <c:pt idx="198">
                  <c:v>116.21170011782654</c:v>
                </c:pt>
                <c:pt idx="199">
                  <c:v>114.94979872530233</c:v>
                </c:pt>
                <c:pt idx="200">
                  <c:v>111.68446925070386</c:v>
                </c:pt>
                <c:pt idx="201">
                  <c:v>75</c:v>
                </c:pt>
                <c:pt idx="202">
                  <c:v>143.29586607581524</c:v>
                </c:pt>
                <c:pt idx="203">
                  <c:v>142.77589468579254</c:v>
                </c:pt>
                <c:pt idx="204">
                  <c:v>142.8919855209474</c:v>
                </c:pt>
                <c:pt idx="205">
                  <c:v>142.77976089599565</c:v>
                </c:pt>
                <c:pt idx="206">
                  <c:v>142.80661101059249</c:v>
                </c:pt>
                <c:pt idx="207">
                  <c:v>143.404079608903</c:v>
                </c:pt>
                <c:pt idx="208">
                  <c:v>143.0515236886512</c:v>
                </c:pt>
                <c:pt idx="209">
                  <c:v>143.28773019458328</c:v>
                </c:pt>
                <c:pt idx="210">
                  <c:v>143.62420356127578</c:v>
                </c:pt>
                <c:pt idx="211">
                  <c:v>143.41394254493463</c:v>
                </c:pt>
                <c:pt idx="212">
                  <c:v>142.25562662954511</c:v>
                </c:pt>
                <c:pt idx="213">
                  <c:v>142.66441769655191</c:v>
                </c:pt>
                <c:pt idx="214">
                  <c:v>143.93612196580932</c:v>
                </c:pt>
                <c:pt idx="215">
                  <c:v>143.72403488844142</c:v>
                </c:pt>
                <c:pt idx="216">
                  <c:v>75</c:v>
                </c:pt>
                <c:pt idx="217">
                  <c:v>124.58027368642568</c:v>
                </c:pt>
                <c:pt idx="218">
                  <c:v>147.67929159898819</c:v>
                </c:pt>
                <c:pt idx="219">
                  <c:v>146.48975519789832</c:v>
                </c:pt>
                <c:pt idx="220">
                  <c:v>127.63320893790208</c:v>
                </c:pt>
                <c:pt idx="221">
                  <c:v>146.03878904803815</c:v>
                </c:pt>
                <c:pt idx="222">
                  <c:v>144.754030899474</c:v>
                </c:pt>
                <c:pt idx="223">
                  <c:v>143.66468846805026</c:v>
                </c:pt>
                <c:pt idx="224">
                  <c:v>146.08772418002354</c:v>
                </c:pt>
              </c:numCache>
            </c:numRef>
          </c:xVal>
          <c:yVal>
            <c:numRef>
              <c:f>'TRILINEAR MACRO'!$AT$2:$AT$226</c:f>
              <c:numCache>
                <c:formatCode>General</c:formatCode>
                <c:ptCount val="225"/>
                <c:pt idx="87" formatCode="0.00_)">
                  <c:v>35.395555589767902</c:v>
                </c:pt>
                <c:pt idx="88" formatCode="0.00_)">
                  <c:v>45.912627184866928</c:v>
                </c:pt>
                <c:pt idx="89" formatCode="0.00_)">
                  <c:v>45.517495411612956</c:v>
                </c:pt>
                <c:pt idx="90" formatCode="0.00_)">
                  <c:v>39.417040402280357</c:v>
                </c:pt>
                <c:pt idx="91" formatCode="0.00_)">
                  <c:v>46.490696949382119</c:v>
                </c:pt>
                <c:pt idx="92" formatCode="0.00_)">
                  <c:v>45.124691373533764</c:v>
                </c:pt>
                <c:pt idx="93" formatCode="0.00_)">
                  <c:v>46.211275979947345</c:v>
                </c:pt>
                <c:pt idx="94" formatCode="0.00_)">
                  <c:v>47.901196694661309</c:v>
                </c:pt>
                <c:pt idx="152" formatCode="0.00_)">
                  <c:v>43.193088603008832</c:v>
                </c:pt>
                <c:pt idx="153" formatCode="0.00_)">
                  <c:v>64.845493070081972</c:v>
                </c:pt>
                <c:pt idx="154" formatCode="0.00_)">
                  <c:v>62.6833436796801</c:v>
                </c:pt>
                <c:pt idx="155" formatCode="0.00_)">
                  <c:v>35.020556777345945</c:v>
                </c:pt>
                <c:pt idx="156" formatCode="0.00_)">
                  <c:v>64.537142871281645</c:v>
                </c:pt>
                <c:pt idx="157" formatCode="0.00_)">
                  <c:v>63.24700125045716</c:v>
                </c:pt>
                <c:pt idx="158" formatCode="0.00_)">
                  <c:v>62.863145426031544</c:v>
                </c:pt>
                <c:pt idx="159" formatCode="0.00_)">
                  <c:v>65.787897324507298</c:v>
                </c:pt>
                <c:pt idx="217" formatCode="0.00_)">
                  <c:v>133.0077005401663</c:v>
                </c:pt>
                <c:pt idx="218" formatCode="0.00_)">
                  <c:v>142.77620025569269</c:v>
                </c:pt>
                <c:pt idx="219" formatCode="0.00_)">
                  <c:v>141.5821589508887</c:v>
                </c:pt>
                <c:pt idx="220" formatCode="0.00_)">
                  <c:v>119.04403607018477</c:v>
                </c:pt>
                <c:pt idx="221" formatCode="0.00_)">
                  <c:v>142.98729360713651</c:v>
                </c:pt>
                <c:pt idx="222" formatCode="0.00_)">
                  <c:v>142.52459874409305</c:v>
                </c:pt>
                <c:pt idx="223" formatCode="0.00_)">
                  <c:v>143.73264096645261</c:v>
                </c:pt>
                <c:pt idx="224" formatCode="0.00_)">
                  <c:v>145.37994929759645</c:v>
                </c:pt>
              </c:numCache>
            </c:numRef>
          </c:yVal>
          <c:smooth val="0"/>
        </c:ser>
        <c:dLbls>
          <c:showLegendKey val="0"/>
          <c:showVal val="0"/>
          <c:showCatName val="0"/>
          <c:showSerName val="0"/>
          <c:showPercent val="0"/>
          <c:showBubbleSize val="0"/>
        </c:dLbls>
        <c:axId val="753156096"/>
        <c:axId val="753156672"/>
      </c:scatterChart>
      <c:valAx>
        <c:axId val="753156096"/>
        <c:scaling>
          <c:orientation val="minMax"/>
          <c:max val="280"/>
          <c:min val="0"/>
        </c:scaling>
        <c:delete val="1"/>
        <c:axPos val="b"/>
        <c:numFmt formatCode="0.00_)" sourceLinked="1"/>
        <c:majorTickMark val="out"/>
        <c:minorTickMark val="none"/>
        <c:tickLblPos val="nextTo"/>
        <c:crossAx val="753156672"/>
        <c:crosses val="autoZero"/>
        <c:crossBetween val="midCat"/>
      </c:valAx>
      <c:valAx>
        <c:axId val="753156672"/>
        <c:scaling>
          <c:orientation val="minMax"/>
          <c:max val="220"/>
          <c:min val="0"/>
        </c:scaling>
        <c:delete val="1"/>
        <c:axPos val="l"/>
        <c:numFmt formatCode="0.00_)" sourceLinked="1"/>
        <c:majorTickMark val="out"/>
        <c:minorTickMark val="none"/>
        <c:tickLblPos val="nextTo"/>
        <c:crossAx val="753156096"/>
        <c:crosses val="autoZero"/>
        <c:crossBetween val="midCat"/>
      </c:valAx>
      <c:spPr>
        <a:noFill/>
        <a:ln w="25400">
          <a:noFill/>
        </a:ln>
      </c:spPr>
    </c:plotArea>
    <c:plotVisOnly val="0"/>
    <c:dispBlanksAs val="gap"/>
    <c:showDLblsOverMax val="0"/>
  </c:chart>
  <c:spPr>
    <a:no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GB"/>
              <a:t>Jabal Um Sahm - Site 2</a:t>
            </a:r>
          </a:p>
        </c:rich>
      </c:tx>
      <c:layout>
        <c:manualLayout>
          <c:xMode val="edge"/>
          <c:yMode val="edge"/>
          <c:x val="0.40845070422535212"/>
          <c:y val="4.076086956521739E-3"/>
        </c:manualLayout>
      </c:layout>
      <c:overlay val="0"/>
      <c:spPr>
        <a:noFill/>
        <a:ln w="25400">
          <a:noFill/>
        </a:ln>
      </c:spPr>
    </c:title>
    <c:autoTitleDeleted val="0"/>
    <c:plotArea>
      <c:layout>
        <c:manualLayout>
          <c:layoutTarget val="inner"/>
          <c:xMode val="edge"/>
          <c:yMode val="edge"/>
          <c:x val="9.5277547638773816E-2"/>
          <c:y val="0.14130434782608697"/>
          <c:w val="0.85086992543496276"/>
          <c:h val="0.73505434782608692"/>
        </c:manualLayout>
      </c:layout>
      <c:lineChart>
        <c:grouping val="standard"/>
        <c:varyColors val="0"/>
        <c:ser>
          <c:idx val="0"/>
          <c:order val="0"/>
          <c:spPr>
            <a:ln w="28575">
              <a:noFill/>
            </a:ln>
          </c:spPr>
          <c:marker>
            <c:symbol val="none"/>
          </c:marker>
          <c:cat>
            <c:numRef>
              <c:f>'A:\[CROS666.XLS]Sheet1'!$A$4:$A$32</c:f>
              <c:numCache>
                <c:formatCode>0</c:formatCode>
                <c:ptCount val="29"/>
                <c:pt idx="0">
                  <c:v>0</c:v>
                </c:pt>
                <c:pt idx="1">
                  <c:v>6.8394300000000001</c:v>
                </c:pt>
                <c:pt idx="2">
                  <c:v>7.32796</c:v>
                </c:pt>
                <c:pt idx="3">
                  <c:v>13.678900000000001</c:v>
                </c:pt>
                <c:pt idx="4">
                  <c:v>14.655900000000001</c:v>
                </c:pt>
                <c:pt idx="5">
                  <c:v>20.5183</c:v>
                </c:pt>
                <c:pt idx="6">
                  <c:v>21.983899999999998</c:v>
                </c:pt>
                <c:pt idx="7">
                  <c:v>27.357700000000001</c:v>
                </c:pt>
                <c:pt idx="8">
                  <c:v>29.311800000000002</c:v>
                </c:pt>
                <c:pt idx="9">
                  <c:v>34.197099999999999</c:v>
                </c:pt>
                <c:pt idx="10">
                  <c:v>36.639800000000001</c:v>
                </c:pt>
                <c:pt idx="11">
                  <c:v>41.0366</c:v>
                </c:pt>
                <c:pt idx="12">
                  <c:v>43.967799999999997</c:v>
                </c:pt>
                <c:pt idx="13">
                  <c:v>47.875999999999998</c:v>
                </c:pt>
                <c:pt idx="14">
                  <c:v>51.295699999999997</c:v>
                </c:pt>
                <c:pt idx="15">
                  <c:v>54.715400000000002</c:v>
                </c:pt>
                <c:pt idx="16">
                  <c:v>58.623699999999999</c:v>
                </c:pt>
                <c:pt idx="17">
                  <c:v>61.554900000000004</c:v>
                </c:pt>
                <c:pt idx="18">
                  <c:v>65.951599999999999</c:v>
                </c:pt>
                <c:pt idx="19">
                  <c:v>68.394300000000001</c:v>
                </c:pt>
                <c:pt idx="20">
                  <c:v>73.279600000000002</c:v>
                </c:pt>
                <c:pt idx="21">
                  <c:v>75.233699999999999</c:v>
                </c:pt>
                <c:pt idx="22">
                  <c:v>80.607600000000005</c:v>
                </c:pt>
                <c:pt idx="23">
                  <c:v>82.073099999999997</c:v>
                </c:pt>
                <c:pt idx="24">
                  <c:v>87.935500000000005</c:v>
                </c:pt>
                <c:pt idx="25">
                  <c:v>88.912599999999998</c:v>
                </c:pt>
                <c:pt idx="26">
                  <c:v>95.263499999999993</c:v>
                </c:pt>
                <c:pt idx="27">
                  <c:v>95.751999999999995</c:v>
                </c:pt>
                <c:pt idx="28">
                  <c:v>102.59099999999999</c:v>
                </c:pt>
              </c:numCache>
            </c:numRef>
          </c:cat>
          <c:val>
            <c:numRef>
              <c:f>'A:\[CROS666.XLS]Sheet1'!$B$4:$B$32</c:f>
              <c:numCache>
                <c:formatCode>0</c:formatCode>
                <c:ptCount val="29"/>
                <c:pt idx="0">
                  <c:v>-2150.9499999999998</c:v>
                </c:pt>
                <c:pt idx="1">
                  <c:v>-1727.77</c:v>
                </c:pt>
                <c:pt idx="2">
                  <c:v>-1703.1</c:v>
                </c:pt>
                <c:pt idx="3">
                  <c:v>-1328.71</c:v>
                </c:pt>
                <c:pt idx="4">
                  <c:v>-1309.7</c:v>
                </c:pt>
                <c:pt idx="5">
                  <c:v>-1253.9000000000001</c:v>
                </c:pt>
                <c:pt idx="6">
                  <c:v>-1238.5</c:v>
                </c:pt>
                <c:pt idx="7">
                  <c:v>-1175.42</c:v>
                </c:pt>
                <c:pt idx="8">
                  <c:v>-1134.72</c:v>
                </c:pt>
                <c:pt idx="9">
                  <c:v>-1046.3499999999999</c:v>
                </c:pt>
                <c:pt idx="10">
                  <c:v>-1002.55</c:v>
                </c:pt>
                <c:pt idx="11">
                  <c:v>-923.02800000000002</c:v>
                </c:pt>
                <c:pt idx="12">
                  <c:v>-853.32299999999998</c:v>
                </c:pt>
                <c:pt idx="13">
                  <c:v>-763.59100000000001</c:v>
                </c:pt>
                <c:pt idx="14">
                  <c:v>-685.03099999999995</c:v>
                </c:pt>
                <c:pt idx="15">
                  <c:v>-613.50400000000002</c:v>
                </c:pt>
                <c:pt idx="16">
                  <c:v>-483.15</c:v>
                </c:pt>
                <c:pt idx="17">
                  <c:v>-373.01499999999999</c:v>
                </c:pt>
                <c:pt idx="18">
                  <c:v>-212.96700000000001</c:v>
                </c:pt>
                <c:pt idx="19">
                  <c:v>-126.375</c:v>
                </c:pt>
                <c:pt idx="20">
                  <c:v>91.118300000000005</c:v>
                </c:pt>
                <c:pt idx="21">
                  <c:v>177.05099999999999</c:v>
                </c:pt>
                <c:pt idx="22">
                  <c:v>393.738</c:v>
                </c:pt>
                <c:pt idx="23">
                  <c:v>457.82900000000001</c:v>
                </c:pt>
                <c:pt idx="24">
                  <c:v>543.601</c:v>
                </c:pt>
                <c:pt idx="25">
                  <c:v>556.69200000000001</c:v>
                </c:pt>
                <c:pt idx="26">
                  <c:v>646.34199999999998</c:v>
                </c:pt>
                <c:pt idx="27">
                  <c:v>646.57899999999995</c:v>
                </c:pt>
                <c:pt idx="28">
                  <c:v>650.053</c:v>
                </c:pt>
              </c:numCache>
            </c:numRef>
          </c:val>
          <c:smooth val="1"/>
        </c:ser>
        <c:ser>
          <c:idx val="1"/>
          <c:order val="1"/>
          <c:spPr>
            <a:ln w="12700">
              <a:solidFill>
                <a:srgbClr val="FF00FF"/>
              </a:solidFill>
              <a:prstDash val="solid"/>
            </a:ln>
          </c:spPr>
          <c:marker>
            <c:symbol val="none"/>
          </c:marker>
          <c:cat>
            <c:numRef>
              <c:f>'A:\[CROS666.XLS]Sheet1'!$A$4:$A$32</c:f>
              <c:numCache>
                <c:formatCode>0</c:formatCode>
                <c:ptCount val="29"/>
                <c:pt idx="0">
                  <c:v>0</c:v>
                </c:pt>
                <c:pt idx="1">
                  <c:v>6.8394300000000001</c:v>
                </c:pt>
                <c:pt idx="2">
                  <c:v>7.32796</c:v>
                </c:pt>
                <c:pt idx="3">
                  <c:v>13.678900000000001</c:v>
                </c:pt>
                <c:pt idx="4">
                  <c:v>14.655900000000001</c:v>
                </c:pt>
                <c:pt idx="5">
                  <c:v>20.5183</c:v>
                </c:pt>
                <c:pt idx="6">
                  <c:v>21.983899999999998</c:v>
                </c:pt>
                <c:pt idx="7">
                  <c:v>27.357700000000001</c:v>
                </c:pt>
                <c:pt idx="8">
                  <c:v>29.311800000000002</c:v>
                </c:pt>
                <c:pt idx="9">
                  <c:v>34.197099999999999</c:v>
                </c:pt>
                <c:pt idx="10">
                  <c:v>36.639800000000001</c:v>
                </c:pt>
                <c:pt idx="11">
                  <c:v>41.0366</c:v>
                </c:pt>
                <c:pt idx="12">
                  <c:v>43.967799999999997</c:v>
                </c:pt>
                <c:pt idx="13">
                  <c:v>47.875999999999998</c:v>
                </c:pt>
                <c:pt idx="14">
                  <c:v>51.295699999999997</c:v>
                </c:pt>
                <c:pt idx="15">
                  <c:v>54.715400000000002</c:v>
                </c:pt>
                <c:pt idx="16">
                  <c:v>58.623699999999999</c:v>
                </c:pt>
                <c:pt idx="17">
                  <c:v>61.554900000000004</c:v>
                </c:pt>
                <c:pt idx="18">
                  <c:v>65.951599999999999</c:v>
                </c:pt>
                <c:pt idx="19">
                  <c:v>68.394300000000001</c:v>
                </c:pt>
                <c:pt idx="20">
                  <c:v>73.279600000000002</c:v>
                </c:pt>
                <c:pt idx="21">
                  <c:v>75.233699999999999</c:v>
                </c:pt>
                <c:pt idx="22">
                  <c:v>80.607600000000005</c:v>
                </c:pt>
                <c:pt idx="23">
                  <c:v>82.073099999999997</c:v>
                </c:pt>
                <c:pt idx="24">
                  <c:v>87.935500000000005</c:v>
                </c:pt>
                <c:pt idx="25">
                  <c:v>88.912599999999998</c:v>
                </c:pt>
                <c:pt idx="26">
                  <c:v>95.263499999999993</c:v>
                </c:pt>
                <c:pt idx="27">
                  <c:v>95.751999999999995</c:v>
                </c:pt>
                <c:pt idx="28">
                  <c:v>102.59099999999999</c:v>
                </c:pt>
              </c:numCache>
            </c:numRef>
          </c:cat>
          <c:val>
            <c:numRef>
              <c:f>'A:\[CROS666.XLS]Sheet1'!$C$4:$C$32</c:f>
              <c:numCache>
                <c:formatCode>0</c:formatCode>
                <c:ptCount val="29"/>
                <c:pt idx="0">
                  <c:v>-453.99400000000003</c:v>
                </c:pt>
                <c:pt idx="1">
                  <c:v>-424.303</c:v>
                </c:pt>
                <c:pt idx="2">
                  <c:v>-422.54399999999998</c:v>
                </c:pt>
                <c:pt idx="3">
                  <c:v>-404.03500000000003</c:v>
                </c:pt>
                <c:pt idx="4">
                  <c:v>-378.74900000000002</c:v>
                </c:pt>
                <c:pt idx="5">
                  <c:v>-247.00700000000001</c:v>
                </c:pt>
                <c:pt idx="6">
                  <c:v>-206.56899999999999</c:v>
                </c:pt>
                <c:pt idx="7">
                  <c:v>-40.013199999999998</c:v>
                </c:pt>
                <c:pt idx="8">
                  <c:v>28.5579</c:v>
                </c:pt>
                <c:pt idx="9">
                  <c:v>186.667</c:v>
                </c:pt>
                <c:pt idx="10">
                  <c:v>194.27600000000001</c:v>
                </c:pt>
                <c:pt idx="11">
                  <c:v>255.96100000000001</c:v>
                </c:pt>
                <c:pt idx="12">
                  <c:v>404.28100000000001</c:v>
                </c:pt>
                <c:pt idx="13">
                  <c:v>575.35799999999995</c:v>
                </c:pt>
                <c:pt idx="14">
                  <c:v>634.95100000000002</c:v>
                </c:pt>
                <c:pt idx="15">
                  <c:v>694.596</c:v>
                </c:pt>
                <c:pt idx="16">
                  <c:v>711.39800000000002</c:v>
                </c:pt>
                <c:pt idx="17">
                  <c:v>720.02200000000005</c:v>
                </c:pt>
                <c:pt idx="18">
                  <c:v>906.54899999999998</c:v>
                </c:pt>
                <c:pt idx="19">
                  <c:v>1043.76</c:v>
                </c:pt>
                <c:pt idx="20">
                  <c:v>1150.25</c:v>
                </c:pt>
                <c:pt idx="21">
                  <c:v>1168.1300000000001</c:v>
                </c:pt>
                <c:pt idx="22">
                  <c:v>1226.74</c:v>
                </c:pt>
                <c:pt idx="23">
                  <c:v>1245.47</c:v>
                </c:pt>
                <c:pt idx="24">
                  <c:v>1330.81</c:v>
                </c:pt>
                <c:pt idx="25">
                  <c:v>1343.3</c:v>
                </c:pt>
                <c:pt idx="26">
                  <c:v>1402.12</c:v>
                </c:pt>
                <c:pt idx="27">
                  <c:v>1406.59</c:v>
                </c:pt>
                <c:pt idx="28">
                  <c:v>1048.05</c:v>
                </c:pt>
              </c:numCache>
            </c:numRef>
          </c:val>
          <c:smooth val="1"/>
        </c:ser>
        <c:ser>
          <c:idx val="2"/>
          <c:order val="2"/>
          <c:spPr>
            <a:ln w="12700">
              <a:solidFill>
                <a:srgbClr val="FF0000"/>
              </a:solidFill>
              <a:prstDash val="solid"/>
            </a:ln>
          </c:spPr>
          <c:marker>
            <c:symbol val="none"/>
          </c:marker>
          <c:cat>
            <c:numRef>
              <c:f>'A:\[CROS666.XLS]Sheet1'!$A$4:$A$32</c:f>
              <c:numCache>
                <c:formatCode>0</c:formatCode>
                <c:ptCount val="29"/>
                <c:pt idx="0">
                  <c:v>0</c:v>
                </c:pt>
                <c:pt idx="1">
                  <c:v>6.8394300000000001</c:v>
                </c:pt>
                <c:pt idx="2">
                  <c:v>7.32796</c:v>
                </c:pt>
                <c:pt idx="3">
                  <c:v>13.678900000000001</c:v>
                </c:pt>
                <c:pt idx="4">
                  <c:v>14.655900000000001</c:v>
                </c:pt>
                <c:pt idx="5">
                  <c:v>20.5183</c:v>
                </c:pt>
                <c:pt idx="6">
                  <c:v>21.983899999999998</c:v>
                </c:pt>
                <c:pt idx="7">
                  <c:v>27.357700000000001</c:v>
                </c:pt>
                <c:pt idx="8">
                  <c:v>29.311800000000002</c:v>
                </c:pt>
                <c:pt idx="9">
                  <c:v>34.197099999999999</c:v>
                </c:pt>
                <c:pt idx="10">
                  <c:v>36.639800000000001</c:v>
                </c:pt>
                <c:pt idx="11">
                  <c:v>41.0366</c:v>
                </c:pt>
                <c:pt idx="12">
                  <c:v>43.967799999999997</c:v>
                </c:pt>
                <c:pt idx="13">
                  <c:v>47.875999999999998</c:v>
                </c:pt>
                <c:pt idx="14">
                  <c:v>51.295699999999997</c:v>
                </c:pt>
                <c:pt idx="15">
                  <c:v>54.715400000000002</c:v>
                </c:pt>
                <c:pt idx="16">
                  <c:v>58.623699999999999</c:v>
                </c:pt>
                <c:pt idx="17">
                  <c:v>61.554900000000004</c:v>
                </c:pt>
                <c:pt idx="18">
                  <c:v>65.951599999999999</c:v>
                </c:pt>
                <c:pt idx="19">
                  <c:v>68.394300000000001</c:v>
                </c:pt>
                <c:pt idx="20">
                  <c:v>73.279600000000002</c:v>
                </c:pt>
                <c:pt idx="21">
                  <c:v>75.233699999999999</c:v>
                </c:pt>
                <c:pt idx="22">
                  <c:v>80.607600000000005</c:v>
                </c:pt>
                <c:pt idx="23">
                  <c:v>82.073099999999997</c:v>
                </c:pt>
                <c:pt idx="24">
                  <c:v>87.935500000000005</c:v>
                </c:pt>
                <c:pt idx="25">
                  <c:v>88.912599999999998</c:v>
                </c:pt>
                <c:pt idx="26">
                  <c:v>95.263499999999993</c:v>
                </c:pt>
                <c:pt idx="27">
                  <c:v>95.751999999999995</c:v>
                </c:pt>
                <c:pt idx="28">
                  <c:v>102.59099999999999</c:v>
                </c:pt>
              </c:numCache>
            </c:numRef>
          </c:cat>
          <c:val>
            <c:numRef>
              <c:f>'A:\[CROS666.XLS]Sheet1'!$D$4:$D$32</c:f>
              <c:numCache>
                <c:formatCode>0</c:formatCode>
                <c:ptCount val="29"/>
                <c:pt idx="0">
                  <c:v>696.95799999999997</c:v>
                </c:pt>
                <c:pt idx="1">
                  <c:v>729.59699999999998</c:v>
                </c:pt>
                <c:pt idx="2">
                  <c:v>731.99599999999998</c:v>
                </c:pt>
                <c:pt idx="3">
                  <c:v>770.10799999999995</c:v>
                </c:pt>
                <c:pt idx="4">
                  <c:v>776.83799999999997</c:v>
                </c:pt>
                <c:pt idx="5">
                  <c:v>798.79200000000003</c:v>
                </c:pt>
                <c:pt idx="6">
                  <c:v>801.70600000000002</c:v>
                </c:pt>
                <c:pt idx="7">
                  <c:v>845.45100000000002</c:v>
                </c:pt>
                <c:pt idx="8">
                  <c:v>859.34500000000003</c:v>
                </c:pt>
                <c:pt idx="9">
                  <c:v>846.702</c:v>
                </c:pt>
                <c:pt idx="10">
                  <c:v>836.43899999999996</c:v>
                </c:pt>
                <c:pt idx="11">
                  <c:v>824.48900000000003</c:v>
                </c:pt>
                <c:pt idx="12">
                  <c:v>824.78499999999997</c:v>
                </c:pt>
                <c:pt idx="13">
                  <c:v>824.678</c:v>
                </c:pt>
                <c:pt idx="14">
                  <c:v>837.428</c:v>
                </c:pt>
                <c:pt idx="15">
                  <c:v>856.77700000000004</c:v>
                </c:pt>
                <c:pt idx="16">
                  <c:v>836.67600000000004</c:v>
                </c:pt>
                <c:pt idx="17">
                  <c:v>830.33299999999997</c:v>
                </c:pt>
                <c:pt idx="18">
                  <c:v>951.48800000000006</c:v>
                </c:pt>
                <c:pt idx="19">
                  <c:v>1043.8</c:v>
                </c:pt>
                <c:pt idx="20">
                  <c:v>1150.24</c:v>
                </c:pt>
                <c:pt idx="21">
                  <c:v>1168.0999999999999</c:v>
                </c:pt>
                <c:pt idx="22">
                  <c:v>1227.4100000000001</c:v>
                </c:pt>
                <c:pt idx="23">
                  <c:v>1246.3599999999999</c:v>
                </c:pt>
                <c:pt idx="24">
                  <c:v>1330.97</c:v>
                </c:pt>
                <c:pt idx="25">
                  <c:v>1343.3</c:v>
                </c:pt>
                <c:pt idx="26">
                  <c:v>1402.37</c:v>
                </c:pt>
                <c:pt idx="27">
                  <c:v>1406.84</c:v>
                </c:pt>
                <c:pt idx="28">
                  <c:v>1048.1400000000001</c:v>
                </c:pt>
              </c:numCache>
            </c:numRef>
          </c:val>
          <c:smooth val="1"/>
        </c:ser>
        <c:ser>
          <c:idx val="3"/>
          <c:order val="3"/>
          <c:spPr>
            <a:ln w="12700">
              <a:solidFill>
                <a:srgbClr val="00FFFF"/>
              </a:solidFill>
              <a:prstDash val="solid"/>
            </a:ln>
          </c:spPr>
          <c:marker>
            <c:symbol val="none"/>
          </c:marker>
          <c:cat>
            <c:numRef>
              <c:f>'A:\[CROS666.XLS]Sheet1'!$A$4:$A$32</c:f>
              <c:numCache>
                <c:formatCode>0</c:formatCode>
                <c:ptCount val="29"/>
                <c:pt idx="0">
                  <c:v>0</c:v>
                </c:pt>
                <c:pt idx="1">
                  <c:v>6.8394300000000001</c:v>
                </c:pt>
                <c:pt idx="2">
                  <c:v>7.32796</c:v>
                </c:pt>
                <c:pt idx="3">
                  <c:v>13.678900000000001</c:v>
                </c:pt>
                <c:pt idx="4">
                  <c:v>14.655900000000001</c:v>
                </c:pt>
                <c:pt idx="5">
                  <c:v>20.5183</c:v>
                </c:pt>
                <c:pt idx="6">
                  <c:v>21.983899999999998</c:v>
                </c:pt>
                <c:pt idx="7">
                  <c:v>27.357700000000001</c:v>
                </c:pt>
                <c:pt idx="8">
                  <c:v>29.311800000000002</c:v>
                </c:pt>
                <c:pt idx="9">
                  <c:v>34.197099999999999</c:v>
                </c:pt>
                <c:pt idx="10">
                  <c:v>36.639800000000001</c:v>
                </c:pt>
                <c:pt idx="11">
                  <c:v>41.0366</c:v>
                </c:pt>
                <c:pt idx="12">
                  <c:v>43.967799999999997</c:v>
                </c:pt>
                <c:pt idx="13">
                  <c:v>47.875999999999998</c:v>
                </c:pt>
                <c:pt idx="14">
                  <c:v>51.295699999999997</c:v>
                </c:pt>
                <c:pt idx="15">
                  <c:v>54.715400000000002</c:v>
                </c:pt>
                <c:pt idx="16">
                  <c:v>58.623699999999999</c:v>
                </c:pt>
                <c:pt idx="17">
                  <c:v>61.554900000000004</c:v>
                </c:pt>
                <c:pt idx="18">
                  <c:v>65.951599999999999</c:v>
                </c:pt>
                <c:pt idx="19">
                  <c:v>68.394300000000001</c:v>
                </c:pt>
                <c:pt idx="20">
                  <c:v>73.279600000000002</c:v>
                </c:pt>
                <c:pt idx="21">
                  <c:v>75.233699999999999</c:v>
                </c:pt>
                <c:pt idx="22">
                  <c:v>80.607600000000005</c:v>
                </c:pt>
                <c:pt idx="23">
                  <c:v>82.073099999999997</c:v>
                </c:pt>
                <c:pt idx="24">
                  <c:v>87.935500000000005</c:v>
                </c:pt>
                <c:pt idx="25">
                  <c:v>88.912599999999998</c:v>
                </c:pt>
                <c:pt idx="26">
                  <c:v>95.263499999999993</c:v>
                </c:pt>
                <c:pt idx="27">
                  <c:v>95.751999999999995</c:v>
                </c:pt>
                <c:pt idx="28">
                  <c:v>102.59099999999999</c:v>
                </c:pt>
              </c:numCache>
            </c:numRef>
          </c:cat>
          <c:val>
            <c:numRef>
              <c:f>'A:\[CROS666.XLS]Sheet1'!$E$4:$E$32</c:f>
              <c:numCache>
                <c:formatCode>0</c:formatCode>
                <c:ptCount val="29"/>
                <c:pt idx="0">
                  <c:v>635.721</c:v>
                </c:pt>
                <c:pt idx="1">
                  <c:v>641.74800000000005</c:v>
                </c:pt>
                <c:pt idx="2">
                  <c:v>642.10400000000004</c:v>
                </c:pt>
                <c:pt idx="3">
                  <c:v>645.69600000000003</c:v>
                </c:pt>
                <c:pt idx="4">
                  <c:v>646.14099999999996</c:v>
                </c:pt>
                <c:pt idx="5">
                  <c:v>647.91099999999994</c:v>
                </c:pt>
                <c:pt idx="6">
                  <c:v>648.26300000000003</c:v>
                </c:pt>
                <c:pt idx="7">
                  <c:v>649.755</c:v>
                </c:pt>
                <c:pt idx="8">
                  <c:v>651.072</c:v>
                </c:pt>
                <c:pt idx="9">
                  <c:v>654.71199999999999</c:v>
                </c:pt>
                <c:pt idx="10">
                  <c:v>656.36599999999999</c:v>
                </c:pt>
                <c:pt idx="11">
                  <c:v>657.57</c:v>
                </c:pt>
                <c:pt idx="12">
                  <c:v>663.12599999999998</c:v>
                </c:pt>
                <c:pt idx="13">
                  <c:v>686.00800000000004</c:v>
                </c:pt>
                <c:pt idx="14">
                  <c:v>722.50599999999997</c:v>
                </c:pt>
                <c:pt idx="15">
                  <c:v>747.33600000000001</c:v>
                </c:pt>
                <c:pt idx="16">
                  <c:v>752.88099999999997</c:v>
                </c:pt>
                <c:pt idx="17">
                  <c:v>757.83299999999997</c:v>
                </c:pt>
                <c:pt idx="18">
                  <c:v>766.53800000000001</c:v>
                </c:pt>
                <c:pt idx="19">
                  <c:v>770.46400000000006</c:v>
                </c:pt>
                <c:pt idx="20">
                  <c:v>774.54399999999998</c:v>
                </c:pt>
                <c:pt idx="21">
                  <c:v>775.53899999999999</c:v>
                </c:pt>
                <c:pt idx="22">
                  <c:v>779.24800000000005</c:v>
                </c:pt>
                <c:pt idx="23">
                  <c:v>780.5</c:v>
                </c:pt>
                <c:pt idx="24">
                  <c:v>783.79300000000001</c:v>
                </c:pt>
                <c:pt idx="25">
                  <c:v>784.43100000000004</c:v>
                </c:pt>
                <c:pt idx="26">
                  <c:v>790.28</c:v>
                </c:pt>
                <c:pt idx="27">
                  <c:v>790.76800000000003</c:v>
                </c:pt>
                <c:pt idx="28">
                  <c:v>799.04600000000005</c:v>
                </c:pt>
              </c:numCache>
            </c:numRef>
          </c:val>
          <c:smooth val="1"/>
        </c:ser>
        <c:ser>
          <c:idx val="4"/>
          <c:order val="4"/>
          <c:spPr>
            <a:ln w="12700">
              <a:solidFill>
                <a:srgbClr val="800080"/>
              </a:solidFill>
              <a:prstDash val="solid"/>
            </a:ln>
          </c:spPr>
          <c:marker>
            <c:symbol val="none"/>
          </c:marker>
          <c:cat>
            <c:numRef>
              <c:f>'A:\[CROS666.XLS]Sheet1'!$A$4:$A$32</c:f>
              <c:numCache>
                <c:formatCode>0</c:formatCode>
                <c:ptCount val="29"/>
                <c:pt idx="0">
                  <c:v>0</c:v>
                </c:pt>
                <c:pt idx="1">
                  <c:v>6.8394300000000001</c:v>
                </c:pt>
                <c:pt idx="2">
                  <c:v>7.32796</c:v>
                </c:pt>
                <c:pt idx="3">
                  <c:v>13.678900000000001</c:v>
                </c:pt>
                <c:pt idx="4">
                  <c:v>14.655900000000001</c:v>
                </c:pt>
                <c:pt idx="5">
                  <c:v>20.5183</c:v>
                </c:pt>
                <c:pt idx="6">
                  <c:v>21.983899999999998</c:v>
                </c:pt>
                <c:pt idx="7">
                  <c:v>27.357700000000001</c:v>
                </c:pt>
                <c:pt idx="8">
                  <c:v>29.311800000000002</c:v>
                </c:pt>
                <c:pt idx="9">
                  <c:v>34.197099999999999</c:v>
                </c:pt>
                <c:pt idx="10">
                  <c:v>36.639800000000001</c:v>
                </c:pt>
                <c:pt idx="11">
                  <c:v>41.0366</c:v>
                </c:pt>
                <c:pt idx="12">
                  <c:v>43.967799999999997</c:v>
                </c:pt>
                <c:pt idx="13">
                  <c:v>47.875999999999998</c:v>
                </c:pt>
                <c:pt idx="14">
                  <c:v>51.295699999999997</c:v>
                </c:pt>
                <c:pt idx="15">
                  <c:v>54.715400000000002</c:v>
                </c:pt>
                <c:pt idx="16">
                  <c:v>58.623699999999999</c:v>
                </c:pt>
                <c:pt idx="17">
                  <c:v>61.554900000000004</c:v>
                </c:pt>
                <c:pt idx="18">
                  <c:v>65.951599999999999</c:v>
                </c:pt>
                <c:pt idx="19">
                  <c:v>68.394300000000001</c:v>
                </c:pt>
                <c:pt idx="20">
                  <c:v>73.279600000000002</c:v>
                </c:pt>
                <c:pt idx="21">
                  <c:v>75.233699999999999</c:v>
                </c:pt>
                <c:pt idx="22">
                  <c:v>80.607600000000005</c:v>
                </c:pt>
                <c:pt idx="23">
                  <c:v>82.073099999999997</c:v>
                </c:pt>
                <c:pt idx="24">
                  <c:v>87.935500000000005</c:v>
                </c:pt>
                <c:pt idx="25">
                  <c:v>88.912599999999998</c:v>
                </c:pt>
                <c:pt idx="26">
                  <c:v>95.263499999999993</c:v>
                </c:pt>
                <c:pt idx="27">
                  <c:v>95.751999999999995</c:v>
                </c:pt>
                <c:pt idx="28">
                  <c:v>102.59099999999999</c:v>
                </c:pt>
              </c:numCache>
            </c:numRef>
          </c:cat>
          <c:val>
            <c:numRef>
              <c:f>'A:\[CROS666.XLS]Sheet1'!$F$4:$F$32</c:f>
              <c:numCache>
                <c:formatCode>0</c:formatCode>
                <c:ptCount val="29"/>
                <c:pt idx="0">
                  <c:v>612.22799999999995</c:v>
                </c:pt>
                <c:pt idx="1">
                  <c:v>613.38599999999997</c:v>
                </c:pt>
                <c:pt idx="2">
                  <c:v>613.60699999999997</c:v>
                </c:pt>
                <c:pt idx="3">
                  <c:v>615.16700000000003</c:v>
                </c:pt>
                <c:pt idx="4">
                  <c:v>615.66800000000001</c:v>
                </c:pt>
                <c:pt idx="5">
                  <c:v>618.63800000000003</c:v>
                </c:pt>
                <c:pt idx="6">
                  <c:v>619.80499999999995</c:v>
                </c:pt>
                <c:pt idx="7">
                  <c:v>625.72199999999998</c:v>
                </c:pt>
                <c:pt idx="8">
                  <c:v>628.23199999999997</c:v>
                </c:pt>
                <c:pt idx="9">
                  <c:v>637.822</c:v>
                </c:pt>
                <c:pt idx="10">
                  <c:v>643.29499999999996</c:v>
                </c:pt>
                <c:pt idx="11">
                  <c:v>653.73699999999997</c:v>
                </c:pt>
                <c:pt idx="12">
                  <c:v>658.43399999999997</c:v>
                </c:pt>
                <c:pt idx="13">
                  <c:v>662.54100000000005</c:v>
                </c:pt>
                <c:pt idx="14">
                  <c:v>666.524</c:v>
                </c:pt>
                <c:pt idx="15">
                  <c:v>670.04899999999998</c:v>
                </c:pt>
                <c:pt idx="16">
                  <c:v>673.74900000000002</c:v>
                </c:pt>
                <c:pt idx="17">
                  <c:v>677.61800000000005</c:v>
                </c:pt>
                <c:pt idx="18">
                  <c:v>682.57799999999997</c:v>
                </c:pt>
                <c:pt idx="19">
                  <c:v>684.75800000000004</c:v>
                </c:pt>
                <c:pt idx="20">
                  <c:v>688.96400000000006</c:v>
                </c:pt>
                <c:pt idx="21">
                  <c:v>690.54399999999998</c:v>
                </c:pt>
                <c:pt idx="22">
                  <c:v>693.91899999999998</c:v>
                </c:pt>
                <c:pt idx="23">
                  <c:v>694.78200000000004</c:v>
                </c:pt>
                <c:pt idx="24">
                  <c:v>698.678</c:v>
                </c:pt>
                <c:pt idx="25">
                  <c:v>699.101</c:v>
                </c:pt>
                <c:pt idx="26">
                  <c:v>700.88300000000004</c:v>
                </c:pt>
                <c:pt idx="27">
                  <c:v>701.09299999999996</c:v>
                </c:pt>
                <c:pt idx="28">
                  <c:v>704.572</c:v>
                </c:pt>
              </c:numCache>
            </c:numRef>
          </c:val>
          <c:smooth val="1"/>
        </c:ser>
        <c:dLbls>
          <c:showLegendKey val="0"/>
          <c:showVal val="0"/>
          <c:showCatName val="0"/>
          <c:showSerName val="0"/>
          <c:showPercent val="0"/>
          <c:showBubbleSize val="0"/>
        </c:dLbls>
        <c:marker val="1"/>
        <c:smooth val="0"/>
        <c:axId val="757241344"/>
        <c:axId val="752040704"/>
      </c:lineChart>
      <c:catAx>
        <c:axId val="757241344"/>
        <c:scaling>
          <c:orientation val="minMax"/>
        </c:scaling>
        <c:delete val="0"/>
        <c:axPos val="b"/>
        <c:title>
          <c:tx>
            <c:rich>
              <a:bodyPr/>
              <a:lstStyle/>
              <a:p>
                <a:pPr>
                  <a:defRPr sz="1000" b="1" i="0" u="none" strike="noStrike" baseline="0">
                    <a:solidFill>
                      <a:srgbClr val="000000"/>
                    </a:solidFill>
                    <a:latin typeface="Arial"/>
                    <a:ea typeface="Arial"/>
                    <a:cs typeface="Arial"/>
                  </a:defRPr>
                </a:pPr>
                <a:r>
                  <a:rPr lang="en-GB"/>
                  <a:t>Distance From NE of AoDS   (Km)</a:t>
                </a:r>
              </a:p>
            </c:rich>
          </c:tx>
          <c:layout>
            <c:manualLayout>
              <c:xMode val="edge"/>
              <c:yMode val="edge"/>
              <c:x val="0.40845070422535212"/>
              <c:y val="0.93070652173913038"/>
            </c:manualLayout>
          </c:layout>
          <c:overlay val="0"/>
          <c:spPr>
            <a:noFill/>
            <a:ln w="25400">
              <a:noFill/>
            </a:ln>
          </c:spPr>
        </c:title>
        <c:numFmt formatCode="0"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abic Transparent"/>
                <a:ea typeface="Arabic Transparent"/>
                <a:cs typeface="Arabic Transparent"/>
              </a:defRPr>
            </a:pPr>
            <a:endParaRPr lang="en-US"/>
          </a:p>
        </c:txPr>
        <c:crossAx val="752040704"/>
        <c:crossesAt val="-2500"/>
        <c:auto val="0"/>
        <c:lblAlgn val="ctr"/>
        <c:lblOffset val="100"/>
        <c:tickLblSkip val="5"/>
        <c:tickMarkSkip val="1"/>
        <c:noMultiLvlLbl val="0"/>
      </c:catAx>
      <c:valAx>
        <c:axId val="752040704"/>
        <c:scaling>
          <c:orientation val="minMax"/>
        </c:scaling>
        <c:delete val="0"/>
        <c:axPos val="l"/>
        <c:title>
          <c:tx>
            <c:rich>
              <a:bodyPr/>
              <a:lstStyle/>
              <a:p>
                <a:pPr>
                  <a:defRPr sz="1000" b="1" i="0" u="none" strike="noStrike" baseline="0">
                    <a:solidFill>
                      <a:srgbClr val="000000"/>
                    </a:solidFill>
                    <a:latin typeface="Arial"/>
                    <a:ea typeface="Arial"/>
                    <a:cs typeface="Arial"/>
                  </a:defRPr>
                </a:pPr>
                <a:r>
                  <a:rPr lang="en-GB"/>
                  <a:t>Elevation (masl)</a:t>
                </a:r>
              </a:p>
            </c:rich>
          </c:tx>
          <c:layout>
            <c:manualLayout>
              <c:xMode val="edge"/>
              <c:yMode val="edge"/>
              <c:x val="2.2369511184755591E-2"/>
              <c:y val="0.41983695652173914"/>
            </c:manualLayout>
          </c:layout>
          <c:overlay val="0"/>
          <c:spPr>
            <a:noFill/>
            <a:ln w="25400">
              <a:noFill/>
            </a:ln>
          </c:spPr>
        </c:title>
        <c:numFmt formatCode="0"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abic Transparent"/>
                <a:ea typeface="Arabic Transparent"/>
                <a:cs typeface="Arabic Transparent"/>
              </a:defRPr>
            </a:pPr>
            <a:endParaRPr lang="en-US"/>
          </a:p>
        </c:txPr>
        <c:crossAx val="757241344"/>
        <c:crosses val="autoZero"/>
        <c:crossBetween val="midCat"/>
      </c:valAx>
      <c:spPr>
        <a:noFill/>
        <a:ln w="25400">
          <a:noFill/>
        </a:ln>
      </c:spPr>
    </c:plotArea>
    <c:plotVisOnly val="1"/>
    <c:dispBlanksAs val="gap"/>
    <c:showDLblsOverMax val="0"/>
  </c:chart>
  <c:spPr>
    <a:noFill/>
    <a:ln w="9525">
      <a:noFill/>
    </a:ln>
  </c:spPr>
  <c:txPr>
    <a:bodyPr/>
    <a:lstStyle/>
    <a:p>
      <a:pPr>
        <a:defRPr sz="1000" b="0" i="0" u="none" strike="noStrike" baseline="0">
          <a:solidFill>
            <a:srgbClr val="000000"/>
          </a:solidFill>
          <a:latin typeface="Arabic Transparent"/>
          <a:ea typeface="Arabic Transparent"/>
          <a:cs typeface="Arabic Transparent"/>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drawing1.xml><?xml version="1.0" encoding="utf-8"?>
<c:userShapes xmlns:c="http://schemas.openxmlformats.org/drawingml/2006/chart">
  <cdr:relSizeAnchor xmlns:cdr="http://schemas.openxmlformats.org/drawingml/2006/chartDrawing">
    <cdr:from>
      <cdr:x>0.092</cdr:x>
      <cdr:y>0.4815</cdr:y>
    </cdr:from>
    <cdr:to>
      <cdr:x>0.585</cdr:x>
      <cdr:y>0.86475</cdr:y>
    </cdr:to>
    <cdr:sp macro="" textlink="">
      <cdr:nvSpPr>
        <cdr:cNvPr id="7169" name="Text 1"/>
        <cdr:cNvSpPr txBox="1">
          <a:spLocks xmlns:a="http://schemas.openxmlformats.org/drawingml/2006/main" noChangeArrowheads="1"/>
        </cdr:cNvSpPr>
      </cdr:nvSpPr>
      <cdr:spPr bwMode="auto">
        <a:xfrm xmlns:a="http://schemas.openxmlformats.org/drawingml/2006/main">
          <a:off x="846155" y="2700406"/>
          <a:ext cx="4534289" cy="21493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dirty="0">
              <a:solidFill>
                <a:srgbClr val="000000"/>
              </a:solidFill>
              <a:latin typeface="Arial"/>
              <a:cs typeface="Arial"/>
            </a:rPr>
            <a:t>      </a:t>
          </a:r>
        </a:p>
        <a:p xmlns:a="http://schemas.openxmlformats.org/drawingml/2006/main">
          <a:pPr algn="l" rtl="0">
            <a:defRPr sz="1000"/>
          </a:pPr>
          <a:endParaRPr lang="en-GB" sz="1000" b="0" i="0" u="none" strike="noStrike" baseline="0" dirty="0">
            <a:solidFill>
              <a:srgbClr val="000000"/>
            </a:solidFill>
            <a:latin typeface="Arial"/>
            <a:cs typeface="Arial"/>
          </a:endParaRPr>
        </a:p>
        <a:p xmlns:a="http://schemas.openxmlformats.org/drawingml/2006/main">
          <a:pPr algn="l" rtl="0">
            <a:defRPr sz="1000"/>
          </a:pPr>
          <a:r>
            <a:rPr lang="en-GB" sz="1000" b="0" i="0" u="none" strike="noStrike" baseline="0" dirty="0">
              <a:solidFill>
                <a:srgbClr val="000000"/>
              </a:solidFill>
              <a:latin typeface="Arial"/>
              <a:cs typeface="Arial"/>
            </a:rPr>
            <a:t>                                                                                                  </a:t>
          </a:r>
          <a:r>
            <a:rPr lang="en-GB" sz="1000" b="0" i="0" u="none" strike="noStrike" baseline="0" dirty="0">
              <a:solidFill>
                <a:srgbClr val="FF00FF"/>
              </a:solidFill>
              <a:latin typeface="Arial"/>
              <a:cs typeface="Arial"/>
            </a:rPr>
            <a:t>  + + + + + +</a:t>
          </a:r>
        </a:p>
        <a:p xmlns:a="http://schemas.openxmlformats.org/drawingml/2006/main">
          <a:pPr algn="l" rtl="0">
            <a:defRPr sz="1000"/>
          </a:pPr>
          <a:r>
            <a:rPr lang="en-GB" sz="1000" b="0" i="0" u="none" strike="noStrike" baseline="0" dirty="0">
              <a:solidFill>
                <a:srgbClr val="FF00FF"/>
              </a:solidFill>
              <a:latin typeface="Arial"/>
              <a:cs typeface="Arial"/>
            </a:rPr>
            <a:t>                                                                                    +  +  + +  + + + </a:t>
          </a:r>
        </a:p>
        <a:p xmlns:a="http://schemas.openxmlformats.org/drawingml/2006/main">
          <a:pPr algn="l" rtl="0">
            <a:defRPr sz="1000"/>
          </a:pPr>
          <a:r>
            <a:rPr lang="en-GB" sz="1000" b="0" i="0" u="none" strike="noStrike" baseline="0" dirty="0">
              <a:solidFill>
                <a:srgbClr val="FF00FF"/>
              </a:solidFill>
              <a:latin typeface="Arial"/>
              <a:cs typeface="Arial"/>
            </a:rPr>
            <a:t>                                                                       + + + + + +</a:t>
          </a:r>
        </a:p>
        <a:p xmlns:a="http://schemas.openxmlformats.org/drawingml/2006/main">
          <a:pPr algn="l" rtl="0">
            <a:defRPr sz="1000"/>
          </a:pPr>
          <a:r>
            <a:rPr lang="en-GB" sz="1000" b="0" i="0" u="none" strike="noStrike" baseline="0" dirty="0">
              <a:solidFill>
                <a:srgbClr val="FF00FF"/>
              </a:solidFill>
              <a:latin typeface="Arial"/>
              <a:cs typeface="Arial"/>
            </a:rPr>
            <a:t>                                                       + + + + + + + +  </a:t>
          </a:r>
        </a:p>
        <a:p xmlns:a="http://schemas.openxmlformats.org/drawingml/2006/main">
          <a:pPr algn="l" rtl="0">
            <a:defRPr sz="1000"/>
          </a:pPr>
          <a:r>
            <a:rPr lang="en-GB" sz="1000" b="0" i="0" u="none" strike="noStrike" baseline="0" dirty="0">
              <a:solidFill>
                <a:srgbClr val="FF00FF"/>
              </a:solidFill>
              <a:latin typeface="Arial"/>
              <a:cs typeface="Arial"/>
            </a:rPr>
            <a:t>                                 + + + + + + + + + + + + </a:t>
          </a:r>
        </a:p>
        <a:p xmlns:a="http://schemas.openxmlformats.org/drawingml/2006/main">
          <a:pPr algn="l" rtl="0">
            <a:defRPr sz="1000"/>
          </a:pPr>
          <a:r>
            <a:rPr lang="en-GB" sz="1000" b="0" i="0" u="none" strike="noStrike" baseline="0" dirty="0">
              <a:solidFill>
                <a:srgbClr val="FF00FF"/>
              </a:solidFill>
              <a:latin typeface="Arial"/>
              <a:cs typeface="Arial"/>
            </a:rPr>
            <a:t>                       + + + +  + + + + + +   </a:t>
          </a:r>
        </a:p>
        <a:p xmlns:a="http://schemas.openxmlformats.org/drawingml/2006/main">
          <a:pPr algn="l" rtl="0">
            <a:defRPr sz="1000"/>
          </a:pPr>
          <a:r>
            <a:rPr lang="en-GB" sz="1000" b="0" i="0" u="none" strike="noStrike" baseline="0" dirty="0">
              <a:solidFill>
                <a:srgbClr val="FF00FF"/>
              </a:solidFill>
              <a:latin typeface="Arial"/>
              <a:cs typeface="Arial"/>
            </a:rPr>
            <a:t>                + + ++ + + + + + +</a:t>
          </a:r>
        </a:p>
        <a:p xmlns:a="http://schemas.openxmlformats.org/drawingml/2006/main">
          <a:pPr algn="l" rtl="0">
            <a:defRPr sz="1000"/>
          </a:pPr>
          <a:r>
            <a:rPr lang="en-GB" sz="1000" b="0" i="0" u="none" strike="noStrike" baseline="0" dirty="0">
              <a:solidFill>
                <a:srgbClr val="FF00FF"/>
              </a:solidFill>
              <a:latin typeface="Arial"/>
              <a:cs typeface="Arial"/>
            </a:rPr>
            <a:t>          + + + + + + + +</a:t>
          </a:r>
        </a:p>
        <a:p xmlns:a="http://schemas.openxmlformats.org/drawingml/2006/main">
          <a:pPr algn="l" rtl="0">
            <a:defRPr sz="1000"/>
          </a:pPr>
          <a:r>
            <a:rPr lang="en-GB" sz="1000" b="0" i="0" u="none" strike="noStrike" baseline="0" dirty="0">
              <a:solidFill>
                <a:srgbClr val="FF00FF"/>
              </a:solidFill>
              <a:latin typeface="Arial"/>
              <a:cs typeface="Arial"/>
            </a:rPr>
            <a:t>     + + + +  + + +</a:t>
          </a:r>
        </a:p>
        <a:p xmlns:a="http://schemas.openxmlformats.org/drawingml/2006/main">
          <a:pPr algn="l" rtl="0">
            <a:defRPr sz="1000"/>
          </a:pPr>
          <a:r>
            <a:rPr lang="en-GB" sz="1000" b="0" i="0" u="none" strike="noStrike" baseline="0" dirty="0">
              <a:solidFill>
                <a:srgbClr val="FF00FF"/>
              </a:solidFill>
              <a:latin typeface="Arial"/>
              <a:cs typeface="Arial"/>
            </a:rPr>
            <a:t> + + + + + +</a:t>
          </a:r>
        </a:p>
      </cdr:txBody>
    </cdr:sp>
  </cdr:relSizeAnchor>
  <cdr:relSizeAnchor xmlns:cdr="http://schemas.openxmlformats.org/drawingml/2006/chartDrawing">
    <cdr:from>
      <cdr:x>0.71875</cdr:x>
      <cdr:y>0.699</cdr:y>
    </cdr:from>
    <cdr:to>
      <cdr:x>0.7435</cdr:x>
      <cdr:y>0.702</cdr:y>
    </cdr:to>
    <cdr:sp macro="" textlink="">
      <cdr:nvSpPr>
        <cdr:cNvPr id="7170" name="Drawing 2"/>
        <cdr:cNvSpPr>
          <a:spLocks xmlns:a="http://schemas.openxmlformats.org/drawingml/2006/main"/>
        </cdr:cNvSpPr>
      </cdr:nvSpPr>
      <cdr:spPr bwMode="auto">
        <a:xfrm xmlns:a="http://schemas.openxmlformats.org/drawingml/2006/main">
          <a:off x="6610588" y="3920216"/>
          <a:ext cx="227634" cy="16825"/>
        </a:xfrm>
        <a:custGeom xmlns:a="http://schemas.openxmlformats.org/drawingml/2006/main">
          <a:avLst/>
          <a:gdLst>
            <a:gd name="T0" fmla="*/ 16384 w 16384"/>
            <a:gd name="T1" fmla="*/ 0 h 16384"/>
            <a:gd name="T2" fmla="*/ 8674 w 16384"/>
            <a:gd name="T3" fmla="*/ 10923 h 16384"/>
            <a:gd name="T4" fmla="*/ 5783 w 16384"/>
            <a:gd name="T5" fmla="*/ 10923 h 16384"/>
            <a:gd name="T6" fmla="*/ 2891 w 16384"/>
            <a:gd name="T7" fmla="*/ 13653 h 16384"/>
            <a:gd name="T8" fmla="*/ 0 w 16384"/>
            <a:gd name="T9" fmla="*/ 13653 h 16384"/>
            <a:gd name="T10" fmla="*/ 964 w 16384"/>
            <a:gd name="T11" fmla="*/ 16384 h 16384"/>
          </a:gdLst>
          <a:ahLst/>
          <a:cxnLst>
            <a:cxn ang="0">
              <a:pos x="T0" y="T1"/>
            </a:cxn>
            <a:cxn ang="0">
              <a:pos x="T2" y="T3"/>
            </a:cxn>
            <a:cxn ang="0">
              <a:pos x="T4" y="T5"/>
            </a:cxn>
            <a:cxn ang="0">
              <a:pos x="T6" y="T7"/>
            </a:cxn>
            <a:cxn ang="0">
              <a:pos x="T8" y="T9"/>
            </a:cxn>
            <a:cxn ang="0">
              <a:pos x="T10" y="T11"/>
            </a:cxn>
          </a:cxnLst>
          <a:rect l="0" t="0" r="r" b="b"/>
          <a:pathLst>
            <a:path w="16384" h="16384">
              <a:moveTo>
                <a:pt x="16384" y="0"/>
              </a:moveTo>
              <a:lnTo>
                <a:pt x="8674" y="10923"/>
              </a:lnTo>
              <a:lnTo>
                <a:pt x="5783" y="10923"/>
              </a:lnTo>
              <a:lnTo>
                <a:pt x="2891" y="13653"/>
              </a:lnTo>
              <a:lnTo>
                <a:pt x="0" y="13653"/>
              </a:lnTo>
              <a:lnTo>
                <a:pt x="964" y="16384"/>
              </a:lnTo>
            </a:path>
          </a:pathLst>
        </a:custGeom>
        <a:noFill xmlns:a="http://schemas.openxmlformats.org/drawingml/2006/main"/>
        <a:ln xmlns:a="http://schemas.openxmlformats.org/drawingml/2006/main" w="1" cap="flat">
          <a:solidFill>
            <a:srgbClr xmlns:mc="http://schemas.openxmlformats.org/markup-compatibility/2006" xmlns:a14="http://schemas.microsoft.com/office/drawing/2010/main" val="FF0000" mc:Ignorable="a14" a14:legacySpreadsheetColorIndex="10"/>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0.09</cdr:x>
      <cdr:y>0.2265</cdr:y>
    </cdr:from>
    <cdr:to>
      <cdr:x>0.6695</cdr:x>
      <cdr:y>0.49325</cdr:y>
    </cdr:to>
    <cdr:sp macro="" textlink="">
      <cdr:nvSpPr>
        <cdr:cNvPr id="7171" name="Drawing 3"/>
        <cdr:cNvSpPr>
          <a:spLocks xmlns:a="http://schemas.openxmlformats.org/drawingml/2006/main"/>
        </cdr:cNvSpPr>
      </cdr:nvSpPr>
      <cdr:spPr bwMode="auto">
        <a:xfrm xmlns:a="http://schemas.openxmlformats.org/drawingml/2006/main">
          <a:off x="827761" y="1270284"/>
          <a:ext cx="5329858" cy="1496020"/>
        </a:xfrm>
        <a:custGeom xmlns:a="http://schemas.openxmlformats.org/drawingml/2006/main">
          <a:avLst/>
          <a:gdLst>
            <a:gd name="T0" fmla="*/ 16384 w 16384"/>
            <a:gd name="T1" fmla="*/ 0 h 16384"/>
            <a:gd name="T2" fmla="*/ 14797 w 16384"/>
            <a:gd name="T3" fmla="*/ 3390 h 16384"/>
            <a:gd name="T4" fmla="*/ 13596 w 16384"/>
            <a:gd name="T5" fmla="*/ 3107 h 16384"/>
            <a:gd name="T6" fmla="*/ 12267 w 16384"/>
            <a:gd name="T7" fmla="*/ 4378 h 16384"/>
            <a:gd name="T8" fmla="*/ 11452 w 16384"/>
            <a:gd name="T9" fmla="*/ 4802 h 16384"/>
            <a:gd name="T10" fmla="*/ 10465 w 16384"/>
            <a:gd name="T11" fmla="*/ 6780 h 16384"/>
            <a:gd name="T12" fmla="*/ 9693 w 16384"/>
            <a:gd name="T13" fmla="*/ 8474 h 16384"/>
            <a:gd name="T14" fmla="*/ 9093 w 16384"/>
            <a:gd name="T15" fmla="*/ 8898 h 16384"/>
            <a:gd name="T16" fmla="*/ 7978 w 16384"/>
            <a:gd name="T17" fmla="*/ 9181 h 16384"/>
            <a:gd name="T18" fmla="*/ 6905 w 16384"/>
            <a:gd name="T19" fmla="*/ 11299 h 16384"/>
            <a:gd name="T20" fmla="*/ 6176 w 16384"/>
            <a:gd name="T21" fmla="*/ 11441 h 16384"/>
            <a:gd name="T22" fmla="*/ 5233 w 16384"/>
            <a:gd name="T23" fmla="*/ 13983 h 16384"/>
            <a:gd name="T24" fmla="*/ 4461 w 16384"/>
            <a:gd name="T25" fmla="*/ 13983 h 16384"/>
            <a:gd name="T26" fmla="*/ 3388 w 16384"/>
            <a:gd name="T27" fmla="*/ 15537 h 16384"/>
            <a:gd name="T28" fmla="*/ 86 w 16384"/>
            <a:gd name="T29" fmla="*/ 16384 h 16384"/>
            <a:gd name="T30" fmla="*/ 0 w 16384"/>
            <a:gd name="T31" fmla="*/ 3814 h 16384"/>
            <a:gd name="T32" fmla="*/ 472 w 16384"/>
            <a:gd name="T33" fmla="*/ 3249 h 16384"/>
            <a:gd name="T34" fmla="*/ 729 w 16384"/>
            <a:gd name="T35" fmla="*/ 3107 h 16384"/>
            <a:gd name="T36" fmla="*/ 1930 w 16384"/>
            <a:gd name="T37" fmla="*/ 3107 h 16384"/>
            <a:gd name="T38" fmla="*/ 2359 w 16384"/>
            <a:gd name="T39" fmla="*/ 2542 h 16384"/>
            <a:gd name="T40" fmla="*/ 3646 w 16384"/>
            <a:gd name="T41" fmla="*/ 2825 h 16384"/>
            <a:gd name="T42" fmla="*/ 4203 w 16384"/>
            <a:gd name="T43" fmla="*/ 2401 h 16384"/>
            <a:gd name="T44" fmla="*/ 5318 w 16384"/>
            <a:gd name="T45" fmla="*/ 2401 h 16384"/>
            <a:gd name="T46" fmla="*/ 6176 w 16384"/>
            <a:gd name="T47" fmla="*/ 1695 h 16384"/>
            <a:gd name="T48" fmla="*/ 7549 w 16384"/>
            <a:gd name="T49" fmla="*/ 1554 h 16384"/>
            <a:gd name="T50" fmla="*/ 8149 w 16384"/>
            <a:gd name="T51" fmla="*/ 1695 h 16384"/>
            <a:gd name="T52" fmla="*/ 8835 w 16384"/>
            <a:gd name="T53" fmla="*/ 1836 h 16384"/>
            <a:gd name="T54" fmla="*/ 9607 w 16384"/>
            <a:gd name="T55" fmla="*/ 1836 h 16384"/>
            <a:gd name="T56" fmla="*/ 11066 w 16384"/>
            <a:gd name="T57" fmla="*/ 2260 h 16384"/>
            <a:gd name="T58" fmla="*/ 11923 w 16384"/>
            <a:gd name="T59" fmla="*/ 1977 h 16384"/>
            <a:gd name="T60" fmla="*/ 13039 w 16384"/>
            <a:gd name="T61" fmla="*/ 1695 h 16384"/>
            <a:gd name="T62" fmla="*/ 14111 w 16384"/>
            <a:gd name="T63" fmla="*/ 1836 h 16384"/>
            <a:gd name="T64" fmla="*/ 14711 w 16384"/>
            <a:gd name="T65" fmla="*/ 2260 h 16384"/>
            <a:gd name="T66" fmla="*/ 15784 w 16384"/>
            <a:gd name="T67" fmla="*/ 424 h 16384"/>
            <a:gd name="T68" fmla="*/ 16384 w 16384"/>
            <a:gd name="T69" fmla="*/ 0 h 1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84" h="16384">
              <a:moveTo>
                <a:pt x="16384" y="0"/>
              </a:moveTo>
              <a:lnTo>
                <a:pt x="14797" y="3390"/>
              </a:lnTo>
              <a:lnTo>
                <a:pt x="13596" y="3107"/>
              </a:lnTo>
              <a:lnTo>
                <a:pt x="12267" y="4378"/>
              </a:lnTo>
              <a:lnTo>
                <a:pt x="11452" y="4802"/>
              </a:lnTo>
              <a:lnTo>
                <a:pt x="10465" y="6780"/>
              </a:lnTo>
              <a:lnTo>
                <a:pt x="9693" y="8474"/>
              </a:lnTo>
              <a:lnTo>
                <a:pt x="9093" y="8898"/>
              </a:lnTo>
              <a:lnTo>
                <a:pt x="7978" y="9181"/>
              </a:lnTo>
              <a:lnTo>
                <a:pt x="6905" y="11299"/>
              </a:lnTo>
              <a:lnTo>
                <a:pt x="6176" y="11441"/>
              </a:lnTo>
              <a:lnTo>
                <a:pt x="5233" y="13983"/>
              </a:lnTo>
              <a:lnTo>
                <a:pt x="4461" y="13983"/>
              </a:lnTo>
              <a:lnTo>
                <a:pt x="3388" y="15537"/>
              </a:lnTo>
              <a:lnTo>
                <a:pt x="86" y="16384"/>
              </a:lnTo>
              <a:lnTo>
                <a:pt x="0" y="3814"/>
              </a:lnTo>
              <a:lnTo>
                <a:pt x="472" y="3249"/>
              </a:lnTo>
              <a:lnTo>
                <a:pt x="729" y="3107"/>
              </a:lnTo>
              <a:lnTo>
                <a:pt x="1930" y="3107"/>
              </a:lnTo>
              <a:lnTo>
                <a:pt x="2359" y="2542"/>
              </a:lnTo>
              <a:lnTo>
                <a:pt x="3646" y="2825"/>
              </a:lnTo>
              <a:lnTo>
                <a:pt x="4203" y="2401"/>
              </a:lnTo>
              <a:lnTo>
                <a:pt x="5318" y="2401"/>
              </a:lnTo>
              <a:lnTo>
                <a:pt x="6176" y="1695"/>
              </a:lnTo>
              <a:lnTo>
                <a:pt x="7549" y="1554"/>
              </a:lnTo>
              <a:lnTo>
                <a:pt x="8149" y="1695"/>
              </a:lnTo>
              <a:lnTo>
                <a:pt x="8835" y="1836"/>
              </a:lnTo>
              <a:lnTo>
                <a:pt x="9607" y="1836"/>
              </a:lnTo>
              <a:lnTo>
                <a:pt x="11066" y="2260"/>
              </a:lnTo>
              <a:lnTo>
                <a:pt x="11923" y="1977"/>
              </a:lnTo>
              <a:lnTo>
                <a:pt x="13039" y="1695"/>
              </a:lnTo>
              <a:lnTo>
                <a:pt x="14111" y="1836"/>
              </a:lnTo>
              <a:lnTo>
                <a:pt x="14711" y="2260"/>
              </a:lnTo>
              <a:lnTo>
                <a:pt x="15784" y="424"/>
              </a:lnTo>
              <a:lnTo>
                <a:pt x="16384" y="0"/>
              </a:lnTo>
              <a:close/>
            </a:path>
          </a:pathLst>
        </a:custGeom>
        <a:pattFill xmlns:a="http://schemas.openxmlformats.org/drawingml/2006/main" prst="pct5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a:ln>
      </cdr:spPr>
    </cdr:sp>
  </cdr:relSizeAnchor>
  <cdr:relSizeAnchor xmlns:cdr="http://schemas.openxmlformats.org/drawingml/2006/chartDrawing">
    <cdr:from>
      <cdr:x>0.09125</cdr:x>
      <cdr:y>0.14925</cdr:y>
    </cdr:from>
    <cdr:to>
      <cdr:x>0.94775</cdr:x>
      <cdr:y>0.7925</cdr:y>
    </cdr:to>
    <cdr:sp macro="" textlink="">
      <cdr:nvSpPr>
        <cdr:cNvPr id="7172" name="Drawing 4"/>
        <cdr:cNvSpPr>
          <a:spLocks xmlns:a="http://schemas.openxmlformats.org/drawingml/2006/main"/>
        </cdr:cNvSpPr>
      </cdr:nvSpPr>
      <cdr:spPr bwMode="auto">
        <a:xfrm xmlns:a="http://schemas.openxmlformats.org/drawingml/2006/main">
          <a:off x="839257" y="837042"/>
          <a:ext cx="7877522" cy="3607552"/>
        </a:xfrm>
        <a:custGeom xmlns:a="http://schemas.openxmlformats.org/drawingml/2006/main">
          <a:avLst/>
          <a:gdLst>
            <a:gd name="T0" fmla="*/ 16384 w 16384"/>
            <a:gd name="T1" fmla="*/ 1521 h 16384"/>
            <a:gd name="T2" fmla="*/ 16384 w 16384"/>
            <a:gd name="T3" fmla="*/ 3569 h 16384"/>
            <a:gd name="T4" fmla="*/ 15226 w 16384"/>
            <a:gd name="T5" fmla="*/ 3686 h 16384"/>
            <a:gd name="T6" fmla="*/ 14792 w 16384"/>
            <a:gd name="T7" fmla="*/ 3979 h 16384"/>
            <a:gd name="T8" fmla="*/ 14560 w 16384"/>
            <a:gd name="T9" fmla="*/ 4155 h 16384"/>
            <a:gd name="T10" fmla="*/ 14097 w 16384"/>
            <a:gd name="T11" fmla="*/ 4037 h 16384"/>
            <a:gd name="T12" fmla="*/ 13576 w 16384"/>
            <a:gd name="T13" fmla="*/ 4623 h 16384"/>
            <a:gd name="T14" fmla="*/ 13026 w 16384"/>
            <a:gd name="T15" fmla="*/ 4623 h 16384"/>
            <a:gd name="T16" fmla="*/ 12418 w 16384"/>
            <a:gd name="T17" fmla="*/ 5617 h 16384"/>
            <a:gd name="T18" fmla="*/ 12187 w 16384"/>
            <a:gd name="T19" fmla="*/ 5910 h 16384"/>
            <a:gd name="T20" fmla="*/ 11724 w 16384"/>
            <a:gd name="T21" fmla="*/ 6261 h 16384"/>
            <a:gd name="T22" fmla="*/ 11202 w 16384"/>
            <a:gd name="T23" fmla="*/ 7197 h 16384"/>
            <a:gd name="T24" fmla="*/ 10566 w 16384"/>
            <a:gd name="T25" fmla="*/ 7548 h 16384"/>
            <a:gd name="T26" fmla="*/ 9871 w 16384"/>
            <a:gd name="T27" fmla="*/ 8426 h 16384"/>
            <a:gd name="T28" fmla="*/ 8887 w 16384"/>
            <a:gd name="T29" fmla="*/ 9304 h 16384"/>
            <a:gd name="T30" fmla="*/ 7237 w 16384"/>
            <a:gd name="T31" fmla="*/ 10416 h 16384"/>
            <a:gd name="T32" fmla="*/ 6281 w 16384"/>
            <a:gd name="T33" fmla="*/ 10942 h 16384"/>
            <a:gd name="T34" fmla="*/ 5326 w 16384"/>
            <a:gd name="T35" fmla="*/ 11469 h 16384"/>
            <a:gd name="T36" fmla="*/ 4516 w 16384"/>
            <a:gd name="T37" fmla="*/ 11995 h 16384"/>
            <a:gd name="T38" fmla="*/ 4487 w 16384"/>
            <a:gd name="T39" fmla="*/ 11995 h 16384"/>
            <a:gd name="T40" fmla="*/ 4458 w 16384"/>
            <a:gd name="T41" fmla="*/ 12054 h 16384"/>
            <a:gd name="T42" fmla="*/ 3966 w 16384"/>
            <a:gd name="T43" fmla="*/ 12054 h 16384"/>
            <a:gd name="T44" fmla="*/ 3850 w 16384"/>
            <a:gd name="T45" fmla="*/ 12112 h 16384"/>
            <a:gd name="T46" fmla="*/ 3763 w 16384"/>
            <a:gd name="T47" fmla="*/ 12171 h 16384"/>
            <a:gd name="T48" fmla="*/ 3097 w 16384"/>
            <a:gd name="T49" fmla="*/ 12347 h 16384"/>
            <a:gd name="T50" fmla="*/ 2374 w 16384"/>
            <a:gd name="T51" fmla="*/ 12581 h 16384"/>
            <a:gd name="T52" fmla="*/ 0 w 16384"/>
            <a:gd name="T53" fmla="*/ 16384 h 16384"/>
            <a:gd name="T54" fmla="*/ 0 w 16384"/>
            <a:gd name="T55" fmla="*/ 8602 h 16384"/>
            <a:gd name="T56" fmla="*/ 2171 w 16384"/>
            <a:gd name="T57" fmla="*/ 8426 h 16384"/>
            <a:gd name="T58" fmla="*/ 2982 w 16384"/>
            <a:gd name="T59" fmla="*/ 7724 h 16384"/>
            <a:gd name="T60" fmla="*/ 3445 w 16384"/>
            <a:gd name="T61" fmla="*/ 7607 h 16384"/>
            <a:gd name="T62" fmla="*/ 3474 w 16384"/>
            <a:gd name="T63" fmla="*/ 7607 h 16384"/>
            <a:gd name="T64" fmla="*/ 3560 w 16384"/>
            <a:gd name="T65" fmla="*/ 7548 h 16384"/>
            <a:gd name="T66" fmla="*/ 4226 w 16384"/>
            <a:gd name="T67" fmla="*/ 6612 h 16384"/>
            <a:gd name="T68" fmla="*/ 4603 w 16384"/>
            <a:gd name="T69" fmla="*/ 6554 h 16384"/>
            <a:gd name="T70" fmla="*/ 5326 w 16384"/>
            <a:gd name="T71" fmla="*/ 5676 h 16384"/>
            <a:gd name="T72" fmla="*/ 6224 w 16384"/>
            <a:gd name="T73" fmla="*/ 5559 h 16384"/>
            <a:gd name="T74" fmla="*/ 6600 w 16384"/>
            <a:gd name="T75" fmla="*/ 5383 h 16384"/>
            <a:gd name="T76" fmla="*/ 7295 w 16384"/>
            <a:gd name="T77" fmla="*/ 4330 h 16384"/>
            <a:gd name="T78" fmla="*/ 7816 w 16384"/>
            <a:gd name="T79" fmla="*/ 3803 h 16384"/>
            <a:gd name="T80" fmla="*/ 8424 w 16384"/>
            <a:gd name="T81" fmla="*/ 3569 h 16384"/>
            <a:gd name="T82" fmla="*/ 8916 w 16384"/>
            <a:gd name="T83" fmla="*/ 3394 h 16384"/>
            <a:gd name="T84" fmla="*/ 9118 w 16384"/>
            <a:gd name="T85" fmla="*/ 3277 h 16384"/>
            <a:gd name="T86" fmla="*/ 9987 w 16384"/>
            <a:gd name="T87" fmla="*/ 3335 h 16384"/>
            <a:gd name="T88" fmla="*/ 11145 w 16384"/>
            <a:gd name="T89" fmla="*/ 1755 h 16384"/>
            <a:gd name="T90" fmla="*/ 11839 w 16384"/>
            <a:gd name="T91" fmla="*/ 1229 h 16384"/>
            <a:gd name="T92" fmla="*/ 12389 w 16384"/>
            <a:gd name="T93" fmla="*/ 1170 h 16384"/>
            <a:gd name="T94" fmla="*/ 12881 w 16384"/>
            <a:gd name="T95" fmla="*/ 878 h 16384"/>
            <a:gd name="T96" fmla="*/ 13518 w 16384"/>
            <a:gd name="T97" fmla="*/ 878 h 16384"/>
            <a:gd name="T98" fmla="*/ 14010 w 16384"/>
            <a:gd name="T99" fmla="*/ 410 h 16384"/>
            <a:gd name="T100" fmla="*/ 14850 w 16384"/>
            <a:gd name="T101" fmla="*/ 351 h 16384"/>
            <a:gd name="T102" fmla="*/ 15660 w 16384"/>
            <a:gd name="T103" fmla="*/ 0 h 16384"/>
            <a:gd name="T104" fmla="*/ 15863 w 16384"/>
            <a:gd name="T105" fmla="*/ 59 h 16384"/>
            <a:gd name="T106" fmla="*/ 16384 w 16384"/>
            <a:gd name="T107" fmla="*/ 1521 h 1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384" h="16384">
              <a:moveTo>
                <a:pt x="16384" y="1521"/>
              </a:moveTo>
              <a:lnTo>
                <a:pt x="16384" y="3569"/>
              </a:lnTo>
              <a:lnTo>
                <a:pt x="15226" y="3686"/>
              </a:lnTo>
              <a:lnTo>
                <a:pt x="14792" y="3979"/>
              </a:lnTo>
              <a:lnTo>
                <a:pt x="14560" y="4155"/>
              </a:lnTo>
              <a:lnTo>
                <a:pt x="14097" y="4037"/>
              </a:lnTo>
              <a:lnTo>
                <a:pt x="13576" y="4623"/>
              </a:lnTo>
              <a:lnTo>
                <a:pt x="13026" y="4623"/>
              </a:lnTo>
              <a:lnTo>
                <a:pt x="12418" y="5617"/>
              </a:lnTo>
              <a:lnTo>
                <a:pt x="12187" y="5910"/>
              </a:lnTo>
              <a:lnTo>
                <a:pt x="11724" y="6261"/>
              </a:lnTo>
              <a:lnTo>
                <a:pt x="11202" y="7197"/>
              </a:lnTo>
              <a:lnTo>
                <a:pt x="10566" y="7548"/>
              </a:lnTo>
              <a:lnTo>
                <a:pt x="9871" y="8426"/>
              </a:lnTo>
              <a:lnTo>
                <a:pt x="8887" y="9304"/>
              </a:lnTo>
              <a:lnTo>
                <a:pt x="7237" y="10416"/>
              </a:lnTo>
              <a:lnTo>
                <a:pt x="6281" y="10942"/>
              </a:lnTo>
              <a:lnTo>
                <a:pt x="5326" y="11469"/>
              </a:lnTo>
              <a:lnTo>
                <a:pt x="4516" y="11995"/>
              </a:lnTo>
              <a:lnTo>
                <a:pt x="4487" y="11995"/>
              </a:lnTo>
              <a:lnTo>
                <a:pt x="4458" y="12054"/>
              </a:lnTo>
              <a:lnTo>
                <a:pt x="3966" y="12054"/>
              </a:lnTo>
              <a:lnTo>
                <a:pt x="3850" y="12112"/>
              </a:lnTo>
              <a:lnTo>
                <a:pt x="3763" y="12171"/>
              </a:lnTo>
              <a:lnTo>
                <a:pt x="3097" y="12347"/>
              </a:lnTo>
              <a:lnTo>
                <a:pt x="2374" y="12581"/>
              </a:lnTo>
              <a:lnTo>
                <a:pt x="0" y="16384"/>
              </a:lnTo>
              <a:lnTo>
                <a:pt x="0" y="8602"/>
              </a:lnTo>
              <a:lnTo>
                <a:pt x="2171" y="8426"/>
              </a:lnTo>
              <a:lnTo>
                <a:pt x="2982" y="7724"/>
              </a:lnTo>
              <a:lnTo>
                <a:pt x="3445" y="7607"/>
              </a:lnTo>
              <a:lnTo>
                <a:pt x="3474" y="7607"/>
              </a:lnTo>
              <a:lnTo>
                <a:pt x="3560" y="7548"/>
              </a:lnTo>
              <a:lnTo>
                <a:pt x="4226" y="6612"/>
              </a:lnTo>
              <a:lnTo>
                <a:pt x="4603" y="6554"/>
              </a:lnTo>
              <a:lnTo>
                <a:pt x="5326" y="5676"/>
              </a:lnTo>
              <a:lnTo>
                <a:pt x="6224" y="5559"/>
              </a:lnTo>
              <a:lnTo>
                <a:pt x="6600" y="5383"/>
              </a:lnTo>
              <a:lnTo>
                <a:pt x="7295" y="4330"/>
              </a:lnTo>
              <a:lnTo>
                <a:pt x="7816" y="3803"/>
              </a:lnTo>
              <a:lnTo>
                <a:pt x="8424" y="3569"/>
              </a:lnTo>
              <a:lnTo>
                <a:pt x="8916" y="3394"/>
              </a:lnTo>
              <a:lnTo>
                <a:pt x="9118" y="3277"/>
              </a:lnTo>
              <a:lnTo>
                <a:pt x="9987" y="3335"/>
              </a:lnTo>
              <a:lnTo>
                <a:pt x="11145" y="1755"/>
              </a:lnTo>
              <a:lnTo>
                <a:pt x="11839" y="1229"/>
              </a:lnTo>
              <a:lnTo>
                <a:pt x="12389" y="1170"/>
              </a:lnTo>
              <a:lnTo>
                <a:pt x="12881" y="878"/>
              </a:lnTo>
              <a:lnTo>
                <a:pt x="13518" y="878"/>
              </a:lnTo>
              <a:lnTo>
                <a:pt x="14010" y="410"/>
              </a:lnTo>
              <a:lnTo>
                <a:pt x="14850" y="351"/>
              </a:lnTo>
              <a:lnTo>
                <a:pt x="15660" y="0"/>
              </a:lnTo>
              <a:lnTo>
                <a:pt x="15863" y="59"/>
              </a:lnTo>
              <a:lnTo>
                <a:pt x="16384" y="1521"/>
              </a:lnTo>
              <a:close/>
            </a:path>
          </a:pathLst>
        </a:custGeom>
        <a:pattFill xmlns:a="http://schemas.openxmlformats.org/drawingml/2006/main" prst="pct1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a:ln>
      </cdr:spPr>
    </cdr:sp>
  </cdr:relSizeAnchor>
  <cdr:relSizeAnchor xmlns:cdr="http://schemas.openxmlformats.org/drawingml/2006/chartDrawing">
    <cdr:from>
      <cdr:x>0.626</cdr:x>
      <cdr:y>0.256</cdr:y>
    </cdr:from>
    <cdr:to>
      <cdr:x>0.94625</cdr:x>
      <cdr:y>0.26975</cdr:y>
    </cdr:to>
    <cdr:sp macro="" textlink="">
      <cdr:nvSpPr>
        <cdr:cNvPr id="7173" name="Drawing 5"/>
        <cdr:cNvSpPr>
          <a:spLocks xmlns:a="http://schemas.openxmlformats.org/drawingml/2006/main"/>
        </cdr:cNvSpPr>
      </cdr:nvSpPr>
      <cdr:spPr bwMode="auto">
        <a:xfrm xmlns:a="http://schemas.openxmlformats.org/drawingml/2006/main">
          <a:off x="5757535" y="1435730"/>
          <a:ext cx="2945448" cy="77114"/>
        </a:xfrm>
        <a:custGeom xmlns:a="http://schemas.openxmlformats.org/drawingml/2006/main">
          <a:avLst/>
          <a:gdLst>
            <a:gd name="T0" fmla="*/ 16384 w 16384"/>
            <a:gd name="T1" fmla="*/ 3277 h 16384"/>
            <a:gd name="T2" fmla="*/ 11574 w 16384"/>
            <a:gd name="T3" fmla="*/ 0 h 16384"/>
            <a:gd name="T4" fmla="*/ 5712 w 16384"/>
            <a:gd name="T5" fmla="*/ 6554 h 16384"/>
            <a:gd name="T6" fmla="*/ 5787 w 16384"/>
            <a:gd name="T7" fmla="*/ 6554 h 16384"/>
            <a:gd name="T8" fmla="*/ 1954 w 16384"/>
            <a:gd name="T9" fmla="*/ 16384 h 16384"/>
            <a:gd name="T10" fmla="*/ 0 w 16384"/>
            <a:gd name="T11" fmla="*/ 16384 h 16384"/>
            <a:gd name="T12" fmla="*/ 75 w 16384"/>
            <a:gd name="T13" fmla="*/ 13107 h 16384"/>
          </a:gdLst>
          <a:ahLst/>
          <a:cxnLst>
            <a:cxn ang="0">
              <a:pos x="T0" y="T1"/>
            </a:cxn>
            <a:cxn ang="0">
              <a:pos x="T2" y="T3"/>
            </a:cxn>
            <a:cxn ang="0">
              <a:pos x="T4" y="T5"/>
            </a:cxn>
            <a:cxn ang="0">
              <a:pos x="T6" y="T7"/>
            </a:cxn>
            <a:cxn ang="0">
              <a:pos x="T8" y="T9"/>
            </a:cxn>
            <a:cxn ang="0">
              <a:pos x="T10" y="T11"/>
            </a:cxn>
            <a:cxn ang="0">
              <a:pos x="T12" y="T13"/>
            </a:cxn>
          </a:cxnLst>
          <a:rect l="0" t="0" r="r" b="b"/>
          <a:pathLst>
            <a:path w="16384" h="16384">
              <a:moveTo>
                <a:pt x="16384" y="3277"/>
              </a:moveTo>
              <a:lnTo>
                <a:pt x="11574" y="0"/>
              </a:lnTo>
              <a:lnTo>
                <a:pt x="5712" y="6554"/>
              </a:lnTo>
              <a:lnTo>
                <a:pt x="5787" y="6554"/>
              </a:lnTo>
              <a:lnTo>
                <a:pt x="1954" y="16384"/>
              </a:lnTo>
              <a:lnTo>
                <a:pt x="0" y="16384"/>
              </a:lnTo>
              <a:lnTo>
                <a:pt x="75" y="13107"/>
              </a:lnTo>
            </a:path>
          </a:pathLst>
        </a:custGeom>
        <a:noFill xmlns:a="http://schemas.openxmlformats.org/drawingml/2006/main"/>
        <a:ln xmlns:a="http://schemas.openxmlformats.org/drawingml/2006/main" w="9525" cap="flat">
          <a:solidFill>
            <a:srgbClr xmlns:mc="http://schemas.openxmlformats.org/markup-compatibility/2006" xmlns:a14="http://schemas.microsoft.com/office/drawing/2010/main" val="00FFFF" mc:Ignorable="a14" a14:legacySpreadsheetColorIndex="15"/>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0.7605</cdr:x>
      <cdr:y>0.10625</cdr:y>
    </cdr:from>
    <cdr:to>
      <cdr:x>0.816</cdr:x>
      <cdr:y>0.177</cdr:y>
    </cdr:to>
    <cdr:sp macro="" textlink="">
      <cdr:nvSpPr>
        <cdr:cNvPr id="7174" name="Text 6"/>
        <cdr:cNvSpPr txBox="1">
          <a:spLocks xmlns:a="http://schemas.openxmlformats.org/drawingml/2006/main" noChangeArrowheads="1"/>
        </cdr:cNvSpPr>
      </cdr:nvSpPr>
      <cdr:spPr bwMode="auto">
        <a:xfrm xmlns:a="http://schemas.openxmlformats.org/drawingml/2006/main">
          <a:off x="6994577" y="595884"/>
          <a:ext cx="510452" cy="3967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1" u="none" strike="noStrike" baseline="0">
              <a:solidFill>
                <a:srgbClr val="000000"/>
              </a:solidFill>
              <a:latin typeface="Times New Roman"/>
              <a:cs typeface="Times New Roman"/>
            </a:rPr>
            <a:t>Jordan </a:t>
          </a:r>
        </a:p>
        <a:p xmlns:a="http://schemas.openxmlformats.org/drawingml/2006/main">
          <a:pPr algn="l" rtl="0">
            <a:defRPr sz="1000"/>
          </a:pPr>
          <a:r>
            <a:rPr lang="en-GB" sz="1000" b="0" i="1" u="none" strike="noStrike" baseline="0">
              <a:solidFill>
                <a:srgbClr val="000000"/>
              </a:solidFill>
              <a:latin typeface="Times New Roman"/>
              <a:cs typeface="Times New Roman"/>
            </a:rPr>
            <a:t>Border</a:t>
          </a:r>
        </a:p>
      </cdr:txBody>
    </cdr:sp>
  </cdr:relSizeAnchor>
  <cdr:relSizeAnchor xmlns:cdr="http://schemas.openxmlformats.org/drawingml/2006/chartDrawing">
    <cdr:from>
      <cdr:x>0.8575</cdr:x>
      <cdr:y>0.09425</cdr:y>
    </cdr:from>
    <cdr:to>
      <cdr:x>0.94875</cdr:x>
      <cdr:y>0.1595</cdr:y>
    </cdr:to>
    <cdr:sp macro="" textlink="">
      <cdr:nvSpPr>
        <cdr:cNvPr id="7175" name="Text 7"/>
        <cdr:cNvSpPr txBox="1">
          <a:spLocks xmlns:a="http://schemas.openxmlformats.org/drawingml/2006/main" noChangeArrowheads="1"/>
        </cdr:cNvSpPr>
      </cdr:nvSpPr>
      <cdr:spPr bwMode="auto">
        <a:xfrm xmlns:a="http://schemas.openxmlformats.org/drawingml/2006/main">
          <a:off x="7886719" y="528584"/>
          <a:ext cx="839257" cy="36594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100" b="0" i="0" u="none" strike="noStrike" baseline="0">
              <a:solidFill>
                <a:srgbClr val="000000"/>
              </a:solidFill>
              <a:latin typeface="Times New Roman"/>
              <a:cs typeface="Times New Roman"/>
            </a:rPr>
            <a:t>Um Sahm Mtns</a:t>
          </a:r>
        </a:p>
      </cdr:txBody>
    </cdr:sp>
  </cdr:relSizeAnchor>
  <cdr:relSizeAnchor xmlns:cdr="http://schemas.openxmlformats.org/drawingml/2006/chartDrawing">
    <cdr:from>
      <cdr:x>0.473</cdr:x>
      <cdr:y>0.1125</cdr:y>
    </cdr:from>
    <cdr:to>
      <cdr:x>0.52675</cdr:x>
      <cdr:y>0.17375</cdr:y>
    </cdr:to>
    <cdr:sp macro="" textlink="">
      <cdr:nvSpPr>
        <cdr:cNvPr id="7176" name="Text 8"/>
        <cdr:cNvSpPr txBox="1">
          <a:spLocks xmlns:a="http://schemas.openxmlformats.org/drawingml/2006/main" noChangeArrowheads="1"/>
        </cdr:cNvSpPr>
      </cdr:nvSpPr>
      <cdr:spPr bwMode="auto">
        <a:xfrm xmlns:a="http://schemas.openxmlformats.org/drawingml/2006/main">
          <a:off x="4350342" y="630936"/>
          <a:ext cx="494357" cy="3435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Times New Roman"/>
              <a:cs typeface="Times New Roman"/>
            </a:rPr>
            <a:t>Kharawi Dyke</a:t>
          </a:r>
        </a:p>
      </cdr:txBody>
    </cdr:sp>
  </cdr:relSizeAnchor>
  <cdr:relSizeAnchor xmlns:cdr="http://schemas.openxmlformats.org/drawingml/2006/chartDrawing">
    <cdr:from>
      <cdr:x>0.40325</cdr:x>
      <cdr:y>0.10625</cdr:y>
    </cdr:from>
    <cdr:to>
      <cdr:x>0.443</cdr:x>
      <cdr:y>0.13625</cdr:y>
    </cdr:to>
    <cdr:sp macro="" textlink="">
      <cdr:nvSpPr>
        <cdr:cNvPr id="7177" name="Text 9"/>
        <cdr:cNvSpPr txBox="1">
          <a:spLocks xmlns:a="http://schemas.openxmlformats.org/drawingml/2006/main" noChangeArrowheads="1"/>
        </cdr:cNvSpPr>
      </cdr:nvSpPr>
      <cdr:spPr bwMode="auto">
        <a:xfrm xmlns:a="http://schemas.openxmlformats.org/drawingml/2006/main">
          <a:off x="3708827" y="595884"/>
          <a:ext cx="365595" cy="16825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sp>
  </cdr:relSizeAnchor>
  <cdr:relSizeAnchor xmlns:cdr="http://schemas.openxmlformats.org/drawingml/2006/chartDrawing">
    <cdr:from>
      <cdr:x>0.257</cdr:x>
      <cdr:y>0.1135</cdr:y>
    </cdr:from>
    <cdr:to>
      <cdr:x>0.3125</cdr:x>
      <cdr:y>0.1435</cdr:y>
    </cdr:to>
    <cdr:sp macro="" textlink="">
      <cdr:nvSpPr>
        <cdr:cNvPr id="7178" name="Text 10"/>
        <cdr:cNvSpPr txBox="1">
          <a:spLocks xmlns:a="http://schemas.openxmlformats.org/drawingml/2006/main" noChangeArrowheads="1"/>
        </cdr:cNvSpPr>
      </cdr:nvSpPr>
      <cdr:spPr bwMode="auto">
        <a:xfrm xmlns:a="http://schemas.openxmlformats.org/drawingml/2006/main">
          <a:off x="2363716" y="636544"/>
          <a:ext cx="510453" cy="16825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Site 1</a:t>
          </a:r>
        </a:p>
      </cdr:txBody>
    </cdr:sp>
  </cdr:relSizeAnchor>
  <cdr:relSizeAnchor xmlns:cdr="http://schemas.openxmlformats.org/drawingml/2006/chartDrawing">
    <cdr:from>
      <cdr:x>0.154</cdr:x>
      <cdr:y>0.11325</cdr:y>
    </cdr:from>
    <cdr:to>
      <cdr:x>0.212</cdr:x>
      <cdr:y>0.14725</cdr:y>
    </cdr:to>
    <cdr:sp macro="" textlink="">
      <cdr:nvSpPr>
        <cdr:cNvPr id="7179" name="Text 11"/>
        <cdr:cNvSpPr txBox="1">
          <a:spLocks xmlns:a="http://schemas.openxmlformats.org/drawingml/2006/main" noChangeArrowheads="1"/>
        </cdr:cNvSpPr>
      </cdr:nvSpPr>
      <cdr:spPr bwMode="auto">
        <a:xfrm xmlns:a="http://schemas.openxmlformats.org/drawingml/2006/main">
          <a:off x="1416390" y="635142"/>
          <a:ext cx="533446" cy="1906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Site 2</a:t>
          </a:r>
        </a:p>
      </cdr:txBody>
    </cdr:sp>
  </cdr:relSizeAnchor>
  <cdr:relSizeAnchor xmlns:cdr="http://schemas.openxmlformats.org/drawingml/2006/chartDrawing">
    <cdr:from>
      <cdr:x>0.67375</cdr:x>
      <cdr:y>0.11125</cdr:y>
    </cdr:from>
    <cdr:to>
      <cdr:x>0.7275</cdr:x>
      <cdr:y>0.14125</cdr:y>
    </cdr:to>
    <cdr:sp macro="" textlink="">
      <cdr:nvSpPr>
        <cdr:cNvPr id="7180" name="Text 12"/>
        <cdr:cNvSpPr txBox="1">
          <a:spLocks xmlns:a="http://schemas.openxmlformats.org/drawingml/2006/main" noChangeArrowheads="1"/>
        </cdr:cNvSpPr>
      </cdr:nvSpPr>
      <cdr:spPr bwMode="auto">
        <a:xfrm xmlns:a="http://schemas.openxmlformats.org/drawingml/2006/main">
          <a:off x="6196708" y="623926"/>
          <a:ext cx="494357" cy="16824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Site 13</a:t>
          </a:r>
        </a:p>
      </cdr:txBody>
    </cdr:sp>
  </cdr:relSizeAnchor>
  <cdr:relSizeAnchor xmlns:cdr="http://schemas.openxmlformats.org/drawingml/2006/chartDrawing">
    <cdr:from>
      <cdr:x>0.75875</cdr:x>
      <cdr:y>0.68225</cdr:y>
    </cdr:from>
    <cdr:to>
      <cdr:x>0.8765</cdr:x>
      <cdr:y>0.814</cdr:y>
    </cdr:to>
    <cdr:sp macro="" textlink="">
      <cdr:nvSpPr>
        <cdr:cNvPr id="7181" name="Text 13"/>
        <cdr:cNvSpPr txBox="1">
          <a:spLocks xmlns:a="http://schemas.openxmlformats.org/drawingml/2006/main" noChangeArrowheads="1"/>
        </cdr:cNvSpPr>
      </cdr:nvSpPr>
      <cdr:spPr bwMode="auto">
        <a:xfrm xmlns:a="http://schemas.openxmlformats.org/drawingml/2006/main">
          <a:off x="6978482" y="3826276"/>
          <a:ext cx="1082987" cy="73889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Times New Roman"/>
              <a:cs typeface="Times New Roman"/>
            </a:rPr>
            <a:t>Khreim WL</a:t>
          </a:r>
        </a:p>
        <a:p xmlns:a="http://schemas.openxmlformats.org/drawingml/2006/main">
          <a:pPr algn="l" rtl="0">
            <a:defRPr sz="1000"/>
          </a:pPr>
          <a:r>
            <a:rPr lang="en-GB" sz="1000" b="0" i="0" u="none" strike="noStrike" baseline="0">
              <a:solidFill>
                <a:srgbClr val="000000"/>
              </a:solidFill>
              <a:latin typeface="Times New Roman"/>
              <a:cs typeface="Times New Roman"/>
            </a:rPr>
            <a:t>Recharge</a:t>
          </a:r>
        </a:p>
        <a:p xmlns:a="http://schemas.openxmlformats.org/drawingml/2006/main">
          <a:pPr algn="l" rtl="0">
            <a:defRPr sz="1000"/>
          </a:pPr>
          <a:r>
            <a:rPr lang="en-GB" sz="1000" b="0" i="0" u="none" strike="noStrike" baseline="0">
              <a:solidFill>
                <a:srgbClr val="000000"/>
              </a:solidFill>
              <a:latin typeface="Times New Roman"/>
              <a:cs typeface="Times New Roman"/>
            </a:rPr>
            <a:t>Flow Direction</a:t>
          </a:r>
        </a:p>
        <a:p xmlns:a="http://schemas.openxmlformats.org/drawingml/2006/main">
          <a:pPr algn="l" rtl="0">
            <a:defRPr sz="1000"/>
          </a:pPr>
          <a:r>
            <a:rPr lang="en-GB" sz="1000" b="0" i="0" u="none" strike="noStrike" baseline="0">
              <a:solidFill>
                <a:srgbClr val="000000"/>
              </a:solidFill>
              <a:latin typeface="Times New Roman"/>
              <a:cs typeface="Times New Roman"/>
            </a:rPr>
            <a:t>EC (us/cm)</a:t>
          </a:r>
        </a:p>
        <a:p xmlns:a="http://schemas.openxmlformats.org/drawingml/2006/main">
          <a:pPr algn="l" rtl="0">
            <a:defRPr sz="1000"/>
          </a:pPr>
          <a:endParaRPr lang="en-GB" sz="1000" b="0" i="0" u="none" strike="noStrike" baseline="0">
            <a:solidFill>
              <a:srgbClr val="000000"/>
            </a:solidFill>
            <a:latin typeface="Times New Roman"/>
            <a:cs typeface="Times New Roman"/>
          </a:endParaRPr>
        </a:p>
      </cdr:txBody>
    </cdr:sp>
  </cdr:relSizeAnchor>
  <cdr:relSizeAnchor xmlns:cdr="http://schemas.openxmlformats.org/drawingml/2006/chartDrawing">
    <cdr:from>
      <cdr:x>0.62025</cdr:x>
      <cdr:y>0.677</cdr:y>
    </cdr:from>
    <cdr:to>
      <cdr:x>0.70475</cdr:x>
      <cdr:y>0.87</cdr:y>
    </cdr:to>
    <cdr:sp macro="" textlink="">
      <cdr:nvSpPr>
        <cdr:cNvPr id="7182" name="Text 14"/>
        <cdr:cNvSpPr txBox="1">
          <a:spLocks xmlns:a="http://schemas.openxmlformats.org/drawingml/2006/main" noChangeArrowheads="1"/>
        </cdr:cNvSpPr>
      </cdr:nvSpPr>
      <cdr:spPr bwMode="auto">
        <a:xfrm xmlns:a="http://schemas.openxmlformats.org/drawingml/2006/main">
          <a:off x="5704650" y="3796833"/>
          <a:ext cx="777175" cy="108240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Times New Roman"/>
              <a:cs typeface="Times New Roman"/>
            </a:rPr>
            <a:t>Khreim</a:t>
          </a:r>
        </a:p>
        <a:p xmlns:a="http://schemas.openxmlformats.org/drawingml/2006/main">
          <a:pPr algn="l" rtl="0">
            <a:defRPr sz="1000"/>
          </a:pPr>
          <a:r>
            <a:rPr lang="en-GB" sz="1000" b="0" i="0" u="none" strike="noStrike" baseline="0">
              <a:solidFill>
                <a:srgbClr val="000000"/>
              </a:solidFill>
              <a:latin typeface="Times New Roman"/>
              <a:cs typeface="Times New Roman"/>
            </a:rPr>
            <a:t>Rum</a:t>
          </a:r>
        </a:p>
        <a:p xmlns:a="http://schemas.openxmlformats.org/drawingml/2006/main">
          <a:pPr algn="l" rtl="0">
            <a:defRPr sz="1000"/>
          </a:pPr>
          <a:r>
            <a:rPr lang="en-GB" sz="1000" b="0" i="0" u="none" strike="noStrike" baseline="0">
              <a:solidFill>
                <a:srgbClr val="000000"/>
              </a:solidFill>
              <a:latin typeface="Times New Roman"/>
              <a:cs typeface="Times New Roman"/>
            </a:rPr>
            <a:t>Basement</a:t>
          </a:r>
        </a:p>
        <a:p xmlns:a="http://schemas.openxmlformats.org/drawingml/2006/main">
          <a:pPr algn="l" rtl="0">
            <a:defRPr sz="1000"/>
          </a:pPr>
          <a:r>
            <a:rPr lang="en-GB" sz="1000" b="0" i="0" u="none" strike="noStrike" baseline="0">
              <a:solidFill>
                <a:srgbClr val="000000"/>
              </a:solidFill>
              <a:latin typeface="Times New Roman"/>
              <a:cs typeface="Times New Roman"/>
            </a:rPr>
            <a:t>Faults</a:t>
          </a:r>
        </a:p>
        <a:p xmlns:a="http://schemas.openxmlformats.org/drawingml/2006/main">
          <a:pPr algn="l" rtl="0">
            <a:defRPr sz="1000"/>
          </a:pPr>
          <a:r>
            <a:rPr lang="en-GB" sz="1000" b="0" i="0" u="none" strike="noStrike" baseline="0">
              <a:solidFill>
                <a:srgbClr val="000000"/>
              </a:solidFill>
              <a:latin typeface="Times New Roman"/>
              <a:cs typeface="Times New Roman"/>
            </a:rPr>
            <a:t>Rum WL</a:t>
          </a:r>
          <a:endParaRPr lang="en-GB" sz="1100" b="0" i="0" u="none" strike="noStrike" baseline="0">
            <a:solidFill>
              <a:srgbClr val="000000"/>
            </a:solidFill>
            <a:latin typeface="Times New Roman"/>
            <a:cs typeface="Times New Roman"/>
          </a:endParaRPr>
        </a:p>
        <a:p xmlns:a="http://schemas.openxmlformats.org/drawingml/2006/main">
          <a:pPr algn="l" rtl="0">
            <a:defRPr sz="1000"/>
          </a:pPr>
          <a:endParaRPr lang="en-GB" sz="1100" b="0" i="0" u="none" strike="noStrike" baseline="0">
            <a:solidFill>
              <a:srgbClr val="000000"/>
            </a:solidFill>
            <a:latin typeface="Times New Roman"/>
            <a:cs typeface="Times New Roman"/>
          </a:endParaRPr>
        </a:p>
      </cdr:txBody>
    </cdr:sp>
  </cdr:relSizeAnchor>
  <cdr:relSizeAnchor xmlns:cdr="http://schemas.openxmlformats.org/drawingml/2006/chartDrawing">
    <cdr:from>
      <cdr:x>0.4245</cdr:x>
      <cdr:y>0.25675</cdr:y>
    </cdr:from>
    <cdr:to>
      <cdr:x>0.4245</cdr:x>
      <cdr:y>0.4425</cdr:y>
    </cdr:to>
    <cdr:sp macro="" textlink="">
      <cdr:nvSpPr>
        <cdr:cNvPr id="7183" name="Line 15"/>
        <cdr:cNvSpPr>
          <a:spLocks xmlns:a="http://schemas.openxmlformats.org/drawingml/2006/main" noChangeShapeType="1"/>
        </cdr:cNvSpPr>
      </cdr:nvSpPr>
      <cdr:spPr bwMode="auto">
        <a:xfrm xmlns:a="http://schemas.openxmlformats.org/drawingml/2006/main">
          <a:off x="3904271" y="1439936"/>
          <a:ext cx="0" cy="1041746"/>
        </a:xfrm>
        <a:prstGeom xmlns:a="http://schemas.openxmlformats.org/drawingml/2006/main" prst="line">
          <a:avLst/>
        </a:prstGeom>
        <a:noFill xmlns:a="http://schemas.openxmlformats.org/drawingml/2006/main"/>
        <a:ln xmlns:a="http://schemas.openxmlformats.org/drawingml/2006/main" w="2476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0.308</cdr:x>
      <cdr:y>0.25375</cdr:y>
    </cdr:from>
    <cdr:to>
      <cdr:x>0.308</cdr:x>
      <cdr:y>0.45</cdr:y>
    </cdr:to>
    <cdr:sp macro="" textlink="">
      <cdr:nvSpPr>
        <cdr:cNvPr id="7184" name="Line 16"/>
        <cdr:cNvSpPr>
          <a:spLocks xmlns:a="http://schemas.openxmlformats.org/drawingml/2006/main" noChangeShapeType="1"/>
        </cdr:cNvSpPr>
      </cdr:nvSpPr>
      <cdr:spPr bwMode="auto">
        <a:xfrm xmlns:a="http://schemas.openxmlformats.org/drawingml/2006/main" flipH="1">
          <a:off x="2832781" y="1423111"/>
          <a:ext cx="0" cy="1100633"/>
        </a:xfrm>
        <a:prstGeom xmlns:a="http://schemas.openxmlformats.org/drawingml/2006/main" prst="line">
          <a:avLst/>
        </a:prstGeom>
        <a:noFill xmlns:a="http://schemas.openxmlformats.org/drawingml/2006/main"/>
        <a:ln xmlns:a="http://schemas.openxmlformats.org/drawingml/2006/main" w="2476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0.188</cdr:x>
      <cdr:y>0.26775</cdr:y>
    </cdr:from>
    <cdr:to>
      <cdr:x>0.188</cdr:x>
      <cdr:y>0.522</cdr:y>
    </cdr:to>
    <cdr:sp macro="" textlink="">
      <cdr:nvSpPr>
        <cdr:cNvPr id="7185" name="Line 17"/>
        <cdr:cNvSpPr>
          <a:spLocks xmlns:a="http://schemas.openxmlformats.org/drawingml/2006/main" noChangeShapeType="1"/>
        </cdr:cNvSpPr>
      </cdr:nvSpPr>
      <cdr:spPr bwMode="auto">
        <a:xfrm xmlns:a="http://schemas.openxmlformats.org/drawingml/2006/main" flipH="1">
          <a:off x="1729100" y="1501628"/>
          <a:ext cx="0" cy="1425915"/>
        </a:xfrm>
        <a:prstGeom xmlns:a="http://schemas.openxmlformats.org/drawingml/2006/main" prst="line">
          <a:avLst/>
        </a:prstGeom>
        <a:noFill xmlns:a="http://schemas.openxmlformats.org/drawingml/2006/main"/>
        <a:ln xmlns:a="http://schemas.openxmlformats.org/drawingml/2006/main" w="2476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0.689</cdr:x>
      <cdr:y>0.21025</cdr:y>
    </cdr:from>
    <cdr:to>
      <cdr:x>0.689</cdr:x>
      <cdr:y>0.272</cdr:y>
    </cdr:to>
    <cdr:sp macro="" textlink="">
      <cdr:nvSpPr>
        <cdr:cNvPr id="7186" name="Line 18"/>
        <cdr:cNvSpPr>
          <a:spLocks xmlns:a="http://schemas.openxmlformats.org/drawingml/2006/main" noChangeShapeType="1"/>
        </cdr:cNvSpPr>
      </cdr:nvSpPr>
      <cdr:spPr bwMode="auto">
        <a:xfrm xmlns:a="http://schemas.openxmlformats.org/drawingml/2006/main">
          <a:off x="6336967" y="1179149"/>
          <a:ext cx="0" cy="346314"/>
        </a:xfrm>
        <a:prstGeom xmlns:a="http://schemas.openxmlformats.org/drawingml/2006/main" prst="line">
          <a:avLst/>
        </a:prstGeom>
        <a:noFill xmlns:a="http://schemas.openxmlformats.org/drawingml/2006/main"/>
        <a:ln xmlns:a="http://schemas.openxmlformats.org/drawingml/2006/main" w="2476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0.56825</cdr:x>
      <cdr:y>0.68525</cdr:y>
    </cdr:from>
    <cdr:to>
      <cdr:x>0.6075</cdr:x>
      <cdr:y>0.71025</cdr:y>
    </cdr:to>
    <cdr:sp macro="" textlink="">
      <cdr:nvSpPr>
        <cdr:cNvPr id="7187" name="Rectangle 19"/>
        <cdr:cNvSpPr>
          <a:spLocks xmlns:a="http://schemas.openxmlformats.org/drawingml/2006/main" noChangeArrowheads="1"/>
        </cdr:cNvSpPr>
      </cdr:nvSpPr>
      <cdr:spPr bwMode="auto">
        <a:xfrm xmlns:a="http://schemas.openxmlformats.org/drawingml/2006/main">
          <a:off x="5226388" y="3843101"/>
          <a:ext cx="360996" cy="140208"/>
        </a:xfrm>
        <a:prstGeom xmlns:a="http://schemas.openxmlformats.org/drawingml/2006/main" prst="rect">
          <a:avLst/>
        </a:prstGeom>
        <a:pattFill xmlns:a="http://schemas.openxmlformats.org/drawingml/2006/main" prst="pct5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miter lim="800000"/>
          <a:headEnd/>
          <a:tailEnd/>
        </a:ln>
      </cdr:spPr>
    </cdr:sp>
  </cdr:relSizeAnchor>
  <cdr:relSizeAnchor xmlns:cdr="http://schemas.openxmlformats.org/drawingml/2006/chartDrawing">
    <cdr:from>
      <cdr:x>0.56825</cdr:x>
      <cdr:y>0.70725</cdr:y>
    </cdr:from>
    <cdr:to>
      <cdr:x>0.6075</cdr:x>
      <cdr:y>0.73375</cdr:y>
    </cdr:to>
    <cdr:sp macro="" textlink="">
      <cdr:nvSpPr>
        <cdr:cNvPr id="7188" name="Rectangle 20"/>
        <cdr:cNvSpPr>
          <a:spLocks xmlns:a="http://schemas.openxmlformats.org/drawingml/2006/main" noChangeArrowheads="1"/>
        </cdr:cNvSpPr>
      </cdr:nvSpPr>
      <cdr:spPr bwMode="auto">
        <a:xfrm xmlns:a="http://schemas.openxmlformats.org/drawingml/2006/main">
          <a:off x="5226388" y="3966484"/>
          <a:ext cx="360996" cy="148621"/>
        </a:xfrm>
        <a:prstGeom xmlns:a="http://schemas.openxmlformats.org/drawingml/2006/main" prst="rect">
          <a:avLst/>
        </a:prstGeom>
        <a:pattFill xmlns:a="http://schemas.openxmlformats.org/drawingml/2006/main" prst="pct1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miter lim="800000"/>
          <a:headEnd/>
          <a:tailEnd/>
        </a:ln>
      </cdr:spPr>
    </cdr:sp>
  </cdr:relSizeAnchor>
  <cdr:relSizeAnchor xmlns:cdr="http://schemas.openxmlformats.org/drawingml/2006/chartDrawing">
    <cdr:from>
      <cdr:x>0.575</cdr:x>
      <cdr:y>0.81675</cdr:y>
    </cdr:from>
    <cdr:to>
      <cdr:x>0.60825</cdr:x>
      <cdr:y>0.821</cdr:y>
    </cdr:to>
    <cdr:sp macro="" textlink="">
      <cdr:nvSpPr>
        <cdr:cNvPr id="7189" name="Drawing 21"/>
        <cdr:cNvSpPr>
          <a:spLocks xmlns:a="http://schemas.openxmlformats.org/drawingml/2006/main"/>
        </cdr:cNvSpPr>
      </cdr:nvSpPr>
      <cdr:spPr bwMode="auto">
        <a:xfrm xmlns:a="http://schemas.openxmlformats.org/drawingml/2006/main">
          <a:off x="5288471" y="4580595"/>
          <a:ext cx="305811" cy="23836"/>
        </a:xfrm>
        <a:custGeom xmlns:a="http://schemas.openxmlformats.org/drawingml/2006/main">
          <a:avLst/>
          <a:gdLst>
            <a:gd name="T0" fmla="*/ 0 w 16384"/>
            <a:gd name="T1" fmla="*/ 5461 h 16384"/>
            <a:gd name="T2" fmla="*/ 1092 w 16384"/>
            <a:gd name="T3" fmla="*/ 9102 h 16384"/>
            <a:gd name="T4" fmla="*/ 2549 w 16384"/>
            <a:gd name="T5" fmla="*/ 12743 h 16384"/>
            <a:gd name="T6" fmla="*/ 4733 w 16384"/>
            <a:gd name="T7" fmla="*/ 16384 h 16384"/>
            <a:gd name="T8" fmla="*/ 8010 w 16384"/>
            <a:gd name="T9" fmla="*/ 16384 h 16384"/>
            <a:gd name="T10" fmla="*/ 9102 w 16384"/>
            <a:gd name="T11" fmla="*/ 14564 h 16384"/>
            <a:gd name="T12" fmla="*/ 11287 w 16384"/>
            <a:gd name="T13" fmla="*/ 7282 h 16384"/>
            <a:gd name="T14" fmla="*/ 12015 w 16384"/>
            <a:gd name="T15" fmla="*/ 1820 h 16384"/>
            <a:gd name="T16" fmla="*/ 13107 w 16384"/>
            <a:gd name="T17" fmla="*/ 0 h 16384"/>
            <a:gd name="T18" fmla="*/ 14199 w 16384"/>
            <a:gd name="T19" fmla="*/ 0 h 16384"/>
            <a:gd name="T20" fmla="*/ 16384 w 16384"/>
            <a:gd name="T21" fmla="*/ 7282 h 16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84" h="16384">
              <a:moveTo>
                <a:pt x="0" y="5461"/>
              </a:moveTo>
              <a:lnTo>
                <a:pt x="1092" y="9102"/>
              </a:lnTo>
              <a:lnTo>
                <a:pt x="2549" y="12743"/>
              </a:lnTo>
              <a:lnTo>
                <a:pt x="4733" y="16384"/>
              </a:lnTo>
              <a:lnTo>
                <a:pt x="8010" y="16384"/>
              </a:lnTo>
              <a:lnTo>
                <a:pt x="9102" y="14564"/>
              </a:lnTo>
              <a:lnTo>
                <a:pt x="11287" y="7282"/>
              </a:lnTo>
              <a:lnTo>
                <a:pt x="12015" y="1820"/>
              </a:lnTo>
              <a:lnTo>
                <a:pt x="13107" y="0"/>
              </a:lnTo>
              <a:lnTo>
                <a:pt x="14199" y="0"/>
              </a:lnTo>
              <a:lnTo>
                <a:pt x="16384" y="7282"/>
              </a:lnTo>
            </a:path>
          </a:pathLst>
        </a:custGeom>
        <a:noFill xmlns:a="http://schemas.openxmlformats.org/drawingml/2006/main"/>
        <a:ln xmlns:a="http://schemas.openxmlformats.org/drawingml/2006/main" w="1" cap="flat">
          <a:solidFill>
            <a:srgbClr xmlns:mc="http://schemas.openxmlformats.org/markup-compatibility/2006" xmlns:a14="http://schemas.microsoft.com/office/drawing/2010/main" val="00FFFF" mc:Ignorable="a14" a14:legacySpreadsheetColorIndex="15"/>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0.598</cdr:x>
      <cdr:y>0.76375</cdr:y>
    </cdr:from>
    <cdr:to>
      <cdr:x>0.598</cdr:x>
      <cdr:y>0.79175</cdr:y>
    </cdr:to>
    <cdr:sp macro="" textlink="">
      <cdr:nvSpPr>
        <cdr:cNvPr id="7190" name="Line 22"/>
        <cdr:cNvSpPr>
          <a:spLocks xmlns:a="http://schemas.openxmlformats.org/drawingml/2006/main" noChangeShapeType="1"/>
        </cdr:cNvSpPr>
      </cdr:nvSpPr>
      <cdr:spPr bwMode="auto">
        <a:xfrm xmlns:a="http://schemas.openxmlformats.org/drawingml/2006/main">
          <a:off x="5500009" y="4283354"/>
          <a:ext cx="0" cy="157033"/>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00FF" mc:Ignorable="a14" a14:legacySpreadsheetColorIndex="33"/>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0.587</cdr:x>
      <cdr:y>0.813</cdr:y>
    </cdr:from>
    <cdr:to>
      <cdr:x>0.587</cdr:x>
      <cdr:y>0.82475</cdr:y>
    </cdr:to>
    <cdr:sp macro="" textlink="">
      <cdr:nvSpPr>
        <cdr:cNvPr id="7191" name="Line 23"/>
        <cdr:cNvSpPr>
          <a:spLocks xmlns:a="http://schemas.openxmlformats.org/drawingml/2006/main" noChangeShapeType="1"/>
        </cdr:cNvSpPr>
      </cdr:nvSpPr>
      <cdr:spPr bwMode="auto">
        <a:xfrm xmlns:a="http://schemas.openxmlformats.org/drawingml/2006/main">
          <a:off x="5398839" y="4559564"/>
          <a:ext cx="0" cy="65898"/>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FFFF" mc:Ignorable="a14" a14:legacySpreadsheetColorIndex="15"/>
          </a:solidFill>
          <a:prstDash val="solid"/>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0.7315</cdr:x>
      <cdr:y>0.694</cdr:y>
    </cdr:from>
    <cdr:to>
      <cdr:x>0.7315</cdr:x>
      <cdr:y>0.705</cdr:y>
    </cdr:to>
    <cdr:sp macro="" textlink="">
      <cdr:nvSpPr>
        <cdr:cNvPr id="7192" name="Line 24"/>
        <cdr:cNvSpPr>
          <a:spLocks xmlns:a="http://schemas.openxmlformats.org/drawingml/2006/main" noChangeShapeType="1"/>
        </cdr:cNvSpPr>
      </cdr:nvSpPr>
      <cdr:spPr bwMode="auto">
        <a:xfrm xmlns:a="http://schemas.openxmlformats.org/drawingml/2006/main">
          <a:off x="6727854" y="3892174"/>
          <a:ext cx="0" cy="61692"/>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800000" mc:Ignorable="a14" a14:legacySpreadsheetColorIndex="16"/>
          </a:solidFill>
          <a:prstDash val="solid"/>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0.51725</cdr:x>
      <cdr:y>0.26025</cdr:y>
    </cdr:from>
    <cdr:to>
      <cdr:x>0.53</cdr:x>
      <cdr:y>0.53525</cdr:y>
    </cdr:to>
    <cdr:sp macro="" textlink="">
      <cdr:nvSpPr>
        <cdr:cNvPr id="7193" name="Line 25"/>
        <cdr:cNvSpPr>
          <a:spLocks xmlns:a="http://schemas.openxmlformats.org/drawingml/2006/main" noChangeShapeType="1"/>
        </cdr:cNvSpPr>
      </cdr:nvSpPr>
      <cdr:spPr bwMode="auto">
        <a:xfrm xmlns:a="http://schemas.openxmlformats.org/drawingml/2006/main">
          <a:off x="4757324" y="1459565"/>
          <a:ext cx="117266" cy="1542288"/>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00FF" mc:Ignorable="a14" a14:legacySpreadsheetColorIndex="33"/>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0.4935</cdr:x>
      <cdr:y>0.28225</cdr:y>
    </cdr:from>
    <cdr:to>
      <cdr:x>0.5605</cdr:x>
      <cdr:y>0.28675</cdr:y>
    </cdr:to>
    <cdr:sp macro="" textlink="">
      <cdr:nvSpPr>
        <cdr:cNvPr id="7194" name="Drawing 26"/>
        <cdr:cNvSpPr>
          <a:spLocks xmlns:a="http://schemas.openxmlformats.org/drawingml/2006/main"/>
        </cdr:cNvSpPr>
      </cdr:nvSpPr>
      <cdr:spPr bwMode="auto">
        <a:xfrm xmlns:a="http://schemas.openxmlformats.org/drawingml/2006/main">
          <a:off x="4538887" y="1582948"/>
          <a:ext cx="616222" cy="25238"/>
        </a:xfrm>
        <a:custGeom xmlns:a="http://schemas.openxmlformats.org/drawingml/2006/main">
          <a:avLst/>
          <a:gdLst>
            <a:gd name="T0" fmla="*/ 0 w 16384"/>
            <a:gd name="T1" fmla="*/ 0 h 16384"/>
            <a:gd name="T2" fmla="*/ 16384 w 16384"/>
            <a:gd name="T3" fmla="*/ 0 h 16384"/>
          </a:gdLst>
          <a:ahLst/>
          <a:cxnLst>
            <a:cxn ang="0">
              <a:pos x="T0" y="T1"/>
            </a:cxn>
            <a:cxn ang="0">
              <a:pos x="T2" y="T3"/>
            </a:cxn>
          </a:cxnLst>
          <a:rect l="0" t="0" r="r" b="b"/>
          <a:pathLst>
            <a:path w="16384" h="16384">
              <a:moveTo>
                <a:pt x="0" y="0"/>
              </a:moveTo>
              <a:lnTo>
                <a:pt x="16384" y="0"/>
              </a:lnTo>
            </a:path>
          </a:pathLst>
        </a:custGeom>
        <a:noFill xmlns:a="http://schemas.openxmlformats.org/drawingml/2006/main"/>
        <a:ln xmlns:a="http://schemas.openxmlformats.org/drawingml/2006/main" w="9525" cap="flat">
          <a:solidFill>
            <a:srgbClr xmlns:mc="http://schemas.openxmlformats.org/markup-compatibility/2006" xmlns:a14="http://schemas.microsoft.com/office/drawing/2010/main" val="FF0000" mc:Ignorable="a14" a14:legacySpreadsheetColorIndex="10"/>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0.44325</cdr:x>
      <cdr:y>0.278</cdr:y>
    </cdr:from>
    <cdr:to>
      <cdr:x>0.4935</cdr:x>
      <cdr:y>0.328</cdr:y>
    </cdr:to>
    <cdr:sp macro="" textlink="">
      <cdr:nvSpPr>
        <cdr:cNvPr id="7195" name="Drawing 27"/>
        <cdr:cNvSpPr>
          <a:spLocks xmlns:a="http://schemas.openxmlformats.org/drawingml/2006/main"/>
        </cdr:cNvSpPr>
      </cdr:nvSpPr>
      <cdr:spPr bwMode="auto">
        <a:xfrm xmlns:a="http://schemas.openxmlformats.org/drawingml/2006/main">
          <a:off x="4076721" y="1559113"/>
          <a:ext cx="462166" cy="280416"/>
        </a:xfrm>
        <a:custGeom xmlns:a="http://schemas.openxmlformats.org/drawingml/2006/main">
          <a:avLst/>
          <a:gdLst>
            <a:gd name="T0" fmla="*/ 16384 w 16384"/>
            <a:gd name="T1" fmla="*/ 0 h 16384"/>
            <a:gd name="T2" fmla="*/ 10861 w 16384"/>
            <a:gd name="T3" fmla="*/ 4170 h 16384"/>
            <a:gd name="T4" fmla="*/ 6259 w 16384"/>
            <a:gd name="T5" fmla="*/ 8937 h 16384"/>
            <a:gd name="T6" fmla="*/ 1841 w 16384"/>
            <a:gd name="T7" fmla="*/ 14001 h 16384"/>
            <a:gd name="T8" fmla="*/ 0 w 16384"/>
            <a:gd name="T9" fmla="*/ 16384 h 16384"/>
            <a:gd name="T10" fmla="*/ 16384 w 16384"/>
            <a:gd name="T11" fmla="*/ 15788 h 16384"/>
            <a:gd name="T12" fmla="*/ 16384 w 16384"/>
            <a:gd name="T13" fmla="*/ 0 h 16384"/>
          </a:gdLst>
          <a:ahLst/>
          <a:cxnLst>
            <a:cxn ang="0">
              <a:pos x="T0" y="T1"/>
            </a:cxn>
            <a:cxn ang="0">
              <a:pos x="T2" y="T3"/>
            </a:cxn>
            <a:cxn ang="0">
              <a:pos x="T4" y="T5"/>
            </a:cxn>
            <a:cxn ang="0">
              <a:pos x="T6" y="T7"/>
            </a:cxn>
            <a:cxn ang="0">
              <a:pos x="T8" y="T9"/>
            </a:cxn>
            <a:cxn ang="0">
              <a:pos x="T10" y="T11"/>
            </a:cxn>
            <a:cxn ang="0">
              <a:pos x="T12" y="T13"/>
            </a:cxn>
          </a:cxnLst>
          <a:rect l="0" t="0" r="r" b="b"/>
          <a:pathLst>
            <a:path w="16384" h="16384">
              <a:moveTo>
                <a:pt x="16384" y="0"/>
              </a:moveTo>
              <a:lnTo>
                <a:pt x="10861" y="4170"/>
              </a:lnTo>
              <a:lnTo>
                <a:pt x="6259" y="8937"/>
              </a:lnTo>
              <a:lnTo>
                <a:pt x="1841" y="14001"/>
              </a:lnTo>
              <a:lnTo>
                <a:pt x="0" y="16384"/>
              </a:lnTo>
              <a:lnTo>
                <a:pt x="16384" y="15788"/>
              </a:lnTo>
              <a:lnTo>
                <a:pt x="16384" y="0"/>
              </a:lnTo>
              <a:close/>
            </a:path>
          </a:pathLst>
        </a:custGeom>
        <a:pattFill xmlns:a="http://schemas.openxmlformats.org/drawingml/2006/main" prst="pct5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a:noFill/>
        </a:ln>
        <a:extLst xmlns:a="http://schemas.openxmlformats.org/drawingml/2006/main">
          <a:ext uri="{91240B29-F687-4F45-9708-019B960494DF}">
            <a14:hiddenLine xmlns:a14="http://schemas.microsoft.com/office/drawing/2010/main" w="1">
              <a:solidFill>
                <a:srgbClr xmlns:mc="http://schemas.openxmlformats.org/markup-compatibility/2006" val="000000" mc:Ignorable="a14" a14:legacySpreadsheetColorIndex="64"/>
              </a:solidFill>
              <a:round/>
              <a:headEnd/>
              <a:tailEnd/>
            </a14:hiddenLine>
          </a:ext>
        </a:extLst>
      </cdr:spPr>
    </cdr:sp>
  </cdr:relSizeAnchor>
  <cdr:relSizeAnchor xmlns:cdr="http://schemas.openxmlformats.org/drawingml/2006/chartDrawing">
    <cdr:from>
      <cdr:x>0.5955</cdr:x>
      <cdr:y>0.46325</cdr:y>
    </cdr:from>
    <cdr:to>
      <cdr:x>0.61675</cdr:x>
      <cdr:y>0.50075</cdr:y>
    </cdr:to>
    <cdr:sp macro="" textlink="">
      <cdr:nvSpPr>
        <cdr:cNvPr id="7196" name="Drawing 28"/>
        <cdr:cNvSpPr>
          <a:spLocks xmlns:a="http://schemas.openxmlformats.org/drawingml/2006/main"/>
        </cdr:cNvSpPr>
      </cdr:nvSpPr>
      <cdr:spPr bwMode="auto">
        <a:xfrm xmlns:a="http://schemas.openxmlformats.org/drawingml/2006/main">
          <a:off x="5477016" y="2598054"/>
          <a:ext cx="195443" cy="210312"/>
        </a:xfrm>
        <a:custGeom xmlns:a="http://schemas.openxmlformats.org/drawingml/2006/main">
          <a:avLst/>
          <a:gdLst>
            <a:gd name="T0" fmla="*/ 15565 w 16384"/>
            <a:gd name="T1" fmla="*/ 0 h 16384"/>
            <a:gd name="T2" fmla="*/ 0 w 16384"/>
            <a:gd name="T3" fmla="*/ 7239 h 16384"/>
            <a:gd name="T4" fmla="*/ 819 w 16384"/>
            <a:gd name="T5" fmla="*/ 16384 h 16384"/>
            <a:gd name="T6" fmla="*/ 16384 w 16384"/>
            <a:gd name="T7" fmla="*/ 10669 h 16384"/>
            <a:gd name="T8" fmla="*/ 15565 w 16384"/>
            <a:gd name="T9" fmla="*/ 0 h 16384"/>
          </a:gdLst>
          <a:ahLst/>
          <a:cxnLst>
            <a:cxn ang="0">
              <a:pos x="T0" y="T1"/>
            </a:cxn>
            <a:cxn ang="0">
              <a:pos x="T2" y="T3"/>
            </a:cxn>
            <a:cxn ang="0">
              <a:pos x="T4" y="T5"/>
            </a:cxn>
            <a:cxn ang="0">
              <a:pos x="T6" y="T7"/>
            </a:cxn>
            <a:cxn ang="0">
              <a:pos x="T8" y="T9"/>
            </a:cxn>
          </a:cxnLst>
          <a:rect l="0" t="0" r="r" b="b"/>
          <a:pathLst>
            <a:path w="16384" h="16384">
              <a:moveTo>
                <a:pt x="15565" y="0"/>
              </a:moveTo>
              <a:lnTo>
                <a:pt x="0" y="7239"/>
              </a:lnTo>
              <a:lnTo>
                <a:pt x="819" y="16384"/>
              </a:lnTo>
              <a:lnTo>
                <a:pt x="16384" y="10669"/>
              </a:lnTo>
              <a:lnTo>
                <a:pt x="15565" y="0"/>
              </a:lnTo>
              <a:close/>
            </a:path>
          </a:pathLst>
        </a:custGeom>
        <a:pattFill xmlns:a="http://schemas.openxmlformats.org/drawingml/2006/main" prst="pct1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a:noFill/>
        </a:ln>
        <a:extLst xmlns:a="http://schemas.openxmlformats.org/drawingml/2006/main">
          <a:ext uri="{91240B29-F687-4F45-9708-019B960494DF}">
            <a14:hiddenLine xmlns:a14="http://schemas.microsoft.com/office/drawing/2010/main" w="1">
              <a:solidFill>
                <a:srgbClr xmlns:mc="http://schemas.openxmlformats.org/markup-compatibility/2006" val="000000" mc:Ignorable="a14" a14:legacySpreadsheetColorIndex="64"/>
              </a:solidFill>
              <a:round/>
              <a:headEnd/>
              <a:tailEnd/>
            </a14:hiddenLine>
          </a:ext>
        </a:extLst>
      </cdr:spPr>
    </cdr:sp>
  </cdr:relSizeAnchor>
  <cdr:relSizeAnchor xmlns:cdr="http://schemas.openxmlformats.org/drawingml/2006/chartDrawing">
    <cdr:from>
      <cdr:x>0.46875</cdr:x>
      <cdr:y>0.32725</cdr:y>
    </cdr:from>
    <cdr:to>
      <cdr:x>0.4935</cdr:x>
      <cdr:y>0.32725</cdr:y>
    </cdr:to>
    <cdr:sp macro="" textlink="">
      <cdr:nvSpPr>
        <cdr:cNvPr id="7197" name="Line 29"/>
        <cdr:cNvSpPr>
          <a:spLocks xmlns:a="http://schemas.openxmlformats.org/drawingml/2006/main" noChangeShapeType="1"/>
        </cdr:cNvSpPr>
      </cdr:nvSpPr>
      <cdr:spPr bwMode="auto">
        <a:xfrm xmlns:a="http://schemas.openxmlformats.org/drawingml/2006/main" flipH="1">
          <a:off x="4311253" y="1835323"/>
          <a:ext cx="227634" cy="0"/>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0.5955</cdr:x>
      <cdr:y>0.486</cdr:y>
    </cdr:from>
    <cdr:to>
      <cdr:x>0.616</cdr:x>
      <cdr:y>0.50075</cdr:y>
    </cdr:to>
    <cdr:sp macro="" textlink="">
      <cdr:nvSpPr>
        <cdr:cNvPr id="7198" name="Line 30"/>
        <cdr:cNvSpPr>
          <a:spLocks xmlns:a="http://schemas.openxmlformats.org/drawingml/2006/main" noChangeShapeType="1"/>
        </cdr:cNvSpPr>
      </cdr:nvSpPr>
      <cdr:spPr bwMode="auto">
        <a:xfrm xmlns:a="http://schemas.openxmlformats.org/drawingml/2006/main" flipH="1">
          <a:off x="5477016" y="2725644"/>
          <a:ext cx="188545" cy="82722"/>
        </a:xfrm>
        <a:prstGeom xmlns:a="http://schemas.openxmlformats.org/drawingml/2006/main" prst="line">
          <a:avLst/>
        </a:pr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0.88825</cdr:x>
      <cdr:y>0.24775</cdr:y>
    </cdr:from>
    <cdr:to>
      <cdr:x>0.88825</cdr:x>
      <cdr:y>0.258</cdr:y>
    </cdr:to>
    <cdr:sp macro="" textlink="">
      <cdr:nvSpPr>
        <cdr:cNvPr id="7199" name="Line 31"/>
        <cdr:cNvSpPr>
          <a:spLocks xmlns:a="http://schemas.openxmlformats.org/drawingml/2006/main" noChangeShapeType="1"/>
        </cdr:cNvSpPr>
      </cdr:nvSpPr>
      <cdr:spPr bwMode="auto">
        <a:xfrm xmlns:a="http://schemas.openxmlformats.org/drawingml/2006/main">
          <a:off x="8169537" y="1389461"/>
          <a:ext cx="0" cy="57486"/>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FFFF" mc:Ignorable="a14" a14:legacySpreadsheetColorIndex="15"/>
          </a:solidFill>
          <a:prstDash val="solid"/>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0.75725</cdr:x>
      <cdr:y>0.264</cdr:y>
    </cdr:from>
    <cdr:to>
      <cdr:x>0.804</cdr:x>
      <cdr:y>0.303</cdr:y>
    </cdr:to>
    <cdr:sp macro="" textlink="">
      <cdr:nvSpPr>
        <cdr:cNvPr id="7200" name="Line 32"/>
        <cdr:cNvSpPr>
          <a:spLocks xmlns:a="http://schemas.openxmlformats.org/drawingml/2006/main" noChangeShapeType="1"/>
        </cdr:cNvSpPr>
      </cdr:nvSpPr>
      <cdr:spPr bwMode="auto">
        <a:xfrm xmlns:a="http://schemas.openxmlformats.org/drawingml/2006/main" flipH="1">
          <a:off x="6964686" y="1480596"/>
          <a:ext cx="429975" cy="218725"/>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0000" mc:Ignorable="a14" a14:legacySpreadsheetColorIndex="8"/>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0.251</cdr:x>
      <cdr:y>0.35875</cdr:y>
    </cdr:from>
    <cdr:to>
      <cdr:x>0.2825</cdr:x>
      <cdr:y>0.3765</cdr:y>
    </cdr:to>
    <cdr:sp macro="" textlink="">
      <cdr:nvSpPr>
        <cdr:cNvPr id="7201" name="Line 33"/>
        <cdr:cNvSpPr>
          <a:spLocks xmlns:a="http://schemas.openxmlformats.org/drawingml/2006/main" noChangeShapeType="1"/>
        </cdr:cNvSpPr>
      </cdr:nvSpPr>
      <cdr:spPr bwMode="auto">
        <a:xfrm xmlns:a="http://schemas.openxmlformats.org/drawingml/2006/main" flipH="1">
          <a:off x="2308532" y="2011985"/>
          <a:ext cx="289717" cy="99547"/>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FFFF" mc:Ignorable="a14" a14:legacySpreadsheetColorIndex="9"/>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0.336</cdr:x>
      <cdr:y>0.52425</cdr:y>
    </cdr:from>
    <cdr:to>
      <cdr:x>0.381</cdr:x>
      <cdr:y>0.5535</cdr:y>
    </cdr:to>
    <cdr:sp macro="" textlink="">
      <cdr:nvSpPr>
        <cdr:cNvPr id="7202" name="Line 34"/>
        <cdr:cNvSpPr>
          <a:spLocks xmlns:a="http://schemas.openxmlformats.org/drawingml/2006/main" noChangeShapeType="1"/>
        </cdr:cNvSpPr>
      </cdr:nvSpPr>
      <cdr:spPr bwMode="auto">
        <a:xfrm xmlns:a="http://schemas.openxmlformats.org/drawingml/2006/main" flipH="1">
          <a:off x="3090306" y="2940162"/>
          <a:ext cx="413881" cy="164043"/>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0000" mc:Ignorable="a14" a14:legacySpreadsheetColorIndex="8"/>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0.1055</cdr:x>
      <cdr:y>0.4235</cdr:y>
    </cdr:from>
    <cdr:to>
      <cdr:x>0.1345</cdr:x>
      <cdr:y>0.42925</cdr:y>
    </cdr:to>
    <cdr:sp macro="" textlink="">
      <cdr:nvSpPr>
        <cdr:cNvPr id="7203" name="Line 35"/>
        <cdr:cNvSpPr>
          <a:spLocks xmlns:a="http://schemas.openxmlformats.org/drawingml/2006/main" noChangeShapeType="1"/>
        </cdr:cNvSpPr>
      </cdr:nvSpPr>
      <cdr:spPr bwMode="auto">
        <a:xfrm xmlns:a="http://schemas.openxmlformats.org/drawingml/2006/main" flipH="1">
          <a:off x="970319" y="2375124"/>
          <a:ext cx="266723" cy="32247"/>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FFFF" mc:Ignorable="a14" a14:legacySpreadsheetColorIndex="9"/>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0.24</cdr:x>
      <cdr:y>0.44125</cdr:y>
    </cdr:from>
    <cdr:to>
      <cdr:x>0.257</cdr:x>
      <cdr:y>0.466</cdr:y>
    </cdr:to>
    <cdr:grpSp>
      <cdr:nvGrpSpPr>
        <cdr:cNvPr id="7204" name="Group 36"/>
        <cdr:cNvGrpSpPr>
          <a:grpSpLocks xmlns:a="http://schemas.openxmlformats.org/drawingml/2006/main"/>
        </cdr:cNvGrpSpPr>
      </cdr:nvGrpSpPr>
      <cdr:grpSpPr bwMode="auto">
        <a:xfrm xmlns:a="http://schemas.openxmlformats.org/drawingml/2006/main">
          <a:off x="2209190" y="2479154"/>
          <a:ext cx="156485" cy="139058"/>
          <a:chOff x="-923" y="-577"/>
          <a:chExt cx="20924" cy="19423"/>
        </a:xfrm>
      </cdr:grpSpPr>
      <cdr:sp macro="" textlink="">
        <cdr:nvSpPr>
          <cdr:cNvPr id="7205" name="Line 37"/>
          <cdr:cNvSpPr>
            <a:spLocks xmlns:a="http://schemas.openxmlformats.org/drawingml/2006/main" noChangeShapeType="1"/>
          </cdr:cNvSpPr>
        </cdr:nvSpPr>
        <cdr:spPr bwMode="auto">
          <a:xfrm xmlns:a="http://schemas.openxmlformats.org/drawingml/2006/main" flipH="1" flipV="1">
            <a:off x="-923" y="-577"/>
            <a:ext cx="3077" cy="11923"/>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FFFF" mc:Ignorable="a14" a14:legacySpreadsheetColorIndex="9"/>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sp macro="" textlink="">
        <cdr:nvSpPr>
          <cdr:cNvPr id="7206" name="Arc 38"/>
          <cdr:cNvSpPr>
            <a:spLocks xmlns:a="http://schemas.openxmlformats.org/drawingml/2006/main"/>
          </cdr:cNvSpPr>
        </cdr:nvSpPr>
        <cdr:spPr bwMode="auto">
          <a:xfrm xmlns:a="http://schemas.openxmlformats.org/drawingml/2006/main" flipH="1" flipV="1">
            <a:off x="2154" y="11346"/>
            <a:ext cx="17847" cy="7500"/>
          </a:xfrm>
          <a:custGeom xmlns:a="http://schemas.openxmlformats.org/drawingml/2006/main">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grpSp>
  </cdr:relSizeAnchor>
  <cdr:relSizeAnchor xmlns:cdr="http://schemas.openxmlformats.org/drawingml/2006/chartDrawing">
    <cdr:from>
      <cdr:x>0.44825</cdr:x>
      <cdr:y>0.331</cdr:y>
    </cdr:from>
    <cdr:to>
      <cdr:x>0.45925</cdr:x>
      <cdr:y>0.36025</cdr:y>
    </cdr:to>
    <cdr:grpSp>
      <cdr:nvGrpSpPr>
        <cdr:cNvPr id="7207" name="Group 39"/>
        <cdr:cNvGrpSpPr>
          <a:grpSpLocks xmlns:a="http://schemas.openxmlformats.org/drawingml/2006/main"/>
        </cdr:cNvGrpSpPr>
      </cdr:nvGrpSpPr>
      <cdr:grpSpPr bwMode="auto">
        <a:xfrm xmlns:a="http://schemas.openxmlformats.org/drawingml/2006/main">
          <a:off x="4126123" y="1859717"/>
          <a:ext cx="101255" cy="164340"/>
          <a:chOff x="0" y="0"/>
          <a:chExt cx="92583" cy="19508"/>
        </a:xfrm>
      </cdr:grpSpPr>
      <cdr:sp macro="" textlink="">
        <cdr:nvSpPr>
          <cdr:cNvPr id="7208" name="Line 40"/>
          <cdr:cNvSpPr>
            <a:spLocks xmlns:a="http://schemas.openxmlformats.org/drawingml/2006/main" noChangeShapeType="1"/>
          </cdr:cNvSpPr>
        </cdr:nvSpPr>
        <cdr:spPr bwMode="auto">
          <a:xfrm xmlns:a="http://schemas.openxmlformats.org/drawingml/2006/main" flipH="1" flipV="1">
            <a:off x="0" y="0"/>
            <a:ext cx="1" cy="12131"/>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FFFF" mc:Ignorable="a14" a14:legacySpreadsheetColorIndex="9"/>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sp macro="" textlink="">
        <cdr:nvSpPr>
          <cdr:cNvPr id="7209" name="Arc 41"/>
          <cdr:cNvSpPr>
            <a:spLocks xmlns:a="http://schemas.openxmlformats.org/drawingml/2006/main"/>
          </cdr:cNvSpPr>
        </cdr:nvSpPr>
        <cdr:spPr bwMode="auto">
          <a:xfrm xmlns:a="http://schemas.openxmlformats.org/drawingml/2006/main" flipH="1" flipV="1">
            <a:off x="0" y="10820"/>
            <a:ext cx="92583" cy="8688"/>
          </a:xfrm>
          <a:custGeom xmlns:a="http://schemas.openxmlformats.org/drawingml/2006/main">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xmlns:a="http://schemas.openxmlformats.org/drawingml/2006/main"/>
          <a:ln xmlns:a="http://schemas.openxmlformats.org/drawingml/2006/main" w="9525">
            <a:solidFill>
              <a:srgbClr xmlns:mc="http://schemas.openxmlformats.org/markup-compatibility/2006" xmlns:a14="http://schemas.microsoft.com/office/drawing/2010/main" val="000000" mc:Ignorable="a14" a14:legacySpreadsheetColorIndex="64"/>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grpSp>
  </cdr:relSizeAnchor>
  <cdr:relSizeAnchor xmlns:cdr="http://schemas.openxmlformats.org/drawingml/2006/chartDrawing">
    <cdr:from>
      <cdr:x>0.53425</cdr:x>
      <cdr:y>0.41325</cdr:y>
    </cdr:from>
    <cdr:to>
      <cdr:x>0.575</cdr:x>
      <cdr:y>0.44475</cdr:y>
    </cdr:to>
    <cdr:sp macro="" textlink="">
      <cdr:nvSpPr>
        <cdr:cNvPr id="7210" name="Line 42"/>
        <cdr:cNvSpPr>
          <a:spLocks xmlns:a="http://schemas.openxmlformats.org/drawingml/2006/main" noChangeShapeType="1"/>
        </cdr:cNvSpPr>
      </cdr:nvSpPr>
      <cdr:spPr bwMode="auto">
        <a:xfrm xmlns:a="http://schemas.openxmlformats.org/drawingml/2006/main" flipH="1">
          <a:off x="4913679" y="2317638"/>
          <a:ext cx="374792" cy="176662"/>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0000" mc:Ignorable="a14" a14:legacySpreadsheetColorIndex="8"/>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0.38275</cdr:x>
      <cdr:y>0.11175</cdr:y>
    </cdr:from>
    <cdr:to>
      <cdr:x>0.43825</cdr:x>
      <cdr:y>0.14175</cdr:y>
    </cdr:to>
    <cdr:sp macro="" textlink="">
      <cdr:nvSpPr>
        <cdr:cNvPr id="7211" name="Text 43"/>
        <cdr:cNvSpPr txBox="1">
          <a:spLocks xmlns:a="http://schemas.openxmlformats.org/drawingml/2006/main" noChangeArrowheads="1"/>
        </cdr:cNvSpPr>
      </cdr:nvSpPr>
      <cdr:spPr bwMode="auto">
        <a:xfrm xmlns:a="http://schemas.openxmlformats.org/drawingml/2006/main">
          <a:off x="3520282" y="626730"/>
          <a:ext cx="510452" cy="16824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Site 4 </a:t>
          </a:r>
        </a:p>
      </cdr:txBody>
    </cdr:sp>
  </cdr:relSizeAnchor>
  <cdr:relSizeAnchor xmlns:cdr="http://schemas.openxmlformats.org/drawingml/2006/chartDrawing">
    <cdr:from>
      <cdr:x>0.587</cdr:x>
      <cdr:y>0.275</cdr:y>
    </cdr:from>
    <cdr:to>
      <cdr:x>0.61175</cdr:x>
      <cdr:y>0.2955</cdr:y>
    </cdr:to>
    <cdr:sp macro="" textlink="">
      <cdr:nvSpPr>
        <cdr:cNvPr id="7212" name="Drawing 44"/>
        <cdr:cNvSpPr>
          <a:spLocks xmlns:a="http://schemas.openxmlformats.org/drawingml/2006/main"/>
        </cdr:cNvSpPr>
      </cdr:nvSpPr>
      <cdr:spPr bwMode="auto">
        <a:xfrm xmlns:a="http://schemas.openxmlformats.org/drawingml/2006/main">
          <a:off x="5398839" y="1542288"/>
          <a:ext cx="227634" cy="114971"/>
        </a:xfrm>
        <a:custGeom xmlns:a="http://schemas.openxmlformats.org/drawingml/2006/main">
          <a:avLst/>
          <a:gdLst>
            <a:gd name="T0" fmla="*/ 16043 w 16384"/>
            <a:gd name="T1" fmla="*/ 1425 h 16384"/>
            <a:gd name="T2" fmla="*/ 0 w 16384"/>
            <a:gd name="T3" fmla="*/ 0 h 16384"/>
            <a:gd name="T4" fmla="*/ 1024 w 16384"/>
            <a:gd name="T5" fmla="*/ 16384 h 16384"/>
            <a:gd name="T6" fmla="*/ 16384 w 16384"/>
            <a:gd name="T7" fmla="*/ 14959 h 16384"/>
            <a:gd name="T8" fmla="*/ 16043 w 16384"/>
            <a:gd name="T9" fmla="*/ 1425 h 16384"/>
          </a:gdLst>
          <a:ahLst/>
          <a:cxnLst>
            <a:cxn ang="0">
              <a:pos x="T0" y="T1"/>
            </a:cxn>
            <a:cxn ang="0">
              <a:pos x="T2" y="T3"/>
            </a:cxn>
            <a:cxn ang="0">
              <a:pos x="T4" y="T5"/>
            </a:cxn>
            <a:cxn ang="0">
              <a:pos x="T6" y="T7"/>
            </a:cxn>
            <a:cxn ang="0">
              <a:pos x="T8" y="T9"/>
            </a:cxn>
          </a:cxnLst>
          <a:rect l="0" t="0" r="r" b="b"/>
          <a:pathLst>
            <a:path w="16384" h="16384">
              <a:moveTo>
                <a:pt x="16043" y="1425"/>
              </a:moveTo>
              <a:lnTo>
                <a:pt x="0" y="0"/>
              </a:lnTo>
              <a:lnTo>
                <a:pt x="1024" y="16384"/>
              </a:lnTo>
              <a:lnTo>
                <a:pt x="16384" y="14959"/>
              </a:lnTo>
              <a:lnTo>
                <a:pt x="16043" y="1425"/>
              </a:lnTo>
              <a:close/>
            </a:path>
          </a:pathLst>
        </a:custGeom>
        <a:pattFill xmlns:a="http://schemas.openxmlformats.org/drawingml/2006/main" prst="pct50">
          <a:fgClr>
            <a:srgbClr xmlns:mc="http://schemas.openxmlformats.org/markup-compatibility/2006" xmlns:a14="http://schemas.microsoft.com/office/drawing/2010/main" val="000000" mc:Ignorable="a14" a14:legacySpreadsheetColorIndex="8"/>
          </a:fgClr>
          <a:bgClr>
            <a:srgbClr xmlns:mc="http://schemas.openxmlformats.org/markup-compatibility/2006" xmlns:a14="http://schemas.microsoft.com/office/drawing/2010/main" val="808000" mc:Ignorable="a14" a14:legacySpreadsheetColorIndex="19"/>
          </a:bgClr>
        </a:pattFill>
        <a:ln xmlns:a="http://schemas.openxmlformats.org/drawingml/2006/main">
          <a:noFill/>
        </a:ln>
        <a:extLst xmlns:a="http://schemas.openxmlformats.org/drawingml/2006/main">
          <a:ext uri="{91240B29-F687-4F45-9708-019B960494DF}">
            <a14:hiddenLine xmlns:a14="http://schemas.microsoft.com/office/drawing/2010/main" w="1">
              <a:solidFill>
                <a:srgbClr xmlns:mc="http://schemas.openxmlformats.org/markup-compatibility/2006" val="000000" mc:Ignorable="a14" a14:legacySpreadsheetColorIndex="64"/>
              </a:solidFill>
              <a:round/>
              <a:headEnd/>
              <a:tailEnd/>
            </a14:hiddenLine>
          </a:ext>
        </a:extLst>
      </cdr:spPr>
    </cdr:sp>
  </cdr:relSizeAnchor>
  <cdr:relSizeAnchor xmlns:cdr="http://schemas.openxmlformats.org/drawingml/2006/chartDrawing">
    <cdr:from>
      <cdr:x>0.587</cdr:x>
      <cdr:y>0.256</cdr:y>
    </cdr:from>
    <cdr:to>
      <cdr:x>0.598</cdr:x>
      <cdr:y>0.51825</cdr:y>
    </cdr:to>
    <cdr:sp macro="" textlink="">
      <cdr:nvSpPr>
        <cdr:cNvPr id="7213" name="Line 45"/>
        <cdr:cNvSpPr>
          <a:spLocks xmlns:a="http://schemas.openxmlformats.org/drawingml/2006/main" noChangeShapeType="1"/>
        </cdr:cNvSpPr>
      </cdr:nvSpPr>
      <cdr:spPr bwMode="auto">
        <a:xfrm xmlns:a="http://schemas.openxmlformats.org/drawingml/2006/main">
          <a:off x="5398839" y="1435730"/>
          <a:ext cx="101170" cy="1470782"/>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00FF" mc:Ignorable="a14" a14:legacySpreadsheetColorIndex="33"/>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0.75875</cdr:x>
      <cdr:y>0.2955</cdr:y>
    </cdr:from>
    <cdr:to>
      <cdr:x>0.9435</cdr:x>
      <cdr:y>0.39325</cdr:y>
    </cdr:to>
    <cdr:sp macro="" textlink="">
      <cdr:nvSpPr>
        <cdr:cNvPr id="7214" name="Text 46"/>
        <cdr:cNvSpPr txBox="1">
          <a:spLocks xmlns:a="http://schemas.openxmlformats.org/drawingml/2006/main" noChangeArrowheads="1"/>
        </cdr:cNvSpPr>
      </cdr:nvSpPr>
      <cdr:spPr bwMode="auto">
        <a:xfrm xmlns:a="http://schemas.openxmlformats.org/drawingml/2006/main">
          <a:off x="6978482" y="1657259"/>
          <a:ext cx="1699208" cy="54821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                      </a:t>
          </a:r>
          <a:r>
            <a:rPr lang="en-GB" sz="1000" b="0" i="0" u="none" strike="noStrike" baseline="0">
              <a:solidFill>
                <a:srgbClr val="FF00FF"/>
              </a:solidFill>
              <a:latin typeface="Arial"/>
              <a:cs typeface="Arial"/>
            </a:rPr>
            <a:t>    + + + + +</a:t>
          </a:r>
        </a:p>
        <a:p xmlns:a="http://schemas.openxmlformats.org/drawingml/2006/main">
          <a:pPr algn="l" rtl="0">
            <a:defRPr sz="1000"/>
          </a:pPr>
          <a:r>
            <a:rPr lang="en-GB" sz="1000" b="0" i="0" u="none" strike="noStrike" baseline="0">
              <a:solidFill>
                <a:srgbClr val="FF00FF"/>
              </a:solidFill>
              <a:latin typeface="Arial"/>
              <a:cs typeface="Arial"/>
            </a:rPr>
            <a:t>           + + + + + + + </a:t>
          </a:r>
        </a:p>
        <a:p xmlns:a="http://schemas.openxmlformats.org/drawingml/2006/main">
          <a:pPr algn="l" rtl="0">
            <a:defRPr sz="1000"/>
          </a:pPr>
          <a:r>
            <a:rPr lang="en-GB" sz="1000" b="0" i="0" u="none" strike="noStrike" baseline="0">
              <a:solidFill>
                <a:srgbClr val="FF00FF"/>
              </a:solidFill>
              <a:latin typeface="Arial"/>
              <a:cs typeface="Arial"/>
            </a:rPr>
            <a:t>+ + + + + + + +</a:t>
          </a:r>
        </a:p>
      </cdr:txBody>
    </cdr:sp>
  </cdr:relSizeAnchor>
  <cdr:relSizeAnchor xmlns:cdr="http://schemas.openxmlformats.org/drawingml/2006/chartDrawing">
    <cdr:from>
      <cdr:x>0.71725</cdr:x>
      <cdr:y>0.39775</cdr:y>
    </cdr:from>
    <cdr:to>
      <cdr:x>0.9385</cdr:x>
      <cdr:y>0.4345</cdr:y>
    </cdr:to>
    <cdr:sp macro="" textlink="">
      <cdr:nvSpPr>
        <cdr:cNvPr id="7215" name="Text 47"/>
        <cdr:cNvSpPr txBox="1">
          <a:spLocks xmlns:a="http://schemas.openxmlformats.org/drawingml/2006/main" noChangeArrowheads="1"/>
        </cdr:cNvSpPr>
      </cdr:nvSpPr>
      <cdr:spPr bwMode="auto">
        <a:xfrm xmlns:a="http://schemas.openxmlformats.org/drawingml/2006/main">
          <a:off x="6596792" y="2230709"/>
          <a:ext cx="2034912" cy="2061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00FF"/>
              </a:solidFill>
              <a:latin typeface="Arial"/>
              <a:cs typeface="Arial"/>
            </a:rPr>
            <a:t>+ + + + + + + + + +</a:t>
          </a:r>
        </a:p>
      </cdr:txBody>
    </cdr:sp>
  </cdr:relSizeAnchor>
  <cdr:relSizeAnchor xmlns:cdr="http://schemas.openxmlformats.org/drawingml/2006/chartDrawing">
    <cdr:from>
      <cdr:x>0.666</cdr:x>
      <cdr:y>0.43825</cdr:y>
    </cdr:from>
    <cdr:to>
      <cdr:x>0.91625</cdr:x>
      <cdr:y>0.475</cdr:y>
    </cdr:to>
    <cdr:sp macro="" textlink="">
      <cdr:nvSpPr>
        <cdr:cNvPr id="7216" name="Text 48"/>
        <cdr:cNvSpPr txBox="1">
          <a:spLocks xmlns:a="http://schemas.openxmlformats.org/drawingml/2006/main" noChangeArrowheads="1"/>
        </cdr:cNvSpPr>
      </cdr:nvSpPr>
      <cdr:spPr bwMode="auto">
        <a:xfrm xmlns:a="http://schemas.openxmlformats.org/drawingml/2006/main">
          <a:off x="6125428" y="2457846"/>
          <a:ext cx="2301635" cy="2061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00FF"/>
              </a:solidFill>
              <a:latin typeface="Arial"/>
              <a:cs typeface="Arial"/>
            </a:rPr>
            <a:t>+ + + + + + + + +</a:t>
          </a:r>
        </a:p>
      </cdr:txBody>
    </cdr:sp>
  </cdr:relSizeAnchor>
  <cdr:relSizeAnchor xmlns:cdr="http://schemas.openxmlformats.org/drawingml/2006/chartDrawing">
    <cdr:from>
      <cdr:x>0.61675</cdr:x>
      <cdr:y>0.4765</cdr:y>
    </cdr:from>
    <cdr:to>
      <cdr:x>0.7385</cdr:x>
      <cdr:y>0.5105</cdr:y>
    </cdr:to>
    <cdr:sp macro="" textlink="">
      <cdr:nvSpPr>
        <cdr:cNvPr id="7217" name="Text 49"/>
        <cdr:cNvSpPr txBox="1">
          <a:spLocks xmlns:a="http://schemas.openxmlformats.org/drawingml/2006/main" noChangeArrowheads="1"/>
        </cdr:cNvSpPr>
      </cdr:nvSpPr>
      <cdr:spPr bwMode="auto">
        <a:xfrm xmlns:a="http://schemas.openxmlformats.org/drawingml/2006/main">
          <a:off x="5672459" y="2672364"/>
          <a:ext cx="1119777" cy="1906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00FF"/>
              </a:solidFill>
              <a:latin typeface="Arial"/>
              <a:cs typeface="Arial"/>
            </a:rPr>
            <a:t>+ + + + + + + +</a:t>
          </a:r>
        </a:p>
      </cdr:txBody>
    </cdr:sp>
  </cdr:relSizeAnchor>
  <cdr:relSizeAnchor xmlns:cdr="http://schemas.openxmlformats.org/drawingml/2006/chartDrawing">
    <cdr:from>
      <cdr:x>0.5615</cdr:x>
      <cdr:y>0.50875</cdr:y>
    </cdr:from>
    <cdr:to>
      <cdr:x>0.65025</cdr:x>
      <cdr:y>0.5455</cdr:y>
    </cdr:to>
    <cdr:sp macro="" textlink="">
      <cdr:nvSpPr>
        <cdr:cNvPr id="7218" name="Text 50"/>
        <cdr:cNvSpPr txBox="1">
          <a:spLocks xmlns:a="http://schemas.openxmlformats.org/drawingml/2006/main" noChangeArrowheads="1"/>
        </cdr:cNvSpPr>
      </cdr:nvSpPr>
      <cdr:spPr bwMode="auto">
        <a:xfrm xmlns:a="http://schemas.openxmlformats.org/drawingml/2006/main">
          <a:off x="5164306" y="2853233"/>
          <a:ext cx="816264" cy="2061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00FF"/>
              </a:solidFill>
              <a:latin typeface="Arial"/>
              <a:cs typeface="Arial"/>
            </a:rPr>
            <a:t>+ + + + + +</a:t>
          </a:r>
          <a:r>
            <a:rPr lang="en-GB" sz="1000" b="0" i="0" u="none" strike="noStrike" baseline="0">
              <a:solidFill>
                <a:srgbClr val="000000"/>
              </a:solidFill>
              <a:latin typeface="Arial"/>
              <a:cs typeface="Arial"/>
            </a:rPr>
            <a:t> </a:t>
          </a:r>
        </a:p>
      </cdr:txBody>
    </cdr:sp>
  </cdr:relSizeAnchor>
  <cdr:relSizeAnchor xmlns:cdr="http://schemas.openxmlformats.org/drawingml/2006/chartDrawing">
    <cdr:from>
      <cdr:x>0.56825</cdr:x>
      <cdr:y>0.7365</cdr:y>
    </cdr:from>
    <cdr:to>
      <cdr:x>0.60975</cdr:x>
      <cdr:y>0.77325</cdr:y>
    </cdr:to>
    <cdr:sp macro="" textlink="">
      <cdr:nvSpPr>
        <cdr:cNvPr id="7219" name="Text 51"/>
        <cdr:cNvSpPr txBox="1">
          <a:spLocks xmlns:a="http://schemas.openxmlformats.org/drawingml/2006/main" noChangeArrowheads="1"/>
        </cdr:cNvSpPr>
      </cdr:nvSpPr>
      <cdr:spPr bwMode="auto">
        <a:xfrm xmlns:a="http://schemas.openxmlformats.org/drawingml/2006/main">
          <a:off x="5226388" y="4130528"/>
          <a:ext cx="381690" cy="20610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00FF"/>
              </a:solidFill>
              <a:latin typeface="Arial"/>
              <a:cs typeface="Arial"/>
            </a:rPr>
            <a:t>++++</a:t>
          </a:r>
        </a:p>
      </cdr:txBody>
    </cdr:sp>
  </cdr:relSizeAnchor>
  <cdr:relSizeAnchor xmlns:cdr="http://schemas.openxmlformats.org/drawingml/2006/chartDrawing">
    <cdr:from>
      <cdr:x>0.09175</cdr:x>
      <cdr:y>0.26975</cdr:y>
    </cdr:from>
    <cdr:to>
      <cdr:x>0.627</cdr:x>
      <cdr:y>0.29625</cdr:y>
    </cdr:to>
    <cdr:sp macro="" textlink="">
      <cdr:nvSpPr>
        <cdr:cNvPr id="7220" name="Drawing 52"/>
        <cdr:cNvSpPr>
          <a:spLocks xmlns:a="http://schemas.openxmlformats.org/drawingml/2006/main"/>
        </cdr:cNvSpPr>
      </cdr:nvSpPr>
      <cdr:spPr bwMode="auto">
        <a:xfrm xmlns:a="http://schemas.openxmlformats.org/drawingml/2006/main">
          <a:off x="843856" y="1512844"/>
          <a:ext cx="4922876" cy="148621"/>
        </a:xfrm>
        <a:custGeom xmlns:a="http://schemas.openxmlformats.org/drawingml/2006/main">
          <a:avLst/>
          <a:gdLst>
            <a:gd name="T0" fmla="*/ 16384 w 16384"/>
            <a:gd name="T1" fmla="*/ 0 h 16384"/>
            <a:gd name="T2" fmla="*/ 14131 w 16384"/>
            <a:gd name="T3" fmla="*/ 1489 h 16384"/>
            <a:gd name="T4" fmla="*/ 11689 w 16384"/>
            <a:gd name="T5" fmla="*/ 11916 h 16384"/>
            <a:gd name="T6" fmla="*/ 7136 w 16384"/>
            <a:gd name="T7" fmla="*/ 11916 h 16384"/>
            <a:gd name="T8" fmla="*/ 7089 w 16384"/>
            <a:gd name="T9" fmla="*/ 11916 h 16384"/>
            <a:gd name="T10" fmla="*/ 0 w 16384"/>
            <a:gd name="T11" fmla="*/ 16384 h 16384"/>
          </a:gdLst>
          <a:ahLst/>
          <a:cxnLst>
            <a:cxn ang="0">
              <a:pos x="T0" y="T1"/>
            </a:cxn>
            <a:cxn ang="0">
              <a:pos x="T2" y="T3"/>
            </a:cxn>
            <a:cxn ang="0">
              <a:pos x="T4" y="T5"/>
            </a:cxn>
            <a:cxn ang="0">
              <a:pos x="T6" y="T7"/>
            </a:cxn>
            <a:cxn ang="0">
              <a:pos x="T8" y="T9"/>
            </a:cxn>
            <a:cxn ang="0">
              <a:pos x="T10" y="T11"/>
            </a:cxn>
          </a:cxnLst>
          <a:rect l="0" t="0" r="r" b="b"/>
          <a:pathLst>
            <a:path w="16384" h="16384">
              <a:moveTo>
                <a:pt x="16384" y="0"/>
              </a:moveTo>
              <a:lnTo>
                <a:pt x="14131" y="1489"/>
              </a:lnTo>
              <a:lnTo>
                <a:pt x="11689" y="11916"/>
              </a:lnTo>
              <a:lnTo>
                <a:pt x="7136" y="11916"/>
              </a:lnTo>
              <a:lnTo>
                <a:pt x="7089" y="11916"/>
              </a:lnTo>
              <a:lnTo>
                <a:pt x="0" y="16384"/>
              </a:lnTo>
            </a:path>
          </a:pathLst>
        </a:custGeom>
        <a:noFill xmlns:a="http://schemas.openxmlformats.org/drawingml/2006/main"/>
        <a:ln xmlns:a="http://schemas.openxmlformats.org/drawingml/2006/main" w="9525" cap="flat">
          <a:solidFill>
            <a:srgbClr xmlns:mc="http://schemas.openxmlformats.org/markup-compatibility/2006" xmlns:a14="http://schemas.microsoft.com/office/drawing/2010/main" val="FFFFFF" mc:Ignorable="a14" a14:legacySpreadsheetColorIndex="9"/>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0.4935</cdr:x>
      <cdr:y>0.25875</cdr:y>
    </cdr:from>
    <cdr:to>
      <cdr:x>0.4935</cdr:x>
      <cdr:y>0.55</cdr:y>
    </cdr:to>
    <cdr:sp macro="" textlink="">
      <cdr:nvSpPr>
        <cdr:cNvPr id="7221" name="Line 53"/>
        <cdr:cNvSpPr>
          <a:spLocks xmlns:a="http://schemas.openxmlformats.org/drawingml/2006/main" noChangeShapeType="1"/>
        </cdr:cNvSpPr>
      </cdr:nvSpPr>
      <cdr:spPr bwMode="auto">
        <a:xfrm xmlns:a="http://schemas.openxmlformats.org/drawingml/2006/main" flipV="1">
          <a:off x="4538887" y="1451153"/>
          <a:ext cx="0" cy="1633423"/>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802060" mc:Ignorable="a14" a14:legacySpreadsheetColorIndex="25"/>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0.25525</cdr:x>
      <cdr:y>0.28375</cdr:y>
    </cdr:from>
    <cdr:to>
      <cdr:x>0.25525</cdr:x>
      <cdr:y>0.29475</cdr:y>
    </cdr:to>
    <cdr:sp macro="" textlink="">
      <cdr:nvSpPr>
        <cdr:cNvPr id="7222" name="Line 54"/>
        <cdr:cNvSpPr>
          <a:spLocks xmlns:a="http://schemas.openxmlformats.org/drawingml/2006/main" noChangeShapeType="1"/>
        </cdr:cNvSpPr>
      </cdr:nvSpPr>
      <cdr:spPr bwMode="auto">
        <a:xfrm xmlns:a="http://schemas.openxmlformats.org/drawingml/2006/main">
          <a:off x="2347621" y="1591361"/>
          <a:ext cx="0" cy="61691"/>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800000" mc:Ignorable="a14" a14:legacySpreadsheetColorIndex="16"/>
          </a:solidFill>
          <a:prstDash val="solid"/>
          <a:round/>
          <a:headEnd/>
          <a:tailEnd type="triangl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0.37425</cdr:x>
      <cdr:y>0.24125</cdr:y>
    </cdr:from>
    <cdr:to>
      <cdr:x>0.37425</cdr:x>
      <cdr:y>0.4235</cdr:y>
    </cdr:to>
    <cdr:sp macro="" textlink="">
      <cdr:nvSpPr>
        <cdr:cNvPr id="7223" name="Line 55"/>
        <cdr:cNvSpPr>
          <a:spLocks xmlns:a="http://schemas.openxmlformats.org/drawingml/2006/main" noChangeShapeType="1"/>
        </cdr:cNvSpPr>
      </cdr:nvSpPr>
      <cdr:spPr bwMode="auto">
        <a:xfrm xmlns:a="http://schemas.openxmlformats.org/drawingml/2006/main">
          <a:off x="3442104" y="1353007"/>
          <a:ext cx="0" cy="1022117"/>
        </a:xfrm>
        <a:prstGeom xmlns:a="http://schemas.openxmlformats.org/drawingml/2006/main" prst="line">
          <a:avLst/>
        </a:prstGeom>
        <a:noFill xmlns:a="http://schemas.openxmlformats.org/drawingml/2006/main"/>
        <a:ln xmlns:a="http://schemas.openxmlformats.org/drawingml/2006/main" w="2476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0.325</cdr:x>
      <cdr:y>0.115</cdr:y>
    </cdr:from>
    <cdr:to>
      <cdr:x>0.3805</cdr:x>
      <cdr:y>0.14225</cdr:y>
    </cdr:to>
    <cdr:sp macro="" textlink="">
      <cdr:nvSpPr>
        <cdr:cNvPr id="7224" name="Text 56"/>
        <cdr:cNvSpPr txBox="1">
          <a:spLocks xmlns:a="http://schemas.openxmlformats.org/drawingml/2006/main" noChangeArrowheads="1"/>
        </cdr:cNvSpPr>
      </cdr:nvSpPr>
      <cdr:spPr bwMode="auto">
        <a:xfrm xmlns:a="http://schemas.openxmlformats.org/drawingml/2006/main">
          <a:off x="2989136" y="644957"/>
          <a:ext cx="510452"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000000"/>
              </a:solidFill>
              <a:latin typeface="Arial"/>
              <a:cs typeface="Arial"/>
            </a:rPr>
            <a:t>Site 9</a:t>
          </a:r>
        </a:p>
      </cdr:txBody>
    </cdr:sp>
  </cdr:relSizeAnchor>
  <cdr:relSizeAnchor xmlns:cdr="http://schemas.openxmlformats.org/drawingml/2006/chartDrawing">
    <cdr:from>
      <cdr:x>0.69325</cdr:x>
      <cdr:y>0.2325</cdr:y>
    </cdr:from>
    <cdr:to>
      <cdr:x>0.73625</cdr:x>
      <cdr:y>0.25975</cdr:y>
    </cdr:to>
    <cdr:sp macro="" textlink="">
      <cdr:nvSpPr>
        <cdr:cNvPr id="7225" name="Text 57"/>
        <cdr:cNvSpPr txBox="1">
          <a:spLocks xmlns:a="http://schemas.openxmlformats.org/drawingml/2006/main" noChangeArrowheads="1"/>
        </cdr:cNvSpPr>
      </cdr:nvSpPr>
      <cdr:spPr bwMode="auto">
        <a:xfrm xmlns:a="http://schemas.openxmlformats.org/drawingml/2006/main">
          <a:off x="6376056" y="1303934"/>
          <a:ext cx="395486"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900" b="0" i="1" u="none" strike="noStrike" baseline="0">
              <a:solidFill>
                <a:srgbClr val="FF00FF"/>
              </a:solidFill>
              <a:latin typeface="Arial"/>
              <a:cs typeface="Arial"/>
            </a:rPr>
            <a:t>400</a:t>
          </a:r>
        </a:p>
      </cdr:txBody>
    </cdr:sp>
  </cdr:relSizeAnchor>
  <cdr:relSizeAnchor xmlns:cdr="http://schemas.openxmlformats.org/drawingml/2006/chartDrawing">
    <cdr:from>
      <cdr:x>0.427</cdr:x>
      <cdr:y>0.4175</cdr:y>
    </cdr:from>
    <cdr:to>
      <cdr:x>0.47</cdr:x>
      <cdr:y>0.44475</cdr:y>
    </cdr:to>
    <cdr:sp macro="" textlink="">
      <cdr:nvSpPr>
        <cdr:cNvPr id="7226" name="Text 58"/>
        <cdr:cNvSpPr txBox="1">
          <a:spLocks xmlns:a="http://schemas.openxmlformats.org/drawingml/2006/main" noChangeArrowheads="1"/>
        </cdr:cNvSpPr>
      </cdr:nvSpPr>
      <cdr:spPr bwMode="auto">
        <a:xfrm xmlns:a="http://schemas.openxmlformats.org/drawingml/2006/main">
          <a:off x="3927264" y="2341474"/>
          <a:ext cx="395486" cy="1528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900" b="0" i="1" u="none" strike="noStrike" baseline="0">
              <a:solidFill>
                <a:srgbClr val="FF00FF"/>
              </a:solidFill>
              <a:latin typeface="Arial"/>
              <a:cs typeface="Arial"/>
            </a:rPr>
            <a:t>380</a:t>
          </a:r>
        </a:p>
      </cdr:txBody>
    </cdr:sp>
  </cdr:relSizeAnchor>
  <cdr:relSizeAnchor xmlns:cdr="http://schemas.openxmlformats.org/drawingml/2006/chartDrawing">
    <cdr:from>
      <cdr:x>0.37675</cdr:x>
      <cdr:y>0.4045</cdr:y>
    </cdr:from>
    <cdr:to>
      <cdr:x>0.41975</cdr:x>
      <cdr:y>0.43175</cdr:y>
    </cdr:to>
    <cdr:sp macro="" textlink="">
      <cdr:nvSpPr>
        <cdr:cNvPr id="7227" name="Text 59"/>
        <cdr:cNvSpPr txBox="1">
          <a:spLocks xmlns:a="http://schemas.openxmlformats.org/drawingml/2006/main" noChangeArrowheads="1"/>
        </cdr:cNvSpPr>
      </cdr:nvSpPr>
      <cdr:spPr bwMode="auto">
        <a:xfrm xmlns:a="http://schemas.openxmlformats.org/drawingml/2006/main">
          <a:off x="3465098" y="2268565"/>
          <a:ext cx="395485"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900" b="0" i="1" u="none" strike="noStrike" baseline="0">
              <a:solidFill>
                <a:srgbClr val="FF00FF"/>
              </a:solidFill>
              <a:latin typeface="Arial"/>
              <a:cs typeface="Arial"/>
            </a:rPr>
            <a:t>420</a:t>
          </a:r>
        </a:p>
      </cdr:txBody>
    </cdr:sp>
  </cdr:relSizeAnchor>
  <cdr:relSizeAnchor xmlns:cdr="http://schemas.openxmlformats.org/drawingml/2006/chartDrawing">
    <cdr:from>
      <cdr:x>0.3105</cdr:x>
      <cdr:y>0.42725</cdr:y>
    </cdr:from>
    <cdr:to>
      <cdr:x>0.3535</cdr:x>
      <cdr:y>0.4545</cdr:y>
    </cdr:to>
    <cdr:sp macro="" textlink="">
      <cdr:nvSpPr>
        <cdr:cNvPr id="7228" name="Text 60"/>
        <cdr:cNvSpPr txBox="1">
          <a:spLocks xmlns:a="http://schemas.openxmlformats.org/drawingml/2006/main" noChangeArrowheads="1"/>
        </cdr:cNvSpPr>
      </cdr:nvSpPr>
      <cdr:spPr bwMode="auto">
        <a:xfrm xmlns:a="http://schemas.openxmlformats.org/drawingml/2006/main">
          <a:off x="2855774" y="2396155"/>
          <a:ext cx="395486" cy="1528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900" b="0" i="1" u="none" strike="noStrike" baseline="0">
              <a:solidFill>
                <a:srgbClr val="FF00FF"/>
              </a:solidFill>
              <a:latin typeface="Arial"/>
              <a:cs typeface="Arial"/>
            </a:rPr>
            <a:t>540</a:t>
          </a:r>
        </a:p>
      </cdr:txBody>
    </cdr:sp>
  </cdr:relSizeAnchor>
  <cdr:relSizeAnchor xmlns:cdr="http://schemas.openxmlformats.org/drawingml/2006/chartDrawing">
    <cdr:from>
      <cdr:x>0.18975</cdr:x>
      <cdr:y>0.49925</cdr:y>
    </cdr:from>
    <cdr:to>
      <cdr:x>0.23275</cdr:x>
      <cdr:y>0.5265</cdr:y>
    </cdr:to>
    <cdr:sp macro="" textlink="">
      <cdr:nvSpPr>
        <cdr:cNvPr id="7229" name="Text 61"/>
        <cdr:cNvSpPr txBox="1">
          <a:spLocks xmlns:a="http://schemas.openxmlformats.org/drawingml/2006/main" noChangeArrowheads="1"/>
        </cdr:cNvSpPr>
      </cdr:nvSpPr>
      <cdr:spPr bwMode="auto">
        <a:xfrm xmlns:a="http://schemas.openxmlformats.org/drawingml/2006/main">
          <a:off x="1745195" y="2799954"/>
          <a:ext cx="395486" cy="1528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GB" sz="900" b="0" i="1" u="none" strike="noStrike" baseline="0">
              <a:solidFill>
                <a:srgbClr val="FF00FF"/>
              </a:solidFill>
              <a:latin typeface="Arial"/>
              <a:cs typeface="Arial"/>
            </a:rPr>
            <a:t>610</a:t>
          </a:r>
        </a:p>
      </cdr:txBody>
    </cdr:sp>
  </cdr:relSizeAnchor>
  <cdr:relSizeAnchor xmlns:cdr="http://schemas.openxmlformats.org/drawingml/2006/chartDrawing">
    <cdr:from>
      <cdr:x>0.72475</cdr:x>
      <cdr:y>0.7065</cdr:y>
    </cdr:from>
    <cdr:to>
      <cdr:x>0.72475</cdr:x>
      <cdr:y>0.7365</cdr:y>
    </cdr:to>
    <cdr:sp macro="" textlink="">
      <cdr:nvSpPr>
        <cdr:cNvPr id="7230" name="Line 62"/>
        <cdr:cNvSpPr>
          <a:spLocks xmlns:a="http://schemas.openxmlformats.org/drawingml/2006/main" noChangeShapeType="1"/>
        </cdr:cNvSpPr>
      </cdr:nvSpPr>
      <cdr:spPr bwMode="auto">
        <a:xfrm xmlns:a="http://schemas.openxmlformats.org/drawingml/2006/main" flipH="1">
          <a:off x="6665772" y="3962278"/>
          <a:ext cx="0" cy="168250"/>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000000" mc:Ignorable="a14" a14:legacySpreadsheetColorIndex="8"/>
          </a:solidFill>
          <a:prstDash val="dash"/>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0.72475</cdr:x>
      <cdr:y>0.73225</cdr:y>
    </cdr:from>
    <cdr:to>
      <cdr:x>0.73325</cdr:x>
      <cdr:y>0.76675</cdr:y>
    </cdr:to>
    <cdr:sp macro="" textlink="">
      <cdr:nvSpPr>
        <cdr:cNvPr id="7231" name="Line 63"/>
        <cdr:cNvSpPr>
          <a:spLocks xmlns:a="http://schemas.openxmlformats.org/drawingml/2006/main" noChangeShapeType="1"/>
        </cdr:cNvSpPr>
      </cdr:nvSpPr>
      <cdr:spPr bwMode="auto">
        <a:xfrm xmlns:a="http://schemas.openxmlformats.org/drawingml/2006/main" flipH="1">
          <a:off x="6665772" y="4106692"/>
          <a:ext cx="78178" cy="193487"/>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0000" mc:Ignorable="a14" a14:legacySpreadsheetColorIndex="8"/>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0.71875</cdr:x>
      <cdr:y>0.7755</cdr:y>
    </cdr:from>
    <cdr:to>
      <cdr:x>0.756</cdr:x>
      <cdr:y>0.7985</cdr:y>
    </cdr:to>
    <cdr:sp macro="" textlink="">
      <cdr:nvSpPr>
        <cdr:cNvPr id="7232" name="Text 64"/>
        <cdr:cNvSpPr txBox="1">
          <a:spLocks xmlns:a="http://schemas.openxmlformats.org/drawingml/2006/main" noChangeArrowheads="1"/>
        </cdr:cNvSpPr>
      </cdr:nvSpPr>
      <cdr:spPr bwMode="auto">
        <a:xfrm xmlns:a="http://schemas.openxmlformats.org/drawingml/2006/main">
          <a:off x="6610588" y="4349252"/>
          <a:ext cx="342601" cy="12899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GB" sz="1000" b="0" i="0" u="none" strike="noStrike" baseline="0">
              <a:solidFill>
                <a:srgbClr val="FFFFFF"/>
              </a:solidFill>
              <a:latin typeface="Arial"/>
              <a:cs typeface="Arial"/>
            </a:rPr>
            <a:t>400</a:t>
          </a:r>
        </a:p>
      </cdr:txBody>
    </cdr:sp>
  </cdr:relSizeAnchor>
  <cdr:relSizeAnchor xmlns:cdr="http://schemas.openxmlformats.org/drawingml/2006/chartDrawing">
    <cdr:from>
      <cdr:x>0.1795</cdr:x>
      <cdr:y>0.26975</cdr:y>
    </cdr:from>
    <cdr:to>
      <cdr:x>0.1795</cdr:x>
      <cdr:y>0.4175</cdr:y>
    </cdr:to>
    <cdr:sp macro="" textlink="">
      <cdr:nvSpPr>
        <cdr:cNvPr id="7233" name="Line 65"/>
        <cdr:cNvSpPr>
          <a:spLocks xmlns:a="http://schemas.openxmlformats.org/drawingml/2006/main" noChangeShapeType="1"/>
        </cdr:cNvSpPr>
      </cdr:nvSpPr>
      <cdr:spPr bwMode="auto">
        <a:xfrm xmlns:a="http://schemas.openxmlformats.org/drawingml/2006/main">
          <a:off x="1650923" y="1512844"/>
          <a:ext cx="0" cy="828630"/>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0.2995</cdr:x>
      <cdr:y>0.2405</cdr:y>
    </cdr:from>
    <cdr:to>
      <cdr:x>0.2995</cdr:x>
      <cdr:y>0.4095</cdr:y>
    </cdr:to>
    <cdr:sp macro="" textlink="">
      <cdr:nvSpPr>
        <cdr:cNvPr id="7234" name="Line 66"/>
        <cdr:cNvSpPr>
          <a:spLocks xmlns:a="http://schemas.openxmlformats.org/drawingml/2006/main" noChangeShapeType="1"/>
        </cdr:cNvSpPr>
      </cdr:nvSpPr>
      <cdr:spPr bwMode="auto">
        <a:xfrm xmlns:a="http://schemas.openxmlformats.org/drawingml/2006/main">
          <a:off x="2754603" y="1348801"/>
          <a:ext cx="0" cy="947806"/>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0.41675</cdr:x>
      <cdr:y>0.25875</cdr:y>
    </cdr:from>
    <cdr:to>
      <cdr:x>0.41675</cdr:x>
      <cdr:y>0.3045</cdr:y>
    </cdr:to>
    <cdr:sp macro="" textlink="">
      <cdr:nvSpPr>
        <cdr:cNvPr id="7235" name="Line 67"/>
        <cdr:cNvSpPr>
          <a:spLocks xmlns:a="http://schemas.openxmlformats.org/drawingml/2006/main" noChangeShapeType="1"/>
        </cdr:cNvSpPr>
      </cdr:nvSpPr>
      <cdr:spPr bwMode="auto">
        <a:xfrm xmlns:a="http://schemas.openxmlformats.org/drawingml/2006/main">
          <a:off x="3832991" y="1451153"/>
          <a:ext cx="0" cy="256580"/>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0.36675</cdr:x>
      <cdr:y>0.2545</cdr:y>
    </cdr:from>
    <cdr:to>
      <cdr:x>0.36675</cdr:x>
      <cdr:y>0.347</cdr:y>
    </cdr:to>
    <cdr:sp macro="" textlink="">
      <cdr:nvSpPr>
        <cdr:cNvPr id="7236" name="Line 68"/>
        <cdr:cNvSpPr>
          <a:spLocks xmlns:a="http://schemas.openxmlformats.org/drawingml/2006/main" noChangeShapeType="1"/>
        </cdr:cNvSpPr>
      </cdr:nvSpPr>
      <cdr:spPr bwMode="auto">
        <a:xfrm xmlns:a="http://schemas.openxmlformats.org/drawingml/2006/main">
          <a:off x="3373124" y="1427317"/>
          <a:ext cx="0" cy="518770"/>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0.38275</cdr:x>
      <cdr:y>0.25675</cdr:y>
    </cdr:from>
    <cdr:to>
      <cdr:x>0.38275</cdr:x>
      <cdr:y>0.38825</cdr:y>
    </cdr:to>
    <cdr:sp macro="" textlink="">
      <cdr:nvSpPr>
        <cdr:cNvPr id="7237" name="Line 69"/>
        <cdr:cNvSpPr>
          <a:spLocks xmlns:a="http://schemas.openxmlformats.org/drawingml/2006/main" noChangeShapeType="1"/>
        </cdr:cNvSpPr>
      </cdr:nvSpPr>
      <cdr:spPr bwMode="auto">
        <a:xfrm xmlns:a="http://schemas.openxmlformats.org/drawingml/2006/main">
          <a:off x="3520282" y="1439936"/>
          <a:ext cx="0" cy="737494"/>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0.433</cdr:x>
      <cdr:y>0.25875</cdr:y>
    </cdr:from>
    <cdr:to>
      <cdr:x>0.433</cdr:x>
      <cdr:y>0.3985</cdr:y>
    </cdr:to>
    <cdr:sp macro="" textlink="">
      <cdr:nvSpPr>
        <cdr:cNvPr id="7238" name="Line 70"/>
        <cdr:cNvSpPr>
          <a:spLocks xmlns:a="http://schemas.openxmlformats.org/drawingml/2006/main" noChangeShapeType="1"/>
        </cdr:cNvSpPr>
      </cdr:nvSpPr>
      <cdr:spPr bwMode="auto">
        <a:xfrm xmlns:a="http://schemas.openxmlformats.org/drawingml/2006/main">
          <a:off x="3982448" y="1451153"/>
          <a:ext cx="0" cy="783763"/>
        </a:xfrm>
        <a:prstGeom xmlns:a="http://schemas.openxmlformats.org/drawingml/2006/main" prst="line">
          <a:avLst/>
        </a:prstGeom>
        <a:noFill xmlns:a="http://schemas.openxmlformats.org/drawingml/2006/main"/>
        <a:ln xmlns:a="http://schemas.openxmlformats.org/drawingml/2006/main" w="17145" cap="flat">
          <a:solidFill>
            <a:srgbClr xmlns:mc="http://schemas.openxmlformats.org/markup-compatibility/2006" xmlns:a14="http://schemas.microsoft.com/office/drawing/2010/main" val="FFFFFF" mc:Ignorable="a14" a14:legacySpreadsheetColorIndex="9"/>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0.0905</cdr:x>
      <cdr:y>0.29425</cdr:y>
    </cdr:from>
    <cdr:to>
      <cdr:x>0.49175</cdr:x>
      <cdr:y>0.303</cdr:y>
    </cdr:to>
    <cdr:sp macro="" textlink="">
      <cdr:nvSpPr>
        <cdr:cNvPr id="7239" name="Drawing 71"/>
        <cdr:cNvSpPr>
          <a:spLocks xmlns:a="http://schemas.openxmlformats.org/drawingml/2006/main"/>
        </cdr:cNvSpPr>
      </cdr:nvSpPr>
      <cdr:spPr bwMode="auto">
        <a:xfrm xmlns:a="http://schemas.openxmlformats.org/drawingml/2006/main">
          <a:off x="832359" y="1650248"/>
          <a:ext cx="3690433" cy="49073"/>
        </a:xfrm>
        <a:custGeom xmlns:a="http://schemas.openxmlformats.org/drawingml/2006/main">
          <a:avLst/>
          <a:gdLst>
            <a:gd name="T0" fmla="*/ 16384 w 16384"/>
            <a:gd name="T1" fmla="*/ 0 h 16384"/>
            <a:gd name="T2" fmla="*/ 0 w 16384"/>
            <a:gd name="T3" fmla="*/ 16384 h 16384"/>
          </a:gdLst>
          <a:ahLst/>
          <a:cxnLst>
            <a:cxn ang="0">
              <a:pos x="T0" y="T1"/>
            </a:cxn>
            <a:cxn ang="0">
              <a:pos x="T2" y="T3"/>
            </a:cxn>
          </a:cxnLst>
          <a:rect l="0" t="0" r="r" b="b"/>
          <a:pathLst>
            <a:path w="16384" h="16384">
              <a:moveTo>
                <a:pt x="16384" y="0"/>
              </a:moveTo>
              <a:lnTo>
                <a:pt x="0" y="16384"/>
              </a:lnTo>
            </a:path>
          </a:pathLst>
        </a:custGeom>
        <a:noFill xmlns:a="http://schemas.openxmlformats.org/drawingml/2006/main"/>
        <a:ln xmlns:a="http://schemas.openxmlformats.org/drawingml/2006/main" w="9525" cap="flat">
          <a:solidFill>
            <a:srgbClr xmlns:mc="http://schemas.openxmlformats.org/markup-compatibility/2006" xmlns:a14="http://schemas.microsoft.com/office/drawing/2010/main" val="FF0000" mc:Ignorable="a14" a14:legacySpreadsheetColorIndex="10"/>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0.587</cdr:x>
      <cdr:y>0.27725</cdr:y>
    </cdr:from>
    <cdr:to>
      <cdr:x>0.61075</cdr:x>
      <cdr:y>0.27725</cdr:y>
    </cdr:to>
    <cdr:sp macro="" textlink="">
      <cdr:nvSpPr>
        <cdr:cNvPr id="7240" name="Drawing 72"/>
        <cdr:cNvSpPr>
          <a:spLocks xmlns:a="http://schemas.openxmlformats.org/drawingml/2006/main"/>
        </cdr:cNvSpPr>
      </cdr:nvSpPr>
      <cdr:spPr bwMode="auto">
        <a:xfrm xmlns:a="http://schemas.openxmlformats.org/drawingml/2006/main">
          <a:off x="5398839" y="1554907"/>
          <a:ext cx="218436" cy="0"/>
        </a:xfrm>
        <a:custGeom xmlns:a="http://schemas.openxmlformats.org/drawingml/2006/main">
          <a:avLst/>
          <a:gdLst>
            <a:gd name="T0" fmla="*/ 0 w 16384"/>
            <a:gd name="T1" fmla="*/ 0 h 16384"/>
            <a:gd name="T2" fmla="*/ 16384 w 16384"/>
            <a:gd name="T3" fmla="*/ 0 h 16384"/>
          </a:gdLst>
          <a:ahLst/>
          <a:cxnLst>
            <a:cxn ang="0">
              <a:pos x="T0" y="T1"/>
            </a:cxn>
            <a:cxn ang="0">
              <a:pos x="T2" y="T3"/>
            </a:cxn>
          </a:cxnLst>
          <a:rect l="0" t="0" r="r" b="b"/>
          <a:pathLst>
            <a:path w="16384" h="16384">
              <a:moveTo>
                <a:pt x="0" y="0"/>
              </a:moveTo>
              <a:lnTo>
                <a:pt x="16384" y="0"/>
              </a:lnTo>
            </a:path>
          </a:pathLst>
        </a:custGeom>
        <a:noFill xmlns:a="http://schemas.openxmlformats.org/drawingml/2006/main"/>
        <a:ln xmlns:a="http://schemas.openxmlformats.org/drawingml/2006/main" w="9525" cap="flat">
          <a:solidFill>
            <a:srgbClr xmlns:mc="http://schemas.openxmlformats.org/markup-compatibility/2006" xmlns:a14="http://schemas.microsoft.com/office/drawing/2010/main" val="FF0000" mc:Ignorable="a14" a14:legacySpreadsheetColorIndex="10"/>
          </a:solidFill>
          <a:prstDash val="solid"/>
          <a:round/>
          <a:headEnd/>
          <a:tailEnd/>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Lst>
      </cdr:spPr>
    </cdr:sp>
  </cdr:relSizeAnchor>
  <cdr:relSizeAnchor xmlns:cdr="http://schemas.openxmlformats.org/drawingml/2006/chartDrawing">
    <cdr:from>
      <cdr:x>0.61075</cdr:x>
      <cdr:y>0.26025</cdr:y>
    </cdr:from>
    <cdr:to>
      <cdr:x>0.61675</cdr:x>
      <cdr:y>0.49475</cdr:y>
    </cdr:to>
    <cdr:sp macro="" textlink="">
      <cdr:nvSpPr>
        <cdr:cNvPr id="7241" name="Line 73"/>
        <cdr:cNvSpPr>
          <a:spLocks xmlns:a="http://schemas.openxmlformats.org/drawingml/2006/main" noChangeShapeType="1"/>
        </cdr:cNvSpPr>
      </cdr:nvSpPr>
      <cdr:spPr bwMode="auto">
        <a:xfrm xmlns:a="http://schemas.openxmlformats.org/drawingml/2006/main">
          <a:off x="5617275" y="1459565"/>
          <a:ext cx="55184" cy="1315151"/>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FF00FF" mc:Ignorable="a14" a14:legacySpreadsheetColorIndex="33"/>
          </a:solidFill>
          <a:prstDash val="solid"/>
          <a:round/>
          <a:headEnd/>
          <a:tailEnd type="none" w="med" len="med"/>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0.3785</cdr:x>
      <cdr:y>0.2935</cdr:y>
    </cdr:from>
    <cdr:to>
      <cdr:x>0.4215</cdr:x>
      <cdr:y>0.32075</cdr:y>
    </cdr:to>
    <cdr:sp macro="" textlink="">
      <cdr:nvSpPr>
        <cdr:cNvPr id="7242" name="Text 74"/>
        <cdr:cNvSpPr txBox="1">
          <a:spLocks xmlns:a="http://schemas.openxmlformats.org/drawingml/2006/main" noChangeArrowheads="1"/>
        </cdr:cNvSpPr>
      </cdr:nvSpPr>
      <cdr:spPr bwMode="auto">
        <a:xfrm xmlns:a="http://schemas.openxmlformats.org/drawingml/2006/main">
          <a:off x="3481193" y="1646042"/>
          <a:ext cx="395486"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n-GB" sz="800" b="1" i="1" u="none" strike="noStrike" baseline="0">
              <a:solidFill>
                <a:srgbClr val="FFFFFF"/>
              </a:solidFill>
              <a:latin typeface="Arial"/>
              <a:cs typeface="Arial"/>
            </a:rPr>
            <a:t>5450</a:t>
          </a:r>
        </a:p>
      </cdr:txBody>
    </cdr:sp>
  </cdr:relSizeAnchor>
  <cdr:relSizeAnchor xmlns:cdr="http://schemas.openxmlformats.org/drawingml/2006/chartDrawing">
    <cdr:from>
      <cdr:x>0.3215</cdr:x>
      <cdr:y>0.32425</cdr:y>
    </cdr:from>
    <cdr:to>
      <cdr:x>0.3645</cdr:x>
      <cdr:y>0.3515</cdr:y>
    </cdr:to>
    <cdr:sp macro="" textlink="">
      <cdr:nvSpPr>
        <cdr:cNvPr id="7243" name="Text 75"/>
        <cdr:cNvSpPr txBox="1">
          <a:spLocks xmlns:a="http://schemas.openxmlformats.org/drawingml/2006/main" noChangeArrowheads="1"/>
        </cdr:cNvSpPr>
      </cdr:nvSpPr>
      <cdr:spPr bwMode="auto">
        <a:xfrm xmlns:a="http://schemas.openxmlformats.org/drawingml/2006/main">
          <a:off x="2956945" y="1818498"/>
          <a:ext cx="395485" cy="1528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2860" rIns="27432" bIns="0" anchor="t" upright="1"/>
        <a:lstStyle xmlns:a="http://schemas.openxmlformats.org/drawingml/2006/main"/>
        <a:p xmlns:a="http://schemas.openxmlformats.org/drawingml/2006/main">
          <a:pPr algn="r" rtl="0">
            <a:defRPr sz="1000"/>
          </a:pPr>
          <a:r>
            <a:rPr lang="en-GB" sz="800" b="1" i="1" u="none" strike="noStrike" baseline="0">
              <a:solidFill>
                <a:srgbClr val="FFFFFF"/>
              </a:solidFill>
              <a:latin typeface="Arial"/>
              <a:cs typeface="Arial"/>
            </a:rPr>
            <a:t>1870</a:t>
          </a:r>
        </a:p>
      </cdr:txBody>
    </cdr:sp>
  </cdr:relSizeAnchor>
  <cdr:relSizeAnchor xmlns:cdr="http://schemas.openxmlformats.org/drawingml/2006/chartDrawing">
    <cdr:from>
      <cdr:x>0.25525</cdr:x>
      <cdr:y>0.3845</cdr:y>
    </cdr:from>
    <cdr:to>
      <cdr:x>0.29825</cdr:x>
      <cdr:y>0.41175</cdr:y>
    </cdr:to>
    <cdr:sp macro="" textlink="">
      <cdr:nvSpPr>
        <cdr:cNvPr id="7244" name="Text 76"/>
        <cdr:cNvSpPr txBox="1">
          <a:spLocks xmlns:a="http://schemas.openxmlformats.org/drawingml/2006/main" noChangeArrowheads="1"/>
        </cdr:cNvSpPr>
      </cdr:nvSpPr>
      <cdr:spPr bwMode="auto">
        <a:xfrm xmlns:a="http://schemas.openxmlformats.org/drawingml/2006/main">
          <a:off x="2347621" y="2156399"/>
          <a:ext cx="395486"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2860" rIns="27432" bIns="0" anchor="t" upright="1"/>
        <a:lstStyle xmlns:a="http://schemas.openxmlformats.org/drawingml/2006/main"/>
        <a:p xmlns:a="http://schemas.openxmlformats.org/drawingml/2006/main">
          <a:pPr algn="r" rtl="0">
            <a:defRPr sz="1000"/>
          </a:pPr>
          <a:r>
            <a:rPr lang="en-GB" sz="800" b="1" i="1" u="none" strike="noStrike" baseline="0">
              <a:solidFill>
                <a:srgbClr val="FFFFFF"/>
              </a:solidFill>
              <a:latin typeface="Arial"/>
              <a:cs typeface="Arial"/>
            </a:rPr>
            <a:t>5890</a:t>
          </a:r>
        </a:p>
      </cdr:txBody>
    </cdr:sp>
  </cdr:relSizeAnchor>
  <cdr:relSizeAnchor xmlns:cdr="http://schemas.openxmlformats.org/drawingml/2006/chartDrawing">
    <cdr:from>
      <cdr:x>0.1335</cdr:x>
      <cdr:y>0.394</cdr:y>
    </cdr:from>
    <cdr:to>
      <cdr:x>0.1765</cdr:x>
      <cdr:y>0.42125</cdr:y>
    </cdr:to>
    <cdr:sp macro="" textlink="">
      <cdr:nvSpPr>
        <cdr:cNvPr id="7245" name="Text 77"/>
        <cdr:cNvSpPr txBox="1">
          <a:spLocks xmlns:a="http://schemas.openxmlformats.org/drawingml/2006/main" noChangeArrowheads="1"/>
        </cdr:cNvSpPr>
      </cdr:nvSpPr>
      <cdr:spPr bwMode="auto">
        <a:xfrm xmlns:a="http://schemas.openxmlformats.org/drawingml/2006/main">
          <a:off x="1227845" y="2209678"/>
          <a:ext cx="395486"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0" tIns="22860" rIns="27432" bIns="0" anchor="t" upright="1"/>
        <a:lstStyle xmlns:a="http://schemas.openxmlformats.org/drawingml/2006/main"/>
        <a:p xmlns:a="http://schemas.openxmlformats.org/drawingml/2006/main">
          <a:pPr algn="r" rtl="0">
            <a:defRPr sz="1000"/>
          </a:pPr>
          <a:r>
            <a:rPr lang="en-GB" sz="800" b="1" i="1" u="none" strike="noStrike" baseline="0">
              <a:solidFill>
                <a:srgbClr val="FFFFFF"/>
              </a:solidFill>
              <a:latin typeface="Arial"/>
              <a:cs typeface="Arial"/>
            </a:rPr>
            <a:t>4000</a:t>
          </a:r>
        </a:p>
      </cdr:txBody>
    </cdr:sp>
  </cdr:relSizeAnchor>
  <cdr:relSizeAnchor xmlns:cdr="http://schemas.openxmlformats.org/drawingml/2006/chartDrawing">
    <cdr:from>
      <cdr:x>0.71025</cdr:x>
      <cdr:y>0.7725</cdr:y>
    </cdr:from>
    <cdr:to>
      <cdr:x>0.75325</cdr:x>
      <cdr:y>0.79975</cdr:y>
    </cdr:to>
    <cdr:sp macro="" textlink="">
      <cdr:nvSpPr>
        <cdr:cNvPr id="7246" name="Text 78"/>
        <cdr:cNvSpPr txBox="1">
          <a:spLocks xmlns:a="http://schemas.openxmlformats.org/drawingml/2006/main" noChangeArrowheads="1"/>
        </cdr:cNvSpPr>
      </cdr:nvSpPr>
      <cdr:spPr bwMode="auto">
        <a:xfrm xmlns:a="http://schemas.openxmlformats.org/drawingml/2006/main">
          <a:off x="6532411" y="4332427"/>
          <a:ext cx="395485" cy="15282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27432" rIns="36576" bIns="0" anchor="t" upright="1"/>
        <a:lstStyle xmlns:a="http://schemas.openxmlformats.org/drawingml/2006/main"/>
        <a:p xmlns:a="http://schemas.openxmlformats.org/drawingml/2006/main">
          <a:pPr algn="ctr" rtl="0">
            <a:defRPr sz="1000"/>
          </a:pPr>
          <a:r>
            <a:rPr lang="en-GB" sz="1000" b="1" i="1" u="none" strike="noStrike" baseline="0">
              <a:solidFill>
                <a:srgbClr val="000000"/>
              </a:solidFill>
              <a:latin typeface="Arial"/>
              <a:cs typeface="Arial"/>
            </a:rPr>
            <a:t>380</a:t>
          </a:r>
        </a:p>
      </cdr:txBody>
    </cdr:sp>
  </cdr:relSizeAnchor>
  <cdr:relSizeAnchor xmlns:cdr="http://schemas.openxmlformats.org/drawingml/2006/chartDrawing">
    <cdr:from>
      <cdr:x>0.844</cdr:x>
      <cdr:y>0.10375</cdr:y>
    </cdr:from>
    <cdr:to>
      <cdr:x>0.844</cdr:x>
      <cdr:y>0.161</cdr:y>
    </cdr:to>
    <cdr:sp macro="" textlink="">
      <cdr:nvSpPr>
        <cdr:cNvPr id="7247" name="Line 79"/>
        <cdr:cNvSpPr>
          <a:spLocks xmlns:a="http://schemas.openxmlformats.org/drawingml/2006/main" noChangeShapeType="1"/>
        </cdr:cNvSpPr>
      </cdr:nvSpPr>
      <cdr:spPr bwMode="auto">
        <a:xfrm xmlns:a="http://schemas.openxmlformats.org/drawingml/2006/main" flipH="1">
          <a:off x="7762555" y="581863"/>
          <a:ext cx="0" cy="321077"/>
        </a:xfrm>
        <a:prstGeom xmlns:a="http://schemas.openxmlformats.org/drawingml/2006/main" prst="line">
          <a:avLst/>
        </a:prstGeom>
        <a:noFill xmlns:a="http://schemas.openxmlformats.org/drawingml/2006/main"/>
        <a:ln xmlns:a="http://schemas.openxmlformats.org/drawingml/2006/main" w="9525" cap="flat">
          <a:solidFill>
            <a:srgbClr xmlns:mc="http://schemas.openxmlformats.org/markup-compatibility/2006" xmlns:a14="http://schemas.microsoft.com/office/drawing/2010/main" val="000000" mc:Ignorable="a14" a14:legacySpreadsheetColorIndex="8"/>
          </a:solidFill>
          <a:prstDash val="dash"/>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dr:relSizeAnchor xmlns:cdr="http://schemas.openxmlformats.org/drawingml/2006/chartDrawing">
    <cdr:from>
      <cdr:x>0.09775</cdr:x>
      <cdr:y>0.63725</cdr:y>
    </cdr:from>
    <cdr:to>
      <cdr:x>0.143</cdr:x>
      <cdr:y>0.6675</cdr:y>
    </cdr:to>
    <cdr:sp macro="" textlink="">
      <cdr:nvSpPr>
        <cdr:cNvPr id="7248" name="Line 80"/>
        <cdr:cNvSpPr>
          <a:spLocks xmlns:a="http://schemas.openxmlformats.org/drawingml/2006/main" noChangeShapeType="1"/>
        </cdr:cNvSpPr>
      </cdr:nvSpPr>
      <cdr:spPr bwMode="auto">
        <a:xfrm xmlns:a="http://schemas.openxmlformats.org/drawingml/2006/main" flipH="1">
          <a:off x="899040" y="3573902"/>
          <a:ext cx="416180" cy="169652"/>
        </a:xfrm>
        <a:prstGeom xmlns:a="http://schemas.openxmlformats.org/drawingml/2006/main" prst="line">
          <a:avLst/>
        </a:prstGeom>
        <a:noFill xmlns:a="http://schemas.openxmlformats.org/drawingml/2006/main"/>
        <a:ln xmlns:a="http://schemas.openxmlformats.org/drawingml/2006/main" w="1" cap="flat">
          <a:solidFill>
            <a:srgbClr xmlns:mc="http://schemas.openxmlformats.org/markup-compatibility/2006" xmlns:a14="http://schemas.microsoft.com/office/drawing/2010/main" val="000000" mc:Ignorable="a14" a14:legacySpreadsheetColorIndex="8"/>
          </a:solidFill>
          <a:prstDash val="solid"/>
          <a:round/>
          <a:headEnd/>
          <a:tailEnd type="arrow" w="sm" len="sm"/>
        </a:ln>
        <a:extLst xmlns:a="http://schemas.openxmlformats.org/drawingml/2006/main">
          <a:ext uri="{909E8E84-426E-40DD-AFC4-6F175D3DCCD1}">
            <a14:hiddenFill xmlns:a14="http://schemas.microsoft.com/office/drawing/2010/main">
              <a:noFill/>
            </a14:hiddenFill>
          </a:ext>
        </a:extLst>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3/19/2017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3/19/2017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sldNum" sz="quarter" idx="5"/>
          </p:nvPr>
        </p:nvSpPr>
        <p:spPr>
          <a:ln/>
        </p:spPr>
        <p:txBody>
          <a:bodyPr/>
          <a:lstStyle/>
          <a:p>
            <a:fld id="{F07E92D0-CA3C-47BB-B0F8-2EA0BD6542A6}" type="slidenum">
              <a:rPr lang="en-GB"/>
              <a:pPr/>
              <a:t>4</a:t>
            </a:fld>
            <a:endParaRPr lang="en-GB"/>
          </a:p>
        </p:txBody>
      </p:sp>
      <p:sp>
        <p:nvSpPr>
          <p:cNvPr id="239618" name="Rectangle 2"/>
          <p:cNvSpPr>
            <a:spLocks noGrp="1" noRot="1" noChangeAspect="1" noChangeArrowheads="1" noTextEdit="1"/>
          </p:cNvSpPr>
          <p:nvPr>
            <p:ph type="sldImg"/>
          </p:nvPr>
        </p:nvSpPr>
        <p:spPr>
          <a:xfrm>
            <a:off x="415925" y="722313"/>
            <a:ext cx="6026150" cy="3390900"/>
          </a:xfrm>
          <a:ln/>
        </p:spPr>
      </p:sp>
      <p:sp>
        <p:nvSpPr>
          <p:cNvPr id="239619" name="Rectangle 3"/>
          <p:cNvSpPr>
            <a:spLocks noGrp="1" noChangeArrowheads="1"/>
          </p:cNvSpPr>
          <p:nvPr>
            <p:ph type="body" idx="1"/>
          </p:nvPr>
        </p:nvSpPr>
        <p:spPr>
          <a:xfrm>
            <a:off x="914401" y="4327525"/>
            <a:ext cx="5029200" cy="4113213"/>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A2CC701-D80A-463B-8415-A85485312088}" type="slidenum">
              <a:rPr lang="en-US" smtClean="0"/>
              <a:t>18</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318CA-8215-4ECB-94CE-D63BE7F1B68E}" type="slidenum">
              <a:rPr lang="en-US" altLang="en-US"/>
              <a:pPr/>
              <a:t>23</a:t>
            </a:fld>
            <a:endParaRPr lang="en-US" altLang="en-US"/>
          </a:p>
        </p:txBody>
      </p:sp>
      <p:sp>
        <p:nvSpPr>
          <p:cNvPr id="718850" name="Rectangle 2"/>
          <p:cNvSpPr>
            <a:spLocks noGrp="1" noRot="1" noChangeAspect="1" noChangeArrowheads="1" noTextEdit="1"/>
          </p:cNvSpPr>
          <p:nvPr>
            <p:ph type="sldImg"/>
          </p:nvPr>
        </p:nvSpPr>
        <p:spPr>
          <a:xfrm>
            <a:off x="381000" y="685800"/>
            <a:ext cx="6094413" cy="3429000"/>
          </a:xfrm>
          <a:ln/>
        </p:spPr>
      </p:sp>
      <p:sp>
        <p:nvSpPr>
          <p:cNvPr id="718851" name="Rectangle 3"/>
          <p:cNvSpPr>
            <a:spLocks noGrp="1" noChangeArrowheads="1"/>
          </p:cNvSpPr>
          <p:nvPr>
            <p:ph type="body" idx="1"/>
          </p:nvPr>
        </p:nvSpPr>
        <p:spPr>
          <a:xfrm>
            <a:off x="914036" y="4343400"/>
            <a:ext cx="5029929" cy="4114800"/>
          </a:xfrm>
        </p:spPr>
        <p:txBody>
          <a:bodyPr/>
          <a:lstStyle/>
          <a:p>
            <a:r>
              <a:rPr lang="en-GB" altLang="en-US"/>
              <a:t>Water quality monitoring data from 1982 to 2002 indicates little changes to the EC and slightly drop in pH to a more neutral water of 7.</a:t>
            </a:r>
          </a:p>
          <a:p>
            <a:r>
              <a:rPr lang="en-GB" altLang="en-US"/>
              <a:t>The trend of EC of the existing wells in Dubaydib conforms to matches the EC and pH taken of the water samples from the pumping tests for the wells drilled and tested by MWI in 2000 to confirm the technical specifications for the Disi BoT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reeform 4"/>
          <p:cNvSpPr>
            <a:spLocks noEditPoints="1"/>
          </p:cNvSpPr>
          <p:nvPr/>
        </p:nvSpPr>
        <p:spPr bwMode="auto">
          <a:xfrm>
            <a:off x="-3175" y="12700"/>
            <a:ext cx="12192000" cy="6845300"/>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3/19/2017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3/19/2017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t>3/19/2017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t>3/19/2017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t>3/19/2017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t>3/19/2017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t>3/19/2017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3/19/2017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3/19/2017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t>3/19/2017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pPr/>
              <a:t>3/19/2017</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Microsoft_Excel_97-2003_Worksheet1.xls"/></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Aquifer system simulation – </a:t>
            </a:r>
            <a:r>
              <a:rPr lang="en-US" sz="4000" dirty="0" smtClean="0"/>
              <a:t>the “science” that helps to make better decisions</a:t>
            </a:r>
            <a:endParaRPr lang="en-US" sz="4000" dirty="0"/>
          </a:p>
        </p:txBody>
      </p:sp>
      <p:sp>
        <p:nvSpPr>
          <p:cNvPr id="3" name="Subtitle 2"/>
          <p:cNvSpPr>
            <a:spLocks noGrp="1"/>
          </p:cNvSpPr>
          <p:nvPr>
            <p:ph type="subTitle" idx="1"/>
          </p:nvPr>
        </p:nvSpPr>
        <p:spPr>
          <a:xfrm>
            <a:off x="1217614" y="5029200"/>
            <a:ext cx="9341294" cy="1424136"/>
          </a:xfrm>
        </p:spPr>
        <p:txBody>
          <a:bodyPr>
            <a:normAutofit fontScale="92500"/>
          </a:bodyPr>
          <a:lstStyle/>
          <a:p>
            <a:r>
              <a:rPr lang="en-US" sz="4000" cap="all" dirty="0" smtClean="0">
                <a:solidFill>
                  <a:srgbClr val="545454">
                    <a:lumMod val="50000"/>
                  </a:srgbClr>
                </a:solidFill>
                <a:ea typeface="+mj-ea"/>
                <a:cs typeface="+mj-cs"/>
              </a:rPr>
              <a:t>Intro lecture </a:t>
            </a:r>
            <a:r>
              <a:rPr lang="en-US" sz="4000" cap="all" dirty="0">
                <a:solidFill>
                  <a:srgbClr val="545454">
                    <a:lumMod val="50000"/>
                  </a:srgbClr>
                </a:solidFill>
                <a:ea typeface="+mj-ea"/>
                <a:cs typeface="+mj-cs"/>
              </a:rPr>
              <a:t>on </a:t>
            </a:r>
            <a:r>
              <a:rPr lang="en-US" sz="4000" b="1" cap="all" dirty="0">
                <a:solidFill>
                  <a:srgbClr val="545454">
                    <a:lumMod val="50000"/>
                  </a:srgbClr>
                </a:solidFill>
                <a:ea typeface="+mj-ea"/>
                <a:cs typeface="+mj-cs"/>
              </a:rPr>
              <a:t>aquifer </a:t>
            </a:r>
            <a:r>
              <a:rPr lang="en-US" sz="4000" b="1" cap="all" dirty="0" smtClean="0">
                <a:solidFill>
                  <a:srgbClr val="545454">
                    <a:lumMod val="50000"/>
                  </a:srgbClr>
                </a:solidFill>
                <a:ea typeface="+mj-ea"/>
                <a:cs typeface="+mj-cs"/>
              </a:rPr>
              <a:t>Modelling </a:t>
            </a:r>
            <a:endParaRPr lang="en-US" sz="4000" b="1" cap="all" dirty="0" smtClean="0">
              <a:solidFill>
                <a:srgbClr val="545454">
                  <a:lumMod val="50000"/>
                </a:srgbClr>
              </a:solidFill>
              <a:ea typeface="+mj-ea"/>
              <a:cs typeface="+mj-cs"/>
            </a:endParaRPr>
          </a:p>
          <a:p>
            <a:r>
              <a:rPr lang="en-US" dirty="0" err="1" smtClean="0"/>
              <a:t>Shammy</a:t>
            </a:r>
            <a:r>
              <a:rPr lang="en-US" dirty="0" smtClean="0"/>
              <a:t> </a:t>
            </a:r>
            <a:r>
              <a:rPr lang="en-US" dirty="0" err="1" smtClean="0"/>
              <a:t>Puri</a:t>
            </a:r>
            <a:endParaRPr lang="en-US" dirty="0" smtClean="0"/>
          </a:p>
          <a:p>
            <a:r>
              <a:rPr lang="en-US" dirty="0" smtClean="0"/>
              <a:t>Former, Secretary General, International Association of Hydrogeologists</a:t>
            </a:r>
          </a:p>
          <a:p>
            <a:r>
              <a:rPr lang="en-US" dirty="0" smtClean="0"/>
              <a:t>Chair IAH Commission on </a:t>
            </a:r>
            <a:r>
              <a:rPr lang="en-US" dirty="0" err="1" smtClean="0"/>
              <a:t>Transboundrary</a:t>
            </a:r>
            <a:r>
              <a:rPr lang="en-US" dirty="0" smtClean="0"/>
              <a:t> Aquifers</a:t>
            </a:r>
          </a:p>
        </p:txBody>
      </p:sp>
      <p:pic>
        <p:nvPicPr>
          <p:cNvPr id="5" name="Picture 5" descr="ISARMLOGO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6660" y="182754"/>
            <a:ext cx="1445766" cy="15180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9796" y="1196752"/>
            <a:ext cx="7776864" cy="830997"/>
          </a:xfrm>
          <a:prstGeom prst="rect">
            <a:avLst/>
          </a:prstGeom>
          <a:noFill/>
        </p:spPr>
        <p:txBody>
          <a:bodyPr wrap="square" rtlCol="0">
            <a:spAutoFit/>
          </a:bodyPr>
          <a:lstStyle/>
          <a:p>
            <a:r>
              <a:rPr lang="en-GB" sz="2400" b="1" dirty="0" smtClean="0"/>
              <a:t>UNESCO-SADC Training on Groundwater Modelling</a:t>
            </a:r>
            <a:endParaRPr lang="en-GB" sz="2400" b="1" dirty="0" smtClean="0"/>
          </a:p>
          <a:p>
            <a:r>
              <a:rPr lang="en-GB" sz="2400" dirty="0" smtClean="0"/>
              <a:t>Mar </a:t>
            </a:r>
            <a:r>
              <a:rPr lang="en-GB" sz="2400" dirty="0" smtClean="0"/>
              <a:t>2017</a:t>
            </a:r>
            <a:endParaRPr lang="en-GB"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836" y="188640"/>
            <a:ext cx="2184560" cy="1651549"/>
          </a:xfrm>
          <a:prstGeom prst="rect">
            <a:avLst/>
          </a:prstGeom>
          <a:solidFill>
            <a:schemeClr val="bg2"/>
          </a:solidFill>
          <a:ln>
            <a:noFill/>
          </a:ln>
        </p:spPr>
      </p:pic>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Defining the “system” for model analysis</a:t>
            </a:r>
            <a:endParaRPr lang="en-GB" dirty="0"/>
          </a:p>
        </p:txBody>
      </p:sp>
      <p:sp>
        <p:nvSpPr>
          <p:cNvPr id="6" name="Content Placeholder 5"/>
          <p:cNvSpPr>
            <a:spLocks noGrp="1"/>
          </p:cNvSpPr>
          <p:nvPr>
            <p:ph sz="half" idx="2"/>
          </p:nvPr>
        </p:nvSpPr>
        <p:spPr/>
        <p:txBody>
          <a:bodyPr/>
          <a:lstStyle/>
          <a:p>
            <a:pPr marL="45720" indent="0">
              <a:buNone/>
            </a:pPr>
            <a:r>
              <a:rPr lang="en-GB" dirty="0" smtClean="0"/>
              <a:t>Clockwise</a:t>
            </a:r>
          </a:p>
          <a:p>
            <a:r>
              <a:rPr lang="en-GB" dirty="0" smtClean="0"/>
              <a:t>Boundary </a:t>
            </a:r>
            <a:r>
              <a:rPr lang="en-GB" dirty="0"/>
              <a:t>1-2:  prescribed flux (non zero) </a:t>
            </a:r>
          </a:p>
          <a:p>
            <a:r>
              <a:rPr lang="en-GB" dirty="0"/>
              <a:t>Boundary 2-3:  zero flux </a:t>
            </a:r>
          </a:p>
          <a:p>
            <a:r>
              <a:rPr lang="en-GB" dirty="0"/>
              <a:t>Boundary 3-4:  prescribed head </a:t>
            </a:r>
          </a:p>
          <a:p>
            <a:r>
              <a:rPr lang="en-GB" dirty="0"/>
              <a:t>Boundary 4-5:  semi pervious </a:t>
            </a:r>
          </a:p>
          <a:p>
            <a:r>
              <a:rPr lang="en-GB" dirty="0"/>
              <a:t>Boundary 5-1:  zero flux </a:t>
            </a:r>
          </a:p>
        </p:txBody>
      </p:sp>
      <p:pic>
        <p:nvPicPr>
          <p:cNvPr id="296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33772" y="1700808"/>
            <a:ext cx="5227536"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3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850106"/>
          </a:xfrm>
        </p:spPr>
        <p:txBody>
          <a:bodyPr/>
          <a:lstStyle/>
          <a:p>
            <a:r>
              <a:rPr lang="en-GB" dirty="0" smtClean="0"/>
              <a:t>Content of a conceptual model</a:t>
            </a:r>
            <a:endParaRPr lang="en-GB" dirty="0"/>
          </a:p>
        </p:txBody>
      </p:sp>
      <p:sp>
        <p:nvSpPr>
          <p:cNvPr id="3" name="Content Placeholder 2"/>
          <p:cNvSpPr>
            <a:spLocks noGrp="1"/>
          </p:cNvSpPr>
          <p:nvPr>
            <p:ph idx="1"/>
          </p:nvPr>
        </p:nvSpPr>
        <p:spPr>
          <a:xfrm>
            <a:off x="909836" y="1196752"/>
            <a:ext cx="9753600" cy="5328592"/>
          </a:xfrm>
        </p:spPr>
        <p:txBody>
          <a:bodyPr>
            <a:noAutofit/>
          </a:bodyPr>
          <a:lstStyle/>
          <a:p>
            <a:r>
              <a:rPr lang="en-GB" sz="2000" dirty="0"/>
              <a:t> the geometry of the boundaries of the </a:t>
            </a:r>
            <a:r>
              <a:rPr lang="en-GB" sz="2000" dirty="0" smtClean="0"/>
              <a:t>investigated aquifer </a:t>
            </a:r>
            <a:r>
              <a:rPr lang="en-GB" sz="2000" dirty="0"/>
              <a:t>domain;</a:t>
            </a:r>
          </a:p>
          <a:p>
            <a:r>
              <a:rPr lang="en-GB" sz="2000" dirty="0" smtClean="0"/>
              <a:t> </a:t>
            </a:r>
            <a:r>
              <a:rPr lang="en-GB" sz="2000" dirty="0"/>
              <a:t>the kind of solid matrix comprising the aquifer (</a:t>
            </a:r>
            <a:r>
              <a:rPr lang="en-GB" sz="2000" dirty="0" smtClean="0"/>
              <a:t>with reference </a:t>
            </a:r>
            <a:r>
              <a:rPr lang="en-GB" sz="2000" dirty="0"/>
              <a:t>to its homogeneity, isotropy, etc.);</a:t>
            </a:r>
          </a:p>
          <a:p>
            <a:r>
              <a:rPr lang="en-GB" sz="2000" dirty="0" smtClean="0"/>
              <a:t>the </a:t>
            </a:r>
            <a:r>
              <a:rPr lang="en-GB" sz="2000" dirty="0"/>
              <a:t>mode of flow in the aquifer (e.g., </a:t>
            </a:r>
            <a:r>
              <a:rPr lang="en-GB" sz="2000" dirty="0" smtClean="0"/>
              <a:t>one-</a:t>
            </a:r>
            <a:r>
              <a:rPr lang="en-GB" sz="2000" dirty="0" err="1" smtClean="0"/>
              <a:t>dimensional,two</a:t>
            </a:r>
            <a:r>
              <a:rPr lang="en-GB" sz="2000" dirty="0" smtClean="0"/>
              <a:t>-dimensional </a:t>
            </a:r>
            <a:r>
              <a:rPr lang="en-GB" sz="2000" dirty="0"/>
              <a:t>horizontal, or three-dimensional);</a:t>
            </a:r>
          </a:p>
          <a:p>
            <a:r>
              <a:rPr lang="en-GB" sz="2000" dirty="0" smtClean="0"/>
              <a:t> </a:t>
            </a:r>
            <a:r>
              <a:rPr lang="en-GB" sz="2000" dirty="0"/>
              <a:t>the flow regime (laminar or </a:t>
            </a:r>
            <a:r>
              <a:rPr lang="en-GB" sz="2000" dirty="0" smtClean="0"/>
              <a:t>non laminar</a:t>
            </a:r>
            <a:r>
              <a:rPr lang="en-GB" sz="2000" dirty="0"/>
              <a:t>);</a:t>
            </a:r>
          </a:p>
          <a:p>
            <a:r>
              <a:rPr lang="en-GB" sz="2000" dirty="0" smtClean="0"/>
              <a:t> </a:t>
            </a:r>
            <a:r>
              <a:rPr lang="en-GB" sz="2000" dirty="0"/>
              <a:t>the properties of the water (with reference to </a:t>
            </a:r>
            <a:r>
              <a:rPr lang="en-GB" sz="2000" dirty="0" smtClean="0"/>
              <a:t>its homogeneity</a:t>
            </a:r>
            <a:r>
              <a:rPr lang="en-GB" sz="2000" dirty="0"/>
              <a:t>, compressibility, effect of dissolved </a:t>
            </a:r>
            <a:r>
              <a:rPr lang="en-GB" sz="2000" dirty="0" smtClean="0"/>
              <a:t>solids and/or </a:t>
            </a:r>
            <a:r>
              <a:rPr lang="en-GB" sz="2000" dirty="0"/>
              <a:t>temperature on density and viscosity, etc.);</a:t>
            </a:r>
          </a:p>
          <a:p>
            <a:r>
              <a:rPr lang="en-GB" sz="2000" dirty="0" smtClean="0"/>
              <a:t>the </a:t>
            </a:r>
            <a:r>
              <a:rPr lang="en-GB" sz="2000" dirty="0"/>
              <a:t>presence of assumed sharp fluid-fluid </a:t>
            </a:r>
            <a:r>
              <a:rPr lang="en-GB" sz="2000" dirty="0" smtClean="0"/>
              <a:t>boundaries, such </a:t>
            </a:r>
            <a:r>
              <a:rPr lang="en-GB" sz="2000" dirty="0"/>
              <a:t>as a phreatic surface;</a:t>
            </a:r>
          </a:p>
          <a:p>
            <a:r>
              <a:rPr lang="en-GB" sz="2000" dirty="0" smtClean="0"/>
              <a:t> </a:t>
            </a:r>
            <a:r>
              <a:rPr lang="en-GB" sz="2000" dirty="0"/>
              <a:t>the relevant state variables and the area, or volume</a:t>
            </a:r>
            <a:r>
              <a:rPr lang="en-GB" sz="2000" dirty="0" smtClean="0"/>
              <a:t>,</a:t>
            </a:r>
            <a:r>
              <a:rPr lang="en-GB" sz="2000" dirty="0"/>
              <a:t> over which the averages of such variables are taken</a:t>
            </a:r>
            <a:r>
              <a:rPr lang="en-GB" sz="2000" dirty="0" smtClean="0"/>
              <a:t>;</a:t>
            </a:r>
            <a:endParaRPr lang="en-GB" sz="2000" dirty="0"/>
          </a:p>
        </p:txBody>
      </p:sp>
    </p:spTree>
    <p:extLst>
      <p:ext uri="{BB962C8B-B14F-4D97-AF65-F5344CB8AC3E}">
        <p14:creationId xmlns:p14="http://schemas.microsoft.com/office/powerpoint/2010/main" val="339261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Conceptual model</a:t>
            </a:r>
            <a:endParaRPr lang="en-GB" dirty="0"/>
          </a:p>
        </p:txBody>
      </p:sp>
      <p:sp>
        <p:nvSpPr>
          <p:cNvPr id="3" name="Content Placeholder 2"/>
          <p:cNvSpPr>
            <a:spLocks noGrp="1"/>
          </p:cNvSpPr>
          <p:nvPr>
            <p:ph idx="1"/>
          </p:nvPr>
        </p:nvSpPr>
        <p:spPr/>
        <p:txBody>
          <a:bodyPr>
            <a:normAutofit/>
          </a:bodyPr>
          <a:lstStyle/>
          <a:p>
            <a:r>
              <a:rPr lang="en-GB" dirty="0" smtClean="0"/>
              <a:t>sources </a:t>
            </a:r>
            <a:r>
              <a:rPr lang="en-GB" dirty="0"/>
              <a:t>and sinks of water and of </a:t>
            </a:r>
            <a:r>
              <a:rPr lang="en-GB" dirty="0" smtClean="0"/>
              <a:t>relevant contaminants</a:t>
            </a:r>
            <a:r>
              <a:rPr lang="en-GB" dirty="0"/>
              <a:t>, within the domain and on its </a:t>
            </a:r>
            <a:r>
              <a:rPr lang="en-GB" dirty="0" smtClean="0"/>
              <a:t>boundaries (with </a:t>
            </a:r>
            <a:r>
              <a:rPr lang="en-GB" dirty="0"/>
              <a:t>reference to their approximation as point </a:t>
            </a:r>
            <a:r>
              <a:rPr lang="en-GB" dirty="0" smtClean="0"/>
              <a:t>sinks and </a:t>
            </a:r>
            <a:r>
              <a:rPr lang="en-GB" dirty="0"/>
              <a:t>sources, or distributed sources);</a:t>
            </a:r>
          </a:p>
          <a:p>
            <a:r>
              <a:rPr lang="en-GB" dirty="0" smtClean="0"/>
              <a:t>initial </a:t>
            </a:r>
            <a:r>
              <a:rPr lang="en-GB" dirty="0"/>
              <a:t>conditions within the considered domain; and</a:t>
            </a:r>
          </a:p>
          <a:p>
            <a:r>
              <a:rPr lang="en-GB" dirty="0" smtClean="0"/>
              <a:t>the </a:t>
            </a:r>
            <a:r>
              <a:rPr lang="en-GB" dirty="0"/>
              <a:t>conditions on the boundaries of the </a:t>
            </a:r>
            <a:r>
              <a:rPr lang="en-GB" dirty="0" smtClean="0"/>
              <a:t>considered domain </a:t>
            </a:r>
            <a:r>
              <a:rPr lang="en-GB" dirty="0"/>
              <a:t>that express the interactions with </a:t>
            </a:r>
            <a:r>
              <a:rPr lang="en-GB" dirty="0" smtClean="0"/>
              <a:t>its surrounding </a:t>
            </a:r>
            <a:r>
              <a:rPr lang="en-GB" dirty="0"/>
              <a:t>environment.</a:t>
            </a:r>
          </a:p>
        </p:txBody>
      </p:sp>
    </p:spTree>
    <p:extLst>
      <p:ext uri="{BB962C8B-B14F-4D97-AF65-F5344CB8AC3E}">
        <p14:creationId xmlns:p14="http://schemas.microsoft.com/office/powerpoint/2010/main" val="23518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fr-FR" dirty="0"/>
              <a:t>Answers required from </a:t>
            </a:r>
            <a:r>
              <a:rPr lang="en-US" altLang="fr-FR" dirty="0" smtClean="0"/>
              <a:t>MODFLOW…. And example</a:t>
            </a:r>
            <a:endParaRPr lang="en-GB" dirty="0"/>
          </a:p>
        </p:txBody>
      </p:sp>
      <p:sp>
        <p:nvSpPr>
          <p:cNvPr id="3" name="Content Placeholder 2"/>
          <p:cNvSpPr>
            <a:spLocks noGrp="1"/>
          </p:cNvSpPr>
          <p:nvPr>
            <p:ph idx="1"/>
          </p:nvPr>
        </p:nvSpPr>
        <p:spPr/>
        <p:txBody>
          <a:bodyPr/>
          <a:lstStyle/>
          <a:p>
            <a:r>
              <a:rPr lang="en-US" altLang="fr-FR" dirty="0" smtClean="0"/>
              <a:t>For the </a:t>
            </a:r>
            <a:r>
              <a:rPr lang="en-US" altLang="fr-FR" dirty="0" err="1" smtClean="0"/>
              <a:t>Stampriet</a:t>
            </a:r>
            <a:r>
              <a:rPr lang="en-US" altLang="fr-FR" dirty="0" smtClean="0"/>
              <a:t> aquifer System, we need to understand the  following…. (j brief)</a:t>
            </a:r>
          </a:p>
          <a:p>
            <a:r>
              <a:rPr lang="en-US" altLang="fr-FR" dirty="0" smtClean="0"/>
              <a:t>“Volumes </a:t>
            </a:r>
            <a:r>
              <a:rPr lang="en-US" altLang="fr-FR" dirty="0"/>
              <a:t>of the resource, Degree of natural replenishment, Forecast of “Business as Usual”, Forecast of Business with </a:t>
            </a:r>
            <a:r>
              <a:rPr lang="en-US" altLang="fr-FR" dirty="0" smtClean="0"/>
              <a:t>Interventions, among others….”</a:t>
            </a:r>
          </a:p>
          <a:p>
            <a:r>
              <a:rPr lang="en-US" altLang="fr-FR" dirty="0" smtClean="0"/>
              <a:t>In order that we can develop a ‘joint consultative mechanism’ for countries to jointly manage their transboundary aquifer</a:t>
            </a:r>
            <a:endParaRPr lang="en-US" altLang="fr-FR" dirty="0"/>
          </a:p>
        </p:txBody>
      </p:sp>
    </p:spTree>
    <p:extLst>
      <p:ext uri="{BB962C8B-B14F-4D97-AF65-F5344CB8AC3E}">
        <p14:creationId xmlns:p14="http://schemas.microsoft.com/office/powerpoint/2010/main" val="319571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of a mathematical model</a:t>
            </a:r>
            <a:endParaRPr lang="en-GB" dirty="0"/>
          </a:p>
        </p:txBody>
      </p:sp>
      <p:sp>
        <p:nvSpPr>
          <p:cNvPr id="3" name="Content Placeholder 2"/>
          <p:cNvSpPr>
            <a:spLocks noGrp="1"/>
          </p:cNvSpPr>
          <p:nvPr>
            <p:ph idx="1"/>
          </p:nvPr>
        </p:nvSpPr>
        <p:spPr/>
        <p:txBody>
          <a:bodyPr>
            <a:noAutofit/>
          </a:bodyPr>
          <a:lstStyle/>
          <a:p>
            <a:r>
              <a:rPr lang="en-GB" dirty="0"/>
              <a:t>a definition of the geometry of the considered </a:t>
            </a:r>
            <a:r>
              <a:rPr lang="en-GB" dirty="0" smtClean="0"/>
              <a:t>domain and </a:t>
            </a:r>
            <a:r>
              <a:rPr lang="en-GB" dirty="0"/>
              <a:t>its boundaries;</a:t>
            </a:r>
          </a:p>
          <a:p>
            <a:r>
              <a:rPr lang="en-GB" dirty="0" smtClean="0"/>
              <a:t>an </a:t>
            </a:r>
            <a:r>
              <a:rPr lang="en-GB" dirty="0"/>
              <a:t>equation (or equations) that expresses the </a:t>
            </a:r>
            <a:r>
              <a:rPr lang="en-GB" dirty="0" smtClean="0"/>
              <a:t>balance of </a:t>
            </a:r>
            <a:r>
              <a:rPr lang="en-GB" dirty="0"/>
              <a:t>the considered extensive quantity (or quantities);</a:t>
            </a:r>
          </a:p>
          <a:p>
            <a:r>
              <a:rPr lang="en-GB" dirty="0" smtClean="0"/>
              <a:t>flux </a:t>
            </a:r>
            <a:r>
              <a:rPr lang="en-GB" dirty="0"/>
              <a:t>equations that relate the flux(</a:t>
            </a:r>
            <a:r>
              <a:rPr lang="en-GB" dirty="0" err="1"/>
              <a:t>es</a:t>
            </a:r>
            <a:r>
              <a:rPr lang="en-GB" dirty="0"/>
              <a:t>) of the </a:t>
            </a:r>
            <a:r>
              <a:rPr lang="en-GB" dirty="0" smtClean="0"/>
              <a:t>considered extensive </a:t>
            </a:r>
            <a:r>
              <a:rPr lang="en-GB" dirty="0"/>
              <a:t>quantity(</a:t>
            </a:r>
            <a:r>
              <a:rPr lang="en-GB" dirty="0" err="1"/>
              <a:t>ies</a:t>
            </a:r>
            <a:r>
              <a:rPr lang="en-GB" dirty="0"/>
              <a:t>) to the relevant state variables </a:t>
            </a:r>
            <a:r>
              <a:rPr lang="en-GB" dirty="0" smtClean="0"/>
              <a:t>of the </a:t>
            </a:r>
            <a:r>
              <a:rPr lang="en-GB" dirty="0"/>
              <a:t>problem</a:t>
            </a:r>
            <a:r>
              <a:rPr lang="en-GB" dirty="0" smtClean="0"/>
              <a:t>;</a:t>
            </a:r>
            <a:endParaRPr lang="en-GB" dirty="0"/>
          </a:p>
        </p:txBody>
      </p:sp>
    </p:spTree>
    <p:extLst>
      <p:ext uri="{BB962C8B-B14F-4D97-AF65-F5344CB8AC3E}">
        <p14:creationId xmlns:p14="http://schemas.microsoft.com/office/powerpoint/2010/main" val="11752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if a mathematical model</a:t>
            </a:r>
            <a:endParaRPr lang="en-GB" dirty="0"/>
          </a:p>
        </p:txBody>
      </p:sp>
      <p:sp>
        <p:nvSpPr>
          <p:cNvPr id="3" name="Content Placeholder 2"/>
          <p:cNvSpPr>
            <a:spLocks noGrp="1"/>
          </p:cNvSpPr>
          <p:nvPr>
            <p:ph idx="1"/>
          </p:nvPr>
        </p:nvSpPr>
        <p:spPr>
          <a:xfrm>
            <a:off x="1237356" y="1828800"/>
            <a:ext cx="9753600" cy="4343400"/>
          </a:xfrm>
        </p:spPr>
        <p:txBody>
          <a:bodyPr/>
          <a:lstStyle/>
          <a:p>
            <a:r>
              <a:rPr lang="en-GB" dirty="0"/>
              <a:t>constitutive equations that define the </a:t>
            </a:r>
            <a:r>
              <a:rPr lang="en-GB" dirty="0" err="1"/>
              <a:t>behavior</a:t>
            </a:r>
            <a:r>
              <a:rPr lang="en-GB" dirty="0"/>
              <a:t> of the fluids and solids involved;</a:t>
            </a:r>
          </a:p>
          <a:p>
            <a:pPr marL="45720" indent="0">
              <a:buNone/>
            </a:pPr>
            <a:r>
              <a:rPr lang="en-GB" dirty="0"/>
              <a:t>  an equation (or equations) that expresses initial conditions that describe the known state of the considered system at some initial time; and</a:t>
            </a:r>
          </a:p>
          <a:p>
            <a:r>
              <a:rPr lang="en-GB" dirty="0" smtClean="0"/>
              <a:t>an </a:t>
            </a:r>
            <a:r>
              <a:rPr lang="en-GB" dirty="0"/>
              <a:t>equation (or equations) that defines boundary conditions that describe the interaction of the considered domain with its environment.</a:t>
            </a:r>
          </a:p>
          <a:p>
            <a:endParaRPr lang="en-GB" dirty="0"/>
          </a:p>
        </p:txBody>
      </p:sp>
    </p:spTree>
    <p:extLst>
      <p:ext uri="{BB962C8B-B14F-4D97-AF65-F5344CB8AC3E}">
        <p14:creationId xmlns:p14="http://schemas.microsoft.com/office/powerpoint/2010/main" val="259451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634082"/>
          </a:xfrm>
        </p:spPr>
        <p:txBody>
          <a:bodyPr>
            <a:normAutofit/>
          </a:bodyPr>
          <a:lstStyle/>
          <a:p>
            <a:r>
              <a:rPr lang="en-GB" sz="3200" dirty="0" smtClean="0"/>
              <a:t>Fundamentals for model development</a:t>
            </a:r>
            <a:endParaRPr lang="en-GB" sz="3200"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8508" y="1185260"/>
            <a:ext cx="4680520" cy="534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8" y="1124744"/>
            <a:ext cx="5059400" cy="566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1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922114"/>
          </a:xfrm>
        </p:spPr>
        <p:txBody>
          <a:bodyPr/>
          <a:lstStyle/>
          <a:p>
            <a:r>
              <a:rPr lang="en-GB" dirty="0" smtClean="0"/>
              <a:t>Transport of solutes</a:t>
            </a:r>
            <a:endParaRPr lang="en-GB"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4904" y="1828800"/>
            <a:ext cx="8830148" cy="44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116" y="1593563"/>
            <a:ext cx="8064896" cy="514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44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1252" y="116632"/>
            <a:ext cx="9753600" cy="1584176"/>
          </a:xfrm>
        </p:spPr>
        <p:txBody>
          <a:bodyPr>
            <a:normAutofit fontScale="90000"/>
          </a:bodyPr>
          <a:lstStyle/>
          <a:p>
            <a:r>
              <a:rPr lang="en-US" dirty="0" smtClean="0"/>
              <a:t>Rum-</a:t>
            </a:r>
            <a:r>
              <a:rPr lang="en-US" dirty="0" err="1" smtClean="0"/>
              <a:t>saq</a:t>
            </a:r>
            <a:r>
              <a:rPr lang="en-US" dirty="0" smtClean="0"/>
              <a:t> aquifer</a:t>
            </a:r>
            <a:br>
              <a:rPr lang="en-US" dirty="0" smtClean="0"/>
            </a:br>
            <a:r>
              <a:rPr lang="en-US" dirty="0" smtClean="0"/>
              <a:t>Jordan &amp; Saudi</a:t>
            </a:r>
            <a:br>
              <a:rPr lang="en-US" dirty="0" smtClean="0"/>
            </a:br>
            <a:r>
              <a:rPr lang="en-US" dirty="0" smtClean="0"/>
              <a:t>Arabia</a:t>
            </a:r>
            <a:endParaRPr lang="en-US" dirty="0"/>
          </a:p>
        </p:txBody>
      </p:sp>
      <p:pic>
        <p:nvPicPr>
          <p:cNvPr id="3" name="Picture 4" descr="Rum_Saq_highres"/>
          <p:cNvPicPr>
            <a:picLocks noChangeAspect="1" noChangeArrowheads="1"/>
          </p:cNvPicPr>
          <p:nvPr/>
        </p:nvPicPr>
        <p:blipFill>
          <a:blip r:embed="rId3">
            <a:extLst>
              <a:ext uri="{28A0092B-C50C-407E-A947-70E740481C1C}">
                <a14:useLocalDpi xmlns:a14="http://schemas.microsoft.com/office/drawing/2010/main" val="0"/>
              </a:ext>
            </a:extLst>
          </a:blip>
          <a:srcRect l="4967" t="1369" r="10022" b="22296"/>
          <a:stretch>
            <a:fillRect/>
          </a:stretch>
        </p:blipFill>
        <p:spPr bwMode="auto">
          <a:xfrm>
            <a:off x="6238428" y="232509"/>
            <a:ext cx="5112568" cy="653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a:extLst/>
          </a:blip>
          <a:srcRect/>
          <a:stretch>
            <a:fillRect/>
          </a:stretch>
        </p:blipFill>
        <p:spPr bwMode="auto">
          <a:xfrm>
            <a:off x="477788" y="2039192"/>
            <a:ext cx="4968552" cy="3910088"/>
          </a:xfrm>
          <a:prstGeom prst="rect">
            <a:avLst/>
          </a:prstGeom>
          <a:noFill/>
          <a:ln>
            <a:noFill/>
          </a:ln>
          <a:effectLst>
            <a:glow rad="63500">
              <a:schemeClr val="accent1">
                <a:satMod val="175000"/>
                <a:alpha val="40000"/>
              </a:schemeClr>
            </a:glow>
            <a:outerShdw dist="35921" dir="2700000" algn="ctr" rotWithShape="0">
              <a:schemeClr val="bg2"/>
            </a:outerShdw>
          </a:effectLst>
          <a:extLst/>
        </p:spPr>
      </p:pic>
    </p:spTree>
    <p:extLst>
      <p:ext uri="{BB962C8B-B14F-4D97-AF65-F5344CB8AC3E}">
        <p14:creationId xmlns:p14="http://schemas.microsoft.com/office/powerpoint/2010/main" val="318843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68" y="116632"/>
            <a:ext cx="9753600" cy="702962"/>
          </a:xfrm>
        </p:spPr>
        <p:txBody>
          <a:bodyPr/>
          <a:lstStyle/>
          <a:p>
            <a:r>
              <a:rPr lang="en-GB" dirty="0" smtClean="0"/>
              <a:t>Area for detailed investigation</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64" y="977600"/>
            <a:ext cx="6563868" cy="5763768"/>
          </a:xfrm>
          <a:prstGeom prst="rect">
            <a:avLst/>
          </a:prstGeom>
        </p:spPr>
      </p:pic>
      <p:pic>
        <p:nvPicPr>
          <p:cNvPr id="4" name="Picture 2" descr="DisiRegFlow_Feb2012_b-highr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413" t="22386" r="30017" b="28941"/>
          <a:stretch/>
        </p:blipFill>
        <p:spPr bwMode="auto">
          <a:xfrm>
            <a:off x="7238217" y="793507"/>
            <a:ext cx="4688843" cy="601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8038628" y="3501008"/>
            <a:ext cx="936104" cy="720080"/>
          </a:xfrm>
          <a:prstGeom prst="roundRect">
            <a:avLst/>
          </a:prstGeom>
          <a:solidFill>
            <a:srgbClr val="FFC000">
              <a:alpha val="35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a:p>
        </p:txBody>
      </p:sp>
      <p:sp>
        <p:nvSpPr>
          <p:cNvPr id="6" name="Oval 5"/>
          <p:cNvSpPr/>
          <p:nvPr/>
        </p:nvSpPr>
        <p:spPr>
          <a:xfrm>
            <a:off x="2494012" y="3068960"/>
            <a:ext cx="504056" cy="432048"/>
          </a:xfrm>
          <a:prstGeom prst="ellipse">
            <a:avLst/>
          </a:prstGeom>
          <a:solidFill>
            <a:srgbClr val="00B050">
              <a:alpha val="62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70187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778098"/>
          </a:xfrm>
        </p:spPr>
        <p:txBody>
          <a:bodyPr/>
          <a:lstStyle/>
          <a:p>
            <a:r>
              <a:rPr lang="en-GB" dirty="0" smtClean="0"/>
              <a:t>Many configurations of aquifers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788" y="1412776"/>
            <a:ext cx="11086332" cy="5328592"/>
          </a:xfrm>
        </p:spPr>
      </p:pic>
    </p:spTree>
    <p:extLst>
      <p:ext uri="{BB962C8B-B14F-4D97-AF65-F5344CB8AC3E}">
        <p14:creationId xmlns:p14="http://schemas.microsoft.com/office/powerpoint/2010/main" val="348228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274638"/>
            <a:ext cx="11089232" cy="778098"/>
          </a:xfrm>
        </p:spPr>
        <p:txBody>
          <a:bodyPr>
            <a:normAutofit/>
          </a:bodyPr>
          <a:lstStyle/>
          <a:p>
            <a:r>
              <a:rPr lang="en-GB" dirty="0" smtClean="0"/>
              <a:t>Multiple pump testing &amp; quality analysis</a:t>
            </a:r>
            <a:endParaRPr lang="en-GB" dirty="0"/>
          </a:p>
        </p:txBody>
      </p:sp>
      <p:graphicFrame>
        <p:nvGraphicFramePr>
          <p:cNvPr id="4" name="Chart 3"/>
          <p:cNvGraphicFramePr>
            <a:graphicFrameLocks noGrp="1"/>
          </p:cNvGraphicFramePr>
          <p:nvPr>
            <p:extLst>
              <p:ext uri="{D42A27DB-BD31-4B8C-83A1-F6EECF244321}">
                <p14:modId xmlns:p14="http://schemas.microsoft.com/office/powerpoint/2010/main" val="1717839403"/>
              </p:ext>
            </p:extLst>
          </p:nvPr>
        </p:nvGraphicFramePr>
        <p:xfrm>
          <a:off x="189756" y="908720"/>
          <a:ext cx="6480720"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noGrp="1"/>
          </p:cNvGraphicFramePr>
          <p:nvPr>
            <p:extLst>
              <p:ext uri="{D42A27DB-BD31-4B8C-83A1-F6EECF244321}">
                <p14:modId xmlns:p14="http://schemas.microsoft.com/office/powerpoint/2010/main" val="1435559452"/>
              </p:ext>
            </p:extLst>
          </p:nvPr>
        </p:nvGraphicFramePr>
        <p:xfrm>
          <a:off x="405780" y="3933056"/>
          <a:ext cx="6258664" cy="2516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noGrp="1"/>
          </p:cNvGraphicFramePr>
          <p:nvPr>
            <p:extLst>
              <p:ext uri="{D42A27DB-BD31-4B8C-83A1-F6EECF244321}">
                <p14:modId xmlns:p14="http://schemas.microsoft.com/office/powerpoint/2010/main" val="1633842053"/>
              </p:ext>
            </p:extLst>
          </p:nvPr>
        </p:nvGraphicFramePr>
        <p:xfrm>
          <a:off x="6742484" y="4149080"/>
          <a:ext cx="5184576"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noGrp="1"/>
          </p:cNvGraphicFramePr>
          <p:nvPr>
            <p:extLst>
              <p:ext uri="{D42A27DB-BD31-4B8C-83A1-F6EECF244321}">
                <p14:modId xmlns:p14="http://schemas.microsoft.com/office/powerpoint/2010/main" val="3710223044"/>
              </p:ext>
            </p:extLst>
          </p:nvPr>
        </p:nvGraphicFramePr>
        <p:xfrm>
          <a:off x="7462564" y="1052736"/>
          <a:ext cx="4104456" cy="2819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950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6" grpId="0">
        <p:bldAsOne/>
      </p:bldGraphic>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850106"/>
          </a:xfrm>
        </p:spPr>
        <p:txBody>
          <a:bodyPr/>
          <a:lstStyle/>
          <a:p>
            <a:r>
              <a:rPr lang="en-GB" dirty="0" smtClean="0"/>
              <a:t>Step pump tests</a:t>
            </a:r>
            <a:endParaRPr lang="en-GB"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510"/>
          <a:stretch/>
        </p:blipFill>
        <p:spPr bwMode="auto">
          <a:xfrm>
            <a:off x="565718" y="1340768"/>
            <a:ext cx="10857286" cy="495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2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56" y="116632"/>
            <a:ext cx="11737304" cy="706090"/>
          </a:xfrm>
        </p:spPr>
        <p:txBody>
          <a:bodyPr>
            <a:normAutofit fontScale="90000"/>
          </a:bodyPr>
          <a:lstStyle/>
          <a:p>
            <a:r>
              <a:rPr lang="en-GB" dirty="0" smtClean="0"/>
              <a:t>Analysis of long term pump &amp; recovery tests</a:t>
            </a:r>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843" y="836712"/>
            <a:ext cx="40497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331" y="692696"/>
            <a:ext cx="4049713"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J:\2014_FILESYSTEM\Personal\Photos\PHOTO_Library\wadiAraba\Untitle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349" y="2636912"/>
            <a:ext cx="2864743"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J:\2014_FILESYSTEM\Personal\Photos\PHOTO_Library\QD_Pts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8628" y="4342426"/>
            <a:ext cx="3579864" cy="247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0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a:xfrm>
            <a:off x="981844" y="332656"/>
            <a:ext cx="9753600" cy="619472"/>
          </a:xfrm>
        </p:spPr>
        <p:txBody>
          <a:bodyPr>
            <a:normAutofit/>
          </a:bodyPr>
          <a:lstStyle/>
          <a:p>
            <a:r>
              <a:rPr lang="en-GB" altLang="en-US" sz="3200" dirty="0"/>
              <a:t>Water Quality </a:t>
            </a:r>
            <a:r>
              <a:rPr lang="en-GB" altLang="en-US" sz="3200" dirty="0" smtClean="0"/>
              <a:t>from selected wells</a:t>
            </a:r>
            <a:endParaRPr lang="en-GB" altLang="en-US" sz="3200" dirty="0"/>
          </a:p>
        </p:txBody>
      </p:sp>
      <p:pic>
        <p:nvPicPr>
          <p:cNvPr id="717848" name="Picture 2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221"/>
          <a:stretch>
            <a:fillRect/>
          </a:stretch>
        </p:blipFill>
        <p:spPr>
          <a:xfrm>
            <a:off x="239122" y="1844676"/>
            <a:ext cx="11757137" cy="4022725"/>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850" name="Text Box 26"/>
          <p:cNvSpPr txBox="1">
            <a:spLocks noChangeArrowheads="1"/>
          </p:cNvSpPr>
          <p:nvPr/>
        </p:nvSpPr>
        <p:spPr bwMode="auto">
          <a:xfrm>
            <a:off x="1295063" y="4221164"/>
            <a:ext cx="5374933"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200"/>
              <a:t>Note: Typical Average Values for Dubaydib area</a:t>
            </a:r>
          </a:p>
          <a:p>
            <a:pPr>
              <a:spcBef>
                <a:spcPct val="50000"/>
              </a:spcBef>
            </a:pPr>
            <a:r>
              <a:rPr lang="en-GB" altLang="en-US" sz="1200"/>
              <a:t>Ec ranges about 300 – 550 us/cm</a:t>
            </a:r>
            <a:endParaRPr lang="en-US" altLang="en-US" sz="1200"/>
          </a:p>
        </p:txBody>
      </p:sp>
      <p:sp>
        <p:nvSpPr>
          <p:cNvPr id="717851" name="Text Box 27"/>
          <p:cNvSpPr txBox="1">
            <a:spLocks noChangeArrowheads="1"/>
          </p:cNvSpPr>
          <p:nvPr/>
        </p:nvSpPr>
        <p:spPr bwMode="auto">
          <a:xfrm>
            <a:off x="431688" y="1412876"/>
            <a:ext cx="11132884"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ltLang="en-US" sz="1200" dirty="0"/>
              <a:t>                                                Water Quality Long term Monitoring 		           Test Wells</a:t>
            </a:r>
          </a:p>
          <a:p>
            <a:pPr algn="l">
              <a:spcBef>
                <a:spcPct val="50000"/>
              </a:spcBef>
            </a:pPr>
            <a:r>
              <a:rPr lang="en-GB" altLang="en-US" sz="1200" dirty="0"/>
              <a:t>                                       </a:t>
            </a:r>
            <a:r>
              <a:rPr lang="en-GB" altLang="en-US" sz="1200" dirty="0" smtClean="0"/>
              <a:t>                   Data </a:t>
            </a:r>
            <a:r>
              <a:rPr lang="en-GB" altLang="en-US" sz="1200" dirty="0"/>
              <a:t>from existing well at </a:t>
            </a:r>
            <a:r>
              <a:rPr lang="en-GB" altLang="en-US" sz="1200" dirty="0" err="1"/>
              <a:t>Dubaydib</a:t>
            </a:r>
            <a:r>
              <a:rPr lang="en-GB" altLang="en-US" sz="1200" dirty="0"/>
              <a:t>                                     </a:t>
            </a:r>
            <a:r>
              <a:rPr lang="en-GB" altLang="en-US" sz="1200" dirty="0" smtClean="0"/>
              <a:t>       </a:t>
            </a:r>
            <a:r>
              <a:rPr lang="en-GB" altLang="en-US" sz="1200" dirty="0"/>
              <a:t>drilled 2002</a:t>
            </a:r>
            <a:endParaRPr lang="en-US" altLang="en-US" sz="1200" dirty="0"/>
          </a:p>
        </p:txBody>
      </p:sp>
      <p:sp>
        <p:nvSpPr>
          <p:cNvPr id="717852" name="Line 28"/>
          <p:cNvSpPr>
            <a:spLocks noChangeShapeType="1"/>
          </p:cNvSpPr>
          <p:nvPr/>
        </p:nvSpPr>
        <p:spPr bwMode="auto">
          <a:xfrm flipH="1">
            <a:off x="1295063" y="1844675"/>
            <a:ext cx="1536300"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853" name="Line 29"/>
          <p:cNvSpPr>
            <a:spLocks noChangeShapeType="1"/>
          </p:cNvSpPr>
          <p:nvPr/>
        </p:nvSpPr>
        <p:spPr bwMode="auto">
          <a:xfrm flipH="1">
            <a:off x="9262238" y="1844675"/>
            <a:ext cx="575583"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7854" name="Line 30"/>
          <p:cNvSpPr>
            <a:spLocks noChangeShapeType="1"/>
          </p:cNvSpPr>
          <p:nvPr/>
        </p:nvSpPr>
        <p:spPr bwMode="auto">
          <a:xfrm>
            <a:off x="8542684" y="1844675"/>
            <a:ext cx="2687467" cy="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89677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274638"/>
            <a:ext cx="10873208" cy="778098"/>
          </a:xfrm>
        </p:spPr>
        <p:txBody>
          <a:bodyPr>
            <a:normAutofit fontScale="90000"/>
          </a:bodyPr>
          <a:lstStyle/>
          <a:p>
            <a:r>
              <a:rPr lang="en-GB" dirty="0" smtClean="0"/>
              <a:t>Interpretation &amp; Analysis of drilling </a:t>
            </a:r>
            <a:r>
              <a:rPr lang="en-GB" dirty="0" err="1" smtClean="0"/>
              <a:t>DatA</a:t>
            </a:r>
            <a:endParaRPr lang="en-GB" dirty="0"/>
          </a:p>
        </p:txBody>
      </p:sp>
      <p:graphicFrame>
        <p:nvGraphicFramePr>
          <p:cNvPr id="4" name="Chart 3"/>
          <p:cNvGraphicFramePr>
            <a:graphicFrameLocks noGrp="1"/>
          </p:cNvGraphicFramePr>
          <p:nvPr>
            <p:extLst>
              <p:ext uri="{D42A27DB-BD31-4B8C-83A1-F6EECF244321}">
                <p14:modId xmlns:p14="http://schemas.microsoft.com/office/powerpoint/2010/main" val="2740887451"/>
              </p:ext>
            </p:extLst>
          </p:nvPr>
        </p:nvGraphicFramePr>
        <p:xfrm>
          <a:off x="2983865" y="980728"/>
          <a:ext cx="9204960" cy="561848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 y="2348880"/>
            <a:ext cx="3365719" cy="2955456"/>
          </a:xfrm>
          <a:prstGeom prst="rect">
            <a:avLst/>
          </a:prstGeom>
        </p:spPr>
      </p:pic>
      <p:cxnSp>
        <p:nvCxnSpPr>
          <p:cNvPr id="7" name="Straight Arrow Connector 6"/>
          <p:cNvCxnSpPr/>
          <p:nvPr/>
        </p:nvCxnSpPr>
        <p:spPr>
          <a:xfrm flipV="1">
            <a:off x="261764" y="3140968"/>
            <a:ext cx="2016224" cy="1152128"/>
          </a:xfrm>
          <a:prstGeom prst="straightConnector1">
            <a:avLst/>
          </a:prstGeom>
          <a:ln w="28575" cmpd="dbl">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36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778098"/>
          </a:xfrm>
        </p:spPr>
        <p:txBody>
          <a:bodyPr>
            <a:normAutofit fontScale="90000"/>
          </a:bodyPr>
          <a:lstStyle/>
          <a:p>
            <a:r>
              <a:rPr lang="en-US" dirty="0" smtClean="0"/>
              <a:t>geothermal gradient at 1500m depth</a:t>
            </a:r>
            <a:endParaRPr lang="en-US" dirty="0"/>
          </a:p>
        </p:txBody>
      </p:sp>
      <p:pic>
        <p:nvPicPr>
          <p:cNvPr id="4" name="Picture 3" descr="C:\Phosphate Deep Drilling last\Drawing\final-d\geophiscs\5-construction and le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5" y="1196752"/>
            <a:ext cx="7100193" cy="55437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462564" y="1303015"/>
            <a:ext cx="4464496" cy="5078313"/>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GB" sz="2400" dirty="0" smtClean="0"/>
              <a:t>At BH2 bottom hole water temperature reached over 60oC</a:t>
            </a:r>
          </a:p>
          <a:p>
            <a:pPr marL="342900" indent="-342900">
              <a:lnSpc>
                <a:spcPct val="90000"/>
              </a:lnSpc>
              <a:buFont typeface="Arial" panose="020B0604020202020204" pitchFamily="34" charset="0"/>
              <a:buChar char="•"/>
            </a:pPr>
            <a:r>
              <a:rPr lang="en-GB" sz="2400" dirty="0" smtClean="0"/>
              <a:t>Hot water  caused problems with measurement equipment</a:t>
            </a:r>
          </a:p>
          <a:p>
            <a:pPr marL="342900" indent="-342900">
              <a:lnSpc>
                <a:spcPct val="90000"/>
              </a:lnSpc>
              <a:buFont typeface="Arial" panose="020B0604020202020204" pitchFamily="34" charset="0"/>
              <a:buChar char="•"/>
            </a:pPr>
            <a:r>
              <a:rPr lang="en-GB" sz="2400" dirty="0" smtClean="0"/>
              <a:t>Special pump had to be acquired for the pump test</a:t>
            </a:r>
          </a:p>
          <a:p>
            <a:pPr marL="342900" indent="-342900">
              <a:lnSpc>
                <a:spcPct val="90000"/>
              </a:lnSpc>
              <a:buFont typeface="Arial" panose="020B0604020202020204" pitchFamily="34" charset="0"/>
              <a:buChar char="•"/>
            </a:pPr>
            <a:r>
              <a:rPr lang="en-GB" sz="2400" dirty="0" smtClean="0"/>
              <a:t>Coefficient of expansion of water affected readings</a:t>
            </a:r>
          </a:p>
          <a:p>
            <a:pPr marL="342900" indent="-342900">
              <a:lnSpc>
                <a:spcPct val="90000"/>
              </a:lnSpc>
              <a:buFont typeface="Arial" panose="020B0604020202020204" pitchFamily="34" charset="0"/>
              <a:buChar char="•"/>
            </a:pPr>
            <a:r>
              <a:rPr lang="en-GB" sz="2400" dirty="0" smtClean="0"/>
              <a:t>Taking water samples of the hot water was a problem</a:t>
            </a:r>
            <a:endParaRPr lang="en-GB" sz="2400" dirty="0"/>
          </a:p>
        </p:txBody>
      </p:sp>
    </p:spTree>
    <p:extLst>
      <p:ext uri="{BB962C8B-B14F-4D97-AF65-F5344CB8AC3E}">
        <p14:creationId xmlns:p14="http://schemas.microsoft.com/office/powerpoint/2010/main" val="17482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670196"/>
          </a:xfrm>
        </p:spPr>
        <p:txBody>
          <a:bodyPr/>
          <a:lstStyle/>
          <a:p>
            <a:r>
              <a:rPr lang="en-US" dirty="0"/>
              <a:t>Borehole geophysics, </a:t>
            </a:r>
          </a:p>
        </p:txBody>
      </p:sp>
      <p:pic>
        <p:nvPicPr>
          <p:cNvPr id="15362" name="Picture 2" descr="BDP-1 page 2"/>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rot="5400000">
            <a:off x="1553543" y="-202928"/>
            <a:ext cx="5724525" cy="802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J:\2014_FILESYSTEM\Personal\Photos\PHOTO_Library\QD_gph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644" y="3800202"/>
            <a:ext cx="3816424" cy="2581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74732" y="1412776"/>
            <a:ext cx="2664296" cy="1754326"/>
          </a:xfrm>
          <a:prstGeom prst="rect">
            <a:avLst/>
          </a:prstGeom>
          <a:noFill/>
        </p:spPr>
        <p:txBody>
          <a:bodyPr wrap="square" rtlCol="0">
            <a:spAutoFit/>
          </a:bodyPr>
          <a:lstStyle/>
          <a:p>
            <a:pPr>
              <a:lnSpc>
                <a:spcPct val="90000"/>
              </a:lnSpc>
            </a:pPr>
            <a:r>
              <a:rPr lang="en-GB" sz="2400" dirty="0" smtClean="0"/>
              <a:t>Gamma ray log – excellent marker, but sometimes contrast masked</a:t>
            </a:r>
            <a:endParaRPr lang="en-GB" sz="2400" dirty="0"/>
          </a:p>
        </p:txBody>
      </p:sp>
    </p:spTree>
    <p:extLst>
      <p:ext uri="{BB962C8B-B14F-4D97-AF65-F5344CB8AC3E}">
        <p14:creationId xmlns:p14="http://schemas.microsoft.com/office/powerpoint/2010/main" val="17482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778098"/>
          </a:xfrm>
        </p:spPr>
        <p:txBody>
          <a:bodyPr/>
          <a:lstStyle/>
          <a:p>
            <a:r>
              <a:rPr lang="en-US" dirty="0" smtClean="0"/>
              <a:t>In borehole water flow velocities</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156" y="883718"/>
            <a:ext cx="3672408" cy="5827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8548" y="1412776"/>
            <a:ext cx="4680520" cy="5078313"/>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GB" sz="2400" dirty="0" smtClean="0"/>
              <a:t>Logging after clearing well of drilling fluid</a:t>
            </a:r>
          </a:p>
          <a:p>
            <a:pPr marL="342900" indent="-342900">
              <a:lnSpc>
                <a:spcPct val="90000"/>
              </a:lnSpc>
              <a:buFont typeface="Arial" panose="020B0604020202020204" pitchFamily="34" charset="0"/>
              <a:buChar char="•"/>
            </a:pPr>
            <a:r>
              <a:rPr lang="en-GB" sz="2400" dirty="0" err="1" smtClean="0"/>
              <a:t>Uphole</a:t>
            </a:r>
            <a:r>
              <a:rPr lang="en-GB" sz="2400" dirty="0"/>
              <a:t> </a:t>
            </a:r>
            <a:r>
              <a:rPr lang="en-GB" sz="2400" dirty="0" smtClean="0"/>
              <a:t>&amp; downhole runs in static and dynamic condition</a:t>
            </a:r>
          </a:p>
          <a:p>
            <a:pPr marL="342900" indent="-342900">
              <a:lnSpc>
                <a:spcPct val="90000"/>
              </a:lnSpc>
              <a:buFont typeface="Arial" panose="020B0604020202020204" pitchFamily="34" charset="0"/>
              <a:buChar char="•"/>
            </a:pPr>
            <a:r>
              <a:rPr lang="en-GB" sz="2400" dirty="0" smtClean="0"/>
              <a:t>Identifies major fracture zones  and the potential for sand pumping</a:t>
            </a:r>
          </a:p>
          <a:p>
            <a:pPr marL="342900" indent="-342900">
              <a:lnSpc>
                <a:spcPct val="90000"/>
              </a:lnSpc>
              <a:buFont typeface="Arial" panose="020B0604020202020204" pitchFamily="34" charset="0"/>
              <a:buChar char="•"/>
            </a:pPr>
            <a:r>
              <a:rPr lang="en-GB" sz="2400" dirty="0" smtClean="0"/>
              <a:t>Decisions on need for screen / gravel pack</a:t>
            </a:r>
          </a:p>
          <a:p>
            <a:pPr marL="342900" indent="-342900">
              <a:lnSpc>
                <a:spcPct val="90000"/>
              </a:lnSpc>
              <a:buFont typeface="Arial" panose="020B0604020202020204" pitchFamily="34" charset="0"/>
              <a:buChar char="•"/>
            </a:pPr>
            <a:r>
              <a:rPr lang="en-GB" sz="2400" dirty="0" smtClean="0"/>
              <a:t>Identifies screen intervals required</a:t>
            </a:r>
          </a:p>
          <a:p>
            <a:pPr marL="342900" indent="-342900">
              <a:lnSpc>
                <a:spcPct val="90000"/>
              </a:lnSpc>
              <a:buFont typeface="Arial" panose="020B0604020202020204" pitchFamily="34" charset="0"/>
              <a:buChar char="•"/>
            </a:pPr>
            <a:r>
              <a:rPr lang="en-GB" sz="2400" dirty="0" smtClean="0"/>
              <a:t>Confirms screen slot sizes appropriate</a:t>
            </a:r>
          </a:p>
          <a:p>
            <a:pPr>
              <a:lnSpc>
                <a:spcPct val="90000"/>
              </a:lnSpc>
            </a:pPr>
            <a:endParaRPr lang="en-GB" sz="2400" dirty="0"/>
          </a:p>
        </p:txBody>
      </p:sp>
      <p:pic>
        <p:nvPicPr>
          <p:cNvPr id="27650" name="Picture 2" descr="D:\2014_FILESYSTEM\Projects&amp;PastJobs\10Sep2011-Backup_Dubaidib_all\Drilling_Dept\Wells&amp;Piezos\ObsnWell_Pz3\PZ3_08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3" y="2564904"/>
            <a:ext cx="3871979" cy="29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2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16632"/>
            <a:ext cx="11377264" cy="1325562"/>
          </a:xfrm>
        </p:spPr>
        <p:txBody>
          <a:bodyPr>
            <a:normAutofit fontScale="90000"/>
          </a:bodyPr>
          <a:lstStyle/>
          <a:p>
            <a:r>
              <a:rPr lang="en-US" dirty="0"/>
              <a:t>Pumping tests and 3D </a:t>
            </a:r>
            <a:r>
              <a:rPr lang="en-US" dirty="0" smtClean="0"/>
              <a:t>near-well </a:t>
            </a:r>
            <a:r>
              <a:rPr lang="en-US" dirty="0"/>
              <a:t>hydraulics, hydraulic conductivity distribution</a:t>
            </a:r>
          </a:p>
        </p:txBody>
      </p:sp>
      <p:pic>
        <p:nvPicPr>
          <p:cNvPr id="4" name="Picture 5" descr="IMAGE_0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1156" y="1485478"/>
            <a:ext cx="3671888" cy="48958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J:\2014_FILESYSTEM\Projects&amp;PastJobs\10Sep2011-Backup_Dubaidib_all\Photo-Album\IMAGE_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6180" y="3429000"/>
            <a:ext cx="3923928" cy="29429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2014_FILESYSTEM\Projects&amp;PastJobs\10Sep2011-Backup_Dubaidib_all\Drilling_Dept\Wells&amp;Piezos\Well_P4\Lake_P4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748" y="1700808"/>
            <a:ext cx="3888432" cy="291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29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274638"/>
            <a:ext cx="10421418" cy="850106"/>
          </a:xfrm>
        </p:spPr>
        <p:txBody>
          <a:bodyPr/>
          <a:lstStyle/>
          <a:p>
            <a:r>
              <a:rPr lang="en-GB" dirty="0" smtClean="0"/>
              <a:t>Full field 3D hydraulic interactions</a:t>
            </a:r>
            <a:endParaRPr lang="en-GB" dirty="0"/>
          </a:p>
        </p:txBody>
      </p:sp>
      <p:pic>
        <p:nvPicPr>
          <p:cNvPr id="4" name="Picture 2" descr="DisiRegFlow_Feb2012_b-highres"/>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6413" t="22386" r="30017" b="28941"/>
          <a:stretch/>
        </p:blipFill>
        <p:spPr bwMode="auto">
          <a:xfrm>
            <a:off x="8468273" y="1828800"/>
            <a:ext cx="338677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p:cNvGraphicFramePr>
            <a:graphicFrameLocks noGrp="1"/>
          </p:cNvGraphicFramePr>
          <p:nvPr>
            <p:extLst>
              <p:ext uri="{D42A27DB-BD31-4B8C-83A1-F6EECF244321}">
                <p14:modId xmlns:p14="http://schemas.microsoft.com/office/powerpoint/2010/main" val="1996029313"/>
              </p:ext>
            </p:extLst>
          </p:nvPr>
        </p:nvGraphicFramePr>
        <p:xfrm>
          <a:off x="189756" y="1700808"/>
          <a:ext cx="7920880" cy="4608600"/>
        </p:xfrm>
        <a:graphic>
          <a:graphicData uri="http://schemas.openxmlformats.org/presentationml/2006/ole">
            <mc:AlternateContent xmlns:mc="http://schemas.openxmlformats.org/markup-compatibility/2006">
              <mc:Choice xmlns:v="urn:schemas-microsoft-com:vml" Requires="v">
                <p:oleObj spid="_x0000_s25637" name="Worksheet" r:id="rId4" imgW="8596105" imgH="3846909" progId="Excel.Sheet.8">
                  <p:embed/>
                </p:oleObj>
              </mc:Choice>
              <mc:Fallback>
                <p:oleObj name="Worksheet" r:id="rId4" imgW="8596105" imgH="3846909" progId="Excel.Sheet.8">
                  <p:embed/>
                  <p:pic>
                    <p:nvPicPr>
                      <p:cNvPr id="0"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56" y="1700808"/>
                        <a:ext cx="7920880" cy="4608600"/>
                      </a:xfrm>
                      <a:prstGeom prst="rect">
                        <a:avLst/>
                      </a:prstGeom>
                      <a:noFill/>
                      <a:ln>
                        <a:noFill/>
                      </a:ln>
                    </p:spPr>
                  </p:pic>
                </p:oleObj>
              </mc:Fallback>
            </mc:AlternateContent>
          </a:graphicData>
        </a:graphic>
      </p:graphicFrame>
      <p:sp>
        <p:nvSpPr>
          <p:cNvPr id="6" name="Freeform 5"/>
          <p:cNvSpPr>
            <a:spLocks/>
          </p:cNvSpPr>
          <p:nvPr/>
        </p:nvSpPr>
        <p:spPr bwMode="auto">
          <a:xfrm>
            <a:off x="9443729" y="2636913"/>
            <a:ext cx="539115" cy="1872208"/>
          </a:xfrm>
          <a:custGeom>
            <a:avLst/>
            <a:gdLst>
              <a:gd name="T0" fmla="*/ 0 w 485178"/>
              <a:gd name="T1" fmla="*/ 1417320 h 1417320"/>
              <a:gd name="T2" fmla="*/ 137160 w 485178"/>
              <a:gd name="T3" fmla="*/ 1264920 h 1417320"/>
              <a:gd name="T4" fmla="*/ 248920 w 485178"/>
              <a:gd name="T5" fmla="*/ 1112520 h 1417320"/>
              <a:gd name="T6" fmla="*/ 396240 w 485178"/>
              <a:gd name="T7" fmla="*/ 833120 h 1417320"/>
              <a:gd name="T8" fmla="*/ 457200 w 485178"/>
              <a:gd name="T9" fmla="*/ 604520 h 1417320"/>
              <a:gd name="T10" fmla="*/ 482600 w 485178"/>
              <a:gd name="T11" fmla="*/ 406400 h 1417320"/>
              <a:gd name="T12" fmla="*/ 482600 w 485178"/>
              <a:gd name="T13" fmla="*/ 340360 h 1417320"/>
              <a:gd name="T14" fmla="*/ 467360 w 485178"/>
              <a:gd name="T15" fmla="*/ 299720 h 1417320"/>
              <a:gd name="T16" fmla="*/ 441960 w 485178"/>
              <a:gd name="T17" fmla="*/ 223520 h 1417320"/>
              <a:gd name="T18" fmla="*/ 411480 w 485178"/>
              <a:gd name="T19" fmla="*/ 172720 h 1417320"/>
              <a:gd name="T20" fmla="*/ 365760 w 485178"/>
              <a:gd name="T21" fmla="*/ 132080 h 1417320"/>
              <a:gd name="T22" fmla="*/ 279400 w 485178"/>
              <a:gd name="T23" fmla="*/ 71120 h 1417320"/>
              <a:gd name="T24" fmla="*/ 167640 w 485178"/>
              <a:gd name="T25" fmla="*/ 0 h 1417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5178" h="1417320">
                <a:moveTo>
                  <a:pt x="0" y="1417320"/>
                </a:moveTo>
                <a:cubicBezTo>
                  <a:pt x="47836" y="1366520"/>
                  <a:pt x="95673" y="1315720"/>
                  <a:pt x="137160" y="1264920"/>
                </a:cubicBezTo>
                <a:cubicBezTo>
                  <a:pt x="178647" y="1214120"/>
                  <a:pt x="205740" y="1184487"/>
                  <a:pt x="248920" y="1112520"/>
                </a:cubicBezTo>
                <a:cubicBezTo>
                  <a:pt x="292100" y="1040553"/>
                  <a:pt x="361527" y="917787"/>
                  <a:pt x="396240" y="833120"/>
                </a:cubicBezTo>
                <a:cubicBezTo>
                  <a:pt x="430953" y="748453"/>
                  <a:pt x="442807" y="675640"/>
                  <a:pt x="457200" y="604520"/>
                </a:cubicBezTo>
                <a:cubicBezTo>
                  <a:pt x="471593" y="533400"/>
                  <a:pt x="478367" y="450427"/>
                  <a:pt x="482600" y="406400"/>
                </a:cubicBezTo>
                <a:cubicBezTo>
                  <a:pt x="486833" y="362373"/>
                  <a:pt x="485140" y="358140"/>
                  <a:pt x="482600" y="340360"/>
                </a:cubicBezTo>
                <a:cubicBezTo>
                  <a:pt x="480060" y="322580"/>
                  <a:pt x="474133" y="319193"/>
                  <a:pt x="467360" y="299720"/>
                </a:cubicBezTo>
                <a:cubicBezTo>
                  <a:pt x="460587" y="280247"/>
                  <a:pt x="451273" y="244687"/>
                  <a:pt x="441960" y="223520"/>
                </a:cubicBezTo>
                <a:cubicBezTo>
                  <a:pt x="432647" y="202353"/>
                  <a:pt x="424180" y="187960"/>
                  <a:pt x="411480" y="172720"/>
                </a:cubicBezTo>
                <a:cubicBezTo>
                  <a:pt x="398780" y="157480"/>
                  <a:pt x="387773" y="149013"/>
                  <a:pt x="365760" y="132080"/>
                </a:cubicBezTo>
                <a:cubicBezTo>
                  <a:pt x="343747" y="115147"/>
                  <a:pt x="312420" y="93133"/>
                  <a:pt x="279400" y="71120"/>
                </a:cubicBezTo>
                <a:cubicBezTo>
                  <a:pt x="246380" y="49107"/>
                  <a:pt x="207010" y="24553"/>
                  <a:pt x="167640" y="0"/>
                </a:cubicBezTo>
              </a:path>
            </a:pathLst>
          </a:custGeom>
          <a:noFill/>
          <a:ln w="25400" cap="flat" cmpd="sng" algn="ctr">
            <a:solidFill>
              <a:srgbClr val="FF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sz="2600" smtClean="0">
              <a:solidFill>
                <a:srgbClr val="000000"/>
              </a:solidFill>
              <a:latin typeface="Arial" pitchFamily="34" charset="0"/>
            </a:endParaRPr>
          </a:p>
        </p:txBody>
      </p:sp>
    </p:spTree>
    <p:extLst>
      <p:ext uri="{BB962C8B-B14F-4D97-AF65-F5344CB8AC3E}">
        <p14:creationId xmlns:p14="http://schemas.microsoft.com/office/powerpoint/2010/main" val="16573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groundwater model ??</a:t>
            </a:r>
            <a:endParaRPr lang="en-GB" dirty="0"/>
          </a:p>
        </p:txBody>
      </p:sp>
      <p:sp>
        <p:nvSpPr>
          <p:cNvPr id="3" name="Content Placeholder 2"/>
          <p:cNvSpPr>
            <a:spLocks noGrp="1"/>
          </p:cNvSpPr>
          <p:nvPr>
            <p:ph idx="1"/>
          </p:nvPr>
        </p:nvSpPr>
        <p:spPr/>
        <p:txBody>
          <a:bodyPr>
            <a:normAutofit/>
          </a:bodyPr>
          <a:lstStyle/>
          <a:p>
            <a:r>
              <a:rPr lang="en-GB" dirty="0"/>
              <a:t>A model may be defined as a simplified version of a </a:t>
            </a:r>
            <a:r>
              <a:rPr lang="en-GB" dirty="0" smtClean="0"/>
              <a:t>real-world system </a:t>
            </a:r>
            <a:r>
              <a:rPr lang="en-GB" dirty="0"/>
              <a:t>(here, a ground-water system) that </a:t>
            </a:r>
            <a:r>
              <a:rPr lang="en-GB" dirty="0" smtClean="0"/>
              <a:t>approximately simulates </a:t>
            </a:r>
            <a:r>
              <a:rPr lang="en-GB" dirty="0"/>
              <a:t>the relevant excitation-response relations of </a:t>
            </a:r>
            <a:r>
              <a:rPr lang="en-GB" dirty="0" smtClean="0"/>
              <a:t>the real-world </a:t>
            </a:r>
            <a:r>
              <a:rPr lang="en-GB" dirty="0"/>
              <a:t>system</a:t>
            </a:r>
            <a:r>
              <a:rPr lang="en-GB" dirty="0" smtClean="0"/>
              <a:t>.</a:t>
            </a:r>
          </a:p>
          <a:p>
            <a:r>
              <a:rPr lang="en-GB" dirty="0" smtClean="0"/>
              <a:t>The </a:t>
            </a:r>
            <a:r>
              <a:rPr lang="en-GB" dirty="0"/>
              <a:t>first step in the </a:t>
            </a:r>
            <a:r>
              <a:rPr lang="en-GB" dirty="0" smtClean="0"/>
              <a:t>modelling process </a:t>
            </a:r>
            <a:r>
              <a:rPr lang="en-GB" dirty="0"/>
              <a:t>is the construction of </a:t>
            </a:r>
            <a:r>
              <a:rPr lang="en-GB" dirty="0" smtClean="0"/>
              <a:t>a conceptual model consisting of </a:t>
            </a:r>
            <a:r>
              <a:rPr lang="en-GB" dirty="0"/>
              <a:t>a set of assumptions </a:t>
            </a:r>
            <a:r>
              <a:rPr lang="en-GB" dirty="0" smtClean="0"/>
              <a:t>that verbally </a:t>
            </a:r>
            <a:r>
              <a:rPr lang="en-GB" dirty="0"/>
              <a:t>describe the </a:t>
            </a:r>
            <a:r>
              <a:rPr lang="en-GB" dirty="0" smtClean="0"/>
              <a:t>system’s composition</a:t>
            </a:r>
          </a:p>
          <a:p>
            <a:pPr marL="45720" indent="0">
              <a:buNone/>
            </a:pPr>
            <a:endParaRPr lang="en-GB" dirty="0"/>
          </a:p>
        </p:txBody>
      </p:sp>
    </p:spTree>
    <p:extLst>
      <p:ext uri="{BB962C8B-B14F-4D97-AF65-F5344CB8AC3E}">
        <p14:creationId xmlns:p14="http://schemas.microsoft.com/office/powerpoint/2010/main" val="41373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908" y="260648"/>
            <a:ext cx="9753600" cy="634082"/>
          </a:xfrm>
        </p:spPr>
        <p:txBody>
          <a:bodyPr>
            <a:normAutofit fontScale="90000"/>
          </a:bodyPr>
          <a:lstStyle/>
          <a:p>
            <a:r>
              <a:rPr lang="en-US" dirty="0" smtClean="0"/>
              <a:t>Horizontal &amp; vertical flow system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08107483"/>
              </p:ext>
            </p:extLst>
          </p:nvPr>
        </p:nvGraphicFramePr>
        <p:xfrm>
          <a:off x="5230316" y="1097475"/>
          <a:ext cx="6724105" cy="3384376"/>
        </p:xfrm>
        <a:graphic>
          <a:graphicData uri="http://schemas.openxmlformats.org/presentationml/2006/ole">
            <mc:AlternateContent xmlns:mc="http://schemas.openxmlformats.org/markup-compatibility/2006">
              <mc:Choice xmlns:v="urn:schemas-microsoft-com:vml" Requires="v">
                <p:oleObj spid="_x0000_s1076" name="Worksheet" r:id="rId3" imgW="8596105" imgH="3846909" progId="Excel.Sheet.8">
                  <p:embed/>
                </p:oleObj>
              </mc:Choice>
              <mc:Fallback>
                <p:oleObj name="Worksheet" r:id="rId3" imgW="8596105" imgH="3846909" progId="Excel.Sheet.8">
                  <p:embed/>
                  <p:pic>
                    <p:nvPicPr>
                      <p:cNvPr id="0" name="Chart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316" y="1097475"/>
                        <a:ext cx="6724105" cy="3384376"/>
                      </a:xfrm>
                      <a:prstGeom prst="rect">
                        <a:avLst/>
                      </a:prstGeom>
                      <a:noFill/>
                      <a:ln>
                        <a:noFill/>
                      </a:ln>
                      <a:extLst/>
                    </p:spPr>
                  </p:pic>
                </p:oleObj>
              </mc:Fallback>
            </mc:AlternateContent>
          </a:graphicData>
        </a:graphic>
      </p:graphicFrame>
      <p:pic>
        <p:nvPicPr>
          <p:cNvPr id="104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85" y="1537320"/>
            <a:ext cx="5643687" cy="1434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764" y="3140969"/>
            <a:ext cx="551136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7788" y="4941167"/>
            <a:ext cx="5832648" cy="1089529"/>
          </a:xfrm>
          <a:prstGeom prst="rect">
            <a:avLst/>
          </a:prstGeom>
          <a:noFill/>
        </p:spPr>
        <p:txBody>
          <a:bodyPr wrap="square" rtlCol="0">
            <a:spAutoFit/>
          </a:bodyPr>
          <a:lstStyle/>
          <a:p>
            <a:pPr>
              <a:lnSpc>
                <a:spcPct val="90000"/>
              </a:lnSpc>
            </a:pPr>
            <a:r>
              <a:rPr lang="en-GB" sz="2400" dirty="0" smtClean="0"/>
              <a:t>Pumping test analysis – </a:t>
            </a:r>
            <a:r>
              <a:rPr lang="en-GB" sz="2400" dirty="0" err="1" smtClean="0"/>
              <a:t>Hantush</a:t>
            </a:r>
            <a:r>
              <a:rPr lang="en-GB" sz="2400" dirty="0" smtClean="0"/>
              <a:t> &amp; </a:t>
            </a:r>
            <a:r>
              <a:rPr lang="en-GB" sz="2400" dirty="0" err="1" smtClean="0"/>
              <a:t>Boutlon-Strelsova</a:t>
            </a:r>
            <a:r>
              <a:rPr lang="en-GB" sz="2400" dirty="0" smtClean="0"/>
              <a:t> – BH5 constant rate test</a:t>
            </a:r>
            <a:endParaRPr lang="en-GB" sz="2400" dirty="0"/>
          </a:p>
        </p:txBody>
      </p:sp>
    </p:spTree>
    <p:extLst>
      <p:ext uri="{BB962C8B-B14F-4D97-AF65-F5344CB8AC3E}">
        <p14:creationId xmlns:p14="http://schemas.microsoft.com/office/powerpoint/2010/main" val="469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a:xfrm>
            <a:off x="333772" y="274638"/>
            <a:ext cx="11521280" cy="706090"/>
          </a:xfrm>
        </p:spPr>
        <p:txBody>
          <a:bodyPr>
            <a:normAutofit fontScale="90000"/>
          </a:bodyPr>
          <a:lstStyle/>
          <a:p>
            <a:r>
              <a:rPr lang="en-GB" altLang="en-US" dirty="0"/>
              <a:t>Interpreting </a:t>
            </a:r>
            <a:r>
              <a:rPr lang="en-GB" altLang="en-US" dirty="0" smtClean="0"/>
              <a:t>data – what have we modelled?</a:t>
            </a:r>
            <a:endParaRPr lang="en-GB" altLang="en-US" dirty="0"/>
          </a:p>
        </p:txBody>
      </p:sp>
      <p:pic>
        <p:nvPicPr>
          <p:cNvPr id="243715" name="Picture 3" descr="DatUnce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9188" y="1916113"/>
            <a:ext cx="3254586" cy="3714750"/>
          </a:xfrm>
          <a:prstGeom prst="rect">
            <a:avLst/>
          </a:prstGeom>
          <a:noFill/>
          <a:extLst>
            <a:ext uri="{909E8E84-426E-40DD-AFC4-6F175D3DCCD1}">
              <a14:hiddenFill xmlns:a14="http://schemas.microsoft.com/office/drawing/2010/main">
                <a:solidFill>
                  <a:srgbClr val="FFFFFF"/>
                </a:solidFill>
              </a14:hiddenFill>
            </a:ext>
          </a:extLst>
        </p:spPr>
      </p:pic>
      <p:sp>
        <p:nvSpPr>
          <p:cNvPr id="243716" name="Rectangle 4"/>
          <p:cNvSpPr>
            <a:spLocks noChangeArrowheads="1"/>
          </p:cNvSpPr>
          <p:nvPr/>
        </p:nvSpPr>
        <p:spPr bwMode="auto">
          <a:xfrm>
            <a:off x="5518829" y="1412875"/>
            <a:ext cx="4223766" cy="129540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3717" name="Rectangle 5"/>
          <p:cNvSpPr>
            <a:spLocks noChangeArrowheads="1"/>
          </p:cNvSpPr>
          <p:nvPr/>
        </p:nvSpPr>
        <p:spPr bwMode="auto">
          <a:xfrm>
            <a:off x="4943246" y="1989138"/>
            <a:ext cx="2877917" cy="381635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3718" name="Rectangle 6"/>
          <p:cNvSpPr>
            <a:spLocks noChangeArrowheads="1"/>
          </p:cNvSpPr>
          <p:nvPr/>
        </p:nvSpPr>
        <p:spPr bwMode="auto">
          <a:xfrm>
            <a:off x="8686655" y="1989138"/>
            <a:ext cx="2014542" cy="3816350"/>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3719" name="Rectangle 7"/>
          <p:cNvSpPr>
            <a:spLocks noChangeArrowheads="1"/>
          </p:cNvSpPr>
          <p:nvPr/>
        </p:nvSpPr>
        <p:spPr bwMode="auto">
          <a:xfrm>
            <a:off x="5614055" y="3933826"/>
            <a:ext cx="5374933" cy="2232025"/>
          </a:xfrm>
          <a:prstGeom prst="rect">
            <a:avLst/>
          </a:prstGeom>
          <a:solidFill>
            <a:schemeClr val="bg1"/>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p:cNvSpPr txBox="1"/>
          <p:nvPr/>
        </p:nvSpPr>
        <p:spPr>
          <a:xfrm>
            <a:off x="261764" y="4211679"/>
            <a:ext cx="3312368" cy="1089529"/>
          </a:xfrm>
          <a:prstGeom prst="rect">
            <a:avLst/>
          </a:prstGeom>
          <a:noFill/>
        </p:spPr>
        <p:txBody>
          <a:bodyPr wrap="square" rtlCol="0">
            <a:spAutoFit/>
          </a:bodyPr>
          <a:lstStyle/>
          <a:p>
            <a:pPr>
              <a:lnSpc>
                <a:spcPct val="90000"/>
              </a:lnSpc>
            </a:pPr>
            <a:r>
              <a:rPr lang="en-GB" sz="2400" dirty="0" smtClean="0"/>
              <a:t>Thank you for your attention</a:t>
            </a:r>
          </a:p>
          <a:p>
            <a:pPr>
              <a:lnSpc>
                <a:spcPct val="90000"/>
              </a:lnSpc>
            </a:pPr>
            <a:r>
              <a:rPr lang="en-GB" sz="2400" dirty="0" smtClean="0"/>
              <a:t>Question ??</a:t>
            </a:r>
            <a:endParaRPr lang="en-GB" sz="2400" dirty="0"/>
          </a:p>
        </p:txBody>
      </p:sp>
    </p:spTree>
    <p:extLst>
      <p:ext uri="{BB962C8B-B14F-4D97-AF65-F5344CB8AC3E}">
        <p14:creationId xmlns:p14="http://schemas.microsoft.com/office/powerpoint/2010/main" val="3176897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43716"/>
                                        </p:tgtEl>
                                      </p:cBhvr>
                                    </p:animEffect>
                                    <p:set>
                                      <p:cBhvr>
                                        <p:cTn id="7" dur="1" fill="hold">
                                          <p:stCondLst>
                                            <p:cond delay="499"/>
                                          </p:stCondLst>
                                        </p:cTn>
                                        <p:tgtEl>
                                          <p:spTgt spid="243716"/>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243717"/>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243718"/>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2437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animBg="1"/>
      <p:bldP spid="243717" grpId="0" animBg="1"/>
      <p:bldP spid="243718" grpId="0" animBg="1"/>
      <p:bldP spid="2437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05780" y="260648"/>
            <a:ext cx="11449272" cy="1128810"/>
          </a:xfrm>
        </p:spPr>
        <p:txBody>
          <a:bodyPr>
            <a:normAutofit/>
          </a:bodyPr>
          <a:lstStyle/>
          <a:p>
            <a:r>
              <a:rPr lang="en-GB" sz="3200" dirty="0" smtClean="0"/>
              <a:t>Aquifer systems – the </a:t>
            </a:r>
            <a:r>
              <a:rPr lang="en-GB" sz="3200" dirty="0" smtClean="0"/>
              <a:t>basis</a:t>
            </a:r>
            <a:r>
              <a:rPr lang="en-GB" sz="3200" dirty="0" smtClean="0"/>
              <a:t/>
            </a:r>
            <a:br>
              <a:rPr lang="en-GB" sz="3200" dirty="0" smtClean="0"/>
            </a:br>
            <a:r>
              <a:rPr lang="en-GB" sz="2200" dirty="0" smtClean="0"/>
              <a:t>Key features:  </a:t>
            </a:r>
            <a:r>
              <a:rPr lang="en-GB" sz="2200" b="1" i="1" dirty="0" smtClean="0"/>
              <a:t>recharge – storage – discharge </a:t>
            </a:r>
            <a:endParaRPr lang="en-GB" sz="2200" b="1" i="1" dirty="0"/>
          </a:p>
        </p:txBody>
      </p:sp>
      <p:pic>
        <p:nvPicPr>
          <p:cNvPr id="238595" name="Picture 3"/>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0338" r="8627"/>
          <a:stretch>
            <a:fillRect/>
          </a:stretch>
        </p:blipFill>
        <p:spPr bwMode="auto">
          <a:xfrm>
            <a:off x="814705" y="2111376"/>
            <a:ext cx="10462075" cy="4378325"/>
          </a:xfrm>
          <a:prstGeom prst="rect">
            <a:avLst/>
          </a:prstGeom>
          <a:noFill/>
          <a:ln>
            <a:noFill/>
          </a:ln>
          <a:effectLst/>
          <a:extLst>
            <a:ext uri="{909E8E84-426E-40DD-AFC4-6F175D3DCCD1}">
              <a14:hiddenFill xmlns:a14="http://schemas.microsoft.com/office/drawing/2010/main">
                <a:solidFill>
                  <a:srgbClr val="33CCCC">
                    <a:alpha val="50000"/>
                  </a:srgbClr>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8596" name="Oval 4"/>
          <p:cNvSpPr>
            <a:spLocks noChangeArrowheads="1"/>
          </p:cNvSpPr>
          <p:nvPr/>
        </p:nvSpPr>
        <p:spPr bwMode="auto">
          <a:xfrm rot="1900993">
            <a:off x="2014542" y="1808164"/>
            <a:ext cx="1631526" cy="302418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597" name="Oval 5"/>
          <p:cNvSpPr>
            <a:spLocks noChangeArrowheads="1"/>
          </p:cNvSpPr>
          <p:nvPr/>
        </p:nvSpPr>
        <p:spPr bwMode="auto">
          <a:xfrm>
            <a:off x="5901847" y="2852739"/>
            <a:ext cx="1631524" cy="1800225"/>
          </a:xfrm>
          <a:prstGeom prst="ellipse">
            <a:avLst/>
          </a:prstGeom>
          <a:noFill/>
          <a:ln w="38100" algn="ctr">
            <a:solidFill>
              <a:srgbClr val="FF660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598" name="Oval 6"/>
          <p:cNvSpPr>
            <a:spLocks noChangeArrowheads="1"/>
          </p:cNvSpPr>
          <p:nvPr/>
        </p:nvSpPr>
        <p:spPr bwMode="auto">
          <a:xfrm rot="803887">
            <a:off x="3119155" y="4339956"/>
            <a:ext cx="7199025" cy="1223963"/>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599" name="AutoShape 7"/>
          <p:cNvSpPr>
            <a:spLocks noChangeArrowheads="1"/>
          </p:cNvSpPr>
          <p:nvPr/>
        </p:nvSpPr>
        <p:spPr bwMode="auto">
          <a:xfrm>
            <a:off x="9454804" y="4616451"/>
            <a:ext cx="480359" cy="792163"/>
          </a:xfrm>
          <a:prstGeom prst="upDownArrow">
            <a:avLst>
              <a:gd name="adj1" fmla="val 50000"/>
              <a:gd name="adj2" fmla="val 43965"/>
            </a:avLst>
          </a:prstGeom>
          <a:solidFill>
            <a:srgbClr val="FF9900">
              <a:alpha val="89999"/>
            </a:srgbClr>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Cloud Callout 1"/>
          <p:cNvSpPr/>
          <p:nvPr/>
        </p:nvSpPr>
        <p:spPr>
          <a:xfrm>
            <a:off x="405780" y="5638168"/>
            <a:ext cx="2514915" cy="1188493"/>
          </a:xfrm>
          <a:prstGeom prst="cloudCallout">
            <a:avLst>
              <a:gd name="adj1" fmla="val 20819"/>
              <a:gd name="adj2" fmla="val -14878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smtClean="0"/>
              <a:t>Climate variability</a:t>
            </a:r>
            <a:endParaRPr lang="en-GB" sz="2400" dirty="0"/>
          </a:p>
        </p:txBody>
      </p:sp>
      <p:sp>
        <p:nvSpPr>
          <p:cNvPr id="3" name="Rounded Rectangular Callout 2"/>
          <p:cNvSpPr/>
          <p:nvPr/>
        </p:nvSpPr>
        <p:spPr>
          <a:xfrm>
            <a:off x="4078188" y="5877272"/>
            <a:ext cx="2640480" cy="792088"/>
          </a:xfrm>
          <a:prstGeom prst="wedgeRoundRectCallout">
            <a:avLst>
              <a:gd name="adj1" fmla="val -10897"/>
              <a:gd name="adj2" fmla="val -1601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smtClean="0"/>
              <a:t>Anthropogenic</a:t>
            </a:r>
            <a:endParaRPr lang="en-GB" sz="2400" dirty="0"/>
          </a:p>
        </p:txBody>
      </p:sp>
      <p:sp>
        <p:nvSpPr>
          <p:cNvPr id="4" name="Line Callout 1 3"/>
          <p:cNvSpPr/>
          <p:nvPr/>
        </p:nvSpPr>
        <p:spPr>
          <a:xfrm>
            <a:off x="8686700" y="1628800"/>
            <a:ext cx="2016224" cy="671811"/>
          </a:xfrm>
          <a:prstGeom prst="borderCallout1">
            <a:avLst>
              <a:gd name="adj1" fmla="val 18750"/>
              <a:gd name="adj2" fmla="val -8333"/>
              <a:gd name="adj3" fmla="val 204860"/>
              <a:gd name="adj4" fmla="val -6910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dirty="0" smtClean="0"/>
              <a:t>Dependent ecosystems</a:t>
            </a:r>
            <a:endParaRPr lang="en-GB" sz="2400" dirty="0"/>
          </a:p>
        </p:txBody>
      </p:sp>
      <p:sp>
        <p:nvSpPr>
          <p:cNvPr id="6" name="Down Arrow 5"/>
          <p:cNvSpPr/>
          <p:nvPr/>
        </p:nvSpPr>
        <p:spPr>
          <a:xfrm>
            <a:off x="6814492" y="1646768"/>
            <a:ext cx="329560" cy="2047404"/>
          </a:xfrm>
          <a:prstGeom prst="downArrow">
            <a:avLst/>
          </a:prstGeom>
          <a:solidFill>
            <a:srgbClr val="E365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0498151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5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85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P spid="238597" grpId="0" animBg="1"/>
      <p:bldP spid="238598" grpId="0" animBg="1"/>
      <p:bldP spid="238599" grpId="0" animBg="1"/>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7614" y="274638"/>
            <a:ext cx="9753600" cy="778098"/>
          </a:xfrm>
        </p:spPr>
        <p:txBody>
          <a:bodyPr/>
          <a:lstStyle/>
          <a:p>
            <a:r>
              <a:rPr lang="en-GB" dirty="0" smtClean="0"/>
              <a:t>Conceptual understanding </a:t>
            </a:r>
            <a:endParaRPr lang="en-GB" dirty="0"/>
          </a:p>
        </p:txBody>
      </p:sp>
      <p:pic>
        <p:nvPicPr>
          <p:cNvPr id="266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26591" y="1484784"/>
            <a:ext cx="483976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6642262" y="1828800"/>
            <a:ext cx="4708734" cy="4343400"/>
          </a:xfrm>
        </p:spPr>
        <p:txBody>
          <a:bodyPr/>
          <a:lstStyle/>
          <a:p>
            <a:r>
              <a:rPr lang="en-GB" dirty="0"/>
              <a:t>A. Initial Steady State</a:t>
            </a:r>
          </a:p>
          <a:p>
            <a:r>
              <a:rPr lang="en-GB" dirty="0"/>
              <a:t>B. All flow to well </a:t>
            </a:r>
            <a:r>
              <a:rPr lang="en-GB" dirty="0" smtClean="0"/>
              <a:t>from storage</a:t>
            </a:r>
            <a:endParaRPr lang="en-GB" dirty="0"/>
          </a:p>
          <a:p>
            <a:r>
              <a:rPr lang="en-GB" dirty="0"/>
              <a:t>C. Changing </a:t>
            </a:r>
            <a:r>
              <a:rPr lang="en-GB" dirty="0" smtClean="0"/>
              <a:t>gradients cause changes to flow </a:t>
            </a:r>
            <a:r>
              <a:rPr lang="en-GB" dirty="0"/>
              <a:t>system</a:t>
            </a:r>
          </a:p>
          <a:p>
            <a:r>
              <a:rPr lang="en-GB" dirty="0"/>
              <a:t>Extreme case </a:t>
            </a:r>
            <a:r>
              <a:rPr lang="en-GB" dirty="0" smtClean="0"/>
              <a:t>– flow previously </a:t>
            </a:r>
            <a:r>
              <a:rPr lang="en-GB" dirty="0"/>
              <a:t>toward </a:t>
            </a:r>
            <a:r>
              <a:rPr lang="en-GB" dirty="0" smtClean="0"/>
              <a:t>stream </a:t>
            </a:r>
            <a:r>
              <a:rPr lang="en-GB" dirty="0"/>
              <a:t>reversed</a:t>
            </a:r>
          </a:p>
        </p:txBody>
      </p:sp>
    </p:spTree>
    <p:extLst>
      <p:ext uri="{BB962C8B-B14F-4D97-AF65-F5344CB8AC3E}">
        <p14:creationId xmlns:p14="http://schemas.microsoft.com/office/powerpoint/2010/main" val="378706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850106"/>
          </a:xfrm>
        </p:spPr>
        <p:txBody>
          <a:bodyPr/>
          <a:lstStyle/>
          <a:p>
            <a:r>
              <a:rPr lang="en-US" dirty="0" smtClean="0"/>
              <a:t>Terms used quantitative analysis</a:t>
            </a:r>
            <a:endParaRPr lang="en-US" dirty="0"/>
          </a:p>
        </p:txBody>
      </p:sp>
      <p:sp>
        <p:nvSpPr>
          <p:cNvPr id="3" name="Content Placeholder 2"/>
          <p:cNvSpPr>
            <a:spLocks noGrp="1"/>
          </p:cNvSpPr>
          <p:nvPr>
            <p:ph idx="1"/>
          </p:nvPr>
        </p:nvSpPr>
        <p:spPr>
          <a:xfrm>
            <a:off x="1237356" y="1052736"/>
            <a:ext cx="9753600" cy="5112568"/>
          </a:xfrm>
        </p:spPr>
        <p:txBody>
          <a:bodyPr>
            <a:noAutofit/>
          </a:bodyPr>
          <a:lstStyle/>
          <a:p>
            <a:r>
              <a:rPr lang="en-US" dirty="0" smtClean="0"/>
              <a:t>Flow nets – sub division into aquifer ‘blocks’, hydraulic boundaries</a:t>
            </a:r>
            <a:endParaRPr lang="en-US" dirty="0"/>
          </a:p>
          <a:p>
            <a:r>
              <a:rPr lang="en-US" dirty="0" smtClean="0"/>
              <a:t>Vertical &amp; horizontal flows</a:t>
            </a:r>
            <a:endParaRPr lang="en-US" dirty="0"/>
          </a:p>
          <a:p>
            <a:r>
              <a:rPr lang="en-US" dirty="0" smtClean="0"/>
              <a:t>Recharge &amp; discharge areas</a:t>
            </a:r>
          </a:p>
          <a:p>
            <a:r>
              <a:rPr lang="en-US" dirty="0" smtClean="0"/>
              <a:t>Hydrostatic head, confinement, </a:t>
            </a:r>
            <a:r>
              <a:rPr lang="en-US" dirty="0" err="1" smtClean="0"/>
              <a:t>piezometric</a:t>
            </a:r>
            <a:r>
              <a:rPr lang="en-US" dirty="0" smtClean="0"/>
              <a:t> heads, </a:t>
            </a:r>
            <a:r>
              <a:rPr lang="en-US" dirty="0" err="1"/>
              <a:t>s</a:t>
            </a:r>
            <a:r>
              <a:rPr lang="en-US" dirty="0" err="1" smtClean="0"/>
              <a:t>torativity</a:t>
            </a:r>
            <a:r>
              <a:rPr lang="en-US" dirty="0" smtClean="0"/>
              <a:t> variations</a:t>
            </a:r>
          </a:p>
          <a:p>
            <a:r>
              <a:rPr lang="en-US" dirty="0" smtClean="0"/>
              <a:t>Atmospheric (barometric) pressure and head variations (diurnal, long term)</a:t>
            </a:r>
          </a:p>
          <a:p>
            <a:r>
              <a:rPr lang="en-US" dirty="0" smtClean="0"/>
              <a:t>Depth distribution of temperature – geothermal gradient – temperature related coefficient of expansion, effect on SWL’s</a:t>
            </a:r>
          </a:p>
          <a:p>
            <a:r>
              <a:rPr lang="en-US" dirty="0" smtClean="0"/>
              <a:t>Borehole geophysics, while drilling and on completion</a:t>
            </a:r>
          </a:p>
          <a:p>
            <a:r>
              <a:rPr lang="en-US" dirty="0" smtClean="0"/>
              <a:t>Data loggers &amp; depth variations</a:t>
            </a:r>
          </a:p>
        </p:txBody>
      </p:sp>
    </p:spTree>
    <p:extLst>
      <p:ext uri="{BB962C8B-B14F-4D97-AF65-F5344CB8AC3E}">
        <p14:creationId xmlns:p14="http://schemas.microsoft.com/office/powerpoint/2010/main" val="141381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used</a:t>
            </a:r>
            <a:endParaRPr lang="en-US" dirty="0"/>
          </a:p>
        </p:txBody>
      </p:sp>
      <p:sp>
        <p:nvSpPr>
          <p:cNvPr id="3" name="Content Placeholder 2"/>
          <p:cNvSpPr>
            <a:spLocks noGrp="1"/>
          </p:cNvSpPr>
          <p:nvPr>
            <p:ph sz="half" idx="1"/>
          </p:nvPr>
        </p:nvSpPr>
        <p:spPr>
          <a:xfrm>
            <a:off x="233550" y="1828800"/>
            <a:ext cx="4708734" cy="4343400"/>
          </a:xfrm>
        </p:spPr>
        <p:txBody>
          <a:bodyPr>
            <a:normAutofit/>
          </a:bodyPr>
          <a:lstStyle/>
          <a:p>
            <a:r>
              <a:rPr lang="en-US" dirty="0" smtClean="0"/>
              <a:t>Pumping tests and 3D near well hydraulics, hydraulic </a:t>
            </a:r>
            <a:r>
              <a:rPr lang="en-US" dirty="0"/>
              <a:t>conductivity </a:t>
            </a:r>
            <a:r>
              <a:rPr lang="en-US" dirty="0" smtClean="0"/>
              <a:t>distribution</a:t>
            </a:r>
          </a:p>
          <a:p>
            <a:r>
              <a:rPr lang="en-US" dirty="0" smtClean="0"/>
              <a:t>Anisotropy and regional aquifer parameter </a:t>
            </a:r>
            <a:r>
              <a:rPr lang="en-US" dirty="0" smtClean="0"/>
              <a:t>distributions</a:t>
            </a:r>
          </a:p>
          <a:p>
            <a:r>
              <a:rPr lang="en-GB" dirty="0"/>
              <a:t>Quantification of flow nets</a:t>
            </a:r>
          </a:p>
          <a:p>
            <a:r>
              <a:rPr lang="en-GB" dirty="0"/>
              <a:t>Mass balance of the system (input = output  +/-  Storage)</a:t>
            </a:r>
          </a:p>
          <a:p>
            <a:pPr marL="45720" indent="0">
              <a:buNone/>
            </a:pPr>
            <a:endParaRPr lang="en-US" dirty="0"/>
          </a:p>
          <a:p>
            <a:endParaRPr lang="en-US" dirty="0" smtClean="0"/>
          </a:p>
        </p:txBody>
      </p:sp>
      <p:pic>
        <p:nvPicPr>
          <p:cNvPr id="276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2546" t="18588" r="7904" b="15925"/>
          <a:stretch/>
        </p:blipFill>
        <p:spPr bwMode="auto">
          <a:xfrm>
            <a:off x="5141048" y="1556792"/>
            <a:ext cx="690506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211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850106"/>
          </a:xfrm>
        </p:spPr>
        <p:txBody>
          <a:bodyPr/>
          <a:lstStyle/>
          <a:p>
            <a:r>
              <a:rPr lang="en-GB" dirty="0" smtClean="0"/>
              <a:t>Terms used</a:t>
            </a:r>
            <a:endParaRPr lang="en-GB" dirty="0"/>
          </a:p>
        </p:txBody>
      </p:sp>
      <p:sp>
        <p:nvSpPr>
          <p:cNvPr id="3" name="Content Placeholder 2"/>
          <p:cNvSpPr>
            <a:spLocks noGrp="1"/>
          </p:cNvSpPr>
          <p:nvPr>
            <p:ph sz="half" idx="1"/>
          </p:nvPr>
        </p:nvSpPr>
        <p:spPr>
          <a:xfrm>
            <a:off x="377566" y="1556792"/>
            <a:ext cx="5068774" cy="4615408"/>
          </a:xfrm>
        </p:spPr>
        <p:txBody>
          <a:bodyPr>
            <a:normAutofit fontScale="92500" lnSpcReduction="10000"/>
          </a:bodyPr>
          <a:lstStyle/>
          <a:p>
            <a:r>
              <a:rPr lang="en-GB" dirty="0" smtClean="0"/>
              <a:t>System </a:t>
            </a:r>
            <a:r>
              <a:rPr lang="en-GB" dirty="0"/>
              <a:t>boundaries – redefined with mass balance checks</a:t>
            </a:r>
          </a:p>
          <a:p>
            <a:r>
              <a:rPr lang="en-GB" dirty="0" smtClean="0"/>
              <a:t>Naturalised </a:t>
            </a:r>
            <a:r>
              <a:rPr lang="en-GB" dirty="0"/>
              <a:t>flow system – steady state analysis</a:t>
            </a:r>
          </a:p>
          <a:p>
            <a:r>
              <a:rPr lang="en-GB" dirty="0"/>
              <a:t>Transient flows – history match with level fluctuation data</a:t>
            </a:r>
          </a:p>
          <a:p>
            <a:r>
              <a:rPr lang="en-GB" dirty="0"/>
              <a:t>Well hydraulics to system hydraulics</a:t>
            </a:r>
          </a:p>
          <a:p>
            <a:r>
              <a:rPr lang="en-GB" dirty="0"/>
              <a:t>Geological – hydrological system quantification into models</a:t>
            </a:r>
          </a:p>
          <a:p>
            <a:r>
              <a:rPr lang="en-GB" dirty="0"/>
              <a:t>Formation dips and their implication for depth to formation</a:t>
            </a:r>
          </a:p>
          <a:p>
            <a:endParaRPr lang="en-GB" dirty="0"/>
          </a:p>
        </p:txBody>
      </p:sp>
      <p:pic>
        <p:nvPicPr>
          <p:cNvPr id="286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61857" y="188640"/>
            <a:ext cx="5665203" cy="2558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70476" y="2771519"/>
            <a:ext cx="4608512" cy="1089529"/>
          </a:xfrm>
          <a:prstGeom prst="rect">
            <a:avLst/>
          </a:prstGeom>
          <a:noFill/>
        </p:spPr>
        <p:txBody>
          <a:bodyPr wrap="square" rtlCol="0">
            <a:spAutoFit/>
          </a:bodyPr>
          <a:lstStyle/>
          <a:p>
            <a:pPr>
              <a:lnSpc>
                <a:spcPct val="90000"/>
              </a:lnSpc>
            </a:pPr>
            <a:r>
              <a:rPr lang="en-GB" sz="2400" dirty="0" smtClean="0"/>
              <a:t>The basic principle of groundwater flux and change of storage </a:t>
            </a:r>
            <a:endParaRPr lang="en-GB" sz="2400"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997" y="3829893"/>
            <a:ext cx="4244975" cy="291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06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922114"/>
          </a:xfrm>
        </p:spPr>
        <p:txBody>
          <a:bodyPr/>
          <a:lstStyle/>
          <a:p>
            <a:r>
              <a:rPr lang="en-GB" dirty="0" smtClean="0"/>
              <a:t>Types of models</a:t>
            </a:r>
            <a:endParaRPr lang="en-GB" dirty="0"/>
          </a:p>
        </p:txBody>
      </p:sp>
      <p:sp>
        <p:nvSpPr>
          <p:cNvPr id="3" name="Content Placeholder 2"/>
          <p:cNvSpPr>
            <a:spLocks noGrp="1"/>
          </p:cNvSpPr>
          <p:nvPr>
            <p:ph idx="1"/>
          </p:nvPr>
        </p:nvSpPr>
        <p:spPr>
          <a:xfrm>
            <a:off x="1217614" y="1268760"/>
            <a:ext cx="9753600" cy="4903440"/>
          </a:xfrm>
        </p:spPr>
        <p:txBody>
          <a:bodyPr>
            <a:normAutofit/>
          </a:bodyPr>
          <a:lstStyle/>
          <a:p>
            <a:r>
              <a:rPr lang="en-GB" dirty="0"/>
              <a:t>1. Predictive— Purpose is to predict system </a:t>
            </a:r>
            <a:r>
              <a:rPr lang="en-GB" dirty="0" smtClean="0"/>
              <a:t> response </a:t>
            </a:r>
            <a:r>
              <a:rPr lang="en-GB" dirty="0"/>
              <a:t>to stresses. Requires calibration to </a:t>
            </a:r>
            <a:r>
              <a:rPr lang="en-GB" dirty="0" smtClean="0"/>
              <a:t> heads</a:t>
            </a:r>
            <a:r>
              <a:rPr lang="en-GB" dirty="0"/>
              <a:t>, flow, etc. This is the type of model </a:t>
            </a:r>
            <a:r>
              <a:rPr lang="en-GB" dirty="0" smtClean="0"/>
              <a:t> that </a:t>
            </a:r>
            <a:r>
              <a:rPr lang="en-GB" dirty="0"/>
              <a:t>most of us try to construct.</a:t>
            </a:r>
          </a:p>
          <a:p>
            <a:r>
              <a:rPr lang="en-GB" dirty="0"/>
              <a:t>2. Interpretive— Purpose is to try to </a:t>
            </a:r>
            <a:r>
              <a:rPr lang="en-GB" dirty="0" smtClean="0"/>
              <a:t> understand </a:t>
            </a:r>
            <a:r>
              <a:rPr lang="en-GB" dirty="0"/>
              <a:t>how a system works, organize </a:t>
            </a:r>
            <a:r>
              <a:rPr lang="en-GB" dirty="0" smtClean="0"/>
              <a:t> field </a:t>
            </a:r>
            <a:r>
              <a:rPr lang="en-GB" dirty="0"/>
              <a:t>data. Not necessarily calibrated.  </a:t>
            </a:r>
          </a:p>
          <a:p>
            <a:r>
              <a:rPr lang="en-GB" dirty="0"/>
              <a:t>3. Generic— Purpose is to </a:t>
            </a:r>
            <a:r>
              <a:rPr lang="en-GB" dirty="0" smtClean="0"/>
              <a:t>analyse </a:t>
            </a:r>
            <a:r>
              <a:rPr lang="en-GB" dirty="0"/>
              <a:t>dynamics </a:t>
            </a:r>
            <a:r>
              <a:rPr lang="en-GB" dirty="0" smtClean="0"/>
              <a:t> of </a:t>
            </a:r>
            <a:r>
              <a:rPr lang="en-GB" dirty="0"/>
              <a:t>hypothetical systems that may incorporate </a:t>
            </a:r>
            <a:r>
              <a:rPr lang="en-GB" dirty="0" smtClean="0"/>
              <a:t> important </a:t>
            </a:r>
            <a:r>
              <a:rPr lang="en-GB" dirty="0"/>
              <a:t>characteristics of actual systems</a:t>
            </a:r>
            <a:r>
              <a:rPr lang="en-GB" dirty="0" smtClean="0"/>
              <a:t>.</a:t>
            </a:r>
          </a:p>
          <a:p>
            <a:r>
              <a:rPr lang="en-GB" b="1" dirty="0"/>
              <a:t>“The purpose of computing </a:t>
            </a:r>
            <a:r>
              <a:rPr lang="en-GB" b="1" dirty="0" smtClean="0"/>
              <a:t> is </a:t>
            </a:r>
            <a:r>
              <a:rPr lang="en-GB" b="1" dirty="0"/>
              <a:t>insight, not numbers</a:t>
            </a:r>
            <a:r>
              <a:rPr lang="en-GB" b="1" dirty="0" smtClean="0"/>
              <a:t>” —</a:t>
            </a:r>
            <a:r>
              <a:rPr lang="en-GB" b="1" dirty="0"/>
              <a:t>R.W. Hamming</a:t>
            </a:r>
          </a:p>
        </p:txBody>
      </p:sp>
    </p:spTree>
    <p:extLst>
      <p:ext uri="{BB962C8B-B14F-4D97-AF65-F5344CB8AC3E}">
        <p14:creationId xmlns:p14="http://schemas.microsoft.com/office/powerpoint/2010/main" val="275014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ontinental_Asia_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F8E20D4-3434-4DD1-9003-C2B9B485E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1373</Words>
  <Application>Microsoft Office PowerPoint</Application>
  <PresentationFormat>Custom</PresentationFormat>
  <Paragraphs>180</Paragraphs>
  <Slides>31</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Continental_Asia_16x9</vt:lpstr>
      <vt:lpstr>Worksheet</vt:lpstr>
      <vt:lpstr>Aquifer system simulation – the “science” that helps to make better decisions</vt:lpstr>
      <vt:lpstr>Many configurations of aquifers</vt:lpstr>
      <vt:lpstr>What is a groundwater model ??</vt:lpstr>
      <vt:lpstr>Aquifer systems – the basis Key features:  recharge – storage – discharge </vt:lpstr>
      <vt:lpstr>Conceptual understanding </vt:lpstr>
      <vt:lpstr>Terms used quantitative analysis</vt:lpstr>
      <vt:lpstr>Terms used</vt:lpstr>
      <vt:lpstr>Terms used</vt:lpstr>
      <vt:lpstr>Types of models</vt:lpstr>
      <vt:lpstr>Defining the “system” for model analysis</vt:lpstr>
      <vt:lpstr>Content of a conceptual model</vt:lpstr>
      <vt:lpstr>Conceptual model</vt:lpstr>
      <vt:lpstr>Answers required from MODFLOW…. And example</vt:lpstr>
      <vt:lpstr>Content of a mathematical model</vt:lpstr>
      <vt:lpstr>Content if a mathematical model</vt:lpstr>
      <vt:lpstr>Fundamentals for model development</vt:lpstr>
      <vt:lpstr>Transport of solutes</vt:lpstr>
      <vt:lpstr>Rum-saq aquifer Jordan &amp; Saudi Arabia</vt:lpstr>
      <vt:lpstr>Area for detailed investigation</vt:lpstr>
      <vt:lpstr>Multiple pump testing &amp; quality analysis</vt:lpstr>
      <vt:lpstr>Step pump tests</vt:lpstr>
      <vt:lpstr>Analysis of long term pump &amp; recovery tests</vt:lpstr>
      <vt:lpstr>Water Quality from selected wells</vt:lpstr>
      <vt:lpstr>Interpretation &amp; Analysis of drilling DatA</vt:lpstr>
      <vt:lpstr>geothermal gradient at 1500m depth</vt:lpstr>
      <vt:lpstr>Borehole geophysics, </vt:lpstr>
      <vt:lpstr>In borehole water flow velocities</vt:lpstr>
      <vt:lpstr>Pumping tests and 3D near-well hydraulics, hydraulic conductivity distribution</vt:lpstr>
      <vt:lpstr>Full field 3D hydraulic interactions</vt:lpstr>
      <vt:lpstr>Horizontal &amp; vertical flow system</vt:lpstr>
      <vt:lpstr>Interpreting data – what have we modelled?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2015-01-22T11:26:04Z</dcterms:created>
  <dcterms:modified xsi:type="dcterms:W3CDTF">2017-03-20T10:54:44Z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TC028048679991</vt:lpwstr>
  </property>
</Properties>
</file>