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276" r:id="rId2"/>
    <p:sldId id="277" r:id="rId3"/>
    <p:sldId id="340" r:id="rId4"/>
    <p:sldId id="343" r:id="rId5"/>
    <p:sldId id="312" r:id="rId6"/>
    <p:sldId id="313" r:id="rId7"/>
    <p:sldId id="325" r:id="rId8"/>
    <p:sldId id="316" r:id="rId9"/>
    <p:sldId id="326" r:id="rId10"/>
    <p:sldId id="346" r:id="rId11"/>
    <p:sldId id="347" r:id="rId12"/>
    <p:sldId id="341" r:id="rId13"/>
    <p:sldId id="342" r:id="rId14"/>
    <p:sldId id="348" r:id="rId15"/>
    <p:sldId id="344" r:id="rId16"/>
    <p:sldId id="320" r:id="rId17"/>
    <p:sldId id="327" r:id="rId18"/>
    <p:sldId id="328" r:id="rId19"/>
    <p:sldId id="329" r:id="rId20"/>
    <p:sldId id="349" r:id="rId21"/>
    <p:sldId id="330" r:id="rId22"/>
    <p:sldId id="331" r:id="rId23"/>
    <p:sldId id="350" r:id="rId24"/>
    <p:sldId id="345" r:id="rId25"/>
    <p:sldId id="323" r:id="rId26"/>
    <p:sldId id="332" r:id="rId27"/>
    <p:sldId id="333" r:id="rId28"/>
    <p:sldId id="334" r:id="rId29"/>
    <p:sldId id="351" r:id="rId30"/>
    <p:sldId id="352" r:id="rId31"/>
    <p:sldId id="335" r:id="rId32"/>
    <p:sldId id="336" r:id="rId33"/>
    <p:sldId id="337" r:id="rId34"/>
    <p:sldId id="338" r:id="rId35"/>
    <p:sldId id="339" r:id="rId36"/>
    <p:sldId id="324" r:id="rId37"/>
    <p:sldId id="284" r:id="rId38"/>
    <p:sldId id="26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26B957-7D94-4C1F-9810-447F1C532776}">
          <p14:sldIdLst>
            <p14:sldId id="276"/>
            <p14:sldId id="277"/>
            <p14:sldId id="340"/>
            <p14:sldId id="343"/>
            <p14:sldId id="312"/>
            <p14:sldId id="313"/>
            <p14:sldId id="325"/>
            <p14:sldId id="316"/>
            <p14:sldId id="326"/>
            <p14:sldId id="346"/>
            <p14:sldId id="347"/>
            <p14:sldId id="341"/>
            <p14:sldId id="342"/>
            <p14:sldId id="348"/>
            <p14:sldId id="344"/>
            <p14:sldId id="320"/>
            <p14:sldId id="327"/>
            <p14:sldId id="328"/>
            <p14:sldId id="329"/>
            <p14:sldId id="349"/>
            <p14:sldId id="330"/>
            <p14:sldId id="331"/>
            <p14:sldId id="350"/>
            <p14:sldId id="345"/>
            <p14:sldId id="323"/>
            <p14:sldId id="332"/>
            <p14:sldId id="333"/>
            <p14:sldId id="334"/>
            <p14:sldId id="351"/>
            <p14:sldId id="352"/>
            <p14:sldId id="335"/>
            <p14:sldId id="336"/>
            <p14:sldId id="337"/>
            <p14:sldId id="338"/>
            <p14:sldId id="339"/>
            <p14:sldId id="324"/>
            <p14:sldId id="284"/>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8" autoAdjust="0"/>
    <p:restoredTop sz="94660"/>
  </p:normalViewPr>
  <p:slideViewPr>
    <p:cSldViewPr>
      <p:cViewPr>
        <p:scale>
          <a:sx n="70" d="100"/>
          <a:sy n="70" d="100"/>
        </p:scale>
        <p:origin x="-1344"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4411F-EB5A-4CA5-B588-FE18ECFFCD48}" type="doc">
      <dgm:prSet loTypeId="urn:microsoft.com/office/officeart/2005/8/layout/venn1" loCatId="relationship" qsTypeId="urn:microsoft.com/office/officeart/2005/8/quickstyle/simple1" qsCatId="simple" csTypeId="urn:microsoft.com/office/officeart/2005/8/colors/accent3_5" csCatId="accent3" phldr="1"/>
      <dgm:spPr/>
    </dgm:pt>
    <dgm:pt modelId="{81586A02-F6DD-4626-B8BF-03B1D61B0DCC}">
      <dgm:prSet phldrT="[Text]"/>
      <dgm:spPr/>
      <dgm:t>
        <a:bodyPr/>
        <a:lstStyle/>
        <a:p>
          <a:r>
            <a:rPr lang="en-GB" noProof="0" dirty="0" smtClean="0"/>
            <a:t>(Rights) Equitable and reasonable utilization</a:t>
          </a:r>
          <a:endParaRPr lang="en-GB" dirty="0"/>
        </a:p>
      </dgm:t>
    </dgm:pt>
    <dgm:pt modelId="{B7F7F9E5-75EF-42B4-83EC-4B22C807596F}" type="parTrans" cxnId="{62247FEE-5017-4E20-BBBB-1FC6FA68CF9F}">
      <dgm:prSet/>
      <dgm:spPr/>
      <dgm:t>
        <a:bodyPr/>
        <a:lstStyle/>
        <a:p>
          <a:endParaRPr lang="en-GB"/>
        </a:p>
      </dgm:t>
    </dgm:pt>
    <dgm:pt modelId="{152F9EC3-DA1C-47AA-895A-8A1D7FAAF59B}" type="sibTrans" cxnId="{62247FEE-5017-4E20-BBBB-1FC6FA68CF9F}">
      <dgm:prSet/>
      <dgm:spPr/>
      <dgm:t>
        <a:bodyPr/>
        <a:lstStyle/>
        <a:p>
          <a:endParaRPr lang="en-GB"/>
        </a:p>
      </dgm:t>
    </dgm:pt>
    <dgm:pt modelId="{CA2BA90D-187F-4997-8B05-13938A222048}">
      <dgm:prSet phldrT="[Text]"/>
      <dgm:spPr/>
      <dgm:t>
        <a:bodyPr/>
        <a:lstStyle/>
        <a:p>
          <a:r>
            <a:rPr lang="es-ES_tradnl" noProof="0" smtClean="0"/>
            <a:t>(Obligations) No </a:t>
          </a:r>
          <a:r>
            <a:rPr lang="es-ES_tradnl" noProof="0" dirty="0" err="1" smtClean="0"/>
            <a:t>harm</a:t>
          </a:r>
          <a:r>
            <a:rPr lang="es-ES_tradnl" noProof="0" dirty="0" smtClean="0"/>
            <a:t> </a:t>
          </a:r>
          <a:r>
            <a:rPr lang="es-ES_tradnl" noProof="0" dirty="0" err="1" smtClean="0"/>
            <a:t>principle</a:t>
          </a:r>
          <a:endParaRPr lang="es-ES_tradnl" noProof="0" dirty="0"/>
        </a:p>
      </dgm:t>
    </dgm:pt>
    <dgm:pt modelId="{290D50BE-F6E3-4A75-B525-503FC329A5D7}" type="parTrans" cxnId="{7EAD2F84-1820-49BF-81F6-AACE5040D293}">
      <dgm:prSet/>
      <dgm:spPr/>
      <dgm:t>
        <a:bodyPr/>
        <a:lstStyle/>
        <a:p>
          <a:endParaRPr lang="en-GB"/>
        </a:p>
      </dgm:t>
    </dgm:pt>
    <dgm:pt modelId="{5A648A38-B7C9-4998-9536-94DCDA2A56D6}" type="sibTrans" cxnId="{7EAD2F84-1820-49BF-81F6-AACE5040D293}">
      <dgm:prSet/>
      <dgm:spPr/>
      <dgm:t>
        <a:bodyPr/>
        <a:lstStyle/>
        <a:p>
          <a:endParaRPr lang="en-GB"/>
        </a:p>
      </dgm:t>
    </dgm:pt>
    <dgm:pt modelId="{3CDC991A-18FA-428E-B9C4-69D439040EC0}" type="pres">
      <dgm:prSet presAssocID="{8E64411F-EB5A-4CA5-B588-FE18ECFFCD48}" presName="compositeShape" presStyleCnt="0">
        <dgm:presLayoutVars>
          <dgm:chMax val="7"/>
          <dgm:dir/>
          <dgm:resizeHandles val="exact"/>
        </dgm:presLayoutVars>
      </dgm:prSet>
      <dgm:spPr/>
    </dgm:pt>
    <dgm:pt modelId="{B35EE42E-1B5F-40DE-905F-B7C2E2CE6A0F}" type="pres">
      <dgm:prSet presAssocID="{81586A02-F6DD-4626-B8BF-03B1D61B0DCC}" presName="circ1" presStyleLbl="vennNode1" presStyleIdx="0" presStyleCnt="2"/>
      <dgm:spPr/>
      <dgm:t>
        <a:bodyPr/>
        <a:lstStyle/>
        <a:p>
          <a:endParaRPr lang="en-GB"/>
        </a:p>
      </dgm:t>
    </dgm:pt>
    <dgm:pt modelId="{B9B04EB3-ECEE-4CB9-85D8-C137AB4B32F4}" type="pres">
      <dgm:prSet presAssocID="{81586A02-F6DD-4626-B8BF-03B1D61B0DCC}" presName="circ1Tx" presStyleLbl="revTx" presStyleIdx="0" presStyleCnt="0">
        <dgm:presLayoutVars>
          <dgm:chMax val="0"/>
          <dgm:chPref val="0"/>
          <dgm:bulletEnabled val="1"/>
        </dgm:presLayoutVars>
      </dgm:prSet>
      <dgm:spPr/>
      <dgm:t>
        <a:bodyPr/>
        <a:lstStyle/>
        <a:p>
          <a:endParaRPr lang="en-GB"/>
        </a:p>
      </dgm:t>
    </dgm:pt>
    <dgm:pt modelId="{EE15796A-E59C-4FDA-A9FE-E2C41FA05ED0}" type="pres">
      <dgm:prSet presAssocID="{CA2BA90D-187F-4997-8B05-13938A222048}" presName="circ2" presStyleLbl="vennNode1" presStyleIdx="1" presStyleCnt="2"/>
      <dgm:spPr/>
      <dgm:t>
        <a:bodyPr/>
        <a:lstStyle/>
        <a:p>
          <a:endParaRPr lang="en-GB"/>
        </a:p>
      </dgm:t>
    </dgm:pt>
    <dgm:pt modelId="{D0F06362-1915-4EC1-8D71-1672BA88ACE3}" type="pres">
      <dgm:prSet presAssocID="{CA2BA90D-187F-4997-8B05-13938A222048}" presName="circ2Tx" presStyleLbl="revTx" presStyleIdx="0" presStyleCnt="0">
        <dgm:presLayoutVars>
          <dgm:chMax val="0"/>
          <dgm:chPref val="0"/>
          <dgm:bulletEnabled val="1"/>
        </dgm:presLayoutVars>
      </dgm:prSet>
      <dgm:spPr/>
      <dgm:t>
        <a:bodyPr/>
        <a:lstStyle/>
        <a:p>
          <a:endParaRPr lang="en-GB"/>
        </a:p>
      </dgm:t>
    </dgm:pt>
  </dgm:ptLst>
  <dgm:cxnLst>
    <dgm:cxn modelId="{637822B7-0BEC-4279-9837-47E836E9F60C}" type="presOf" srcId="{81586A02-F6DD-4626-B8BF-03B1D61B0DCC}" destId="{B35EE42E-1B5F-40DE-905F-B7C2E2CE6A0F}" srcOrd="0" destOrd="0" presId="urn:microsoft.com/office/officeart/2005/8/layout/venn1"/>
    <dgm:cxn modelId="{E0758910-2089-4226-A10E-E140686652A0}" type="presOf" srcId="{CA2BA90D-187F-4997-8B05-13938A222048}" destId="{EE15796A-E59C-4FDA-A9FE-E2C41FA05ED0}" srcOrd="0" destOrd="0" presId="urn:microsoft.com/office/officeart/2005/8/layout/venn1"/>
    <dgm:cxn modelId="{7EAD2F84-1820-49BF-81F6-AACE5040D293}" srcId="{8E64411F-EB5A-4CA5-B588-FE18ECFFCD48}" destId="{CA2BA90D-187F-4997-8B05-13938A222048}" srcOrd="1" destOrd="0" parTransId="{290D50BE-F6E3-4A75-B525-503FC329A5D7}" sibTransId="{5A648A38-B7C9-4998-9536-94DCDA2A56D6}"/>
    <dgm:cxn modelId="{C94C0B0A-8DF6-4ACB-8FC2-37B172422B95}" type="presOf" srcId="{8E64411F-EB5A-4CA5-B588-FE18ECFFCD48}" destId="{3CDC991A-18FA-428E-B9C4-69D439040EC0}" srcOrd="0" destOrd="0" presId="urn:microsoft.com/office/officeart/2005/8/layout/venn1"/>
    <dgm:cxn modelId="{D0F33740-29FC-440F-A69E-D31864844837}" type="presOf" srcId="{81586A02-F6DD-4626-B8BF-03B1D61B0DCC}" destId="{B9B04EB3-ECEE-4CB9-85D8-C137AB4B32F4}" srcOrd="1" destOrd="0" presId="urn:microsoft.com/office/officeart/2005/8/layout/venn1"/>
    <dgm:cxn modelId="{76C711A8-252F-41EA-B027-A2FB468E76E2}" type="presOf" srcId="{CA2BA90D-187F-4997-8B05-13938A222048}" destId="{D0F06362-1915-4EC1-8D71-1672BA88ACE3}" srcOrd="1" destOrd="0" presId="urn:microsoft.com/office/officeart/2005/8/layout/venn1"/>
    <dgm:cxn modelId="{62247FEE-5017-4E20-BBBB-1FC6FA68CF9F}" srcId="{8E64411F-EB5A-4CA5-B588-FE18ECFFCD48}" destId="{81586A02-F6DD-4626-B8BF-03B1D61B0DCC}" srcOrd="0" destOrd="0" parTransId="{B7F7F9E5-75EF-42B4-83EC-4B22C807596F}" sibTransId="{152F9EC3-DA1C-47AA-895A-8A1D7FAAF59B}"/>
    <dgm:cxn modelId="{DB7E6377-0D7F-45E3-B2C3-1CB06FAB44F7}" type="presParOf" srcId="{3CDC991A-18FA-428E-B9C4-69D439040EC0}" destId="{B35EE42E-1B5F-40DE-905F-B7C2E2CE6A0F}" srcOrd="0" destOrd="0" presId="urn:microsoft.com/office/officeart/2005/8/layout/venn1"/>
    <dgm:cxn modelId="{F5017C8E-61DB-4ACA-A825-17396FBB2B3B}" type="presParOf" srcId="{3CDC991A-18FA-428E-B9C4-69D439040EC0}" destId="{B9B04EB3-ECEE-4CB9-85D8-C137AB4B32F4}" srcOrd="1" destOrd="0" presId="urn:microsoft.com/office/officeart/2005/8/layout/venn1"/>
    <dgm:cxn modelId="{21AD1683-3CB8-4589-BDD1-1C5362D9035E}" type="presParOf" srcId="{3CDC991A-18FA-428E-B9C4-69D439040EC0}" destId="{EE15796A-E59C-4FDA-A9FE-E2C41FA05ED0}" srcOrd="2" destOrd="0" presId="urn:microsoft.com/office/officeart/2005/8/layout/venn1"/>
    <dgm:cxn modelId="{2DFA149D-7171-48CE-8CB1-37B63C0113E2}" type="presParOf" srcId="{3CDC991A-18FA-428E-B9C4-69D439040EC0}" destId="{D0F06362-1915-4EC1-8D71-1672BA88ACE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D35B94-2C3F-4418-ACEF-B8757F1335B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B122F45D-E2C3-4574-9455-3339E784856E}">
      <dgm:prSet phldrT="[Text]"/>
      <dgm:spPr/>
      <dgm:t>
        <a:bodyPr/>
        <a:lstStyle/>
        <a:p>
          <a:r>
            <a:rPr lang="es-ES" noProof="0" dirty="0" smtClean="0"/>
            <a:t>“</a:t>
          </a:r>
          <a:r>
            <a:rPr lang="en-US" dirty="0" smtClean="0"/>
            <a:t>in order to attain equitable and reasonable utilization</a:t>
          </a:r>
          <a:r>
            <a:rPr lang="es-ES" noProof="0" dirty="0" smtClean="0"/>
            <a:t>” – art. 7.1 / arts. 4 y 5</a:t>
          </a:r>
          <a:endParaRPr lang="es-ES" noProof="0" dirty="0"/>
        </a:p>
      </dgm:t>
    </dgm:pt>
    <dgm:pt modelId="{D3F5AEBA-7E45-4DDC-8B27-4E5A0AD10B1F}" type="parTrans" cxnId="{A5519305-F3A7-4CF8-BC51-91B457BD4A4F}">
      <dgm:prSet/>
      <dgm:spPr/>
      <dgm:t>
        <a:bodyPr/>
        <a:lstStyle/>
        <a:p>
          <a:endParaRPr lang="es-ES" noProof="0" dirty="0"/>
        </a:p>
      </dgm:t>
    </dgm:pt>
    <dgm:pt modelId="{EE88F635-0692-4910-B838-A0B6AE960404}" type="sibTrans" cxnId="{A5519305-F3A7-4CF8-BC51-91B457BD4A4F}">
      <dgm:prSet/>
      <dgm:spPr/>
      <dgm:t>
        <a:bodyPr/>
        <a:lstStyle/>
        <a:p>
          <a:endParaRPr lang="es-ES" noProof="0" dirty="0"/>
        </a:p>
      </dgm:t>
    </dgm:pt>
    <dgm:pt modelId="{9714C3DD-B6BD-4243-9196-194E7AB9AE8E}">
      <dgm:prSet phldrT="[Text]"/>
      <dgm:spPr/>
      <dgm:t>
        <a:bodyPr/>
        <a:lstStyle/>
        <a:p>
          <a:r>
            <a:rPr lang="es-ES" noProof="0" dirty="0" smtClean="0"/>
            <a:t>“</a:t>
          </a:r>
          <a:r>
            <a:rPr lang="en-US" dirty="0" smtClean="0"/>
            <a:t>Aquifer States shall cooperate</a:t>
          </a:r>
          <a:r>
            <a:rPr lang="es-ES" noProof="0" dirty="0" smtClean="0"/>
            <a:t>” (art. 7.1)</a:t>
          </a:r>
          <a:endParaRPr lang="es-ES" noProof="0" dirty="0"/>
        </a:p>
      </dgm:t>
    </dgm:pt>
    <dgm:pt modelId="{B7EF89B0-7D23-47D9-91CF-2E584C5DC1D5}" type="parTrans" cxnId="{A7F71289-0519-41E2-ADD8-32C08E629C45}">
      <dgm:prSet/>
      <dgm:spPr/>
      <dgm:t>
        <a:bodyPr/>
        <a:lstStyle/>
        <a:p>
          <a:endParaRPr lang="es-ES" noProof="0" dirty="0"/>
        </a:p>
      </dgm:t>
    </dgm:pt>
    <dgm:pt modelId="{4E72349C-6C45-475F-A0D8-65A883378C28}" type="sibTrans" cxnId="{A7F71289-0519-41E2-ADD8-32C08E629C45}">
      <dgm:prSet/>
      <dgm:spPr/>
      <dgm:t>
        <a:bodyPr/>
        <a:lstStyle/>
        <a:p>
          <a:endParaRPr lang="es-ES" noProof="0" dirty="0"/>
        </a:p>
      </dgm:t>
    </dgm:pt>
    <dgm:pt modelId="{433923B5-303E-426B-B2A3-6C230873A2FD}">
      <dgm:prSet phldrT="[Text]"/>
      <dgm:spPr>
        <a:solidFill>
          <a:srgbClr val="00B050">
            <a:alpha val="90000"/>
          </a:srgbClr>
        </a:solidFill>
      </dgm:spPr>
      <dgm:t>
        <a:bodyPr/>
        <a:lstStyle/>
        <a:p>
          <a:r>
            <a:rPr lang="es-ES" noProof="0" dirty="0" smtClean="0"/>
            <a:t>“</a:t>
          </a:r>
          <a:r>
            <a:rPr lang="en-US" dirty="0" smtClean="0"/>
            <a:t>aquifer States should establish joint mechanisms of cooperation</a:t>
          </a:r>
          <a:r>
            <a:rPr lang="es-ES" noProof="0" dirty="0" smtClean="0"/>
            <a:t>” (art. 7.2)</a:t>
          </a:r>
          <a:endParaRPr lang="es-ES" noProof="0" dirty="0"/>
        </a:p>
      </dgm:t>
    </dgm:pt>
    <dgm:pt modelId="{47742001-8885-4538-8EA9-E73551326DD3}" type="parTrans" cxnId="{C50FA211-17EA-4E1E-B246-B6000FB10754}">
      <dgm:prSet/>
      <dgm:spPr/>
      <dgm:t>
        <a:bodyPr/>
        <a:lstStyle/>
        <a:p>
          <a:endParaRPr lang="es-ES" noProof="0" dirty="0"/>
        </a:p>
      </dgm:t>
    </dgm:pt>
    <dgm:pt modelId="{50D0175A-B09A-4A66-87E4-7FF57388939B}" type="sibTrans" cxnId="{C50FA211-17EA-4E1E-B246-B6000FB10754}">
      <dgm:prSet/>
      <dgm:spPr/>
      <dgm:t>
        <a:bodyPr/>
        <a:lstStyle/>
        <a:p>
          <a:endParaRPr lang="es-ES" noProof="0" dirty="0"/>
        </a:p>
      </dgm:t>
    </dgm:pt>
    <dgm:pt modelId="{04238616-A5FE-4313-862B-BB70576787D5}" type="pres">
      <dgm:prSet presAssocID="{D9D35B94-2C3F-4418-ACEF-B8757F1335B2}" presName="Name0" presStyleCnt="0">
        <dgm:presLayoutVars>
          <dgm:chMax val="11"/>
          <dgm:chPref val="11"/>
          <dgm:dir/>
          <dgm:resizeHandles/>
        </dgm:presLayoutVars>
      </dgm:prSet>
      <dgm:spPr/>
      <dgm:t>
        <a:bodyPr/>
        <a:lstStyle/>
        <a:p>
          <a:endParaRPr lang="en-GB"/>
        </a:p>
      </dgm:t>
    </dgm:pt>
    <dgm:pt modelId="{43ED2C0A-EA33-45C4-852D-AA905C569422}" type="pres">
      <dgm:prSet presAssocID="{433923B5-303E-426B-B2A3-6C230873A2FD}" presName="Accent3" presStyleCnt="0"/>
      <dgm:spPr/>
    </dgm:pt>
    <dgm:pt modelId="{1620B8BC-BCA8-4997-87F8-2053E139F8A4}" type="pres">
      <dgm:prSet presAssocID="{433923B5-303E-426B-B2A3-6C230873A2FD}" presName="Accent" presStyleLbl="node1" presStyleIdx="0" presStyleCnt="3"/>
      <dgm:spPr/>
    </dgm:pt>
    <dgm:pt modelId="{BB12EBF1-667F-4F9D-8521-6AA1A2A17152}" type="pres">
      <dgm:prSet presAssocID="{433923B5-303E-426B-B2A3-6C230873A2FD}" presName="ParentBackground3" presStyleCnt="0"/>
      <dgm:spPr/>
    </dgm:pt>
    <dgm:pt modelId="{3E7210BE-58E9-462A-BDE9-CEE2C2EA77EC}" type="pres">
      <dgm:prSet presAssocID="{433923B5-303E-426B-B2A3-6C230873A2FD}" presName="ParentBackground" presStyleLbl="fgAcc1" presStyleIdx="0" presStyleCnt="3"/>
      <dgm:spPr/>
      <dgm:t>
        <a:bodyPr/>
        <a:lstStyle/>
        <a:p>
          <a:endParaRPr lang="en-GB"/>
        </a:p>
      </dgm:t>
    </dgm:pt>
    <dgm:pt modelId="{4F88C608-A5EB-4E5E-901E-6966C6021B8D}" type="pres">
      <dgm:prSet presAssocID="{433923B5-303E-426B-B2A3-6C230873A2FD}" presName="Parent3" presStyleLbl="revTx" presStyleIdx="0" presStyleCnt="0">
        <dgm:presLayoutVars>
          <dgm:chMax val="1"/>
          <dgm:chPref val="1"/>
          <dgm:bulletEnabled val="1"/>
        </dgm:presLayoutVars>
      </dgm:prSet>
      <dgm:spPr/>
      <dgm:t>
        <a:bodyPr/>
        <a:lstStyle/>
        <a:p>
          <a:endParaRPr lang="en-GB"/>
        </a:p>
      </dgm:t>
    </dgm:pt>
    <dgm:pt modelId="{301B1A8A-2F1D-416C-B64A-3CBBDEDFF444}" type="pres">
      <dgm:prSet presAssocID="{9714C3DD-B6BD-4243-9196-194E7AB9AE8E}" presName="Accent2" presStyleCnt="0"/>
      <dgm:spPr/>
    </dgm:pt>
    <dgm:pt modelId="{C8281B32-AA91-426B-A087-51ED695B3D6D}" type="pres">
      <dgm:prSet presAssocID="{9714C3DD-B6BD-4243-9196-194E7AB9AE8E}" presName="Accent" presStyleLbl="node1" presStyleIdx="1" presStyleCnt="3"/>
      <dgm:spPr/>
    </dgm:pt>
    <dgm:pt modelId="{F41620CD-D3B6-426A-9D2A-15AAA035EDC5}" type="pres">
      <dgm:prSet presAssocID="{9714C3DD-B6BD-4243-9196-194E7AB9AE8E}" presName="ParentBackground2" presStyleCnt="0"/>
      <dgm:spPr/>
    </dgm:pt>
    <dgm:pt modelId="{DA39C42D-B36C-4D5E-B582-91940D9B5507}" type="pres">
      <dgm:prSet presAssocID="{9714C3DD-B6BD-4243-9196-194E7AB9AE8E}" presName="ParentBackground" presStyleLbl="fgAcc1" presStyleIdx="1" presStyleCnt="3"/>
      <dgm:spPr/>
      <dgm:t>
        <a:bodyPr/>
        <a:lstStyle/>
        <a:p>
          <a:endParaRPr lang="en-GB"/>
        </a:p>
      </dgm:t>
    </dgm:pt>
    <dgm:pt modelId="{0F3D1E19-5E02-4BB4-8B7B-5893268A2B9A}" type="pres">
      <dgm:prSet presAssocID="{9714C3DD-B6BD-4243-9196-194E7AB9AE8E}" presName="Parent2" presStyleLbl="revTx" presStyleIdx="0" presStyleCnt="0">
        <dgm:presLayoutVars>
          <dgm:chMax val="1"/>
          <dgm:chPref val="1"/>
          <dgm:bulletEnabled val="1"/>
        </dgm:presLayoutVars>
      </dgm:prSet>
      <dgm:spPr/>
      <dgm:t>
        <a:bodyPr/>
        <a:lstStyle/>
        <a:p>
          <a:endParaRPr lang="en-GB"/>
        </a:p>
      </dgm:t>
    </dgm:pt>
    <dgm:pt modelId="{A248EB0A-A0C9-4EE9-9647-2861FD876401}" type="pres">
      <dgm:prSet presAssocID="{B122F45D-E2C3-4574-9455-3339E784856E}" presName="Accent1" presStyleCnt="0"/>
      <dgm:spPr/>
    </dgm:pt>
    <dgm:pt modelId="{BB2CB33C-5868-42C4-B731-50B427F45A5A}" type="pres">
      <dgm:prSet presAssocID="{B122F45D-E2C3-4574-9455-3339E784856E}" presName="Accent" presStyleLbl="node1" presStyleIdx="2" presStyleCnt="3"/>
      <dgm:spPr/>
    </dgm:pt>
    <dgm:pt modelId="{03029D83-0210-4C07-88F6-E56C73B5CFF4}" type="pres">
      <dgm:prSet presAssocID="{B122F45D-E2C3-4574-9455-3339E784856E}" presName="ParentBackground1" presStyleCnt="0"/>
      <dgm:spPr/>
    </dgm:pt>
    <dgm:pt modelId="{B2743F53-0E46-456F-A82C-B40FD33BE812}" type="pres">
      <dgm:prSet presAssocID="{B122F45D-E2C3-4574-9455-3339E784856E}" presName="ParentBackground" presStyleLbl="fgAcc1" presStyleIdx="2" presStyleCnt="3"/>
      <dgm:spPr/>
      <dgm:t>
        <a:bodyPr/>
        <a:lstStyle/>
        <a:p>
          <a:endParaRPr lang="en-GB"/>
        </a:p>
      </dgm:t>
    </dgm:pt>
    <dgm:pt modelId="{F3E7CCF5-EC15-40C8-870F-29036D4546D6}" type="pres">
      <dgm:prSet presAssocID="{B122F45D-E2C3-4574-9455-3339E784856E}" presName="Parent1" presStyleLbl="revTx" presStyleIdx="0" presStyleCnt="0">
        <dgm:presLayoutVars>
          <dgm:chMax val="1"/>
          <dgm:chPref val="1"/>
          <dgm:bulletEnabled val="1"/>
        </dgm:presLayoutVars>
      </dgm:prSet>
      <dgm:spPr/>
      <dgm:t>
        <a:bodyPr/>
        <a:lstStyle/>
        <a:p>
          <a:endParaRPr lang="en-GB"/>
        </a:p>
      </dgm:t>
    </dgm:pt>
  </dgm:ptLst>
  <dgm:cxnLst>
    <dgm:cxn modelId="{C50FA211-17EA-4E1E-B246-B6000FB10754}" srcId="{D9D35B94-2C3F-4418-ACEF-B8757F1335B2}" destId="{433923B5-303E-426B-B2A3-6C230873A2FD}" srcOrd="2" destOrd="0" parTransId="{47742001-8885-4538-8EA9-E73551326DD3}" sibTransId="{50D0175A-B09A-4A66-87E4-7FF57388939B}"/>
    <dgm:cxn modelId="{D11B132B-25F7-4FD0-BA3B-BD67C93810E2}" type="presOf" srcId="{D9D35B94-2C3F-4418-ACEF-B8757F1335B2}" destId="{04238616-A5FE-4313-862B-BB70576787D5}" srcOrd="0" destOrd="0" presId="urn:microsoft.com/office/officeart/2011/layout/CircleProcess"/>
    <dgm:cxn modelId="{CD558CC8-663A-401C-9236-BF2576E6B2FB}" type="presOf" srcId="{9714C3DD-B6BD-4243-9196-194E7AB9AE8E}" destId="{DA39C42D-B36C-4D5E-B582-91940D9B5507}" srcOrd="0" destOrd="0" presId="urn:microsoft.com/office/officeart/2011/layout/CircleProcess"/>
    <dgm:cxn modelId="{D3E1AC60-3FE3-4ABD-9A43-FB83B7728ED7}" type="presOf" srcId="{433923B5-303E-426B-B2A3-6C230873A2FD}" destId="{3E7210BE-58E9-462A-BDE9-CEE2C2EA77EC}" srcOrd="0" destOrd="0" presId="urn:microsoft.com/office/officeart/2011/layout/CircleProcess"/>
    <dgm:cxn modelId="{9DF9DD2E-4A61-4F3D-AEE1-4CCC260CC0A4}" type="presOf" srcId="{B122F45D-E2C3-4574-9455-3339E784856E}" destId="{F3E7CCF5-EC15-40C8-870F-29036D4546D6}" srcOrd="1" destOrd="0" presId="urn:microsoft.com/office/officeart/2011/layout/CircleProcess"/>
    <dgm:cxn modelId="{A5519305-F3A7-4CF8-BC51-91B457BD4A4F}" srcId="{D9D35B94-2C3F-4418-ACEF-B8757F1335B2}" destId="{B122F45D-E2C3-4574-9455-3339E784856E}" srcOrd="0" destOrd="0" parTransId="{D3F5AEBA-7E45-4DDC-8B27-4E5A0AD10B1F}" sibTransId="{EE88F635-0692-4910-B838-A0B6AE960404}"/>
    <dgm:cxn modelId="{1B69DA93-EDA3-4A40-A33A-4EE54D210125}" type="presOf" srcId="{B122F45D-E2C3-4574-9455-3339E784856E}" destId="{B2743F53-0E46-456F-A82C-B40FD33BE812}" srcOrd="0" destOrd="0" presId="urn:microsoft.com/office/officeart/2011/layout/CircleProcess"/>
    <dgm:cxn modelId="{84B3F090-192A-4AD0-AAEC-9C3F20EB6EBA}" type="presOf" srcId="{433923B5-303E-426B-B2A3-6C230873A2FD}" destId="{4F88C608-A5EB-4E5E-901E-6966C6021B8D}" srcOrd="1" destOrd="0" presId="urn:microsoft.com/office/officeart/2011/layout/CircleProcess"/>
    <dgm:cxn modelId="{82152C4D-E8B3-4A10-B053-113D126DE21D}" type="presOf" srcId="{9714C3DD-B6BD-4243-9196-194E7AB9AE8E}" destId="{0F3D1E19-5E02-4BB4-8B7B-5893268A2B9A}" srcOrd="1" destOrd="0" presId="urn:microsoft.com/office/officeart/2011/layout/CircleProcess"/>
    <dgm:cxn modelId="{A7F71289-0519-41E2-ADD8-32C08E629C45}" srcId="{D9D35B94-2C3F-4418-ACEF-B8757F1335B2}" destId="{9714C3DD-B6BD-4243-9196-194E7AB9AE8E}" srcOrd="1" destOrd="0" parTransId="{B7EF89B0-7D23-47D9-91CF-2E584C5DC1D5}" sibTransId="{4E72349C-6C45-475F-A0D8-65A883378C28}"/>
    <dgm:cxn modelId="{DCF90C2D-DFE4-4D34-8AFD-FAA7ADA6304D}" type="presParOf" srcId="{04238616-A5FE-4313-862B-BB70576787D5}" destId="{43ED2C0A-EA33-45C4-852D-AA905C569422}" srcOrd="0" destOrd="0" presId="urn:microsoft.com/office/officeart/2011/layout/CircleProcess"/>
    <dgm:cxn modelId="{FEF07EC3-6FD2-4F3E-8CC3-0E9F3E68F5C2}" type="presParOf" srcId="{43ED2C0A-EA33-45C4-852D-AA905C569422}" destId="{1620B8BC-BCA8-4997-87F8-2053E139F8A4}" srcOrd="0" destOrd="0" presId="urn:microsoft.com/office/officeart/2011/layout/CircleProcess"/>
    <dgm:cxn modelId="{08B4612A-50AC-42EB-BADF-46423EDCD94B}" type="presParOf" srcId="{04238616-A5FE-4313-862B-BB70576787D5}" destId="{BB12EBF1-667F-4F9D-8521-6AA1A2A17152}" srcOrd="1" destOrd="0" presId="urn:microsoft.com/office/officeart/2011/layout/CircleProcess"/>
    <dgm:cxn modelId="{0D7BC68C-8F0B-4B4D-AE39-55C7CDF1CB84}" type="presParOf" srcId="{BB12EBF1-667F-4F9D-8521-6AA1A2A17152}" destId="{3E7210BE-58E9-462A-BDE9-CEE2C2EA77EC}" srcOrd="0" destOrd="0" presId="urn:microsoft.com/office/officeart/2011/layout/CircleProcess"/>
    <dgm:cxn modelId="{1C78F213-3D0F-4C79-9352-C34D013174D1}" type="presParOf" srcId="{04238616-A5FE-4313-862B-BB70576787D5}" destId="{4F88C608-A5EB-4E5E-901E-6966C6021B8D}" srcOrd="2" destOrd="0" presId="urn:microsoft.com/office/officeart/2011/layout/CircleProcess"/>
    <dgm:cxn modelId="{FA59E460-68FD-4D82-88EF-3C8FE91D3416}" type="presParOf" srcId="{04238616-A5FE-4313-862B-BB70576787D5}" destId="{301B1A8A-2F1D-416C-B64A-3CBBDEDFF444}" srcOrd="3" destOrd="0" presId="urn:microsoft.com/office/officeart/2011/layout/CircleProcess"/>
    <dgm:cxn modelId="{4882E030-7AF7-4F81-BAA7-5811653C86DC}" type="presParOf" srcId="{301B1A8A-2F1D-416C-B64A-3CBBDEDFF444}" destId="{C8281B32-AA91-426B-A087-51ED695B3D6D}" srcOrd="0" destOrd="0" presId="urn:microsoft.com/office/officeart/2011/layout/CircleProcess"/>
    <dgm:cxn modelId="{D630F21C-3EAB-4DF3-9597-1AD56A2BE1D6}" type="presParOf" srcId="{04238616-A5FE-4313-862B-BB70576787D5}" destId="{F41620CD-D3B6-426A-9D2A-15AAA035EDC5}" srcOrd="4" destOrd="0" presId="urn:microsoft.com/office/officeart/2011/layout/CircleProcess"/>
    <dgm:cxn modelId="{2438EDC5-EE44-4AE1-959D-0E21B7724E43}" type="presParOf" srcId="{F41620CD-D3B6-426A-9D2A-15AAA035EDC5}" destId="{DA39C42D-B36C-4D5E-B582-91940D9B5507}" srcOrd="0" destOrd="0" presId="urn:microsoft.com/office/officeart/2011/layout/CircleProcess"/>
    <dgm:cxn modelId="{30C0F900-DC42-4DF6-AF6C-B5F5DAB59022}" type="presParOf" srcId="{04238616-A5FE-4313-862B-BB70576787D5}" destId="{0F3D1E19-5E02-4BB4-8B7B-5893268A2B9A}" srcOrd="5" destOrd="0" presId="urn:microsoft.com/office/officeart/2011/layout/CircleProcess"/>
    <dgm:cxn modelId="{C257CB02-BEB5-4A0B-838F-895843BFD7FF}" type="presParOf" srcId="{04238616-A5FE-4313-862B-BB70576787D5}" destId="{A248EB0A-A0C9-4EE9-9647-2861FD876401}" srcOrd="6" destOrd="0" presId="urn:microsoft.com/office/officeart/2011/layout/CircleProcess"/>
    <dgm:cxn modelId="{FE413142-3FBD-43D9-84D9-A5FB81AA3BE1}" type="presParOf" srcId="{A248EB0A-A0C9-4EE9-9647-2861FD876401}" destId="{BB2CB33C-5868-42C4-B731-50B427F45A5A}" srcOrd="0" destOrd="0" presId="urn:microsoft.com/office/officeart/2011/layout/CircleProcess"/>
    <dgm:cxn modelId="{B4FFD053-4083-46B2-B6F4-03C5804F1B59}" type="presParOf" srcId="{04238616-A5FE-4313-862B-BB70576787D5}" destId="{03029D83-0210-4C07-88F6-E56C73B5CFF4}" srcOrd="7" destOrd="0" presId="urn:microsoft.com/office/officeart/2011/layout/CircleProcess"/>
    <dgm:cxn modelId="{ACBBFDBA-E1D8-4161-B125-04CE0D0C62D8}" type="presParOf" srcId="{03029D83-0210-4C07-88F6-E56C73B5CFF4}" destId="{B2743F53-0E46-456F-A82C-B40FD33BE812}" srcOrd="0" destOrd="0" presId="urn:microsoft.com/office/officeart/2011/layout/CircleProcess"/>
    <dgm:cxn modelId="{25018345-7257-42DB-AFE0-B9C47475A9E2}" type="presParOf" srcId="{04238616-A5FE-4313-862B-BB70576787D5}" destId="{F3E7CCF5-EC15-40C8-870F-29036D4546D6}"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D88228-ABD1-4799-AF4B-EA448D4CD77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58812DB1-77D2-4BDC-B5FD-29D216131D22}">
      <dgm:prSet phldrT="[Text]"/>
      <dgm:spPr/>
      <dgm:t>
        <a:bodyPr/>
        <a:lstStyle/>
        <a:p>
          <a:r>
            <a:rPr lang="en-GB" b="1" dirty="0" smtClean="0"/>
            <a:t>TBA</a:t>
          </a:r>
          <a:endParaRPr lang="en-GB" b="1" dirty="0"/>
        </a:p>
      </dgm:t>
    </dgm:pt>
    <dgm:pt modelId="{3E09BD2F-4661-4408-8670-339757BEF80C}" type="parTrans" cxnId="{87D978A0-4B8C-46B9-AFFB-3EE72F38D686}">
      <dgm:prSet/>
      <dgm:spPr/>
      <dgm:t>
        <a:bodyPr/>
        <a:lstStyle/>
        <a:p>
          <a:endParaRPr lang="en-GB" b="1"/>
        </a:p>
      </dgm:t>
    </dgm:pt>
    <dgm:pt modelId="{80190429-302D-4322-818E-52894D02B1CD}" type="sibTrans" cxnId="{87D978A0-4B8C-46B9-AFFB-3EE72F38D686}">
      <dgm:prSet/>
      <dgm:spPr/>
      <dgm:t>
        <a:bodyPr/>
        <a:lstStyle/>
        <a:p>
          <a:endParaRPr lang="en-GB" b="1"/>
        </a:p>
      </dgm:t>
    </dgm:pt>
    <dgm:pt modelId="{8E7D45B3-14D2-451A-B860-044C023EDA63}">
      <dgm:prSet phldrT="[Text]"/>
      <dgm:spPr/>
      <dgm:t>
        <a:bodyPr/>
        <a:lstStyle/>
        <a:p>
          <a:r>
            <a:rPr lang="en-GB" b="1" dirty="0" smtClean="0"/>
            <a:t>Agreement/arrangement (potential “guiding” role of the Draft Articles)</a:t>
          </a:r>
          <a:endParaRPr lang="en-GB" b="1" dirty="0"/>
        </a:p>
      </dgm:t>
    </dgm:pt>
    <dgm:pt modelId="{15214B5A-F9A4-43B5-B4CE-38A6F53D5979}" type="parTrans" cxnId="{E488A97F-FDD4-46F8-979E-5A0466E92321}">
      <dgm:prSet/>
      <dgm:spPr/>
      <dgm:t>
        <a:bodyPr/>
        <a:lstStyle/>
        <a:p>
          <a:endParaRPr lang="en-GB" b="1"/>
        </a:p>
      </dgm:t>
    </dgm:pt>
    <dgm:pt modelId="{5A2DCD5E-96ED-4AE4-94C8-682BF83C606E}" type="sibTrans" cxnId="{E488A97F-FDD4-46F8-979E-5A0466E92321}">
      <dgm:prSet/>
      <dgm:spPr/>
      <dgm:t>
        <a:bodyPr/>
        <a:lstStyle/>
        <a:p>
          <a:endParaRPr lang="en-GB" b="1"/>
        </a:p>
      </dgm:t>
    </dgm:pt>
    <dgm:pt modelId="{3A7B808A-B57C-4650-B19A-0D0AA5E59A31}">
      <dgm:prSet phldrT="[Text]"/>
      <dgm:spPr>
        <a:solidFill>
          <a:schemeClr val="accent3">
            <a:lumMod val="75000"/>
            <a:alpha val="90000"/>
          </a:schemeClr>
        </a:solidFill>
      </dgm:spPr>
      <dgm:t>
        <a:bodyPr/>
        <a:lstStyle/>
        <a:p>
          <a:r>
            <a:rPr lang="en-GB" b="1" dirty="0" smtClean="0"/>
            <a:t>SDG implementation (not just SDG 6)</a:t>
          </a:r>
          <a:endParaRPr lang="en-GB" b="1" dirty="0"/>
        </a:p>
      </dgm:t>
    </dgm:pt>
    <dgm:pt modelId="{59055132-F16C-4ADC-BCD1-DAE8C5FB02B1}" type="parTrans" cxnId="{241B80FD-1F81-4755-B9E7-40F9A15AF295}">
      <dgm:prSet/>
      <dgm:spPr/>
      <dgm:t>
        <a:bodyPr/>
        <a:lstStyle/>
        <a:p>
          <a:endParaRPr lang="en-GB" b="1"/>
        </a:p>
      </dgm:t>
    </dgm:pt>
    <dgm:pt modelId="{58AF8831-0121-4BD2-9124-BB85B7D0D9B0}" type="sibTrans" cxnId="{241B80FD-1F81-4755-B9E7-40F9A15AF295}">
      <dgm:prSet/>
      <dgm:spPr/>
      <dgm:t>
        <a:bodyPr/>
        <a:lstStyle/>
        <a:p>
          <a:endParaRPr lang="en-GB" b="1"/>
        </a:p>
      </dgm:t>
    </dgm:pt>
    <dgm:pt modelId="{CA3920BB-5401-4D7C-AB71-B0438090723C}" type="pres">
      <dgm:prSet presAssocID="{2ED88228-ABD1-4799-AF4B-EA448D4CD772}" presName="Name0" presStyleCnt="0">
        <dgm:presLayoutVars>
          <dgm:chMax val="11"/>
          <dgm:chPref val="11"/>
          <dgm:dir/>
          <dgm:resizeHandles/>
        </dgm:presLayoutVars>
      </dgm:prSet>
      <dgm:spPr/>
      <dgm:t>
        <a:bodyPr/>
        <a:lstStyle/>
        <a:p>
          <a:endParaRPr lang="en-GB"/>
        </a:p>
      </dgm:t>
    </dgm:pt>
    <dgm:pt modelId="{B787D40E-ADDC-498B-BE34-FC0751BCCB90}" type="pres">
      <dgm:prSet presAssocID="{3A7B808A-B57C-4650-B19A-0D0AA5E59A31}" presName="Accent3" presStyleCnt="0"/>
      <dgm:spPr/>
    </dgm:pt>
    <dgm:pt modelId="{3D9CF4EE-6325-40B2-93A0-54E835AEFEFA}" type="pres">
      <dgm:prSet presAssocID="{3A7B808A-B57C-4650-B19A-0D0AA5E59A31}" presName="Accent" presStyleLbl="node1" presStyleIdx="0" presStyleCnt="3"/>
      <dgm:spPr/>
    </dgm:pt>
    <dgm:pt modelId="{6A94C676-E2BE-443B-A89E-6EFB7DB423EE}" type="pres">
      <dgm:prSet presAssocID="{3A7B808A-B57C-4650-B19A-0D0AA5E59A31}" presName="ParentBackground3" presStyleCnt="0"/>
      <dgm:spPr/>
    </dgm:pt>
    <dgm:pt modelId="{0E2EFF22-8C30-4A05-AF43-F121D826CB86}" type="pres">
      <dgm:prSet presAssocID="{3A7B808A-B57C-4650-B19A-0D0AA5E59A31}" presName="ParentBackground" presStyleLbl="fgAcc1" presStyleIdx="0" presStyleCnt="3"/>
      <dgm:spPr/>
      <dgm:t>
        <a:bodyPr/>
        <a:lstStyle/>
        <a:p>
          <a:endParaRPr lang="en-GB"/>
        </a:p>
      </dgm:t>
    </dgm:pt>
    <dgm:pt modelId="{5D366CA1-C667-45CF-B947-5847258DD9FF}" type="pres">
      <dgm:prSet presAssocID="{3A7B808A-B57C-4650-B19A-0D0AA5E59A31}" presName="Parent3" presStyleLbl="revTx" presStyleIdx="0" presStyleCnt="0">
        <dgm:presLayoutVars>
          <dgm:chMax val="1"/>
          <dgm:chPref val="1"/>
          <dgm:bulletEnabled val="1"/>
        </dgm:presLayoutVars>
      </dgm:prSet>
      <dgm:spPr/>
      <dgm:t>
        <a:bodyPr/>
        <a:lstStyle/>
        <a:p>
          <a:endParaRPr lang="en-GB"/>
        </a:p>
      </dgm:t>
    </dgm:pt>
    <dgm:pt modelId="{82D9A972-C3E4-4DE4-AFA8-4B999DED3811}" type="pres">
      <dgm:prSet presAssocID="{8E7D45B3-14D2-451A-B860-044C023EDA63}" presName="Accent2" presStyleCnt="0"/>
      <dgm:spPr/>
    </dgm:pt>
    <dgm:pt modelId="{F761C5F5-8620-44FD-B4A4-42077BBBF3DF}" type="pres">
      <dgm:prSet presAssocID="{8E7D45B3-14D2-451A-B860-044C023EDA63}" presName="Accent" presStyleLbl="node1" presStyleIdx="1" presStyleCnt="3"/>
      <dgm:spPr/>
    </dgm:pt>
    <dgm:pt modelId="{4B2482D9-037A-4B79-969C-A7A8FFE32547}" type="pres">
      <dgm:prSet presAssocID="{8E7D45B3-14D2-451A-B860-044C023EDA63}" presName="ParentBackground2" presStyleCnt="0"/>
      <dgm:spPr/>
    </dgm:pt>
    <dgm:pt modelId="{46EEBCD9-0E76-4693-8B61-51FEB49F3E45}" type="pres">
      <dgm:prSet presAssocID="{8E7D45B3-14D2-451A-B860-044C023EDA63}" presName="ParentBackground" presStyleLbl="fgAcc1" presStyleIdx="1" presStyleCnt="3"/>
      <dgm:spPr/>
      <dgm:t>
        <a:bodyPr/>
        <a:lstStyle/>
        <a:p>
          <a:endParaRPr lang="en-GB"/>
        </a:p>
      </dgm:t>
    </dgm:pt>
    <dgm:pt modelId="{1CE1DC90-8A9B-418A-BF8D-D50CF034D97F}" type="pres">
      <dgm:prSet presAssocID="{8E7D45B3-14D2-451A-B860-044C023EDA63}" presName="Parent2" presStyleLbl="revTx" presStyleIdx="0" presStyleCnt="0">
        <dgm:presLayoutVars>
          <dgm:chMax val="1"/>
          <dgm:chPref val="1"/>
          <dgm:bulletEnabled val="1"/>
        </dgm:presLayoutVars>
      </dgm:prSet>
      <dgm:spPr/>
      <dgm:t>
        <a:bodyPr/>
        <a:lstStyle/>
        <a:p>
          <a:endParaRPr lang="en-GB"/>
        </a:p>
      </dgm:t>
    </dgm:pt>
    <dgm:pt modelId="{370AACD4-D00A-4F60-B2F5-F5F0F84A38CE}" type="pres">
      <dgm:prSet presAssocID="{58812DB1-77D2-4BDC-B5FD-29D216131D22}" presName="Accent1" presStyleCnt="0"/>
      <dgm:spPr/>
    </dgm:pt>
    <dgm:pt modelId="{6C373336-6260-4EA6-996D-F559CF87629F}" type="pres">
      <dgm:prSet presAssocID="{58812DB1-77D2-4BDC-B5FD-29D216131D22}" presName="Accent" presStyleLbl="node1" presStyleIdx="2" presStyleCnt="3"/>
      <dgm:spPr/>
    </dgm:pt>
    <dgm:pt modelId="{EF33BAC8-3A43-4860-A14F-F0CBA7B6B465}" type="pres">
      <dgm:prSet presAssocID="{58812DB1-77D2-4BDC-B5FD-29D216131D22}" presName="ParentBackground1" presStyleCnt="0"/>
      <dgm:spPr/>
    </dgm:pt>
    <dgm:pt modelId="{0AE8638D-EAD8-4913-A654-2895905A0798}" type="pres">
      <dgm:prSet presAssocID="{58812DB1-77D2-4BDC-B5FD-29D216131D22}" presName="ParentBackground" presStyleLbl="fgAcc1" presStyleIdx="2" presStyleCnt="3"/>
      <dgm:spPr/>
      <dgm:t>
        <a:bodyPr/>
        <a:lstStyle/>
        <a:p>
          <a:endParaRPr lang="en-GB"/>
        </a:p>
      </dgm:t>
    </dgm:pt>
    <dgm:pt modelId="{7FBEEB1E-DD52-4060-981A-5877259F0164}" type="pres">
      <dgm:prSet presAssocID="{58812DB1-77D2-4BDC-B5FD-29D216131D22}" presName="Parent1" presStyleLbl="revTx" presStyleIdx="0" presStyleCnt="0">
        <dgm:presLayoutVars>
          <dgm:chMax val="1"/>
          <dgm:chPref val="1"/>
          <dgm:bulletEnabled val="1"/>
        </dgm:presLayoutVars>
      </dgm:prSet>
      <dgm:spPr/>
      <dgm:t>
        <a:bodyPr/>
        <a:lstStyle/>
        <a:p>
          <a:endParaRPr lang="en-GB"/>
        </a:p>
      </dgm:t>
    </dgm:pt>
  </dgm:ptLst>
  <dgm:cxnLst>
    <dgm:cxn modelId="{6473E979-D7E7-4B61-AFDC-3570DDDDDD82}" type="presOf" srcId="{58812DB1-77D2-4BDC-B5FD-29D216131D22}" destId="{0AE8638D-EAD8-4913-A654-2895905A0798}" srcOrd="0" destOrd="0" presId="urn:microsoft.com/office/officeart/2011/layout/CircleProcess"/>
    <dgm:cxn modelId="{87D978A0-4B8C-46B9-AFFB-3EE72F38D686}" srcId="{2ED88228-ABD1-4799-AF4B-EA448D4CD772}" destId="{58812DB1-77D2-4BDC-B5FD-29D216131D22}" srcOrd="0" destOrd="0" parTransId="{3E09BD2F-4661-4408-8670-339757BEF80C}" sibTransId="{80190429-302D-4322-818E-52894D02B1CD}"/>
    <dgm:cxn modelId="{D5F3089D-C7BA-4EBF-A59B-1F05CBBA085B}" type="presOf" srcId="{8E7D45B3-14D2-451A-B860-044C023EDA63}" destId="{46EEBCD9-0E76-4693-8B61-51FEB49F3E45}" srcOrd="0" destOrd="0" presId="urn:microsoft.com/office/officeart/2011/layout/CircleProcess"/>
    <dgm:cxn modelId="{E488A97F-FDD4-46F8-979E-5A0466E92321}" srcId="{2ED88228-ABD1-4799-AF4B-EA448D4CD772}" destId="{8E7D45B3-14D2-451A-B860-044C023EDA63}" srcOrd="1" destOrd="0" parTransId="{15214B5A-F9A4-43B5-B4CE-38A6F53D5979}" sibTransId="{5A2DCD5E-96ED-4AE4-94C8-682BF83C606E}"/>
    <dgm:cxn modelId="{F286E2F1-9D35-4202-BC4F-1E4546FCD9A0}" type="presOf" srcId="{3A7B808A-B57C-4650-B19A-0D0AA5E59A31}" destId="{0E2EFF22-8C30-4A05-AF43-F121D826CB86}" srcOrd="0" destOrd="0" presId="urn:microsoft.com/office/officeart/2011/layout/CircleProcess"/>
    <dgm:cxn modelId="{915161ED-7335-4062-93F6-FF0DE304C164}" type="presOf" srcId="{58812DB1-77D2-4BDC-B5FD-29D216131D22}" destId="{7FBEEB1E-DD52-4060-981A-5877259F0164}" srcOrd="1" destOrd="0" presId="urn:microsoft.com/office/officeart/2011/layout/CircleProcess"/>
    <dgm:cxn modelId="{886BB695-338A-4CB4-A0EE-DB3106D63044}" type="presOf" srcId="{2ED88228-ABD1-4799-AF4B-EA448D4CD772}" destId="{CA3920BB-5401-4D7C-AB71-B0438090723C}" srcOrd="0" destOrd="0" presId="urn:microsoft.com/office/officeart/2011/layout/CircleProcess"/>
    <dgm:cxn modelId="{241B80FD-1F81-4755-B9E7-40F9A15AF295}" srcId="{2ED88228-ABD1-4799-AF4B-EA448D4CD772}" destId="{3A7B808A-B57C-4650-B19A-0D0AA5E59A31}" srcOrd="2" destOrd="0" parTransId="{59055132-F16C-4ADC-BCD1-DAE8C5FB02B1}" sibTransId="{58AF8831-0121-4BD2-9124-BB85B7D0D9B0}"/>
    <dgm:cxn modelId="{B1F420F2-40F4-4FF3-9CD5-C4AC60211BB6}" type="presOf" srcId="{8E7D45B3-14D2-451A-B860-044C023EDA63}" destId="{1CE1DC90-8A9B-418A-BF8D-D50CF034D97F}" srcOrd="1" destOrd="0" presId="urn:microsoft.com/office/officeart/2011/layout/CircleProcess"/>
    <dgm:cxn modelId="{F0AA8C8C-BC4B-468D-B6A0-4B44DD40C8E6}" type="presOf" srcId="{3A7B808A-B57C-4650-B19A-0D0AA5E59A31}" destId="{5D366CA1-C667-45CF-B947-5847258DD9FF}" srcOrd="1" destOrd="0" presId="urn:microsoft.com/office/officeart/2011/layout/CircleProcess"/>
    <dgm:cxn modelId="{EB8F2AE4-AE1D-4801-8211-C1336F890606}" type="presParOf" srcId="{CA3920BB-5401-4D7C-AB71-B0438090723C}" destId="{B787D40E-ADDC-498B-BE34-FC0751BCCB90}" srcOrd="0" destOrd="0" presId="urn:microsoft.com/office/officeart/2011/layout/CircleProcess"/>
    <dgm:cxn modelId="{05C7B0F3-F58A-45C1-A020-CDF5A34CB928}" type="presParOf" srcId="{B787D40E-ADDC-498B-BE34-FC0751BCCB90}" destId="{3D9CF4EE-6325-40B2-93A0-54E835AEFEFA}" srcOrd="0" destOrd="0" presId="urn:microsoft.com/office/officeart/2011/layout/CircleProcess"/>
    <dgm:cxn modelId="{804CA271-F409-46D3-9768-C24EF10A1B5B}" type="presParOf" srcId="{CA3920BB-5401-4D7C-AB71-B0438090723C}" destId="{6A94C676-E2BE-443B-A89E-6EFB7DB423EE}" srcOrd="1" destOrd="0" presId="urn:microsoft.com/office/officeart/2011/layout/CircleProcess"/>
    <dgm:cxn modelId="{03040413-15F7-485F-9C62-45D811A1A604}" type="presParOf" srcId="{6A94C676-E2BE-443B-A89E-6EFB7DB423EE}" destId="{0E2EFF22-8C30-4A05-AF43-F121D826CB86}" srcOrd="0" destOrd="0" presId="urn:microsoft.com/office/officeart/2011/layout/CircleProcess"/>
    <dgm:cxn modelId="{F0E86D35-5146-499E-905E-AFE522F2D2BD}" type="presParOf" srcId="{CA3920BB-5401-4D7C-AB71-B0438090723C}" destId="{5D366CA1-C667-45CF-B947-5847258DD9FF}" srcOrd="2" destOrd="0" presId="urn:microsoft.com/office/officeart/2011/layout/CircleProcess"/>
    <dgm:cxn modelId="{7C59E8B9-CBB3-40AA-A43D-C1ECE5BD6715}" type="presParOf" srcId="{CA3920BB-5401-4D7C-AB71-B0438090723C}" destId="{82D9A972-C3E4-4DE4-AFA8-4B999DED3811}" srcOrd="3" destOrd="0" presId="urn:microsoft.com/office/officeart/2011/layout/CircleProcess"/>
    <dgm:cxn modelId="{BEA4702E-A5F0-4878-8377-27C6BBA5373A}" type="presParOf" srcId="{82D9A972-C3E4-4DE4-AFA8-4B999DED3811}" destId="{F761C5F5-8620-44FD-B4A4-42077BBBF3DF}" srcOrd="0" destOrd="0" presId="urn:microsoft.com/office/officeart/2011/layout/CircleProcess"/>
    <dgm:cxn modelId="{D53539CE-8BA6-4278-ADF5-8ECABDC23089}" type="presParOf" srcId="{CA3920BB-5401-4D7C-AB71-B0438090723C}" destId="{4B2482D9-037A-4B79-969C-A7A8FFE32547}" srcOrd="4" destOrd="0" presId="urn:microsoft.com/office/officeart/2011/layout/CircleProcess"/>
    <dgm:cxn modelId="{BADB2A5A-7327-4604-96E1-1EC1AB51C2EE}" type="presParOf" srcId="{4B2482D9-037A-4B79-969C-A7A8FFE32547}" destId="{46EEBCD9-0E76-4693-8B61-51FEB49F3E45}" srcOrd="0" destOrd="0" presId="urn:microsoft.com/office/officeart/2011/layout/CircleProcess"/>
    <dgm:cxn modelId="{9F7235D7-9190-46CE-AF82-1EC1D77CD9DB}" type="presParOf" srcId="{CA3920BB-5401-4D7C-AB71-B0438090723C}" destId="{1CE1DC90-8A9B-418A-BF8D-D50CF034D97F}" srcOrd="5" destOrd="0" presId="urn:microsoft.com/office/officeart/2011/layout/CircleProcess"/>
    <dgm:cxn modelId="{38904500-D887-4277-A55A-97AEBB4C1F14}" type="presParOf" srcId="{CA3920BB-5401-4D7C-AB71-B0438090723C}" destId="{370AACD4-D00A-4F60-B2F5-F5F0F84A38CE}" srcOrd="6" destOrd="0" presId="urn:microsoft.com/office/officeart/2011/layout/CircleProcess"/>
    <dgm:cxn modelId="{C6D87292-8ABE-43F7-BB00-7E27FDBD7A80}" type="presParOf" srcId="{370AACD4-D00A-4F60-B2F5-F5F0F84A38CE}" destId="{6C373336-6260-4EA6-996D-F559CF87629F}" srcOrd="0" destOrd="0" presId="urn:microsoft.com/office/officeart/2011/layout/CircleProcess"/>
    <dgm:cxn modelId="{94B7EE60-A7EC-48F6-89FB-77E341543BBA}" type="presParOf" srcId="{CA3920BB-5401-4D7C-AB71-B0438090723C}" destId="{EF33BAC8-3A43-4860-A14F-F0CBA7B6B465}" srcOrd="7" destOrd="0" presId="urn:microsoft.com/office/officeart/2011/layout/CircleProcess"/>
    <dgm:cxn modelId="{2CEDAAA2-8E01-45D8-845C-25A542D97866}" type="presParOf" srcId="{EF33BAC8-3A43-4860-A14F-F0CBA7B6B465}" destId="{0AE8638D-EAD8-4913-A654-2895905A0798}" srcOrd="0" destOrd="0" presId="urn:microsoft.com/office/officeart/2011/layout/CircleProcess"/>
    <dgm:cxn modelId="{F10EE065-4607-450C-A92F-23EB5DA945DB}" type="presParOf" srcId="{CA3920BB-5401-4D7C-AB71-B0438090723C}" destId="{7FBEEB1E-DD52-4060-981A-5877259F0164}"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EE42E-1B5F-40DE-905F-B7C2E2CE6A0F}">
      <dsp:nvSpPr>
        <dsp:cNvPr id="0" name=""/>
        <dsp:cNvSpPr/>
      </dsp:nvSpPr>
      <dsp:spPr>
        <a:xfrm>
          <a:off x="157951" y="8769"/>
          <a:ext cx="3206436" cy="3206436"/>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noProof="0" dirty="0" smtClean="0"/>
            <a:t>(Rights) Equitable and reasonable utilization</a:t>
          </a:r>
          <a:endParaRPr lang="en-GB" sz="2800" kern="1200" dirty="0"/>
        </a:p>
      </dsp:txBody>
      <dsp:txXfrm>
        <a:off x="605697" y="386877"/>
        <a:ext cx="1848756" cy="2450221"/>
      </dsp:txXfrm>
    </dsp:sp>
    <dsp:sp modelId="{EE15796A-E59C-4FDA-A9FE-E2C41FA05ED0}">
      <dsp:nvSpPr>
        <dsp:cNvPr id="0" name=""/>
        <dsp:cNvSpPr/>
      </dsp:nvSpPr>
      <dsp:spPr>
        <a:xfrm>
          <a:off x="2468896" y="8769"/>
          <a:ext cx="3206436" cy="3206436"/>
        </a:xfrm>
        <a:prstGeom prst="ellipse">
          <a:avLst/>
        </a:prstGeom>
        <a:solidFill>
          <a:schemeClr val="accent3">
            <a:shade val="80000"/>
            <a:alpha val="50000"/>
            <a:hueOff val="-18"/>
            <a:satOff val="6018"/>
            <a:lumOff val="5294"/>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ES_tradnl" sz="2800" kern="1200" noProof="0" smtClean="0"/>
            <a:t>(Obligations) No </a:t>
          </a:r>
          <a:r>
            <a:rPr lang="es-ES_tradnl" sz="2800" kern="1200" noProof="0" dirty="0" err="1" smtClean="0"/>
            <a:t>harm</a:t>
          </a:r>
          <a:r>
            <a:rPr lang="es-ES_tradnl" sz="2800" kern="1200" noProof="0" dirty="0" smtClean="0"/>
            <a:t> </a:t>
          </a:r>
          <a:r>
            <a:rPr lang="es-ES_tradnl" sz="2800" kern="1200" noProof="0" dirty="0" err="1" smtClean="0"/>
            <a:t>principle</a:t>
          </a:r>
          <a:endParaRPr lang="es-ES_tradnl" sz="2800" kern="1200" noProof="0" dirty="0"/>
        </a:p>
      </dsp:txBody>
      <dsp:txXfrm>
        <a:off x="3378831" y="386877"/>
        <a:ext cx="1848756" cy="2450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0B8BC-BCA8-4997-87F8-2053E139F8A4}">
      <dsp:nvSpPr>
        <dsp:cNvPr id="0" name=""/>
        <dsp:cNvSpPr/>
      </dsp:nvSpPr>
      <dsp:spPr>
        <a:xfrm>
          <a:off x="6744363" y="1749177"/>
          <a:ext cx="2942010" cy="29425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210BE-58E9-462A-BDE9-CEE2C2EA77EC}">
      <dsp:nvSpPr>
        <dsp:cNvPr id="0" name=""/>
        <dsp:cNvSpPr/>
      </dsp:nvSpPr>
      <dsp:spPr>
        <a:xfrm>
          <a:off x="6842047" y="1847280"/>
          <a:ext cx="2746642" cy="2746349"/>
        </a:xfrm>
        <a:prstGeom prst="ellipse">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noProof="0" dirty="0" smtClean="0"/>
            <a:t>“</a:t>
          </a:r>
          <a:r>
            <a:rPr lang="en-US" sz="2200" kern="1200" dirty="0" smtClean="0"/>
            <a:t>aquifer States should establish joint mechanisms of cooperation</a:t>
          </a:r>
          <a:r>
            <a:rPr lang="es-ES" sz="2200" kern="1200" noProof="0" dirty="0" smtClean="0"/>
            <a:t>” (art. 7.2)</a:t>
          </a:r>
          <a:endParaRPr lang="es-ES" sz="2200" kern="1200" noProof="0" dirty="0"/>
        </a:p>
      </dsp:txBody>
      <dsp:txXfrm>
        <a:off x="7234698" y="2239689"/>
        <a:ext cx="1961340" cy="1961531"/>
      </dsp:txXfrm>
    </dsp:sp>
    <dsp:sp modelId="{C8281B32-AA91-426B-A087-51ED695B3D6D}">
      <dsp:nvSpPr>
        <dsp:cNvPr id="0" name=""/>
        <dsp:cNvSpPr/>
      </dsp:nvSpPr>
      <dsp:spPr>
        <a:xfrm rot="2700000">
          <a:off x="3707254" y="1752734"/>
          <a:ext cx="2934924" cy="293492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39C42D-B36C-4D5E-B582-91940D9B5507}">
      <dsp:nvSpPr>
        <dsp:cNvPr id="0" name=""/>
        <dsp:cNvSpPr/>
      </dsp:nvSpPr>
      <dsp:spPr>
        <a:xfrm>
          <a:off x="3801395" y="1847280"/>
          <a:ext cx="2746642" cy="274634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noProof="0" dirty="0" smtClean="0"/>
            <a:t>“</a:t>
          </a:r>
          <a:r>
            <a:rPr lang="en-US" sz="2200" kern="1200" dirty="0" smtClean="0"/>
            <a:t>Aquifer States shall cooperate</a:t>
          </a:r>
          <a:r>
            <a:rPr lang="es-ES" sz="2200" kern="1200" noProof="0" dirty="0" smtClean="0"/>
            <a:t>” (art. 7.1)</a:t>
          </a:r>
          <a:endParaRPr lang="es-ES" sz="2200" kern="1200" noProof="0" dirty="0"/>
        </a:p>
      </dsp:txBody>
      <dsp:txXfrm>
        <a:off x="4194046" y="2239689"/>
        <a:ext cx="1961340" cy="1961531"/>
      </dsp:txXfrm>
    </dsp:sp>
    <dsp:sp modelId="{BB2CB33C-5868-42C4-B731-50B427F45A5A}">
      <dsp:nvSpPr>
        <dsp:cNvPr id="0" name=""/>
        <dsp:cNvSpPr/>
      </dsp:nvSpPr>
      <dsp:spPr>
        <a:xfrm rot="2700000">
          <a:off x="666602" y="1752734"/>
          <a:ext cx="2934924" cy="293492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43F53-0E46-456F-A82C-B40FD33BE812}">
      <dsp:nvSpPr>
        <dsp:cNvPr id="0" name=""/>
        <dsp:cNvSpPr/>
      </dsp:nvSpPr>
      <dsp:spPr>
        <a:xfrm>
          <a:off x="760743" y="1847280"/>
          <a:ext cx="2746642" cy="274634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noProof="0" dirty="0" smtClean="0"/>
            <a:t>“</a:t>
          </a:r>
          <a:r>
            <a:rPr lang="en-US" sz="2200" kern="1200" dirty="0" smtClean="0"/>
            <a:t>in order to attain equitable and reasonable utilization</a:t>
          </a:r>
          <a:r>
            <a:rPr lang="es-ES" sz="2200" kern="1200" noProof="0" dirty="0" smtClean="0"/>
            <a:t>” – art. 7.1 / arts. 4 y 5</a:t>
          </a:r>
          <a:endParaRPr lang="es-ES" sz="2200" kern="1200" noProof="0" dirty="0"/>
        </a:p>
      </dsp:txBody>
      <dsp:txXfrm>
        <a:off x="1153394" y="2239689"/>
        <a:ext cx="1961340" cy="1961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CF4EE-6325-40B2-93A0-54E835AEFEFA}">
      <dsp:nvSpPr>
        <dsp:cNvPr id="0" name=""/>
        <dsp:cNvSpPr/>
      </dsp:nvSpPr>
      <dsp:spPr>
        <a:xfrm>
          <a:off x="6104428" y="1268733"/>
          <a:ext cx="2662859" cy="26633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EFF22-8C30-4A05-AF43-F121D826CB86}">
      <dsp:nvSpPr>
        <dsp:cNvPr id="0" name=""/>
        <dsp:cNvSpPr/>
      </dsp:nvSpPr>
      <dsp:spPr>
        <a:xfrm>
          <a:off x="6192843" y="1357527"/>
          <a:ext cx="2486028" cy="2485763"/>
        </a:xfrm>
        <a:prstGeom prst="ellipse">
          <a:avLst/>
        </a:prstGeom>
        <a:solidFill>
          <a:schemeClr val="accent3">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SDG implementation (not just SDG 6)</a:t>
          </a:r>
          <a:endParaRPr lang="en-GB" sz="1300" b="1" kern="1200" dirty="0"/>
        </a:p>
      </dsp:txBody>
      <dsp:txXfrm>
        <a:off x="6548237" y="1712703"/>
        <a:ext cx="1775239" cy="1775412"/>
      </dsp:txXfrm>
    </dsp:sp>
    <dsp:sp modelId="{F761C5F5-8620-44FD-B4A4-42077BBBF3DF}">
      <dsp:nvSpPr>
        <dsp:cNvPr id="0" name=""/>
        <dsp:cNvSpPr/>
      </dsp:nvSpPr>
      <dsp:spPr>
        <a:xfrm rot="2700000">
          <a:off x="3355493" y="1271953"/>
          <a:ext cx="2656445" cy="265644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EEBCD9-0E76-4693-8B61-51FEB49F3E45}">
      <dsp:nvSpPr>
        <dsp:cNvPr id="0" name=""/>
        <dsp:cNvSpPr/>
      </dsp:nvSpPr>
      <dsp:spPr>
        <a:xfrm>
          <a:off x="3440702" y="1357527"/>
          <a:ext cx="2486028" cy="248576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Agreement/arrangement (potential “guiding” role of the Draft Articles)</a:t>
          </a:r>
          <a:endParaRPr lang="en-GB" sz="1300" b="1" kern="1200" dirty="0"/>
        </a:p>
      </dsp:txBody>
      <dsp:txXfrm>
        <a:off x="3796096" y="1712703"/>
        <a:ext cx="1775239" cy="1775412"/>
      </dsp:txXfrm>
    </dsp:sp>
    <dsp:sp modelId="{6C373336-6260-4EA6-996D-F559CF87629F}">
      <dsp:nvSpPr>
        <dsp:cNvPr id="0" name=""/>
        <dsp:cNvSpPr/>
      </dsp:nvSpPr>
      <dsp:spPr>
        <a:xfrm rot="2700000">
          <a:off x="603352" y="1271953"/>
          <a:ext cx="2656445" cy="265644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E8638D-EAD8-4913-A654-2895905A0798}">
      <dsp:nvSpPr>
        <dsp:cNvPr id="0" name=""/>
        <dsp:cNvSpPr/>
      </dsp:nvSpPr>
      <dsp:spPr>
        <a:xfrm>
          <a:off x="688560" y="1357527"/>
          <a:ext cx="2486028" cy="248576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TBA</a:t>
          </a:r>
          <a:endParaRPr lang="en-GB" sz="1300" b="1" kern="1200" dirty="0"/>
        </a:p>
      </dsp:txBody>
      <dsp:txXfrm>
        <a:off x="1043955" y="1712703"/>
        <a:ext cx="1775239" cy="17754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3D7F7-97BD-49D0-B9CE-923848E1B6BB}" type="datetimeFigureOut">
              <a:rPr lang="en-GB" smtClean="0"/>
              <a:pPr/>
              <a:t>29/11/2016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C8408D-2EBE-4F4F-8185-A57A1590B9A2}" type="slidenum">
              <a:rPr lang="en-GB" smtClean="0"/>
              <a:pPr/>
              <a:t>‹#›</a:t>
            </a:fld>
            <a:endParaRPr lang="en-GB"/>
          </a:p>
        </p:txBody>
      </p:sp>
    </p:spTree>
    <p:extLst>
      <p:ext uri="{BB962C8B-B14F-4D97-AF65-F5344CB8AC3E}">
        <p14:creationId xmlns:p14="http://schemas.microsoft.com/office/powerpoint/2010/main" val="26102809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211940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C3808-D0E5-4D15-A9FF-8BA6ECFFB88B}" type="datetimeFigureOut">
              <a:rPr lang="en-GB" smtClean="0"/>
              <a:pPr/>
              <a:t>29/11/2016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3154712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34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C47C3808-D0E5-4D15-A9FF-8BA6ECFFB88B}" type="datetimeFigureOut">
              <a:rPr lang="en-GB" smtClean="0"/>
              <a:pPr/>
              <a:t>29/11/2016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pPr/>
              <a:t>‹#›</a:t>
            </a:fld>
            <a:endParaRPr lang="en-GB"/>
          </a:p>
        </p:txBody>
      </p:sp>
      <p:sp>
        <p:nvSpPr>
          <p:cNvPr id="7" name="Title 1"/>
          <p:cNvSpPr>
            <a:spLocks noGrp="1"/>
          </p:cNvSpPr>
          <p:nvPr>
            <p:ph type="ctrTitle"/>
          </p:nvPr>
        </p:nvSpPr>
        <p:spPr>
          <a:xfrm>
            <a:off x="467544" y="1700809"/>
            <a:ext cx="8208912" cy="720080"/>
          </a:xfrm>
          <a:prstGeom prst="rect">
            <a:avLst/>
          </a:prstGeom>
        </p:spPr>
        <p:txBody>
          <a:bodyPr/>
          <a:lstStyle>
            <a:lvl1pPr algn="l">
              <a:defRPr sz="3600"/>
            </a:lvl1pPr>
          </a:lstStyle>
          <a:p>
            <a:r>
              <a:rPr lang="en-US" dirty="0" smtClean="0"/>
              <a:t>Click to edit Master title style</a:t>
            </a:r>
            <a:endParaRPr lang="en-GB" dirty="0"/>
          </a:p>
        </p:txBody>
      </p:sp>
    </p:spTree>
    <p:extLst>
      <p:ext uri="{BB962C8B-B14F-4D97-AF65-F5344CB8AC3E}">
        <p14:creationId xmlns:p14="http://schemas.microsoft.com/office/powerpoint/2010/main" val="1383956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47C3808-D0E5-4D15-A9FF-8BA6ECFFB88B}" type="datetimeFigureOut">
              <a:rPr lang="en-GB" smtClean="0"/>
              <a:pPr/>
              <a:t>29/11/2016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245314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C47C3808-D0E5-4D15-A9FF-8BA6ECFFB88B}" type="datetimeFigureOut">
              <a:rPr lang="en-GB" smtClean="0"/>
              <a:pPr/>
              <a:t>29/11/2016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2658870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C47C3808-D0E5-4D15-A9FF-8BA6ECFFB88B}" type="datetimeFigureOut">
              <a:rPr lang="en-GB" smtClean="0"/>
              <a:pPr/>
              <a:t>29/11/2016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3652237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5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pPr/>
              <a:t>29/11/2016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3417967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pPr/>
              <a:t>29/11/2016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1039890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C47C3808-D0E5-4D15-A9FF-8BA6ECFFB88B}" type="datetimeFigureOut">
              <a:rPr lang="en-GB" smtClean="0"/>
              <a:pPr/>
              <a:t>29/11/2016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pPr/>
              <a:t>‹#›</a:t>
            </a:fld>
            <a:endParaRPr lang="en-GB" dirty="0"/>
          </a:p>
        </p:txBody>
      </p:sp>
    </p:spTree>
    <p:extLst>
      <p:ext uri="{BB962C8B-B14F-4D97-AF65-F5344CB8AC3E}">
        <p14:creationId xmlns:p14="http://schemas.microsoft.com/office/powerpoint/2010/main" val="1531003426"/>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50" r:id="rId3"/>
    <p:sldLayoutId id="2147483651" r:id="rId4"/>
    <p:sldLayoutId id="2147483652" r:id="rId5"/>
    <p:sldLayoutId id="2147483654" r:id="rId6"/>
    <p:sldLayoutId id="2147483664"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linkedin.com/groups/8297435" TargetMode="External"/><Relationship Id="rId2" Type="http://schemas.openxmlformats.org/officeDocument/2006/relationships/image" Target="../media/image17.gif"/><Relationship Id="rId1" Type="http://schemas.openxmlformats.org/officeDocument/2006/relationships/slideLayout" Target="../slideLayouts/slideLayout10.xml"/><Relationship Id="rId6" Type="http://schemas.openxmlformats.org/officeDocument/2006/relationships/hyperlink" Target="http://www.facebook.com/SCELG/" TargetMode="External"/><Relationship Id="rId5" Type="http://schemas.openxmlformats.org/officeDocument/2006/relationships/image" Target="../media/image18.png"/><Relationship Id="rId4" Type="http://schemas.openxmlformats.org/officeDocument/2006/relationships/image" Target="../media/image5.pd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00808"/>
            <a:ext cx="5688632" cy="1470025"/>
          </a:xfrm>
        </p:spPr>
        <p:txBody>
          <a:bodyPr/>
          <a:lstStyle/>
          <a:p>
            <a:r>
              <a:rPr lang="en-GB" sz="3600" dirty="0" smtClean="0"/>
              <a:t>International Water Law II</a:t>
            </a:r>
            <a:br>
              <a:rPr lang="en-GB" sz="3600" dirty="0" smtClean="0"/>
            </a:br>
            <a:r>
              <a:rPr lang="en-GB" sz="3600" dirty="0" smtClean="0"/>
              <a:t/>
            </a:r>
            <a:br>
              <a:rPr lang="en-GB" sz="3600" dirty="0" smtClean="0"/>
            </a:br>
            <a:r>
              <a:rPr lang="en-GB" sz="2800" dirty="0" smtClean="0"/>
              <a:t>Francesco </a:t>
            </a:r>
            <a:r>
              <a:rPr lang="en-GB" sz="2800" dirty="0" err="1" smtClean="0"/>
              <a:t>Sindico</a:t>
            </a:r>
            <a:r>
              <a:rPr lang="en-GB" sz="2800" dirty="0" smtClean="0"/>
              <a:t>, University of Strathclyde Law School</a:t>
            </a:r>
            <a:endParaRPr lang="en-GB" dirty="0"/>
          </a:p>
        </p:txBody>
      </p:sp>
      <p:sp>
        <p:nvSpPr>
          <p:cNvPr id="3" name="Subtitle 2"/>
          <p:cNvSpPr>
            <a:spLocks noGrp="1"/>
          </p:cNvSpPr>
          <p:nvPr>
            <p:ph type="subTitle" idx="1"/>
          </p:nvPr>
        </p:nvSpPr>
        <p:spPr>
          <a:xfrm>
            <a:off x="395536" y="4509120"/>
            <a:ext cx="3600400" cy="1752600"/>
          </a:xfrm>
          <a:ln w="57150">
            <a:solidFill>
              <a:schemeClr val="accent6"/>
            </a:solidFill>
          </a:ln>
        </p:spPr>
        <p:txBody>
          <a:bodyPr>
            <a:normAutofit fontScale="70000" lnSpcReduction="20000"/>
          </a:bodyPr>
          <a:lstStyle/>
          <a:p>
            <a:r>
              <a:rPr lang="en-GB" dirty="0" smtClean="0"/>
              <a:t>2</a:t>
            </a:r>
            <a:r>
              <a:rPr lang="en-GB" baseline="30000" dirty="0" smtClean="0"/>
              <a:t>nd</a:t>
            </a:r>
            <a:r>
              <a:rPr lang="en-GB" dirty="0" smtClean="0"/>
              <a:t> Regional meeting on Tools for Sustainable Management of Transboundary Aquifers, Johannesburg, 29 November 2016</a:t>
            </a:r>
            <a:endParaRPr lang="en-GB" i="1" dirty="0"/>
          </a:p>
        </p:txBody>
      </p:sp>
      <p:pic>
        <p:nvPicPr>
          <p:cNvPr id="5" name="Picture 4" descr="SCfELaG logo.jpg"/>
          <p:cNvPicPr>
            <a:picLocks noChangeAspect="1"/>
          </p:cNvPicPr>
          <p:nvPr/>
        </p:nvPicPr>
        <p:blipFill>
          <a:blip r:embed="rId2"/>
          <a:stretch>
            <a:fillRect/>
          </a:stretch>
        </p:blipFill>
        <p:spPr>
          <a:xfrm>
            <a:off x="457200" y="533400"/>
            <a:ext cx="3429000" cy="923193"/>
          </a:xfrm>
          <a:prstGeom prst="rect">
            <a:avLst/>
          </a:prstGeom>
        </p:spPr>
      </p:pic>
      <p:pic>
        <p:nvPicPr>
          <p:cNvPr id="6" name="Picture 5" descr="http://www.usgs.gov/blogs/features/files/2012/02/zoltan-e13293198774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861048"/>
            <a:ext cx="4724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367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57200" y="1879249"/>
            <a:ext cx="5520754" cy="4247317"/>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b="1" dirty="0" smtClean="0">
                <a:latin typeface="Trebuchet MS" pitchFamily="34" charset="0"/>
                <a:sym typeface="Trebuchet MS" pitchFamily="34" charset="0"/>
              </a:rPr>
              <a:t>Factors </a:t>
            </a:r>
            <a:r>
              <a:rPr lang="en-GB" altLang="en-US" b="1" dirty="0" smtClean="0">
                <a:latin typeface="Trebuchet MS" pitchFamily="34" charset="0"/>
                <a:sym typeface="Trebuchet MS" pitchFamily="34" charset="0"/>
              </a:rPr>
              <a:t>considered in determining equitable </a:t>
            </a:r>
            <a:r>
              <a:rPr lang="en-GB" altLang="en-US" b="1" dirty="0">
                <a:latin typeface="Trebuchet MS" pitchFamily="34" charset="0"/>
                <a:sym typeface="Trebuchet MS" pitchFamily="34" charset="0"/>
              </a:rPr>
              <a:t>and reasonable </a:t>
            </a:r>
            <a:r>
              <a:rPr lang="en-GB" altLang="en-US" b="1" dirty="0" smtClean="0">
                <a:latin typeface="Trebuchet MS" pitchFamily="34" charset="0"/>
                <a:sym typeface="Trebuchet MS" pitchFamily="34" charset="0"/>
              </a:rPr>
              <a:t>utilization – Guarani Aquifer Agreement</a:t>
            </a:r>
          </a:p>
          <a:p>
            <a:pPr algn="just">
              <a:spcBef>
                <a:spcPct val="0"/>
              </a:spcBef>
              <a:buClr>
                <a:schemeClr val="accent3">
                  <a:lumMod val="50000"/>
                </a:schemeClr>
              </a:buClr>
            </a:pPr>
            <a:endParaRPr lang="en-GB" altLang="en-US" b="1" dirty="0">
              <a:latin typeface="Trebuchet MS" pitchFamily="34" charset="0"/>
              <a:sym typeface="Trebuchet MS" pitchFamily="34" charset="0"/>
            </a:endParaRPr>
          </a:p>
          <a:p>
            <a:pPr algn="just">
              <a:spcBef>
                <a:spcPct val="0"/>
              </a:spcBef>
              <a:buClr>
                <a:schemeClr val="accent3">
                  <a:lumMod val="50000"/>
                </a:schemeClr>
              </a:buClr>
            </a:pPr>
            <a:r>
              <a:rPr lang="en-GB" altLang="en-US" dirty="0">
                <a:latin typeface="Trebuchet MS" pitchFamily="34" charset="0"/>
                <a:sym typeface="Trebuchet MS" pitchFamily="34" charset="0"/>
              </a:rPr>
              <a:t>“When the Parties intend to undertake studies, activities or work related to parts of the Guarani Aquifer System that are located in their respective territories, and that may have effects beyond their respective boundaries, </a:t>
            </a:r>
            <a:r>
              <a:rPr lang="en-GB" altLang="en-US" b="1" dirty="0">
                <a:latin typeface="Trebuchet MS" pitchFamily="34" charset="0"/>
                <a:sym typeface="Trebuchet MS" pitchFamily="34" charset="0"/>
              </a:rPr>
              <a:t>they shall act in agreement with the principles and norms of applicable international law</a:t>
            </a:r>
            <a:r>
              <a:rPr lang="en-GB" altLang="en-US" b="1" dirty="0" smtClean="0">
                <a:latin typeface="Trebuchet MS" pitchFamily="34" charset="0"/>
                <a:sym typeface="Trebuchet MS" pitchFamily="34" charset="0"/>
              </a:rPr>
              <a:t>.</a:t>
            </a:r>
            <a:r>
              <a:rPr lang="en-GB" altLang="en-US" dirty="0" smtClean="0">
                <a:latin typeface="Trebuchet MS" pitchFamily="34" charset="0"/>
                <a:sym typeface="Trebuchet MS" pitchFamily="34" charset="0"/>
              </a:rPr>
              <a:t>” – Art. 5</a:t>
            </a:r>
          </a:p>
          <a:p>
            <a:pPr algn="just">
              <a:spcBef>
                <a:spcPct val="0"/>
              </a:spcBef>
              <a:buClr>
                <a:schemeClr val="accent3">
                  <a:lumMod val="50000"/>
                </a:schemeClr>
              </a:buClr>
            </a:pPr>
            <a:endParaRPr lang="en-GB" altLang="en-US" dirty="0">
              <a:latin typeface="Trebuchet MS" pitchFamily="34" charset="0"/>
              <a:sym typeface="Trebuchet MS" pitchFamily="34" charset="0"/>
            </a:endParaRPr>
          </a:p>
          <a:p>
            <a:pPr algn="just">
              <a:spcBef>
                <a:spcPct val="0"/>
              </a:spcBef>
              <a:buClr>
                <a:schemeClr val="accent3">
                  <a:lumMod val="50000"/>
                </a:schemeClr>
              </a:buClr>
            </a:pPr>
            <a:r>
              <a:rPr lang="en-GB" altLang="en-US" dirty="0">
                <a:latin typeface="Trebuchet MS" pitchFamily="34" charset="0"/>
                <a:sym typeface="Trebuchet MS" pitchFamily="34" charset="0"/>
              </a:rPr>
              <a:t>“Taking into account also the Resolution 63/124 of the United Nations General Assembly on the Law of Transboundary </a:t>
            </a:r>
            <a:r>
              <a:rPr lang="en-GB" altLang="en-US" dirty="0" smtClean="0">
                <a:latin typeface="Trebuchet MS" pitchFamily="34" charset="0"/>
                <a:sym typeface="Trebuchet MS" pitchFamily="34" charset="0"/>
              </a:rPr>
              <a:t>Aquifers” - Preamble</a:t>
            </a:r>
            <a:endParaRPr lang="en-GB" altLang="en-US" dirty="0">
              <a:latin typeface="Trebuchet MS" pitchFamily="34" charset="0"/>
              <a:sym typeface="Trebuchet MS" pitchFamily="34" charset="0"/>
            </a:endParaRPr>
          </a:p>
        </p:txBody>
      </p:sp>
      <p:sp>
        <p:nvSpPr>
          <p:cNvPr id="15" name="Title 2"/>
          <p:cNvSpPr txBox="1">
            <a:spLocks/>
          </p:cNvSpPr>
          <p:nvPr/>
        </p:nvSpPr>
        <p:spPr>
          <a:xfrm>
            <a:off x="457200" y="404664"/>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a:solidFill>
                  <a:schemeClr val="accent6">
                    <a:lumMod val="75000"/>
                  </a:schemeClr>
                </a:solidFill>
              </a:rPr>
              <a:t>S</a:t>
            </a:r>
            <a:r>
              <a:rPr lang="en-GB" sz="2800" dirty="0" smtClean="0">
                <a:solidFill>
                  <a:schemeClr val="accent6">
                    <a:lumMod val="75000"/>
                  </a:schemeClr>
                </a:solidFill>
              </a:rPr>
              <a:t>ubstantive</a:t>
            </a:r>
            <a:endParaRPr lang="en-GB" sz="2800" dirty="0">
              <a:solidFill>
                <a:schemeClr val="accent6">
                  <a:lumMod val="75000"/>
                </a:schemeClr>
              </a:solidFill>
            </a:endParaRPr>
          </a:p>
        </p:txBody>
      </p:sp>
      <p:pic>
        <p:nvPicPr>
          <p:cNvPr id="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2388" y="2628900"/>
            <a:ext cx="28321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49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57200" y="1879249"/>
            <a:ext cx="3826768" cy="2308324"/>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b="1" dirty="0" smtClean="0">
                <a:latin typeface="Trebuchet MS" pitchFamily="34" charset="0"/>
                <a:sym typeface="Trebuchet MS" pitchFamily="34" charset="0"/>
              </a:rPr>
              <a:t>Priority of uses of a TBA, Al-Sag / Al-</a:t>
            </a:r>
            <a:r>
              <a:rPr lang="en-GB" altLang="en-US" b="1" dirty="0" err="1" smtClean="0">
                <a:latin typeface="Trebuchet MS" pitchFamily="34" charset="0"/>
                <a:sym typeface="Trebuchet MS" pitchFamily="34" charset="0"/>
              </a:rPr>
              <a:t>Disi</a:t>
            </a:r>
            <a:r>
              <a:rPr lang="en-GB" altLang="en-US" b="1" dirty="0" smtClean="0">
                <a:latin typeface="Trebuchet MS" pitchFamily="34" charset="0"/>
                <a:sym typeface="Trebuchet MS" pitchFamily="34" charset="0"/>
              </a:rPr>
              <a:t> Aquifer, art. 2.6</a:t>
            </a:r>
          </a:p>
          <a:p>
            <a:pPr algn="just">
              <a:spcBef>
                <a:spcPct val="0"/>
              </a:spcBef>
              <a:buClr>
                <a:schemeClr val="accent3">
                  <a:lumMod val="50000"/>
                </a:schemeClr>
              </a:buClr>
            </a:pPr>
            <a:endParaRPr lang="en-GB" altLang="en-US" b="1" dirty="0">
              <a:latin typeface="Trebuchet MS" pitchFamily="34" charset="0"/>
              <a:sym typeface="Trebuchet MS" pitchFamily="34" charset="0"/>
            </a:endParaRPr>
          </a:p>
          <a:p>
            <a:pPr algn="just">
              <a:spcBef>
                <a:spcPct val="0"/>
              </a:spcBef>
              <a:buClr>
                <a:schemeClr val="accent3">
                  <a:lumMod val="50000"/>
                </a:schemeClr>
              </a:buClr>
            </a:pPr>
            <a:r>
              <a:rPr lang="en-GB" altLang="en-US" dirty="0">
                <a:latin typeface="Trebuchet MS" pitchFamily="34" charset="0"/>
                <a:sym typeface="Trebuchet MS" pitchFamily="34" charset="0"/>
              </a:rPr>
              <a:t>“The use of </a:t>
            </a:r>
            <a:r>
              <a:rPr lang="en-GB" altLang="en-US" dirty="0" err="1">
                <a:latin typeface="Trebuchet MS" pitchFamily="34" charset="0"/>
                <a:sym typeface="Trebuchet MS" pitchFamily="34" charset="0"/>
              </a:rPr>
              <a:t>groundwaters</a:t>
            </a:r>
            <a:r>
              <a:rPr lang="en-GB" altLang="en-US" dirty="0">
                <a:latin typeface="Trebuchet MS" pitchFamily="34" charset="0"/>
                <a:sym typeface="Trebuchet MS" pitchFamily="34" charset="0"/>
              </a:rPr>
              <a:t> extracted from the Management Area shall be exclusively limited for municipal purposes in the two </a:t>
            </a:r>
            <a:r>
              <a:rPr lang="en-GB" altLang="en-US" dirty="0" smtClean="0">
                <a:latin typeface="Trebuchet MS" pitchFamily="34" charset="0"/>
                <a:sym typeface="Trebuchet MS" pitchFamily="34" charset="0"/>
              </a:rPr>
              <a:t>States.”</a:t>
            </a:r>
            <a:endParaRPr lang="en-GB" altLang="en-US" dirty="0">
              <a:latin typeface="Trebuchet MS" pitchFamily="34" charset="0"/>
              <a:sym typeface="Trebuchet MS" pitchFamily="34" charset="0"/>
            </a:endParaRPr>
          </a:p>
        </p:txBody>
      </p:sp>
      <p:sp>
        <p:nvSpPr>
          <p:cNvPr id="15" name="Title 2"/>
          <p:cNvSpPr txBox="1">
            <a:spLocks/>
          </p:cNvSpPr>
          <p:nvPr/>
        </p:nvSpPr>
        <p:spPr>
          <a:xfrm>
            <a:off x="457200" y="404664"/>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a:solidFill>
                  <a:schemeClr val="accent6">
                    <a:lumMod val="75000"/>
                  </a:schemeClr>
                </a:solidFill>
              </a:rPr>
              <a:t>S</a:t>
            </a:r>
            <a:r>
              <a:rPr lang="en-GB" sz="2800" dirty="0" smtClean="0">
                <a:solidFill>
                  <a:schemeClr val="accent6">
                    <a:lumMod val="75000"/>
                  </a:schemeClr>
                </a:solidFill>
              </a:rPr>
              <a:t>ubstantive</a:t>
            </a:r>
            <a:endParaRPr lang="en-GB" sz="2800" dirty="0">
              <a:solidFill>
                <a:schemeClr val="accent6">
                  <a:lumMod val="75000"/>
                </a:schemeClr>
              </a:solidFill>
            </a:endParaRPr>
          </a:p>
        </p:txBody>
      </p:sp>
      <p:pic>
        <p:nvPicPr>
          <p:cNvPr id="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188" y="2636912"/>
            <a:ext cx="2540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008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graphicFrame>
        <p:nvGraphicFramePr>
          <p:cNvPr id="18" name="Diagram 17"/>
          <p:cNvGraphicFramePr/>
          <p:nvPr>
            <p:extLst>
              <p:ext uri="{D42A27DB-BD31-4B8C-83A1-F6EECF244321}">
                <p14:modId xmlns:p14="http://schemas.microsoft.com/office/powerpoint/2010/main" val="242644484"/>
              </p:ext>
            </p:extLst>
          </p:nvPr>
        </p:nvGraphicFramePr>
        <p:xfrm>
          <a:off x="1547664" y="1772816"/>
          <a:ext cx="5833285" cy="322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p:cNvSpPr txBox="1">
            <a:spLocks/>
          </p:cNvSpPr>
          <p:nvPr/>
        </p:nvSpPr>
        <p:spPr>
          <a:xfrm>
            <a:off x="457200" y="404664"/>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a:solidFill>
                  <a:schemeClr val="accent6">
                    <a:lumMod val="75000"/>
                  </a:schemeClr>
                </a:solidFill>
              </a:rPr>
              <a:t>S</a:t>
            </a:r>
            <a:r>
              <a:rPr lang="en-GB" sz="2800" dirty="0" smtClean="0">
                <a:solidFill>
                  <a:schemeClr val="accent6">
                    <a:lumMod val="75000"/>
                  </a:schemeClr>
                </a:solidFill>
              </a:rPr>
              <a:t>ubstantive</a:t>
            </a:r>
            <a:endParaRPr lang="en-GB" sz="2800" dirty="0">
              <a:solidFill>
                <a:schemeClr val="accent6">
                  <a:lumMod val="75000"/>
                </a:schemeClr>
              </a:solidFill>
            </a:endParaRPr>
          </a:p>
        </p:txBody>
      </p:sp>
      <p:sp>
        <p:nvSpPr>
          <p:cNvPr id="2" name="Oval 1"/>
          <p:cNvSpPr/>
          <p:nvPr/>
        </p:nvSpPr>
        <p:spPr>
          <a:xfrm>
            <a:off x="3347864" y="4509120"/>
            <a:ext cx="259228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latin typeface="Trebuchet MS" panose="020B0603020202020204" pitchFamily="34" charset="0"/>
              </a:rPr>
              <a:t>Sovereignity</a:t>
            </a:r>
            <a:endParaRPr lang="en-GB" dirty="0">
              <a:latin typeface="Trebuchet MS" panose="020B0603020202020204" pitchFamily="34" charset="0"/>
            </a:endParaRPr>
          </a:p>
        </p:txBody>
      </p:sp>
    </p:spTree>
    <p:extLst>
      <p:ext uri="{BB962C8B-B14F-4D97-AF65-F5344CB8AC3E}">
        <p14:creationId xmlns:p14="http://schemas.microsoft.com/office/powerpoint/2010/main" val="2590652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itle 2"/>
          <p:cNvSpPr txBox="1">
            <a:spLocks/>
          </p:cNvSpPr>
          <p:nvPr/>
        </p:nvSpPr>
        <p:spPr>
          <a:xfrm>
            <a:off x="457200" y="404664"/>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a:solidFill>
                  <a:schemeClr val="accent6">
                    <a:lumMod val="75000"/>
                  </a:schemeClr>
                </a:solidFill>
              </a:rPr>
              <a:t>S</a:t>
            </a:r>
            <a:r>
              <a:rPr lang="en-GB" sz="2800" dirty="0" smtClean="0">
                <a:solidFill>
                  <a:schemeClr val="accent6">
                    <a:lumMod val="75000"/>
                  </a:schemeClr>
                </a:solidFill>
              </a:rPr>
              <a:t>ubstantive</a:t>
            </a:r>
            <a:endParaRPr lang="en-GB" sz="2800" dirty="0">
              <a:solidFill>
                <a:schemeClr val="accent6">
                  <a:lumMod val="75000"/>
                </a:schemeClr>
              </a:solidFill>
            </a:endParaRPr>
          </a:p>
        </p:txBody>
      </p:sp>
      <p:sp>
        <p:nvSpPr>
          <p:cNvPr id="7" name="AutoShape 5"/>
          <p:cNvSpPr>
            <a:spLocks/>
          </p:cNvSpPr>
          <p:nvPr/>
        </p:nvSpPr>
        <p:spPr bwMode="auto">
          <a:xfrm>
            <a:off x="488032" y="2852936"/>
            <a:ext cx="5740152" cy="230425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pP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a:p>
            <a:pPr>
              <a:spcBef>
                <a:spcPct val="0"/>
              </a:spcBef>
              <a:buFont typeface="Wingdings" pitchFamily="2" charset="2"/>
              <a:buChar char="§"/>
            </a:pP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 A/RES/63/124</a:t>
            </a:r>
            <a:r>
              <a:rPr lang="es-ES" altLang="en-US" sz="2000" dirty="0">
                <a:solidFill>
                  <a:schemeClr val="tx1"/>
                </a:solidFill>
                <a:latin typeface="Trebuchet MS" pitchFamily="34" charset="0"/>
                <a:ea typeface="Trebuchet MS" pitchFamily="34" charset="0"/>
                <a:cs typeface="Trebuchet MS" pitchFamily="34" charset="0"/>
                <a:sym typeface="Trebuchet MS" pitchFamily="34" charset="0"/>
              </a:rPr>
              <a:t>, art. 3 </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a:t>
            </a:r>
            <a:r>
              <a:rPr lang="en-US" sz="2000" dirty="0">
                <a:solidFill>
                  <a:schemeClr val="tx1"/>
                </a:solidFill>
                <a:latin typeface="Trebuchet MS" panose="020B0603020202020204" pitchFamily="34" charset="0"/>
              </a:rPr>
              <a:t>Each aquifer State has sovereignty over the portion of a transboundary aquifer or aquifer system located within its territory. </a:t>
            </a:r>
            <a:r>
              <a:rPr lang="en-US" sz="2000" b="1" u="sng" dirty="0">
                <a:solidFill>
                  <a:schemeClr val="tx1"/>
                </a:solidFill>
                <a:latin typeface="Trebuchet MS" panose="020B0603020202020204" pitchFamily="34" charset="0"/>
              </a:rPr>
              <a:t>It shall exercise its sovereignty in accordance with international law and the present draft articles.</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a:t>
            </a: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pP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a:p>
            <a:pPr>
              <a:spcBef>
                <a:spcPct val="0"/>
              </a:spcBef>
              <a:buFont typeface="Wingdings" pitchFamily="2" charset="2"/>
              <a:buChar char="§"/>
            </a:pPr>
            <a:r>
              <a:rPr lang="es-ES" altLang="en-US" sz="2000" dirty="0">
                <a:solidFill>
                  <a:schemeClr val="tx1"/>
                </a:solidFill>
                <a:latin typeface="Trebuchet MS" pitchFamily="34" charset="0"/>
                <a:ea typeface="Trebuchet MS" pitchFamily="34" charset="0"/>
                <a:cs typeface="Trebuchet MS" pitchFamily="34" charset="0"/>
                <a:sym typeface="Trebuchet MS" pitchFamily="34" charset="0"/>
              </a:rPr>
              <a:t> A/RES/63/124, art. </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6.1/2 “</a:t>
            </a:r>
            <a:r>
              <a:rPr lang="en-GB" altLang="en-US" sz="2000" dirty="0">
                <a:solidFill>
                  <a:schemeClr val="tx1"/>
                </a:solidFill>
                <a:latin typeface="Trebuchet MS" pitchFamily="34" charset="0"/>
                <a:ea typeface="Trebuchet MS" pitchFamily="34" charset="0"/>
                <a:cs typeface="Trebuchet MS" pitchFamily="34" charset="0"/>
                <a:sym typeface="Trebuchet MS" pitchFamily="34" charset="0"/>
              </a:rPr>
              <a:t>Aquifer States </a:t>
            </a:r>
            <a:r>
              <a:rPr lang="en-GB" altLang="en-US" sz="2000" b="1" u="sng" dirty="0">
                <a:solidFill>
                  <a:schemeClr val="tx1"/>
                </a:solidFill>
                <a:latin typeface="Trebuchet MS" pitchFamily="34" charset="0"/>
                <a:ea typeface="Trebuchet MS" pitchFamily="34" charset="0"/>
                <a:cs typeface="Trebuchet MS" pitchFamily="34" charset="0"/>
                <a:sym typeface="Trebuchet MS" pitchFamily="34" charset="0"/>
              </a:rPr>
              <a:t>shall</a:t>
            </a:r>
            <a:r>
              <a:rPr lang="en-GB" altLang="en-US" sz="2000" dirty="0">
                <a:solidFill>
                  <a:schemeClr val="tx1"/>
                </a:solidFill>
                <a:latin typeface="Trebuchet MS" pitchFamily="34" charset="0"/>
                <a:ea typeface="Trebuchet MS" pitchFamily="34" charset="0"/>
                <a:cs typeface="Trebuchet MS" pitchFamily="34" charset="0"/>
                <a:sym typeface="Trebuchet MS" pitchFamily="34" charset="0"/>
              </a:rPr>
              <a:t>, in utilizing transboundary aquifers / in undertaking activities other than utilization of a transboundary aquifer in their territories, </a:t>
            </a:r>
            <a:r>
              <a:rPr lang="en-GB" altLang="en-US" sz="2000" b="1" dirty="0">
                <a:solidFill>
                  <a:schemeClr val="tx1"/>
                </a:solidFill>
                <a:latin typeface="Trebuchet MS" pitchFamily="34" charset="0"/>
                <a:ea typeface="Trebuchet MS" pitchFamily="34" charset="0"/>
                <a:cs typeface="Trebuchet MS" pitchFamily="34" charset="0"/>
                <a:sym typeface="Trebuchet MS" pitchFamily="34" charset="0"/>
              </a:rPr>
              <a:t>take all </a:t>
            </a:r>
            <a:r>
              <a:rPr lang="en-GB" altLang="en-US" sz="2000" b="1" u="sng" dirty="0">
                <a:solidFill>
                  <a:schemeClr val="tx1"/>
                </a:solidFill>
                <a:latin typeface="Trebuchet MS" pitchFamily="34" charset="0"/>
                <a:ea typeface="Trebuchet MS" pitchFamily="34" charset="0"/>
                <a:cs typeface="Trebuchet MS" pitchFamily="34" charset="0"/>
                <a:sym typeface="Trebuchet MS" pitchFamily="34" charset="0"/>
              </a:rPr>
              <a:t>appropriate measures </a:t>
            </a:r>
            <a:r>
              <a:rPr lang="en-GB" altLang="en-US" sz="2000" dirty="0">
                <a:solidFill>
                  <a:schemeClr val="tx1"/>
                </a:solidFill>
                <a:latin typeface="Trebuchet MS" pitchFamily="34" charset="0"/>
                <a:ea typeface="Trebuchet MS" pitchFamily="34" charset="0"/>
                <a:cs typeface="Trebuchet MS" pitchFamily="34" charset="0"/>
                <a:sym typeface="Trebuchet MS" pitchFamily="34" charset="0"/>
              </a:rPr>
              <a:t>to prevent the causing of significant harm to other aquifer States or other States in whose territory a discharge zone is located.</a:t>
            </a: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Font typeface="Wingdings" pitchFamily="2" charset="2"/>
              <a:buChar char="§"/>
            </a:pP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Font typeface="Courier New" pitchFamily="49" charset="0"/>
              <a:buChar char="o"/>
            </a:pP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356" y="2996952"/>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584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a:solidFill>
                  <a:schemeClr val="accent6">
                    <a:lumMod val="75000"/>
                  </a:schemeClr>
                </a:solidFill>
              </a:rPr>
              <a:t>S</a:t>
            </a:r>
            <a:r>
              <a:rPr lang="en-GB" sz="2800" dirty="0" smtClean="0">
                <a:solidFill>
                  <a:schemeClr val="accent6">
                    <a:lumMod val="75000"/>
                  </a:schemeClr>
                </a:solidFill>
              </a:rPr>
              <a:t>ubstantive</a:t>
            </a:r>
            <a:endParaRPr lang="en-GB" sz="2800" dirty="0">
              <a:solidFill>
                <a:schemeClr val="accent6">
                  <a:lumMod val="75000"/>
                </a:schemeClr>
              </a:solidFill>
            </a:endParaRPr>
          </a:p>
        </p:txBody>
      </p:sp>
      <p:sp>
        <p:nvSpPr>
          <p:cNvPr id="7" name="AutoShape 5"/>
          <p:cNvSpPr>
            <a:spLocks/>
          </p:cNvSpPr>
          <p:nvPr/>
        </p:nvSpPr>
        <p:spPr bwMode="auto">
          <a:xfrm>
            <a:off x="488032" y="3140968"/>
            <a:ext cx="5812160" cy="230425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chemeClr val="accent3">
                  <a:lumMod val="75000"/>
                </a:schemeClr>
              </a:buClr>
            </a:pP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a:p>
            <a:pPr>
              <a:spcBef>
                <a:spcPct val="0"/>
              </a:spcBef>
              <a:buClr>
                <a:schemeClr val="accent3">
                  <a:lumMod val="75000"/>
                </a:schemeClr>
              </a:buClr>
              <a:buFont typeface="Wingdings" pitchFamily="2" charset="2"/>
              <a:buChar char="§"/>
            </a:pP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2000" dirty="0" err="1">
                <a:solidFill>
                  <a:schemeClr val="tx1"/>
                </a:solidFill>
                <a:latin typeface="Trebuchet MS" pitchFamily="34" charset="0"/>
                <a:ea typeface="Trebuchet MS" pitchFamily="34" charset="0"/>
                <a:cs typeface="Trebuchet MS" pitchFamily="34" charset="0"/>
                <a:sym typeface="Trebuchet MS" pitchFamily="34" charset="0"/>
              </a:rPr>
              <a:t>G</a:t>
            </a:r>
            <a:r>
              <a:rPr lang="es-ES" altLang="en-US" sz="2000" dirty="0" err="1" smtClean="0">
                <a:solidFill>
                  <a:schemeClr val="tx1"/>
                </a:solidFill>
                <a:latin typeface="Trebuchet MS" pitchFamily="34" charset="0"/>
                <a:ea typeface="Trebuchet MS" pitchFamily="34" charset="0"/>
                <a:cs typeface="Trebuchet MS" pitchFamily="34" charset="0"/>
                <a:sym typeface="Trebuchet MS" pitchFamily="34" charset="0"/>
              </a:rPr>
              <a:t>uarani</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2000" dirty="0" err="1" smtClean="0">
                <a:solidFill>
                  <a:schemeClr val="tx1"/>
                </a:solidFill>
                <a:latin typeface="Trebuchet MS" pitchFamily="34" charset="0"/>
                <a:ea typeface="Trebuchet MS" pitchFamily="34" charset="0"/>
                <a:cs typeface="Trebuchet MS" pitchFamily="34" charset="0"/>
                <a:sym typeface="Trebuchet MS" pitchFamily="34" charset="0"/>
              </a:rPr>
              <a:t>Aquifer</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2000" dirty="0" err="1" smtClean="0">
                <a:solidFill>
                  <a:schemeClr val="tx1"/>
                </a:solidFill>
                <a:latin typeface="Trebuchet MS" pitchFamily="34" charset="0"/>
                <a:ea typeface="Trebuchet MS" pitchFamily="34" charset="0"/>
                <a:cs typeface="Trebuchet MS" pitchFamily="34" charset="0"/>
                <a:sym typeface="Trebuchet MS" pitchFamily="34" charset="0"/>
              </a:rPr>
              <a:t>Agreement</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2000" dirty="0">
                <a:solidFill>
                  <a:schemeClr val="tx1"/>
                </a:solidFill>
                <a:latin typeface="Trebuchet MS" pitchFamily="34" charset="0"/>
                <a:ea typeface="Trebuchet MS" pitchFamily="34" charset="0"/>
                <a:cs typeface="Trebuchet MS" pitchFamily="34" charset="0"/>
                <a:sym typeface="Trebuchet MS" pitchFamily="34" charset="0"/>
              </a:rPr>
              <a:t>art. </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2 “</a:t>
            </a:r>
            <a:r>
              <a:rPr lang="en-GB" sz="2000" dirty="0">
                <a:solidFill>
                  <a:schemeClr val="tx1"/>
                </a:solidFill>
                <a:latin typeface="Trebuchet MS" panose="020B0603020202020204" pitchFamily="34" charset="0"/>
              </a:rPr>
              <a:t>Each Party exercises sovereign territorial control over their respective portions of the Guarani Aquifer System, in accordance with their constitutional and legal arrangements, and </a:t>
            </a:r>
            <a:r>
              <a:rPr lang="en-GB" sz="2000" b="1" dirty="0">
                <a:solidFill>
                  <a:schemeClr val="tx1"/>
                </a:solidFill>
                <a:latin typeface="Trebuchet MS" panose="020B0603020202020204" pitchFamily="34" charset="0"/>
              </a:rPr>
              <a:t>in agreement with the norms of applicable international law</a:t>
            </a:r>
            <a:r>
              <a:rPr lang="en-GB" sz="2000" dirty="0">
                <a:solidFill>
                  <a:schemeClr val="tx1"/>
                </a:solidFill>
                <a:latin typeface="Trebuchet MS" panose="020B0603020202020204" pitchFamily="34" charset="0"/>
              </a:rPr>
              <a:t>.</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a:t>
            </a:r>
          </a:p>
          <a:p>
            <a:pPr>
              <a:spcBef>
                <a:spcPct val="0"/>
              </a:spcBef>
              <a:buClr>
                <a:schemeClr val="accent3">
                  <a:lumMod val="75000"/>
                </a:schemeClr>
              </a:buClr>
              <a:buFont typeface="Wingdings" pitchFamily="2" charset="2"/>
              <a:buChar char="§"/>
            </a:pPr>
            <a:endPar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endParaRPr>
          </a:p>
          <a:p>
            <a:pPr>
              <a:spcBef>
                <a:spcPct val="0"/>
              </a:spcBef>
              <a:buClr>
                <a:schemeClr val="accent3">
                  <a:lumMod val="75000"/>
                </a:schemeClr>
              </a:buClr>
              <a:buFont typeface="Wingdings" pitchFamily="2" charset="2"/>
              <a:buChar char="§"/>
            </a:pPr>
            <a:r>
              <a:rPr lang="es-ES" altLang="en-US" sz="20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2000" dirty="0" err="1" smtClean="0">
                <a:solidFill>
                  <a:schemeClr val="tx1"/>
                </a:solidFill>
                <a:latin typeface="Trebuchet MS" pitchFamily="34" charset="0"/>
                <a:ea typeface="Trebuchet MS" pitchFamily="34" charset="0"/>
                <a:cs typeface="Trebuchet MS" pitchFamily="34" charset="0"/>
                <a:sym typeface="Trebuchet MS" pitchFamily="34" charset="0"/>
              </a:rPr>
              <a:t>Guarani</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2000" dirty="0" err="1" smtClean="0">
                <a:solidFill>
                  <a:schemeClr val="tx1"/>
                </a:solidFill>
                <a:latin typeface="Trebuchet MS" pitchFamily="34" charset="0"/>
                <a:ea typeface="Trebuchet MS" pitchFamily="34" charset="0"/>
                <a:cs typeface="Trebuchet MS" pitchFamily="34" charset="0"/>
                <a:sym typeface="Trebuchet MS" pitchFamily="34" charset="0"/>
              </a:rPr>
              <a:t>Aquifer</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2000" dirty="0" err="1" smtClean="0">
                <a:solidFill>
                  <a:schemeClr val="tx1"/>
                </a:solidFill>
                <a:latin typeface="Trebuchet MS" pitchFamily="34" charset="0"/>
                <a:ea typeface="Trebuchet MS" pitchFamily="34" charset="0"/>
                <a:cs typeface="Trebuchet MS" pitchFamily="34" charset="0"/>
                <a:sym typeface="Trebuchet MS" pitchFamily="34" charset="0"/>
              </a:rPr>
              <a:t>Agreement</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 art. 6 “</a:t>
            </a:r>
            <a:r>
              <a:rPr lang="en-GB" altLang="en-US" sz="2000" dirty="0">
                <a:solidFill>
                  <a:schemeClr val="tx1"/>
                </a:solidFill>
                <a:latin typeface="Trebuchet MS" pitchFamily="34" charset="0"/>
                <a:ea typeface="Trebuchet MS" pitchFamily="34" charset="0"/>
                <a:cs typeface="Trebuchet MS" pitchFamily="34" charset="0"/>
                <a:sym typeface="Trebuchet MS" pitchFamily="34" charset="0"/>
              </a:rPr>
              <a:t>Parties that perform activities or work for utilizing the water resources of the Guarani Aquifer System, in their respective territories, shall adopt all the necessary measures to avoid causing significant harm to the other Parties or the environment</a:t>
            </a:r>
            <a:r>
              <a:rPr lang="en-GB"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a:t>
            </a: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3">
                  <a:lumMod val="75000"/>
                </a:schemeClr>
              </a:buClr>
            </a:pP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a:p>
            <a:pPr marL="342900" indent="-342900">
              <a:spcBef>
                <a:spcPct val="0"/>
              </a:spcBef>
              <a:buClr>
                <a:schemeClr val="accent3">
                  <a:lumMod val="75000"/>
                </a:schemeClr>
              </a:buClr>
              <a:buFont typeface="Courier New" panose="02070309020205020404" pitchFamily="49" charset="0"/>
              <a:buChar char="o"/>
            </a:pPr>
            <a:r>
              <a:rPr lang="es-ES" altLang="en-US" sz="2000" dirty="0">
                <a:solidFill>
                  <a:schemeClr val="tx1"/>
                </a:solidFill>
                <a:latin typeface="Trebuchet MS" pitchFamily="34" charset="0"/>
                <a:ea typeface="Trebuchet MS" pitchFamily="34" charset="0"/>
                <a:cs typeface="Trebuchet MS" pitchFamily="34" charset="0"/>
                <a:sym typeface="Trebuchet MS" pitchFamily="34" charset="0"/>
              </a:rPr>
              <a:t> </a:t>
            </a:r>
            <a:r>
              <a:rPr lang="en-GB" altLang="en-US" sz="2000" dirty="0">
                <a:latin typeface="Trebuchet MS" pitchFamily="34" charset="0"/>
                <a:sym typeface="Trebuchet MS" pitchFamily="34" charset="0"/>
              </a:rPr>
              <a:t>“Taking into account also the Resolution 63/124 of the United Nations General Assembly on the Law of Transboundary Aquifers” - Preamble</a:t>
            </a:r>
          </a:p>
          <a:p>
            <a:pPr>
              <a:spcBef>
                <a:spcPct val="0"/>
              </a:spcBef>
              <a:buClr>
                <a:schemeClr val="accent3">
                  <a:lumMod val="75000"/>
                </a:schemeClr>
              </a:buClr>
            </a:pP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3">
                  <a:lumMod val="75000"/>
                </a:schemeClr>
              </a:buClr>
              <a:buFont typeface="Wingdings" pitchFamily="2" charset="2"/>
              <a:buChar char="§"/>
            </a:pP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3">
                  <a:lumMod val="75000"/>
                </a:schemeClr>
              </a:buClr>
              <a:buFont typeface="Courier New" pitchFamily="49" charset="0"/>
              <a:buChar char="o"/>
            </a:pP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p:txBody>
      </p:sp>
      <p:pic>
        <p:nvPicPr>
          <p:cNvPr id="8"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4775" y="1790948"/>
            <a:ext cx="1829464" cy="1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796" y="4077072"/>
            <a:ext cx="2515082" cy="125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790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Line 13"/>
          <p:cNvSpPr>
            <a:spLocks noChangeShapeType="1"/>
          </p:cNvSpPr>
          <p:nvPr/>
        </p:nvSpPr>
        <p:spPr bwMode="auto">
          <a:xfrm flipV="1">
            <a:off x="1755775" y="7544197"/>
            <a:ext cx="9491663"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 name="TextBox 8"/>
          <p:cNvSpPr txBox="1"/>
          <p:nvPr/>
        </p:nvSpPr>
        <p:spPr>
          <a:xfrm>
            <a:off x="352747" y="2204864"/>
            <a:ext cx="2400300" cy="1384995"/>
          </a:xfrm>
          <a:prstGeom prst="rect">
            <a:avLst/>
          </a:prstGeom>
          <a:solidFill>
            <a:srgbClr val="FFC000"/>
          </a:solidFill>
          <a:ln>
            <a:solidFill>
              <a:schemeClr val="tx2"/>
            </a:solidFill>
          </a:ln>
        </p:spPr>
        <p:txBody>
          <a:bodyPr>
            <a:spAutoFit/>
          </a:bodyPr>
          <a:lstStyle/>
          <a:p>
            <a:pPr>
              <a:defRPr/>
            </a:pPr>
            <a:r>
              <a:rPr lang="en-GB" sz="2800" dirty="0" smtClean="0">
                <a:solidFill>
                  <a:srgbClr val="3B7A6A"/>
                </a:solidFill>
                <a:latin typeface="Trebuchet MS" pitchFamily="34" charset="0"/>
                <a:sym typeface="Trebuchet MS" pitchFamily="34" charset="0"/>
              </a:rPr>
              <a:t>Substantive obligations and rights</a:t>
            </a:r>
            <a:endParaRPr lang="en-GB" sz="2800" dirty="0">
              <a:solidFill>
                <a:schemeClr val="accent1">
                  <a:lumMod val="75000"/>
                </a:schemeClr>
              </a:solidFill>
              <a:latin typeface="Trebuchet MS" panose="020B0603020202020204" pitchFamily="34" charset="0"/>
            </a:endParaRPr>
          </a:p>
        </p:txBody>
      </p:sp>
      <p:sp>
        <p:nvSpPr>
          <p:cNvPr id="10" name="TextBox 9"/>
          <p:cNvSpPr txBox="1"/>
          <p:nvPr/>
        </p:nvSpPr>
        <p:spPr>
          <a:xfrm>
            <a:off x="6420172" y="2204864"/>
            <a:ext cx="2400300" cy="954107"/>
          </a:xfrm>
          <a:prstGeom prst="rect">
            <a:avLst/>
          </a:prstGeom>
          <a:solidFill>
            <a:srgbClr val="92D050"/>
          </a:solidFill>
          <a:ln>
            <a:solidFill>
              <a:schemeClr val="tx2"/>
            </a:solidFill>
          </a:ln>
        </p:spPr>
        <p:txBody>
          <a:bodyPr>
            <a:spAutoFit/>
          </a:bodyPr>
          <a:lstStyle/>
          <a:p>
            <a:pPr>
              <a:defRPr/>
            </a:pPr>
            <a:r>
              <a:rPr lang="en-GB" altLang="en-US" sz="2800" u="sng" dirty="0" smtClean="0">
                <a:solidFill>
                  <a:srgbClr val="3B7A6A"/>
                </a:solidFill>
                <a:latin typeface="Trebuchet MS" pitchFamily="34" charset="0"/>
                <a:ea typeface="Trebuchet MS" pitchFamily="34" charset="0"/>
                <a:cs typeface="Trebuchet MS" pitchFamily="34" charset="0"/>
                <a:sym typeface="Trebuchet MS" pitchFamily="34" charset="0"/>
              </a:rPr>
              <a:t>Procedural obligations</a:t>
            </a:r>
            <a:endParaRPr lang="en-GB" sz="2800" u="sng" dirty="0">
              <a:solidFill>
                <a:schemeClr val="accent1">
                  <a:lumMod val="75000"/>
                </a:schemeClr>
              </a:solidFill>
              <a:latin typeface="Trebuchet MS" panose="020B0603020202020204" pitchFamily="34" charset="0"/>
            </a:endParaRPr>
          </a:p>
        </p:txBody>
      </p:sp>
      <p:sp>
        <p:nvSpPr>
          <p:cNvPr id="11" name="TextBox 10"/>
          <p:cNvSpPr txBox="1"/>
          <p:nvPr/>
        </p:nvSpPr>
        <p:spPr>
          <a:xfrm>
            <a:off x="2049784" y="4271789"/>
            <a:ext cx="4800600" cy="523875"/>
          </a:xfrm>
          <a:prstGeom prst="rect">
            <a:avLst/>
          </a:prstGeom>
          <a:solidFill>
            <a:schemeClr val="accent1">
              <a:lumMod val="20000"/>
              <a:lumOff val="80000"/>
            </a:schemeClr>
          </a:solidFill>
          <a:ln>
            <a:solidFill>
              <a:schemeClr val="tx2"/>
            </a:solidFill>
          </a:ln>
        </p:spPr>
        <p:txBody>
          <a:bodyPr>
            <a:spAutoFit/>
          </a:bodyPr>
          <a:lstStyle/>
          <a:p>
            <a:pPr algn="ctr">
              <a:defRPr/>
            </a:pPr>
            <a:r>
              <a:rPr lang="en-GB" altLang="en-US" sz="2800" dirty="0" smtClean="0">
                <a:solidFill>
                  <a:srgbClr val="3B7A6A"/>
                </a:solidFill>
                <a:latin typeface="Trebuchet MS" pitchFamily="34" charset="0"/>
                <a:ea typeface="Trebuchet MS" pitchFamily="34" charset="0"/>
                <a:cs typeface="Trebuchet MS" pitchFamily="34" charset="0"/>
                <a:sym typeface="Trebuchet MS" pitchFamily="34" charset="0"/>
              </a:rPr>
              <a:t>Institutional mechanism</a:t>
            </a:r>
            <a:endParaRPr lang="en-GB" sz="2800" dirty="0">
              <a:solidFill>
                <a:schemeClr val="accent1">
                  <a:lumMod val="75000"/>
                </a:schemeClr>
              </a:solidFill>
              <a:latin typeface="Trebuchet MS" panose="020B0603020202020204" pitchFamily="34" charset="0"/>
            </a:endParaRPr>
          </a:p>
        </p:txBody>
      </p:sp>
      <p:cxnSp>
        <p:nvCxnSpPr>
          <p:cNvPr id="12" name="Straight Connector 11"/>
          <p:cNvCxnSpPr/>
          <p:nvPr/>
        </p:nvCxnSpPr>
        <p:spPr bwMode="auto">
          <a:xfrm>
            <a:off x="770259" y="3590752"/>
            <a:ext cx="0" cy="9429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3" name="Straight Arrow Connector 12"/>
          <p:cNvCxnSpPr/>
          <p:nvPr/>
        </p:nvCxnSpPr>
        <p:spPr bwMode="auto">
          <a:xfrm>
            <a:off x="770259" y="4533727"/>
            <a:ext cx="1050925"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cxnSp>
        <p:nvCxnSpPr>
          <p:cNvPr id="14" name="Straight Connector 13"/>
          <p:cNvCxnSpPr/>
          <p:nvPr/>
        </p:nvCxnSpPr>
        <p:spPr bwMode="auto">
          <a:xfrm>
            <a:off x="7993384" y="3158952"/>
            <a:ext cx="0" cy="13747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5" name="Straight Arrow Connector 14"/>
          <p:cNvCxnSpPr/>
          <p:nvPr/>
        </p:nvCxnSpPr>
        <p:spPr bwMode="auto">
          <a:xfrm flipH="1">
            <a:off x="7078984" y="4533727"/>
            <a:ext cx="914400"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cxnSp>
        <p:nvCxnSpPr>
          <p:cNvPr id="17" name="Straight Arrow Connector 16"/>
          <p:cNvCxnSpPr>
            <a:stCxn id="9" idx="3"/>
          </p:cNvCxnSpPr>
          <p:nvPr/>
        </p:nvCxnSpPr>
        <p:spPr bwMode="auto">
          <a:xfrm>
            <a:off x="2753047" y="2897362"/>
            <a:ext cx="3182937" cy="124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sp>
        <p:nvSpPr>
          <p:cNvPr id="18" name="TextBox 31"/>
          <p:cNvSpPr txBox="1">
            <a:spLocks noChangeArrowheads="1"/>
          </p:cNvSpPr>
          <p:nvPr/>
        </p:nvSpPr>
        <p:spPr bwMode="auto">
          <a:xfrm>
            <a:off x="35496" y="5397672"/>
            <a:ext cx="4800600" cy="954107"/>
          </a:xfrm>
          <a:prstGeom prst="rect">
            <a:avLst/>
          </a:prstGeom>
          <a:solidFill>
            <a:srgbClr val="FF0000"/>
          </a:solidFill>
          <a:ln w="9525">
            <a:solidFill>
              <a:schemeClr val="tx2"/>
            </a:solidFill>
            <a:miter lim="800000"/>
            <a:headEnd/>
            <a:tailEnd/>
          </a:ln>
        </p:spPr>
        <p:txBody>
          <a:bodyPr>
            <a:spAutoFit/>
          </a:bodyPr>
          <a:lstStyle/>
          <a:p>
            <a:r>
              <a:rPr lang="en-GB" altLang="en-US" sz="2800" dirty="0" smtClean="0">
                <a:solidFill>
                  <a:schemeClr val="bg1"/>
                </a:solidFill>
                <a:latin typeface="Trebuchet MS" pitchFamily="34" charset="0"/>
                <a:ea typeface="Trebuchet MS" pitchFamily="34" charset="0"/>
                <a:cs typeface="Trebuchet MS" pitchFamily="34" charset="0"/>
                <a:sym typeface="Trebuchet MS" pitchFamily="34" charset="0"/>
              </a:rPr>
              <a:t>Bilateral or regional agreement/arrangement</a:t>
            </a:r>
            <a:endParaRPr lang="en-GB" altLang="en-US" sz="2800" dirty="0">
              <a:solidFill>
                <a:schemeClr val="bg1"/>
              </a:solidFill>
              <a:latin typeface="Trebuchet MS" pitchFamily="34" charset="0"/>
            </a:endParaRPr>
          </a:p>
        </p:txBody>
      </p:sp>
      <p:cxnSp>
        <p:nvCxnSpPr>
          <p:cNvPr id="3" name="Straight Connector 2"/>
          <p:cNvCxnSpPr/>
          <p:nvPr/>
        </p:nvCxnSpPr>
        <p:spPr>
          <a:xfrm>
            <a:off x="179512" y="1844824"/>
            <a:ext cx="0" cy="3552848"/>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179512" y="1844824"/>
            <a:ext cx="878497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8964488" y="1813435"/>
            <a:ext cx="0" cy="3847813"/>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4836096" y="5661248"/>
            <a:ext cx="4128392" cy="0"/>
          </a:xfrm>
          <a:prstGeom prst="line">
            <a:avLst/>
          </a:prstGeom>
        </p:spPr>
        <p:style>
          <a:lnRef idx="3">
            <a:schemeClr val="accent2"/>
          </a:lnRef>
          <a:fillRef idx="0">
            <a:schemeClr val="accent2"/>
          </a:fillRef>
          <a:effectRef idx="2">
            <a:schemeClr val="accent2"/>
          </a:effectRef>
          <a:fontRef idx="minor">
            <a:schemeClr val="tx1"/>
          </a:fontRef>
        </p:style>
      </p:cxnSp>
      <p:sp>
        <p:nvSpPr>
          <p:cNvPr id="25"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a:t>
            </a:r>
            <a:r>
              <a:rPr lang="en-GB" sz="3200" b="1" dirty="0" smtClean="0">
                <a:solidFill>
                  <a:schemeClr val="accent6">
                    <a:lumMod val="75000"/>
                  </a:schemeClr>
                </a:solidFill>
              </a:rPr>
              <a:t>TBAs</a:t>
            </a:r>
            <a:endParaRPr lang="en-GB" sz="3200" b="1" dirty="0">
              <a:solidFill>
                <a:schemeClr val="accent6">
                  <a:lumMod val="75000"/>
                </a:schemeClr>
              </a:solidFill>
            </a:endParaRPr>
          </a:p>
        </p:txBody>
      </p:sp>
    </p:spTree>
    <p:extLst>
      <p:ext uri="{BB962C8B-B14F-4D97-AF65-F5344CB8AC3E}">
        <p14:creationId xmlns:p14="http://schemas.microsoft.com/office/powerpoint/2010/main" val="2855208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57200" y="2228671"/>
            <a:ext cx="5987008" cy="1200329"/>
          </a:xfrm>
          <a:prstGeom prst="rect">
            <a:avLst/>
          </a:prstGeom>
          <a:noFill/>
        </p:spPr>
        <p:txBody>
          <a:bodyPr wrap="square" rtlCol="0">
            <a:spAutoFit/>
          </a:bodyPr>
          <a:lstStyle/>
          <a:p>
            <a:pPr marL="285750" indent="-285750">
              <a:buFont typeface="Courier New" panose="02070309020205020404" pitchFamily="49" charset="0"/>
              <a:buChar char="o"/>
            </a:pPr>
            <a:r>
              <a:rPr lang="en-US" b="1" dirty="0" smtClean="0">
                <a:latin typeface="Trebuchet MS" panose="020B0603020202020204" pitchFamily="34" charset="0"/>
              </a:rPr>
              <a:t>To what extent does the equitable and reasonable utilization of an aquifer require “specific” procedural obligations, different from the ones used for transboundary surface water</a:t>
            </a:r>
            <a:endParaRPr lang="en-GB" dirty="0">
              <a:latin typeface="Trebuchet MS" panose="020B0603020202020204" pitchFamily="34" charset="0"/>
            </a:endParaRPr>
          </a:p>
        </p:txBody>
      </p:sp>
      <p:pic>
        <p:nvPicPr>
          <p:cNvPr id="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479532"/>
            <a:ext cx="1367541" cy="2389175"/>
          </a:xfrm>
          <a:prstGeom prst="rect">
            <a:avLst/>
          </a:prstGeom>
          <a:solidFill>
            <a:schemeClr val="accent3"/>
          </a:solidFill>
          <a:ln>
            <a:noFill/>
          </a:ln>
          <a:extLst/>
        </p:spPr>
      </p:pic>
      <p:graphicFrame>
        <p:nvGraphicFramePr>
          <p:cNvPr id="9" name="Table 8"/>
          <p:cNvGraphicFramePr>
            <a:graphicFrameLocks noGrp="1"/>
          </p:cNvGraphicFramePr>
          <p:nvPr>
            <p:extLst>
              <p:ext uri="{D42A27DB-BD31-4B8C-83A1-F6EECF244321}">
                <p14:modId xmlns:p14="http://schemas.microsoft.com/office/powerpoint/2010/main" val="675351933"/>
              </p:ext>
            </p:extLst>
          </p:nvPr>
        </p:nvGraphicFramePr>
        <p:xfrm>
          <a:off x="827584" y="4458817"/>
          <a:ext cx="5112568" cy="640080"/>
        </p:xfrm>
        <a:graphic>
          <a:graphicData uri="http://schemas.openxmlformats.org/drawingml/2006/table">
            <a:tbl>
              <a:tblPr firstRow="1" bandRow="1">
                <a:tableStyleId>{C083E6E3-FA7D-4D7B-A595-EF9225AFEA82}</a:tableStyleId>
              </a:tblPr>
              <a:tblGrid>
                <a:gridCol w="5112568"/>
              </a:tblGrid>
              <a:tr h="370840">
                <a:tc>
                  <a:txBody>
                    <a:bodyPr/>
                    <a:lstStyle/>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latin typeface="Trebuchet MS" panose="020B0603020202020204" pitchFamily="34" charset="0"/>
                        </a:rPr>
                        <a:t>Exchange of information</a:t>
                      </a:r>
                      <a:r>
                        <a:rPr lang="en-US" baseline="0" dirty="0" smtClean="0">
                          <a:latin typeface="Trebuchet MS" panose="020B0603020202020204" pitchFamily="34" charset="0"/>
                        </a:rPr>
                        <a:t> (costs?)</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baseline="0" dirty="0" smtClean="0">
                          <a:latin typeface="Trebuchet MS" panose="020B0603020202020204" pitchFamily="34" charset="0"/>
                        </a:rPr>
                        <a:t>Prior notification (time?)</a:t>
                      </a:r>
                      <a:endParaRPr lang="en-US" dirty="0" smtClean="0">
                        <a:latin typeface="Trebuchet MS" panose="020B0603020202020204" pitchFamily="34" charset="0"/>
                      </a:endParaRPr>
                    </a:p>
                  </a:txBody>
                  <a:tcPr/>
                </a:tc>
              </a:tr>
            </a:tbl>
          </a:graphicData>
        </a:graphic>
      </p:graphicFrame>
      <p:sp>
        <p:nvSpPr>
          <p:cNvPr id="10"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Procedural</a:t>
            </a:r>
            <a:endParaRPr lang="en-GB" sz="2800" dirty="0">
              <a:solidFill>
                <a:schemeClr val="accent6">
                  <a:lumMod val="75000"/>
                </a:schemeClr>
              </a:solidFill>
            </a:endParaRPr>
          </a:p>
        </p:txBody>
      </p:sp>
    </p:spTree>
    <p:extLst>
      <p:ext uri="{BB962C8B-B14F-4D97-AF65-F5344CB8AC3E}">
        <p14:creationId xmlns:p14="http://schemas.microsoft.com/office/powerpoint/2010/main" val="378345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57200" y="2228671"/>
            <a:ext cx="5987008" cy="923330"/>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
            </a:pPr>
            <a:r>
              <a:rPr lang="en-US" b="1" dirty="0" smtClean="0">
                <a:latin typeface="Trebuchet MS" panose="020B0603020202020204" pitchFamily="34" charset="0"/>
              </a:rPr>
              <a:t>Scenario 1</a:t>
            </a:r>
          </a:p>
          <a:p>
            <a:pPr>
              <a:buClr>
                <a:schemeClr val="accent3">
                  <a:lumMod val="75000"/>
                </a:schemeClr>
              </a:buClr>
            </a:pPr>
            <a:endParaRPr lang="en-US" b="1" dirty="0">
              <a:latin typeface="Trebuchet MS" panose="020B0603020202020204" pitchFamily="34" charset="0"/>
            </a:endParaRPr>
          </a:p>
          <a:p>
            <a:pPr>
              <a:buClr>
                <a:schemeClr val="accent3">
                  <a:lumMod val="75000"/>
                </a:schemeClr>
              </a:buClr>
            </a:pPr>
            <a:r>
              <a:rPr lang="en-US" b="1" dirty="0" smtClean="0">
                <a:latin typeface="Trebuchet MS" panose="020B0603020202020204" pitchFamily="34" charset="0"/>
              </a:rPr>
              <a:t>Countries do not know everything of the aquifer</a:t>
            </a:r>
            <a:endParaRPr lang="en-GB" dirty="0">
              <a:latin typeface="Trebuchet MS" panose="020B0603020202020204" pitchFamily="34" charset="0"/>
            </a:endParaRPr>
          </a:p>
        </p:txBody>
      </p:sp>
      <p:pic>
        <p:nvPicPr>
          <p:cNvPr id="10" name="Picture 4" descr="tile_paper_medgra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008" y="3828678"/>
            <a:ext cx="2484696" cy="1638672"/>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0"/>
                <a:headEnd/>
                <a:tailEnd/>
              </a14:hiddenLine>
            </a:ext>
          </a:extLst>
        </p:spPr>
      </p:pic>
      <p:pic>
        <p:nvPicPr>
          <p:cNvPr id="11" name="Picture 2" descr="http://www.usgs.gov/blogs/features/files/2012/02/zoltan-e13293198774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837" y="3828678"/>
            <a:ext cx="2647497" cy="1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Procedural</a:t>
            </a:r>
            <a:endParaRPr lang="en-GB" sz="2800" dirty="0">
              <a:solidFill>
                <a:schemeClr val="accent6">
                  <a:lumMod val="75000"/>
                </a:schemeClr>
              </a:solidFill>
            </a:endParaRPr>
          </a:p>
        </p:txBody>
      </p:sp>
    </p:spTree>
    <p:extLst>
      <p:ext uri="{BB962C8B-B14F-4D97-AF65-F5344CB8AC3E}">
        <p14:creationId xmlns:p14="http://schemas.microsoft.com/office/powerpoint/2010/main" val="2840722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57200" y="1844824"/>
            <a:ext cx="5987008" cy="923330"/>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
            </a:pPr>
            <a:r>
              <a:rPr lang="en-US" b="1" dirty="0" smtClean="0">
                <a:latin typeface="Trebuchet MS" panose="020B0603020202020204" pitchFamily="34" charset="0"/>
              </a:rPr>
              <a:t>Scenario 1</a:t>
            </a:r>
          </a:p>
          <a:p>
            <a:pPr>
              <a:buClr>
                <a:schemeClr val="accent3">
                  <a:lumMod val="75000"/>
                </a:schemeClr>
              </a:buClr>
            </a:pPr>
            <a:endParaRPr lang="en-US" b="1" dirty="0">
              <a:latin typeface="Trebuchet MS" panose="020B0603020202020204" pitchFamily="34" charset="0"/>
            </a:endParaRPr>
          </a:p>
          <a:p>
            <a:pPr>
              <a:buClr>
                <a:schemeClr val="accent3">
                  <a:lumMod val="75000"/>
                </a:schemeClr>
              </a:buClr>
            </a:pPr>
            <a:r>
              <a:rPr lang="en-US" b="1" dirty="0" smtClean="0">
                <a:latin typeface="Trebuchet MS" panose="020B0603020202020204" pitchFamily="34" charset="0"/>
              </a:rPr>
              <a:t>Countries do not know everything about the aquifer</a:t>
            </a:r>
            <a:endParaRPr lang="en-GB" dirty="0">
              <a:latin typeface="Trebuchet MS" panose="020B0603020202020204" pitchFamily="34" charset="0"/>
            </a:endParaRPr>
          </a:p>
        </p:txBody>
      </p:sp>
      <p:sp>
        <p:nvSpPr>
          <p:cNvPr id="7" name="TextBox 6"/>
          <p:cNvSpPr txBox="1"/>
          <p:nvPr/>
        </p:nvSpPr>
        <p:spPr>
          <a:xfrm>
            <a:off x="581662" y="3356992"/>
            <a:ext cx="8022786" cy="2585323"/>
          </a:xfrm>
          <a:prstGeom prst="rect">
            <a:avLst/>
          </a:prstGeom>
          <a:noFill/>
        </p:spPr>
        <p:txBody>
          <a:bodyPr wrap="square" rtlCol="0">
            <a:spAutoFit/>
          </a:bodyPr>
          <a:lstStyle/>
          <a:p>
            <a:pPr>
              <a:buClr>
                <a:schemeClr val="accent3">
                  <a:lumMod val="75000"/>
                </a:schemeClr>
              </a:buClr>
            </a:pPr>
            <a:r>
              <a:rPr lang="en-GB" dirty="0" smtClean="0">
                <a:latin typeface="Trebuchet MS" panose="020B0603020202020204" pitchFamily="34" charset="0"/>
              </a:rPr>
              <a:t>UNILC Draft Articles, art. 8.2</a:t>
            </a:r>
          </a:p>
          <a:p>
            <a:pPr>
              <a:buClr>
                <a:schemeClr val="accent3">
                  <a:lumMod val="75000"/>
                </a:schemeClr>
              </a:buClr>
            </a:pPr>
            <a:endParaRPr lang="en-GB" dirty="0" smtClean="0">
              <a:latin typeface="Trebuchet MS" panose="020B0603020202020204" pitchFamily="34" charset="0"/>
            </a:endParaRPr>
          </a:p>
          <a:p>
            <a:pPr>
              <a:buClr>
                <a:schemeClr val="accent3">
                  <a:lumMod val="75000"/>
                </a:schemeClr>
              </a:buClr>
            </a:pPr>
            <a:r>
              <a:rPr lang="en-GB" dirty="0">
                <a:latin typeface="Trebuchet MS" panose="020B0603020202020204" pitchFamily="34" charset="0"/>
              </a:rPr>
              <a:t>“Where knowledge about the nature and extent of a transboundary aquifer or aquifer system is </a:t>
            </a:r>
            <a:r>
              <a:rPr lang="en-GB" b="1" u="sng" dirty="0">
                <a:latin typeface="Trebuchet MS" panose="020B0603020202020204" pitchFamily="34" charset="0"/>
              </a:rPr>
              <a:t>inadequate</a:t>
            </a:r>
            <a:r>
              <a:rPr lang="en-GB" dirty="0">
                <a:latin typeface="Trebuchet MS" panose="020B0603020202020204" pitchFamily="34" charset="0"/>
              </a:rPr>
              <a:t>, aquifer States concerned </a:t>
            </a:r>
            <a:r>
              <a:rPr lang="en-GB" b="1" u="sng" dirty="0">
                <a:latin typeface="Trebuchet MS" panose="020B0603020202020204" pitchFamily="34" charset="0"/>
              </a:rPr>
              <a:t>shall</a:t>
            </a:r>
            <a:r>
              <a:rPr lang="en-GB" dirty="0">
                <a:latin typeface="Trebuchet MS" panose="020B0603020202020204" pitchFamily="34" charset="0"/>
              </a:rPr>
              <a:t> employ their </a:t>
            </a:r>
            <a:r>
              <a:rPr lang="en-GB" b="1" u="sng" dirty="0">
                <a:latin typeface="Trebuchet MS" panose="020B0603020202020204" pitchFamily="34" charset="0"/>
              </a:rPr>
              <a:t>best efforts </a:t>
            </a:r>
            <a:r>
              <a:rPr lang="en-GB" dirty="0">
                <a:latin typeface="Trebuchet MS" panose="020B0603020202020204" pitchFamily="34" charset="0"/>
              </a:rPr>
              <a:t>to collect and generate more complete data and information relating to such aquifer or aquifer system, taking into account current practices and standards. They shall take such action individually or jointly and, where appropriate, together with or through international organizations.</a:t>
            </a:r>
            <a:r>
              <a:rPr lang="en-GB" dirty="0" smtClean="0">
                <a:latin typeface="Trebuchet MS" panose="020B0603020202020204" pitchFamily="34" charset="0"/>
              </a:rPr>
              <a:t> </a:t>
            </a:r>
            <a:endParaRPr lang="en-GB" dirty="0">
              <a:latin typeface="Trebuchet MS" panose="020B0603020202020204" pitchFamily="34" charset="0"/>
            </a:endParaRPr>
          </a:p>
        </p:txBody>
      </p:sp>
      <p:sp>
        <p:nvSpPr>
          <p:cNvPr id="9"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Procedural</a:t>
            </a:r>
            <a:endParaRPr lang="en-GB" sz="2800" dirty="0">
              <a:solidFill>
                <a:schemeClr val="accent6">
                  <a:lumMod val="75000"/>
                </a:schemeClr>
              </a:solidFill>
            </a:endParaRPr>
          </a:p>
        </p:txBody>
      </p:sp>
    </p:spTree>
    <p:extLst>
      <p:ext uri="{BB962C8B-B14F-4D97-AF65-F5344CB8AC3E}">
        <p14:creationId xmlns:p14="http://schemas.microsoft.com/office/powerpoint/2010/main" val="3327267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57200" y="1844824"/>
            <a:ext cx="5987008" cy="923330"/>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
            </a:pPr>
            <a:r>
              <a:rPr lang="en-US" b="1" dirty="0" smtClean="0">
                <a:latin typeface="Trebuchet MS" panose="020B0603020202020204" pitchFamily="34" charset="0"/>
              </a:rPr>
              <a:t>Scenario 1</a:t>
            </a:r>
          </a:p>
          <a:p>
            <a:pPr>
              <a:buClr>
                <a:schemeClr val="accent3">
                  <a:lumMod val="75000"/>
                </a:schemeClr>
              </a:buClr>
            </a:pPr>
            <a:endParaRPr lang="en-US" b="1" dirty="0">
              <a:latin typeface="Trebuchet MS" panose="020B0603020202020204" pitchFamily="34" charset="0"/>
            </a:endParaRPr>
          </a:p>
          <a:p>
            <a:pPr>
              <a:buClr>
                <a:schemeClr val="accent3">
                  <a:lumMod val="75000"/>
                </a:schemeClr>
              </a:buClr>
            </a:pPr>
            <a:r>
              <a:rPr lang="en-US" b="1" dirty="0" smtClean="0">
                <a:latin typeface="Trebuchet MS" panose="020B0603020202020204" pitchFamily="34" charset="0"/>
              </a:rPr>
              <a:t>Countries do not know </a:t>
            </a:r>
            <a:r>
              <a:rPr lang="en-US" b="1" dirty="0">
                <a:latin typeface="Trebuchet MS" panose="020B0603020202020204" pitchFamily="34" charset="0"/>
              </a:rPr>
              <a:t>everything about </a:t>
            </a:r>
            <a:r>
              <a:rPr lang="en-US" b="1" dirty="0" smtClean="0">
                <a:latin typeface="Trebuchet MS" panose="020B0603020202020204" pitchFamily="34" charset="0"/>
              </a:rPr>
              <a:t>the aquifer</a:t>
            </a:r>
            <a:endParaRPr lang="en-GB" dirty="0">
              <a:latin typeface="Trebuchet MS" panose="020B0603020202020204" pitchFamily="34" charset="0"/>
            </a:endParaRPr>
          </a:p>
        </p:txBody>
      </p:sp>
      <p:sp>
        <p:nvSpPr>
          <p:cNvPr id="7" name="TextBox 6"/>
          <p:cNvSpPr txBox="1"/>
          <p:nvPr/>
        </p:nvSpPr>
        <p:spPr>
          <a:xfrm>
            <a:off x="581662" y="3356992"/>
            <a:ext cx="8022786" cy="2308324"/>
          </a:xfrm>
          <a:prstGeom prst="rect">
            <a:avLst/>
          </a:prstGeom>
          <a:noFill/>
        </p:spPr>
        <p:txBody>
          <a:bodyPr wrap="square" rtlCol="0">
            <a:spAutoFit/>
          </a:bodyPr>
          <a:lstStyle/>
          <a:p>
            <a:pPr>
              <a:buClr>
                <a:schemeClr val="accent3">
                  <a:lumMod val="75000"/>
                </a:schemeClr>
              </a:buClr>
            </a:pPr>
            <a:r>
              <a:rPr lang="en-GB" dirty="0" smtClean="0">
                <a:latin typeface="Trebuchet MS" panose="020B0603020202020204" pitchFamily="34" charset="0"/>
              </a:rPr>
              <a:t>UNILC Draft Articles, art. 8.3</a:t>
            </a:r>
          </a:p>
          <a:p>
            <a:pPr>
              <a:buClr>
                <a:schemeClr val="accent3">
                  <a:lumMod val="75000"/>
                </a:schemeClr>
              </a:buClr>
            </a:pPr>
            <a:endParaRPr lang="en-GB" dirty="0" smtClean="0">
              <a:latin typeface="Trebuchet MS" panose="020B0603020202020204" pitchFamily="34" charset="0"/>
            </a:endParaRPr>
          </a:p>
          <a:p>
            <a:pPr>
              <a:buClr>
                <a:schemeClr val="accent3">
                  <a:lumMod val="75000"/>
                </a:schemeClr>
              </a:buClr>
            </a:pPr>
            <a:r>
              <a:rPr lang="en-GB" dirty="0">
                <a:latin typeface="Trebuchet MS" panose="020B0603020202020204" pitchFamily="34" charset="0"/>
              </a:rPr>
              <a:t>“If an aquifer State is requested by another aquifer State to provide data and information relating to an aquifer or aquifer system that are not </a:t>
            </a:r>
            <a:r>
              <a:rPr lang="en-GB" b="1" u="sng" dirty="0">
                <a:latin typeface="Trebuchet MS" panose="020B0603020202020204" pitchFamily="34" charset="0"/>
              </a:rPr>
              <a:t>readily </a:t>
            </a:r>
            <a:r>
              <a:rPr lang="en-GB" dirty="0">
                <a:latin typeface="Trebuchet MS" panose="020B0603020202020204" pitchFamily="34" charset="0"/>
              </a:rPr>
              <a:t>available, it </a:t>
            </a:r>
            <a:r>
              <a:rPr lang="en-GB" b="1" u="sng" dirty="0">
                <a:latin typeface="Trebuchet MS" panose="020B0603020202020204" pitchFamily="34" charset="0"/>
              </a:rPr>
              <a:t>shall</a:t>
            </a:r>
            <a:r>
              <a:rPr lang="en-GB" dirty="0">
                <a:latin typeface="Trebuchet MS" panose="020B0603020202020204" pitchFamily="34" charset="0"/>
              </a:rPr>
              <a:t> employ its </a:t>
            </a:r>
            <a:r>
              <a:rPr lang="en-GB" b="1" u="sng" dirty="0">
                <a:latin typeface="Trebuchet MS" panose="020B0603020202020204" pitchFamily="34" charset="0"/>
              </a:rPr>
              <a:t>best efforts </a:t>
            </a:r>
            <a:r>
              <a:rPr lang="en-GB" dirty="0">
                <a:latin typeface="Trebuchet MS" panose="020B0603020202020204" pitchFamily="34" charset="0"/>
              </a:rPr>
              <a:t>to comply with the request. The requested State </a:t>
            </a:r>
            <a:r>
              <a:rPr lang="en-GB" b="1" u="sng" dirty="0">
                <a:latin typeface="Trebuchet MS" panose="020B0603020202020204" pitchFamily="34" charset="0"/>
              </a:rPr>
              <a:t>may condition its compliance upon payment </a:t>
            </a:r>
            <a:r>
              <a:rPr lang="en-GB" dirty="0">
                <a:latin typeface="Trebuchet MS" panose="020B0603020202020204" pitchFamily="34" charset="0"/>
              </a:rPr>
              <a:t>by the requesting State of the </a:t>
            </a:r>
            <a:r>
              <a:rPr lang="en-GB" b="1" u="sng" dirty="0">
                <a:latin typeface="Trebuchet MS" panose="020B0603020202020204" pitchFamily="34" charset="0"/>
              </a:rPr>
              <a:t>reasonable costs </a:t>
            </a:r>
            <a:r>
              <a:rPr lang="en-GB" dirty="0">
                <a:latin typeface="Trebuchet MS" panose="020B0603020202020204" pitchFamily="34" charset="0"/>
              </a:rPr>
              <a:t>of collecting and, where appropriate, processing such data or information</a:t>
            </a:r>
            <a:r>
              <a:rPr lang="en-GB" dirty="0" smtClean="0">
                <a:latin typeface="Trebuchet MS" panose="020B0603020202020204" pitchFamily="34" charset="0"/>
              </a:rPr>
              <a:t>.”</a:t>
            </a:r>
            <a:endParaRPr lang="en-GB" dirty="0">
              <a:latin typeface="Trebuchet MS" panose="020B0603020202020204" pitchFamily="34" charset="0"/>
            </a:endParaRPr>
          </a:p>
        </p:txBody>
      </p:sp>
      <p:sp>
        <p:nvSpPr>
          <p:cNvPr id="9"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Procedural</a:t>
            </a:r>
            <a:endParaRPr lang="en-GB" sz="2800" dirty="0">
              <a:solidFill>
                <a:schemeClr val="accent6">
                  <a:lumMod val="75000"/>
                </a:schemeClr>
              </a:solidFill>
            </a:endParaRPr>
          </a:p>
        </p:txBody>
      </p:sp>
    </p:spTree>
    <p:extLst>
      <p:ext uri="{BB962C8B-B14F-4D97-AF65-F5344CB8AC3E}">
        <p14:creationId xmlns:p14="http://schemas.microsoft.com/office/powerpoint/2010/main" val="614542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715000" y="5805264"/>
            <a:ext cx="3429000" cy="923193"/>
          </a:xfrm>
          <a:prstGeom prst="rect">
            <a:avLst/>
          </a:prstGeom>
        </p:spPr>
      </p:pic>
      <p:sp>
        <p:nvSpPr>
          <p:cNvPr id="7" name="AutoShape 6"/>
          <p:cNvSpPr>
            <a:spLocks noGrp="1"/>
          </p:cNvSpPr>
          <p:nvPr>
            <p:ph type="ctrTitle"/>
          </p:nvPr>
        </p:nvSpPr>
        <p:spPr bwMode="auto">
          <a:xfrm>
            <a:off x="467544" y="2708920"/>
            <a:ext cx="8208912" cy="129614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400" dirty="0" smtClean="0">
                <a:solidFill>
                  <a:schemeClr val="tx1"/>
                </a:solidFill>
                <a:latin typeface="Trebuchet MS" pitchFamily="34" charset="0"/>
                <a:sym typeface="Trebuchet MS" pitchFamily="34" charset="0"/>
              </a:rPr>
              <a:t>To discuss whether the emerging international law applicable to TBAs responds to the specificities of TBAs vis a vis transboundary surface water</a:t>
            </a:r>
          </a:p>
          <a:p>
            <a:pPr marL="342900" indent="-342900" algn="just">
              <a:spcBef>
                <a:spcPct val="0"/>
              </a:spcBef>
              <a:buClr>
                <a:schemeClr val="accent3">
                  <a:lumMod val="50000"/>
                </a:schemeClr>
              </a:buClr>
              <a:buFont typeface="Courier New" panose="02070309020205020404" pitchFamily="49" charset="0"/>
              <a:buChar char="o"/>
            </a:pPr>
            <a:r>
              <a:rPr lang="en-US" altLang="en-US" sz="2400" dirty="0">
                <a:solidFill>
                  <a:schemeClr val="tx1"/>
                </a:solidFill>
                <a:latin typeface="Trebuchet MS" pitchFamily="34" charset="0"/>
                <a:sym typeface="Trebuchet MS" pitchFamily="34" charset="0"/>
              </a:rPr>
              <a:t>To present some aspects of the few bilateral and regional agreements and arrangements dealing with the management of transboundary </a:t>
            </a:r>
            <a:r>
              <a:rPr lang="en-US" altLang="en-US" sz="2400" dirty="0" smtClean="0">
                <a:solidFill>
                  <a:schemeClr val="tx1"/>
                </a:solidFill>
                <a:latin typeface="Trebuchet MS" pitchFamily="34" charset="0"/>
                <a:sym typeface="Trebuchet MS" pitchFamily="34" charset="0"/>
              </a:rPr>
              <a:t>aquifers</a:t>
            </a:r>
            <a:br>
              <a:rPr lang="en-US" altLang="en-US" sz="2400" dirty="0" smtClean="0">
                <a:solidFill>
                  <a:schemeClr val="tx1"/>
                </a:solidFill>
                <a:latin typeface="Trebuchet MS" pitchFamily="34" charset="0"/>
                <a:sym typeface="Trebuchet MS" pitchFamily="34" charset="0"/>
              </a:rPr>
            </a:br>
            <a:r>
              <a:rPr lang="en-US" altLang="en-US" sz="2400" dirty="0" smtClean="0">
                <a:solidFill>
                  <a:schemeClr val="tx1"/>
                </a:solidFill>
              </a:rPr>
              <a:t/>
            </a:r>
            <a:br>
              <a:rPr lang="en-US" altLang="en-US" sz="2400" dirty="0" smtClean="0">
                <a:solidFill>
                  <a:schemeClr val="tx1"/>
                </a:solidFill>
              </a:rPr>
            </a:br>
            <a:endParaRPr lang="en-US" altLang="en-US" sz="2400" dirty="0">
              <a:solidFill>
                <a:schemeClr val="tx1"/>
              </a:solidFill>
              <a:latin typeface="Trebuchet MS" pitchFamily="34" charset="0"/>
              <a:sym typeface="Trebuchet MS" pitchFamily="34" charset="0"/>
            </a:endParaRPr>
          </a:p>
        </p:txBody>
      </p:sp>
      <p:sp>
        <p:nvSpPr>
          <p:cNvPr id="8" name="Title 2"/>
          <p:cNvSpPr txBox="1">
            <a:spLocks/>
          </p:cNvSpPr>
          <p:nvPr/>
        </p:nvSpPr>
        <p:spPr>
          <a:xfrm>
            <a:off x="457200" y="476672"/>
            <a:ext cx="490688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Objectives</a:t>
            </a:r>
            <a:endParaRPr lang="en-GB" b="1" dirty="0">
              <a:solidFill>
                <a:schemeClr val="accent6">
                  <a:lumMod val="75000"/>
                </a:schemeClr>
              </a:solidFill>
            </a:endParaRPr>
          </a:p>
        </p:txBody>
      </p:sp>
      <p:sp>
        <p:nvSpPr>
          <p:cNvPr id="3" name="TextBox 2"/>
          <p:cNvSpPr txBox="1"/>
          <p:nvPr/>
        </p:nvSpPr>
        <p:spPr>
          <a:xfrm>
            <a:off x="827584" y="4509120"/>
            <a:ext cx="7560840" cy="830997"/>
          </a:xfrm>
          <a:prstGeom prst="rect">
            <a:avLst/>
          </a:prstGeom>
          <a:noFill/>
          <a:ln>
            <a:solidFill>
              <a:schemeClr val="accent6">
                <a:lumMod val="75000"/>
              </a:schemeClr>
            </a:solidFill>
          </a:ln>
        </p:spPr>
        <p:txBody>
          <a:bodyPr wrap="square" rtlCol="0">
            <a:spAutoFit/>
          </a:bodyPr>
          <a:lstStyle/>
          <a:p>
            <a:r>
              <a:rPr lang="en-GB" sz="2400" dirty="0">
                <a:latin typeface="Trebuchet MS" panose="020B0603020202020204" pitchFamily="34" charset="0"/>
              </a:rPr>
              <a:t>To highlight the “practical” role of the UNILC Draft Articles on the Law of Transboundary Aquifers</a:t>
            </a:r>
          </a:p>
        </p:txBody>
      </p:sp>
    </p:spTree>
    <p:extLst>
      <p:ext uri="{BB962C8B-B14F-4D97-AF65-F5344CB8AC3E}">
        <p14:creationId xmlns:p14="http://schemas.microsoft.com/office/powerpoint/2010/main" val="3706077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5364088" y="1860848"/>
            <a:ext cx="3600400" cy="1477328"/>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
            </a:pPr>
            <a:r>
              <a:rPr lang="en-US" b="1" dirty="0" smtClean="0">
                <a:latin typeface="Trebuchet MS" panose="020B0603020202020204" pitchFamily="34" charset="0"/>
              </a:rPr>
              <a:t>Scenario 1 (in the Guarani Aquifer Agreement)</a:t>
            </a:r>
          </a:p>
          <a:p>
            <a:pPr>
              <a:buClr>
                <a:schemeClr val="accent3">
                  <a:lumMod val="75000"/>
                </a:schemeClr>
              </a:buClr>
            </a:pPr>
            <a:endParaRPr lang="en-US" b="1" dirty="0">
              <a:latin typeface="Trebuchet MS" panose="020B0603020202020204" pitchFamily="34" charset="0"/>
            </a:endParaRPr>
          </a:p>
          <a:p>
            <a:pPr>
              <a:buClr>
                <a:schemeClr val="accent3">
                  <a:lumMod val="75000"/>
                </a:schemeClr>
              </a:buClr>
            </a:pPr>
            <a:r>
              <a:rPr lang="en-US" b="1" dirty="0" smtClean="0">
                <a:latin typeface="Trebuchet MS" panose="020B0603020202020204" pitchFamily="34" charset="0"/>
              </a:rPr>
              <a:t>Countries do not know </a:t>
            </a:r>
            <a:r>
              <a:rPr lang="en-US" b="1" dirty="0">
                <a:latin typeface="Trebuchet MS" panose="020B0603020202020204" pitchFamily="34" charset="0"/>
              </a:rPr>
              <a:t>everything about </a:t>
            </a:r>
            <a:r>
              <a:rPr lang="en-US" b="1" dirty="0" smtClean="0">
                <a:latin typeface="Trebuchet MS" panose="020B0603020202020204" pitchFamily="34" charset="0"/>
              </a:rPr>
              <a:t>the aquifer</a:t>
            </a:r>
            <a:endParaRPr lang="en-GB" dirty="0">
              <a:latin typeface="Trebuchet MS" panose="020B0603020202020204" pitchFamily="34" charset="0"/>
            </a:endParaRPr>
          </a:p>
        </p:txBody>
      </p:sp>
      <p:sp>
        <p:nvSpPr>
          <p:cNvPr id="7" name="TextBox 6"/>
          <p:cNvSpPr txBox="1"/>
          <p:nvPr/>
        </p:nvSpPr>
        <p:spPr>
          <a:xfrm>
            <a:off x="581662" y="1796038"/>
            <a:ext cx="4638410" cy="4801314"/>
          </a:xfrm>
          <a:prstGeom prst="rect">
            <a:avLst/>
          </a:prstGeom>
          <a:noFill/>
        </p:spPr>
        <p:txBody>
          <a:bodyPr wrap="square" rtlCol="0">
            <a:spAutoFit/>
          </a:bodyPr>
          <a:lstStyle/>
          <a:p>
            <a:pPr>
              <a:buClr>
                <a:schemeClr val="accent3">
                  <a:lumMod val="75000"/>
                </a:schemeClr>
              </a:buClr>
            </a:pPr>
            <a:r>
              <a:rPr lang="en-GB" dirty="0" smtClean="0">
                <a:latin typeface="Trebuchet MS" panose="020B0603020202020204" pitchFamily="34" charset="0"/>
              </a:rPr>
              <a:t>Guarani Aquifer Agreement, art. 8</a:t>
            </a:r>
          </a:p>
          <a:p>
            <a:pPr>
              <a:buClr>
                <a:schemeClr val="accent3">
                  <a:lumMod val="75000"/>
                </a:schemeClr>
              </a:buClr>
            </a:pPr>
            <a:endParaRPr lang="en-GB" dirty="0" smtClean="0">
              <a:latin typeface="Trebuchet MS" panose="020B0603020202020204" pitchFamily="34" charset="0"/>
            </a:endParaRPr>
          </a:p>
          <a:p>
            <a:pPr>
              <a:buClr>
                <a:schemeClr val="accent3">
                  <a:lumMod val="75000"/>
                </a:schemeClr>
              </a:buClr>
            </a:pPr>
            <a:r>
              <a:rPr lang="en-GB" dirty="0">
                <a:latin typeface="Trebuchet MS" panose="020B0603020202020204" pitchFamily="34" charset="0"/>
              </a:rPr>
              <a:t>“The Parties shall proceed to adequately exchange technical information about studies, activities and works that contemplate the sustainable utilization of the Guarani Aquifer System water resources</a:t>
            </a:r>
            <a:r>
              <a:rPr lang="en-GB" dirty="0" smtClean="0">
                <a:latin typeface="Trebuchet MS" panose="020B0603020202020204" pitchFamily="34" charset="0"/>
              </a:rPr>
              <a:t>.”</a:t>
            </a:r>
          </a:p>
          <a:p>
            <a:pPr>
              <a:buClr>
                <a:schemeClr val="accent3">
                  <a:lumMod val="75000"/>
                </a:schemeClr>
              </a:buClr>
            </a:pPr>
            <a:endParaRPr lang="en-GB" dirty="0">
              <a:latin typeface="Trebuchet MS" panose="020B0603020202020204" pitchFamily="34" charset="0"/>
            </a:endParaRPr>
          </a:p>
          <a:p>
            <a:pPr>
              <a:buClr>
                <a:schemeClr val="accent3">
                  <a:lumMod val="75000"/>
                </a:schemeClr>
              </a:buClr>
            </a:pPr>
            <a:r>
              <a:rPr lang="en-GB" dirty="0" smtClean="0">
                <a:latin typeface="Trebuchet MS" panose="020B0603020202020204" pitchFamily="34" charset="0"/>
              </a:rPr>
              <a:t>Art. 12</a:t>
            </a:r>
          </a:p>
          <a:p>
            <a:pPr>
              <a:buClr>
                <a:schemeClr val="accent3">
                  <a:lumMod val="75000"/>
                </a:schemeClr>
              </a:buClr>
            </a:pPr>
            <a:endParaRPr lang="en-GB" dirty="0">
              <a:latin typeface="Trebuchet MS" panose="020B0603020202020204" pitchFamily="34" charset="0"/>
            </a:endParaRPr>
          </a:p>
          <a:p>
            <a:pPr>
              <a:buClr>
                <a:schemeClr val="accent3">
                  <a:lumMod val="75000"/>
                </a:schemeClr>
              </a:buClr>
            </a:pPr>
            <a:r>
              <a:rPr lang="en-GB" dirty="0">
                <a:latin typeface="Trebuchet MS" panose="020B0603020202020204" pitchFamily="34" charset="0"/>
              </a:rPr>
              <a:t>“The Parties shall establish cooperation programs with the purpose of extending the technical and scientific knowledge on the Guarani Aquifer System, promoting the exchange of information and management practices, and developing joint projects</a:t>
            </a:r>
            <a:r>
              <a:rPr lang="en-GB" dirty="0" smtClean="0">
                <a:latin typeface="Trebuchet MS" panose="020B0603020202020204" pitchFamily="34" charset="0"/>
              </a:rPr>
              <a:t>.”</a:t>
            </a:r>
            <a:endParaRPr lang="en-GB" dirty="0">
              <a:latin typeface="Trebuchet MS" panose="020B0603020202020204" pitchFamily="34" charset="0"/>
            </a:endParaRPr>
          </a:p>
        </p:txBody>
      </p:sp>
      <p:sp>
        <p:nvSpPr>
          <p:cNvPr id="9"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Procedural</a:t>
            </a:r>
            <a:endParaRPr lang="en-GB" sz="2800" dirty="0">
              <a:solidFill>
                <a:schemeClr val="accent6">
                  <a:lumMod val="75000"/>
                </a:schemeClr>
              </a:solidFill>
            </a:endParaRPr>
          </a:p>
        </p:txBody>
      </p:sp>
      <p:pic>
        <p:nvPicPr>
          <p:cNvPr id="8"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2924" y="3645024"/>
            <a:ext cx="1829464" cy="1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507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57200" y="2228671"/>
            <a:ext cx="8075240" cy="1200329"/>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
            </a:pPr>
            <a:r>
              <a:rPr lang="en-US" b="1" dirty="0" smtClean="0">
                <a:latin typeface="Trebuchet MS" panose="020B0603020202020204" pitchFamily="34" charset="0"/>
              </a:rPr>
              <a:t>Scenario 2</a:t>
            </a:r>
          </a:p>
          <a:p>
            <a:pPr>
              <a:buClr>
                <a:schemeClr val="accent3">
                  <a:lumMod val="75000"/>
                </a:schemeClr>
              </a:buClr>
            </a:pPr>
            <a:endParaRPr lang="en-US" b="1" dirty="0">
              <a:latin typeface="Trebuchet MS" panose="020B0603020202020204" pitchFamily="34" charset="0"/>
            </a:endParaRPr>
          </a:p>
          <a:p>
            <a:pPr>
              <a:buClr>
                <a:schemeClr val="accent3">
                  <a:lumMod val="75000"/>
                </a:schemeClr>
              </a:buClr>
            </a:pPr>
            <a:r>
              <a:rPr lang="en-US" b="1" dirty="0" smtClean="0">
                <a:latin typeface="Trebuchet MS" panose="020B0603020202020204" pitchFamily="34" charset="0"/>
              </a:rPr>
              <a:t>One country is considering to develop an activity that may cause significant harm to the neighboring country</a:t>
            </a:r>
            <a:endParaRPr lang="en-GB" dirty="0">
              <a:latin typeface="Trebuchet MS" panose="020B0603020202020204" pitchFamily="34" charset="0"/>
            </a:endParaRPr>
          </a:p>
        </p:txBody>
      </p:sp>
      <p:pic>
        <p:nvPicPr>
          <p:cNvPr id="7" name="Picture 2" descr="tile_paper_medgra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9865" y="4208654"/>
            <a:ext cx="3527272" cy="2143125"/>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0"/>
                <a:headEnd/>
                <a:tailEnd/>
              </a14:hiddenLine>
            </a:ext>
          </a:extLst>
        </p:spPr>
      </p:pic>
      <p:sp>
        <p:nvSpPr>
          <p:cNvPr id="9"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Procedural</a:t>
            </a:r>
            <a:endParaRPr lang="en-GB" sz="2800" dirty="0">
              <a:solidFill>
                <a:schemeClr val="accent6">
                  <a:lumMod val="75000"/>
                </a:schemeClr>
              </a:solidFill>
            </a:endParaRPr>
          </a:p>
        </p:txBody>
      </p:sp>
    </p:spTree>
    <p:extLst>
      <p:ext uri="{BB962C8B-B14F-4D97-AF65-F5344CB8AC3E}">
        <p14:creationId xmlns:p14="http://schemas.microsoft.com/office/powerpoint/2010/main" val="1642708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9" name="TextBox 8"/>
          <p:cNvSpPr txBox="1"/>
          <p:nvPr/>
        </p:nvSpPr>
        <p:spPr>
          <a:xfrm>
            <a:off x="5214900" y="1916832"/>
            <a:ext cx="4037620" cy="1754326"/>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
            </a:pPr>
            <a:r>
              <a:rPr lang="en-US" b="1" dirty="0" smtClean="0">
                <a:latin typeface="Trebuchet MS" panose="020B0603020202020204" pitchFamily="34" charset="0"/>
              </a:rPr>
              <a:t>Scenario 2</a:t>
            </a:r>
          </a:p>
          <a:p>
            <a:pPr>
              <a:buClr>
                <a:schemeClr val="accent3">
                  <a:lumMod val="75000"/>
                </a:schemeClr>
              </a:buClr>
            </a:pPr>
            <a:endParaRPr lang="en-US" b="1" dirty="0">
              <a:latin typeface="Trebuchet MS" panose="020B0603020202020204" pitchFamily="34" charset="0"/>
            </a:endParaRPr>
          </a:p>
          <a:p>
            <a:pPr>
              <a:buClr>
                <a:schemeClr val="accent3">
                  <a:lumMod val="75000"/>
                </a:schemeClr>
              </a:buClr>
            </a:pPr>
            <a:r>
              <a:rPr lang="en-US" b="1" dirty="0" smtClean="0">
                <a:latin typeface="Trebuchet MS" panose="020B0603020202020204" pitchFamily="34" charset="0"/>
              </a:rPr>
              <a:t>One country is considering to develop an activity that may cause significant harm to the neighboring country (Article 15)</a:t>
            </a:r>
            <a:endParaRPr lang="en-GB" dirty="0">
              <a:latin typeface="Trebuchet MS" panose="020B0603020202020204" pitchFamily="34" charset="0"/>
            </a:endParaRPr>
          </a:p>
        </p:txBody>
      </p:sp>
      <p:pic>
        <p:nvPicPr>
          <p:cNvPr id="10" name="Picture 2" descr="tile_paper_medgra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424" y="3861048"/>
            <a:ext cx="2977711" cy="1809219"/>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0"/>
                <a:headEnd/>
                <a:tailEnd/>
              </a14:hiddenLine>
            </a:ext>
          </a:extLst>
        </p:spPr>
      </p:pic>
      <p:sp>
        <p:nvSpPr>
          <p:cNvPr id="11" name="TextBox 1"/>
          <p:cNvSpPr txBox="1">
            <a:spLocks noChangeArrowheads="1"/>
          </p:cNvSpPr>
          <p:nvPr/>
        </p:nvSpPr>
        <p:spPr bwMode="auto">
          <a:xfrm>
            <a:off x="107504" y="1670610"/>
            <a:ext cx="4912842" cy="181588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s-ES" altLang="en-US" sz="1600" dirty="0" err="1" smtClean="0">
                <a:latin typeface="Trebuchet MS" pitchFamily="34" charset="0"/>
                <a:ea typeface="Trebuchet MS" pitchFamily="34" charset="0"/>
                <a:cs typeface="Trebuchet MS" pitchFamily="34" charset="0"/>
                <a:sym typeface="Trebuchet MS" pitchFamily="34" charset="0"/>
              </a:rPr>
              <a:t>State</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A’s</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planned</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activity</a:t>
            </a:r>
            <a:endParaRPr lang="es-ES" altLang="en-US" sz="1600" dirty="0">
              <a:latin typeface="Trebuchet MS" pitchFamily="34" charset="0"/>
              <a:ea typeface="Trebuchet MS" pitchFamily="34" charset="0"/>
              <a:cs typeface="Trebuchet MS" pitchFamily="34" charset="0"/>
              <a:sym typeface="Trebuchet MS" pitchFamily="34" charset="0"/>
            </a:endParaRPr>
          </a:p>
          <a:p>
            <a:endParaRPr lang="es-ES" altLang="en-US" sz="1600" dirty="0">
              <a:latin typeface="Trebuchet MS" pitchFamily="34" charset="0"/>
              <a:sym typeface="Trebuchet MS" pitchFamily="34" charset="0"/>
            </a:endParaRPr>
          </a:p>
          <a:p>
            <a:r>
              <a:rPr lang="es-ES" altLang="en-US" sz="1600" dirty="0" smtClean="0">
                <a:latin typeface="Trebuchet MS" pitchFamily="34" charset="0"/>
                <a:sym typeface="Trebuchet MS" pitchFamily="34" charset="0"/>
              </a:rPr>
              <a:t>“</a:t>
            </a:r>
            <a:r>
              <a:rPr lang="en-GB" altLang="en-US" sz="1600" dirty="0">
                <a:latin typeface="Trebuchet MS" pitchFamily="34" charset="0"/>
                <a:sym typeface="Trebuchet MS" pitchFamily="34" charset="0"/>
              </a:rPr>
              <a:t>reasonable grounds for believing that a particular planned activity in its territory may affect a transboundary </a:t>
            </a:r>
            <a:r>
              <a:rPr lang="en-GB" altLang="en-US" sz="1600" dirty="0" smtClean="0">
                <a:latin typeface="Trebuchet MS" pitchFamily="34" charset="0"/>
                <a:sym typeface="Trebuchet MS" pitchFamily="34" charset="0"/>
              </a:rPr>
              <a:t>aquifer”</a:t>
            </a:r>
            <a:endParaRPr lang="es-ES" altLang="en-US" sz="1600" dirty="0">
              <a:latin typeface="Trebuchet MS" pitchFamily="34" charset="0"/>
              <a:sym typeface="Trebuchet MS" pitchFamily="34" charset="0"/>
            </a:endParaRPr>
          </a:p>
          <a:p>
            <a:endParaRPr lang="es-ES" altLang="en-US" sz="1600" dirty="0">
              <a:latin typeface="Trebuchet MS" pitchFamily="34" charset="0"/>
              <a:sym typeface="Trebuchet MS" pitchFamily="34" charset="0"/>
            </a:endParaRPr>
          </a:p>
          <a:p>
            <a:pPr algn="ctr"/>
            <a:r>
              <a:rPr lang="es-ES" altLang="en-US" sz="1600" dirty="0" smtClean="0">
                <a:latin typeface="Trebuchet MS" pitchFamily="34" charset="0"/>
                <a:sym typeface="Trebuchet MS" pitchFamily="34" charset="0"/>
              </a:rPr>
              <a:t>“</a:t>
            </a:r>
            <a:r>
              <a:rPr lang="en-GB" altLang="en-US" sz="1600" dirty="0">
                <a:latin typeface="Trebuchet MS" pitchFamily="34" charset="0"/>
                <a:sym typeface="Trebuchet MS" pitchFamily="34" charset="0"/>
              </a:rPr>
              <a:t>assess the possible effects of such </a:t>
            </a:r>
            <a:r>
              <a:rPr lang="en-GB" altLang="en-US" sz="1600" dirty="0" smtClean="0">
                <a:latin typeface="Trebuchet MS" pitchFamily="34" charset="0"/>
                <a:sym typeface="Trebuchet MS" pitchFamily="34" charset="0"/>
              </a:rPr>
              <a:t>activity”</a:t>
            </a:r>
            <a:endParaRPr lang="en-GB" altLang="en-US" sz="1600" dirty="0"/>
          </a:p>
        </p:txBody>
      </p:sp>
      <p:sp>
        <p:nvSpPr>
          <p:cNvPr id="12" name="TextBox 11"/>
          <p:cNvSpPr txBox="1"/>
          <p:nvPr/>
        </p:nvSpPr>
        <p:spPr>
          <a:xfrm>
            <a:off x="119992" y="3557334"/>
            <a:ext cx="4912842" cy="1815882"/>
          </a:xfrm>
          <a:prstGeom prst="rect">
            <a:avLst/>
          </a:prstGeom>
          <a:noFill/>
          <a:ln>
            <a:solidFill>
              <a:schemeClr val="accent1"/>
            </a:solidFill>
          </a:ln>
        </p:spPr>
        <p:txBody>
          <a:bodyPr wrap="square">
            <a:spAutoFit/>
          </a:bodyPr>
          <a:lstStyle/>
          <a:p>
            <a:pPr>
              <a:defRPr/>
            </a:pPr>
            <a:r>
              <a:rPr lang="en-GB" altLang="en-US" sz="1600" dirty="0" smtClean="0">
                <a:latin typeface="Trebuchet MS" pitchFamily="34" charset="0"/>
                <a:ea typeface="Trebuchet MS" pitchFamily="34" charset="0"/>
                <a:cs typeface="Trebuchet MS" pitchFamily="34" charset="0"/>
                <a:sym typeface="Trebuchet MS" pitchFamily="34" charset="0"/>
              </a:rPr>
              <a:t>“it </a:t>
            </a:r>
            <a:r>
              <a:rPr lang="en-GB" altLang="en-US" sz="1600" dirty="0">
                <a:latin typeface="Trebuchet MS" pitchFamily="34" charset="0"/>
                <a:ea typeface="Trebuchet MS" pitchFamily="34" charset="0"/>
                <a:cs typeface="Trebuchet MS" pitchFamily="34" charset="0"/>
                <a:sym typeface="Trebuchet MS" pitchFamily="34" charset="0"/>
              </a:rPr>
              <a:t>shall provide that State with timely </a:t>
            </a:r>
            <a:r>
              <a:rPr lang="en-GB" altLang="en-US" sz="1600" b="1" dirty="0">
                <a:latin typeface="Trebuchet MS" pitchFamily="34" charset="0"/>
                <a:ea typeface="Trebuchet MS" pitchFamily="34" charset="0"/>
                <a:cs typeface="Trebuchet MS" pitchFamily="34" charset="0"/>
                <a:sym typeface="Trebuchet MS" pitchFamily="34" charset="0"/>
              </a:rPr>
              <a:t>notification</a:t>
            </a:r>
            <a:r>
              <a:rPr lang="en-GB" altLang="en-US" sz="1600" dirty="0">
                <a:latin typeface="Trebuchet MS" pitchFamily="34" charset="0"/>
                <a:ea typeface="Trebuchet MS" pitchFamily="34" charset="0"/>
                <a:cs typeface="Trebuchet MS" pitchFamily="34" charset="0"/>
                <a:sym typeface="Trebuchet MS" pitchFamily="34" charset="0"/>
              </a:rPr>
              <a:t> </a:t>
            </a:r>
            <a:r>
              <a:rPr lang="en-GB" altLang="en-US" sz="1600" dirty="0" smtClean="0">
                <a:latin typeface="Trebuchet MS" pitchFamily="34" charset="0"/>
                <a:ea typeface="Trebuchet MS" pitchFamily="34" charset="0"/>
                <a:cs typeface="Trebuchet MS" pitchFamily="34" charset="0"/>
                <a:sym typeface="Trebuchet MS" pitchFamily="34" charset="0"/>
              </a:rPr>
              <a:t>thereof”</a:t>
            </a:r>
          </a:p>
          <a:p>
            <a:pPr>
              <a:defRPr/>
            </a:pPr>
            <a:endParaRPr lang="es-ES" sz="1600" dirty="0" smtClean="0">
              <a:latin typeface="Trebuchet MS" pitchFamily="34" charset="0"/>
              <a:sym typeface="Trebuchet MS" pitchFamily="34" charset="0"/>
            </a:endParaRPr>
          </a:p>
          <a:p>
            <a:pPr>
              <a:defRPr/>
            </a:pPr>
            <a:r>
              <a:rPr lang="es-ES" sz="1600" dirty="0" smtClean="0">
                <a:latin typeface="Trebuchet MS" pitchFamily="34" charset="0"/>
                <a:sym typeface="Trebuchet MS" pitchFamily="34" charset="0"/>
              </a:rPr>
              <a:t>NOTIFICATION</a:t>
            </a:r>
            <a:r>
              <a:rPr lang="es-ES" sz="1600" dirty="0">
                <a:latin typeface="Trebuchet MS" pitchFamily="34" charset="0"/>
                <a:sym typeface="Trebuchet MS" pitchFamily="34" charset="0"/>
              </a:rPr>
              <a:t>:</a:t>
            </a:r>
          </a:p>
          <a:p>
            <a:pPr marL="342900" indent="-342900">
              <a:buFont typeface="Wingdings" panose="05000000000000000000" pitchFamily="2" charset="2"/>
              <a:buChar char="§"/>
              <a:defRPr/>
            </a:pPr>
            <a:r>
              <a:rPr lang="en-GB" sz="1600" dirty="0">
                <a:latin typeface="Trebuchet MS" pitchFamily="34" charset="0"/>
                <a:sym typeface="Trebuchet MS" pitchFamily="34" charset="0"/>
              </a:rPr>
              <a:t>technical </a:t>
            </a:r>
            <a:r>
              <a:rPr lang="en-GB" sz="1600" dirty="0" smtClean="0">
                <a:latin typeface="Trebuchet MS" pitchFamily="34" charset="0"/>
                <a:sym typeface="Trebuchet MS" pitchFamily="34" charset="0"/>
              </a:rPr>
              <a:t>data</a:t>
            </a:r>
          </a:p>
          <a:p>
            <a:pPr marL="342900" indent="-342900">
              <a:buFont typeface="Wingdings" panose="05000000000000000000" pitchFamily="2" charset="2"/>
              <a:buChar char="§"/>
              <a:defRPr/>
            </a:pPr>
            <a:r>
              <a:rPr lang="en-GB" sz="1600" dirty="0" smtClean="0">
                <a:latin typeface="Trebuchet MS" pitchFamily="34" charset="0"/>
                <a:sym typeface="Trebuchet MS" pitchFamily="34" charset="0"/>
              </a:rPr>
              <a:t>information </a:t>
            </a:r>
          </a:p>
          <a:p>
            <a:pPr marL="342900" indent="-342900">
              <a:buFont typeface="Wingdings" panose="05000000000000000000" pitchFamily="2" charset="2"/>
              <a:buChar char="§"/>
              <a:defRPr/>
            </a:pPr>
            <a:r>
              <a:rPr lang="en-GB" sz="1600" b="1" dirty="0" smtClean="0">
                <a:latin typeface="Trebuchet MS" pitchFamily="34" charset="0"/>
                <a:sym typeface="Trebuchet MS" pitchFamily="34" charset="0"/>
              </a:rPr>
              <a:t>environmental </a:t>
            </a:r>
            <a:r>
              <a:rPr lang="en-GB" sz="1600" b="1" dirty="0">
                <a:latin typeface="Trebuchet MS" pitchFamily="34" charset="0"/>
                <a:sym typeface="Trebuchet MS" pitchFamily="34" charset="0"/>
              </a:rPr>
              <a:t>impact assessment</a:t>
            </a:r>
            <a:endParaRPr lang="en-GB" sz="1600" b="1" dirty="0"/>
          </a:p>
        </p:txBody>
      </p:sp>
      <p:sp>
        <p:nvSpPr>
          <p:cNvPr id="13" name="TextBox 17"/>
          <p:cNvSpPr txBox="1">
            <a:spLocks noChangeArrowheads="1"/>
          </p:cNvSpPr>
          <p:nvPr/>
        </p:nvSpPr>
        <p:spPr bwMode="auto">
          <a:xfrm>
            <a:off x="132480" y="5489937"/>
            <a:ext cx="4912842" cy="13234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GB" altLang="en-US" sz="1600" dirty="0" smtClean="0">
                <a:latin typeface="Trebuchet MS" pitchFamily="34" charset="0"/>
                <a:ea typeface="Trebuchet MS" pitchFamily="34" charset="0"/>
                <a:cs typeface="Trebuchet MS" pitchFamily="34" charset="0"/>
                <a:sym typeface="Trebuchet MS" pitchFamily="34" charset="0"/>
              </a:rPr>
              <a:t>“If </a:t>
            </a:r>
            <a:r>
              <a:rPr lang="en-GB" altLang="en-US" sz="1600" dirty="0">
                <a:latin typeface="Trebuchet MS" pitchFamily="34" charset="0"/>
                <a:ea typeface="Trebuchet MS" pitchFamily="34" charset="0"/>
                <a:cs typeface="Trebuchet MS" pitchFamily="34" charset="0"/>
                <a:sym typeface="Trebuchet MS" pitchFamily="34" charset="0"/>
              </a:rPr>
              <a:t>the notifying and the notified States disagree on the possible effect of the planned activities, they shall enter into </a:t>
            </a:r>
            <a:r>
              <a:rPr lang="en-GB" altLang="en-US" sz="1600" b="1" dirty="0" smtClean="0">
                <a:latin typeface="Trebuchet MS" pitchFamily="34" charset="0"/>
                <a:ea typeface="Trebuchet MS" pitchFamily="34" charset="0"/>
                <a:cs typeface="Trebuchet MS" pitchFamily="34" charset="0"/>
                <a:sym typeface="Trebuchet MS" pitchFamily="34" charset="0"/>
              </a:rPr>
              <a:t>consultations</a:t>
            </a:r>
            <a:r>
              <a:rPr lang="en-GB" altLang="en-US" sz="1600" dirty="0" smtClean="0">
                <a:latin typeface="Trebuchet MS" pitchFamily="34" charset="0"/>
                <a:ea typeface="Trebuchet MS" pitchFamily="34" charset="0"/>
                <a:cs typeface="Trebuchet MS" pitchFamily="34" charset="0"/>
                <a:sym typeface="Trebuchet MS" pitchFamily="34" charset="0"/>
              </a:rPr>
              <a:t>”</a:t>
            </a:r>
          </a:p>
          <a:p>
            <a:endParaRPr lang="es-ES" altLang="en-US" sz="1600" dirty="0" smtClean="0">
              <a:latin typeface="Trebuchet MS" pitchFamily="34" charset="0"/>
              <a:ea typeface="Trebuchet MS" pitchFamily="34" charset="0"/>
              <a:cs typeface="Trebuchet MS" pitchFamily="34" charset="0"/>
              <a:sym typeface="Trebuchet MS" pitchFamily="34" charset="0"/>
            </a:endParaRPr>
          </a:p>
          <a:p>
            <a:r>
              <a:rPr lang="es-ES" altLang="en-US" sz="1600" dirty="0" smtClean="0">
                <a:latin typeface="Trebuchet MS" pitchFamily="34" charset="0"/>
                <a:ea typeface="Trebuchet MS" pitchFamily="34" charset="0"/>
                <a:cs typeface="Trebuchet MS" pitchFamily="34" charset="0"/>
                <a:sym typeface="Trebuchet MS" pitchFamily="34" charset="0"/>
              </a:rPr>
              <a:t>“</a:t>
            </a:r>
            <a:r>
              <a:rPr lang="en-GB" altLang="en-US" sz="1600" dirty="0">
                <a:latin typeface="Trebuchet MS" pitchFamily="34" charset="0"/>
                <a:ea typeface="Trebuchet MS" pitchFamily="34" charset="0"/>
                <a:cs typeface="Trebuchet MS" pitchFamily="34" charset="0"/>
                <a:sym typeface="Trebuchet MS" pitchFamily="34" charset="0"/>
              </a:rPr>
              <a:t>may utilize an independent fact-finding </a:t>
            </a:r>
            <a:r>
              <a:rPr lang="en-GB" altLang="en-US" sz="1600" dirty="0" smtClean="0">
                <a:latin typeface="Trebuchet MS" pitchFamily="34" charset="0"/>
                <a:ea typeface="Trebuchet MS" pitchFamily="34" charset="0"/>
                <a:cs typeface="Trebuchet MS" pitchFamily="34" charset="0"/>
                <a:sym typeface="Trebuchet MS" pitchFamily="34" charset="0"/>
              </a:rPr>
              <a:t>body”</a:t>
            </a:r>
            <a:endParaRPr lang="es-ES" altLang="en-US" sz="1600" dirty="0">
              <a:latin typeface="Trebuchet MS" pitchFamily="34" charset="0"/>
              <a:ea typeface="Trebuchet MS" pitchFamily="34" charset="0"/>
              <a:cs typeface="Trebuchet MS" pitchFamily="34" charset="0"/>
              <a:sym typeface="Trebuchet MS" pitchFamily="34" charset="0"/>
            </a:endParaRPr>
          </a:p>
        </p:txBody>
      </p:sp>
      <p:sp>
        <p:nvSpPr>
          <p:cNvPr id="14"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Procedural</a:t>
            </a:r>
            <a:endParaRPr lang="en-GB" sz="2800" dirty="0">
              <a:solidFill>
                <a:schemeClr val="accent6">
                  <a:lumMod val="75000"/>
                </a:schemeClr>
              </a:solidFill>
            </a:endParaRPr>
          </a:p>
        </p:txBody>
      </p:sp>
    </p:spTree>
    <p:extLst>
      <p:ext uri="{BB962C8B-B14F-4D97-AF65-F5344CB8AC3E}">
        <p14:creationId xmlns:p14="http://schemas.microsoft.com/office/powerpoint/2010/main" val="3129320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9" name="TextBox 8"/>
          <p:cNvSpPr txBox="1"/>
          <p:nvPr/>
        </p:nvSpPr>
        <p:spPr>
          <a:xfrm>
            <a:off x="5214900" y="1916832"/>
            <a:ext cx="4037620" cy="2031325"/>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
            </a:pPr>
            <a:r>
              <a:rPr lang="en-US" b="1" dirty="0" smtClean="0">
                <a:latin typeface="Trebuchet MS" panose="020B0603020202020204" pitchFamily="34" charset="0"/>
              </a:rPr>
              <a:t>Scenario 2 (in the Guarani Aquifer Agreement)</a:t>
            </a:r>
          </a:p>
          <a:p>
            <a:pPr>
              <a:buClr>
                <a:schemeClr val="accent3">
                  <a:lumMod val="75000"/>
                </a:schemeClr>
              </a:buClr>
            </a:pPr>
            <a:endParaRPr lang="en-US" b="1" dirty="0">
              <a:latin typeface="Trebuchet MS" panose="020B0603020202020204" pitchFamily="34" charset="0"/>
            </a:endParaRPr>
          </a:p>
          <a:p>
            <a:pPr>
              <a:buClr>
                <a:schemeClr val="accent3">
                  <a:lumMod val="75000"/>
                </a:schemeClr>
              </a:buClr>
            </a:pPr>
            <a:r>
              <a:rPr lang="en-US" b="1" dirty="0" smtClean="0">
                <a:latin typeface="Trebuchet MS" panose="020B0603020202020204" pitchFamily="34" charset="0"/>
              </a:rPr>
              <a:t>One country is considering to develop an activity that may cause significant harm to the neighboring country</a:t>
            </a:r>
            <a:endParaRPr lang="en-GB" dirty="0">
              <a:latin typeface="Trebuchet MS" panose="020B0603020202020204" pitchFamily="34" charset="0"/>
            </a:endParaRPr>
          </a:p>
        </p:txBody>
      </p:sp>
      <p:sp>
        <p:nvSpPr>
          <p:cNvPr id="11" name="TextBox 1"/>
          <p:cNvSpPr txBox="1">
            <a:spLocks noChangeArrowheads="1"/>
          </p:cNvSpPr>
          <p:nvPr/>
        </p:nvSpPr>
        <p:spPr bwMode="auto">
          <a:xfrm>
            <a:off x="107504" y="1670610"/>
            <a:ext cx="4912842" cy="83099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GB" altLang="en-US" sz="1600" dirty="0" smtClean="0">
                <a:latin typeface="Trebuchet MS" pitchFamily="34" charset="0"/>
                <a:ea typeface="Trebuchet MS" pitchFamily="34" charset="0"/>
                <a:cs typeface="Trebuchet MS" pitchFamily="34" charset="0"/>
                <a:sym typeface="Trebuchet MS" pitchFamily="34" charset="0"/>
              </a:rPr>
              <a:t>Art. 9</a:t>
            </a:r>
          </a:p>
          <a:p>
            <a:pPr algn="ctr"/>
            <a:endParaRPr lang="en-GB" altLang="en-US" sz="1600" dirty="0">
              <a:latin typeface="Trebuchet MS" pitchFamily="34" charset="0"/>
              <a:sym typeface="Trebuchet MS" pitchFamily="34" charset="0"/>
            </a:endParaRPr>
          </a:p>
          <a:p>
            <a:pPr algn="ctr"/>
            <a:r>
              <a:rPr lang="en-GB" altLang="en-US" sz="1600" b="1" dirty="0" smtClean="0">
                <a:latin typeface="Trebuchet MS" pitchFamily="34" charset="0"/>
                <a:sym typeface="Trebuchet MS" pitchFamily="34" charset="0"/>
              </a:rPr>
              <a:t>Notification</a:t>
            </a:r>
            <a:endParaRPr lang="en-GB" altLang="en-US" sz="1600" b="1" dirty="0"/>
          </a:p>
        </p:txBody>
      </p:sp>
      <p:sp>
        <p:nvSpPr>
          <p:cNvPr id="12" name="TextBox 11"/>
          <p:cNvSpPr txBox="1"/>
          <p:nvPr/>
        </p:nvSpPr>
        <p:spPr>
          <a:xfrm>
            <a:off x="119992" y="3140968"/>
            <a:ext cx="4912842" cy="830997"/>
          </a:xfrm>
          <a:prstGeom prst="rect">
            <a:avLst/>
          </a:prstGeom>
          <a:noFill/>
          <a:ln>
            <a:solidFill>
              <a:schemeClr val="accent1"/>
            </a:solidFill>
          </a:ln>
        </p:spPr>
        <p:txBody>
          <a:bodyPr wrap="square">
            <a:spAutoFit/>
          </a:bodyPr>
          <a:lstStyle/>
          <a:p>
            <a:pPr algn="ctr">
              <a:defRPr/>
            </a:pPr>
            <a:r>
              <a:rPr lang="en-GB" altLang="en-US" sz="1600" dirty="0" smtClean="0">
                <a:latin typeface="Trebuchet MS" pitchFamily="34" charset="0"/>
                <a:ea typeface="Trebuchet MS" pitchFamily="34" charset="0"/>
                <a:cs typeface="Trebuchet MS" pitchFamily="34" charset="0"/>
                <a:sym typeface="Trebuchet MS" pitchFamily="34" charset="0"/>
              </a:rPr>
              <a:t>Art. 10</a:t>
            </a:r>
          </a:p>
          <a:p>
            <a:pPr>
              <a:defRPr/>
            </a:pPr>
            <a:endParaRPr lang="en-GB" sz="1600" b="1" dirty="0">
              <a:latin typeface="Trebuchet MS" pitchFamily="34" charset="0"/>
              <a:sym typeface="Trebuchet MS" pitchFamily="34" charset="0"/>
            </a:endParaRPr>
          </a:p>
          <a:p>
            <a:pPr>
              <a:defRPr/>
            </a:pPr>
            <a:r>
              <a:rPr lang="en-GB" sz="1600" b="1" dirty="0" smtClean="0">
                <a:latin typeface="Trebuchet MS" pitchFamily="34" charset="0"/>
                <a:sym typeface="Trebuchet MS" pitchFamily="34" charset="0"/>
              </a:rPr>
              <a:t>Environmental Impact Assessment</a:t>
            </a:r>
            <a:endParaRPr lang="en-GB" sz="1600" b="1" dirty="0"/>
          </a:p>
        </p:txBody>
      </p:sp>
      <p:sp>
        <p:nvSpPr>
          <p:cNvPr id="13" name="TextBox 17"/>
          <p:cNvSpPr txBox="1">
            <a:spLocks noChangeArrowheads="1"/>
          </p:cNvSpPr>
          <p:nvPr/>
        </p:nvSpPr>
        <p:spPr bwMode="auto">
          <a:xfrm>
            <a:off x="132480" y="4725144"/>
            <a:ext cx="4912842" cy="156966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GB" altLang="en-US" sz="1600" dirty="0" smtClean="0">
                <a:latin typeface="Trebuchet MS" pitchFamily="34" charset="0"/>
                <a:ea typeface="Trebuchet MS" pitchFamily="34" charset="0"/>
                <a:cs typeface="Trebuchet MS" pitchFamily="34" charset="0"/>
                <a:sym typeface="Trebuchet MS" pitchFamily="34" charset="0"/>
              </a:rPr>
              <a:t>Art. 11</a:t>
            </a:r>
          </a:p>
          <a:p>
            <a:endParaRPr lang="en-GB" altLang="en-US" sz="1600" dirty="0">
              <a:latin typeface="Trebuchet MS" pitchFamily="34" charset="0"/>
              <a:ea typeface="Trebuchet MS" pitchFamily="34" charset="0"/>
              <a:cs typeface="Trebuchet MS" pitchFamily="34" charset="0"/>
              <a:sym typeface="Trebuchet MS" pitchFamily="34" charset="0"/>
            </a:endParaRPr>
          </a:p>
          <a:p>
            <a:r>
              <a:rPr lang="en-GB" altLang="en-US" sz="1600" b="1" dirty="0" smtClean="0">
                <a:latin typeface="Trebuchet MS" pitchFamily="34" charset="0"/>
                <a:ea typeface="Trebuchet MS" pitchFamily="34" charset="0"/>
                <a:cs typeface="Trebuchet MS" pitchFamily="34" charset="0"/>
                <a:sym typeface="Trebuchet MS" pitchFamily="34" charset="0"/>
              </a:rPr>
              <a:t>Consultations and negotiations</a:t>
            </a:r>
          </a:p>
          <a:p>
            <a:endParaRPr lang="en-GB" altLang="en-US" sz="1600" dirty="0">
              <a:latin typeface="Trebuchet MS" pitchFamily="34" charset="0"/>
              <a:ea typeface="Trebuchet MS" pitchFamily="34" charset="0"/>
              <a:cs typeface="Trebuchet MS" pitchFamily="34" charset="0"/>
              <a:sym typeface="Trebuchet MS" pitchFamily="34" charset="0"/>
            </a:endParaRPr>
          </a:p>
          <a:p>
            <a:pPr marL="285750" indent="-285750">
              <a:buClr>
                <a:schemeClr val="accent3">
                  <a:lumMod val="75000"/>
                </a:schemeClr>
              </a:buClr>
              <a:buFont typeface="Wingdings" panose="05000000000000000000" pitchFamily="2" charset="2"/>
              <a:buChar char="§"/>
            </a:pPr>
            <a:r>
              <a:rPr lang="en-GB" altLang="en-US" sz="1600" dirty="0" smtClean="0">
                <a:latin typeface="Trebuchet MS" pitchFamily="34" charset="0"/>
                <a:ea typeface="Trebuchet MS" pitchFamily="34" charset="0"/>
                <a:cs typeface="Trebuchet MS" pitchFamily="34" charset="0"/>
                <a:sym typeface="Trebuchet MS" pitchFamily="34" charset="0"/>
              </a:rPr>
              <a:t>Injunction</a:t>
            </a:r>
          </a:p>
          <a:p>
            <a:pPr marL="285750" indent="-285750">
              <a:buClr>
                <a:schemeClr val="accent3">
                  <a:lumMod val="75000"/>
                </a:schemeClr>
              </a:buClr>
              <a:buFont typeface="Wingdings" panose="05000000000000000000" pitchFamily="2" charset="2"/>
              <a:buChar char="§"/>
            </a:pPr>
            <a:r>
              <a:rPr lang="en-GB" altLang="en-US" sz="1600" dirty="0" smtClean="0">
                <a:latin typeface="Trebuchet MS" pitchFamily="34" charset="0"/>
                <a:ea typeface="Trebuchet MS" pitchFamily="34" charset="0"/>
                <a:cs typeface="Trebuchet MS" pitchFamily="34" charset="0"/>
                <a:sym typeface="Trebuchet MS" pitchFamily="34" charset="0"/>
              </a:rPr>
              <a:t>Reversal of the burden of proof</a:t>
            </a:r>
            <a:endParaRPr lang="es-ES" altLang="en-US" sz="1600" dirty="0">
              <a:latin typeface="Trebuchet MS" pitchFamily="34" charset="0"/>
              <a:ea typeface="Trebuchet MS" pitchFamily="34" charset="0"/>
              <a:cs typeface="Trebuchet MS" pitchFamily="34" charset="0"/>
              <a:sym typeface="Trebuchet MS" pitchFamily="34" charset="0"/>
            </a:endParaRPr>
          </a:p>
        </p:txBody>
      </p:sp>
      <p:sp>
        <p:nvSpPr>
          <p:cNvPr id="14"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Procedural</a:t>
            </a:r>
            <a:endParaRPr lang="en-GB" sz="2800" dirty="0">
              <a:solidFill>
                <a:schemeClr val="accent6">
                  <a:lumMod val="75000"/>
                </a:schemeClr>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9517" y="3879980"/>
            <a:ext cx="1829464" cy="1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334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Line 13"/>
          <p:cNvSpPr>
            <a:spLocks noChangeShapeType="1"/>
          </p:cNvSpPr>
          <p:nvPr/>
        </p:nvSpPr>
        <p:spPr bwMode="auto">
          <a:xfrm flipV="1">
            <a:off x="1755775" y="7544197"/>
            <a:ext cx="9491663"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 name="TextBox 8"/>
          <p:cNvSpPr txBox="1"/>
          <p:nvPr/>
        </p:nvSpPr>
        <p:spPr>
          <a:xfrm>
            <a:off x="352747" y="2204864"/>
            <a:ext cx="2400300" cy="1384995"/>
          </a:xfrm>
          <a:prstGeom prst="rect">
            <a:avLst/>
          </a:prstGeom>
          <a:solidFill>
            <a:srgbClr val="FFC000"/>
          </a:solidFill>
          <a:ln>
            <a:solidFill>
              <a:schemeClr val="tx2"/>
            </a:solidFill>
          </a:ln>
        </p:spPr>
        <p:txBody>
          <a:bodyPr>
            <a:spAutoFit/>
          </a:bodyPr>
          <a:lstStyle/>
          <a:p>
            <a:pPr>
              <a:defRPr/>
            </a:pPr>
            <a:r>
              <a:rPr lang="en-GB" sz="2800" dirty="0" smtClean="0">
                <a:solidFill>
                  <a:srgbClr val="3B7A6A"/>
                </a:solidFill>
                <a:latin typeface="Trebuchet MS" pitchFamily="34" charset="0"/>
                <a:sym typeface="Trebuchet MS" pitchFamily="34" charset="0"/>
              </a:rPr>
              <a:t>Substantive obligations and rights</a:t>
            </a:r>
            <a:endParaRPr lang="en-GB" sz="2800" dirty="0">
              <a:solidFill>
                <a:schemeClr val="accent1">
                  <a:lumMod val="75000"/>
                </a:schemeClr>
              </a:solidFill>
              <a:latin typeface="Trebuchet MS" panose="020B0603020202020204" pitchFamily="34" charset="0"/>
            </a:endParaRPr>
          </a:p>
        </p:txBody>
      </p:sp>
      <p:sp>
        <p:nvSpPr>
          <p:cNvPr id="10" name="TextBox 9"/>
          <p:cNvSpPr txBox="1"/>
          <p:nvPr/>
        </p:nvSpPr>
        <p:spPr>
          <a:xfrm>
            <a:off x="6420172" y="2204864"/>
            <a:ext cx="2400300" cy="954107"/>
          </a:xfrm>
          <a:prstGeom prst="rect">
            <a:avLst/>
          </a:prstGeom>
          <a:solidFill>
            <a:srgbClr val="92D050"/>
          </a:solidFill>
          <a:ln>
            <a:solidFill>
              <a:schemeClr val="tx2"/>
            </a:solidFill>
          </a:ln>
        </p:spPr>
        <p:txBody>
          <a:bodyPr>
            <a:spAutoFit/>
          </a:bodyPr>
          <a:lstStyle/>
          <a:p>
            <a:pPr>
              <a:defRPr/>
            </a:pPr>
            <a:r>
              <a:rPr lang="en-GB" altLang="en-US" sz="2800" dirty="0" smtClean="0">
                <a:solidFill>
                  <a:srgbClr val="3B7A6A"/>
                </a:solidFill>
                <a:latin typeface="Trebuchet MS" pitchFamily="34" charset="0"/>
                <a:ea typeface="Trebuchet MS" pitchFamily="34" charset="0"/>
                <a:cs typeface="Trebuchet MS" pitchFamily="34" charset="0"/>
                <a:sym typeface="Trebuchet MS" pitchFamily="34" charset="0"/>
              </a:rPr>
              <a:t>Procedural obligations</a:t>
            </a:r>
            <a:endParaRPr lang="en-GB" sz="2800" dirty="0">
              <a:solidFill>
                <a:schemeClr val="accent1">
                  <a:lumMod val="75000"/>
                </a:schemeClr>
              </a:solidFill>
              <a:latin typeface="Trebuchet MS" panose="020B0603020202020204" pitchFamily="34" charset="0"/>
            </a:endParaRPr>
          </a:p>
        </p:txBody>
      </p:sp>
      <p:sp>
        <p:nvSpPr>
          <p:cNvPr id="11" name="TextBox 10"/>
          <p:cNvSpPr txBox="1"/>
          <p:nvPr/>
        </p:nvSpPr>
        <p:spPr>
          <a:xfrm>
            <a:off x="2049784" y="4271788"/>
            <a:ext cx="4800600" cy="523875"/>
          </a:xfrm>
          <a:prstGeom prst="rect">
            <a:avLst/>
          </a:prstGeom>
          <a:solidFill>
            <a:schemeClr val="accent1">
              <a:lumMod val="20000"/>
              <a:lumOff val="80000"/>
            </a:schemeClr>
          </a:solidFill>
          <a:ln>
            <a:solidFill>
              <a:schemeClr val="tx2"/>
            </a:solidFill>
          </a:ln>
        </p:spPr>
        <p:txBody>
          <a:bodyPr>
            <a:spAutoFit/>
          </a:bodyPr>
          <a:lstStyle/>
          <a:p>
            <a:pPr algn="ctr">
              <a:defRPr/>
            </a:pPr>
            <a:r>
              <a:rPr lang="en-GB" altLang="en-US" sz="2800" u="sng" dirty="0" smtClean="0">
                <a:solidFill>
                  <a:srgbClr val="3B7A6A"/>
                </a:solidFill>
                <a:latin typeface="Trebuchet MS" pitchFamily="34" charset="0"/>
                <a:ea typeface="Trebuchet MS" pitchFamily="34" charset="0"/>
                <a:cs typeface="Trebuchet MS" pitchFamily="34" charset="0"/>
                <a:sym typeface="Trebuchet MS" pitchFamily="34" charset="0"/>
              </a:rPr>
              <a:t>Institutional mechanism</a:t>
            </a:r>
            <a:endParaRPr lang="en-GB" sz="2800" u="sng" dirty="0">
              <a:solidFill>
                <a:schemeClr val="accent1">
                  <a:lumMod val="75000"/>
                </a:schemeClr>
              </a:solidFill>
              <a:latin typeface="Trebuchet MS" panose="020B0603020202020204" pitchFamily="34" charset="0"/>
            </a:endParaRPr>
          </a:p>
        </p:txBody>
      </p:sp>
      <p:cxnSp>
        <p:nvCxnSpPr>
          <p:cNvPr id="12" name="Straight Connector 11"/>
          <p:cNvCxnSpPr/>
          <p:nvPr/>
        </p:nvCxnSpPr>
        <p:spPr bwMode="auto">
          <a:xfrm>
            <a:off x="770259" y="3590752"/>
            <a:ext cx="0" cy="9429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3" name="Straight Arrow Connector 12"/>
          <p:cNvCxnSpPr/>
          <p:nvPr/>
        </p:nvCxnSpPr>
        <p:spPr bwMode="auto">
          <a:xfrm>
            <a:off x="770259" y="4533727"/>
            <a:ext cx="1050925"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cxnSp>
        <p:nvCxnSpPr>
          <p:cNvPr id="14" name="Straight Connector 13"/>
          <p:cNvCxnSpPr/>
          <p:nvPr/>
        </p:nvCxnSpPr>
        <p:spPr bwMode="auto">
          <a:xfrm>
            <a:off x="7993384" y="3158952"/>
            <a:ext cx="0" cy="13747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5" name="Straight Arrow Connector 14"/>
          <p:cNvCxnSpPr/>
          <p:nvPr/>
        </p:nvCxnSpPr>
        <p:spPr bwMode="auto">
          <a:xfrm flipH="1">
            <a:off x="7078984" y="4533727"/>
            <a:ext cx="914400"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cxnSp>
        <p:nvCxnSpPr>
          <p:cNvPr id="17" name="Straight Arrow Connector 16"/>
          <p:cNvCxnSpPr>
            <a:stCxn id="9" idx="3"/>
          </p:cNvCxnSpPr>
          <p:nvPr/>
        </p:nvCxnSpPr>
        <p:spPr bwMode="auto">
          <a:xfrm>
            <a:off x="2753047" y="2897362"/>
            <a:ext cx="3182937" cy="124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sp>
        <p:nvSpPr>
          <p:cNvPr id="18" name="TextBox 31"/>
          <p:cNvSpPr txBox="1">
            <a:spLocks noChangeArrowheads="1"/>
          </p:cNvSpPr>
          <p:nvPr/>
        </p:nvSpPr>
        <p:spPr bwMode="auto">
          <a:xfrm>
            <a:off x="35496" y="5397672"/>
            <a:ext cx="4800600" cy="954107"/>
          </a:xfrm>
          <a:prstGeom prst="rect">
            <a:avLst/>
          </a:prstGeom>
          <a:solidFill>
            <a:srgbClr val="FF0000"/>
          </a:solidFill>
          <a:ln w="9525">
            <a:solidFill>
              <a:schemeClr val="tx2"/>
            </a:solidFill>
            <a:miter lim="800000"/>
            <a:headEnd/>
            <a:tailEnd/>
          </a:ln>
        </p:spPr>
        <p:txBody>
          <a:bodyPr>
            <a:spAutoFit/>
          </a:bodyPr>
          <a:lstStyle/>
          <a:p>
            <a:r>
              <a:rPr lang="en-GB" altLang="en-US" sz="2800" dirty="0" smtClean="0">
                <a:solidFill>
                  <a:schemeClr val="bg1"/>
                </a:solidFill>
                <a:latin typeface="Trebuchet MS" pitchFamily="34" charset="0"/>
                <a:ea typeface="Trebuchet MS" pitchFamily="34" charset="0"/>
                <a:cs typeface="Trebuchet MS" pitchFamily="34" charset="0"/>
                <a:sym typeface="Trebuchet MS" pitchFamily="34" charset="0"/>
              </a:rPr>
              <a:t>Bilateral or regional agreement/arrangement</a:t>
            </a:r>
            <a:endParaRPr lang="en-GB" altLang="en-US" sz="2800" dirty="0">
              <a:solidFill>
                <a:schemeClr val="bg1"/>
              </a:solidFill>
              <a:latin typeface="Trebuchet MS" pitchFamily="34" charset="0"/>
            </a:endParaRPr>
          </a:p>
        </p:txBody>
      </p:sp>
      <p:cxnSp>
        <p:nvCxnSpPr>
          <p:cNvPr id="3" name="Straight Connector 2"/>
          <p:cNvCxnSpPr/>
          <p:nvPr/>
        </p:nvCxnSpPr>
        <p:spPr>
          <a:xfrm>
            <a:off x="179512" y="1844824"/>
            <a:ext cx="0" cy="3552848"/>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179512" y="1844824"/>
            <a:ext cx="878497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8964488" y="1813435"/>
            <a:ext cx="0" cy="3847813"/>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4836096" y="5661248"/>
            <a:ext cx="4128392" cy="0"/>
          </a:xfrm>
          <a:prstGeom prst="line">
            <a:avLst/>
          </a:prstGeom>
        </p:spPr>
        <p:style>
          <a:lnRef idx="3">
            <a:schemeClr val="accent2"/>
          </a:lnRef>
          <a:fillRef idx="0">
            <a:schemeClr val="accent2"/>
          </a:fillRef>
          <a:effectRef idx="2">
            <a:schemeClr val="accent2"/>
          </a:effectRef>
          <a:fontRef idx="minor">
            <a:schemeClr val="tx1"/>
          </a:fontRef>
        </p:style>
      </p:cxnSp>
      <p:sp>
        <p:nvSpPr>
          <p:cNvPr id="25"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a:t>
            </a:r>
            <a:r>
              <a:rPr lang="en-GB" sz="3200" b="1" dirty="0" smtClean="0">
                <a:solidFill>
                  <a:schemeClr val="accent6">
                    <a:lumMod val="75000"/>
                  </a:schemeClr>
                </a:solidFill>
              </a:rPr>
              <a:t>TBAs</a:t>
            </a:r>
            <a:endParaRPr lang="en-GB" sz="3200" b="1" dirty="0">
              <a:solidFill>
                <a:schemeClr val="accent6">
                  <a:lumMod val="75000"/>
                </a:schemeClr>
              </a:solidFill>
            </a:endParaRPr>
          </a:p>
        </p:txBody>
      </p:sp>
    </p:spTree>
    <p:extLst>
      <p:ext uri="{BB962C8B-B14F-4D97-AF65-F5344CB8AC3E}">
        <p14:creationId xmlns:p14="http://schemas.microsoft.com/office/powerpoint/2010/main" val="2855208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57200" y="1879249"/>
            <a:ext cx="5987008" cy="1200329"/>
          </a:xfrm>
          <a:prstGeom prst="rect">
            <a:avLst/>
          </a:prstGeom>
          <a:noFill/>
        </p:spPr>
        <p:txBody>
          <a:bodyPr wrap="square" rtlCol="0">
            <a:spAutoFit/>
          </a:bodyPr>
          <a:lstStyle/>
          <a:p>
            <a:pPr marL="285750" indent="-285750">
              <a:buFont typeface="Courier New" panose="02070309020205020404" pitchFamily="49" charset="0"/>
              <a:buChar char="o"/>
            </a:pPr>
            <a:r>
              <a:rPr lang="en-US" b="1" dirty="0" smtClean="0">
                <a:latin typeface="Trebuchet MS" panose="020B0603020202020204" pitchFamily="34" charset="0"/>
              </a:rPr>
              <a:t>To what extent could TBA mechanisms / institutions be developed under the framework of already existing transboundary surface water agreements and institutions? </a:t>
            </a:r>
            <a:endParaRPr lang="en-GB" dirty="0">
              <a:latin typeface="Trebuchet MS" panose="020B0603020202020204" pitchFamily="34" charset="0"/>
            </a:endParaRPr>
          </a:p>
        </p:txBody>
      </p:sp>
      <p:pic>
        <p:nvPicPr>
          <p:cNvPr id="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479532"/>
            <a:ext cx="1367541" cy="2389175"/>
          </a:xfrm>
          <a:prstGeom prst="rect">
            <a:avLst/>
          </a:prstGeom>
          <a:solidFill>
            <a:schemeClr val="accent3"/>
          </a:solidFill>
          <a:ln>
            <a:noFill/>
          </a:ln>
          <a:extLst/>
        </p:spPr>
      </p:pic>
      <p:graphicFrame>
        <p:nvGraphicFramePr>
          <p:cNvPr id="9" name="Table 8"/>
          <p:cNvGraphicFramePr>
            <a:graphicFrameLocks noGrp="1"/>
          </p:cNvGraphicFramePr>
          <p:nvPr>
            <p:extLst>
              <p:ext uri="{D42A27DB-BD31-4B8C-83A1-F6EECF244321}">
                <p14:modId xmlns:p14="http://schemas.microsoft.com/office/powerpoint/2010/main" val="3509877354"/>
              </p:ext>
            </p:extLst>
          </p:nvPr>
        </p:nvGraphicFramePr>
        <p:xfrm>
          <a:off x="827584" y="3789040"/>
          <a:ext cx="5112568" cy="1188720"/>
        </p:xfrm>
        <a:graphic>
          <a:graphicData uri="http://schemas.openxmlformats.org/drawingml/2006/table">
            <a:tbl>
              <a:tblPr firstRow="1" bandRow="1">
                <a:tableStyleId>{C083E6E3-FA7D-4D7B-A595-EF9225AFEA82}</a:tableStyleId>
              </a:tblPr>
              <a:tblGrid>
                <a:gridCol w="5112568"/>
              </a:tblGrid>
              <a:tr h="370840">
                <a:tc>
                  <a:txBody>
                    <a:bodyPr/>
                    <a:lstStyle/>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latin typeface="Trebuchet MS" panose="020B0603020202020204" pitchFamily="34" charset="0"/>
                        </a:rPr>
                        <a:t>Potential advantages </a:t>
                      </a:r>
                      <a:r>
                        <a:rPr lang="en-US" baseline="0" dirty="0" smtClean="0">
                          <a:latin typeface="Trebuchet MS" panose="020B0603020202020204" pitchFamily="34" charset="0"/>
                        </a:rPr>
                        <a:t>(mutual supportiveness)</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baseline="0" dirty="0" smtClean="0">
                          <a:latin typeface="Trebuchet MS" panose="020B0603020202020204" pitchFamily="34" charset="0"/>
                        </a:rPr>
                        <a:t>Potential disadvantage (focus on surface water)</a:t>
                      </a:r>
                      <a:endParaRPr lang="en-US" dirty="0" smtClean="0">
                        <a:latin typeface="Trebuchet MS" panose="020B0603020202020204" pitchFamily="34" charset="0"/>
                      </a:endParaRPr>
                    </a:p>
                  </a:txBody>
                  <a:tcPr/>
                </a:tc>
              </a:tr>
            </a:tbl>
          </a:graphicData>
        </a:graphic>
      </p:graphicFrame>
      <p:sp>
        <p:nvSpPr>
          <p:cNvPr id="12"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Institutional mechanism</a:t>
            </a:r>
            <a:endParaRPr lang="en-GB" sz="2800" dirty="0">
              <a:solidFill>
                <a:schemeClr val="accent6">
                  <a:lumMod val="75000"/>
                </a:schemeClr>
              </a:solidFill>
            </a:endParaRPr>
          </a:p>
        </p:txBody>
      </p:sp>
    </p:spTree>
    <p:extLst>
      <p:ext uri="{BB962C8B-B14F-4D97-AF65-F5344CB8AC3E}">
        <p14:creationId xmlns:p14="http://schemas.microsoft.com/office/powerpoint/2010/main" val="3888115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10" name="Oval 9"/>
          <p:cNvSpPr/>
          <p:nvPr/>
        </p:nvSpPr>
        <p:spPr bwMode="auto">
          <a:xfrm>
            <a:off x="4572000" y="1916832"/>
            <a:ext cx="3276600" cy="1143000"/>
          </a:xfrm>
          <a:prstGeom prst="ellips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lIns="50800" tIns="50800" rIns="50800" bIns="50800" anchor="ctr"/>
          <a:lstStyle/>
          <a:p>
            <a:pPr marL="228600" algn="ctr">
              <a:defRPr/>
            </a:pPr>
            <a:r>
              <a:rPr lang="en-GB" sz="2000" dirty="0">
                <a:solidFill>
                  <a:schemeClr val="bg1"/>
                </a:solidFill>
              </a:rPr>
              <a:t>“For the purpose of paragraph 1”</a:t>
            </a:r>
          </a:p>
        </p:txBody>
      </p:sp>
      <p:graphicFrame>
        <p:nvGraphicFramePr>
          <p:cNvPr id="11" name="Diagram 10"/>
          <p:cNvGraphicFramePr/>
          <p:nvPr>
            <p:extLst>
              <p:ext uri="{D42A27DB-BD31-4B8C-83A1-F6EECF244321}">
                <p14:modId xmlns:p14="http://schemas.microsoft.com/office/powerpoint/2010/main" val="2621121373"/>
              </p:ext>
            </p:extLst>
          </p:nvPr>
        </p:nvGraphicFramePr>
        <p:xfrm>
          <a:off x="-612576" y="836712"/>
          <a:ext cx="9745134" cy="6440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Institutional mechanism</a:t>
            </a:r>
            <a:endParaRPr lang="en-GB" sz="2800" dirty="0">
              <a:solidFill>
                <a:schemeClr val="accent6">
                  <a:lumMod val="75000"/>
                </a:schemeClr>
              </a:solidFill>
            </a:endParaRPr>
          </a:p>
        </p:txBody>
      </p:sp>
    </p:spTree>
    <p:extLst>
      <p:ext uri="{BB962C8B-B14F-4D97-AF65-F5344CB8AC3E}">
        <p14:creationId xmlns:p14="http://schemas.microsoft.com/office/powerpoint/2010/main" val="3271464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962872" y="1879249"/>
            <a:ext cx="3929608" cy="923330"/>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
            </a:pPr>
            <a:r>
              <a:rPr lang="en-US" b="1" dirty="0" smtClean="0">
                <a:latin typeface="Trebuchet MS" panose="020B0603020202020204" pitchFamily="34" charset="0"/>
              </a:rPr>
              <a:t>General obligation to cooperate in the framework of TBAs – institutional elements</a:t>
            </a:r>
            <a:endParaRPr lang="en-GB" dirty="0">
              <a:latin typeface="Trebuchet MS" panose="020B0603020202020204" pitchFamily="34" charset="0"/>
            </a:endParaRPr>
          </a:p>
        </p:txBody>
      </p:sp>
      <p:sp>
        <p:nvSpPr>
          <p:cNvPr id="7" name="TextBox 15"/>
          <p:cNvSpPr txBox="1">
            <a:spLocks noChangeArrowheads="1"/>
          </p:cNvSpPr>
          <p:nvPr/>
        </p:nvSpPr>
        <p:spPr bwMode="auto">
          <a:xfrm>
            <a:off x="179512" y="1854919"/>
            <a:ext cx="4783360" cy="107721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s-ES" altLang="en-US" sz="1600" dirty="0" smtClean="0">
                <a:latin typeface="Trebuchet MS" pitchFamily="34" charset="0"/>
                <a:ea typeface="Trebuchet MS" pitchFamily="34" charset="0"/>
                <a:cs typeface="Trebuchet MS" pitchFamily="34" charset="0"/>
                <a:sym typeface="Trebuchet MS" pitchFamily="34" charset="0"/>
              </a:rPr>
              <a:t>“</a:t>
            </a:r>
            <a:r>
              <a:rPr lang="en-GB" altLang="en-US" sz="1600" dirty="0">
                <a:latin typeface="Trebuchet MS" pitchFamily="34" charset="0"/>
                <a:ea typeface="Trebuchet MS" pitchFamily="34" charset="0"/>
                <a:cs typeface="Trebuchet MS" pitchFamily="34" charset="0"/>
                <a:sym typeface="Trebuchet MS" pitchFamily="34" charset="0"/>
              </a:rPr>
              <a:t>Aquifer States shall establish and implement plans for the proper management of their transboundary aquifers or aquifer systems</a:t>
            </a:r>
            <a:r>
              <a:rPr lang="en-GB"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smtClean="0">
                <a:latin typeface="Trebuchet MS" pitchFamily="34" charset="0"/>
                <a:ea typeface="Trebuchet MS" pitchFamily="34" charset="0"/>
                <a:cs typeface="Trebuchet MS" pitchFamily="34" charset="0"/>
                <a:sym typeface="Trebuchet MS" pitchFamily="34" charset="0"/>
              </a:rPr>
              <a:t>(</a:t>
            </a:r>
            <a:r>
              <a:rPr lang="es-ES" altLang="en-US" sz="1600" dirty="0" err="1" smtClean="0">
                <a:latin typeface="Trebuchet MS" pitchFamily="34" charset="0"/>
                <a:ea typeface="Trebuchet MS" pitchFamily="34" charset="0"/>
                <a:cs typeface="Trebuchet MS" pitchFamily="34" charset="0"/>
                <a:sym typeface="Trebuchet MS" pitchFamily="34" charset="0"/>
              </a:rPr>
              <a:t>Draft</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Articles</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a:latin typeface="Trebuchet MS" pitchFamily="34" charset="0"/>
                <a:ea typeface="Trebuchet MS" pitchFamily="34" charset="0"/>
                <a:cs typeface="Trebuchet MS" pitchFamily="34" charset="0"/>
                <a:sym typeface="Trebuchet MS" pitchFamily="34" charset="0"/>
              </a:rPr>
              <a:t>art. 14)</a:t>
            </a:r>
            <a:endParaRPr lang="en-GB" altLang="en-US" sz="1600" dirty="0"/>
          </a:p>
        </p:txBody>
      </p:sp>
      <p:sp>
        <p:nvSpPr>
          <p:cNvPr id="9" name="TextBox 16"/>
          <p:cNvSpPr txBox="1">
            <a:spLocks noChangeArrowheads="1"/>
          </p:cNvSpPr>
          <p:nvPr/>
        </p:nvSpPr>
        <p:spPr bwMode="auto">
          <a:xfrm>
            <a:off x="1547664" y="3587532"/>
            <a:ext cx="3415208" cy="156966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sz="3600">
                <a:solidFill>
                  <a:srgbClr val="000000"/>
                </a:solidFill>
                <a:latin typeface="Helvetica Light" charset="0"/>
                <a:ea typeface="Helvetica Light" charset="0"/>
                <a:cs typeface="Helvetica Light" charset="0"/>
                <a:sym typeface="Helvetica Light" charset="0"/>
              </a:defRPr>
            </a:lvl1pPr>
            <a:lvl2pPr>
              <a:defRPr sz="3600">
                <a:solidFill>
                  <a:srgbClr val="000000"/>
                </a:solidFill>
                <a:latin typeface="Helvetica Light" charset="0"/>
                <a:ea typeface="Helvetica Light" charset="0"/>
                <a:cs typeface="Helvetica Light" charset="0"/>
                <a:sym typeface="Helvetica Light" charset="0"/>
              </a:defRPr>
            </a:lvl2pPr>
            <a:lvl3pPr>
              <a:defRPr sz="3600">
                <a:solidFill>
                  <a:srgbClr val="000000"/>
                </a:solidFill>
                <a:latin typeface="Helvetica Light" charset="0"/>
                <a:ea typeface="Helvetica Light" charset="0"/>
                <a:cs typeface="Helvetica Light" charset="0"/>
                <a:sym typeface="Helvetica Light" charset="0"/>
              </a:defRPr>
            </a:lvl3pPr>
            <a:lvl4pPr>
              <a:defRPr sz="3600">
                <a:solidFill>
                  <a:srgbClr val="000000"/>
                </a:solidFill>
                <a:latin typeface="Helvetica Light" charset="0"/>
                <a:ea typeface="Helvetica Light" charset="0"/>
                <a:cs typeface="Helvetica Light" charset="0"/>
                <a:sym typeface="Helvetica Light" charset="0"/>
              </a:defRPr>
            </a:lvl4pPr>
            <a:lvl5pPr>
              <a:defRPr sz="3600">
                <a:solidFill>
                  <a:srgbClr val="000000"/>
                </a:solidFill>
                <a:latin typeface="Helvetica Light" charset="0"/>
                <a:ea typeface="Helvetica Light" charset="0"/>
                <a:cs typeface="Helvetica Light" charset="0"/>
                <a:sym typeface="Helvetica Light" charset="0"/>
              </a:defRPr>
            </a:lvl5pPr>
            <a:lvl6pPr marL="1371600"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1828800"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286000"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2743200"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buFont typeface="Wingdings" pitchFamily="2" charset="2"/>
              <a:buChar char="§"/>
            </a:pPr>
            <a:r>
              <a:rPr lang="en-GB" altLang="en-US" sz="1600" dirty="0">
                <a:solidFill>
                  <a:schemeClr val="tx1"/>
                </a:solidFill>
                <a:latin typeface="Trebuchet MS" pitchFamily="34" charset="0"/>
                <a:ea typeface="Trebuchet MS" pitchFamily="34" charset="0"/>
                <a:cs typeface="Trebuchet MS" pitchFamily="34" charset="0"/>
                <a:sym typeface="Trebuchet MS" pitchFamily="34" charset="0"/>
              </a:rPr>
              <a:t>Protection and preservation of </a:t>
            </a:r>
            <a:r>
              <a:rPr lang="en-GB" altLang="en-US" sz="1600" dirty="0" smtClean="0">
                <a:solidFill>
                  <a:schemeClr val="tx1"/>
                </a:solidFill>
                <a:latin typeface="Trebuchet MS" pitchFamily="34" charset="0"/>
                <a:ea typeface="Trebuchet MS" pitchFamily="34" charset="0"/>
                <a:cs typeface="Trebuchet MS" pitchFamily="34" charset="0"/>
                <a:sym typeface="Trebuchet MS" pitchFamily="34" charset="0"/>
              </a:rPr>
              <a:t>ecosystems </a:t>
            </a:r>
            <a:r>
              <a:rPr lang="es-ES" altLang="en-US" sz="1600" dirty="0" smtClean="0">
                <a:solidFill>
                  <a:schemeClr val="tx1"/>
                </a:solidFill>
                <a:latin typeface="Trebuchet MS" pitchFamily="34" charset="0"/>
                <a:ea typeface="Trebuchet MS" pitchFamily="34" charset="0"/>
                <a:cs typeface="Trebuchet MS" pitchFamily="34" charset="0"/>
                <a:sym typeface="Trebuchet MS" pitchFamily="34" charset="0"/>
              </a:rPr>
              <a:t>(art</a:t>
            </a:r>
            <a:r>
              <a:rPr lang="es-ES" altLang="en-US" sz="1600" dirty="0">
                <a:solidFill>
                  <a:schemeClr val="tx1"/>
                </a:solidFill>
                <a:latin typeface="Trebuchet MS" pitchFamily="34" charset="0"/>
                <a:ea typeface="Trebuchet MS" pitchFamily="34" charset="0"/>
                <a:cs typeface="Trebuchet MS" pitchFamily="34" charset="0"/>
                <a:sym typeface="Trebuchet MS" pitchFamily="34" charset="0"/>
              </a:rPr>
              <a:t>. 10)</a:t>
            </a:r>
          </a:p>
          <a:p>
            <a:pPr>
              <a:buFont typeface="Wingdings" pitchFamily="2" charset="2"/>
              <a:buChar char="§"/>
            </a:pPr>
            <a:r>
              <a:rPr lang="es-ES" altLang="en-US" sz="1600" dirty="0" err="1">
                <a:solidFill>
                  <a:schemeClr val="tx1"/>
                </a:solidFill>
                <a:latin typeface="Trebuchet MS" pitchFamily="34" charset="0"/>
                <a:sym typeface="Trebuchet MS" pitchFamily="34" charset="0"/>
              </a:rPr>
              <a:t>Recharge</a:t>
            </a:r>
            <a:r>
              <a:rPr lang="es-ES" altLang="en-US" sz="1600" dirty="0">
                <a:solidFill>
                  <a:schemeClr val="tx1"/>
                </a:solidFill>
                <a:latin typeface="Trebuchet MS" pitchFamily="34" charset="0"/>
                <a:sym typeface="Trebuchet MS" pitchFamily="34" charset="0"/>
              </a:rPr>
              <a:t> and </a:t>
            </a:r>
            <a:r>
              <a:rPr lang="es-ES" altLang="en-US" sz="1600" dirty="0" err="1">
                <a:solidFill>
                  <a:schemeClr val="tx1"/>
                </a:solidFill>
                <a:latin typeface="Trebuchet MS" pitchFamily="34" charset="0"/>
                <a:sym typeface="Trebuchet MS" pitchFamily="34" charset="0"/>
              </a:rPr>
              <a:t>discharge</a:t>
            </a:r>
            <a:r>
              <a:rPr lang="es-ES" altLang="en-US" sz="1600" dirty="0">
                <a:solidFill>
                  <a:schemeClr val="tx1"/>
                </a:solidFill>
                <a:latin typeface="Trebuchet MS" pitchFamily="34" charset="0"/>
                <a:sym typeface="Trebuchet MS" pitchFamily="34" charset="0"/>
              </a:rPr>
              <a:t> </a:t>
            </a:r>
            <a:r>
              <a:rPr lang="es-ES" altLang="en-US" sz="1600" dirty="0" err="1">
                <a:solidFill>
                  <a:schemeClr val="tx1"/>
                </a:solidFill>
                <a:latin typeface="Trebuchet MS" pitchFamily="34" charset="0"/>
                <a:sym typeface="Trebuchet MS" pitchFamily="34" charset="0"/>
              </a:rPr>
              <a:t>zones</a:t>
            </a:r>
            <a:r>
              <a:rPr lang="es-ES" altLang="en-US" sz="1600" dirty="0">
                <a:solidFill>
                  <a:schemeClr val="tx1"/>
                </a:solidFill>
                <a:latin typeface="Trebuchet MS" pitchFamily="34" charset="0"/>
                <a:sym typeface="Trebuchet MS" pitchFamily="34" charset="0"/>
              </a:rPr>
              <a:t> (art. 11)</a:t>
            </a:r>
          </a:p>
          <a:p>
            <a:pPr>
              <a:buFont typeface="Wingdings" pitchFamily="2" charset="2"/>
              <a:buChar char="§"/>
            </a:pPr>
            <a:r>
              <a:rPr lang="en-GB" altLang="en-US" sz="1600" dirty="0">
                <a:solidFill>
                  <a:schemeClr val="tx1"/>
                </a:solidFill>
                <a:latin typeface="Trebuchet MS" pitchFamily="34" charset="0"/>
                <a:sym typeface="Trebuchet MS" pitchFamily="34" charset="0"/>
              </a:rPr>
              <a:t>Prevention, reduction and control of pollution</a:t>
            </a:r>
            <a:r>
              <a:rPr lang="es-ES" altLang="en-US" sz="1600" dirty="0" smtClean="0">
                <a:solidFill>
                  <a:schemeClr val="tx1"/>
                </a:solidFill>
                <a:latin typeface="Trebuchet MS" pitchFamily="34" charset="0"/>
                <a:sym typeface="Trebuchet MS" pitchFamily="34" charset="0"/>
              </a:rPr>
              <a:t> </a:t>
            </a:r>
            <a:r>
              <a:rPr lang="es-ES" altLang="en-US" sz="1600" dirty="0">
                <a:solidFill>
                  <a:schemeClr val="tx1"/>
                </a:solidFill>
                <a:latin typeface="Trebuchet MS" pitchFamily="34" charset="0"/>
                <a:sym typeface="Trebuchet MS" pitchFamily="34" charset="0"/>
              </a:rPr>
              <a:t>(Art. 12</a:t>
            </a:r>
            <a:r>
              <a:rPr lang="es-ES" altLang="en-US" sz="1600" dirty="0" smtClean="0">
                <a:solidFill>
                  <a:schemeClr val="tx1"/>
                </a:solidFill>
                <a:latin typeface="Trebuchet MS" pitchFamily="34" charset="0"/>
                <a:sym typeface="Trebuchet MS" pitchFamily="34" charset="0"/>
              </a:rPr>
              <a:t>)</a:t>
            </a:r>
            <a:endParaRPr lang="es-ES" altLang="en-US" sz="1600" dirty="0">
              <a:solidFill>
                <a:schemeClr val="tx1"/>
              </a:solidFill>
              <a:latin typeface="Trebuchet MS" pitchFamily="34" charset="0"/>
              <a:sym typeface="Trebuchet MS" pitchFamily="34" charset="0"/>
            </a:endParaRPr>
          </a:p>
        </p:txBody>
      </p:sp>
      <p:sp>
        <p:nvSpPr>
          <p:cNvPr id="12" name="TextBox 18"/>
          <p:cNvSpPr txBox="1">
            <a:spLocks noChangeArrowheads="1"/>
          </p:cNvSpPr>
          <p:nvPr/>
        </p:nvSpPr>
        <p:spPr bwMode="auto">
          <a:xfrm>
            <a:off x="179512" y="5817319"/>
            <a:ext cx="4783360" cy="5847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s-ES" altLang="en-US" sz="1600" dirty="0" smtClean="0">
                <a:latin typeface="Trebuchet MS" pitchFamily="34" charset="0"/>
                <a:ea typeface="Trebuchet MS" pitchFamily="34" charset="0"/>
                <a:cs typeface="Trebuchet MS" pitchFamily="34" charset="0"/>
                <a:sym typeface="Trebuchet MS" pitchFamily="34" charset="0"/>
              </a:rPr>
              <a:t>“</a:t>
            </a:r>
            <a:r>
              <a:rPr lang="en-GB" altLang="en-US" sz="1600" dirty="0">
                <a:latin typeface="Trebuchet MS" pitchFamily="34" charset="0"/>
                <a:ea typeface="Trebuchet MS" pitchFamily="34" charset="0"/>
                <a:cs typeface="Trebuchet MS" pitchFamily="34" charset="0"/>
                <a:sym typeface="Trebuchet MS" pitchFamily="34" charset="0"/>
              </a:rPr>
              <a:t>A </a:t>
            </a:r>
            <a:r>
              <a:rPr lang="en-GB" altLang="en-US" sz="1600" b="1" u="sng" dirty="0">
                <a:latin typeface="Trebuchet MS" pitchFamily="34" charset="0"/>
                <a:ea typeface="Trebuchet MS" pitchFamily="34" charset="0"/>
                <a:cs typeface="Trebuchet MS" pitchFamily="34" charset="0"/>
                <a:sym typeface="Trebuchet MS" pitchFamily="34" charset="0"/>
              </a:rPr>
              <a:t>joint management mechanism </a:t>
            </a:r>
            <a:r>
              <a:rPr lang="en-GB" altLang="en-US" sz="1600" dirty="0">
                <a:latin typeface="Trebuchet MS" pitchFamily="34" charset="0"/>
                <a:ea typeface="Trebuchet MS" pitchFamily="34" charset="0"/>
                <a:cs typeface="Trebuchet MS" pitchFamily="34" charset="0"/>
                <a:sym typeface="Trebuchet MS" pitchFamily="34" charset="0"/>
              </a:rPr>
              <a:t>shall be established, </a:t>
            </a:r>
            <a:r>
              <a:rPr lang="en-GB" altLang="en-US" sz="1600" b="1" dirty="0">
                <a:latin typeface="Trebuchet MS" pitchFamily="34" charset="0"/>
                <a:ea typeface="Trebuchet MS" pitchFamily="34" charset="0"/>
                <a:cs typeface="Trebuchet MS" pitchFamily="34" charset="0"/>
                <a:sym typeface="Trebuchet MS" pitchFamily="34" charset="0"/>
              </a:rPr>
              <a:t>wherever appropriate</a:t>
            </a:r>
            <a:r>
              <a:rPr lang="en-GB" altLang="en-US" sz="1600" dirty="0">
                <a:latin typeface="Trebuchet MS" pitchFamily="34" charset="0"/>
                <a:ea typeface="Trebuchet MS" pitchFamily="34" charset="0"/>
                <a:cs typeface="Trebuchet MS" pitchFamily="34" charset="0"/>
                <a:sym typeface="Trebuchet MS" pitchFamily="34" charset="0"/>
              </a:rPr>
              <a:t>.</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a:latin typeface="Trebuchet MS" pitchFamily="34" charset="0"/>
                <a:ea typeface="Trebuchet MS" pitchFamily="34" charset="0"/>
                <a:cs typeface="Trebuchet MS" pitchFamily="34" charset="0"/>
                <a:sym typeface="Trebuchet MS" pitchFamily="34" charset="0"/>
              </a:rPr>
              <a:t>(art. 14)</a:t>
            </a:r>
          </a:p>
        </p:txBody>
      </p:sp>
      <p:pic>
        <p:nvPicPr>
          <p:cNvPr id="13" name="Picture 2" descr="http://www.usgs.gov/blogs/features/files/2012/02/zoltan-e13293198774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504" y="3413001"/>
            <a:ext cx="2952204" cy="177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Institutional mechanism</a:t>
            </a:r>
            <a:endParaRPr lang="en-GB" sz="2800" dirty="0">
              <a:solidFill>
                <a:schemeClr val="accent6">
                  <a:lumMod val="75000"/>
                </a:schemeClr>
              </a:solidFill>
            </a:endParaRPr>
          </a:p>
        </p:txBody>
      </p:sp>
    </p:spTree>
    <p:extLst>
      <p:ext uri="{BB962C8B-B14F-4D97-AF65-F5344CB8AC3E}">
        <p14:creationId xmlns:p14="http://schemas.microsoft.com/office/powerpoint/2010/main" val="2600477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962872" y="1879249"/>
            <a:ext cx="3929608" cy="1477328"/>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
            </a:pPr>
            <a:r>
              <a:rPr lang="en-US" b="1" dirty="0" smtClean="0">
                <a:latin typeface="Trebuchet MS" panose="020B0603020202020204" pitchFamily="34" charset="0"/>
              </a:rPr>
              <a:t>General obligation to cooperate in the framework of TBAs – institutional elements in bilateral/regional agreements/arrangements</a:t>
            </a:r>
            <a:endParaRPr lang="en-GB" dirty="0">
              <a:latin typeface="Trebuchet MS" panose="020B0603020202020204" pitchFamily="34" charset="0"/>
            </a:endParaRPr>
          </a:p>
        </p:txBody>
      </p:sp>
      <p:pic>
        <p:nvPicPr>
          <p:cNvPr id="13" name="Picture 2" descr="http://www.usgs.gov/blogs/features/files/2012/02/zoltan-e13293198774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504" y="3413001"/>
            <a:ext cx="2952204" cy="177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p:cNvSpPr>
            <a:spLocks/>
          </p:cNvSpPr>
          <p:nvPr/>
        </p:nvSpPr>
        <p:spPr bwMode="auto">
          <a:xfrm>
            <a:off x="258106" y="3531220"/>
            <a:ext cx="4704766" cy="977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chemeClr val="accent6">
                  <a:lumMod val="75000"/>
                </a:schemeClr>
              </a:buCl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buFont typeface="Wingdings" pitchFamily="2" charset="2"/>
              <a:buChar char="§"/>
            </a:pP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Genevois</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Aquifer</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Management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Commission</a:t>
            </a: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buFont typeface="Wingdings" pitchFamily="2" charset="2"/>
              <a:buChar cha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buFont typeface="Wingdings" pitchFamily="2" charset="2"/>
              <a:buChar char="§"/>
            </a:pP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Joint</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Authority</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for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Study</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and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Development</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of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Nubian</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Sandstone</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Aquifer</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Waters</a:t>
            </a: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buFont typeface="Wingdings" pitchFamily="2" charset="2"/>
              <a:buChar cha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buFont typeface="Wingdings" pitchFamily="2" charset="2"/>
              <a:buChar char="§"/>
            </a:pP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b="1" dirty="0" err="1">
                <a:solidFill>
                  <a:schemeClr val="tx1"/>
                </a:solidFill>
                <a:latin typeface="Trebuchet MS" pitchFamily="34" charset="0"/>
                <a:ea typeface="Trebuchet MS" pitchFamily="34" charset="0"/>
                <a:cs typeface="Trebuchet MS" pitchFamily="34" charset="0"/>
                <a:sym typeface="Trebuchet MS" pitchFamily="34" charset="0"/>
              </a:rPr>
              <a:t>Joint</a:t>
            </a:r>
            <a:r>
              <a:rPr lang="es-ES" altLang="en-US" sz="1800" b="1"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b="1" dirty="0" err="1">
                <a:solidFill>
                  <a:schemeClr val="tx1"/>
                </a:solidFill>
                <a:latin typeface="Trebuchet MS" pitchFamily="34" charset="0"/>
                <a:ea typeface="Trebuchet MS" pitchFamily="34" charset="0"/>
                <a:cs typeface="Trebuchet MS" pitchFamily="34" charset="0"/>
                <a:sym typeface="Trebuchet MS" pitchFamily="34" charset="0"/>
              </a:rPr>
              <a:t>Saudi</a:t>
            </a:r>
            <a:r>
              <a:rPr lang="es-ES" altLang="en-US" sz="1800" b="1" dirty="0">
                <a:solidFill>
                  <a:schemeClr val="tx1"/>
                </a:solidFill>
                <a:latin typeface="Trebuchet MS" pitchFamily="34" charset="0"/>
                <a:ea typeface="Trebuchet MS" pitchFamily="34" charset="0"/>
                <a:cs typeface="Trebuchet MS" pitchFamily="34" charset="0"/>
                <a:sym typeface="Trebuchet MS" pitchFamily="34" charset="0"/>
              </a:rPr>
              <a:t>/</a:t>
            </a:r>
            <a:r>
              <a:rPr lang="es-ES" altLang="en-US" sz="1800" b="1" dirty="0" err="1">
                <a:solidFill>
                  <a:schemeClr val="tx1"/>
                </a:solidFill>
                <a:latin typeface="Trebuchet MS" pitchFamily="34" charset="0"/>
                <a:ea typeface="Trebuchet MS" pitchFamily="34" charset="0"/>
                <a:cs typeface="Trebuchet MS" pitchFamily="34" charset="0"/>
                <a:sym typeface="Trebuchet MS" pitchFamily="34" charset="0"/>
              </a:rPr>
              <a:t>Jordanian</a:t>
            </a:r>
            <a:r>
              <a:rPr lang="es-ES" altLang="en-US" sz="1800" b="1"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b="1" dirty="0" err="1">
                <a:solidFill>
                  <a:schemeClr val="tx1"/>
                </a:solidFill>
                <a:latin typeface="Trebuchet MS" pitchFamily="34" charset="0"/>
                <a:ea typeface="Trebuchet MS" pitchFamily="34" charset="0"/>
                <a:cs typeface="Trebuchet MS" pitchFamily="34" charset="0"/>
                <a:sym typeface="Trebuchet MS" pitchFamily="34" charset="0"/>
              </a:rPr>
              <a:t>Technical</a:t>
            </a:r>
            <a:r>
              <a:rPr lang="es-ES" altLang="en-US" sz="1800" b="1"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b="1" dirty="0" err="1">
                <a:solidFill>
                  <a:schemeClr val="tx1"/>
                </a:solidFill>
                <a:latin typeface="Trebuchet MS" pitchFamily="34" charset="0"/>
                <a:ea typeface="Trebuchet MS" pitchFamily="34" charset="0"/>
                <a:cs typeface="Trebuchet MS" pitchFamily="34" charset="0"/>
                <a:sym typeface="Trebuchet MS" pitchFamily="34" charset="0"/>
              </a:rPr>
              <a:t>Committee</a:t>
            </a:r>
            <a:endParaRPr lang="es-ES" altLang="en-US" sz="1800" b="1"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buFont typeface="Wingdings" pitchFamily="2" charset="2"/>
              <a:buChar cha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buFont typeface="Wingdings" pitchFamily="2" charset="2"/>
              <a:buChar char="§"/>
            </a:pP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Consultation</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Mechanism</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for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Integrated</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Management of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Water</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Resources</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of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Iullemeden</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Taoudeni</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Tanezrouft</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Aquifer</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System</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(OSS)</a:t>
            </a:r>
          </a:p>
          <a:p>
            <a:pPr eaLnBrk="1">
              <a:spcBef>
                <a:spcPct val="0"/>
              </a:spcBef>
              <a:buClr>
                <a:schemeClr val="accent6">
                  <a:lumMod val="75000"/>
                </a:schemeClr>
              </a:buClr>
              <a:buFont typeface="Wingdings" pitchFamily="2" charset="2"/>
              <a:buChar cha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buFont typeface="Wingdings" pitchFamily="2" charset="2"/>
              <a:buChar char="§"/>
            </a:pP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Consultation</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Mechanism</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for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Northwestern</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Sahara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Aquifer</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System</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(OSS</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a:t>
            </a:r>
          </a:p>
          <a:p>
            <a:pPr eaLnBrk="1">
              <a:spcBef>
                <a:spcPct val="0"/>
              </a:spcBef>
              <a:buClr>
                <a:schemeClr val="accent6">
                  <a:lumMod val="75000"/>
                </a:schemeClr>
              </a:buClr>
              <a:buFont typeface="Wingdings" pitchFamily="2" charset="2"/>
              <a:buChar cha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buFont typeface="Wingdings" pitchFamily="2" charset="2"/>
              <a:buChar char="§"/>
            </a:pP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b="1" dirty="0" err="1" smtClean="0">
                <a:solidFill>
                  <a:schemeClr val="tx1"/>
                </a:solidFill>
                <a:latin typeface="Trebuchet MS" pitchFamily="34" charset="0"/>
                <a:ea typeface="Trebuchet MS" pitchFamily="34" charset="0"/>
                <a:cs typeface="Trebuchet MS" pitchFamily="34" charset="0"/>
                <a:sym typeface="Trebuchet MS" pitchFamily="34" charset="0"/>
              </a:rPr>
              <a:t>Commission</a:t>
            </a:r>
            <a:r>
              <a:rPr lang="es-ES" altLang="en-US" sz="1800" b="1"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b="1" dirty="0" err="1" smtClean="0">
                <a:solidFill>
                  <a:schemeClr val="tx1"/>
                </a:solidFill>
                <a:latin typeface="Trebuchet MS" pitchFamily="34" charset="0"/>
                <a:ea typeface="Trebuchet MS" pitchFamily="34" charset="0"/>
                <a:cs typeface="Trebuchet MS" pitchFamily="34" charset="0"/>
                <a:sym typeface="Trebuchet MS" pitchFamily="34" charset="0"/>
              </a:rPr>
              <a:t>under</a:t>
            </a:r>
            <a:r>
              <a:rPr lang="es-ES" altLang="en-US" sz="1800" b="1"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b="1" dirty="0" err="1" smtClean="0">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b="1"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b="1" dirty="0" err="1" smtClean="0">
                <a:solidFill>
                  <a:schemeClr val="tx1"/>
                </a:solidFill>
                <a:latin typeface="Trebuchet MS" pitchFamily="34" charset="0"/>
                <a:ea typeface="Trebuchet MS" pitchFamily="34" charset="0"/>
                <a:cs typeface="Trebuchet MS" pitchFamily="34" charset="0"/>
                <a:sym typeface="Trebuchet MS" pitchFamily="34" charset="0"/>
              </a:rPr>
              <a:t>Treaty</a:t>
            </a:r>
            <a:r>
              <a:rPr lang="es-ES" altLang="en-US" sz="1800" b="1" dirty="0" smtClean="0">
                <a:solidFill>
                  <a:schemeClr val="tx1"/>
                </a:solidFill>
                <a:latin typeface="Trebuchet MS" pitchFamily="34" charset="0"/>
                <a:ea typeface="Trebuchet MS" pitchFamily="34" charset="0"/>
                <a:cs typeface="Trebuchet MS" pitchFamily="34" charset="0"/>
                <a:sym typeface="Trebuchet MS" pitchFamily="34" charset="0"/>
              </a:rPr>
              <a:t> of </a:t>
            </a:r>
            <a:r>
              <a:rPr lang="es-ES" altLang="en-US" sz="1800" b="1" dirty="0" err="1" smtClean="0">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b="1"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b="1" dirty="0" err="1" smtClean="0">
                <a:solidFill>
                  <a:schemeClr val="tx1"/>
                </a:solidFill>
                <a:latin typeface="Trebuchet MS" pitchFamily="34" charset="0"/>
                <a:ea typeface="Trebuchet MS" pitchFamily="34" charset="0"/>
                <a:cs typeface="Trebuchet MS" pitchFamily="34" charset="0"/>
                <a:sym typeface="Trebuchet MS" pitchFamily="34" charset="0"/>
              </a:rPr>
              <a:t>River</a:t>
            </a:r>
            <a:r>
              <a:rPr lang="es-ES" altLang="en-US" sz="1800" b="1"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b="1" dirty="0" err="1" smtClean="0">
                <a:solidFill>
                  <a:schemeClr val="tx1"/>
                </a:solidFill>
                <a:latin typeface="Trebuchet MS" pitchFamily="34" charset="0"/>
                <a:ea typeface="Trebuchet MS" pitchFamily="34" charset="0"/>
                <a:cs typeface="Trebuchet MS" pitchFamily="34" charset="0"/>
                <a:sym typeface="Trebuchet MS" pitchFamily="34" charset="0"/>
              </a:rPr>
              <a:t>Plate</a:t>
            </a:r>
            <a:r>
              <a:rPr lang="es-ES" altLang="en-US" sz="1800" b="1"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b="1" dirty="0" err="1" smtClean="0">
                <a:solidFill>
                  <a:schemeClr val="tx1"/>
                </a:solidFill>
                <a:latin typeface="Trebuchet MS" pitchFamily="34" charset="0"/>
                <a:ea typeface="Trebuchet MS" pitchFamily="34" charset="0"/>
                <a:cs typeface="Trebuchet MS" pitchFamily="34" charset="0"/>
                <a:sym typeface="Trebuchet MS" pitchFamily="34" charset="0"/>
              </a:rPr>
              <a:t>Basin</a:t>
            </a:r>
            <a:r>
              <a:rPr lang="es-ES" altLang="en-US" sz="1800" b="1" dirty="0" smtClean="0">
                <a:solidFill>
                  <a:schemeClr val="tx1"/>
                </a:solidFill>
                <a:latin typeface="Trebuchet MS" pitchFamily="34" charset="0"/>
                <a:ea typeface="Trebuchet MS" pitchFamily="34" charset="0"/>
                <a:cs typeface="Trebuchet MS" pitchFamily="34" charset="0"/>
                <a:sym typeface="Trebuchet MS" pitchFamily="34" charset="0"/>
              </a:rPr>
              <a:t> </a:t>
            </a:r>
            <a:endParaRPr lang="es-ES" altLang="en-US" sz="1800" b="1" dirty="0">
              <a:solidFill>
                <a:schemeClr val="tx1"/>
              </a:solidFill>
              <a:latin typeface="Trebuchet MS" pitchFamily="34" charset="0"/>
              <a:ea typeface="Trebuchet MS" pitchFamily="34" charset="0"/>
              <a:cs typeface="Trebuchet MS" pitchFamily="34" charset="0"/>
              <a:sym typeface="Trebuchet MS" pitchFamily="34" charset="0"/>
            </a:endParaRPr>
          </a:p>
        </p:txBody>
      </p:sp>
      <p:sp>
        <p:nvSpPr>
          <p:cNvPr id="11"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Institutional mechanism</a:t>
            </a:r>
            <a:endParaRPr lang="en-GB" sz="2800" dirty="0">
              <a:solidFill>
                <a:schemeClr val="accent6">
                  <a:lumMod val="75000"/>
                </a:schemeClr>
              </a:solidFill>
            </a:endParaRPr>
          </a:p>
        </p:txBody>
      </p:sp>
    </p:spTree>
    <p:extLst>
      <p:ext uri="{BB962C8B-B14F-4D97-AF65-F5344CB8AC3E}">
        <p14:creationId xmlns:p14="http://schemas.microsoft.com/office/powerpoint/2010/main" val="76351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962872" y="1879249"/>
            <a:ext cx="3929608" cy="1477328"/>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
            </a:pPr>
            <a:r>
              <a:rPr lang="en-US" b="1" dirty="0" smtClean="0">
                <a:latin typeface="Trebuchet MS" panose="020B0603020202020204" pitchFamily="34" charset="0"/>
              </a:rPr>
              <a:t>General obligation to cooperate in the framework of TBAs – institutional elements in bilateral/regional agreements/arrangements</a:t>
            </a:r>
            <a:endParaRPr lang="en-GB" dirty="0">
              <a:latin typeface="Trebuchet MS" panose="020B0603020202020204" pitchFamily="34" charset="0"/>
            </a:endParaRPr>
          </a:p>
        </p:txBody>
      </p:sp>
      <p:sp>
        <p:nvSpPr>
          <p:cNvPr id="10" name="AutoShape 5"/>
          <p:cNvSpPr>
            <a:spLocks/>
          </p:cNvSpPr>
          <p:nvPr/>
        </p:nvSpPr>
        <p:spPr bwMode="auto">
          <a:xfrm>
            <a:off x="258106" y="3531220"/>
            <a:ext cx="4704766" cy="977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chemeClr val="accent6">
                  <a:lumMod val="75000"/>
                </a:schemeClr>
              </a:buCl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buFont typeface="Wingdings" pitchFamily="2" charset="2"/>
              <a:buChar char="§"/>
            </a:pP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Joint</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Saudi</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Jordanian</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a:solidFill>
                  <a:schemeClr val="tx1"/>
                </a:solidFill>
                <a:latin typeface="Trebuchet MS" pitchFamily="34" charset="0"/>
                <a:ea typeface="Trebuchet MS" pitchFamily="34" charset="0"/>
                <a:cs typeface="Trebuchet MS" pitchFamily="34" charset="0"/>
                <a:sym typeface="Trebuchet MS" pitchFamily="34" charset="0"/>
              </a:rPr>
              <a:t>Technical</a:t>
            </a:r>
            <a:r>
              <a:rPr lang="es-ES" altLang="en-US" sz="18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Committee</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(Al-</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Sag</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/Al-</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Disi</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Aquifer</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Agreement</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art. 3)</a:t>
            </a:r>
          </a:p>
          <a:p>
            <a:pPr eaLnBrk="1">
              <a:spcBef>
                <a:spcPct val="0"/>
              </a:spcBef>
              <a:buClr>
                <a:schemeClr val="accent6">
                  <a:lumMod val="75000"/>
                </a:schemeClr>
              </a:buClr>
              <a:buFont typeface="Wingdings" pitchFamily="2" charset="2"/>
              <a:buChar cha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marL="285750" indent="-285750" eaLnBrk="1">
              <a:spcBef>
                <a:spcPct val="0"/>
              </a:spcBef>
              <a:buClr>
                <a:schemeClr val="accent6">
                  <a:lumMod val="75000"/>
                </a:schemeClr>
              </a:buClr>
              <a:buFont typeface="Courier New" panose="02070309020205020404" pitchFamily="49" charset="0"/>
              <a:buChar char="o"/>
            </a:pP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10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members</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(5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from</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each</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Party</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a:t>
            </a:r>
          </a:p>
          <a:p>
            <a:pPr marL="285750" indent="-285750" eaLnBrk="1">
              <a:spcBef>
                <a:spcPct val="0"/>
              </a:spcBef>
              <a:buClr>
                <a:schemeClr val="accent6">
                  <a:lumMod val="75000"/>
                </a:schemeClr>
              </a:buClr>
              <a:buFont typeface="Courier New" panose="02070309020205020404" pitchFamily="49" charset="0"/>
              <a:buChar char="o"/>
            </a:pP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Headed</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by</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he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Undersecretary</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of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Ministry</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of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Water</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and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Electricity</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Saudi</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and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by</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Secretarry</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-General of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Ministry</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of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Water</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and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Irrigation</a:t>
            </a:r>
            <a:endPar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endParaRPr>
          </a:p>
          <a:p>
            <a:pPr marL="285750" indent="-285750" eaLnBrk="1">
              <a:spcBef>
                <a:spcPct val="0"/>
              </a:spcBef>
              <a:buClr>
                <a:schemeClr val="accent6">
                  <a:lumMod val="75000"/>
                </a:schemeClr>
              </a:buClr>
              <a:buFont typeface="Courier New" panose="02070309020205020404" pitchFamily="49" charset="0"/>
              <a:buChar char="o"/>
            </a:pP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Meetings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every</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6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months</a:t>
            </a:r>
            <a:endPar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endParaRPr>
          </a:p>
          <a:p>
            <a:pPr marL="285750" indent="-285750" eaLnBrk="1">
              <a:spcBef>
                <a:spcPct val="0"/>
              </a:spcBef>
              <a:buClr>
                <a:schemeClr val="accent6">
                  <a:lumMod val="75000"/>
                </a:schemeClr>
              </a:buClr>
              <a:buFont typeface="Courier New" panose="02070309020205020404" pitchFamily="49" charset="0"/>
              <a:buChar char="o"/>
            </a:pP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Mandate</a:t>
            </a:r>
          </a:p>
          <a:p>
            <a:pPr marL="285750" indent="-285750" eaLnBrk="1">
              <a:spcBef>
                <a:spcPct val="0"/>
              </a:spcBef>
              <a:buClr>
                <a:schemeClr val="accent6">
                  <a:lumMod val="75000"/>
                </a:schemeClr>
              </a:buClr>
              <a:buFont typeface="Wingdings" panose="05000000000000000000" pitchFamily="2" charset="2"/>
              <a:buChar char="ü"/>
            </a:pP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Supervision</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of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implementation</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of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Agreement</a:t>
            </a:r>
            <a:endPar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endParaRPr>
          </a:p>
          <a:p>
            <a:pPr marL="285750" indent="-285750" eaLnBrk="1">
              <a:spcBef>
                <a:spcPct val="0"/>
              </a:spcBef>
              <a:buClr>
                <a:schemeClr val="accent6">
                  <a:lumMod val="75000"/>
                </a:schemeClr>
              </a:buClr>
              <a:buFont typeface="Wingdings" panose="05000000000000000000" pitchFamily="2" charset="2"/>
              <a:buChar char="ü"/>
            </a:pP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Supervision</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of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quantity</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and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quality</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groundwater</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control</a:t>
            </a:r>
          </a:p>
          <a:p>
            <a:pPr marL="285750" indent="-285750" eaLnBrk="1">
              <a:spcBef>
                <a:spcPct val="0"/>
              </a:spcBef>
              <a:buClr>
                <a:schemeClr val="accent6">
                  <a:lumMod val="75000"/>
                </a:schemeClr>
              </a:buClr>
              <a:buFont typeface="Wingdings" panose="05000000000000000000" pitchFamily="2" charset="2"/>
              <a:buChar char="ü"/>
            </a:pP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Collection</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and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exchange</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of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information</a:t>
            </a: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buFont typeface="Wingdings" pitchFamily="2" charset="2"/>
              <a:buChar cha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p:txBody>
      </p:sp>
      <p:sp>
        <p:nvSpPr>
          <p:cNvPr id="11"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Institutional mechanism</a:t>
            </a:r>
            <a:endParaRPr lang="en-GB" sz="2800" dirty="0">
              <a:solidFill>
                <a:schemeClr val="accent6">
                  <a:lumMod val="75000"/>
                </a:schemeClr>
              </a:solidFill>
            </a:endParaRPr>
          </a:p>
        </p:txBody>
      </p:sp>
      <p:pic>
        <p:nvPicPr>
          <p:cNvPr id="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3776" y="3568613"/>
            <a:ext cx="2033411" cy="202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01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715000" y="5805264"/>
            <a:ext cx="3429000" cy="923193"/>
          </a:xfrm>
          <a:prstGeom prst="rect">
            <a:avLst/>
          </a:prstGeom>
        </p:spPr>
      </p:pic>
      <p:sp>
        <p:nvSpPr>
          <p:cNvPr id="8" name="Title 2"/>
          <p:cNvSpPr txBox="1">
            <a:spLocks/>
          </p:cNvSpPr>
          <p:nvPr/>
        </p:nvSpPr>
        <p:spPr>
          <a:xfrm>
            <a:off x="457200" y="476672"/>
            <a:ext cx="490688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Background</a:t>
            </a:r>
            <a:endParaRPr lang="en-GB" b="1" dirty="0">
              <a:solidFill>
                <a:schemeClr val="accent6">
                  <a:lumMod val="75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524001"/>
            <a:ext cx="4862685" cy="240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5642" y="1628800"/>
            <a:ext cx="1665536" cy="165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tile_paper_medgra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645024"/>
            <a:ext cx="2735064" cy="2029303"/>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0"/>
                <a:headEnd/>
                <a:tailEnd/>
              </a14:hiddenLine>
            </a:ext>
          </a:extLst>
        </p:spPr>
      </p:pic>
      <p:sp>
        <p:nvSpPr>
          <p:cNvPr id="13" name="TextBox 12"/>
          <p:cNvSpPr txBox="1"/>
          <p:nvPr/>
        </p:nvSpPr>
        <p:spPr>
          <a:xfrm>
            <a:off x="827584" y="4293096"/>
            <a:ext cx="4289101" cy="2308324"/>
          </a:xfrm>
          <a:prstGeom prst="rect">
            <a:avLst/>
          </a:prstGeom>
          <a:noFill/>
          <a:ln>
            <a:solidFill>
              <a:schemeClr val="accent6">
                <a:lumMod val="75000"/>
              </a:schemeClr>
            </a:solidFill>
          </a:ln>
        </p:spPr>
        <p:txBody>
          <a:bodyPr wrap="square" rtlCol="0">
            <a:spAutoFit/>
          </a:bodyPr>
          <a:lstStyle/>
          <a:p>
            <a:pPr marL="342900" indent="-342900">
              <a:buClr>
                <a:schemeClr val="accent3">
                  <a:lumMod val="75000"/>
                </a:schemeClr>
              </a:buClr>
              <a:buFont typeface="Wingdings" panose="05000000000000000000" pitchFamily="2" charset="2"/>
              <a:buChar char="§"/>
            </a:pPr>
            <a:r>
              <a:rPr lang="en-GB" sz="2400" dirty="0" smtClean="0">
                <a:latin typeface="Trebuchet MS" panose="020B0603020202020204" pitchFamily="34" charset="0"/>
              </a:rPr>
              <a:t>592 TBAs</a:t>
            </a:r>
          </a:p>
          <a:p>
            <a:pPr marL="342900" indent="-342900">
              <a:buClr>
                <a:schemeClr val="accent3">
                  <a:lumMod val="75000"/>
                </a:schemeClr>
              </a:buClr>
              <a:buFont typeface="Wingdings" panose="05000000000000000000" pitchFamily="2" charset="2"/>
              <a:buChar char="§"/>
            </a:pPr>
            <a:r>
              <a:rPr lang="en-GB" sz="2400" dirty="0" smtClean="0">
                <a:latin typeface="Trebuchet MS" panose="020B0603020202020204" pitchFamily="34" charset="0"/>
              </a:rPr>
              <a:t>6 legal agreements/arrangements</a:t>
            </a:r>
          </a:p>
          <a:p>
            <a:pPr marL="342900" indent="-342900">
              <a:buClr>
                <a:schemeClr val="accent3">
                  <a:lumMod val="75000"/>
                </a:schemeClr>
              </a:buClr>
              <a:buFont typeface="Wingdings" panose="05000000000000000000" pitchFamily="2" charset="2"/>
              <a:buChar char="§"/>
            </a:pPr>
            <a:endParaRPr lang="en-GB" sz="2400" dirty="0">
              <a:latin typeface="Trebuchet MS" panose="020B0603020202020204" pitchFamily="34" charset="0"/>
            </a:endParaRPr>
          </a:p>
          <a:p>
            <a:pPr marL="342900" indent="-342900">
              <a:buClr>
                <a:schemeClr val="accent3">
                  <a:lumMod val="75000"/>
                </a:schemeClr>
              </a:buClr>
              <a:buFont typeface="Wingdings" panose="05000000000000000000" pitchFamily="2" charset="2"/>
              <a:buChar char="§"/>
            </a:pPr>
            <a:r>
              <a:rPr lang="en-GB" sz="2400" dirty="0" smtClean="0">
                <a:latin typeface="Trebuchet MS" panose="020B0603020202020204" pitchFamily="34" charset="0"/>
              </a:rPr>
              <a:t>UNILC Draft Articles on the Law of TBAs</a:t>
            </a:r>
            <a:endParaRPr lang="en-GB" sz="2400" dirty="0">
              <a:latin typeface="Trebuchet MS" panose="020B0603020202020204" pitchFamily="34" charset="0"/>
            </a:endParaRPr>
          </a:p>
        </p:txBody>
      </p:sp>
    </p:spTree>
    <p:extLst>
      <p:ext uri="{BB962C8B-B14F-4D97-AF65-F5344CB8AC3E}">
        <p14:creationId xmlns:p14="http://schemas.microsoft.com/office/powerpoint/2010/main" val="100953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962872" y="1879249"/>
            <a:ext cx="3929608" cy="1477328"/>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
            </a:pPr>
            <a:r>
              <a:rPr lang="en-US" b="1" dirty="0" smtClean="0">
                <a:latin typeface="Trebuchet MS" panose="020B0603020202020204" pitchFamily="34" charset="0"/>
              </a:rPr>
              <a:t>General obligation to cooperate in the framework of TBAs – institutional elements in bilateral/regional agreements/arrangements</a:t>
            </a:r>
            <a:endParaRPr lang="en-GB" dirty="0">
              <a:latin typeface="Trebuchet MS" panose="020B0603020202020204" pitchFamily="34" charset="0"/>
            </a:endParaRPr>
          </a:p>
        </p:txBody>
      </p:sp>
      <p:sp>
        <p:nvSpPr>
          <p:cNvPr id="10" name="AutoShape 5"/>
          <p:cNvSpPr>
            <a:spLocks/>
          </p:cNvSpPr>
          <p:nvPr/>
        </p:nvSpPr>
        <p:spPr bwMode="auto">
          <a:xfrm>
            <a:off x="258106" y="2708920"/>
            <a:ext cx="4704766" cy="977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chemeClr val="accent6">
                  <a:lumMod val="75000"/>
                </a:schemeClr>
              </a:buCl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a:spcBef>
                <a:spcPct val="0"/>
              </a:spcBef>
              <a:buClr>
                <a:schemeClr val="accent6">
                  <a:lumMod val="75000"/>
                </a:schemeClr>
              </a:buClr>
              <a:buFont typeface="Wingdings" pitchFamily="2" charset="2"/>
              <a:buChar char="§"/>
            </a:pP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n-GB" altLang="en-US" sz="1800" dirty="0">
                <a:solidFill>
                  <a:schemeClr val="tx1"/>
                </a:solidFill>
                <a:latin typeface="Trebuchet MS" pitchFamily="34" charset="0"/>
                <a:ea typeface="Trebuchet MS" pitchFamily="34" charset="0"/>
                <a:cs typeface="Trebuchet MS" pitchFamily="34" charset="0"/>
                <a:sym typeface="Trebuchet MS" pitchFamily="34" charset="0"/>
              </a:rPr>
              <a:t>Commission under the Treaty of the River Plate Basin </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Guarani</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Aquifer</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Agreement</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art. 15)</a:t>
            </a:r>
          </a:p>
          <a:p>
            <a:pPr eaLnBrk="1">
              <a:spcBef>
                <a:spcPct val="0"/>
              </a:spcBef>
              <a:buClr>
                <a:schemeClr val="accent6">
                  <a:lumMod val="75000"/>
                </a:schemeClr>
              </a:buClr>
              <a:buFont typeface="Wingdings" pitchFamily="2" charset="2"/>
              <a:buChar cha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marL="285750" indent="-285750" eaLnBrk="1">
              <a:spcBef>
                <a:spcPct val="0"/>
              </a:spcBef>
              <a:buClr>
                <a:schemeClr val="accent6">
                  <a:lumMod val="75000"/>
                </a:schemeClr>
              </a:buClr>
              <a:buFont typeface="Courier New" panose="02070309020205020404" pitchFamily="49" charset="0"/>
              <a:buChar char="o"/>
            </a:pP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Mandate</a:t>
            </a:r>
          </a:p>
          <a:p>
            <a:pPr marL="285750" indent="-285750" eaLnBrk="1">
              <a:spcBef>
                <a:spcPct val="0"/>
              </a:spcBef>
              <a:buClr>
                <a:schemeClr val="accent6">
                  <a:lumMod val="75000"/>
                </a:schemeClr>
              </a:buClr>
              <a:buFont typeface="Wingdings" panose="05000000000000000000" pitchFamily="2" charset="2"/>
              <a:buChar char="ü"/>
            </a:pP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Coordinate</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cooperation</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among</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the</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Parties</a:t>
            </a:r>
            <a:endPar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endParaRPr>
          </a:p>
          <a:p>
            <a:pPr marL="285750" indent="-285750" eaLnBrk="1">
              <a:spcBef>
                <a:spcPct val="0"/>
              </a:spcBef>
              <a:buClr>
                <a:schemeClr val="accent6">
                  <a:lumMod val="75000"/>
                </a:schemeClr>
              </a:buClr>
              <a:buFont typeface="Wingdings" panose="05000000000000000000" pitchFamily="2" charset="2"/>
              <a:buChar char="ü"/>
            </a:pP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Mediation</a:t>
            </a:r>
            <a:r>
              <a:rPr lang="es-ES" altLang="en-US" sz="1800" dirty="0" smtClean="0">
                <a:solidFill>
                  <a:schemeClr val="tx1"/>
                </a:solidFill>
                <a:latin typeface="Trebuchet MS" pitchFamily="34" charset="0"/>
                <a:ea typeface="Trebuchet MS" pitchFamily="34" charset="0"/>
                <a:cs typeface="Trebuchet MS" pitchFamily="34" charset="0"/>
                <a:sym typeface="Trebuchet MS" pitchFamily="34" charset="0"/>
              </a:rPr>
              <a:t> in case of </a:t>
            </a:r>
            <a:r>
              <a:rPr lang="es-ES" altLang="en-US" sz="1800" dirty="0" err="1" smtClean="0">
                <a:solidFill>
                  <a:schemeClr val="tx1"/>
                </a:solidFill>
                <a:latin typeface="Trebuchet MS" pitchFamily="34" charset="0"/>
                <a:ea typeface="Trebuchet MS" pitchFamily="34" charset="0"/>
                <a:cs typeface="Trebuchet MS" pitchFamily="34" charset="0"/>
                <a:sym typeface="Trebuchet MS" pitchFamily="34" charset="0"/>
              </a:rPr>
              <a:t>conflict</a:t>
            </a: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buFont typeface="Wingdings" pitchFamily="2" charset="2"/>
              <a:buChar cha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6">
                  <a:lumMod val="75000"/>
                </a:schemeClr>
              </a:buClr>
            </a:pPr>
            <a:endParaRPr lang="es-ES" altLang="en-US" sz="1800" dirty="0">
              <a:solidFill>
                <a:schemeClr val="tx1"/>
              </a:solidFill>
              <a:latin typeface="Trebuchet MS" pitchFamily="34" charset="0"/>
              <a:ea typeface="Trebuchet MS" pitchFamily="34" charset="0"/>
              <a:cs typeface="Trebuchet MS" pitchFamily="34" charset="0"/>
              <a:sym typeface="Trebuchet MS" pitchFamily="34" charset="0"/>
            </a:endParaRPr>
          </a:p>
        </p:txBody>
      </p:sp>
      <p:sp>
        <p:nvSpPr>
          <p:cNvPr id="11"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smtClean="0">
                <a:solidFill>
                  <a:schemeClr val="accent6">
                    <a:lumMod val="75000"/>
                  </a:schemeClr>
                </a:solidFill>
              </a:rPr>
              <a:t>Institutional mechanism</a:t>
            </a:r>
            <a:endParaRPr lang="en-GB" sz="2800" dirty="0">
              <a:solidFill>
                <a:schemeClr val="accent6">
                  <a:lumMod val="75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897" y="3438634"/>
            <a:ext cx="2372765" cy="240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92" y="4462611"/>
            <a:ext cx="3093112" cy="235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035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715000" y="5805264"/>
            <a:ext cx="3429000" cy="923193"/>
          </a:xfrm>
          <a:prstGeom prst="rect">
            <a:avLst/>
          </a:prstGeom>
        </p:spPr>
      </p:pic>
      <p:sp>
        <p:nvSpPr>
          <p:cNvPr id="7" name="AutoShape 6"/>
          <p:cNvSpPr>
            <a:spLocks noGrp="1"/>
          </p:cNvSpPr>
          <p:nvPr>
            <p:ph type="ctrTitle"/>
          </p:nvPr>
        </p:nvSpPr>
        <p:spPr bwMode="auto">
          <a:xfrm>
            <a:off x="467544" y="2708920"/>
            <a:ext cx="8208912" cy="129614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400" dirty="0" smtClean="0">
                <a:solidFill>
                  <a:schemeClr val="tx1"/>
                </a:solidFill>
                <a:latin typeface="Trebuchet MS" pitchFamily="34" charset="0"/>
                <a:sym typeface="Trebuchet MS" pitchFamily="34" charset="0"/>
              </a:rPr>
              <a:t>To discuss whether the emerging international law applicable to TBAs responds to the specificities of TBAs vis a vis transboundary surface water</a:t>
            </a:r>
          </a:p>
          <a:p>
            <a:pPr marL="342900" indent="-342900" algn="just">
              <a:spcBef>
                <a:spcPct val="0"/>
              </a:spcBef>
              <a:buClr>
                <a:schemeClr val="accent3">
                  <a:lumMod val="50000"/>
                </a:schemeClr>
              </a:buClr>
              <a:buFont typeface="Courier New" panose="02070309020205020404" pitchFamily="49" charset="0"/>
              <a:buChar char="o"/>
            </a:pPr>
            <a:r>
              <a:rPr lang="en-US" altLang="en-US" sz="2400" dirty="0">
                <a:solidFill>
                  <a:schemeClr val="tx1"/>
                </a:solidFill>
                <a:latin typeface="Trebuchet MS" pitchFamily="34" charset="0"/>
                <a:sym typeface="Trebuchet MS" pitchFamily="34" charset="0"/>
              </a:rPr>
              <a:t>To present some aspects of the few bilateral and regional agreements and arrangements dealing with the management of transboundary </a:t>
            </a:r>
            <a:r>
              <a:rPr lang="en-US" altLang="en-US" sz="2400" dirty="0" smtClean="0">
                <a:solidFill>
                  <a:schemeClr val="tx1"/>
                </a:solidFill>
                <a:latin typeface="Trebuchet MS" pitchFamily="34" charset="0"/>
                <a:sym typeface="Trebuchet MS" pitchFamily="34" charset="0"/>
              </a:rPr>
              <a:t>aquifers</a:t>
            </a:r>
            <a:br>
              <a:rPr lang="en-US" altLang="en-US" sz="2400" dirty="0" smtClean="0">
                <a:solidFill>
                  <a:schemeClr val="tx1"/>
                </a:solidFill>
                <a:latin typeface="Trebuchet MS" pitchFamily="34" charset="0"/>
                <a:sym typeface="Trebuchet MS" pitchFamily="34" charset="0"/>
              </a:rPr>
            </a:br>
            <a:r>
              <a:rPr lang="en-US" altLang="en-US" sz="2400" dirty="0" smtClean="0">
                <a:solidFill>
                  <a:schemeClr val="tx1"/>
                </a:solidFill>
              </a:rPr>
              <a:t/>
            </a:r>
            <a:br>
              <a:rPr lang="en-US" altLang="en-US" sz="2400" dirty="0" smtClean="0">
                <a:solidFill>
                  <a:schemeClr val="tx1"/>
                </a:solidFill>
              </a:rPr>
            </a:br>
            <a:endParaRPr lang="en-US" altLang="en-US" sz="2400" dirty="0">
              <a:solidFill>
                <a:schemeClr val="tx1"/>
              </a:solidFill>
              <a:latin typeface="Trebuchet MS" pitchFamily="34" charset="0"/>
              <a:sym typeface="Trebuchet MS" pitchFamily="34" charset="0"/>
            </a:endParaRPr>
          </a:p>
        </p:txBody>
      </p:sp>
      <p:sp>
        <p:nvSpPr>
          <p:cNvPr id="8" name="Title 2"/>
          <p:cNvSpPr txBox="1">
            <a:spLocks/>
          </p:cNvSpPr>
          <p:nvPr/>
        </p:nvSpPr>
        <p:spPr>
          <a:xfrm>
            <a:off x="457200" y="476672"/>
            <a:ext cx="490688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Objectives</a:t>
            </a:r>
            <a:endParaRPr lang="en-GB" b="1" dirty="0">
              <a:solidFill>
                <a:schemeClr val="accent6">
                  <a:lumMod val="75000"/>
                </a:schemeClr>
              </a:solidFill>
            </a:endParaRPr>
          </a:p>
        </p:txBody>
      </p:sp>
      <p:sp>
        <p:nvSpPr>
          <p:cNvPr id="3" name="TextBox 2"/>
          <p:cNvSpPr txBox="1"/>
          <p:nvPr/>
        </p:nvSpPr>
        <p:spPr>
          <a:xfrm>
            <a:off x="827584" y="4509120"/>
            <a:ext cx="7560840" cy="830997"/>
          </a:xfrm>
          <a:prstGeom prst="rect">
            <a:avLst/>
          </a:prstGeom>
          <a:solidFill>
            <a:schemeClr val="accent3"/>
          </a:solidFill>
          <a:ln>
            <a:solidFill>
              <a:schemeClr val="accent6">
                <a:lumMod val="75000"/>
              </a:schemeClr>
            </a:solidFill>
          </a:ln>
        </p:spPr>
        <p:txBody>
          <a:bodyPr wrap="square" rtlCol="0">
            <a:spAutoFit/>
          </a:bodyPr>
          <a:lstStyle/>
          <a:p>
            <a:r>
              <a:rPr lang="en-GB" sz="2400" dirty="0">
                <a:latin typeface="Trebuchet MS" panose="020B0603020202020204" pitchFamily="34" charset="0"/>
              </a:rPr>
              <a:t>To highlight the “practical” role of the UNILC Draft Articles on the Law of Transboundary Aquifers</a:t>
            </a:r>
          </a:p>
        </p:txBody>
      </p:sp>
    </p:spTree>
    <p:extLst>
      <p:ext uri="{BB962C8B-B14F-4D97-AF65-F5344CB8AC3E}">
        <p14:creationId xmlns:p14="http://schemas.microsoft.com/office/powerpoint/2010/main" val="3873744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Line 13"/>
          <p:cNvSpPr>
            <a:spLocks noChangeShapeType="1"/>
          </p:cNvSpPr>
          <p:nvPr/>
        </p:nvSpPr>
        <p:spPr bwMode="auto">
          <a:xfrm flipV="1">
            <a:off x="1755775" y="7544197"/>
            <a:ext cx="9491663"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 name="TextBox 8"/>
          <p:cNvSpPr txBox="1"/>
          <p:nvPr/>
        </p:nvSpPr>
        <p:spPr>
          <a:xfrm>
            <a:off x="352747" y="2204864"/>
            <a:ext cx="2400300" cy="1384995"/>
          </a:xfrm>
          <a:prstGeom prst="rect">
            <a:avLst/>
          </a:prstGeom>
          <a:solidFill>
            <a:srgbClr val="FFC000"/>
          </a:solidFill>
          <a:ln>
            <a:solidFill>
              <a:schemeClr val="tx2"/>
            </a:solidFill>
          </a:ln>
        </p:spPr>
        <p:txBody>
          <a:bodyPr>
            <a:spAutoFit/>
          </a:bodyPr>
          <a:lstStyle/>
          <a:p>
            <a:pPr>
              <a:defRPr/>
            </a:pPr>
            <a:r>
              <a:rPr lang="en-GB" sz="2800" dirty="0" smtClean="0">
                <a:solidFill>
                  <a:srgbClr val="3B7A6A"/>
                </a:solidFill>
                <a:latin typeface="Trebuchet MS" pitchFamily="34" charset="0"/>
                <a:sym typeface="Trebuchet MS" pitchFamily="34" charset="0"/>
              </a:rPr>
              <a:t>Substantive obligations and rights</a:t>
            </a:r>
            <a:endParaRPr lang="en-GB" sz="2800" dirty="0">
              <a:solidFill>
                <a:schemeClr val="accent1">
                  <a:lumMod val="75000"/>
                </a:schemeClr>
              </a:solidFill>
              <a:latin typeface="Trebuchet MS" panose="020B0603020202020204" pitchFamily="34" charset="0"/>
            </a:endParaRPr>
          </a:p>
        </p:txBody>
      </p:sp>
      <p:sp>
        <p:nvSpPr>
          <p:cNvPr id="10" name="TextBox 9"/>
          <p:cNvSpPr txBox="1"/>
          <p:nvPr/>
        </p:nvSpPr>
        <p:spPr>
          <a:xfrm>
            <a:off x="6420172" y="2204864"/>
            <a:ext cx="2400300" cy="954107"/>
          </a:xfrm>
          <a:prstGeom prst="rect">
            <a:avLst/>
          </a:prstGeom>
          <a:solidFill>
            <a:srgbClr val="92D050"/>
          </a:solidFill>
          <a:ln>
            <a:solidFill>
              <a:schemeClr val="tx2"/>
            </a:solidFill>
          </a:ln>
        </p:spPr>
        <p:txBody>
          <a:bodyPr>
            <a:spAutoFit/>
          </a:bodyPr>
          <a:lstStyle/>
          <a:p>
            <a:pPr>
              <a:defRPr/>
            </a:pPr>
            <a:r>
              <a:rPr lang="en-GB" altLang="en-US" sz="2800" dirty="0" smtClean="0">
                <a:solidFill>
                  <a:srgbClr val="3B7A6A"/>
                </a:solidFill>
                <a:latin typeface="Trebuchet MS" pitchFamily="34" charset="0"/>
                <a:ea typeface="Trebuchet MS" pitchFamily="34" charset="0"/>
                <a:cs typeface="Trebuchet MS" pitchFamily="34" charset="0"/>
                <a:sym typeface="Trebuchet MS" pitchFamily="34" charset="0"/>
              </a:rPr>
              <a:t>Procedural obligations</a:t>
            </a:r>
            <a:endParaRPr lang="en-GB" sz="2800" dirty="0">
              <a:solidFill>
                <a:schemeClr val="accent1">
                  <a:lumMod val="75000"/>
                </a:schemeClr>
              </a:solidFill>
              <a:latin typeface="Trebuchet MS" panose="020B0603020202020204" pitchFamily="34" charset="0"/>
            </a:endParaRPr>
          </a:p>
        </p:txBody>
      </p:sp>
      <p:sp>
        <p:nvSpPr>
          <p:cNvPr id="11" name="TextBox 10"/>
          <p:cNvSpPr txBox="1"/>
          <p:nvPr/>
        </p:nvSpPr>
        <p:spPr>
          <a:xfrm>
            <a:off x="2049784" y="4271789"/>
            <a:ext cx="4800600" cy="523875"/>
          </a:xfrm>
          <a:prstGeom prst="rect">
            <a:avLst/>
          </a:prstGeom>
          <a:solidFill>
            <a:schemeClr val="accent1">
              <a:lumMod val="20000"/>
              <a:lumOff val="80000"/>
            </a:schemeClr>
          </a:solidFill>
          <a:ln>
            <a:solidFill>
              <a:schemeClr val="tx2"/>
            </a:solidFill>
          </a:ln>
        </p:spPr>
        <p:txBody>
          <a:bodyPr>
            <a:spAutoFit/>
          </a:bodyPr>
          <a:lstStyle/>
          <a:p>
            <a:pPr algn="ctr">
              <a:defRPr/>
            </a:pPr>
            <a:r>
              <a:rPr lang="en-GB" altLang="en-US" sz="2800" dirty="0" smtClean="0">
                <a:solidFill>
                  <a:srgbClr val="3B7A6A"/>
                </a:solidFill>
                <a:latin typeface="Trebuchet MS" pitchFamily="34" charset="0"/>
                <a:ea typeface="Trebuchet MS" pitchFamily="34" charset="0"/>
                <a:cs typeface="Trebuchet MS" pitchFamily="34" charset="0"/>
                <a:sym typeface="Trebuchet MS" pitchFamily="34" charset="0"/>
              </a:rPr>
              <a:t>Institutional mechanism</a:t>
            </a:r>
            <a:endParaRPr lang="en-GB" sz="2800" dirty="0">
              <a:solidFill>
                <a:schemeClr val="accent1">
                  <a:lumMod val="75000"/>
                </a:schemeClr>
              </a:solidFill>
              <a:latin typeface="Trebuchet MS" panose="020B0603020202020204" pitchFamily="34" charset="0"/>
            </a:endParaRPr>
          </a:p>
        </p:txBody>
      </p:sp>
      <p:cxnSp>
        <p:nvCxnSpPr>
          <p:cNvPr id="12" name="Straight Connector 11"/>
          <p:cNvCxnSpPr/>
          <p:nvPr/>
        </p:nvCxnSpPr>
        <p:spPr bwMode="auto">
          <a:xfrm>
            <a:off x="770259" y="3590752"/>
            <a:ext cx="0" cy="9429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3" name="Straight Arrow Connector 12"/>
          <p:cNvCxnSpPr/>
          <p:nvPr/>
        </p:nvCxnSpPr>
        <p:spPr bwMode="auto">
          <a:xfrm>
            <a:off x="770259" y="4533727"/>
            <a:ext cx="1050925"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cxnSp>
        <p:nvCxnSpPr>
          <p:cNvPr id="14" name="Straight Connector 13"/>
          <p:cNvCxnSpPr/>
          <p:nvPr/>
        </p:nvCxnSpPr>
        <p:spPr bwMode="auto">
          <a:xfrm>
            <a:off x="7993384" y="3158952"/>
            <a:ext cx="0" cy="13747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5" name="Straight Arrow Connector 14"/>
          <p:cNvCxnSpPr/>
          <p:nvPr/>
        </p:nvCxnSpPr>
        <p:spPr bwMode="auto">
          <a:xfrm flipH="1">
            <a:off x="7078984" y="4533727"/>
            <a:ext cx="914400"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cxnSp>
        <p:nvCxnSpPr>
          <p:cNvPr id="17" name="Straight Arrow Connector 16"/>
          <p:cNvCxnSpPr>
            <a:stCxn id="9" idx="3"/>
          </p:cNvCxnSpPr>
          <p:nvPr/>
        </p:nvCxnSpPr>
        <p:spPr bwMode="auto">
          <a:xfrm>
            <a:off x="2753047" y="2897362"/>
            <a:ext cx="3182937" cy="124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sp>
        <p:nvSpPr>
          <p:cNvPr id="18" name="TextBox 31"/>
          <p:cNvSpPr txBox="1">
            <a:spLocks noChangeArrowheads="1"/>
          </p:cNvSpPr>
          <p:nvPr/>
        </p:nvSpPr>
        <p:spPr bwMode="auto">
          <a:xfrm>
            <a:off x="35496" y="5397672"/>
            <a:ext cx="4800600" cy="954107"/>
          </a:xfrm>
          <a:prstGeom prst="rect">
            <a:avLst/>
          </a:prstGeom>
          <a:solidFill>
            <a:srgbClr val="FF0000"/>
          </a:solidFill>
          <a:ln w="9525">
            <a:solidFill>
              <a:schemeClr val="tx2"/>
            </a:solidFill>
            <a:miter lim="800000"/>
            <a:headEnd/>
            <a:tailEnd/>
          </a:ln>
        </p:spPr>
        <p:txBody>
          <a:bodyPr>
            <a:spAutoFit/>
          </a:bodyPr>
          <a:lstStyle/>
          <a:p>
            <a:r>
              <a:rPr lang="en-GB" altLang="en-US" sz="2800" u="sng" dirty="0" smtClean="0">
                <a:solidFill>
                  <a:schemeClr val="bg1"/>
                </a:solidFill>
                <a:latin typeface="Trebuchet MS" pitchFamily="34" charset="0"/>
                <a:ea typeface="Trebuchet MS" pitchFamily="34" charset="0"/>
                <a:cs typeface="Trebuchet MS" pitchFamily="34" charset="0"/>
                <a:sym typeface="Trebuchet MS" pitchFamily="34" charset="0"/>
              </a:rPr>
              <a:t>Bilateral or regional agreement/arrangement</a:t>
            </a:r>
            <a:endParaRPr lang="en-GB" altLang="en-US" sz="2800" u="sng" dirty="0">
              <a:solidFill>
                <a:schemeClr val="bg1"/>
              </a:solidFill>
              <a:latin typeface="Trebuchet MS" pitchFamily="34" charset="0"/>
            </a:endParaRPr>
          </a:p>
        </p:txBody>
      </p:sp>
      <p:cxnSp>
        <p:nvCxnSpPr>
          <p:cNvPr id="3" name="Straight Connector 2"/>
          <p:cNvCxnSpPr/>
          <p:nvPr/>
        </p:nvCxnSpPr>
        <p:spPr>
          <a:xfrm>
            <a:off x="179512" y="1844824"/>
            <a:ext cx="0" cy="3552848"/>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179512" y="1844824"/>
            <a:ext cx="878497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8964488" y="1813435"/>
            <a:ext cx="0" cy="3847813"/>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4836096" y="5661248"/>
            <a:ext cx="4128392" cy="0"/>
          </a:xfrm>
          <a:prstGeom prst="line">
            <a:avLst/>
          </a:prstGeom>
        </p:spPr>
        <p:style>
          <a:lnRef idx="3">
            <a:schemeClr val="accent2"/>
          </a:lnRef>
          <a:fillRef idx="0">
            <a:schemeClr val="accent2"/>
          </a:fillRef>
          <a:effectRef idx="2">
            <a:schemeClr val="accent2"/>
          </a:effectRef>
          <a:fontRef idx="minor">
            <a:schemeClr val="tx1"/>
          </a:fontRef>
        </p:style>
      </p:cxnSp>
      <p:sp>
        <p:nvSpPr>
          <p:cNvPr id="25"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a:t>
            </a:r>
            <a:r>
              <a:rPr lang="en-GB" sz="3200" b="1" dirty="0" smtClean="0">
                <a:solidFill>
                  <a:schemeClr val="accent6">
                    <a:lumMod val="75000"/>
                  </a:schemeClr>
                </a:solidFill>
              </a:rPr>
              <a:t>TBAs</a:t>
            </a:r>
            <a:endParaRPr lang="en-GB" sz="3200" b="1" dirty="0">
              <a:solidFill>
                <a:schemeClr val="accent6">
                  <a:lumMod val="75000"/>
                </a:schemeClr>
              </a:solidFill>
            </a:endParaRPr>
          </a:p>
        </p:txBody>
      </p:sp>
    </p:spTree>
    <p:extLst>
      <p:ext uri="{BB962C8B-B14F-4D97-AF65-F5344CB8AC3E}">
        <p14:creationId xmlns:p14="http://schemas.microsoft.com/office/powerpoint/2010/main" val="1269489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715000" y="5805264"/>
            <a:ext cx="3429000" cy="923193"/>
          </a:xfrm>
          <a:prstGeom prst="rect">
            <a:avLst/>
          </a:prstGeom>
        </p:spPr>
      </p:pic>
      <p:sp>
        <p:nvSpPr>
          <p:cNvPr id="8" name="Title 2"/>
          <p:cNvSpPr txBox="1">
            <a:spLocks/>
          </p:cNvSpPr>
          <p:nvPr/>
        </p:nvSpPr>
        <p:spPr>
          <a:xfrm>
            <a:off x="457200" y="476672"/>
            <a:ext cx="670708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a:solidFill>
                  <a:schemeClr val="accent6">
                    <a:lumMod val="75000"/>
                  </a:schemeClr>
                </a:solidFill>
              </a:rPr>
              <a:t>International Law of TBAs </a:t>
            </a:r>
            <a:endParaRPr lang="en-GB" b="1" dirty="0" smtClean="0">
              <a:solidFill>
                <a:schemeClr val="accent6">
                  <a:lumMod val="75000"/>
                </a:schemeClr>
              </a:solidFill>
            </a:endParaRPr>
          </a:p>
          <a:p>
            <a:r>
              <a:rPr lang="en-GB" sz="2800" dirty="0" smtClean="0">
                <a:solidFill>
                  <a:schemeClr val="accent6">
                    <a:lumMod val="75000"/>
                  </a:schemeClr>
                </a:solidFill>
              </a:rPr>
              <a:t>The potential role of the Draft Articles</a:t>
            </a:r>
            <a:endParaRPr lang="en-GB" sz="2800" dirty="0">
              <a:solidFill>
                <a:schemeClr val="accent6">
                  <a:lumMod val="75000"/>
                </a:schemeClr>
              </a:solidFill>
            </a:endParaRPr>
          </a:p>
        </p:txBody>
      </p:sp>
      <p:sp>
        <p:nvSpPr>
          <p:cNvPr id="9" name="AutoShape 5"/>
          <p:cNvSpPr>
            <a:spLocks/>
          </p:cNvSpPr>
          <p:nvPr/>
        </p:nvSpPr>
        <p:spPr bwMode="auto">
          <a:xfrm>
            <a:off x="395064" y="3387204"/>
            <a:ext cx="8425408" cy="977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chemeClr val="accent3">
                  <a:lumMod val="75000"/>
                </a:schemeClr>
              </a:buClr>
            </a:pP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a:p>
            <a:pPr>
              <a:spcBef>
                <a:spcPct val="0"/>
              </a:spcBef>
              <a:buClr>
                <a:schemeClr val="accent3">
                  <a:lumMod val="75000"/>
                </a:schemeClr>
              </a:buClr>
              <a:buFont typeface="Wingdings" pitchFamily="2" charset="2"/>
              <a:buChar char="§"/>
            </a:pPr>
            <a:r>
              <a:rPr lang="es-ES" altLang="en-US" sz="20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a:t>
            </a:r>
            <a:r>
              <a:rPr lang="en-US" sz="2000" dirty="0"/>
              <a:t>For the purpose of managing a particular transboundary aquifer or aquifer system, aquifer States are encouraged to enter into </a:t>
            </a:r>
            <a:r>
              <a:rPr lang="en-US" sz="2000" b="1" u="sng" dirty="0"/>
              <a:t>bilateral or regional agreements or arrangements </a:t>
            </a:r>
            <a:r>
              <a:rPr lang="en-US" sz="2000" dirty="0"/>
              <a:t>among themselves.</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2000" dirty="0" err="1" smtClean="0">
                <a:solidFill>
                  <a:schemeClr val="tx1"/>
                </a:solidFill>
                <a:latin typeface="Trebuchet MS" pitchFamily="34" charset="0"/>
                <a:ea typeface="Trebuchet MS" pitchFamily="34" charset="0"/>
                <a:cs typeface="Trebuchet MS" pitchFamily="34" charset="0"/>
                <a:sym typeface="Trebuchet MS" pitchFamily="34" charset="0"/>
              </a:rPr>
              <a:t>Draft</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2000" dirty="0" err="1" smtClean="0">
                <a:solidFill>
                  <a:schemeClr val="tx1"/>
                </a:solidFill>
                <a:latin typeface="Trebuchet MS" pitchFamily="34" charset="0"/>
                <a:ea typeface="Trebuchet MS" pitchFamily="34" charset="0"/>
                <a:cs typeface="Trebuchet MS" pitchFamily="34" charset="0"/>
                <a:sym typeface="Trebuchet MS" pitchFamily="34" charset="0"/>
              </a:rPr>
              <a:t>Articles</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2000" dirty="0">
                <a:solidFill>
                  <a:schemeClr val="tx1"/>
                </a:solidFill>
                <a:latin typeface="Trebuchet MS" pitchFamily="34" charset="0"/>
                <a:ea typeface="Trebuchet MS" pitchFamily="34" charset="0"/>
                <a:cs typeface="Trebuchet MS" pitchFamily="34" charset="0"/>
                <a:sym typeface="Trebuchet MS" pitchFamily="34" charset="0"/>
              </a:rPr>
              <a:t>art. 9</a:t>
            </a:r>
          </a:p>
          <a:p>
            <a:pPr eaLnBrk="1">
              <a:spcBef>
                <a:spcPct val="0"/>
              </a:spcBef>
              <a:buClr>
                <a:schemeClr val="accent3">
                  <a:lumMod val="75000"/>
                </a:schemeClr>
              </a:buClr>
              <a:buFont typeface="Wingdings" pitchFamily="2" charset="2"/>
              <a:buChar char="§"/>
            </a:pP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a:p>
            <a:pPr eaLnBrk="1">
              <a:spcBef>
                <a:spcPct val="0"/>
              </a:spcBef>
              <a:buClr>
                <a:schemeClr val="accent3">
                  <a:lumMod val="75000"/>
                </a:schemeClr>
              </a:buClr>
              <a:buFont typeface="Wingdings" pitchFamily="2" charset="2"/>
              <a:buChar char="§"/>
            </a:pPr>
            <a:r>
              <a:rPr lang="es-ES" altLang="en-US" sz="2000" dirty="0">
                <a:solidFill>
                  <a:schemeClr val="tx1"/>
                </a:solidFill>
                <a:latin typeface="Trebuchet MS" pitchFamily="34" charset="0"/>
                <a:ea typeface="Trebuchet MS" pitchFamily="34" charset="0"/>
                <a:cs typeface="Trebuchet MS" pitchFamily="34" charset="0"/>
                <a:sym typeface="Trebuchet MS" pitchFamily="34" charset="0"/>
              </a:rPr>
              <a:t> </a:t>
            </a:r>
            <a:r>
              <a:rPr lang="es-ES" altLang="en-US" sz="2000" dirty="0" err="1" smtClean="0">
                <a:solidFill>
                  <a:schemeClr val="tx1"/>
                </a:solidFill>
                <a:latin typeface="Trebuchet MS" pitchFamily="34" charset="0"/>
                <a:ea typeface="Trebuchet MS" pitchFamily="34" charset="0"/>
                <a:cs typeface="Trebuchet MS" pitchFamily="34" charset="0"/>
                <a:sym typeface="Trebuchet MS" pitchFamily="34" charset="0"/>
              </a:rPr>
              <a:t>Draft</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 UNGA </a:t>
            </a:r>
            <a:r>
              <a:rPr lang="es-ES" altLang="en-US" sz="2000" dirty="0" err="1" smtClean="0">
                <a:solidFill>
                  <a:schemeClr val="tx1"/>
                </a:solidFill>
                <a:latin typeface="Trebuchet MS" pitchFamily="34" charset="0"/>
                <a:ea typeface="Trebuchet MS" pitchFamily="34" charset="0"/>
                <a:cs typeface="Trebuchet MS" pitchFamily="34" charset="0"/>
                <a:sym typeface="Trebuchet MS" pitchFamily="34" charset="0"/>
              </a:rPr>
              <a:t>Resolution</a:t>
            </a:r>
            <a:r>
              <a:rPr lang="es-ES" altLang="en-US" sz="2000" dirty="0" smtClean="0">
                <a:solidFill>
                  <a:schemeClr val="tx1"/>
                </a:solidFill>
                <a:latin typeface="Trebuchet MS" pitchFamily="34" charset="0"/>
                <a:ea typeface="Trebuchet MS" pitchFamily="34" charset="0"/>
                <a:cs typeface="Trebuchet MS" pitchFamily="34" charset="0"/>
                <a:sym typeface="Trebuchet MS" pitchFamily="34" charset="0"/>
              </a:rPr>
              <a:t>, 4/11/2016</a:t>
            </a:r>
            <a:r>
              <a:rPr lang="es-ES" altLang="en-US" sz="2000" dirty="0">
                <a:solidFill>
                  <a:schemeClr val="tx1"/>
                </a:solidFill>
                <a:latin typeface="Trebuchet MS" pitchFamily="34" charset="0"/>
                <a:ea typeface="Trebuchet MS" pitchFamily="34" charset="0"/>
                <a:cs typeface="Trebuchet MS" pitchFamily="34" charset="0"/>
                <a:sym typeface="Trebuchet MS" pitchFamily="34" charset="0"/>
              </a:rPr>
              <a:t>, para 1: “</a:t>
            </a:r>
            <a:r>
              <a:rPr lang="en-GB" altLang="en-US" sz="2000" dirty="0">
                <a:solidFill>
                  <a:schemeClr val="tx1"/>
                </a:solidFill>
                <a:latin typeface="Trebuchet MS" pitchFamily="34" charset="0"/>
                <a:ea typeface="Trebuchet MS" pitchFamily="34" charset="0"/>
                <a:cs typeface="Trebuchet MS" pitchFamily="34" charset="0"/>
                <a:sym typeface="Trebuchet MS" pitchFamily="34" charset="0"/>
              </a:rPr>
              <a:t>Commends to the attention of Governments the draft articles on the law of transboundary aquifers annexed to its resolution 68/118 as </a:t>
            </a:r>
            <a:r>
              <a:rPr lang="en-GB" altLang="en-US" sz="2000" b="1" u="sng" dirty="0">
                <a:solidFill>
                  <a:schemeClr val="tx1"/>
                </a:solidFill>
                <a:latin typeface="Trebuchet MS" pitchFamily="34" charset="0"/>
                <a:ea typeface="Trebuchet MS" pitchFamily="34" charset="0"/>
                <a:cs typeface="Trebuchet MS" pitchFamily="34" charset="0"/>
                <a:sym typeface="Trebuchet MS" pitchFamily="34" charset="0"/>
              </a:rPr>
              <a:t>guidance for bilateral or regional agreements and arrangements</a:t>
            </a:r>
            <a:r>
              <a:rPr lang="en-GB" altLang="en-US" sz="2000" dirty="0">
                <a:solidFill>
                  <a:schemeClr val="tx1"/>
                </a:solidFill>
                <a:latin typeface="Trebuchet MS" pitchFamily="34" charset="0"/>
                <a:ea typeface="Trebuchet MS" pitchFamily="34" charset="0"/>
                <a:cs typeface="Trebuchet MS" pitchFamily="34" charset="0"/>
                <a:sym typeface="Trebuchet MS" pitchFamily="34" charset="0"/>
              </a:rPr>
              <a:t> for the proper management of transboundary aquifers.”</a:t>
            </a:r>
            <a:endParaRPr lang="es-ES" altLang="en-US" sz="2000" dirty="0">
              <a:solidFill>
                <a:schemeClr val="tx1"/>
              </a:solidFill>
              <a:latin typeface="Trebuchet MS" pitchFamily="34" charset="0"/>
              <a:ea typeface="Trebuchet MS" pitchFamily="34" charset="0"/>
              <a:cs typeface="Trebuchet MS" pitchFamily="34" charset="0"/>
              <a:sym typeface="Trebuchet MS" pitchFamily="34" charset="0"/>
            </a:endParaRPr>
          </a:p>
        </p:txBody>
      </p:sp>
    </p:spTree>
    <p:extLst>
      <p:ext uri="{BB962C8B-B14F-4D97-AF65-F5344CB8AC3E}">
        <p14:creationId xmlns:p14="http://schemas.microsoft.com/office/powerpoint/2010/main" val="386732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715000" y="5877272"/>
            <a:ext cx="3429000" cy="923193"/>
          </a:xfrm>
          <a:prstGeom prst="rect">
            <a:avLst/>
          </a:prstGeom>
        </p:spPr>
      </p:pic>
      <p:sp>
        <p:nvSpPr>
          <p:cNvPr id="8" name="Title 2"/>
          <p:cNvSpPr txBox="1">
            <a:spLocks/>
          </p:cNvSpPr>
          <p:nvPr/>
        </p:nvSpPr>
        <p:spPr>
          <a:xfrm>
            <a:off x="457200" y="476672"/>
            <a:ext cx="670708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a:solidFill>
                  <a:schemeClr val="accent6">
                    <a:lumMod val="75000"/>
                  </a:schemeClr>
                </a:solidFill>
              </a:rPr>
              <a:t>International Law of TBAs </a:t>
            </a:r>
            <a:endParaRPr lang="en-GB" b="1" dirty="0" smtClean="0">
              <a:solidFill>
                <a:schemeClr val="accent6">
                  <a:lumMod val="75000"/>
                </a:schemeClr>
              </a:solidFill>
            </a:endParaRPr>
          </a:p>
          <a:p>
            <a:r>
              <a:rPr lang="en-GB" sz="2800" dirty="0" smtClean="0">
                <a:solidFill>
                  <a:schemeClr val="accent6">
                    <a:lumMod val="75000"/>
                  </a:schemeClr>
                </a:solidFill>
              </a:rPr>
              <a:t>The potential role of the Draft Articles</a:t>
            </a:r>
            <a:endParaRPr lang="en-GB" sz="2800" dirty="0">
              <a:solidFill>
                <a:schemeClr val="accent6">
                  <a:lumMod val="75000"/>
                </a:schemeClr>
              </a:solidFill>
            </a:endParaRPr>
          </a:p>
        </p:txBody>
      </p:sp>
      <p:sp>
        <p:nvSpPr>
          <p:cNvPr id="5" name="TextBox 16"/>
          <p:cNvSpPr txBox="1">
            <a:spLocks noChangeArrowheads="1"/>
          </p:cNvSpPr>
          <p:nvPr/>
        </p:nvSpPr>
        <p:spPr bwMode="auto">
          <a:xfrm>
            <a:off x="347664" y="2032677"/>
            <a:ext cx="3792288" cy="107721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s-ES" altLang="en-US" sz="1600" dirty="0" err="1" smtClean="0">
                <a:latin typeface="Trebuchet MS" pitchFamily="34" charset="0"/>
                <a:ea typeface="Trebuchet MS" pitchFamily="34" charset="0"/>
                <a:cs typeface="Trebuchet MS" pitchFamily="34" charset="0"/>
                <a:sym typeface="Trebuchet MS" pitchFamily="34" charset="0"/>
              </a:rPr>
              <a:t>Two</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countries</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that</a:t>
            </a:r>
            <a:r>
              <a:rPr lang="es-ES" altLang="en-US" sz="1600" dirty="0" smtClean="0">
                <a:latin typeface="Trebuchet MS" pitchFamily="34" charset="0"/>
                <a:ea typeface="Trebuchet MS" pitchFamily="34" charset="0"/>
                <a:cs typeface="Trebuchet MS" pitchFamily="34" charset="0"/>
                <a:sym typeface="Trebuchet MS" pitchFamily="34" charset="0"/>
              </a:rPr>
              <a:t> share a TBA and </a:t>
            </a:r>
            <a:r>
              <a:rPr lang="es-ES" altLang="en-US" sz="1600" dirty="0" err="1" smtClean="0">
                <a:latin typeface="Trebuchet MS" pitchFamily="34" charset="0"/>
                <a:ea typeface="Trebuchet MS" pitchFamily="34" charset="0"/>
                <a:cs typeface="Trebuchet MS" pitchFamily="34" charset="0"/>
                <a:sym typeface="Trebuchet MS" pitchFamily="34" charset="0"/>
              </a:rPr>
              <a:t>wish</a:t>
            </a:r>
            <a:r>
              <a:rPr lang="es-ES" altLang="en-US" sz="1600" dirty="0" smtClean="0">
                <a:latin typeface="Trebuchet MS" pitchFamily="34" charset="0"/>
                <a:ea typeface="Trebuchet MS" pitchFamily="34" charset="0"/>
                <a:cs typeface="Trebuchet MS" pitchFamily="34" charset="0"/>
                <a:sym typeface="Trebuchet MS" pitchFamily="34" charset="0"/>
              </a:rPr>
              <a:t> to </a:t>
            </a:r>
            <a:r>
              <a:rPr lang="es-ES" altLang="en-US" sz="1600" dirty="0" err="1" smtClean="0">
                <a:latin typeface="Trebuchet MS" pitchFamily="34" charset="0"/>
                <a:ea typeface="Trebuchet MS" pitchFamily="34" charset="0"/>
                <a:cs typeface="Trebuchet MS" pitchFamily="34" charset="0"/>
                <a:sym typeface="Trebuchet MS" pitchFamily="34" charset="0"/>
              </a:rPr>
              <a:t>move</a:t>
            </a:r>
            <a:r>
              <a:rPr lang="es-ES" altLang="en-US" sz="1600" dirty="0" smtClean="0">
                <a:latin typeface="Trebuchet MS" pitchFamily="34" charset="0"/>
                <a:ea typeface="Trebuchet MS" pitchFamily="34" charset="0"/>
                <a:cs typeface="Trebuchet MS" pitchFamily="34" charset="0"/>
                <a:sym typeface="Trebuchet MS" pitchFamily="34" charset="0"/>
              </a:rPr>
              <a:t> forward </a:t>
            </a:r>
            <a:r>
              <a:rPr lang="es-ES" altLang="en-US" sz="1600" dirty="0" err="1" smtClean="0">
                <a:latin typeface="Trebuchet MS" pitchFamily="34" charset="0"/>
                <a:ea typeface="Trebuchet MS" pitchFamily="34" charset="0"/>
                <a:cs typeface="Trebuchet MS" pitchFamily="34" charset="0"/>
                <a:sym typeface="Trebuchet MS" pitchFamily="34" charset="0"/>
              </a:rPr>
              <a:t>together</a:t>
            </a:r>
            <a:r>
              <a:rPr lang="es-ES" altLang="en-US" sz="1600" dirty="0" smtClean="0">
                <a:latin typeface="Trebuchet MS" pitchFamily="34" charset="0"/>
                <a:ea typeface="Trebuchet MS" pitchFamily="34" charset="0"/>
                <a:cs typeface="Trebuchet MS" pitchFamily="34" charset="0"/>
                <a:sym typeface="Trebuchet MS" pitchFamily="34" charset="0"/>
              </a:rPr>
              <a:t> in </a:t>
            </a:r>
            <a:r>
              <a:rPr lang="es-ES" altLang="en-US" sz="1600" b="1" dirty="0" err="1" smtClean="0">
                <a:latin typeface="Trebuchet MS" pitchFamily="34" charset="0"/>
                <a:ea typeface="Trebuchet MS" pitchFamily="34" charset="0"/>
                <a:cs typeface="Trebuchet MS" pitchFamily="34" charset="0"/>
                <a:sym typeface="Trebuchet MS" pitchFamily="34" charset="0"/>
              </a:rPr>
              <a:t>managing</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the</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aquifer</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may</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want</a:t>
            </a:r>
            <a:r>
              <a:rPr lang="es-ES" altLang="en-US" sz="1600" dirty="0" smtClean="0">
                <a:latin typeface="Trebuchet MS" pitchFamily="34" charset="0"/>
                <a:ea typeface="Trebuchet MS" pitchFamily="34" charset="0"/>
                <a:cs typeface="Trebuchet MS" pitchFamily="34" charset="0"/>
                <a:sym typeface="Trebuchet MS" pitchFamily="34" charset="0"/>
              </a:rPr>
              <a:t> to </a:t>
            </a:r>
            <a:r>
              <a:rPr lang="es-ES" altLang="en-US" sz="1600" dirty="0" err="1" smtClean="0">
                <a:latin typeface="Trebuchet MS" pitchFamily="34" charset="0"/>
                <a:ea typeface="Trebuchet MS" pitchFamily="34" charset="0"/>
                <a:cs typeface="Trebuchet MS" pitchFamily="34" charset="0"/>
                <a:sym typeface="Trebuchet MS" pitchFamily="34" charset="0"/>
              </a:rPr>
              <a:t>consult</a:t>
            </a:r>
            <a:r>
              <a:rPr lang="es-ES" altLang="en-US" sz="1600" dirty="0" smtClean="0">
                <a:latin typeface="Trebuchet MS" pitchFamily="34" charset="0"/>
                <a:ea typeface="Trebuchet MS" pitchFamily="34" charset="0"/>
                <a:cs typeface="Trebuchet MS" pitchFamily="34" charset="0"/>
                <a:sym typeface="Trebuchet MS" pitchFamily="34" charset="0"/>
              </a:rPr>
              <a:t> a </a:t>
            </a:r>
            <a:r>
              <a:rPr lang="es-ES" altLang="en-US" sz="1600" b="1" dirty="0" err="1" smtClean="0">
                <a:latin typeface="Trebuchet MS" pitchFamily="34" charset="0"/>
                <a:ea typeface="Trebuchet MS" pitchFamily="34" charset="0"/>
                <a:cs typeface="Trebuchet MS" pitchFamily="34" charset="0"/>
                <a:sym typeface="Trebuchet MS" pitchFamily="34" charset="0"/>
              </a:rPr>
              <a:t>tool</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that</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could</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b="1" dirty="0" err="1" smtClean="0">
                <a:latin typeface="Trebuchet MS" pitchFamily="34" charset="0"/>
                <a:ea typeface="Trebuchet MS" pitchFamily="34" charset="0"/>
                <a:cs typeface="Trebuchet MS" pitchFamily="34" charset="0"/>
                <a:sym typeface="Trebuchet MS" pitchFamily="34" charset="0"/>
              </a:rPr>
              <a:t>guide</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them</a:t>
            </a:r>
            <a:endParaRPr lang="en-GB" altLang="en-US" sz="1600" dirty="0"/>
          </a:p>
        </p:txBody>
      </p:sp>
      <p:sp>
        <p:nvSpPr>
          <p:cNvPr id="6" name="TextBox 17"/>
          <p:cNvSpPr txBox="1">
            <a:spLocks noChangeArrowheads="1"/>
          </p:cNvSpPr>
          <p:nvPr/>
        </p:nvSpPr>
        <p:spPr bwMode="auto">
          <a:xfrm>
            <a:off x="4499992" y="1916832"/>
            <a:ext cx="4320480" cy="13234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s-ES" altLang="en-US" sz="1600" dirty="0" err="1" smtClean="0">
                <a:latin typeface="Trebuchet MS" pitchFamily="34" charset="0"/>
                <a:ea typeface="Trebuchet MS" pitchFamily="34" charset="0"/>
                <a:cs typeface="Trebuchet MS" pitchFamily="34" charset="0"/>
                <a:sym typeface="Trebuchet MS" pitchFamily="34" charset="0"/>
              </a:rPr>
              <a:t>The</a:t>
            </a:r>
            <a:r>
              <a:rPr lang="es-ES" altLang="en-US" sz="1600" dirty="0" smtClean="0">
                <a:latin typeface="Trebuchet MS" pitchFamily="34" charset="0"/>
                <a:ea typeface="Trebuchet MS" pitchFamily="34" charset="0"/>
                <a:cs typeface="Trebuchet MS" pitchFamily="34" charset="0"/>
                <a:sym typeface="Trebuchet MS" pitchFamily="34" charset="0"/>
              </a:rPr>
              <a:t> UNGA has </a:t>
            </a:r>
            <a:r>
              <a:rPr lang="es-ES" altLang="en-US" sz="1600" dirty="0" err="1" smtClean="0">
                <a:latin typeface="Trebuchet MS" pitchFamily="34" charset="0"/>
                <a:ea typeface="Trebuchet MS" pitchFamily="34" charset="0"/>
                <a:cs typeface="Trebuchet MS" pitchFamily="34" charset="0"/>
                <a:sym typeface="Trebuchet MS" pitchFamily="34" charset="0"/>
              </a:rPr>
              <a:t>confimed</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again</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that</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the</a:t>
            </a:r>
            <a:r>
              <a:rPr lang="es-ES" altLang="en-US" sz="1600" dirty="0" smtClean="0">
                <a:latin typeface="Trebuchet MS" pitchFamily="34" charset="0"/>
                <a:ea typeface="Trebuchet MS" pitchFamily="34" charset="0"/>
                <a:cs typeface="Trebuchet MS" pitchFamily="34" charset="0"/>
                <a:sym typeface="Trebuchet MS" pitchFamily="34" charset="0"/>
              </a:rPr>
              <a:t> UNILC </a:t>
            </a:r>
            <a:r>
              <a:rPr lang="es-ES" altLang="en-US" sz="1600" dirty="0" err="1" smtClean="0">
                <a:latin typeface="Trebuchet MS" pitchFamily="34" charset="0"/>
                <a:ea typeface="Trebuchet MS" pitchFamily="34" charset="0"/>
                <a:cs typeface="Trebuchet MS" pitchFamily="34" charset="0"/>
                <a:sym typeface="Trebuchet MS" pitchFamily="34" charset="0"/>
              </a:rPr>
              <a:t>Draft</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Articles</a:t>
            </a:r>
            <a:r>
              <a:rPr lang="es-ES" altLang="en-US" sz="1600" dirty="0" smtClean="0">
                <a:latin typeface="Trebuchet MS" pitchFamily="34" charset="0"/>
                <a:ea typeface="Trebuchet MS" pitchFamily="34" charset="0"/>
                <a:cs typeface="Trebuchet MS" pitchFamily="34" charset="0"/>
                <a:sym typeface="Trebuchet MS" pitchFamily="34" charset="0"/>
              </a:rPr>
              <a:t> can be </a:t>
            </a:r>
            <a:r>
              <a:rPr lang="es-ES" altLang="en-US" sz="1600" dirty="0" err="1" smtClean="0">
                <a:latin typeface="Trebuchet MS" pitchFamily="34" charset="0"/>
                <a:ea typeface="Trebuchet MS" pitchFamily="34" charset="0"/>
                <a:cs typeface="Trebuchet MS" pitchFamily="34" charset="0"/>
                <a:sym typeface="Trebuchet MS" pitchFamily="34" charset="0"/>
              </a:rPr>
              <a:t>considered</a:t>
            </a:r>
            <a:r>
              <a:rPr lang="es-ES" altLang="en-US" sz="1600" dirty="0" smtClean="0">
                <a:latin typeface="Trebuchet MS" pitchFamily="34" charset="0"/>
                <a:ea typeface="Trebuchet MS" pitchFamily="34" charset="0"/>
                <a:cs typeface="Trebuchet MS" pitchFamily="34" charset="0"/>
                <a:sym typeface="Trebuchet MS" pitchFamily="34" charset="0"/>
              </a:rPr>
              <a:t> as a </a:t>
            </a:r>
            <a:r>
              <a:rPr lang="es-ES" altLang="en-US" sz="1600" b="1" dirty="0" err="1" smtClean="0">
                <a:latin typeface="Trebuchet MS" pitchFamily="34" charset="0"/>
                <a:ea typeface="Trebuchet MS" pitchFamily="34" charset="0"/>
                <a:cs typeface="Trebuchet MS" pitchFamily="34" charset="0"/>
                <a:sym typeface="Trebuchet MS" pitchFamily="34" charset="0"/>
              </a:rPr>
              <a:t>guide</a:t>
            </a:r>
            <a:r>
              <a:rPr lang="es-ES" altLang="en-US" sz="1600" dirty="0" smtClean="0">
                <a:latin typeface="Trebuchet MS" pitchFamily="34" charset="0"/>
                <a:ea typeface="Trebuchet MS" pitchFamily="34" charset="0"/>
                <a:cs typeface="Trebuchet MS" pitchFamily="34" charset="0"/>
                <a:sym typeface="Trebuchet MS" pitchFamily="34" charset="0"/>
              </a:rPr>
              <a:t> in </a:t>
            </a:r>
            <a:r>
              <a:rPr lang="es-ES" altLang="en-US" sz="1600" dirty="0" err="1" smtClean="0">
                <a:latin typeface="Trebuchet MS" pitchFamily="34" charset="0"/>
                <a:ea typeface="Trebuchet MS" pitchFamily="34" charset="0"/>
                <a:cs typeface="Trebuchet MS" pitchFamily="34" charset="0"/>
                <a:sym typeface="Trebuchet MS" pitchFamily="34" charset="0"/>
              </a:rPr>
              <a:t>the</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negotiation</a:t>
            </a:r>
            <a:r>
              <a:rPr lang="es-ES" altLang="en-US" sz="1600" dirty="0" smtClean="0">
                <a:latin typeface="Trebuchet MS" pitchFamily="34" charset="0"/>
                <a:ea typeface="Trebuchet MS" pitchFamily="34" charset="0"/>
                <a:cs typeface="Trebuchet MS" pitchFamily="34" charset="0"/>
                <a:sym typeface="Trebuchet MS" pitchFamily="34" charset="0"/>
              </a:rPr>
              <a:t> and </a:t>
            </a:r>
            <a:r>
              <a:rPr lang="es-ES" altLang="en-US" sz="1600" dirty="0" err="1" smtClean="0">
                <a:latin typeface="Trebuchet MS" pitchFamily="34" charset="0"/>
                <a:ea typeface="Trebuchet MS" pitchFamily="34" charset="0"/>
                <a:cs typeface="Trebuchet MS" pitchFamily="34" charset="0"/>
                <a:sym typeface="Trebuchet MS" pitchFamily="34" charset="0"/>
              </a:rPr>
              <a:t>adoption</a:t>
            </a:r>
            <a:r>
              <a:rPr lang="es-ES" altLang="en-US" sz="1600" dirty="0" smtClean="0">
                <a:latin typeface="Trebuchet MS" pitchFamily="34" charset="0"/>
                <a:ea typeface="Trebuchet MS" pitchFamily="34" charset="0"/>
                <a:cs typeface="Trebuchet MS" pitchFamily="34" charset="0"/>
                <a:sym typeface="Trebuchet MS" pitchFamily="34" charset="0"/>
              </a:rPr>
              <a:t> of </a:t>
            </a:r>
            <a:r>
              <a:rPr lang="es-ES" altLang="en-US" sz="1600" dirty="0" err="1" smtClean="0">
                <a:latin typeface="Trebuchet MS" pitchFamily="34" charset="0"/>
                <a:ea typeface="Trebuchet MS" pitchFamily="34" charset="0"/>
                <a:cs typeface="Trebuchet MS" pitchFamily="34" charset="0"/>
                <a:sym typeface="Trebuchet MS" pitchFamily="34" charset="0"/>
              </a:rPr>
              <a:t>future</a:t>
            </a:r>
            <a:r>
              <a:rPr lang="es-ES" altLang="en-US" sz="1600" dirty="0" smtClean="0">
                <a:latin typeface="Trebuchet MS" pitchFamily="34" charset="0"/>
                <a:ea typeface="Trebuchet MS" pitchFamily="34" charset="0"/>
                <a:cs typeface="Trebuchet MS" pitchFamily="34" charset="0"/>
                <a:sym typeface="Trebuchet MS" pitchFamily="34" charset="0"/>
              </a:rPr>
              <a:t> TBA </a:t>
            </a:r>
            <a:r>
              <a:rPr lang="es-ES" altLang="en-US" sz="1600" dirty="0" err="1" smtClean="0">
                <a:latin typeface="Trebuchet MS" pitchFamily="34" charset="0"/>
                <a:ea typeface="Trebuchet MS" pitchFamily="34" charset="0"/>
                <a:cs typeface="Trebuchet MS" pitchFamily="34" charset="0"/>
                <a:sym typeface="Trebuchet MS" pitchFamily="34" charset="0"/>
              </a:rPr>
              <a:t>agreements</a:t>
            </a:r>
            <a:r>
              <a:rPr lang="es-ES" altLang="en-US" sz="1600" dirty="0" smtClean="0">
                <a:latin typeface="Trebuchet MS" pitchFamily="34" charset="0"/>
                <a:ea typeface="Trebuchet MS" pitchFamily="34" charset="0"/>
                <a:cs typeface="Trebuchet MS" pitchFamily="34" charset="0"/>
                <a:sym typeface="Trebuchet MS" pitchFamily="34" charset="0"/>
              </a:rPr>
              <a:t> and/</a:t>
            </a:r>
            <a:r>
              <a:rPr lang="es-ES" altLang="en-US" sz="1600" dirty="0" err="1" smtClean="0">
                <a:latin typeface="Trebuchet MS" pitchFamily="34" charset="0"/>
                <a:ea typeface="Trebuchet MS" pitchFamily="34" charset="0"/>
                <a:cs typeface="Trebuchet MS" pitchFamily="34" charset="0"/>
                <a:sym typeface="Trebuchet MS" pitchFamily="34" charset="0"/>
              </a:rPr>
              <a:t>or</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arrangements</a:t>
            </a:r>
            <a:r>
              <a:rPr lang="es-ES" altLang="en-US" sz="1600" dirty="0" smtClean="0">
                <a:latin typeface="Trebuchet MS" pitchFamily="34" charset="0"/>
                <a:ea typeface="Trebuchet MS" pitchFamily="34" charset="0"/>
                <a:cs typeface="Trebuchet MS" pitchFamily="34" charset="0"/>
                <a:sym typeface="Trebuchet MS" pitchFamily="34" charset="0"/>
              </a:rPr>
              <a:t>. </a:t>
            </a:r>
            <a:endParaRPr lang="en-GB" altLang="en-US" sz="1600" dirty="0"/>
          </a:p>
        </p:txBody>
      </p:sp>
      <p:sp>
        <p:nvSpPr>
          <p:cNvPr id="7" name="TextBox 6"/>
          <p:cNvSpPr txBox="1"/>
          <p:nvPr/>
        </p:nvSpPr>
        <p:spPr>
          <a:xfrm>
            <a:off x="1475656" y="3717032"/>
            <a:ext cx="6480720" cy="2062103"/>
          </a:xfrm>
          <a:prstGeom prst="rect">
            <a:avLst/>
          </a:prstGeom>
          <a:noFill/>
          <a:ln>
            <a:solidFill>
              <a:schemeClr val="accent1"/>
            </a:solidFill>
          </a:ln>
        </p:spPr>
        <p:txBody>
          <a:bodyPr wrap="square">
            <a:spAutoFit/>
          </a:bodyPr>
          <a:lstStyle/>
          <a:p>
            <a:pPr>
              <a:defRPr/>
            </a:pPr>
            <a:r>
              <a:rPr lang="es-ES" altLang="en-US" sz="1600" dirty="0" smtClean="0">
                <a:latin typeface="Trebuchet MS" pitchFamily="34" charset="0"/>
                <a:ea typeface="Trebuchet MS" pitchFamily="34" charset="0"/>
                <a:cs typeface="Trebuchet MS" pitchFamily="34" charset="0"/>
                <a:sym typeface="Trebuchet MS" pitchFamily="34" charset="0"/>
              </a:rPr>
              <a:t>Are </a:t>
            </a:r>
            <a:r>
              <a:rPr lang="es-ES" altLang="en-US" sz="1600" dirty="0" err="1" smtClean="0">
                <a:latin typeface="Trebuchet MS" pitchFamily="34" charset="0"/>
                <a:ea typeface="Trebuchet MS" pitchFamily="34" charset="0"/>
                <a:cs typeface="Trebuchet MS" pitchFamily="34" charset="0"/>
                <a:sym typeface="Trebuchet MS" pitchFamily="34" charset="0"/>
              </a:rPr>
              <a:t>there</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any</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examples</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where</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the</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Draft</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Articles</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have</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been</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considered</a:t>
            </a:r>
            <a:r>
              <a:rPr lang="es-ES" altLang="en-US" sz="1600" dirty="0" smtClean="0">
                <a:latin typeface="Trebuchet MS" pitchFamily="34" charset="0"/>
                <a:ea typeface="Trebuchet MS" pitchFamily="34" charset="0"/>
                <a:cs typeface="Trebuchet MS" pitchFamily="34" charset="0"/>
                <a:sym typeface="Trebuchet MS" pitchFamily="34" charset="0"/>
              </a:rPr>
              <a:t> as a </a:t>
            </a:r>
            <a:r>
              <a:rPr lang="es-ES" altLang="en-US" sz="1600" b="1" dirty="0" err="1" smtClean="0">
                <a:latin typeface="Trebuchet MS" pitchFamily="34" charset="0"/>
                <a:ea typeface="Trebuchet MS" pitchFamily="34" charset="0"/>
                <a:cs typeface="Trebuchet MS" pitchFamily="34" charset="0"/>
                <a:sym typeface="Trebuchet MS" pitchFamily="34" charset="0"/>
              </a:rPr>
              <a:t>guide</a:t>
            </a:r>
            <a:r>
              <a:rPr lang="es-ES" altLang="en-US" sz="1600" dirty="0" smtClean="0">
                <a:latin typeface="Trebuchet MS" pitchFamily="34" charset="0"/>
                <a:ea typeface="Trebuchet MS" pitchFamily="34" charset="0"/>
                <a:cs typeface="Trebuchet MS" pitchFamily="34" charset="0"/>
                <a:sym typeface="Trebuchet MS" pitchFamily="34" charset="0"/>
              </a:rPr>
              <a:t>?</a:t>
            </a:r>
          </a:p>
          <a:p>
            <a:pPr marL="285750" indent="-285750">
              <a:buClr>
                <a:schemeClr val="accent6">
                  <a:lumMod val="75000"/>
                </a:schemeClr>
              </a:buClr>
              <a:buFont typeface="Wingdings" panose="05000000000000000000" pitchFamily="2" charset="2"/>
              <a:buChar char="§"/>
              <a:defRPr/>
            </a:pPr>
            <a:r>
              <a:rPr lang="es-ES" altLang="en-US" sz="1600" dirty="0" err="1" smtClean="0">
                <a:latin typeface="Trebuchet MS" pitchFamily="34" charset="0"/>
                <a:ea typeface="Trebuchet MS" pitchFamily="34" charset="0"/>
                <a:cs typeface="Trebuchet MS" pitchFamily="34" charset="0"/>
                <a:sym typeface="Trebuchet MS" pitchFamily="34" charset="0"/>
              </a:rPr>
              <a:t>Guarani</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Aquifer</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Agreement</a:t>
            </a:r>
            <a:r>
              <a:rPr lang="es-ES" altLang="en-US" sz="1600" dirty="0" smtClean="0">
                <a:latin typeface="Trebuchet MS" pitchFamily="34" charset="0"/>
                <a:ea typeface="Trebuchet MS" pitchFamily="34" charset="0"/>
                <a:cs typeface="Trebuchet MS" pitchFamily="34" charset="0"/>
                <a:sym typeface="Trebuchet MS" pitchFamily="34" charset="0"/>
              </a:rPr>
              <a:t>(2010)</a:t>
            </a:r>
          </a:p>
          <a:p>
            <a:pPr marL="285750" indent="-285750">
              <a:buClr>
                <a:schemeClr val="accent6">
                  <a:lumMod val="75000"/>
                </a:schemeClr>
              </a:buClr>
              <a:buFont typeface="Wingdings" panose="05000000000000000000" pitchFamily="2" charset="2"/>
              <a:buChar char="§"/>
              <a:defRPr/>
            </a:pPr>
            <a:r>
              <a:rPr lang="es-ES" altLang="en-US" sz="1600" dirty="0" smtClean="0">
                <a:latin typeface="Trebuchet MS" pitchFamily="34" charset="0"/>
                <a:ea typeface="Trebuchet MS" pitchFamily="34" charset="0"/>
                <a:cs typeface="Trebuchet MS" pitchFamily="34" charset="0"/>
                <a:sym typeface="Trebuchet MS" pitchFamily="34" charset="0"/>
              </a:rPr>
              <a:t>UNECE </a:t>
            </a:r>
            <a:r>
              <a:rPr lang="es-ES" altLang="en-US" sz="1600" dirty="0" err="1" smtClean="0">
                <a:latin typeface="Trebuchet MS" pitchFamily="34" charset="0"/>
                <a:ea typeface="Trebuchet MS" pitchFamily="34" charset="0"/>
                <a:cs typeface="Trebuchet MS" pitchFamily="34" charset="0"/>
                <a:sym typeface="Trebuchet MS" pitchFamily="34" charset="0"/>
              </a:rPr>
              <a:t>Model</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Provisions</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err="1" smtClean="0">
                <a:latin typeface="Trebuchet MS" pitchFamily="34" charset="0"/>
                <a:ea typeface="Trebuchet MS" pitchFamily="34" charset="0"/>
                <a:cs typeface="Trebuchet MS" pitchFamily="34" charset="0"/>
                <a:sym typeface="Trebuchet MS" pitchFamily="34" charset="0"/>
              </a:rPr>
              <a:t>on</a:t>
            </a:r>
            <a:r>
              <a:rPr lang="es-ES" altLang="en-US" sz="1600" dirty="0" smtClean="0">
                <a:latin typeface="Trebuchet MS" pitchFamily="34" charset="0"/>
                <a:ea typeface="Trebuchet MS" pitchFamily="34" charset="0"/>
                <a:cs typeface="Trebuchet MS" pitchFamily="34" charset="0"/>
                <a:sym typeface="Trebuchet MS" pitchFamily="34" charset="0"/>
              </a:rPr>
              <a:t> Transboundary </a:t>
            </a:r>
            <a:r>
              <a:rPr lang="es-ES" altLang="en-US" sz="1600" dirty="0" err="1" smtClean="0">
                <a:latin typeface="Trebuchet MS" pitchFamily="34" charset="0"/>
                <a:ea typeface="Trebuchet MS" pitchFamily="34" charset="0"/>
                <a:cs typeface="Trebuchet MS" pitchFamily="34" charset="0"/>
                <a:sym typeface="Trebuchet MS" pitchFamily="34" charset="0"/>
              </a:rPr>
              <a:t>Groundwaters</a:t>
            </a:r>
            <a:r>
              <a:rPr lang="es-ES" altLang="en-US" sz="1600" dirty="0" smtClean="0">
                <a:latin typeface="Trebuchet MS" pitchFamily="34" charset="0"/>
                <a:ea typeface="Trebuchet MS" pitchFamily="34" charset="0"/>
                <a:cs typeface="Trebuchet MS" pitchFamily="34" charset="0"/>
                <a:sym typeface="Trebuchet MS" pitchFamily="34" charset="0"/>
              </a:rPr>
              <a:t> </a:t>
            </a:r>
            <a:r>
              <a:rPr lang="es-ES" altLang="en-US" sz="1600" dirty="0">
                <a:latin typeface="Trebuchet MS" pitchFamily="34" charset="0"/>
                <a:ea typeface="Trebuchet MS" pitchFamily="34" charset="0"/>
                <a:cs typeface="Trebuchet MS" pitchFamily="34" charset="0"/>
                <a:sym typeface="Trebuchet MS" pitchFamily="34" charset="0"/>
              </a:rPr>
              <a:t>(2012)</a:t>
            </a:r>
          </a:p>
          <a:p>
            <a:pPr marL="342900" indent="-342900">
              <a:buClr>
                <a:schemeClr val="accent6">
                  <a:lumMod val="75000"/>
                </a:schemeClr>
              </a:buClr>
              <a:buFont typeface="Wingdings" panose="05000000000000000000" pitchFamily="2" charset="2"/>
              <a:buChar char="§"/>
              <a:defRPr/>
            </a:pPr>
            <a:r>
              <a:rPr lang="es-ES" altLang="en-US" sz="1600" dirty="0" err="1">
                <a:latin typeface="Trebuchet MS" pitchFamily="34" charset="0"/>
                <a:ea typeface="Trebuchet MS" pitchFamily="34" charset="0"/>
                <a:cs typeface="Trebuchet MS" pitchFamily="34" charset="0"/>
                <a:sym typeface="Trebuchet MS" pitchFamily="34" charset="0"/>
              </a:rPr>
              <a:t>Memorandum</a:t>
            </a:r>
            <a:r>
              <a:rPr lang="es-ES" altLang="en-US" sz="1600" dirty="0">
                <a:latin typeface="Trebuchet MS" pitchFamily="34" charset="0"/>
                <a:ea typeface="Trebuchet MS" pitchFamily="34" charset="0"/>
                <a:cs typeface="Trebuchet MS" pitchFamily="34" charset="0"/>
                <a:sym typeface="Trebuchet MS" pitchFamily="34" charset="0"/>
              </a:rPr>
              <a:t> of </a:t>
            </a:r>
            <a:r>
              <a:rPr lang="es-ES" altLang="en-US" sz="1600" dirty="0" err="1">
                <a:latin typeface="Trebuchet MS" pitchFamily="34" charset="0"/>
                <a:ea typeface="Trebuchet MS" pitchFamily="34" charset="0"/>
                <a:cs typeface="Trebuchet MS" pitchFamily="34" charset="0"/>
                <a:sym typeface="Trebuchet MS" pitchFamily="34" charset="0"/>
              </a:rPr>
              <a:t>Understanding</a:t>
            </a:r>
            <a:r>
              <a:rPr lang="es-ES" altLang="en-US" sz="1600" dirty="0">
                <a:latin typeface="Trebuchet MS" pitchFamily="34" charset="0"/>
                <a:ea typeface="Trebuchet MS" pitchFamily="34" charset="0"/>
                <a:cs typeface="Trebuchet MS" pitchFamily="34" charset="0"/>
                <a:sym typeface="Trebuchet MS" pitchFamily="34" charset="0"/>
              </a:rPr>
              <a:t> for </a:t>
            </a:r>
            <a:r>
              <a:rPr lang="es-ES" altLang="en-US" sz="1600" dirty="0" err="1">
                <a:latin typeface="Trebuchet MS" pitchFamily="34" charset="0"/>
                <a:ea typeface="Trebuchet MS" pitchFamily="34" charset="0"/>
                <a:cs typeface="Trebuchet MS" pitchFamily="34" charset="0"/>
                <a:sym typeface="Trebuchet MS" pitchFamily="34" charset="0"/>
              </a:rPr>
              <a:t>the</a:t>
            </a:r>
            <a:r>
              <a:rPr lang="es-ES" altLang="en-US" sz="1600" dirty="0">
                <a:latin typeface="Trebuchet MS" pitchFamily="34" charset="0"/>
                <a:ea typeface="Trebuchet MS" pitchFamily="34" charset="0"/>
                <a:cs typeface="Trebuchet MS" pitchFamily="34" charset="0"/>
                <a:sym typeface="Trebuchet MS" pitchFamily="34" charset="0"/>
              </a:rPr>
              <a:t> Establishment of a </a:t>
            </a:r>
            <a:r>
              <a:rPr lang="es-ES" altLang="en-US" sz="1600" dirty="0" err="1">
                <a:latin typeface="Trebuchet MS" pitchFamily="34" charset="0"/>
                <a:ea typeface="Trebuchet MS" pitchFamily="34" charset="0"/>
                <a:cs typeface="Trebuchet MS" pitchFamily="34" charset="0"/>
                <a:sym typeface="Trebuchet MS" pitchFamily="34" charset="0"/>
              </a:rPr>
              <a:t>Consultation</a:t>
            </a:r>
            <a:r>
              <a:rPr lang="es-ES" altLang="en-US" sz="1600" dirty="0">
                <a:latin typeface="Trebuchet MS" pitchFamily="34" charset="0"/>
                <a:ea typeface="Trebuchet MS" pitchFamily="34" charset="0"/>
                <a:cs typeface="Trebuchet MS" pitchFamily="34" charset="0"/>
                <a:sym typeface="Trebuchet MS" pitchFamily="34" charset="0"/>
              </a:rPr>
              <a:t> </a:t>
            </a:r>
            <a:r>
              <a:rPr lang="es-ES" altLang="en-US" sz="1600" dirty="0" err="1">
                <a:latin typeface="Trebuchet MS" pitchFamily="34" charset="0"/>
                <a:ea typeface="Trebuchet MS" pitchFamily="34" charset="0"/>
                <a:cs typeface="Trebuchet MS" pitchFamily="34" charset="0"/>
                <a:sym typeface="Trebuchet MS" pitchFamily="34" charset="0"/>
              </a:rPr>
              <a:t>Mechanism</a:t>
            </a:r>
            <a:r>
              <a:rPr lang="es-ES" altLang="en-US" sz="1600" dirty="0">
                <a:latin typeface="Trebuchet MS" pitchFamily="34" charset="0"/>
                <a:ea typeface="Trebuchet MS" pitchFamily="34" charset="0"/>
                <a:cs typeface="Trebuchet MS" pitchFamily="34" charset="0"/>
                <a:sym typeface="Trebuchet MS" pitchFamily="34" charset="0"/>
              </a:rPr>
              <a:t> for </a:t>
            </a:r>
            <a:r>
              <a:rPr lang="es-ES" altLang="en-US" sz="1600" dirty="0" err="1">
                <a:latin typeface="Trebuchet MS" pitchFamily="34" charset="0"/>
                <a:ea typeface="Trebuchet MS" pitchFamily="34" charset="0"/>
                <a:cs typeface="Trebuchet MS" pitchFamily="34" charset="0"/>
                <a:sym typeface="Trebuchet MS" pitchFamily="34" charset="0"/>
              </a:rPr>
              <a:t>the</a:t>
            </a:r>
            <a:r>
              <a:rPr lang="es-ES" altLang="en-US" sz="1600" dirty="0">
                <a:latin typeface="Trebuchet MS" pitchFamily="34" charset="0"/>
                <a:ea typeface="Trebuchet MS" pitchFamily="34" charset="0"/>
                <a:cs typeface="Trebuchet MS" pitchFamily="34" charset="0"/>
                <a:sym typeface="Trebuchet MS" pitchFamily="34" charset="0"/>
              </a:rPr>
              <a:t> </a:t>
            </a:r>
            <a:r>
              <a:rPr lang="es-ES" altLang="en-US" sz="1600" dirty="0" err="1">
                <a:latin typeface="Trebuchet MS" pitchFamily="34" charset="0"/>
                <a:ea typeface="Trebuchet MS" pitchFamily="34" charset="0"/>
                <a:cs typeface="Trebuchet MS" pitchFamily="34" charset="0"/>
                <a:sym typeface="Trebuchet MS" pitchFamily="34" charset="0"/>
              </a:rPr>
              <a:t>Integrated</a:t>
            </a:r>
            <a:r>
              <a:rPr lang="es-ES" altLang="en-US" sz="1600" dirty="0">
                <a:latin typeface="Trebuchet MS" pitchFamily="34" charset="0"/>
                <a:ea typeface="Trebuchet MS" pitchFamily="34" charset="0"/>
                <a:cs typeface="Trebuchet MS" pitchFamily="34" charset="0"/>
                <a:sym typeface="Trebuchet MS" pitchFamily="34" charset="0"/>
              </a:rPr>
              <a:t> Management of </a:t>
            </a:r>
            <a:r>
              <a:rPr lang="es-ES" altLang="en-US" sz="1600" dirty="0" err="1">
                <a:latin typeface="Trebuchet MS" pitchFamily="34" charset="0"/>
                <a:ea typeface="Trebuchet MS" pitchFamily="34" charset="0"/>
                <a:cs typeface="Trebuchet MS" pitchFamily="34" charset="0"/>
                <a:sym typeface="Trebuchet MS" pitchFamily="34" charset="0"/>
              </a:rPr>
              <a:t>the</a:t>
            </a:r>
            <a:r>
              <a:rPr lang="es-ES" altLang="en-US" sz="1600" dirty="0">
                <a:latin typeface="Trebuchet MS" pitchFamily="34" charset="0"/>
                <a:ea typeface="Trebuchet MS" pitchFamily="34" charset="0"/>
                <a:cs typeface="Trebuchet MS" pitchFamily="34" charset="0"/>
                <a:sym typeface="Trebuchet MS" pitchFamily="34" charset="0"/>
              </a:rPr>
              <a:t> </a:t>
            </a:r>
            <a:r>
              <a:rPr lang="es-ES" altLang="en-US" sz="1600" dirty="0" err="1">
                <a:latin typeface="Trebuchet MS" pitchFamily="34" charset="0"/>
                <a:ea typeface="Trebuchet MS" pitchFamily="34" charset="0"/>
                <a:cs typeface="Trebuchet MS" pitchFamily="34" charset="0"/>
                <a:sym typeface="Trebuchet MS" pitchFamily="34" charset="0"/>
              </a:rPr>
              <a:t>Water</a:t>
            </a:r>
            <a:r>
              <a:rPr lang="es-ES" altLang="en-US" sz="1600" dirty="0">
                <a:latin typeface="Trebuchet MS" pitchFamily="34" charset="0"/>
                <a:ea typeface="Trebuchet MS" pitchFamily="34" charset="0"/>
                <a:cs typeface="Trebuchet MS" pitchFamily="34" charset="0"/>
                <a:sym typeface="Trebuchet MS" pitchFamily="34" charset="0"/>
              </a:rPr>
              <a:t> </a:t>
            </a:r>
            <a:r>
              <a:rPr lang="es-ES" altLang="en-US" sz="1600" dirty="0" err="1">
                <a:latin typeface="Trebuchet MS" pitchFamily="34" charset="0"/>
                <a:ea typeface="Trebuchet MS" pitchFamily="34" charset="0"/>
                <a:cs typeface="Trebuchet MS" pitchFamily="34" charset="0"/>
                <a:sym typeface="Trebuchet MS" pitchFamily="34" charset="0"/>
              </a:rPr>
              <a:t>Resources</a:t>
            </a:r>
            <a:r>
              <a:rPr lang="es-ES" altLang="en-US" sz="1600" dirty="0">
                <a:latin typeface="Trebuchet MS" pitchFamily="34" charset="0"/>
                <a:ea typeface="Trebuchet MS" pitchFamily="34" charset="0"/>
                <a:cs typeface="Trebuchet MS" pitchFamily="34" charset="0"/>
                <a:sym typeface="Trebuchet MS" pitchFamily="34" charset="0"/>
              </a:rPr>
              <a:t> of </a:t>
            </a:r>
            <a:r>
              <a:rPr lang="es-ES" altLang="en-US" sz="1600" dirty="0" err="1">
                <a:latin typeface="Trebuchet MS" pitchFamily="34" charset="0"/>
                <a:ea typeface="Trebuchet MS" pitchFamily="34" charset="0"/>
                <a:cs typeface="Trebuchet MS" pitchFamily="34" charset="0"/>
                <a:sym typeface="Trebuchet MS" pitchFamily="34" charset="0"/>
              </a:rPr>
              <a:t>the</a:t>
            </a:r>
            <a:r>
              <a:rPr lang="es-ES" altLang="en-US" sz="1600" dirty="0">
                <a:latin typeface="Trebuchet MS" pitchFamily="34" charset="0"/>
                <a:ea typeface="Trebuchet MS" pitchFamily="34" charset="0"/>
                <a:cs typeface="Trebuchet MS" pitchFamily="34" charset="0"/>
                <a:sym typeface="Trebuchet MS" pitchFamily="34" charset="0"/>
              </a:rPr>
              <a:t> </a:t>
            </a:r>
            <a:r>
              <a:rPr lang="es-ES" altLang="en-US" sz="1600" dirty="0" err="1">
                <a:latin typeface="Trebuchet MS" pitchFamily="34" charset="0"/>
                <a:ea typeface="Trebuchet MS" pitchFamily="34" charset="0"/>
                <a:cs typeface="Trebuchet MS" pitchFamily="34" charset="0"/>
                <a:sym typeface="Trebuchet MS" pitchFamily="34" charset="0"/>
              </a:rPr>
              <a:t>Iullemeden</a:t>
            </a:r>
            <a:r>
              <a:rPr lang="es-ES" altLang="en-US" sz="1600" dirty="0">
                <a:latin typeface="Trebuchet MS" pitchFamily="34" charset="0"/>
                <a:ea typeface="Trebuchet MS" pitchFamily="34" charset="0"/>
                <a:cs typeface="Trebuchet MS" pitchFamily="34" charset="0"/>
                <a:sym typeface="Trebuchet MS" pitchFamily="34" charset="0"/>
              </a:rPr>
              <a:t>, </a:t>
            </a:r>
            <a:r>
              <a:rPr lang="es-ES" altLang="en-US" sz="1600" dirty="0" err="1">
                <a:latin typeface="Trebuchet MS" pitchFamily="34" charset="0"/>
                <a:ea typeface="Trebuchet MS" pitchFamily="34" charset="0"/>
                <a:cs typeface="Trebuchet MS" pitchFamily="34" charset="0"/>
                <a:sym typeface="Trebuchet MS" pitchFamily="34" charset="0"/>
              </a:rPr>
              <a:t>Taoudeni</a:t>
            </a:r>
            <a:r>
              <a:rPr lang="es-ES" altLang="en-US" sz="1600" dirty="0">
                <a:latin typeface="Trebuchet MS" pitchFamily="34" charset="0"/>
                <a:ea typeface="Trebuchet MS" pitchFamily="34" charset="0"/>
                <a:cs typeface="Trebuchet MS" pitchFamily="34" charset="0"/>
                <a:sym typeface="Trebuchet MS" pitchFamily="34" charset="0"/>
              </a:rPr>
              <a:t>/</a:t>
            </a:r>
            <a:r>
              <a:rPr lang="es-ES" altLang="en-US" sz="1600" dirty="0" err="1">
                <a:latin typeface="Trebuchet MS" pitchFamily="34" charset="0"/>
                <a:ea typeface="Trebuchet MS" pitchFamily="34" charset="0"/>
                <a:cs typeface="Trebuchet MS" pitchFamily="34" charset="0"/>
                <a:sym typeface="Trebuchet MS" pitchFamily="34" charset="0"/>
              </a:rPr>
              <a:t>Tanezrouft</a:t>
            </a:r>
            <a:r>
              <a:rPr lang="es-ES" altLang="en-US" sz="1600" dirty="0">
                <a:latin typeface="Trebuchet MS" pitchFamily="34" charset="0"/>
                <a:ea typeface="Trebuchet MS" pitchFamily="34" charset="0"/>
                <a:cs typeface="Trebuchet MS" pitchFamily="34" charset="0"/>
                <a:sym typeface="Trebuchet MS" pitchFamily="34" charset="0"/>
              </a:rPr>
              <a:t> </a:t>
            </a:r>
            <a:r>
              <a:rPr lang="es-ES" altLang="en-US" sz="1600" dirty="0" err="1">
                <a:latin typeface="Trebuchet MS" pitchFamily="34" charset="0"/>
                <a:ea typeface="Trebuchet MS" pitchFamily="34" charset="0"/>
                <a:cs typeface="Trebuchet MS" pitchFamily="34" charset="0"/>
                <a:sym typeface="Trebuchet MS" pitchFamily="34" charset="0"/>
              </a:rPr>
              <a:t>Aquifer</a:t>
            </a:r>
            <a:r>
              <a:rPr lang="es-ES" altLang="en-US" sz="1600" dirty="0">
                <a:latin typeface="Trebuchet MS" pitchFamily="34" charset="0"/>
                <a:ea typeface="Trebuchet MS" pitchFamily="34" charset="0"/>
                <a:cs typeface="Trebuchet MS" pitchFamily="34" charset="0"/>
                <a:sym typeface="Trebuchet MS" pitchFamily="34" charset="0"/>
              </a:rPr>
              <a:t> </a:t>
            </a:r>
            <a:r>
              <a:rPr lang="es-ES" altLang="en-US" sz="1600" dirty="0" err="1">
                <a:latin typeface="Trebuchet MS" pitchFamily="34" charset="0"/>
                <a:ea typeface="Trebuchet MS" pitchFamily="34" charset="0"/>
                <a:cs typeface="Trebuchet MS" pitchFamily="34" charset="0"/>
                <a:sym typeface="Trebuchet MS" pitchFamily="34" charset="0"/>
              </a:rPr>
              <a:t>System</a:t>
            </a:r>
            <a:r>
              <a:rPr lang="es-ES" altLang="en-US" sz="1600" dirty="0">
                <a:latin typeface="Trebuchet MS" pitchFamily="34" charset="0"/>
                <a:ea typeface="Trebuchet MS" pitchFamily="34" charset="0"/>
                <a:cs typeface="Trebuchet MS" pitchFamily="34" charset="0"/>
                <a:sym typeface="Trebuchet MS" pitchFamily="34" charset="0"/>
              </a:rPr>
              <a:t>(2014)</a:t>
            </a:r>
          </a:p>
        </p:txBody>
      </p:sp>
    </p:spTree>
    <p:extLst>
      <p:ext uri="{BB962C8B-B14F-4D97-AF65-F5344CB8AC3E}">
        <p14:creationId xmlns:p14="http://schemas.microsoft.com/office/powerpoint/2010/main" val="1326906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715000" y="5962191"/>
            <a:ext cx="3429000" cy="923193"/>
          </a:xfrm>
          <a:prstGeom prst="rect">
            <a:avLst/>
          </a:prstGeom>
        </p:spPr>
      </p:pic>
      <p:sp>
        <p:nvSpPr>
          <p:cNvPr id="8" name="Title 2"/>
          <p:cNvSpPr txBox="1">
            <a:spLocks/>
          </p:cNvSpPr>
          <p:nvPr/>
        </p:nvSpPr>
        <p:spPr>
          <a:xfrm>
            <a:off x="457200" y="188640"/>
            <a:ext cx="670708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a:solidFill>
                  <a:schemeClr val="accent6">
                    <a:lumMod val="75000"/>
                  </a:schemeClr>
                </a:solidFill>
              </a:rPr>
              <a:t>International Law of TBAs </a:t>
            </a:r>
            <a:endParaRPr lang="en-GB" b="1" dirty="0" smtClean="0">
              <a:solidFill>
                <a:schemeClr val="accent6">
                  <a:lumMod val="75000"/>
                </a:schemeClr>
              </a:solidFill>
            </a:endParaRPr>
          </a:p>
          <a:p>
            <a:r>
              <a:rPr lang="en-GB" sz="2800" dirty="0" smtClean="0">
                <a:solidFill>
                  <a:schemeClr val="accent6">
                    <a:lumMod val="75000"/>
                  </a:schemeClr>
                </a:solidFill>
              </a:rPr>
              <a:t>The potential role of the Draft Articles</a:t>
            </a:r>
            <a:endParaRPr lang="en-GB" sz="2800" dirty="0">
              <a:solidFill>
                <a:schemeClr val="accent6">
                  <a:lumMod val="75000"/>
                </a:schemeClr>
              </a:solidFill>
            </a:endParaRPr>
          </a:p>
        </p:txBody>
      </p:sp>
      <p:sp>
        <p:nvSpPr>
          <p:cNvPr id="5" name="TextBox 16"/>
          <p:cNvSpPr txBox="1">
            <a:spLocks noChangeArrowheads="1"/>
          </p:cNvSpPr>
          <p:nvPr/>
        </p:nvSpPr>
        <p:spPr bwMode="auto">
          <a:xfrm>
            <a:off x="347664" y="1844824"/>
            <a:ext cx="3792288" cy="13234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s-ES" altLang="en-US" sz="1600" dirty="0" smtClean="0">
                <a:latin typeface="Trebuchet MS" pitchFamily="34" charset="0"/>
                <a:ea typeface="Trebuchet MS" pitchFamily="34" charset="0"/>
                <a:cs typeface="Trebuchet MS" pitchFamily="34" charset="0"/>
                <a:sym typeface="Trebuchet MS" pitchFamily="34" charset="0"/>
              </a:rPr>
              <a:t>SDG 6.5 “</a:t>
            </a:r>
            <a:r>
              <a:rPr lang="en-GB" altLang="en-US" sz="1600" dirty="0" smtClean="0">
                <a:latin typeface="Trebuchet MS" pitchFamily="34" charset="0"/>
                <a:ea typeface="Trebuchet MS" pitchFamily="34" charset="0"/>
                <a:cs typeface="Trebuchet MS" pitchFamily="34" charset="0"/>
                <a:sym typeface="Trebuchet MS" pitchFamily="34" charset="0"/>
              </a:rPr>
              <a:t>By </a:t>
            </a:r>
            <a:r>
              <a:rPr lang="en-GB" altLang="en-US" sz="1600" dirty="0">
                <a:latin typeface="Trebuchet MS" pitchFamily="34" charset="0"/>
                <a:ea typeface="Trebuchet MS" pitchFamily="34" charset="0"/>
                <a:cs typeface="Trebuchet MS" pitchFamily="34" charset="0"/>
                <a:sym typeface="Trebuchet MS" pitchFamily="34" charset="0"/>
              </a:rPr>
              <a:t>2030, implement integrated water resources management at all levels, </a:t>
            </a:r>
            <a:r>
              <a:rPr lang="en-GB" altLang="en-US" sz="1600" b="1" dirty="0">
                <a:latin typeface="Trebuchet MS" pitchFamily="34" charset="0"/>
                <a:ea typeface="Trebuchet MS" pitchFamily="34" charset="0"/>
                <a:cs typeface="Trebuchet MS" pitchFamily="34" charset="0"/>
                <a:sym typeface="Trebuchet MS" pitchFamily="34" charset="0"/>
              </a:rPr>
              <a:t>including through transboundary cooperation </a:t>
            </a:r>
            <a:r>
              <a:rPr lang="en-GB" altLang="en-US" sz="1600" b="1" u="sng" dirty="0">
                <a:latin typeface="Trebuchet MS" pitchFamily="34" charset="0"/>
                <a:ea typeface="Trebuchet MS" pitchFamily="34" charset="0"/>
                <a:cs typeface="Trebuchet MS" pitchFamily="34" charset="0"/>
                <a:sym typeface="Trebuchet MS" pitchFamily="34" charset="0"/>
              </a:rPr>
              <a:t>as appropriate</a:t>
            </a:r>
            <a:r>
              <a:rPr lang="en-GB" altLang="en-US" sz="1600" b="1" dirty="0">
                <a:latin typeface="Trebuchet MS" pitchFamily="34" charset="0"/>
                <a:ea typeface="Trebuchet MS" pitchFamily="34" charset="0"/>
                <a:cs typeface="Trebuchet MS" pitchFamily="34" charset="0"/>
                <a:sym typeface="Trebuchet MS" pitchFamily="34" charset="0"/>
              </a:rPr>
              <a:t>.</a:t>
            </a:r>
            <a:r>
              <a:rPr lang="en-GB" altLang="en-US" sz="1600" dirty="0">
                <a:latin typeface="Trebuchet MS" pitchFamily="34" charset="0"/>
                <a:ea typeface="Trebuchet MS" pitchFamily="34" charset="0"/>
                <a:cs typeface="Trebuchet MS" pitchFamily="34" charset="0"/>
                <a:sym typeface="Trebuchet MS" pitchFamily="34" charset="0"/>
              </a:rPr>
              <a:t>”</a:t>
            </a:r>
            <a:endParaRPr lang="en-GB" altLang="en-US" sz="1600" dirty="0"/>
          </a:p>
        </p:txBody>
      </p:sp>
      <p:sp>
        <p:nvSpPr>
          <p:cNvPr id="6" name="TextBox 17"/>
          <p:cNvSpPr txBox="1">
            <a:spLocks noChangeArrowheads="1"/>
          </p:cNvSpPr>
          <p:nvPr/>
        </p:nvSpPr>
        <p:spPr bwMode="auto">
          <a:xfrm>
            <a:off x="4499992" y="1556792"/>
            <a:ext cx="4320480" cy="181588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s-ES" altLang="en-US" sz="1600" dirty="0" err="1" smtClean="0">
                <a:latin typeface="Trebuchet MS" pitchFamily="34" charset="0"/>
                <a:sym typeface="Trebuchet MS" pitchFamily="34" charset="0"/>
              </a:rPr>
              <a:t>Indicator</a:t>
            </a:r>
            <a:r>
              <a:rPr lang="es-ES" altLang="en-US" sz="1600" dirty="0" smtClean="0">
                <a:latin typeface="Trebuchet MS" pitchFamily="34" charset="0"/>
                <a:sym typeface="Trebuchet MS" pitchFamily="34" charset="0"/>
              </a:rPr>
              <a:t> 6.5.1 </a:t>
            </a:r>
            <a:r>
              <a:rPr lang="en-GB" altLang="en-US" sz="1600" dirty="0">
                <a:latin typeface="Trebuchet MS" pitchFamily="34" charset="0"/>
                <a:sym typeface="Trebuchet MS" pitchFamily="34" charset="0"/>
              </a:rPr>
              <a:t>Degree of integrated water resources management (IWRM) implementation</a:t>
            </a:r>
          </a:p>
          <a:p>
            <a:endParaRPr lang="en-GB" altLang="en-US" sz="1600" b="1" dirty="0" smtClean="0"/>
          </a:p>
          <a:p>
            <a:r>
              <a:rPr lang="en-GB" altLang="en-US" sz="1600" b="1" dirty="0"/>
              <a:t>Indicator 6.5.2 Proportion of transboundary basin area with an </a:t>
            </a:r>
            <a:r>
              <a:rPr lang="en-GB" altLang="en-US" sz="1600" b="1" u="sng" dirty="0"/>
              <a:t>operational arrangement </a:t>
            </a:r>
            <a:r>
              <a:rPr lang="en-GB" altLang="en-US" sz="1600" b="1" dirty="0"/>
              <a:t>for water cooperation</a:t>
            </a:r>
          </a:p>
        </p:txBody>
      </p:sp>
      <p:graphicFrame>
        <p:nvGraphicFramePr>
          <p:cNvPr id="2" name="Diagram 1"/>
          <p:cNvGraphicFramePr/>
          <p:nvPr>
            <p:extLst>
              <p:ext uri="{D42A27DB-BD31-4B8C-83A1-F6EECF244321}">
                <p14:modId xmlns:p14="http://schemas.microsoft.com/office/powerpoint/2010/main" val="1584738896"/>
              </p:ext>
            </p:extLst>
          </p:nvPr>
        </p:nvGraphicFramePr>
        <p:xfrm>
          <a:off x="-288032" y="2060848"/>
          <a:ext cx="8820472"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5883" y="4725144"/>
            <a:ext cx="1090613" cy="105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555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476672"/>
            <a:ext cx="7139136"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Conclusions</a:t>
            </a:r>
            <a:endParaRPr lang="en-GB" sz="2800" dirty="0">
              <a:solidFill>
                <a:schemeClr val="accent6">
                  <a:lumMod val="75000"/>
                </a:schemeClr>
              </a:solidFill>
            </a:endParaRPr>
          </a:p>
        </p:txBody>
      </p:sp>
      <p:sp>
        <p:nvSpPr>
          <p:cNvPr id="6" name="Line 13"/>
          <p:cNvSpPr>
            <a:spLocks noChangeShapeType="1"/>
          </p:cNvSpPr>
          <p:nvPr/>
        </p:nvSpPr>
        <p:spPr bwMode="auto">
          <a:xfrm flipV="1">
            <a:off x="1755775" y="7544197"/>
            <a:ext cx="9491663"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pic>
        <p:nvPicPr>
          <p:cNvPr id="1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8019" y="2780928"/>
            <a:ext cx="2711969" cy="180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57200" y="1879249"/>
            <a:ext cx="5410944" cy="3970318"/>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b="1" dirty="0" smtClean="0">
                <a:latin typeface="Trebuchet MS" pitchFamily="34" charset="0"/>
                <a:sym typeface="Trebuchet MS" pitchFamily="34" charset="0"/>
              </a:rPr>
              <a:t>The UNILC Draft Articles complete International Water Law by covering all TBAs and by focusing more specific on TBA peculiarities</a:t>
            </a:r>
          </a:p>
          <a:p>
            <a:pPr marL="342900" indent="-342900" algn="just">
              <a:spcBef>
                <a:spcPct val="0"/>
              </a:spcBef>
              <a:buClr>
                <a:schemeClr val="accent3">
                  <a:lumMod val="50000"/>
                </a:schemeClr>
              </a:buClr>
              <a:buFont typeface="Wingdings" panose="05000000000000000000" pitchFamily="2" charset="2"/>
              <a:buChar char="§"/>
            </a:pPr>
            <a:r>
              <a:rPr lang="en-GB" b="1" dirty="0" smtClean="0">
                <a:latin typeface="Trebuchet MS" pitchFamily="34" charset="0"/>
                <a:sym typeface="Trebuchet MS" pitchFamily="34" charset="0"/>
              </a:rPr>
              <a:t>The UNILC Draft Articles can be seen as a “flexible tool”: its general and framework nature should be seen as an advantage</a:t>
            </a:r>
          </a:p>
          <a:p>
            <a:pPr marL="342900" indent="-342900" algn="just">
              <a:spcBef>
                <a:spcPct val="0"/>
              </a:spcBef>
              <a:buClr>
                <a:schemeClr val="accent3">
                  <a:lumMod val="50000"/>
                </a:schemeClr>
              </a:buClr>
              <a:buFont typeface="Wingdings" panose="05000000000000000000" pitchFamily="2" charset="2"/>
              <a:buChar char="§"/>
            </a:pPr>
            <a:r>
              <a:rPr lang="en-GB" b="1" dirty="0" smtClean="0">
                <a:latin typeface="Trebuchet MS" pitchFamily="34" charset="0"/>
                <a:sym typeface="Trebuchet MS" pitchFamily="34" charset="0"/>
              </a:rPr>
              <a:t>The UNILC Draft Articles is a tool in the hands of those States that decide to start engaging in talks about the future management of a TBA</a:t>
            </a:r>
          </a:p>
          <a:p>
            <a:pPr marL="342900" indent="-342900" algn="just">
              <a:spcBef>
                <a:spcPct val="0"/>
              </a:spcBef>
              <a:buClr>
                <a:schemeClr val="accent3">
                  <a:lumMod val="50000"/>
                </a:schemeClr>
              </a:buClr>
              <a:buFont typeface="Courier New" panose="02070309020205020404" pitchFamily="49" charset="0"/>
              <a:buChar char="o"/>
            </a:pPr>
            <a:r>
              <a:rPr lang="en-GB" b="1" dirty="0" smtClean="0">
                <a:latin typeface="Trebuchet MS" pitchFamily="34" charset="0"/>
                <a:sym typeface="Trebuchet MS" pitchFamily="34" charset="0"/>
              </a:rPr>
              <a:t>They provide “guidance” and can be tailored to the specific needs and characteristic of the countries sharing the TBA</a:t>
            </a:r>
            <a:endParaRPr lang="en-GB" dirty="0">
              <a:latin typeface="Trebuchet MS" panose="020B0603020202020204" pitchFamily="34" charset="0"/>
            </a:endParaRPr>
          </a:p>
        </p:txBody>
      </p:sp>
    </p:spTree>
    <p:extLst>
      <p:ext uri="{BB962C8B-B14F-4D97-AF65-F5344CB8AC3E}">
        <p14:creationId xmlns:p14="http://schemas.microsoft.com/office/powerpoint/2010/main" val="22878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fELaG–1600x600-Animation-ppt.gif"/>
          <p:cNvPicPr>
            <a:picLocks noChangeAspect="1"/>
          </p:cNvPicPr>
          <p:nvPr/>
        </p:nvPicPr>
        <p:blipFill>
          <a:blip r:embed="rId2"/>
          <a:stretch>
            <a:fillRect/>
          </a:stretch>
        </p:blipFill>
        <p:spPr>
          <a:xfrm>
            <a:off x="0" y="0"/>
            <a:ext cx="9144000" cy="3543300"/>
          </a:xfrm>
          <a:prstGeom prst="rect">
            <a:avLst/>
          </a:prstGeom>
        </p:spPr>
      </p:pic>
      <p:pic>
        <p:nvPicPr>
          <p:cNvPr id="3" name="Picture 2" descr="SCfELaG logo.jpg"/>
          <p:cNvPicPr>
            <a:picLocks noChangeAspect="1"/>
          </p:cNvPicPr>
          <p:nvPr/>
        </p:nvPicPr>
        <p:blipFill>
          <a:blip r:embed="rId3"/>
          <a:stretch>
            <a:fillRect/>
          </a:stretch>
        </p:blipFill>
        <p:spPr>
          <a:xfrm>
            <a:off x="457200" y="533400"/>
            <a:ext cx="3429000" cy="923193"/>
          </a:xfrm>
          <a:prstGeom prst="rect">
            <a:avLst/>
          </a:prstGeom>
        </p:spPr>
      </p:pic>
      <p:sp>
        <p:nvSpPr>
          <p:cNvPr id="4" name="Title 1"/>
          <p:cNvSpPr txBox="1">
            <a:spLocks/>
          </p:cNvSpPr>
          <p:nvPr/>
        </p:nvSpPr>
        <p:spPr>
          <a:xfrm>
            <a:off x="395536" y="2438400"/>
            <a:ext cx="5776664" cy="108902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Francesco </a:t>
            </a:r>
            <a:r>
              <a:rPr kumimoji="0" lang="en-GB" sz="3600" b="0" i="0" u="none" strike="noStrike" kern="1200" cap="none" spc="0" normalizeH="0" noProof="0" dirty="0" err="1" smtClean="0">
                <a:ln>
                  <a:noFill/>
                </a:ln>
                <a:solidFill>
                  <a:schemeClr val="tx1"/>
                </a:solidFill>
                <a:effectLst/>
                <a:uLnTx/>
                <a:uFillTx/>
                <a:latin typeface="Arial" pitchFamily="34" charset="0"/>
                <a:ea typeface="+mj-ea"/>
                <a:cs typeface="Arial" pitchFamily="34" charset="0"/>
              </a:rPr>
              <a:t>Sindico</a:t>
            </a:r>
            <a:endParaRPr kumimoji="0" lang="en-GB" sz="3600" b="0" i="0" u="none" strike="noStrike" kern="1200" cap="none" spc="0" normalizeH="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2000" i="1" baseline="0" dirty="0" smtClean="0">
                <a:latin typeface="Arial" pitchFamily="34" charset="0"/>
                <a:ea typeface="+mj-ea"/>
                <a:cs typeface="Arial" pitchFamily="34" charset="0"/>
              </a:rPr>
              <a:t>Director, Strathclyde Centre for Environmental Law and Governance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2000" i="1" dirty="0" smtClean="0">
                <a:latin typeface="Arial" pitchFamily="34" charset="0"/>
                <a:ea typeface="+mj-ea"/>
                <a:cs typeface="Arial" pitchFamily="34" charset="0"/>
              </a:rPr>
              <a:t>Reader in International Environmental Law</a:t>
            </a:r>
            <a:endParaRPr lang="en-GB" sz="2000" i="1" baseline="0" dirty="0" smtClean="0">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Subtitle 2"/>
          <p:cNvSpPr txBox="1">
            <a:spLocks/>
          </p:cNvSpPr>
          <p:nvPr/>
        </p:nvSpPr>
        <p:spPr>
          <a:xfrm>
            <a:off x="457200" y="4776857"/>
            <a:ext cx="3657600" cy="1295400"/>
          </a:xfrm>
          <a:prstGeom prst="rect">
            <a:avLst/>
          </a:prstGeom>
        </p:spPr>
        <p:txBody>
          <a:bodyPr vert="horz" lIns="91440" tIns="45720" rIns="91440" bIns="45720" rtlCol="0">
            <a:noAutofit/>
          </a:bodyPr>
          <a:lstStyle/>
          <a:p>
            <a:pPr lvl="0">
              <a:spcBef>
                <a:spcPct val="20000"/>
              </a:spcBef>
            </a:pPr>
            <a:r>
              <a:rPr lang="en-US" sz="1600" dirty="0" smtClean="0"/>
              <a:t>University of </a:t>
            </a:r>
            <a:r>
              <a:rPr lang="en-US" sz="1600" dirty="0" err="1" smtClean="0"/>
              <a:t>Strathclyde</a:t>
            </a:r>
            <a:r>
              <a:rPr lang="en-US" sz="1600" dirty="0" smtClean="0"/>
              <a:t> Law School</a:t>
            </a:r>
          </a:p>
          <a:p>
            <a:pPr lvl="0">
              <a:spcBef>
                <a:spcPct val="20000"/>
              </a:spcBef>
            </a:pPr>
            <a:r>
              <a:rPr lang="en-US" sz="1600" dirty="0" smtClean="0"/>
              <a:t>Level 3, Lord Hope Building</a:t>
            </a:r>
          </a:p>
          <a:p>
            <a:pPr lvl="0">
              <a:spcBef>
                <a:spcPct val="20000"/>
              </a:spcBef>
            </a:pPr>
            <a:r>
              <a:rPr lang="en-US" sz="1600" dirty="0" smtClean="0"/>
              <a:t>141 St James Road Glasgow  </a:t>
            </a:r>
          </a:p>
          <a:p>
            <a:pPr lvl="0">
              <a:spcBef>
                <a:spcPct val="20000"/>
              </a:spcBef>
            </a:pPr>
            <a:r>
              <a:rPr lang="en-US" sz="1600" dirty="0" smtClean="0"/>
              <a:t>G4 0LT</a:t>
            </a:r>
          </a:p>
        </p:txBody>
      </p:sp>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739698" y="4853057"/>
            <a:ext cx="251954" cy="1359336"/>
          </a:xfrm>
          <a:prstGeom prst="rect">
            <a:avLst/>
          </a:prstGeom>
        </p:spPr>
      </p:pic>
      <p:sp>
        <p:nvSpPr>
          <p:cNvPr id="11" name="Subtitle 2"/>
          <p:cNvSpPr txBox="1">
            <a:spLocks/>
          </p:cNvSpPr>
          <p:nvPr/>
        </p:nvSpPr>
        <p:spPr>
          <a:xfrm>
            <a:off x="5067851" y="4776857"/>
            <a:ext cx="5243264" cy="1676400"/>
          </a:xfrm>
          <a:prstGeom prst="rect">
            <a:avLst/>
          </a:prstGeom>
        </p:spPr>
        <p:txBody>
          <a:bodyPr vert="horz" lIns="91440" tIns="45720" rIns="91440" bIns="45720" rtlCol="0">
            <a:normAutofit/>
          </a:bodyPr>
          <a:lstStyle/>
          <a:p>
            <a:pPr lvl="0">
              <a:spcBef>
                <a:spcPct val="20000"/>
              </a:spcBef>
              <a:spcAft>
                <a:spcPts val="600"/>
              </a:spcAft>
            </a:pPr>
            <a:r>
              <a:rPr lang="en-US" sz="1600" dirty="0" smtClean="0">
                <a:hlinkClick r:id="rId6"/>
              </a:rPr>
              <a:t>www.facebook.com/SCELG/</a:t>
            </a:r>
            <a:endParaRPr lang="en-US" sz="1600" dirty="0" smtClean="0"/>
          </a:p>
          <a:p>
            <a:pPr lvl="0">
              <a:spcBef>
                <a:spcPct val="20000"/>
              </a:spcBef>
              <a:spcAft>
                <a:spcPts val="600"/>
              </a:spcAft>
            </a:pPr>
            <a:r>
              <a:rPr lang="en-US" sz="1600" dirty="0" smtClean="0">
                <a:hlinkClick r:id="rId7"/>
              </a:rPr>
              <a:t>www.linkedin.com/groups/8297435</a:t>
            </a:r>
            <a:endParaRPr lang="en-US" sz="1600" dirty="0" smtClean="0"/>
          </a:p>
          <a:p>
            <a:pPr lvl="0">
              <a:spcBef>
                <a:spcPct val="20000"/>
              </a:spcBef>
              <a:spcAft>
                <a:spcPts val="600"/>
              </a:spcAft>
            </a:pPr>
            <a:r>
              <a:rPr lang="en-US" sz="1600" dirty="0" smtClean="0"/>
              <a:t>@</a:t>
            </a:r>
            <a:r>
              <a:rPr lang="en-US" sz="1600" dirty="0" err="1" smtClean="0"/>
              <a:t>scelg</a:t>
            </a:r>
            <a:endParaRPr lang="en-US" sz="1600" dirty="0" smtClean="0"/>
          </a:p>
          <a:p>
            <a:pPr lvl="0">
              <a:spcBef>
                <a:spcPct val="20000"/>
              </a:spcBef>
              <a:spcAft>
                <a:spcPts val="600"/>
              </a:spcAft>
            </a:pPr>
            <a:r>
              <a:rPr lang="en-US" sz="1600" dirty="0" smtClean="0"/>
              <a:t>SCELG</a:t>
            </a:r>
            <a:endParaRPr kumimoji="0" lang="en-GB" sz="16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12" name="Subtitle 2"/>
          <p:cNvSpPr txBox="1">
            <a:spLocks/>
          </p:cNvSpPr>
          <p:nvPr/>
        </p:nvSpPr>
        <p:spPr>
          <a:xfrm>
            <a:off x="457200" y="6148457"/>
            <a:ext cx="3505200" cy="480943"/>
          </a:xfrm>
          <a:prstGeom prst="rect">
            <a:avLst/>
          </a:prstGeom>
        </p:spPr>
        <p:txBody>
          <a:bodyPr vert="horz" lIns="91440" tIns="45720" rIns="91440" bIns="45720" rtlCol="0">
            <a:noAutofit/>
          </a:bodyPr>
          <a:lstStyle/>
          <a:p>
            <a:pPr lvl="0">
              <a:spcBef>
                <a:spcPct val="20000"/>
              </a:spcBef>
            </a:pPr>
            <a:r>
              <a:rPr lang="en-US" sz="1600" dirty="0" err="1" smtClean="0">
                <a:solidFill>
                  <a:schemeClr val="accent3">
                    <a:lumMod val="75000"/>
                  </a:schemeClr>
                </a:solidFill>
              </a:rPr>
              <a:t>w</a:t>
            </a:r>
            <a:r>
              <a:rPr lang="en-US" sz="1600" dirty="0" smtClean="0">
                <a:solidFill>
                  <a:schemeClr val="accent3">
                    <a:lumMod val="75000"/>
                  </a:schemeClr>
                </a:solidFill>
              </a:rPr>
              <a:t>: </a:t>
            </a:r>
            <a:r>
              <a:rPr lang="en-US" sz="1600" dirty="0" err="1" smtClean="0"/>
              <a:t>www.strath.ac.uk/scelg</a:t>
            </a:r>
            <a:r>
              <a:rPr lang="en-US" sz="1600" dirty="0" smtClean="0"/>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29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Line 13"/>
          <p:cNvSpPr>
            <a:spLocks noChangeShapeType="1"/>
          </p:cNvSpPr>
          <p:nvPr/>
        </p:nvSpPr>
        <p:spPr bwMode="auto">
          <a:xfrm flipV="1">
            <a:off x="1755775" y="7544197"/>
            <a:ext cx="9491663"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 name="TextBox 8"/>
          <p:cNvSpPr txBox="1"/>
          <p:nvPr/>
        </p:nvSpPr>
        <p:spPr>
          <a:xfrm>
            <a:off x="352747" y="2204864"/>
            <a:ext cx="2400300" cy="1384995"/>
          </a:xfrm>
          <a:prstGeom prst="rect">
            <a:avLst/>
          </a:prstGeom>
          <a:solidFill>
            <a:srgbClr val="FFC000"/>
          </a:solidFill>
          <a:ln>
            <a:solidFill>
              <a:schemeClr val="tx2"/>
            </a:solidFill>
          </a:ln>
        </p:spPr>
        <p:txBody>
          <a:bodyPr>
            <a:spAutoFit/>
          </a:bodyPr>
          <a:lstStyle/>
          <a:p>
            <a:pPr>
              <a:defRPr/>
            </a:pPr>
            <a:r>
              <a:rPr lang="en-GB" sz="2800" u="sng" dirty="0" smtClean="0">
                <a:solidFill>
                  <a:srgbClr val="3B7A6A"/>
                </a:solidFill>
                <a:latin typeface="Trebuchet MS" pitchFamily="34" charset="0"/>
                <a:sym typeface="Trebuchet MS" pitchFamily="34" charset="0"/>
              </a:rPr>
              <a:t>Substantive obligations and rights</a:t>
            </a:r>
            <a:endParaRPr lang="en-GB" sz="2800" u="sng" dirty="0">
              <a:solidFill>
                <a:schemeClr val="accent1">
                  <a:lumMod val="75000"/>
                </a:schemeClr>
              </a:solidFill>
              <a:latin typeface="Trebuchet MS" panose="020B0603020202020204" pitchFamily="34" charset="0"/>
            </a:endParaRPr>
          </a:p>
        </p:txBody>
      </p:sp>
      <p:sp>
        <p:nvSpPr>
          <p:cNvPr id="10" name="TextBox 9"/>
          <p:cNvSpPr txBox="1"/>
          <p:nvPr/>
        </p:nvSpPr>
        <p:spPr>
          <a:xfrm>
            <a:off x="6420172" y="2204864"/>
            <a:ext cx="2400300" cy="954107"/>
          </a:xfrm>
          <a:prstGeom prst="rect">
            <a:avLst/>
          </a:prstGeom>
          <a:solidFill>
            <a:srgbClr val="92D050"/>
          </a:solidFill>
          <a:ln>
            <a:solidFill>
              <a:schemeClr val="tx2"/>
            </a:solidFill>
          </a:ln>
        </p:spPr>
        <p:txBody>
          <a:bodyPr>
            <a:spAutoFit/>
          </a:bodyPr>
          <a:lstStyle/>
          <a:p>
            <a:pPr>
              <a:defRPr/>
            </a:pPr>
            <a:r>
              <a:rPr lang="en-GB" altLang="en-US" sz="2800" dirty="0" smtClean="0">
                <a:solidFill>
                  <a:srgbClr val="3B7A6A"/>
                </a:solidFill>
                <a:latin typeface="Trebuchet MS" pitchFamily="34" charset="0"/>
                <a:ea typeface="Trebuchet MS" pitchFamily="34" charset="0"/>
                <a:cs typeface="Trebuchet MS" pitchFamily="34" charset="0"/>
                <a:sym typeface="Trebuchet MS" pitchFamily="34" charset="0"/>
              </a:rPr>
              <a:t>Procedural obligations</a:t>
            </a:r>
            <a:endParaRPr lang="en-GB" sz="2800" dirty="0">
              <a:solidFill>
                <a:schemeClr val="accent1">
                  <a:lumMod val="75000"/>
                </a:schemeClr>
              </a:solidFill>
              <a:latin typeface="Trebuchet MS" panose="020B0603020202020204" pitchFamily="34" charset="0"/>
            </a:endParaRPr>
          </a:p>
        </p:txBody>
      </p:sp>
      <p:sp>
        <p:nvSpPr>
          <p:cNvPr id="11" name="TextBox 10"/>
          <p:cNvSpPr txBox="1"/>
          <p:nvPr/>
        </p:nvSpPr>
        <p:spPr>
          <a:xfrm>
            <a:off x="2049784" y="4271789"/>
            <a:ext cx="4800600" cy="523875"/>
          </a:xfrm>
          <a:prstGeom prst="rect">
            <a:avLst/>
          </a:prstGeom>
          <a:solidFill>
            <a:schemeClr val="accent1">
              <a:lumMod val="20000"/>
              <a:lumOff val="80000"/>
            </a:schemeClr>
          </a:solidFill>
          <a:ln>
            <a:solidFill>
              <a:schemeClr val="tx2"/>
            </a:solidFill>
          </a:ln>
        </p:spPr>
        <p:txBody>
          <a:bodyPr>
            <a:spAutoFit/>
          </a:bodyPr>
          <a:lstStyle/>
          <a:p>
            <a:pPr algn="ctr">
              <a:defRPr/>
            </a:pPr>
            <a:r>
              <a:rPr lang="en-GB" altLang="en-US" sz="2800" dirty="0" smtClean="0">
                <a:solidFill>
                  <a:srgbClr val="3B7A6A"/>
                </a:solidFill>
                <a:latin typeface="Trebuchet MS" pitchFamily="34" charset="0"/>
                <a:ea typeface="Trebuchet MS" pitchFamily="34" charset="0"/>
                <a:cs typeface="Trebuchet MS" pitchFamily="34" charset="0"/>
                <a:sym typeface="Trebuchet MS" pitchFamily="34" charset="0"/>
              </a:rPr>
              <a:t>Institutional mechanism</a:t>
            </a:r>
            <a:endParaRPr lang="en-GB" sz="2800" dirty="0">
              <a:solidFill>
                <a:schemeClr val="accent1">
                  <a:lumMod val="75000"/>
                </a:schemeClr>
              </a:solidFill>
              <a:latin typeface="Trebuchet MS" panose="020B0603020202020204" pitchFamily="34" charset="0"/>
            </a:endParaRPr>
          </a:p>
        </p:txBody>
      </p:sp>
      <p:cxnSp>
        <p:nvCxnSpPr>
          <p:cNvPr id="12" name="Straight Connector 11"/>
          <p:cNvCxnSpPr/>
          <p:nvPr/>
        </p:nvCxnSpPr>
        <p:spPr bwMode="auto">
          <a:xfrm>
            <a:off x="770259" y="3590752"/>
            <a:ext cx="0" cy="9429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3" name="Straight Arrow Connector 12"/>
          <p:cNvCxnSpPr/>
          <p:nvPr/>
        </p:nvCxnSpPr>
        <p:spPr bwMode="auto">
          <a:xfrm>
            <a:off x="770259" y="4533727"/>
            <a:ext cx="1050925"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cxnSp>
        <p:nvCxnSpPr>
          <p:cNvPr id="14" name="Straight Connector 13"/>
          <p:cNvCxnSpPr/>
          <p:nvPr/>
        </p:nvCxnSpPr>
        <p:spPr bwMode="auto">
          <a:xfrm>
            <a:off x="7993384" y="3158952"/>
            <a:ext cx="0" cy="13747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5" name="Straight Arrow Connector 14"/>
          <p:cNvCxnSpPr/>
          <p:nvPr/>
        </p:nvCxnSpPr>
        <p:spPr bwMode="auto">
          <a:xfrm flipH="1">
            <a:off x="7078984" y="4533727"/>
            <a:ext cx="914400"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cxnSp>
        <p:nvCxnSpPr>
          <p:cNvPr id="17" name="Straight Arrow Connector 16"/>
          <p:cNvCxnSpPr>
            <a:stCxn id="9" idx="3"/>
          </p:cNvCxnSpPr>
          <p:nvPr/>
        </p:nvCxnSpPr>
        <p:spPr bwMode="auto">
          <a:xfrm>
            <a:off x="2753047" y="2897362"/>
            <a:ext cx="3182937" cy="124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sp>
        <p:nvSpPr>
          <p:cNvPr id="18" name="TextBox 31"/>
          <p:cNvSpPr txBox="1">
            <a:spLocks noChangeArrowheads="1"/>
          </p:cNvSpPr>
          <p:nvPr/>
        </p:nvSpPr>
        <p:spPr bwMode="auto">
          <a:xfrm>
            <a:off x="35496" y="5397672"/>
            <a:ext cx="4800600" cy="954107"/>
          </a:xfrm>
          <a:prstGeom prst="rect">
            <a:avLst/>
          </a:prstGeom>
          <a:solidFill>
            <a:srgbClr val="FF0000"/>
          </a:solidFill>
          <a:ln w="9525">
            <a:solidFill>
              <a:schemeClr val="tx2"/>
            </a:solidFill>
            <a:miter lim="800000"/>
            <a:headEnd/>
            <a:tailEnd/>
          </a:ln>
        </p:spPr>
        <p:txBody>
          <a:bodyPr>
            <a:spAutoFit/>
          </a:bodyPr>
          <a:lstStyle/>
          <a:p>
            <a:r>
              <a:rPr lang="en-GB" altLang="en-US" sz="2800" dirty="0" smtClean="0">
                <a:solidFill>
                  <a:schemeClr val="bg1"/>
                </a:solidFill>
                <a:latin typeface="Trebuchet MS" pitchFamily="34" charset="0"/>
                <a:ea typeface="Trebuchet MS" pitchFamily="34" charset="0"/>
                <a:cs typeface="Trebuchet MS" pitchFamily="34" charset="0"/>
                <a:sym typeface="Trebuchet MS" pitchFamily="34" charset="0"/>
              </a:rPr>
              <a:t>Bilateral or regional agreement/arrangement</a:t>
            </a:r>
            <a:endParaRPr lang="en-GB" altLang="en-US" sz="2800" dirty="0">
              <a:solidFill>
                <a:schemeClr val="bg1"/>
              </a:solidFill>
              <a:latin typeface="Trebuchet MS" pitchFamily="34" charset="0"/>
            </a:endParaRPr>
          </a:p>
        </p:txBody>
      </p:sp>
      <p:cxnSp>
        <p:nvCxnSpPr>
          <p:cNvPr id="3" name="Straight Connector 2"/>
          <p:cNvCxnSpPr/>
          <p:nvPr/>
        </p:nvCxnSpPr>
        <p:spPr>
          <a:xfrm>
            <a:off x="179512" y="1844824"/>
            <a:ext cx="0" cy="3552848"/>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179512" y="1844824"/>
            <a:ext cx="878497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8964488" y="1813435"/>
            <a:ext cx="0" cy="3847813"/>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4836096" y="5661248"/>
            <a:ext cx="4128392" cy="0"/>
          </a:xfrm>
          <a:prstGeom prst="line">
            <a:avLst/>
          </a:prstGeom>
        </p:spPr>
        <p:style>
          <a:lnRef idx="3">
            <a:schemeClr val="accent2"/>
          </a:lnRef>
          <a:fillRef idx="0">
            <a:schemeClr val="accent2"/>
          </a:fillRef>
          <a:effectRef idx="2">
            <a:schemeClr val="accent2"/>
          </a:effectRef>
          <a:fontRef idx="minor">
            <a:schemeClr val="tx1"/>
          </a:fontRef>
        </p:style>
      </p:cxnSp>
      <p:sp>
        <p:nvSpPr>
          <p:cNvPr id="25" name="Title 2"/>
          <p:cNvSpPr txBox="1">
            <a:spLocks/>
          </p:cNvSpPr>
          <p:nvPr/>
        </p:nvSpPr>
        <p:spPr>
          <a:xfrm>
            <a:off x="457200" y="404664"/>
            <a:ext cx="6635080" cy="108012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a:t>
            </a:r>
            <a:r>
              <a:rPr lang="en-GB" sz="3200" b="1" dirty="0" smtClean="0">
                <a:solidFill>
                  <a:schemeClr val="accent6">
                    <a:lumMod val="75000"/>
                  </a:schemeClr>
                </a:solidFill>
              </a:rPr>
              <a:t>TBAs</a:t>
            </a:r>
            <a:endParaRPr lang="en-GB" sz="3200" b="1" dirty="0">
              <a:solidFill>
                <a:schemeClr val="accent6">
                  <a:lumMod val="75000"/>
                </a:schemeClr>
              </a:solidFill>
            </a:endParaRPr>
          </a:p>
        </p:txBody>
      </p:sp>
    </p:spTree>
    <p:extLst>
      <p:ext uri="{BB962C8B-B14F-4D97-AF65-F5344CB8AC3E}">
        <p14:creationId xmlns:p14="http://schemas.microsoft.com/office/powerpoint/2010/main" val="2855208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332656"/>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International Law of TBAs</a:t>
            </a:r>
          </a:p>
          <a:p>
            <a:r>
              <a:rPr lang="en-GB" sz="2800" dirty="0">
                <a:solidFill>
                  <a:schemeClr val="accent6">
                    <a:lumMod val="75000"/>
                  </a:schemeClr>
                </a:solidFill>
              </a:rPr>
              <a:t>S</a:t>
            </a:r>
            <a:r>
              <a:rPr lang="en-GB" sz="2800" dirty="0" smtClean="0">
                <a:solidFill>
                  <a:schemeClr val="accent6">
                    <a:lumMod val="75000"/>
                  </a:schemeClr>
                </a:solidFill>
              </a:rPr>
              <a:t>ubstantive</a:t>
            </a:r>
            <a:endParaRPr lang="en-GB" sz="2800" dirty="0">
              <a:solidFill>
                <a:schemeClr val="accent6">
                  <a:lumMod val="75000"/>
                </a:schemeClr>
              </a:solidFill>
            </a:endParaRPr>
          </a:p>
        </p:txBody>
      </p:sp>
      <p:sp>
        <p:nvSpPr>
          <p:cNvPr id="6" name="TextBox 5"/>
          <p:cNvSpPr txBox="1"/>
          <p:nvPr/>
        </p:nvSpPr>
        <p:spPr>
          <a:xfrm>
            <a:off x="457200" y="2276871"/>
            <a:ext cx="4906888" cy="400110"/>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sz="2000" dirty="0">
                <a:latin typeface="Trebuchet MS" pitchFamily="34" charset="0"/>
                <a:sym typeface="Trebuchet MS" pitchFamily="34" charset="0"/>
              </a:rPr>
              <a:t>Equitable and reasonable </a:t>
            </a:r>
            <a:r>
              <a:rPr lang="en-GB" altLang="en-US" sz="2000" dirty="0" smtClean="0">
                <a:latin typeface="Trebuchet MS" pitchFamily="34" charset="0"/>
                <a:sym typeface="Trebuchet MS" pitchFamily="34" charset="0"/>
              </a:rPr>
              <a:t>utilization</a:t>
            </a:r>
            <a:endParaRPr lang="en-US" altLang="en-US" sz="2000" dirty="0">
              <a:latin typeface="Trebuchet MS" pitchFamily="34" charset="0"/>
              <a:sym typeface="Trebuchet MS" pitchFamily="34" charset="0"/>
            </a:endParaRPr>
          </a:p>
        </p:txBody>
      </p:sp>
      <p:sp>
        <p:nvSpPr>
          <p:cNvPr id="2" name="TextBox 1"/>
          <p:cNvSpPr txBox="1"/>
          <p:nvPr/>
        </p:nvSpPr>
        <p:spPr>
          <a:xfrm>
            <a:off x="2442592" y="3429000"/>
            <a:ext cx="2664296" cy="2308324"/>
          </a:xfrm>
          <a:prstGeom prst="rect">
            <a:avLst/>
          </a:prstGeom>
          <a:noFill/>
          <a:ln>
            <a:solidFill>
              <a:schemeClr val="accent6">
                <a:lumMod val="75000"/>
              </a:schemeClr>
            </a:solidFill>
          </a:ln>
        </p:spPr>
        <p:txBody>
          <a:bodyPr wrap="square" rtlCol="0">
            <a:spAutoFit/>
          </a:bodyPr>
          <a:lstStyle/>
          <a:p>
            <a:r>
              <a:rPr lang="en-US" b="1" dirty="0">
                <a:latin typeface="Trebuchet MS" panose="020B0603020202020204" pitchFamily="34" charset="0"/>
              </a:rPr>
              <a:t>Should the “</a:t>
            </a:r>
            <a:r>
              <a:rPr lang="en-US" b="1" dirty="0" err="1">
                <a:latin typeface="Trebuchet MS" panose="020B0603020202020204" pitchFamily="34" charset="0"/>
              </a:rPr>
              <a:t>utilisation</a:t>
            </a:r>
            <a:r>
              <a:rPr lang="en-US" b="1" dirty="0">
                <a:latin typeface="Trebuchet MS" panose="020B0603020202020204" pitchFamily="34" charset="0"/>
              </a:rPr>
              <a:t>” of transboundary aquifers take into account some particular “</a:t>
            </a:r>
            <a:r>
              <a:rPr lang="en-US" b="1" dirty="0" err="1" smtClean="0">
                <a:latin typeface="Trebuchet MS" panose="020B0603020202020204" pitchFamily="34" charset="0"/>
              </a:rPr>
              <a:t>hydroegological</a:t>
            </a:r>
            <a:r>
              <a:rPr lang="en-US" b="1" dirty="0" smtClean="0">
                <a:latin typeface="Trebuchet MS" panose="020B0603020202020204" pitchFamily="34" charset="0"/>
              </a:rPr>
              <a:t>” </a:t>
            </a:r>
            <a:r>
              <a:rPr lang="en-US" b="1" dirty="0">
                <a:latin typeface="Trebuchet MS" panose="020B0603020202020204" pitchFamily="34" charset="0"/>
              </a:rPr>
              <a:t>aspects of the aquifer?</a:t>
            </a:r>
            <a:endParaRPr lang="en-GB" dirty="0">
              <a:latin typeface="Trebuchet MS" panose="020B0603020202020204" pitchFamily="34" charset="0"/>
            </a:endParaRPr>
          </a:p>
        </p:txBody>
      </p:sp>
      <p:pic>
        <p:nvPicPr>
          <p:cNvPr id="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78640"/>
            <a:ext cx="1367541" cy="2389175"/>
          </a:xfrm>
          <a:prstGeom prst="rect">
            <a:avLst/>
          </a:prstGeom>
          <a:solidFill>
            <a:schemeClr val="accent3"/>
          </a:solidFill>
          <a:ln>
            <a:noFill/>
          </a:ln>
          <a:extLst/>
        </p:spPr>
      </p:pic>
      <p:graphicFrame>
        <p:nvGraphicFramePr>
          <p:cNvPr id="10" name="Table 9"/>
          <p:cNvGraphicFramePr>
            <a:graphicFrameLocks noGrp="1"/>
          </p:cNvGraphicFramePr>
          <p:nvPr>
            <p:extLst>
              <p:ext uri="{D42A27DB-BD31-4B8C-83A1-F6EECF244321}">
                <p14:modId xmlns:p14="http://schemas.microsoft.com/office/powerpoint/2010/main" val="3439535539"/>
              </p:ext>
            </p:extLst>
          </p:nvPr>
        </p:nvGraphicFramePr>
        <p:xfrm>
          <a:off x="5508104" y="3429000"/>
          <a:ext cx="3240360" cy="1188720"/>
        </p:xfrm>
        <a:graphic>
          <a:graphicData uri="http://schemas.openxmlformats.org/drawingml/2006/table">
            <a:tbl>
              <a:tblPr firstRow="1" bandRow="1">
                <a:tableStyleId>{C083E6E3-FA7D-4D7B-A595-EF9225AFEA82}</a:tableStyleId>
              </a:tblPr>
              <a:tblGrid>
                <a:gridCol w="3240360"/>
              </a:tblGrid>
              <a:tr h="370840">
                <a:tc>
                  <a:txBody>
                    <a:bodyPr/>
                    <a:lstStyle/>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latin typeface="Trebuchet MS" panose="020B0603020202020204" pitchFamily="34" charset="0"/>
                        </a:rPr>
                        <a:t>Recharge and discharge zones</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latin typeface="Trebuchet MS" panose="020B0603020202020204" pitchFamily="34" charset="0"/>
                        </a:rPr>
                        <a:t>Geological formation</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Courier New"/>
                        <a:buChar char="o"/>
                        <a:tabLst/>
                        <a:defRPr/>
                      </a:pPr>
                      <a:r>
                        <a:rPr lang="en-US" dirty="0" smtClean="0">
                          <a:latin typeface="Trebuchet MS" panose="020B0603020202020204" pitchFamily="34" charset="0"/>
                        </a:rPr>
                        <a:t>Precautionary approach</a:t>
                      </a:r>
                    </a:p>
                  </a:txBody>
                  <a:tcPr/>
                </a:tc>
              </a:tr>
            </a:tbl>
          </a:graphicData>
        </a:graphic>
      </p:graphicFrame>
    </p:spTree>
    <p:extLst>
      <p:ext uri="{BB962C8B-B14F-4D97-AF65-F5344CB8AC3E}">
        <p14:creationId xmlns:p14="http://schemas.microsoft.com/office/powerpoint/2010/main" val="2809913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404664"/>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a:solidFill>
                  <a:schemeClr val="accent6">
                    <a:lumMod val="75000"/>
                  </a:schemeClr>
                </a:solidFill>
              </a:rPr>
              <a:t>S</a:t>
            </a:r>
            <a:r>
              <a:rPr lang="en-GB" sz="2800" dirty="0" smtClean="0">
                <a:solidFill>
                  <a:schemeClr val="accent6">
                    <a:lumMod val="75000"/>
                  </a:schemeClr>
                </a:solidFill>
              </a:rPr>
              <a:t>ubstantive</a:t>
            </a:r>
            <a:endParaRPr lang="en-GB" sz="2800" dirty="0">
              <a:solidFill>
                <a:schemeClr val="accent6">
                  <a:lumMod val="75000"/>
                </a:schemeClr>
              </a:solidFill>
            </a:endParaRPr>
          </a:p>
        </p:txBody>
      </p:sp>
      <p:sp>
        <p:nvSpPr>
          <p:cNvPr id="6" name="TextBox 5"/>
          <p:cNvSpPr txBox="1"/>
          <p:nvPr/>
        </p:nvSpPr>
        <p:spPr>
          <a:xfrm>
            <a:off x="457200" y="2276871"/>
            <a:ext cx="4906888" cy="400110"/>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sz="2000" dirty="0">
                <a:latin typeface="Trebuchet MS" pitchFamily="34" charset="0"/>
                <a:sym typeface="Trebuchet MS" pitchFamily="34" charset="0"/>
              </a:rPr>
              <a:t>Equitable and reasonable </a:t>
            </a:r>
            <a:r>
              <a:rPr lang="en-GB" altLang="en-US" sz="2000" dirty="0" smtClean="0">
                <a:latin typeface="Trebuchet MS" pitchFamily="34" charset="0"/>
                <a:sym typeface="Trebuchet MS" pitchFamily="34" charset="0"/>
              </a:rPr>
              <a:t>utilization</a:t>
            </a:r>
            <a:endParaRPr lang="en-US" altLang="en-US" sz="2000" dirty="0">
              <a:latin typeface="Trebuchet MS" pitchFamily="34" charset="0"/>
              <a:sym typeface="Trebuchet MS" pitchFamily="34" charset="0"/>
            </a:endParaRPr>
          </a:p>
        </p:txBody>
      </p:sp>
      <p:sp>
        <p:nvSpPr>
          <p:cNvPr id="2" name="TextBox 1"/>
          <p:cNvSpPr txBox="1"/>
          <p:nvPr/>
        </p:nvSpPr>
        <p:spPr>
          <a:xfrm>
            <a:off x="2442592" y="3429000"/>
            <a:ext cx="2664296" cy="2308324"/>
          </a:xfrm>
          <a:prstGeom prst="rect">
            <a:avLst/>
          </a:prstGeom>
          <a:noFill/>
          <a:ln>
            <a:solidFill>
              <a:schemeClr val="accent6">
                <a:lumMod val="75000"/>
              </a:schemeClr>
            </a:solidFill>
          </a:ln>
        </p:spPr>
        <p:txBody>
          <a:bodyPr wrap="square" rtlCol="0">
            <a:spAutoFit/>
          </a:bodyPr>
          <a:lstStyle/>
          <a:p>
            <a:r>
              <a:rPr lang="en-US" b="1" dirty="0">
                <a:latin typeface="Trebuchet MS" panose="020B0603020202020204" pitchFamily="34" charset="0"/>
              </a:rPr>
              <a:t>Should the “</a:t>
            </a:r>
            <a:r>
              <a:rPr lang="en-US" b="1" dirty="0" err="1">
                <a:latin typeface="Trebuchet MS" panose="020B0603020202020204" pitchFamily="34" charset="0"/>
              </a:rPr>
              <a:t>utilisation</a:t>
            </a:r>
            <a:r>
              <a:rPr lang="en-US" b="1" dirty="0">
                <a:latin typeface="Trebuchet MS" panose="020B0603020202020204" pitchFamily="34" charset="0"/>
              </a:rPr>
              <a:t>” of transboundary aquifers take into account some particular </a:t>
            </a:r>
            <a:r>
              <a:rPr lang="en-US" b="1" dirty="0" smtClean="0">
                <a:latin typeface="Trebuchet MS" panose="020B0603020202020204" pitchFamily="34" charset="0"/>
              </a:rPr>
              <a:t>“socio-economic” aspects </a:t>
            </a:r>
            <a:r>
              <a:rPr lang="en-US" b="1" dirty="0">
                <a:latin typeface="Trebuchet MS" panose="020B0603020202020204" pitchFamily="34" charset="0"/>
              </a:rPr>
              <a:t>of the aquifer?</a:t>
            </a:r>
            <a:endParaRPr lang="en-GB" dirty="0">
              <a:latin typeface="Trebuchet MS" panose="020B0603020202020204" pitchFamily="34" charset="0"/>
            </a:endParaRPr>
          </a:p>
        </p:txBody>
      </p:sp>
      <p:pic>
        <p:nvPicPr>
          <p:cNvPr id="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78640"/>
            <a:ext cx="1367541" cy="2389175"/>
          </a:xfrm>
          <a:prstGeom prst="rect">
            <a:avLst/>
          </a:prstGeom>
          <a:solidFill>
            <a:schemeClr val="accent3"/>
          </a:solidFill>
          <a:ln>
            <a:noFill/>
          </a:ln>
          <a:extLst/>
        </p:spPr>
      </p:pic>
      <p:graphicFrame>
        <p:nvGraphicFramePr>
          <p:cNvPr id="10" name="Table 9"/>
          <p:cNvGraphicFramePr>
            <a:graphicFrameLocks noGrp="1"/>
          </p:cNvGraphicFramePr>
          <p:nvPr>
            <p:extLst>
              <p:ext uri="{D42A27DB-BD31-4B8C-83A1-F6EECF244321}">
                <p14:modId xmlns:p14="http://schemas.microsoft.com/office/powerpoint/2010/main" val="3239705236"/>
              </p:ext>
            </p:extLst>
          </p:nvPr>
        </p:nvGraphicFramePr>
        <p:xfrm>
          <a:off x="5508104" y="3429000"/>
          <a:ext cx="3240360" cy="1463040"/>
        </p:xfrm>
        <a:graphic>
          <a:graphicData uri="http://schemas.openxmlformats.org/drawingml/2006/table">
            <a:tbl>
              <a:tblPr firstRow="1" bandRow="1">
                <a:tableStyleId>{C083E6E3-FA7D-4D7B-A595-EF9225AFEA82}</a:tableStyleId>
              </a:tblPr>
              <a:tblGrid>
                <a:gridCol w="3240360"/>
              </a:tblGrid>
              <a:tr h="370840">
                <a:tc>
                  <a:txBody>
                    <a:bodyPr/>
                    <a:lstStyle/>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latin typeface="Trebuchet MS" panose="020B0603020202020204" pitchFamily="34" charset="0"/>
                        </a:rPr>
                        <a:t>Groundwater</a:t>
                      </a:r>
                      <a:r>
                        <a:rPr lang="en-US" baseline="0" dirty="0" smtClean="0">
                          <a:latin typeface="Trebuchet MS" panose="020B0603020202020204" pitchFamily="34" charset="0"/>
                        </a:rPr>
                        <a:t> dependent ecosystem services</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baseline="0" dirty="0" smtClean="0">
                          <a:latin typeface="Trebuchet MS" panose="020B0603020202020204" pitchFamily="34" charset="0"/>
                        </a:rPr>
                        <a:t>Economic activities</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baseline="0" dirty="0" smtClean="0">
                          <a:latin typeface="Trebuchet MS" panose="020B0603020202020204" pitchFamily="34" charset="0"/>
                        </a:rPr>
                        <a:t>Climate change</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baseline="0" dirty="0" err="1" smtClean="0">
                          <a:latin typeface="Trebuchet MS" panose="020B0603020202020204" pitchFamily="34" charset="0"/>
                        </a:rPr>
                        <a:t>Etc</a:t>
                      </a:r>
                      <a:r>
                        <a:rPr lang="en-US" baseline="0" dirty="0" smtClean="0">
                          <a:latin typeface="Trebuchet MS" panose="020B0603020202020204" pitchFamily="34" charset="0"/>
                        </a:rPr>
                        <a:t>…</a:t>
                      </a:r>
                      <a:endParaRPr lang="en-US" dirty="0" smtClean="0">
                        <a:latin typeface="Trebuchet MS" panose="020B0603020202020204" pitchFamily="34" charset="0"/>
                      </a:endParaRPr>
                    </a:p>
                  </a:txBody>
                  <a:tcPr/>
                </a:tc>
              </a:tr>
            </a:tbl>
          </a:graphicData>
        </a:graphic>
      </p:graphicFrame>
    </p:spTree>
    <p:extLst>
      <p:ext uri="{BB962C8B-B14F-4D97-AF65-F5344CB8AC3E}">
        <p14:creationId xmlns:p14="http://schemas.microsoft.com/office/powerpoint/2010/main" val="1107462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57200" y="1772816"/>
            <a:ext cx="7571184" cy="707886"/>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sz="2000" dirty="0">
                <a:latin typeface="Trebuchet MS" pitchFamily="34" charset="0"/>
                <a:sym typeface="Trebuchet MS" pitchFamily="34" charset="0"/>
              </a:rPr>
              <a:t>Equitable and reasonable </a:t>
            </a:r>
            <a:r>
              <a:rPr lang="en-GB" altLang="en-US" sz="2000" dirty="0" smtClean="0">
                <a:latin typeface="Trebuchet MS" pitchFamily="34" charset="0"/>
                <a:sym typeface="Trebuchet MS" pitchFamily="34" charset="0"/>
              </a:rPr>
              <a:t>utilization, UNILC Draft Articles , art. 5.1</a:t>
            </a:r>
            <a:endParaRPr lang="en-US" altLang="en-US" sz="2000" dirty="0">
              <a:latin typeface="Trebuchet MS" pitchFamily="34" charset="0"/>
              <a:sym typeface="Trebuchet MS"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919508853"/>
              </p:ext>
            </p:extLst>
          </p:nvPr>
        </p:nvGraphicFramePr>
        <p:xfrm>
          <a:off x="490336" y="2636912"/>
          <a:ext cx="8258128" cy="3505200"/>
        </p:xfrm>
        <a:graphic>
          <a:graphicData uri="http://schemas.openxmlformats.org/drawingml/2006/table">
            <a:tbl>
              <a:tblPr firstRow="1" bandRow="1">
                <a:tableStyleId>{C083E6E3-FA7D-4D7B-A595-EF9225AFEA82}</a:tableStyleId>
              </a:tblPr>
              <a:tblGrid>
                <a:gridCol w="8258128"/>
              </a:tblGrid>
              <a:tr h="370840">
                <a:tc>
                  <a:txBody>
                    <a:bodyPr/>
                    <a:lstStyle/>
                    <a:p>
                      <a:r>
                        <a:rPr lang="en-US" sz="1400" b="0" dirty="0" smtClean="0">
                          <a:latin typeface="Trebuchet MS" panose="020B0603020202020204" pitchFamily="34" charset="0"/>
                        </a:rPr>
                        <a:t>“</a:t>
                      </a:r>
                      <a:r>
                        <a:rPr lang="en-US" sz="1400" b="0" kern="1200" dirty="0" smtClean="0">
                          <a:solidFill>
                            <a:schemeClr val="tx1"/>
                          </a:solidFill>
                          <a:effectLst/>
                          <a:latin typeface="Trebuchet MS" panose="020B0603020202020204" pitchFamily="34" charset="0"/>
                          <a:ea typeface="+mn-ea"/>
                          <a:cs typeface="+mn-cs"/>
                        </a:rPr>
                        <a:t>Utilization of a transboundary aquifer or aquifer system in an equitable and reasonable manner within the meaning of draft article 4 requires taking into account all relevant factors, including:</a:t>
                      </a:r>
                      <a:endParaRPr lang="en-GB" sz="1400" b="0" kern="1200" dirty="0" smtClean="0">
                        <a:solidFill>
                          <a:schemeClr val="tx1"/>
                        </a:solidFill>
                        <a:effectLst/>
                        <a:latin typeface="Trebuchet MS" panose="020B0603020202020204" pitchFamily="34" charset="0"/>
                        <a:ea typeface="+mn-ea"/>
                        <a:cs typeface="+mn-cs"/>
                      </a:endParaRPr>
                    </a:p>
                    <a:p>
                      <a:endParaRPr lang="en-GB" sz="1400" b="0" kern="1200" dirty="0" smtClean="0">
                        <a:solidFill>
                          <a:schemeClr val="tx1"/>
                        </a:solidFill>
                        <a:effectLst/>
                        <a:latin typeface="Trebuchet MS" panose="020B0603020202020204" pitchFamily="34" charset="0"/>
                        <a:ea typeface="+mn-ea"/>
                        <a:cs typeface="+mn-cs"/>
                      </a:endParaRPr>
                    </a:p>
                    <a:p>
                      <a:r>
                        <a:rPr lang="en-US" sz="1400" b="0" kern="1200" dirty="0" smtClean="0">
                          <a:solidFill>
                            <a:schemeClr val="tx1"/>
                          </a:solidFill>
                          <a:effectLst/>
                          <a:latin typeface="Trebuchet MS" panose="020B0603020202020204" pitchFamily="34" charset="0"/>
                          <a:ea typeface="+mn-ea"/>
                          <a:cs typeface="+mn-cs"/>
                        </a:rPr>
                        <a:t>(</a:t>
                      </a:r>
                      <a:r>
                        <a:rPr lang="en-US" sz="1400" b="0" i="1" kern="1200" dirty="0" smtClean="0">
                          <a:solidFill>
                            <a:schemeClr val="tx1"/>
                          </a:solidFill>
                          <a:effectLst/>
                          <a:latin typeface="Trebuchet MS" panose="020B0603020202020204" pitchFamily="34" charset="0"/>
                          <a:ea typeface="+mn-ea"/>
                          <a:cs typeface="+mn-cs"/>
                        </a:rPr>
                        <a:t>a</a:t>
                      </a:r>
                      <a:r>
                        <a:rPr lang="en-US" sz="1400" b="0" kern="1200" dirty="0" smtClean="0">
                          <a:solidFill>
                            <a:schemeClr val="tx1"/>
                          </a:solidFill>
                          <a:effectLst/>
                          <a:latin typeface="Trebuchet MS" panose="020B0603020202020204" pitchFamily="34" charset="0"/>
                          <a:ea typeface="+mn-ea"/>
                          <a:cs typeface="+mn-cs"/>
                        </a:rPr>
                        <a:t>) the population dependent on the aquifer or aquifer system in each aquifer</a:t>
                      </a:r>
                      <a:r>
                        <a:rPr lang="en-GB" sz="1400" b="0" kern="1200" baseline="0" dirty="0" smtClean="0">
                          <a:solidFill>
                            <a:schemeClr val="tx1"/>
                          </a:solidFill>
                          <a:effectLst/>
                          <a:latin typeface="Trebuchet MS" panose="020B0603020202020204" pitchFamily="34" charset="0"/>
                          <a:ea typeface="+mn-ea"/>
                          <a:cs typeface="+mn-cs"/>
                        </a:rPr>
                        <a:t> </a:t>
                      </a:r>
                      <a:r>
                        <a:rPr lang="en-US" sz="1400" b="0" kern="1200" dirty="0" smtClean="0">
                          <a:solidFill>
                            <a:schemeClr val="tx1"/>
                          </a:solidFill>
                          <a:effectLst/>
                          <a:latin typeface="Trebuchet MS" panose="020B0603020202020204" pitchFamily="34" charset="0"/>
                          <a:ea typeface="+mn-ea"/>
                          <a:cs typeface="+mn-cs"/>
                        </a:rPr>
                        <a:t>State;</a:t>
                      </a:r>
                      <a:endParaRPr lang="en-GB" sz="1400" b="0" kern="1200" dirty="0" smtClean="0">
                        <a:solidFill>
                          <a:schemeClr val="tx1"/>
                        </a:solidFill>
                        <a:effectLst/>
                        <a:latin typeface="Trebuchet MS" panose="020B0603020202020204" pitchFamily="34" charset="0"/>
                        <a:ea typeface="+mn-ea"/>
                        <a:cs typeface="+mn-cs"/>
                      </a:endParaRPr>
                    </a:p>
                    <a:p>
                      <a:r>
                        <a:rPr lang="en-US" sz="1400" b="0" kern="1200" dirty="0" smtClean="0">
                          <a:solidFill>
                            <a:schemeClr val="tx1"/>
                          </a:solidFill>
                          <a:effectLst/>
                          <a:latin typeface="Trebuchet MS" panose="020B0603020202020204" pitchFamily="34" charset="0"/>
                          <a:ea typeface="+mn-ea"/>
                          <a:cs typeface="+mn-cs"/>
                        </a:rPr>
                        <a:t>(</a:t>
                      </a:r>
                      <a:r>
                        <a:rPr lang="en-US" sz="1400" b="0" i="1" kern="1200" dirty="0" smtClean="0">
                          <a:solidFill>
                            <a:schemeClr val="tx1"/>
                          </a:solidFill>
                          <a:effectLst/>
                          <a:latin typeface="Trebuchet MS" panose="020B0603020202020204" pitchFamily="34" charset="0"/>
                          <a:ea typeface="+mn-ea"/>
                          <a:cs typeface="+mn-cs"/>
                        </a:rPr>
                        <a:t>b</a:t>
                      </a:r>
                      <a:r>
                        <a:rPr lang="en-US" sz="1400" b="0" kern="1200" dirty="0" smtClean="0">
                          <a:solidFill>
                            <a:schemeClr val="tx1"/>
                          </a:solidFill>
                          <a:effectLst/>
                          <a:latin typeface="Trebuchet MS" panose="020B0603020202020204" pitchFamily="34" charset="0"/>
                          <a:ea typeface="+mn-ea"/>
                          <a:cs typeface="+mn-cs"/>
                        </a:rPr>
                        <a:t>) the social, economic and other needs, present and future, of the aquifer States concerned;</a:t>
                      </a:r>
                      <a:endParaRPr lang="en-GB" sz="1400" b="0" kern="1200" dirty="0" smtClean="0">
                        <a:solidFill>
                          <a:schemeClr val="tx1"/>
                        </a:solidFill>
                        <a:effectLst/>
                        <a:latin typeface="Trebuchet MS" panose="020B0603020202020204" pitchFamily="34" charset="0"/>
                        <a:ea typeface="+mn-ea"/>
                        <a:cs typeface="+mn-cs"/>
                      </a:endParaRPr>
                    </a:p>
                    <a:p>
                      <a:r>
                        <a:rPr lang="en-US" sz="1400" b="0" kern="1200" dirty="0" smtClean="0">
                          <a:solidFill>
                            <a:schemeClr val="tx1"/>
                          </a:solidFill>
                          <a:effectLst/>
                          <a:latin typeface="Trebuchet MS" panose="020B0603020202020204" pitchFamily="34" charset="0"/>
                          <a:ea typeface="+mn-ea"/>
                          <a:cs typeface="+mn-cs"/>
                        </a:rPr>
                        <a:t>(</a:t>
                      </a:r>
                      <a:r>
                        <a:rPr lang="en-US" sz="1400" b="0" i="1" kern="1200" dirty="0" smtClean="0">
                          <a:solidFill>
                            <a:schemeClr val="tx1"/>
                          </a:solidFill>
                          <a:effectLst/>
                          <a:latin typeface="Trebuchet MS" panose="020B0603020202020204" pitchFamily="34" charset="0"/>
                          <a:ea typeface="+mn-ea"/>
                          <a:cs typeface="+mn-cs"/>
                        </a:rPr>
                        <a:t>c</a:t>
                      </a:r>
                      <a:r>
                        <a:rPr lang="en-US" sz="1400" b="0" kern="1200" dirty="0" smtClean="0">
                          <a:solidFill>
                            <a:schemeClr val="tx1"/>
                          </a:solidFill>
                          <a:effectLst/>
                          <a:latin typeface="Trebuchet MS" panose="020B0603020202020204" pitchFamily="34" charset="0"/>
                          <a:ea typeface="+mn-ea"/>
                          <a:cs typeface="+mn-cs"/>
                        </a:rPr>
                        <a:t>) the natural characteristics of the aquifer or aquifer system;</a:t>
                      </a:r>
                      <a:endParaRPr lang="en-GB" sz="1400" b="0" kern="1200" dirty="0" smtClean="0">
                        <a:solidFill>
                          <a:schemeClr val="tx1"/>
                        </a:solidFill>
                        <a:effectLst/>
                        <a:latin typeface="Trebuchet MS" panose="020B0603020202020204" pitchFamily="34" charset="0"/>
                        <a:ea typeface="+mn-ea"/>
                        <a:cs typeface="+mn-cs"/>
                      </a:endParaRPr>
                    </a:p>
                    <a:p>
                      <a:r>
                        <a:rPr lang="en-US" sz="1400" b="0" kern="1200" dirty="0" smtClean="0">
                          <a:solidFill>
                            <a:schemeClr val="tx1"/>
                          </a:solidFill>
                          <a:effectLst/>
                          <a:latin typeface="Trebuchet MS" panose="020B0603020202020204" pitchFamily="34" charset="0"/>
                          <a:ea typeface="+mn-ea"/>
                          <a:cs typeface="+mn-cs"/>
                        </a:rPr>
                        <a:t>(</a:t>
                      </a:r>
                      <a:r>
                        <a:rPr lang="en-US" sz="1400" b="0" i="1" kern="1200" dirty="0" smtClean="0">
                          <a:solidFill>
                            <a:schemeClr val="tx1"/>
                          </a:solidFill>
                          <a:effectLst/>
                          <a:latin typeface="Trebuchet MS" panose="020B0603020202020204" pitchFamily="34" charset="0"/>
                          <a:ea typeface="+mn-ea"/>
                          <a:cs typeface="+mn-cs"/>
                        </a:rPr>
                        <a:t>d</a:t>
                      </a:r>
                      <a:r>
                        <a:rPr lang="en-US" sz="1400" b="0" kern="1200" dirty="0" smtClean="0">
                          <a:solidFill>
                            <a:schemeClr val="tx1"/>
                          </a:solidFill>
                          <a:effectLst/>
                          <a:latin typeface="Trebuchet MS" panose="020B0603020202020204" pitchFamily="34" charset="0"/>
                          <a:ea typeface="+mn-ea"/>
                          <a:cs typeface="+mn-cs"/>
                        </a:rPr>
                        <a:t>) </a:t>
                      </a:r>
                      <a:r>
                        <a:rPr lang="en-US" sz="1400" b="1" kern="1200" dirty="0" smtClean="0">
                          <a:solidFill>
                            <a:schemeClr val="tx1"/>
                          </a:solidFill>
                          <a:effectLst/>
                          <a:latin typeface="Trebuchet MS" panose="020B0603020202020204" pitchFamily="34" charset="0"/>
                          <a:ea typeface="+mn-ea"/>
                          <a:cs typeface="+mn-cs"/>
                        </a:rPr>
                        <a:t>the contribution to the formation and recharge of the aquifer or aquifer system;</a:t>
                      </a:r>
                      <a:endParaRPr lang="en-GB" sz="1400" b="1" kern="1200" dirty="0" smtClean="0">
                        <a:solidFill>
                          <a:schemeClr val="tx1"/>
                        </a:solidFill>
                        <a:effectLst/>
                        <a:latin typeface="Trebuchet MS" panose="020B0603020202020204" pitchFamily="34" charset="0"/>
                        <a:ea typeface="+mn-ea"/>
                        <a:cs typeface="+mn-cs"/>
                      </a:endParaRPr>
                    </a:p>
                    <a:p>
                      <a:r>
                        <a:rPr lang="en-US" sz="1400" b="0" kern="1200" dirty="0" smtClean="0">
                          <a:solidFill>
                            <a:schemeClr val="tx1"/>
                          </a:solidFill>
                          <a:effectLst/>
                          <a:latin typeface="Trebuchet MS" panose="020B0603020202020204" pitchFamily="34" charset="0"/>
                          <a:ea typeface="+mn-ea"/>
                          <a:cs typeface="+mn-cs"/>
                        </a:rPr>
                        <a:t>(</a:t>
                      </a:r>
                      <a:r>
                        <a:rPr lang="en-US" sz="1400" b="0" i="1" kern="1200" dirty="0" smtClean="0">
                          <a:solidFill>
                            <a:schemeClr val="tx1"/>
                          </a:solidFill>
                          <a:effectLst/>
                          <a:latin typeface="Trebuchet MS" panose="020B0603020202020204" pitchFamily="34" charset="0"/>
                          <a:ea typeface="+mn-ea"/>
                          <a:cs typeface="+mn-cs"/>
                        </a:rPr>
                        <a:t>e</a:t>
                      </a:r>
                      <a:r>
                        <a:rPr lang="en-US" sz="1400" b="0" kern="1200" dirty="0" smtClean="0">
                          <a:solidFill>
                            <a:schemeClr val="tx1"/>
                          </a:solidFill>
                          <a:effectLst/>
                          <a:latin typeface="Trebuchet MS" panose="020B0603020202020204" pitchFamily="34" charset="0"/>
                          <a:ea typeface="+mn-ea"/>
                          <a:cs typeface="+mn-cs"/>
                        </a:rPr>
                        <a:t>) the existing and potential utilization of the aquifer or aquifer system;</a:t>
                      </a:r>
                      <a:endParaRPr lang="en-GB" sz="1400" b="0" kern="1200" dirty="0" smtClean="0">
                        <a:solidFill>
                          <a:schemeClr val="tx1"/>
                        </a:solidFill>
                        <a:effectLst/>
                        <a:latin typeface="Trebuchet MS" panose="020B0603020202020204" pitchFamily="34" charset="0"/>
                        <a:ea typeface="+mn-ea"/>
                        <a:cs typeface="+mn-cs"/>
                      </a:endParaRPr>
                    </a:p>
                    <a:p>
                      <a:r>
                        <a:rPr lang="en-US" sz="1400" b="0" kern="1200" dirty="0" smtClean="0">
                          <a:solidFill>
                            <a:schemeClr val="tx1"/>
                          </a:solidFill>
                          <a:effectLst/>
                          <a:latin typeface="Trebuchet MS" panose="020B0603020202020204" pitchFamily="34" charset="0"/>
                          <a:ea typeface="+mn-ea"/>
                          <a:cs typeface="+mn-cs"/>
                        </a:rPr>
                        <a:t>(</a:t>
                      </a:r>
                      <a:r>
                        <a:rPr lang="en-US" sz="1400" b="0" i="1" kern="1200" dirty="0" smtClean="0">
                          <a:solidFill>
                            <a:schemeClr val="tx1"/>
                          </a:solidFill>
                          <a:effectLst/>
                          <a:latin typeface="Trebuchet MS" panose="020B0603020202020204" pitchFamily="34" charset="0"/>
                          <a:ea typeface="+mn-ea"/>
                          <a:cs typeface="+mn-cs"/>
                        </a:rPr>
                        <a:t>f</a:t>
                      </a:r>
                      <a:r>
                        <a:rPr lang="en-US" sz="1400" b="0" kern="1200" dirty="0" smtClean="0">
                          <a:solidFill>
                            <a:schemeClr val="tx1"/>
                          </a:solidFill>
                          <a:effectLst/>
                          <a:latin typeface="Trebuchet MS" panose="020B0603020202020204" pitchFamily="34" charset="0"/>
                          <a:ea typeface="+mn-ea"/>
                          <a:cs typeface="+mn-cs"/>
                        </a:rPr>
                        <a:t>) the actual and potential effects of the utilization of the aquifer or aquifer system in one aquifer State on other aquifer States concerned;</a:t>
                      </a:r>
                      <a:endParaRPr lang="en-GB" sz="1400" b="0" kern="1200" dirty="0" smtClean="0">
                        <a:solidFill>
                          <a:schemeClr val="tx1"/>
                        </a:solidFill>
                        <a:effectLst/>
                        <a:latin typeface="Trebuchet MS" panose="020B0603020202020204" pitchFamily="34" charset="0"/>
                        <a:ea typeface="+mn-ea"/>
                        <a:cs typeface="+mn-cs"/>
                      </a:endParaRPr>
                    </a:p>
                    <a:p>
                      <a:r>
                        <a:rPr lang="en-US" sz="1400" b="0" kern="1200" dirty="0" smtClean="0">
                          <a:solidFill>
                            <a:schemeClr val="tx1"/>
                          </a:solidFill>
                          <a:effectLst/>
                          <a:latin typeface="Trebuchet MS" panose="020B0603020202020204" pitchFamily="34" charset="0"/>
                          <a:ea typeface="+mn-ea"/>
                          <a:cs typeface="+mn-cs"/>
                        </a:rPr>
                        <a:t>(</a:t>
                      </a:r>
                      <a:r>
                        <a:rPr lang="en-US" sz="1400" b="0" i="1" kern="1200" dirty="0" smtClean="0">
                          <a:solidFill>
                            <a:schemeClr val="tx1"/>
                          </a:solidFill>
                          <a:effectLst/>
                          <a:latin typeface="Trebuchet MS" panose="020B0603020202020204" pitchFamily="34" charset="0"/>
                          <a:ea typeface="+mn-ea"/>
                          <a:cs typeface="+mn-cs"/>
                        </a:rPr>
                        <a:t>g</a:t>
                      </a:r>
                      <a:r>
                        <a:rPr lang="en-US" sz="1400" b="0" kern="1200" dirty="0" smtClean="0">
                          <a:solidFill>
                            <a:schemeClr val="tx1"/>
                          </a:solidFill>
                          <a:effectLst/>
                          <a:latin typeface="Trebuchet MS" panose="020B0603020202020204" pitchFamily="34" charset="0"/>
                          <a:ea typeface="+mn-ea"/>
                          <a:cs typeface="+mn-cs"/>
                        </a:rPr>
                        <a:t>) the availability of alternatives to a particular existing and planned utilization of the aquifer or aquifer system;</a:t>
                      </a:r>
                      <a:endParaRPr lang="en-GB" sz="1400" b="0" kern="1200" dirty="0" smtClean="0">
                        <a:solidFill>
                          <a:schemeClr val="tx1"/>
                        </a:solidFill>
                        <a:effectLst/>
                        <a:latin typeface="Trebuchet MS" panose="020B0603020202020204" pitchFamily="34" charset="0"/>
                        <a:ea typeface="+mn-ea"/>
                        <a:cs typeface="+mn-cs"/>
                      </a:endParaRPr>
                    </a:p>
                    <a:p>
                      <a:r>
                        <a:rPr lang="en-US" sz="1400" b="0" kern="1200" dirty="0" smtClean="0">
                          <a:solidFill>
                            <a:schemeClr val="tx1"/>
                          </a:solidFill>
                          <a:effectLst/>
                          <a:latin typeface="Trebuchet MS" panose="020B0603020202020204" pitchFamily="34" charset="0"/>
                          <a:ea typeface="+mn-ea"/>
                          <a:cs typeface="+mn-cs"/>
                        </a:rPr>
                        <a:t>(</a:t>
                      </a:r>
                      <a:r>
                        <a:rPr lang="en-US" sz="1400" b="0" i="1" kern="1200" dirty="0" smtClean="0">
                          <a:solidFill>
                            <a:schemeClr val="tx1"/>
                          </a:solidFill>
                          <a:effectLst/>
                          <a:latin typeface="Trebuchet MS" panose="020B0603020202020204" pitchFamily="34" charset="0"/>
                          <a:ea typeface="+mn-ea"/>
                          <a:cs typeface="+mn-cs"/>
                        </a:rPr>
                        <a:t>h</a:t>
                      </a:r>
                      <a:r>
                        <a:rPr lang="en-US" sz="1400" b="0" kern="1200" dirty="0" smtClean="0">
                          <a:solidFill>
                            <a:schemeClr val="tx1"/>
                          </a:solidFill>
                          <a:effectLst/>
                          <a:latin typeface="Trebuchet MS" panose="020B0603020202020204" pitchFamily="34" charset="0"/>
                          <a:ea typeface="+mn-ea"/>
                          <a:cs typeface="+mn-cs"/>
                        </a:rPr>
                        <a:t>) the development, protection and conservation of the aquifer or aquifer system and the costs of measures to be taken to that effect;</a:t>
                      </a:r>
                      <a:endParaRPr lang="en-GB" sz="1400" b="0" kern="1200" dirty="0" smtClean="0">
                        <a:solidFill>
                          <a:schemeClr val="tx1"/>
                        </a:solidFill>
                        <a:effectLst/>
                        <a:latin typeface="Trebuchet MS" panose="020B0603020202020204" pitchFamily="34" charset="0"/>
                        <a:ea typeface="+mn-ea"/>
                        <a:cs typeface="+mn-cs"/>
                      </a:endParaRPr>
                    </a:p>
                    <a:p>
                      <a:r>
                        <a:rPr lang="en-US" sz="1400" b="0" kern="1200" dirty="0" smtClean="0">
                          <a:solidFill>
                            <a:schemeClr val="tx1"/>
                          </a:solidFill>
                          <a:effectLst/>
                          <a:latin typeface="Trebuchet MS" panose="020B0603020202020204" pitchFamily="34" charset="0"/>
                          <a:ea typeface="+mn-ea"/>
                          <a:cs typeface="+mn-cs"/>
                        </a:rPr>
                        <a:t>(</a:t>
                      </a:r>
                      <a:r>
                        <a:rPr lang="en-US" sz="1400" b="0" i="1" kern="1200" dirty="0" err="1" smtClean="0">
                          <a:solidFill>
                            <a:schemeClr val="tx1"/>
                          </a:solidFill>
                          <a:effectLst/>
                          <a:latin typeface="Trebuchet MS" panose="020B0603020202020204" pitchFamily="34" charset="0"/>
                          <a:ea typeface="+mn-ea"/>
                          <a:cs typeface="+mn-cs"/>
                        </a:rPr>
                        <a:t>i</a:t>
                      </a:r>
                      <a:r>
                        <a:rPr lang="en-US" sz="1400" b="0" kern="1200" dirty="0" smtClean="0">
                          <a:solidFill>
                            <a:schemeClr val="tx1"/>
                          </a:solidFill>
                          <a:effectLst/>
                          <a:latin typeface="Trebuchet MS" panose="020B0603020202020204" pitchFamily="34" charset="0"/>
                          <a:ea typeface="+mn-ea"/>
                          <a:cs typeface="+mn-cs"/>
                        </a:rPr>
                        <a:t>) </a:t>
                      </a:r>
                      <a:r>
                        <a:rPr lang="en-US" sz="1400" b="1" kern="1200" dirty="0" smtClean="0">
                          <a:solidFill>
                            <a:schemeClr val="tx1"/>
                          </a:solidFill>
                          <a:effectLst/>
                          <a:latin typeface="Trebuchet MS" panose="020B0603020202020204" pitchFamily="34" charset="0"/>
                          <a:ea typeface="+mn-ea"/>
                          <a:cs typeface="+mn-cs"/>
                        </a:rPr>
                        <a:t>the role of the aquifer or aquifer system in the related ecosystem.</a:t>
                      </a:r>
                      <a:endParaRPr lang="en-GB" sz="1400" b="1" kern="1200" dirty="0" smtClean="0">
                        <a:solidFill>
                          <a:schemeClr val="tx1"/>
                        </a:solidFill>
                        <a:effectLst/>
                        <a:latin typeface="Trebuchet MS" panose="020B0603020202020204" pitchFamily="34" charset="0"/>
                        <a:ea typeface="+mn-ea"/>
                        <a:cs typeface="+mn-cs"/>
                      </a:endParaRP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endParaRPr lang="en-US" sz="1400" b="0" dirty="0" smtClean="0">
                        <a:latin typeface="Trebuchet MS" panose="020B0603020202020204" pitchFamily="34" charset="0"/>
                      </a:endParaRPr>
                    </a:p>
                  </a:txBody>
                  <a:tcPr/>
                </a:tc>
              </a:tr>
            </a:tbl>
          </a:graphicData>
        </a:graphic>
      </p:graphicFrame>
      <p:sp>
        <p:nvSpPr>
          <p:cNvPr id="11" name="Title 2"/>
          <p:cNvSpPr txBox="1">
            <a:spLocks/>
          </p:cNvSpPr>
          <p:nvPr/>
        </p:nvSpPr>
        <p:spPr>
          <a:xfrm>
            <a:off x="457200" y="404664"/>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a:solidFill>
                  <a:schemeClr val="accent6">
                    <a:lumMod val="75000"/>
                  </a:schemeClr>
                </a:solidFill>
              </a:rPr>
              <a:t>S</a:t>
            </a:r>
            <a:r>
              <a:rPr lang="en-GB" sz="2800" dirty="0" smtClean="0">
                <a:solidFill>
                  <a:schemeClr val="accent6">
                    <a:lumMod val="75000"/>
                  </a:schemeClr>
                </a:solidFill>
              </a:rPr>
              <a:t>ubstantive</a:t>
            </a:r>
            <a:endParaRPr lang="en-GB" sz="2800" dirty="0">
              <a:solidFill>
                <a:schemeClr val="accent6">
                  <a:lumMod val="75000"/>
                </a:schemeClr>
              </a:solidFill>
            </a:endParaRPr>
          </a:p>
        </p:txBody>
      </p:sp>
    </p:spTree>
    <p:extLst>
      <p:ext uri="{BB962C8B-B14F-4D97-AF65-F5344CB8AC3E}">
        <p14:creationId xmlns:p14="http://schemas.microsoft.com/office/powerpoint/2010/main" val="4010070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57200" y="1879249"/>
            <a:ext cx="5987008" cy="2031325"/>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b="1" dirty="0">
                <a:latin typeface="Trebuchet MS" pitchFamily="34" charset="0"/>
                <a:sym typeface="Trebuchet MS" pitchFamily="34" charset="0"/>
              </a:rPr>
              <a:t>Equitable and reasonable </a:t>
            </a:r>
            <a:r>
              <a:rPr lang="en-GB" altLang="en-US" b="1" dirty="0" smtClean="0">
                <a:latin typeface="Trebuchet MS" pitchFamily="34" charset="0"/>
                <a:sym typeface="Trebuchet MS" pitchFamily="34" charset="0"/>
              </a:rPr>
              <a:t>utilization</a:t>
            </a:r>
            <a:endParaRPr lang="en-GB" altLang="en-US" b="1" dirty="0">
              <a:latin typeface="Trebuchet MS" pitchFamily="34" charset="0"/>
              <a:sym typeface="Trebuchet MS" pitchFamily="34" charset="0"/>
            </a:endParaRPr>
          </a:p>
          <a:p>
            <a:pPr marL="342900" indent="-342900" algn="just">
              <a:spcBef>
                <a:spcPct val="0"/>
              </a:spcBef>
              <a:buClr>
                <a:schemeClr val="accent3">
                  <a:lumMod val="50000"/>
                </a:schemeClr>
              </a:buClr>
              <a:buFont typeface="Wingdings" panose="05000000000000000000" pitchFamily="2" charset="2"/>
              <a:buChar char="§"/>
            </a:pPr>
            <a:endParaRPr lang="en-GB" altLang="en-US" b="1" dirty="0" smtClean="0">
              <a:latin typeface="Trebuchet MS" pitchFamily="34" charset="0"/>
              <a:sym typeface="Trebuchet MS" pitchFamily="34" charset="0"/>
            </a:endParaRPr>
          </a:p>
          <a:p>
            <a:pPr marL="285750" indent="-285750">
              <a:buFont typeface="Courier New" panose="02070309020205020404" pitchFamily="49" charset="0"/>
              <a:buChar char="o"/>
            </a:pPr>
            <a:r>
              <a:rPr lang="en-US" b="1" dirty="0">
                <a:latin typeface="Trebuchet MS" panose="020B0603020202020204" pitchFamily="34" charset="0"/>
              </a:rPr>
              <a:t>Should the equitable and reasonable utilization of a transboundary aquifer by determined by any further factor? Should some of these factors be </a:t>
            </a:r>
            <a:r>
              <a:rPr lang="en-US" b="1" dirty="0" smtClean="0">
                <a:latin typeface="Trebuchet MS" panose="020B0603020202020204" pitchFamily="34" charset="0"/>
              </a:rPr>
              <a:t>given special attention </a:t>
            </a:r>
            <a:r>
              <a:rPr lang="en-US" b="1" dirty="0">
                <a:latin typeface="Trebuchet MS" panose="020B0603020202020204" pitchFamily="34" charset="0"/>
              </a:rPr>
              <a:t>(be more </a:t>
            </a:r>
            <a:r>
              <a:rPr lang="en-US" b="1" dirty="0" smtClean="0">
                <a:latin typeface="Trebuchet MS" panose="020B0603020202020204" pitchFamily="34" charset="0"/>
              </a:rPr>
              <a:t>important?) </a:t>
            </a:r>
            <a:r>
              <a:rPr lang="en-US" b="1" dirty="0">
                <a:latin typeface="Trebuchet MS" panose="020B0603020202020204" pitchFamily="34" charset="0"/>
              </a:rPr>
              <a:t>under international law?</a:t>
            </a:r>
            <a:endParaRPr lang="en-GB" dirty="0">
              <a:latin typeface="Trebuchet MS" panose="020B0603020202020204" pitchFamily="34" charset="0"/>
            </a:endParaRPr>
          </a:p>
        </p:txBody>
      </p:sp>
      <p:pic>
        <p:nvPicPr>
          <p:cNvPr id="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479532"/>
            <a:ext cx="1367541" cy="2389175"/>
          </a:xfrm>
          <a:prstGeom prst="rect">
            <a:avLst/>
          </a:prstGeom>
          <a:solidFill>
            <a:schemeClr val="accent3"/>
          </a:solidFill>
          <a:ln>
            <a:noFill/>
          </a:ln>
          <a:extLst/>
        </p:spPr>
      </p:pic>
      <p:graphicFrame>
        <p:nvGraphicFramePr>
          <p:cNvPr id="9" name="Table 8"/>
          <p:cNvGraphicFramePr>
            <a:graphicFrameLocks noGrp="1"/>
          </p:cNvGraphicFramePr>
          <p:nvPr>
            <p:extLst>
              <p:ext uri="{D42A27DB-BD31-4B8C-83A1-F6EECF244321}">
                <p14:modId xmlns:p14="http://schemas.microsoft.com/office/powerpoint/2010/main" val="637060040"/>
              </p:ext>
            </p:extLst>
          </p:nvPr>
        </p:nvGraphicFramePr>
        <p:xfrm>
          <a:off x="827584" y="4458817"/>
          <a:ext cx="5112568" cy="640080"/>
        </p:xfrm>
        <a:graphic>
          <a:graphicData uri="http://schemas.openxmlformats.org/drawingml/2006/table">
            <a:tbl>
              <a:tblPr firstRow="1" bandRow="1">
                <a:tableStyleId>{C083E6E3-FA7D-4D7B-A595-EF9225AFEA82}</a:tableStyleId>
              </a:tblPr>
              <a:tblGrid>
                <a:gridCol w="5112568"/>
              </a:tblGrid>
              <a:tr h="370840">
                <a:tc>
                  <a:txBody>
                    <a:bodyPr/>
                    <a:lstStyle/>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latin typeface="Trebuchet MS" panose="020B0603020202020204" pitchFamily="34" charset="0"/>
                        </a:rPr>
                        <a:t>Vital human needs </a:t>
                      </a:r>
                      <a:r>
                        <a:rPr lang="en-US" dirty="0" err="1" smtClean="0">
                          <a:latin typeface="Trebuchet MS" panose="020B0603020202020204" pitchFamily="34" charset="0"/>
                        </a:rPr>
                        <a:t>vs</a:t>
                      </a:r>
                      <a:r>
                        <a:rPr lang="en-US" dirty="0" smtClean="0">
                          <a:latin typeface="Trebuchet MS" panose="020B0603020202020204" pitchFamily="34" charset="0"/>
                        </a:rPr>
                        <a:t> socio-economic</a:t>
                      </a:r>
                      <a:r>
                        <a:rPr lang="en-US" baseline="0" dirty="0" smtClean="0">
                          <a:latin typeface="Trebuchet MS" panose="020B0603020202020204" pitchFamily="34" charset="0"/>
                        </a:rPr>
                        <a:t> needs</a:t>
                      </a:r>
                      <a:endParaRPr lang="en-US" dirty="0" smtClean="0">
                        <a:latin typeface="Trebuchet MS" panose="020B0603020202020204" pitchFamily="34" charset="0"/>
                      </a:endParaRPr>
                    </a:p>
                  </a:txBody>
                  <a:tcPr/>
                </a:tc>
              </a:tr>
            </a:tbl>
          </a:graphicData>
        </a:graphic>
      </p:graphicFrame>
      <p:sp>
        <p:nvSpPr>
          <p:cNvPr id="10" name="Title 2"/>
          <p:cNvSpPr txBox="1">
            <a:spLocks/>
          </p:cNvSpPr>
          <p:nvPr/>
        </p:nvSpPr>
        <p:spPr>
          <a:xfrm>
            <a:off x="457200" y="404664"/>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a:solidFill>
                  <a:schemeClr val="accent6">
                    <a:lumMod val="75000"/>
                  </a:schemeClr>
                </a:solidFill>
              </a:rPr>
              <a:t>S</a:t>
            </a:r>
            <a:r>
              <a:rPr lang="en-GB" sz="2800" dirty="0" smtClean="0">
                <a:solidFill>
                  <a:schemeClr val="accent6">
                    <a:lumMod val="75000"/>
                  </a:schemeClr>
                </a:solidFill>
              </a:rPr>
              <a:t>ubstantive</a:t>
            </a:r>
            <a:endParaRPr lang="en-GB" sz="2800" dirty="0">
              <a:solidFill>
                <a:schemeClr val="accent6">
                  <a:lumMod val="75000"/>
                </a:schemeClr>
              </a:solidFill>
            </a:endParaRPr>
          </a:p>
        </p:txBody>
      </p:sp>
    </p:spTree>
    <p:extLst>
      <p:ext uri="{BB962C8B-B14F-4D97-AF65-F5344CB8AC3E}">
        <p14:creationId xmlns:p14="http://schemas.microsoft.com/office/powerpoint/2010/main" val="2076073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6" name="TextBox 5"/>
          <p:cNvSpPr txBox="1"/>
          <p:nvPr/>
        </p:nvSpPr>
        <p:spPr>
          <a:xfrm>
            <a:off x="457200" y="1879249"/>
            <a:ext cx="5987008" cy="646331"/>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b="1" dirty="0" smtClean="0">
                <a:latin typeface="Trebuchet MS" pitchFamily="34" charset="0"/>
                <a:sym typeface="Trebuchet MS" pitchFamily="34" charset="0"/>
              </a:rPr>
              <a:t>Special regard to some factors in </a:t>
            </a:r>
            <a:r>
              <a:rPr lang="en-GB" altLang="en-US" b="1" dirty="0" smtClean="0">
                <a:latin typeface="Trebuchet MS" pitchFamily="34" charset="0"/>
                <a:sym typeface="Trebuchet MS" pitchFamily="34" charset="0"/>
              </a:rPr>
              <a:t>determining equitable </a:t>
            </a:r>
            <a:r>
              <a:rPr lang="en-GB" altLang="en-US" b="1" dirty="0">
                <a:latin typeface="Trebuchet MS" pitchFamily="34" charset="0"/>
                <a:sym typeface="Trebuchet MS" pitchFamily="34" charset="0"/>
              </a:rPr>
              <a:t>and reasonable </a:t>
            </a:r>
            <a:r>
              <a:rPr lang="en-GB" altLang="en-US" b="1" dirty="0" smtClean="0">
                <a:latin typeface="Trebuchet MS" pitchFamily="34" charset="0"/>
                <a:sym typeface="Trebuchet MS" pitchFamily="34" charset="0"/>
              </a:rPr>
              <a:t>utilization</a:t>
            </a:r>
            <a:endParaRPr lang="en-GB" altLang="en-US" b="1" dirty="0">
              <a:latin typeface="Trebuchet MS" pitchFamily="34" charset="0"/>
              <a:sym typeface="Trebuchet MS"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83258378"/>
              </p:ext>
            </p:extLst>
          </p:nvPr>
        </p:nvGraphicFramePr>
        <p:xfrm>
          <a:off x="4283968" y="2636912"/>
          <a:ext cx="4145880" cy="2639821"/>
        </p:xfrm>
        <a:graphic>
          <a:graphicData uri="http://schemas.openxmlformats.org/drawingml/2006/table">
            <a:tbl>
              <a:tblPr/>
              <a:tblGrid>
                <a:gridCol w="4145880"/>
              </a:tblGrid>
              <a:tr h="668923">
                <a:tc>
                  <a:txBody>
                    <a:bodyPr/>
                    <a:lstStyle>
                      <a:lvl1pPr>
                        <a:spcBef>
                          <a:spcPts val="4200"/>
                        </a:spcBef>
                        <a:defRPr sz="3200">
                          <a:solidFill>
                            <a:srgbClr val="000000"/>
                          </a:solidFill>
                          <a:latin typeface="Helvetica Light" charset="0"/>
                          <a:ea typeface="Helvetica Light" charset="0"/>
                          <a:cs typeface="Helvetica Light" charset="0"/>
                          <a:sym typeface="Helvetica Light" charset="0"/>
                        </a:defRPr>
                      </a:lvl1pPr>
                      <a:lvl2pPr marL="457200">
                        <a:spcBef>
                          <a:spcPts val="4200"/>
                        </a:spcBef>
                        <a:defRPr sz="3200">
                          <a:solidFill>
                            <a:srgbClr val="000000"/>
                          </a:solidFill>
                          <a:latin typeface="Helvetica Light" charset="0"/>
                          <a:ea typeface="Helvetica Light" charset="0"/>
                          <a:cs typeface="Helvetica Light" charset="0"/>
                          <a:sym typeface="Helvetica Light" charset="0"/>
                        </a:defRPr>
                      </a:lvl2pPr>
                      <a:lvl3pPr marL="914400">
                        <a:spcBef>
                          <a:spcPts val="4200"/>
                        </a:spcBef>
                        <a:defRPr sz="3200">
                          <a:solidFill>
                            <a:srgbClr val="000000"/>
                          </a:solidFill>
                          <a:latin typeface="Helvetica Light" charset="0"/>
                          <a:ea typeface="Helvetica Light" charset="0"/>
                          <a:cs typeface="Helvetica Light" charset="0"/>
                          <a:sym typeface="Helvetica Light" charset="0"/>
                        </a:defRPr>
                      </a:lvl3pPr>
                      <a:lvl4pPr marL="1371600">
                        <a:spcBef>
                          <a:spcPts val="4200"/>
                        </a:spcBef>
                        <a:defRPr sz="3200">
                          <a:solidFill>
                            <a:srgbClr val="000000"/>
                          </a:solidFill>
                          <a:latin typeface="Helvetica Light" charset="0"/>
                          <a:ea typeface="Helvetica Light" charset="0"/>
                          <a:cs typeface="Helvetica Light" charset="0"/>
                          <a:sym typeface="Helvetica Light" charset="0"/>
                        </a:defRPr>
                      </a:lvl4pPr>
                      <a:lvl5pPr marL="1828800">
                        <a:spcBef>
                          <a:spcPts val="4200"/>
                        </a:spcBef>
                        <a:defRPr sz="3200">
                          <a:solidFill>
                            <a:srgbClr val="000000"/>
                          </a:solidFill>
                          <a:latin typeface="Helvetica Light" charset="0"/>
                          <a:ea typeface="Helvetica Light" charset="0"/>
                          <a:cs typeface="Helvetica Light" charset="0"/>
                          <a:sym typeface="Helvetica Light" charset="0"/>
                        </a:defRPr>
                      </a:lvl5pPr>
                      <a:lvl6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200" b="1" i="1" u="none" strike="noStrike" cap="none" normalizeH="0" baseline="0" dirty="0" smtClean="0">
                          <a:ln>
                            <a:noFill/>
                          </a:ln>
                          <a:solidFill>
                            <a:srgbClr val="FFFFFF"/>
                          </a:solidFill>
                          <a:effectLst/>
                          <a:latin typeface="Trebuchet MS" panose="020B0603020202020204" pitchFamily="34" charset="0"/>
                          <a:ea typeface="Helvetica Light" charset="0"/>
                          <a:cs typeface="Helvetica Light" charset="0"/>
                          <a:sym typeface="Helvetica Light" charset="0"/>
                        </a:rPr>
                        <a:t>UNWC</a:t>
                      </a:r>
                      <a:r>
                        <a:rPr kumimoji="0" lang="es-ES" altLang="en-US" sz="1200" b="1" i="0" u="none" strike="noStrike" cap="none" normalizeH="0" baseline="0" dirty="0" smtClean="0">
                          <a:ln>
                            <a:noFill/>
                          </a:ln>
                          <a:solidFill>
                            <a:srgbClr val="FFFFFF"/>
                          </a:solidFill>
                          <a:effectLst/>
                          <a:latin typeface="Trebuchet MS" panose="020B0603020202020204" pitchFamily="34" charset="0"/>
                          <a:ea typeface="Helvetica Light" charset="0"/>
                          <a:cs typeface="Helvetica Light" charset="0"/>
                          <a:sym typeface="Helvetica Light" charset="0"/>
                        </a:rPr>
                        <a:t>, art. 10</a:t>
                      </a:r>
                      <a:endParaRPr kumimoji="0" lang="en-US" altLang="en-US" sz="1200" b="1" i="0" u="none" strike="noStrike" cap="none" normalizeH="0" baseline="0" dirty="0" smtClean="0">
                        <a:ln>
                          <a:noFill/>
                        </a:ln>
                        <a:solidFill>
                          <a:srgbClr val="FFFFFF"/>
                        </a:solidFill>
                        <a:effectLst/>
                        <a:latin typeface="Trebuchet MS" panose="020B0603020202020204" pitchFamily="34" charset="0"/>
                        <a:ea typeface="Helvetica Light" charset="0"/>
                        <a:cs typeface="Helvetica Light" charset="0"/>
                        <a:sym typeface="Helvetica Light"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970898">
                <a:tc>
                  <a:txBody>
                    <a:bodyPr/>
                    <a:lstStyle>
                      <a:lvl1pPr marL="285750" indent="-285750">
                        <a:spcBef>
                          <a:spcPts val="4200"/>
                        </a:spcBef>
                        <a:defRPr sz="3200">
                          <a:solidFill>
                            <a:srgbClr val="000000"/>
                          </a:solidFill>
                          <a:latin typeface="Helvetica Light" charset="0"/>
                          <a:ea typeface="Helvetica Light" charset="0"/>
                          <a:cs typeface="Helvetica Light" charset="0"/>
                          <a:sym typeface="Helvetica Light" charset="0"/>
                        </a:defRPr>
                      </a:lvl1pPr>
                      <a:lvl2pPr marL="457200">
                        <a:spcBef>
                          <a:spcPts val="4200"/>
                        </a:spcBef>
                        <a:defRPr sz="3200">
                          <a:solidFill>
                            <a:srgbClr val="000000"/>
                          </a:solidFill>
                          <a:latin typeface="Helvetica Light" charset="0"/>
                          <a:ea typeface="Helvetica Light" charset="0"/>
                          <a:cs typeface="Helvetica Light" charset="0"/>
                          <a:sym typeface="Helvetica Light" charset="0"/>
                        </a:defRPr>
                      </a:lvl2pPr>
                      <a:lvl3pPr marL="914400">
                        <a:spcBef>
                          <a:spcPts val="4200"/>
                        </a:spcBef>
                        <a:defRPr sz="3200">
                          <a:solidFill>
                            <a:srgbClr val="000000"/>
                          </a:solidFill>
                          <a:latin typeface="Helvetica Light" charset="0"/>
                          <a:ea typeface="Helvetica Light" charset="0"/>
                          <a:cs typeface="Helvetica Light" charset="0"/>
                          <a:sym typeface="Helvetica Light" charset="0"/>
                        </a:defRPr>
                      </a:lvl3pPr>
                      <a:lvl4pPr marL="1371600">
                        <a:spcBef>
                          <a:spcPts val="4200"/>
                        </a:spcBef>
                        <a:defRPr sz="3200">
                          <a:solidFill>
                            <a:srgbClr val="000000"/>
                          </a:solidFill>
                          <a:latin typeface="Helvetica Light" charset="0"/>
                          <a:ea typeface="Helvetica Light" charset="0"/>
                          <a:cs typeface="Helvetica Light" charset="0"/>
                          <a:sym typeface="Helvetica Light" charset="0"/>
                        </a:defRPr>
                      </a:lvl4pPr>
                      <a:lvl5pPr marL="1828800">
                        <a:spcBef>
                          <a:spcPts val="4200"/>
                        </a:spcBef>
                        <a:defRPr sz="3200">
                          <a:solidFill>
                            <a:srgbClr val="000000"/>
                          </a:solidFill>
                          <a:latin typeface="Helvetica Light" charset="0"/>
                          <a:ea typeface="Helvetica Light" charset="0"/>
                          <a:cs typeface="Helvetica Light" charset="0"/>
                          <a:sym typeface="Helvetica Light" charset="0"/>
                        </a:defRPr>
                      </a:lvl5pPr>
                      <a:lvl6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228600" marR="0" lvl="0" indent="-228600" algn="l" defTabSz="914400" rtl="0" eaLnBrk="1" fontAlgn="base" latinLnBrk="0" hangingPunct="1">
                        <a:lnSpc>
                          <a:spcPct val="100000"/>
                        </a:lnSpc>
                        <a:spcBef>
                          <a:spcPct val="0"/>
                        </a:spcBef>
                        <a:spcAft>
                          <a:spcPct val="0"/>
                        </a:spcAft>
                        <a:buClrTx/>
                        <a:buSzTx/>
                        <a:buFont typeface="Wingdings" pitchFamily="2" charset="2"/>
                        <a:buAutoNum type="arabicPeriod"/>
                        <a:tabLst/>
                      </a:pPr>
                      <a:r>
                        <a:rPr lang="en-GB" sz="1200" dirty="0" smtClean="0"/>
                        <a:t>In the absence of agreement or custom to the contrary, no use of an international watercourse enjoys inherent priority over other uses. </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AutoNum type="arabicPeriod"/>
                        <a:tabLst/>
                      </a:pPr>
                      <a:r>
                        <a:rPr lang="en-GB" sz="1200" b="1" dirty="0" smtClean="0"/>
                        <a:t>In the event of a conflict between uses of an international watercourse, it shall be resolved with reference to articles 5 to 7, with </a:t>
                      </a:r>
                      <a:r>
                        <a:rPr lang="en-GB" sz="1200" b="1" u="sng" dirty="0" smtClean="0"/>
                        <a:t>special </a:t>
                      </a:r>
                      <a:r>
                        <a:rPr lang="en-GB" sz="1200" b="1" dirty="0" smtClean="0"/>
                        <a:t>regard being given to the requirements of </a:t>
                      </a:r>
                      <a:r>
                        <a:rPr lang="en-GB" sz="1200" b="1" u="sng" dirty="0" smtClean="0"/>
                        <a:t>vital human needs.</a:t>
                      </a:r>
                      <a:endParaRPr kumimoji="0" lang="es-BO" altLang="en-US" sz="1200" b="1" i="0" u="sng" strike="noStrike" cap="none" normalizeH="0" baseline="0" dirty="0" smtClean="0">
                        <a:ln>
                          <a:noFill/>
                        </a:ln>
                        <a:solidFill>
                          <a:srgbClr val="000000"/>
                        </a:solidFill>
                        <a:effectLst/>
                        <a:latin typeface="Trebuchet MS" panose="020B0603020202020204" pitchFamily="34" charset="0"/>
                        <a:ea typeface="Helvetica Light" charset="0"/>
                        <a:cs typeface="Helvetica Light" charset="0"/>
                        <a:sym typeface="Helvetica Light"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8"/>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52764328"/>
              </p:ext>
            </p:extLst>
          </p:nvPr>
        </p:nvGraphicFramePr>
        <p:xfrm>
          <a:off x="457200" y="2636912"/>
          <a:ext cx="3466728" cy="3127233"/>
        </p:xfrm>
        <a:graphic>
          <a:graphicData uri="http://schemas.openxmlformats.org/drawingml/2006/table">
            <a:tbl>
              <a:tblPr/>
              <a:tblGrid>
                <a:gridCol w="3466728"/>
              </a:tblGrid>
              <a:tr h="841251">
                <a:tc>
                  <a:txBody>
                    <a:bodyPr/>
                    <a:lstStyle>
                      <a:lvl1pPr>
                        <a:spcBef>
                          <a:spcPts val="4200"/>
                        </a:spcBef>
                        <a:defRPr sz="3200">
                          <a:solidFill>
                            <a:srgbClr val="000000"/>
                          </a:solidFill>
                          <a:latin typeface="Helvetica Light" charset="0"/>
                          <a:ea typeface="Helvetica Light" charset="0"/>
                          <a:cs typeface="Helvetica Light" charset="0"/>
                          <a:sym typeface="Helvetica Light" charset="0"/>
                        </a:defRPr>
                      </a:lvl1pPr>
                      <a:lvl2pPr marL="457200">
                        <a:spcBef>
                          <a:spcPts val="4200"/>
                        </a:spcBef>
                        <a:defRPr sz="3200">
                          <a:solidFill>
                            <a:srgbClr val="000000"/>
                          </a:solidFill>
                          <a:latin typeface="Helvetica Light" charset="0"/>
                          <a:ea typeface="Helvetica Light" charset="0"/>
                          <a:cs typeface="Helvetica Light" charset="0"/>
                          <a:sym typeface="Helvetica Light" charset="0"/>
                        </a:defRPr>
                      </a:lvl2pPr>
                      <a:lvl3pPr marL="914400">
                        <a:spcBef>
                          <a:spcPts val="4200"/>
                        </a:spcBef>
                        <a:defRPr sz="3200">
                          <a:solidFill>
                            <a:srgbClr val="000000"/>
                          </a:solidFill>
                          <a:latin typeface="Helvetica Light" charset="0"/>
                          <a:ea typeface="Helvetica Light" charset="0"/>
                          <a:cs typeface="Helvetica Light" charset="0"/>
                          <a:sym typeface="Helvetica Light" charset="0"/>
                        </a:defRPr>
                      </a:lvl3pPr>
                      <a:lvl4pPr marL="1371600">
                        <a:spcBef>
                          <a:spcPts val="4200"/>
                        </a:spcBef>
                        <a:defRPr sz="3200">
                          <a:solidFill>
                            <a:srgbClr val="000000"/>
                          </a:solidFill>
                          <a:latin typeface="Helvetica Light" charset="0"/>
                          <a:ea typeface="Helvetica Light" charset="0"/>
                          <a:cs typeface="Helvetica Light" charset="0"/>
                          <a:sym typeface="Helvetica Light" charset="0"/>
                        </a:defRPr>
                      </a:lvl4pPr>
                      <a:lvl5pPr marL="1828800">
                        <a:spcBef>
                          <a:spcPts val="4200"/>
                        </a:spcBef>
                        <a:defRPr sz="3200">
                          <a:solidFill>
                            <a:srgbClr val="000000"/>
                          </a:solidFill>
                          <a:latin typeface="Helvetica Light" charset="0"/>
                          <a:ea typeface="Helvetica Light" charset="0"/>
                          <a:cs typeface="Helvetica Light" charset="0"/>
                          <a:sym typeface="Helvetica Light" charset="0"/>
                        </a:defRPr>
                      </a:lvl5pPr>
                      <a:lvl6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200" b="1" i="0" u="none" strike="noStrike" cap="none" normalizeH="0" baseline="0" dirty="0" smtClean="0">
                          <a:ln>
                            <a:noFill/>
                          </a:ln>
                          <a:solidFill>
                            <a:srgbClr val="FFFFFF"/>
                          </a:solidFill>
                          <a:effectLst/>
                          <a:latin typeface="Trebuchet MS" panose="020B0603020202020204" pitchFamily="34" charset="0"/>
                          <a:ea typeface="Helvetica Light" charset="0"/>
                          <a:cs typeface="Helvetica Light" charset="0"/>
                          <a:sym typeface="Helvetica Light" charset="0"/>
                        </a:rPr>
                        <a:t>A/RES/63/124 </a:t>
                      </a:r>
                      <a:r>
                        <a:rPr kumimoji="0" lang="es-ES" altLang="en-US" sz="1200" b="1" i="0" u="none" strike="noStrike" cap="none" normalizeH="0" baseline="0" dirty="0" err="1" smtClean="0">
                          <a:ln>
                            <a:noFill/>
                          </a:ln>
                          <a:solidFill>
                            <a:srgbClr val="FFFFFF"/>
                          </a:solidFill>
                          <a:effectLst/>
                          <a:latin typeface="Trebuchet MS" panose="020B0603020202020204" pitchFamily="34" charset="0"/>
                          <a:ea typeface="Helvetica Light" charset="0"/>
                          <a:cs typeface="Helvetica Light" charset="0"/>
                          <a:sym typeface="Helvetica Light" charset="0"/>
                        </a:rPr>
                        <a:t>The</a:t>
                      </a:r>
                      <a:r>
                        <a:rPr kumimoji="0" lang="es-ES" altLang="en-US" sz="1200" b="1" i="0" u="none" strike="noStrike" cap="none" normalizeH="0" baseline="0" dirty="0" smtClean="0">
                          <a:ln>
                            <a:noFill/>
                          </a:ln>
                          <a:solidFill>
                            <a:srgbClr val="FFFFFF"/>
                          </a:solidFill>
                          <a:effectLst/>
                          <a:latin typeface="Trebuchet MS" panose="020B0603020202020204" pitchFamily="34" charset="0"/>
                          <a:ea typeface="Helvetica Light" charset="0"/>
                          <a:cs typeface="Helvetica Light" charset="0"/>
                          <a:sym typeface="Helvetica Light" charset="0"/>
                        </a:rPr>
                        <a:t> Law of Transboundary Aquifers, art. 5.2</a:t>
                      </a:r>
                      <a:endParaRPr kumimoji="0" lang="en-US" altLang="en-US" sz="1200" b="1" i="0" u="none" strike="noStrike" cap="none" normalizeH="0" baseline="0" dirty="0" smtClean="0">
                        <a:ln>
                          <a:noFill/>
                        </a:ln>
                        <a:solidFill>
                          <a:srgbClr val="FFFFFF"/>
                        </a:solidFill>
                        <a:effectLst/>
                        <a:latin typeface="Trebuchet MS" panose="020B0603020202020204" pitchFamily="34" charset="0"/>
                        <a:ea typeface="Helvetica Light" charset="0"/>
                        <a:cs typeface="Helvetica Light" charset="0"/>
                        <a:sym typeface="Helvetica Light"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111077">
                <a:tc>
                  <a:txBody>
                    <a:bodyPr/>
                    <a:lstStyle>
                      <a:lvl1pPr marL="285750" indent="-285750">
                        <a:spcBef>
                          <a:spcPts val="4200"/>
                        </a:spcBef>
                        <a:defRPr sz="3200">
                          <a:solidFill>
                            <a:srgbClr val="000000"/>
                          </a:solidFill>
                          <a:latin typeface="Helvetica Light" charset="0"/>
                          <a:ea typeface="Helvetica Light" charset="0"/>
                          <a:cs typeface="Helvetica Light" charset="0"/>
                          <a:sym typeface="Helvetica Light" charset="0"/>
                        </a:defRPr>
                      </a:lvl1pPr>
                      <a:lvl2pPr marL="457200">
                        <a:spcBef>
                          <a:spcPts val="4200"/>
                        </a:spcBef>
                        <a:defRPr sz="3200">
                          <a:solidFill>
                            <a:srgbClr val="000000"/>
                          </a:solidFill>
                          <a:latin typeface="Helvetica Light" charset="0"/>
                          <a:ea typeface="Helvetica Light" charset="0"/>
                          <a:cs typeface="Helvetica Light" charset="0"/>
                          <a:sym typeface="Helvetica Light" charset="0"/>
                        </a:defRPr>
                      </a:lvl2pPr>
                      <a:lvl3pPr marL="914400">
                        <a:spcBef>
                          <a:spcPts val="4200"/>
                        </a:spcBef>
                        <a:defRPr sz="3200">
                          <a:solidFill>
                            <a:srgbClr val="000000"/>
                          </a:solidFill>
                          <a:latin typeface="Helvetica Light" charset="0"/>
                          <a:ea typeface="Helvetica Light" charset="0"/>
                          <a:cs typeface="Helvetica Light" charset="0"/>
                          <a:sym typeface="Helvetica Light" charset="0"/>
                        </a:defRPr>
                      </a:lvl3pPr>
                      <a:lvl4pPr marL="1371600">
                        <a:spcBef>
                          <a:spcPts val="4200"/>
                        </a:spcBef>
                        <a:defRPr sz="3200">
                          <a:solidFill>
                            <a:srgbClr val="000000"/>
                          </a:solidFill>
                          <a:latin typeface="Helvetica Light" charset="0"/>
                          <a:ea typeface="Helvetica Light" charset="0"/>
                          <a:cs typeface="Helvetica Light" charset="0"/>
                          <a:sym typeface="Helvetica Light" charset="0"/>
                        </a:defRPr>
                      </a:lvl4pPr>
                      <a:lvl5pPr marL="1828800">
                        <a:spcBef>
                          <a:spcPts val="4200"/>
                        </a:spcBef>
                        <a:defRPr sz="3200">
                          <a:solidFill>
                            <a:srgbClr val="000000"/>
                          </a:solidFill>
                          <a:latin typeface="Helvetica Light" charset="0"/>
                          <a:ea typeface="Helvetica Light" charset="0"/>
                          <a:cs typeface="Helvetica Light" charset="0"/>
                          <a:sym typeface="Helvetica Light" charset="0"/>
                        </a:defRPr>
                      </a:lvl5pPr>
                      <a:lvl6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indent="914400" eaLnBrk="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GB" altLang="en-US" sz="1200" b="0" i="0" u="none" strike="noStrike" cap="none" normalizeH="0" baseline="0" dirty="0" smtClean="0">
                          <a:ln>
                            <a:noFill/>
                          </a:ln>
                          <a:solidFill>
                            <a:srgbClr val="000000"/>
                          </a:solidFill>
                          <a:effectLst/>
                          <a:latin typeface="Trebuchet MS" panose="020B0603020202020204" pitchFamily="34" charset="0"/>
                          <a:ea typeface="Helvetica Light" charset="0"/>
                          <a:cs typeface="Helvetica Light" charset="0"/>
                          <a:sym typeface="Helvetica Light" charset="0"/>
                        </a:rPr>
                        <a:t>The weight to be given to each factor is to be determined by its importance with regard to a specific transboundary aquifer or aquifer system in comparison with that of other relevant factors. In determining what is equitable and reasonable utilization, all relevant factors are to be considered together and a conclusion reached on the basis of all the factors. </a:t>
                      </a:r>
                      <a:r>
                        <a:rPr kumimoji="0" lang="en-GB" altLang="en-US" sz="1200" b="1" i="0" u="none" strike="noStrike" cap="none" normalizeH="0" baseline="0" dirty="0" smtClean="0">
                          <a:ln>
                            <a:noFill/>
                          </a:ln>
                          <a:solidFill>
                            <a:srgbClr val="000000"/>
                          </a:solidFill>
                          <a:effectLst/>
                          <a:latin typeface="Trebuchet MS" panose="020B0603020202020204" pitchFamily="34" charset="0"/>
                          <a:ea typeface="Helvetica Light" charset="0"/>
                          <a:cs typeface="Helvetica Light" charset="0"/>
                          <a:sym typeface="Helvetica Light" charset="0"/>
                        </a:rPr>
                        <a:t>However, in weighing different kinds of utilization of a transboundary aquifer or aquifer system, </a:t>
                      </a:r>
                      <a:r>
                        <a:rPr kumimoji="0" lang="en-GB" altLang="en-US" sz="1200" b="1" i="0" u="sng" strike="noStrike" cap="none" normalizeH="0" baseline="0" dirty="0" smtClean="0">
                          <a:ln>
                            <a:noFill/>
                          </a:ln>
                          <a:solidFill>
                            <a:srgbClr val="000000"/>
                          </a:solidFill>
                          <a:effectLst/>
                          <a:latin typeface="Trebuchet MS" panose="020B0603020202020204" pitchFamily="34" charset="0"/>
                          <a:ea typeface="Helvetica Light" charset="0"/>
                          <a:cs typeface="Helvetica Light" charset="0"/>
                          <a:sym typeface="Helvetica Light" charset="0"/>
                        </a:rPr>
                        <a:t>special</a:t>
                      </a:r>
                      <a:r>
                        <a:rPr kumimoji="0" lang="en-GB" altLang="en-US" sz="1200" b="1" i="0" u="none" strike="noStrike" cap="none" normalizeH="0" baseline="0" dirty="0" smtClean="0">
                          <a:ln>
                            <a:noFill/>
                          </a:ln>
                          <a:solidFill>
                            <a:srgbClr val="000000"/>
                          </a:solidFill>
                          <a:effectLst/>
                          <a:latin typeface="Trebuchet MS" panose="020B0603020202020204" pitchFamily="34" charset="0"/>
                          <a:ea typeface="Helvetica Light" charset="0"/>
                          <a:cs typeface="Helvetica Light" charset="0"/>
                          <a:sym typeface="Helvetica Light" charset="0"/>
                        </a:rPr>
                        <a:t> regard shall be given to </a:t>
                      </a:r>
                      <a:r>
                        <a:rPr kumimoji="0" lang="en-GB" altLang="en-US" sz="1200" b="1" i="0" u="sng" strike="noStrike" cap="none" normalizeH="0" baseline="0" dirty="0" smtClean="0">
                          <a:ln>
                            <a:noFill/>
                          </a:ln>
                          <a:solidFill>
                            <a:srgbClr val="000000"/>
                          </a:solidFill>
                          <a:effectLst/>
                          <a:latin typeface="Trebuchet MS" panose="020B0603020202020204" pitchFamily="34" charset="0"/>
                          <a:ea typeface="Helvetica Light" charset="0"/>
                          <a:cs typeface="Helvetica Light" charset="0"/>
                          <a:sym typeface="Helvetica Light" charset="0"/>
                        </a:rPr>
                        <a:t>vital human needs</a:t>
                      </a:r>
                      <a:r>
                        <a:rPr kumimoji="0" lang="en-GB" altLang="en-US" sz="1200" b="1" i="0" u="none" strike="noStrike" cap="none" normalizeH="0" baseline="0" dirty="0" smtClean="0">
                          <a:ln>
                            <a:noFill/>
                          </a:ln>
                          <a:solidFill>
                            <a:srgbClr val="000000"/>
                          </a:solidFill>
                          <a:effectLst/>
                          <a:latin typeface="Trebuchet MS" panose="020B0603020202020204" pitchFamily="34" charset="0"/>
                          <a:ea typeface="Helvetica Light" charset="0"/>
                          <a:cs typeface="Helvetica Light" charset="0"/>
                          <a:sym typeface="Helvetica Light" charset="0"/>
                        </a:rPr>
                        <a:t>.</a:t>
                      </a:r>
                      <a:endParaRPr kumimoji="0" lang="es-BO" altLang="en-US" sz="1200" b="1" i="0" u="sng" strike="noStrike" cap="none" normalizeH="0" baseline="0" dirty="0" smtClean="0">
                        <a:ln>
                          <a:noFill/>
                        </a:ln>
                        <a:solidFill>
                          <a:srgbClr val="000000"/>
                        </a:solidFill>
                        <a:effectLst/>
                        <a:latin typeface="Trebuchet MS" panose="020B0603020202020204" pitchFamily="34" charset="0"/>
                        <a:ea typeface="Helvetica Light" charset="0"/>
                        <a:cs typeface="Helvetica Light" charset="0"/>
                        <a:sym typeface="Helvetica Light"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8"/>
                    </a:solidFill>
                  </a:tcPr>
                </a:tc>
              </a:tr>
            </a:tbl>
          </a:graphicData>
        </a:graphic>
      </p:graphicFrame>
      <p:sp>
        <p:nvSpPr>
          <p:cNvPr id="15" name="Title 2"/>
          <p:cNvSpPr txBox="1">
            <a:spLocks/>
          </p:cNvSpPr>
          <p:nvPr/>
        </p:nvSpPr>
        <p:spPr>
          <a:xfrm>
            <a:off x="457200" y="404664"/>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a:solidFill>
                  <a:schemeClr val="accent6">
                    <a:lumMod val="75000"/>
                  </a:schemeClr>
                </a:solidFill>
              </a:rPr>
              <a:t>International Law of TBAs</a:t>
            </a:r>
          </a:p>
          <a:p>
            <a:r>
              <a:rPr lang="en-GB" sz="2800" dirty="0">
                <a:solidFill>
                  <a:schemeClr val="accent6">
                    <a:lumMod val="75000"/>
                  </a:schemeClr>
                </a:solidFill>
              </a:rPr>
              <a:t>S</a:t>
            </a:r>
            <a:r>
              <a:rPr lang="en-GB" sz="2800" dirty="0" smtClean="0">
                <a:solidFill>
                  <a:schemeClr val="accent6">
                    <a:lumMod val="75000"/>
                  </a:schemeClr>
                </a:solidFill>
              </a:rPr>
              <a:t>ubstantive</a:t>
            </a:r>
            <a:endParaRPr lang="en-GB" sz="2800" dirty="0">
              <a:solidFill>
                <a:schemeClr val="accent6">
                  <a:lumMod val="75000"/>
                </a:schemeClr>
              </a:solidFill>
            </a:endParaRPr>
          </a:p>
        </p:txBody>
      </p:sp>
    </p:spTree>
    <p:extLst>
      <p:ext uri="{BB962C8B-B14F-4D97-AF65-F5344CB8AC3E}">
        <p14:creationId xmlns:p14="http://schemas.microsoft.com/office/powerpoint/2010/main" val="2385387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2561</TotalTime>
  <Words>2534</Words>
  <Application>Microsoft Office PowerPoint</Application>
  <PresentationFormat>On-screen Show (4:3)</PresentationFormat>
  <Paragraphs>285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International Water Law II  Francesco Sindico, University of Strathclyde Law School</vt:lpstr>
      <vt:lpstr>To discuss whether the emerging international law applicable to TBAs responds to the specificities of TBAs vis a vis transboundary surface water To present some aspects of the few bilateral and regional agreements and arrangements dealing with the management of transboundary aquifers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discuss whether the emerging international law applicable to TBAs responds to the specificities of TBAs vis a vis transboundary surface water To present some aspects of the few bilateral and regional agreements and arrangements dealing with the management of transboundary aquifers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Strathclyde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Hass</cp:lastModifiedBy>
  <cp:revision>102</cp:revision>
  <dcterms:created xsi:type="dcterms:W3CDTF">2016-11-10T10:25:47Z</dcterms:created>
  <dcterms:modified xsi:type="dcterms:W3CDTF">2016-11-29T22:00:22Z</dcterms:modified>
</cp:coreProperties>
</file>