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1" r:id="rId2"/>
    <p:sldId id="262" r:id="rId3"/>
    <p:sldId id="272" r:id="rId4"/>
    <p:sldId id="273" r:id="rId5"/>
    <p:sldId id="274" r:id="rId6"/>
    <p:sldId id="275" r:id="rId7"/>
    <p:sldId id="276" r:id="rId8"/>
    <p:sldId id="263" r:id="rId9"/>
    <p:sldId id="264" r:id="rId10"/>
    <p:sldId id="268" r:id="rId11"/>
    <p:sldId id="269" r:id="rId12"/>
    <p:sldId id="270"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448" y="-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3D2CD0-A6F5-4D53-8252-5F8FD1339CFF}" type="datetimeFigureOut">
              <a:rPr lang="fr-FR" smtClean="0"/>
              <a:t>11/28/16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638493F-EDEE-492C-ABC0-5EB5D733B18F}" type="slidenum">
              <a:rPr lang="fr-FR" smtClean="0"/>
              <a:t>‹n.›</a:t>
            </a:fld>
            <a:endParaRPr lang="fr-FR"/>
          </a:p>
        </p:txBody>
      </p:sp>
    </p:spTree>
    <p:extLst>
      <p:ext uri="{BB962C8B-B14F-4D97-AF65-F5344CB8AC3E}">
        <p14:creationId xmlns:p14="http://schemas.microsoft.com/office/powerpoint/2010/main" val="720861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p:sp>
      <p:sp>
        <p:nvSpPr>
          <p:cNvPr id="47107" name="Espace réservé des not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fr-FR" smtClean="0">
                <a:latin typeface="Avenir Roman" pitchFamily="1" charset="0"/>
                <a:ea typeface="Avenir Roman" pitchFamily="1" charset="0"/>
                <a:cs typeface="Avenir Roman" pitchFamily="1" charset="0"/>
              </a:rPr>
              <a:t>Es una formación geológica semipermeable, que conteniendo apreciables cantidades de agua la transmiten muy lentamente, por lo que no son aptos para el emplazamiento de captaciones de aguas subterráneas, sin embargo bajo condiciones especiales permiten una recarga vertical de otros acuíferos</a:t>
            </a:r>
            <a:endParaRPr lang="fr-FR" altLang="fr-FR" smtClean="0">
              <a:latin typeface="Avenir Roman" pitchFamily="1" charset="0"/>
              <a:ea typeface="Avenir Roman" pitchFamily="1" charset="0"/>
              <a:cs typeface="Avenir Roman" pitchFamily="1"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p:sp>
      <p:sp>
        <p:nvSpPr>
          <p:cNvPr id="47107" name="Espace réservé des not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fr-FR" smtClean="0">
                <a:latin typeface="Avenir Roman" pitchFamily="1" charset="0"/>
                <a:ea typeface="Avenir Roman" pitchFamily="1" charset="0"/>
                <a:cs typeface="Avenir Roman" pitchFamily="1" charset="0"/>
              </a:rPr>
              <a:t>Es una formación geológica semipermeable, que conteniendo apreciables cantidades de agua la transmiten muy lentamente, por lo que no son aptos para el emplazamiento de captaciones de aguas subterráneas, sin embargo bajo condiciones especiales permiten una recarga vertical de otros acuíferos</a:t>
            </a:r>
            <a:endParaRPr lang="fr-FR" altLang="fr-FR" smtClean="0">
              <a:latin typeface="Avenir Roman" pitchFamily="1" charset="0"/>
              <a:ea typeface="Avenir Roman" pitchFamily="1" charset="0"/>
              <a:cs typeface="Avenir Roman" pitchFamily="1"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p:sp>
      <p:sp>
        <p:nvSpPr>
          <p:cNvPr id="47107" name="Espace réservé des not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fr-FR" smtClean="0">
                <a:latin typeface="Avenir Roman" pitchFamily="1" charset="0"/>
                <a:ea typeface="Avenir Roman" pitchFamily="1" charset="0"/>
                <a:cs typeface="Avenir Roman" pitchFamily="1" charset="0"/>
              </a:rPr>
              <a:t>Es una formación geológica semipermeable, que conteniendo apreciables cantidades de agua la transmiten muy lentamente, por lo que no son aptos para el emplazamiento de captaciones de aguas subterráneas, sin embargo bajo condiciones especiales permiten una recarga vertical de otros acuíferos</a:t>
            </a:r>
            <a:endParaRPr lang="fr-FR" altLang="fr-FR" smtClean="0">
              <a:latin typeface="Avenir Roman" pitchFamily="1" charset="0"/>
              <a:ea typeface="Avenir Roman" pitchFamily="1" charset="0"/>
              <a:cs typeface="Avenir Roman" pitchFamily="1"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p:sp>
      <p:sp>
        <p:nvSpPr>
          <p:cNvPr id="47107" name="Espace réservé des not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fr-FR" smtClean="0">
                <a:latin typeface="Avenir Roman" pitchFamily="1" charset="0"/>
                <a:ea typeface="Avenir Roman" pitchFamily="1" charset="0"/>
                <a:cs typeface="Avenir Roman" pitchFamily="1" charset="0"/>
              </a:rPr>
              <a:t>Es una formación geológica semipermeable, que conteniendo apreciables cantidades de agua la transmiten muy lentamente, por lo que no son aptos para el emplazamiento de captaciones de aguas subterráneas, sin embargo bajo condiciones especiales permiten una recarga vertical de otros acuíferos</a:t>
            </a:r>
            <a:endParaRPr lang="fr-FR" altLang="fr-FR" smtClean="0">
              <a:latin typeface="Avenir Roman" pitchFamily="1" charset="0"/>
              <a:ea typeface="Avenir Roman" pitchFamily="1" charset="0"/>
              <a:cs typeface="Avenir Roman" pitchFamily="1"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p:sp>
      <p:sp>
        <p:nvSpPr>
          <p:cNvPr id="47107" name="Espace réservé des not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fr-FR" smtClean="0">
                <a:latin typeface="Avenir Roman" pitchFamily="1" charset="0"/>
                <a:ea typeface="Avenir Roman" pitchFamily="1" charset="0"/>
                <a:cs typeface="Avenir Roman" pitchFamily="1" charset="0"/>
              </a:rPr>
              <a:t>Es una formación geológica semipermeable, que conteniendo apreciables cantidades de agua la transmiten muy lentamente, por lo que no son aptos para el emplazamiento de captaciones de aguas subterráneas, sin embargo bajo condiciones especiales permiten una recarga vertical de otros acuíferos</a:t>
            </a:r>
            <a:endParaRPr lang="fr-FR" altLang="fr-FR" smtClean="0">
              <a:latin typeface="Avenir Roman" pitchFamily="1" charset="0"/>
              <a:ea typeface="Avenir Roman" pitchFamily="1" charset="0"/>
              <a:cs typeface="Avenir Roman" pitchFamily="1"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ce réservé de l'image des diapositives 1"/>
          <p:cNvSpPr>
            <a:spLocks noGrp="1" noRot="1" noChangeAspect="1" noTextEdit="1"/>
          </p:cNvSpPr>
          <p:nvPr>
            <p:ph type="sldImg"/>
          </p:nvPr>
        </p:nvSpPr>
        <p:spPr/>
      </p:sp>
      <p:sp>
        <p:nvSpPr>
          <p:cNvPr id="47107" name="Espace réservé des notes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fr-FR" smtClean="0">
                <a:latin typeface="Avenir Roman" pitchFamily="1" charset="0"/>
                <a:ea typeface="Avenir Roman" pitchFamily="1" charset="0"/>
                <a:cs typeface="Avenir Roman" pitchFamily="1" charset="0"/>
              </a:rPr>
              <a:t>Es una formación geológica semipermeable, que conteniendo apreciables cantidades de agua la transmiten muy lentamente, por lo que no son aptos para el emplazamiento de captaciones de aguas subterráneas, sin embargo bajo condiciones especiales permiten una recarga vertical de otros acuíferos</a:t>
            </a:r>
            <a:endParaRPr lang="fr-FR" altLang="fr-FR" smtClean="0">
              <a:latin typeface="Avenir Roman" pitchFamily="1" charset="0"/>
              <a:ea typeface="Avenir Roman" pitchFamily="1" charset="0"/>
              <a:cs typeface="Avenir Roman" pitchFamily="1"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D219BA5-F8D2-4090-986C-B7C4FDA3ABB1}" type="datetimeFigureOut">
              <a:rPr lang="fr-FR" smtClean="0"/>
              <a:t>11/28/16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48D806-4C65-49B9-9F9E-C121CD884E60}" type="slidenum">
              <a:rPr lang="fr-FR" smtClean="0"/>
              <a:t>‹n.›</a:t>
            </a:fld>
            <a:endParaRPr lang="fr-FR"/>
          </a:p>
        </p:txBody>
      </p:sp>
    </p:spTree>
    <p:extLst>
      <p:ext uri="{BB962C8B-B14F-4D97-AF65-F5344CB8AC3E}">
        <p14:creationId xmlns:p14="http://schemas.microsoft.com/office/powerpoint/2010/main" val="335020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D219BA5-F8D2-4090-986C-B7C4FDA3ABB1}" type="datetimeFigureOut">
              <a:rPr lang="fr-FR" smtClean="0"/>
              <a:t>11/28/16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48D806-4C65-49B9-9F9E-C121CD884E60}" type="slidenum">
              <a:rPr lang="fr-FR" smtClean="0"/>
              <a:t>‹n.›</a:t>
            </a:fld>
            <a:endParaRPr lang="fr-FR"/>
          </a:p>
        </p:txBody>
      </p:sp>
    </p:spTree>
    <p:extLst>
      <p:ext uri="{BB962C8B-B14F-4D97-AF65-F5344CB8AC3E}">
        <p14:creationId xmlns:p14="http://schemas.microsoft.com/office/powerpoint/2010/main" val="3917454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D219BA5-F8D2-4090-986C-B7C4FDA3ABB1}" type="datetimeFigureOut">
              <a:rPr lang="fr-FR" smtClean="0"/>
              <a:t>11/28/16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48D806-4C65-49B9-9F9E-C121CD884E60}" type="slidenum">
              <a:rPr lang="fr-FR" smtClean="0"/>
              <a:t>‹n.›</a:t>
            </a:fld>
            <a:endParaRPr lang="fr-FR"/>
          </a:p>
        </p:txBody>
      </p:sp>
    </p:spTree>
    <p:extLst>
      <p:ext uri="{BB962C8B-B14F-4D97-AF65-F5344CB8AC3E}">
        <p14:creationId xmlns:p14="http://schemas.microsoft.com/office/powerpoint/2010/main" val="3730561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pic>
        <p:nvPicPr>
          <p:cNvPr id="4" name="Picture 8" descr="sottopancia.jpg"/>
          <p:cNvPicPr>
            <a:picLocks noChangeAspect="1"/>
          </p:cNvPicPr>
          <p:nvPr userDrawn="1"/>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5" name="Line 9"/>
          <p:cNvSpPr>
            <a:spLocks noChangeShapeType="1"/>
          </p:cNvSpPr>
          <p:nvPr userDrawn="1"/>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6" name="Line 10"/>
          <p:cNvSpPr>
            <a:spLocks noChangeShapeType="1"/>
          </p:cNvSpPr>
          <p:nvPr userDrawn="1"/>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7" name="Picture 1"/>
          <p:cNvPicPr>
            <a:picLocks noChangeAspect="1"/>
          </p:cNvPicPr>
          <p:nvPr userDrawn="1"/>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8" name="AutoShape 11"/>
          <p:cNvSpPr>
            <a:spLocks/>
          </p:cNvSpPr>
          <p:nvPr userDrawn="1"/>
        </p:nvSpPr>
        <p:spPr bwMode="auto">
          <a:xfrm>
            <a:off x="430213" y="152400"/>
            <a:ext cx="746442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l"/>
            <a:endParaRPr lang="en-US" altLang="en-US" dirty="0"/>
          </a:p>
        </p:txBody>
      </p:sp>
      <p:sp>
        <p:nvSpPr>
          <p:cNvPr id="9" name="Slide Number Placeholder 12"/>
          <p:cNvSpPr txBox="1">
            <a:spLocks/>
          </p:cNvSpPr>
          <p:nvPr userDrawn="1"/>
        </p:nvSpPr>
        <p:spPr bwMode="auto">
          <a:xfrm>
            <a:off x="8697913" y="6483350"/>
            <a:ext cx="260350" cy="268288"/>
          </a:xfrm>
          <a:prstGeom prst="rect">
            <a:avLst/>
          </a:prstGeom>
          <a:noFill/>
          <a:ln w="9525">
            <a:noFill/>
            <a:miter lim="800000"/>
            <a:headEnd/>
            <a:tailEnd/>
          </a:ln>
        </p:spPr>
        <p:txBody>
          <a:bodyPr lIns="0" tIns="0" rIns="0" bIns="0"/>
          <a:lstStyle/>
          <a:p>
            <a:fld id="{08BB1661-0A20-410C-9B95-3B28D728C9B5}" type="slidenum">
              <a:rPr lang="en-US" altLang="en-US" sz="1400" b="1">
                <a:solidFill>
                  <a:srgbClr val="0070C0"/>
                </a:solidFill>
              </a:rPr>
              <a:pPr/>
              <a:t>‹n.›</a:t>
            </a:fld>
            <a:endParaRPr lang="en-US" altLang="en-US" sz="1400" b="1">
              <a:solidFill>
                <a:srgbClr val="0070C0"/>
              </a:solidFill>
            </a:endParaRPr>
          </a:p>
        </p:txBody>
      </p:sp>
    </p:spTree>
    <p:extLst>
      <p:ext uri="{BB962C8B-B14F-4D97-AF65-F5344CB8AC3E}">
        <p14:creationId xmlns:p14="http://schemas.microsoft.com/office/powerpoint/2010/main" val="3193514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5D219BA5-F8D2-4090-986C-B7C4FDA3ABB1}" type="datetimeFigureOut">
              <a:rPr lang="fr-FR" smtClean="0"/>
              <a:t>11/28/16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48D806-4C65-49B9-9F9E-C121CD884E60}" type="slidenum">
              <a:rPr lang="fr-FR" smtClean="0"/>
              <a:t>‹n.›</a:t>
            </a:fld>
            <a:endParaRPr lang="fr-FR"/>
          </a:p>
        </p:txBody>
      </p:sp>
    </p:spTree>
    <p:extLst>
      <p:ext uri="{BB962C8B-B14F-4D97-AF65-F5344CB8AC3E}">
        <p14:creationId xmlns:p14="http://schemas.microsoft.com/office/powerpoint/2010/main" val="1430190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5D219BA5-F8D2-4090-986C-B7C4FDA3ABB1}" type="datetimeFigureOut">
              <a:rPr lang="fr-FR" smtClean="0"/>
              <a:t>11/28/16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348D806-4C65-49B9-9F9E-C121CD884E60}" type="slidenum">
              <a:rPr lang="fr-FR" smtClean="0"/>
              <a:t>‹n.›</a:t>
            </a:fld>
            <a:endParaRPr lang="fr-FR"/>
          </a:p>
        </p:txBody>
      </p:sp>
    </p:spTree>
    <p:extLst>
      <p:ext uri="{BB962C8B-B14F-4D97-AF65-F5344CB8AC3E}">
        <p14:creationId xmlns:p14="http://schemas.microsoft.com/office/powerpoint/2010/main" val="794906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D219BA5-F8D2-4090-986C-B7C4FDA3ABB1}" type="datetimeFigureOut">
              <a:rPr lang="fr-FR" smtClean="0"/>
              <a:t>11/28/16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348D806-4C65-49B9-9F9E-C121CD884E60}" type="slidenum">
              <a:rPr lang="fr-FR" smtClean="0"/>
              <a:t>‹n.›</a:t>
            </a:fld>
            <a:endParaRPr lang="fr-FR"/>
          </a:p>
        </p:txBody>
      </p:sp>
    </p:spTree>
    <p:extLst>
      <p:ext uri="{BB962C8B-B14F-4D97-AF65-F5344CB8AC3E}">
        <p14:creationId xmlns:p14="http://schemas.microsoft.com/office/powerpoint/2010/main" val="3605480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5D219BA5-F8D2-4090-986C-B7C4FDA3ABB1}" type="datetimeFigureOut">
              <a:rPr lang="fr-FR" smtClean="0"/>
              <a:t>11/28/16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E348D806-4C65-49B9-9F9E-C121CD884E60}" type="slidenum">
              <a:rPr lang="fr-FR" smtClean="0"/>
              <a:t>‹n.›</a:t>
            </a:fld>
            <a:endParaRPr lang="fr-FR"/>
          </a:p>
        </p:txBody>
      </p:sp>
    </p:spTree>
    <p:extLst>
      <p:ext uri="{BB962C8B-B14F-4D97-AF65-F5344CB8AC3E}">
        <p14:creationId xmlns:p14="http://schemas.microsoft.com/office/powerpoint/2010/main" val="3222571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5D219BA5-F8D2-4090-986C-B7C4FDA3ABB1}" type="datetimeFigureOut">
              <a:rPr lang="fr-FR" smtClean="0"/>
              <a:t>11/28/16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E348D806-4C65-49B9-9F9E-C121CD884E60}" type="slidenum">
              <a:rPr lang="fr-FR" smtClean="0"/>
              <a:t>‹n.›</a:t>
            </a:fld>
            <a:endParaRPr lang="fr-FR"/>
          </a:p>
        </p:txBody>
      </p:sp>
    </p:spTree>
    <p:extLst>
      <p:ext uri="{BB962C8B-B14F-4D97-AF65-F5344CB8AC3E}">
        <p14:creationId xmlns:p14="http://schemas.microsoft.com/office/powerpoint/2010/main" val="2035048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5D219BA5-F8D2-4090-986C-B7C4FDA3ABB1}" type="datetimeFigureOut">
              <a:rPr lang="fr-FR" smtClean="0"/>
              <a:t>11/28/16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348D806-4C65-49B9-9F9E-C121CD884E60}" type="slidenum">
              <a:rPr lang="fr-FR" smtClean="0"/>
              <a:t>‹n.›</a:t>
            </a:fld>
            <a:endParaRPr lang="fr-FR"/>
          </a:p>
        </p:txBody>
      </p:sp>
    </p:spTree>
    <p:extLst>
      <p:ext uri="{BB962C8B-B14F-4D97-AF65-F5344CB8AC3E}">
        <p14:creationId xmlns:p14="http://schemas.microsoft.com/office/powerpoint/2010/main" val="1180939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D219BA5-F8D2-4090-986C-B7C4FDA3ABB1}" type="datetimeFigureOut">
              <a:rPr lang="fr-FR" smtClean="0"/>
              <a:t>11/28/16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348D806-4C65-49B9-9F9E-C121CD884E60}" type="slidenum">
              <a:rPr lang="fr-FR" smtClean="0"/>
              <a:t>‹n.›</a:t>
            </a:fld>
            <a:endParaRPr lang="fr-FR"/>
          </a:p>
        </p:txBody>
      </p:sp>
    </p:spTree>
    <p:extLst>
      <p:ext uri="{BB962C8B-B14F-4D97-AF65-F5344CB8AC3E}">
        <p14:creationId xmlns:p14="http://schemas.microsoft.com/office/powerpoint/2010/main" val="946154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D219BA5-F8D2-4090-986C-B7C4FDA3ABB1}" type="datetimeFigureOut">
              <a:rPr lang="fr-FR" smtClean="0"/>
              <a:t>11/28/16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E348D806-4C65-49B9-9F9E-C121CD884E60}" type="slidenum">
              <a:rPr lang="fr-FR" smtClean="0"/>
              <a:t>‹n.›</a:t>
            </a:fld>
            <a:endParaRPr lang="fr-FR"/>
          </a:p>
        </p:txBody>
      </p:sp>
    </p:spTree>
    <p:extLst>
      <p:ext uri="{BB962C8B-B14F-4D97-AF65-F5344CB8AC3E}">
        <p14:creationId xmlns:p14="http://schemas.microsoft.com/office/powerpoint/2010/main" val="283520889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219BA5-F8D2-4090-986C-B7C4FDA3ABB1}" type="datetimeFigureOut">
              <a:rPr lang="fr-FR" smtClean="0"/>
              <a:t>11/28/16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48D806-4C65-49B9-9F9E-C121CD884E60}" type="slidenum">
              <a:rPr lang="fr-FR" smtClean="0"/>
              <a:t>‹n.›</a:t>
            </a:fld>
            <a:endParaRPr lang="fr-FR"/>
          </a:p>
        </p:txBody>
      </p:sp>
    </p:spTree>
    <p:extLst>
      <p:ext uri="{BB962C8B-B14F-4D97-AF65-F5344CB8AC3E}">
        <p14:creationId xmlns:p14="http://schemas.microsoft.com/office/powerpoint/2010/main" val="9394131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2.jpe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jpeg"/><Relationship Id="rId3"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p:cNvSpPr>
          <p:nvPr/>
        </p:nvSpPr>
        <p:spPr bwMode="auto">
          <a:xfrm>
            <a:off x="6286500" y="5851525"/>
            <a:ext cx="2314575" cy="27218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12700">
            <a:noFill/>
            <a:miter lim="0"/>
            <a:headEnd/>
            <a:tailEnd/>
          </a:ln>
        </p:spPr>
        <p:txBody>
          <a:bodyPr lIns="35717" tIns="35717" rIns="35717" bIns="35717" anchor="ctr">
            <a:spAutoFit/>
          </a:bodyPr>
          <a:lstStyle/>
          <a:p>
            <a:pPr algn="r"/>
            <a:r>
              <a:rPr lang="en-US" altLang="en-US" sz="1300" b="1" dirty="0" smtClean="0">
                <a:solidFill>
                  <a:srgbClr val="3B7A6A"/>
                </a:solidFill>
                <a:latin typeface="Trebuchet MS" pitchFamily="34" charset="0"/>
                <a:ea typeface="Trebuchet MS" pitchFamily="34" charset="0"/>
                <a:cs typeface="Trebuchet MS" pitchFamily="34" charset="0"/>
                <a:sym typeface="Trebuchet MS" pitchFamily="34" charset="0"/>
              </a:rPr>
              <a:t>Stefano </a:t>
            </a:r>
            <a:r>
              <a:rPr lang="en-US" altLang="en-US" sz="1300" b="1" dirty="0" err="1" smtClean="0">
                <a:solidFill>
                  <a:srgbClr val="3B7A6A"/>
                </a:solidFill>
                <a:latin typeface="Trebuchet MS" pitchFamily="34" charset="0"/>
                <a:ea typeface="Trebuchet MS" pitchFamily="34" charset="0"/>
                <a:cs typeface="Trebuchet MS" pitchFamily="34" charset="0"/>
                <a:sym typeface="Trebuchet MS" pitchFamily="34" charset="0"/>
              </a:rPr>
              <a:t>Burchi</a:t>
            </a:r>
            <a:r>
              <a:rPr lang="en-US" altLang="en-US" sz="1300" b="1" dirty="0" smtClean="0">
                <a:solidFill>
                  <a:srgbClr val="3B7A6A"/>
                </a:solidFill>
                <a:latin typeface="Trebuchet MS" pitchFamily="34" charset="0"/>
                <a:ea typeface="Trebuchet MS" pitchFamily="34" charset="0"/>
                <a:cs typeface="Trebuchet MS" pitchFamily="34" charset="0"/>
                <a:sym typeface="Trebuchet MS" pitchFamily="34" charset="0"/>
              </a:rPr>
              <a:t> UNESCO</a:t>
            </a:r>
            <a:endParaRPr lang="en-US" altLang="en-US" b="1" dirty="0"/>
          </a:p>
        </p:txBody>
      </p:sp>
      <p:sp>
        <p:nvSpPr>
          <p:cNvPr id="5" name="Line 3"/>
          <p:cNvSpPr>
            <a:spLocks noChangeShapeType="1"/>
          </p:cNvSpPr>
          <p:nvPr/>
        </p:nvSpPr>
        <p:spPr bwMode="auto">
          <a:xfrm>
            <a:off x="560388" y="2633663"/>
            <a:ext cx="8021637" cy="0"/>
          </a:xfrm>
          <a:prstGeom prst="line">
            <a:avLst/>
          </a:prstGeom>
          <a:noFill/>
          <a:ln w="25400">
            <a:solidFill>
              <a:srgbClr val="366CA6"/>
            </a:solidFill>
            <a:round/>
            <a:headEnd/>
            <a:tailEnd/>
          </a:ln>
        </p:spPr>
        <p:txBody>
          <a:bodyPr lIns="0" tIns="0" rIns="0" bIns="0" anchor="ctr"/>
          <a:lstStyle/>
          <a:p>
            <a:endParaRPr lang="en-GB"/>
          </a:p>
        </p:txBody>
      </p:sp>
      <p:sp>
        <p:nvSpPr>
          <p:cNvPr id="6" name="Line 4"/>
          <p:cNvSpPr>
            <a:spLocks noChangeShapeType="1"/>
          </p:cNvSpPr>
          <p:nvPr/>
        </p:nvSpPr>
        <p:spPr bwMode="auto">
          <a:xfrm flipV="1">
            <a:off x="523875" y="5776913"/>
            <a:ext cx="8096250" cy="0"/>
          </a:xfrm>
          <a:prstGeom prst="line">
            <a:avLst/>
          </a:prstGeom>
          <a:noFill/>
          <a:ln w="25400">
            <a:solidFill>
              <a:srgbClr val="366CA6"/>
            </a:solidFill>
            <a:round/>
            <a:headEnd/>
            <a:tailEnd/>
          </a:ln>
        </p:spPr>
        <p:txBody>
          <a:bodyPr lIns="0" tIns="0" rIns="0" bIns="0" anchor="ctr"/>
          <a:lstStyle/>
          <a:p>
            <a:endParaRPr lang="en-GB"/>
          </a:p>
        </p:txBody>
      </p:sp>
      <p:sp>
        <p:nvSpPr>
          <p:cNvPr id="8" name="AutoShape 6"/>
          <p:cNvSpPr>
            <a:spLocks/>
          </p:cNvSpPr>
          <p:nvPr/>
        </p:nvSpPr>
        <p:spPr bwMode="auto">
          <a:xfrm>
            <a:off x="6400800" y="6096000"/>
            <a:ext cx="2214563" cy="47224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wrap="square" lIns="35717" tIns="35717" rIns="35717" bIns="35717" anchor="ctr">
            <a:spAutoFit/>
          </a:bodyPr>
          <a:lstStyle/>
          <a:p>
            <a:pPr algn="r"/>
            <a:r>
              <a:rPr lang="en-US" altLang="en-US" sz="1300" i="1" dirty="0" smtClean="0">
                <a:solidFill>
                  <a:srgbClr val="3B7A6A"/>
                </a:solidFill>
                <a:latin typeface="Trebuchet MS" pitchFamily="34" charset="0"/>
                <a:ea typeface="Trebuchet MS" pitchFamily="34" charset="0"/>
                <a:cs typeface="Trebuchet MS" pitchFamily="34" charset="0"/>
                <a:sym typeface="Trebuchet MS" pitchFamily="34" charset="0"/>
              </a:rPr>
              <a:t>28 November 2016</a:t>
            </a:r>
          </a:p>
          <a:p>
            <a:pPr algn="r"/>
            <a:r>
              <a:rPr lang="en-US" altLang="en-US" sz="1300" i="1" dirty="0" smtClean="0">
                <a:solidFill>
                  <a:srgbClr val="3B7A6A"/>
                </a:solidFill>
                <a:latin typeface="Trebuchet MS" pitchFamily="34" charset="0"/>
                <a:ea typeface="Trebuchet MS" pitchFamily="34" charset="0"/>
                <a:cs typeface="Trebuchet MS" pitchFamily="34" charset="0"/>
                <a:sym typeface="Trebuchet MS" pitchFamily="34" charset="0"/>
              </a:rPr>
              <a:t>Johannesburg, South Africa</a:t>
            </a:r>
            <a:endParaRPr lang="en-US" altLang="en-US" dirty="0"/>
          </a:p>
        </p:txBody>
      </p:sp>
      <p:sp>
        <p:nvSpPr>
          <p:cNvPr id="9" name="AutoShape 7"/>
          <p:cNvSpPr>
            <a:spLocks/>
          </p:cNvSpPr>
          <p:nvPr/>
        </p:nvSpPr>
        <p:spPr bwMode="auto">
          <a:xfrm>
            <a:off x="179512" y="3284984"/>
            <a:ext cx="8735888" cy="136815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b="1" dirty="0" smtClean="0">
                <a:solidFill>
                  <a:srgbClr val="426C86"/>
                </a:solidFill>
                <a:latin typeface="Trebuchet MS Bold" charset="0"/>
                <a:ea typeface="Trebuchet MS Bold" charset="0"/>
                <a:cs typeface="Trebuchet MS Bold" charset="0"/>
                <a:sym typeface="Trebuchet MS Bold" charset="0"/>
              </a:rPr>
              <a:t>GGRETA PROJECT PHASE 2 </a:t>
            </a:r>
          </a:p>
          <a:p>
            <a:pPr algn="ctr"/>
            <a:r>
              <a:rPr lang="en-US" altLang="en-US" sz="2800" b="1" dirty="0" smtClean="0">
                <a:solidFill>
                  <a:srgbClr val="426C86"/>
                </a:solidFill>
                <a:latin typeface="Trebuchet MS Bold" charset="0"/>
                <a:ea typeface="Trebuchet MS Bold" charset="0"/>
                <a:cs typeface="Trebuchet MS Bold" charset="0"/>
                <a:sym typeface="Trebuchet MS Bold" charset="0"/>
              </a:rPr>
              <a:t>LEGAL &amp; INSTITUTIONAL ASPECTS</a:t>
            </a:r>
          </a:p>
        </p:txBody>
      </p:sp>
      <p:sp>
        <p:nvSpPr>
          <p:cNvPr id="10" name="Line 8"/>
          <p:cNvSpPr>
            <a:spLocks noChangeShapeType="1"/>
          </p:cNvSpPr>
          <p:nvPr/>
        </p:nvSpPr>
        <p:spPr bwMode="auto">
          <a:xfrm flipV="1">
            <a:off x="514350" y="6573838"/>
            <a:ext cx="8113713" cy="0"/>
          </a:xfrm>
          <a:prstGeom prst="line">
            <a:avLst/>
          </a:prstGeom>
          <a:noFill/>
          <a:ln w="25400">
            <a:solidFill>
              <a:srgbClr val="366CA6"/>
            </a:solidFill>
            <a:round/>
            <a:headEnd/>
            <a:tailEnd/>
          </a:ln>
        </p:spPr>
        <p:txBody>
          <a:bodyPr lIns="0" tIns="0" rIns="0" bIns="0" anchor="ctr"/>
          <a:lstStyle/>
          <a:p>
            <a:endParaRPr lang="en-GB"/>
          </a:p>
        </p:txBody>
      </p:sp>
      <p:pic>
        <p:nvPicPr>
          <p:cNvPr id="12" name="Picture 10" descr="IGRAC-logo-txt-cmyk.jpg"/>
          <p:cNvPicPr>
            <a:picLocks noChangeAspect="1"/>
          </p:cNvPicPr>
          <p:nvPr/>
        </p:nvPicPr>
        <p:blipFill>
          <a:blip r:embed="rId2" cstate="print"/>
          <a:srcRect/>
          <a:stretch>
            <a:fillRect/>
          </a:stretch>
        </p:blipFill>
        <p:spPr bwMode="auto">
          <a:xfrm>
            <a:off x="3048000" y="6019800"/>
            <a:ext cx="998537" cy="338138"/>
          </a:xfrm>
          <a:prstGeom prst="rect">
            <a:avLst/>
          </a:prstGeom>
          <a:noFill/>
          <a:ln w="12700">
            <a:noFill/>
            <a:miter lim="0"/>
            <a:headEnd/>
            <a:tailEnd/>
          </a:ln>
        </p:spPr>
      </p:pic>
      <p:pic>
        <p:nvPicPr>
          <p:cNvPr id="13" name="Picture 11" descr="120.png"/>
          <p:cNvPicPr>
            <a:picLocks noChangeAspect="1"/>
          </p:cNvPicPr>
          <p:nvPr/>
        </p:nvPicPr>
        <p:blipFill>
          <a:blip r:embed="rId3" cstate="print"/>
          <a:srcRect b="17345"/>
          <a:stretch>
            <a:fillRect/>
          </a:stretch>
        </p:blipFill>
        <p:spPr bwMode="auto">
          <a:xfrm>
            <a:off x="457200" y="5867400"/>
            <a:ext cx="1397000" cy="676275"/>
          </a:xfrm>
          <a:prstGeom prst="rect">
            <a:avLst/>
          </a:prstGeom>
          <a:noFill/>
          <a:ln w="12700">
            <a:noFill/>
            <a:miter lim="0"/>
            <a:headEnd/>
            <a:tailEnd/>
          </a:ln>
        </p:spPr>
      </p:pic>
      <p:pic>
        <p:nvPicPr>
          <p:cNvPr id="14" name="Picture 12" descr="SDC_RVB.jpg"/>
          <p:cNvPicPr>
            <a:picLocks noChangeAspect="1"/>
          </p:cNvPicPr>
          <p:nvPr/>
        </p:nvPicPr>
        <p:blipFill>
          <a:blip r:embed="rId4" cstate="print"/>
          <a:srcRect/>
          <a:stretch>
            <a:fillRect/>
          </a:stretch>
        </p:blipFill>
        <p:spPr bwMode="auto">
          <a:xfrm>
            <a:off x="1752600" y="5943600"/>
            <a:ext cx="1106487" cy="500063"/>
          </a:xfrm>
          <a:prstGeom prst="rect">
            <a:avLst/>
          </a:prstGeom>
          <a:noFill/>
          <a:ln w="12700">
            <a:noFill/>
            <a:miter lim="0"/>
            <a:headEnd/>
            <a:tailEnd/>
          </a:ln>
        </p:spPr>
      </p:pic>
      <p:sp>
        <p:nvSpPr>
          <p:cNvPr id="15" name="Line 20"/>
          <p:cNvSpPr>
            <a:spLocks noChangeShapeType="1"/>
          </p:cNvSpPr>
          <p:nvPr/>
        </p:nvSpPr>
        <p:spPr bwMode="auto">
          <a:xfrm flipV="1">
            <a:off x="514350" y="6618288"/>
            <a:ext cx="8113713" cy="0"/>
          </a:xfrm>
          <a:prstGeom prst="line">
            <a:avLst/>
          </a:prstGeom>
          <a:noFill/>
          <a:ln w="25400">
            <a:solidFill>
              <a:srgbClr val="366CA6"/>
            </a:solidFill>
            <a:round/>
            <a:headEnd/>
            <a:tailEnd/>
          </a:ln>
        </p:spPr>
        <p:txBody>
          <a:bodyPr lIns="0" tIns="0" rIns="0" bIns="0" anchor="ctr"/>
          <a:lstStyle/>
          <a:p>
            <a:endParaRPr lang="en-GB"/>
          </a:p>
        </p:txBody>
      </p:sp>
      <p:sp>
        <p:nvSpPr>
          <p:cNvPr id="16" name="Line 21"/>
          <p:cNvSpPr>
            <a:spLocks noChangeShapeType="1"/>
          </p:cNvSpPr>
          <p:nvPr/>
        </p:nvSpPr>
        <p:spPr bwMode="auto">
          <a:xfrm flipV="1">
            <a:off x="523875" y="5805264"/>
            <a:ext cx="8096250" cy="0"/>
          </a:xfrm>
          <a:prstGeom prst="line">
            <a:avLst/>
          </a:prstGeom>
          <a:noFill/>
          <a:ln w="25400">
            <a:solidFill>
              <a:srgbClr val="366CA6"/>
            </a:solidFill>
            <a:round/>
            <a:headEnd/>
            <a:tailEnd/>
          </a:ln>
        </p:spPr>
        <p:txBody>
          <a:bodyPr lIns="0" tIns="0" rIns="0" bIns="0" anchor="ctr"/>
          <a:lstStyle/>
          <a:p>
            <a:endParaRPr lang="en-GB"/>
          </a:p>
        </p:txBody>
      </p:sp>
      <p:sp>
        <p:nvSpPr>
          <p:cNvPr id="17" name="Line 22"/>
          <p:cNvSpPr>
            <a:spLocks noChangeShapeType="1"/>
          </p:cNvSpPr>
          <p:nvPr/>
        </p:nvSpPr>
        <p:spPr bwMode="auto">
          <a:xfrm>
            <a:off x="558800" y="2681288"/>
            <a:ext cx="8023225" cy="0"/>
          </a:xfrm>
          <a:prstGeom prst="line">
            <a:avLst/>
          </a:prstGeom>
          <a:noFill/>
          <a:ln w="25400">
            <a:solidFill>
              <a:srgbClr val="366CA6"/>
            </a:solidFill>
            <a:round/>
            <a:headEnd/>
            <a:tailEnd/>
          </a:ln>
        </p:spPr>
        <p:txBody>
          <a:bodyPr lIns="0" tIns="0" rIns="0" bIns="0" anchor="ctr"/>
          <a:lstStyle/>
          <a:p>
            <a:endParaRPr lang="en-GB"/>
          </a:p>
        </p:txBody>
      </p:sp>
      <p:pic>
        <p:nvPicPr>
          <p:cNvPr id="19" name="Picture 1"/>
          <p:cNvPicPr>
            <a:picLocks noChangeAspect="1"/>
          </p:cNvPicPr>
          <p:nvPr/>
        </p:nvPicPr>
        <p:blipFill>
          <a:blip r:embed="rId5" cstate="print"/>
          <a:srcRect/>
          <a:stretch>
            <a:fillRect/>
          </a:stretch>
        </p:blipFill>
        <p:spPr bwMode="auto">
          <a:xfrm>
            <a:off x="4491038" y="482600"/>
            <a:ext cx="3455987" cy="1897063"/>
          </a:xfrm>
          <a:prstGeom prst="rect">
            <a:avLst/>
          </a:prstGeom>
          <a:noFill/>
          <a:ln w="9525">
            <a:noFill/>
            <a:miter lim="800000"/>
            <a:headEnd/>
            <a:tailEnd/>
          </a:ln>
        </p:spPr>
      </p:pic>
      <p:pic>
        <p:nvPicPr>
          <p:cNvPr id="20" name="Picture 2"/>
          <p:cNvPicPr>
            <a:picLocks noChangeAspect="1"/>
          </p:cNvPicPr>
          <p:nvPr/>
        </p:nvPicPr>
        <p:blipFill>
          <a:blip r:embed="rId6" cstate="print"/>
          <a:srcRect/>
          <a:stretch>
            <a:fillRect/>
          </a:stretch>
        </p:blipFill>
        <p:spPr bwMode="auto">
          <a:xfrm>
            <a:off x="1238250" y="877888"/>
            <a:ext cx="2905125" cy="1225550"/>
          </a:xfrm>
          <a:prstGeom prst="rect">
            <a:avLst/>
          </a:prstGeom>
          <a:noFill/>
          <a:ln w="9525">
            <a:noFill/>
            <a:miter lim="800000"/>
            <a:headEnd/>
            <a:tailEnd/>
          </a:ln>
        </p:spPr>
      </p:pic>
      <p:sp>
        <p:nvSpPr>
          <p:cNvPr id="21" name="Line 22"/>
          <p:cNvSpPr>
            <a:spLocks noChangeShapeType="1"/>
          </p:cNvSpPr>
          <p:nvPr/>
        </p:nvSpPr>
        <p:spPr bwMode="auto">
          <a:xfrm>
            <a:off x="614363" y="322263"/>
            <a:ext cx="8021637" cy="0"/>
          </a:xfrm>
          <a:prstGeom prst="line">
            <a:avLst/>
          </a:prstGeom>
          <a:noFill/>
          <a:ln w="25400">
            <a:solidFill>
              <a:srgbClr val="366CA6"/>
            </a:solidFill>
            <a:round/>
            <a:headEnd/>
            <a:tailEnd/>
          </a:ln>
        </p:spPr>
        <p:txBody>
          <a:bodyPr lIns="0" tIns="0" rIns="0" bIns="0" anchor="ctr"/>
          <a:lstStyle/>
          <a:p>
            <a:endParaRPr lang="en-GB"/>
          </a:p>
        </p:txBody>
      </p:sp>
      <p:sp>
        <p:nvSpPr>
          <p:cNvPr id="22" name="Line 22"/>
          <p:cNvSpPr>
            <a:spLocks noChangeShapeType="1"/>
          </p:cNvSpPr>
          <p:nvPr/>
        </p:nvSpPr>
        <p:spPr bwMode="auto">
          <a:xfrm>
            <a:off x="614363" y="374650"/>
            <a:ext cx="8021637" cy="0"/>
          </a:xfrm>
          <a:prstGeom prst="line">
            <a:avLst/>
          </a:prstGeom>
          <a:noFill/>
          <a:ln w="25400">
            <a:solidFill>
              <a:srgbClr val="366CA6"/>
            </a:solidFill>
            <a:round/>
            <a:headEnd/>
            <a:tailEnd/>
          </a:ln>
        </p:spPr>
        <p:txBody>
          <a:bodyPr lIns="0" tIns="0" rIns="0" bIns="0" anchor="ctr"/>
          <a:lstStyle/>
          <a:p>
            <a:endParaRPr lang="en-GB"/>
          </a:p>
        </p:txBody>
      </p:sp>
      <p:pic>
        <p:nvPicPr>
          <p:cNvPr id="23" name="Picture 20"/>
          <p:cNvPicPr>
            <a:picLocks noChangeAspect="1"/>
          </p:cNvPicPr>
          <p:nvPr/>
        </p:nvPicPr>
        <p:blipFill>
          <a:blip r:embed="rId7" cstate="print"/>
          <a:srcRect/>
          <a:stretch>
            <a:fillRect/>
          </a:stretch>
        </p:blipFill>
        <p:spPr bwMode="auto">
          <a:xfrm>
            <a:off x="4343400" y="5867400"/>
            <a:ext cx="658812" cy="508000"/>
          </a:xfrm>
          <a:prstGeom prst="rect">
            <a:avLst/>
          </a:prstGeom>
          <a:noFill/>
          <a:ln w="9525">
            <a:noFill/>
            <a:miter lim="800000"/>
            <a:headEnd/>
            <a:tailEnd/>
          </a:ln>
        </p:spPr>
      </p:pic>
      <p:pic>
        <p:nvPicPr>
          <p:cNvPr id="24" name="Picture 21"/>
          <p:cNvPicPr>
            <a:picLocks noChangeAspect="1"/>
          </p:cNvPicPr>
          <p:nvPr/>
        </p:nvPicPr>
        <p:blipFill>
          <a:blip r:embed="rId8" cstate="print"/>
          <a:srcRect/>
          <a:stretch>
            <a:fillRect/>
          </a:stretch>
        </p:blipFill>
        <p:spPr bwMode="auto">
          <a:xfrm>
            <a:off x="5181600" y="5867400"/>
            <a:ext cx="482600" cy="503237"/>
          </a:xfrm>
          <a:prstGeom prst="rect">
            <a:avLst/>
          </a:prstGeom>
          <a:noFill/>
          <a:ln w="9525">
            <a:noFill/>
            <a:miter lim="800000"/>
            <a:headEnd/>
            <a:tailEnd/>
          </a:ln>
        </p:spPr>
      </p:pic>
      <p:pic>
        <p:nvPicPr>
          <p:cNvPr id="25" name="Picture 22"/>
          <p:cNvPicPr>
            <a:picLocks noChangeAspect="1"/>
          </p:cNvPicPr>
          <p:nvPr/>
        </p:nvPicPr>
        <p:blipFill>
          <a:blip r:embed="rId9" cstate="print"/>
          <a:srcRect/>
          <a:stretch>
            <a:fillRect/>
          </a:stretch>
        </p:blipFill>
        <p:spPr bwMode="auto">
          <a:xfrm>
            <a:off x="5867400" y="5867400"/>
            <a:ext cx="376237" cy="498475"/>
          </a:xfrm>
          <a:prstGeom prst="rect">
            <a:avLst/>
          </a:prstGeom>
          <a:noFill/>
          <a:ln w="9525">
            <a:noFill/>
            <a:miter lim="800000"/>
            <a:headEnd/>
            <a:tailEnd/>
          </a:ln>
        </p:spPr>
      </p:pic>
    </p:spTree>
    <p:extLst>
      <p:ext uri="{BB962C8B-B14F-4D97-AF65-F5344CB8AC3E}">
        <p14:creationId xmlns:p14="http://schemas.microsoft.com/office/powerpoint/2010/main" val="142902042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1"/>
          <p:cNvSpPr>
            <a:spLocks/>
          </p:cNvSpPr>
          <p:nvPr/>
        </p:nvSpPr>
        <p:spPr bwMode="auto">
          <a:xfrm>
            <a:off x="1280295" y="245566"/>
            <a:ext cx="6720706" cy="38397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35713" tIns="35713" rIns="35713" bIns="35713" anchor="ctr"/>
          <a:lstStyle/>
          <a:p>
            <a:pPr algn="ctr"/>
            <a:endParaRPr lang="en-US" sz="2400" dirty="0"/>
          </a:p>
          <a:p>
            <a:pPr algn="ctr"/>
            <a:r>
              <a:rPr lang="en-US" sz="2400" dirty="0" smtClean="0"/>
              <a:t>GGRETA</a:t>
            </a:r>
            <a:r>
              <a:rPr lang="en-US" sz="2400" dirty="0"/>
              <a:t>-</a:t>
            </a:r>
            <a:r>
              <a:rPr lang="en-US" sz="2400" dirty="0" smtClean="0"/>
              <a:t>2 ACTIVITIES IN SUPPORT OF TRANSBOUNDARY COOPERATION</a:t>
            </a:r>
            <a:endParaRPr lang="en-US" sz="2400" dirty="0"/>
          </a:p>
          <a:p>
            <a:pPr algn="ctr"/>
            <a:endParaRPr lang="en-US" sz="2400" dirty="0"/>
          </a:p>
          <a:p>
            <a:pPr algn="ctr"/>
            <a:endParaRPr lang="en-US" altLang="fr-FR" sz="2100" dirty="0">
              <a:solidFill>
                <a:srgbClr val="3B7A6A"/>
              </a:solidFill>
              <a:latin typeface="Trebuchet MS" pitchFamily="34" charset="0"/>
              <a:ea typeface="Helvetica Light" pitchFamily="1" charset="0"/>
              <a:cs typeface="Helvetica Light" pitchFamily="1" charset="0"/>
              <a:sym typeface="Helvetica Light" pitchFamily="1" charset="0"/>
            </a:endParaRPr>
          </a:p>
        </p:txBody>
      </p:sp>
      <p:sp>
        <p:nvSpPr>
          <p:cNvPr id="19459" name="Line 12"/>
          <p:cNvSpPr>
            <a:spLocks noChangeShapeType="1"/>
          </p:cNvSpPr>
          <p:nvPr/>
        </p:nvSpPr>
        <p:spPr bwMode="auto">
          <a:xfrm flipV="1">
            <a:off x="1280294" y="677540"/>
            <a:ext cx="6673825"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19460" name="AutoShape 5"/>
          <p:cNvSpPr>
            <a:spLocks/>
          </p:cNvSpPr>
          <p:nvPr/>
        </p:nvSpPr>
        <p:spPr bwMode="auto">
          <a:xfrm>
            <a:off x="1196578" y="908596"/>
            <a:ext cx="6804422" cy="532879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713" tIns="35713" rIns="35713" bIns="35713"/>
          <a:lstStyle/>
          <a:p>
            <a:pPr lvl="1" eaLnBrk="1" hangingPunct="1"/>
            <a:endParaRPr lang="en-US" altLang="fr-FR" sz="1700">
              <a:solidFill>
                <a:srgbClr val="164F86"/>
              </a:solidFill>
              <a:latin typeface="Trebuchet MS" pitchFamily="34" charset="0"/>
              <a:ea typeface="Helvetica Light" pitchFamily="1" charset="0"/>
              <a:cs typeface="Helvetica Light" pitchFamily="1" charset="0"/>
              <a:sym typeface="Helvetica Light" pitchFamily="1" charset="0"/>
            </a:endParaRPr>
          </a:p>
          <a:p>
            <a:pPr marL="241093" indent="-241093">
              <a:buFont typeface="Wingdings" pitchFamily="2" charset="2"/>
              <a:buChar char="Ø"/>
            </a:pPr>
            <a:endParaRPr lang="en-US" altLang="fr-FR" sz="1700">
              <a:solidFill>
                <a:srgbClr val="164F86"/>
              </a:solidFill>
              <a:latin typeface="Trebuchet MS" pitchFamily="34" charset="0"/>
              <a:ea typeface="Helvetica Light" pitchFamily="1" charset="0"/>
              <a:cs typeface="Helvetica Light" pitchFamily="1" charset="0"/>
              <a:sym typeface="Helvetica Light" pitchFamily="1" charset="0"/>
            </a:endParaRPr>
          </a:p>
          <a:p>
            <a:pPr marL="241093" indent="-241093" algn="ctr"/>
            <a:endParaRPr lang="en-US" altLang="fr-FR" sz="1700">
              <a:solidFill>
                <a:srgbClr val="164F86"/>
              </a:solidFill>
              <a:latin typeface="Trebuchet MS" pitchFamily="34" charset="0"/>
              <a:ea typeface="Helvetica Light" pitchFamily="1" charset="0"/>
              <a:cs typeface="Helvetica Light" pitchFamily="1" charset="0"/>
              <a:sym typeface="Helvetica Light" pitchFamily="1" charset="0"/>
            </a:endParaRPr>
          </a:p>
        </p:txBody>
      </p:sp>
      <p:pic>
        <p:nvPicPr>
          <p:cNvPr id="19461" name="Picture 12" descr="SDC_RV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65939" y="84832"/>
            <a:ext cx="110616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9462"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59" y="84832"/>
            <a:ext cx="1285875" cy="70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AutoShape 5"/>
          <p:cNvSpPr>
            <a:spLocks/>
          </p:cNvSpPr>
          <p:nvPr/>
        </p:nvSpPr>
        <p:spPr bwMode="auto">
          <a:xfrm>
            <a:off x="899592" y="908720"/>
            <a:ext cx="7715250" cy="53466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713" tIns="35713" rIns="35713" bIns="35713"/>
          <a:lstStyle/>
          <a:p>
            <a:r>
              <a:rPr lang="en-US" sz="3600" dirty="0" smtClean="0"/>
              <a:t>STRENGTHENING OF NATIONAL CAPACITY IN INTERNATIONAL WATER LAW (TRAINING WORKSHOPS)</a:t>
            </a:r>
            <a:endParaRPr lang="en-US" sz="3600" dirty="0"/>
          </a:p>
          <a:p>
            <a:r>
              <a:rPr lang="en-US" sz="3600" dirty="0"/>
              <a:t> </a:t>
            </a:r>
          </a:p>
          <a:p>
            <a:r>
              <a:rPr lang="en-US" sz="3600" dirty="0" smtClean="0"/>
              <a:t>FACILITATING DIALOGUE AMONG STAS COUNTRIES RE: A COOPERATION OR CONSULTATION MECHANISM FOR THE STAS – IN THE SPECIFICS:</a:t>
            </a:r>
            <a:r>
              <a:rPr lang="en-US" sz="3600" dirty="0"/>
              <a:t> </a:t>
            </a:r>
          </a:p>
        </p:txBody>
      </p:sp>
      <p:grpSp>
        <p:nvGrpSpPr>
          <p:cNvPr id="19464" name="Groupe 11"/>
          <p:cNvGrpSpPr>
            <a:grpSpLocks/>
          </p:cNvGrpSpPr>
          <p:nvPr/>
        </p:nvGrpSpPr>
        <p:grpSpPr bwMode="auto">
          <a:xfrm>
            <a:off x="303610" y="6268641"/>
            <a:ext cx="8393906" cy="362769"/>
            <a:chOff x="432009" y="8986986"/>
            <a:chExt cx="8105924" cy="444252"/>
          </a:xfrm>
        </p:grpSpPr>
        <p:sp>
          <p:nvSpPr>
            <p:cNvPr id="19465" name="Line 9"/>
            <p:cNvSpPr>
              <a:spLocks noChangeShapeType="1"/>
            </p:cNvSpPr>
            <p:nvPr/>
          </p:nvSpPr>
          <p:spPr bwMode="auto">
            <a:xfrm>
              <a:off x="439823" y="8986986"/>
              <a:ext cx="8090297"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19466" name="Line 10"/>
            <p:cNvSpPr>
              <a:spLocks noChangeShapeType="1"/>
            </p:cNvSpPr>
            <p:nvPr/>
          </p:nvSpPr>
          <p:spPr bwMode="auto">
            <a:xfrm>
              <a:off x="432009" y="9431238"/>
              <a:ext cx="8105924"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pic>
          <p:nvPicPr>
            <p:cNvPr id="19467" name="Imag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4261" y="9067800"/>
              <a:ext cx="5357191" cy="30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37957195"/>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1"/>
          <p:cNvSpPr>
            <a:spLocks/>
          </p:cNvSpPr>
          <p:nvPr/>
        </p:nvSpPr>
        <p:spPr bwMode="auto">
          <a:xfrm>
            <a:off x="1280295" y="245566"/>
            <a:ext cx="6720706" cy="38397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35713" tIns="35713" rIns="35713" bIns="35713" anchor="ctr"/>
          <a:lstStyle/>
          <a:p>
            <a:pPr algn="ctr"/>
            <a:endParaRPr lang="en-US" sz="2400" dirty="0"/>
          </a:p>
          <a:p>
            <a:pPr algn="ctr"/>
            <a:r>
              <a:rPr lang="en-US" sz="2400" dirty="0"/>
              <a:t>GGRETA-2 ACTIVITIES IN SUPPORT OF TRANSBOUNDARY COOPERATION</a:t>
            </a:r>
          </a:p>
          <a:p>
            <a:pPr algn="ctr"/>
            <a:endParaRPr lang="en-US" sz="2400" dirty="0"/>
          </a:p>
          <a:p>
            <a:pPr algn="ctr"/>
            <a:endParaRPr lang="en-US" sz="2400" dirty="0"/>
          </a:p>
          <a:p>
            <a:pPr algn="ctr"/>
            <a:endParaRPr lang="en-US" altLang="fr-FR" sz="2100" dirty="0">
              <a:solidFill>
                <a:srgbClr val="3B7A6A"/>
              </a:solidFill>
              <a:latin typeface="Trebuchet MS" pitchFamily="34" charset="0"/>
              <a:ea typeface="Helvetica Light" pitchFamily="1" charset="0"/>
              <a:cs typeface="Helvetica Light" pitchFamily="1" charset="0"/>
              <a:sym typeface="Helvetica Light" pitchFamily="1" charset="0"/>
            </a:endParaRPr>
          </a:p>
        </p:txBody>
      </p:sp>
      <p:sp>
        <p:nvSpPr>
          <p:cNvPr id="19459" name="Line 12"/>
          <p:cNvSpPr>
            <a:spLocks noChangeShapeType="1"/>
          </p:cNvSpPr>
          <p:nvPr/>
        </p:nvSpPr>
        <p:spPr bwMode="auto">
          <a:xfrm flipV="1">
            <a:off x="1280294" y="677540"/>
            <a:ext cx="6673825"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19460" name="AutoShape 5"/>
          <p:cNvSpPr>
            <a:spLocks/>
          </p:cNvSpPr>
          <p:nvPr/>
        </p:nvSpPr>
        <p:spPr bwMode="auto">
          <a:xfrm>
            <a:off x="1196578" y="908596"/>
            <a:ext cx="6804422" cy="532879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713" tIns="35713" rIns="35713" bIns="35713"/>
          <a:lstStyle/>
          <a:p>
            <a:pPr lvl="1" eaLnBrk="1" hangingPunct="1"/>
            <a:endParaRPr lang="en-US" altLang="fr-FR" sz="1700">
              <a:solidFill>
                <a:srgbClr val="164F86"/>
              </a:solidFill>
              <a:latin typeface="Trebuchet MS" pitchFamily="34" charset="0"/>
              <a:ea typeface="Helvetica Light" pitchFamily="1" charset="0"/>
              <a:cs typeface="Helvetica Light" pitchFamily="1" charset="0"/>
              <a:sym typeface="Helvetica Light" pitchFamily="1" charset="0"/>
            </a:endParaRPr>
          </a:p>
          <a:p>
            <a:pPr marL="241093" indent="-241093">
              <a:buFont typeface="Wingdings" pitchFamily="2" charset="2"/>
              <a:buChar char="Ø"/>
            </a:pPr>
            <a:endParaRPr lang="en-US" altLang="fr-FR" sz="1700">
              <a:solidFill>
                <a:srgbClr val="164F86"/>
              </a:solidFill>
              <a:latin typeface="Trebuchet MS" pitchFamily="34" charset="0"/>
              <a:ea typeface="Helvetica Light" pitchFamily="1" charset="0"/>
              <a:cs typeface="Helvetica Light" pitchFamily="1" charset="0"/>
              <a:sym typeface="Helvetica Light" pitchFamily="1" charset="0"/>
            </a:endParaRPr>
          </a:p>
          <a:p>
            <a:pPr marL="241093" indent="-241093" algn="ctr"/>
            <a:endParaRPr lang="en-US" altLang="fr-FR" sz="1700">
              <a:solidFill>
                <a:srgbClr val="164F86"/>
              </a:solidFill>
              <a:latin typeface="Trebuchet MS" pitchFamily="34" charset="0"/>
              <a:ea typeface="Helvetica Light" pitchFamily="1" charset="0"/>
              <a:cs typeface="Helvetica Light" pitchFamily="1" charset="0"/>
              <a:sym typeface="Helvetica Light" pitchFamily="1" charset="0"/>
            </a:endParaRPr>
          </a:p>
        </p:txBody>
      </p:sp>
      <p:pic>
        <p:nvPicPr>
          <p:cNvPr id="19461" name="Picture 12" descr="SDC_RV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65939" y="84832"/>
            <a:ext cx="110616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9462"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59" y="84832"/>
            <a:ext cx="1285875" cy="70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AutoShape 5"/>
          <p:cNvSpPr>
            <a:spLocks/>
          </p:cNvSpPr>
          <p:nvPr/>
        </p:nvSpPr>
        <p:spPr bwMode="auto">
          <a:xfrm>
            <a:off x="899592" y="908720"/>
            <a:ext cx="7715250" cy="53466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713" tIns="35713" rIns="35713" bIns="35713"/>
          <a:lstStyle/>
          <a:p>
            <a:pPr marL="457200" lvl="0" indent="-457200">
              <a:buFont typeface="Arial"/>
              <a:buChar char="•"/>
            </a:pPr>
            <a:r>
              <a:rPr lang="en-US" sz="3200" dirty="0" smtClean="0"/>
              <a:t>AWARENESS-RAISING WORKSHOPS AIMED AT POLICYMAKERS, DECISIONMAKERS, MPs</a:t>
            </a:r>
            <a:endParaRPr lang="en-US" sz="3200" dirty="0"/>
          </a:p>
          <a:p>
            <a:pPr marL="457200" lvl="0" indent="-457200">
              <a:buFont typeface="Arial"/>
              <a:buChar char="•"/>
            </a:pPr>
            <a:r>
              <a:rPr lang="en-US" sz="3200" dirty="0" smtClean="0"/>
              <a:t>FURTHER DISCUSSION OF </a:t>
            </a:r>
            <a:r>
              <a:rPr lang="en-US" sz="3200" dirty="0" smtClean="0"/>
              <a:t>MODELS  FOR </a:t>
            </a:r>
            <a:r>
              <a:rPr lang="en-US" sz="3200" dirty="0" smtClean="0"/>
              <a:t>A COOPERATION/CONSULTATION MECHANISM</a:t>
            </a:r>
            <a:endParaRPr lang="en-US" sz="3200" dirty="0"/>
          </a:p>
          <a:p>
            <a:pPr marL="457200" lvl="0" indent="-457200">
              <a:buFont typeface="Arial"/>
              <a:buChar char="•"/>
            </a:pPr>
            <a:r>
              <a:rPr lang="en-US" sz="3200" dirty="0" smtClean="0"/>
              <a:t>EXAMPLES OF COOPERATION MECHANISMS FOR TRANSBOUNDARY AQUIFERS (</a:t>
            </a:r>
            <a:r>
              <a:rPr lang="en-US" sz="3200" dirty="0"/>
              <a:t>I</a:t>
            </a:r>
            <a:r>
              <a:rPr lang="en-US" sz="3200" dirty="0" smtClean="0"/>
              <a:t>N EUROPE, AFRICA, THE AMERICAS, THE MIDDLE EAST)  </a:t>
            </a:r>
            <a:endParaRPr lang="en-US" sz="3200" dirty="0"/>
          </a:p>
          <a:p>
            <a:endParaRPr lang="en-US" sz="3600" dirty="0"/>
          </a:p>
        </p:txBody>
      </p:sp>
      <p:grpSp>
        <p:nvGrpSpPr>
          <p:cNvPr id="19464" name="Groupe 11"/>
          <p:cNvGrpSpPr>
            <a:grpSpLocks/>
          </p:cNvGrpSpPr>
          <p:nvPr/>
        </p:nvGrpSpPr>
        <p:grpSpPr bwMode="auto">
          <a:xfrm>
            <a:off x="303610" y="6268641"/>
            <a:ext cx="8393906" cy="362769"/>
            <a:chOff x="432009" y="8986986"/>
            <a:chExt cx="8105924" cy="444252"/>
          </a:xfrm>
        </p:grpSpPr>
        <p:sp>
          <p:nvSpPr>
            <p:cNvPr id="19465" name="Line 9"/>
            <p:cNvSpPr>
              <a:spLocks noChangeShapeType="1"/>
            </p:cNvSpPr>
            <p:nvPr/>
          </p:nvSpPr>
          <p:spPr bwMode="auto">
            <a:xfrm>
              <a:off x="439823" y="8986986"/>
              <a:ext cx="8090297"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19466" name="Line 10"/>
            <p:cNvSpPr>
              <a:spLocks noChangeShapeType="1"/>
            </p:cNvSpPr>
            <p:nvPr/>
          </p:nvSpPr>
          <p:spPr bwMode="auto">
            <a:xfrm>
              <a:off x="432009" y="9431238"/>
              <a:ext cx="8105924"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pic>
          <p:nvPicPr>
            <p:cNvPr id="19467" name="Imag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4261" y="9067800"/>
              <a:ext cx="5357191" cy="30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7662307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1"/>
          <p:cNvSpPr>
            <a:spLocks/>
          </p:cNvSpPr>
          <p:nvPr/>
        </p:nvSpPr>
        <p:spPr bwMode="auto">
          <a:xfrm>
            <a:off x="1280295" y="524743"/>
            <a:ext cx="6720706" cy="38397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35713" tIns="35713" rIns="35713" bIns="35713" anchor="ctr"/>
          <a:lstStyle/>
          <a:p>
            <a:pPr algn="ctr"/>
            <a:endParaRPr lang="en-US" sz="2400" dirty="0"/>
          </a:p>
          <a:p>
            <a:pPr algn="ctr"/>
            <a:r>
              <a:rPr lang="en-US" sz="2000" dirty="0" smtClean="0"/>
              <a:t>ACTIVITIES AIMED AT STRENGTHENING THE DOMESTIC LEGAL &amp; INSTITUTIONAL FRAMEWORK FOR GROUNDWATER</a:t>
            </a:r>
            <a:endParaRPr lang="en-US" sz="2000" dirty="0"/>
          </a:p>
          <a:p>
            <a:pPr algn="ctr"/>
            <a:endParaRPr lang="en-US" sz="2000" dirty="0" smtClean="0"/>
          </a:p>
          <a:p>
            <a:pPr algn="ctr"/>
            <a:endParaRPr lang="en-US" sz="2400" dirty="0"/>
          </a:p>
          <a:p>
            <a:pPr algn="ctr"/>
            <a:endParaRPr lang="en-US" altLang="fr-FR" sz="2100" dirty="0">
              <a:solidFill>
                <a:srgbClr val="3B7A6A"/>
              </a:solidFill>
              <a:latin typeface="Trebuchet MS" pitchFamily="34" charset="0"/>
              <a:ea typeface="Helvetica Light" pitchFamily="1" charset="0"/>
              <a:cs typeface="Helvetica Light" pitchFamily="1" charset="0"/>
              <a:sym typeface="Helvetica Light" pitchFamily="1" charset="0"/>
            </a:endParaRPr>
          </a:p>
        </p:txBody>
      </p:sp>
      <p:sp>
        <p:nvSpPr>
          <p:cNvPr id="19459" name="Line 12"/>
          <p:cNvSpPr>
            <a:spLocks noChangeShapeType="1"/>
          </p:cNvSpPr>
          <p:nvPr/>
        </p:nvSpPr>
        <p:spPr bwMode="auto">
          <a:xfrm flipV="1">
            <a:off x="1280294" y="836712"/>
            <a:ext cx="6673825"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19460" name="AutoShape 5"/>
          <p:cNvSpPr>
            <a:spLocks/>
          </p:cNvSpPr>
          <p:nvPr/>
        </p:nvSpPr>
        <p:spPr bwMode="auto">
          <a:xfrm>
            <a:off x="1196578" y="908596"/>
            <a:ext cx="6804422" cy="532879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713" tIns="35713" rIns="35713" bIns="35713"/>
          <a:lstStyle/>
          <a:p>
            <a:pPr lvl="1" eaLnBrk="1" hangingPunct="1"/>
            <a:endParaRPr lang="en-US" altLang="fr-FR" sz="1700" dirty="0">
              <a:solidFill>
                <a:srgbClr val="164F86"/>
              </a:solidFill>
              <a:latin typeface="Trebuchet MS" pitchFamily="34" charset="0"/>
              <a:ea typeface="Helvetica Light" pitchFamily="1" charset="0"/>
              <a:cs typeface="Helvetica Light" pitchFamily="1" charset="0"/>
              <a:sym typeface="Helvetica Light" pitchFamily="1" charset="0"/>
            </a:endParaRPr>
          </a:p>
          <a:p>
            <a:pPr marL="241093" indent="-241093">
              <a:buFont typeface="Wingdings" pitchFamily="2" charset="2"/>
              <a:buChar char="Ø"/>
            </a:pPr>
            <a:endParaRPr lang="en-US" altLang="fr-FR" sz="1700" dirty="0">
              <a:solidFill>
                <a:srgbClr val="164F86"/>
              </a:solidFill>
              <a:latin typeface="Trebuchet MS" pitchFamily="34" charset="0"/>
              <a:ea typeface="Helvetica Light" pitchFamily="1" charset="0"/>
              <a:cs typeface="Helvetica Light" pitchFamily="1" charset="0"/>
              <a:sym typeface="Helvetica Light" pitchFamily="1" charset="0"/>
            </a:endParaRPr>
          </a:p>
          <a:p>
            <a:pPr marL="241093" indent="-241093" algn="ctr"/>
            <a:endParaRPr lang="en-US" altLang="fr-FR" sz="1700" dirty="0">
              <a:solidFill>
                <a:srgbClr val="164F86"/>
              </a:solidFill>
              <a:latin typeface="Trebuchet MS" pitchFamily="34" charset="0"/>
              <a:ea typeface="Helvetica Light" pitchFamily="1" charset="0"/>
              <a:cs typeface="Helvetica Light" pitchFamily="1" charset="0"/>
              <a:sym typeface="Helvetica Light" pitchFamily="1" charset="0"/>
            </a:endParaRPr>
          </a:p>
        </p:txBody>
      </p:sp>
      <p:pic>
        <p:nvPicPr>
          <p:cNvPr id="19461" name="Picture 12" descr="SDC_RV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65939" y="84832"/>
            <a:ext cx="110616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9462"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59" y="84832"/>
            <a:ext cx="1285875" cy="70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AutoShape 5"/>
          <p:cNvSpPr>
            <a:spLocks/>
          </p:cNvSpPr>
          <p:nvPr/>
        </p:nvSpPr>
        <p:spPr bwMode="auto">
          <a:xfrm>
            <a:off x="899592" y="908720"/>
            <a:ext cx="7715250" cy="53466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713" tIns="35713" rIns="35713" bIns="35713"/>
          <a:lstStyle/>
          <a:p>
            <a:pPr marL="571500" indent="-571500">
              <a:buFont typeface="Arial" pitchFamily="34" charset="0"/>
              <a:buChar char="•"/>
            </a:pPr>
            <a:r>
              <a:rPr lang="en-US" sz="3200" dirty="0" smtClean="0"/>
              <a:t>STRENGTHENING OF CAPACITY IN CONNECTION WITH THE DOMESTIC LEGAL FRAMEWORK FOR WATER RESOURCES (TRAINING WORKSHOPS IN </a:t>
            </a:r>
            <a:r>
              <a:rPr lang="en-US" sz="3200" dirty="0"/>
              <a:t>DOMESTIC WATER </a:t>
            </a:r>
            <a:r>
              <a:rPr lang="en-US" sz="3200" dirty="0" smtClean="0"/>
              <a:t>LEGISLATION)</a:t>
            </a:r>
            <a:endParaRPr lang="en-US" sz="3200" dirty="0"/>
          </a:p>
          <a:p>
            <a:pPr marL="571500" indent="-571500">
              <a:buFont typeface="Arial" pitchFamily="34" charset="0"/>
              <a:buChar char="•"/>
            </a:pPr>
            <a:r>
              <a:rPr lang="en-US" sz="3200" dirty="0" smtClean="0"/>
              <a:t>TECHNICAL ASSISTANCE IN </a:t>
            </a:r>
            <a:r>
              <a:rPr lang="en-US" sz="3200" dirty="0"/>
              <a:t>(THE CONCEPTUALIZATION, DRAFTING, IMPLEMENTATION </a:t>
            </a:r>
            <a:r>
              <a:rPr lang="en-US" sz="3200" dirty="0" smtClean="0"/>
              <a:t>OF) DOMESTIC WATER LEGISLATION - UPON THE REQUEST OF CONCERNED COUNTRIES</a:t>
            </a:r>
            <a:endParaRPr lang="en-US" sz="3200" dirty="0"/>
          </a:p>
          <a:p>
            <a:endParaRPr lang="en-US" sz="3200" dirty="0"/>
          </a:p>
        </p:txBody>
      </p:sp>
      <p:grpSp>
        <p:nvGrpSpPr>
          <p:cNvPr id="19464" name="Groupe 11"/>
          <p:cNvGrpSpPr>
            <a:grpSpLocks/>
          </p:cNvGrpSpPr>
          <p:nvPr/>
        </p:nvGrpSpPr>
        <p:grpSpPr bwMode="auto">
          <a:xfrm>
            <a:off x="303610" y="6268641"/>
            <a:ext cx="8393906" cy="362769"/>
            <a:chOff x="432009" y="8986986"/>
            <a:chExt cx="8105924" cy="444252"/>
          </a:xfrm>
        </p:grpSpPr>
        <p:sp>
          <p:nvSpPr>
            <p:cNvPr id="19465" name="Line 9"/>
            <p:cNvSpPr>
              <a:spLocks noChangeShapeType="1"/>
            </p:cNvSpPr>
            <p:nvPr/>
          </p:nvSpPr>
          <p:spPr bwMode="auto">
            <a:xfrm>
              <a:off x="439823" y="8986986"/>
              <a:ext cx="8090297"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19466" name="Line 10"/>
            <p:cNvSpPr>
              <a:spLocks noChangeShapeType="1"/>
            </p:cNvSpPr>
            <p:nvPr/>
          </p:nvSpPr>
          <p:spPr bwMode="auto">
            <a:xfrm>
              <a:off x="432009" y="9431238"/>
              <a:ext cx="8105924"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pic>
          <p:nvPicPr>
            <p:cNvPr id="19467" name="Imag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4261" y="9067800"/>
              <a:ext cx="5357191" cy="30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1395106"/>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1"/>
          <p:cNvSpPr>
            <a:spLocks/>
          </p:cNvSpPr>
          <p:nvPr/>
        </p:nvSpPr>
        <p:spPr bwMode="auto">
          <a:xfrm>
            <a:off x="1280295" y="245566"/>
            <a:ext cx="6720706" cy="38397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35713" tIns="35713" rIns="35713" bIns="35713" anchor="ctr"/>
          <a:lstStyle/>
          <a:p>
            <a:pPr algn="ctr" eaLnBrk="1" hangingPunct="1"/>
            <a:r>
              <a:rPr lang="en-US" altLang="fr-FR" sz="2100" dirty="0" smtClean="0">
                <a:solidFill>
                  <a:srgbClr val="3B7A6A"/>
                </a:solidFill>
                <a:latin typeface="Trebuchet MS" pitchFamily="34" charset="0"/>
                <a:ea typeface="Helvetica Light" pitchFamily="1" charset="0"/>
                <a:cs typeface="Helvetica Light" pitchFamily="1" charset="0"/>
                <a:sym typeface="Helvetica Light" pitchFamily="1" charset="0"/>
              </a:rPr>
              <a:t> GGRETA-1 OUTPUTS</a:t>
            </a:r>
            <a:endParaRPr lang="en-US" altLang="fr-FR" sz="2100" dirty="0">
              <a:solidFill>
                <a:srgbClr val="3B7A6A"/>
              </a:solidFill>
              <a:latin typeface="Trebuchet MS" pitchFamily="34" charset="0"/>
              <a:ea typeface="Helvetica Light" pitchFamily="1" charset="0"/>
              <a:cs typeface="Helvetica Light" pitchFamily="1" charset="0"/>
              <a:sym typeface="Helvetica Light" pitchFamily="1" charset="0"/>
            </a:endParaRPr>
          </a:p>
        </p:txBody>
      </p:sp>
      <p:sp>
        <p:nvSpPr>
          <p:cNvPr id="19459" name="Line 12"/>
          <p:cNvSpPr>
            <a:spLocks noChangeShapeType="1"/>
          </p:cNvSpPr>
          <p:nvPr/>
        </p:nvSpPr>
        <p:spPr bwMode="auto">
          <a:xfrm flipV="1">
            <a:off x="1280294" y="677540"/>
            <a:ext cx="6673825"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19460" name="AutoShape 5"/>
          <p:cNvSpPr>
            <a:spLocks/>
          </p:cNvSpPr>
          <p:nvPr/>
        </p:nvSpPr>
        <p:spPr bwMode="auto">
          <a:xfrm>
            <a:off x="1196578" y="908596"/>
            <a:ext cx="6804422" cy="532879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713" tIns="35713" rIns="35713" bIns="35713"/>
          <a:lstStyle/>
          <a:p>
            <a:pPr lvl="1" eaLnBrk="1" hangingPunct="1"/>
            <a:endParaRPr lang="en-US" altLang="fr-FR" sz="1700">
              <a:solidFill>
                <a:srgbClr val="164F86"/>
              </a:solidFill>
              <a:latin typeface="Trebuchet MS" pitchFamily="34" charset="0"/>
              <a:ea typeface="Helvetica Light" pitchFamily="1" charset="0"/>
              <a:cs typeface="Helvetica Light" pitchFamily="1" charset="0"/>
              <a:sym typeface="Helvetica Light" pitchFamily="1" charset="0"/>
            </a:endParaRPr>
          </a:p>
          <a:p>
            <a:pPr marL="241093" indent="-241093">
              <a:buFont typeface="Wingdings" pitchFamily="2" charset="2"/>
              <a:buChar char="Ø"/>
            </a:pPr>
            <a:endParaRPr lang="en-US" altLang="fr-FR" sz="1700">
              <a:solidFill>
                <a:srgbClr val="164F86"/>
              </a:solidFill>
              <a:latin typeface="Trebuchet MS" pitchFamily="34" charset="0"/>
              <a:ea typeface="Helvetica Light" pitchFamily="1" charset="0"/>
              <a:cs typeface="Helvetica Light" pitchFamily="1" charset="0"/>
              <a:sym typeface="Helvetica Light" pitchFamily="1" charset="0"/>
            </a:endParaRPr>
          </a:p>
          <a:p>
            <a:pPr marL="241093" indent="-241093" algn="ctr"/>
            <a:endParaRPr lang="en-US" altLang="fr-FR" sz="1700">
              <a:solidFill>
                <a:srgbClr val="164F86"/>
              </a:solidFill>
              <a:latin typeface="Trebuchet MS" pitchFamily="34" charset="0"/>
              <a:ea typeface="Helvetica Light" pitchFamily="1" charset="0"/>
              <a:cs typeface="Helvetica Light" pitchFamily="1" charset="0"/>
              <a:sym typeface="Helvetica Light" pitchFamily="1" charset="0"/>
            </a:endParaRPr>
          </a:p>
        </p:txBody>
      </p:sp>
      <p:pic>
        <p:nvPicPr>
          <p:cNvPr id="19461" name="Picture 12" descr="SDC_RV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65939" y="84832"/>
            <a:ext cx="110616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9462"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59" y="84832"/>
            <a:ext cx="1285875" cy="70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AutoShape 5"/>
          <p:cNvSpPr>
            <a:spLocks/>
          </p:cNvSpPr>
          <p:nvPr/>
        </p:nvSpPr>
        <p:spPr bwMode="auto">
          <a:xfrm>
            <a:off x="982266" y="868413"/>
            <a:ext cx="7715250" cy="53466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713" tIns="35713" rIns="35713" bIns="35713"/>
          <a:lstStyle/>
          <a:p>
            <a:pPr marL="457200" indent="-457200">
              <a:buFont typeface="Arial"/>
              <a:buChar char="•"/>
            </a:pPr>
            <a:r>
              <a:rPr lang="en-US" sz="2800" dirty="0" smtClean="0"/>
              <a:t>ANALYSIS &amp; ASSESSMENT OF THE LEGAL &amp; INSTITUTIONAL FRAMEWORK FOR TRANSBOUNDARY COOPERATION RELEVANT TO THE STAS</a:t>
            </a:r>
            <a:endParaRPr lang="en-US" sz="2800" dirty="0"/>
          </a:p>
          <a:p>
            <a:pPr marL="457200" indent="-457200">
              <a:buFont typeface="Arial"/>
              <a:buChar char="•"/>
            </a:pPr>
            <a:r>
              <a:rPr lang="en-US" sz="2800" dirty="0"/>
              <a:t>ANALYSIS &amp; ASSESSMENT OF THE LEGAL &amp; INSTITUTIONAL FRAMEWORK FOR </a:t>
            </a:r>
            <a:r>
              <a:rPr lang="en-US" sz="2800" dirty="0" smtClean="0"/>
              <a:t>GROUNDWATER IN THE STAS COUNTRIES</a:t>
            </a:r>
          </a:p>
          <a:p>
            <a:pPr marL="457200" indent="-457200">
              <a:buFont typeface="Arial"/>
              <a:buChar char="•"/>
            </a:pPr>
            <a:r>
              <a:rPr lang="en-US" sz="2800" dirty="0" smtClean="0"/>
              <a:t>THE ABOVE BASED ON AN ORIGINAL INDICATOR-BASED METHODOLOGY DEVELOPED BY GGRETA</a:t>
            </a:r>
          </a:p>
          <a:p>
            <a:pPr marL="457200" indent="-457200">
              <a:buFont typeface="Arial"/>
              <a:buChar char="•"/>
            </a:pPr>
            <a:r>
              <a:rPr lang="en-US" sz="2800" dirty="0" smtClean="0"/>
              <a:t>PRELIMINARY MODELS </a:t>
            </a:r>
            <a:r>
              <a:rPr lang="en-US" sz="2800" dirty="0"/>
              <a:t>FOR A MULTI-COUNTRY COOPERATION OR CONSULTATION </a:t>
            </a:r>
            <a:r>
              <a:rPr lang="en-US" sz="2800" dirty="0" smtClean="0"/>
              <a:t>MECHANISM SKETCHED OUT</a:t>
            </a:r>
            <a:endParaRPr lang="en-US" sz="2800" dirty="0"/>
          </a:p>
          <a:p>
            <a:endParaRPr lang="en-US" sz="2800" dirty="0"/>
          </a:p>
          <a:p>
            <a:pPr>
              <a:spcAft>
                <a:spcPts val="633"/>
              </a:spcAft>
            </a:pPr>
            <a:endParaRPr lang="en-US" altLang="en-US" sz="1700" dirty="0">
              <a:solidFill>
                <a:srgbClr val="164F86"/>
              </a:solidFill>
              <a:ea typeface="Helvetica Light" pitchFamily="1" charset="0"/>
              <a:cs typeface="Helvetica Light" pitchFamily="1" charset="0"/>
              <a:sym typeface="Trebuchet MS" pitchFamily="34" charset="0"/>
            </a:endParaRPr>
          </a:p>
        </p:txBody>
      </p:sp>
      <p:grpSp>
        <p:nvGrpSpPr>
          <p:cNvPr id="19464" name="Groupe 11"/>
          <p:cNvGrpSpPr>
            <a:grpSpLocks/>
          </p:cNvGrpSpPr>
          <p:nvPr/>
        </p:nvGrpSpPr>
        <p:grpSpPr bwMode="auto">
          <a:xfrm>
            <a:off x="303610" y="6268641"/>
            <a:ext cx="8393906" cy="362769"/>
            <a:chOff x="432009" y="8986986"/>
            <a:chExt cx="8105924" cy="444252"/>
          </a:xfrm>
        </p:grpSpPr>
        <p:sp>
          <p:nvSpPr>
            <p:cNvPr id="19465" name="Line 9"/>
            <p:cNvSpPr>
              <a:spLocks noChangeShapeType="1"/>
            </p:cNvSpPr>
            <p:nvPr/>
          </p:nvSpPr>
          <p:spPr bwMode="auto">
            <a:xfrm>
              <a:off x="439823" y="8986986"/>
              <a:ext cx="8090297"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19466" name="Line 10"/>
            <p:cNvSpPr>
              <a:spLocks noChangeShapeType="1"/>
            </p:cNvSpPr>
            <p:nvPr/>
          </p:nvSpPr>
          <p:spPr bwMode="auto">
            <a:xfrm>
              <a:off x="432009" y="9431238"/>
              <a:ext cx="8105924"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pic>
          <p:nvPicPr>
            <p:cNvPr id="19467" name="Imag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4261" y="9067800"/>
              <a:ext cx="5357191" cy="30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90619713"/>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ottopancia.jpg"/>
          <p:cNvPicPr>
            <a:picLocks noChangeAspect="1"/>
          </p:cNvPicPr>
          <p:nvPr/>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6" name="AutoShape 11"/>
          <p:cNvSpPr>
            <a:spLocks/>
          </p:cNvSpPr>
          <p:nvPr/>
        </p:nvSpPr>
        <p:spPr bwMode="auto">
          <a:xfrm>
            <a:off x="685800" y="152400"/>
            <a:ext cx="770485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dirty="0" smtClean="0">
                <a:solidFill>
                  <a:srgbClr val="3B7A6A"/>
                </a:solidFill>
                <a:latin typeface="Trebuchet MS" pitchFamily="34" charset="0"/>
                <a:sym typeface="Trebuchet MS" pitchFamily="34" charset="0"/>
              </a:rPr>
              <a:t>L&amp;I Assessment methodology - Questionnaire</a:t>
            </a:r>
            <a:endParaRPr lang="en-US" altLang="en-US" sz="2800" dirty="0"/>
          </a:p>
        </p:txBody>
      </p:sp>
      <p:sp>
        <p:nvSpPr>
          <p:cNvPr id="10" name="Slide Number Placeholder 12"/>
          <p:cNvSpPr txBox="1">
            <a:spLocks/>
          </p:cNvSpPr>
          <p:nvPr/>
        </p:nvSpPr>
        <p:spPr bwMode="auto">
          <a:xfrm>
            <a:off x="8697913" y="6483350"/>
            <a:ext cx="260350" cy="268288"/>
          </a:xfrm>
          <a:prstGeom prst="rect">
            <a:avLst/>
          </a:prstGeom>
          <a:noFill/>
          <a:ln w="9525">
            <a:noFill/>
            <a:miter lim="800000"/>
            <a:headEnd/>
            <a:tailEnd/>
          </a:ln>
        </p:spPr>
        <p:txBody>
          <a:bodyPr lIns="0" tIns="0" rIns="0" bIns="0"/>
          <a:lstStyle/>
          <a:p>
            <a:fld id="{4A449DD8-133F-46C3-AA22-D52B08A7B1FF}" type="slidenum">
              <a:rPr lang="en-US" altLang="en-US" sz="1400" b="1">
                <a:solidFill>
                  <a:srgbClr val="376092"/>
                </a:solidFill>
              </a:rPr>
              <a:pPr/>
              <a:t>3</a:t>
            </a:fld>
            <a:endParaRPr lang="en-US" altLang="en-US" sz="1400" b="1" dirty="0">
              <a:solidFill>
                <a:srgbClr val="376092"/>
              </a:solidFill>
            </a:endParaRPr>
          </a:p>
        </p:txBody>
      </p:sp>
      <p:sp>
        <p:nvSpPr>
          <p:cNvPr id="11" name="Line 13"/>
          <p:cNvSpPr>
            <a:spLocks noChangeShapeType="1"/>
          </p:cNvSpPr>
          <p:nvPr/>
        </p:nvSpPr>
        <p:spPr bwMode="auto">
          <a:xfrm flipV="1">
            <a:off x="1295400" y="685800"/>
            <a:ext cx="6673850" cy="0"/>
          </a:xfrm>
          <a:prstGeom prst="line">
            <a:avLst/>
          </a:prstGeom>
          <a:noFill/>
          <a:ln w="25400">
            <a:solidFill>
              <a:srgbClr val="366CA6"/>
            </a:solidFill>
            <a:round/>
            <a:headEnd/>
            <a:tailEnd/>
          </a:ln>
        </p:spPr>
        <p:txBody>
          <a:bodyPr lIns="0" tIns="0" rIns="0" bIns="0" anchor="ctr"/>
          <a:lstStyle/>
          <a:p>
            <a:endParaRPr lang="en-GB"/>
          </a:p>
        </p:txBody>
      </p:sp>
      <p:sp>
        <p:nvSpPr>
          <p:cNvPr id="14" name="Content Placeholder 2"/>
          <p:cNvSpPr>
            <a:spLocks noGrp="1"/>
          </p:cNvSpPr>
          <p:nvPr>
            <p:ph idx="1"/>
          </p:nvPr>
        </p:nvSpPr>
        <p:spPr>
          <a:xfrm>
            <a:off x="467544" y="1412777"/>
            <a:ext cx="8229600" cy="4752528"/>
          </a:xfrm>
        </p:spPr>
        <p:txBody>
          <a:bodyPr>
            <a:noAutofit/>
          </a:bodyPr>
          <a:lstStyle/>
          <a:p>
            <a:pPr marL="0" lvl="0" indent="0">
              <a:buNone/>
            </a:pPr>
            <a:r>
              <a:rPr lang="en-GB" b="1" u="sng" dirty="0" smtClean="0"/>
              <a:t>Questionnaire</a:t>
            </a:r>
            <a:r>
              <a:rPr lang="en-GB" dirty="0"/>
              <a:t> </a:t>
            </a:r>
            <a:r>
              <a:rPr lang="en-GB" dirty="0" smtClean="0"/>
              <a:t>of fifty questions teasing out YES/NO answers aimed to map out the range, scope and performance of legal and institutional frameworks in place for the governance of TBAs</a:t>
            </a:r>
          </a:p>
          <a:p>
            <a:pPr lvl="0">
              <a:buNone/>
            </a:pPr>
            <a:endParaRPr lang="en-GB" sz="2400" dirty="0" smtClean="0"/>
          </a:p>
        </p:txBody>
      </p:sp>
    </p:spTree>
    <p:extLst>
      <p:ext uri="{BB962C8B-B14F-4D97-AF65-F5344CB8AC3E}">
        <p14:creationId xmlns:p14="http://schemas.microsoft.com/office/powerpoint/2010/main" val="13992910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ottopancia.jpg"/>
          <p:cNvPicPr>
            <a:picLocks noChangeAspect="1"/>
          </p:cNvPicPr>
          <p:nvPr/>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6" name="AutoShape 11"/>
          <p:cNvSpPr>
            <a:spLocks/>
          </p:cNvSpPr>
          <p:nvPr/>
        </p:nvSpPr>
        <p:spPr bwMode="auto">
          <a:xfrm>
            <a:off x="683568" y="152400"/>
            <a:ext cx="770485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dirty="0" smtClean="0">
                <a:solidFill>
                  <a:srgbClr val="3B7A6A"/>
                </a:solidFill>
                <a:latin typeface="Trebuchet MS" pitchFamily="34" charset="0"/>
                <a:sym typeface="Trebuchet MS" pitchFamily="34" charset="0"/>
              </a:rPr>
              <a:t>L&amp;I Assessment methodology - Indicators</a:t>
            </a:r>
            <a:endParaRPr lang="en-US" altLang="en-US" sz="2800" dirty="0"/>
          </a:p>
        </p:txBody>
      </p:sp>
      <p:sp>
        <p:nvSpPr>
          <p:cNvPr id="10" name="Slide Number Placeholder 12"/>
          <p:cNvSpPr txBox="1">
            <a:spLocks/>
          </p:cNvSpPr>
          <p:nvPr/>
        </p:nvSpPr>
        <p:spPr bwMode="auto">
          <a:xfrm>
            <a:off x="8697913" y="6483350"/>
            <a:ext cx="260350" cy="268288"/>
          </a:xfrm>
          <a:prstGeom prst="rect">
            <a:avLst/>
          </a:prstGeom>
          <a:noFill/>
          <a:ln w="9525">
            <a:noFill/>
            <a:miter lim="800000"/>
            <a:headEnd/>
            <a:tailEnd/>
          </a:ln>
        </p:spPr>
        <p:txBody>
          <a:bodyPr lIns="0" tIns="0" rIns="0" bIns="0"/>
          <a:lstStyle/>
          <a:p>
            <a:fld id="{4A449DD8-133F-46C3-AA22-D52B08A7B1FF}" type="slidenum">
              <a:rPr lang="en-US" altLang="en-US" sz="1400" b="1">
                <a:solidFill>
                  <a:srgbClr val="376092"/>
                </a:solidFill>
              </a:rPr>
              <a:pPr/>
              <a:t>4</a:t>
            </a:fld>
            <a:endParaRPr lang="en-US" altLang="en-US" sz="1400" b="1" dirty="0">
              <a:solidFill>
                <a:srgbClr val="376092"/>
              </a:solidFill>
            </a:endParaRPr>
          </a:p>
        </p:txBody>
      </p:sp>
      <p:sp>
        <p:nvSpPr>
          <p:cNvPr id="11" name="Line 13"/>
          <p:cNvSpPr>
            <a:spLocks noChangeShapeType="1"/>
          </p:cNvSpPr>
          <p:nvPr/>
        </p:nvSpPr>
        <p:spPr bwMode="auto">
          <a:xfrm flipV="1">
            <a:off x="1295400" y="685800"/>
            <a:ext cx="6673850" cy="0"/>
          </a:xfrm>
          <a:prstGeom prst="line">
            <a:avLst/>
          </a:prstGeom>
          <a:noFill/>
          <a:ln w="25400">
            <a:solidFill>
              <a:srgbClr val="366CA6"/>
            </a:solidFill>
            <a:round/>
            <a:headEnd/>
            <a:tailEnd/>
          </a:ln>
        </p:spPr>
        <p:txBody>
          <a:bodyPr lIns="0" tIns="0" rIns="0" bIns="0" anchor="ctr"/>
          <a:lstStyle/>
          <a:p>
            <a:endParaRPr lang="en-GB"/>
          </a:p>
        </p:txBody>
      </p:sp>
      <p:sp>
        <p:nvSpPr>
          <p:cNvPr id="14" name="Content Placeholder 2"/>
          <p:cNvSpPr>
            <a:spLocks noGrp="1"/>
          </p:cNvSpPr>
          <p:nvPr>
            <p:ph idx="1"/>
          </p:nvPr>
        </p:nvSpPr>
        <p:spPr>
          <a:xfrm>
            <a:off x="467544" y="1412777"/>
            <a:ext cx="8229600" cy="4752528"/>
          </a:xfrm>
        </p:spPr>
        <p:txBody>
          <a:bodyPr>
            <a:noAutofit/>
          </a:bodyPr>
          <a:lstStyle/>
          <a:p>
            <a:pPr marL="0" lvl="0" indent="0">
              <a:buNone/>
            </a:pPr>
            <a:r>
              <a:rPr lang="en-GB" b="1" u="sng" dirty="0" smtClean="0"/>
              <a:t>Sixteen indicators</a:t>
            </a:r>
            <a:r>
              <a:rPr lang="en-GB" dirty="0" smtClean="0"/>
              <a:t> selected to characterize the range, scope and performance of legal and institutional frameworks in place for TBAs:</a:t>
            </a:r>
          </a:p>
          <a:p>
            <a:pPr lvl="0"/>
            <a:r>
              <a:rPr lang="en-GB" sz="2800" dirty="0"/>
              <a:t>t</a:t>
            </a:r>
            <a:r>
              <a:rPr lang="en-GB" sz="2800" dirty="0" smtClean="0"/>
              <a:t>wo for assessment of </a:t>
            </a:r>
            <a:r>
              <a:rPr lang="en-GB" sz="2800" dirty="0" err="1" smtClean="0"/>
              <a:t>transboundary</a:t>
            </a:r>
            <a:r>
              <a:rPr lang="en-GB" sz="2800" dirty="0" smtClean="0"/>
              <a:t> frameworks</a:t>
            </a:r>
          </a:p>
          <a:p>
            <a:pPr lvl="0"/>
            <a:r>
              <a:rPr lang="en-GB" sz="2800" dirty="0"/>
              <a:t>f</a:t>
            </a:r>
            <a:r>
              <a:rPr lang="en-GB" sz="2800" dirty="0" smtClean="0"/>
              <a:t>ourteen for assessment of domestic frameworks</a:t>
            </a:r>
            <a:endParaRPr lang="en-GB" sz="2400" dirty="0" smtClean="0"/>
          </a:p>
          <a:p>
            <a:pPr lvl="0">
              <a:buNone/>
            </a:pPr>
            <a:r>
              <a:rPr lang="en-GB" b="1" dirty="0" err="1" smtClean="0"/>
              <a:t>Transboundary</a:t>
            </a:r>
            <a:r>
              <a:rPr lang="en-GB" b="1" dirty="0" smtClean="0"/>
              <a:t> indicators</a:t>
            </a:r>
            <a:r>
              <a:rPr lang="en-GB" dirty="0" smtClean="0"/>
              <a:t> measure:</a:t>
            </a:r>
          </a:p>
          <a:p>
            <a:pPr marL="457200" indent="-457200">
              <a:buFont typeface="+mj-lt"/>
              <a:buAutoNum type="arabicPeriod"/>
            </a:pPr>
            <a:r>
              <a:rPr lang="en-GB" sz="2400" dirty="0"/>
              <a:t>e</a:t>
            </a:r>
            <a:r>
              <a:rPr lang="en-GB" sz="2400" dirty="0" smtClean="0"/>
              <a:t>xistence and comprehensiveness of treaties/agreements, and</a:t>
            </a:r>
          </a:p>
          <a:p>
            <a:pPr marL="457200" indent="-457200">
              <a:buFont typeface="+mj-lt"/>
              <a:buAutoNum type="arabicPeriod"/>
            </a:pPr>
            <a:r>
              <a:rPr lang="en-GB" sz="2400" dirty="0"/>
              <a:t>e</a:t>
            </a:r>
            <a:r>
              <a:rPr lang="en-GB" sz="2400" dirty="0" smtClean="0"/>
              <a:t>xistence, extent of mandate, and presumed capacity of </a:t>
            </a:r>
            <a:r>
              <a:rPr lang="en-GB" sz="2400" dirty="0" err="1" smtClean="0"/>
              <a:t>transboundary</a:t>
            </a:r>
            <a:r>
              <a:rPr lang="en-GB" sz="2400" dirty="0" smtClean="0"/>
              <a:t> institutions</a:t>
            </a:r>
          </a:p>
          <a:p>
            <a:pPr lvl="0">
              <a:buNone/>
            </a:pPr>
            <a:endParaRPr lang="en-GB" sz="2400" dirty="0" smtClean="0"/>
          </a:p>
        </p:txBody>
      </p:sp>
    </p:spTree>
    <p:extLst>
      <p:ext uri="{BB962C8B-B14F-4D97-AF65-F5344CB8AC3E}">
        <p14:creationId xmlns:p14="http://schemas.microsoft.com/office/powerpoint/2010/main" val="9117721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ottopancia.jpg"/>
          <p:cNvPicPr>
            <a:picLocks noChangeAspect="1"/>
          </p:cNvPicPr>
          <p:nvPr/>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6" name="AutoShape 11"/>
          <p:cNvSpPr>
            <a:spLocks/>
          </p:cNvSpPr>
          <p:nvPr/>
        </p:nvSpPr>
        <p:spPr bwMode="auto">
          <a:xfrm>
            <a:off x="685800" y="152400"/>
            <a:ext cx="770485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dirty="0" smtClean="0">
                <a:solidFill>
                  <a:srgbClr val="3B7A6A"/>
                </a:solidFill>
                <a:latin typeface="Trebuchet MS" pitchFamily="34" charset="0"/>
                <a:sym typeface="Trebuchet MS" pitchFamily="34" charset="0"/>
              </a:rPr>
              <a:t>L&amp;I Assessment methodology – Indicators (2)</a:t>
            </a:r>
            <a:endParaRPr lang="en-US" altLang="en-US" sz="2800" dirty="0"/>
          </a:p>
        </p:txBody>
      </p:sp>
      <p:sp>
        <p:nvSpPr>
          <p:cNvPr id="10" name="Slide Number Placeholder 12"/>
          <p:cNvSpPr txBox="1">
            <a:spLocks/>
          </p:cNvSpPr>
          <p:nvPr/>
        </p:nvSpPr>
        <p:spPr bwMode="auto">
          <a:xfrm>
            <a:off x="8697913" y="6483350"/>
            <a:ext cx="260350" cy="268288"/>
          </a:xfrm>
          <a:prstGeom prst="rect">
            <a:avLst/>
          </a:prstGeom>
          <a:noFill/>
          <a:ln w="9525">
            <a:noFill/>
            <a:miter lim="800000"/>
            <a:headEnd/>
            <a:tailEnd/>
          </a:ln>
        </p:spPr>
        <p:txBody>
          <a:bodyPr lIns="0" tIns="0" rIns="0" bIns="0"/>
          <a:lstStyle/>
          <a:p>
            <a:fld id="{4A449DD8-133F-46C3-AA22-D52B08A7B1FF}" type="slidenum">
              <a:rPr lang="en-US" altLang="en-US" sz="1400" b="1">
                <a:solidFill>
                  <a:srgbClr val="376092"/>
                </a:solidFill>
              </a:rPr>
              <a:pPr/>
              <a:t>5</a:t>
            </a:fld>
            <a:endParaRPr lang="en-US" altLang="en-US" sz="1400" b="1" dirty="0">
              <a:solidFill>
                <a:srgbClr val="376092"/>
              </a:solidFill>
            </a:endParaRPr>
          </a:p>
        </p:txBody>
      </p:sp>
      <p:sp>
        <p:nvSpPr>
          <p:cNvPr id="11" name="Line 13"/>
          <p:cNvSpPr>
            <a:spLocks noChangeShapeType="1"/>
          </p:cNvSpPr>
          <p:nvPr/>
        </p:nvSpPr>
        <p:spPr bwMode="auto">
          <a:xfrm flipV="1">
            <a:off x="1295400" y="685800"/>
            <a:ext cx="6673850" cy="0"/>
          </a:xfrm>
          <a:prstGeom prst="line">
            <a:avLst/>
          </a:prstGeom>
          <a:noFill/>
          <a:ln w="25400">
            <a:solidFill>
              <a:srgbClr val="366CA6"/>
            </a:solidFill>
            <a:round/>
            <a:headEnd/>
            <a:tailEnd/>
          </a:ln>
        </p:spPr>
        <p:txBody>
          <a:bodyPr lIns="0" tIns="0" rIns="0" bIns="0" anchor="ctr"/>
          <a:lstStyle/>
          <a:p>
            <a:endParaRPr lang="en-GB"/>
          </a:p>
        </p:txBody>
      </p:sp>
      <p:sp>
        <p:nvSpPr>
          <p:cNvPr id="14" name="Content Placeholder 2"/>
          <p:cNvSpPr>
            <a:spLocks noGrp="1"/>
          </p:cNvSpPr>
          <p:nvPr>
            <p:ph idx="1"/>
          </p:nvPr>
        </p:nvSpPr>
        <p:spPr>
          <a:xfrm>
            <a:off x="467544" y="1412777"/>
            <a:ext cx="8229600" cy="4752528"/>
          </a:xfrm>
        </p:spPr>
        <p:txBody>
          <a:bodyPr>
            <a:noAutofit/>
          </a:bodyPr>
          <a:lstStyle/>
          <a:p>
            <a:pPr marL="0" lvl="0" indent="0">
              <a:buNone/>
            </a:pPr>
            <a:r>
              <a:rPr lang="en-GB" b="1" u="sng" dirty="0" smtClean="0"/>
              <a:t>Domestic indicators</a:t>
            </a:r>
            <a:r>
              <a:rPr lang="en-GB" dirty="0" smtClean="0"/>
              <a:t> measure:</a:t>
            </a:r>
          </a:p>
          <a:p>
            <a:pPr marL="457200" lvl="0" indent="-457200">
              <a:buFont typeface="+mj-lt"/>
              <a:buAutoNum type="arabicPeriod"/>
            </a:pPr>
            <a:r>
              <a:rPr lang="en-GB" sz="2400" dirty="0" smtClean="0"/>
              <a:t>Existence of policy framework for GW</a:t>
            </a:r>
          </a:p>
          <a:p>
            <a:pPr marL="457200" lvl="0" indent="-457200">
              <a:buFont typeface="+mj-lt"/>
              <a:buAutoNum type="arabicPeriod"/>
            </a:pPr>
            <a:r>
              <a:rPr lang="en-GB" sz="2400" dirty="0" smtClean="0"/>
              <a:t>Existence of legislation on GW (in the statute books)</a:t>
            </a:r>
          </a:p>
          <a:p>
            <a:pPr marL="457200" lvl="0" indent="-457200">
              <a:buFont typeface="+mj-lt"/>
              <a:buAutoNum type="arabicPeriod"/>
            </a:pPr>
            <a:r>
              <a:rPr lang="en-GB" sz="2400" dirty="0" smtClean="0"/>
              <a:t>Ownership status of groundwater</a:t>
            </a:r>
          </a:p>
          <a:p>
            <a:pPr marL="457200" lvl="0" indent="-457200">
              <a:buFont typeface="+mj-lt"/>
              <a:buAutoNum type="arabicPeriod"/>
            </a:pPr>
            <a:r>
              <a:rPr lang="en-GB" sz="2400" dirty="0" smtClean="0"/>
              <a:t>Existence of legislation on GW planning mechanisms</a:t>
            </a:r>
          </a:p>
          <a:p>
            <a:pPr marL="457200" lvl="0" indent="-457200">
              <a:buFont typeface="+mj-lt"/>
              <a:buAutoNum type="arabicPeriod"/>
            </a:pPr>
            <a:r>
              <a:rPr lang="en-GB" sz="2400" dirty="0" smtClean="0"/>
              <a:t>Existence and degree of articulation of regulatory framework for GW extraction &amp; use</a:t>
            </a:r>
          </a:p>
          <a:p>
            <a:pPr marL="457200" indent="-457200">
              <a:buFont typeface="+mj-lt"/>
              <a:buAutoNum type="arabicPeriod"/>
            </a:pPr>
            <a:r>
              <a:rPr lang="en-GB" sz="2400" dirty="0" smtClean="0"/>
              <a:t>Existence and degree of articulation of regulatory framework for the protection of GW from point-source pollution</a:t>
            </a:r>
          </a:p>
          <a:p>
            <a:pPr marL="0" lvl="0" indent="0">
              <a:buNone/>
            </a:pPr>
            <a:endParaRPr lang="en-GB" sz="2400" dirty="0" smtClean="0"/>
          </a:p>
        </p:txBody>
      </p:sp>
    </p:spTree>
    <p:extLst>
      <p:ext uri="{BB962C8B-B14F-4D97-AF65-F5344CB8AC3E}">
        <p14:creationId xmlns:p14="http://schemas.microsoft.com/office/powerpoint/2010/main" val="360200981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ottopancia.jpg"/>
          <p:cNvPicPr>
            <a:picLocks noChangeAspect="1"/>
          </p:cNvPicPr>
          <p:nvPr/>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6" name="AutoShape 11"/>
          <p:cNvSpPr>
            <a:spLocks/>
          </p:cNvSpPr>
          <p:nvPr/>
        </p:nvSpPr>
        <p:spPr bwMode="auto">
          <a:xfrm>
            <a:off x="685800" y="152400"/>
            <a:ext cx="770485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dirty="0" smtClean="0">
                <a:solidFill>
                  <a:srgbClr val="3B7A6A"/>
                </a:solidFill>
                <a:latin typeface="Trebuchet MS" pitchFamily="34" charset="0"/>
                <a:sym typeface="Trebuchet MS" pitchFamily="34" charset="0"/>
              </a:rPr>
              <a:t>L&amp;I Assessment methodology – Indicators (3)</a:t>
            </a:r>
            <a:endParaRPr lang="en-US" altLang="en-US" sz="2800" dirty="0"/>
          </a:p>
        </p:txBody>
      </p:sp>
      <p:sp>
        <p:nvSpPr>
          <p:cNvPr id="10" name="Slide Number Placeholder 12"/>
          <p:cNvSpPr txBox="1">
            <a:spLocks/>
          </p:cNvSpPr>
          <p:nvPr/>
        </p:nvSpPr>
        <p:spPr bwMode="auto">
          <a:xfrm>
            <a:off x="8697913" y="6483350"/>
            <a:ext cx="260350" cy="268288"/>
          </a:xfrm>
          <a:prstGeom prst="rect">
            <a:avLst/>
          </a:prstGeom>
          <a:noFill/>
          <a:ln w="9525">
            <a:noFill/>
            <a:miter lim="800000"/>
            <a:headEnd/>
            <a:tailEnd/>
          </a:ln>
        </p:spPr>
        <p:txBody>
          <a:bodyPr lIns="0" tIns="0" rIns="0" bIns="0"/>
          <a:lstStyle/>
          <a:p>
            <a:fld id="{4A449DD8-133F-46C3-AA22-D52B08A7B1FF}" type="slidenum">
              <a:rPr lang="en-US" altLang="en-US" sz="1400" b="1">
                <a:solidFill>
                  <a:srgbClr val="376092"/>
                </a:solidFill>
              </a:rPr>
              <a:pPr/>
              <a:t>6</a:t>
            </a:fld>
            <a:endParaRPr lang="en-US" altLang="en-US" sz="1400" b="1" dirty="0">
              <a:solidFill>
                <a:srgbClr val="376092"/>
              </a:solidFill>
            </a:endParaRPr>
          </a:p>
        </p:txBody>
      </p:sp>
      <p:sp>
        <p:nvSpPr>
          <p:cNvPr id="11" name="Line 13"/>
          <p:cNvSpPr>
            <a:spLocks noChangeShapeType="1"/>
          </p:cNvSpPr>
          <p:nvPr/>
        </p:nvSpPr>
        <p:spPr bwMode="auto">
          <a:xfrm flipV="1">
            <a:off x="1295400" y="685800"/>
            <a:ext cx="6673850" cy="0"/>
          </a:xfrm>
          <a:prstGeom prst="line">
            <a:avLst/>
          </a:prstGeom>
          <a:noFill/>
          <a:ln w="25400">
            <a:solidFill>
              <a:srgbClr val="366CA6"/>
            </a:solidFill>
            <a:round/>
            <a:headEnd/>
            <a:tailEnd/>
          </a:ln>
        </p:spPr>
        <p:txBody>
          <a:bodyPr lIns="0" tIns="0" rIns="0" bIns="0" anchor="ctr"/>
          <a:lstStyle/>
          <a:p>
            <a:endParaRPr lang="en-GB"/>
          </a:p>
        </p:txBody>
      </p:sp>
      <p:sp>
        <p:nvSpPr>
          <p:cNvPr id="14" name="Content Placeholder 2"/>
          <p:cNvSpPr>
            <a:spLocks noGrp="1"/>
          </p:cNvSpPr>
          <p:nvPr>
            <p:ph idx="1"/>
          </p:nvPr>
        </p:nvSpPr>
        <p:spPr>
          <a:xfrm>
            <a:off x="467544" y="1052736"/>
            <a:ext cx="8229600" cy="5112569"/>
          </a:xfrm>
        </p:spPr>
        <p:txBody>
          <a:bodyPr>
            <a:noAutofit/>
          </a:bodyPr>
          <a:lstStyle/>
          <a:p>
            <a:pPr marL="0" lvl="0" indent="0">
              <a:buNone/>
            </a:pPr>
            <a:endParaRPr lang="en-GB" sz="2400" dirty="0"/>
          </a:p>
          <a:p>
            <a:pPr marL="457200" indent="-457200">
              <a:buFont typeface="+mj-lt"/>
              <a:buAutoNum type="arabicPeriod" startAt="8"/>
            </a:pPr>
            <a:r>
              <a:rPr lang="en-GB" sz="2400" dirty="0" smtClean="0"/>
              <a:t>Existence </a:t>
            </a:r>
            <a:r>
              <a:rPr lang="en-GB" sz="2400" dirty="0"/>
              <a:t>and </a:t>
            </a:r>
            <a:r>
              <a:rPr lang="en-GB" sz="2400" dirty="0" smtClean="0"/>
              <a:t>degree of articulation </a:t>
            </a:r>
            <a:r>
              <a:rPr lang="en-GB" sz="2400" dirty="0"/>
              <a:t>of regulatory framework for </a:t>
            </a:r>
            <a:r>
              <a:rPr lang="en-GB" sz="2400" dirty="0" smtClean="0"/>
              <a:t>the protection of GW from non-point-source (“diffuse”) pollution</a:t>
            </a:r>
          </a:p>
          <a:p>
            <a:pPr marL="457200" indent="-457200">
              <a:buFont typeface="+mj-lt"/>
              <a:buAutoNum type="arabicPeriod" startAt="8"/>
            </a:pPr>
            <a:r>
              <a:rPr lang="en-GB" sz="2400" dirty="0"/>
              <a:t>Existence and </a:t>
            </a:r>
            <a:r>
              <a:rPr lang="en-GB" sz="2400" dirty="0" smtClean="0"/>
              <a:t>degree of articulation </a:t>
            </a:r>
            <a:r>
              <a:rPr lang="en-GB" sz="2400" dirty="0"/>
              <a:t>of regulatory framework for the protection of </a:t>
            </a:r>
            <a:r>
              <a:rPr lang="en-GB" sz="2400" dirty="0" smtClean="0"/>
              <a:t>GW recharge processes from man-made interference</a:t>
            </a:r>
          </a:p>
          <a:p>
            <a:pPr marL="457200" indent="-457200">
              <a:buFont typeface="+mj-lt"/>
              <a:buAutoNum type="arabicPeriod" startAt="8"/>
            </a:pPr>
            <a:r>
              <a:rPr lang="en-GB" sz="2400" dirty="0" err="1" smtClean="0"/>
              <a:t>Perfomance</a:t>
            </a:r>
            <a:r>
              <a:rPr lang="en-GB" sz="2400" dirty="0" smtClean="0"/>
              <a:t> of GW regulatory legislation, measured by</a:t>
            </a:r>
          </a:p>
          <a:p>
            <a:pPr>
              <a:buFont typeface="Wingdings" charset="2"/>
              <a:buChar char="ü"/>
            </a:pPr>
            <a:r>
              <a:rPr lang="en-GB" sz="2000" dirty="0"/>
              <a:t>k</a:t>
            </a:r>
            <a:r>
              <a:rPr lang="en-GB" sz="2000" dirty="0" smtClean="0"/>
              <a:t>ind and frequency of </a:t>
            </a:r>
            <a:r>
              <a:rPr lang="en-GB" sz="2000" u="sng" dirty="0" smtClean="0"/>
              <a:t>administrative implementation</a:t>
            </a:r>
            <a:r>
              <a:rPr lang="en-GB" sz="2000" dirty="0" smtClean="0"/>
              <a:t> activity</a:t>
            </a:r>
          </a:p>
          <a:p>
            <a:pPr>
              <a:buFont typeface="Wingdings" charset="2"/>
              <a:buChar char="ü"/>
            </a:pPr>
            <a:r>
              <a:rPr lang="en-GB" sz="2000" dirty="0"/>
              <a:t>k</a:t>
            </a:r>
            <a:r>
              <a:rPr lang="en-GB" sz="2000" dirty="0" smtClean="0"/>
              <a:t>ind and frequency of </a:t>
            </a:r>
            <a:r>
              <a:rPr lang="en-GB" sz="2000" u="sng" dirty="0" smtClean="0"/>
              <a:t>law enforcement </a:t>
            </a:r>
            <a:r>
              <a:rPr lang="en-GB" sz="2000" dirty="0" smtClean="0"/>
              <a:t>activity</a:t>
            </a:r>
          </a:p>
          <a:p>
            <a:pPr marL="457200" indent="-457200">
              <a:buFont typeface="+mj-lt"/>
              <a:buAutoNum type="arabicPeriod" startAt="11"/>
            </a:pPr>
            <a:r>
              <a:rPr lang="en-GB" sz="2400" dirty="0" smtClean="0"/>
              <a:t>How articulate statutory response to customary rights is (if any)</a:t>
            </a:r>
            <a:endParaRPr lang="en-GB" sz="2400" dirty="0"/>
          </a:p>
          <a:p>
            <a:pPr marL="457200" indent="-457200">
              <a:buFont typeface="+mj-lt"/>
              <a:buAutoNum type="arabicPeriod" startAt="11"/>
            </a:pPr>
            <a:endParaRPr lang="en-GB" sz="2400" dirty="0"/>
          </a:p>
          <a:p>
            <a:pPr marL="0" lvl="0" indent="0">
              <a:buNone/>
            </a:pPr>
            <a:r>
              <a:rPr lang="en-GB" sz="2400" dirty="0" smtClean="0"/>
              <a:t> </a:t>
            </a:r>
          </a:p>
        </p:txBody>
      </p:sp>
    </p:spTree>
    <p:extLst>
      <p:ext uri="{BB962C8B-B14F-4D97-AF65-F5344CB8AC3E}">
        <p14:creationId xmlns:p14="http://schemas.microsoft.com/office/powerpoint/2010/main" val="374249380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ottopancia.jpg"/>
          <p:cNvPicPr>
            <a:picLocks noChangeAspect="1"/>
          </p:cNvPicPr>
          <p:nvPr/>
        </p:nvPicPr>
        <p:blipFill>
          <a:blip r:embed="rId2" cstate="print"/>
          <a:srcRect/>
          <a:stretch>
            <a:fillRect/>
          </a:stretch>
        </p:blipFill>
        <p:spPr bwMode="auto">
          <a:xfrm>
            <a:off x="2273300" y="6543675"/>
            <a:ext cx="5670550" cy="150813"/>
          </a:xfrm>
          <a:prstGeom prst="rect">
            <a:avLst/>
          </a:prstGeom>
          <a:noFill/>
          <a:ln w="12700">
            <a:noFill/>
            <a:miter lim="0"/>
            <a:headEnd/>
            <a:tailEnd/>
          </a:ln>
        </p:spPr>
      </p:pic>
      <p:sp>
        <p:nvSpPr>
          <p:cNvPr id="3" name="Line 9"/>
          <p:cNvSpPr>
            <a:spLocks noChangeShapeType="1"/>
          </p:cNvSpPr>
          <p:nvPr/>
        </p:nvSpPr>
        <p:spPr bwMode="auto">
          <a:xfrm>
            <a:off x="2265363" y="6465888"/>
            <a:ext cx="5688012" cy="0"/>
          </a:xfrm>
          <a:prstGeom prst="line">
            <a:avLst/>
          </a:prstGeom>
          <a:noFill/>
          <a:ln w="25400">
            <a:solidFill>
              <a:srgbClr val="366CA6"/>
            </a:solidFill>
            <a:round/>
            <a:headEnd/>
            <a:tailEnd/>
          </a:ln>
        </p:spPr>
        <p:txBody>
          <a:bodyPr lIns="0" tIns="0" rIns="0" bIns="0" anchor="ctr"/>
          <a:lstStyle/>
          <a:p>
            <a:endParaRPr lang="en-GB"/>
          </a:p>
        </p:txBody>
      </p:sp>
      <p:sp>
        <p:nvSpPr>
          <p:cNvPr id="4" name="Line 10"/>
          <p:cNvSpPr>
            <a:spLocks noChangeShapeType="1"/>
          </p:cNvSpPr>
          <p:nvPr/>
        </p:nvSpPr>
        <p:spPr bwMode="auto">
          <a:xfrm>
            <a:off x="2260600" y="6777038"/>
            <a:ext cx="5699125" cy="0"/>
          </a:xfrm>
          <a:prstGeom prst="line">
            <a:avLst/>
          </a:prstGeom>
          <a:noFill/>
          <a:ln w="25400">
            <a:solidFill>
              <a:srgbClr val="366CA6"/>
            </a:solidFill>
            <a:round/>
            <a:headEnd/>
            <a:tailEnd/>
          </a:ln>
        </p:spPr>
        <p:txBody>
          <a:bodyPr lIns="0" tIns="0" rIns="0" bIns="0" anchor="ctr"/>
          <a:lstStyle/>
          <a:p>
            <a:endParaRPr lang="en-GB"/>
          </a:p>
        </p:txBody>
      </p:sp>
      <p:pic>
        <p:nvPicPr>
          <p:cNvPr id="5" name="Picture 1"/>
          <p:cNvPicPr>
            <a:picLocks noChangeAspect="1"/>
          </p:cNvPicPr>
          <p:nvPr/>
        </p:nvPicPr>
        <p:blipFill>
          <a:blip r:embed="rId3" cstate="print"/>
          <a:srcRect/>
          <a:stretch>
            <a:fillRect/>
          </a:stretch>
        </p:blipFill>
        <p:spPr bwMode="auto">
          <a:xfrm>
            <a:off x="339725" y="5938838"/>
            <a:ext cx="1525588" cy="838200"/>
          </a:xfrm>
          <a:prstGeom prst="rect">
            <a:avLst/>
          </a:prstGeom>
          <a:noFill/>
          <a:ln w="9525">
            <a:noFill/>
            <a:miter lim="800000"/>
            <a:headEnd/>
            <a:tailEnd/>
          </a:ln>
        </p:spPr>
      </p:pic>
      <p:sp>
        <p:nvSpPr>
          <p:cNvPr id="6" name="AutoShape 11"/>
          <p:cNvSpPr>
            <a:spLocks/>
          </p:cNvSpPr>
          <p:nvPr/>
        </p:nvSpPr>
        <p:spPr bwMode="auto">
          <a:xfrm>
            <a:off x="685800" y="152400"/>
            <a:ext cx="7704855" cy="382588"/>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w="12700">
            <a:noFill/>
            <a:miter lim="0"/>
            <a:headEnd/>
            <a:tailEnd/>
          </a:ln>
        </p:spPr>
        <p:txBody>
          <a:bodyPr lIns="35717" tIns="35717" rIns="35717" bIns="35717" anchor="ctr"/>
          <a:lstStyle/>
          <a:p>
            <a:pPr algn="ctr"/>
            <a:r>
              <a:rPr lang="en-US" altLang="en-US" sz="2800" dirty="0" smtClean="0">
                <a:solidFill>
                  <a:srgbClr val="3B7A6A"/>
                </a:solidFill>
                <a:latin typeface="Trebuchet MS" pitchFamily="34" charset="0"/>
                <a:sym typeface="Trebuchet MS" pitchFamily="34" charset="0"/>
              </a:rPr>
              <a:t>L&amp;I Assessment methodology – Indicators (4)</a:t>
            </a:r>
            <a:endParaRPr lang="en-US" altLang="en-US" sz="2800" dirty="0"/>
          </a:p>
        </p:txBody>
      </p:sp>
      <p:sp>
        <p:nvSpPr>
          <p:cNvPr id="10" name="Slide Number Placeholder 12"/>
          <p:cNvSpPr txBox="1">
            <a:spLocks/>
          </p:cNvSpPr>
          <p:nvPr/>
        </p:nvSpPr>
        <p:spPr bwMode="auto">
          <a:xfrm>
            <a:off x="8697913" y="6483350"/>
            <a:ext cx="260350" cy="268288"/>
          </a:xfrm>
          <a:prstGeom prst="rect">
            <a:avLst/>
          </a:prstGeom>
          <a:noFill/>
          <a:ln w="9525">
            <a:noFill/>
            <a:miter lim="800000"/>
            <a:headEnd/>
            <a:tailEnd/>
          </a:ln>
        </p:spPr>
        <p:txBody>
          <a:bodyPr lIns="0" tIns="0" rIns="0" bIns="0"/>
          <a:lstStyle/>
          <a:p>
            <a:fld id="{4A449DD8-133F-46C3-AA22-D52B08A7B1FF}" type="slidenum">
              <a:rPr lang="en-US" altLang="en-US" sz="1400" b="1">
                <a:solidFill>
                  <a:srgbClr val="376092"/>
                </a:solidFill>
              </a:rPr>
              <a:pPr/>
              <a:t>7</a:t>
            </a:fld>
            <a:endParaRPr lang="en-US" altLang="en-US" sz="1400" b="1" dirty="0">
              <a:solidFill>
                <a:srgbClr val="376092"/>
              </a:solidFill>
            </a:endParaRPr>
          </a:p>
        </p:txBody>
      </p:sp>
      <p:sp>
        <p:nvSpPr>
          <p:cNvPr id="11" name="Line 13"/>
          <p:cNvSpPr>
            <a:spLocks noChangeShapeType="1"/>
          </p:cNvSpPr>
          <p:nvPr/>
        </p:nvSpPr>
        <p:spPr bwMode="auto">
          <a:xfrm flipV="1">
            <a:off x="1295400" y="685800"/>
            <a:ext cx="6673850" cy="0"/>
          </a:xfrm>
          <a:prstGeom prst="line">
            <a:avLst/>
          </a:prstGeom>
          <a:noFill/>
          <a:ln w="25400">
            <a:solidFill>
              <a:srgbClr val="366CA6"/>
            </a:solidFill>
            <a:round/>
            <a:headEnd/>
            <a:tailEnd/>
          </a:ln>
        </p:spPr>
        <p:txBody>
          <a:bodyPr lIns="0" tIns="0" rIns="0" bIns="0" anchor="ctr"/>
          <a:lstStyle/>
          <a:p>
            <a:endParaRPr lang="en-GB"/>
          </a:p>
        </p:txBody>
      </p:sp>
      <p:sp>
        <p:nvSpPr>
          <p:cNvPr id="14" name="Content Placeholder 2"/>
          <p:cNvSpPr>
            <a:spLocks noGrp="1"/>
          </p:cNvSpPr>
          <p:nvPr>
            <p:ph idx="1"/>
          </p:nvPr>
        </p:nvSpPr>
        <p:spPr>
          <a:xfrm>
            <a:off x="467544" y="1412777"/>
            <a:ext cx="8229600" cy="4752528"/>
          </a:xfrm>
        </p:spPr>
        <p:txBody>
          <a:bodyPr>
            <a:noAutofit/>
          </a:bodyPr>
          <a:lstStyle/>
          <a:p>
            <a:r>
              <a:rPr lang="en-GB" sz="2800" dirty="0"/>
              <a:t>E</a:t>
            </a:r>
            <a:r>
              <a:rPr lang="en-GB" sz="2800" dirty="0" smtClean="0"/>
              <a:t>ach L&amp;I indicator is scored incrementally, with the aim of quantifying qualitative-type data </a:t>
            </a:r>
          </a:p>
          <a:p>
            <a:r>
              <a:rPr lang="en-GB" sz="2800" dirty="0" smtClean="0"/>
              <a:t>Certain </a:t>
            </a:r>
            <a:r>
              <a:rPr lang="en-GB" sz="2800" dirty="0" err="1" smtClean="0"/>
              <a:t>transboundary</a:t>
            </a:r>
            <a:r>
              <a:rPr lang="en-GB" sz="2800" dirty="0" smtClean="0"/>
              <a:t> indicators have been attributed weighted scores to avoid distorted results </a:t>
            </a:r>
          </a:p>
          <a:p>
            <a:r>
              <a:rPr lang="en-GB" sz="2800" dirty="0" smtClean="0"/>
              <a:t>Indicators and relevant scoring presented in table form</a:t>
            </a:r>
          </a:p>
          <a:p>
            <a:r>
              <a:rPr lang="en-GB" sz="2800" dirty="0" smtClean="0"/>
              <a:t>L&amp;I assessment table used by NLCs, and feedback used to adjust and fine-tune original Indicators table    </a:t>
            </a:r>
          </a:p>
          <a:p>
            <a:pPr marL="0" lvl="0" indent="0">
              <a:buNone/>
            </a:pPr>
            <a:endParaRPr lang="en-GB" sz="2400" dirty="0" smtClean="0"/>
          </a:p>
        </p:txBody>
      </p:sp>
    </p:spTree>
    <p:extLst>
      <p:ext uri="{BB962C8B-B14F-4D97-AF65-F5344CB8AC3E}">
        <p14:creationId xmlns:p14="http://schemas.microsoft.com/office/powerpoint/2010/main" val="20647327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1"/>
          <p:cNvSpPr>
            <a:spLocks/>
          </p:cNvSpPr>
          <p:nvPr/>
        </p:nvSpPr>
        <p:spPr bwMode="auto">
          <a:xfrm>
            <a:off x="1280295" y="245566"/>
            <a:ext cx="6720706" cy="38397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35713" tIns="35713" rIns="35713" bIns="35713" anchor="ctr"/>
          <a:lstStyle/>
          <a:p>
            <a:pPr algn="ctr"/>
            <a:r>
              <a:rPr lang="en-US" sz="2400" dirty="0" smtClean="0"/>
              <a:t>CONCLUSIONS – TRANSBOUNDARY COOPERATION </a:t>
            </a:r>
            <a:endParaRPr lang="en-US" altLang="fr-FR" sz="2100" dirty="0">
              <a:solidFill>
                <a:srgbClr val="3B7A6A"/>
              </a:solidFill>
              <a:latin typeface="Trebuchet MS" pitchFamily="34" charset="0"/>
              <a:ea typeface="Helvetica Light" pitchFamily="1" charset="0"/>
              <a:cs typeface="Helvetica Light" pitchFamily="1" charset="0"/>
              <a:sym typeface="Helvetica Light" pitchFamily="1" charset="0"/>
            </a:endParaRPr>
          </a:p>
        </p:txBody>
      </p:sp>
      <p:sp>
        <p:nvSpPr>
          <p:cNvPr id="19459" name="Line 12"/>
          <p:cNvSpPr>
            <a:spLocks noChangeShapeType="1"/>
          </p:cNvSpPr>
          <p:nvPr/>
        </p:nvSpPr>
        <p:spPr bwMode="auto">
          <a:xfrm flipV="1">
            <a:off x="1280294" y="908720"/>
            <a:ext cx="6673825"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19460" name="AutoShape 5"/>
          <p:cNvSpPr>
            <a:spLocks/>
          </p:cNvSpPr>
          <p:nvPr/>
        </p:nvSpPr>
        <p:spPr bwMode="auto">
          <a:xfrm>
            <a:off x="1196578" y="908596"/>
            <a:ext cx="6804422" cy="532879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713" tIns="35713" rIns="35713" bIns="35713"/>
          <a:lstStyle/>
          <a:p>
            <a:pPr lvl="1" eaLnBrk="1" hangingPunct="1"/>
            <a:endParaRPr lang="en-US" altLang="fr-FR" sz="1700">
              <a:solidFill>
                <a:srgbClr val="164F86"/>
              </a:solidFill>
              <a:latin typeface="Trebuchet MS" pitchFamily="34" charset="0"/>
              <a:ea typeface="Helvetica Light" pitchFamily="1" charset="0"/>
              <a:cs typeface="Helvetica Light" pitchFamily="1" charset="0"/>
              <a:sym typeface="Helvetica Light" pitchFamily="1" charset="0"/>
            </a:endParaRPr>
          </a:p>
          <a:p>
            <a:pPr marL="241093" indent="-241093">
              <a:buFont typeface="Wingdings" pitchFamily="2" charset="2"/>
              <a:buChar char="Ø"/>
            </a:pPr>
            <a:endParaRPr lang="en-US" altLang="fr-FR" sz="1700">
              <a:solidFill>
                <a:srgbClr val="164F86"/>
              </a:solidFill>
              <a:latin typeface="Trebuchet MS" pitchFamily="34" charset="0"/>
              <a:ea typeface="Helvetica Light" pitchFamily="1" charset="0"/>
              <a:cs typeface="Helvetica Light" pitchFamily="1" charset="0"/>
              <a:sym typeface="Helvetica Light" pitchFamily="1" charset="0"/>
            </a:endParaRPr>
          </a:p>
          <a:p>
            <a:pPr marL="241093" indent="-241093" algn="ctr"/>
            <a:endParaRPr lang="en-US" altLang="fr-FR" sz="1700">
              <a:solidFill>
                <a:srgbClr val="164F86"/>
              </a:solidFill>
              <a:latin typeface="Trebuchet MS" pitchFamily="34" charset="0"/>
              <a:ea typeface="Helvetica Light" pitchFamily="1" charset="0"/>
              <a:cs typeface="Helvetica Light" pitchFamily="1" charset="0"/>
              <a:sym typeface="Helvetica Light" pitchFamily="1" charset="0"/>
            </a:endParaRPr>
          </a:p>
        </p:txBody>
      </p:sp>
      <p:pic>
        <p:nvPicPr>
          <p:cNvPr id="19461" name="Picture 12" descr="SDC_RV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65939" y="84832"/>
            <a:ext cx="110616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9462"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59" y="84832"/>
            <a:ext cx="1285875" cy="70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AutoShape 5"/>
          <p:cNvSpPr>
            <a:spLocks/>
          </p:cNvSpPr>
          <p:nvPr/>
        </p:nvSpPr>
        <p:spPr bwMode="auto">
          <a:xfrm>
            <a:off x="982266" y="1178694"/>
            <a:ext cx="7715250" cy="53466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713" tIns="35713" rIns="35713" bIns="35713"/>
          <a:lstStyle/>
          <a:p>
            <a:r>
              <a:rPr lang="en-US" sz="3200" dirty="0" smtClean="0"/>
              <a:t>THERE IS NO LEGAL INSTRUMENT OR INSTITUTION DEDICATED TO GROUNDWATER AT REGIONAL (SADC) OR STAS LEVEL</a:t>
            </a:r>
          </a:p>
          <a:p>
            <a:endParaRPr lang="en-US" sz="3200" dirty="0"/>
          </a:p>
          <a:p>
            <a:r>
              <a:rPr lang="en-US" sz="3200" dirty="0" smtClean="0"/>
              <a:t>THE POTENTIAL OF SADC PROTOCOL AND OF ORASECOM AGREEMENT &amp; COMMISSION TO REACH OUT TO STAS MERITS FURTHER INVESTIGATION IN THE LIGHT OF TREATY LANGUAGE &amp; ACTUAL STATE PRACTICE </a:t>
            </a:r>
          </a:p>
          <a:p>
            <a:endParaRPr lang="en-US" altLang="en-US" sz="1700" dirty="0">
              <a:solidFill>
                <a:srgbClr val="164F86"/>
              </a:solidFill>
              <a:latin typeface="Trebuchet MS" pitchFamily="34" charset="0"/>
              <a:ea typeface="Helvetica Light" pitchFamily="1" charset="0"/>
              <a:cs typeface="Helvetica Light" pitchFamily="1" charset="0"/>
              <a:sym typeface="Trebuchet MS" pitchFamily="34" charset="0"/>
            </a:endParaRPr>
          </a:p>
        </p:txBody>
      </p:sp>
      <p:grpSp>
        <p:nvGrpSpPr>
          <p:cNvPr id="19464" name="Groupe 11"/>
          <p:cNvGrpSpPr>
            <a:grpSpLocks/>
          </p:cNvGrpSpPr>
          <p:nvPr/>
        </p:nvGrpSpPr>
        <p:grpSpPr bwMode="auto">
          <a:xfrm>
            <a:off x="303610" y="6268641"/>
            <a:ext cx="8393906" cy="362769"/>
            <a:chOff x="432009" y="8986986"/>
            <a:chExt cx="8105924" cy="444252"/>
          </a:xfrm>
        </p:grpSpPr>
        <p:sp>
          <p:nvSpPr>
            <p:cNvPr id="19465" name="Line 9"/>
            <p:cNvSpPr>
              <a:spLocks noChangeShapeType="1"/>
            </p:cNvSpPr>
            <p:nvPr/>
          </p:nvSpPr>
          <p:spPr bwMode="auto">
            <a:xfrm>
              <a:off x="439823" y="8986986"/>
              <a:ext cx="8090297"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19466" name="Line 10"/>
            <p:cNvSpPr>
              <a:spLocks noChangeShapeType="1"/>
            </p:cNvSpPr>
            <p:nvPr/>
          </p:nvSpPr>
          <p:spPr bwMode="auto">
            <a:xfrm>
              <a:off x="432009" y="9431238"/>
              <a:ext cx="8105924"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pic>
          <p:nvPicPr>
            <p:cNvPr id="19467" name="Imag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4261" y="9067800"/>
              <a:ext cx="5357191" cy="30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2557839"/>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11"/>
          <p:cNvSpPr>
            <a:spLocks/>
          </p:cNvSpPr>
          <p:nvPr/>
        </p:nvSpPr>
        <p:spPr bwMode="auto">
          <a:xfrm>
            <a:off x="1280295" y="404664"/>
            <a:ext cx="6720706" cy="38397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txBody>
          <a:bodyPr lIns="35713" tIns="35713" rIns="35713" bIns="35713" anchor="ctr"/>
          <a:lstStyle/>
          <a:p>
            <a:pPr algn="ctr"/>
            <a:r>
              <a:rPr lang="en-US" sz="2400" dirty="0" smtClean="0"/>
              <a:t>CONCLUSIONS – DOMESTIC LEGAL &amp; INSTITUTIONAL FRAMEWORKS</a:t>
            </a:r>
            <a:endParaRPr lang="en-US" sz="2400" dirty="0"/>
          </a:p>
          <a:p>
            <a:pPr algn="ctr"/>
            <a:endParaRPr lang="en-US" altLang="fr-FR" sz="2100" dirty="0">
              <a:solidFill>
                <a:srgbClr val="3B7A6A"/>
              </a:solidFill>
              <a:latin typeface="Trebuchet MS" pitchFamily="34" charset="0"/>
              <a:ea typeface="Helvetica Light" pitchFamily="1" charset="0"/>
              <a:cs typeface="Helvetica Light" pitchFamily="1" charset="0"/>
              <a:sym typeface="Helvetica Light" pitchFamily="1" charset="0"/>
            </a:endParaRPr>
          </a:p>
        </p:txBody>
      </p:sp>
      <p:sp>
        <p:nvSpPr>
          <p:cNvPr id="19459" name="Line 12"/>
          <p:cNvSpPr>
            <a:spLocks noChangeShapeType="1"/>
          </p:cNvSpPr>
          <p:nvPr/>
        </p:nvSpPr>
        <p:spPr bwMode="auto">
          <a:xfrm flipV="1">
            <a:off x="1280294" y="677540"/>
            <a:ext cx="6673825"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19460" name="AutoShape 5"/>
          <p:cNvSpPr>
            <a:spLocks/>
          </p:cNvSpPr>
          <p:nvPr/>
        </p:nvSpPr>
        <p:spPr bwMode="auto">
          <a:xfrm>
            <a:off x="1196578" y="908596"/>
            <a:ext cx="6804422" cy="532879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713" tIns="35713" rIns="35713" bIns="35713"/>
          <a:lstStyle/>
          <a:p>
            <a:pPr lvl="1" eaLnBrk="1" hangingPunct="1"/>
            <a:endParaRPr lang="en-US" altLang="fr-FR" sz="1700" dirty="0">
              <a:solidFill>
                <a:srgbClr val="164F86"/>
              </a:solidFill>
              <a:latin typeface="Trebuchet MS" pitchFamily="34" charset="0"/>
              <a:ea typeface="Helvetica Light" pitchFamily="1" charset="0"/>
              <a:cs typeface="Helvetica Light" pitchFamily="1" charset="0"/>
              <a:sym typeface="Helvetica Light" pitchFamily="1" charset="0"/>
            </a:endParaRPr>
          </a:p>
          <a:p>
            <a:pPr marL="241093" indent="-241093">
              <a:buFont typeface="Wingdings" pitchFamily="2" charset="2"/>
              <a:buChar char="Ø"/>
            </a:pPr>
            <a:endParaRPr lang="en-US" altLang="fr-FR" sz="1700" dirty="0">
              <a:solidFill>
                <a:srgbClr val="164F86"/>
              </a:solidFill>
              <a:latin typeface="Trebuchet MS" pitchFamily="34" charset="0"/>
              <a:ea typeface="Helvetica Light" pitchFamily="1" charset="0"/>
              <a:cs typeface="Helvetica Light" pitchFamily="1" charset="0"/>
              <a:sym typeface="Helvetica Light" pitchFamily="1" charset="0"/>
            </a:endParaRPr>
          </a:p>
          <a:p>
            <a:pPr marL="241093" indent="-241093" algn="ctr"/>
            <a:endParaRPr lang="en-US" altLang="fr-FR" sz="1700" dirty="0">
              <a:solidFill>
                <a:srgbClr val="164F86"/>
              </a:solidFill>
              <a:latin typeface="Trebuchet MS" pitchFamily="34" charset="0"/>
              <a:ea typeface="Helvetica Light" pitchFamily="1" charset="0"/>
              <a:cs typeface="Helvetica Light" pitchFamily="1" charset="0"/>
              <a:sym typeface="Helvetica Light" pitchFamily="1" charset="0"/>
            </a:endParaRPr>
          </a:p>
        </p:txBody>
      </p:sp>
      <p:pic>
        <p:nvPicPr>
          <p:cNvPr id="19461" name="Picture 12" descr="SDC_RV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65939" y="84832"/>
            <a:ext cx="1106165"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Lst>
        </p:spPr>
      </p:pic>
      <p:pic>
        <p:nvPicPr>
          <p:cNvPr id="19462" name="Pictur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859" y="84832"/>
            <a:ext cx="1285875" cy="705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AutoShape 5"/>
          <p:cNvSpPr>
            <a:spLocks/>
          </p:cNvSpPr>
          <p:nvPr/>
        </p:nvSpPr>
        <p:spPr bwMode="auto">
          <a:xfrm>
            <a:off x="982266" y="868413"/>
            <a:ext cx="7715250" cy="534665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713" tIns="35713" rIns="35713" bIns="35713"/>
          <a:lstStyle/>
          <a:p>
            <a:pPr marL="457200" indent="-457200">
              <a:buFont typeface="Arial"/>
              <a:buChar char="•"/>
            </a:pPr>
            <a:r>
              <a:rPr lang="en-US" sz="3200" dirty="0" smtClean="0"/>
              <a:t>A DOMESTIC POLICY, REGULATORY AND INSTITUTIONAL FRAMEWORK FOR WATER RESOURCES IS IN PLACE IN ALL THREE STAS COUNTRIES</a:t>
            </a:r>
            <a:endParaRPr lang="en-US" sz="3200" dirty="0"/>
          </a:p>
          <a:p>
            <a:pPr marL="457200" indent="-457200">
              <a:buFont typeface="Arial"/>
              <a:buChar char="•"/>
            </a:pPr>
            <a:r>
              <a:rPr lang="en-US" sz="3200" dirty="0" smtClean="0"/>
              <a:t>NATIONAL LAWS AND THE GOVERNMENT WATER ADMINISTRATIONS REGULATE GROUNDWATER EXTRACTION AND POINT-SOURCE POLLUTION</a:t>
            </a:r>
          </a:p>
          <a:p>
            <a:pPr marL="457200" indent="-457200">
              <a:buFont typeface="Arial"/>
              <a:buChar char="•"/>
            </a:pPr>
            <a:r>
              <a:rPr lang="en-US" sz="3200" dirty="0" smtClean="0"/>
              <a:t>IMPLEMENTATION AND ENFORCEMENT NEED ATTENTION </a:t>
            </a:r>
          </a:p>
          <a:p>
            <a:r>
              <a:rPr lang="en-US" sz="3600" dirty="0" smtClean="0"/>
              <a:t>  </a:t>
            </a:r>
          </a:p>
          <a:p>
            <a:endParaRPr lang="en-US" sz="3600" dirty="0"/>
          </a:p>
          <a:p>
            <a:endParaRPr lang="en-US" sz="3600" dirty="0" smtClean="0"/>
          </a:p>
          <a:p>
            <a:r>
              <a:rPr lang="en-US" sz="3600" dirty="0" smtClean="0"/>
              <a:t> </a:t>
            </a:r>
          </a:p>
        </p:txBody>
      </p:sp>
      <p:grpSp>
        <p:nvGrpSpPr>
          <p:cNvPr id="19464" name="Groupe 11"/>
          <p:cNvGrpSpPr>
            <a:grpSpLocks/>
          </p:cNvGrpSpPr>
          <p:nvPr/>
        </p:nvGrpSpPr>
        <p:grpSpPr bwMode="auto">
          <a:xfrm>
            <a:off x="303610" y="6268641"/>
            <a:ext cx="8393906" cy="362769"/>
            <a:chOff x="432009" y="8986986"/>
            <a:chExt cx="8105924" cy="444252"/>
          </a:xfrm>
        </p:grpSpPr>
        <p:sp>
          <p:nvSpPr>
            <p:cNvPr id="19465" name="Line 9"/>
            <p:cNvSpPr>
              <a:spLocks noChangeShapeType="1"/>
            </p:cNvSpPr>
            <p:nvPr/>
          </p:nvSpPr>
          <p:spPr bwMode="auto">
            <a:xfrm>
              <a:off x="439823" y="8986986"/>
              <a:ext cx="8090297"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sp>
          <p:nvSpPr>
            <p:cNvPr id="19466" name="Line 10"/>
            <p:cNvSpPr>
              <a:spLocks noChangeShapeType="1"/>
            </p:cNvSpPr>
            <p:nvPr/>
          </p:nvSpPr>
          <p:spPr bwMode="auto">
            <a:xfrm>
              <a:off x="432009" y="9431238"/>
              <a:ext cx="8105924" cy="0"/>
            </a:xfrm>
            <a:prstGeom prst="line">
              <a:avLst/>
            </a:prstGeom>
            <a:noFill/>
            <a:ln w="25400">
              <a:solidFill>
                <a:srgbClr val="366CA6"/>
              </a:solidFill>
              <a:round/>
              <a:headEnd/>
              <a:tailEnd/>
            </a:ln>
            <a:extLst>
              <a:ext uri="{909E8E84-426E-40dd-AFC4-6F175D3DCCD1}">
                <a14:hiddenFill xmlns:a14="http://schemas.microsoft.com/office/drawing/2010/main">
                  <a:noFill/>
                </a14:hiddenFill>
              </a:ext>
            </a:extLst>
          </p:spPr>
          <p:txBody>
            <a:bodyPr lIns="0" tIns="0" rIns="0" bIns="0" anchor="ctr"/>
            <a:lstStyle/>
            <a:p>
              <a:endParaRPr lang="fr-FR"/>
            </a:p>
          </p:txBody>
        </p:sp>
        <p:pic>
          <p:nvPicPr>
            <p:cNvPr id="19467" name="Image 1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14261" y="9067800"/>
              <a:ext cx="5357191" cy="30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038354251"/>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1006</TotalTime>
  <Words>909</Words>
  <Application>Microsoft Macintosh PowerPoint</Application>
  <PresentationFormat>Presentazione su schermo (4:3)</PresentationFormat>
  <Paragraphs>87</Paragraphs>
  <Slides>12</Slides>
  <Notes>6</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Thème Office</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lpstr>Presentazione di PowerPoint</vt:lpstr>
    </vt:vector>
  </TitlesOfParts>
  <Company>Plaine Commune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Armen ATAMIAN</dc:creator>
  <cp:lastModifiedBy>Stefano Burchi</cp:lastModifiedBy>
  <cp:revision>26</cp:revision>
  <dcterms:created xsi:type="dcterms:W3CDTF">2016-11-15T00:10:14Z</dcterms:created>
  <dcterms:modified xsi:type="dcterms:W3CDTF">2016-11-28T10:36:53Z</dcterms:modified>
</cp:coreProperties>
</file>