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5" r:id="rId1"/>
    <p:sldMasterId id="2147483789" r:id="rId2"/>
  </p:sldMasterIdLst>
  <p:notesMasterIdLst>
    <p:notesMasterId r:id="rId28"/>
  </p:notesMasterIdLst>
  <p:sldIdLst>
    <p:sldId id="421" r:id="rId3"/>
    <p:sldId id="427" r:id="rId4"/>
    <p:sldId id="428" r:id="rId5"/>
    <p:sldId id="319" r:id="rId6"/>
    <p:sldId id="372" r:id="rId7"/>
    <p:sldId id="426" r:id="rId8"/>
    <p:sldId id="385" r:id="rId9"/>
    <p:sldId id="384" r:id="rId10"/>
    <p:sldId id="417" r:id="rId11"/>
    <p:sldId id="408" r:id="rId12"/>
    <p:sldId id="419" r:id="rId13"/>
    <p:sldId id="407" r:id="rId14"/>
    <p:sldId id="376" r:id="rId15"/>
    <p:sldId id="418" r:id="rId16"/>
    <p:sldId id="415" r:id="rId17"/>
    <p:sldId id="416" r:id="rId18"/>
    <p:sldId id="410" r:id="rId19"/>
    <p:sldId id="413" r:id="rId20"/>
    <p:sldId id="420" r:id="rId21"/>
    <p:sldId id="422" r:id="rId22"/>
    <p:sldId id="424" r:id="rId23"/>
    <p:sldId id="380" r:id="rId24"/>
    <p:sldId id="425" r:id="rId25"/>
    <p:sldId id="362" r:id="rId26"/>
    <p:sldId id="414" r:id="rId27"/>
  </p:sldIdLst>
  <p:sldSz cx="6858000" cy="51435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Villholth" initials="KV" lastIdx="2" clrIdx="0"/>
  <p:cmAuthor id="1" name="Yvan Altchenko (IWMI-SA)" initials="YA" lastIdx="4" clrIdx="1"/>
  <p:cmAuthor id="2" name="Villholth, Karen (IWMI-South Africa)" initials="VK(A" lastIdx="2" clrIdx="2">
    <p:extLst>
      <p:ext uri="{19B8F6BF-5375-455C-9EA6-DF929625EA0E}">
        <p15:presenceInfo xmlns:p15="http://schemas.microsoft.com/office/powerpoint/2012/main" userId="Villholth, Karen (IWMI-South Afri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434" autoAdjust="0"/>
  </p:normalViewPr>
  <p:slideViewPr>
    <p:cSldViewPr>
      <p:cViewPr varScale="1">
        <p:scale>
          <a:sx n="60" d="100"/>
          <a:sy n="60" d="100"/>
        </p:scale>
        <p:origin x="1366" y="34"/>
      </p:cViewPr>
      <p:guideLst>
        <p:guide orient="horz" pos="1620"/>
        <p:guide pos="216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11-27T20:43:14.014" idx="1">
    <p:pos x="10" y="10"/>
    <p:text>Suggest calling it Hydrogeology Report, not Hydrogeological Report.</p:text>
    <p:extLst>
      <p:ext uri="{C676402C-5697-4E1C-873F-D02D1690AC5C}">
        <p15:threadingInfo xmlns:p15="http://schemas.microsoft.com/office/powerpoint/2012/main" timeZoneBias="-120"/>
      </p:ext>
    </p:extLst>
  </p:cm>
  <p:cm authorId="2" dt="2016-11-27T20:44:10.046" idx="2">
    <p:pos x="106" y="106"/>
    <p:text>GMI logo turned wrong.</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5C3C3-F567-452C-8097-1F652543BC4A}"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GB"/>
        </a:p>
      </dgm:t>
    </dgm:pt>
    <dgm:pt modelId="{94CC15DF-9FB7-47C5-B34E-3E263F1E55C6}">
      <dgm:prSet phldrT="[Text]" custT="1"/>
      <dgm:spPr/>
      <dgm:t>
        <a:bodyPr/>
        <a:lstStyle/>
        <a:p>
          <a:r>
            <a:rPr lang="en-GB" sz="1200"/>
            <a:t>Defining system boundaries</a:t>
          </a:r>
        </a:p>
      </dgm:t>
    </dgm:pt>
    <dgm:pt modelId="{2584F7F6-6B88-4030-A38C-2AC11B5958F8}" type="parTrans" cxnId="{A4BCC5FC-5D13-4821-B0AA-E707EC796D13}">
      <dgm:prSet/>
      <dgm:spPr/>
      <dgm:t>
        <a:bodyPr/>
        <a:lstStyle/>
        <a:p>
          <a:endParaRPr lang="en-GB"/>
        </a:p>
      </dgm:t>
    </dgm:pt>
    <dgm:pt modelId="{4ACBB715-FD4E-4453-A1E4-E4F0D8FC5768}" type="sibTrans" cxnId="{A4BCC5FC-5D13-4821-B0AA-E707EC796D13}">
      <dgm:prSet/>
      <dgm:spPr/>
      <dgm:t>
        <a:bodyPr/>
        <a:lstStyle/>
        <a:p>
          <a:endParaRPr lang="en-GB"/>
        </a:p>
      </dgm:t>
    </dgm:pt>
    <dgm:pt modelId="{82BFD1BB-EED5-4674-AA10-06C05A527A49}">
      <dgm:prSet phldrT="[Text]" custT="1"/>
      <dgm:spPr/>
      <dgm:t>
        <a:bodyPr/>
        <a:lstStyle/>
        <a:p>
          <a:r>
            <a:rPr lang="en-GB" sz="1200"/>
            <a:t>Collection and analysis of data / information</a:t>
          </a:r>
        </a:p>
      </dgm:t>
    </dgm:pt>
    <dgm:pt modelId="{5A95F5E1-3EB0-4197-B109-492D42573AE2}" type="parTrans" cxnId="{652F58D8-2493-4295-94F1-5A4DD6A94134}">
      <dgm:prSet/>
      <dgm:spPr/>
      <dgm:t>
        <a:bodyPr/>
        <a:lstStyle/>
        <a:p>
          <a:endParaRPr lang="en-GB"/>
        </a:p>
      </dgm:t>
    </dgm:pt>
    <dgm:pt modelId="{F628BE17-A915-4742-9EFB-91F62C288E74}" type="sibTrans" cxnId="{652F58D8-2493-4295-94F1-5A4DD6A94134}">
      <dgm:prSet/>
      <dgm:spPr/>
      <dgm:t>
        <a:bodyPr/>
        <a:lstStyle/>
        <a:p>
          <a:endParaRPr lang="en-GB"/>
        </a:p>
      </dgm:t>
    </dgm:pt>
    <dgm:pt modelId="{EFCB4BC6-7884-4E3D-B057-77BDB583F3A4}">
      <dgm:prSet custT="1"/>
      <dgm:spPr/>
      <dgm:t>
        <a:bodyPr/>
        <a:lstStyle/>
        <a:p>
          <a:r>
            <a:rPr lang="en-GB" sz="1200" dirty="0"/>
            <a:t>Identification and prioritisation of </a:t>
          </a:r>
          <a:r>
            <a:rPr lang="en-GB" sz="1200" dirty="0" smtClean="0"/>
            <a:t>threats and transboundary issues</a:t>
          </a:r>
          <a:endParaRPr lang="en-GB" sz="1200" dirty="0"/>
        </a:p>
      </dgm:t>
    </dgm:pt>
    <dgm:pt modelId="{3CD8B4B7-29E3-4C5F-94E0-D47136121253}" type="parTrans" cxnId="{CC2A653C-DB0A-42C8-8A42-020C0C91F2AD}">
      <dgm:prSet/>
      <dgm:spPr/>
      <dgm:t>
        <a:bodyPr/>
        <a:lstStyle/>
        <a:p>
          <a:endParaRPr lang="en-GB"/>
        </a:p>
      </dgm:t>
    </dgm:pt>
    <dgm:pt modelId="{8BF0C6E7-5CDB-4CFE-8EEB-9F7A948E1AB7}" type="sibTrans" cxnId="{CC2A653C-DB0A-42C8-8A42-020C0C91F2AD}">
      <dgm:prSet/>
      <dgm:spPr/>
      <dgm:t>
        <a:bodyPr/>
        <a:lstStyle/>
        <a:p>
          <a:endParaRPr lang="en-GB"/>
        </a:p>
      </dgm:t>
    </dgm:pt>
    <dgm:pt modelId="{5A76CB3A-B891-4F16-9BD1-A36E7D7DBD64}">
      <dgm:prSet custT="1"/>
      <dgm:spPr/>
      <dgm:t>
        <a:bodyPr/>
        <a:lstStyle/>
        <a:p>
          <a:r>
            <a:rPr lang="en-GB" sz="1200" dirty="0"/>
            <a:t>Determination of </a:t>
          </a:r>
          <a:r>
            <a:rPr lang="en-GB" sz="1200" dirty="0" smtClean="0"/>
            <a:t>environmental </a:t>
          </a:r>
          <a:r>
            <a:rPr lang="en-GB" sz="1200" dirty="0"/>
            <a:t>and </a:t>
          </a:r>
          <a:r>
            <a:rPr lang="en-GB" sz="1200" dirty="0" smtClean="0"/>
            <a:t>socio-economic </a:t>
          </a:r>
          <a:r>
            <a:rPr lang="en-GB" sz="1200" dirty="0"/>
            <a:t>impacts</a:t>
          </a:r>
        </a:p>
      </dgm:t>
    </dgm:pt>
    <dgm:pt modelId="{DA5FD6B1-6EE1-4A1F-B764-C1B4C7DCCCF5}" type="parTrans" cxnId="{962ED801-9D2F-4D87-A852-F8FA64552A75}">
      <dgm:prSet/>
      <dgm:spPr/>
      <dgm:t>
        <a:bodyPr/>
        <a:lstStyle/>
        <a:p>
          <a:endParaRPr lang="en-GB"/>
        </a:p>
      </dgm:t>
    </dgm:pt>
    <dgm:pt modelId="{284BEC54-4F41-44DD-91B8-CDFF34FABBE6}" type="sibTrans" cxnId="{962ED801-9D2F-4D87-A852-F8FA64552A75}">
      <dgm:prSet/>
      <dgm:spPr/>
      <dgm:t>
        <a:bodyPr/>
        <a:lstStyle/>
        <a:p>
          <a:endParaRPr lang="en-GB"/>
        </a:p>
      </dgm:t>
    </dgm:pt>
    <dgm:pt modelId="{504443EC-CA01-470A-AB3E-752C327E69F3}">
      <dgm:prSet custT="1"/>
      <dgm:spPr/>
      <dgm:t>
        <a:bodyPr/>
        <a:lstStyle/>
        <a:p>
          <a:r>
            <a:rPr lang="en-GB" sz="1200" dirty="0"/>
            <a:t>Development of thematic reports</a:t>
          </a:r>
        </a:p>
      </dgm:t>
    </dgm:pt>
    <dgm:pt modelId="{86EEFF48-8B39-43F8-BAD1-1BF34D1419D3}" type="parTrans" cxnId="{A215F001-CF47-4205-B82F-3A36A08537DD}">
      <dgm:prSet/>
      <dgm:spPr/>
      <dgm:t>
        <a:bodyPr/>
        <a:lstStyle/>
        <a:p>
          <a:endParaRPr lang="en-GB"/>
        </a:p>
      </dgm:t>
    </dgm:pt>
    <dgm:pt modelId="{017142EB-9256-46E6-A50C-B1AD2171C958}" type="sibTrans" cxnId="{A215F001-CF47-4205-B82F-3A36A08537DD}">
      <dgm:prSet/>
      <dgm:spPr/>
      <dgm:t>
        <a:bodyPr/>
        <a:lstStyle/>
        <a:p>
          <a:endParaRPr lang="en-GB"/>
        </a:p>
      </dgm:t>
    </dgm:pt>
    <dgm:pt modelId="{0CB3B15C-45C4-4ABB-8EC9-700185B7DB0C}" type="pres">
      <dgm:prSet presAssocID="{DB55C3C3-F567-452C-8097-1F652543BC4A}" presName="linearFlow" presStyleCnt="0">
        <dgm:presLayoutVars>
          <dgm:resizeHandles val="exact"/>
        </dgm:presLayoutVars>
      </dgm:prSet>
      <dgm:spPr/>
      <dgm:t>
        <a:bodyPr/>
        <a:lstStyle/>
        <a:p>
          <a:endParaRPr lang="en-GB"/>
        </a:p>
      </dgm:t>
    </dgm:pt>
    <dgm:pt modelId="{F89D6177-477E-46CE-A012-77CBC76F9DD3}" type="pres">
      <dgm:prSet presAssocID="{94CC15DF-9FB7-47C5-B34E-3E263F1E55C6}" presName="node" presStyleLbl="node1" presStyleIdx="0" presStyleCnt="5" custScaleX="204218" custLinFactNeighborX="-90742" custLinFactNeighborY="11363">
        <dgm:presLayoutVars>
          <dgm:bulletEnabled val="1"/>
        </dgm:presLayoutVars>
      </dgm:prSet>
      <dgm:spPr/>
      <dgm:t>
        <a:bodyPr/>
        <a:lstStyle/>
        <a:p>
          <a:endParaRPr lang="en-GB"/>
        </a:p>
      </dgm:t>
    </dgm:pt>
    <dgm:pt modelId="{72582F88-348E-4082-B96B-1D0EAA497A41}" type="pres">
      <dgm:prSet presAssocID="{4ACBB715-FD4E-4453-A1E4-E4F0D8FC5768}" presName="sibTrans" presStyleLbl="sibTrans2D1" presStyleIdx="0" presStyleCnt="4"/>
      <dgm:spPr/>
      <dgm:t>
        <a:bodyPr/>
        <a:lstStyle/>
        <a:p>
          <a:endParaRPr lang="en-GB"/>
        </a:p>
      </dgm:t>
    </dgm:pt>
    <dgm:pt modelId="{7DD181BF-1A2E-4211-842C-70C99BFF9CBB}" type="pres">
      <dgm:prSet presAssocID="{4ACBB715-FD4E-4453-A1E4-E4F0D8FC5768}" presName="connectorText" presStyleLbl="sibTrans2D1" presStyleIdx="0" presStyleCnt="4"/>
      <dgm:spPr/>
      <dgm:t>
        <a:bodyPr/>
        <a:lstStyle/>
        <a:p>
          <a:endParaRPr lang="en-GB"/>
        </a:p>
      </dgm:t>
    </dgm:pt>
    <dgm:pt modelId="{869CE91A-2713-49C0-ABA1-DB4067204359}" type="pres">
      <dgm:prSet presAssocID="{82BFD1BB-EED5-4674-AA10-06C05A527A49}" presName="node" presStyleLbl="node1" presStyleIdx="1" presStyleCnt="5" custScaleX="204218" custLinFactNeighborX="-90742" custLinFactNeighborY="11363">
        <dgm:presLayoutVars>
          <dgm:bulletEnabled val="1"/>
        </dgm:presLayoutVars>
      </dgm:prSet>
      <dgm:spPr/>
      <dgm:t>
        <a:bodyPr/>
        <a:lstStyle/>
        <a:p>
          <a:endParaRPr lang="en-GB"/>
        </a:p>
      </dgm:t>
    </dgm:pt>
    <dgm:pt modelId="{BED04100-65AB-415E-B154-F0656CA53E48}" type="pres">
      <dgm:prSet presAssocID="{F628BE17-A915-4742-9EFB-91F62C288E74}" presName="sibTrans" presStyleLbl="sibTrans2D1" presStyleIdx="1" presStyleCnt="4"/>
      <dgm:spPr/>
      <dgm:t>
        <a:bodyPr/>
        <a:lstStyle/>
        <a:p>
          <a:endParaRPr lang="en-GB"/>
        </a:p>
      </dgm:t>
    </dgm:pt>
    <dgm:pt modelId="{F99E3306-12C8-4018-970D-7D62F759423D}" type="pres">
      <dgm:prSet presAssocID="{F628BE17-A915-4742-9EFB-91F62C288E74}" presName="connectorText" presStyleLbl="sibTrans2D1" presStyleIdx="1" presStyleCnt="4"/>
      <dgm:spPr/>
      <dgm:t>
        <a:bodyPr/>
        <a:lstStyle/>
        <a:p>
          <a:endParaRPr lang="en-GB"/>
        </a:p>
      </dgm:t>
    </dgm:pt>
    <dgm:pt modelId="{0D761FC4-58A3-4938-8752-6A11E7F2616E}" type="pres">
      <dgm:prSet presAssocID="{EFCB4BC6-7884-4E3D-B057-77BDB583F3A4}" presName="node" presStyleLbl="node1" presStyleIdx="2" presStyleCnt="5" custScaleX="205353" custLinFactNeighborX="-75703" custLinFactNeighborY="-9029">
        <dgm:presLayoutVars>
          <dgm:bulletEnabled val="1"/>
        </dgm:presLayoutVars>
      </dgm:prSet>
      <dgm:spPr/>
      <dgm:t>
        <a:bodyPr/>
        <a:lstStyle/>
        <a:p>
          <a:endParaRPr lang="en-GB"/>
        </a:p>
      </dgm:t>
    </dgm:pt>
    <dgm:pt modelId="{C0BF5AE4-E67D-40FC-9C46-729F7B0F63A2}" type="pres">
      <dgm:prSet presAssocID="{8BF0C6E7-5CDB-4CFE-8EEB-9F7A948E1AB7}" presName="sibTrans" presStyleLbl="sibTrans2D1" presStyleIdx="2" presStyleCnt="4"/>
      <dgm:spPr/>
      <dgm:t>
        <a:bodyPr/>
        <a:lstStyle/>
        <a:p>
          <a:endParaRPr lang="en-GB"/>
        </a:p>
      </dgm:t>
    </dgm:pt>
    <dgm:pt modelId="{C175E91C-CBB5-4ABE-9CDF-9467F9FD4E05}" type="pres">
      <dgm:prSet presAssocID="{8BF0C6E7-5CDB-4CFE-8EEB-9F7A948E1AB7}" presName="connectorText" presStyleLbl="sibTrans2D1" presStyleIdx="2" presStyleCnt="4"/>
      <dgm:spPr/>
      <dgm:t>
        <a:bodyPr/>
        <a:lstStyle/>
        <a:p>
          <a:endParaRPr lang="en-GB"/>
        </a:p>
      </dgm:t>
    </dgm:pt>
    <dgm:pt modelId="{C4DC6C1A-F5EF-4B2C-8BA5-216A1E0936DE}" type="pres">
      <dgm:prSet presAssocID="{5A76CB3A-B891-4F16-9BD1-A36E7D7DBD64}" presName="node" presStyleLbl="node1" presStyleIdx="3" presStyleCnt="5" custScaleX="206487" custLinFactNeighborX="-90742" custLinFactNeighborY="11363">
        <dgm:presLayoutVars>
          <dgm:bulletEnabled val="1"/>
        </dgm:presLayoutVars>
      </dgm:prSet>
      <dgm:spPr/>
      <dgm:t>
        <a:bodyPr/>
        <a:lstStyle/>
        <a:p>
          <a:endParaRPr lang="en-GB"/>
        </a:p>
      </dgm:t>
    </dgm:pt>
    <dgm:pt modelId="{323FA825-8AB1-4118-8234-0EB433C28A0D}" type="pres">
      <dgm:prSet presAssocID="{284BEC54-4F41-44DD-91B8-CDFF34FABBE6}" presName="sibTrans" presStyleLbl="sibTrans2D1" presStyleIdx="3" presStyleCnt="4"/>
      <dgm:spPr/>
      <dgm:t>
        <a:bodyPr/>
        <a:lstStyle/>
        <a:p>
          <a:endParaRPr lang="en-GB"/>
        </a:p>
      </dgm:t>
    </dgm:pt>
    <dgm:pt modelId="{2DAFFFBE-8515-418E-A912-326C0D75C052}" type="pres">
      <dgm:prSet presAssocID="{284BEC54-4F41-44DD-91B8-CDFF34FABBE6}" presName="connectorText" presStyleLbl="sibTrans2D1" presStyleIdx="3" presStyleCnt="4"/>
      <dgm:spPr/>
      <dgm:t>
        <a:bodyPr/>
        <a:lstStyle/>
        <a:p>
          <a:endParaRPr lang="en-GB"/>
        </a:p>
      </dgm:t>
    </dgm:pt>
    <dgm:pt modelId="{DFE84297-2749-4C71-8839-37CB78F169BB}" type="pres">
      <dgm:prSet presAssocID="{504443EC-CA01-470A-AB3E-752C327E69F3}" presName="node" presStyleLbl="node1" presStyleIdx="4" presStyleCnt="5" custScaleX="209405" custLinFactNeighborX="-90742" custLinFactNeighborY="11363">
        <dgm:presLayoutVars>
          <dgm:bulletEnabled val="1"/>
        </dgm:presLayoutVars>
      </dgm:prSet>
      <dgm:spPr/>
      <dgm:t>
        <a:bodyPr/>
        <a:lstStyle/>
        <a:p>
          <a:endParaRPr lang="en-GB"/>
        </a:p>
      </dgm:t>
    </dgm:pt>
  </dgm:ptLst>
  <dgm:cxnLst>
    <dgm:cxn modelId="{7E43EF12-90D1-42F4-A7FD-268BC844CDE0}" type="presOf" srcId="{284BEC54-4F41-44DD-91B8-CDFF34FABBE6}" destId="{2DAFFFBE-8515-418E-A912-326C0D75C052}" srcOrd="1" destOrd="0" presId="urn:microsoft.com/office/officeart/2005/8/layout/process2"/>
    <dgm:cxn modelId="{A215F001-CF47-4205-B82F-3A36A08537DD}" srcId="{DB55C3C3-F567-452C-8097-1F652543BC4A}" destId="{504443EC-CA01-470A-AB3E-752C327E69F3}" srcOrd="4" destOrd="0" parTransId="{86EEFF48-8B39-43F8-BAD1-1BF34D1419D3}" sibTransId="{017142EB-9256-46E6-A50C-B1AD2171C958}"/>
    <dgm:cxn modelId="{AB7F692F-1CB1-43B3-83E1-A78D585487C4}" type="presOf" srcId="{82BFD1BB-EED5-4674-AA10-06C05A527A49}" destId="{869CE91A-2713-49C0-ABA1-DB4067204359}" srcOrd="0" destOrd="0" presId="urn:microsoft.com/office/officeart/2005/8/layout/process2"/>
    <dgm:cxn modelId="{520E67A3-D64B-43BB-9B5F-BC6547A87550}" type="presOf" srcId="{8BF0C6E7-5CDB-4CFE-8EEB-9F7A948E1AB7}" destId="{C0BF5AE4-E67D-40FC-9C46-729F7B0F63A2}" srcOrd="0" destOrd="0" presId="urn:microsoft.com/office/officeart/2005/8/layout/process2"/>
    <dgm:cxn modelId="{CC2A653C-DB0A-42C8-8A42-020C0C91F2AD}" srcId="{DB55C3C3-F567-452C-8097-1F652543BC4A}" destId="{EFCB4BC6-7884-4E3D-B057-77BDB583F3A4}" srcOrd="2" destOrd="0" parTransId="{3CD8B4B7-29E3-4C5F-94E0-D47136121253}" sibTransId="{8BF0C6E7-5CDB-4CFE-8EEB-9F7A948E1AB7}"/>
    <dgm:cxn modelId="{54FA6875-AD12-44E4-9897-2E1AFEDDD502}" type="presOf" srcId="{DB55C3C3-F567-452C-8097-1F652543BC4A}" destId="{0CB3B15C-45C4-4ABB-8EC9-700185B7DB0C}" srcOrd="0" destOrd="0" presId="urn:microsoft.com/office/officeart/2005/8/layout/process2"/>
    <dgm:cxn modelId="{C2F3C738-7EF0-494C-A1B0-4F501BBF8006}" type="presOf" srcId="{EFCB4BC6-7884-4E3D-B057-77BDB583F3A4}" destId="{0D761FC4-58A3-4938-8752-6A11E7F2616E}" srcOrd="0" destOrd="0" presId="urn:microsoft.com/office/officeart/2005/8/layout/process2"/>
    <dgm:cxn modelId="{5D184056-6C21-4266-B2BC-5CFC7A4347DA}" type="presOf" srcId="{F628BE17-A915-4742-9EFB-91F62C288E74}" destId="{F99E3306-12C8-4018-970D-7D62F759423D}" srcOrd="1" destOrd="0" presId="urn:microsoft.com/office/officeart/2005/8/layout/process2"/>
    <dgm:cxn modelId="{341A49E3-C4BC-4EEB-BE38-ED4641553C0B}" type="presOf" srcId="{504443EC-CA01-470A-AB3E-752C327E69F3}" destId="{DFE84297-2749-4C71-8839-37CB78F169BB}" srcOrd="0" destOrd="0" presId="urn:microsoft.com/office/officeart/2005/8/layout/process2"/>
    <dgm:cxn modelId="{37A57E08-FBA9-45FB-AC42-28F59F708920}" type="presOf" srcId="{5A76CB3A-B891-4F16-9BD1-A36E7D7DBD64}" destId="{C4DC6C1A-F5EF-4B2C-8BA5-216A1E0936DE}" srcOrd="0" destOrd="0" presId="urn:microsoft.com/office/officeart/2005/8/layout/process2"/>
    <dgm:cxn modelId="{962ED801-9D2F-4D87-A852-F8FA64552A75}" srcId="{DB55C3C3-F567-452C-8097-1F652543BC4A}" destId="{5A76CB3A-B891-4F16-9BD1-A36E7D7DBD64}" srcOrd="3" destOrd="0" parTransId="{DA5FD6B1-6EE1-4A1F-B764-C1B4C7DCCCF5}" sibTransId="{284BEC54-4F41-44DD-91B8-CDFF34FABBE6}"/>
    <dgm:cxn modelId="{652F58D8-2493-4295-94F1-5A4DD6A94134}" srcId="{DB55C3C3-F567-452C-8097-1F652543BC4A}" destId="{82BFD1BB-EED5-4674-AA10-06C05A527A49}" srcOrd="1" destOrd="0" parTransId="{5A95F5E1-3EB0-4197-B109-492D42573AE2}" sibTransId="{F628BE17-A915-4742-9EFB-91F62C288E74}"/>
    <dgm:cxn modelId="{35DFC087-CE1C-4B06-9100-1921EF21C8CA}" type="presOf" srcId="{4ACBB715-FD4E-4453-A1E4-E4F0D8FC5768}" destId="{7DD181BF-1A2E-4211-842C-70C99BFF9CBB}" srcOrd="1" destOrd="0" presId="urn:microsoft.com/office/officeart/2005/8/layout/process2"/>
    <dgm:cxn modelId="{A4BCC5FC-5D13-4821-B0AA-E707EC796D13}" srcId="{DB55C3C3-F567-452C-8097-1F652543BC4A}" destId="{94CC15DF-9FB7-47C5-B34E-3E263F1E55C6}" srcOrd="0" destOrd="0" parTransId="{2584F7F6-6B88-4030-A38C-2AC11B5958F8}" sibTransId="{4ACBB715-FD4E-4453-A1E4-E4F0D8FC5768}"/>
    <dgm:cxn modelId="{3B8EA792-CF5E-4A8E-A52F-F1272AD97D09}" type="presOf" srcId="{4ACBB715-FD4E-4453-A1E4-E4F0D8FC5768}" destId="{72582F88-348E-4082-B96B-1D0EAA497A41}" srcOrd="0" destOrd="0" presId="urn:microsoft.com/office/officeart/2005/8/layout/process2"/>
    <dgm:cxn modelId="{CFF9A416-78E0-44EF-B597-7E4426B909F7}" type="presOf" srcId="{F628BE17-A915-4742-9EFB-91F62C288E74}" destId="{BED04100-65AB-415E-B154-F0656CA53E48}" srcOrd="0" destOrd="0" presId="urn:microsoft.com/office/officeart/2005/8/layout/process2"/>
    <dgm:cxn modelId="{8BDC1AD4-4476-4067-A7E7-5129198DA3A7}" type="presOf" srcId="{94CC15DF-9FB7-47C5-B34E-3E263F1E55C6}" destId="{F89D6177-477E-46CE-A012-77CBC76F9DD3}" srcOrd="0" destOrd="0" presId="urn:microsoft.com/office/officeart/2005/8/layout/process2"/>
    <dgm:cxn modelId="{5759CDE8-0ED4-4F3E-99E0-90EE37312695}" type="presOf" srcId="{8BF0C6E7-5CDB-4CFE-8EEB-9F7A948E1AB7}" destId="{C175E91C-CBB5-4ABE-9CDF-9467F9FD4E05}" srcOrd="1" destOrd="0" presId="urn:microsoft.com/office/officeart/2005/8/layout/process2"/>
    <dgm:cxn modelId="{15A43996-09F7-4110-994E-A2E9928468C8}" type="presOf" srcId="{284BEC54-4F41-44DD-91B8-CDFF34FABBE6}" destId="{323FA825-8AB1-4118-8234-0EB433C28A0D}" srcOrd="0" destOrd="0" presId="urn:microsoft.com/office/officeart/2005/8/layout/process2"/>
    <dgm:cxn modelId="{1EA7A845-A767-4764-B9C3-AEDCC8F0955E}" type="presParOf" srcId="{0CB3B15C-45C4-4ABB-8EC9-700185B7DB0C}" destId="{F89D6177-477E-46CE-A012-77CBC76F9DD3}" srcOrd="0" destOrd="0" presId="urn:microsoft.com/office/officeart/2005/8/layout/process2"/>
    <dgm:cxn modelId="{40E6FCFF-F651-439D-8306-28DA93D38383}" type="presParOf" srcId="{0CB3B15C-45C4-4ABB-8EC9-700185B7DB0C}" destId="{72582F88-348E-4082-B96B-1D0EAA497A41}" srcOrd="1" destOrd="0" presId="urn:microsoft.com/office/officeart/2005/8/layout/process2"/>
    <dgm:cxn modelId="{899C8708-B33C-4304-B6EA-F5E495D0101C}" type="presParOf" srcId="{72582F88-348E-4082-B96B-1D0EAA497A41}" destId="{7DD181BF-1A2E-4211-842C-70C99BFF9CBB}" srcOrd="0" destOrd="0" presId="urn:microsoft.com/office/officeart/2005/8/layout/process2"/>
    <dgm:cxn modelId="{5FCC2E5A-8712-41CF-B01D-A070BF62E719}" type="presParOf" srcId="{0CB3B15C-45C4-4ABB-8EC9-700185B7DB0C}" destId="{869CE91A-2713-49C0-ABA1-DB4067204359}" srcOrd="2" destOrd="0" presId="urn:microsoft.com/office/officeart/2005/8/layout/process2"/>
    <dgm:cxn modelId="{4C348F47-CFD5-4874-9FBF-4047691DC368}" type="presParOf" srcId="{0CB3B15C-45C4-4ABB-8EC9-700185B7DB0C}" destId="{BED04100-65AB-415E-B154-F0656CA53E48}" srcOrd="3" destOrd="0" presId="urn:microsoft.com/office/officeart/2005/8/layout/process2"/>
    <dgm:cxn modelId="{B744E864-3B71-484F-8400-5BE2BFB1DDC7}" type="presParOf" srcId="{BED04100-65AB-415E-B154-F0656CA53E48}" destId="{F99E3306-12C8-4018-970D-7D62F759423D}" srcOrd="0" destOrd="0" presId="urn:microsoft.com/office/officeart/2005/8/layout/process2"/>
    <dgm:cxn modelId="{2FDE1D54-6B15-45A4-BB10-07FAC39DFA40}" type="presParOf" srcId="{0CB3B15C-45C4-4ABB-8EC9-700185B7DB0C}" destId="{0D761FC4-58A3-4938-8752-6A11E7F2616E}" srcOrd="4" destOrd="0" presId="urn:microsoft.com/office/officeart/2005/8/layout/process2"/>
    <dgm:cxn modelId="{52C89DEC-C368-4592-AD01-9539DBF78F2E}" type="presParOf" srcId="{0CB3B15C-45C4-4ABB-8EC9-700185B7DB0C}" destId="{C0BF5AE4-E67D-40FC-9C46-729F7B0F63A2}" srcOrd="5" destOrd="0" presId="urn:microsoft.com/office/officeart/2005/8/layout/process2"/>
    <dgm:cxn modelId="{A1E45C59-87AF-43F1-AC29-714BF349BEA3}" type="presParOf" srcId="{C0BF5AE4-E67D-40FC-9C46-729F7B0F63A2}" destId="{C175E91C-CBB5-4ABE-9CDF-9467F9FD4E05}" srcOrd="0" destOrd="0" presId="urn:microsoft.com/office/officeart/2005/8/layout/process2"/>
    <dgm:cxn modelId="{C546245F-2B6F-4A16-9CF5-5F1B6357FF56}" type="presParOf" srcId="{0CB3B15C-45C4-4ABB-8EC9-700185B7DB0C}" destId="{C4DC6C1A-F5EF-4B2C-8BA5-216A1E0936DE}" srcOrd="6" destOrd="0" presId="urn:microsoft.com/office/officeart/2005/8/layout/process2"/>
    <dgm:cxn modelId="{F6DD7C6F-E508-4842-AD78-DB9537C3D94B}" type="presParOf" srcId="{0CB3B15C-45C4-4ABB-8EC9-700185B7DB0C}" destId="{323FA825-8AB1-4118-8234-0EB433C28A0D}" srcOrd="7" destOrd="0" presId="urn:microsoft.com/office/officeart/2005/8/layout/process2"/>
    <dgm:cxn modelId="{BB955533-906A-4B98-8DA0-E7397AD6DB51}" type="presParOf" srcId="{323FA825-8AB1-4118-8234-0EB433C28A0D}" destId="{2DAFFFBE-8515-418E-A912-326C0D75C052}" srcOrd="0" destOrd="0" presId="urn:microsoft.com/office/officeart/2005/8/layout/process2"/>
    <dgm:cxn modelId="{E52838C4-3685-4DDA-A81B-2DE254B7A621}" type="presParOf" srcId="{0CB3B15C-45C4-4ABB-8EC9-700185B7DB0C}" destId="{DFE84297-2749-4C71-8839-37CB78F169BB}" srcOrd="8" destOrd="0" presId="urn:microsoft.com/office/officeart/2005/8/layout/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D6177-477E-46CE-A012-77CBC76F9DD3}">
      <dsp:nvSpPr>
        <dsp:cNvPr id="0" name=""/>
        <dsp:cNvSpPr/>
      </dsp:nvSpPr>
      <dsp:spPr>
        <a:xfrm>
          <a:off x="0" y="29594"/>
          <a:ext cx="3957084" cy="4844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a:t>Defining system boundaries</a:t>
          </a:r>
        </a:p>
      </dsp:txBody>
      <dsp:txXfrm>
        <a:off x="14188" y="43782"/>
        <a:ext cx="3928708" cy="456043"/>
      </dsp:txXfrm>
    </dsp:sp>
    <dsp:sp modelId="{72582F88-348E-4082-B96B-1D0EAA497A41}">
      <dsp:nvSpPr>
        <dsp:cNvPr id="0" name=""/>
        <dsp:cNvSpPr/>
      </dsp:nvSpPr>
      <dsp:spPr>
        <a:xfrm rot="5400000">
          <a:off x="1887713" y="526123"/>
          <a:ext cx="181657" cy="217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5400000">
        <a:off x="1913146" y="544289"/>
        <a:ext cx="130792" cy="127160"/>
      </dsp:txXfrm>
    </dsp:sp>
    <dsp:sp modelId="{869CE91A-2713-49C0-ABA1-DB4067204359}">
      <dsp:nvSpPr>
        <dsp:cNvPr id="0" name=""/>
        <dsp:cNvSpPr/>
      </dsp:nvSpPr>
      <dsp:spPr>
        <a:xfrm>
          <a:off x="0" y="756222"/>
          <a:ext cx="3957084" cy="4844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a:t>Collection and analysis of data / information</a:t>
          </a:r>
        </a:p>
      </dsp:txBody>
      <dsp:txXfrm>
        <a:off x="14188" y="770410"/>
        <a:ext cx="3928708" cy="456043"/>
      </dsp:txXfrm>
    </dsp:sp>
    <dsp:sp modelId="{BED04100-65AB-415E-B154-F0656CA53E48}">
      <dsp:nvSpPr>
        <dsp:cNvPr id="0" name=""/>
        <dsp:cNvSpPr/>
      </dsp:nvSpPr>
      <dsp:spPr>
        <a:xfrm rot="5344186">
          <a:off x="1911724" y="1228056"/>
          <a:ext cx="144632" cy="217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5400000">
        <a:off x="1918292" y="1264737"/>
        <a:ext cx="130792" cy="101242"/>
      </dsp:txXfrm>
    </dsp:sp>
    <dsp:sp modelId="{0D761FC4-58A3-4938-8752-6A11E7F2616E}">
      <dsp:nvSpPr>
        <dsp:cNvPr id="0" name=""/>
        <dsp:cNvSpPr/>
      </dsp:nvSpPr>
      <dsp:spPr>
        <a:xfrm>
          <a:off x="0" y="1433460"/>
          <a:ext cx="3979077" cy="4844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Identification and prioritisation of </a:t>
          </a:r>
          <a:r>
            <a:rPr lang="en-GB" sz="1200" kern="1200" dirty="0" smtClean="0"/>
            <a:t>threats and transboundary issues</a:t>
          </a:r>
          <a:endParaRPr lang="en-GB" sz="1200" kern="1200" dirty="0"/>
        </a:p>
      </dsp:txBody>
      <dsp:txXfrm>
        <a:off x="14188" y="1447648"/>
        <a:ext cx="3950701" cy="456043"/>
      </dsp:txXfrm>
    </dsp:sp>
    <dsp:sp modelId="{C0BF5AE4-E67D-40FC-9C46-729F7B0F63A2}">
      <dsp:nvSpPr>
        <dsp:cNvPr id="0" name=""/>
        <dsp:cNvSpPr/>
      </dsp:nvSpPr>
      <dsp:spPr>
        <a:xfrm rot="5351333">
          <a:off x="1885670" y="1954685"/>
          <a:ext cx="218722" cy="217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1929172" y="1954321"/>
        <a:ext cx="130792" cy="153326"/>
      </dsp:txXfrm>
    </dsp:sp>
    <dsp:sp modelId="{C4DC6C1A-F5EF-4B2C-8BA5-216A1E0936DE}">
      <dsp:nvSpPr>
        <dsp:cNvPr id="0" name=""/>
        <dsp:cNvSpPr/>
      </dsp:nvSpPr>
      <dsp:spPr>
        <a:xfrm>
          <a:off x="0" y="2209480"/>
          <a:ext cx="4001050" cy="4844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Determination of </a:t>
          </a:r>
          <a:r>
            <a:rPr lang="en-GB" sz="1200" kern="1200" dirty="0" smtClean="0"/>
            <a:t>environmental </a:t>
          </a:r>
          <a:r>
            <a:rPr lang="en-GB" sz="1200" kern="1200" dirty="0"/>
            <a:t>and </a:t>
          </a:r>
          <a:r>
            <a:rPr lang="en-GB" sz="1200" kern="1200" dirty="0" smtClean="0"/>
            <a:t>socio-economic </a:t>
          </a:r>
          <a:r>
            <a:rPr lang="en-GB" sz="1200" kern="1200" dirty="0"/>
            <a:t>impacts</a:t>
          </a:r>
        </a:p>
      </dsp:txBody>
      <dsp:txXfrm>
        <a:off x="14188" y="2223668"/>
        <a:ext cx="3972674" cy="456043"/>
      </dsp:txXfrm>
    </dsp:sp>
    <dsp:sp modelId="{323FA825-8AB1-4118-8234-0EB433C28A0D}">
      <dsp:nvSpPr>
        <dsp:cNvPr id="0" name=""/>
        <dsp:cNvSpPr/>
      </dsp:nvSpPr>
      <dsp:spPr>
        <a:xfrm rot="5261469">
          <a:off x="1933310" y="2693284"/>
          <a:ext cx="162701" cy="2179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1948282" y="2720947"/>
        <a:ext cx="130792" cy="113891"/>
      </dsp:txXfrm>
    </dsp:sp>
    <dsp:sp modelId="{DFE84297-2749-4C71-8839-37CB78F169BB}">
      <dsp:nvSpPr>
        <dsp:cNvPr id="0" name=""/>
        <dsp:cNvSpPr/>
      </dsp:nvSpPr>
      <dsp:spPr>
        <a:xfrm>
          <a:off x="0" y="2910658"/>
          <a:ext cx="4057592" cy="4844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Development of thematic reports</a:t>
          </a:r>
        </a:p>
      </dsp:txBody>
      <dsp:txXfrm>
        <a:off x="14188" y="2924846"/>
        <a:ext cx="4029216" cy="4560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6347" cy="496490"/>
          </a:xfrm>
          <a:prstGeom prst="rect">
            <a:avLst/>
          </a:prstGeom>
        </p:spPr>
        <p:txBody>
          <a:bodyPr vert="horz" lIns="94870" tIns="47434" rIns="94870" bIns="47434" rtlCol="0"/>
          <a:lstStyle>
            <a:lvl1pPr algn="l">
              <a:defRPr sz="1200"/>
            </a:lvl1pPr>
          </a:lstStyle>
          <a:p>
            <a:endParaRPr lang="en-GB" dirty="0"/>
          </a:p>
        </p:txBody>
      </p:sp>
      <p:sp>
        <p:nvSpPr>
          <p:cNvPr id="3" name="Date Placeholder 2"/>
          <p:cNvSpPr>
            <a:spLocks noGrp="1"/>
          </p:cNvSpPr>
          <p:nvPr>
            <p:ph type="dt" idx="1"/>
          </p:nvPr>
        </p:nvSpPr>
        <p:spPr>
          <a:xfrm>
            <a:off x="3851344" y="2"/>
            <a:ext cx="2946347" cy="496490"/>
          </a:xfrm>
          <a:prstGeom prst="rect">
            <a:avLst/>
          </a:prstGeom>
        </p:spPr>
        <p:txBody>
          <a:bodyPr vert="horz" lIns="94870" tIns="47434" rIns="94870" bIns="47434" rtlCol="0"/>
          <a:lstStyle>
            <a:lvl1pPr algn="r">
              <a:defRPr sz="1200"/>
            </a:lvl1pPr>
          </a:lstStyle>
          <a:p>
            <a:fld id="{129A3B7E-A866-49B7-8F5E-CF2AF17AAB06}" type="datetimeFigureOut">
              <a:rPr lang="en-GB" smtClean="0"/>
              <a:t>28/11/2016</a:t>
            </a:fld>
            <a:endParaRPr lang="en-GB" dirty="0"/>
          </a:p>
        </p:txBody>
      </p:sp>
      <p:sp>
        <p:nvSpPr>
          <p:cNvPr id="4" name="Slide Image Placeholder 3"/>
          <p:cNvSpPr>
            <a:spLocks noGrp="1" noRot="1" noChangeAspect="1"/>
          </p:cNvSpPr>
          <p:nvPr>
            <p:ph type="sldImg" idx="2"/>
          </p:nvPr>
        </p:nvSpPr>
        <p:spPr>
          <a:xfrm>
            <a:off x="915988" y="741363"/>
            <a:ext cx="4967287" cy="3725862"/>
          </a:xfrm>
          <a:prstGeom prst="rect">
            <a:avLst/>
          </a:prstGeom>
          <a:noFill/>
          <a:ln w="12700">
            <a:solidFill>
              <a:prstClr val="black"/>
            </a:solidFill>
          </a:ln>
        </p:spPr>
        <p:txBody>
          <a:bodyPr vert="horz" lIns="94870" tIns="47434" rIns="94870" bIns="47434" rtlCol="0" anchor="ctr"/>
          <a:lstStyle/>
          <a:p>
            <a:endParaRPr lang="en-GB" dirty="0"/>
          </a:p>
        </p:txBody>
      </p:sp>
      <p:sp>
        <p:nvSpPr>
          <p:cNvPr id="5" name="Notes Placeholder 4"/>
          <p:cNvSpPr>
            <a:spLocks noGrp="1"/>
          </p:cNvSpPr>
          <p:nvPr>
            <p:ph type="body" sz="quarter" idx="3"/>
          </p:nvPr>
        </p:nvSpPr>
        <p:spPr>
          <a:xfrm>
            <a:off x="679927" y="4716663"/>
            <a:ext cx="5439410" cy="4468415"/>
          </a:xfrm>
          <a:prstGeom prst="rect">
            <a:avLst/>
          </a:prstGeom>
        </p:spPr>
        <p:txBody>
          <a:bodyPr vert="horz" lIns="94870" tIns="47434" rIns="94870" bIns="474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31600"/>
            <a:ext cx="2946347" cy="496490"/>
          </a:xfrm>
          <a:prstGeom prst="rect">
            <a:avLst/>
          </a:prstGeom>
        </p:spPr>
        <p:txBody>
          <a:bodyPr vert="horz" lIns="94870" tIns="47434" rIns="94870" bIns="47434"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344" y="9431600"/>
            <a:ext cx="2946347" cy="496490"/>
          </a:xfrm>
          <a:prstGeom prst="rect">
            <a:avLst/>
          </a:prstGeom>
        </p:spPr>
        <p:txBody>
          <a:bodyPr vert="horz" lIns="94870" tIns="47434" rIns="94870" bIns="47434" rtlCol="0" anchor="b"/>
          <a:lstStyle>
            <a:lvl1pPr algn="r">
              <a:defRPr sz="1200"/>
            </a:lvl1pPr>
          </a:lstStyle>
          <a:p>
            <a:fld id="{186B23E2-F91F-430A-9FDD-BF01E021E24E}" type="slidenum">
              <a:rPr lang="en-GB" smtClean="0"/>
              <a:t>‹#›</a:t>
            </a:fld>
            <a:endParaRPr lang="en-GB" dirty="0"/>
          </a:p>
        </p:txBody>
      </p:sp>
    </p:spTree>
    <p:extLst>
      <p:ext uri="{BB962C8B-B14F-4D97-AF65-F5344CB8AC3E}">
        <p14:creationId xmlns:p14="http://schemas.microsoft.com/office/powerpoint/2010/main" val="710481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BAE96D0-8E04-4F32-ADCF-AFFFCCE451B6}" type="slidenum">
              <a:rPr lang="en-ZA" smtClean="0"/>
              <a:t>1</a:t>
            </a:fld>
            <a:endParaRPr lang="en-ZA"/>
          </a:p>
        </p:txBody>
      </p:sp>
    </p:spTree>
    <p:extLst>
      <p:ext uri="{BB962C8B-B14F-4D97-AF65-F5344CB8AC3E}">
        <p14:creationId xmlns:p14="http://schemas.microsoft.com/office/powerpoint/2010/main" val="51707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86B23E2-F91F-430A-9FDD-BF01E021E24E}" type="slidenum">
              <a:rPr lang="en-GB" smtClean="0"/>
              <a:t>24</a:t>
            </a:fld>
            <a:endParaRPr lang="en-GB" dirty="0"/>
          </a:p>
        </p:txBody>
      </p:sp>
    </p:spTree>
    <p:extLst>
      <p:ext uri="{BB962C8B-B14F-4D97-AF65-F5344CB8AC3E}">
        <p14:creationId xmlns:p14="http://schemas.microsoft.com/office/powerpoint/2010/main" val="18249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EE617698-F953-4370-8692-DA0BC63E0FC8}" type="slidenum">
              <a:rPr lang="en-ZA" smtClean="0"/>
              <a:t>3</a:t>
            </a:fld>
            <a:endParaRPr lang="en-ZA" dirty="0"/>
          </a:p>
        </p:txBody>
      </p:sp>
    </p:spTree>
    <p:extLst>
      <p:ext uri="{BB962C8B-B14F-4D97-AF65-F5344CB8AC3E}">
        <p14:creationId xmlns:p14="http://schemas.microsoft.com/office/powerpoint/2010/main" val="331178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6B23E2-F91F-430A-9FDD-BF01E021E24E}" type="slidenum">
              <a:rPr lang="en-GB" smtClean="0"/>
              <a:t>4</a:t>
            </a:fld>
            <a:endParaRPr lang="en-GB" dirty="0"/>
          </a:p>
        </p:txBody>
      </p:sp>
    </p:spTree>
    <p:extLst>
      <p:ext uri="{BB962C8B-B14F-4D97-AF65-F5344CB8AC3E}">
        <p14:creationId xmlns:p14="http://schemas.microsoft.com/office/powerpoint/2010/main" val="133650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86B23E2-F91F-430A-9FDD-BF01E021E24E}" type="slidenum">
              <a:rPr lang="en-GB" smtClean="0"/>
              <a:t>5</a:t>
            </a:fld>
            <a:endParaRPr lang="en-GB" dirty="0"/>
          </a:p>
        </p:txBody>
      </p:sp>
    </p:spTree>
    <p:extLst>
      <p:ext uri="{BB962C8B-B14F-4D97-AF65-F5344CB8AC3E}">
        <p14:creationId xmlns:p14="http://schemas.microsoft.com/office/powerpoint/2010/main" val="388502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BAE96D0-8E04-4F32-ADCF-AFFFCCE451B6}" type="slidenum">
              <a:rPr lang="en-ZA" smtClean="0"/>
              <a:t>6</a:t>
            </a:fld>
            <a:endParaRPr lang="en-ZA"/>
          </a:p>
        </p:txBody>
      </p:sp>
    </p:spTree>
    <p:extLst>
      <p:ext uri="{BB962C8B-B14F-4D97-AF65-F5344CB8AC3E}">
        <p14:creationId xmlns:p14="http://schemas.microsoft.com/office/powerpoint/2010/main" val="423527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6B23E2-F91F-430A-9FDD-BF01E021E24E}" type="slidenum">
              <a:rPr lang="en-GB" smtClean="0"/>
              <a:t>7</a:t>
            </a:fld>
            <a:endParaRPr lang="en-GB" dirty="0"/>
          </a:p>
        </p:txBody>
      </p:sp>
    </p:spTree>
    <p:extLst>
      <p:ext uri="{BB962C8B-B14F-4D97-AF65-F5344CB8AC3E}">
        <p14:creationId xmlns:p14="http://schemas.microsoft.com/office/powerpoint/2010/main" val="819037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6B23E2-F91F-430A-9FDD-BF01E021E24E}" type="slidenum">
              <a:rPr lang="en-GB" smtClean="0"/>
              <a:t>8</a:t>
            </a:fld>
            <a:endParaRPr lang="en-GB" dirty="0"/>
          </a:p>
        </p:txBody>
      </p:sp>
    </p:spTree>
    <p:extLst>
      <p:ext uri="{BB962C8B-B14F-4D97-AF65-F5344CB8AC3E}">
        <p14:creationId xmlns:p14="http://schemas.microsoft.com/office/powerpoint/2010/main" val="99428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6B23E2-F91F-430A-9FDD-BF01E021E24E}" type="slidenum">
              <a:rPr lang="en-GB" smtClean="0"/>
              <a:t>10</a:t>
            </a:fld>
            <a:endParaRPr lang="en-GB" dirty="0"/>
          </a:p>
        </p:txBody>
      </p:sp>
    </p:spTree>
    <p:extLst>
      <p:ext uri="{BB962C8B-B14F-4D97-AF65-F5344CB8AC3E}">
        <p14:creationId xmlns:p14="http://schemas.microsoft.com/office/powerpoint/2010/main" val="191586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1363"/>
            <a:ext cx="4967287" cy="37258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dirty="0" smtClean="0"/>
              <a:t>SAP = negotiated policy document that should be endorsed at the highest level of all relevant sectors. It establishes clear priorities for action (for example, policy, legal, institutional reforms, or investments) to resolve the priority problems identified in the TDA. The preparation of a SAP should be a highly cooperative and collaborative process among the countries of the region. Vision/goals/idea and opportunities/ </a:t>
            </a:r>
            <a:r>
              <a:rPr lang="en-ZA" dirty="0" err="1" smtClean="0"/>
              <a:t>priorisatising</a:t>
            </a:r>
            <a:r>
              <a:rPr lang="en-ZA" baseline="0" dirty="0" smtClean="0"/>
              <a:t> alternatives / consultation / implementation strategies / action plan /drafting</a:t>
            </a:r>
            <a:endParaRPr lang="en-ZA" dirty="0" smtClean="0"/>
          </a:p>
          <a:p>
            <a:pPr marL="214313" indent="-214313">
              <a:buFont typeface="Arial" panose="020B0604020202020204" pitchFamily="34" charset="0"/>
              <a:buChar char="•"/>
            </a:pPr>
            <a:r>
              <a:rPr lang="en-GB" sz="1200" dirty="0" smtClean="0"/>
              <a:t>To contribute to the building of trust and transparency in the development and use of groundwater resources in the border region</a:t>
            </a:r>
          </a:p>
          <a:p>
            <a:pPr marL="214313" indent="-214313">
              <a:buFont typeface="Arial" panose="020B0604020202020204" pitchFamily="34" charset="0"/>
              <a:buChar char="•"/>
            </a:pPr>
            <a:endParaRPr lang="en-GB" sz="1200" dirty="0" smtClean="0"/>
          </a:p>
          <a:p>
            <a:pPr marL="214313" indent="-214313">
              <a:buFont typeface="Arial" panose="020B0604020202020204" pitchFamily="34" charset="0"/>
              <a:buChar char="•"/>
            </a:pPr>
            <a:r>
              <a:rPr lang="en-GB" sz="1200" dirty="0" smtClean="0"/>
              <a:t>To encourage and facilitate the states to enter into agreements on their shared aquifer(s). </a:t>
            </a:r>
          </a:p>
          <a:p>
            <a:endParaRPr lang="en-GB" dirty="0"/>
          </a:p>
        </p:txBody>
      </p:sp>
      <p:sp>
        <p:nvSpPr>
          <p:cNvPr id="4" name="Slide Number Placeholder 3"/>
          <p:cNvSpPr>
            <a:spLocks noGrp="1"/>
          </p:cNvSpPr>
          <p:nvPr>
            <p:ph type="sldNum" sz="quarter" idx="10"/>
          </p:nvPr>
        </p:nvSpPr>
        <p:spPr/>
        <p:txBody>
          <a:bodyPr/>
          <a:lstStyle/>
          <a:p>
            <a:fld id="{186B23E2-F91F-430A-9FDD-BF01E021E24E}" type="slidenum">
              <a:rPr lang="en-GB" smtClean="0"/>
              <a:t>11</a:t>
            </a:fld>
            <a:endParaRPr lang="en-GB" dirty="0"/>
          </a:p>
        </p:txBody>
      </p:sp>
    </p:spTree>
    <p:extLst>
      <p:ext uri="{BB962C8B-B14F-4D97-AF65-F5344CB8AC3E}">
        <p14:creationId xmlns:p14="http://schemas.microsoft.com/office/powerpoint/2010/main" val="389438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375"/>
            <a:ext cx="51435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857250" y="2701926"/>
            <a:ext cx="5143500" cy="124142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4B1087D-39EB-4B04-9AF0-1399DFC4CB10}" type="datetimeFigureOut">
              <a:rPr lang="en-GB" smtClean="0"/>
              <a:t>28/11/2016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933448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B1087D-39EB-4B04-9AF0-1399DFC4CB10}" type="datetimeFigureOut">
              <a:rPr lang="en-GB" smtClean="0"/>
              <a:t>28/11/2016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97228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4639"/>
            <a:ext cx="1478756" cy="43576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71488" y="274639"/>
            <a:ext cx="4321969"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B1087D-39EB-4B04-9AF0-1399DFC4CB10}" type="datetimeFigureOut">
              <a:rPr lang="en-GB" smtClean="0"/>
              <a:t>28/11/2016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174464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00"/>
            <a:ext cx="6857987" cy="474615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630222"/>
            <a:ext cx="6857987" cy="513279"/>
          </a:xfrm>
          <a:prstGeom prst="rect">
            <a:avLst/>
          </a:prstGeom>
        </p:spPr>
      </p:pic>
    </p:spTree>
    <p:extLst>
      <p:ext uri="{BB962C8B-B14F-4D97-AF65-F5344CB8AC3E}">
        <p14:creationId xmlns:p14="http://schemas.microsoft.com/office/powerpoint/2010/main" val="24720678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 y="4630222"/>
            <a:ext cx="6857987" cy="513279"/>
          </a:xfrm>
          <a:prstGeom prst="rect">
            <a:avLst/>
          </a:prstGeom>
        </p:spPr>
      </p:pic>
    </p:spTree>
    <p:extLst>
      <p:ext uri="{BB962C8B-B14F-4D97-AF65-F5344CB8AC3E}">
        <p14:creationId xmlns:p14="http://schemas.microsoft.com/office/powerpoint/2010/main" val="73335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42900" y="1126907"/>
            <a:ext cx="3028950" cy="3394472"/>
          </a:xfrm>
        </p:spPr>
        <p:txBody>
          <a:bodyPr/>
          <a:lstStyle>
            <a:lvl1pPr>
              <a:defRPr sz="1575">
                <a:latin typeface="Arial" pitchFamily="34" charset="0"/>
                <a:cs typeface="Arial" pitchFamily="34" charset="0"/>
              </a:defRPr>
            </a:lvl1pPr>
            <a:lvl2pPr>
              <a:defRPr sz="1350">
                <a:latin typeface="Arial" pitchFamily="34" charset="0"/>
                <a:cs typeface="Arial" pitchFamily="34" charset="0"/>
              </a:defRPr>
            </a:lvl2pPr>
            <a:lvl3pPr>
              <a:defRPr sz="1125">
                <a:latin typeface="Arial" pitchFamily="34" charset="0"/>
                <a:cs typeface="Arial" pitchFamily="34" charset="0"/>
              </a:defRPr>
            </a:lvl3pPr>
            <a:lvl4pPr>
              <a:defRPr sz="1013">
                <a:latin typeface="Arial" pitchFamily="34" charset="0"/>
                <a:cs typeface="Arial" pitchFamily="34" charset="0"/>
              </a:defRPr>
            </a:lvl4pPr>
            <a:lvl5pPr>
              <a:defRPr sz="1013">
                <a:latin typeface="Arial" pitchFamily="34" charset="0"/>
                <a:cs typeface="Arial" pitchFamily="34" charset="0"/>
              </a:defRPr>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86150" y="1153541"/>
            <a:ext cx="3028950" cy="3394472"/>
          </a:xfrm>
        </p:spPr>
        <p:txBody>
          <a:bodyPr/>
          <a:lstStyle>
            <a:lvl1pPr>
              <a:defRPr sz="1575">
                <a:latin typeface="Arial" pitchFamily="34" charset="0"/>
                <a:cs typeface="Arial" pitchFamily="34" charset="0"/>
              </a:defRPr>
            </a:lvl1pPr>
            <a:lvl2pPr>
              <a:defRPr sz="1350">
                <a:latin typeface="Arial" pitchFamily="34" charset="0"/>
                <a:cs typeface="Arial" pitchFamily="34" charset="0"/>
              </a:defRPr>
            </a:lvl2pPr>
            <a:lvl3pPr>
              <a:defRPr sz="1125">
                <a:latin typeface="Arial" pitchFamily="34" charset="0"/>
                <a:cs typeface="Arial" pitchFamily="34" charset="0"/>
              </a:defRPr>
            </a:lvl3pPr>
            <a:lvl4pPr>
              <a:defRPr sz="1013">
                <a:latin typeface="Arial" pitchFamily="34" charset="0"/>
                <a:cs typeface="Arial" pitchFamily="34" charset="0"/>
              </a:defRPr>
            </a:lvl4pPr>
            <a:lvl5pPr>
              <a:defRPr sz="1013">
                <a:latin typeface="Arial" pitchFamily="34" charset="0"/>
                <a:cs typeface="Arial" pitchFamily="34" charset="0"/>
              </a:defRPr>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5C09D7-BB11-424E-A7D5-CC28139A8A41}" type="slidenum">
              <a:rPr lang="en-GB" smtClean="0"/>
              <a:t>‹#›</a:t>
            </a:fld>
            <a:endParaRPr lang="en-GB" dirty="0"/>
          </a:p>
        </p:txBody>
      </p:sp>
      <p:grpSp>
        <p:nvGrpSpPr>
          <p:cNvPr id="8" name="Group 7"/>
          <p:cNvGrpSpPr/>
          <p:nvPr/>
        </p:nvGrpSpPr>
        <p:grpSpPr>
          <a:xfrm>
            <a:off x="0" y="4531855"/>
            <a:ext cx="6858000" cy="530671"/>
            <a:chOff x="0" y="6033594"/>
            <a:chExt cx="9144000" cy="707561"/>
          </a:xfrm>
        </p:grpSpPr>
        <p:pic>
          <p:nvPicPr>
            <p:cNvPr id="16" name="Picture 15" descr="IMWI_logo_medium.png"/>
            <p:cNvPicPr>
              <a:picLocks noChangeAspect="1"/>
            </p:cNvPicPr>
            <p:nvPr/>
          </p:nvPicPr>
          <p:blipFill>
            <a:blip r:embed="rId2"/>
            <a:stretch>
              <a:fillRect/>
            </a:stretch>
          </p:blipFill>
          <p:spPr>
            <a:xfrm>
              <a:off x="127000" y="6033594"/>
              <a:ext cx="990600" cy="697406"/>
            </a:xfrm>
            <a:prstGeom prst="rect">
              <a:avLst/>
            </a:prstGeom>
            <a:effectLst/>
          </p:spPr>
        </p:pic>
        <p:sp>
          <p:nvSpPr>
            <p:cNvPr id="17" name="TextBox 16"/>
            <p:cNvSpPr txBox="1"/>
            <p:nvPr/>
          </p:nvSpPr>
          <p:spPr>
            <a:xfrm>
              <a:off x="0" y="6412468"/>
              <a:ext cx="9144000" cy="284780"/>
            </a:xfrm>
            <a:prstGeom prst="rect">
              <a:avLst/>
            </a:prstGeom>
            <a:noFill/>
          </p:spPr>
          <p:txBody>
            <a:bodyPr wrap="square" rtlCol="0">
              <a:spAutoFit/>
            </a:bodyPr>
            <a:lstStyle/>
            <a:p>
              <a:pPr algn="ctr"/>
              <a:r>
                <a:rPr lang="en-GB" sz="788" b="1" dirty="0">
                  <a:solidFill>
                    <a:prstClr val="black">
                      <a:lumMod val="65000"/>
                      <a:lumOff val="35000"/>
                    </a:prstClr>
                  </a:solidFill>
                  <a:latin typeface="Arial"/>
                  <a:cs typeface="Arial"/>
                </a:rPr>
                <a:t>www.iwmi.org</a:t>
              </a:r>
            </a:p>
          </p:txBody>
        </p:sp>
        <p:sp>
          <p:nvSpPr>
            <p:cNvPr id="18" name="TextBox 17"/>
            <p:cNvSpPr txBox="1"/>
            <p:nvPr/>
          </p:nvSpPr>
          <p:spPr>
            <a:xfrm>
              <a:off x="0" y="6082269"/>
              <a:ext cx="9144000" cy="330945"/>
            </a:xfrm>
            <a:prstGeom prst="rect">
              <a:avLst/>
            </a:prstGeom>
            <a:noFill/>
          </p:spPr>
          <p:txBody>
            <a:bodyPr wrap="square" rtlCol="0">
              <a:spAutoFit/>
            </a:bodyPr>
            <a:lstStyle/>
            <a:p>
              <a:pPr algn="ctr"/>
              <a:r>
                <a:rPr lang="en-US" sz="1013" dirty="0">
                  <a:solidFill>
                    <a:srgbClr val="0070C0"/>
                  </a:solidFill>
                  <a:latin typeface="Arial"/>
                  <a:cs typeface="Arial"/>
                </a:rPr>
                <a:t>Water for a food-secure world</a:t>
              </a:r>
              <a:endParaRPr lang="en-GB" sz="1013" dirty="0">
                <a:solidFill>
                  <a:srgbClr val="0070C0"/>
                </a:solidFill>
                <a:latin typeface="Arial"/>
                <a:cs typeface="Arial"/>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063" y="6083780"/>
              <a:ext cx="2135187" cy="6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0" name="Straight Connector 19"/>
          <p:cNvCxnSpPr/>
          <p:nvPr/>
        </p:nvCxnSpPr>
        <p:spPr>
          <a:xfrm flipV="1">
            <a:off x="3424822" y="1136343"/>
            <a:ext cx="0" cy="3419835"/>
          </a:xfrm>
          <a:prstGeom prst="line">
            <a:avLst/>
          </a:prstGeom>
          <a:ln w="317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9938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05C09D7-BB11-424E-A7D5-CC28139A8A41}" type="slidenum">
              <a:rPr lang="en-GB" smtClean="0"/>
              <a:t>‹#›</a:t>
            </a:fld>
            <a:endParaRPr lang="en-GB" dirty="0"/>
          </a:p>
        </p:txBody>
      </p:sp>
      <p:cxnSp>
        <p:nvCxnSpPr>
          <p:cNvPr id="11" name="Straight Connector 10"/>
          <p:cNvCxnSpPr/>
          <p:nvPr/>
        </p:nvCxnSpPr>
        <p:spPr>
          <a:xfrm flipV="1">
            <a:off x="0" y="4444121"/>
            <a:ext cx="6858000" cy="8334"/>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0" y="4525197"/>
            <a:ext cx="6858000" cy="530671"/>
            <a:chOff x="0" y="6033594"/>
            <a:chExt cx="9144000" cy="707561"/>
          </a:xfrm>
        </p:grpSpPr>
        <p:pic>
          <p:nvPicPr>
            <p:cNvPr id="20" name="Picture 19" descr="IMWI_logo_medium.png"/>
            <p:cNvPicPr>
              <a:picLocks noChangeAspect="1"/>
            </p:cNvPicPr>
            <p:nvPr/>
          </p:nvPicPr>
          <p:blipFill>
            <a:blip r:embed="rId2"/>
            <a:stretch>
              <a:fillRect/>
            </a:stretch>
          </p:blipFill>
          <p:spPr>
            <a:xfrm>
              <a:off x="127000" y="6033594"/>
              <a:ext cx="990600" cy="697406"/>
            </a:xfrm>
            <a:prstGeom prst="rect">
              <a:avLst/>
            </a:prstGeom>
            <a:effectLst/>
          </p:spPr>
        </p:pic>
        <p:sp>
          <p:nvSpPr>
            <p:cNvPr id="21" name="TextBox 20"/>
            <p:cNvSpPr txBox="1"/>
            <p:nvPr/>
          </p:nvSpPr>
          <p:spPr>
            <a:xfrm>
              <a:off x="0" y="6412468"/>
              <a:ext cx="9144000" cy="284780"/>
            </a:xfrm>
            <a:prstGeom prst="rect">
              <a:avLst/>
            </a:prstGeom>
            <a:noFill/>
          </p:spPr>
          <p:txBody>
            <a:bodyPr wrap="square" rtlCol="0">
              <a:spAutoFit/>
            </a:bodyPr>
            <a:lstStyle/>
            <a:p>
              <a:pPr algn="ctr"/>
              <a:r>
                <a:rPr lang="en-GB" sz="788" b="1" dirty="0" smtClean="0">
                  <a:ln>
                    <a:noFill/>
                  </a:ln>
                  <a:solidFill>
                    <a:schemeClr val="tx1">
                      <a:lumMod val="65000"/>
                      <a:lumOff val="35000"/>
                    </a:schemeClr>
                  </a:solidFill>
                  <a:latin typeface="Arial"/>
                  <a:cs typeface="Arial"/>
                </a:rPr>
                <a:t>www.iwmi.org</a:t>
              </a:r>
              <a:endParaRPr lang="en-GB" sz="788" b="1" dirty="0">
                <a:ln>
                  <a:noFill/>
                </a:ln>
                <a:solidFill>
                  <a:schemeClr val="tx1">
                    <a:lumMod val="65000"/>
                    <a:lumOff val="35000"/>
                  </a:schemeClr>
                </a:solidFill>
                <a:latin typeface="Arial"/>
                <a:cs typeface="Arial"/>
              </a:endParaRPr>
            </a:p>
          </p:txBody>
        </p:sp>
        <p:sp>
          <p:nvSpPr>
            <p:cNvPr id="22" name="TextBox 21"/>
            <p:cNvSpPr txBox="1"/>
            <p:nvPr/>
          </p:nvSpPr>
          <p:spPr>
            <a:xfrm>
              <a:off x="0" y="6082269"/>
              <a:ext cx="9132378" cy="330945"/>
            </a:xfrm>
            <a:prstGeom prst="rect">
              <a:avLst/>
            </a:prstGeom>
            <a:noFill/>
          </p:spPr>
          <p:txBody>
            <a:bodyPr wrap="square" rtlCol="0">
              <a:spAutoFit/>
            </a:bodyPr>
            <a:lstStyle/>
            <a:p>
              <a:pPr algn="ctr"/>
              <a:r>
                <a:rPr lang="en-US" sz="1013" kern="1200" dirty="0" smtClean="0">
                  <a:solidFill>
                    <a:srgbClr val="0070C0"/>
                  </a:solidFill>
                  <a:latin typeface="Arial"/>
                  <a:cs typeface="Arial"/>
                </a:rPr>
                <a:t>Water for a food-secure world</a:t>
              </a:r>
              <a:endParaRPr lang="en-GB" sz="1013" dirty="0">
                <a:solidFill>
                  <a:srgbClr val="0070C0"/>
                </a:solidFill>
                <a:latin typeface="Arial"/>
                <a:cs typeface="Arial"/>
              </a:endParaRP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063" y="6083780"/>
              <a:ext cx="2135187" cy="6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Mmascarenhas\AppData\Local\Microsoft\Windows\Temporary Internet Files\Content.Outlook\IXSVHC43\IWMI_SWP_2012_Logo_TEXT onl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8611" y="6043885"/>
              <a:ext cx="537641" cy="682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9622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0F0E49-02E5-4F28-BC94-FF97E4B3D42F}" type="datetimeFigureOut">
              <a:rPr lang="en-US" smtClean="0">
                <a:solidFill>
                  <a:prstClr val="black">
                    <a:tint val="75000"/>
                  </a:prstClr>
                </a:solidFill>
              </a:rPr>
              <a:pPr/>
              <a:t>11/28/2016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2FB022-964F-4A81-966A-0E552EF1F182}" type="slidenum">
              <a:rPr lang="en-US" smtClean="0">
                <a:solidFill>
                  <a:prstClr val="black">
                    <a:tint val="75000"/>
                  </a:prstClr>
                </a:solidFill>
              </a:rPr>
              <a:pPr/>
              <a:t>‹#›</a:t>
            </a:fld>
            <a:endParaRPr lang="en-US" dirty="0">
              <a:solidFill>
                <a:prstClr val="black">
                  <a:tint val="75000"/>
                </a:prstClr>
              </a:solidFill>
            </a:endParaRPr>
          </a:p>
        </p:txBody>
      </p:sp>
      <p:sp>
        <p:nvSpPr>
          <p:cNvPr id="25" name="TextBox 24"/>
          <p:cNvSpPr txBox="1"/>
          <p:nvPr/>
        </p:nvSpPr>
        <p:spPr>
          <a:xfrm rot="16200000">
            <a:off x="6053502" y="3641502"/>
            <a:ext cx="1429980" cy="161583"/>
          </a:xfrm>
          <a:prstGeom prst="rect">
            <a:avLst/>
          </a:prstGeom>
          <a:noFill/>
        </p:spPr>
        <p:txBody>
          <a:bodyPr wrap="square" rtlCol="0">
            <a:spAutoFit/>
          </a:bodyPr>
          <a:lstStyle/>
          <a:p>
            <a:r>
              <a:rPr lang="en-US" sz="450" dirty="0">
                <a:solidFill>
                  <a:prstClr val="white"/>
                </a:solidFill>
              </a:rPr>
              <a:t>Photo: David Brazier/IWMI</a:t>
            </a:r>
          </a:p>
        </p:txBody>
      </p:sp>
      <p:sp>
        <p:nvSpPr>
          <p:cNvPr id="27" name="TextBox 26"/>
          <p:cNvSpPr txBox="1"/>
          <p:nvPr/>
        </p:nvSpPr>
        <p:spPr>
          <a:xfrm rot="16200000">
            <a:off x="5994783" y="3573598"/>
            <a:ext cx="1547419" cy="161583"/>
          </a:xfrm>
          <a:prstGeom prst="rect">
            <a:avLst/>
          </a:prstGeom>
          <a:noFill/>
        </p:spPr>
        <p:txBody>
          <a:bodyPr wrap="square" rtlCol="0">
            <a:spAutoFit/>
          </a:bodyPr>
          <a:lstStyle/>
          <a:p>
            <a:r>
              <a:rPr lang="en-US" sz="450" dirty="0">
                <a:solidFill>
                  <a:prstClr val="white"/>
                </a:solidFill>
              </a:rPr>
              <a:t>Photo :Tom van Cakenberghe/IWMI</a:t>
            </a:r>
          </a:p>
        </p:txBody>
      </p:sp>
      <p:sp>
        <p:nvSpPr>
          <p:cNvPr id="32" name="TextBox 31"/>
          <p:cNvSpPr txBox="1"/>
          <p:nvPr/>
        </p:nvSpPr>
        <p:spPr>
          <a:xfrm rot="16200000">
            <a:off x="6081516" y="4392782"/>
            <a:ext cx="1429980" cy="161583"/>
          </a:xfrm>
          <a:prstGeom prst="rect">
            <a:avLst/>
          </a:prstGeom>
          <a:noFill/>
        </p:spPr>
        <p:txBody>
          <a:bodyPr wrap="square" rtlCol="0">
            <a:spAutoFit/>
          </a:bodyPr>
          <a:lstStyle/>
          <a:p>
            <a:r>
              <a:rPr lang="en-US" sz="450" dirty="0">
                <a:solidFill>
                  <a:prstClr val="white"/>
                </a:solidFill>
              </a:rPr>
              <a:t>Photo : David Brazier/IWMI</a:t>
            </a:r>
          </a:p>
        </p:txBody>
      </p:sp>
      <p:sp>
        <p:nvSpPr>
          <p:cNvPr id="17" name="TextBox 16"/>
          <p:cNvSpPr txBox="1"/>
          <p:nvPr/>
        </p:nvSpPr>
        <p:spPr>
          <a:xfrm rot="16200000">
            <a:off x="6060521" y="4362031"/>
            <a:ext cx="1429980" cy="161583"/>
          </a:xfrm>
          <a:prstGeom prst="rect">
            <a:avLst/>
          </a:prstGeom>
          <a:noFill/>
        </p:spPr>
        <p:txBody>
          <a:bodyPr wrap="square" rtlCol="0">
            <a:spAutoFit/>
          </a:bodyPr>
          <a:lstStyle/>
          <a:p>
            <a:r>
              <a:rPr lang="en-US" sz="450" dirty="0">
                <a:solidFill>
                  <a:prstClr val="white"/>
                </a:solidFill>
              </a:rPr>
              <a:t>Photo: David Brazier/IWMI</a:t>
            </a:r>
          </a:p>
        </p:txBody>
      </p:sp>
    </p:spTree>
    <p:extLst>
      <p:ext uri="{BB962C8B-B14F-4D97-AF65-F5344CB8AC3E}">
        <p14:creationId xmlns:p14="http://schemas.microsoft.com/office/powerpoint/2010/main" val="373198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0" y="1151335"/>
            <a:ext cx="3030141" cy="479822"/>
          </a:xfrm>
        </p:spPr>
        <p:txBody>
          <a:bodyPr anchor="b">
            <a:noAutofit/>
          </a:bodyPr>
          <a:lstStyle>
            <a:lvl1pPr marL="0" indent="0">
              <a:buNone/>
              <a:defRPr sz="1238" b="1">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atin typeface="Arial" pitchFamily="34" charset="0"/>
                <a:cs typeface="Arial" pitchFamily="34" charset="0"/>
              </a:defRPr>
            </a:lvl1pPr>
            <a:lvl2pPr>
              <a:defRPr sz="1125">
                <a:latin typeface="Arial" pitchFamily="34" charset="0"/>
                <a:cs typeface="Arial" pitchFamily="34" charset="0"/>
              </a:defRPr>
            </a:lvl2pPr>
            <a:lvl3pPr>
              <a:defRPr sz="1013">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83770" y="1151335"/>
            <a:ext cx="3031331" cy="479822"/>
          </a:xfrm>
        </p:spPr>
        <p:txBody>
          <a:bodyPr anchor="b">
            <a:noAutofit/>
          </a:bodyPr>
          <a:lstStyle>
            <a:lvl1pPr marL="0" indent="0">
              <a:buNone/>
              <a:defRPr sz="1238" b="1">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1898482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275554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125"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681287" y="204789"/>
            <a:ext cx="3833813" cy="4389835"/>
          </a:xfrm>
        </p:spPr>
        <p:txBody>
          <a:bodyPr/>
          <a:lstStyle>
            <a:lvl1pPr>
              <a:defRPr sz="1800">
                <a:latin typeface="Arial" pitchFamily="34" charset="0"/>
                <a:cs typeface="Arial" pitchFamily="34" charset="0"/>
              </a:defRPr>
            </a:lvl1pPr>
            <a:lvl2pPr>
              <a:defRPr sz="1575">
                <a:latin typeface="Arial" pitchFamily="34" charset="0"/>
                <a:cs typeface="Arial" pitchFamily="34" charset="0"/>
              </a:defRPr>
            </a:lvl2pPr>
            <a:lvl3pPr>
              <a:defRPr sz="1350">
                <a:latin typeface="Arial" pitchFamily="34" charset="0"/>
                <a:cs typeface="Arial" pitchFamily="34" charset="0"/>
              </a:defRPr>
            </a:lvl3pPr>
            <a:lvl4pPr>
              <a:defRPr sz="1125">
                <a:latin typeface="Arial" pitchFamily="34" charset="0"/>
                <a:cs typeface="Arial" pitchFamily="34" charset="0"/>
              </a:defRPr>
            </a:lvl4pPr>
            <a:lvl5pPr>
              <a:defRPr sz="1125">
                <a:latin typeface="Arial" pitchFamily="34" charset="0"/>
                <a:cs typeface="Arial" pitchFamily="34" charset="0"/>
              </a:defRPr>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1" y="1076327"/>
            <a:ext cx="2256235" cy="3518297"/>
          </a:xfrm>
        </p:spPr>
        <p:txBody>
          <a:bodyPr/>
          <a:lstStyle>
            <a:lvl1pPr marL="0" indent="0">
              <a:buNone/>
              <a:defRPr sz="78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73193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4B1087D-39EB-4B04-9AF0-1399DFC4CB10}" type="datetimeFigureOut">
              <a:rPr lang="en-GB" smtClean="0"/>
              <a:t>28/11/2016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830705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44216" y="459581"/>
            <a:ext cx="41148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788">
                <a:latin typeface="Arial" pitchFamily="34" charset="0"/>
                <a:cs typeface="Arial" pitchFamily="34" charset="0"/>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1889592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3338767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D30AA-49E1-4E89-BF06-DF5532A9EF7E}" type="datetimeFigureOut">
              <a:rPr lang="en-GB" smtClean="0"/>
              <a:t>28/11/2016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785910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42900" y="1200152"/>
            <a:ext cx="6172200" cy="322669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42900" y="4767264"/>
            <a:ext cx="1600200" cy="273844"/>
          </a:xfrm>
          <a:prstGeom prst="rect">
            <a:avLst/>
          </a:prstGeom>
        </p:spPr>
        <p:txBody>
          <a:bodyPr/>
          <a:lstStyle/>
          <a:p>
            <a:fld id="{3C2D30AA-49E1-4E89-BF06-DF5532A9EF7E}" type="datetimeFigureOut">
              <a:rPr lang="en-GB" smtClean="0"/>
              <a:t>28/11/2016</a:t>
            </a:fld>
            <a:endParaRPr lang="en-GB" dirty="0"/>
          </a:p>
        </p:txBody>
      </p:sp>
      <p:sp>
        <p:nvSpPr>
          <p:cNvPr id="5" name="Footer Placeholder 4"/>
          <p:cNvSpPr>
            <a:spLocks noGrp="1"/>
          </p:cNvSpPr>
          <p:nvPr>
            <p:ph type="ftr" sz="quarter" idx="11"/>
          </p:nvPr>
        </p:nvSpPr>
        <p:spPr>
          <a:xfrm>
            <a:off x="2343152" y="4767264"/>
            <a:ext cx="2171700" cy="273844"/>
          </a:xfrm>
          <a:prstGeom prst="rect">
            <a:avLst/>
          </a:prstGeom>
        </p:spPr>
        <p:txBody>
          <a:bodyPr/>
          <a:lstStyle/>
          <a:p>
            <a:endParaRPr lang="en-GB" dirty="0"/>
          </a:p>
        </p:txBody>
      </p:sp>
      <p:sp>
        <p:nvSpPr>
          <p:cNvPr id="6" name="Slide Number Placeholder 5"/>
          <p:cNvSpPr>
            <a:spLocks noGrp="1"/>
          </p:cNvSpPr>
          <p:nvPr>
            <p:ph type="sldNum" sz="quarter" idx="12"/>
          </p:nvPr>
        </p:nvSpPr>
        <p:spPr>
          <a:xfrm>
            <a:off x="4914900" y="4767264"/>
            <a:ext cx="1600200" cy="273844"/>
          </a:xfrm>
          <a:prstGeom prst="rect">
            <a:avLst/>
          </a:prstGeom>
        </p:spPr>
        <p:txBody>
          <a:bodyPr/>
          <a:lstStyle/>
          <a:p>
            <a:fld id="{105C09D7-BB11-424E-A7D5-CC28139A8A41}" type="slidenum">
              <a:rPr lang="en-GB" smtClean="0"/>
              <a:t>‹#›</a:t>
            </a:fld>
            <a:endParaRPr lang="en-GB" dirty="0"/>
          </a:p>
        </p:txBody>
      </p:sp>
    </p:spTree>
    <p:extLst>
      <p:ext uri="{BB962C8B-B14F-4D97-AF65-F5344CB8AC3E}">
        <p14:creationId xmlns:p14="http://schemas.microsoft.com/office/powerpoint/2010/main" val="15701510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114300" y="0"/>
            <a:ext cx="6629400" cy="581024"/>
          </a:xfrm>
          <a:prstGeom prst="rect">
            <a:avLst/>
          </a:prstGeom>
        </p:spPr>
        <p:txBody>
          <a:bodyPr anchor="t"/>
          <a:lstStyle>
            <a:lvl1pPr algn="ctr">
              <a:defRPr sz="2700" b="1" cap="all">
                <a:solidFill>
                  <a:srgbClr val="002060"/>
                </a:solidFill>
                <a:effectLst>
                  <a:outerShdw blurRad="38100" dist="38100" dir="2700000" algn="tl">
                    <a:srgbClr val="000000">
                      <a:alpha val="43137"/>
                    </a:srgbClr>
                  </a:outerShdw>
                </a:effectLst>
                <a:latin typeface="Century Gothic" panose="020B0502020202020204" pitchFamily="34" charset="0"/>
              </a:defRPr>
            </a:lvl1pPr>
          </a:lstStyle>
          <a:p>
            <a:r>
              <a:rPr lang="en-US" smtClean="0"/>
              <a:t>Click to edit Master title style</a:t>
            </a:r>
            <a:endParaRPr lang="en-US" dirty="0"/>
          </a:p>
        </p:txBody>
      </p:sp>
      <p:sp>
        <p:nvSpPr>
          <p:cNvPr id="5" name="Content Placeholder 4"/>
          <p:cNvSpPr>
            <a:spLocks noGrp="1"/>
          </p:cNvSpPr>
          <p:nvPr>
            <p:ph sz="quarter" idx="10"/>
          </p:nvPr>
        </p:nvSpPr>
        <p:spPr>
          <a:xfrm>
            <a:off x="114300" y="666750"/>
            <a:ext cx="6629400" cy="3792538"/>
          </a:xfrm>
          <a:prstGeom prst="rect">
            <a:avLst/>
          </a:prstGeom>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1"/>
          </p:nvPr>
        </p:nvSpPr>
        <p:spPr>
          <a:xfrm>
            <a:off x="5143500" y="4459129"/>
            <a:ext cx="1600200" cy="273844"/>
          </a:xfrm>
          <a:prstGeom prst="rect">
            <a:avLst/>
          </a:prstGeom>
        </p:spPr>
        <p:txBody>
          <a:bodyPr/>
          <a:lstStyle>
            <a:lvl1pPr algn="r">
              <a:defRPr/>
            </a:lvl1pPr>
          </a:lstStyle>
          <a:p>
            <a:fld id="{9AFA0FD5-185D-482B-AE89-0385BA11BBE2}" type="datetimeFigureOut">
              <a:rPr lang="en-US" smtClean="0"/>
              <a:pPr/>
              <a:t>11/28/2016</a:t>
            </a:fld>
            <a:endParaRPr lang="en-US" dirty="0"/>
          </a:p>
        </p:txBody>
      </p:sp>
      <p:sp>
        <p:nvSpPr>
          <p:cNvPr id="7" name="Footer Placeholder 5"/>
          <p:cNvSpPr>
            <a:spLocks noGrp="1"/>
          </p:cNvSpPr>
          <p:nvPr>
            <p:ph type="ftr" sz="quarter" idx="12"/>
          </p:nvPr>
        </p:nvSpPr>
        <p:spPr>
          <a:xfrm>
            <a:off x="2571750" y="4664393"/>
            <a:ext cx="2171700" cy="273844"/>
          </a:xfrm>
          <a:prstGeom prst="rect">
            <a:avLst/>
          </a:prstGeom>
        </p:spPr>
        <p:txBody>
          <a:bodyPr/>
          <a:lstStyle/>
          <a:p>
            <a:endParaRPr lang="en-US" dirty="0"/>
          </a:p>
        </p:txBody>
      </p:sp>
      <p:sp>
        <p:nvSpPr>
          <p:cNvPr id="8" name="Slide Number Placeholder 6"/>
          <p:cNvSpPr>
            <a:spLocks noGrp="1"/>
          </p:cNvSpPr>
          <p:nvPr>
            <p:ph type="sldNum" sz="quarter" idx="13"/>
          </p:nvPr>
        </p:nvSpPr>
        <p:spPr>
          <a:xfrm>
            <a:off x="5143500" y="4772739"/>
            <a:ext cx="1600200" cy="273844"/>
          </a:xfrm>
          <a:prstGeom prst="rect">
            <a:avLst/>
          </a:prstGeom>
        </p:spPr>
        <p:txBody>
          <a:bodyPr/>
          <a:lstStyle>
            <a:lvl1pPr algn="r">
              <a:defRPr/>
            </a:lvl1pPr>
          </a:lstStyle>
          <a:p>
            <a:fld id="{0A84817F-842C-461E-8906-09063B775EE1}" type="slidenum">
              <a:rPr lang="en-US" smtClean="0"/>
              <a:pPr/>
              <a:t>‹#›</a:t>
            </a:fld>
            <a:endParaRPr lang="en-US" dirty="0"/>
          </a:p>
        </p:txBody>
      </p:sp>
    </p:spTree>
    <p:extLst>
      <p:ext uri="{BB962C8B-B14F-4D97-AF65-F5344CB8AC3E}">
        <p14:creationId xmlns:p14="http://schemas.microsoft.com/office/powerpoint/2010/main" val="899242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 y="4630221"/>
            <a:ext cx="6857987" cy="513279"/>
          </a:xfrm>
          <a:prstGeom prst="rect">
            <a:avLst/>
          </a:prstGeom>
        </p:spPr>
      </p:pic>
      <p:sp>
        <p:nvSpPr>
          <p:cNvPr id="3" name="Title 1"/>
          <p:cNvSpPr>
            <a:spLocks noGrp="1"/>
          </p:cNvSpPr>
          <p:nvPr>
            <p:ph type="title"/>
          </p:nvPr>
        </p:nvSpPr>
        <p:spPr>
          <a:xfrm>
            <a:off x="114300" y="0"/>
            <a:ext cx="6629400" cy="514350"/>
          </a:xfrm>
          <a:prstGeom prst="rect">
            <a:avLst/>
          </a:prstGeom>
        </p:spPr>
        <p:txBody>
          <a:bodyPr anchor="t"/>
          <a:lstStyle>
            <a:lvl1pPr algn="ctr">
              <a:defRPr sz="2700" b="1" cap="all">
                <a:solidFill>
                  <a:srgbClr val="002060"/>
                </a:solidFill>
                <a:effectLst>
                  <a:outerShdw blurRad="38100" dist="38100" dir="2700000" algn="tl">
                    <a:srgbClr val="000000">
                      <a:alpha val="43137"/>
                    </a:srgbClr>
                  </a:outerShdw>
                </a:effectLst>
                <a:latin typeface="Century Gothic" panose="020B0502020202020204" pitchFamily="34" charset="0"/>
              </a:defRPr>
            </a:lvl1pPr>
          </a:lstStyle>
          <a:p>
            <a:r>
              <a:rPr lang="en-US" smtClean="0"/>
              <a:t>Click to edit Master title style</a:t>
            </a:r>
            <a:endParaRPr lang="en-US" dirty="0"/>
          </a:p>
        </p:txBody>
      </p:sp>
      <p:sp>
        <p:nvSpPr>
          <p:cNvPr id="4" name="Content Placeholder 4"/>
          <p:cNvSpPr>
            <a:spLocks noGrp="1"/>
          </p:cNvSpPr>
          <p:nvPr>
            <p:ph sz="quarter" idx="10"/>
          </p:nvPr>
        </p:nvSpPr>
        <p:spPr>
          <a:xfrm>
            <a:off x="114300" y="685800"/>
            <a:ext cx="6629400" cy="4000500"/>
          </a:xfrm>
          <a:prstGeom prst="rect">
            <a:avLst/>
          </a:prstGeom>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2124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 y="4630221"/>
            <a:ext cx="6857978" cy="513279"/>
          </a:xfrm>
          <a:prstGeom prst="rect">
            <a:avLst/>
          </a:prstGeom>
        </p:spPr>
      </p:pic>
      <p:sp>
        <p:nvSpPr>
          <p:cNvPr id="3" name="Title 1"/>
          <p:cNvSpPr>
            <a:spLocks noGrp="1"/>
          </p:cNvSpPr>
          <p:nvPr>
            <p:ph type="title"/>
          </p:nvPr>
        </p:nvSpPr>
        <p:spPr>
          <a:xfrm>
            <a:off x="342900" y="205979"/>
            <a:ext cx="6172200" cy="857250"/>
          </a:xfrm>
        </p:spPr>
        <p:txBody>
          <a:bodyPr>
            <a:normAutofit/>
          </a:bodyPr>
          <a:lstStyle>
            <a:lvl1pPr>
              <a:defRPr sz="3000"/>
            </a:lvl1pPr>
          </a:lstStyle>
          <a:p>
            <a:endParaRPr lang="en-US" dirty="0"/>
          </a:p>
        </p:txBody>
      </p:sp>
      <p:sp>
        <p:nvSpPr>
          <p:cNvPr id="4" name="Content Placeholder 2"/>
          <p:cNvSpPr>
            <a:spLocks noGrp="1"/>
          </p:cNvSpPr>
          <p:nvPr>
            <p:ph idx="1"/>
          </p:nvPr>
        </p:nvSpPr>
        <p:spPr>
          <a:xfrm>
            <a:off x="342900" y="1200151"/>
            <a:ext cx="6172200" cy="3394472"/>
          </a:xfrm>
        </p:spPr>
        <p:txBody>
          <a:bodyPr>
            <a:normAutofit/>
          </a:bodyPr>
          <a:lstStyle>
            <a:lvl1pPr>
              <a:defRPr sz="2100"/>
            </a:lvl1pPr>
          </a:lstStyle>
          <a:p>
            <a:endParaRPr lang="en-US" dirty="0"/>
          </a:p>
        </p:txBody>
      </p:sp>
    </p:spTree>
    <p:extLst>
      <p:ext uri="{BB962C8B-B14F-4D97-AF65-F5344CB8AC3E}">
        <p14:creationId xmlns:p14="http://schemas.microsoft.com/office/powerpoint/2010/main" val="418994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700"/>
            <a:ext cx="5915025" cy="2139950"/>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467916" y="3441700"/>
            <a:ext cx="5915025" cy="112553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1087D-39EB-4B04-9AF0-1399DFC4CB10}" type="datetimeFigureOut">
              <a:rPr lang="en-GB" smtClean="0"/>
              <a:t>28/11/2016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84809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71487" y="1370013"/>
            <a:ext cx="2900363"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1370013"/>
            <a:ext cx="2900363"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4B1087D-39EB-4B04-9AF0-1399DFC4CB10}" type="datetimeFigureOut">
              <a:rPr lang="en-GB" smtClean="0"/>
              <a:t>28/11/2016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303959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679" y="274639"/>
            <a:ext cx="5915025" cy="993775"/>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472679" y="1260475"/>
            <a:ext cx="2901553" cy="619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679" y="1879600"/>
            <a:ext cx="2901553"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71863" y="1260475"/>
            <a:ext cx="2915841" cy="619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1879600"/>
            <a:ext cx="2915841"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4B1087D-39EB-4B04-9AF0-1399DFC4CB10}" type="datetimeFigureOut">
              <a:rPr lang="en-GB" smtClean="0"/>
              <a:t>28/11/2016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384157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4B1087D-39EB-4B04-9AF0-1399DFC4CB10}" type="datetimeFigureOut">
              <a:rPr lang="en-GB" smtClean="0"/>
              <a:t>28/11/2016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05750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1087D-39EB-4B04-9AF0-1399DFC4CB10}" type="datetimeFigureOut">
              <a:rPr lang="en-GB" smtClean="0"/>
              <a:t>28/11/2016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6227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679" y="342900"/>
            <a:ext cx="2212181"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2915841" y="741364"/>
            <a:ext cx="3471863" cy="36544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2679" y="1543050"/>
            <a:ext cx="2212181" cy="28590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1087D-39EB-4B04-9AF0-1399DFC4CB10}" type="datetimeFigureOut">
              <a:rPr lang="en-GB" smtClean="0"/>
              <a:t>28/11/2016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98468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679" y="342900"/>
            <a:ext cx="2212181"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2915841" y="741364"/>
            <a:ext cx="3471863" cy="36544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472679" y="1543050"/>
            <a:ext cx="2212181" cy="28590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1087D-39EB-4B04-9AF0-1399DFC4CB10}" type="datetimeFigureOut">
              <a:rPr lang="en-GB" smtClean="0"/>
              <a:t>28/11/2016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00FE8F-8C61-4F7A-82EC-D739C259C469}" type="slidenum">
              <a:rPr lang="en-GB" smtClean="0"/>
              <a:t>‹#›</a:t>
            </a:fld>
            <a:endParaRPr lang="en-GB"/>
          </a:p>
        </p:txBody>
      </p:sp>
    </p:spTree>
    <p:extLst>
      <p:ext uri="{BB962C8B-B14F-4D97-AF65-F5344CB8AC3E}">
        <p14:creationId xmlns:p14="http://schemas.microsoft.com/office/powerpoint/2010/main" val="239269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4639"/>
            <a:ext cx="5915025" cy="99377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71488" y="4767264"/>
            <a:ext cx="1543050" cy="274637"/>
          </a:xfrm>
          <a:prstGeom prst="rect">
            <a:avLst/>
          </a:prstGeom>
        </p:spPr>
        <p:txBody>
          <a:bodyPr vert="horz" lIns="91440" tIns="45720" rIns="91440" bIns="45720" rtlCol="0" anchor="ctr"/>
          <a:lstStyle>
            <a:lvl1pPr algn="l">
              <a:defRPr sz="900">
                <a:solidFill>
                  <a:schemeClr val="tx1">
                    <a:tint val="75000"/>
                  </a:schemeClr>
                </a:solidFill>
              </a:defRPr>
            </a:lvl1pPr>
          </a:lstStyle>
          <a:p>
            <a:fld id="{54B1087D-39EB-4B04-9AF0-1399DFC4CB10}" type="datetimeFigureOut">
              <a:rPr lang="en-GB" smtClean="0"/>
              <a:t>28/11/2016</a:t>
            </a:fld>
            <a:endParaRPr lang="en-GB"/>
          </a:p>
        </p:txBody>
      </p:sp>
      <p:sp>
        <p:nvSpPr>
          <p:cNvPr id="5" name="Footer Placeholder 4"/>
          <p:cNvSpPr>
            <a:spLocks noGrp="1"/>
          </p:cNvSpPr>
          <p:nvPr>
            <p:ph type="ftr" sz="quarter" idx="3"/>
          </p:nvPr>
        </p:nvSpPr>
        <p:spPr>
          <a:xfrm>
            <a:off x="2271713" y="4767264"/>
            <a:ext cx="2314575" cy="27463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4767264"/>
            <a:ext cx="1543050" cy="274637"/>
          </a:xfrm>
          <a:prstGeom prst="rect">
            <a:avLst/>
          </a:prstGeom>
        </p:spPr>
        <p:txBody>
          <a:bodyPr vert="horz" lIns="91440" tIns="45720" rIns="91440" bIns="45720" rtlCol="0" anchor="ctr"/>
          <a:lstStyle>
            <a:lvl1pPr algn="r">
              <a:defRPr sz="900">
                <a:solidFill>
                  <a:schemeClr val="tx1">
                    <a:tint val="75000"/>
                  </a:schemeClr>
                </a:solidFill>
              </a:defRPr>
            </a:lvl1pPr>
          </a:lstStyle>
          <a:p>
            <a:fld id="{5500FE8F-8C61-4F7A-82EC-D739C259C469}" type="slidenum">
              <a:rPr lang="en-GB" smtClean="0"/>
              <a:t>‹#›</a:t>
            </a:fld>
            <a:endParaRPr lang="en-GB"/>
          </a:p>
        </p:txBody>
      </p:sp>
    </p:spTree>
    <p:extLst>
      <p:ext uri="{BB962C8B-B14F-4D97-AF65-F5344CB8AC3E}">
        <p14:creationId xmlns:p14="http://schemas.microsoft.com/office/powerpoint/2010/main" val="9614795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4B1087D-39EB-4B04-9AF0-1399DFC4CB10}" type="datetimeFigureOut">
              <a:rPr lang="en-GB" smtClean="0"/>
              <a:t>28/11/2016</a:t>
            </a:fld>
            <a:endParaRPr lang="en-GB"/>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500FE8F-8C61-4F7A-82EC-D739C259C469}" type="slidenum">
              <a:rPr lang="en-GB" smtClean="0"/>
              <a:t>‹#›</a:t>
            </a:fld>
            <a:endParaRPr lang="en-GB"/>
          </a:p>
        </p:txBody>
      </p:sp>
    </p:spTree>
    <p:extLst>
      <p:ext uri="{BB962C8B-B14F-4D97-AF65-F5344CB8AC3E}">
        <p14:creationId xmlns:p14="http://schemas.microsoft.com/office/powerpoint/2010/main" val="420975539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4" r:id="rId14"/>
    <p:sldLayoutId id="2147483805" r:id="rId15"/>
  </p:sldLayoutIdLst>
  <p:timing>
    <p:tnLst>
      <p:par>
        <p:cTn id="1" dur="indefinite" restart="never" nodeType="tmRoot"/>
      </p:par>
    </p:tnLst>
  </p:timing>
  <p:txStyles>
    <p:titleStyle>
      <a:lvl1pPr algn="ctr" defTabSz="514350" rtl="0" eaLnBrk="1" latinLnBrk="0" hangingPunct="1">
        <a:spcBef>
          <a:spcPct val="0"/>
        </a:spcBef>
        <a:buNone/>
        <a:defRPr sz="2475" kern="1200">
          <a:solidFill>
            <a:schemeClr val="tx1"/>
          </a:solidFill>
          <a:latin typeface="Arial" pitchFamily="34" charset="0"/>
          <a:ea typeface="+mj-ea"/>
          <a:cs typeface="Arial" pitchFamily="34" charset="0"/>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Arial" pitchFamily="34" charset="0"/>
          <a:ea typeface="+mn-ea"/>
          <a:cs typeface="Arial" pitchFamily="34" charset="0"/>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Arial" pitchFamily="34" charset="0"/>
          <a:ea typeface="+mn-ea"/>
          <a:cs typeface="Arial" pitchFamily="34" charset="0"/>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Arial" pitchFamily="34" charset="0"/>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un-igrac.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s://ggis.un-igrac.org/ggis-viewer/viewer/ramotswa/public/default" TargetMode="External"/><Relationship Id="rId4" Type="http://schemas.openxmlformats.org/officeDocument/2006/relationships/hyperlink" Target="http://ramotswa.iwmi.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k.villholth@cigar.org" TargetMode="External"/><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k.villholth\Pictures\2014\06 Jun 2014\P1000578_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t="18435" r="18001" b="6316"/>
          <a:stretch/>
        </p:blipFill>
        <p:spPr bwMode="auto">
          <a:xfrm>
            <a:off x="-2413" y="-1427"/>
            <a:ext cx="6864860" cy="52498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
            <a:ext cx="6858000" cy="103596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3200" b="1" dirty="0" smtClean="0">
                <a:solidFill>
                  <a:schemeClr val="tx2"/>
                </a:solidFill>
                <a:latin typeface="Arial" pitchFamily="34" charset="0"/>
                <a:cs typeface="Arial" pitchFamily="34" charset="0"/>
              </a:rPr>
              <a:t>  RAMOTSWA </a:t>
            </a:r>
          </a:p>
          <a:p>
            <a:r>
              <a:rPr lang="en-ZA" sz="1600" b="1" dirty="0" smtClean="0">
                <a:solidFill>
                  <a:schemeClr val="tx2"/>
                </a:solidFill>
                <a:latin typeface="Arial" pitchFamily="34" charset="0"/>
                <a:cs typeface="Arial" pitchFamily="34" charset="0"/>
              </a:rPr>
              <a:t>     </a:t>
            </a:r>
            <a:r>
              <a:rPr lang="en-ZA" sz="1600" b="1" dirty="0" smtClean="0">
                <a:solidFill>
                  <a:schemeClr val="tx2"/>
                </a:solidFill>
                <a:latin typeface="Arial" pitchFamily="34" charset="0"/>
                <a:cs typeface="Arial" pitchFamily="34" charset="0"/>
              </a:rPr>
              <a:t>An Evolving </a:t>
            </a:r>
            <a:r>
              <a:rPr lang="en-ZA" sz="1600" b="1" dirty="0">
                <a:solidFill>
                  <a:schemeClr val="tx2"/>
                </a:solidFill>
                <a:latin typeface="Arial" pitchFamily="34" charset="0"/>
                <a:cs typeface="Arial" pitchFamily="34" charset="0"/>
              </a:rPr>
              <a:t>C</a:t>
            </a:r>
            <a:r>
              <a:rPr lang="en-ZA" sz="1600" b="1" dirty="0" smtClean="0">
                <a:solidFill>
                  <a:schemeClr val="tx2"/>
                </a:solidFill>
                <a:latin typeface="Arial" pitchFamily="34" charset="0"/>
                <a:cs typeface="Arial" pitchFamily="34" charset="0"/>
              </a:rPr>
              <a:t>ase of Transboundary Aquifer Management</a:t>
            </a:r>
            <a:endParaRPr lang="en-GB" sz="1600" b="1" dirty="0">
              <a:solidFill>
                <a:schemeClr val="tx2"/>
              </a:solidFill>
              <a:latin typeface="Arial" pitchFamily="34" charset="0"/>
              <a:cs typeface="Arial" pitchFamily="34" charset="0"/>
            </a:endParaRPr>
          </a:p>
        </p:txBody>
      </p:sp>
      <p:sp>
        <p:nvSpPr>
          <p:cNvPr id="7" name="Rectangle 6"/>
          <p:cNvSpPr/>
          <p:nvPr/>
        </p:nvSpPr>
        <p:spPr>
          <a:xfrm>
            <a:off x="0" y="4462487"/>
            <a:ext cx="6858000" cy="681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TextBox 8"/>
          <p:cNvSpPr txBox="1"/>
          <p:nvPr/>
        </p:nvSpPr>
        <p:spPr>
          <a:xfrm>
            <a:off x="1" y="4000812"/>
            <a:ext cx="6858000" cy="461665"/>
          </a:xfrm>
          <a:prstGeom prst="rect">
            <a:avLst/>
          </a:prstGeom>
          <a:solidFill>
            <a:schemeClr val="tx2">
              <a:lumMod val="20000"/>
              <a:lumOff val="80000"/>
            </a:schemeClr>
          </a:solidFill>
        </p:spPr>
        <p:txBody>
          <a:bodyPr wrap="square" rtlCol="0">
            <a:spAutoFit/>
          </a:bodyPr>
          <a:lstStyle/>
          <a:p>
            <a:r>
              <a:rPr lang="en-ZA" sz="1200" b="1" dirty="0">
                <a:solidFill>
                  <a:schemeClr val="tx2"/>
                </a:solidFill>
                <a:latin typeface="Arial" pitchFamily="34" charset="0"/>
                <a:cs typeface="Arial" pitchFamily="34" charset="0"/>
              </a:rPr>
              <a:t>2nd Regional Meeting on Tools </a:t>
            </a:r>
            <a:r>
              <a:rPr lang="en-ZA" sz="1200" b="1" dirty="0" smtClean="0">
                <a:solidFill>
                  <a:schemeClr val="tx2"/>
                </a:solidFill>
                <a:latin typeface="Arial" pitchFamily="34" charset="0"/>
                <a:cs typeface="Arial" pitchFamily="34" charset="0"/>
              </a:rPr>
              <a:t>for the </a:t>
            </a:r>
            <a:r>
              <a:rPr lang="en-ZA" sz="1200" b="1" dirty="0">
                <a:solidFill>
                  <a:schemeClr val="tx2"/>
                </a:solidFill>
                <a:latin typeface="Arial" pitchFamily="34" charset="0"/>
                <a:cs typeface="Arial" pitchFamily="34" charset="0"/>
              </a:rPr>
              <a:t>Sustainable Management of Transboundary Aquifers </a:t>
            </a:r>
          </a:p>
          <a:p>
            <a:r>
              <a:rPr lang="da-DK" sz="1200" b="1" dirty="0">
                <a:solidFill>
                  <a:schemeClr val="tx2"/>
                </a:solidFill>
                <a:latin typeface="Arial" pitchFamily="34" charset="0"/>
                <a:cs typeface="Arial" pitchFamily="34" charset="0"/>
              </a:rPr>
              <a:t>28 November – 02 December, </a:t>
            </a:r>
            <a:r>
              <a:rPr lang="en-GB" sz="1200" b="1" dirty="0">
                <a:solidFill>
                  <a:schemeClr val="tx2"/>
                </a:solidFill>
                <a:latin typeface="Arial" pitchFamily="34" charset="0"/>
                <a:cs typeface="Arial" pitchFamily="34" charset="0"/>
              </a:rPr>
              <a:t>Johannesburg, South Africa </a:t>
            </a:r>
          </a:p>
        </p:txBody>
      </p:sp>
      <p:pic>
        <p:nvPicPr>
          <p:cNvPr id="11" name="Picture 2" descr="I:\IGRAC\H. Communication\Corporate Style\Logos\IGRAC-logos\IGRAC-Official-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8849" y="4575533"/>
            <a:ext cx="1256060" cy="45491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5" descr="sector_sc_ihp_en-col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73" y="4546943"/>
            <a:ext cx="918122" cy="5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5269" y="4617049"/>
            <a:ext cx="832772" cy="37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
          <p:cNvGrpSpPr>
            <a:grpSpLocks/>
          </p:cNvGrpSpPr>
          <p:nvPr/>
        </p:nvGrpSpPr>
        <p:grpSpPr bwMode="auto">
          <a:xfrm>
            <a:off x="2098251" y="4600648"/>
            <a:ext cx="590134" cy="462862"/>
            <a:chOff x="0" y="0"/>
            <a:chExt cx="1957562" cy="2180804"/>
          </a:xfrm>
        </p:grpSpPr>
        <p:pic>
          <p:nvPicPr>
            <p:cNvPr id="1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674227" cy="11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275365"/>
              <a:ext cx="1957562" cy="90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p:cNvPicPr>
            <a:picLocks noChangeAspect="1"/>
          </p:cNvPicPr>
          <p:nvPr/>
        </p:nvPicPr>
        <p:blipFill>
          <a:blip r:embed="rId9"/>
          <a:stretch>
            <a:fillRect/>
          </a:stretch>
        </p:blipFill>
        <p:spPr>
          <a:xfrm>
            <a:off x="5758292" y="4646083"/>
            <a:ext cx="1009569" cy="256050"/>
          </a:xfrm>
          <a:prstGeom prst="rect">
            <a:avLst/>
          </a:prstGeom>
        </p:spPr>
      </p:pic>
      <p:sp>
        <p:nvSpPr>
          <p:cNvPr id="26" name="TextBox 25"/>
          <p:cNvSpPr txBox="1"/>
          <p:nvPr/>
        </p:nvSpPr>
        <p:spPr>
          <a:xfrm>
            <a:off x="3962400" y="2754312"/>
            <a:ext cx="2902461" cy="1015663"/>
          </a:xfrm>
          <a:prstGeom prst="rect">
            <a:avLst/>
          </a:prstGeom>
          <a:solidFill>
            <a:schemeClr val="tx2">
              <a:lumMod val="20000"/>
              <a:lumOff val="80000"/>
            </a:schemeClr>
          </a:solidFill>
        </p:spPr>
        <p:txBody>
          <a:bodyPr wrap="square" rtlCol="0">
            <a:spAutoFit/>
          </a:bodyPr>
          <a:lstStyle/>
          <a:p>
            <a:r>
              <a:rPr lang="en-ZA" sz="1600" b="1" dirty="0" smtClean="0">
                <a:solidFill>
                  <a:schemeClr val="tx2"/>
                </a:solidFill>
                <a:latin typeface="Arial" pitchFamily="34" charset="0"/>
                <a:cs typeface="Arial" pitchFamily="34" charset="0"/>
              </a:rPr>
              <a:t>Karen Villholth</a:t>
            </a:r>
          </a:p>
          <a:p>
            <a:r>
              <a:rPr lang="en-ZA" sz="1400" b="1" i="1" dirty="0" smtClean="0">
                <a:solidFill>
                  <a:schemeClr val="tx2"/>
                </a:solidFill>
                <a:latin typeface="Arial" pitchFamily="34" charset="0"/>
                <a:cs typeface="Arial" pitchFamily="34" charset="0"/>
              </a:rPr>
              <a:t>Principal Researcher,</a:t>
            </a:r>
          </a:p>
          <a:p>
            <a:r>
              <a:rPr lang="en-ZA" sz="1400" b="1" i="1" dirty="0" smtClean="0">
                <a:solidFill>
                  <a:schemeClr val="tx2"/>
                </a:solidFill>
                <a:latin typeface="Arial" pitchFamily="34" charset="0"/>
                <a:cs typeface="Arial" pitchFamily="34" charset="0"/>
              </a:rPr>
              <a:t>Coordinator of RAMOTSWA</a:t>
            </a:r>
          </a:p>
          <a:p>
            <a:r>
              <a:rPr lang="en-ZA" sz="1600" b="1" dirty="0" smtClean="0">
                <a:solidFill>
                  <a:schemeClr val="tx2"/>
                </a:solidFill>
                <a:latin typeface="Arial" pitchFamily="34" charset="0"/>
                <a:cs typeface="Arial" pitchFamily="34" charset="0"/>
              </a:rPr>
              <a:t> IWMI</a:t>
            </a:r>
          </a:p>
        </p:txBody>
      </p:sp>
      <p:grpSp>
        <p:nvGrpSpPr>
          <p:cNvPr id="3" name="Group 2"/>
          <p:cNvGrpSpPr/>
          <p:nvPr/>
        </p:nvGrpSpPr>
        <p:grpSpPr>
          <a:xfrm>
            <a:off x="0" y="1037272"/>
            <a:ext cx="751287" cy="1949180"/>
            <a:chOff x="-1" y="1660475"/>
            <a:chExt cx="751287" cy="1949180"/>
          </a:xfrm>
        </p:grpSpPr>
        <p:sp>
          <p:nvSpPr>
            <p:cNvPr id="25" name="Rectangle 24"/>
            <p:cNvSpPr/>
            <p:nvPr/>
          </p:nvSpPr>
          <p:spPr>
            <a:xfrm>
              <a:off x="-1" y="1660475"/>
              <a:ext cx="751287" cy="19491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1"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8481" y="1771068"/>
              <a:ext cx="597842" cy="4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4094" y="2304468"/>
              <a:ext cx="479079" cy="5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18250" y="2939158"/>
              <a:ext cx="430768" cy="52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13"/>
          <a:stretch>
            <a:fillRect/>
          </a:stretch>
        </p:blipFill>
        <p:spPr>
          <a:xfrm>
            <a:off x="5335" y="3385603"/>
            <a:ext cx="2268228" cy="637228"/>
          </a:xfrm>
          <a:prstGeom prst="rect">
            <a:avLst/>
          </a:prstGeom>
        </p:spPr>
      </p:pic>
      <p:pic>
        <p:nvPicPr>
          <p:cNvPr id="27" name="Picture 26" descr="\\RES-SERV01\Data\Project Office Administration - 900\Forms &amp; Templates\Logos &amp; Letterheads\Logos\New RESILIM Logo\RESILIM_RGB_High Res.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00953" y="4617049"/>
            <a:ext cx="1889671" cy="372548"/>
          </a:xfrm>
          <a:prstGeom prst="rect">
            <a:avLst/>
          </a:prstGeom>
          <a:noFill/>
          <a:ln>
            <a:noFill/>
          </a:ln>
        </p:spPr>
      </p:pic>
      <p:pic>
        <p:nvPicPr>
          <p:cNvPr id="28" name="Picture 27" descr="../Desktop/Screen%20Shot%202016-10-04%20at%2012.26.48%20AM.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14" y="2945957"/>
            <a:ext cx="1478243" cy="439636"/>
          </a:xfrm>
          <a:prstGeom prst="rect">
            <a:avLst/>
          </a:prstGeom>
          <a:noFill/>
          <a:ln>
            <a:noFill/>
          </a:ln>
        </p:spPr>
      </p:pic>
    </p:spTree>
    <p:extLst>
      <p:ext uri="{BB962C8B-B14F-4D97-AF65-F5344CB8AC3E}">
        <p14:creationId xmlns:p14="http://schemas.microsoft.com/office/powerpoint/2010/main" val="2554101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90" r="12776" b="22082"/>
          <a:stretch/>
        </p:blipFill>
        <p:spPr>
          <a:xfrm>
            <a:off x="919" y="971550"/>
            <a:ext cx="6858000" cy="3635830"/>
          </a:xfrm>
          <a:prstGeom prst="rect">
            <a:avLst/>
          </a:prstGeom>
        </p:spPr>
      </p:pic>
      <p:sp>
        <p:nvSpPr>
          <p:cNvPr id="13" name="TextBox 12"/>
          <p:cNvSpPr txBox="1"/>
          <p:nvPr/>
        </p:nvSpPr>
        <p:spPr>
          <a:xfrm>
            <a:off x="6595187" y="3486150"/>
            <a:ext cx="288541" cy="948095"/>
          </a:xfrm>
          <a:prstGeom prst="rect">
            <a:avLst/>
          </a:prstGeom>
          <a:noFill/>
        </p:spPr>
        <p:txBody>
          <a:bodyPr vert="vert270" wrap="square" rtlCol="0">
            <a:spAutoFit/>
          </a:bodyPr>
          <a:lstStyle/>
          <a:p>
            <a:r>
              <a:rPr lang="en-US" sz="675" dirty="0">
                <a:solidFill>
                  <a:schemeClr val="bg1"/>
                </a:solidFill>
              </a:rPr>
              <a:t>Photo by  Y. </a:t>
            </a:r>
            <a:r>
              <a:rPr lang="en-US" sz="675" dirty="0" err="1">
                <a:solidFill>
                  <a:schemeClr val="bg1"/>
                </a:solidFill>
              </a:rPr>
              <a:t>ALtchenko</a:t>
            </a:r>
            <a:endParaRPr lang="fr-FR" sz="675" dirty="0">
              <a:solidFill>
                <a:schemeClr val="bg1"/>
              </a:solidFill>
            </a:endParaRPr>
          </a:p>
        </p:txBody>
      </p:sp>
      <p:sp>
        <p:nvSpPr>
          <p:cNvPr id="5" name="Title 1"/>
          <p:cNvSpPr txBox="1">
            <a:spLocks/>
          </p:cNvSpPr>
          <p:nvPr/>
        </p:nvSpPr>
        <p:spPr>
          <a:xfrm>
            <a:off x="76200" y="209550"/>
            <a:ext cx="6172200" cy="275034"/>
          </a:xfrm>
          <a:prstGeom prst="rect">
            <a:avLst/>
          </a:prstGeom>
        </p:spPr>
        <p:txBody>
          <a:bodyPr vert="horz" lIns="91440" tIns="45720" rIns="91440" bIns="45720" rtlCol="0" anchor="ctr">
            <a:noAutofit/>
          </a:bodyPr>
          <a:lstStyle>
            <a:lvl1pPr algn="ctr" defTabSz="514350" rtl="0" eaLnBrk="1" latinLnBrk="0" hangingPunct="1">
              <a:spcBef>
                <a:spcPct val="0"/>
              </a:spcBef>
              <a:buNone/>
              <a:defRPr sz="2475" kern="1200">
                <a:solidFill>
                  <a:schemeClr val="tx1"/>
                </a:solidFill>
                <a:latin typeface="Arial" pitchFamily="34" charset="0"/>
                <a:ea typeface="+mj-ea"/>
                <a:cs typeface="Arial" pitchFamily="34" charset="0"/>
              </a:defRPr>
            </a:lvl1pPr>
          </a:lstStyle>
          <a:p>
            <a:r>
              <a:rPr lang="en-US" sz="2000" b="1" dirty="0" smtClean="0">
                <a:solidFill>
                  <a:schemeClr val="tx2"/>
                </a:solidFill>
                <a:ea typeface="+mn-ea"/>
              </a:rPr>
              <a:t>Contamination</a:t>
            </a:r>
            <a:endParaRPr lang="fr-FR" sz="2000" b="1" dirty="0">
              <a:solidFill>
                <a:schemeClr val="tx2"/>
              </a:solidFill>
              <a:ea typeface="+mn-ea"/>
            </a:endParaRPr>
          </a:p>
        </p:txBody>
      </p:sp>
    </p:spTree>
    <p:extLst>
      <p:ext uri="{BB962C8B-B14F-4D97-AF65-F5344CB8AC3E}">
        <p14:creationId xmlns:p14="http://schemas.microsoft.com/office/powerpoint/2010/main" val="2916791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2128"/>
            <a:ext cx="6617970" cy="400110"/>
          </a:xfrm>
          <a:prstGeom prst="rect">
            <a:avLst/>
          </a:prstGeom>
          <a:noFill/>
        </p:spPr>
        <p:txBody>
          <a:bodyPr wrap="square" rtlCol="0">
            <a:spAutoFit/>
          </a:bodyPr>
          <a:lstStyle/>
          <a:p>
            <a:pPr algn="ctr"/>
            <a:r>
              <a:rPr lang="en-US" sz="2000" b="1" dirty="0">
                <a:solidFill>
                  <a:schemeClr val="tx2"/>
                </a:solidFill>
                <a:latin typeface="Arial" pitchFamily="34" charset="0"/>
                <a:cs typeface="Arial" pitchFamily="34" charset="0"/>
              </a:rPr>
              <a:t>Methodology</a:t>
            </a:r>
            <a:endParaRPr lang="en-GB" sz="2000" b="1" dirty="0">
              <a:solidFill>
                <a:schemeClr val="tx2"/>
              </a:solidFill>
              <a:latin typeface="Arial" pitchFamily="34" charset="0"/>
              <a:cs typeface="Arial" pitchFamily="34" charset="0"/>
            </a:endParaRPr>
          </a:p>
        </p:txBody>
      </p:sp>
      <p:sp>
        <p:nvSpPr>
          <p:cNvPr id="15" name="Rectangle 8"/>
          <p:cNvSpPr>
            <a:spLocks noChangeArrowheads="1"/>
          </p:cNvSpPr>
          <p:nvPr/>
        </p:nvSpPr>
        <p:spPr bwMode="auto">
          <a:xfrm>
            <a:off x="2971801" y="169863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16" name="Rectangle 11"/>
          <p:cNvSpPr>
            <a:spLocks noChangeArrowheads="1"/>
          </p:cNvSpPr>
          <p:nvPr/>
        </p:nvSpPr>
        <p:spPr bwMode="auto">
          <a:xfrm>
            <a:off x="2971801" y="187008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grpSp>
        <p:nvGrpSpPr>
          <p:cNvPr id="3" name="Group 2"/>
          <p:cNvGrpSpPr/>
          <p:nvPr/>
        </p:nvGrpSpPr>
        <p:grpSpPr>
          <a:xfrm>
            <a:off x="152400" y="514350"/>
            <a:ext cx="8042801" cy="4215950"/>
            <a:chOff x="4263390" y="971550"/>
            <a:chExt cx="7001047" cy="3951335"/>
          </a:xfrm>
        </p:grpSpPr>
        <p:grpSp>
          <p:nvGrpSpPr>
            <p:cNvPr id="18" name="Group 17"/>
            <p:cNvGrpSpPr/>
            <p:nvPr/>
          </p:nvGrpSpPr>
          <p:grpSpPr>
            <a:xfrm>
              <a:off x="4263390" y="971550"/>
              <a:ext cx="5067945" cy="3181985"/>
              <a:chOff x="3962400" y="1363661"/>
              <a:chExt cx="5067945" cy="3181985"/>
            </a:xfrm>
          </p:grpSpPr>
          <p:graphicFrame>
            <p:nvGraphicFramePr>
              <p:cNvPr id="19" name="Diagram 18"/>
              <p:cNvGraphicFramePr/>
              <p:nvPr>
                <p:extLst/>
              </p:nvPr>
            </p:nvGraphicFramePr>
            <p:xfrm>
              <a:off x="3962400" y="1363661"/>
              <a:ext cx="4899660" cy="3181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ounded Rectangle 19"/>
              <p:cNvSpPr/>
              <p:nvPr/>
            </p:nvSpPr>
            <p:spPr>
              <a:xfrm>
                <a:off x="7292985" y="1623759"/>
                <a:ext cx="1737360" cy="1140350"/>
              </a:xfrm>
              <a:prstGeom prst="roundRect">
                <a:avLst/>
              </a:prstGeom>
              <a:solidFill>
                <a:schemeClr val="accent1">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Rounded Rectangle 20"/>
              <p:cNvSpPr/>
              <p:nvPr/>
            </p:nvSpPr>
            <p:spPr>
              <a:xfrm>
                <a:off x="7292985" y="3156180"/>
                <a:ext cx="1737360" cy="1152525"/>
              </a:xfrm>
              <a:prstGeom prst="roundRect">
                <a:avLst/>
              </a:prstGeom>
              <a:solidFill>
                <a:schemeClr val="accent1">
                  <a:lumMod val="60000"/>
                  <a:lumOff val="4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Box 236"/>
              <p:cNvSpPr txBox="1">
                <a:spLocks noChangeArrowheads="1"/>
              </p:cNvSpPr>
              <p:nvPr/>
            </p:nvSpPr>
            <p:spPr bwMode="auto">
              <a:xfrm>
                <a:off x="7757958" y="1965187"/>
                <a:ext cx="7921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Baseline</a:t>
                </a:r>
                <a:endPar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report</a:t>
                </a:r>
                <a:endParaRPr kumimoji="0" lang="en-ZA" altLang="en-US" sz="1800" b="0" i="0" u="none" strike="noStrike" cap="none" normalizeH="0" baseline="0" dirty="0" smtClean="0">
                  <a:ln>
                    <a:noFill/>
                  </a:ln>
                  <a:solidFill>
                    <a:schemeClr val="tx2"/>
                  </a:solidFill>
                  <a:effectLst/>
                  <a:latin typeface="Arial" panose="020B0604020202020204" pitchFamily="34" charset="0"/>
                </a:endParaRPr>
              </a:p>
            </p:txBody>
          </p:sp>
          <p:sp>
            <p:nvSpPr>
              <p:cNvPr id="23" name="Text Box 238"/>
              <p:cNvSpPr txBox="1">
                <a:spLocks noChangeArrowheads="1"/>
              </p:cNvSpPr>
              <p:nvPr/>
            </p:nvSpPr>
            <p:spPr bwMode="auto">
              <a:xfrm>
                <a:off x="7536190" y="3536675"/>
                <a:ext cx="1494155"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Thematic reports</a:t>
                </a:r>
                <a:endPar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200" b="0" i="0" u="none" strike="noStrike" cap="none" normalizeH="0" baseline="0" dirty="0" smtClean="0">
                    <a:ln>
                      <a:noFill/>
                    </a:ln>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(e.g., hydrogeology)</a:t>
                </a:r>
                <a:endParaRPr kumimoji="0" lang="en-ZA" altLang="en-US" sz="1800" b="0" i="0" u="none" strike="noStrike" cap="none" normalizeH="0" baseline="0" dirty="0" smtClean="0">
                  <a:ln>
                    <a:noFill/>
                  </a:ln>
                  <a:solidFill>
                    <a:schemeClr val="tx2"/>
                  </a:solidFill>
                  <a:effectLst/>
                  <a:latin typeface="Arial" panose="020B0604020202020204" pitchFamily="34" charset="0"/>
                </a:endParaRPr>
              </a:p>
            </p:txBody>
          </p:sp>
        </p:grpSp>
        <p:sp>
          <p:nvSpPr>
            <p:cNvPr id="24" name="Rectangle 5"/>
            <p:cNvSpPr>
              <a:spLocks noChangeArrowheads="1"/>
            </p:cNvSpPr>
            <p:nvPr/>
          </p:nvSpPr>
          <p:spPr bwMode="auto">
            <a:xfrm>
              <a:off x="7164879" y="4490196"/>
              <a:ext cx="4099558" cy="43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b="1" dirty="0" smtClean="0">
                  <a:solidFill>
                    <a:schemeClr val="tx2"/>
                  </a:solidFill>
                </a:rPr>
                <a:t>Strategic Action Plan (SAP)</a:t>
              </a:r>
              <a:endParaRPr lang="en-GB" dirty="0">
                <a:solidFill>
                  <a:schemeClr val="tx2"/>
                </a:solidFill>
              </a:endParaRPr>
            </a:p>
            <a:p>
              <a:endParaRPr lang="en-GB" sz="600" dirty="0" smtClean="0">
                <a:solidFill>
                  <a:schemeClr val="tx2"/>
                </a:solidFill>
              </a:endParaRPr>
            </a:p>
          </p:txBody>
        </p:sp>
        <p:sp>
          <p:nvSpPr>
            <p:cNvPr id="25" name="Bent-Up Arrow 24"/>
            <p:cNvSpPr/>
            <p:nvPr/>
          </p:nvSpPr>
          <p:spPr>
            <a:xfrm rot="5400000">
              <a:off x="6179791" y="3824390"/>
              <a:ext cx="461618" cy="150855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2576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583756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889" r="82928"/>
          <a:stretch/>
        </p:blipFill>
        <p:spPr bwMode="auto">
          <a:xfrm>
            <a:off x="5577070" y="-95250"/>
            <a:ext cx="1295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9" y="-95250"/>
            <a:ext cx="583756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95800" y="1962150"/>
            <a:ext cx="2198370" cy="707886"/>
          </a:xfrm>
          <a:prstGeom prst="rect">
            <a:avLst/>
          </a:prstGeom>
          <a:noFill/>
        </p:spPr>
        <p:txBody>
          <a:bodyPr wrap="square" rtlCol="0">
            <a:spAutoFit/>
          </a:bodyPr>
          <a:lstStyle/>
          <a:p>
            <a:pPr algn="ctr"/>
            <a:r>
              <a:rPr lang="en-GB" sz="2000" b="1" dirty="0">
                <a:solidFill>
                  <a:schemeClr val="tx2"/>
                </a:solidFill>
                <a:latin typeface="Arial" pitchFamily="34" charset="0"/>
                <a:cs typeface="Arial" pitchFamily="34" charset="0"/>
              </a:rPr>
              <a:t>Strategic Action </a:t>
            </a:r>
            <a:r>
              <a:rPr lang="en-GB" sz="2000" b="1" dirty="0" smtClean="0">
                <a:solidFill>
                  <a:schemeClr val="tx2"/>
                </a:solidFill>
                <a:latin typeface="Arial" pitchFamily="34" charset="0"/>
                <a:cs typeface="Arial" pitchFamily="34" charset="0"/>
              </a:rPr>
              <a:t>Plan </a:t>
            </a:r>
            <a:r>
              <a:rPr lang="en-GB" sz="2000" b="1" dirty="0">
                <a:solidFill>
                  <a:schemeClr val="tx2"/>
                </a:solidFill>
                <a:latin typeface="Arial" pitchFamily="34" charset="0"/>
                <a:cs typeface="Arial" pitchFamily="34" charset="0"/>
              </a:rPr>
              <a:t>(SAP)</a:t>
            </a:r>
          </a:p>
        </p:txBody>
      </p:sp>
    </p:spTree>
    <p:extLst>
      <p:ext uri="{BB962C8B-B14F-4D97-AF65-F5344CB8AC3E}">
        <p14:creationId xmlns:p14="http://schemas.microsoft.com/office/powerpoint/2010/main" val="456379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059" y="3619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Delineation of Study </a:t>
            </a:r>
            <a:r>
              <a:rPr lang="en-US" sz="2000" b="1" dirty="0">
                <a:solidFill>
                  <a:schemeClr val="tx2"/>
                </a:solidFill>
                <a:latin typeface="Arial" pitchFamily="34" charset="0"/>
                <a:cs typeface="Arial" pitchFamily="34" charset="0"/>
              </a:rPr>
              <a:t>A</a:t>
            </a:r>
            <a:r>
              <a:rPr lang="en-US" sz="2000" b="1" dirty="0" smtClean="0">
                <a:solidFill>
                  <a:schemeClr val="tx2"/>
                </a:solidFill>
                <a:latin typeface="Arial" pitchFamily="34" charset="0"/>
                <a:cs typeface="Arial" pitchFamily="34" charset="0"/>
              </a:rPr>
              <a:t>rea</a:t>
            </a:r>
            <a:endParaRPr lang="en-GB" sz="2000" b="1" dirty="0">
              <a:solidFill>
                <a:schemeClr val="tx2"/>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7883" y="1625040"/>
            <a:ext cx="2898628" cy="2875523"/>
          </a:xfrm>
          <a:prstGeom prst="rect">
            <a:avLst/>
          </a:prstGeom>
          <a:ln>
            <a:solidFill>
              <a:schemeClr val="tx1"/>
            </a:solidFill>
          </a:ln>
        </p:spPr>
      </p:pic>
      <p:sp>
        <p:nvSpPr>
          <p:cNvPr id="7" name="Rectangle 5"/>
          <p:cNvSpPr>
            <a:spLocks noChangeArrowheads="1"/>
          </p:cNvSpPr>
          <p:nvPr/>
        </p:nvSpPr>
        <p:spPr bwMode="auto">
          <a:xfrm>
            <a:off x="130664" y="1047750"/>
            <a:ext cx="337184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a:buFont typeface="Arial" charset="0"/>
              <a:buChar char="•"/>
            </a:pPr>
            <a:r>
              <a:rPr lang="en-GB" sz="1350" dirty="0" smtClean="0">
                <a:solidFill>
                  <a:schemeClr val="tx2"/>
                </a:solidFill>
              </a:rPr>
              <a:t>Biophysical </a:t>
            </a:r>
            <a:r>
              <a:rPr lang="en-GB" sz="1350" dirty="0">
                <a:solidFill>
                  <a:schemeClr val="tx2"/>
                </a:solidFill>
              </a:rPr>
              <a:t>conditions of the aquifer and </a:t>
            </a:r>
            <a:r>
              <a:rPr lang="en-GB" sz="1350" dirty="0" smtClean="0">
                <a:solidFill>
                  <a:schemeClr val="tx2"/>
                </a:solidFill>
              </a:rPr>
              <a:t>interaction </a:t>
            </a:r>
            <a:r>
              <a:rPr lang="en-GB" sz="1350" dirty="0">
                <a:solidFill>
                  <a:schemeClr val="tx2"/>
                </a:solidFill>
              </a:rPr>
              <a:t>surface/ground water</a:t>
            </a:r>
          </a:p>
        </p:txBody>
      </p:sp>
      <p:sp>
        <p:nvSpPr>
          <p:cNvPr id="8" name="Rectangle 5"/>
          <p:cNvSpPr>
            <a:spLocks noChangeArrowheads="1"/>
          </p:cNvSpPr>
          <p:nvPr/>
        </p:nvSpPr>
        <p:spPr bwMode="auto">
          <a:xfrm>
            <a:off x="3716403" y="1047749"/>
            <a:ext cx="298010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a:buFont typeface="Arial" charset="0"/>
              <a:buChar char="•"/>
            </a:pPr>
            <a:r>
              <a:rPr lang="en-GB" sz="1350" dirty="0" smtClean="0">
                <a:solidFill>
                  <a:schemeClr val="tx2"/>
                </a:solidFill>
              </a:rPr>
              <a:t>Socio-economic </a:t>
            </a:r>
            <a:r>
              <a:rPr lang="en-GB" sz="1350" dirty="0">
                <a:solidFill>
                  <a:schemeClr val="tx2"/>
                </a:solidFill>
              </a:rPr>
              <a:t>importance of groundwater in a wider area</a:t>
            </a:r>
            <a:endParaRPr lang="de-DE" sz="1350" dirty="0">
              <a:solidFill>
                <a:schemeClr val="tx2"/>
              </a:solidFill>
            </a:endParaRPr>
          </a:p>
        </p:txBody>
      </p:sp>
      <p:pic>
        <p:nvPicPr>
          <p:cNvPr id="3" name="Picture 2"/>
          <p:cNvPicPr>
            <a:picLocks noChangeAspect="1"/>
          </p:cNvPicPr>
          <p:nvPr/>
        </p:nvPicPr>
        <p:blipFill>
          <a:blip r:embed="rId3"/>
          <a:stretch>
            <a:fillRect/>
          </a:stretch>
        </p:blipFill>
        <p:spPr>
          <a:xfrm>
            <a:off x="249899" y="1625040"/>
            <a:ext cx="3133381" cy="2856449"/>
          </a:xfrm>
          <a:prstGeom prst="rect">
            <a:avLst/>
          </a:prstGeom>
          <a:ln>
            <a:solidFill>
              <a:schemeClr val="tx1"/>
            </a:solidFill>
          </a:ln>
        </p:spPr>
      </p:pic>
    </p:spTree>
    <p:extLst>
      <p:ext uri="{BB962C8B-B14F-4D97-AF65-F5344CB8AC3E}">
        <p14:creationId xmlns:p14="http://schemas.microsoft.com/office/powerpoint/2010/main" val="3230864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1167404"/>
            <a:ext cx="3775038" cy="3156948"/>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6165" y="1167404"/>
            <a:ext cx="3156947" cy="3156947"/>
          </a:xfrm>
          <a:prstGeom prst="rect">
            <a:avLst/>
          </a:prstGeom>
        </p:spPr>
      </p:pic>
      <p:sp>
        <p:nvSpPr>
          <p:cNvPr id="6" name="TextBox 5"/>
          <p:cNvSpPr txBox="1"/>
          <p:nvPr/>
        </p:nvSpPr>
        <p:spPr>
          <a:xfrm>
            <a:off x="0" y="285750"/>
            <a:ext cx="6846570" cy="707886"/>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Airborne </a:t>
            </a:r>
            <a:r>
              <a:rPr lang="en-US" sz="2000" b="1" dirty="0" err="1" smtClean="0">
                <a:solidFill>
                  <a:schemeClr val="tx2"/>
                </a:solidFill>
                <a:latin typeface="Arial" pitchFamily="34" charset="0"/>
                <a:cs typeface="Arial" pitchFamily="34" charset="0"/>
              </a:rPr>
              <a:t>SkyTEM</a:t>
            </a:r>
            <a:r>
              <a:rPr lang="en-US" sz="2000" b="1" dirty="0" smtClean="0">
                <a:solidFill>
                  <a:schemeClr val="tx2"/>
                </a:solidFill>
                <a:latin typeface="Arial" pitchFamily="34" charset="0"/>
                <a:cs typeface="Arial" pitchFamily="34" charset="0"/>
              </a:rPr>
              <a:t> – Understanding the Subsurface – from the Sky</a:t>
            </a:r>
            <a:endParaRPr lang="en-GB" sz="20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298944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 y="285750"/>
            <a:ext cx="6846570" cy="1015663"/>
          </a:xfrm>
          <a:prstGeom prst="rect">
            <a:avLst/>
          </a:prstGeom>
          <a:noFill/>
        </p:spPr>
        <p:txBody>
          <a:bodyPr wrap="square" rtlCol="0">
            <a:spAutoFit/>
          </a:bodyPr>
          <a:lstStyle/>
          <a:p>
            <a:pPr algn="ctr"/>
            <a:r>
              <a:rPr lang="en-ZA" sz="2000" b="1" dirty="0">
                <a:solidFill>
                  <a:schemeClr val="tx2"/>
                </a:solidFill>
                <a:latin typeface="Arial" pitchFamily="34" charset="0"/>
                <a:cs typeface="Arial" pitchFamily="34" charset="0"/>
              </a:rPr>
              <a:t>3D Geological Model in the </a:t>
            </a:r>
            <a:r>
              <a:rPr lang="en-ZA" sz="2000" b="1" dirty="0" smtClean="0">
                <a:solidFill>
                  <a:schemeClr val="tx2"/>
                </a:solidFill>
                <a:latin typeface="Arial" pitchFamily="34" charset="0"/>
                <a:cs typeface="Arial" pitchFamily="34" charset="0"/>
              </a:rPr>
              <a:t>Northern Portion </a:t>
            </a:r>
            <a:r>
              <a:rPr lang="en-ZA" sz="2000" b="1" dirty="0">
                <a:solidFill>
                  <a:schemeClr val="tx2"/>
                </a:solidFill>
                <a:latin typeface="Arial" pitchFamily="34" charset="0"/>
                <a:cs typeface="Arial" pitchFamily="34" charset="0"/>
              </a:rPr>
              <a:t>of the RTBAA</a:t>
            </a:r>
          </a:p>
          <a:p>
            <a:pPr algn="ctr"/>
            <a:endParaRPr lang="en-GB" sz="2000" b="1" dirty="0">
              <a:solidFill>
                <a:schemeClr val="tx2"/>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047750"/>
            <a:ext cx="4488044" cy="3446478"/>
          </a:xfrm>
          <a:prstGeom prst="rect">
            <a:avLst/>
          </a:prstGeom>
        </p:spPr>
      </p:pic>
    </p:spTree>
    <p:extLst>
      <p:ext uri="{BB962C8B-B14F-4D97-AF65-F5344CB8AC3E}">
        <p14:creationId xmlns:p14="http://schemas.microsoft.com/office/powerpoint/2010/main" val="3441714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magombeyi\Documents\RAMOTSWA PROJECT\Ramotswa field Photos 24 July to 5 August 2016\IMG_9422.JPG"/>
          <p:cNvPicPr/>
          <p:nvPr/>
        </p:nvPicPr>
        <p:blipFill rotWithShape="1">
          <a:blip r:embed="rId2" cstate="print">
            <a:extLst>
              <a:ext uri="{28A0092B-C50C-407E-A947-70E740481C1C}">
                <a14:useLocalDpi xmlns:a14="http://schemas.microsoft.com/office/drawing/2010/main" val="0"/>
              </a:ext>
            </a:extLst>
          </a:blip>
          <a:srcRect r="3998"/>
          <a:stretch/>
        </p:blipFill>
        <p:spPr bwMode="auto">
          <a:xfrm>
            <a:off x="67340" y="826902"/>
            <a:ext cx="3352800" cy="2338682"/>
          </a:xfrm>
          <a:prstGeom prst="rect">
            <a:avLst/>
          </a:prstGeom>
          <a:noFill/>
          <a:ln>
            <a:noFill/>
          </a:ln>
          <a:extLst>
            <a:ext uri="{53640926-AAD7-44D8-BBD7-CCE9431645EC}">
              <a14:shadowObscured xmlns:a14="http://schemas.microsoft.com/office/drawing/2010/main"/>
            </a:ext>
          </a:extLst>
        </p:spPr>
      </p:pic>
      <p:pic>
        <p:nvPicPr>
          <p:cNvPr id="4" name="Picture 3" descr="C:\Users\m.magombeyi\Documents\RAMOTSWA PROJECT\Ramotswa field Photos 24 July to 5 August 2016\IMG_9198.JPG"/>
          <p:cNvPicPr>
            <a:picLocks noChangeAspect="1"/>
          </p:cNvPicPr>
          <p:nvPr/>
        </p:nvPicPr>
        <p:blipFill rotWithShape="1">
          <a:blip r:embed="rId3" cstate="print">
            <a:extLst>
              <a:ext uri="{28A0092B-C50C-407E-A947-70E740481C1C}">
                <a14:useLocalDpi xmlns:a14="http://schemas.microsoft.com/office/drawing/2010/main" val="0"/>
              </a:ext>
            </a:extLst>
          </a:blip>
          <a:srcRect r="9692" b="2442"/>
          <a:stretch/>
        </p:blipFill>
        <p:spPr bwMode="auto">
          <a:xfrm>
            <a:off x="3420140" y="1962150"/>
            <a:ext cx="3417570" cy="246137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76200" y="3619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Joint Field Work and Student Involvement</a:t>
            </a:r>
            <a:endParaRPr lang="en-GB" sz="2000" b="1" dirty="0">
              <a:solidFill>
                <a:schemeClr val="tx2"/>
              </a:solidFill>
              <a:latin typeface="Arial" pitchFamily="34" charset="0"/>
              <a:cs typeface="Arial" pitchFamily="34" charset="0"/>
            </a:endParaRPr>
          </a:p>
        </p:txBody>
      </p:sp>
      <p:sp>
        <p:nvSpPr>
          <p:cNvPr id="6" name="TextBox 5"/>
          <p:cNvSpPr txBox="1"/>
          <p:nvPr/>
        </p:nvSpPr>
        <p:spPr>
          <a:xfrm>
            <a:off x="76200" y="3230426"/>
            <a:ext cx="3124200" cy="1384995"/>
          </a:xfrm>
          <a:prstGeom prst="rect">
            <a:avLst/>
          </a:prstGeom>
          <a:noFill/>
        </p:spPr>
        <p:txBody>
          <a:bodyPr wrap="square" rtlCol="0">
            <a:spAutoFit/>
          </a:bodyPr>
          <a:lstStyle/>
          <a:p>
            <a:r>
              <a:rPr lang="en-GB" sz="1200" b="1" dirty="0" smtClean="0">
                <a:solidFill>
                  <a:schemeClr val="tx2"/>
                </a:solidFill>
              </a:rPr>
              <a:t>Students and Interns:</a:t>
            </a:r>
          </a:p>
          <a:p>
            <a:pPr marL="171450" indent="-171450">
              <a:buFont typeface="Arial" panose="020B0604020202020204" pitchFamily="34" charset="0"/>
              <a:buChar char="•"/>
            </a:pPr>
            <a:r>
              <a:rPr lang="en-GB" sz="1200" dirty="0" smtClean="0">
                <a:solidFill>
                  <a:schemeClr val="tx2"/>
                </a:solidFill>
              </a:rPr>
              <a:t>Jonathan Otene, Nigeria</a:t>
            </a:r>
          </a:p>
          <a:p>
            <a:pPr marL="171450" indent="-171450">
              <a:buFont typeface="Arial" panose="020B0604020202020204" pitchFamily="34" charset="0"/>
              <a:buChar char="•"/>
            </a:pPr>
            <a:r>
              <a:rPr lang="en-GB" sz="1200" dirty="0" err="1" smtClean="0">
                <a:solidFill>
                  <a:schemeClr val="tx2"/>
                </a:solidFill>
              </a:rPr>
              <a:t>Sima</a:t>
            </a:r>
            <a:r>
              <a:rPr lang="en-GB" sz="1200" dirty="0" smtClean="0">
                <a:solidFill>
                  <a:schemeClr val="tx2"/>
                </a:solidFill>
              </a:rPr>
              <a:t> Baqa, South Africa</a:t>
            </a:r>
          </a:p>
          <a:p>
            <a:pPr marL="171450" indent="-171450">
              <a:buFont typeface="Arial" panose="020B0604020202020204" pitchFamily="34" charset="0"/>
              <a:buChar char="•"/>
            </a:pPr>
            <a:r>
              <a:rPr lang="en-GB" sz="1200" dirty="0" err="1" smtClean="0">
                <a:solidFill>
                  <a:schemeClr val="tx2"/>
                </a:solidFill>
              </a:rPr>
              <a:t>Oudi</a:t>
            </a:r>
            <a:r>
              <a:rPr lang="en-GB" sz="1200" dirty="0" smtClean="0">
                <a:solidFill>
                  <a:schemeClr val="tx2"/>
                </a:solidFill>
              </a:rPr>
              <a:t> </a:t>
            </a:r>
            <a:r>
              <a:rPr lang="en-GB" sz="1200" dirty="0" err="1" smtClean="0">
                <a:solidFill>
                  <a:schemeClr val="tx2"/>
                </a:solidFill>
              </a:rPr>
              <a:t>Moudisha</a:t>
            </a:r>
            <a:r>
              <a:rPr lang="en-GB" sz="1200" dirty="0" smtClean="0">
                <a:solidFill>
                  <a:schemeClr val="tx2"/>
                </a:solidFill>
              </a:rPr>
              <a:t>, South Africa</a:t>
            </a:r>
          </a:p>
          <a:p>
            <a:pPr marL="171450" indent="-171450">
              <a:buFont typeface="Arial" panose="020B0604020202020204" pitchFamily="34" charset="0"/>
              <a:buChar char="•"/>
            </a:pPr>
            <a:r>
              <a:rPr lang="en-GB" sz="1200" dirty="0" err="1" smtClean="0">
                <a:solidFill>
                  <a:schemeClr val="tx2"/>
                </a:solidFill>
              </a:rPr>
              <a:t>Bakang</a:t>
            </a:r>
            <a:r>
              <a:rPr lang="en-GB" sz="1200" dirty="0" smtClean="0">
                <a:solidFill>
                  <a:schemeClr val="tx2"/>
                </a:solidFill>
              </a:rPr>
              <a:t> </a:t>
            </a:r>
            <a:r>
              <a:rPr lang="en-GB" sz="1200" dirty="0" err="1" smtClean="0">
                <a:solidFill>
                  <a:schemeClr val="tx2"/>
                </a:solidFill>
              </a:rPr>
              <a:t>Mpeo</a:t>
            </a:r>
            <a:r>
              <a:rPr lang="en-ZA" sz="1200" dirty="0" smtClean="0"/>
              <a:t> </a:t>
            </a:r>
            <a:r>
              <a:rPr lang="en-GB" sz="1200" dirty="0" smtClean="0">
                <a:solidFill>
                  <a:schemeClr val="tx2"/>
                </a:solidFill>
              </a:rPr>
              <a:t>, Botswana</a:t>
            </a:r>
          </a:p>
          <a:p>
            <a:pPr marL="171450" indent="-171450">
              <a:buFont typeface="Arial" panose="020B0604020202020204" pitchFamily="34" charset="0"/>
              <a:buChar char="•"/>
            </a:pPr>
            <a:r>
              <a:rPr lang="en-GB" sz="1200" dirty="0" smtClean="0">
                <a:solidFill>
                  <a:schemeClr val="tx2"/>
                </a:solidFill>
              </a:rPr>
              <a:t>Kelly Goodman, USA</a:t>
            </a:r>
          </a:p>
          <a:p>
            <a:pPr marL="171450" indent="-171450">
              <a:buFont typeface="Arial" panose="020B0604020202020204" pitchFamily="34" charset="0"/>
              <a:buChar char="•"/>
            </a:pPr>
            <a:r>
              <a:rPr lang="en-GB" sz="1200" dirty="0" smtClean="0">
                <a:solidFill>
                  <a:schemeClr val="tx2"/>
                </a:solidFill>
              </a:rPr>
              <a:t>Bonnie McGill, USA</a:t>
            </a:r>
            <a:endParaRPr lang="en-GB" sz="1200" dirty="0">
              <a:solidFill>
                <a:schemeClr val="tx2"/>
              </a:solidFill>
            </a:endParaRPr>
          </a:p>
        </p:txBody>
      </p:sp>
    </p:spTree>
    <p:extLst>
      <p:ext uri="{BB962C8B-B14F-4D97-AF65-F5344CB8AC3E}">
        <p14:creationId xmlns:p14="http://schemas.microsoft.com/office/powerpoint/2010/main" val="3266355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09550"/>
            <a:ext cx="6846570" cy="707886"/>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RAMOTSWA Joint Information Management System (RIMS)</a:t>
            </a:r>
            <a:endParaRPr lang="en-GB" sz="2000" b="1" dirty="0">
              <a:solidFill>
                <a:schemeClr val="tx2"/>
              </a:solidFill>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238264" y="977645"/>
            <a:ext cx="6370042" cy="3581400"/>
          </a:xfrm>
          <a:prstGeom prst="rect">
            <a:avLst/>
          </a:prstGeom>
        </p:spPr>
      </p:pic>
    </p:spTree>
    <p:extLst>
      <p:ext uri="{BB962C8B-B14F-4D97-AF65-F5344CB8AC3E}">
        <p14:creationId xmlns:p14="http://schemas.microsoft.com/office/powerpoint/2010/main" val="2101649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72" y="2857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Training and Field </a:t>
            </a:r>
            <a:r>
              <a:rPr lang="en-US" sz="2000" b="1" dirty="0">
                <a:solidFill>
                  <a:schemeClr val="tx2"/>
                </a:solidFill>
                <a:latin typeface="Arial" pitchFamily="34" charset="0"/>
                <a:cs typeface="Arial" pitchFamily="34" charset="0"/>
              </a:rPr>
              <a:t>V</a:t>
            </a:r>
            <a:r>
              <a:rPr lang="en-US" sz="2000" b="1" dirty="0" smtClean="0">
                <a:solidFill>
                  <a:schemeClr val="tx2"/>
                </a:solidFill>
                <a:latin typeface="Arial" pitchFamily="34" charset="0"/>
                <a:cs typeface="Arial" pitchFamily="34" charset="0"/>
              </a:rPr>
              <a:t>isits</a:t>
            </a:r>
            <a:endParaRPr lang="en-GB" sz="2000" b="1" dirty="0">
              <a:solidFill>
                <a:schemeClr val="tx2"/>
              </a:solidFill>
              <a:latin typeface="Arial" pitchFamily="34" charset="0"/>
              <a:cs typeface="Arial"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4" y="977645"/>
            <a:ext cx="3428999" cy="22845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571750"/>
            <a:ext cx="3429000" cy="2287786"/>
          </a:xfrm>
          <a:prstGeom prst="rect">
            <a:avLst/>
          </a:prstGeom>
        </p:spPr>
      </p:pic>
    </p:spTree>
    <p:extLst>
      <p:ext uri="{BB962C8B-B14F-4D97-AF65-F5344CB8AC3E}">
        <p14:creationId xmlns:p14="http://schemas.microsoft.com/office/powerpoint/2010/main" val="3564267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72" y="2857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Focal Group </a:t>
            </a:r>
            <a:r>
              <a:rPr lang="en-US" sz="2000" b="1" dirty="0">
                <a:solidFill>
                  <a:schemeClr val="tx2"/>
                </a:solidFill>
                <a:latin typeface="Arial" pitchFamily="34" charset="0"/>
                <a:cs typeface="Arial" pitchFamily="34" charset="0"/>
              </a:rPr>
              <a:t>D</a:t>
            </a:r>
            <a:r>
              <a:rPr lang="en-US" sz="2000" b="1" dirty="0" smtClean="0">
                <a:solidFill>
                  <a:schemeClr val="tx2"/>
                </a:solidFill>
                <a:latin typeface="Arial" pitchFamily="34" charset="0"/>
                <a:cs typeface="Arial" pitchFamily="34" charset="0"/>
              </a:rPr>
              <a:t>iscussions</a:t>
            </a:r>
            <a:endParaRPr lang="en-GB" sz="2000" b="1" dirty="0">
              <a:solidFill>
                <a:schemeClr val="tx2"/>
              </a:solidFill>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72" y="832195"/>
            <a:ext cx="3243073" cy="2432305"/>
          </a:xfrm>
          <a:prstGeom prst="rect">
            <a:avLst/>
          </a:prstGeom>
        </p:spPr>
      </p:pic>
      <p:pic>
        <p:nvPicPr>
          <p:cNvPr id="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806150"/>
            <a:ext cx="2764055" cy="39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rotWithShape="1">
          <a:blip r:embed="rId4">
            <a:extLst>
              <a:ext uri="{28A0092B-C50C-407E-A947-70E740481C1C}">
                <a14:useLocalDpi xmlns:a14="http://schemas.microsoft.com/office/drawing/2010/main" val="0"/>
              </a:ext>
            </a:extLst>
          </a:blip>
          <a:srcRect l="3509" t="3964" r="3509" b="52141"/>
          <a:stretch/>
        </p:blipFill>
        <p:spPr bwMode="auto">
          <a:xfrm>
            <a:off x="46872" y="3384790"/>
            <a:ext cx="4038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31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63" y="129243"/>
            <a:ext cx="6846570" cy="400110"/>
          </a:xfrm>
          <a:prstGeom prst="rect">
            <a:avLst/>
          </a:prstGeom>
          <a:noFill/>
        </p:spPr>
        <p:txBody>
          <a:bodyPr wrap="square" rtlCol="0">
            <a:spAutoFit/>
          </a:bodyPr>
          <a:lstStyle/>
          <a:p>
            <a:pPr algn="ctr"/>
            <a:r>
              <a:rPr lang="en-US" sz="2000" b="1" dirty="0">
                <a:solidFill>
                  <a:schemeClr val="tx2"/>
                </a:solidFill>
                <a:latin typeface="Arial" pitchFamily="34" charset="0"/>
                <a:cs typeface="Arial" pitchFamily="34" charset="0"/>
              </a:rPr>
              <a:t>The RAMOTSWA </a:t>
            </a:r>
            <a:r>
              <a:rPr lang="en-US" sz="2000" b="1" dirty="0" smtClean="0">
                <a:solidFill>
                  <a:schemeClr val="tx2"/>
                </a:solidFill>
                <a:latin typeface="Arial" pitchFamily="34" charset="0"/>
                <a:cs typeface="Arial" pitchFamily="34" charset="0"/>
              </a:rPr>
              <a:t>Project - Partners</a:t>
            </a:r>
            <a:endParaRPr lang="en-GB" sz="2000" b="1" dirty="0">
              <a:solidFill>
                <a:schemeClr val="tx2"/>
              </a:solidFill>
              <a:latin typeface="Arial" pitchFamily="34" charset="0"/>
              <a:cs typeface="Arial" pitchFamily="34" charset="0"/>
            </a:endParaRPr>
          </a:p>
        </p:txBody>
      </p:sp>
      <p:grpSp>
        <p:nvGrpSpPr>
          <p:cNvPr id="13" name="Group 12"/>
          <p:cNvGrpSpPr/>
          <p:nvPr/>
        </p:nvGrpSpPr>
        <p:grpSpPr>
          <a:xfrm>
            <a:off x="242251" y="641937"/>
            <a:ext cx="6529706" cy="964390"/>
            <a:chOff x="0" y="0"/>
            <a:chExt cx="6758726" cy="117094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6626" y="0"/>
              <a:ext cx="1562100" cy="11709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8411"/>
              <a:ext cx="74041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704" y="360609"/>
              <a:ext cx="1513205" cy="5086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462" y="180304"/>
              <a:ext cx="783590" cy="6737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7364" y="19319"/>
              <a:ext cx="940435" cy="991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a:grpSpLocks/>
          </p:cNvGrpSpPr>
          <p:nvPr/>
        </p:nvGrpSpPr>
        <p:grpSpPr bwMode="auto">
          <a:xfrm>
            <a:off x="1447800" y="1470433"/>
            <a:ext cx="3260725" cy="948055"/>
            <a:chOff x="6211" y="13927"/>
            <a:chExt cx="5135" cy="1493"/>
          </a:xfrm>
        </p:grpSpPr>
        <p:pic>
          <p:nvPicPr>
            <p:cNvPr id="20"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9" y="13927"/>
              <a:ext cx="707" cy="11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3" y="14110"/>
              <a:ext cx="1010" cy="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8" y="14002"/>
              <a:ext cx="1039" cy="10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1" y="14227"/>
              <a:ext cx="1592" cy="119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04800" y="2379206"/>
            <a:ext cx="6224906" cy="2231380"/>
          </a:xfrm>
          <a:prstGeom prst="rect">
            <a:avLst/>
          </a:prstGeom>
        </p:spPr>
        <p:txBody>
          <a:bodyPr wrap="square">
            <a:spAutoFit/>
          </a:bodyPr>
          <a:lstStyle/>
          <a:p>
            <a:pPr>
              <a:spcAft>
                <a:spcPts val="600"/>
              </a:spcAft>
            </a:pPr>
            <a:r>
              <a:rPr lang="en-US" sz="1100" dirty="0">
                <a:solidFill>
                  <a:schemeClr val="tx2"/>
                </a:solidFill>
              </a:rPr>
              <a:t>IWMI, International Water Management Institute, South Africa office</a:t>
            </a:r>
          </a:p>
          <a:p>
            <a:pPr>
              <a:spcAft>
                <a:spcPts val="600"/>
              </a:spcAft>
            </a:pPr>
            <a:r>
              <a:rPr lang="en-US" sz="1100" dirty="0">
                <a:solidFill>
                  <a:schemeClr val="tx2"/>
                </a:solidFill>
              </a:rPr>
              <a:t>IGRAC, International Groundwater Resources Assessment Centre, Netherlands</a:t>
            </a:r>
            <a:endParaRPr lang="en-GB" sz="1100" dirty="0">
              <a:solidFill>
                <a:schemeClr val="tx2"/>
              </a:solidFill>
            </a:endParaRPr>
          </a:p>
          <a:p>
            <a:pPr>
              <a:spcAft>
                <a:spcPts val="600"/>
              </a:spcAft>
            </a:pPr>
            <a:r>
              <a:rPr lang="en-US" sz="1100" dirty="0" smtClean="0">
                <a:solidFill>
                  <a:schemeClr val="tx2"/>
                </a:solidFill>
              </a:rPr>
              <a:t>XRI-Blue, </a:t>
            </a:r>
            <a:r>
              <a:rPr lang="en-US" sz="1100" dirty="0">
                <a:solidFill>
                  <a:schemeClr val="tx2"/>
                </a:solidFill>
              </a:rPr>
              <a:t>Exploration Resources International , USA</a:t>
            </a:r>
          </a:p>
          <a:p>
            <a:pPr>
              <a:spcAft>
                <a:spcPts val="600"/>
              </a:spcAft>
            </a:pPr>
            <a:r>
              <a:rPr lang="en-US" sz="1100" dirty="0">
                <a:solidFill>
                  <a:schemeClr val="tx2"/>
                </a:solidFill>
              </a:rPr>
              <a:t>Dept. of Water Affairs, Botswana</a:t>
            </a:r>
            <a:endParaRPr lang="en-GB" sz="1100" dirty="0">
              <a:solidFill>
                <a:schemeClr val="tx2"/>
              </a:solidFill>
            </a:endParaRPr>
          </a:p>
          <a:p>
            <a:pPr>
              <a:spcAft>
                <a:spcPts val="600"/>
              </a:spcAft>
            </a:pPr>
            <a:r>
              <a:rPr lang="en-US" sz="1100" dirty="0">
                <a:solidFill>
                  <a:schemeClr val="tx2"/>
                </a:solidFill>
              </a:rPr>
              <a:t>Dept. of Water and Sanitation, South Africa</a:t>
            </a:r>
            <a:endParaRPr lang="en-GB" sz="1100" dirty="0">
              <a:solidFill>
                <a:schemeClr val="tx2"/>
              </a:solidFill>
            </a:endParaRPr>
          </a:p>
          <a:p>
            <a:pPr>
              <a:spcAft>
                <a:spcPts val="600"/>
              </a:spcAft>
            </a:pPr>
            <a:r>
              <a:rPr lang="en-US" sz="1100" dirty="0">
                <a:solidFill>
                  <a:schemeClr val="tx2"/>
                </a:solidFill>
              </a:rPr>
              <a:t>University of Botswana, Botswana</a:t>
            </a:r>
            <a:endParaRPr lang="en-GB" sz="1100" dirty="0">
              <a:solidFill>
                <a:schemeClr val="tx2"/>
              </a:solidFill>
            </a:endParaRPr>
          </a:p>
          <a:p>
            <a:pPr>
              <a:spcAft>
                <a:spcPts val="600"/>
              </a:spcAft>
            </a:pPr>
            <a:r>
              <a:rPr lang="en-US" sz="1100" dirty="0">
                <a:solidFill>
                  <a:schemeClr val="tx2"/>
                </a:solidFill>
              </a:rPr>
              <a:t>University of </a:t>
            </a:r>
            <a:r>
              <a:rPr lang="en-US" sz="1100" dirty="0" smtClean="0">
                <a:solidFill>
                  <a:schemeClr val="tx2"/>
                </a:solidFill>
              </a:rPr>
              <a:t>the Free State</a:t>
            </a:r>
          </a:p>
          <a:p>
            <a:pPr>
              <a:spcAft>
                <a:spcPts val="600"/>
              </a:spcAft>
            </a:pPr>
            <a:r>
              <a:rPr lang="en-US" sz="1100" dirty="0" smtClean="0">
                <a:solidFill>
                  <a:schemeClr val="tx2"/>
                </a:solidFill>
              </a:rPr>
              <a:t>University </a:t>
            </a:r>
            <a:r>
              <a:rPr lang="en-US" sz="1100" dirty="0" smtClean="0">
                <a:solidFill>
                  <a:schemeClr val="tx2"/>
                </a:solidFill>
              </a:rPr>
              <a:t>of </a:t>
            </a:r>
            <a:r>
              <a:rPr lang="en-US" sz="1100" dirty="0" smtClean="0">
                <a:solidFill>
                  <a:schemeClr val="tx2"/>
                </a:solidFill>
              </a:rPr>
              <a:t>Pretoria</a:t>
            </a:r>
          </a:p>
          <a:p>
            <a:pPr>
              <a:spcAft>
                <a:spcPts val="600"/>
              </a:spcAft>
            </a:pPr>
            <a:r>
              <a:rPr lang="en-US" sz="1100" dirty="0" smtClean="0">
                <a:solidFill>
                  <a:schemeClr val="tx2"/>
                </a:solidFill>
              </a:rPr>
              <a:t>University </a:t>
            </a:r>
            <a:r>
              <a:rPr lang="en-US" sz="1100" dirty="0" smtClean="0">
                <a:solidFill>
                  <a:schemeClr val="tx2"/>
                </a:solidFill>
              </a:rPr>
              <a:t>of the Witwatersrand, South </a:t>
            </a:r>
            <a:r>
              <a:rPr lang="en-US" sz="1100" dirty="0">
                <a:solidFill>
                  <a:schemeClr val="tx2"/>
                </a:solidFill>
              </a:rPr>
              <a:t>Africa</a:t>
            </a:r>
            <a:endParaRPr lang="en-GB" sz="1100" dirty="0">
              <a:solidFill>
                <a:schemeClr val="tx2"/>
              </a:solidFill>
            </a:endParaRPr>
          </a:p>
        </p:txBody>
      </p:sp>
    </p:spTree>
    <p:extLst>
      <p:ext uri="{BB962C8B-B14F-4D97-AF65-F5344CB8AC3E}">
        <p14:creationId xmlns:p14="http://schemas.microsoft.com/office/powerpoint/2010/main" val="1327925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81" y="2095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Institutional Self-assessment</a:t>
            </a:r>
            <a:endParaRPr lang="en-GB" sz="2000" b="1" dirty="0">
              <a:solidFill>
                <a:schemeClr val="tx2"/>
              </a:solidFill>
              <a:latin typeface="Arial" pitchFamily="34" charset="0"/>
              <a:cs typeface="Arial" pitchFamily="34" charset="0"/>
            </a:endParaRPr>
          </a:p>
        </p:txBody>
      </p:sp>
      <p:sp>
        <p:nvSpPr>
          <p:cNvPr id="6" name="Content Placeholder 2"/>
          <p:cNvSpPr txBox="1">
            <a:spLocks/>
          </p:cNvSpPr>
          <p:nvPr/>
        </p:nvSpPr>
        <p:spPr>
          <a:xfrm>
            <a:off x="114300" y="685800"/>
            <a:ext cx="6629400" cy="4000500"/>
          </a:xfrm>
          <a:prstGeom prst="rect">
            <a:avLst/>
          </a:prstGeom>
        </p:spPr>
        <p:txBody>
          <a:bodyPr>
            <a:normAutofit lnSpcReduction="10000"/>
          </a:bodyPr>
          <a:lstStyle>
            <a:lvl1pPr marL="192881" indent="-192881" algn="l" defTabSz="51435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Arial" pitchFamily="34" charset="0"/>
                <a:ea typeface="+mn-ea"/>
                <a:cs typeface="Arial" pitchFamily="34" charset="0"/>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Arial" pitchFamily="34" charset="0"/>
                <a:ea typeface="+mn-ea"/>
                <a:cs typeface="Arial" pitchFamily="34" charset="0"/>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Arial" pitchFamily="34" charset="0"/>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ZA" sz="1600" dirty="0" smtClean="0">
                <a:solidFill>
                  <a:schemeClr val="tx2"/>
                </a:solidFill>
              </a:rPr>
              <a:t>Capacity Needs Assessment (CAN): A process and tool that enable assessment of capacity and capabilities related to policies, regulatory framework, management, organizations and ‘enabling environment’ that would be required to effectively manage transboundary groundwater in the public interest</a:t>
            </a:r>
          </a:p>
          <a:p>
            <a:endParaRPr lang="en-ZA" sz="1600" dirty="0" smtClean="0">
              <a:solidFill>
                <a:schemeClr val="tx2"/>
              </a:solidFill>
            </a:endParaRPr>
          </a:p>
          <a:p>
            <a:r>
              <a:rPr lang="en-ZA" sz="1600" dirty="0" smtClean="0">
                <a:solidFill>
                  <a:schemeClr val="tx2"/>
                </a:solidFill>
              </a:rPr>
              <a:t>Need identified: transboundary groundwater management is now emerging in national goals but capacity is required to mainstream in institutions</a:t>
            </a:r>
          </a:p>
          <a:p>
            <a:endParaRPr lang="en-ZA" sz="1600" dirty="0" smtClean="0">
              <a:solidFill>
                <a:schemeClr val="tx2"/>
              </a:solidFill>
            </a:endParaRPr>
          </a:p>
          <a:p>
            <a:r>
              <a:rPr lang="en-ZA" sz="1600" dirty="0" smtClean="0">
                <a:solidFill>
                  <a:schemeClr val="tx2"/>
                </a:solidFill>
              </a:rPr>
              <a:t>Purpose of the CNA: to assess baseline and improvements in capacity and capabilities </a:t>
            </a:r>
          </a:p>
          <a:p>
            <a:endParaRPr lang="en-ZA" sz="1600" dirty="0" smtClean="0">
              <a:solidFill>
                <a:schemeClr val="tx2"/>
              </a:solidFill>
            </a:endParaRPr>
          </a:p>
          <a:p>
            <a:r>
              <a:rPr lang="en-ZA" sz="1600" dirty="0" smtClean="0">
                <a:solidFill>
                  <a:schemeClr val="tx2"/>
                </a:solidFill>
              </a:rPr>
              <a:t>Type of tool: Facilitated self-assessment</a:t>
            </a:r>
          </a:p>
          <a:p>
            <a:endParaRPr lang="en-ZA" sz="1600" dirty="0" smtClean="0">
              <a:solidFill>
                <a:schemeClr val="tx2"/>
              </a:solidFill>
            </a:endParaRPr>
          </a:p>
          <a:p>
            <a:r>
              <a:rPr lang="en-ZA" sz="1600" dirty="0" smtClean="0">
                <a:solidFill>
                  <a:schemeClr val="tx2"/>
                </a:solidFill>
              </a:rPr>
              <a:t>Demand: Requested by RSA national partners</a:t>
            </a:r>
          </a:p>
          <a:p>
            <a:endParaRPr lang="en-ZA" dirty="0" smtClean="0">
              <a:solidFill>
                <a:schemeClr val="tx2"/>
              </a:solidFill>
            </a:endParaRPr>
          </a:p>
        </p:txBody>
      </p:sp>
    </p:spTree>
    <p:extLst>
      <p:ext uri="{BB962C8B-B14F-4D97-AF65-F5344CB8AC3E}">
        <p14:creationId xmlns:p14="http://schemas.microsoft.com/office/powerpoint/2010/main" val="1326771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lnSpcReduction="10000"/>
          </a:bodyPr>
          <a:lstStyle/>
          <a:p>
            <a:pPr marL="0" indent="0">
              <a:buNone/>
            </a:pPr>
            <a:r>
              <a:rPr lang="en-US" u="sng" dirty="0" smtClean="0">
                <a:solidFill>
                  <a:schemeClr val="tx2"/>
                </a:solidFill>
              </a:rPr>
              <a:t>Progress to date: </a:t>
            </a:r>
          </a:p>
          <a:p>
            <a:r>
              <a:rPr lang="en-ZA" dirty="0" smtClean="0">
                <a:solidFill>
                  <a:schemeClr val="tx2"/>
                </a:solidFill>
              </a:rPr>
              <a:t>Reviewed </a:t>
            </a:r>
            <a:r>
              <a:rPr lang="en-ZA" dirty="0">
                <a:solidFill>
                  <a:schemeClr val="tx2"/>
                </a:solidFill>
              </a:rPr>
              <a:t>methods and tools for good practices to guide a CNA </a:t>
            </a:r>
            <a:r>
              <a:rPr lang="en-ZA" dirty="0" smtClean="0">
                <a:solidFill>
                  <a:schemeClr val="tx2"/>
                </a:solidFill>
              </a:rPr>
              <a:t>process</a:t>
            </a:r>
          </a:p>
          <a:p>
            <a:r>
              <a:rPr lang="en-ZA" dirty="0" smtClean="0">
                <a:solidFill>
                  <a:schemeClr val="tx2"/>
                </a:solidFill>
              </a:rPr>
              <a:t>Developed </a:t>
            </a:r>
            <a:r>
              <a:rPr lang="en-ZA" dirty="0">
                <a:solidFill>
                  <a:schemeClr val="tx2"/>
                </a:solidFill>
              </a:rPr>
              <a:t>draft instrument and proposed </a:t>
            </a:r>
            <a:r>
              <a:rPr lang="en-ZA" dirty="0" smtClean="0">
                <a:solidFill>
                  <a:schemeClr val="tx2"/>
                </a:solidFill>
              </a:rPr>
              <a:t>steps</a:t>
            </a:r>
          </a:p>
          <a:p>
            <a:r>
              <a:rPr lang="en-ZA" dirty="0" smtClean="0">
                <a:solidFill>
                  <a:schemeClr val="tx2"/>
                </a:solidFill>
              </a:rPr>
              <a:t>Received </a:t>
            </a:r>
            <a:r>
              <a:rPr lang="en-ZA" dirty="0">
                <a:solidFill>
                  <a:schemeClr val="tx2"/>
                </a:solidFill>
              </a:rPr>
              <a:t>feedback on tool and </a:t>
            </a:r>
            <a:r>
              <a:rPr lang="en-ZA" dirty="0" smtClean="0">
                <a:solidFill>
                  <a:schemeClr val="tx2"/>
                </a:solidFill>
              </a:rPr>
              <a:t>process </a:t>
            </a:r>
          </a:p>
          <a:p>
            <a:r>
              <a:rPr lang="en-ZA" dirty="0" smtClean="0">
                <a:solidFill>
                  <a:schemeClr val="tx2"/>
                </a:solidFill>
              </a:rPr>
              <a:t>Revised </a:t>
            </a:r>
            <a:r>
              <a:rPr lang="en-ZA" dirty="0">
                <a:solidFill>
                  <a:schemeClr val="tx2"/>
                </a:solidFill>
              </a:rPr>
              <a:t>tool</a:t>
            </a:r>
          </a:p>
          <a:p>
            <a:endParaRPr lang="en-ZA" b="1" dirty="0" smtClean="0">
              <a:solidFill>
                <a:schemeClr val="tx2"/>
              </a:solidFill>
            </a:endParaRPr>
          </a:p>
          <a:p>
            <a:pPr marL="0" indent="0">
              <a:buNone/>
            </a:pPr>
            <a:r>
              <a:rPr lang="en-ZA" u="sng" dirty="0" smtClean="0">
                <a:solidFill>
                  <a:schemeClr val="tx2"/>
                </a:solidFill>
              </a:rPr>
              <a:t>Next </a:t>
            </a:r>
            <a:r>
              <a:rPr lang="en-ZA" u="sng" dirty="0">
                <a:solidFill>
                  <a:schemeClr val="tx2"/>
                </a:solidFill>
              </a:rPr>
              <a:t>steps: </a:t>
            </a:r>
            <a:endParaRPr lang="en-ZA" u="sng" dirty="0" smtClean="0">
              <a:solidFill>
                <a:schemeClr val="tx2"/>
              </a:solidFill>
            </a:endParaRPr>
          </a:p>
          <a:p>
            <a:pPr marL="385763" indent="-385763">
              <a:buFont typeface="+mj-lt"/>
              <a:buAutoNum type="arabicPeriod"/>
            </a:pPr>
            <a:r>
              <a:rPr lang="en-ZA" dirty="0" smtClean="0">
                <a:solidFill>
                  <a:schemeClr val="tx2"/>
                </a:solidFill>
              </a:rPr>
              <a:t>Further </a:t>
            </a:r>
            <a:r>
              <a:rPr lang="en-ZA" dirty="0">
                <a:solidFill>
                  <a:schemeClr val="tx2"/>
                </a:solidFill>
              </a:rPr>
              <a:t>feedback on tool by partners and key </a:t>
            </a:r>
            <a:r>
              <a:rPr lang="en-ZA" dirty="0" smtClean="0">
                <a:solidFill>
                  <a:schemeClr val="tx2"/>
                </a:solidFill>
              </a:rPr>
              <a:t>organizations during workshop</a:t>
            </a:r>
          </a:p>
          <a:p>
            <a:pPr marL="385763" indent="-385763">
              <a:buFont typeface="+mj-lt"/>
              <a:buAutoNum type="arabicPeriod"/>
            </a:pPr>
            <a:r>
              <a:rPr lang="en-US" dirty="0">
                <a:solidFill>
                  <a:schemeClr val="tx2"/>
                </a:solidFill>
              </a:rPr>
              <a:t>Review potential to integrate into </a:t>
            </a:r>
            <a:r>
              <a:rPr lang="en-ZA" dirty="0">
                <a:solidFill>
                  <a:schemeClr val="tx2"/>
                </a:solidFill>
              </a:rPr>
              <a:t>the SAP</a:t>
            </a:r>
            <a:endParaRPr lang="en-ZA" dirty="0" smtClean="0">
              <a:solidFill>
                <a:schemeClr val="tx2"/>
              </a:solidFill>
            </a:endParaRPr>
          </a:p>
          <a:p>
            <a:pPr marL="385763" indent="-385763">
              <a:buFont typeface="+mj-lt"/>
              <a:buAutoNum type="arabicPeriod"/>
            </a:pPr>
            <a:r>
              <a:rPr lang="en-ZA" dirty="0" smtClean="0">
                <a:solidFill>
                  <a:schemeClr val="tx2"/>
                </a:solidFill>
              </a:rPr>
              <a:t>Identify organizations to lead process</a:t>
            </a:r>
          </a:p>
          <a:p>
            <a:pPr marL="385763" indent="-385763">
              <a:buFont typeface="+mj-lt"/>
              <a:buAutoNum type="arabicPeriod"/>
            </a:pPr>
            <a:r>
              <a:rPr lang="en-ZA" dirty="0" smtClean="0">
                <a:solidFill>
                  <a:schemeClr val="tx2"/>
                </a:solidFill>
              </a:rPr>
              <a:t>Agreement on process and final tool</a:t>
            </a:r>
          </a:p>
          <a:p>
            <a:pPr marL="0" indent="0">
              <a:buNone/>
            </a:pPr>
            <a:endParaRPr lang="en-ZA" dirty="0" smtClean="0">
              <a:solidFill>
                <a:schemeClr val="tx2"/>
              </a:solidFill>
            </a:endParaRPr>
          </a:p>
        </p:txBody>
      </p:sp>
      <p:sp>
        <p:nvSpPr>
          <p:cNvPr id="4" name="TextBox 3"/>
          <p:cNvSpPr txBox="1"/>
          <p:nvPr/>
        </p:nvSpPr>
        <p:spPr>
          <a:xfrm>
            <a:off x="26581" y="2095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Institutional self-assessment</a:t>
            </a:r>
            <a:endParaRPr lang="en-GB" sz="20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04662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381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Transboundary Institutions</a:t>
            </a:r>
            <a:endParaRPr lang="en-GB" sz="2000" b="1" dirty="0">
              <a:solidFill>
                <a:schemeClr val="tx2"/>
              </a:solidFill>
              <a:latin typeface="Arial" pitchFamily="34" charset="0"/>
              <a:cs typeface="Arial" pitchFamily="34" charset="0"/>
            </a:endParaRPr>
          </a:p>
        </p:txBody>
      </p:sp>
      <p:sp>
        <p:nvSpPr>
          <p:cNvPr id="4" name="TextBox 3"/>
          <p:cNvSpPr txBox="1"/>
          <p:nvPr/>
        </p:nvSpPr>
        <p:spPr>
          <a:xfrm>
            <a:off x="304800" y="971550"/>
            <a:ext cx="6844553" cy="3536866"/>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GB" sz="1350" dirty="0">
              <a:solidFill>
                <a:schemeClr val="tx2"/>
              </a:solidFill>
            </a:endParaRPr>
          </a:p>
          <a:p>
            <a:pPr lvl="0"/>
            <a:endParaRPr lang="en-ZA" sz="450" dirty="0">
              <a:solidFill>
                <a:schemeClr val="tx2"/>
              </a:solidFill>
            </a:endParaRPr>
          </a:p>
          <a:p>
            <a:pPr lvl="0"/>
            <a:r>
              <a:rPr lang="en-ZA" b="1" dirty="0">
                <a:solidFill>
                  <a:schemeClr val="tx2"/>
                </a:solidFill>
              </a:rPr>
              <a:t>Transboundary </a:t>
            </a:r>
            <a:r>
              <a:rPr lang="en-ZA" b="1" dirty="0" smtClean="0">
                <a:solidFill>
                  <a:schemeClr val="tx2"/>
                </a:solidFill>
              </a:rPr>
              <a:t>agreements </a:t>
            </a:r>
            <a:r>
              <a:rPr lang="en-ZA" b="1" dirty="0">
                <a:solidFill>
                  <a:schemeClr val="tx2"/>
                </a:solidFill>
              </a:rPr>
              <a:t>and regional level policies</a:t>
            </a:r>
            <a:r>
              <a:rPr lang="en-ZA" b="1" dirty="0" smtClean="0">
                <a:solidFill>
                  <a:schemeClr val="tx2"/>
                </a:solidFill>
              </a:rPr>
              <a:t>:</a:t>
            </a:r>
          </a:p>
          <a:p>
            <a:pPr lvl="0"/>
            <a:endParaRPr lang="en-ZA" sz="1100" b="1" dirty="0">
              <a:solidFill>
                <a:schemeClr val="tx2"/>
              </a:solidFill>
            </a:endParaRPr>
          </a:p>
          <a:p>
            <a:pPr marL="214313" indent="-214313">
              <a:spcBef>
                <a:spcPts val="450"/>
              </a:spcBef>
              <a:buFont typeface="Arial" panose="020B0604020202020204" pitchFamily="34" charset="0"/>
              <a:buChar char="•"/>
            </a:pPr>
            <a:r>
              <a:rPr lang="en-ZA" dirty="0">
                <a:solidFill>
                  <a:schemeClr val="tx2"/>
                </a:solidFill>
              </a:rPr>
              <a:t>Revised </a:t>
            </a:r>
            <a:r>
              <a:rPr lang="en-ZA" b="1" dirty="0">
                <a:solidFill>
                  <a:schemeClr val="tx2"/>
                </a:solidFill>
              </a:rPr>
              <a:t>SADC protocol </a:t>
            </a:r>
            <a:r>
              <a:rPr lang="en-ZA" dirty="0">
                <a:solidFill>
                  <a:schemeClr val="tx2"/>
                </a:solidFill>
              </a:rPr>
              <a:t>on Shared Watercourses (2000</a:t>
            </a:r>
            <a:r>
              <a:rPr lang="en-ZA" dirty="0" smtClean="0">
                <a:solidFill>
                  <a:schemeClr val="tx2"/>
                </a:solidFill>
              </a:rPr>
              <a:t>)</a:t>
            </a:r>
          </a:p>
          <a:p>
            <a:pPr marL="214313" indent="-214313">
              <a:spcBef>
                <a:spcPts val="450"/>
              </a:spcBef>
              <a:buFont typeface="Arial" panose="020B0604020202020204" pitchFamily="34" charset="0"/>
              <a:buChar char="•"/>
            </a:pPr>
            <a:endParaRPr lang="en-ZA" sz="1100" dirty="0">
              <a:solidFill>
                <a:schemeClr val="tx2"/>
              </a:solidFill>
            </a:endParaRPr>
          </a:p>
          <a:p>
            <a:pPr marL="214313" indent="-214313">
              <a:spcBef>
                <a:spcPts val="450"/>
              </a:spcBef>
              <a:buFont typeface="Arial" panose="020B0604020202020204" pitchFamily="34" charset="0"/>
              <a:buChar char="•"/>
            </a:pPr>
            <a:r>
              <a:rPr lang="en-ZA" dirty="0">
                <a:solidFill>
                  <a:schemeClr val="tx2"/>
                </a:solidFill>
              </a:rPr>
              <a:t>Agreement for Establishment of the Limpopo Water Commission (</a:t>
            </a:r>
            <a:r>
              <a:rPr lang="en-ZA" b="1" dirty="0">
                <a:solidFill>
                  <a:schemeClr val="tx2"/>
                </a:solidFill>
              </a:rPr>
              <a:t>LIMCOM</a:t>
            </a:r>
            <a:r>
              <a:rPr lang="en-ZA" dirty="0">
                <a:solidFill>
                  <a:schemeClr val="tx2"/>
                </a:solidFill>
              </a:rPr>
              <a:t>) in 2003 and establishment of a Secretariat in </a:t>
            </a:r>
            <a:r>
              <a:rPr lang="en-ZA" dirty="0" smtClean="0">
                <a:solidFill>
                  <a:schemeClr val="tx2"/>
                </a:solidFill>
              </a:rPr>
              <a:t>2011</a:t>
            </a:r>
          </a:p>
          <a:p>
            <a:pPr marL="214313" indent="-214313">
              <a:spcBef>
                <a:spcPts val="450"/>
              </a:spcBef>
              <a:buFont typeface="Arial" panose="020B0604020202020204" pitchFamily="34" charset="0"/>
              <a:buChar char="•"/>
            </a:pPr>
            <a:endParaRPr lang="en-ZA" sz="1100" dirty="0">
              <a:solidFill>
                <a:schemeClr val="tx2"/>
              </a:solidFill>
            </a:endParaRPr>
          </a:p>
          <a:p>
            <a:pPr marL="214313" indent="-214313">
              <a:spcBef>
                <a:spcPts val="450"/>
              </a:spcBef>
              <a:buFont typeface="Arial" panose="020B0604020202020204" pitchFamily="34" charset="0"/>
              <a:buChar char="•"/>
            </a:pPr>
            <a:r>
              <a:rPr lang="en-ZA" dirty="0">
                <a:solidFill>
                  <a:schemeClr val="tx2"/>
                </a:solidFill>
              </a:rPr>
              <a:t>Joint Permanent Technical Committee (</a:t>
            </a:r>
            <a:r>
              <a:rPr lang="en-ZA" b="1" dirty="0">
                <a:solidFill>
                  <a:schemeClr val="tx2"/>
                </a:solidFill>
              </a:rPr>
              <a:t>JPTC</a:t>
            </a:r>
            <a:r>
              <a:rPr lang="en-ZA" dirty="0" smtClean="0">
                <a:solidFill>
                  <a:schemeClr val="tx2"/>
                </a:solidFill>
              </a:rPr>
              <a:t>) (1987)</a:t>
            </a:r>
          </a:p>
          <a:p>
            <a:pPr marL="214313" indent="-214313">
              <a:spcBef>
                <a:spcPts val="450"/>
              </a:spcBef>
              <a:buFont typeface="Arial" panose="020B0604020202020204" pitchFamily="34" charset="0"/>
              <a:buChar char="•"/>
            </a:pPr>
            <a:endParaRPr lang="en-ZA" sz="1100" dirty="0">
              <a:solidFill>
                <a:schemeClr val="tx2"/>
              </a:solidFill>
            </a:endParaRPr>
          </a:p>
          <a:p>
            <a:pPr marL="214313" indent="-214313">
              <a:spcBef>
                <a:spcPts val="450"/>
              </a:spcBef>
              <a:buFont typeface="Arial" panose="020B0604020202020204" pitchFamily="34" charset="0"/>
              <a:buChar char="•"/>
            </a:pPr>
            <a:r>
              <a:rPr lang="en-ZA" dirty="0">
                <a:solidFill>
                  <a:schemeClr val="tx2"/>
                </a:solidFill>
              </a:rPr>
              <a:t>Revised </a:t>
            </a:r>
            <a:r>
              <a:rPr lang="en-ZA" b="1" dirty="0">
                <a:solidFill>
                  <a:schemeClr val="tx2"/>
                </a:solidFill>
              </a:rPr>
              <a:t>TSWANA</a:t>
            </a:r>
            <a:r>
              <a:rPr lang="en-ZA" dirty="0">
                <a:solidFill>
                  <a:schemeClr val="tx2"/>
                </a:solidFill>
              </a:rPr>
              <a:t> agreement on the </a:t>
            </a:r>
            <a:r>
              <a:rPr lang="en-ZA" dirty="0" err="1">
                <a:solidFill>
                  <a:schemeClr val="tx2"/>
                </a:solidFill>
              </a:rPr>
              <a:t>Molatedi</a:t>
            </a:r>
            <a:r>
              <a:rPr lang="en-ZA" dirty="0">
                <a:solidFill>
                  <a:schemeClr val="tx2"/>
                </a:solidFill>
              </a:rPr>
              <a:t> </a:t>
            </a:r>
            <a:r>
              <a:rPr lang="en-ZA" dirty="0" smtClean="0">
                <a:solidFill>
                  <a:schemeClr val="tx2"/>
                </a:solidFill>
              </a:rPr>
              <a:t>Dam (1998, 2014</a:t>
            </a:r>
            <a:r>
              <a:rPr lang="en-ZA" dirty="0">
                <a:solidFill>
                  <a:schemeClr val="tx2"/>
                </a:solidFill>
              </a:rPr>
              <a:t>)</a:t>
            </a:r>
          </a:p>
          <a:p>
            <a:pPr lvl="0"/>
            <a:endParaRPr lang="en-ZA" sz="1350" dirty="0">
              <a:solidFill>
                <a:schemeClr val="tx2"/>
              </a:solidFill>
            </a:endParaRPr>
          </a:p>
        </p:txBody>
      </p:sp>
    </p:spTree>
    <p:extLst>
      <p:ext uri="{BB962C8B-B14F-4D97-AF65-F5344CB8AC3E}">
        <p14:creationId xmlns:p14="http://schemas.microsoft.com/office/powerpoint/2010/main" val="2805173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72" y="285750"/>
            <a:ext cx="6846570" cy="400110"/>
          </a:xfrm>
          <a:prstGeom prst="rect">
            <a:avLst/>
          </a:prstGeom>
          <a:noFill/>
        </p:spPr>
        <p:txBody>
          <a:bodyPr wrap="square" rtlCol="0">
            <a:spAutoFit/>
          </a:bodyPr>
          <a:lstStyle/>
          <a:p>
            <a:pPr algn="ctr"/>
            <a:r>
              <a:rPr lang="en-US" sz="2000" b="1" dirty="0" smtClean="0">
                <a:solidFill>
                  <a:schemeClr val="tx2"/>
                </a:solidFill>
                <a:latin typeface="Arial" pitchFamily="34" charset="0"/>
                <a:cs typeface="Arial" pitchFamily="34" charset="0"/>
              </a:rPr>
              <a:t>Progress on SAP</a:t>
            </a:r>
            <a:endParaRPr lang="en-GB" sz="2000" b="1" dirty="0">
              <a:solidFill>
                <a:schemeClr val="tx2"/>
              </a:solidFill>
              <a:latin typeface="Arial" pitchFamily="34" charset="0"/>
              <a:cs typeface="Arial" pitchFamily="34" charset="0"/>
            </a:endParaRPr>
          </a:p>
        </p:txBody>
      </p:sp>
      <p:pic>
        <p:nvPicPr>
          <p:cNvPr id="5" name="Picture 4"/>
          <p:cNvPicPr>
            <a:picLocks noChangeAspect="1"/>
          </p:cNvPicPr>
          <p:nvPr/>
        </p:nvPicPr>
        <p:blipFill rotWithShape="1">
          <a:blip r:embed="rId2"/>
          <a:srcRect b="9343"/>
          <a:stretch/>
        </p:blipFill>
        <p:spPr>
          <a:xfrm>
            <a:off x="533400" y="742951"/>
            <a:ext cx="5715000" cy="3886200"/>
          </a:xfrm>
          <a:prstGeom prst="rect">
            <a:avLst/>
          </a:prstGeom>
        </p:spPr>
      </p:pic>
    </p:spTree>
    <p:extLst>
      <p:ext uri="{BB962C8B-B14F-4D97-AF65-F5344CB8AC3E}">
        <p14:creationId xmlns:p14="http://schemas.microsoft.com/office/powerpoint/2010/main" val="434627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61950"/>
            <a:ext cx="6172200" cy="275034"/>
          </a:xfrm>
        </p:spPr>
        <p:txBody>
          <a:bodyPr>
            <a:noAutofit/>
          </a:bodyPr>
          <a:lstStyle/>
          <a:p>
            <a:r>
              <a:rPr lang="en-US" sz="2000" b="1" dirty="0">
                <a:solidFill>
                  <a:schemeClr val="tx2"/>
                </a:solidFill>
              </a:rPr>
              <a:t>References</a:t>
            </a:r>
            <a:endParaRPr lang="fr-FR" sz="2000" b="1" dirty="0">
              <a:solidFill>
                <a:schemeClr val="tx2"/>
              </a:solidFill>
            </a:endParaRPr>
          </a:p>
        </p:txBody>
      </p:sp>
      <p:sp>
        <p:nvSpPr>
          <p:cNvPr id="3" name="Content Placeholder 2"/>
          <p:cNvSpPr>
            <a:spLocks noGrp="1"/>
          </p:cNvSpPr>
          <p:nvPr>
            <p:ph idx="4294967295"/>
          </p:nvPr>
        </p:nvSpPr>
        <p:spPr>
          <a:xfrm>
            <a:off x="0" y="971550"/>
            <a:ext cx="6858000" cy="3429000"/>
          </a:xfrm>
        </p:spPr>
        <p:txBody>
          <a:bodyPr>
            <a:normAutofit fontScale="92500" lnSpcReduction="20000"/>
          </a:bodyPr>
          <a:lstStyle/>
          <a:p>
            <a:r>
              <a:rPr lang="en-US" sz="1400" dirty="0" err="1">
                <a:solidFill>
                  <a:schemeClr val="tx2"/>
                </a:solidFill>
              </a:rPr>
              <a:t>Altchenko</a:t>
            </a:r>
            <a:r>
              <a:rPr lang="en-US" sz="1400" dirty="0">
                <a:solidFill>
                  <a:schemeClr val="tx2"/>
                </a:solidFill>
              </a:rPr>
              <a:t>, Y. and K.G. </a:t>
            </a:r>
            <a:r>
              <a:rPr lang="en-US" sz="1400" dirty="0" smtClean="0">
                <a:solidFill>
                  <a:schemeClr val="tx2"/>
                </a:solidFill>
              </a:rPr>
              <a:t>Villholth (2013). </a:t>
            </a:r>
            <a:r>
              <a:rPr lang="en-US" sz="1400" dirty="0">
                <a:solidFill>
                  <a:schemeClr val="tx2"/>
                </a:solidFill>
              </a:rPr>
              <a:t>Transboundary aquifer mapping and management in Africa: a </a:t>
            </a:r>
            <a:r>
              <a:rPr lang="en-US" sz="1400" dirty="0" err="1">
                <a:solidFill>
                  <a:schemeClr val="tx2"/>
                </a:solidFill>
              </a:rPr>
              <a:t>harmonised</a:t>
            </a:r>
            <a:r>
              <a:rPr lang="en-US" sz="1400" dirty="0">
                <a:solidFill>
                  <a:schemeClr val="tx2"/>
                </a:solidFill>
              </a:rPr>
              <a:t> approach. </a:t>
            </a:r>
            <a:r>
              <a:rPr lang="en-US" sz="1400" dirty="0" err="1">
                <a:solidFill>
                  <a:schemeClr val="tx2"/>
                </a:solidFill>
              </a:rPr>
              <a:t>Hydrogeol</a:t>
            </a:r>
            <a:r>
              <a:rPr lang="en-US" sz="1400" dirty="0">
                <a:solidFill>
                  <a:schemeClr val="tx2"/>
                </a:solidFill>
              </a:rPr>
              <a:t>. J. 21(7), 1497-1517. DOI 10.1007/s10040-013-1002-3</a:t>
            </a:r>
            <a:r>
              <a:rPr lang="en-US" sz="1400" dirty="0" smtClean="0">
                <a:solidFill>
                  <a:schemeClr val="tx2"/>
                </a:solidFill>
              </a:rPr>
              <a:t>.</a:t>
            </a:r>
          </a:p>
          <a:p>
            <a:endParaRPr lang="en-US" sz="1400" dirty="0" smtClean="0">
              <a:solidFill>
                <a:schemeClr val="tx2"/>
              </a:solidFill>
            </a:endParaRPr>
          </a:p>
          <a:p>
            <a:r>
              <a:rPr lang="en-US" sz="1400" dirty="0" err="1" smtClean="0">
                <a:solidFill>
                  <a:schemeClr val="tx2"/>
                </a:solidFill>
              </a:rPr>
              <a:t>Altchenko</a:t>
            </a:r>
            <a:r>
              <a:rPr lang="en-US" sz="1400" dirty="0" smtClean="0">
                <a:solidFill>
                  <a:schemeClr val="tx2"/>
                </a:solidFill>
              </a:rPr>
              <a:t>, </a:t>
            </a:r>
            <a:r>
              <a:rPr lang="en-US" sz="1400" dirty="0">
                <a:solidFill>
                  <a:schemeClr val="tx2"/>
                </a:solidFill>
              </a:rPr>
              <a:t>Y., </a:t>
            </a:r>
            <a:r>
              <a:rPr lang="en-GB" sz="1400" dirty="0" err="1" smtClean="0">
                <a:solidFill>
                  <a:schemeClr val="tx2"/>
                </a:solidFill>
              </a:rPr>
              <a:t>Lefore</a:t>
            </a:r>
            <a:r>
              <a:rPr lang="en-GB" sz="1400" dirty="0" smtClean="0">
                <a:solidFill>
                  <a:schemeClr val="tx2"/>
                </a:solidFill>
              </a:rPr>
              <a:t>, </a:t>
            </a:r>
            <a:r>
              <a:rPr lang="en-GB" sz="1400" dirty="0">
                <a:solidFill>
                  <a:schemeClr val="tx2"/>
                </a:solidFill>
              </a:rPr>
              <a:t>N., </a:t>
            </a:r>
            <a:r>
              <a:rPr lang="en-GB" sz="1400" dirty="0" smtClean="0">
                <a:solidFill>
                  <a:schemeClr val="tx2"/>
                </a:solidFill>
              </a:rPr>
              <a:t>Villholth, K.G., </a:t>
            </a:r>
            <a:r>
              <a:rPr lang="en-GB" sz="1400" dirty="0" err="1" smtClean="0">
                <a:solidFill>
                  <a:schemeClr val="tx2"/>
                </a:solidFill>
              </a:rPr>
              <a:t>Ebrahim</a:t>
            </a:r>
            <a:r>
              <a:rPr lang="en-GB" sz="1400" dirty="0" smtClean="0">
                <a:solidFill>
                  <a:schemeClr val="tx2"/>
                </a:solidFill>
              </a:rPr>
              <a:t>, </a:t>
            </a:r>
            <a:r>
              <a:rPr lang="en-GB" sz="1400" dirty="0">
                <a:solidFill>
                  <a:schemeClr val="tx2"/>
                </a:solidFill>
              </a:rPr>
              <a:t>G., </a:t>
            </a:r>
            <a:r>
              <a:rPr lang="en-GB" sz="1400" dirty="0" smtClean="0">
                <a:solidFill>
                  <a:schemeClr val="tx2"/>
                </a:solidFill>
              </a:rPr>
              <a:t>Genco, </a:t>
            </a:r>
            <a:r>
              <a:rPr lang="en-GB" sz="1400" dirty="0">
                <a:solidFill>
                  <a:schemeClr val="tx2"/>
                </a:solidFill>
              </a:rPr>
              <a:t>A., </a:t>
            </a:r>
            <a:r>
              <a:rPr lang="en-GB" sz="1400" dirty="0" smtClean="0">
                <a:solidFill>
                  <a:schemeClr val="tx2"/>
                </a:solidFill>
              </a:rPr>
              <a:t>Pierce, </a:t>
            </a:r>
            <a:r>
              <a:rPr lang="en-GB" sz="1400" dirty="0">
                <a:solidFill>
                  <a:schemeClr val="tx2"/>
                </a:solidFill>
              </a:rPr>
              <a:t>K., </a:t>
            </a:r>
            <a:r>
              <a:rPr lang="en-GB" sz="1400" dirty="0" smtClean="0">
                <a:solidFill>
                  <a:schemeClr val="tx2"/>
                </a:solidFill>
              </a:rPr>
              <a:t>Woolf, </a:t>
            </a:r>
            <a:r>
              <a:rPr lang="en-GB" sz="1400" dirty="0">
                <a:solidFill>
                  <a:schemeClr val="tx2"/>
                </a:solidFill>
              </a:rPr>
              <a:t>R., </a:t>
            </a:r>
            <a:r>
              <a:rPr lang="en-ZA" sz="1400" dirty="0" err="1" smtClean="0">
                <a:solidFill>
                  <a:schemeClr val="tx2"/>
                </a:solidFill>
              </a:rPr>
              <a:t>Mosetlhi</a:t>
            </a:r>
            <a:r>
              <a:rPr lang="en-ZA" sz="1400" dirty="0" smtClean="0">
                <a:solidFill>
                  <a:schemeClr val="tx2"/>
                </a:solidFill>
              </a:rPr>
              <a:t>, B.B.T</a:t>
            </a:r>
            <a:r>
              <a:rPr lang="en-ZA" sz="1400" dirty="0">
                <a:solidFill>
                  <a:schemeClr val="tx2"/>
                </a:solidFill>
              </a:rPr>
              <a:t>., </a:t>
            </a:r>
            <a:r>
              <a:rPr lang="en-ZA" sz="1400" dirty="0" smtClean="0">
                <a:solidFill>
                  <a:schemeClr val="tx2"/>
                </a:solidFill>
              </a:rPr>
              <a:t>Moyo, </a:t>
            </a:r>
            <a:r>
              <a:rPr lang="en-ZA" sz="1400" dirty="0">
                <a:solidFill>
                  <a:schemeClr val="tx2"/>
                </a:solidFill>
              </a:rPr>
              <a:t>T., </a:t>
            </a:r>
            <a:r>
              <a:rPr lang="en-ZA" sz="1400" dirty="0" smtClean="0">
                <a:solidFill>
                  <a:schemeClr val="tx2"/>
                </a:solidFill>
              </a:rPr>
              <a:t>Kenabatho, </a:t>
            </a:r>
            <a:r>
              <a:rPr lang="en-ZA" sz="1400" dirty="0">
                <a:solidFill>
                  <a:schemeClr val="tx2"/>
                </a:solidFill>
              </a:rPr>
              <a:t>P</a:t>
            </a:r>
            <a:r>
              <a:rPr lang="en-ZA" sz="1400" dirty="0" smtClean="0">
                <a:solidFill>
                  <a:schemeClr val="tx2"/>
                </a:solidFill>
              </a:rPr>
              <a:t>., </a:t>
            </a:r>
            <a:r>
              <a:rPr lang="en-ZA" sz="1400" dirty="0">
                <a:solidFill>
                  <a:schemeClr val="tx2"/>
                </a:solidFill>
              </a:rPr>
              <a:t>and </a:t>
            </a:r>
            <a:r>
              <a:rPr lang="en-GB" sz="1400" dirty="0" err="1" smtClean="0">
                <a:solidFill>
                  <a:schemeClr val="tx2"/>
                </a:solidFill>
              </a:rPr>
              <a:t>Nijsten</a:t>
            </a:r>
            <a:r>
              <a:rPr lang="en-GB" sz="1400" dirty="0" smtClean="0">
                <a:solidFill>
                  <a:schemeClr val="tx2"/>
                </a:solidFill>
              </a:rPr>
              <a:t>, </a:t>
            </a:r>
            <a:r>
              <a:rPr lang="en-GB" sz="1400" dirty="0">
                <a:solidFill>
                  <a:schemeClr val="tx2"/>
                </a:solidFill>
              </a:rPr>
              <a:t>G. (2016</a:t>
            </a:r>
            <a:r>
              <a:rPr lang="en-GB" sz="1400" dirty="0" smtClean="0">
                <a:solidFill>
                  <a:schemeClr val="tx2"/>
                </a:solidFill>
              </a:rPr>
              <a:t>). </a:t>
            </a:r>
            <a:r>
              <a:rPr lang="en-ZA" sz="1400" dirty="0" smtClean="0">
                <a:solidFill>
                  <a:schemeClr val="tx2"/>
                </a:solidFill>
              </a:rPr>
              <a:t> </a:t>
            </a:r>
            <a:r>
              <a:rPr lang="en-ZA" sz="1400" dirty="0">
                <a:solidFill>
                  <a:schemeClr val="tx2"/>
                </a:solidFill>
              </a:rPr>
              <a:t>Resilience in the </a:t>
            </a:r>
            <a:r>
              <a:rPr lang="en-ZA" sz="1400" dirty="0" smtClean="0">
                <a:solidFill>
                  <a:schemeClr val="tx2"/>
                </a:solidFill>
              </a:rPr>
              <a:t>Limpopo </a:t>
            </a:r>
            <a:r>
              <a:rPr lang="en-ZA" sz="1400" dirty="0">
                <a:solidFill>
                  <a:schemeClr val="tx2"/>
                </a:solidFill>
              </a:rPr>
              <a:t>basin: the potential role of the transboundary </a:t>
            </a:r>
            <a:r>
              <a:rPr lang="en-ZA" sz="1400" dirty="0" err="1" smtClean="0">
                <a:solidFill>
                  <a:schemeClr val="tx2"/>
                </a:solidFill>
              </a:rPr>
              <a:t>Ramotswa</a:t>
            </a:r>
            <a:r>
              <a:rPr lang="en-ZA" sz="1400" dirty="0" smtClean="0">
                <a:solidFill>
                  <a:schemeClr val="tx2"/>
                </a:solidFill>
              </a:rPr>
              <a:t> aquifer. Baseline report. 15 June </a:t>
            </a:r>
            <a:r>
              <a:rPr lang="en-ZA" sz="1400" dirty="0">
                <a:solidFill>
                  <a:schemeClr val="tx2"/>
                </a:solidFill>
              </a:rPr>
              <a:t>2016.</a:t>
            </a:r>
            <a:endParaRPr lang="fr-FR" sz="1400" dirty="0">
              <a:solidFill>
                <a:schemeClr val="tx2"/>
              </a:solidFill>
            </a:endParaRPr>
          </a:p>
          <a:p>
            <a:endParaRPr lang="en-US" sz="1400" dirty="0">
              <a:solidFill>
                <a:schemeClr val="tx2"/>
              </a:solidFill>
            </a:endParaRPr>
          </a:p>
          <a:p>
            <a:r>
              <a:rPr lang="en-US" sz="1400" dirty="0">
                <a:solidFill>
                  <a:schemeClr val="tx2"/>
                </a:solidFill>
              </a:rPr>
              <a:t>IGRAC </a:t>
            </a:r>
            <a:r>
              <a:rPr lang="en-US" sz="1400" dirty="0">
                <a:solidFill>
                  <a:schemeClr val="tx2"/>
                </a:solidFill>
                <a:hlinkClick r:id="rId3"/>
              </a:rPr>
              <a:t>http://</a:t>
            </a:r>
            <a:r>
              <a:rPr lang="en-US" sz="1400" dirty="0" smtClean="0">
                <a:solidFill>
                  <a:schemeClr val="tx2"/>
                </a:solidFill>
                <a:hlinkClick r:id="rId3"/>
              </a:rPr>
              <a:t>www.un-igrac.org</a:t>
            </a:r>
            <a:r>
              <a:rPr lang="en-US" sz="1400" dirty="0" smtClean="0">
                <a:solidFill>
                  <a:schemeClr val="tx2"/>
                </a:solidFill>
              </a:rPr>
              <a:t>, </a:t>
            </a:r>
            <a:endParaRPr lang="en-US" sz="1400" dirty="0">
              <a:solidFill>
                <a:schemeClr val="tx2"/>
              </a:solidFill>
            </a:endParaRPr>
          </a:p>
          <a:p>
            <a:endParaRPr lang="en-US" sz="1400" dirty="0">
              <a:solidFill>
                <a:schemeClr val="tx2"/>
              </a:solidFill>
            </a:endParaRPr>
          </a:p>
          <a:p>
            <a:r>
              <a:rPr lang="en-US" sz="1400" dirty="0">
                <a:solidFill>
                  <a:schemeClr val="tx2"/>
                </a:solidFill>
              </a:rPr>
              <a:t>UNESCO/ISARM (2001</a:t>
            </a:r>
            <a:r>
              <a:rPr lang="en-US" sz="1400" dirty="0" smtClean="0">
                <a:solidFill>
                  <a:schemeClr val="tx2"/>
                </a:solidFill>
              </a:rPr>
              <a:t>). </a:t>
            </a:r>
            <a:r>
              <a:rPr lang="en-US" sz="1400" dirty="0">
                <a:solidFill>
                  <a:schemeClr val="tx2"/>
                </a:solidFill>
              </a:rPr>
              <a:t>Internationally Shared (Transboundary) Aquifer Resources Management – </a:t>
            </a:r>
            <a:r>
              <a:rPr lang="en-US" sz="1400" dirty="0" smtClean="0">
                <a:solidFill>
                  <a:schemeClr val="tx2"/>
                </a:solidFill>
              </a:rPr>
              <a:t>Their </a:t>
            </a:r>
            <a:r>
              <a:rPr lang="en-US" sz="1400" dirty="0">
                <a:solidFill>
                  <a:schemeClr val="tx2"/>
                </a:solidFill>
              </a:rPr>
              <a:t>significance and </a:t>
            </a:r>
            <a:r>
              <a:rPr lang="en-US" sz="1400" dirty="0" smtClean="0">
                <a:solidFill>
                  <a:schemeClr val="tx2"/>
                </a:solidFill>
              </a:rPr>
              <a:t>sustainable management. </a:t>
            </a:r>
            <a:r>
              <a:rPr lang="en-US" sz="1400" dirty="0">
                <a:solidFill>
                  <a:schemeClr val="tx2"/>
                </a:solidFill>
              </a:rPr>
              <a:t>A framework document, IHP-VI, Series on </a:t>
            </a:r>
            <a:r>
              <a:rPr lang="en-US" sz="1400" dirty="0" smtClean="0">
                <a:solidFill>
                  <a:schemeClr val="tx2"/>
                </a:solidFill>
              </a:rPr>
              <a:t>Groundwater </a:t>
            </a:r>
            <a:r>
              <a:rPr lang="en-US" sz="1400" dirty="0">
                <a:solidFill>
                  <a:schemeClr val="tx2"/>
                </a:solidFill>
              </a:rPr>
              <a:t>No 1</a:t>
            </a:r>
            <a:r>
              <a:rPr lang="en-US" sz="1400" dirty="0" smtClean="0">
                <a:solidFill>
                  <a:schemeClr val="tx2"/>
                </a:solidFill>
              </a:rPr>
              <a:t>.</a:t>
            </a:r>
          </a:p>
          <a:p>
            <a:endParaRPr lang="en-US" sz="1400" dirty="0">
              <a:solidFill>
                <a:schemeClr val="tx2"/>
              </a:solidFill>
            </a:endParaRPr>
          </a:p>
          <a:p>
            <a:r>
              <a:rPr lang="en-US" sz="1400" dirty="0" smtClean="0">
                <a:solidFill>
                  <a:schemeClr val="tx2"/>
                </a:solidFill>
              </a:rPr>
              <a:t>Project website: </a:t>
            </a:r>
            <a:r>
              <a:rPr lang="en-GB" sz="1400" dirty="0" smtClean="0">
                <a:solidFill>
                  <a:schemeClr val="tx2"/>
                </a:solidFill>
                <a:hlinkClick r:id="rId4"/>
              </a:rPr>
              <a:t>http</a:t>
            </a:r>
            <a:r>
              <a:rPr lang="en-GB" sz="1400" dirty="0">
                <a:solidFill>
                  <a:schemeClr val="tx2"/>
                </a:solidFill>
                <a:hlinkClick r:id="rId4"/>
              </a:rPr>
              <a:t>://</a:t>
            </a:r>
            <a:r>
              <a:rPr lang="en-GB" sz="1400" dirty="0" smtClean="0">
                <a:solidFill>
                  <a:schemeClr val="tx2"/>
                </a:solidFill>
                <a:hlinkClick r:id="rId4"/>
              </a:rPr>
              <a:t>ramotswa.iwmi.org/</a:t>
            </a:r>
            <a:endParaRPr lang="en-GB" sz="1400" dirty="0" smtClean="0">
              <a:solidFill>
                <a:schemeClr val="tx2"/>
              </a:solidFill>
            </a:endParaRPr>
          </a:p>
          <a:p>
            <a:endParaRPr lang="en-GB" sz="1400" dirty="0">
              <a:solidFill>
                <a:schemeClr val="tx2"/>
              </a:solidFill>
            </a:endParaRPr>
          </a:p>
          <a:p>
            <a:r>
              <a:rPr lang="en-GB" sz="1400" dirty="0" smtClean="0">
                <a:solidFill>
                  <a:schemeClr val="tx2"/>
                </a:solidFill>
              </a:rPr>
              <a:t>RIMS: </a:t>
            </a:r>
            <a:r>
              <a:rPr lang="en-GB" sz="1400" dirty="0" smtClean="0">
                <a:solidFill>
                  <a:schemeClr val="tx2"/>
                </a:solidFill>
                <a:hlinkClick r:id="rId5"/>
              </a:rPr>
              <a:t>https</a:t>
            </a:r>
            <a:r>
              <a:rPr lang="en-GB" sz="1400" dirty="0">
                <a:solidFill>
                  <a:schemeClr val="tx2"/>
                </a:solidFill>
                <a:hlinkClick r:id="rId5"/>
              </a:rPr>
              <a:t>://</a:t>
            </a:r>
            <a:r>
              <a:rPr lang="en-GB" sz="1400" dirty="0" smtClean="0">
                <a:solidFill>
                  <a:schemeClr val="tx2"/>
                </a:solidFill>
                <a:hlinkClick r:id="rId5"/>
              </a:rPr>
              <a:t>ggis.un-igrac.org/ggis-viewer/viewer/ramotswa/public/default</a:t>
            </a:r>
            <a:endParaRPr lang="en-GB" sz="1400" dirty="0">
              <a:solidFill>
                <a:schemeClr val="tx2"/>
              </a:solidFill>
            </a:endParaRPr>
          </a:p>
          <a:p>
            <a:endParaRPr lang="fr-FR" sz="1200" dirty="0">
              <a:solidFill>
                <a:schemeClr val="tx2"/>
              </a:solidFill>
            </a:endParaRPr>
          </a:p>
        </p:txBody>
      </p:sp>
    </p:spTree>
    <p:extLst>
      <p:ext uri="{BB962C8B-B14F-4D97-AF65-F5344CB8AC3E}">
        <p14:creationId xmlns:p14="http://schemas.microsoft.com/office/powerpoint/2010/main" val="1472682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0" t="7505" b="20636"/>
          <a:stretch/>
        </p:blipFill>
        <p:spPr>
          <a:xfrm>
            <a:off x="0" y="0"/>
            <a:ext cx="6858854" cy="3714750"/>
          </a:xfrm>
          <a:prstGeom prst="rect">
            <a:avLst/>
          </a:prstGeom>
        </p:spPr>
      </p:pic>
      <p:sp>
        <p:nvSpPr>
          <p:cNvPr id="4" name="TextBox 3"/>
          <p:cNvSpPr txBox="1"/>
          <p:nvPr/>
        </p:nvSpPr>
        <p:spPr>
          <a:xfrm>
            <a:off x="152400" y="2952750"/>
            <a:ext cx="5489778" cy="1785104"/>
          </a:xfrm>
          <a:prstGeom prst="rect">
            <a:avLst/>
          </a:prstGeom>
          <a:noFill/>
        </p:spPr>
        <p:txBody>
          <a:bodyPr wrap="square" rtlCol="0">
            <a:spAutoFit/>
          </a:bodyPr>
          <a:lstStyle/>
          <a:p>
            <a:r>
              <a:rPr lang="en-US" sz="2700" dirty="0">
                <a:solidFill>
                  <a:schemeClr val="bg1"/>
                </a:solidFill>
              </a:rPr>
              <a:t>Thank </a:t>
            </a:r>
            <a:r>
              <a:rPr lang="en-US" sz="2700" dirty="0" smtClean="0">
                <a:solidFill>
                  <a:schemeClr val="bg1"/>
                </a:solidFill>
              </a:rPr>
              <a:t>You</a:t>
            </a:r>
          </a:p>
          <a:p>
            <a:endParaRPr lang="en-US" sz="2700" dirty="0">
              <a:solidFill>
                <a:schemeClr val="bg1"/>
              </a:solidFill>
            </a:endParaRPr>
          </a:p>
          <a:p>
            <a:endParaRPr lang="en-GB" sz="1400" dirty="0" smtClean="0">
              <a:solidFill>
                <a:schemeClr val="tx2">
                  <a:lumMod val="75000"/>
                </a:schemeClr>
              </a:solidFill>
            </a:endParaRPr>
          </a:p>
          <a:p>
            <a:r>
              <a:rPr lang="en-GB" sz="1400" dirty="0" smtClean="0">
                <a:solidFill>
                  <a:schemeClr val="tx2">
                    <a:lumMod val="75000"/>
                  </a:schemeClr>
                </a:solidFill>
              </a:rPr>
              <a:t>Karen Villholth: </a:t>
            </a:r>
            <a:r>
              <a:rPr lang="en-GB" sz="1400" dirty="0" smtClean="0">
                <a:solidFill>
                  <a:schemeClr val="tx2">
                    <a:lumMod val="75000"/>
                  </a:schemeClr>
                </a:solidFill>
                <a:hlinkClick r:id="rId3"/>
              </a:rPr>
              <a:t>k.villholth@cigar.org</a:t>
            </a:r>
            <a:endParaRPr lang="en-GB" sz="1400" dirty="0" smtClean="0">
              <a:solidFill>
                <a:schemeClr val="tx2">
                  <a:lumMod val="75000"/>
                </a:schemeClr>
              </a:solidFill>
            </a:endParaRPr>
          </a:p>
          <a:p>
            <a:r>
              <a:rPr lang="en-GB" sz="1400" dirty="0" smtClean="0">
                <a:solidFill>
                  <a:schemeClr val="tx2"/>
                </a:solidFill>
              </a:rPr>
              <a:t> </a:t>
            </a:r>
            <a:endParaRPr lang="en-GB" sz="1400" dirty="0">
              <a:solidFill>
                <a:schemeClr val="tx2"/>
              </a:solidFill>
            </a:endParaRPr>
          </a:p>
          <a:p>
            <a:r>
              <a:rPr lang="en-US" sz="1400" dirty="0">
                <a:solidFill>
                  <a:schemeClr val="tx2"/>
                </a:solidFill>
              </a:rPr>
              <a:t>                    </a:t>
            </a:r>
            <a:endParaRPr lang="en-GB" sz="1400" dirty="0">
              <a:solidFill>
                <a:schemeClr val="tx2"/>
              </a:solidFill>
            </a:endParaRPr>
          </a:p>
        </p:txBody>
      </p:sp>
    </p:spTree>
    <p:extLst>
      <p:ext uri="{BB962C8B-B14F-4D97-AF65-F5344CB8AC3E}">
        <p14:creationId xmlns:p14="http://schemas.microsoft.com/office/powerpoint/2010/main" val="4196162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S"/>
          <p:cNvPicPr>
            <a:picLocks noChangeAspect="1" noChangeArrowheads="1"/>
          </p:cNvPicPr>
          <p:nvPr/>
        </p:nvPicPr>
        <p:blipFill>
          <a:blip r:embed="rId3" cstate="print">
            <a:extLst>
              <a:ext uri="{28A0092B-C50C-407E-A947-70E740481C1C}">
                <a14:useLocalDpi xmlns:a14="http://schemas.microsoft.com/office/drawing/2010/main" val="0"/>
              </a:ext>
            </a:extLst>
          </a:blip>
          <a:srcRect l="1131" t="1399" r="1750" b="2069"/>
          <a:stretch>
            <a:fillRect/>
          </a:stretch>
        </p:blipFill>
        <p:spPr bwMode="auto">
          <a:xfrm>
            <a:off x="1062002" y="1836600"/>
            <a:ext cx="4213109" cy="261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285750"/>
            <a:ext cx="6858000" cy="400110"/>
          </a:xfrm>
          <a:prstGeom prst="rect">
            <a:avLst/>
          </a:prstGeom>
          <a:noFill/>
        </p:spPr>
        <p:txBody>
          <a:bodyPr wrap="square" rtlCol="0">
            <a:spAutoFit/>
          </a:bodyPr>
          <a:lstStyle/>
          <a:p>
            <a:pPr algn="ctr">
              <a:spcBef>
                <a:spcPct val="0"/>
              </a:spcBef>
              <a:defRPr/>
            </a:pPr>
            <a:r>
              <a:rPr lang="en-US" sz="2000" b="1" dirty="0">
                <a:solidFill>
                  <a:schemeClr val="tx2"/>
                </a:solidFill>
                <a:latin typeface="Arial" pitchFamily="34" charset="0"/>
                <a:cs typeface="Arial" pitchFamily="34" charset="0"/>
              </a:rPr>
              <a:t>What is a Transboundary Aquifer (TBA)?</a:t>
            </a:r>
            <a:endParaRPr lang="en-GB" sz="2000" b="1" dirty="0">
              <a:solidFill>
                <a:schemeClr val="tx2"/>
              </a:solidFill>
              <a:latin typeface="Arial" pitchFamily="34" charset="0"/>
              <a:cs typeface="Arial" pitchFamily="34" charset="0"/>
            </a:endParaRPr>
          </a:p>
        </p:txBody>
      </p:sp>
      <p:sp>
        <p:nvSpPr>
          <p:cNvPr id="2" name="TextBox 1"/>
          <p:cNvSpPr txBox="1"/>
          <p:nvPr/>
        </p:nvSpPr>
        <p:spPr>
          <a:xfrm>
            <a:off x="4267200" y="4400550"/>
            <a:ext cx="1376506" cy="230832"/>
          </a:xfrm>
          <a:prstGeom prst="rect">
            <a:avLst/>
          </a:prstGeom>
          <a:noFill/>
        </p:spPr>
        <p:txBody>
          <a:bodyPr wrap="square" rtlCol="0">
            <a:spAutoFit/>
          </a:bodyPr>
          <a:lstStyle/>
          <a:p>
            <a:r>
              <a:rPr lang="en-GB" sz="900" i="1" dirty="0"/>
              <a:t>(UNESCO/ISARM, 2001)</a:t>
            </a:r>
            <a:endParaRPr lang="en-GB" sz="900" dirty="0"/>
          </a:p>
        </p:txBody>
      </p:sp>
      <p:sp>
        <p:nvSpPr>
          <p:cNvPr id="10" name="TextBox 9"/>
          <p:cNvSpPr txBox="1"/>
          <p:nvPr/>
        </p:nvSpPr>
        <p:spPr>
          <a:xfrm>
            <a:off x="76200" y="863596"/>
            <a:ext cx="6400799" cy="1046440"/>
          </a:xfrm>
          <a:prstGeom prst="rect">
            <a:avLst/>
          </a:prstGeom>
          <a:noFill/>
        </p:spPr>
        <p:txBody>
          <a:bodyPr wrap="square" rtlCol="0">
            <a:spAutoFit/>
          </a:bodyPr>
          <a:lstStyle>
            <a:defPPr>
              <a:defRPr lang="en-US"/>
            </a:defPPr>
            <a:lvl1pPr>
              <a:defRPr sz="2100" b="1">
                <a:solidFill>
                  <a:srgbClr val="0070C0"/>
                </a:solidFill>
                <a:effectLst>
                  <a:outerShdw blurRad="38100" dist="38100" dir="2700000" algn="tl">
                    <a:srgbClr val="000000">
                      <a:alpha val="43137"/>
                    </a:srgbClr>
                  </a:outerShdw>
                </a:effectLst>
                <a:latin typeface="Arial" pitchFamily="34" charset="0"/>
                <a:cs typeface="Arial" pitchFamily="34" charset="0"/>
              </a:defRPr>
            </a:lvl1pPr>
          </a:lstStyle>
          <a:p>
            <a:r>
              <a:rPr lang="en-US" sz="1400" b="0" dirty="0">
                <a:solidFill>
                  <a:schemeClr val="tx2"/>
                </a:solidFill>
                <a:effectLst/>
              </a:rPr>
              <a:t>DEFINITION</a:t>
            </a:r>
          </a:p>
          <a:p>
            <a:pPr lvl="1"/>
            <a:endParaRPr lang="en-GB" sz="300" dirty="0">
              <a:solidFill>
                <a:schemeClr val="tx2"/>
              </a:solidFill>
            </a:endParaRPr>
          </a:p>
          <a:p>
            <a:pPr lvl="1"/>
            <a:r>
              <a:rPr lang="en-GB" sz="1400" dirty="0" smtClean="0">
                <a:solidFill>
                  <a:schemeClr val="tx2"/>
                </a:solidFill>
              </a:rPr>
              <a:t>A transboundary </a:t>
            </a:r>
            <a:r>
              <a:rPr lang="en-GB" sz="1400" dirty="0">
                <a:solidFill>
                  <a:schemeClr val="tx2"/>
                </a:solidFill>
              </a:rPr>
              <a:t>aquifer </a:t>
            </a:r>
            <a:r>
              <a:rPr lang="en-GB" sz="1400" dirty="0" smtClean="0">
                <a:solidFill>
                  <a:schemeClr val="tx2"/>
                </a:solidFill>
              </a:rPr>
              <a:t>(TBA) or </a:t>
            </a:r>
            <a:r>
              <a:rPr lang="en-GB" sz="1400" dirty="0">
                <a:solidFill>
                  <a:schemeClr val="tx2"/>
                </a:solidFill>
              </a:rPr>
              <a:t>a transboundary aquifer system </a:t>
            </a:r>
            <a:r>
              <a:rPr lang="en-GB" sz="1400" dirty="0" smtClean="0">
                <a:solidFill>
                  <a:schemeClr val="tx2"/>
                </a:solidFill>
              </a:rPr>
              <a:t>is </a:t>
            </a:r>
            <a:r>
              <a:rPr lang="en-GB" sz="1400" dirty="0">
                <a:solidFill>
                  <a:schemeClr val="tx2"/>
                </a:solidFill>
              </a:rPr>
              <a:t>defined as </a:t>
            </a:r>
            <a:r>
              <a:rPr lang="en-GB" sz="1400" dirty="0" smtClean="0">
                <a:solidFill>
                  <a:schemeClr val="tx2"/>
                </a:solidFill>
              </a:rPr>
              <a:t>‘an </a:t>
            </a:r>
            <a:r>
              <a:rPr lang="en-GB" sz="1400" dirty="0">
                <a:solidFill>
                  <a:schemeClr val="tx2"/>
                </a:solidFill>
              </a:rPr>
              <a:t>aquifer or aquifer system, parts of which are situated in different </a:t>
            </a:r>
            <a:r>
              <a:rPr lang="en-GB" sz="1400" dirty="0" smtClean="0">
                <a:solidFill>
                  <a:schemeClr val="tx2"/>
                </a:solidFill>
              </a:rPr>
              <a:t>States’</a:t>
            </a:r>
          </a:p>
          <a:p>
            <a:pPr lvl="1" algn="r"/>
            <a:r>
              <a:rPr lang="en-GB" sz="1400" dirty="0" smtClean="0">
                <a:solidFill>
                  <a:schemeClr val="tx2"/>
                </a:solidFill>
              </a:rPr>
              <a:t>(</a:t>
            </a:r>
            <a:r>
              <a:rPr lang="en-GB" sz="1400" dirty="0">
                <a:solidFill>
                  <a:schemeClr val="tx2"/>
                </a:solidFill>
              </a:rPr>
              <a:t>UN International Law Commission - UNILC)</a:t>
            </a:r>
          </a:p>
          <a:p>
            <a:pPr lvl="1"/>
            <a:r>
              <a:rPr lang="en-GB" sz="300" dirty="0">
                <a:solidFill>
                  <a:schemeClr val="tx2"/>
                </a:solidFill>
              </a:rPr>
              <a:t> </a:t>
            </a:r>
          </a:p>
        </p:txBody>
      </p:sp>
    </p:spTree>
    <p:extLst>
      <p:ext uri="{BB962C8B-B14F-4D97-AF65-F5344CB8AC3E}">
        <p14:creationId xmlns:p14="http://schemas.microsoft.com/office/powerpoint/2010/main" val="160706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532" y="285750"/>
            <a:ext cx="6846570" cy="400110"/>
          </a:xfrm>
          <a:prstGeom prst="rect">
            <a:avLst/>
          </a:prstGeom>
          <a:noFill/>
        </p:spPr>
        <p:txBody>
          <a:bodyPr wrap="square" rtlCol="0">
            <a:spAutoFit/>
          </a:bodyPr>
          <a:lstStyle/>
          <a:p>
            <a:pPr algn="ctr"/>
            <a:r>
              <a:rPr lang="en-US" sz="2000" b="1" dirty="0">
                <a:solidFill>
                  <a:schemeClr val="tx2"/>
                </a:solidFill>
                <a:latin typeface="Arial" pitchFamily="34" charset="0"/>
                <a:cs typeface="Arial" pitchFamily="34" charset="0"/>
              </a:rPr>
              <a:t>Transboundary G</a:t>
            </a:r>
            <a:r>
              <a:rPr lang="en-US" sz="2000" b="1" dirty="0" smtClean="0">
                <a:solidFill>
                  <a:schemeClr val="tx2"/>
                </a:solidFill>
                <a:latin typeface="Arial" pitchFamily="34" charset="0"/>
                <a:cs typeface="Arial" pitchFamily="34" charset="0"/>
              </a:rPr>
              <a:t>roundwater Resources in SADC</a:t>
            </a:r>
            <a:endParaRPr lang="en-GB" sz="2000" b="1" dirty="0">
              <a:solidFill>
                <a:schemeClr val="tx2"/>
              </a:solidFill>
              <a:latin typeface="Arial" pitchFamily="34" charset="0"/>
              <a:cs typeface="Arial" pitchFamily="34" charset="0"/>
            </a:endParaRPr>
          </a:p>
        </p:txBody>
      </p:sp>
      <p:sp>
        <p:nvSpPr>
          <p:cNvPr id="2" name="TextBox 1"/>
          <p:cNvSpPr txBox="1"/>
          <p:nvPr/>
        </p:nvSpPr>
        <p:spPr>
          <a:xfrm>
            <a:off x="5829300" y="3886754"/>
            <a:ext cx="1114706" cy="253916"/>
          </a:xfrm>
          <a:prstGeom prst="rect">
            <a:avLst/>
          </a:prstGeom>
          <a:noFill/>
        </p:spPr>
        <p:txBody>
          <a:bodyPr wrap="square" rtlCol="0">
            <a:spAutoFit/>
          </a:bodyPr>
          <a:lstStyle/>
          <a:p>
            <a:r>
              <a:rPr lang="en-US" sz="1050" dirty="0"/>
              <a:t>(IGRAC, 2015)</a:t>
            </a:r>
            <a:endParaRPr lang="en-GB" sz="1050" dirty="0"/>
          </a:p>
        </p:txBody>
      </p:sp>
      <p:sp>
        <p:nvSpPr>
          <p:cNvPr id="8" name="Rectangle 5"/>
          <p:cNvSpPr>
            <a:spLocks noChangeArrowheads="1"/>
          </p:cNvSpPr>
          <p:nvPr/>
        </p:nvSpPr>
        <p:spPr bwMode="auto">
          <a:xfrm>
            <a:off x="2" y="1020149"/>
            <a:ext cx="3679097" cy="317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a:buFont typeface="Arial" charset="0"/>
              <a:buChar char="•"/>
            </a:pPr>
            <a:endParaRPr lang="en-GB" sz="1350" dirty="0" smtClean="0">
              <a:solidFill>
                <a:schemeClr val="tx2"/>
              </a:solidFill>
            </a:endParaRPr>
          </a:p>
          <a:p>
            <a:pPr marL="214313" indent="-214313">
              <a:buFont typeface="Arial" charset="0"/>
              <a:buChar char="•"/>
            </a:pPr>
            <a:r>
              <a:rPr lang="en-GB" sz="1350" dirty="0" smtClean="0">
                <a:solidFill>
                  <a:schemeClr val="tx2"/>
                </a:solidFill>
              </a:rPr>
              <a:t>33 TBAs identified in SADC</a:t>
            </a:r>
          </a:p>
          <a:p>
            <a:pPr marL="214313" indent="-214313">
              <a:buFont typeface="Arial" charset="0"/>
              <a:buChar char="•"/>
            </a:pPr>
            <a:endParaRPr lang="en-GB" sz="1350" dirty="0" smtClean="0">
              <a:solidFill>
                <a:schemeClr val="tx2"/>
              </a:solidFill>
            </a:endParaRPr>
          </a:p>
          <a:p>
            <a:pPr marL="214313" indent="-214313">
              <a:buFont typeface="Arial" charset="0"/>
              <a:buChar char="•"/>
            </a:pPr>
            <a:endParaRPr lang="en-GB" sz="225" dirty="0" smtClean="0">
              <a:solidFill>
                <a:schemeClr val="tx2"/>
              </a:solidFill>
            </a:endParaRPr>
          </a:p>
          <a:p>
            <a:pPr marL="214313" indent="-214313">
              <a:buFont typeface="Arial" charset="0"/>
              <a:buChar char="•"/>
            </a:pPr>
            <a:r>
              <a:rPr lang="en-GB" sz="1350" dirty="0" smtClean="0">
                <a:solidFill>
                  <a:schemeClr val="tx2"/>
                </a:solidFill>
              </a:rPr>
              <a:t>TBAs area ranges from less than 400 km</a:t>
            </a:r>
            <a:r>
              <a:rPr lang="en-GB" sz="1350" baseline="30000" dirty="0" smtClean="0">
                <a:solidFill>
                  <a:schemeClr val="tx2"/>
                </a:solidFill>
              </a:rPr>
              <a:t>2</a:t>
            </a:r>
            <a:r>
              <a:rPr lang="en-GB" sz="1350" dirty="0" smtClean="0">
                <a:solidFill>
                  <a:schemeClr val="tx2"/>
                </a:solidFill>
              </a:rPr>
              <a:t> to more than 300 000 km</a:t>
            </a:r>
            <a:r>
              <a:rPr lang="en-GB" sz="1350" baseline="30000" dirty="0" smtClean="0">
                <a:solidFill>
                  <a:schemeClr val="tx2"/>
                </a:solidFill>
              </a:rPr>
              <a:t>2</a:t>
            </a:r>
          </a:p>
          <a:p>
            <a:pPr marL="214313" indent="-214313">
              <a:buFont typeface="Arial" charset="0"/>
              <a:buChar char="•"/>
            </a:pPr>
            <a:endParaRPr lang="en-GB" sz="1350" baseline="30000" dirty="0" smtClean="0">
              <a:solidFill>
                <a:schemeClr val="tx2"/>
              </a:solidFill>
            </a:endParaRPr>
          </a:p>
          <a:p>
            <a:pPr marL="214313" indent="-214313">
              <a:buFont typeface="Arial" charset="0"/>
              <a:buChar char="•"/>
            </a:pPr>
            <a:r>
              <a:rPr lang="en-GB" sz="1350" dirty="0" smtClean="0">
                <a:solidFill>
                  <a:schemeClr val="tx2"/>
                </a:solidFill>
              </a:rPr>
              <a:t>If </a:t>
            </a:r>
            <a:r>
              <a:rPr lang="en-GB" sz="1350" b="1" dirty="0" smtClean="0">
                <a:solidFill>
                  <a:schemeClr val="tx2"/>
                </a:solidFill>
              </a:rPr>
              <a:t>properly</a:t>
            </a:r>
            <a:r>
              <a:rPr lang="en-GB" sz="1350" dirty="0" smtClean="0">
                <a:solidFill>
                  <a:schemeClr val="tx2"/>
                </a:solidFill>
              </a:rPr>
              <a:t> and </a:t>
            </a:r>
            <a:r>
              <a:rPr lang="en-GB" sz="1350" b="1" dirty="0" smtClean="0">
                <a:solidFill>
                  <a:schemeClr val="tx2"/>
                </a:solidFill>
              </a:rPr>
              <a:t>conjunctively developed</a:t>
            </a:r>
            <a:r>
              <a:rPr lang="en-GB" sz="1350" dirty="0" smtClean="0">
                <a:solidFill>
                  <a:schemeClr val="tx2"/>
                </a:solidFill>
              </a:rPr>
              <a:t>, </a:t>
            </a:r>
            <a:r>
              <a:rPr lang="en-GB" sz="1350" b="1" dirty="0" smtClean="0">
                <a:solidFill>
                  <a:schemeClr val="tx2"/>
                </a:solidFill>
              </a:rPr>
              <a:t>shared</a:t>
            </a:r>
            <a:r>
              <a:rPr lang="en-GB" sz="1350" dirty="0" smtClean="0">
                <a:solidFill>
                  <a:schemeClr val="tx2"/>
                </a:solidFill>
              </a:rPr>
              <a:t>, </a:t>
            </a:r>
            <a:r>
              <a:rPr lang="en-GB" sz="1350" b="1" dirty="0" smtClean="0">
                <a:solidFill>
                  <a:schemeClr val="tx2"/>
                </a:solidFill>
              </a:rPr>
              <a:t>recharged</a:t>
            </a:r>
            <a:r>
              <a:rPr lang="en-GB" sz="1350" dirty="0" smtClean="0">
                <a:solidFill>
                  <a:schemeClr val="tx2"/>
                </a:solidFill>
              </a:rPr>
              <a:t>, and </a:t>
            </a:r>
            <a:r>
              <a:rPr lang="en-GB" sz="1350" b="1" dirty="0" smtClean="0">
                <a:solidFill>
                  <a:schemeClr val="tx2"/>
                </a:solidFill>
              </a:rPr>
              <a:t>managed</a:t>
            </a:r>
            <a:r>
              <a:rPr lang="en-GB" sz="1350" dirty="0" smtClean="0">
                <a:solidFill>
                  <a:schemeClr val="tx2"/>
                </a:solidFill>
              </a:rPr>
              <a:t> as part of ongoing </a:t>
            </a:r>
            <a:r>
              <a:rPr lang="en-GB" sz="1350" b="1" dirty="0" smtClean="0">
                <a:solidFill>
                  <a:schemeClr val="tx2"/>
                </a:solidFill>
              </a:rPr>
              <a:t>joint collaboration between the states</a:t>
            </a:r>
            <a:r>
              <a:rPr lang="en-GB" sz="1350" dirty="0" smtClean="0">
                <a:solidFill>
                  <a:schemeClr val="tx2"/>
                </a:solidFill>
              </a:rPr>
              <a:t>, groundwater can support:</a:t>
            </a:r>
          </a:p>
          <a:p>
            <a:pPr marL="557213" lvl="1" indent="-214313">
              <a:buFont typeface="Arial" charset="0"/>
              <a:buChar char="•"/>
            </a:pPr>
            <a:r>
              <a:rPr lang="en-GB" sz="1350" dirty="0" smtClean="0">
                <a:solidFill>
                  <a:schemeClr val="tx2"/>
                </a:solidFill>
              </a:rPr>
              <a:t>Domestic water supply</a:t>
            </a:r>
          </a:p>
          <a:p>
            <a:pPr marL="557213" lvl="1" indent="-214313">
              <a:buFont typeface="Arial" charset="0"/>
              <a:buChar char="•"/>
            </a:pPr>
            <a:r>
              <a:rPr lang="en-GB" sz="1350" dirty="0">
                <a:solidFill>
                  <a:schemeClr val="tx2"/>
                </a:solidFill>
              </a:rPr>
              <a:t>D</a:t>
            </a:r>
            <a:r>
              <a:rPr lang="en-GB" sz="1350" dirty="0" smtClean="0">
                <a:solidFill>
                  <a:schemeClr val="tx2"/>
                </a:solidFill>
              </a:rPr>
              <a:t>rought and flood resilience</a:t>
            </a:r>
          </a:p>
          <a:p>
            <a:pPr marL="557213" lvl="1" indent="-214313">
              <a:buFont typeface="Arial" charset="0"/>
              <a:buChar char="•"/>
            </a:pPr>
            <a:r>
              <a:rPr lang="en-GB" sz="1350" dirty="0">
                <a:solidFill>
                  <a:schemeClr val="tx2"/>
                </a:solidFill>
              </a:rPr>
              <a:t>U</a:t>
            </a:r>
            <a:r>
              <a:rPr lang="en-GB" sz="1350" dirty="0" smtClean="0">
                <a:solidFill>
                  <a:schemeClr val="tx2"/>
                </a:solidFill>
              </a:rPr>
              <a:t>rban expansion</a:t>
            </a:r>
          </a:p>
          <a:p>
            <a:pPr marL="557213" lvl="1" indent="-214313">
              <a:buFont typeface="Arial" charset="0"/>
              <a:buChar char="•"/>
            </a:pPr>
            <a:r>
              <a:rPr lang="en-GB" sz="1350" dirty="0">
                <a:solidFill>
                  <a:schemeClr val="tx2"/>
                </a:solidFill>
              </a:rPr>
              <a:t>S</a:t>
            </a:r>
            <a:r>
              <a:rPr lang="en-GB" sz="1350" dirty="0" smtClean="0">
                <a:solidFill>
                  <a:schemeClr val="tx2"/>
                </a:solidFill>
              </a:rPr>
              <a:t>mall-scale agriculture</a:t>
            </a:r>
          </a:p>
          <a:p>
            <a:pPr marL="214313" indent="-214313">
              <a:buFont typeface="Arial" charset="0"/>
              <a:buChar char="•"/>
            </a:pPr>
            <a:endParaRPr lang="en-GB" sz="1350" dirty="0">
              <a:solidFill>
                <a:schemeClr val="tx2"/>
              </a:solidFill>
            </a:endParaRPr>
          </a:p>
        </p:txBody>
      </p:sp>
      <p:pic>
        <p:nvPicPr>
          <p:cNvPr id="9" name="Picture 8"/>
          <p:cNvPicPr>
            <a:picLocks noChangeAspect="1"/>
          </p:cNvPicPr>
          <p:nvPr/>
        </p:nvPicPr>
        <p:blipFill>
          <a:blip r:embed="rId3"/>
          <a:stretch>
            <a:fillRect/>
          </a:stretch>
        </p:blipFill>
        <p:spPr>
          <a:xfrm>
            <a:off x="3679099" y="1048840"/>
            <a:ext cx="3143939" cy="2843913"/>
          </a:xfrm>
          <a:prstGeom prst="rect">
            <a:avLst/>
          </a:prstGeom>
        </p:spPr>
      </p:pic>
    </p:spTree>
    <p:extLst>
      <p:ext uri="{BB962C8B-B14F-4D97-AF65-F5344CB8AC3E}">
        <p14:creationId xmlns:p14="http://schemas.microsoft.com/office/powerpoint/2010/main" val="216698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942334"/>
            <a:ext cx="6858000" cy="32296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indent="-214313">
              <a:spcBef>
                <a:spcPts val="0"/>
              </a:spcBef>
              <a:buFont typeface="Arial" charset="0"/>
              <a:buChar char="•"/>
              <a:defRPr/>
            </a:pPr>
            <a:r>
              <a:rPr lang="en-ZA" sz="1350" dirty="0">
                <a:latin typeface="+mn-lt"/>
                <a:cs typeface="+mn-cs"/>
              </a:rPr>
              <a:t>To be completed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223"/>
            <a:ext cx="6858000" cy="3157055"/>
          </a:xfrm>
          <a:prstGeom prst="rect">
            <a:avLst/>
          </a:prstGeom>
        </p:spPr>
      </p:pic>
      <p:sp>
        <p:nvSpPr>
          <p:cNvPr id="5" name="Rectangle 3"/>
          <p:cNvSpPr txBox="1">
            <a:spLocks noChangeArrowheads="1"/>
          </p:cNvSpPr>
          <p:nvPr/>
        </p:nvSpPr>
        <p:spPr>
          <a:xfrm>
            <a:off x="114300" y="1056634"/>
            <a:ext cx="6858000" cy="32296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indent="-214313">
              <a:spcBef>
                <a:spcPts val="0"/>
              </a:spcBef>
              <a:buFont typeface="Arial" charset="0"/>
              <a:buChar char="•"/>
              <a:defRPr/>
            </a:pPr>
            <a:endParaRPr lang="en-ZA" sz="1350" dirty="0">
              <a:latin typeface="+mn-lt"/>
              <a:cs typeface="+mn-cs"/>
            </a:endParaRPr>
          </a:p>
        </p:txBody>
      </p:sp>
      <p:sp>
        <p:nvSpPr>
          <p:cNvPr id="7" name="TextBox 6"/>
          <p:cNvSpPr txBox="1"/>
          <p:nvPr/>
        </p:nvSpPr>
        <p:spPr>
          <a:xfrm>
            <a:off x="-76200" y="209550"/>
            <a:ext cx="6858000" cy="400110"/>
          </a:xfrm>
          <a:prstGeom prst="rect">
            <a:avLst/>
          </a:prstGeom>
          <a:noFill/>
        </p:spPr>
        <p:txBody>
          <a:bodyPr wrap="square" rtlCol="0">
            <a:spAutoFit/>
          </a:bodyPr>
          <a:lstStyle/>
          <a:p>
            <a:pPr algn="ctr">
              <a:spcBef>
                <a:spcPct val="0"/>
              </a:spcBef>
              <a:defRPr/>
            </a:pPr>
            <a:r>
              <a:rPr lang="en-US" sz="2000" b="1" dirty="0" err="1">
                <a:solidFill>
                  <a:schemeClr val="tx2"/>
                </a:solidFill>
                <a:latin typeface="Arial" pitchFamily="34" charset="0"/>
                <a:cs typeface="Arial" pitchFamily="34" charset="0"/>
              </a:rPr>
              <a:t>Ramotswa</a:t>
            </a:r>
            <a:r>
              <a:rPr lang="en-US" sz="2000" b="1" dirty="0">
                <a:solidFill>
                  <a:schemeClr val="tx2"/>
                </a:solidFill>
                <a:latin typeface="Arial" pitchFamily="34" charset="0"/>
                <a:cs typeface="Arial" pitchFamily="34" charset="0"/>
              </a:rPr>
              <a:t> </a:t>
            </a:r>
            <a:r>
              <a:rPr lang="en-US" sz="2000" b="1" dirty="0" smtClean="0">
                <a:solidFill>
                  <a:schemeClr val="tx2"/>
                </a:solidFill>
                <a:latin typeface="Arial" pitchFamily="34" charset="0"/>
                <a:cs typeface="Arial" pitchFamily="34" charset="0"/>
              </a:rPr>
              <a:t>Aquifer – Limpopo Basin</a:t>
            </a:r>
            <a:endParaRPr lang="en-GB" sz="20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892495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Stampriet</a:t>
            </a:r>
            <a:r>
              <a:rPr lang="en-US" dirty="0" smtClean="0"/>
              <a:t> vs. </a:t>
            </a:r>
            <a:r>
              <a:rPr lang="en-US" dirty="0" err="1" smtClean="0"/>
              <a:t>Ramotswa</a:t>
            </a:r>
            <a:endParaRPr lang="en-ZA" dirty="0"/>
          </a:p>
        </p:txBody>
      </p:sp>
      <p:pic>
        <p:nvPicPr>
          <p:cNvPr id="4" name="Content Placeholder 3"/>
          <p:cNvPicPr>
            <a:picLocks noGrp="1" noChangeAspect="1"/>
          </p:cNvPicPr>
          <p:nvPr>
            <p:ph idx="1"/>
          </p:nvPr>
        </p:nvPicPr>
        <p:blipFill rotWithShape="1">
          <a:blip r:embed="rId3"/>
          <a:srcRect l="1725" t="20203" r="31556" b="24615"/>
          <a:stretch/>
        </p:blipFill>
        <p:spPr>
          <a:xfrm>
            <a:off x="85245" y="1088818"/>
            <a:ext cx="6753137" cy="3254582"/>
          </a:xfrm>
          <a:prstGeom prst="rect">
            <a:avLst/>
          </a:prstGeom>
        </p:spPr>
      </p:pic>
      <p:cxnSp>
        <p:nvCxnSpPr>
          <p:cNvPr id="8" name="Straight Arrow Connector 7"/>
          <p:cNvCxnSpPr/>
          <p:nvPr/>
        </p:nvCxnSpPr>
        <p:spPr>
          <a:xfrm>
            <a:off x="2171700" y="2171700"/>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71700" y="2641898"/>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57500" y="2171700"/>
            <a:ext cx="2286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57500" y="2641898"/>
            <a:ext cx="2286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036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809" y="285750"/>
            <a:ext cx="6846570" cy="400110"/>
          </a:xfrm>
          <a:prstGeom prst="rect">
            <a:avLst/>
          </a:prstGeom>
          <a:noFill/>
        </p:spPr>
        <p:txBody>
          <a:bodyPr wrap="square" rtlCol="0">
            <a:spAutoFit/>
          </a:bodyPr>
          <a:lstStyle/>
          <a:p>
            <a:pPr algn="ctr"/>
            <a:r>
              <a:rPr lang="en-US" sz="2000" b="1" dirty="0">
                <a:solidFill>
                  <a:schemeClr val="tx2"/>
                </a:solidFill>
                <a:latin typeface="Arial" pitchFamily="34" charset="0"/>
                <a:cs typeface="Arial" pitchFamily="34" charset="0"/>
              </a:rPr>
              <a:t>The RAMOTSWA </a:t>
            </a:r>
            <a:r>
              <a:rPr lang="en-US" sz="2000" b="1" dirty="0" smtClean="0">
                <a:solidFill>
                  <a:schemeClr val="tx2"/>
                </a:solidFill>
                <a:latin typeface="Arial" pitchFamily="34" charset="0"/>
                <a:cs typeface="Arial" pitchFamily="34" charset="0"/>
              </a:rPr>
              <a:t>Project </a:t>
            </a:r>
            <a:r>
              <a:rPr lang="en-US" sz="2000" b="1" dirty="0">
                <a:solidFill>
                  <a:schemeClr val="tx2"/>
                </a:solidFill>
                <a:latin typeface="Arial" pitchFamily="34" charset="0"/>
                <a:cs typeface="Arial" pitchFamily="34" charset="0"/>
              </a:rPr>
              <a:t>– </a:t>
            </a:r>
            <a:r>
              <a:rPr lang="en-US" sz="2000" b="1" dirty="0" smtClean="0">
                <a:solidFill>
                  <a:schemeClr val="tx2"/>
                </a:solidFill>
                <a:latin typeface="Arial" pitchFamily="34" charset="0"/>
                <a:cs typeface="Arial" pitchFamily="34" charset="0"/>
              </a:rPr>
              <a:t>Objectives</a:t>
            </a:r>
            <a:endParaRPr lang="en-GB" sz="2000" b="1" dirty="0">
              <a:solidFill>
                <a:schemeClr val="tx2"/>
              </a:solidFill>
              <a:latin typeface="Arial" pitchFamily="34" charset="0"/>
              <a:cs typeface="Arial" pitchFamily="34" charset="0"/>
            </a:endParaRPr>
          </a:p>
        </p:txBody>
      </p:sp>
      <p:sp>
        <p:nvSpPr>
          <p:cNvPr id="8" name="Rectangle 5"/>
          <p:cNvSpPr>
            <a:spLocks noChangeArrowheads="1"/>
          </p:cNvSpPr>
          <p:nvPr/>
        </p:nvSpPr>
        <p:spPr bwMode="auto">
          <a:xfrm>
            <a:off x="11431" y="954562"/>
            <a:ext cx="6846569"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350" b="1" dirty="0">
                <a:solidFill>
                  <a:schemeClr val="tx2"/>
                </a:solidFill>
              </a:rPr>
              <a:t>Overall objectives:</a:t>
            </a:r>
          </a:p>
          <a:p>
            <a:endParaRPr lang="en-GB" sz="450" dirty="0">
              <a:solidFill>
                <a:schemeClr val="tx2"/>
              </a:solidFill>
            </a:endParaRPr>
          </a:p>
          <a:p>
            <a:pPr marL="214313" indent="-214313">
              <a:buFont typeface="Arial" charset="0"/>
              <a:buChar char="•"/>
            </a:pPr>
            <a:r>
              <a:rPr lang="en-GB" sz="1350" dirty="0">
                <a:solidFill>
                  <a:schemeClr val="tx2"/>
                </a:solidFill>
              </a:rPr>
              <a:t>To support a long-term joined vision and cooperation on the shared groundwater resources of the Upper Limpopo region, where the states share significant and valuable underground freshwater resources as well as space for enhanced subsurface water storage.</a:t>
            </a:r>
          </a:p>
          <a:p>
            <a:pPr marL="214313" indent="-214313">
              <a:buFont typeface="Arial" charset="0"/>
              <a:buChar char="•"/>
            </a:pPr>
            <a:endParaRPr lang="en-GB" sz="450" dirty="0">
              <a:solidFill>
                <a:schemeClr val="tx2"/>
              </a:solidFill>
            </a:endParaRPr>
          </a:p>
          <a:p>
            <a:pPr marL="214313" indent="-214313">
              <a:buFont typeface="Arial" charset="0"/>
              <a:buChar char="•"/>
            </a:pPr>
            <a:r>
              <a:rPr lang="en-GB" sz="1350" dirty="0">
                <a:solidFill>
                  <a:schemeClr val="tx2"/>
                </a:solidFill>
              </a:rPr>
              <a:t>To facilitate and promote joint management and better groundwater governance focused on coordination, scientific knowledge, social redress and environmental sustainability, in order to reduce poverty and inequity, increase prosperity, and improve livelihoods and water and food security in the face of climate change and variability.</a:t>
            </a:r>
          </a:p>
          <a:p>
            <a:pPr marL="214313" indent="-214313">
              <a:buFont typeface="Arial" charset="0"/>
              <a:buChar char="•"/>
            </a:pPr>
            <a:endParaRPr lang="en-ZA" sz="1350" dirty="0">
              <a:solidFill>
                <a:schemeClr val="tx2"/>
              </a:solidFill>
            </a:endParaRPr>
          </a:p>
          <a:p>
            <a:r>
              <a:rPr lang="en-GB" sz="1350" b="1" dirty="0">
                <a:solidFill>
                  <a:schemeClr val="tx2"/>
                </a:solidFill>
              </a:rPr>
              <a:t>Diplomacy objectives</a:t>
            </a:r>
            <a:r>
              <a:rPr lang="en-GB" sz="1350" dirty="0">
                <a:solidFill>
                  <a:schemeClr val="tx2"/>
                </a:solidFill>
              </a:rPr>
              <a:t>:</a:t>
            </a:r>
          </a:p>
          <a:p>
            <a:endParaRPr lang="en-GB" sz="450" dirty="0">
              <a:solidFill>
                <a:schemeClr val="tx2"/>
              </a:solidFill>
            </a:endParaRPr>
          </a:p>
          <a:p>
            <a:pPr marL="214313" indent="-214313">
              <a:buFont typeface="Arial" panose="020B0604020202020204" pitchFamily="34" charset="0"/>
              <a:buChar char="•"/>
            </a:pPr>
            <a:r>
              <a:rPr lang="en-GB" sz="1350" dirty="0">
                <a:solidFill>
                  <a:schemeClr val="tx2"/>
                </a:solidFill>
              </a:rPr>
              <a:t>To contribute to the building of trust and transparency in the development and use of groundwater resources in the border region</a:t>
            </a:r>
          </a:p>
          <a:p>
            <a:pPr marL="214313" indent="-214313">
              <a:buFont typeface="Arial" panose="020B0604020202020204" pitchFamily="34" charset="0"/>
              <a:buChar char="•"/>
            </a:pPr>
            <a:endParaRPr lang="en-GB" sz="450" dirty="0">
              <a:solidFill>
                <a:schemeClr val="tx2"/>
              </a:solidFill>
            </a:endParaRPr>
          </a:p>
          <a:p>
            <a:pPr marL="214313" indent="-214313">
              <a:buFont typeface="Arial" panose="020B0604020202020204" pitchFamily="34" charset="0"/>
              <a:buChar char="•"/>
            </a:pPr>
            <a:r>
              <a:rPr lang="en-GB" sz="1350" dirty="0">
                <a:solidFill>
                  <a:schemeClr val="tx2"/>
                </a:solidFill>
              </a:rPr>
              <a:t>To encourage the states to enter into agreements on their shared aquifer(s). </a:t>
            </a:r>
          </a:p>
          <a:p>
            <a:pPr marL="214313" indent="-214313">
              <a:buFont typeface="Arial" charset="0"/>
              <a:buChar char="•"/>
            </a:pPr>
            <a:endParaRPr lang="de-DE" sz="1350" dirty="0">
              <a:solidFill>
                <a:schemeClr val="tx2"/>
              </a:solidFill>
            </a:endParaRPr>
          </a:p>
        </p:txBody>
      </p:sp>
    </p:spTree>
    <p:extLst>
      <p:ext uri="{BB962C8B-B14F-4D97-AF65-F5344CB8AC3E}">
        <p14:creationId xmlns:p14="http://schemas.microsoft.com/office/powerpoint/2010/main" val="2682848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0" y="642938"/>
            <a:ext cx="6846570" cy="334707"/>
          </a:xfrm>
          <a:prstGeom prst="rect">
            <a:avLst/>
          </a:prstGeom>
          <a:noFill/>
        </p:spPr>
        <p:txBody>
          <a:bodyPr wrap="square" rtlCol="0">
            <a:spAutoFit/>
          </a:bodyPr>
          <a:lstStyle/>
          <a:p>
            <a:pPr algn="ctr"/>
            <a:r>
              <a:rPr lang="en-US" sz="1575" b="1" dirty="0">
                <a:solidFill>
                  <a:srgbClr val="0070C0"/>
                </a:solidFill>
                <a:latin typeface="Arial" pitchFamily="34" charset="0"/>
                <a:cs typeface="Arial" pitchFamily="34" charset="0"/>
              </a:rPr>
              <a:t>The RAMOTSWA project </a:t>
            </a:r>
            <a:r>
              <a:rPr lang="en-US" sz="1575" b="1" dirty="0" smtClean="0">
                <a:solidFill>
                  <a:srgbClr val="0070C0"/>
                </a:solidFill>
                <a:latin typeface="Arial" pitchFamily="34" charset="0"/>
                <a:cs typeface="Arial" pitchFamily="34" charset="0"/>
              </a:rPr>
              <a:t>– specific objectives</a:t>
            </a:r>
            <a:endParaRPr lang="en-GB" sz="1575" b="1" dirty="0">
              <a:solidFill>
                <a:srgbClr val="0070C0"/>
              </a:solidFill>
              <a:latin typeface="Arial" pitchFamily="34" charset="0"/>
              <a:cs typeface="Arial" pitchFamily="34" charset="0"/>
            </a:endParaRPr>
          </a:p>
        </p:txBody>
      </p:sp>
      <p:sp>
        <p:nvSpPr>
          <p:cNvPr id="8" name="Rectangle 5"/>
          <p:cNvSpPr>
            <a:spLocks noChangeArrowheads="1"/>
          </p:cNvSpPr>
          <p:nvPr/>
        </p:nvSpPr>
        <p:spPr bwMode="auto">
          <a:xfrm>
            <a:off x="1" y="1020149"/>
            <a:ext cx="684656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GB" sz="1350" dirty="0"/>
          </a:p>
          <a:p>
            <a:pPr marL="342900" indent="-342900">
              <a:buFont typeface="+mj-lt"/>
              <a:buAutoNum type="arabicPeriod"/>
            </a:pPr>
            <a:r>
              <a:rPr lang="en-GB" sz="1350" dirty="0"/>
              <a:t>Increase awareness of the importance and vulnerability of the transboundary Ramotswa Aquifer.</a:t>
            </a:r>
          </a:p>
          <a:p>
            <a:pPr marL="342900" indent="-342900">
              <a:buFont typeface="+mj-lt"/>
              <a:buAutoNum type="arabicPeriod"/>
            </a:pPr>
            <a:r>
              <a:rPr lang="en-GB" sz="1350" dirty="0"/>
              <a:t>Improve understanding of the socioeconomic importance of the aquifer area, and the inequalities in water access and security across the population.</a:t>
            </a:r>
          </a:p>
          <a:p>
            <a:pPr marL="342900" indent="-342900">
              <a:buFont typeface="+mj-lt"/>
              <a:buAutoNum type="arabicPeriod"/>
            </a:pPr>
            <a:r>
              <a:rPr lang="en-GB" sz="1350" dirty="0"/>
              <a:t>Improve understanding of the extent and hydrogeology of the transboundary aquifer resources under present and future climate and population projections. </a:t>
            </a:r>
          </a:p>
          <a:p>
            <a:pPr marL="342900" indent="-342900">
              <a:buFont typeface="+mj-lt"/>
              <a:buAutoNum type="arabicPeriod"/>
            </a:pPr>
            <a:r>
              <a:rPr lang="en-GB" sz="1350" dirty="0"/>
              <a:t>Establish national and cross-border dialogue and cooperation on the Ramotswa Aquifer, and further encourage international cooperation on transboundary aquifers in the Southern African Development Community (SADC) region.</a:t>
            </a:r>
          </a:p>
          <a:p>
            <a:pPr marL="342900" indent="-342900">
              <a:buFont typeface="+mj-lt"/>
              <a:buAutoNum type="arabicPeriod"/>
            </a:pPr>
            <a:r>
              <a:rPr lang="en-GB" sz="1350" dirty="0"/>
              <a:t>Develop tools for shared and harmonized management and monitoring of groundwater resources, aligned with the national water resources management processes. </a:t>
            </a:r>
          </a:p>
          <a:p>
            <a:pPr marL="342900" indent="-342900">
              <a:buFont typeface="+mj-lt"/>
              <a:buAutoNum type="arabicPeriod"/>
            </a:pPr>
            <a:r>
              <a:rPr lang="en-GB" sz="1350" dirty="0"/>
              <a:t>Develop human and institutional capacity for shared and harmonized management and monitoring of groundwater resources.</a:t>
            </a:r>
          </a:p>
          <a:p>
            <a:pPr marL="214313" indent="-214313">
              <a:buFont typeface="Arial" panose="020B0604020202020204" pitchFamily="34" charset="0"/>
              <a:buChar char="•"/>
            </a:pPr>
            <a:endParaRPr lang="en-GB" sz="1350" dirty="0"/>
          </a:p>
          <a:p>
            <a:pPr marL="214313" indent="-214313">
              <a:buFont typeface="Arial" charset="0"/>
              <a:buChar char="•"/>
            </a:pPr>
            <a:endParaRPr lang="de-DE" sz="1350" dirty="0"/>
          </a:p>
        </p:txBody>
      </p:sp>
    </p:spTree>
    <p:extLst>
      <p:ext uri="{BB962C8B-B14F-4D97-AF65-F5344CB8AC3E}">
        <p14:creationId xmlns:p14="http://schemas.microsoft.com/office/powerpoint/2010/main" val="80524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stretch>
            <a:fillRect/>
          </a:stretch>
        </p:blipFill>
        <p:spPr>
          <a:xfrm>
            <a:off x="-2" y="0"/>
            <a:ext cx="3194595" cy="5143500"/>
          </a:xfrm>
          <a:prstGeom prst="rect">
            <a:avLst/>
          </a:prstGeom>
        </p:spPr>
      </p:pic>
      <p:sp>
        <p:nvSpPr>
          <p:cNvPr id="5" name="TextBox 4"/>
          <p:cNvSpPr txBox="1"/>
          <p:nvPr/>
        </p:nvSpPr>
        <p:spPr>
          <a:xfrm>
            <a:off x="1885950" y="2805159"/>
            <a:ext cx="1308643" cy="323165"/>
          </a:xfrm>
          <a:prstGeom prst="rect">
            <a:avLst/>
          </a:prstGeom>
          <a:solidFill>
            <a:schemeClr val="bg1"/>
          </a:solidFill>
        </p:spPr>
        <p:txBody>
          <a:bodyPr wrap="square" rtlCol="0">
            <a:spAutoFit/>
          </a:bodyPr>
          <a:lstStyle/>
          <a:p>
            <a:r>
              <a:rPr lang="en-US" sz="1500" dirty="0">
                <a:solidFill>
                  <a:schemeClr val="tx2"/>
                </a:solidFill>
              </a:rPr>
              <a:t>62.1 (67.0) %</a:t>
            </a:r>
            <a:endParaRPr lang="en-ZA" sz="1500" dirty="0">
              <a:solidFill>
                <a:schemeClr val="tx2"/>
              </a:solidFill>
            </a:endParaRPr>
          </a:p>
        </p:txBody>
      </p:sp>
      <p:sp>
        <p:nvSpPr>
          <p:cNvPr id="6" name="TextBox 5"/>
          <p:cNvSpPr txBox="1"/>
          <p:nvPr/>
        </p:nvSpPr>
        <p:spPr>
          <a:xfrm>
            <a:off x="571500" y="588532"/>
            <a:ext cx="1085850" cy="323165"/>
          </a:xfrm>
          <a:prstGeom prst="rect">
            <a:avLst/>
          </a:prstGeom>
          <a:solidFill>
            <a:schemeClr val="bg1"/>
          </a:solidFill>
        </p:spPr>
        <p:txBody>
          <a:bodyPr wrap="square" rtlCol="0">
            <a:spAutoFit/>
          </a:bodyPr>
          <a:lstStyle/>
          <a:p>
            <a:r>
              <a:rPr lang="en-US" sz="1500" dirty="0">
                <a:solidFill>
                  <a:schemeClr val="tx2"/>
                </a:solidFill>
              </a:rPr>
              <a:t>46 (39.3) %</a:t>
            </a:r>
            <a:endParaRPr lang="en-ZA" sz="1500" dirty="0">
              <a:solidFill>
                <a:schemeClr val="tx2"/>
              </a:solidFill>
            </a:endParaRPr>
          </a:p>
        </p:txBody>
      </p:sp>
      <p:sp>
        <p:nvSpPr>
          <p:cNvPr id="7" name="TextBox 6"/>
          <p:cNvSpPr txBox="1"/>
          <p:nvPr/>
        </p:nvSpPr>
        <p:spPr>
          <a:xfrm>
            <a:off x="936578" y="2206410"/>
            <a:ext cx="1085850" cy="323165"/>
          </a:xfrm>
          <a:prstGeom prst="rect">
            <a:avLst/>
          </a:prstGeom>
          <a:solidFill>
            <a:schemeClr val="bg1"/>
          </a:solidFill>
        </p:spPr>
        <p:txBody>
          <a:bodyPr wrap="square" rtlCol="0">
            <a:spAutoFit/>
          </a:bodyPr>
          <a:lstStyle/>
          <a:p>
            <a:r>
              <a:rPr lang="en-US" sz="1500" dirty="0">
                <a:solidFill>
                  <a:schemeClr val="tx2"/>
                </a:solidFill>
              </a:rPr>
              <a:t>33 (18.4) %</a:t>
            </a:r>
            <a:endParaRPr lang="en-ZA" sz="1500" dirty="0">
              <a:solidFill>
                <a:schemeClr val="tx2"/>
              </a:solidFill>
            </a:endParaRPr>
          </a:p>
        </p:txBody>
      </p:sp>
      <p:sp>
        <p:nvSpPr>
          <p:cNvPr id="8" name="TextBox 7"/>
          <p:cNvSpPr txBox="1"/>
          <p:nvPr/>
        </p:nvSpPr>
        <p:spPr>
          <a:xfrm>
            <a:off x="914400" y="3105242"/>
            <a:ext cx="1108028" cy="323165"/>
          </a:xfrm>
          <a:prstGeom prst="rect">
            <a:avLst/>
          </a:prstGeom>
          <a:solidFill>
            <a:schemeClr val="bg1"/>
          </a:solidFill>
        </p:spPr>
        <p:txBody>
          <a:bodyPr wrap="square" rtlCol="0">
            <a:spAutoFit/>
          </a:bodyPr>
          <a:lstStyle/>
          <a:p>
            <a:r>
              <a:rPr lang="en-US" sz="1500" dirty="0">
                <a:solidFill>
                  <a:schemeClr val="tx2"/>
                </a:solidFill>
              </a:rPr>
              <a:t>24 (19.6) %</a:t>
            </a:r>
            <a:endParaRPr lang="en-ZA" sz="1500" dirty="0">
              <a:solidFill>
                <a:schemeClr val="tx2"/>
              </a:solidFill>
            </a:endParaRPr>
          </a:p>
        </p:txBody>
      </p:sp>
      <p:sp>
        <p:nvSpPr>
          <p:cNvPr id="9" name="TextBox 8"/>
          <p:cNvSpPr txBox="1"/>
          <p:nvPr/>
        </p:nvSpPr>
        <p:spPr>
          <a:xfrm>
            <a:off x="-39928" y="4124371"/>
            <a:ext cx="1106728" cy="323165"/>
          </a:xfrm>
          <a:prstGeom prst="rect">
            <a:avLst/>
          </a:prstGeom>
          <a:solidFill>
            <a:schemeClr val="bg1"/>
          </a:solidFill>
        </p:spPr>
        <p:txBody>
          <a:bodyPr wrap="square" rtlCol="0">
            <a:spAutoFit/>
          </a:bodyPr>
          <a:lstStyle/>
          <a:p>
            <a:r>
              <a:rPr lang="en-US" sz="1500" dirty="0">
                <a:solidFill>
                  <a:schemeClr val="tx2"/>
                </a:solidFill>
              </a:rPr>
              <a:t>46 (20.6) %</a:t>
            </a:r>
            <a:endParaRPr lang="en-ZA" sz="1500" dirty="0">
              <a:solidFill>
                <a:schemeClr val="tx2"/>
              </a:solidFill>
            </a:endParaRPr>
          </a:p>
        </p:txBody>
      </p:sp>
      <p:sp>
        <p:nvSpPr>
          <p:cNvPr id="10" name="TextBox 9"/>
          <p:cNvSpPr txBox="1"/>
          <p:nvPr/>
        </p:nvSpPr>
        <p:spPr>
          <a:xfrm>
            <a:off x="3434956" y="735245"/>
            <a:ext cx="1600200" cy="715581"/>
          </a:xfrm>
          <a:prstGeom prst="rect">
            <a:avLst/>
          </a:prstGeom>
          <a:noFill/>
        </p:spPr>
        <p:txBody>
          <a:bodyPr wrap="square" rtlCol="0">
            <a:spAutoFit/>
          </a:bodyPr>
          <a:lstStyle/>
          <a:p>
            <a:r>
              <a:rPr lang="en-ZA" sz="1350" b="1" dirty="0">
                <a:solidFill>
                  <a:schemeClr val="tx2"/>
                </a:solidFill>
              </a:rPr>
              <a:t>Poverty level (%)</a:t>
            </a:r>
          </a:p>
          <a:p>
            <a:r>
              <a:rPr lang="en-ZA" sz="1350" b="1" dirty="0">
                <a:solidFill>
                  <a:schemeClr val="tx2"/>
                </a:solidFill>
              </a:rPr>
              <a:t>in district</a:t>
            </a:r>
          </a:p>
          <a:p>
            <a:r>
              <a:rPr lang="en-ZA" sz="1350" b="1" dirty="0">
                <a:solidFill>
                  <a:schemeClr val="tx2"/>
                </a:solidFill>
              </a:rPr>
              <a:t>2007 (2010)</a:t>
            </a:r>
            <a:endParaRPr lang="en-ZA" sz="1350" dirty="0">
              <a:solidFill>
                <a:schemeClr val="tx2"/>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8830" b="41968"/>
          <a:stretch/>
        </p:blipFill>
        <p:spPr>
          <a:xfrm>
            <a:off x="3194593" y="2368193"/>
            <a:ext cx="3663407" cy="2775308"/>
          </a:xfrm>
          <a:prstGeom prst="rect">
            <a:avLst/>
          </a:prstGeom>
        </p:spPr>
      </p:pic>
      <p:sp>
        <p:nvSpPr>
          <p:cNvPr id="13" name="TextBox 12"/>
          <p:cNvSpPr txBox="1"/>
          <p:nvPr/>
        </p:nvSpPr>
        <p:spPr>
          <a:xfrm>
            <a:off x="3396160" y="133350"/>
            <a:ext cx="3450409" cy="400110"/>
          </a:xfrm>
          <a:prstGeom prst="rect">
            <a:avLst/>
          </a:prstGeom>
          <a:noFill/>
        </p:spPr>
        <p:txBody>
          <a:bodyPr wrap="square" rtlCol="0">
            <a:spAutoFit/>
          </a:bodyPr>
          <a:lstStyle/>
          <a:p>
            <a:r>
              <a:rPr lang="en-US" sz="2000" b="1" dirty="0" smtClean="0">
                <a:solidFill>
                  <a:schemeClr val="tx2"/>
                </a:solidFill>
                <a:latin typeface="Arial" pitchFamily="34" charset="0"/>
                <a:cs typeface="Arial" pitchFamily="34" charset="0"/>
              </a:rPr>
              <a:t>Socio-economics</a:t>
            </a:r>
            <a:endParaRPr lang="en-GB" sz="2000" b="1" dirty="0">
              <a:solidFill>
                <a:schemeClr val="tx2"/>
              </a:solidFill>
              <a:latin typeface="Arial" pitchFamily="34" charset="0"/>
              <a:cs typeface="Arial" pitchFamily="34" charset="0"/>
            </a:endParaRPr>
          </a:p>
        </p:txBody>
      </p:sp>
      <p:cxnSp>
        <p:nvCxnSpPr>
          <p:cNvPr id="14" name="Straight Connector 13"/>
          <p:cNvCxnSpPr/>
          <p:nvPr/>
        </p:nvCxnSpPr>
        <p:spPr>
          <a:xfrm>
            <a:off x="1752600" y="750114"/>
            <a:ext cx="1682356" cy="161583"/>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648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WMI template PPT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WMI template PPT 2016.potx" id="{5141AC25-4A21-4AF4-B8B0-4FA55B1B13AE}" vid="{7098207B-2B3D-4E1A-AAE8-4B5167E737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IWMI_PPT_Template-4x3_30th</Template>
  <TotalTime>4088</TotalTime>
  <Words>1202</Words>
  <Application>Microsoft Office PowerPoint</Application>
  <PresentationFormat>Custom</PresentationFormat>
  <Paragraphs>167</Paragraphs>
  <Slides>25</Slides>
  <Notes>10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Century Gothic</vt:lpstr>
      <vt:lpstr>Myriad Pro</vt:lpstr>
      <vt:lpstr>Times New Roman</vt:lpstr>
      <vt:lpstr>Custom Design</vt:lpstr>
      <vt:lpstr>IWMI template PPT 2016</vt:lpstr>
      <vt:lpstr>PowerPoint Presentation</vt:lpstr>
      <vt:lpstr>PowerPoint Presentation</vt:lpstr>
      <vt:lpstr>PowerPoint Presentation</vt:lpstr>
      <vt:lpstr>PowerPoint Presentation</vt:lpstr>
      <vt:lpstr>PowerPoint Presentation</vt:lpstr>
      <vt:lpstr>Stampriet vs. Ramotswa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Yvan Altchenko (IWMI-SA)</dc:creator>
  <cp:lastModifiedBy>Villholth, Karen (IWMI-South Africa)</cp:lastModifiedBy>
  <cp:revision>314</cp:revision>
  <cp:lastPrinted>2016-07-15T10:46:00Z</cp:lastPrinted>
  <dcterms:created xsi:type="dcterms:W3CDTF">2013-06-03T10:05:56Z</dcterms:created>
  <dcterms:modified xsi:type="dcterms:W3CDTF">2016-11-27T22:40:03Z</dcterms:modified>
</cp:coreProperties>
</file>