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jpeg" ContentType="image/jpeg"/>
  <Default Extension="jpg" ContentType="image/jpeg"/>
  <Default Extension="tiff" ContentType="image/tiff"/>
  <Default Extension="emf" ContentType="image/x-emf"/>
  <Default Extension="xlsx" ContentType="application/vnd.openxmlformats-officedocument.spreadsheetml.sheet"/>
  <Default Extension="vml" ContentType="application/vnd.openxmlformats-officedocument.vmlDrawing"/>
  <Default Extension="rels" ContentType="application/vnd.openxmlformats-package.relationships+xml"/>
  <Default Extension="wmf" ContentType="image/x-wm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3" r:id="rId2"/>
  </p:sldMasterIdLst>
  <p:notesMasterIdLst>
    <p:notesMasterId r:id="rId55"/>
  </p:notesMasterIdLst>
  <p:handoutMasterIdLst>
    <p:handoutMasterId r:id="rId56"/>
  </p:handoutMasterIdLst>
  <p:sldIdLst>
    <p:sldId id="326" r:id="rId3"/>
    <p:sldId id="429" r:id="rId4"/>
    <p:sldId id="402" r:id="rId5"/>
    <p:sldId id="412" r:id="rId6"/>
    <p:sldId id="413" r:id="rId7"/>
    <p:sldId id="414" r:id="rId8"/>
    <p:sldId id="415" r:id="rId9"/>
    <p:sldId id="417" r:id="rId10"/>
    <p:sldId id="418" r:id="rId11"/>
    <p:sldId id="419" r:id="rId12"/>
    <p:sldId id="421" r:id="rId13"/>
    <p:sldId id="430" r:id="rId14"/>
    <p:sldId id="411" r:id="rId15"/>
    <p:sldId id="410" r:id="rId16"/>
    <p:sldId id="404" r:id="rId17"/>
    <p:sldId id="424" r:id="rId18"/>
    <p:sldId id="422" r:id="rId19"/>
    <p:sldId id="423" r:id="rId20"/>
    <p:sldId id="427" r:id="rId21"/>
    <p:sldId id="425" r:id="rId22"/>
    <p:sldId id="441" r:id="rId23"/>
    <p:sldId id="434" r:id="rId24"/>
    <p:sldId id="435" r:id="rId25"/>
    <p:sldId id="426" r:id="rId26"/>
    <p:sldId id="438" r:id="rId27"/>
    <p:sldId id="439" r:id="rId28"/>
    <p:sldId id="436" r:id="rId29"/>
    <p:sldId id="432" r:id="rId30"/>
    <p:sldId id="433" r:id="rId31"/>
    <p:sldId id="440" r:id="rId32"/>
    <p:sldId id="428" r:id="rId33"/>
    <p:sldId id="380" r:id="rId34"/>
    <p:sldId id="398" r:id="rId35"/>
    <p:sldId id="400" r:id="rId36"/>
    <p:sldId id="397" r:id="rId37"/>
    <p:sldId id="437" r:id="rId38"/>
    <p:sldId id="381" r:id="rId39"/>
    <p:sldId id="382" r:id="rId40"/>
    <p:sldId id="383" r:id="rId41"/>
    <p:sldId id="384" r:id="rId42"/>
    <p:sldId id="385" r:id="rId43"/>
    <p:sldId id="386" r:id="rId44"/>
    <p:sldId id="387" r:id="rId45"/>
    <p:sldId id="388" r:id="rId46"/>
    <p:sldId id="390" r:id="rId47"/>
    <p:sldId id="391" r:id="rId48"/>
    <p:sldId id="392" r:id="rId49"/>
    <p:sldId id="393" r:id="rId50"/>
    <p:sldId id="394" r:id="rId51"/>
    <p:sldId id="395" r:id="rId52"/>
    <p:sldId id="396" r:id="rId53"/>
    <p:sldId id="401" r:id="rId54"/>
  </p:sldIdLst>
  <p:sldSz cx="9144000" cy="6858000" type="screen4x3"/>
  <p:notesSz cx="6797675" cy="9926638"/>
  <p:defaultTextStyle>
    <a:defPPr>
      <a:defRPr lang="en-US"/>
    </a:defPPr>
    <a:lvl1pPr marL="0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3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0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6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3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0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36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3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arvalho Resende, Tales" initials="TCR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300"/>
    <a:srgbClr val="33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651" autoAdjust="0"/>
    <p:restoredTop sz="93371" autoAdjust="0"/>
  </p:normalViewPr>
  <p:slideViewPr>
    <p:cSldViewPr>
      <p:cViewPr>
        <p:scale>
          <a:sx n="80" d="100"/>
          <a:sy n="80" d="100"/>
        </p:scale>
        <p:origin x="832" y="2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5" d="100"/>
          <a:sy n="45" d="100"/>
        </p:scale>
        <p:origin x="-2958" y="-120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notesMaster" Target="notesMasters/notesMaster1.xml"/><Relationship Id="rId56" Type="http://schemas.openxmlformats.org/officeDocument/2006/relationships/handoutMaster" Target="handoutMasters/handoutMaster1.xml"/><Relationship Id="rId57" Type="http://schemas.openxmlformats.org/officeDocument/2006/relationships/commentAuthors" Target="commentAuthors.xml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F5C54C-E75C-4E53-9837-2D9333A2BD7A}" type="datetimeFigureOut">
              <a:rPr lang="en-GB" smtClean="0"/>
              <a:pPr/>
              <a:t>27/11/2016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DCB1FF-6A7B-4CE2-B8BD-05FCC97C779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03878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8E5775-9400-4094-A176-FE42FE30D48B}" type="datetimeFigureOut">
              <a:rPr lang="en-GB" smtClean="0"/>
              <a:pPr/>
              <a:t>27/11/2016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FAE589-A799-4E84-B67F-C2664A093C3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364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3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0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6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3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0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36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3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AE589-A799-4E84-B67F-C2664A093C37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2106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Link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also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considered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AMCOW</a:t>
            </a:r>
          </a:p>
          <a:p>
            <a:endParaRPr lang="fr-FR" dirty="0" smtClean="0"/>
          </a:p>
          <a:p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talked</a:t>
            </a:r>
            <a:r>
              <a:rPr lang="fr-FR" dirty="0" smtClean="0"/>
              <a:t> about to invite Bai</a:t>
            </a:r>
            <a:r>
              <a:rPr lang="fr-FR" baseline="0" dirty="0" smtClean="0"/>
              <a:t> Mass </a:t>
            </a:r>
            <a:r>
              <a:rPr lang="fr-FR" baseline="0" dirty="0" err="1" smtClean="0"/>
              <a:t>Tall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AE589-A799-4E84-B67F-C2664A093C37}" type="slidenum">
              <a:rPr lang="en-GB" smtClean="0"/>
              <a:pPr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3061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29E783-B34F-47FC-BF1D-103E8A27B9C3}" type="slidenum">
              <a:rPr lang="en-US" altLang="en-US"/>
              <a:pPr>
                <a:defRPr/>
              </a:pPr>
              <a:t>‹#›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2031826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63758C-B913-4FE3-9ED2-7D389540149F}" type="slidenum">
              <a:rPr lang="en-US" altLang="en-US"/>
              <a:pPr>
                <a:defRPr/>
              </a:pPr>
              <a:t>‹#›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2184833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515" y="1151930"/>
            <a:ext cx="1839516" cy="317896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2969" y="1151930"/>
            <a:ext cx="5411391" cy="317896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C6DBBD-CB7B-42A1-9CCA-4F905C139351}" type="slidenum">
              <a:rPr lang="en-US" altLang="en-US"/>
              <a:pPr>
                <a:defRPr/>
              </a:pPr>
              <a:t>‹#›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22927062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D87E4-84A6-4AE7-B96F-A9E5329B56BD}" type="datetimeFigureOut">
              <a:rPr lang="fr-FR" smtClean="0"/>
              <a:t>27/11/2016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403F0-05C8-42C8-9993-BC70FDFB7FB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21691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D87E4-84A6-4AE7-B96F-A9E5329B56BD}" type="datetimeFigureOut">
              <a:rPr lang="fr-FR" smtClean="0"/>
              <a:t>27/11/2016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403F0-05C8-42C8-9993-BC70FDFB7FB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39893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D87E4-84A6-4AE7-B96F-A9E5329B56BD}" type="datetimeFigureOut">
              <a:rPr lang="fr-FR" smtClean="0"/>
              <a:t>27/11/2016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403F0-05C8-42C8-9993-BC70FDFB7FB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37062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D87E4-84A6-4AE7-B96F-A9E5329B56BD}" type="datetimeFigureOut">
              <a:rPr lang="fr-FR" smtClean="0"/>
              <a:t>27/11/2016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403F0-05C8-42C8-9993-BC70FDFB7FB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42567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D87E4-84A6-4AE7-B96F-A9E5329B56BD}" type="datetimeFigureOut">
              <a:rPr lang="fr-FR" smtClean="0"/>
              <a:t>27/11/2016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403F0-05C8-42C8-9993-BC70FDFB7FB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36856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D87E4-84A6-4AE7-B96F-A9E5329B56BD}" type="datetimeFigureOut">
              <a:rPr lang="fr-FR" smtClean="0"/>
              <a:t>27/11/2016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403F0-05C8-42C8-9993-BC70FDFB7FB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14687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D87E4-84A6-4AE7-B96F-A9E5329B56BD}" type="datetimeFigureOut">
              <a:rPr lang="fr-FR" smtClean="0"/>
              <a:t>27/11/2016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403F0-05C8-42C8-9993-BC70FDFB7FB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47814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D87E4-84A6-4AE7-B96F-A9E5329B56BD}" type="datetimeFigureOut">
              <a:rPr lang="fr-FR" smtClean="0"/>
              <a:t>27/11/2016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403F0-05C8-42C8-9993-BC70FDFB7FB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2665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7B0F3C-B854-4224-87E9-6A3A5329865E}" type="slidenum">
              <a:rPr lang="en-US" altLang="en-US"/>
              <a:pPr>
                <a:defRPr/>
              </a:pPr>
              <a:t>‹#›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33502587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D87E4-84A6-4AE7-B96F-A9E5329B56BD}" type="datetimeFigureOut">
              <a:rPr lang="fr-FR" smtClean="0"/>
              <a:t>27/11/2016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403F0-05C8-42C8-9993-BC70FDFB7FB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62277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D87E4-84A6-4AE7-B96F-A9E5329B56BD}" type="datetimeFigureOut">
              <a:rPr lang="fr-FR" smtClean="0"/>
              <a:t>27/11/2016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403F0-05C8-42C8-9993-BC70FDFB7FB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00911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D87E4-84A6-4AE7-B96F-A9E5329B56BD}" type="datetimeFigureOut">
              <a:rPr lang="fr-FR" smtClean="0"/>
              <a:t>27/11/2016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403F0-05C8-42C8-9993-BC70FDFB7FB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6318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1456C8-FBFF-425C-9150-C703686DB237}" type="slidenum">
              <a:rPr lang="en-US" altLang="en-US"/>
              <a:pPr>
                <a:defRPr/>
              </a:pPr>
              <a:t>‹#›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2517832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2969" y="3536156"/>
            <a:ext cx="3625453" cy="794742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8" y="3536156"/>
            <a:ext cx="3625453" cy="794742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76730E-851B-483B-8E09-2236EC69DC2A}" type="slidenum">
              <a:rPr lang="en-US" altLang="en-US"/>
              <a:pPr>
                <a:defRPr/>
              </a:pPr>
              <a:t>‹#›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2555506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9D8CED-9909-44C0-9F76-11B864717AD3}" type="slidenum">
              <a:rPr lang="en-US" altLang="en-US"/>
              <a:pPr>
                <a:defRPr/>
              </a:pPr>
              <a:t>‹#›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492403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70089A-A041-4BE3-9793-489E11076EDF}" type="slidenum">
              <a:rPr lang="en-US" altLang="en-US"/>
              <a:pPr>
                <a:defRPr/>
              </a:pPr>
              <a:t>‹#›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2495461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05F16A-E9F0-4094-8511-B449CBA33165}" type="slidenum">
              <a:rPr lang="en-US" altLang="en-US"/>
              <a:pPr>
                <a:defRPr/>
              </a:pPr>
              <a:t>‹#›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3505272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AA6D9D-00BE-45D6-9583-C27AF0D67125}" type="slidenum">
              <a:rPr lang="en-US" altLang="en-US"/>
              <a:pPr>
                <a:defRPr/>
              </a:pPr>
              <a:t>‹#›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2044236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endParaRPr lang="en-US" noProof="0" smtClean="0">
              <a:sym typeface="Helvetica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3145D0-EDBD-4EF8-8673-C2008392287D}" type="slidenum">
              <a:rPr lang="en-US" altLang="en-US"/>
              <a:pPr>
                <a:defRPr/>
              </a:pPr>
              <a:t>‹#›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682055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/>
          </p:cNvSpPr>
          <p:nvPr>
            <p:ph type="title"/>
          </p:nvPr>
        </p:nvSpPr>
        <p:spPr bwMode="auto">
          <a:xfrm>
            <a:off x="892969" y="1151930"/>
            <a:ext cx="7358063" cy="2321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Helvetica Light" charset="0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Grp="1"/>
          </p:cNvSpPr>
          <p:nvPr>
            <p:ph type="body" idx="1"/>
          </p:nvPr>
        </p:nvSpPr>
        <p:spPr bwMode="auto">
          <a:xfrm>
            <a:off x="892969" y="3536156"/>
            <a:ext cx="7358063" cy="794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Helvetica Light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Helvetica Light" charset="0"/>
              </a:rPr>
              <a:t>Second level</a:t>
            </a:r>
          </a:p>
          <a:p>
            <a:pPr lvl="2"/>
            <a:r>
              <a:rPr lang="en-US" altLang="en-US" smtClean="0">
                <a:sym typeface="Helvetica Light" charset="0"/>
              </a:rPr>
              <a:t>Third level</a:t>
            </a:r>
          </a:p>
          <a:p>
            <a:pPr lvl="3"/>
            <a:r>
              <a:rPr lang="en-US" altLang="en-US" smtClean="0">
                <a:sym typeface="Helvetica Light" charset="0"/>
              </a:rPr>
              <a:t>Fourth level</a:t>
            </a:r>
          </a:p>
          <a:p>
            <a:pPr lvl="4"/>
            <a:r>
              <a:rPr lang="en-US" altLang="en-US" smtClean="0">
                <a:sym typeface="Helvetica Light" charset="0"/>
              </a:rPr>
              <a:t>Fifth level</a:t>
            </a:r>
          </a:p>
        </p:txBody>
      </p:sp>
      <p:sp>
        <p:nvSpPr>
          <p:cNvPr id="2" name="Rectangle 3"/>
          <p:cNvSpPr>
            <a:spLocks noGrp="1"/>
          </p:cNvSpPr>
          <p:nvPr>
            <p:ph type="sldNum" sz="quarter" idx="2"/>
          </p:nvPr>
        </p:nvSpPr>
        <p:spPr bwMode="auto">
          <a:xfrm>
            <a:off x="4436939" y="6505277"/>
            <a:ext cx="260077" cy="267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 algn="ctr" defTabSz="410751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0CB4070-C39A-44CF-A7BD-8BB55247C7CC}" type="slidenum">
              <a:rPr lang="en-US" altLang="en-US" sz="2500">
                <a:solidFill>
                  <a:srgbClr val="000000"/>
                </a:solidFill>
                <a:sym typeface="Helvetica Light" charset="0"/>
              </a:rPr>
              <a:pPr algn="ctr" defTabSz="410751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300">
              <a:solidFill>
                <a:srgbClr val="000000"/>
              </a:solidFill>
              <a:sym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86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410751" rtl="0" eaLnBrk="0" fontAlgn="base" hangingPunct="0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+mj-lt"/>
          <a:ea typeface="+mj-ea"/>
          <a:cs typeface="+mj-cs"/>
          <a:sym typeface="Helvetica Light" charset="0"/>
        </a:defRPr>
      </a:lvl1pPr>
      <a:lvl2pPr algn="ctr" defTabSz="410751" rtl="0" eaLnBrk="0" fontAlgn="base" hangingPunct="0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2pPr>
      <a:lvl3pPr algn="ctr" defTabSz="410751" rtl="0" eaLnBrk="0" fontAlgn="base" hangingPunct="0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3pPr>
      <a:lvl4pPr algn="ctr" defTabSz="410751" rtl="0" eaLnBrk="0" fontAlgn="base" hangingPunct="0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4pPr>
      <a:lvl5pPr algn="ctr" defTabSz="410751" rtl="0" eaLnBrk="0" fontAlgn="base" hangingPunct="0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5pPr>
      <a:lvl6pPr marL="321457" algn="ctr" defTabSz="410751" rtl="0" fontAlgn="base" hangingPunct="0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6pPr>
      <a:lvl7pPr marL="642915" algn="ctr" defTabSz="410751" rtl="0" fontAlgn="base" hangingPunct="0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7pPr>
      <a:lvl8pPr marL="964372" algn="ctr" defTabSz="410751" rtl="0" fontAlgn="base" hangingPunct="0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8pPr>
      <a:lvl9pPr marL="1285829" algn="ctr" defTabSz="410751" rtl="0" fontAlgn="base" hangingPunct="0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9pPr>
    </p:titleStyle>
    <p:bodyStyle>
      <a:lvl1pPr algn="l" defTabSz="410751" rtl="0" eaLnBrk="0" fontAlgn="base" hangingPunct="0">
        <a:spcBef>
          <a:spcPts val="2953"/>
        </a:spcBef>
        <a:spcAft>
          <a:spcPct val="0"/>
        </a:spcAft>
        <a:defRPr sz="25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1pPr>
      <a:lvl2pPr marL="160729" algn="l" defTabSz="410751" rtl="0" eaLnBrk="0" fontAlgn="base" hangingPunct="0">
        <a:spcBef>
          <a:spcPts val="2953"/>
        </a:spcBef>
        <a:spcAft>
          <a:spcPct val="0"/>
        </a:spcAft>
        <a:defRPr sz="25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2pPr>
      <a:lvl3pPr marL="321457" algn="l" defTabSz="410751" rtl="0" eaLnBrk="0" fontAlgn="base" hangingPunct="0">
        <a:spcBef>
          <a:spcPts val="2953"/>
        </a:spcBef>
        <a:spcAft>
          <a:spcPct val="0"/>
        </a:spcAft>
        <a:defRPr sz="25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3pPr>
      <a:lvl4pPr marL="482186" algn="l" defTabSz="410751" rtl="0" eaLnBrk="0" fontAlgn="base" hangingPunct="0">
        <a:spcBef>
          <a:spcPts val="2953"/>
        </a:spcBef>
        <a:spcAft>
          <a:spcPct val="0"/>
        </a:spcAft>
        <a:defRPr sz="25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4pPr>
      <a:lvl5pPr marL="642915" algn="l" defTabSz="410751" rtl="0" eaLnBrk="0" fontAlgn="base" hangingPunct="0">
        <a:spcBef>
          <a:spcPts val="2953"/>
        </a:spcBef>
        <a:spcAft>
          <a:spcPct val="0"/>
        </a:spcAft>
        <a:defRPr sz="25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5pPr>
      <a:lvl6pPr marL="964372" algn="l" defTabSz="410751" rtl="0" fontAlgn="base" hangingPunct="0">
        <a:spcBef>
          <a:spcPts val="2953"/>
        </a:spcBef>
        <a:spcAft>
          <a:spcPct val="0"/>
        </a:spcAft>
        <a:defRPr sz="25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6pPr>
      <a:lvl7pPr marL="1285829" algn="l" defTabSz="410751" rtl="0" fontAlgn="base" hangingPunct="0">
        <a:spcBef>
          <a:spcPts val="2953"/>
        </a:spcBef>
        <a:spcAft>
          <a:spcPct val="0"/>
        </a:spcAft>
        <a:defRPr sz="25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7pPr>
      <a:lvl8pPr marL="1607287" algn="l" defTabSz="410751" rtl="0" fontAlgn="base" hangingPunct="0">
        <a:spcBef>
          <a:spcPts val="2953"/>
        </a:spcBef>
        <a:spcAft>
          <a:spcPct val="0"/>
        </a:spcAft>
        <a:defRPr sz="25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8pPr>
      <a:lvl9pPr marL="1928744" algn="l" defTabSz="410751" rtl="0" fontAlgn="base" hangingPunct="0">
        <a:spcBef>
          <a:spcPts val="2953"/>
        </a:spcBef>
        <a:spcAft>
          <a:spcPct val="0"/>
        </a:spcAft>
        <a:defRPr sz="25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9pPr>
    </p:bodyStyle>
    <p:otherStyle>
      <a:defPPr>
        <a:defRPr lang="en-US"/>
      </a:defPPr>
      <a:lvl1pPr marL="0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7D87E4-84A6-4AE7-B96F-A9E5329B56BD}" type="datetimeFigureOut">
              <a:rPr lang="fr-FR" smtClean="0"/>
              <a:t>27/11/2016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A403F0-05C8-42C8-9993-BC70FDFB7FB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6223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4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44.jpe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jpeg"/><Relationship Id="rId5" Type="http://schemas.openxmlformats.org/officeDocument/2006/relationships/image" Target="../media/image51.png"/><Relationship Id="rId6" Type="http://schemas.openxmlformats.org/officeDocument/2006/relationships/image" Target="../media/image52.jpeg"/><Relationship Id="rId7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tiff"/><Relationship Id="rId5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jpeg"/><Relationship Id="rId5" Type="http://schemas.openxmlformats.org/officeDocument/2006/relationships/image" Target="../media/image51.png"/><Relationship Id="rId6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61.png"/><Relationship Id="rId6" Type="http://schemas.openxmlformats.org/officeDocument/2006/relationships/image" Target="../media/image1.png"/><Relationship Id="rId7" Type="http://schemas.openxmlformats.org/officeDocument/2006/relationships/image" Target="../media/image62.png"/><Relationship Id="rId8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6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65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package" Target="../embeddings/Microsoft_Excel_Worksheet1.xlsx"/><Relationship Id="rId6" Type="http://schemas.openxmlformats.org/officeDocument/2006/relationships/image" Target="../media/image66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6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hyperlink" Target="NULL" TargetMode="External"/><Relationship Id="rId5" Type="http://schemas.openxmlformats.org/officeDocument/2006/relationships/image" Target="../media/image25.jpeg"/><Relationship Id="rId6" Type="http://schemas.openxmlformats.org/officeDocument/2006/relationships/image" Target="../media/image26.jpeg"/><Relationship Id="rId7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/>
          <p:cNvSpPr>
            <a:spLocks/>
          </p:cNvSpPr>
          <p:nvPr/>
        </p:nvSpPr>
        <p:spPr bwMode="auto">
          <a:xfrm>
            <a:off x="6609824" y="5828790"/>
            <a:ext cx="1949460" cy="245567"/>
          </a:xfrm>
          <a:custGeom>
            <a:avLst/>
            <a:gdLst>
              <a:gd name="T0" fmla="*/ 2147483647 w 21600"/>
              <a:gd name="T1" fmla="*/ 1045462871 h 21600"/>
              <a:gd name="T2" fmla="*/ 2147483647 w 21600"/>
              <a:gd name="T3" fmla="*/ 1045462871 h 21600"/>
              <a:gd name="T4" fmla="*/ 2147483647 w 21600"/>
              <a:gd name="T5" fmla="*/ 1045462871 h 21600"/>
              <a:gd name="T6" fmla="*/ 2147483647 w 21600"/>
              <a:gd name="T7" fmla="*/ 1045462871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5" tIns="35715" rIns="35715" bIns="35715" anchor="ctr"/>
          <a:lstStyle>
            <a:lvl1pPr algn="l" eaLnBrk="0">
              <a:spcBef>
                <a:spcPts val="4200"/>
              </a:spcBef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algn="l" eaLnBrk="0">
              <a:spcBef>
                <a:spcPts val="4200"/>
              </a:spcBef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algn="l" eaLnBrk="0">
              <a:spcBef>
                <a:spcPts val="4200"/>
              </a:spcBef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algn="l" eaLnBrk="0">
              <a:spcBef>
                <a:spcPts val="4200"/>
              </a:spcBef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algn="l" eaLnBrk="0">
              <a:spcBef>
                <a:spcPts val="4200"/>
              </a:spcBef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584200" eaLnBrk="0" fontAlgn="base" hangingPunct="0">
              <a:spcBef>
                <a:spcPts val="420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584200" eaLnBrk="0" fontAlgn="base" hangingPunct="0">
              <a:spcBef>
                <a:spcPts val="420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584200" eaLnBrk="0" fontAlgn="base" hangingPunct="0">
              <a:spcBef>
                <a:spcPts val="420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584200" eaLnBrk="0" fontAlgn="base" hangingPunct="0">
              <a:spcBef>
                <a:spcPts val="420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ctr" defTabSz="410730" eaLnBrk="1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Trebuchet MS" pitchFamily="34" charset="0"/>
                <a:cs typeface="Trebuchet MS" pitchFamily="34" charset="0"/>
                <a:sym typeface="Trebuchet MS" pitchFamily="34" charset="0"/>
              </a:rPr>
              <a:t>Tales Carvalho Resende</a:t>
            </a:r>
            <a:endParaRPr lang="en-US" altLang="en-US" dirty="0" smtClean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051" name="Line 3"/>
          <p:cNvSpPr>
            <a:spLocks noChangeShapeType="1"/>
          </p:cNvSpPr>
          <p:nvPr/>
        </p:nvSpPr>
        <p:spPr bwMode="auto">
          <a:xfrm>
            <a:off x="560338" y="2634258"/>
            <a:ext cx="8022208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410730" fontAlgn="base" hangingPunct="0">
              <a:spcBef>
                <a:spcPct val="0"/>
              </a:spcBef>
              <a:spcAft>
                <a:spcPct val="0"/>
              </a:spcAft>
            </a:pPr>
            <a:endParaRPr lang="en-GB" sz="2500">
              <a:solidFill>
                <a:srgbClr val="000000"/>
              </a:solidFill>
              <a:sym typeface="Helvetica Light" charset="0"/>
            </a:endParaRPr>
          </a:p>
        </p:txBody>
      </p:sp>
      <p:sp>
        <p:nvSpPr>
          <p:cNvPr id="2052" name="Line 4"/>
          <p:cNvSpPr>
            <a:spLocks noChangeShapeType="1"/>
          </p:cNvSpPr>
          <p:nvPr/>
        </p:nvSpPr>
        <p:spPr bwMode="auto">
          <a:xfrm flipV="1">
            <a:off x="523503" y="5777508"/>
            <a:ext cx="8095878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410730" fontAlgn="base" hangingPunct="0">
              <a:spcBef>
                <a:spcPct val="0"/>
              </a:spcBef>
              <a:spcAft>
                <a:spcPct val="0"/>
              </a:spcAft>
            </a:pPr>
            <a:endParaRPr lang="en-GB" sz="2500">
              <a:solidFill>
                <a:srgbClr val="000000"/>
              </a:solidFill>
              <a:sym typeface="Helvetica Light" charset="0"/>
            </a:endParaRPr>
          </a:p>
        </p:txBody>
      </p:sp>
      <p:sp>
        <p:nvSpPr>
          <p:cNvPr id="2053" name="AutoShape 5"/>
          <p:cNvSpPr>
            <a:spLocks/>
          </p:cNvSpPr>
          <p:nvPr/>
        </p:nvSpPr>
        <p:spPr bwMode="auto">
          <a:xfrm>
            <a:off x="6913206" y="6076590"/>
            <a:ext cx="1761380" cy="196453"/>
          </a:xfrm>
          <a:custGeom>
            <a:avLst/>
            <a:gdLst>
              <a:gd name="T0" fmla="*/ 2147483647 w 21600"/>
              <a:gd name="T1" fmla="*/ 1045462871 h 21600"/>
              <a:gd name="T2" fmla="*/ 2147483647 w 21600"/>
              <a:gd name="T3" fmla="*/ 1045462871 h 21600"/>
              <a:gd name="T4" fmla="*/ 2147483647 w 21600"/>
              <a:gd name="T5" fmla="*/ 1045462871 h 21600"/>
              <a:gd name="T6" fmla="*/ 2147483647 w 21600"/>
              <a:gd name="T7" fmla="*/ 1045462871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5" tIns="35715" rIns="35715" bIns="35715" anchor="ctr"/>
          <a:lstStyle>
            <a:lvl1pPr algn="l" eaLnBrk="0">
              <a:spcBef>
                <a:spcPts val="4200"/>
              </a:spcBef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algn="l" eaLnBrk="0">
              <a:spcBef>
                <a:spcPts val="4200"/>
              </a:spcBef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algn="l" eaLnBrk="0">
              <a:spcBef>
                <a:spcPts val="4200"/>
              </a:spcBef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algn="l" eaLnBrk="0">
              <a:spcBef>
                <a:spcPts val="4200"/>
              </a:spcBef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algn="l" eaLnBrk="0">
              <a:spcBef>
                <a:spcPts val="4200"/>
              </a:spcBef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584200" eaLnBrk="0" fontAlgn="base" hangingPunct="0">
              <a:spcBef>
                <a:spcPts val="420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584200" eaLnBrk="0" fontAlgn="base" hangingPunct="0">
              <a:spcBef>
                <a:spcPts val="420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584200" eaLnBrk="0" fontAlgn="base" hangingPunct="0">
              <a:spcBef>
                <a:spcPts val="420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584200" eaLnBrk="0" fontAlgn="base" hangingPunct="0">
              <a:spcBef>
                <a:spcPts val="420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ctr" defTabSz="410730" eaLnBrk="1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Trebuchet MS" pitchFamily="34" charset="0"/>
                <a:cs typeface="Trebuchet MS" pitchFamily="34" charset="0"/>
                <a:sym typeface="Trebuchet MS" pitchFamily="34" charset="0"/>
              </a:rPr>
              <a:t>28</a:t>
            </a:r>
            <a:r>
              <a:rPr lang="en-US" altLang="en-US" sz="130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Trebuchet MS" pitchFamily="34" charset="0"/>
                <a:cs typeface="Trebuchet MS" pitchFamily="34" charset="0"/>
                <a:sym typeface="Trebuchet MS" pitchFamily="34" charset="0"/>
              </a:rPr>
              <a:t> </a:t>
            </a:r>
            <a:r>
              <a:rPr lang="en-US" altLang="en-US" sz="130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Trebuchet MS" pitchFamily="34" charset="0"/>
                <a:cs typeface="Trebuchet MS" pitchFamily="34" charset="0"/>
                <a:sym typeface="Trebuchet MS" pitchFamily="34" charset="0"/>
              </a:rPr>
              <a:t>November 2016</a:t>
            </a:r>
            <a:endParaRPr lang="en-US" altLang="en-US" dirty="0" smtClean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054" name="AutoShape 6"/>
          <p:cNvSpPr>
            <a:spLocks/>
          </p:cNvSpPr>
          <p:nvPr/>
        </p:nvSpPr>
        <p:spPr bwMode="auto">
          <a:xfrm>
            <a:off x="6377515" y="6203314"/>
            <a:ext cx="2181769" cy="360040"/>
          </a:xfrm>
          <a:custGeom>
            <a:avLst/>
            <a:gdLst>
              <a:gd name="T0" fmla="*/ 2147483647 w 21600"/>
              <a:gd name="T1" fmla="*/ 1045462871 h 21600"/>
              <a:gd name="T2" fmla="*/ 2147483647 w 21600"/>
              <a:gd name="T3" fmla="*/ 1045462871 h 21600"/>
              <a:gd name="T4" fmla="*/ 2147483647 w 21600"/>
              <a:gd name="T5" fmla="*/ 1045462871 h 21600"/>
              <a:gd name="T6" fmla="*/ 2147483647 w 21600"/>
              <a:gd name="T7" fmla="*/ 1045462871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5" tIns="35715" rIns="35715" bIns="35715" anchor="ctr"/>
          <a:lstStyle>
            <a:lvl1pPr algn="l" eaLnBrk="0">
              <a:spcBef>
                <a:spcPts val="4200"/>
              </a:spcBef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algn="l" eaLnBrk="0">
              <a:spcBef>
                <a:spcPts val="4200"/>
              </a:spcBef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algn="l" eaLnBrk="0">
              <a:spcBef>
                <a:spcPts val="4200"/>
              </a:spcBef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algn="l" eaLnBrk="0">
              <a:spcBef>
                <a:spcPts val="4200"/>
              </a:spcBef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algn="l" eaLnBrk="0">
              <a:spcBef>
                <a:spcPts val="4200"/>
              </a:spcBef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584200" eaLnBrk="0" fontAlgn="base" hangingPunct="0">
              <a:spcBef>
                <a:spcPts val="420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584200" eaLnBrk="0" fontAlgn="base" hangingPunct="0">
              <a:spcBef>
                <a:spcPts val="420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584200" eaLnBrk="0" fontAlgn="base" hangingPunct="0">
              <a:spcBef>
                <a:spcPts val="420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584200" eaLnBrk="0" fontAlgn="base" hangingPunct="0">
              <a:spcBef>
                <a:spcPts val="420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ctr" defTabSz="410730" eaLnBrk="1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Trebuchet MS" pitchFamily="34" charset="0"/>
                <a:cs typeface="Trebuchet MS" pitchFamily="34" charset="0"/>
                <a:sym typeface="Trebuchet MS" pitchFamily="34" charset="0"/>
              </a:rPr>
              <a:t>Johannesburg, South Africa</a:t>
            </a:r>
            <a:endParaRPr lang="en-US" altLang="en-US" dirty="0" smtClean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055" name="AutoShape 7"/>
          <p:cNvSpPr>
            <a:spLocks/>
          </p:cNvSpPr>
          <p:nvPr/>
        </p:nvSpPr>
        <p:spPr bwMode="auto">
          <a:xfrm>
            <a:off x="2443387" y="3535041"/>
            <a:ext cx="2369715" cy="5000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5" tIns="35715" rIns="35715" bIns="35715" anchor="ctr"/>
          <a:lstStyle>
            <a:lvl1pPr algn="l" eaLnBrk="0">
              <a:spcBef>
                <a:spcPts val="4200"/>
              </a:spcBef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algn="l" eaLnBrk="0">
              <a:spcBef>
                <a:spcPts val="4200"/>
              </a:spcBef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algn="l" eaLnBrk="0">
              <a:spcBef>
                <a:spcPts val="4200"/>
              </a:spcBef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algn="l" eaLnBrk="0">
              <a:spcBef>
                <a:spcPts val="4200"/>
              </a:spcBef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algn="l" eaLnBrk="0">
              <a:spcBef>
                <a:spcPts val="4200"/>
              </a:spcBef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584200" eaLnBrk="0" fontAlgn="base" hangingPunct="0">
              <a:spcBef>
                <a:spcPts val="420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584200" eaLnBrk="0" fontAlgn="base" hangingPunct="0">
              <a:spcBef>
                <a:spcPts val="420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584200" eaLnBrk="0" fontAlgn="base" hangingPunct="0">
              <a:spcBef>
                <a:spcPts val="420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584200" eaLnBrk="0" fontAlgn="base" hangingPunct="0">
              <a:spcBef>
                <a:spcPts val="420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ctr" defTabSz="410730" eaLnBrk="1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 smtClean="0"/>
          </a:p>
        </p:txBody>
      </p:sp>
      <p:sp>
        <p:nvSpPr>
          <p:cNvPr id="2056" name="Line 8"/>
          <p:cNvSpPr>
            <a:spLocks noChangeShapeType="1"/>
          </p:cNvSpPr>
          <p:nvPr/>
        </p:nvSpPr>
        <p:spPr bwMode="auto">
          <a:xfrm flipV="1">
            <a:off x="514575" y="6573367"/>
            <a:ext cx="8113737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410730" fontAlgn="base" hangingPunct="0">
              <a:spcBef>
                <a:spcPct val="0"/>
              </a:spcBef>
              <a:spcAft>
                <a:spcPct val="0"/>
              </a:spcAft>
            </a:pPr>
            <a:endParaRPr lang="en-GB" sz="2500">
              <a:solidFill>
                <a:srgbClr val="000000"/>
              </a:solidFill>
              <a:sym typeface="Helvetica Light" charset="0"/>
            </a:endParaRPr>
          </a:p>
        </p:txBody>
      </p:sp>
      <p:pic>
        <p:nvPicPr>
          <p:cNvPr id="2059" name="Picture 11" descr="120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45"/>
          <a:stretch>
            <a:fillRect/>
          </a:stretch>
        </p:blipFill>
        <p:spPr bwMode="auto">
          <a:xfrm>
            <a:off x="287458" y="5864544"/>
            <a:ext cx="1397496" cy="677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60" name="Picture 12" descr="SDC_RVB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217" y="5951573"/>
            <a:ext cx="110616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61" name="Line 19"/>
          <p:cNvSpPr>
            <a:spLocks noChangeShapeType="1"/>
          </p:cNvSpPr>
          <p:nvPr/>
        </p:nvSpPr>
        <p:spPr bwMode="auto">
          <a:xfrm flipV="1">
            <a:off x="560338" y="267891"/>
            <a:ext cx="8021092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410730" fontAlgn="base" hangingPunct="0">
              <a:spcBef>
                <a:spcPct val="0"/>
              </a:spcBef>
              <a:spcAft>
                <a:spcPct val="0"/>
              </a:spcAft>
            </a:pPr>
            <a:endParaRPr lang="en-GB" sz="2500">
              <a:solidFill>
                <a:srgbClr val="000000"/>
              </a:solidFill>
              <a:sym typeface="Helvetica Light" charset="0"/>
            </a:endParaRPr>
          </a:p>
        </p:txBody>
      </p:sp>
      <p:sp>
        <p:nvSpPr>
          <p:cNvPr id="2062" name="Line 20"/>
          <p:cNvSpPr>
            <a:spLocks noChangeShapeType="1"/>
          </p:cNvSpPr>
          <p:nvPr/>
        </p:nvSpPr>
        <p:spPr bwMode="auto">
          <a:xfrm flipV="1">
            <a:off x="514575" y="6618015"/>
            <a:ext cx="8113737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410730" fontAlgn="base" hangingPunct="0">
              <a:spcBef>
                <a:spcPct val="0"/>
              </a:spcBef>
              <a:spcAft>
                <a:spcPct val="0"/>
              </a:spcAft>
            </a:pPr>
            <a:endParaRPr lang="en-GB" sz="2500">
              <a:solidFill>
                <a:srgbClr val="000000"/>
              </a:solidFill>
              <a:sym typeface="Helvetica Light" charset="0"/>
            </a:endParaRPr>
          </a:p>
        </p:txBody>
      </p:sp>
      <p:sp>
        <p:nvSpPr>
          <p:cNvPr id="2063" name="Line 21"/>
          <p:cNvSpPr>
            <a:spLocks noChangeShapeType="1"/>
          </p:cNvSpPr>
          <p:nvPr/>
        </p:nvSpPr>
        <p:spPr bwMode="auto">
          <a:xfrm flipV="1">
            <a:off x="523503" y="5738441"/>
            <a:ext cx="8095878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410730" fontAlgn="base" hangingPunct="0">
              <a:spcBef>
                <a:spcPct val="0"/>
              </a:spcBef>
              <a:spcAft>
                <a:spcPct val="0"/>
              </a:spcAft>
            </a:pPr>
            <a:endParaRPr lang="en-GB" sz="2500">
              <a:solidFill>
                <a:srgbClr val="000000"/>
              </a:solidFill>
              <a:sym typeface="Helvetica Light" charset="0"/>
            </a:endParaRPr>
          </a:p>
        </p:txBody>
      </p:sp>
      <p:sp>
        <p:nvSpPr>
          <p:cNvPr id="2064" name="Line 22"/>
          <p:cNvSpPr>
            <a:spLocks noChangeShapeType="1"/>
          </p:cNvSpPr>
          <p:nvPr/>
        </p:nvSpPr>
        <p:spPr bwMode="auto">
          <a:xfrm>
            <a:off x="559222" y="2681139"/>
            <a:ext cx="8022208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410730" fontAlgn="base" hangingPunct="0">
              <a:spcBef>
                <a:spcPct val="0"/>
              </a:spcBef>
              <a:spcAft>
                <a:spcPct val="0"/>
              </a:spcAft>
            </a:pPr>
            <a:endParaRPr lang="en-GB" sz="2500">
              <a:solidFill>
                <a:srgbClr val="000000"/>
              </a:solidFill>
              <a:sym typeface="Helvetica Light" charset="0"/>
            </a:endParaRPr>
          </a:p>
        </p:txBody>
      </p:sp>
      <p:sp>
        <p:nvSpPr>
          <p:cNvPr id="2065" name="Line 23"/>
          <p:cNvSpPr>
            <a:spLocks noChangeShapeType="1"/>
          </p:cNvSpPr>
          <p:nvPr/>
        </p:nvSpPr>
        <p:spPr bwMode="auto">
          <a:xfrm>
            <a:off x="559222" y="321469"/>
            <a:ext cx="8022208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410730" fontAlgn="base" hangingPunct="0">
              <a:spcBef>
                <a:spcPct val="0"/>
              </a:spcBef>
              <a:spcAft>
                <a:spcPct val="0"/>
              </a:spcAft>
            </a:pPr>
            <a:endParaRPr lang="en-GB" sz="2500">
              <a:solidFill>
                <a:srgbClr val="000000"/>
              </a:solidFill>
              <a:sym typeface="Helvetica Light" charset="0"/>
            </a:endParaRPr>
          </a:p>
        </p:txBody>
      </p:sp>
      <p:sp>
        <p:nvSpPr>
          <p:cNvPr id="2066" name="AutoShape 24"/>
          <p:cNvSpPr>
            <a:spLocks/>
          </p:cNvSpPr>
          <p:nvPr/>
        </p:nvSpPr>
        <p:spPr bwMode="auto">
          <a:xfrm>
            <a:off x="107504" y="3618544"/>
            <a:ext cx="8856984" cy="1299379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5" tIns="35715" rIns="35715" bIns="35715" anchor="ctr"/>
          <a:lstStyle>
            <a:lvl1pPr algn="l" eaLnBrk="0">
              <a:spcBef>
                <a:spcPts val="4200"/>
              </a:spcBef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algn="l" eaLnBrk="0">
              <a:spcBef>
                <a:spcPts val="4200"/>
              </a:spcBef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algn="l" eaLnBrk="0">
              <a:spcBef>
                <a:spcPts val="4200"/>
              </a:spcBef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algn="l" eaLnBrk="0">
              <a:spcBef>
                <a:spcPts val="4200"/>
              </a:spcBef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algn="l" eaLnBrk="0">
              <a:spcBef>
                <a:spcPts val="4200"/>
              </a:spcBef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584200" eaLnBrk="0" fontAlgn="base" hangingPunct="0">
              <a:spcBef>
                <a:spcPts val="420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584200" eaLnBrk="0" fontAlgn="base" hangingPunct="0">
              <a:spcBef>
                <a:spcPts val="420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584200" eaLnBrk="0" fontAlgn="base" hangingPunct="0">
              <a:spcBef>
                <a:spcPts val="420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584200" eaLnBrk="0" fontAlgn="base" hangingPunct="0">
              <a:spcBef>
                <a:spcPts val="420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altLang="en-US" sz="24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Trebuchet MS Bold" charset="0"/>
                <a:cs typeface="Trebuchet MS Bold" charset="0"/>
                <a:sym typeface="Trebuchet MS Bold" charset="0"/>
              </a:rPr>
              <a:t>Sharing experiences and lessons learnt on </a:t>
            </a:r>
            <a:r>
              <a:rPr lang="en-US" altLang="en-US" sz="2400" b="1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Trebuchet MS Bold" charset="0"/>
                <a:cs typeface="Trebuchet MS Bold" charset="0"/>
                <a:sym typeface="Trebuchet MS Bold" charset="0"/>
              </a:rPr>
              <a:t>t</a:t>
            </a:r>
            <a:r>
              <a:rPr lang="en-US" alt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Trebuchet MS Bold" charset="0"/>
                <a:cs typeface="Trebuchet MS Bold" charset="0"/>
                <a:sym typeface="Trebuchet MS Bold" charset="0"/>
              </a:rPr>
              <a:t>ransboundary</a:t>
            </a:r>
            <a:r>
              <a:rPr lang="en-US" altLang="en-US" sz="24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Trebuchet MS Bold" charset="0"/>
                <a:cs typeface="Trebuchet MS Bold" charset="0"/>
                <a:sym typeface="Trebuchet MS Bold" charset="0"/>
              </a:rPr>
              <a:t> aquifer cooperation in the SADC region: </a:t>
            </a:r>
          </a:p>
          <a:p>
            <a:pPr algn="ctr">
              <a:spcBef>
                <a:spcPts val="0"/>
              </a:spcBef>
            </a:pPr>
            <a:r>
              <a:rPr lang="en-US" altLang="en-US" sz="24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Trebuchet MS Bold" charset="0"/>
                <a:cs typeface="Trebuchet MS Bold" charset="0"/>
                <a:sym typeface="Trebuchet MS Bold" charset="0"/>
              </a:rPr>
              <a:t>the </a:t>
            </a:r>
            <a:r>
              <a:rPr lang="en-US" alt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Trebuchet MS Bold" charset="0"/>
                <a:cs typeface="Trebuchet MS Bold" charset="0"/>
                <a:sym typeface="Trebuchet MS Bold" charset="0"/>
              </a:rPr>
              <a:t>Stampriet</a:t>
            </a:r>
            <a:r>
              <a:rPr lang="en-US" altLang="en-US" sz="24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Trebuchet MS Bold" charset="0"/>
                <a:cs typeface="Trebuchet MS Bold" charset="0"/>
                <a:sym typeface="Trebuchet MS Bold" charset="0"/>
              </a:rPr>
              <a:t> </a:t>
            </a:r>
            <a:r>
              <a:rPr lang="en-US" alt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Trebuchet MS Bold" charset="0"/>
                <a:cs typeface="Trebuchet MS Bold" charset="0"/>
                <a:sym typeface="Trebuchet MS Bold" charset="0"/>
              </a:rPr>
              <a:t>Transboundary</a:t>
            </a:r>
            <a:r>
              <a:rPr lang="en-US" altLang="en-US" sz="24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Trebuchet MS Bold" charset="0"/>
                <a:cs typeface="Trebuchet MS Bold" charset="0"/>
                <a:sym typeface="Trebuchet MS Bold" charset="0"/>
              </a:rPr>
              <a:t> Aquifer System (STAS) assessment</a:t>
            </a:r>
          </a:p>
          <a:p>
            <a:pPr algn="ctr">
              <a:spcBef>
                <a:spcPts val="1200"/>
              </a:spcBef>
            </a:pPr>
            <a:endParaRPr lang="en-US" altLang="en-US" sz="2000" b="1" dirty="0" smtClean="0">
              <a:solidFill>
                <a:schemeClr val="accent1">
                  <a:lumMod val="75000"/>
                </a:schemeClr>
              </a:solidFill>
              <a:latin typeface="+mj-lt"/>
              <a:ea typeface="Trebuchet MS Bold" charset="0"/>
              <a:cs typeface="Trebuchet MS Bold" charset="0"/>
              <a:sym typeface="Trebuchet MS Bold" charset="0"/>
            </a:endParaRPr>
          </a:p>
          <a:p>
            <a:pPr algn="ctr">
              <a:spcBef>
                <a:spcPts val="0"/>
              </a:spcBef>
              <a:spcAft>
                <a:spcPts val="1000"/>
              </a:spcAft>
            </a:pPr>
            <a:r>
              <a:rPr lang="fr-FR" sz="1400" b="1" i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Calibri"/>
                <a:cs typeface="Times New Roman"/>
                <a:sym typeface="Trebuchet MS Bold" charset="0"/>
              </a:rPr>
              <a:t>2</a:t>
            </a:r>
            <a:r>
              <a:rPr lang="fr-FR" sz="1400" b="1" i="1" baseline="3000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Calibri"/>
                <a:cs typeface="Times New Roman"/>
                <a:sym typeface="Trebuchet MS Bold" charset="0"/>
              </a:rPr>
              <a:t>nd</a:t>
            </a:r>
            <a:r>
              <a:rPr lang="fr-FR" sz="1400" b="1" i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Calibri"/>
                <a:cs typeface="Times New Roman"/>
                <a:sym typeface="Trebuchet MS Bold" charset="0"/>
              </a:rPr>
              <a:t> </a:t>
            </a:r>
            <a:r>
              <a:rPr lang="fr-FR" sz="1400" b="1" i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Calibri"/>
                <a:cs typeface="Times New Roman"/>
                <a:sym typeface="Trebuchet MS Bold" charset="0"/>
              </a:rPr>
              <a:t>Regional</a:t>
            </a:r>
            <a:r>
              <a:rPr lang="fr-FR" sz="1400" b="1" i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Calibri"/>
                <a:cs typeface="Times New Roman"/>
                <a:sym typeface="Trebuchet MS Bold" charset="0"/>
              </a:rPr>
              <a:t> Meeting on Tools for the </a:t>
            </a:r>
            <a:r>
              <a:rPr lang="fr-FR" sz="1400" b="1" i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Calibri"/>
                <a:cs typeface="Times New Roman"/>
                <a:sym typeface="Trebuchet MS Bold" charset="0"/>
              </a:rPr>
              <a:t>Sustainable</a:t>
            </a:r>
            <a:r>
              <a:rPr lang="fr-FR" sz="1400" b="1" i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Calibri"/>
                <a:cs typeface="Times New Roman"/>
                <a:sym typeface="Trebuchet MS Bold" charset="0"/>
              </a:rPr>
              <a:t> Management of </a:t>
            </a:r>
            <a:r>
              <a:rPr lang="fr-FR" sz="1400" b="1" i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Calibri"/>
                <a:cs typeface="Times New Roman"/>
                <a:sym typeface="Trebuchet MS Bold" charset="0"/>
              </a:rPr>
              <a:t>Transboundary</a:t>
            </a:r>
            <a:r>
              <a:rPr lang="fr-FR" sz="1400" b="1" i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Calibri"/>
                <a:cs typeface="Times New Roman"/>
                <a:sym typeface="Trebuchet MS Bold" charset="0"/>
              </a:rPr>
              <a:t> </a:t>
            </a:r>
            <a:r>
              <a:rPr lang="fr-FR" sz="1400" b="1" i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Calibri"/>
                <a:cs typeface="Times New Roman"/>
                <a:sym typeface="Trebuchet MS Bold" charset="0"/>
              </a:rPr>
              <a:t>Aquifers</a:t>
            </a:r>
            <a:endParaRPr lang="fr-FR" sz="1400" b="1" i="1" dirty="0">
              <a:solidFill>
                <a:schemeClr val="accent1">
                  <a:lumMod val="75000"/>
                </a:schemeClr>
              </a:solidFill>
              <a:latin typeface="+mj-lt"/>
              <a:ea typeface="Calibri"/>
              <a:cs typeface="Times New Roman"/>
              <a:sym typeface="Trebuchet MS Bold" charset="0"/>
            </a:endParaRPr>
          </a:p>
          <a:p>
            <a:pPr algn="ctr">
              <a:spcBef>
                <a:spcPts val="0"/>
              </a:spcBef>
            </a:pPr>
            <a:r>
              <a:rPr lang="fr-FR" sz="1400" i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Calibri"/>
                <a:cs typeface="Times New Roman"/>
                <a:sym typeface="Trebuchet MS Bold" charset="0"/>
              </a:rPr>
              <a:t>28 </a:t>
            </a:r>
            <a:r>
              <a:rPr lang="fr-FR" sz="1400" i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Calibri"/>
                <a:cs typeface="Times New Roman"/>
                <a:sym typeface="Trebuchet MS Bold" charset="0"/>
              </a:rPr>
              <a:t>November</a:t>
            </a:r>
            <a:r>
              <a:rPr lang="fr-FR" sz="1400" i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Calibri"/>
                <a:cs typeface="Times New Roman"/>
                <a:sym typeface="Trebuchet MS Bold" charset="0"/>
              </a:rPr>
              <a:t> – 02 </a:t>
            </a:r>
            <a:r>
              <a:rPr lang="fr-FR" sz="1400" i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Calibri"/>
                <a:cs typeface="Times New Roman"/>
                <a:sym typeface="Trebuchet MS Bold" charset="0"/>
              </a:rPr>
              <a:t>December</a:t>
            </a:r>
            <a:r>
              <a:rPr lang="fr-FR" sz="1400" i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Calibri"/>
                <a:cs typeface="Times New Roman"/>
                <a:sym typeface="Trebuchet MS Bold" charset="0"/>
              </a:rPr>
              <a:t> </a:t>
            </a:r>
            <a:r>
              <a:rPr lang="fr-FR" sz="1400" i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Calibri"/>
                <a:cs typeface="Times New Roman"/>
                <a:sym typeface="Trebuchet MS Bold" charset="0"/>
              </a:rPr>
              <a:t>2016</a:t>
            </a:r>
          </a:p>
        </p:txBody>
      </p:sp>
      <p:pic>
        <p:nvPicPr>
          <p:cNvPr id="2069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741" y="5933778"/>
            <a:ext cx="663029" cy="50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308" y="5900290"/>
            <a:ext cx="535781" cy="555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627" y="5883548"/>
            <a:ext cx="475506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30" descr="tile_paper_medgray"/>
          <p:cNvSpPr>
            <a:spLocks/>
          </p:cNvSpPr>
          <p:nvPr/>
        </p:nvSpPr>
        <p:spPr bwMode="auto">
          <a:xfrm>
            <a:off x="4535913" y="-70095"/>
            <a:ext cx="72176" cy="461661"/>
          </a:xfrm>
          <a:prstGeom prst="rect">
            <a:avLst/>
          </a:prstGeom>
          <a:noFill/>
          <a:ln>
            <a:noFill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wrap="none" lIns="35715" tIns="35715" rIns="35715" bIns="35715" anchor="ctr">
            <a:spAutoFit/>
          </a:bodyPr>
          <a:lstStyle/>
          <a:p>
            <a:pPr algn="ctr" defTabSz="4107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fr-FR" altLang="fr-FR" sz="2500">
              <a:solidFill>
                <a:srgbClr val="000000"/>
              </a:solidFill>
              <a:sym typeface="Helvetica Light" charset="0"/>
            </a:endParaRPr>
          </a:p>
        </p:txBody>
      </p:sp>
      <p:sp>
        <p:nvSpPr>
          <p:cNvPr id="3" name="Rectangle 31" descr="tile_paper_medgray"/>
          <p:cNvSpPr>
            <a:spLocks/>
          </p:cNvSpPr>
          <p:nvPr/>
        </p:nvSpPr>
        <p:spPr bwMode="auto">
          <a:xfrm>
            <a:off x="4519591" y="868569"/>
            <a:ext cx="104818" cy="245255"/>
          </a:xfrm>
          <a:prstGeom prst="rect">
            <a:avLst/>
          </a:prstGeom>
          <a:noFill/>
          <a:ln>
            <a:noFill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wrap="none" lIns="35715" tIns="35715" rIns="35715" bIns="35715" anchor="ctr">
            <a:spAutoFit/>
          </a:bodyPr>
          <a:lstStyle/>
          <a:p>
            <a:pPr algn="ctr" defTabSz="4107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fr-FR" sz="11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  <a:sym typeface="Helvetica Light" charset="0"/>
              </a:rPr>
              <a:t> </a:t>
            </a:r>
            <a:endParaRPr lang="en-GB" altLang="fr-FR" sz="2500">
              <a:solidFill>
                <a:srgbClr val="000000"/>
              </a:solidFill>
              <a:sym typeface="Helvetica Light" charset="0"/>
            </a:endParaRPr>
          </a:p>
        </p:txBody>
      </p:sp>
      <p:sp>
        <p:nvSpPr>
          <p:cNvPr id="4" name="Rectangle 32" descr="tile_paper_medgray"/>
          <p:cNvSpPr>
            <a:spLocks/>
          </p:cNvSpPr>
          <p:nvPr/>
        </p:nvSpPr>
        <p:spPr bwMode="auto">
          <a:xfrm>
            <a:off x="4519591" y="1745911"/>
            <a:ext cx="104818" cy="245255"/>
          </a:xfrm>
          <a:prstGeom prst="rect">
            <a:avLst/>
          </a:prstGeom>
          <a:noFill/>
          <a:ln>
            <a:noFill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wrap="none" lIns="35715" tIns="35715" rIns="35715" bIns="35715" anchor="ctr">
            <a:spAutoFit/>
          </a:bodyPr>
          <a:lstStyle/>
          <a:p>
            <a:pPr algn="ctr" defTabSz="4107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fr-FR" sz="11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  <a:sym typeface="Helvetica Light" charset="0"/>
              </a:rPr>
              <a:t> </a:t>
            </a:r>
            <a:endParaRPr lang="en-GB" altLang="fr-FR" sz="2500">
              <a:solidFill>
                <a:srgbClr val="000000"/>
              </a:solidFill>
              <a:sym typeface="Helvetica Light" charset="0"/>
            </a:endParaRPr>
          </a:p>
        </p:txBody>
      </p:sp>
      <p:sp>
        <p:nvSpPr>
          <p:cNvPr id="5" name="Rectangle 33" descr="tile_paper_medgray"/>
          <p:cNvSpPr>
            <a:spLocks/>
          </p:cNvSpPr>
          <p:nvPr/>
        </p:nvSpPr>
        <p:spPr bwMode="auto">
          <a:xfrm>
            <a:off x="4608089" y="2727578"/>
            <a:ext cx="72192" cy="626125"/>
          </a:xfrm>
          <a:prstGeom prst="rect">
            <a:avLst/>
          </a:prstGeom>
          <a:noFill/>
          <a:ln>
            <a:noFill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wrap="none" lIns="35715" tIns="35715" rIns="35715" bIns="35715" anchor="ctr">
            <a:spAutoFit/>
          </a:bodyPr>
          <a:lstStyle>
            <a:lvl1pPr algn="l" eaLnBrk="0">
              <a:spcBef>
                <a:spcPts val="4200"/>
              </a:spcBef>
              <a:tabLst>
                <a:tab pos="800100" algn="l"/>
              </a:tabLs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algn="l" eaLnBrk="0">
              <a:spcBef>
                <a:spcPts val="4200"/>
              </a:spcBef>
              <a:tabLst>
                <a:tab pos="800100" algn="l"/>
              </a:tabLs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algn="l" eaLnBrk="0">
              <a:spcBef>
                <a:spcPts val="4200"/>
              </a:spcBef>
              <a:tabLst>
                <a:tab pos="800100" algn="l"/>
              </a:tabLs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algn="l" eaLnBrk="0">
              <a:spcBef>
                <a:spcPts val="4200"/>
              </a:spcBef>
              <a:tabLst>
                <a:tab pos="800100" algn="l"/>
              </a:tabLs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algn="l" eaLnBrk="0">
              <a:spcBef>
                <a:spcPts val="4200"/>
              </a:spcBef>
              <a:tabLst>
                <a:tab pos="800100" algn="l"/>
              </a:tabLs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584200" eaLnBrk="0" fontAlgn="base" hangingPunct="0">
              <a:spcBef>
                <a:spcPts val="4200"/>
              </a:spcBef>
              <a:spcAft>
                <a:spcPct val="0"/>
              </a:spcAft>
              <a:tabLst>
                <a:tab pos="800100" algn="l"/>
              </a:tabLs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584200" eaLnBrk="0" fontAlgn="base" hangingPunct="0">
              <a:spcBef>
                <a:spcPts val="4200"/>
              </a:spcBef>
              <a:spcAft>
                <a:spcPct val="0"/>
              </a:spcAft>
              <a:tabLst>
                <a:tab pos="800100" algn="l"/>
              </a:tabLs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584200" eaLnBrk="0" fontAlgn="base" hangingPunct="0">
              <a:spcBef>
                <a:spcPts val="4200"/>
              </a:spcBef>
              <a:spcAft>
                <a:spcPct val="0"/>
              </a:spcAft>
              <a:tabLst>
                <a:tab pos="800100" algn="l"/>
              </a:tabLs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584200" eaLnBrk="0" fontAlgn="base" hangingPunct="0">
              <a:spcBef>
                <a:spcPts val="4200"/>
              </a:spcBef>
              <a:spcAft>
                <a:spcPct val="0"/>
              </a:spcAft>
              <a:tabLst>
                <a:tab pos="800100" algn="l"/>
              </a:tabLs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ctr" defTabSz="41073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fr-FR" altLang="fr-FR" smtClean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916" y="719769"/>
            <a:ext cx="3564232" cy="1400234"/>
          </a:xfrm>
          <a:prstGeom prst="rect">
            <a:avLst/>
          </a:prstGeom>
        </p:spPr>
      </p:pic>
      <p:pic>
        <p:nvPicPr>
          <p:cNvPr id="26" name="Imag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786" y="509410"/>
            <a:ext cx="3172780" cy="182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4030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-200180" y="2924944"/>
            <a:ext cx="92324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1" algn="ct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u="none" strike="noStrike" kern="1200" cap="none" spc="0" normalizeH="0" baseline="0" noProof="0" dirty="0" err="1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+mj-lt"/>
              </a:rPr>
              <a:t>Stampriet</a:t>
            </a:r>
            <a:r>
              <a:rPr kumimoji="0" lang="en-US" sz="2800" b="1" u="none" strike="noStrike" kern="1200" cap="none" spc="0" normalizeH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sz="2800" b="1" u="none" strike="noStrike" kern="1200" cap="none" spc="0" normalizeH="0" noProof="0" dirty="0" err="1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+mj-lt"/>
              </a:rPr>
              <a:t>Transboundary</a:t>
            </a:r>
            <a:r>
              <a:rPr kumimoji="0" lang="en-US" sz="2800" b="1" u="none" strike="noStrike" kern="1200" cap="none" spc="0" normalizeH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+mj-lt"/>
              </a:rPr>
              <a:t> Aquifer System (STAS) </a:t>
            </a:r>
          </a:p>
          <a:p>
            <a:pPr marR="0" lvl="1" algn="ct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u="none" strike="noStrike" kern="1200" cap="none" spc="0" normalizeH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+mj-lt"/>
              </a:rPr>
              <a:t>GGRETA 1 Assessment</a:t>
            </a:r>
            <a:endParaRPr kumimoji="0" lang="en-US" sz="2800" b="1" u="none" strike="noStrike" kern="1200" cap="none" spc="0" normalizeH="0" baseline="0" noProof="0" dirty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>
            <a:off x="475482" y="6443608"/>
            <a:ext cx="684076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 flipV="1">
            <a:off x="463575" y="6792567"/>
            <a:ext cx="6848697" cy="2744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6062680"/>
            <a:ext cx="1383594" cy="79532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6508365"/>
            <a:ext cx="5829300" cy="25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89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475482" y="692696"/>
            <a:ext cx="808990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12" name="Title 3"/>
          <p:cNvSpPr>
            <a:spLocks noGrp="1"/>
          </p:cNvSpPr>
          <p:nvPr>
            <p:ph type="title"/>
          </p:nvPr>
        </p:nvSpPr>
        <p:spPr>
          <a:xfrm>
            <a:off x="475482" y="187259"/>
            <a:ext cx="8229600" cy="418058"/>
          </a:xfrm>
        </p:spPr>
        <p:txBody>
          <a:bodyPr/>
          <a:lstStyle/>
          <a:p>
            <a:r>
              <a:rPr lang="en-US" sz="2400" b="1" dirty="0" smtClean="0">
                <a:solidFill>
                  <a:srgbClr val="336699"/>
                </a:solidFill>
                <a:sym typeface="Trebuchet MS Bold" charset="0"/>
              </a:rPr>
              <a:t>Presentation of GGRETA Phase 1</a:t>
            </a:r>
            <a:endParaRPr lang="en-GB" sz="2400" dirty="0">
              <a:solidFill>
                <a:srgbClr val="336699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1208218"/>
            <a:ext cx="8856190" cy="5917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42915">
              <a:lnSpc>
                <a:spcPct val="90000"/>
              </a:lnSpc>
              <a:spcBef>
                <a:spcPct val="20000"/>
              </a:spcBef>
            </a:pPr>
            <a:r>
              <a:rPr lang="en-US" altLang="fr-FR" sz="2531" b="1" dirty="0">
                <a:solidFill>
                  <a:srgbClr val="FF9300"/>
                </a:solidFill>
                <a:latin typeface="+mj-lt"/>
                <a:ea typeface="Trebuchet MS" charset="0"/>
                <a:cs typeface="Trebuchet MS" charset="0"/>
              </a:rPr>
              <a:t>Where does GGRETA come from</a:t>
            </a:r>
            <a:r>
              <a:rPr lang="en-US" altLang="fr-FR" sz="2109" b="1" dirty="0">
                <a:solidFill>
                  <a:srgbClr val="FF9300"/>
                </a:solidFill>
                <a:latin typeface="+mj-lt"/>
                <a:ea typeface="Trebuchet MS" charset="0"/>
                <a:cs typeface="Trebuchet MS" charset="0"/>
              </a:rPr>
              <a:t>?</a:t>
            </a:r>
          </a:p>
          <a:p>
            <a:pPr lvl="1" defTabSz="642915">
              <a:lnSpc>
                <a:spcPct val="90000"/>
              </a:lnSpc>
              <a:spcBef>
                <a:spcPct val="20000"/>
              </a:spcBef>
            </a:pPr>
            <a:endParaRPr lang="en-US" altLang="fr-FR" sz="1898" i="1" dirty="0" smtClean="0">
              <a:solidFill>
                <a:srgbClr val="336699"/>
              </a:solidFill>
              <a:latin typeface="+mj-lt"/>
              <a:ea typeface="Trebuchet MS" charset="0"/>
              <a:cs typeface="Trebuchet MS" charset="0"/>
            </a:endParaRPr>
          </a:p>
          <a:p>
            <a:pPr lvl="1" algn="ctr" defTabSz="642915">
              <a:lnSpc>
                <a:spcPct val="90000"/>
              </a:lnSpc>
              <a:spcBef>
                <a:spcPct val="20000"/>
              </a:spcBef>
            </a:pPr>
            <a:r>
              <a:rPr lang="en-US" altLang="fr-FR" sz="1898" dirty="0" smtClean="0">
                <a:solidFill>
                  <a:srgbClr val="336699"/>
                </a:solidFill>
                <a:latin typeface="+mj-lt"/>
                <a:ea typeface="Trebuchet MS" charset="0"/>
                <a:cs typeface="Trebuchet MS" charset="0"/>
              </a:rPr>
              <a:t>ISARM </a:t>
            </a:r>
            <a:r>
              <a:rPr lang="en-US" altLang="fr-FR" sz="1898" dirty="0">
                <a:solidFill>
                  <a:srgbClr val="336699"/>
                </a:solidFill>
                <a:latin typeface="+mj-lt"/>
                <a:ea typeface="Trebuchet MS" charset="0"/>
                <a:cs typeface="Trebuchet MS" charset="0"/>
              </a:rPr>
              <a:t>(2000-) →</a:t>
            </a:r>
            <a:r>
              <a:rPr lang="en-US" altLang="fr-FR" sz="1547" dirty="0">
                <a:solidFill>
                  <a:srgbClr val="336699"/>
                </a:solidFill>
                <a:latin typeface="+mj-lt"/>
                <a:ea typeface="Trebuchet MS" charset="0"/>
                <a:cs typeface="Trebuchet MS" charset="0"/>
              </a:rPr>
              <a:t>  </a:t>
            </a:r>
            <a:r>
              <a:rPr lang="en-US" altLang="fr-FR" sz="1898" dirty="0">
                <a:solidFill>
                  <a:srgbClr val="336699"/>
                </a:solidFill>
                <a:latin typeface="+mj-lt"/>
                <a:ea typeface="Trebuchet MS" charset="0"/>
                <a:cs typeface="Trebuchet MS" charset="0"/>
              </a:rPr>
              <a:t>TWAP (2013-2015) </a:t>
            </a:r>
            <a:r>
              <a:rPr lang="en-US" altLang="fr-FR" sz="1547" dirty="0">
                <a:solidFill>
                  <a:srgbClr val="336699"/>
                </a:solidFill>
                <a:latin typeface="+mj-lt"/>
                <a:ea typeface="Trebuchet MS" charset="0"/>
                <a:cs typeface="Trebuchet MS" charset="0"/>
              </a:rPr>
              <a:t>→  </a:t>
            </a:r>
            <a:r>
              <a:rPr lang="en-US" altLang="fr-FR" sz="1898" dirty="0">
                <a:solidFill>
                  <a:srgbClr val="336699"/>
                </a:solidFill>
                <a:latin typeface="+mj-lt"/>
                <a:ea typeface="Trebuchet MS" charset="0"/>
                <a:cs typeface="Trebuchet MS" charset="0"/>
              </a:rPr>
              <a:t>GGRETA (2013-2015)</a:t>
            </a:r>
          </a:p>
          <a:p>
            <a:pPr defTabSz="642915">
              <a:lnSpc>
                <a:spcPct val="90000"/>
              </a:lnSpc>
              <a:spcBef>
                <a:spcPct val="20000"/>
              </a:spcBef>
              <a:buFont typeface="Wingdings" charset="2"/>
              <a:buChar char="ü"/>
            </a:pPr>
            <a:endParaRPr lang="en-US" altLang="fr-FR" sz="1547" dirty="0">
              <a:solidFill>
                <a:srgbClr val="336699"/>
              </a:solidFill>
              <a:latin typeface="+mj-lt"/>
              <a:ea typeface="Trebuchet MS" charset="0"/>
              <a:cs typeface="Trebuchet MS" charset="0"/>
            </a:endParaRPr>
          </a:p>
          <a:p>
            <a:pPr marL="342900" indent="-342900" defTabSz="642915">
              <a:lnSpc>
                <a:spcPct val="90000"/>
              </a:lnSpc>
              <a:spcBef>
                <a:spcPct val="20000"/>
              </a:spcBef>
              <a:buFont typeface="Wingdings" charset="2"/>
              <a:buChar char="Ø"/>
            </a:pPr>
            <a:r>
              <a:rPr lang="en-US" altLang="fr-FR" sz="2109" b="1" dirty="0">
                <a:solidFill>
                  <a:srgbClr val="336699"/>
                </a:solidFill>
                <a:latin typeface="+mj-lt"/>
                <a:ea typeface="Trebuchet MS" charset="0"/>
                <a:cs typeface="Trebuchet MS" charset="0"/>
              </a:rPr>
              <a:t>ISARM (International Shared Aquifers Resources Management) :</a:t>
            </a:r>
          </a:p>
          <a:p>
            <a:pPr lvl="1" defTabSz="642915">
              <a:lnSpc>
                <a:spcPct val="90000"/>
              </a:lnSpc>
              <a:spcBef>
                <a:spcPct val="20000"/>
              </a:spcBef>
            </a:pPr>
            <a:r>
              <a:rPr lang="en-US" altLang="fr-FR" sz="1828" dirty="0" smtClean="0">
                <a:solidFill>
                  <a:srgbClr val="336699"/>
                </a:solidFill>
                <a:latin typeface="+mj-lt"/>
                <a:ea typeface="Trebuchet MS" charset="0"/>
                <a:cs typeface="Trebuchet MS" charset="0"/>
              </a:rPr>
              <a:t>- UNESCO-IHP </a:t>
            </a:r>
            <a:r>
              <a:rPr lang="en-US" altLang="fr-FR" sz="1828" dirty="0">
                <a:solidFill>
                  <a:srgbClr val="336699"/>
                </a:solidFill>
                <a:latin typeface="+mj-lt"/>
                <a:ea typeface="Trebuchet MS" charset="0"/>
                <a:cs typeface="Trebuchet MS" charset="0"/>
              </a:rPr>
              <a:t>Initiative → Inventory of </a:t>
            </a:r>
            <a:r>
              <a:rPr lang="en-US" altLang="fr-FR" sz="1828" dirty="0" err="1">
                <a:solidFill>
                  <a:srgbClr val="336699"/>
                </a:solidFill>
                <a:latin typeface="+mj-lt"/>
                <a:ea typeface="Trebuchet MS" charset="0"/>
                <a:cs typeface="Trebuchet MS" charset="0"/>
              </a:rPr>
              <a:t>Transboundary</a:t>
            </a:r>
            <a:r>
              <a:rPr lang="en-US" altLang="fr-FR" sz="1828" dirty="0">
                <a:solidFill>
                  <a:srgbClr val="336699"/>
                </a:solidFill>
                <a:latin typeface="+mj-lt"/>
                <a:ea typeface="Trebuchet MS" charset="0"/>
                <a:cs typeface="Trebuchet MS" charset="0"/>
              </a:rPr>
              <a:t> Aquifers (TBAs</a:t>
            </a:r>
            <a:r>
              <a:rPr lang="en-US" altLang="fr-FR" sz="1828" dirty="0" smtClean="0">
                <a:solidFill>
                  <a:srgbClr val="336699"/>
                </a:solidFill>
                <a:latin typeface="+mj-lt"/>
                <a:ea typeface="Trebuchet MS" charset="0"/>
                <a:cs typeface="Trebuchet MS" charset="0"/>
              </a:rPr>
              <a:t>) </a:t>
            </a:r>
            <a:endParaRPr lang="en-US" altLang="fr-FR" sz="1828" dirty="0">
              <a:solidFill>
                <a:srgbClr val="336699"/>
              </a:solidFill>
              <a:latin typeface="+mj-lt"/>
              <a:ea typeface="Trebuchet MS" charset="0"/>
              <a:cs typeface="Trebuchet MS" charset="0"/>
            </a:endParaRPr>
          </a:p>
          <a:p>
            <a:pPr defTabSz="642915">
              <a:lnSpc>
                <a:spcPct val="90000"/>
              </a:lnSpc>
              <a:spcBef>
                <a:spcPct val="20000"/>
              </a:spcBef>
              <a:buFont typeface="Wingdings" charset="2"/>
              <a:buChar char="ü"/>
            </a:pPr>
            <a:endParaRPr lang="en-US" altLang="fr-FR" sz="2109" dirty="0">
              <a:solidFill>
                <a:srgbClr val="336699"/>
              </a:solidFill>
              <a:latin typeface="+mj-lt"/>
              <a:ea typeface="Trebuchet MS" charset="0"/>
              <a:cs typeface="Trebuchet MS" charset="0"/>
            </a:endParaRPr>
          </a:p>
          <a:p>
            <a:pPr marL="342900" indent="-342900" defTabSz="642915">
              <a:lnSpc>
                <a:spcPct val="90000"/>
              </a:lnSpc>
              <a:spcBef>
                <a:spcPct val="20000"/>
              </a:spcBef>
              <a:buFont typeface="Wingdings" charset="2"/>
              <a:buChar char="Ø"/>
            </a:pPr>
            <a:r>
              <a:rPr lang="en-US" altLang="fr-FR" sz="2109" b="1" dirty="0" smtClean="0">
                <a:solidFill>
                  <a:srgbClr val="336699"/>
                </a:solidFill>
                <a:latin typeface="+mj-lt"/>
                <a:ea typeface="Trebuchet MS" charset="0"/>
                <a:cs typeface="Trebuchet MS" charset="0"/>
              </a:rPr>
              <a:t>TWAP </a:t>
            </a:r>
            <a:r>
              <a:rPr lang="en-US" altLang="fr-FR" sz="2109" b="1" dirty="0">
                <a:solidFill>
                  <a:srgbClr val="336699"/>
                </a:solidFill>
                <a:latin typeface="+mj-lt"/>
                <a:ea typeface="Trebuchet MS" charset="0"/>
                <a:cs typeface="Trebuchet MS" charset="0"/>
              </a:rPr>
              <a:t>(</a:t>
            </a:r>
            <a:r>
              <a:rPr lang="en-US" altLang="fr-FR" sz="2109" b="1" dirty="0" err="1">
                <a:solidFill>
                  <a:srgbClr val="336699"/>
                </a:solidFill>
                <a:latin typeface="+mj-lt"/>
                <a:ea typeface="Trebuchet MS" charset="0"/>
                <a:cs typeface="Trebuchet MS" charset="0"/>
              </a:rPr>
              <a:t>Transboundary</a:t>
            </a:r>
            <a:r>
              <a:rPr lang="en-US" altLang="fr-FR" sz="2109" b="1" dirty="0">
                <a:solidFill>
                  <a:srgbClr val="336699"/>
                </a:solidFill>
                <a:latin typeface="+mj-lt"/>
                <a:ea typeface="Trebuchet MS" charset="0"/>
                <a:cs typeface="Trebuchet MS" charset="0"/>
              </a:rPr>
              <a:t> Waters Assessment </a:t>
            </a:r>
            <a:r>
              <a:rPr lang="en-US" altLang="fr-FR" sz="2109" b="1" dirty="0" err="1">
                <a:solidFill>
                  <a:srgbClr val="336699"/>
                </a:solidFill>
                <a:latin typeface="+mj-lt"/>
                <a:ea typeface="Trebuchet MS" charset="0"/>
                <a:cs typeface="Trebuchet MS" charset="0"/>
              </a:rPr>
              <a:t>Programme</a:t>
            </a:r>
            <a:r>
              <a:rPr lang="en-US" altLang="fr-FR" sz="2109" b="1" dirty="0">
                <a:solidFill>
                  <a:srgbClr val="336699"/>
                </a:solidFill>
                <a:latin typeface="+mj-lt"/>
                <a:ea typeface="Trebuchet MS" charset="0"/>
                <a:cs typeface="Trebuchet MS" charset="0"/>
              </a:rPr>
              <a:t>):</a:t>
            </a:r>
          </a:p>
          <a:p>
            <a:pPr lvl="1" defTabSz="642915">
              <a:lnSpc>
                <a:spcPct val="90000"/>
              </a:lnSpc>
              <a:spcBef>
                <a:spcPct val="20000"/>
              </a:spcBef>
            </a:pPr>
            <a:r>
              <a:rPr lang="en-US" altLang="fr-FR" sz="1828" dirty="0" smtClean="0">
                <a:solidFill>
                  <a:srgbClr val="336699"/>
                </a:solidFill>
                <a:latin typeface="+mj-lt"/>
                <a:ea typeface="Trebuchet MS" charset="0"/>
                <a:cs typeface="Trebuchet MS" charset="0"/>
              </a:rPr>
              <a:t>- Follow </a:t>
            </a:r>
            <a:r>
              <a:rPr lang="en-US" altLang="fr-FR" sz="1828" dirty="0">
                <a:solidFill>
                  <a:srgbClr val="336699"/>
                </a:solidFill>
                <a:latin typeface="+mj-lt"/>
                <a:ea typeface="Trebuchet MS" charset="0"/>
                <a:cs typeface="Trebuchet MS" charset="0"/>
              </a:rPr>
              <a:t>up of </a:t>
            </a:r>
            <a:r>
              <a:rPr lang="en-US" altLang="fr-FR" sz="1828" dirty="0" smtClean="0">
                <a:solidFill>
                  <a:srgbClr val="336699"/>
                </a:solidFill>
                <a:latin typeface="+mj-lt"/>
                <a:ea typeface="Trebuchet MS" charset="0"/>
                <a:cs typeface="Trebuchet MS" charset="0"/>
              </a:rPr>
              <a:t>ISARM</a:t>
            </a:r>
          </a:p>
          <a:p>
            <a:pPr lvl="1" defTabSz="642915">
              <a:lnSpc>
                <a:spcPct val="90000"/>
              </a:lnSpc>
              <a:spcBef>
                <a:spcPct val="20000"/>
              </a:spcBef>
            </a:pPr>
            <a:r>
              <a:rPr lang="en-US" altLang="fr-FR" sz="1828" dirty="0" smtClean="0">
                <a:solidFill>
                  <a:srgbClr val="336699"/>
                </a:solidFill>
                <a:latin typeface="+mj-lt"/>
                <a:ea typeface="Trebuchet MS" charset="0"/>
                <a:cs typeface="Trebuchet MS" charset="0"/>
              </a:rPr>
              <a:t>- 1</a:t>
            </a:r>
            <a:r>
              <a:rPr lang="en-US" altLang="fr-FR" sz="1828" baseline="30000" dirty="0" smtClean="0">
                <a:solidFill>
                  <a:srgbClr val="336699"/>
                </a:solidFill>
                <a:latin typeface="+mj-lt"/>
                <a:ea typeface="Trebuchet MS" charset="0"/>
                <a:cs typeface="Trebuchet MS" charset="0"/>
              </a:rPr>
              <a:t>st</a:t>
            </a:r>
            <a:r>
              <a:rPr lang="en-US" altLang="fr-FR" sz="1828" dirty="0" smtClean="0">
                <a:solidFill>
                  <a:srgbClr val="336699"/>
                </a:solidFill>
                <a:latin typeface="+mj-lt"/>
                <a:ea typeface="Trebuchet MS" charset="0"/>
                <a:cs typeface="Trebuchet MS" charset="0"/>
              </a:rPr>
              <a:t> ever global </a:t>
            </a:r>
            <a:r>
              <a:rPr lang="en-US" altLang="fr-FR" sz="1828" dirty="0">
                <a:solidFill>
                  <a:srgbClr val="336699"/>
                </a:solidFill>
                <a:latin typeface="+mj-lt"/>
                <a:ea typeface="Trebuchet MS" charset="0"/>
                <a:cs typeface="Trebuchet MS" charset="0"/>
              </a:rPr>
              <a:t>assessment of </a:t>
            </a:r>
            <a:r>
              <a:rPr lang="en-US" altLang="fr-FR" sz="1828" dirty="0" smtClean="0">
                <a:solidFill>
                  <a:srgbClr val="336699"/>
                </a:solidFill>
                <a:latin typeface="+mj-lt"/>
                <a:ea typeface="Trebuchet MS" charset="0"/>
                <a:cs typeface="Trebuchet MS" charset="0"/>
              </a:rPr>
              <a:t>199 TBAs </a:t>
            </a:r>
          </a:p>
          <a:p>
            <a:pPr lvl="1" defTabSz="642915">
              <a:lnSpc>
                <a:spcPct val="90000"/>
              </a:lnSpc>
              <a:spcBef>
                <a:spcPct val="20000"/>
              </a:spcBef>
            </a:pPr>
            <a:r>
              <a:rPr lang="en-US" altLang="fr-FR" sz="1828" dirty="0" smtClean="0">
                <a:solidFill>
                  <a:srgbClr val="336699"/>
                </a:solidFill>
                <a:latin typeface="+mj-lt"/>
                <a:ea typeface="Trebuchet MS" charset="0"/>
                <a:cs typeface="Trebuchet MS" charset="0"/>
              </a:rPr>
              <a:t>- Indicator-based </a:t>
            </a:r>
            <a:r>
              <a:rPr lang="en-US" altLang="fr-FR" sz="1828" dirty="0">
                <a:solidFill>
                  <a:srgbClr val="336699"/>
                </a:solidFill>
                <a:latin typeface="+mj-lt"/>
                <a:ea typeface="Trebuchet MS" charset="0"/>
                <a:cs typeface="Trebuchet MS" charset="0"/>
              </a:rPr>
              <a:t>assessment</a:t>
            </a:r>
          </a:p>
          <a:p>
            <a:pPr defTabSz="642915">
              <a:lnSpc>
                <a:spcPct val="90000"/>
              </a:lnSpc>
              <a:spcBef>
                <a:spcPct val="20000"/>
              </a:spcBef>
            </a:pPr>
            <a:endParaRPr lang="en-US" altLang="fr-FR" sz="2109" dirty="0">
              <a:solidFill>
                <a:srgbClr val="336699"/>
              </a:solidFill>
              <a:latin typeface="+mj-lt"/>
              <a:ea typeface="Trebuchet MS" charset="0"/>
              <a:cs typeface="Trebuchet MS" charset="0"/>
            </a:endParaRPr>
          </a:p>
          <a:p>
            <a:pPr defTabSz="642915">
              <a:lnSpc>
                <a:spcPct val="90000"/>
              </a:lnSpc>
              <a:spcBef>
                <a:spcPct val="20000"/>
              </a:spcBef>
              <a:buFont typeface="Wingdings" charset="2"/>
              <a:buChar char="Ø"/>
            </a:pPr>
            <a:r>
              <a:rPr lang="en-US" altLang="fr-FR" sz="2109" b="1" dirty="0">
                <a:solidFill>
                  <a:srgbClr val="336699"/>
                </a:solidFill>
                <a:latin typeface="+mj-lt"/>
                <a:ea typeface="Trebuchet MS" charset="0"/>
                <a:cs typeface="Trebuchet MS" charset="0"/>
              </a:rPr>
              <a:t> GGRETA:</a:t>
            </a:r>
          </a:p>
          <a:p>
            <a:pPr lvl="1" defTabSz="642915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altLang="fr-FR" sz="1898" dirty="0" smtClean="0">
                <a:solidFill>
                  <a:srgbClr val="336699"/>
                </a:solidFill>
                <a:latin typeface="+mj-lt"/>
                <a:ea typeface="Trebuchet MS" charset="0"/>
                <a:cs typeface="Trebuchet MS" charset="0"/>
              </a:rPr>
              <a:t> Run </a:t>
            </a:r>
            <a:r>
              <a:rPr lang="en-US" altLang="fr-FR" sz="1898" dirty="0">
                <a:solidFill>
                  <a:srgbClr val="336699"/>
                </a:solidFill>
                <a:latin typeface="+mj-lt"/>
                <a:ea typeface="Trebuchet MS" charset="0"/>
                <a:cs typeface="Trebuchet MS" charset="0"/>
              </a:rPr>
              <a:t>in parallel of </a:t>
            </a:r>
            <a:r>
              <a:rPr lang="en-US" altLang="fr-FR" sz="1898" dirty="0" smtClean="0">
                <a:solidFill>
                  <a:srgbClr val="336699"/>
                </a:solidFill>
                <a:latin typeface="+mj-lt"/>
                <a:ea typeface="Trebuchet MS" charset="0"/>
                <a:cs typeface="Trebuchet MS" charset="0"/>
              </a:rPr>
              <a:t>TWAP</a:t>
            </a:r>
          </a:p>
          <a:p>
            <a:pPr lvl="1" defTabSz="642915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altLang="fr-FR" sz="1898" dirty="0">
                <a:solidFill>
                  <a:srgbClr val="336699"/>
                </a:solidFill>
                <a:latin typeface="+mj-lt"/>
                <a:ea typeface="Trebuchet MS" charset="0"/>
                <a:cs typeface="Trebuchet MS" charset="0"/>
              </a:rPr>
              <a:t> </a:t>
            </a:r>
            <a:r>
              <a:rPr lang="en-US" altLang="fr-FR" sz="1898" dirty="0" smtClean="0">
                <a:solidFill>
                  <a:srgbClr val="336699"/>
                </a:solidFill>
                <a:latin typeface="+mj-lt"/>
                <a:ea typeface="Trebuchet MS" charset="0"/>
                <a:cs typeface="Trebuchet MS" charset="0"/>
              </a:rPr>
              <a:t>In-depth </a:t>
            </a:r>
            <a:r>
              <a:rPr lang="en-US" altLang="fr-FR" sz="1898" dirty="0">
                <a:solidFill>
                  <a:srgbClr val="336699"/>
                </a:solidFill>
                <a:latin typeface="+mj-lt"/>
                <a:ea typeface="Trebuchet MS" charset="0"/>
                <a:cs typeface="Trebuchet MS" charset="0"/>
              </a:rPr>
              <a:t>assessment of case </a:t>
            </a:r>
            <a:r>
              <a:rPr lang="en-US" altLang="fr-FR" sz="1898" dirty="0" smtClean="0">
                <a:solidFill>
                  <a:srgbClr val="336699"/>
                </a:solidFill>
                <a:latin typeface="+mj-lt"/>
                <a:ea typeface="Trebuchet MS" charset="0"/>
                <a:cs typeface="Trebuchet MS" charset="0"/>
              </a:rPr>
              <a:t>studies</a:t>
            </a:r>
          </a:p>
          <a:p>
            <a:pPr lvl="1" defTabSz="642915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altLang="fr-FR" sz="1898" dirty="0">
                <a:solidFill>
                  <a:srgbClr val="336699"/>
                </a:solidFill>
                <a:latin typeface="+mj-lt"/>
                <a:ea typeface="Trebuchet MS" charset="0"/>
                <a:cs typeface="Trebuchet MS" charset="0"/>
              </a:rPr>
              <a:t> </a:t>
            </a:r>
            <a:r>
              <a:rPr lang="en-US" altLang="fr-FR" sz="1898" dirty="0" smtClean="0">
                <a:solidFill>
                  <a:srgbClr val="336699"/>
                </a:solidFill>
                <a:latin typeface="+mj-lt"/>
                <a:ea typeface="Trebuchet MS" charset="0"/>
                <a:cs typeface="Trebuchet MS" charset="0"/>
              </a:rPr>
              <a:t>Extended </a:t>
            </a:r>
            <a:r>
              <a:rPr lang="en-US" altLang="fr-FR" sz="1898" dirty="0">
                <a:solidFill>
                  <a:srgbClr val="336699"/>
                </a:solidFill>
                <a:latin typeface="+mj-lt"/>
                <a:ea typeface="Trebuchet MS" charset="0"/>
                <a:cs typeface="Trebuchet MS" charset="0"/>
              </a:rPr>
              <a:t>number of </a:t>
            </a:r>
            <a:r>
              <a:rPr lang="en-US" altLang="fr-FR" sz="1898" dirty="0" smtClean="0">
                <a:solidFill>
                  <a:srgbClr val="336699"/>
                </a:solidFill>
                <a:latin typeface="+mj-lt"/>
                <a:ea typeface="Trebuchet MS" charset="0"/>
                <a:cs typeface="Trebuchet MS" charset="0"/>
              </a:rPr>
              <a:t>indicators</a:t>
            </a:r>
          </a:p>
          <a:p>
            <a:pPr lvl="1" defTabSz="642915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endParaRPr lang="en-US" altLang="fr-FR" sz="1898" i="1" dirty="0">
              <a:latin typeface="Trebuchet MS" charset="0"/>
              <a:ea typeface="Trebuchet MS" charset="0"/>
              <a:cs typeface="Trebuchet MS" charset="0"/>
            </a:endParaRPr>
          </a:p>
          <a:p>
            <a:pPr defTabSz="642915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altLang="fr-FR" sz="1547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4" name="Picture 4" descr="TBA-trans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282" y="4166817"/>
            <a:ext cx="4586510" cy="2279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SDC_RVB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7519" y="4973281"/>
            <a:ext cx="1152128" cy="520690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3439032"/>
            <a:ext cx="549094" cy="654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ZoneTexte 17"/>
          <p:cNvSpPr txBox="1"/>
          <p:nvPr/>
        </p:nvSpPr>
        <p:spPr>
          <a:xfrm>
            <a:off x="5841942" y="6211669"/>
            <a:ext cx="33020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600" dirty="0" err="1" smtClean="0">
                <a:solidFill>
                  <a:srgbClr val="336699"/>
                </a:solidFill>
              </a:rPr>
              <a:t>Stampriet</a:t>
            </a:r>
            <a:r>
              <a:rPr lang="fr-CH" sz="1600" dirty="0" smtClean="0">
                <a:solidFill>
                  <a:srgbClr val="336699"/>
                </a:solidFill>
              </a:rPr>
              <a:t> </a:t>
            </a:r>
            <a:r>
              <a:rPr lang="fr-CH" sz="1600" dirty="0" err="1" smtClean="0">
                <a:solidFill>
                  <a:srgbClr val="336699"/>
                </a:solidFill>
              </a:rPr>
              <a:t>Transboundary</a:t>
            </a:r>
            <a:r>
              <a:rPr lang="fr-CH" sz="1600" dirty="0" smtClean="0">
                <a:solidFill>
                  <a:srgbClr val="336699"/>
                </a:solidFill>
              </a:rPr>
              <a:t> </a:t>
            </a:r>
            <a:r>
              <a:rPr lang="fr-CH" sz="1600" dirty="0" err="1" smtClean="0">
                <a:solidFill>
                  <a:srgbClr val="336699"/>
                </a:solidFill>
              </a:rPr>
              <a:t>Aquifer</a:t>
            </a:r>
            <a:endParaRPr lang="fr-CH" sz="1600" dirty="0" smtClean="0">
              <a:solidFill>
                <a:srgbClr val="336699"/>
              </a:solidFill>
            </a:endParaRPr>
          </a:p>
          <a:p>
            <a:pPr algn="ctr"/>
            <a:r>
              <a:rPr lang="fr-CH" sz="1600" dirty="0" smtClean="0">
                <a:solidFill>
                  <a:srgbClr val="336699"/>
                </a:solidFill>
              </a:rPr>
              <a:t>(Orange-</a:t>
            </a:r>
            <a:r>
              <a:rPr lang="fr-CH" sz="1600" dirty="0" err="1" smtClean="0">
                <a:solidFill>
                  <a:srgbClr val="336699"/>
                </a:solidFill>
              </a:rPr>
              <a:t>Senqu</a:t>
            </a:r>
            <a:r>
              <a:rPr lang="fr-CH" sz="1600" dirty="0" smtClean="0">
                <a:solidFill>
                  <a:srgbClr val="336699"/>
                </a:solidFill>
              </a:rPr>
              <a:t> River Basin)</a:t>
            </a:r>
            <a:endParaRPr lang="fr-FR" sz="1600" dirty="0">
              <a:solidFill>
                <a:srgbClr val="336699"/>
              </a:solidFill>
            </a:endParaRPr>
          </a:p>
        </p:txBody>
      </p:sp>
      <p:cxnSp>
        <p:nvCxnSpPr>
          <p:cNvPr id="21" name="Connecteur droit avec flèche 15"/>
          <p:cNvCxnSpPr/>
          <p:nvPr/>
        </p:nvCxnSpPr>
        <p:spPr>
          <a:xfrm flipV="1">
            <a:off x="6778046" y="5805264"/>
            <a:ext cx="314234" cy="406405"/>
          </a:xfrm>
          <a:prstGeom prst="straightConnector1">
            <a:avLst/>
          </a:prstGeom>
          <a:ln w="19050" cmpd="sng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472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475482" y="692696"/>
            <a:ext cx="808990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12" name="Title 3"/>
          <p:cNvSpPr>
            <a:spLocks noGrp="1"/>
          </p:cNvSpPr>
          <p:nvPr>
            <p:ph type="title"/>
          </p:nvPr>
        </p:nvSpPr>
        <p:spPr>
          <a:xfrm>
            <a:off x="475482" y="187259"/>
            <a:ext cx="8229600" cy="418058"/>
          </a:xfrm>
        </p:spPr>
        <p:txBody>
          <a:bodyPr/>
          <a:lstStyle/>
          <a:p>
            <a:r>
              <a:rPr lang="en-US" sz="2400" b="1" dirty="0" err="1" smtClean="0">
                <a:solidFill>
                  <a:srgbClr val="336699"/>
                </a:solidFill>
                <a:sym typeface="Trebuchet MS Bold" charset="0"/>
              </a:rPr>
              <a:t>Stampriet</a:t>
            </a:r>
            <a:r>
              <a:rPr lang="en-US" sz="2400" b="1" dirty="0" smtClean="0">
                <a:solidFill>
                  <a:srgbClr val="336699"/>
                </a:solidFill>
                <a:sym typeface="Trebuchet MS Bold" charset="0"/>
              </a:rPr>
              <a:t> </a:t>
            </a:r>
            <a:r>
              <a:rPr lang="en-US" sz="2400" b="1" dirty="0" err="1" smtClean="0">
                <a:solidFill>
                  <a:srgbClr val="336699"/>
                </a:solidFill>
                <a:sym typeface="Trebuchet MS Bold" charset="0"/>
              </a:rPr>
              <a:t>Transboundary</a:t>
            </a:r>
            <a:r>
              <a:rPr lang="en-US" sz="2400" b="1" dirty="0" smtClean="0">
                <a:solidFill>
                  <a:srgbClr val="336699"/>
                </a:solidFill>
                <a:sym typeface="Trebuchet MS Bold" charset="0"/>
              </a:rPr>
              <a:t> Aquifer System</a:t>
            </a:r>
            <a:endParaRPr lang="en-GB" sz="2400" dirty="0">
              <a:solidFill>
                <a:srgbClr val="336699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800593"/>
            <a:ext cx="4032447" cy="303176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7"/>
              <p:cNvSpPr txBox="1">
                <a:spLocks noChangeArrowheads="1"/>
              </p:cNvSpPr>
              <p:nvPr/>
            </p:nvSpPr>
            <p:spPr bwMode="auto">
              <a:xfrm>
                <a:off x="4427986" y="1185477"/>
                <a:ext cx="4968552" cy="52937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sz="1900" b="1" u="sng" dirty="0" smtClean="0">
                    <a:solidFill>
                      <a:schemeClr val="accent1">
                        <a:lumMod val="75000"/>
                      </a:schemeClr>
                    </a:solidFill>
                    <a:latin typeface="+mj-lt"/>
                    <a:ea typeface="Trebuchet MS" charset="0"/>
                    <a:cs typeface="Trebuchet MS" charset="0"/>
                  </a:rPr>
                  <a:t>Area: </a:t>
                </a:r>
                <a:r>
                  <a:rPr lang="en-US" sz="1900" b="1" dirty="0" smtClean="0">
                    <a:solidFill>
                      <a:schemeClr val="accent1">
                        <a:lumMod val="75000"/>
                      </a:schemeClr>
                    </a:solidFill>
                    <a:latin typeface="+mj-lt"/>
                    <a:ea typeface="Trebuchet MS" charset="0"/>
                    <a:cs typeface="Trebuchet MS" charset="0"/>
                  </a:rPr>
                  <a:t>86 </a:t>
                </a:r>
                <a:r>
                  <a:rPr lang="en-US" sz="1900" b="1" dirty="0" smtClean="0">
                    <a:solidFill>
                      <a:schemeClr val="accent1">
                        <a:lumMod val="75000"/>
                      </a:schemeClr>
                    </a:solidFill>
                    <a:latin typeface="+mj-lt"/>
                    <a:ea typeface="Trebuchet MS" charset="0"/>
                    <a:cs typeface="Trebuchet MS" charset="0"/>
                  </a:rPr>
                  <a:t>000 </a:t>
                </a:r>
                <a:r>
                  <a:rPr lang="en-US" sz="1900" b="1" dirty="0" smtClean="0">
                    <a:solidFill>
                      <a:schemeClr val="accent1">
                        <a:lumMod val="75000"/>
                      </a:schemeClr>
                    </a:solidFill>
                    <a:ea typeface="Trebuchet MS" charset="0"/>
                    <a:cs typeface="Trebuchet MS" charset="0"/>
                  </a:rPr>
                  <a:t>km</a:t>
                </a:r>
                <a:r>
                  <a:rPr lang="en-US" sz="1900" b="1" baseline="30000" dirty="0" smtClean="0">
                    <a:solidFill>
                      <a:schemeClr val="accent1">
                        <a:lumMod val="75000"/>
                      </a:schemeClr>
                    </a:solidFill>
                    <a:ea typeface="Trebuchet MS" charset="0"/>
                    <a:cs typeface="Trebuchet MS" charset="0"/>
                  </a:rPr>
                  <a:t>2</a:t>
                </a:r>
                <a:r>
                  <a:rPr lang="en-US" sz="1900" b="1" dirty="0" smtClean="0">
                    <a:solidFill>
                      <a:schemeClr val="accent1">
                        <a:lumMod val="75000"/>
                      </a:schemeClr>
                    </a:solidFill>
                    <a:latin typeface="+mj-lt"/>
                    <a:ea typeface="Trebuchet MS" charset="0"/>
                    <a:cs typeface="Trebuchet MS" charset="0"/>
                  </a:rPr>
                  <a:t> &gt;&gt; </a:t>
                </a:r>
                <a:r>
                  <a:rPr lang="en-US" sz="19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+mj-lt"/>
                    <a:ea typeface="Trebuchet MS" charset="0"/>
                    <a:cs typeface="Trebuchet MS" charset="0"/>
                  </a:rPr>
                  <a:t>Ramotswa</a:t>
                </a:r>
                <a:endParaRPr lang="en-US" sz="1900" b="1" baseline="30000" dirty="0" smtClean="0">
                  <a:solidFill>
                    <a:schemeClr val="accent1">
                      <a:lumMod val="75000"/>
                    </a:schemeClr>
                  </a:solidFill>
                  <a:latin typeface="+mj-lt"/>
                  <a:ea typeface="Trebuchet MS" charset="0"/>
                  <a:cs typeface="Trebuchet MS" charset="0"/>
                </a:endParaRPr>
              </a:p>
              <a:p>
                <a:pPr>
                  <a:defRPr/>
                </a:pPr>
                <a:endParaRPr lang="en-US" sz="1900" b="1" dirty="0" smtClean="0">
                  <a:solidFill>
                    <a:schemeClr val="accent1">
                      <a:lumMod val="75000"/>
                    </a:schemeClr>
                  </a:solidFill>
                  <a:latin typeface="+mj-lt"/>
                  <a:ea typeface="Trebuchet MS" charset="0"/>
                  <a:cs typeface="Trebuchet MS" charset="0"/>
                </a:endParaRPr>
              </a:p>
              <a:p>
                <a:pPr>
                  <a:defRPr/>
                </a:pPr>
                <a:r>
                  <a:rPr lang="en-US" sz="1900" b="1" u="sng" dirty="0" smtClean="0">
                    <a:solidFill>
                      <a:schemeClr val="accent1">
                        <a:lumMod val="75000"/>
                      </a:schemeClr>
                    </a:solidFill>
                    <a:latin typeface="+mj-lt"/>
                    <a:ea typeface="Trebuchet MS" charset="0"/>
                    <a:cs typeface="Trebuchet MS" charset="0"/>
                  </a:rPr>
                  <a:t>Rainfall: </a:t>
                </a:r>
                <a:r>
                  <a:rPr lang="en-US" sz="1900" b="1" dirty="0" smtClean="0">
                    <a:solidFill>
                      <a:schemeClr val="accent1">
                        <a:lumMod val="75000"/>
                      </a:schemeClr>
                    </a:solidFill>
                    <a:latin typeface="+mj-lt"/>
                    <a:ea typeface="Trebuchet MS" charset="0"/>
                    <a:cs typeface="Trebuchet MS" charset="0"/>
                  </a:rPr>
                  <a:t>150-300 mm/yr</a:t>
                </a:r>
              </a:p>
              <a:p>
                <a:pPr>
                  <a:defRPr/>
                </a:pPr>
                <a:endParaRPr lang="en-US" sz="1900" b="1" dirty="0" smtClean="0">
                  <a:solidFill>
                    <a:schemeClr val="accent1">
                      <a:lumMod val="75000"/>
                    </a:schemeClr>
                  </a:solidFill>
                  <a:latin typeface="+mj-lt"/>
                  <a:ea typeface="Trebuchet MS" charset="0"/>
                  <a:cs typeface="Trebuchet MS" charset="0"/>
                </a:endParaRPr>
              </a:p>
              <a:p>
                <a:pPr>
                  <a:defRPr/>
                </a:pPr>
                <a:r>
                  <a:rPr lang="en-US" sz="1900" b="1" u="sng" dirty="0" smtClean="0">
                    <a:solidFill>
                      <a:schemeClr val="accent1">
                        <a:lumMod val="75000"/>
                      </a:schemeClr>
                    </a:solidFill>
                    <a:latin typeface="+mj-lt"/>
                    <a:ea typeface="Trebuchet MS" charset="0"/>
                    <a:cs typeface="Trebuchet MS" charset="0"/>
                  </a:rPr>
                  <a:t>Population: </a:t>
                </a:r>
                <a:r>
                  <a:rPr lang="en-US" sz="1900" b="1" dirty="0" smtClean="0">
                    <a:solidFill>
                      <a:schemeClr val="accent1">
                        <a:lumMod val="75000"/>
                      </a:schemeClr>
                    </a:solidFill>
                    <a:latin typeface="+mj-lt"/>
                    <a:ea typeface="Trebuchet MS" charset="0"/>
                    <a:cs typeface="Trebuchet MS" charset="0"/>
                  </a:rPr>
                  <a:t>50 000</a:t>
                </a:r>
              </a:p>
              <a:p>
                <a:pPr>
                  <a:defRPr/>
                </a:pPr>
                <a:endParaRPr lang="en-US" sz="1900" b="1" dirty="0" smtClean="0">
                  <a:solidFill>
                    <a:schemeClr val="accent1">
                      <a:lumMod val="75000"/>
                    </a:schemeClr>
                  </a:solidFill>
                  <a:latin typeface="+mj-lt"/>
                  <a:ea typeface="Trebuchet MS" charset="0"/>
                  <a:cs typeface="Trebuchet MS" charset="0"/>
                </a:endParaRPr>
              </a:p>
              <a:p>
                <a:pPr>
                  <a:defRPr/>
                </a:pPr>
                <a:r>
                  <a:rPr lang="en-US" sz="1900" b="1" u="sng" dirty="0">
                    <a:solidFill>
                      <a:schemeClr val="accent1">
                        <a:lumMod val="75000"/>
                      </a:schemeClr>
                    </a:solidFill>
                    <a:latin typeface="+mj-lt"/>
                    <a:ea typeface="Trebuchet MS" charset="0"/>
                    <a:cs typeface="Trebuchet MS" charset="0"/>
                  </a:rPr>
                  <a:t>Main economic activity: </a:t>
                </a:r>
                <a:endParaRPr lang="en-US" sz="1900" b="1" u="sng" dirty="0" smtClean="0">
                  <a:solidFill>
                    <a:schemeClr val="accent1">
                      <a:lumMod val="75000"/>
                    </a:schemeClr>
                  </a:solidFill>
                  <a:latin typeface="+mj-lt"/>
                  <a:ea typeface="Trebuchet MS" charset="0"/>
                  <a:cs typeface="Trebuchet MS" charset="0"/>
                </a:endParaRPr>
              </a:p>
              <a:p>
                <a:pPr>
                  <a:defRPr/>
                </a:pPr>
                <a:r>
                  <a:rPr lang="en-US" sz="1900" b="1" dirty="0" smtClean="0">
                    <a:solidFill>
                      <a:schemeClr val="accent1">
                        <a:lumMod val="75000"/>
                      </a:schemeClr>
                    </a:solidFill>
                    <a:latin typeface="+mj-lt"/>
                    <a:ea typeface="Trebuchet MS" charset="0"/>
                    <a:cs typeface="Trebuchet MS" charset="0"/>
                  </a:rPr>
                  <a:t>Agriculture </a:t>
                </a:r>
                <a:r>
                  <a:rPr lang="en-US" sz="1900" b="1" dirty="0">
                    <a:solidFill>
                      <a:schemeClr val="accent1">
                        <a:lumMod val="75000"/>
                      </a:schemeClr>
                    </a:solidFill>
                    <a:latin typeface="+mj-lt"/>
                    <a:ea typeface="Trebuchet MS" charset="0"/>
                    <a:cs typeface="Trebuchet MS" charset="0"/>
                  </a:rPr>
                  <a:t>and </a:t>
                </a:r>
                <a:r>
                  <a:rPr lang="en-US" sz="1900" b="1" dirty="0" smtClean="0">
                    <a:solidFill>
                      <a:schemeClr val="accent1">
                        <a:lumMod val="75000"/>
                      </a:schemeClr>
                    </a:solidFill>
                    <a:latin typeface="+mj-lt"/>
                    <a:ea typeface="Trebuchet MS" charset="0"/>
                    <a:cs typeface="Trebuchet MS" charset="0"/>
                  </a:rPr>
                  <a:t>livestock </a:t>
                </a:r>
                <a14:m>
                  <m:oMath xmlns:m="http://schemas.openxmlformats.org/officeDocument/2006/math">
                    <m:r>
                      <a:rPr lang="en-US" sz="1900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≠ </m:t>
                    </m:r>
                  </m:oMath>
                </a14:m>
                <a:r>
                  <a:rPr lang="en-US" sz="1900" b="1" dirty="0" smtClean="0">
                    <a:solidFill>
                      <a:schemeClr val="accent1">
                        <a:lumMod val="75000"/>
                      </a:schemeClr>
                    </a:solidFill>
                    <a:ea typeface="Trebuchet MS" charset="0"/>
                    <a:cs typeface="Trebuchet MS" charset="0"/>
                  </a:rPr>
                  <a:t>Ramotswa</a:t>
                </a:r>
                <a:endParaRPr lang="en-US" sz="1900" b="1" dirty="0" smtClean="0">
                  <a:solidFill>
                    <a:schemeClr val="accent1">
                      <a:lumMod val="75000"/>
                    </a:schemeClr>
                  </a:solidFill>
                  <a:latin typeface="+mj-lt"/>
                  <a:ea typeface="Trebuchet MS" charset="0"/>
                  <a:cs typeface="Trebuchet MS" charset="0"/>
                </a:endParaRPr>
              </a:p>
              <a:p>
                <a:pPr>
                  <a:defRPr/>
                </a:pPr>
                <a:endParaRPr lang="en-US" b="1" dirty="0" smtClean="0">
                  <a:solidFill>
                    <a:schemeClr val="accent1">
                      <a:lumMod val="75000"/>
                    </a:schemeClr>
                  </a:solidFill>
                  <a:latin typeface="Trebuchet MS" charset="0"/>
                  <a:ea typeface="Trebuchet MS" charset="0"/>
                  <a:cs typeface="Trebuchet MS" charset="0"/>
                </a:endParaRPr>
              </a:p>
              <a:p>
                <a:pPr>
                  <a:defRPr/>
                </a:pPr>
                <a:r>
                  <a:rPr lang="en-US" sz="2400" b="1" u="sng" dirty="0" smtClean="0">
                    <a:solidFill>
                      <a:srgbClr val="FF9300"/>
                    </a:solidFill>
                    <a:latin typeface="+mj-lt"/>
                    <a:ea typeface="Trebuchet MS" charset="0"/>
                    <a:cs typeface="Trebuchet MS" charset="0"/>
                  </a:rPr>
                  <a:t>Human dependency on groundwater: </a:t>
                </a:r>
              </a:p>
              <a:p>
                <a:pPr>
                  <a:defRPr/>
                </a:pPr>
                <a:r>
                  <a:rPr lang="en-US" sz="2400" b="1" dirty="0" smtClean="0">
                    <a:solidFill>
                      <a:srgbClr val="FF9300"/>
                    </a:solidFill>
                    <a:latin typeface="+mj-lt"/>
                    <a:ea typeface="Trebuchet MS" charset="0"/>
                    <a:cs typeface="Trebuchet MS" charset="0"/>
                  </a:rPr>
                  <a:t>100%</a:t>
                </a:r>
              </a:p>
              <a:p>
                <a:pPr>
                  <a:defRPr/>
                </a:pPr>
                <a:endParaRPr lang="en-US" sz="2400" b="1" dirty="0">
                  <a:solidFill>
                    <a:srgbClr val="FF9300"/>
                  </a:solidFill>
                  <a:latin typeface="+mj-lt"/>
                  <a:ea typeface="Trebuchet MS" charset="0"/>
                  <a:cs typeface="Trebuchet MS" charset="0"/>
                </a:endParaRPr>
              </a:p>
              <a:p>
                <a:pPr>
                  <a:defRPr/>
                </a:pPr>
                <a:r>
                  <a:rPr lang="en-US" sz="2400" b="1" dirty="0" smtClean="0">
                    <a:solidFill>
                      <a:srgbClr val="FF9300"/>
                    </a:solidFill>
                    <a:latin typeface="+mj-lt"/>
                    <a:ea typeface="Trebuchet MS" charset="0"/>
                    <a:cs typeface="Trebuchet MS" charset="0"/>
                  </a:rPr>
                  <a:t>Considered as one of the 5 TBA hotspots in Southern Africa (SADC, 2016)</a:t>
                </a:r>
              </a:p>
            </p:txBody>
          </p:sp>
        </mc:Choice>
        <mc:Fallback>
          <p:sp>
            <p:nvSpPr>
              <p:cNvPr id="14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27986" y="1185477"/>
                <a:ext cx="4968552" cy="5293757"/>
              </a:xfrm>
              <a:prstGeom prst="rect">
                <a:avLst/>
              </a:prstGeom>
              <a:blipFill rotWithShape="0">
                <a:blip r:embed="rId4"/>
                <a:stretch>
                  <a:fillRect l="-1840" t="-690" b="-161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4" y="4027632"/>
            <a:ext cx="4366282" cy="271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40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475482" y="692696"/>
            <a:ext cx="808990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</a:endParaRPr>
          </a:p>
        </p:txBody>
      </p:sp>
      <p:sp>
        <p:nvSpPr>
          <p:cNvPr id="13" name="Title 3"/>
          <p:cNvSpPr>
            <a:spLocks noGrp="1"/>
          </p:cNvSpPr>
          <p:nvPr>
            <p:ph type="title"/>
          </p:nvPr>
        </p:nvSpPr>
        <p:spPr>
          <a:xfrm>
            <a:off x="475482" y="187259"/>
            <a:ext cx="8229600" cy="418058"/>
          </a:xfrm>
        </p:spPr>
        <p:txBody>
          <a:bodyPr/>
          <a:lstStyle/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sym typeface="Trebuchet MS Bold" charset="0"/>
              </a:rPr>
              <a:t>STAS GGRETA 1 assessment</a:t>
            </a:r>
            <a:endParaRPr lang="en-GB" sz="24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2097" y="1440642"/>
            <a:ext cx="4749150" cy="4255021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-180528" y="829384"/>
            <a:ext cx="416262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27" marR="0" lvl="1" indent="-28575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en-US" sz="2000" b="1" dirty="0" smtClean="0">
                <a:solidFill>
                  <a:srgbClr val="336699"/>
                </a:solidFill>
                <a:latin typeface="+mj-lt"/>
              </a:rPr>
              <a:t>Multi-disciplinary in-depth assessment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+mj-lt"/>
            </a:endParaRPr>
          </a:p>
          <a:p>
            <a:pPr marL="1200103" marR="0" lvl="2" indent="-28575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u="none" strike="noStrike" kern="120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+mj-lt"/>
              </a:rPr>
              <a:t>Hydrogeological aspects</a:t>
            </a:r>
          </a:p>
          <a:p>
            <a:pPr marL="1200103" marR="0" lvl="2" indent="-28575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>
                <a:solidFill>
                  <a:srgbClr val="336699"/>
                </a:solidFill>
                <a:latin typeface="+mj-lt"/>
              </a:rPr>
              <a:t>Environmental issues</a:t>
            </a:r>
          </a:p>
          <a:p>
            <a:pPr marL="1200103" marR="0" lvl="2" indent="-28575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u="none" strike="noStrike" kern="120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+mj-lt"/>
              </a:rPr>
              <a:t>Socio-economic</a:t>
            </a:r>
            <a:r>
              <a:rPr kumimoji="0" lang="en-US" sz="1800" b="0" u="none" strike="noStrike" kern="1200" cap="none" spc="0" normalizeH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+mj-lt"/>
              </a:rPr>
              <a:t> aspects</a:t>
            </a:r>
          </a:p>
          <a:p>
            <a:pPr marL="1200103" marR="0" lvl="2" indent="-28575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>
                <a:solidFill>
                  <a:srgbClr val="336699"/>
                </a:solidFill>
                <a:latin typeface="+mj-lt"/>
              </a:rPr>
              <a:t>Institutional</a:t>
            </a:r>
            <a:r>
              <a:rPr lang="en-US" dirty="0" smtClean="0">
                <a:solidFill>
                  <a:srgbClr val="336699"/>
                </a:solidFill>
                <a:latin typeface="+mj-lt"/>
              </a:rPr>
              <a:t> setting</a:t>
            </a:r>
          </a:p>
          <a:p>
            <a:pPr marL="1200103" marR="0" lvl="2" indent="-28575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u="none" strike="noStrike" kern="120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+mj-lt"/>
              </a:rPr>
              <a:t>Legal</a:t>
            </a:r>
            <a:r>
              <a:rPr kumimoji="0" lang="en-US" sz="1800" b="0" u="none" strike="noStrike" kern="1200" cap="none" spc="0" normalizeH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sz="1800" b="0" u="none" strike="noStrike" kern="1200" cap="none" spc="0" normalizeH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+mj-lt"/>
              </a:rPr>
              <a:t>framework</a:t>
            </a:r>
          </a:p>
          <a:p>
            <a:pPr marL="1200103" marR="0" lvl="2" indent="-28575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aseline="0" dirty="0">
              <a:solidFill>
                <a:srgbClr val="336699"/>
              </a:solidFill>
              <a:latin typeface="+mj-lt"/>
            </a:endParaRPr>
          </a:p>
          <a:p>
            <a:pPr marL="742927" lvl="1" indent="-285750">
              <a:buFont typeface="Wingdings" charset="2"/>
              <a:buChar char="Ø"/>
              <a:defRPr/>
            </a:pPr>
            <a:r>
              <a:rPr lang="en-US" sz="2000" b="1" dirty="0" smtClean="0">
                <a:solidFill>
                  <a:srgbClr val="336699"/>
                </a:solidFill>
              </a:rPr>
              <a:t>Guidelines applicable at </a:t>
            </a:r>
            <a:r>
              <a:rPr lang="en-US" sz="2000" b="1" dirty="0" err="1" smtClean="0">
                <a:solidFill>
                  <a:srgbClr val="336699"/>
                </a:solidFill>
              </a:rPr>
              <a:t>transboundary</a:t>
            </a:r>
            <a:r>
              <a:rPr lang="en-US" sz="2000" b="1" dirty="0" smtClean="0">
                <a:solidFill>
                  <a:srgbClr val="336699"/>
                </a:solidFill>
              </a:rPr>
              <a:t> and national scale</a:t>
            </a:r>
            <a:endParaRPr kumimoji="0" lang="en-US" sz="2000" b="0" u="none" strike="noStrike" kern="1200" cap="none" spc="0" normalizeH="0" baseline="0" noProof="0" dirty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6062680"/>
            <a:ext cx="1383594" cy="7953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643" y="4122593"/>
            <a:ext cx="2094284" cy="2546767"/>
          </a:xfrm>
          <a:prstGeom prst="rect">
            <a:avLst/>
          </a:prstGeom>
        </p:spPr>
      </p:pic>
      <p:sp>
        <p:nvSpPr>
          <p:cNvPr id="15" name="ZoneTexte 8"/>
          <p:cNvSpPr txBox="1"/>
          <p:nvPr/>
        </p:nvSpPr>
        <p:spPr>
          <a:xfrm>
            <a:off x="2771800" y="6346322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1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0" u="none" strike="noStrike" kern="1200" cap="none" spc="0" normalizeH="0" baseline="0" noProof="0" dirty="0" err="1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+mj-lt"/>
              </a:rPr>
              <a:t>www.groundwaterportal.org</a:t>
            </a:r>
            <a:r>
              <a:rPr kumimoji="0" lang="en-US" sz="1800" b="0" u="none" strike="noStrike" kern="120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+mj-lt"/>
              </a:rPr>
              <a:t>/</a:t>
            </a:r>
            <a:r>
              <a:rPr kumimoji="0" lang="en-US" sz="1800" b="0" u="none" strike="noStrike" kern="1200" cap="none" spc="0" normalizeH="0" baseline="0" noProof="0" dirty="0" err="1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+mj-lt"/>
              </a:rPr>
              <a:t>ggreta</a:t>
            </a:r>
            <a:endParaRPr kumimoji="0" lang="en-US" sz="1800" b="0" u="none" strike="noStrike" kern="1200" cap="none" spc="0" normalizeH="0" baseline="0" noProof="0" dirty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7624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475482" y="692696"/>
            <a:ext cx="808990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</a:endParaRPr>
          </a:p>
        </p:txBody>
      </p:sp>
      <p:sp>
        <p:nvSpPr>
          <p:cNvPr id="13" name="Title 3"/>
          <p:cNvSpPr>
            <a:spLocks noGrp="1"/>
          </p:cNvSpPr>
          <p:nvPr>
            <p:ph type="title"/>
          </p:nvPr>
        </p:nvSpPr>
        <p:spPr>
          <a:xfrm>
            <a:off x="475482" y="187259"/>
            <a:ext cx="8229600" cy="418058"/>
          </a:xfrm>
        </p:spPr>
        <p:txBody>
          <a:bodyPr/>
          <a:lstStyle/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sym typeface="Trebuchet MS Bold" charset="0"/>
              </a:rPr>
              <a:t>Before the assessment</a:t>
            </a:r>
            <a:r>
              <a:rPr lang="is-IS" sz="2400" b="1" dirty="0" smtClean="0">
                <a:solidFill>
                  <a:schemeClr val="accent1">
                    <a:lumMod val="75000"/>
                  </a:schemeClr>
                </a:solidFill>
                <a:sym typeface="Trebuchet MS Bold" charset="0"/>
              </a:rPr>
              <a:t>…</a:t>
            </a:r>
            <a:endParaRPr lang="en-GB" sz="2400" dirty="0"/>
          </a:p>
        </p:txBody>
      </p:sp>
      <p:sp>
        <p:nvSpPr>
          <p:cNvPr id="9" name="ZoneTexte 8"/>
          <p:cNvSpPr txBox="1"/>
          <p:nvPr/>
        </p:nvSpPr>
        <p:spPr>
          <a:xfrm>
            <a:off x="-52076" y="1340768"/>
            <a:ext cx="914501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27" marR="0" lvl="1" indent="-28575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en-US" sz="2400" b="1" dirty="0" smtClean="0">
                <a:solidFill>
                  <a:srgbClr val="336699"/>
                </a:solidFill>
                <a:latin typeface="+mj-lt"/>
              </a:rPr>
              <a:t>Stakeholder mapping is needed (1 year)</a:t>
            </a:r>
          </a:p>
          <a:p>
            <a:pPr marR="0" lvl="1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400" b="1" dirty="0" smtClean="0">
              <a:solidFill>
                <a:srgbClr val="336699"/>
              </a:solidFill>
              <a:latin typeface="Trebuchet MS" panose="020B0603020202020204" pitchFamily="34" charset="0"/>
            </a:endParaRPr>
          </a:p>
          <a:p>
            <a:pPr marL="1200103" marR="0" lvl="2" indent="-28575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u="none" strike="noStrike" kern="120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+mj-lt"/>
              </a:rPr>
              <a:t>Governments</a:t>
            </a:r>
            <a:r>
              <a:rPr kumimoji="0" lang="en-US" sz="2400" b="0" u="none" strike="noStrike" kern="1200" cap="none" spc="0" normalizeH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+mj-lt"/>
              </a:rPr>
              <a:t> through responsible Ministries are the initiators of the assessment.</a:t>
            </a:r>
          </a:p>
          <a:p>
            <a:pPr marL="1200103" marR="0" lvl="2" indent="-28575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400" b="0" u="none" strike="noStrike" kern="1200" cap="none" spc="0" normalizeH="0" noProof="0" dirty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+mj-lt"/>
            </a:endParaRPr>
          </a:p>
          <a:p>
            <a:pPr marL="1200103" marR="0" lvl="2" indent="-28575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400" dirty="0" smtClean="0">
                <a:solidFill>
                  <a:srgbClr val="336699"/>
                </a:solidFill>
                <a:latin typeface="+mj-lt"/>
              </a:rPr>
              <a:t>Considering the multi-disciplinary character of the assessment and the complexity of domestic groundwater resources institutional setting, it is desirable that various Ministries (Environment, Agriculture, Foreign Affairs, </a:t>
            </a:r>
            <a:r>
              <a:rPr lang="en-US" sz="2400" dirty="0" err="1" smtClean="0">
                <a:solidFill>
                  <a:srgbClr val="336699"/>
                </a:solidFill>
                <a:latin typeface="+mj-lt"/>
              </a:rPr>
              <a:t>etc</a:t>
            </a:r>
            <a:r>
              <a:rPr lang="is-IS" sz="2400" dirty="0" smtClean="0">
                <a:solidFill>
                  <a:srgbClr val="336699"/>
                </a:solidFill>
                <a:latin typeface="+mj-lt"/>
              </a:rPr>
              <a:t>…)</a:t>
            </a:r>
            <a:r>
              <a:rPr lang="en-US" sz="2400" dirty="0" smtClean="0">
                <a:solidFill>
                  <a:srgbClr val="336699"/>
                </a:solidFill>
                <a:latin typeface="+mj-lt"/>
              </a:rPr>
              <a:t> and other organization (knowledge </a:t>
            </a:r>
            <a:r>
              <a:rPr lang="en-US" sz="2400" dirty="0" err="1" smtClean="0">
                <a:solidFill>
                  <a:srgbClr val="336699"/>
                </a:solidFill>
                <a:latin typeface="+mj-lt"/>
              </a:rPr>
              <a:t>centres</a:t>
            </a:r>
            <a:r>
              <a:rPr lang="en-US" sz="2400" dirty="0" smtClean="0">
                <a:solidFill>
                  <a:srgbClr val="336699"/>
                </a:solidFill>
                <a:latin typeface="+mj-lt"/>
              </a:rPr>
              <a:t>, water boards) should be involved in the assessment.</a:t>
            </a:r>
          </a:p>
          <a:p>
            <a:pPr marL="1200103" marR="0" lvl="2" indent="-28575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2400" dirty="0" smtClean="0">
              <a:solidFill>
                <a:srgbClr val="336699"/>
              </a:solidFill>
              <a:latin typeface="+mj-lt"/>
            </a:endParaRPr>
          </a:p>
          <a:p>
            <a:pPr marL="1200103" marR="0" lvl="2" indent="-28575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u="none" strike="noStrike" kern="1200" cap="none" spc="0" normalizeH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+mj-lt"/>
              </a:rPr>
              <a:t>Preliminary study on data availability</a:t>
            </a:r>
          </a:p>
        </p:txBody>
      </p:sp>
    </p:spTree>
    <p:extLst>
      <p:ext uri="{BB962C8B-B14F-4D97-AF65-F5344CB8AC3E}">
        <p14:creationId xmlns:p14="http://schemas.microsoft.com/office/powerpoint/2010/main" val="1290867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475482" y="692696"/>
            <a:ext cx="808990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</a:endParaRPr>
          </a:p>
        </p:txBody>
      </p:sp>
      <p:sp>
        <p:nvSpPr>
          <p:cNvPr id="13" name="Title 3"/>
          <p:cNvSpPr>
            <a:spLocks noGrp="1"/>
          </p:cNvSpPr>
          <p:nvPr>
            <p:ph type="title"/>
          </p:nvPr>
        </p:nvSpPr>
        <p:spPr>
          <a:xfrm>
            <a:off x="475482" y="187259"/>
            <a:ext cx="8229600" cy="418058"/>
          </a:xfrm>
        </p:spPr>
        <p:txBody>
          <a:bodyPr/>
          <a:lstStyle/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sym typeface="Trebuchet MS Bold" charset="0"/>
              </a:rPr>
              <a:t>Before the assessment</a:t>
            </a:r>
            <a:r>
              <a:rPr lang="is-IS" sz="2400" b="1" dirty="0" smtClean="0">
                <a:solidFill>
                  <a:schemeClr val="accent1">
                    <a:lumMod val="75000"/>
                  </a:schemeClr>
                </a:solidFill>
                <a:sym typeface="Trebuchet MS Bold" charset="0"/>
              </a:rPr>
              <a:t>…</a:t>
            </a:r>
            <a:endParaRPr lang="en-GB" sz="2400" dirty="0"/>
          </a:p>
        </p:txBody>
      </p:sp>
      <p:sp>
        <p:nvSpPr>
          <p:cNvPr id="9" name="ZoneTexte 8"/>
          <p:cNvSpPr txBox="1"/>
          <p:nvPr/>
        </p:nvSpPr>
        <p:spPr>
          <a:xfrm>
            <a:off x="-180528" y="954275"/>
            <a:ext cx="9088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27" marR="0" lvl="1" indent="-28575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en-US" sz="2000" b="1" dirty="0" smtClean="0">
                <a:solidFill>
                  <a:srgbClr val="336699"/>
                </a:solidFill>
                <a:latin typeface="+mj-lt"/>
              </a:rPr>
              <a:t>Setting up the baseline for the assessment (6 months)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60" y="1354385"/>
            <a:ext cx="8656402" cy="519385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59632" y="6519446"/>
            <a:ext cx="845356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en-US" sz="1600" dirty="0" smtClean="0">
                <a:solidFill>
                  <a:srgbClr val="336699"/>
                </a:solidFill>
                <a:latin typeface="+mj-lt"/>
              </a:rPr>
              <a:t>Suggested organigram for a multidisciplinary assessment team</a:t>
            </a:r>
            <a:endParaRPr lang="en-US" sz="1600" dirty="0"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7452320" y="4077072"/>
            <a:ext cx="1113062" cy="28803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22860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67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475482" y="692696"/>
            <a:ext cx="808990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</a:endParaRPr>
          </a:p>
        </p:txBody>
      </p:sp>
      <p:sp>
        <p:nvSpPr>
          <p:cNvPr id="13" name="Title 3"/>
          <p:cNvSpPr>
            <a:spLocks noGrp="1"/>
          </p:cNvSpPr>
          <p:nvPr>
            <p:ph type="title"/>
          </p:nvPr>
        </p:nvSpPr>
        <p:spPr>
          <a:xfrm>
            <a:off x="475482" y="187259"/>
            <a:ext cx="8229600" cy="418058"/>
          </a:xfrm>
        </p:spPr>
        <p:txBody>
          <a:bodyPr/>
          <a:lstStyle/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sym typeface="Trebuchet MS Bold" charset="0"/>
              </a:rPr>
              <a:t>Data collection process</a:t>
            </a:r>
            <a:endParaRPr lang="en-GB" sz="2400" dirty="0"/>
          </a:p>
        </p:txBody>
      </p:sp>
      <p:sp>
        <p:nvSpPr>
          <p:cNvPr id="9" name="ZoneTexte 8"/>
          <p:cNvSpPr txBox="1"/>
          <p:nvPr/>
        </p:nvSpPr>
        <p:spPr>
          <a:xfrm>
            <a:off x="-180528" y="839096"/>
            <a:ext cx="908845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27" lvl="1" indent="-285750">
              <a:buFont typeface="Wingdings" charset="2"/>
              <a:buChar char="Ø"/>
              <a:defRPr/>
            </a:pPr>
            <a:r>
              <a:rPr lang="en-US" sz="2400" b="1" dirty="0" smtClean="0">
                <a:solidFill>
                  <a:srgbClr val="336699"/>
                </a:solidFill>
                <a:latin typeface="+mj-lt"/>
              </a:rPr>
              <a:t>Agreement between aquifer states needed on:</a:t>
            </a:r>
            <a:endParaRPr lang="en-US" sz="2400" b="1" dirty="0">
              <a:solidFill>
                <a:srgbClr val="336699"/>
              </a:solidFill>
              <a:latin typeface="+mj-lt"/>
            </a:endParaRPr>
          </a:p>
          <a:p>
            <a:pPr marL="1200103" lvl="2" indent="-285750">
              <a:buFontTx/>
              <a:buChar char="-"/>
              <a:defRPr/>
            </a:pPr>
            <a:r>
              <a:rPr lang="en-US" sz="2400" dirty="0" smtClean="0">
                <a:solidFill>
                  <a:srgbClr val="336699"/>
                </a:solidFill>
                <a:latin typeface="+mj-lt"/>
              </a:rPr>
              <a:t>Boundaries of the study, especially relevant when dealing with large aquifers such as the STAS</a:t>
            </a:r>
          </a:p>
          <a:p>
            <a:pPr marL="1200103" lvl="2" indent="-285750">
              <a:buFontTx/>
              <a:buChar char="-"/>
              <a:defRPr/>
            </a:pPr>
            <a:r>
              <a:rPr lang="en-US" sz="2400" dirty="0" smtClean="0">
                <a:solidFill>
                  <a:srgbClr val="336699"/>
                </a:solidFill>
                <a:latin typeface="+mj-lt"/>
              </a:rPr>
              <a:t>Aquifers/hydrogeological units to be assessed</a:t>
            </a:r>
          </a:p>
          <a:p>
            <a:pPr marL="1200103" lvl="2" indent="-285750">
              <a:buFontTx/>
              <a:buChar char="-"/>
              <a:defRPr/>
            </a:pPr>
            <a:r>
              <a:rPr lang="en-US" sz="2400" dirty="0" smtClean="0">
                <a:solidFill>
                  <a:srgbClr val="336699"/>
                </a:solidFill>
                <a:latin typeface="+mj-lt"/>
              </a:rPr>
              <a:t>If sufficient data are available to assess multiple aquifer layers individually</a:t>
            </a:r>
          </a:p>
          <a:p>
            <a:pPr marL="1200103" lvl="2" indent="-285750">
              <a:buFontTx/>
              <a:buChar char="-"/>
              <a:defRPr/>
            </a:pPr>
            <a:r>
              <a:rPr lang="en-US" sz="2400" dirty="0" smtClean="0">
                <a:solidFill>
                  <a:srgbClr val="336699"/>
                </a:solidFill>
                <a:latin typeface="+mj-lt"/>
              </a:rPr>
              <a:t>Are national aquifer(s) included in the assessment?</a:t>
            </a:r>
          </a:p>
          <a:p>
            <a:pPr marL="1200103" lvl="2" indent="-285750">
              <a:buFontTx/>
              <a:buChar char="-"/>
              <a:defRPr/>
            </a:pPr>
            <a:endParaRPr lang="en-US" sz="2400" dirty="0" smtClean="0">
              <a:solidFill>
                <a:srgbClr val="336699"/>
              </a:solidFill>
              <a:latin typeface="+mj-lt"/>
            </a:endParaRPr>
          </a:p>
          <a:p>
            <a:pPr marL="742927" lvl="1" indent="-285750">
              <a:buFont typeface="Wingdings" charset="2"/>
              <a:buChar char="Ø"/>
              <a:defRPr/>
            </a:pPr>
            <a:r>
              <a:rPr lang="en-US" sz="2400" b="1" dirty="0">
                <a:solidFill>
                  <a:srgbClr val="336699"/>
                </a:solidFill>
              </a:rPr>
              <a:t>Data collection process for the STAS </a:t>
            </a:r>
            <a:r>
              <a:rPr lang="en-US" sz="2400" b="1" dirty="0" smtClean="0">
                <a:solidFill>
                  <a:srgbClr val="336699"/>
                </a:solidFill>
              </a:rPr>
              <a:t>→ 1 year</a:t>
            </a:r>
          </a:p>
          <a:p>
            <a:pPr marL="1200103" lvl="2" indent="-285750">
              <a:buFontTx/>
              <a:buChar char="-"/>
              <a:defRPr/>
            </a:pPr>
            <a:r>
              <a:rPr lang="en-US" sz="2400" dirty="0" smtClean="0">
                <a:solidFill>
                  <a:srgbClr val="336699"/>
                </a:solidFill>
              </a:rPr>
              <a:t>The process could have been optimized if experts had been acquainted with a </a:t>
            </a:r>
            <a:r>
              <a:rPr lang="en-US" sz="2400" b="1" i="1" dirty="0" smtClean="0">
                <a:solidFill>
                  <a:srgbClr val="FF9300"/>
                </a:solidFill>
              </a:rPr>
              <a:t>map overlying the boundaries + administrative units → importance of GIS expertise</a:t>
            </a:r>
          </a:p>
          <a:p>
            <a:pPr marL="1200103" lvl="2" indent="-285750">
              <a:buFontTx/>
              <a:buChar char="-"/>
              <a:defRPr/>
            </a:pPr>
            <a:endParaRPr lang="en-US" sz="2400" b="1" dirty="0" smtClean="0">
              <a:solidFill>
                <a:srgbClr val="336699"/>
              </a:solidFill>
            </a:endParaRPr>
          </a:p>
          <a:p>
            <a:pPr marL="742927" lvl="1" indent="-285750">
              <a:buFont typeface="Wingdings" charset="2"/>
              <a:buChar char="Ø"/>
              <a:defRPr/>
            </a:pPr>
            <a:r>
              <a:rPr lang="en-US" sz="2400" b="1" dirty="0" smtClean="0">
                <a:solidFill>
                  <a:srgbClr val="336699"/>
                </a:solidFill>
              </a:rPr>
              <a:t>Main </a:t>
            </a:r>
            <a:r>
              <a:rPr lang="en-US" sz="2400" b="1" dirty="0">
                <a:solidFill>
                  <a:srgbClr val="336699"/>
                </a:solidFill>
              </a:rPr>
              <a:t>source of data is existing data → identification of data gaps at national </a:t>
            </a:r>
            <a:r>
              <a:rPr lang="en-US" sz="2400" b="1" dirty="0" smtClean="0">
                <a:solidFill>
                  <a:srgbClr val="336699"/>
                </a:solidFill>
              </a:rPr>
              <a:t>level</a:t>
            </a:r>
            <a:endParaRPr lang="en-US" sz="2400" b="1" dirty="0">
              <a:solidFill>
                <a:srgbClr val="336699"/>
              </a:solidFill>
            </a:endParaRPr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>
            <a:off x="475482" y="6443608"/>
            <a:ext cx="684076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 flipV="1">
            <a:off x="463575" y="6792567"/>
            <a:ext cx="6848697" cy="2744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6062680"/>
            <a:ext cx="1383594" cy="79532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6508365"/>
            <a:ext cx="5829300" cy="25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55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475482" y="692696"/>
            <a:ext cx="808990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</a:endParaRPr>
          </a:p>
        </p:txBody>
      </p:sp>
      <p:sp>
        <p:nvSpPr>
          <p:cNvPr id="13" name="Title 3"/>
          <p:cNvSpPr>
            <a:spLocks noGrp="1"/>
          </p:cNvSpPr>
          <p:nvPr>
            <p:ph type="title"/>
          </p:nvPr>
        </p:nvSpPr>
        <p:spPr>
          <a:xfrm>
            <a:off x="475482" y="187259"/>
            <a:ext cx="8229600" cy="418058"/>
          </a:xfrm>
        </p:spPr>
        <p:txBody>
          <a:bodyPr/>
          <a:lstStyle/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sym typeface="Trebuchet MS Bold" charset="0"/>
              </a:rPr>
              <a:t>Type of data needed for the assessment</a:t>
            </a:r>
            <a:endParaRPr lang="en-GB" sz="2400" dirty="0"/>
          </a:p>
        </p:txBody>
      </p:sp>
      <p:grpSp>
        <p:nvGrpSpPr>
          <p:cNvPr id="5" name="Group 4"/>
          <p:cNvGrpSpPr/>
          <p:nvPr/>
        </p:nvGrpSpPr>
        <p:grpSpPr>
          <a:xfrm>
            <a:off x="258150" y="2474978"/>
            <a:ext cx="4318192" cy="5298986"/>
            <a:chOff x="22933" y="2671107"/>
            <a:chExt cx="4318192" cy="572316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33" y="4996711"/>
              <a:ext cx="4289152" cy="3397561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85" y="2671107"/>
              <a:ext cx="4309740" cy="2522708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4599602" y="2467977"/>
            <a:ext cx="4417737" cy="4320480"/>
            <a:chOff x="4568631" y="2438400"/>
            <a:chExt cx="4417737" cy="431993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8631" y="3340974"/>
              <a:ext cx="4339292" cy="341735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9218" y="2438400"/>
              <a:ext cx="4397150" cy="902574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 bwMode="auto">
          <a:xfrm>
            <a:off x="0" y="6858000"/>
            <a:ext cx="4698815" cy="1008112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22860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17" name="ZoneTexte 8"/>
          <p:cNvSpPr txBox="1"/>
          <p:nvPr/>
        </p:nvSpPr>
        <p:spPr>
          <a:xfrm>
            <a:off x="-448120" y="850135"/>
            <a:ext cx="993710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27" lvl="1" indent="-285750">
              <a:buFont typeface="Wingdings" charset="2"/>
              <a:buChar char="Ø"/>
              <a:defRPr/>
            </a:pPr>
            <a:r>
              <a:rPr lang="en-US" sz="2400" b="1" dirty="0">
                <a:solidFill>
                  <a:srgbClr val="336699"/>
                </a:solidFill>
              </a:rPr>
              <a:t>Data is collected by teams of national experts</a:t>
            </a:r>
          </a:p>
          <a:p>
            <a:pPr marL="1200103" lvl="2" indent="-285750">
              <a:buFontTx/>
              <a:buChar char="-"/>
              <a:defRPr/>
            </a:pPr>
            <a:r>
              <a:rPr lang="en-US" sz="2400" dirty="0">
                <a:solidFill>
                  <a:srgbClr val="336699"/>
                </a:solidFill>
              </a:rPr>
              <a:t>Information needs to be compiled in a </a:t>
            </a:r>
            <a:r>
              <a:rPr lang="en-US" sz="2400" b="1" i="1" dirty="0">
                <a:solidFill>
                  <a:srgbClr val="FF9300"/>
                </a:solidFill>
              </a:rPr>
              <a:t>structured way </a:t>
            </a:r>
            <a:r>
              <a:rPr lang="en-US" sz="2400" b="1" i="1" dirty="0" smtClean="0">
                <a:solidFill>
                  <a:srgbClr val="FF9300"/>
                </a:solidFill>
              </a:rPr>
              <a:t>(templates, questionnaires)</a:t>
            </a:r>
            <a:r>
              <a:rPr lang="en-US" sz="2400" dirty="0" smtClean="0">
                <a:solidFill>
                  <a:srgbClr val="336699"/>
                </a:solidFill>
              </a:rPr>
              <a:t> in </a:t>
            </a:r>
            <a:r>
              <a:rPr lang="en-US" sz="2400" dirty="0">
                <a:solidFill>
                  <a:srgbClr val="336699"/>
                </a:solidFill>
              </a:rPr>
              <a:t>order to make it comparable with the data collected by the other aquifer states</a:t>
            </a:r>
          </a:p>
          <a:p>
            <a:pPr marL="1200103" lvl="2" indent="-285750">
              <a:buFontTx/>
              <a:buChar char="-"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347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475482" y="692696"/>
            <a:ext cx="808990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</a:endParaRPr>
          </a:p>
        </p:txBody>
      </p:sp>
      <p:sp>
        <p:nvSpPr>
          <p:cNvPr id="13" name="Title 3"/>
          <p:cNvSpPr>
            <a:spLocks noGrp="1"/>
          </p:cNvSpPr>
          <p:nvPr>
            <p:ph type="title"/>
          </p:nvPr>
        </p:nvSpPr>
        <p:spPr>
          <a:xfrm>
            <a:off x="475482" y="187259"/>
            <a:ext cx="8229600" cy="418058"/>
          </a:xfrm>
        </p:spPr>
        <p:txBody>
          <a:bodyPr/>
          <a:lstStyle/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sym typeface="Trebuchet MS Bold" charset="0"/>
              </a:rPr>
              <a:t>Harmonization and aggregation</a:t>
            </a:r>
            <a:endParaRPr lang="en-GB" sz="2400" dirty="0"/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>
            <a:off x="475482" y="6443608"/>
            <a:ext cx="684076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 flipV="1">
            <a:off x="463575" y="6792567"/>
            <a:ext cx="6848697" cy="2744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6062680"/>
            <a:ext cx="1383594" cy="79532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6508365"/>
            <a:ext cx="5829300" cy="2571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1568" y="981986"/>
            <a:ext cx="9144000" cy="466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223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475482" y="692696"/>
            <a:ext cx="808990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</a:endParaRPr>
          </a:p>
        </p:txBody>
      </p:sp>
      <p:sp>
        <p:nvSpPr>
          <p:cNvPr id="13" name="Title 3"/>
          <p:cNvSpPr>
            <a:spLocks noGrp="1"/>
          </p:cNvSpPr>
          <p:nvPr>
            <p:ph type="title"/>
          </p:nvPr>
        </p:nvSpPr>
        <p:spPr>
          <a:xfrm>
            <a:off x="475482" y="187259"/>
            <a:ext cx="8229600" cy="418058"/>
          </a:xfrm>
        </p:spPr>
        <p:txBody>
          <a:bodyPr/>
          <a:lstStyle/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sym typeface="Trebuchet MS Bold" charset="0"/>
              </a:rPr>
              <a:t>Harmonization and aggregation</a:t>
            </a:r>
            <a:endParaRPr lang="en-GB" sz="2400" dirty="0"/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>
            <a:off x="475482" y="6443608"/>
            <a:ext cx="684076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 flipV="1">
            <a:off x="463575" y="6792567"/>
            <a:ext cx="6848697" cy="2744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6062680"/>
            <a:ext cx="1383594" cy="79532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6508365"/>
            <a:ext cx="5829300" cy="257175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-448120" y="850135"/>
            <a:ext cx="935604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27" lvl="1" indent="-285750">
              <a:buFont typeface="Wingdings" charset="2"/>
              <a:buChar char="Ø"/>
              <a:defRPr/>
            </a:pPr>
            <a:r>
              <a:rPr lang="en-US" sz="2400" b="1" dirty="0" smtClean="0">
                <a:solidFill>
                  <a:srgbClr val="336699"/>
                </a:solidFill>
              </a:rPr>
              <a:t>The most crucial and challenging phase</a:t>
            </a:r>
            <a:endParaRPr lang="en-US" sz="2400" b="1" dirty="0">
              <a:solidFill>
                <a:srgbClr val="336699"/>
              </a:solidFill>
            </a:endParaRPr>
          </a:p>
          <a:p>
            <a:pPr marL="1200103" lvl="2" indent="-285750">
              <a:buFontTx/>
              <a:buChar char="-"/>
              <a:defRPr/>
            </a:pPr>
            <a:r>
              <a:rPr lang="en-US" sz="2400" dirty="0">
                <a:solidFill>
                  <a:srgbClr val="336699"/>
                </a:solidFill>
              </a:rPr>
              <a:t>M</a:t>
            </a:r>
            <a:r>
              <a:rPr lang="en-US" sz="2400" dirty="0" smtClean="0">
                <a:solidFill>
                  <a:srgbClr val="336699"/>
                </a:solidFill>
              </a:rPr>
              <a:t>ost data is generated at national level, based on standards of the national institutions. </a:t>
            </a:r>
          </a:p>
          <a:p>
            <a:pPr marL="1200103" lvl="2" indent="-285750">
              <a:buFontTx/>
              <a:buChar char="-"/>
              <a:defRPr/>
            </a:pPr>
            <a:r>
              <a:rPr lang="en-US" sz="2400" dirty="0" smtClean="0">
                <a:solidFill>
                  <a:srgbClr val="336699"/>
                </a:solidFill>
              </a:rPr>
              <a:t>Based on the data collected at national level, it is necessary that countries agree on a </a:t>
            </a:r>
            <a:r>
              <a:rPr lang="en-US" sz="2400" b="1" i="1" dirty="0" smtClean="0">
                <a:solidFill>
                  <a:srgbClr val="FF9300"/>
                </a:solidFill>
              </a:rPr>
              <a:t>common standard </a:t>
            </a:r>
            <a:r>
              <a:rPr lang="en-US" sz="2400" dirty="0" smtClean="0">
                <a:solidFill>
                  <a:srgbClr val="336699"/>
                </a:solidFill>
              </a:rPr>
              <a:t>for the purpose of the </a:t>
            </a:r>
            <a:r>
              <a:rPr lang="en-US" sz="2400" dirty="0" err="1" smtClean="0">
                <a:solidFill>
                  <a:srgbClr val="336699"/>
                </a:solidFill>
              </a:rPr>
              <a:t>transboundary</a:t>
            </a:r>
            <a:r>
              <a:rPr lang="en-US" sz="2400" dirty="0" smtClean="0">
                <a:solidFill>
                  <a:srgbClr val="336699"/>
                </a:solidFill>
              </a:rPr>
              <a:t> aquifer assessment.</a:t>
            </a:r>
          </a:p>
          <a:p>
            <a:pPr marL="1200103" lvl="2" indent="-285750">
              <a:buFontTx/>
              <a:buChar char="-"/>
              <a:defRPr/>
            </a:pPr>
            <a:endParaRPr lang="en-US" sz="2400" dirty="0" smtClean="0">
              <a:solidFill>
                <a:srgbClr val="336699"/>
              </a:solidFill>
            </a:endParaRPr>
          </a:p>
          <a:p>
            <a:pPr marL="800077" lvl="1" indent="-342900">
              <a:buFont typeface="Wingdings" charset="2"/>
              <a:buChar char="Ø"/>
              <a:defRPr/>
            </a:pPr>
            <a:r>
              <a:rPr lang="en-US" sz="2400" b="1" dirty="0" smtClean="0">
                <a:solidFill>
                  <a:srgbClr val="336699"/>
                </a:solidFill>
              </a:rPr>
              <a:t>Common standard → STAS joint borehole database</a:t>
            </a:r>
            <a:endParaRPr lang="en-US" sz="2400" dirty="0" smtClean="0">
              <a:solidFill>
                <a:srgbClr val="336699"/>
              </a:solidFill>
            </a:endParaRPr>
          </a:p>
          <a:p>
            <a:pPr marL="1200103" lvl="2" indent="-285750">
              <a:buFontTx/>
              <a:buChar char="-"/>
              <a:defRPr/>
            </a:pPr>
            <a:r>
              <a:rPr lang="en-US" sz="2400" dirty="0" smtClean="0">
                <a:solidFill>
                  <a:srgbClr val="336699"/>
                </a:solidFill>
              </a:rPr>
              <a:t>Agreement on the joint borehole database was crucial for the production of thematic maps.</a:t>
            </a:r>
          </a:p>
          <a:p>
            <a:pPr marL="1200103" lvl="2" indent="-285750">
              <a:buFontTx/>
              <a:buChar char="-"/>
              <a:defRPr/>
            </a:pPr>
            <a:r>
              <a:rPr lang="en-US" sz="2400" dirty="0" smtClean="0">
                <a:solidFill>
                  <a:srgbClr val="336699"/>
                </a:solidFill>
              </a:rPr>
              <a:t>Simple joint borehole database </a:t>
            </a:r>
          </a:p>
          <a:p>
            <a:pPr lvl="3">
              <a:defRPr/>
            </a:pPr>
            <a:r>
              <a:rPr lang="en-US" sz="2400" dirty="0" smtClean="0">
                <a:solidFill>
                  <a:srgbClr val="336699"/>
                </a:solidFill>
              </a:rPr>
              <a:t>→ Excel table with information for around 6000 boreholes → 20 columns providing information on water level, water quality, borehole yield, </a:t>
            </a:r>
            <a:r>
              <a:rPr lang="en-US" sz="2400" dirty="0" err="1" smtClean="0">
                <a:solidFill>
                  <a:srgbClr val="336699"/>
                </a:solidFill>
              </a:rPr>
              <a:t>transmissivity</a:t>
            </a:r>
            <a:r>
              <a:rPr lang="en-US" sz="2400" dirty="0" smtClean="0">
                <a:solidFill>
                  <a:srgbClr val="336699"/>
                </a:solidFill>
              </a:rPr>
              <a:t>, </a:t>
            </a:r>
            <a:r>
              <a:rPr lang="en-US" sz="2400" dirty="0" err="1" smtClean="0">
                <a:solidFill>
                  <a:srgbClr val="336699"/>
                </a:solidFill>
              </a:rPr>
              <a:t>etc</a:t>
            </a:r>
            <a:r>
              <a:rPr lang="is-IS" sz="2400" dirty="0" smtClean="0">
                <a:solidFill>
                  <a:srgbClr val="336699"/>
                </a:solidFill>
              </a:rPr>
              <a:t>…).</a:t>
            </a:r>
          </a:p>
          <a:p>
            <a:pPr marL="1200103" lvl="2" indent="-285750">
              <a:buFontTx/>
              <a:buChar char="-"/>
              <a:defRPr/>
            </a:pPr>
            <a:r>
              <a:rPr lang="is-IS" sz="2400" dirty="0" smtClean="0">
                <a:solidFill>
                  <a:srgbClr val="336699"/>
                </a:solidFill>
              </a:rPr>
              <a:t>More than 50 thematic maps where produced.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69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-200180" y="2924944"/>
            <a:ext cx="9232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1" algn="ct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u="none" strike="noStrike" kern="120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+mj-lt"/>
              </a:rPr>
              <a:t>Background</a:t>
            </a:r>
            <a:endParaRPr kumimoji="0" lang="en-US" sz="2800" b="1" u="none" strike="noStrike" kern="1200" cap="none" spc="0" normalizeH="0" baseline="0" noProof="0" dirty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>
            <a:off x="475482" y="6443608"/>
            <a:ext cx="684076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 flipV="1">
            <a:off x="463575" y="6792567"/>
            <a:ext cx="6848697" cy="2744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6062680"/>
            <a:ext cx="1383594" cy="79532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6508365"/>
            <a:ext cx="5829300" cy="25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46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463575" y="443891"/>
            <a:ext cx="808990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</a:endParaRPr>
          </a:p>
        </p:txBody>
      </p:sp>
      <p:sp>
        <p:nvSpPr>
          <p:cNvPr id="13" name="Title 3"/>
          <p:cNvSpPr>
            <a:spLocks noGrp="1"/>
          </p:cNvSpPr>
          <p:nvPr>
            <p:ph type="title"/>
          </p:nvPr>
        </p:nvSpPr>
        <p:spPr>
          <a:xfrm>
            <a:off x="475482" y="6905"/>
            <a:ext cx="8229600" cy="418058"/>
          </a:xfrm>
        </p:spPr>
        <p:txBody>
          <a:bodyPr/>
          <a:lstStyle/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sym typeface="Trebuchet MS Bold" charset="0"/>
              </a:rPr>
              <a:t>Aquifer Assessment</a:t>
            </a:r>
            <a:endParaRPr lang="en-GB" sz="2400" dirty="0"/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>
            <a:off x="475482" y="6443608"/>
            <a:ext cx="684076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 flipV="1">
            <a:off x="463575" y="6792567"/>
            <a:ext cx="6848697" cy="2744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6062680"/>
            <a:ext cx="1383594" cy="79532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6508365"/>
            <a:ext cx="5829300" cy="257175"/>
          </a:xfrm>
          <a:prstGeom prst="rect">
            <a:avLst/>
          </a:prstGeom>
        </p:spPr>
      </p:pic>
      <p:pic>
        <p:nvPicPr>
          <p:cNvPr id="14" name="Imag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125" y="957773"/>
            <a:ext cx="4608512" cy="511392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226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463575" y="443891"/>
            <a:ext cx="808990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</a:endParaRPr>
          </a:p>
        </p:txBody>
      </p:sp>
      <p:sp>
        <p:nvSpPr>
          <p:cNvPr id="13" name="Title 3"/>
          <p:cNvSpPr>
            <a:spLocks noGrp="1"/>
          </p:cNvSpPr>
          <p:nvPr>
            <p:ph type="title"/>
          </p:nvPr>
        </p:nvSpPr>
        <p:spPr>
          <a:xfrm>
            <a:off x="475482" y="6905"/>
            <a:ext cx="8229600" cy="418058"/>
          </a:xfrm>
        </p:spPr>
        <p:txBody>
          <a:bodyPr/>
          <a:lstStyle/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sym typeface="Trebuchet MS Bold" charset="0"/>
              </a:rPr>
              <a:t>Aquifer Assessment</a:t>
            </a:r>
            <a:endParaRPr lang="en-GB" sz="2400" dirty="0"/>
          </a:p>
        </p:txBody>
      </p:sp>
      <p:sp>
        <p:nvSpPr>
          <p:cNvPr id="9" name="ZoneTexte 8"/>
          <p:cNvSpPr txBox="1"/>
          <p:nvPr/>
        </p:nvSpPr>
        <p:spPr>
          <a:xfrm>
            <a:off x="-383293" y="462820"/>
            <a:ext cx="9324528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27" lvl="1" indent="-285750">
              <a:buFont typeface="Wingdings" charset="2"/>
              <a:buChar char="Ø"/>
              <a:defRPr/>
            </a:pPr>
            <a:r>
              <a:rPr lang="en-US" sz="2400" b="1" dirty="0" smtClean="0">
                <a:solidFill>
                  <a:srgbClr val="336699"/>
                </a:solidFill>
                <a:latin typeface="+mj-lt"/>
              </a:rPr>
              <a:t>Advantages of an indicator-based assessment</a:t>
            </a:r>
          </a:p>
          <a:p>
            <a:pPr lvl="1">
              <a:defRPr/>
            </a:pPr>
            <a:endParaRPr lang="en-US" sz="2400" b="1" dirty="0" smtClean="0">
              <a:solidFill>
                <a:srgbClr val="336699"/>
              </a:solidFill>
              <a:latin typeface="+mj-lt"/>
            </a:endParaRPr>
          </a:p>
          <a:p>
            <a:pPr marL="1200103" lvl="2" indent="-285750">
              <a:buFontTx/>
              <a:buChar char="-"/>
              <a:defRPr/>
            </a:pPr>
            <a:r>
              <a:rPr lang="en-US" sz="1900" dirty="0" smtClean="0">
                <a:solidFill>
                  <a:srgbClr val="336699"/>
                </a:solidFill>
              </a:rPr>
              <a:t>Indicators </a:t>
            </a:r>
            <a:r>
              <a:rPr lang="en-US" sz="1900" dirty="0">
                <a:solidFill>
                  <a:srgbClr val="336699"/>
                </a:solidFill>
              </a:rPr>
              <a:t>are very strong in passing a message. They </a:t>
            </a:r>
            <a:r>
              <a:rPr lang="en-US" sz="1900" dirty="0" err="1">
                <a:solidFill>
                  <a:srgbClr val="336699"/>
                </a:solidFill>
              </a:rPr>
              <a:t>summarise</a:t>
            </a:r>
            <a:r>
              <a:rPr lang="en-US" sz="1900" dirty="0">
                <a:solidFill>
                  <a:srgbClr val="336699"/>
                </a:solidFill>
              </a:rPr>
              <a:t> in a nutshell a number of very important aspects of the system considered and bring them under attention of decision-makers, planners and other persons that do not read the entire </a:t>
            </a:r>
            <a:r>
              <a:rPr lang="en-US" sz="1900" dirty="0" smtClean="0">
                <a:solidFill>
                  <a:srgbClr val="336699"/>
                </a:solidFill>
              </a:rPr>
              <a:t>report.</a:t>
            </a:r>
          </a:p>
          <a:p>
            <a:pPr lvl="2">
              <a:defRPr/>
            </a:pPr>
            <a:endParaRPr lang="en-US" sz="1900" dirty="0" smtClean="0">
              <a:solidFill>
                <a:srgbClr val="336699"/>
              </a:solidFill>
            </a:endParaRPr>
          </a:p>
          <a:p>
            <a:pPr marL="1200103" lvl="2" indent="-285750">
              <a:buFontTx/>
              <a:buChar char="-"/>
              <a:defRPr/>
            </a:pPr>
            <a:r>
              <a:rPr lang="en-US" sz="1900" dirty="0">
                <a:solidFill>
                  <a:srgbClr val="336699"/>
                </a:solidFill>
              </a:rPr>
              <a:t>I</a:t>
            </a:r>
            <a:r>
              <a:rPr lang="en-US" sz="1900" dirty="0" smtClean="0">
                <a:solidFill>
                  <a:srgbClr val="336699"/>
                </a:solidFill>
              </a:rPr>
              <a:t>ndicators </a:t>
            </a:r>
            <a:r>
              <a:rPr lang="en-US" sz="1900" dirty="0">
                <a:solidFill>
                  <a:srgbClr val="336699"/>
                </a:solidFill>
              </a:rPr>
              <a:t>may help integrating information from different disciplines and thus support the development of a holistic view. In particular, they may integrate hydrogeological with socio-economic and ecological aspects. The wider, holistic view will contribute to a more successful dialogue between the different categories of scientists involved and other </a:t>
            </a:r>
            <a:r>
              <a:rPr lang="en-US" sz="1900" dirty="0" smtClean="0">
                <a:solidFill>
                  <a:srgbClr val="336699"/>
                </a:solidFill>
              </a:rPr>
              <a:t>stakeholders.</a:t>
            </a:r>
          </a:p>
          <a:p>
            <a:pPr lvl="2">
              <a:defRPr/>
            </a:pPr>
            <a:endParaRPr lang="en-US" sz="1900" dirty="0" smtClean="0">
              <a:solidFill>
                <a:srgbClr val="336699"/>
              </a:solidFill>
            </a:endParaRPr>
          </a:p>
          <a:p>
            <a:pPr marL="1200103" lvl="2" indent="-285750">
              <a:buFontTx/>
              <a:buChar char="-"/>
              <a:defRPr/>
            </a:pPr>
            <a:r>
              <a:rPr lang="en-US" sz="1900" dirty="0" smtClean="0">
                <a:solidFill>
                  <a:srgbClr val="336699"/>
                </a:solidFill>
              </a:rPr>
              <a:t>Indicators </a:t>
            </a:r>
            <a:r>
              <a:rPr lang="en-US" sz="1900" dirty="0">
                <a:solidFill>
                  <a:srgbClr val="336699"/>
                </a:solidFill>
              </a:rPr>
              <a:t>may help differentiating between issues of major concern and secondary issues. </a:t>
            </a:r>
            <a:endParaRPr lang="en-US" sz="1900" dirty="0" smtClean="0">
              <a:solidFill>
                <a:srgbClr val="336699"/>
              </a:solidFill>
            </a:endParaRPr>
          </a:p>
          <a:p>
            <a:pPr lvl="2">
              <a:defRPr/>
            </a:pPr>
            <a:endParaRPr lang="en-US" sz="1900" dirty="0">
              <a:solidFill>
                <a:srgbClr val="336699"/>
              </a:solidFill>
            </a:endParaRPr>
          </a:p>
          <a:p>
            <a:pPr marL="1200103" lvl="2" indent="-285750">
              <a:buFontTx/>
              <a:buChar char="-"/>
              <a:defRPr/>
            </a:pPr>
            <a:r>
              <a:rPr lang="en-US" sz="1900" dirty="0" smtClean="0">
                <a:solidFill>
                  <a:srgbClr val="336699"/>
                </a:solidFill>
              </a:rPr>
              <a:t>Indicators </a:t>
            </a:r>
            <a:r>
              <a:rPr lang="en-US" sz="1900" dirty="0">
                <a:solidFill>
                  <a:srgbClr val="336699"/>
                </a:solidFill>
              </a:rPr>
              <a:t>are strong on summarizing briefly whether and why the aquifer is so important that significant governance and management attention is required. </a:t>
            </a:r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>
            <a:off x="475482" y="6443608"/>
            <a:ext cx="684076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 flipV="1">
            <a:off x="463575" y="6792567"/>
            <a:ext cx="6848697" cy="2744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6062680"/>
            <a:ext cx="1383594" cy="79532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6508365"/>
            <a:ext cx="5829300" cy="25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79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475482" y="692696"/>
            <a:ext cx="808990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</a:endParaRPr>
          </a:p>
        </p:txBody>
      </p:sp>
      <p:sp>
        <p:nvSpPr>
          <p:cNvPr id="13" name="Title 3"/>
          <p:cNvSpPr>
            <a:spLocks noGrp="1"/>
          </p:cNvSpPr>
          <p:nvPr>
            <p:ph type="title"/>
          </p:nvPr>
        </p:nvSpPr>
        <p:spPr>
          <a:xfrm>
            <a:off x="475482" y="187259"/>
            <a:ext cx="8229600" cy="418058"/>
          </a:xfrm>
        </p:spPr>
        <p:txBody>
          <a:bodyPr/>
          <a:lstStyle/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sym typeface="Trebuchet MS Bold" charset="0"/>
              </a:rPr>
              <a:t>Aquifer Assessment</a:t>
            </a:r>
            <a:endParaRPr lang="en-GB" sz="2400" dirty="0"/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>
            <a:off x="475482" y="6443608"/>
            <a:ext cx="684076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 flipV="1">
            <a:off x="463575" y="6792567"/>
            <a:ext cx="6848697" cy="2744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6062680"/>
            <a:ext cx="1383594" cy="79532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6508365"/>
            <a:ext cx="5829300" cy="257175"/>
          </a:xfrm>
          <a:prstGeom prst="rect">
            <a:avLst/>
          </a:prstGeom>
        </p:spPr>
      </p:pic>
      <p:grpSp>
        <p:nvGrpSpPr>
          <p:cNvPr id="15" name="Groupe 1"/>
          <p:cNvGrpSpPr>
            <a:grpSpLocks/>
          </p:cNvGrpSpPr>
          <p:nvPr/>
        </p:nvGrpSpPr>
        <p:grpSpPr bwMode="auto">
          <a:xfrm>
            <a:off x="457200" y="1041655"/>
            <a:ext cx="8245475" cy="4933645"/>
            <a:chOff x="1662113" y="2871788"/>
            <a:chExt cx="11012487" cy="5878512"/>
          </a:xfrm>
        </p:grpSpPr>
        <p:pic>
          <p:nvPicPr>
            <p:cNvPr id="16" name="Picture 1" descr="tile_paper_medgray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820863" y="2871788"/>
              <a:ext cx="10529887" cy="5878512"/>
            </a:xfrm>
            <a:prstGeom prst="rect">
              <a:avLst/>
            </a:prstGeom>
            <a:noFill/>
            <a:ln w="25400">
              <a:noFill/>
              <a:miter lim="0"/>
              <a:headEnd/>
              <a:tailEnd/>
            </a:ln>
          </p:spPr>
        </p:pic>
        <p:sp>
          <p:nvSpPr>
            <p:cNvPr id="17" name="ZoneTexte 15"/>
            <p:cNvSpPr txBox="1"/>
            <p:nvPr/>
          </p:nvSpPr>
          <p:spPr bwMode="auto">
            <a:xfrm>
              <a:off x="4231835" y="7836327"/>
              <a:ext cx="2213523" cy="84934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600" b="1">
                  <a:solidFill>
                    <a:srgbClr val="164F86"/>
                  </a:solidFill>
                  <a:latin typeface="Trebuchet MS" pitchFamily="-103" charset="0"/>
                  <a:ea typeface="Trebuchet MS" pitchFamily="-103" charset="0"/>
                  <a:cs typeface="Trebuchet MS" pitchFamily="-103" charset="0"/>
                  <a:sym typeface="Trebuchet MS" pitchFamily="-103" charset="0"/>
                </a:rPr>
                <a:t>1. Data to be collected</a:t>
              </a:r>
              <a:endParaRPr lang="fr-FR" sz="1600" b="1">
                <a:solidFill>
                  <a:srgbClr val="000000"/>
                </a:solidFill>
              </a:endParaRPr>
            </a:p>
          </p:txBody>
        </p:sp>
        <p:sp>
          <p:nvSpPr>
            <p:cNvPr id="20" name="Ellipse 16"/>
            <p:cNvSpPr>
              <a:spLocks noChangeArrowheads="1"/>
            </p:cNvSpPr>
            <p:nvPr/>
          </p:nvSpPr>
          <p:spPr bwMode="auto">
            <a:xfrm>
              <a:off x="1662113" y="3647281"/>
              <a:ext cx="3014970" cy="5038395"/>
            </a:xfrm>
            <a:prstGeom prst="ellipse">
              <a:avLst/>
            </a:prstGeom>
            <a:noFill/>
            <a:ln w="25400">
              <a:solidFill>
                <a:srgbClr val="013360"/>
              </a:solidFill>
              <a:miter lim="0"/>
              <a:headEnd/>
              <a:tailEnd/>
            </a:ln>
            <a:effectLst>
              <a:outerShdw blurRad="38100" dist="26940" dir="5400000" algn="ctr" rotWithShape="0">
                <a:srgbClr val="000000">
                  <a:alpha val="50000"/>
                </a:srgbClr>
              </a:outerShdw>
            </a:effectLst>
          </p:spPr>
          <p:txBody>
            <a:bodyPr lIns="50800" tIns="50800" rIns="50800" bIns="50800" anchor="ctr">
              <a:prstTxWarp prst="textNoShape">
                <a:avLst/>
              </a:prstTxWarp>
            </a:bodyPr>
            <a:lstStyle/>
            <a:p>
              <a:pPr marL="228600"/>
              <a:endParaRPr lang="fr-FR"/>
            </a:p>
          </p:txBody>
        </p:sp>
        <p:sp>
          <p:nvSpPr>
            <p:cNvPr id="21" name="Ellipse 17"/>
            <p:cNvSpPr>
              <a:spLocks noChangeArrowheads="1"/>
            </p:cNvSpPr>
            <p:nvPr/>
          </p:nvSpPr>
          <p:spPr bwMode="auto">
            <a:xfrm rot="5400000">
              <a:off x="7323370" y="68604"/>
              <a:ext cx="2548047" cy="8154414"/>
            </a:xfrm>
            <a:prstGeom prst="ellipse">
              <a:avLst/>
            </a:prstGeom>
            <a:noFill/>
            <a:ln w="25400">
              <a:solidFill>
                <a:srgbClr val="013360"/>
              </a:solidFill>
              <a:miter lim="0"/>
              <a:headEnd/>
              <a:tailEnd/>
            </a:ln>
            <a:effectLst>
              <a:outerShdw blurRad="38100" dist="26940" dir="5400000" algn="ctr" rotWithShape="0">
                <a:srgbClr val="000000">
                  <a:alpha val="50000"/>
                </a:srgbClr>
              </a:outerShdw>
            </a:effectLst>
          </p:spPr>
          <p:txBody>
            <a:bodyPr lIns="50800" tIns="50800" rIns="50800" bIns="50800" anchor="ctr">
              <a:prstTxWarp prst="textNoShape">
                <a:avLst/>
              </a:prstTxWarp>
            </a:bodyPr>
            <a:lstStyle/>
            <a:p>
              <a:pPr marL="228600"/>
              <a:endParaRPr lang="fr-FR"/>
            </a:p>
          </p:txBody>
        </p:sp>
        <p:sp>
          <p:nvSpPr>
            <p:cNvPr id="22" name="Flèche courbée vers le haut 18"/>
            <p:cNvSpPr>
              <a:spLocks noChangeArrowheads="1"/>
            </p:cNvSpPr>
            <p:nvPr/>
          </p:nvSpPr>
          <p:spPr bwMode="auto">
            <a:xfrm rot="-1560471">
              <a:off x="5510334" y="6123780"/>
              <a:ext cx="3542909" cy="1329416"/>
            </a:xfrm>
            <a:prstGeom prst="curvedUpArrow">
              <a:avLst>
                <a:gd name="adj1" fmla="val 25009"/>
                <a:gd name="adj2" fmla="val 50006"/>
                <a:gd name="adj3" fmla="val 25000"/>
              </a:avLst>
            </a:prstGeom>
            <a:solidFill>
              <a:srgbClr val="C1E1FE"/>
            </a:solidFill>
            <a:ln w="25400">
              <a:solidFill>
                <a:srgbClr val="013360"/>
              </a:solidFill>
              <a:miter lim="0"/>
              <a:headEnd/>
              <a:tailEnd/>
            </a:ln>
            <a:effectLst>
              <a:outerShdw blurRad="38100" dist="26940" dir="5400000" algn="ctr" rotWithShape="0">
                <a:srgbClr val="000000">
                  <a:alpha val="50000"/>
                </a:srgbClr>
              </a:outerShdw>
            </a:effectLst>
          </p:spPr>
          <p:txBody>
            <a:bodyPr lIns="50800" tIns="50800" rIns="50800" bIns="50800" anchor="ctr">
              <a:prstTxWarp prst="textNoShape">
                <a:avLst/>
              </a:prstTxWarp>
            </a:bodyPr>
            <a:lstStyle/>
            <a:p>
              <a:pPr marL="228600"/>
              <a:endParaRPr lang="fr-FR"/>
            </a:p>
          </p:txBody>
        </p:sp>
        <p:sp>
          <p:nvSpPr>
            <p:cNvPr id="23" name="ZoneTexte 22"/>
            <p:cNvSpPr txBox="1"/>
            <p:nvPr/>
          </p:nvSpPr>
          <p:spPr bwMode="auto">
            <a:xfrm>
              <a:off x="10321142" y="5461380"/>
              <a:ext cx="2099030" cy="155098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600" b="1">
                  <a:solidFill>
                    <a:srgbClr val="164F86"/>
                  </a:solidFill>
                  <a:latin typeface="Trebuchet MS" pitchFamily="-103" charset="0"/>
                  <a:ea typeface="Trebuchet MS" pitchFamily="-103" charset="0"/>
                  <a:cs typeface="Trebuchet MS" pitchFamily="-103" charset="0"/>
                  <a:sym typeface="Trebuchet MS" pitchFamily="-103" charset="0"/>
                </a:rPr>
                <a:t>2. Indicators calculated from data collected</a:t>
              </a:r>
              <a:endParaRPr lang="fr-FR" sz="1600" b="1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199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475482" y="692696"/>
            <a:ext cx="808990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</a:endParaRPr>
          </a:p>
        </p:txBody>
      </p:sp>
      <p:sp>
        <p:nvSpPr>
          <p:cNvPr id="13" name="Title 3"/>
          <p:cNvSpPr>
            <a:spLocks noGrp="1"/>
          </p:cNvSpPr>
          <p:nvPr>
            <p:ph type="title"/>
          </p:nvPr>
        </p:nvSpPr>
        <p:spPr>
          <a:xfrm>
            <a:off x="475482" y="187259"/>
            <a:ext cx="8229600" cy="418058"/>
          </a:xfrm>
        </p:spPr>
        <p:txBody>
          <a:bodyPr/>
          <a:lstStyle/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sym typeface="Trebuchet MS Bold" charset="0"/>
              </a:rPr>
              <a:t>Aquifer Assessment</a:t>
            </a:r>
            <a:endParaRPr lang="en-GB" sz="2400" dirty="0"/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>
            <a:off x="475482" y="6443608"/>
            <a:ext cx="684076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 flipV="1">
            <a:off x="463575" y="6792567"/>
            <a:ext cx="6848697" cy="2744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6062680"/>
            <a:ext cx="1383594" cy="79532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6508365"/>
            <a:ext cx="5829300" cy="257175"/>
          </a:xfrm>
          <a:prstGeom prst="rect">
            <a:avLst/>
          </a:prstGeom>
        </p:spPr>
      </p:pic>
      <p:sp>
        <p:nvSpPr>
          <p:cNvPr id="24" name="ZoneTexte 8"/>
          <p:cNvSpPr txBox="1"/>
          <p:nvPr/>
        </p:nvSpPr>
        <p:spPr>
          <a:xfrm>
            <a:off x="-184157" y="780076"/>
            <a:ext cx="9324528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27" lvl="1" indent="-285750">
              <a:buFont typeface="Wingdings" charset="2"/>
              <a:buChar char="Ø"/>
              <a:defRPr/>
            </a:pPr>
            <a:r>
              <a:rPr lang="en-US" sz="2400" b="1" dirty="0">
                <a:solidFill>
                  <a:srgbClr val="336699"/>
                </a:solidFill>
                <a:latin typeface="+mj-lt"/>
              </a:rPr>
              <a:t>H</a:t>
            </a:r>
            <a:r>
              <a:rPr lang="en-US" sz="2400" b="1" dirty="0" smtClean="0">
                <a:solidFill>
                  <a:srgbClr val="336699"/>
                </a:solidFill>
                <a:latin typeface="+mj-lt"/>
              </a:rPr>
              <a:t>owever, indicators do not provide the whole picture, especially when dealing large aquifers </a:t>
            </a:r>
            <a:r>
              <a:rPr lang="en-US" sz="2400" b="1" dirty="0" smtClean="0">
                <a:solidFill>
                  <a:srgbClr val="FF9300"/>
                </a:solidFill>
                <a:latin typeface="+mj-lt"/>
              </a:rPr>
              <a:t>→ Need for a diagnostic</a:t>
            </a:r>
          </a:p>
          <a:p>
            <a:pPr marL="742927" lvl="1" indent="-285750">
              <a:buFont typeface="Wingdings" charset="2"/>
              <a:buChar char="Ø"/>
              <a:defRPr/>
            </a:pPr>
            <a:endParaRPr lang="en-US" sz="2400" b="1" dirty="0">
              <a:solidFill>
                <a:srgbClr val="336699"/>
              </a:solidFill>
              <a:latin typeface="+mj-lt"/>
            </a:endParaRPr>
          </a:p>
          <a:p>
            <a:pPr marL="742927" lvl="1" indent="-285750">
              <a:buFont typeface="Wingdings" charset="2"/>
              <a:buChar char="Ø"/>
              <a:defRPr/>
            </a:pPr>
            <a:r>
              <a:rPr lang="en-US" sz="2400" b="1" dirty="0" smtClean="0">
                <a:solidFill>
                  <a:srgbClr val="336699"/>
                </a:solidFill>
              </a:rPr>
              <a:t>Diagnostic – DPSIR framework → understand the processes of change:</a:t>
            </a:r>
            <a:endParaRPr lang="en-US" sz="2400" b="1" dirty="0" smtClean="0">
              <a:solidFill>
                <a:srgbClr val="336699"/>
              </a:solidFill>
              <a:latin typeface="+mj-lt"/>
            </a:endParaRPr>
          </a:p>
          <a:p>
            <a:pPr lvl="1">
              <a:defRPr/>
            </a:pPr>
            <a:endParaRPr lang="en-US" sz="2400" b="1" dirty="0" smtClean="0">
              <a:solidFill>
                <a:srgbClr val="336699"/>
              </a:solidFill>
              <a:latin typeface="+mj-lt"/>
            </a:endParaRPr>
          </a:p>
          <a:p>
            <a:pPr marL="1200103" lvl="2" indent="-285750">
              <a:buFontTx/>
              <a:buChar char="-"/>
              <a:defRPr/>
            </a:pPr>
            <a:r>
              <a:rPr lang="en-US" sz="1900" u="sng" dirty="0">
                <a:solidFill>
                  <a:srgbClr val="336699"/>
                </a:solidFill>
              </a:rPr>
              <a:t>Driving forces or drivers (D): </a:t>
            </a:r>
            <a:r>
              <a:rPr lang="en-US" sz="1900" dirty="0">
                <a:solidFill>
                  <a:srgbClr val="336699"/>
                </a:solidFill>
              </a:rPr>
              <a:t>root-cause of change. </a:t>
            </a:r>
          </a:p>
          <a:p>
            <a:pPr marL="1200103" lvl="2" indent="-285750">
              <a:buFontTx/>
              <a:buChar char="-"/>
              <a:defRPr/>
            </a:pPr>
            <a:r>
              <a:rPr lang="en-US" sz="1900" u="sng" dirty="0">
                <a:solidFill>
                  <a:srgbClr val="336699"/>
                </a:solidFill>
              </a:rPr>
              <a:t>Pressures (P): </a:t>
            </a:r>
            <a:r>
              <a:rPr lang="en-US" sz="1900" dirty="0">
                <a:solidFill>
                  <a:srgbClr val="336699"/>
                </a:solidFill>
              </a:rPr>
              <a:t>immediate cause of change inside a water resources system, originating under </a:t>
            </a:r>
            <a:r>
              <a:rPr lang="en-US" sz="1900" dirty="0" smtClean="0">
                <a:solidFill>
                  <a:srgbClr val="336699"/>
                </a:solidFill>
              </a:rPr>
              <a:t>influence </a:t>
            </a:r>
            <a:r>
              <a:rPr lang="en-US" sz="1900" dirty="0">
                <a:solidFill>
                  <a:srgbClr val="336699"/>
                </a:solidFill>
              </a:rPr>
              <a:t>of drivers (D) and/or human responses (R). </a:t>
            </a:r>
          </a:p>
          <a:p>
            <a:pPr marL="1200103" lvl="2" indent="-285750">
              <a:buFontTx/>
              <a:buChar char="-"/>
              <a:defRPr/>
            </a:pPr>
            <a:r>
              <a:rPr lang="en-US" sz="1900" u="sng" dirty="0">
                <a:solidFill>
                  <a:srgbClr val="336699"/>
                </a:solidFill>
              </a:rPr>
              <a:t>State (S): </a:t>
            </a:r>
            <a:r>
              <a:rPr lang="en-US" sz="1900" dirty="0">
                <a:solidFill>
                  <a:srgbClr val="336699"/>
                </a:solidFill>
              </a:rPr>
              <a:t>the quantity, quality and other measurable conditions of water inside the water </a:t>
            </a:r>
            <a:r>
              <a:rPr lang="en-US" sz="1900" dirty="0" smtClean="0">
                <a:solidFill>
                  <a:srgbClr val="336699"/>
                </a:solidFill>
              </a:rPr>
              <a:t>resources </a:t>
            </a:r>
            <a:r>
              <a:rPr lang="en-US" sz="1900" dirty="0">
                <a:solidFill>
                  <a:srgbClr val="336699"/>
                </a:solidFill>
              </a:rPr>
              <a:t>systems </a:t>
            </a:r>
          </a:p>
          <a:p>
            <a:pPr marL="1200103" lvl="2" indent="-285750">
              <a:buFontTx/>
              <a:buChar char="-"/>
              <a:defRPr/>
            </a:pPr>
            <a:r>
              <a:rPr lang="en-US" sz="1900" u="sng" dirty="0">
                <a:solidFill>
                  <a:srgbClr val="336699"/>
                </a:solidFill>
              </a:rPr>
              <a:t>Impacts (I): </a:t>
            </a:r>
            <a:r>
              <a:rPr lang="en-US" sz="1900" dirty="0">
                <a:solidFill>
                  <a:srgbClr val="336699"/>
                </a:solidFill>
              </a:rPr>
              <a:t>negative or positive effect of changes in state on human society, ecosystems and/or </a:t>
            </a:r>
            <a:r>
              <a:rPr lang="en-US" sz="1900" dirty="0" smtClean="0">
                <a:solidFill>
                  <a:srgbClr val="336699"/>
                </a:solidFill>
              </a:rPr>
              <a:t>the </a:t>
            </a:r>
            <a:r>
              <a:rPr lang="en-US" sz="1900" dirty="0">
                <a:solidFill>
                  <a:srgbClr val="336699"/>
                </a:solidFill>
              </a:rPr>
              <a:t>environment </a:t>
            </a:r>
          </a:p>
          <a:p>
            <a:pPr marL="1200103" lvl="2" indent="-285750">
              <a:buFontTx/>
              <a:buChar char="-"/>
              <a:defRPr/>
            </a:pPr>
            <a:r>
              <a:rPr lang="en-US" sz="1900" u="sng" dirty="0">
                <a:solidFill>
                  <a:srgbClr val="336699"/>
                </a:solidFill>
              </a:rPr>
              <a:t>Responses (R): </a:t>
            </a:r>
            <a:r>
              <a:rPr lang="en-US" sz="1900" dirty="0">
                <a:solidFill>
                  <a:srgbClr val="336699"/>
                </a:solidFill>
              </a:rPr>
              <a:t>human action triggered by observed or expected undesired changes in state (S) </a:t>
            </a:r>
            <a:r>
              <a:rPr lang="en-US" sz="1900" dirty="0" smtClean="0">
                <a:solidFill>
                  <a:srgbClr val="336699"/>
                </a:solidFill>
              </a:rPr>
              <a:t>or </a:t>
            </a:r>
            <a:r>
              <a:rPr lang="en-US" sz="1900" dirty="0">
                <a:solidFill>
                  <a:srgbClr val="336699"/>
                </a:solidFill>
              </a:rPr>
              <a:t>impacts (I). </a:t>
            </a:r>
            <a:endParaRPr lang="en-US" sz="1900" dirty="0">
              <a:solidFill>
                <a:srgbClr val="33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558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475482" y="692696"/>
            <a:ext cx="808990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</a:endParaRPr>
          </a:p>
        </p:txBody>
      </p:sp>
      <p:sp>
        <p:nvSpPr>
          <p:cNvPr id="13" name="Title 3"/>
          <p:cNvSpPr>
            <a:spLocks noGrp="1"/>
          </p:cNvSpPr>
          <p:nvPr>
            <p:ph type="title"/>
          </p:nvPr>
        </p:nvSpPr>
        <p:spPr>
          <a:xfrm>
            <a:off x="475482" y="187259"/>
            <a:ext cx="8229600" cy="418058"/>
          </a:xfrm>
        </p:spPr>
        <p:txBody>
          <a:bodyPr/>
          <a:lstStyle/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sym typeface="Trebuchet MS Bold" charset="0"/>
              </a:rPr>
              <a:t>Data Management</a:t>
            </a:r>
            <a:endParaRPr lang="en-GB" sz="2400" dirty="0"/>
          </a:p>
        </p:txBody>
      </p:sp>
      <p:sp>
        <p:nvSpPr>
          <p:cNvPr id="9" name="ZoneTexte 8"/>
          <p:cNvSpPr txBox="1"/>
          <p:nvPr/>
        </p:nvSpPr>
        <p:spPr>
          <a:xfrm>
            <a:off x="-49442" y="3653246"/>
            <a:ext cx="908845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27" lvl="1" indent="-285750">
              <a:buFont typeface="Wingdings" charset="2"/>
              <a:buChar char="Ø"/>
              <a:defRPr/>
            </a:pPr>
            <a:r>
              <a:rPr lang="en-US" sz="2200" b="1" dirty="0" smtClean="0">
                <a:solidFill>
                  <a:srgbClr val="336699"/>
                </a:solidFill>
                <a:latin typeface="+mj-lt"/>
              </a:rPr>
              <a:t>Not </a:t>
            </a:r>
            <a:r>
              <a:rPr lang="en-US" sz="2200" b="1" dirty="0">
                <a:solidFill>
                  <a:srgbClr val="336699"/>
                </a:solidFill>
                <a:latin typeface="+mj-lt"/>
              </a:rPr>
              <a:t>a database for ‘raw’ data, but a system which enable users to access interpreted data and documents.</a:t>
            </a:r>
          </a:p>
          <a:p>
            <a:pPr lvl="1">
              <a:defRPr/>
            </a:pPr>
            <a:endParaRPr lang="en-US" sz="2200" b="1" dirty="0">
              <a:solidFill>
                <a:srgbClr val="336699"/>
              </a:solidFill>
              <a:latin typeface="+mj-lt"/>
            </a:endParaRPr>
          </a:p>
          <a:p>
            <a:pPr marL="742927" lvl="1" indent="-285750">
              <a:buFont typeface="Wingdings" charset="2"/>
              <a:buChar char="Ø"/>
              <a:defRPr/>
            </a:pPr>
            <a:r>
              <a:rPr lang="en-US" sz="2200" b="1" dirty="0">
                <a:solidFill>
                  <a:srgbClr val="336699"/>
                </a:solidFill>
                <a:latin typeface="+mj-lt"/>
              </a:rPr>
              <a:t>By combining / creating overlays of thematic maps new information is </a:t>
            </a:r>
            <a:r>
              <a:rPr lang="en-US" sz="2200" b="1" dirty="0" smtClean="0">
                <a:solidFill>
                  <a:srgbClr val="336699"/>
                </a:solidFill>
                <a:latin typeface="+mj-lt"/>
              </a:rPr>
              <a:t>generated.</a:t>
            </a:r>
          </a:p>
          <a:p>
            <a:pPr marL="742927" lvl="1" indent="-285750">
              <a:buFont typeface="Wingdings" charset="2"/>
              <a:buChar char="Ø"/>
              <a:defRPr/>
            </a:pPr>
            <a:endParaRPr lang="en-US" sz="2200" b="1" dirty="0">
              <a:solidFill>
                <a:srgbClr val="336699"/>
              </a:solidFill>
              <a:latin typeface="+mj-lt"/>
            </a:endParaRPr>
          </a:p>
          <a:p>
            <a:pPr marL="742927" lvl="1" indent="-285750">
              <a:buFont typeface="Wingdings" charset="2"/>
              <a:buChar char="Ø"/>
              <a:defRPr/>
            </a:pPr>
            <a:r>
              <a:rPr lang="en-US" sz="2200" b="1" dirty="0" smtClean="0">
                <a:solidFill>
                  <a:srgbClr val="336699"/>
                </a:solidFill>
                <a:latin typeface="+mj-lt"/>
              </a:rPr>
              <a:t>Information Management System → creates institutional memory</a:t>
            </a:r>
            <a:endParaRPr lang="en-US" sz="2200" b="1" dirty="0">
              <a:solidFill>
                <a:srgbClr val="336699"/>
              </a:solidFill>
              <a:latin typeface="+mj-lt"/>
            </a:endParaRPr>
          </a:p>
          <a:p>
            <a:pPr marL="742927" lvl="1" indent="-285750">
              <a:buFont typeface="Wingdings" charset="2"/>
              <a:buChar char="Ø"/>
              <a:defRPr/>
            </a:pPr>
            <a:endParaRPr lang="en-US" sz="2200" b="1" dirty="0" smtClean="0">
              <a:solidFill>
                <a:srgbClr val="336699"/>
              </a:solidFill>
              <a:latin typeface="+mj-lt"/>
            </a:endParaRPr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>
            <a:off x="475482" y="6443608"/>
            <a:ext cx="684076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 flipV="1">
            <a:off x="463575" y="6792567"/>
            <a:ext cx="6848697" cy="2744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6062680"/>
            <a:ext cx="1383594" cy="79532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6508365"/>
            <a:ext cx="5829300" cy="257175"/>
          </a:xfrm>
          <a:prstGeom prst="rect">
            <a:avLst/>
          </a:prstGeom>
        </p:spPr>
      </p:pic>
      <p:pic>
        <p:nvPicPr>
          <p:cNvPr id="14" name="Picture 13" descr="I:\IGRAC\H. Promotion\Publications\Flyers\GGMN Flyer 2012\Images\reports0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59532" y="940591"/>
            <a:ext cx="239077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15" name="Picture 14" descr="http://gis.townofchapelhill.org/_img/ClipArt-GIS.gif"/>
          <p:cNvPicPr>
            <a:picLocks noChangeAspect="1" noChangeArrowheads="1"/>
          </p:cNvPicPr>
          <p:nvPr/>
        </p:nvPicPr>
        <p:blipFill>
          <a:blip r:embed="rId5"/>
          <a:srcRect r="13077"/>
          <a:stretch>
            <a:fillRect/>
          </a:stretch>
        </p:blipFill>
        <p:spPr bwMode="auto">
          <a:xfrm>
            <a:off x="5782866" y="940591"/>
            <a:ext cx="23241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Down Arrow 15"/>
          <p:cNvSpPr>
            <a:spLocks noChangeArrowheads="1"/>
          </p:cNvSpPr>
          <p:nvPr/>
        </p:nvSpPr>
        <p:spPr bwMode="auto">
          <a:xfrm rot="16200000">
            <a:off x="4274369" y="1496218"/>
            <a:ext cx="631825" cy="1084263"/>
          </a:xfrm>
          <a:prstGeom prst="downArrow">
            <a:avLst>
              <a:gd name="adj1" fmla="val 50000"/>
              <a:gd name="adj2" fmla="val 49997"/>
            </a:avLst>
          </a:prstGeom>
          <a:noFill/>
          <a:ln w="38100">
            <a:solidFill>
              <a:srgbClr val="45A4FC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defTabSz="409575"/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92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475482" y="692696"/>
            <a:ext cx="808990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</a:endParaRPr>
          </a:p>
        </p:txBody>
      </p:sp>
      <p:sp>
        <p:nvSpPr>
          <p:cNvPr id="13" name="Title 3"/>
          <p:cNvSpPr>
            <a:spLocks noGrp="1"/>
          </p:cNvSpPr>
          <p:nvPr>
            <p:ph type="title"/>
          </p:nvPr>
        </p:nvSpPr>
        <p:spPr>
          <a:xfrm>
            <a:off x="475482" y="187259"/>
            <a:ext cx="8229600" cy="418058"/>
          </a:xfrm>
        </p:spPr>
        <p:txBody>
          <a:bodyPr/>
          <a:lstStyle/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sym typeface="Trebuchet MS Bold" charset="0"/>
              </a:rPr>
              <a:t>Data Management</a:t>
            </a:r>
            <a:endParaRPr lang="en-GB" sz="2400" dirty="0"/>
          </a:p>
        </p:txBody>
      </p:sp>
      <p:sp>
        <p:nvSpPr>
          <p:cNvPr id="9" name="ZoneTexte 8"/>
          <p:cNvSpPr txBox="1"/>
          <p:nvPr/>
        </p:nvSpPr>
        <p:spPr>
          <a:xfrm>
            <a:off x="5294684" y="1619992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defRPr/>
            </a:pPr>
            <a:r>
              <a:rPr lang="en-US" sz="2400" b="1" dirty="0" smtClean="0">
                <a:solidFill>
                  <a:srgbClr val="336699"/>
                </a:solidFill>
                <a:latin typeface="+mj-lt"/>
              </a:rPr>
              <a:t>Thematic maps</a:t>
            </a:r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>
            <a:off x="475482" y="6443608"/>
            <a:ext cx="684076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 flipV="1">
            <a:off x="463575" y="6792567"/>
            <a:ext cx="6848697" cy="2744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6062680"/>
            <a:ext cx="1383594" cy="79532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6508365"/>
            <a:ext cx="5829300" cy="257175"/>
          </a:xfrm>
          <a:prstGeom prst="rect">
            <a:avLst/>
          </a:prstGeom>
        </p:spPr>
      </p:pic>
      <p:pic>
        <p:nvPicPr>
          <p:cNvPr id="17" name="Picture 16" descr="Thematic map.jpg"/>
          <p:cNvPicPr>
            <a:picLocks noChangeAspect="1"/>
          </p:cNvPicPr>
          <p:nvPr/>
        </p:nvPicPr>
        <p:blipFill>
          <a:blip r:embed="rId4" cstate="print"/>
          <a:srcRect l="10218" t="11585" r="9934" b="34541"/>
          <a:stretch>
            <a:fillRect/>
          </a:stretch>
        </p:blipFill>
        <p:spPr>
          <a:xfrm>
            <a:off x="66321" y="950638"/>
            <a:ext cx="5081744" cy="4854626"/>
          </a:xfrm>
          <a:prstGeom prst="rect">
            <a:avLst/>
          </a:prstGeom>
        </p:spPr>
      </p:pic>
      <p:pic>
        <p:nvPicPr>
          <p:cNvPr id="20" name="Picture 19" descr="Thematic map.jpg"/>
          <p:cNvPicPr/>
          <p:nvPr/>
        </p:nvPicPr>
        <p:blipFill>
          <a:blip r:embed="rId4" cstate="print"/>
          <a:srcRect l="13790" t="65953" r="50487" b="19368"/>
          <a:stretch>
            <a:fillRect/>
          </a:stretch>
        </p:blipFill>
        <p:spPr>
          <a:xfrm>
            <a:off x="3779912" y="2780928"/>
            <a:ext cx="4752528" cy="33123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7367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475482" y="692696"/>
            <a:ext cx="808990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</a:endParaRPr>
          </a:p>
        </p:txBody>
      </p:sp>
      <p:sp>
        <p:nvSpPr>
          <p:cNvPr id="13" name="Title 3"/>
          <p:cNvSpPr>
            <a:spLocks noGrp="1"/>
          </p:cNvSpPr>
          <p:nvPr>
            <p:ph type="title"/>
          </p:nvPr>
        </p:nvSpPr>
        <p:spPr>
          <a:xfrm>
            <a:off x="475482" y="187259"/>
            <a:ext cx="8229600" cy="418058"/>
          </a:xfrm>
        </p:spPr>
        <p:txBody>
          <a:bodyPr/>
          <a:lstStyle/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sym typeface="Trebuchet MS Bold" charset="0"/>
              </a:rPr>
              <a:t>Data Management</a:t>
            </a:r>
            <a:endParaRPr lang="en-GB" sz="2400" dirty="0"/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>
            <a:off x="475482" y="6443608"/>
            <a:ext cx="684076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 flipV="1">
            <a:off x="463575" y="6792567"/>
            <a:ext cx="6848697" cy="2744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6062680"/>
            <a:ext cx="1383594" cy="79532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6508365"/>
            <a:ext cx="5829300" cy="257175"/>
          </a:xfrm>
          <a:prstGeom prst="rect">
            <a:avLst/>
          </a:prstGeom>
        </p:spPr>
      </p:pic>
      <p:pic>
        <p:nvPicPr>
          <p:cNvPr id="14" name="Picture 2" descr="C:\Users\Geert-Jan Nijsten\Documents\!GEF-IW TWAP from Fritz\06 Methodology\Questionnaire\5. Figures\cross-section2v.jpg"/>
          <p:cNvPicPr>
            <a:picLocks noChangeAspect="1" noChangeArrowheads="1"/>
          </p:cNvPicPr>
          <p:nvPr/>
        </p:nvPicPr>
        <p:blipFill>
          <a:blip r:embed="rId4" cstate="print"/>
          <a:srcRect l="11356" t="12240" r="7598" b="10746"/>
          <a:stretch>
            <a:fillRect/>
          </a:stretch>
        </p:blipFill>
        <p:spPr bwMode="auto">
          <a:xfrm>
            <a:off x="685800" y="2362200"/>
            <a:ext cx="7696200" cy="3531768"/>
          </a:xfrm>
          <a:prstGeom prst="rect">
            <a:avLst/>
          </a:prstGeom>
          <a:noFill/>
        </p:spPr>
      </p:pic>
      <p:sp>
        <p:nvSpPr>
          <p:cNvPr id="15" name="ZoneTexte 8"/>
          <p:cNvSpPr txBox="1"/>
          <p:nvPr/>
        </p:nvSpPr>
        <p:spPr>
          <a:xfrm>
            <a:off x="5573711" y="1531203"/>
            <a:ext cx="3024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defRPr/>
            </a:pPr>
            <a:r>
              <a:rPr lang="en-US" sz="2400" b="1" dirty="0" smtClean="0">
                <a:solidFill>
                  <a:srgbClr val="336699"/>
                </a:solidFill>
                <a:latin typeface="+mj-lt"/>
              </a:rPr>
              <a:t>Simplified cross-sections</a:t>
            </a:r>
          </a:p>
        </p:txBody>
      </p:sp>
    </p:spTree>
    <p:extLst>
      <p:ext uri="{BB962C8B-B14F-4D97-AF65-F5344CB8AC3E}">
        <p14:creationId xmlns:p14="http://schemas.microsoft.com/office/powerpoint/2010/main" val="79216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-200180" y="2924944"/>
            <a:ext cx="9232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1" algn="ct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u="none" strike="noStrike" kern="120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+mj-lt"/>
              </a:rPr>
              <a:t>The importance of Water Diplomacy</a:t>
            </a:r>
            <a:endParaRPr kumimoji="0" lang="en-US" sz="2800" b="1" u="none" strike="noStrike" kern="1200" cap="none" spc="0" normalizeH="0" baseline="0" noProof="0" dirty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>
            <a:off x="475482" y="6443608"/>
            <a:ext cx="684076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 flipV="1">
            <a:off x="463575" y="6792567"/>
            <a:ext cx="6848697" cy="2744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6062680"/>
            <a:ext cx="1383594" cy="79532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6508365"/>
            <a:ext cx="5829300" cy="25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40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67836" y="620688"/>
            <a:ext cx="8954135" cy="5906018"/>
            <a:chOff x="67836" y="-36054"/>
            <a:chExt cx="8954135" cy="6562760"/>
          </a:xfrm>
        </p:grpSpPr>
        <p:pic>
          <p:nvPicPr>
            <p:cNvPr id="111" name="Picture 6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5093" y="2461120"/>
              <a:ext cx="1075116" cy="716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0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1733" y="2894447"/>
              <a:ext cx="933450" cy="561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7" name="Forme 106"/>
            <p:cNvSpPr/>
            <p:nvPr/>
          </p:nvSpPr>
          <p:spPr>
            <a:xfrm rot="1315231">
              <a:off x="1118256" y="2269787"/>
              <a:ext cx="5391955" cy="2168749"/>
            </a:xfrm>
            <a:prstGeom prst="swooshArrow">
              <a:avLst>
                <a:gd name="adj1" fmla="val 25000"/>
                <a:gd name="adj2" fmla="val 25000"/>
              </a:avLst>
            </a:prstGeom>
            <a:solidFill>
              <a:schemeClr val="accent4">
                <a:lumMod val="40000"/>
                <a:lumOff val="60000"/>
              </a:schemeClr>
            </a:solidFill>
            <a:scene3d>
              <a:camera prst="orthographicFront">
                <a:rot lat="21299992" lon="10799999" rev="10799999"/>
              </a:camera>
              <a:lightRig rig="threePt" dir="t"/>
            </a:scene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Forme 31"/>
            <p:cNvSpPr/>
            <p:nvPr/>
          </p:nvSpPr>
          <p:spPr>
            <a:xfrm rot="2823239">
              <a:off x="2544101" y="2082965"/>
              <a:ext cx="6326864" cy="2088825"/>
            </a:xfrm>
            <a:prstGeom prst="swooshArrow">
              <a:avLst>
                <a:gd name="adj1" fmla="val 25000"/>
                <a:gd name="adj2" fmla="val 25000"/>
              </a:avLst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1" name="Ellipse 50"/>
            <p:cNvSpPr/>
            <p:nvPr/>
          </p:nvSpPr>
          <p:spPr>
            <a:xfrm>
              <a:off x="2189466" y="2192125"/>
              <a:ext cx="248934" cy="218701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0" name="Ellipse 59"/>
            <p:cNvSpPr/>
            <p:nvPr/>
          </p:nvSpPr>
          <p:spPr>
            <a:xfrm>
              <a:off x="4249368" y="1936022"/>
              <a:ext cx="348464" cy="332615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7" name="Ellipse 66"/>
            <p:cNvSpPr/>
            <p:nvPr/>
          </p:nvSpPr>
          <p:spPr>
            <a:xfrm>
              <a:off x="3100315" y="3102941"/>
              <a:ext cx="305359" cy="335232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73" name="Groupe 72"/>
            <p:cNvGrpSpPr/>
            <p:nvPr/>
          </p:nvGrpSpPr>
          <p:grpSpPr>
            <a:xfrm>
              <a:off x="4035951" y="5120982"/>
              <a:ext cx="4927044" cy="1405724"/>
              <a:chOff x="7269251" y="3132935"/>
              <a:chExt cx="3208251" cy="3329250"/>
            </a:xfrm>
          </p:grpSpPr>
          <p:sp>
            <p:nvSpPr>
              <p:cNvPr id="72" name="Rectangle à coins arrondis 71"/>
              <p:cNvSpPr/>
              <p:nvPr/>
            </p:nvSpPr>
            <p:spPr>
              <a:xfrm>
                <a:off x="7294747" y="3132935"/>
                <a:ext cx="3182755" cy="332925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fr-FR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68" name="Groupe 23"/>
              <p:cNvGrpSpPr>
                <a:grpSpLocks/>
              </p:cNvGrpSpPr>
              <p:nvPr/>
            </p:nvGrpSpPr>
            <p:grpSpPr bwMode="auto">
              <a:xfrm>
                <a:off x="7269251" y="3565524"/>
                <a:ext cx="3208251" cy="1911351"/>
                <a:chOff x="567264" y="4490370"/>
                <a:chExt cx="2256392" cy="1344179"/>
              </a:xfrm>
            </p:grpSpPr>
            <p:sp>
              <p:nvSpPr>
                <p:cNvPr id="69" name="Rectangle 68"/>
                <p:cNvSpPr/>
                <p:nvPr/>
              </p:nvSpPr>
              <p:spPr>
                <a:xfrm>
                  <a:off x="994014" y="4490370"/>
                  <a:ext cx="1545240" cy="1344178"/>
                </a:xfrm>
                <a:prstGeom prst="rect">
                  <a:avLst/>
                </a:prstGeom>
              </p:spPr>
              <p:style>
                <a:lnRef idx="0">
                  <a:schemeClr val="dk1">
                    <a:alpha val="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70" name="Rectangle 69"/>
                <p:cNvSpPr/>
                <p:nvPr/>
              </p:nvSpPr>
              <p:spPr>
                <a:xfrm>
                  <a:off x="567264" y="4490372"/>
                  <a:ext cx="2256392" cy="1344177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lIns="110130" tIns="0" rIns="0" bIns="0"/>
                <a:lstStyle>
                  <a:lvl1pPr defTabSz="820738" eaLnBrk="0" hangingPunct="0">
                    <a:defRPr sz="3600">
                      <a:solidFill>
                        <a:srgbClr val="000000"/>
                      </a:solidFill>
                      <a:latin typeface="Helvetica Light" pitchFamily="2" charset="0"/>
                      <a:ea typeface="Helvetica Light" pitchFamily="2" charset="0"/>
                      <a:cs typeface="Helvetica Light" pitchFamily="2" charset="0"/>
                      <a:sym typeface="Helvetica Light" pitchFamily="2" charset="0"/>
                    </a:defRPr>
                  </a:lvl1pPr>
                  <a:lvl2pPr defTabSz="820738" eaLnBrk="0" hangingPunct="0">
                    <a:defRPr sz="3600">
                      <a:solidFill>
                        <a:srgbClr val="000000"/>
                      </a:solidFill>
                      <a:latin typeface="Helvetica Light" pitchFamily="2" charset="0"/>
                      <a:ea typeface="Helvetica Light" pitchFamily="2" charset="0"/>
                      <a:cs typeface="Helvetica Light" pitchFamily="2" charset="0"/>
                      <a:sym typeface="Helvetica Light" pitchFamily="2" charset="0"/>
                    </a:defRPr>
                  </a:lvl2pPr>
                  <a:lvl3pPr defTabSz="820738" eaLnBrk="0" hangingPunct="0">
                    <a:defRPr sz="3600">
                      <a:solidFill>
                        <a:srgbClr val="000000"/>
                      </a:solidFill>
                      <a:latin typeface="Helvetica Light" pitchFamily="2" charset="0"/>
                      <a:ea typeface="Helvetica Light" pitchFamily="2" charset="0"/>
                      <a:cs typeface="Helvetica Light" pitchFamily="2" charset="0"/>
                      <a:sym typeface="Helvetica Light" pitchFamily="2" charset="0"/>
                    </a:defRPr>
                  </a:lvl3pPr>
                  <a:lvl4pPr defTabSz="820738" eaLnBrk="0" hangingPunct="0">
                    <a:defRPr sz="3600">
                      <a:solidFill>
                        <a:srgbClr val="000000"/>
                      </a:solidFill>
                      <a:latin typeface="Helvetica Light" pitchFamily="2" charset="0"/>
                      <a:ea typeface="Helvetica Light" pitchFamily="2" charset="0"/>
                      <a:cs typeface="Helvetica Light" pitchFamily="2" charset="0"/>
                      <a:sym typeface="Helvetica Light" pitchFamily="2" charset="0"/>
                    </a:defRPr>
                  </a:lvl4pPr>
                  <a:lvl5pPr defTabSz="820738" eaLnBrk="0" hangingPunct="0">
                    <a:defRPr sz="3600">
                      <a:solidFill>
                        <a:srgbClr val="000000"/>
                      </a:solidFill>
                      <a:latin typeface="Helvetica Light" pitchFamily="2" charset="0"/>
                      <a:ea typeface="Helvetica Light" pitchFamily="2" charset="0"/>
                      <a:cs typeface="Helvetica Light" pitchFamily="2" charset="0"/>
                      <a:sym typeface="Helvetica Light" pitchFamily="2" charset="0"/>
                    </a:defRPr>
                  </a:lvl5pPr>
                  <a:lvl6pPr marL="1371600" indent="914400" defTabSz="8207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pitchFamily="2" charset="0"/>
                      <a:ea typeface="Helvetica Light" pitchFamily="2" charset="0"/>
                      <a:cs typeface="Helvetica Light" pitchFamily="2" charset="0"/>
                      <a:sym typeface="Helvetica Light" pitchFamily="2" charset="0"/>
                    </a:defRPr>
                  </a:lvl6pPr>
                  <a:lvl7pPr marL="1828800" indent="914400" defTabSz="8207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pitchFamily="2" charset="0"/>
                      <a:ea typeface="Helvetica Light" pitchFamily="2" charset="0"/>
                      <a:cs typeface="Helvetica Light" pitchFamily="2" charset="0"/>
                      <a:sym typeface="Helvetica Light" pitchFamily="2" charset="0"/>
                    </a:defRPr>
                  </a:lvl7pPr>
                  <a:lvl8pPr marL="2286000" indent="914400" defTabSz="8207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pitchFamily="2" charset="0"/>
                      <a:ea typeface="Helvetica Light" pitchFamily="2" charset="0"/>
                      <a:cs typeface="Helvetica Light" pitchFamily="2" charset="0"/>
                      <a:sym typeface="Helvetica Light" pitchFamily="2" charset="0"/>
                    </a:defRPr>
                  </a:lvl8pPr>
                  <a:lvl9pPr marL="2743200" indent="914400" defTabSz="8207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pitchFamily="2" charset="0"/>
                      <a:ea typeface="Helvetica Light" pitchFamily="2" charset="0"/>
                      <a:cs typeface="Helvetica Light" pitchFamily="2" charset="0"/>
                      <a:sym typeface="Helvetica Light" pitchFamily="2" charset="0"/>
                    </a:defRPr>
                  </a:lvl9pPr>
                </a:lstStyle>
                <a:p>
                  <a:pPr algn="ctr">
                    <a:defRPr/>
                  </a:pPr>
                  <a:r>
                    <a:rPr lang="en-US" altLang="en-US" sz="1600" b="1" u="sng" dirty="0" smtClean="0">
                      <a:solidFill>
                        <a:prstClr val="white"/>
                      </a:solidFill>
                      <a:latin typeface="Calibri"/>
                      <a:ea typeface="Trebuchet MS" pitchFamily="34" charset="0"/>
                      <a:cs typeface="Trebuchet MS" pitchFamily="34" charset="0"/>
                      <a:sym typeface="Trebuchet MS" pitchFamily="34" charset="0"/>
                    </a:rPr>
                    <a:t>Achievements</a:t>
                  </a:r>
                </a:p>
                <a:p>
                  <a:pPr algn="ctr">
                    <a:defRPr/>
                  </a:pPr>
                  <a:endParaRPr lang="en-US" altLang="en-US" sz="800" b="1" u="sng" dirty="0" smtClean="0">
                    <a:solidFill>
                      <a:prstClr val="white"/>
                    </a:solidFill>
                    <a:latin typeface="Calibri"/>
                    <a:ea typeface="Trebuchet MS" pitchFamily="34" charset="0"/>
                    <a:cs typeface="Trebuchet MS" pitchFamily="34" charset="0"/>
                    <a:sym typeface="Trebuchet MS" pitchFamily="34" charset="0"/>
                  </a:endParaRPr>
                </a:p>
                <a:p>
                  <a:pPr marL="285750" indent="-285750">
                    <a:buFont typeface="Arial" panose="020B0604020202020204" pitchFamily="34" charset="0"/>
                    <a:buChar char="•"/>
                    <a:defRPr/>
                  </a:pPr>
                  <a:r>
                    <a:rPr lang="en-GB" sz="1400" dirty="0" smtClean="0">
                      <a:solidFill>
                        <a:prstClr val="white"/>
                      </a:solidFill>
                      <a:latin typeface="Calibri"/>
                    </a:rPr>
                    <a:t>Strengthened </a:t>
                  </a:r>
                  <a:r>
                    <a:rPr lang="en-GB" sz="1400" dirty="0">
                      <a:solidFill>
                        <a:prstClr val="white"/>
                      </a:solidFill>
                      <a:latin typeface="Calibri"/>
                    </a:rPr>
                    <a:t>cross‐border dialogue and </a:t>
                  </a:r>
                  <a:r>
                    <a:rPr lang="en-GB" sz="1400" dirty="0" smtClean="0">
                      <a:solidFill>
                        <a:prstClr val="white"/>
                      </a:solidFill>
                      <a:latin typeface="Calibri"/>
                    </a:rPr>
                    <a:t>cooperation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  <a:defRPr/>
                  </a:pPr>
                  <a:r>
                    <a:rPr lang="en-GB" sz="1400" dirty="0" smtClean="0">
                      <a:solidFill>
                        <a:prstClr val="white"/>
                      </a:solidFill>
                      <a:latin typeface="Calibri"/>
                    </a:rPr>
                    <a:t>Understanding of the resource for informed decision-making </a:t>
                  </a:r>
                  <a:endParaRPr lang="en-GB" sz="1400" dirty="0">
                    <a:solidFill>
                      <a:prstClr val="white"/>
                    </a:solidFill>
                    <a:latin typeface="Calibri"/>
                  </a:endParaRPr>
                </a:p>
                <a:p>
                  <a:pPr marL="285750" indent="-285750">
                    <a:buFont typeface="Arial" panose="020B0604020202020204" pitchFamily="34" charset="0"/>
                    <a:buChar char="•"/>
                    <a:defRPr/>
                  </a:pPr>
                  <a:r>
                    <a:rPr lang="en-GB" sz="1400" dirty="0" smtClean="0">
                      <a:solidFill>
                        <a:prstClr val="white"/>
                      </a:solidFill>
                      <a:latin typeface="Calibri"/>
                    </a:rPr>
                    <a:t>Facilitation of governance reforms</a:t>
                  </a:r>
                  <a:endParaRPr lang="fr-FR" sz="140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5" name="Groupe 4"/>
            <p:cNvGrpSpPr/>
            <p:nvPr/>
          </p:nvGrpSpPr>
          <p:grpSpPr>
            <a:xfrm>
              <a:off x="6099004" y="225234"/>
              <a:ext cx="2887633" cy="1292662"/>
              <a:chOff x="1926269" y="5093818"/>
              <a:chExt cx="3867244" cy="1827360"/>
            </a:xfrm>
          </p:grpSpPr>
          <p:sp>
            <p:nvSpPr>
              <p:cNvPr id="93" name="ZoneTexte 92"/>
              <p:cNvSpPr txBox="1"/>
              <p:nvPr/>
            </p:nvSpPr>
            <p:spPr>
              <a:xfrm>
                <a:off x="1926269" y="5093818"/>
                <a:ext cx="3720669" cy="182736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 defTabSz="914400">
                  <a:defRPr/>
                </a:pPr>
                <a:r>
                  <a:rPr lang="en-US" b="1" dirty="0" smtClean="0">
                    <a:solidFill>
                      <a:srgbClr val="F79646">
                        <a:lumMod val="75000"/>
                      </a:srgbClr>
                    </a:solidFill>
                    <a:sym typeface="Helvetica Light" charset="0"/>
                  </a:rPr>
                  <a:t>Water Diplomacy</a:t>
                </a:r>
              </a:p>
              <a:p>
                <a:pPr algn="ctr" defTabSz="914400">
                  <a:defRPr/>
                </a:pPr>
                <a:endParaRPr lang="en-US" sz="2000" b="1" dirty="0">
                  <a:solidFill>
                    <a:prstClr val="black"/>
                  </a:solidFill>
                  <a:sym typeface="Helvetica Light" charset="0"/>
                </a:endParaRPr>
              </a:p>
              <a:p>
                <a:pPr algn="ctr" defTabSz="914400">
                  <a:defRPr/>
                </a:pPr>
                <a:endParaRPr lang="en-US" sz="2000" b="1" dirty="0" smtClean="0">
                  <a:solidFill>
                    <a:prstClr val="black"/>
                  </a:solidFill>
                  <a:sym typeface="Helvetica Light" charset="0"/>
                </a:endParaRPr>
              </a:p>
              <a:p>
                <a:pPr algn="ctr" defTabSz="914400">
                  <a:defRPr/>
                </a:pPr>
                <a:endParaRPr lang="en-US" sz="2000" b="1" dirty="0">
                  <a:solidFill>
                    <a:prstClr val="black"/>
                  </a:solidFill>
                  <a:sym typeface="Helvetica Light" charset="0"/>
                </a:endParaRPr>
              </a:p>
            </p:txBody>
          </p:sp>
          <p:pic>
            <p:nvPicPr>
              <p:cNvPr id="85" name="Image 84" descr="sector_sc_ihp_en-color"/>
              <p:cNvPicPr/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164190" y="5618320"/>
                <a:ext cx="1472687" cy="1020011"/>
              </a:xfrm>
              <a:prstGeom prst="rect">
                <a:avLst/>
              </a:prstGeom>
              <a:noFill/>
            </p:spPr>
          </p:pic>
          <p:grpSp>
            <p:nvGrpSpPr>
              <p:cNvPr id="82" name="Group 4"/>
              <p:cNvGrpSpPr/>
              <p:nvPr/>
            </p:nvGrpSpPr>
            <p:grpSpPr>
              <a:xfrm>
                <a:off x="3649172" y="5805048"/>
                <a:ext cx="2144341" cy="588670"/>
                <a:chOff x="0" y="-10968"/>
                <a:chExt cx="3164033" cy="681003"/>
              </a:xfrm>
            </p:grpSpPr>
            <p:pic>
              <p:nvPicPr>
                <p:cNvPr id="83" name="Picture 18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6453" y="-10968"/>
                  <a:ext cx="2027552" cy="3739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4" name="TextBox 3"/>
                <p:cNvSpPr txBox="1"/>
                <p:nvPr/>
              </p:nvSpPr>
              <p:spPr>
                <a:xfrm>
                  <a:off x="0" y="421501"/>
                  <a:ext cx="3164033" cy="2485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defTabSz="914400" fontAlgn="base">
                    <a:defRPr/>
                  </a:pPr>
                  <a:r>
                    <a:rPr lang="en-US" sz="500" dirty="0">
                      <a:solidFill>
                        <a:srgbClr val="00B0F0"/>
                      </a:solidFill>
                      <a:latin typeface="Arial"/>
                      <a:ea typeface="SimSun"/>
                    </a:rPr>
                    <a:t>From Potential Conflict to Cooperation Potential </a:t>
                  </a:r>
                  <a:endParaRPr lang="fr-FR" sz="1200" dirty="0">
                    <a:solidFill>
                      <a:prstClr val="black"/>
                    </a:solidFill>
                    <a:latin typeface="Times New Roman"/>
                    <a:ea typeface="SimSun"/>
                  </a:endParaRPr>
                </a:p>
              </p:txBody>
            </p:sp>
          </p:grpSp>
        </p:grpSp>
        <p:grpSp>
          <p:nvGrpSpPr>
            <p:cNvPr id="3" name="Groupe 2"/>
            <p:cNvGrpSpPr/>
            <p:nvPr/>
          </p:nvGrpSpPr>
          <p:grpSpPr>
            <a:xfrm>
              <a:off x="393876" y="4987823"/>
              <a:ext cx="3122978" cy="1538882"/>
              <a:chOff x="194621" y="4686707"/>
              <a:chExt cx="2199003" cy="2122251"/>
            </a:xfrm>
          </p:grpSpPr>
          <p:grpSp>
            <p:nvGrpSpPr>
              <p:cNvPr id="6" name="Groupe 5"/>
              <p:cNvGrpSpPr/>
              <p:nvPr/>
            </p:nvGrpSpPr>
            <p:grpSpPr>
              <a:xfrm>
                <a:off x="194621" y="4686707"/>
                <a:ext cx="2199003" cy="2122251"/>
                <a:chOff x="91548" y="703647"/>
                <a:chExt cx="2199003" cy="2122251"/>
              </a:xfrm>
            </p:grpSpPr>
            <p:sp>
              <p:nvSpPr>
                <p:cNvPr id="4" name="ZoneTexte 3"/>
                <p:cNvSpPr txBox="1"/>
                <p:nvPr/>
              </p:nvSpPr>
              <p:spPr>
                <a:xfrm>
                  <a:off x="91548" y="703647"/>
                  <a:ext cx="2199003" cy="2122251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ctr" defTabSz="914400">
                    <a:defRPr/>
                  </a:pPr>
                  <a:r>
                    <a:rPr lang="en-US" b="1" dirty="0" smtClean="0">
                      <a:solidFill>
                        <a:srgbClr val="7030A0"/>
                      </a:solidFill>
                      <a:sym typeface="Helvetica Light" charset="0"/>
                    </a:rPr>
                    <a:t>Science for Transboundary Multidisciplinary Assessment</a:t>
                  </a:r>
                </a:p>
                <a:p>
                  <a:pPr algn="ctr" defTabSz="914400">
                    <a:defRPr/>
                  </a:pPr>
                  <a:endParaRPr lang="en-US" b="1" dirty="0" smtClean="0">
                    <a:solidFill>
                      <a:prstClr val="black"/>
                    </a:solidFill>
                    <a:sym typeface="Helvetica Light" charset="0"/>
                  </a:endParaRPr>
                </a:p>
                <a:p>
                  <a:pPr algn="ctr" defTabSz="914400">
                    <a:defRPr/>
                  </a:pPr>
                  <a:endParaRPr lang="en-US" sz="2000" b="1" i="1" dirty="0">
                    <a:solidFill>
                      <a:prstClr val="black"/>
                    </a:solidFill>
                    <a:sym typeface="Helvetica Light" charset="0"/>
                  </a:endParaRPr>
                </a:p>
                <a:p>
                  <a:pPr algn="ctr" defTabSz="914400">
                    <a:defRPr/>
                  </a:pPr>
                  <a:endParaRPr lang="en-US" sz="2000" b="1" i="1" dirty="0" smtClean="0">
                    <a:solidFill>
                      <a:prstClr val="black"/>
                    </a:solidFill>
                    <a:sym typeface="Helvetica Light" charset="0"/>
                  </a:endParaRPr>
                </a:p>
              </p:txBody>
            </p:sp>
            <p:pic>
              <p:nvPicPr>
                <p:cNvPr id="81" name="Picture 1" descr="IGRAC-logo-txt-cmyk.jpg"/>
                <p:cNvPicPr/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1378336" y="2029962"/>
                  <a:ext cx="542953" cy="347276"/>
                </a:xfrm>
                <a:prstGeom prst="rect">
                  <a:avLst/>
                </a:prstGeom>
                <a:noFill/>
                <a:ln w="12700">
                  <a:noFill/>
                  <a:miter lim="0"/>
                  <a:headEnd/>
                  <a:tailEnd/>
                </a:ln>
              </p:spPr>
            </p:pic>
          </p:grpSp>
          <p:pic>
            <p:nvPicPr>
              <p:cNvPr id="55" name="Image 54" descr="sector_sc_ihp_en-color"/>
              <p:cNvPicPr/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12375" y="5624507"/>
                <a:ext cx="838973" cy="98967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57" name="Ellipse 56"/>
            <p:cNvSpPr/>
            <p:nvPr/>
          </p:nvSpPr>
          <p:spPr>
            <a:xfrm>
              <a:off x="6846143" y="3752385"/>
              <a:ext cx="770313" cy="721548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74" name="Groupe 19"/>
            <p:cNvGrpSpPr>
              <a:grpSpLocks/>
            </p:cNvGrpSpPr>
            <p:nvPr/>
          </p:nvGrpSpPr>
          <p:grpSpPr bwMode="auto">
            <a:xfrm>
              <a:off x="4159707" y="1167634"/>
              <a:ext cx="1616186" cy="637857"/>
              <a:chOff x="-261875" y="4289033"/>
              <a:chExt cx="2891999" cy="1545515"/>
            </a:xfrm>
          </p:grpSpPr>
          <p:sp>
            <p:nvSpPr>
              <p:cNvPr id="78" name="Rectangle 77"/>
              <p:cNvSpPr/>
              <p:nvPr/>
            </p:nvSpPr>
            <p:spPr>
              <a:xfrm>
                <a:off x="994014" y="4490370"/>
                <a:ext cx="1545240" cy="1344178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79" name="Rectangle 78"/>
              <p:cNvSpPr/>
              <p:nvPr/>
            </p:nvSpPr>
            <p:spPr>
              <a:xfrm>
                <a:off x="-261875" y="4289033"/>
                <a:ext cx="2891999" cy="87342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110130" tIns="0" rIns="0" bIns="0" spcCol="1270"/>
              <a:lstStyle/>
              <a:p>
                <a:pPr algn="ctr" defTabSz="821818" hangingPunct="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100" b="1" u="sng" dirty="0" smtClean="0">
                    <a:solidFill>
                      <a:srgbClr val="F79646">
                        <a:lumMod val="75000"/>
                      </a:srgbClr>
                    </a:solidFill>
                    <a:sym typeface="Helvetica Light" charset="0"/>
                  </a:rPr>
                  <a:t>Trust-building</a:t>
                </a:r>
              </a:p>
              <a:p>
                <a:pPr algn="ctr" defTabSz="821818" hangingPunct="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fr-FR" sz="1100" dirty="0" err="1" smtClean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</a:rPr>
                  <a:t>Stakeholders</a:t>
                </a:r>
                <a:r>
                  <a:rPr lang="fr-FR" sz="1100" dirty="0" smtClean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</a:rPr>
                  <a:t> </a:t>
                </a:r>
                <a:r>
                  <a:rPr lang="fr-FR" sz="1100" dirty="0" err="1" smtClean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</a:rPr>
                  <a:t>mapping</a:t>
                </a:r>
                <a:r>
                  <a:rPr lang="fr-FR" sz="1100" dirty="0" smtClean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</a:rPr>
                  <a:t>, </a:t>
                </a:r>
                <a:r>
                  <a:rPr lang="fr-FR" sz="1100" dirty="0" err="1" smtClean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</a:rPr>
                  <a:t>identifying</a:t>
                </a:r>
                <a:r>
                  <a:rPr lang="fr-FR" sz="1100" dirty="0" smtClean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</a:rPr>
                  <a:t> issues</a:t>
                </a:r>
                <a:r>
                  <a:rPr lang="fr-FR" sz="11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</a:rPr>
                  <a:t> </a:t>
                </a:r>
                <a:r>
                  <a:rPr lang="fr-FR" sz="1100" dirty="0" smtClean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</a:rPr>
                  <a:t>and </a:t>
                </a:r>
                <a:r>
                  <a:rPr lang="fr-FR" sz="1100" dirty="0" err="1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</a:rPr>
                  <a:t>interests</a:t>
                </a:r>
                <a:endParaRPr lang="en-US" sz="11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sym typeface="Helvetica Light" charset="0"/>
                </a:endParaRPr>
              </a:p>
            </p:txBody>
          </p:sp>
        </p:grpSp>
        <p:grpSp>
          <p:nvGrpSpPr>
            <p:cNvPr id="95" name="Groupe 19"/>
            <p:cNvGrpSpPr>
              <a:grpSpLocks/>
            </p:cNvGrpSpPr>
            <p:nvPr/>
          </p:nvGrpSpPr>
          <p:grpSpPr bwMode="auto">
            <a:xfrm>
              <a:off x="5707533" y="1734719"/>
              <a:ext cx="1874372" cy="554762"/>
              <a:chOff x="140575" y="4490370"/>
              <a:chExt cx="2891999" cy="1344178"/>
            </a:xfrm>
          </p:grpSpPr>
          <p:sp>
            <p:nvSpPr>
              <p:cNvPr id="96" name="Rectangle 95"/>
              <p:cNvSpPr/>
              <p:nvPr/>
            </p:nvSpPr>
            <p:spPr>
              <a:xfrm>
                <a:off x="994014" y="4490370"/>
                <a:ext cx="1545240" cy="1344178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7" name="Rectangle 96"/>
              <p:cNvSpPr/>
              <p:nvPr/>
            </p:nvSpPr>
            <p:spPr>
              <a:xfrm>
                <a:off x="140575" y="4744044"/>
                <a:ext cx="2891999" cy="87342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110130" tIns="0" rIns="0" bIns="0" spcCol="1270"/>
              <a:lstStyle/>
              <a:p>
                <a:pPr algn="ctr" defTabSz="914400">
                  <a:defRPr/>
                </a:pPr>
                <a:r>
                  <a:rPr lang="en-US" sz="1100" b="1" u="sng" dirty="0" smtClean="0">
                    <a:solidFill>
                      <a:srgbClr val="F79646">
                        <a:lumMod val="75000"/>
                      </a:srgbClr>
                    </a:solidFill>
                    <a:sym typeface="Helvetica Light" charset="0"/>
                  </a:rPr>
                  <a:t>Capacity-building</a:t>
                </a:r>
                <a:r>
                  <a:rPr lang="en-US" sz="1100" b="1" u="sng" dirty="0" smtClean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sym typeface="Helvetica Light" charset="0"/>
                  </a:rPr>
                  <a:t> </a:t>
                </a:r>
                <a:br>
                  <a:rPr lang="en-US" sz="1100" b="1" u="sng" dirty="0" smtClean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sym typeface="Helvetica Light" charset="0"/>
                  </a:rPr>
                </a:br>
                <a:r>
                  <a:rPr lang="fr-FR" sz="1100" dirty="0" smtClean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sym typeface="Helvetica Light" charset="0"/>
                  </a:rPr>
                  <a:t>T</a:t>
                </a:r>
                <a:r>
                  <a:rPr lang="fr-FR" sz="1100" dirty="0" smtClean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</a:rPr>
                  <a:t>rainings on water </a:t>
                </a:r>
                <a:r>
                  <a:rPr lang="fr-FR" sz="1100" dirty="0" err="1" smtClean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</a:rPr>
                  <a:t>diplomacy</a:t>
                </a:r>
                <a:r>
                  <a:rPr lang="fr-FR" sz="1100" dirty="0" smtClean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</a:rPr>
                  <a:t> (</a:t>
                </a:r>
                <a:r>
                  <a:rPr lang="fr-FR" sz="1100" dirty="0" err="1" smtClean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</a:rPr>
                  <a:t>multilevel</a:t>
                </a:r>
                <a:r>
                  <a:rPr lang="fr-FR" sz="1100" dirty="0" smtClean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</a:rPr>
                  <a:t> </a:t>
                </a:r>
                <a:r>
                  <a:rPr lang="fr-FR" sz="1100" dirty="0" err="1" smtClean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</a:rPr>
                  <a:t>governance</a:t>
                </a:r>
                <a:r>
                  <a:rPr lang="fr-FR" sz="1100" dirty="0" smtClean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</a:rPr>
                  <a:t>, </a:t>
                </a:r>
                <a:r>
                  <a:rPr lang="fr-FR" sz="1100" dirty="0" err="1" smtClean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</a:rPr>
                  <a:t>stakholder</a:t>
                </a:r>
                <a:r>
                  <a:rPr lang="fr-FR" sz="1100" dirty="0" smtClean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</a:rPr>
                  <a:t> </a:t>
                </a:r>
                <a:r>
                  <a:rPr lang="fr-FR" sz="1100" dirty="0" err="1" smtClean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</a:rPr>
                  <a:t>linking</a:t>
                </a:r>
                <a:r>
                  <a:rPr lang="fr-FR" sz="1100" dirty="0" smtClean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</a:rPr>
                  <a:t>), international and </a:t>
                </a:r>
                <a:r>
                  <a:rPr lang="fr-FR" sz="1100" dirty="0" err="1" smtClean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</a:rPr>
                  <a:t>domestic</a:t>
                </a:r>
                <a:r>
                  <a:rPr lang="fr-FR" sz="1100" dirty="0" smtClean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</a:rPr>
                  <a:t> water </a:t>
                </a:r>
                <a:r>
                  <a:rPr lang="fr-FR" sz="1100" dirty="0" err="1" smtClean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</a:rPr>
                  <a:t>law</a:t>
                </a:r>
                <a:r>
                  <a:rPr lang="fr-FR" sz="1100" dirty="0" smtClean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</a:rPr>
                  <a:t>, and </a:t>
                </a:r>
                <a:r>
                  <a:rPr lang="fr-FR" sz="1100" dirty="0" err="1" smtClean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</a:rPr>
                  <a:t>gender</a:t>
                </a:r>
                <a:endParaRPr lang="en-US" sz="11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sym typeface="Helvetica Light" charset="0"/>
                </a:endParaRPr>
              </a:p>
            </p:txBody>
          </p:sp>
        </p:grpSp>
        <p:grpSp>
          <p:nvGrpSpPr>
            <p:cNvPr id="98" name="Groupe 19"/>
            <p:cNvGrpSpPr>
              <a:grpSpLocks/>
            </p:cNvGrpSpPr>
            <p:nvPr/>
          </p:nvGrpSpPr>
          <p:grpSpPr bwMode="auto">
            <a:xfrm>
              <a:off x="7125579" y="2766077"/>
              <a:ext cx="1896392" cy="637857"/>
              <a:chOff x="-261875" y="4289033"/>
              <a:chExt cx="2891999" cy="1545515"/>
            </a:xfrm>
          </p:grpSpPr>
          <p:sp>
            <p:nvSpPr>
              <p:cNvPr id="99" name="Rectangle 98"/>
              <p:cNvSpPr/>
              <p:nvPr/>
            </p:nvSpPr>
            <p:spPr>
              <a:xfrm>
                <a:off x="994014" y="4490370"/>
                <a:ext cx="1545240" cy="1344178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00" name="Rectangle 99"/>
              <p:cNvSpPr/>
              <p:nvPr/>
            </p:nvSpPr>
            <p:spPr>
              <a:xfrm>
                <a:off x="-261875" y="4289033"/>
                <a:ext cx="2891999" cy="87342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110130" tIns="0" rIns="0" bIns="0" spcCol="1270"/>
              <a:lstStyle/>
              <a:p>
                <a:pPr algn="ctr" defTabSz="914400">
                  <a:defRPr/>
                </a:pPr>
                <a:r>
                  <a:rPr lang="en-US" sz="1100" b="1" u="sng" dirty="0" smtClean="0">
                    <a:solidFill>
                      <a:srgbClr val="F79646">
                        <a:lumMod val="75000"/>
                      </a:srgbClr>
                    </a:solidFill>
                    <a:sym typeface="Helvetica Light" charset="0"/>
                  </a:rPr>
                  <a:t>Consensus-building</a:t>
                </a:r>
                <a:endParaRPr lang="en-US" sz="1100" b="1" u="sng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sym typeface="Helvetica Light" charset="0"/>
                </a:endParaRPr>
              </a:p>
              <a:p>
                <a:pPr algn="ctr" defTabSz="914400">
                  <a:defRPr/>
                </a:pPr>
                <a:r>
                  <a:rPr lang="en-US" altLang="en-US" sz="1100" dirty="0" smtClean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ea typeface="Trebuchet MS" pitchFamily="34" charset="0"/>
                    <a:cs typeface="Trebuchet MS" pitchFamily="34" charset="0"/>
                    <a:sym typeface="Trebuchet MS" pitchFamily="34" charset="0"/>
                  </a:rPr>
                  <a:t>Better </a:t>
                </a:r>
                <a:r>
                  <a:rPr lang="en-US" altLang="en-US" sz="11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ea typeface="Trebuchet MS" pitchFamily="34" charset="0"/>
                    <a:cs typeface="Trebuchet MS" pitchFamily="34" charset="0"/>
                    <a:sym typeface="Trebuchet MS" pitchFamily="34" charset="0"/>
                  </a:rPr>
                  <a:t>understanding of water cooperation </a:t>
                </a:r>
                <a:r>
                  <a:rPr lang="en-US" altLang="en-US" sz="1100" dirty="0" smtClean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ea typeface="Trebuchet MS" pitchFamily="34" charset="0"/>
                    <a:cs typeface="Trebuchet MS" pitchFamily="34" charset="0"/>
                    <a:sym typeface="Trebuchet MS" pitchFamily="34" charset="0"/>
                  </a:rPr>
                  <a:t>benefits to </a:t>
                </a:r>
                <a:r>
                  <a:rPr lang="en-US" altLang="en-US" sz="11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ea typeface="Trebuchet MS" pitchFamily="34" charset="0"/>
                    <a:cs typeface="Trebuchet MS" pitchFamily="34" charset="0"/>
                    <a:sym typeface="Trebuchet MS" pitchFamily="34" charset="0"/>
                  </a:rPr>
                  <a:t>stakeholders at national (e.g. Governments, Diplomats) and </a:t>
                </a:r>
                <a:r>
                  <a:rPr lang="en-US" altLang="en-US" sz="1100" dirty="0" smtClean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ea typeface="Trebuchet MS" pitchFamily="34" charset="0"/>
                    <a:cs typeface="Trebuchet MS" pitchFamily="34" charset="0"/>
                    <a:sym typeface="Trebuchet MS" pitchFamily="34" charset="0"/>
                  </a:rPr>
                  <a:t>local level  </a:t>
                </a:r>
                <a:r>
                  <a:rPr lang="en-US" altLang="en-US" sz="11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ea typeface="Trebuchet MS" pitchFamily="34" charset="0"/>
                    <a:cs typeface="Trebuchet MS" pitchFamily="34" charset="0"/>
                    <a:sym typeface="Trebuchet MS" pitchFamily="34" charset="0"/>
                  </a:rPr>
                  <a:t>(e.g. Farmers</a:t>
                </a:r>
                <a:r>
                  <a:rPr lang="en-US" altLang="en-US" sz="1100" dirty="0" smtClean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ea typeface="Trebuchet MS" pitchFamily="34" charset="0"/>
                    <a:cs typeface="Trebuchet MS" pitchFamily="34" charset="0"/>
                    <a:sym typeface="Trebuchet MS" pitchFamily="34" charset="0"/>
                  </a:rPr>
                  <a:t>)</a:t>
                </a:r>
                <a:endParaRPr lang="en-US" altLang="en-US" sz="11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a typeface="Trebuchet MS" pitchFamily="34" charset="0"/>
                  <a:cs typeface="Trebuchet MS" pitchFamily="34" charset="0"/>
                  <a:sym typeface="Trebuchet MS" pitchFamily="34" charset="0"/>
                </a:endParaRPr>
              </a:p>
              <a:p>
                <a:pPr algn="ctr" defTabSz="914400">
                  <a:defRPr/>
                </a:pPr>
                <a:endParaRPr lang="en-US" sz="11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endParaRPr>
              </a:p>
            </p:txBody>
          </p:sp>
        </p:grpSp>
        <p:grpSp>
          <p:nvGrpSpPr>
            <p:cNvPr id="101" name="Groupe 100"/>
            <p:cNvGrpSpPr/>
            <p:nvPr/>
          </p:nvGrpSpPr>
          <p:grpSpPr>
            <a:xfrm>
              <a:off x="150178" y="260534"/>
              <a:ext cx="4099190" cy="1391091"/>
              <a:chOff x="7294747" y="3132933"/>
              <a:chExt cx="3182755" cy="3924732"/>
            </a:xfrm>
          </p:grpSpPr>
          <p:sp>
            <p:nvSpPr>
              <p:cNvPr id="102" name="Rectangle à coins arrondis 101"/>
              <p:cNvSpPr/>
              <p:nvPr/>
            </p:nvSpPr>
            <p:spPr>
              <a:xfrm>
                <a:off x="7294747" y="3132933"/>
                <a:ext cx="3182755" cy="3924732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fr-FR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03" name="Groupe 23"/>
              <p:cNvGrpSpPr>
                <a:grpSpLocks/>
              </p:cNvGrpSpPr>
              <p:nvPr/>
            </p:nvGrpSpPr>
            <p:grpSpPr bwMode="auto">
              <a:xfrm>
                <a:off x="7590752" y="3565525"/>
                <a:ext cx="2743871" cy="1911350"/>
                <a:chOff x="793379" y="4490370"/>
                <a:chExt cx="1929789" cy="1344178"/>
              </a:xfrm>
            </p:grpSpPr>
            <p:sp>
              <p:nvSpPr>
                <p:cNvPr id="104" name="Rectangle 103"/>
                <p:cNvSpPr/>
                <p:nvPr/>
              </p:nvSpPr>
              <p:spPr>
                <a:xfrm>
                  <a:off x="994014" y="4490370"/>
                  <a:ext cx="1545240" cy="1344178"/>
                </a:xfrm>
                <a:prstGeom prst="rect">
                  <a:avLst/>
                </a:prstGeom>
              </p:spPr>
              <p:style>
                <a:lnRef idx="0">
                  <a:schemeClr val="dk1">
                    <a:alpha val="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105" name="Rectangle 104"/>
                <p:cNvSpPr/>
                <p:nvPr/>
              </p:nvSpPr>
              <p:spPr>
                <a:xfrm>
                  <a:off x="793379" y="4490370"/>
                  <a:ext cx="1929789" cy="1344178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lIns="110130" tIns="0" rIns="0" bIns="0"/>
                <a:lstStyle>
                  <a:lvl1pPr defTabSz="820738" eaLnBrk="0" hangingPunct="0">
                    <a:defRPr sz="3600">
                      <a:solidFill>
                        <a:srgbClr val="000000"/>
                      </a:solidFill>
                      <a:latin typeface="Helvetica Light" pitchFamily="2" charset="0"/>
                      <a:ea typeface="Helvetica Light" pitchFamily="2" charset="0"/>
                      <a:cs typeface="Helvetica Light" pitchFamily="2" charset="0"/>
                      <a:sym typeface="Helvetica Light" pitchFamily="2" charset="0"/>
                    </a:defRPr>
                  </a:lvl1pPr>
                  <a:lvl2pPr defTabSz="820738" eaLnBrk="0" hangingPunct="0">
                    <a:defRPr sz="3600">
                      <a:solidFill>
                        <a:srgbClr val="000000"/>
                      </a:solidFill>
                      <a:latin typeface="Helvetica Light" pitchFamily="2" charset="0"/>
                      <a:ea typeface="Helvetica Light" pitchFamily="2" charset="0"/>
                      <a:cs typeface="Helvetica Light" pitchFamily="2" charset="0"/>
                      <a:sym typeface="Helvetica Light" pitchFamily="2" charset="0"/>
                    </a:defRPr>
                  </a:lvl2pPr>
                  <a:lvl3pPr defTabSz="820738" eaLnBrk="0" hangingPunct="0">
                    <a:defRPr sz="3600">
                      <a:solidFill>
                        <a:srgbClr val="000000"/>
                      </a:solidFill>
                      <a:latin typeface="Helvetica Light" pitchFamily="2" charset="0"/>
                      <a:ea typeface="Helvetica Light" pitchFamily="2" charset="0"/>
                      <a:cs typeface="Helvetica Light" pitchFamily="2" charset="0"/>
                      <a:sym typeface="Helvetica Light" pitchFamily="2" charset="0"/>
                    </a:defRPr>
                  </a:lvl3pPr>
                  <a:lvl4pPr defTabSz="820738" eaLnBrk="0" hangingPunct="0">
                    <a:defRPr sz="3600">
                      <a:solidFill>
                        <a:srgbClr val="000000"/>
                      </a:solidFill>
                      <a:latin typeface="Helvetica Light" pitchFamily="2" charset="0"/>
                      <a:ea typeface="Helvetica Light" pitchFamily="2" charset="0"/>
                      <a:cs typeface="Helvetica Light" pitchFamily="2" charset="0"/>
                      <a:sym typeface="Helvetica Light" pitchFamily="2" charset="0"/>
                    </a:defRPr>
                  </a:lvl4pPr>
                  <a:lvl5pPr defTabSz="820738" eaLnBrk="0" hangingPunct="0">
                    <a:defRPr sz="3600">
                      <a:solidFill>
                        <a:srgbClr val="000000"/>
                      </a:solidFill>
                      <a:latin typeface="Helvetica Light" pitchFamily="2" charset="0"/>
                      <a:ea typeface="Helvetica Light" pitchFamily="2" charset="0"/>
                      <a:cs typeface="Helvetica Light" pitchFamily="2" charset="0"/>
                      <a:sym typeface="Helvetica Light" pitchFamily="2" charset="0"/>
                    </a:defRPr>
                  </a:lvl5pPr>
                  <a:lvl6pPr marL="1371600" indent="914400" defTabSz="8207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pitchFamily="2" charset="0"/>
                      <a:ea typeface="Helvetica Light" pitchFamily="2" charset="0"/>
                      <a:cs typeface="Helvetica Light" pitchFamily="2" charset="0"/>
                      <a:sym typeface="Helvetica Light" pitchFamily="2" charset="0"/>
                    </a:defRPr>
                  </a:lvl6pPr>
                  <a:lvl7pPr marL="1828800" indent="914400" defTabSz="8207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pitchFamily="2" charset="0"/>
                      <a:ea typeface="Helvetica Light" pitchFamily="2" charset="0"/>
                      <a:cs typeface="Helvetica Light" pitchFamily="2" charset="0"/>
                      <a:sym typeface="Helvetica Light" pitchFamily="2" charset="0"/>
                    </a:defRPr>
                  </a:lvl7pPr>
                  <a:lvl8pPr marL="2286000" indent="914400" defTabSz="8207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pitchFamily="2" charset="0"/>
                      <a:ea typeface="Helvetica Light" pitchFamily="2" charset="0"/>
                      <a:cs typeface="Helvetica Light" pitchFamily="2" charset="0"/>
                      <a:sym typeface="Helvetica Light" pitchFamily="2" charset="0"/>
                    </a:defRPr>
                  </a:lvl8pPr>
                  <a:lvl9pPr marL="2743200" indent="914400" defTabSz="82073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pitchFamily="2" charset="0"/>
                      <a:ea typeface="Helvetica Light" pitchFamily="2" charset="0"/>
                      <a:cs typeface="Helvetica Light" pitchFamily="2" charset="0"/>
                      <a:sym typeface="Helvetica Light" pitchFamily="2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defRPr/>
                  </a:pPr>
                  <a:r>
                    <a:rPr lang="en-US" altLang="en-US" sz="1600" b="1" u="sng" dirty="0" smtClean="0">
                      <a:solidFill>
                        <a:prstClr val="white"/>
                      </a:solidFill>
                      <a:latin typeface="Calibri"/>
                      <a:ea typeface="Trebuchet MS" pitchFamily="34" charset="0"/>
                      <a:cs typeface="Trebuchet MS" pitchFamily="34" charset="0"/>
                      <a:sym typeface="Trebuchet MS" pitchFamily="34" charset="0"/>
                    </a:rPr>
                    <a:t>Starting point </a:t>
                  </a:r>
                </a:p>
                <a:p>
                  <a:pPr algn="ctr">
                    <a:spcBef>
                      <a:spcPct val="0"/>
                    </a:spcBef>
                    <a:defRPr/>
                  </a:pPr>
                  <a:endParaRPr lang="en-US" altLang="en-US" sz="800" b="1" u="sng" dirty="0">
                    <a:solidFill>
                      <a:prstClr val="white"/>
                    </a:solidFill>
                    <a:latin typeface="Calibri"/>
                    <a:ea typeface="Trebuchet MS" pitchFamily="34" charset="0"/>
                    <a:cs typeface="Trebuchet MS" pitchFamily="34" charset="0"/>
                    <a:sym typeface="Trebuchet MS" pitchFamily="34" charset="0"/>
                  </a:endParaRPr>
                </a:p>
                <a:p>
                  <a:pPr marL="285750" indent="-285750">
                    <a:spcBef>
                      <a:spcPct val="0"/>
                    </a:spcBef>
                    <a:buFont typeface="Arial" panose="020B0604020202020204" pitchFamily="34" charset="0"/>
                    <a:buChar char="•"/>
                    <a:defRPr/>
                  </a:pPr>
                  <a:r>
                    <a:rPr lang="en-US" altLang="en-US" sz="1400" dirty="0">
                      <a:solidFill>
                        <a:prstClr val="white"/>
                      </a:solidFill>
                      <a:latin typeface="Calibri"/>
                      <a:ea typeface="Trebuchet MS" pitchFamily="34" charset="0"/>
                      <a:cs typeface="Trebuchet MS" pitchFamily="34" charset="0"/>
                      <a:sym typeface="Trebuchet MS" pitchFamily="34" charset="0"/>
                    </a:rPr>
                    <a:t>Limited knowledge of the resources</a:t>
                  </a:r>
                </a:p>
                <a:p>
                  <a:pPr marL="285750" indent="-285750">
                    <a:spcBef>
                      <a:spcPct val="0"/>
                    </a:spcBef>
                    <a:buFont typeface="Arial" panose="020B0604020202020204" pitchFamily="34" charset="0"/>
                    <a:buChar char="•"/>
                    <a:defRPr/>
                  </a:pPr>
                  <a:r>
                    <a:rPr lang="en-US" altLang="en-US" sz="1400" dirty="0">
                      <a:solidFill>
                        <a:prstClr val="white"/>
                      </a:solidFill>
                      <a:latin typeface="Calibri"/>
                      <a:ea typeface="Trebuchet MS" pitchFamily="34" charset="0"/>
                      <a:cs typeface="Trebuchet MS" pitchFamily="34" charset="0"/>
                      <a:sym typeface="Trebuchet MS" pitchFamily="34" charset="0"/>
                    </a:rPr>
                    <a:t>Lack of a common framework for dialogue on </a:t>
                  </a:r>
                  <a:r>
                    <a:rPr lang="en-US" altLang="en-US" sz="1400" dirty="0" smtClean="0">
                      <a:solidFill>
                        <a:prstClr val="white"/>
                      </a:solidFill>
                      <a:latin typeface="Calibri"/>
                      <a:ea typeface="Trebuchet MS" pitchFamily="34" charset="0"/>
                      <a:cs typeface="Trebuchet MS" pitchFamily="34" charset="0"/>
                      <a:sym typeface="Trebuchet MS" pitchFamily="34" charset="0"/>
                    </a:rPr>
                    <a:t>transboundary </a:t>
                  </a:r>
                  <a:r>
                    <a:rPr lang="en-US" altLang="en-US" sz="1400" dirty="0">
                      <a:solidFill>
                        <a:prstClr val="white"/>
                      </a:solidFill>
                      <a:latin typeface="Calibri"/>
                      <a:ea typeface="Trebuchet MS" pitchFamily="34" charset="0"/>
                      <a:cs typeface="Trebuchet MS" pitchFamily="34" charset="0"/>
                      <a:sym typeface="Trebuchet MS" pitchFamily="34" charset="0"/>
                    </a:rPr>
                    <a:t>aquifers management</a:t>
                  </a:r>
                </a:p>
              </p:txBody>
            </p:sp>
          </p:grpSp>
        </p:grpSp>
        <p:sp>
          <p:nvSpPr>
            <p:cNvPr id="62" name="Ellipse 61"/>
            <p:cNvSpPr/>
            <p:nvPr/>
          </p:nvSpPr>
          <p:spPr>
            <a:xfrm>
              <a:off x="4861557" y="4163909"/>
              <a:ext cx="554562" cy="534856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9" name="Rectangle 88"/>
            <p:cNvSpPr/>
            <p:nvPr/>
          </p:nvSpPr>
          <p:spPr bwMode="auto">
            <a:xfrm>
              <a:off x="561108" y="2102330"/>
              <a:ext cx="1394258" cy="5122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110130" tIns="0" rIns="0" bIns="0" spcCol="1270"/>
            <a:lstStyle/>
            <a:p>
              <a:pPr algn="r" defTabSz="821818" hangingPunct="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fr-FR" sz="1100" b="1" u="sng" dirty="0">
                  <a:solidFill>
                    <a:srgbClr val="7030A0"/>
                  </a:solidFill>
                  <a:sym typeface="Helvetica Light" charset="0"/>
                </a:rPr>
                <a:t>Transboundary </a:t>
              </a:r>
              <a:r>
                <a:rPr lang="fr-FR" sz="1100" b="1" u="sng" dirty="0" err="1">
                  <a:solidFill>
                    <a:srgbClr val="7030A0"/>
                  </a:solidFill>
                  <a:sym typeface="Helvetica Light" charset="0"/>
                </a:rPr>
                <a:t>Multidisciplinary</a:t>
              </a:r>
              <a:r>
                <a:rPr lang="fr-FR" sz="1100" b="1" u="sng" dirty="0">
                  <a:solidFill>
                    <a:srgbClr val="7030A0"/>
                  </a:solidFill>
                  <a:sym typeface="Helvetica Light" charset="0"/>
                </a:rPr>
                <a:t> </a:t>
              </a:r>
              <a:r>
                <a:rPr lang="fr-FR" sz="1100" b="1" u="sng" dirty="0" err="1">
                  <a:solidFill>
                    <a:srgbClr val="7030A0"/>
                  </a:solidFill>
                  <a:sym typeface="Helvetica Light" charset="0"/>
                </a:rPr>
                <a:t>Assessments</a:t>
              </a:r>
              <a:endParaRPr lang="en-US" sz="1100" b="1" u="sng" dirty="0">
                <a:solidFill>
                  <a:srgbClr val="7030A0"/>
                </a:solidFill>
                <a:sym typeface="Helvetica Light" charset="0"/>
              </a:endParaRPr>
            </a:p>
          </p:txBody>
        </p:sp>
        <p:grpSp>
          <p:nvGrpSpPr>
            <p:cNvPr id="94" name="Groupe 19"/>
            <p:cNvGrpSpPr>
              <a:grpSpLocks/>
            </p:cNvGrpSpPr>
            <p:nvPr/>
          </p:nvGrpSpPr>
          <p:grpSpPr bwMode="auto">
            <a:xfrm>
              <a:off x="67836" y="4550557"/>
              <a:ext cx="4564207" cy="637857"/>
              <a:chOff x="-261875" y="4289033"/>
              <a:chExt cx="2891999" cy="1545515"/>
            </a:xfrm>
          </p:grpSpPr>
          <p:sp>
            <p:nvSpPr>
              <p:cNvPr id="106" name="Rectangle 105"/>
              <p:cNvSpPr/>
              <p:nvPr/>
            </p:nvSpPr>
            <p:spPr>
              <a:xfrm>
                <a:off x="994014" y="4490370"/>
                <a:ext cx="1545240" cy="1344178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08" name="Rectangle 107"/>
              <p:cNvSpPr/>
              <p:nvPr/>
            </p:nvSpPr>
            <p:spPr>
              <a:xfrm>
                <a:off x="-261875" y="4289033"/>
                <a:ext cx="2891999" cy="87342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110130" tIns="0" rIns="0" bIns="0" spcCol="1270"/>
              <a:lstStyle/>
              <a:p>
                <a:pPr algn="ctr" defTabSz="821818" hangingPunct="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en-US" sz="12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sym typeface="Helvetica Light" charset="0"/>
                </a:endParaRPr>
              </a:p>
            </p:txBody>
          </p:sp>
        </p:grpSp>
        <p:sp>
          <p:nvSpPr>
            <p:cNvPr id="109" name="Ellipse 108"/>
            <p:cNvSpPr/>
            <p:nvPr/>
          </p:nvSpPr>
          <p:spPr>
            <a:xfrm>
              <a:off x="5487709" y="2635431"/>
              <a:ext cx="439648" cy="467510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pic>
          <p:nvPicPr>
            <p:cNvPr id="71" name="Picture 9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8157" y="4180315"/>
              <a:ext cx="1155690" cy="579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122516" y="3048000"/>
              <a:ext cx="3130479" cy="1795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821818" hangingPunct="0">
                <a:defRPr/>
              </a:pPr>
              <a:r>
                <a:rPr lang="fr-FR" sz="1100" b="1" u="sng" dirty="0" err="1" smtClean="0">
                  <a:solidFill>
                    <a:srgbClr val="7030A0"/>
                  </a:solidFill>
                  <a:sym typeface="Helvetica Light" charset="0"/>
                </a:rPr>
                <a:t>Innovative</a:t>
              </a:r>
              <a:r>
                <a:rPr lang="fr-FR" sz="1100" b="1" u="sng" dirty="0" smtClean="0">
                  <a:solidFill>
                    <a:srgbClr val="7030A0"/>
                  </a:solidFill>
                  <a:sym typeface="Helvetica Light" charset="0"/>
                </a:rPr>
                <a:t> </a:t>
              </a:r>
              <a:r>
                <a:rPr lang="fr-FR" sz="1100" b="1" u="sng" dirty="0" err="1" smtClean="0">
                  <a:solidFill>
                    <a:srgbClr val="7030A0"/>
                  </a:solidFill>
                  <a:sym typeface="Helvetica Light" charset="0"/>
                </a:rPr>
                <a:t>methodologies</a:t>
              </a:r>
              <a:r>
                <a:rPr lang="fr-FR" sz="1100" b="1" u="sng" dirty="0" smtClean="0">
                  <a:solidFill>
                    <a:srgbClr val="7030A0"/>
                  </a:solidFill>
                  <a:sym typeface="Helvetica Light" charset="0"/>
                </a:rPr>
                <a:t> and </a:t>
              </a:r>
              <a:r>
                <a:rPr lang="fr-FR" sz="1100" b="1" u="sng" dirty="0" err="1" smtClean="0">
                  <a:solidFill>
                    <a:srgbClr val="7030A0"/>
                  </a:solidFill>
                  <a:sym typeface="Helvetica Light" charset="0"/>
                </a:rPr>
                <a:t>tools</a:t>
              </a:r>
              <a:r>
                <a:rPr lang="fr-FR" sz="1100" b="1" u="sng" dirty="0" smtClean="0">
                  <a:solidFill>
                    <a:srgbClr val="7030A0"/>
                  </a:solidFill>
                  <a:sym typeface="Helvetica Light" charset="0"/>
                </a:rPr>
                <a:t> </a:t>
              </a:r>
              <a:endParaRPr lang="fr-FR" sz="11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sym typeface="Helvetica Light" charset="0"/>
              </a:endParaRPr>
            </a:p>
            <a:p>
              <a:pPr marL="171450" indent="-171450" defTabSz="821818" hangingPunct="0">
                <a:buFontTx/>
                <a:buChar char="-"/>
                <a:defRPr/>
              </a:pPr>
              <a:r>
                <a:rPr lang="fr-FR" sz="1100" dirty="0" err="1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sym typeface="Helvetica Light" charset="0"/>
                </a:rPr>
                <a:t>Sex-disaggregated</a:t>
              </a:r>
              <a:r>
                <a:rPr lang="fr-FR" sz="11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sym typeface="Helvetica Light" charset="0"/>
                </a:rPr>
                <a:t> </a:t>
              </a:r>
              <a:r>
                <a:rPr lang="fr-FR" sz="11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sym typeface="Helvetica Light" charset="0"/>
                </a:rPr>
                <a:t>indicators</a:t>
              </a:r>
              <a:r>
                <a:rPr lang="fr-FR" sz="11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sym typeface="Helvetica Light" charset="0"/>
                </a:rPr>
                <a:t> for </a:t>
              </a:r>
              <a:r>
                <a:rPr lang="fr-FR" sz="11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sym typeface="Helvetica Light" charset="0"/>
                </a:rPr>
                <a:t>water monitoring</a:t>
              </a:r>
            </a:p>
            <a:p>
              <a:pPr marL="171450" indent="-171450" defTabSz="821818" hangingPunct="0">
                <a:buFontTx/>
                <a:buChar char="-"/>
                <a:defRPr/>
              </a:pPr>
              <a:r>
                <a:rPr lang="fr-FR" sz="11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sym typeface="Helvetica Light" charset="0"/>
                </a:rPr>
                <a:t>Diagnostic of favorable conditions for   </a:t>
              </a:r>
              <a:r>
                <a:rPr lang="fr-FR" sz="11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sym typeface="Helvetica Light" charset="0"/>
                </a:rPr>
                <a:t>cooperative</a:t>
              </a:r>
              <a:r>
                <a:rPr lang="fr-FR" sz="11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sym typeface="Helvetica Light" charset="0"/>
                </a:rPr>
                <a:t> </a:t>
              </a:r>
              <a:r>
                <a:rPr lang="fr-FR" sz="11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sym typeface="Helvetica Light" charset="0"/>
                </a:rPr>
                <a:t>management</a:t>
              </a:r>
            </a:p>
            <a:p>
              <a:pPr marL="171450" indent="-171450" defTabSz="821818" hangingPunct="0">
                <a:buFontTx/>
                <a:buChar char="-"/>
                <a:defRPr/>
              </a:pPr>
              <a:r>
                <a:rPr lang="fr-FR" sz="11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sym typeface="Helvetica Light" charset="0"/>
                </a:rPr>
                <a:t>Evaluation </a:t>
              </a:r>
              <a:r>
                <a:rPr lang="fr-FR" sz="11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sym typeface="Helvetica Light" charset="0"/>
                </a:rPr>
                <a:t>of </a:t>
              </a:r>
              <a:r>
                <a:rPr lang="fr-FR" sz="1100" dirty="0" err="1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sym typeface="Helvetica Light" charset="0"/>
                </a:rPr>
                <a:t>legal</a:t>
              </a:r>
              <a:r>
                <a:rPr lang="fr-FR" sz="11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sym typeface="Helvetica Light" charset="0"/>
                </a:rPr>
                <a:t> and </a:t>
              </a:r>
              <a:r>
                <a:rPr lang="fr-FR" sz="1100" dirty="0" err="1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sym typeface="Helvetica Light" charset="0"/>
                </a:rPr>
                <a:t>institutional</a:t>
              </a:r>
              <a:r>
                <a:rPr lang="fr-FR" sz="11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sym typeface="Helvetica Light" charset="0"/>
                </a:rPr>
                <a:t> </a:t>
              </a:r>
              <a:r>
                <a:rPr lang="fr-FR" sz="11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sym typeface="Helvetica Light" charset="0"/>
                </a:rPr>
                <a:t>gaps </a:t>
              </a:r>
              <a:r>
                <a:rPr lang="fr-FR" sz="11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sym typeface="Helvetica Light" charset="0"/>
                </a:rPr>
                <a:t>at </a:t>
              </a:r>
              <a:r>
                <a:rPr lang="fr-FR" sz="1100" dirty="0" err="1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sym typeface="Helvetica Light" charset="0"/>
                </a:rPr>
                <a:t>domestic</a:t>
              </a:r>
              <a:r>
                <a:rPr lang="fr-FR" sz="11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sym typeface="Helvetica Light" charset="0"/>
                </a:rPr>
                <a:t> </a:t>
              </a:r>
              <a:r>
                <a:rPr lang="fr-FR" sz="1100" dirty="0" err="1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sym typeface="Helvetica Light" charset="0"/>
                </a:rPr>
                <a:t>level</a:t>
              </a:r>
              <a:endParaRPr lang="fr-FR" sz="11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sym typeface="Helvetica Light" charset="0"/>
              </a:endParaRPr>
            </a:p>
            <a:p>
              <a:pPr marL="171450" indent="-171450" defTabSz="821818" hangingPunct="0">
                <a:buFontTx/>
                <a:buChar char="-"/>
                <a:defRPr/>
              </a:pPr>
              <a:r>
                <a:rPr lang="fr-FR" sz="11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sym typeface="Helvetica Light" charset="0"/>
                </a:rPr>
                <a:t>Information </a:t>
              </a:r>
              <a:r>
                <a:rPr lang="fr-FR" sz="11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sym typeface="Helvetica Light" charset="0"/>
                </a:rPr>
                <a:t>Management </a:t>
              </a:r>
              <a:r>
                <a:rPr lang="fr-FR" sz="11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sym typeface="Helvetica Light" charset="0"/>
                </a:rPr>
                <a:t>System</a:t>
              </a:r>
              <a:endParaRPr lang="fr-FR" sz="11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sym typeface="Helvetica Light" charset="0"/>
              </a:endParaRPr>
            </a:p>
            <a:p>
              <a:pPr marL="171450" indent="-171450" defTabSz="821818" hangingPunct="0">
                <a:buFontTx/>
                <a:buChar char="-"/>
                <a:defRPr/>
              </a:pPr>
              <a:endParaRPr lang="fr-FR" sz="11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sym typeface="Helvetica Light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3221534" y="4431337"/>
              <a:ext cx="1655266" cy="5493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821818" hangingPunct="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100" b="1" u="sng" dirty="0" smtClean="0">
                  <a:solidFill>
                    <a:srgbClr val="7030A0"/>
                  </a:solidFill>
                  <a:sym typeface="Helvetica Light" charset="0"/>
                </a:rPr>
                <a:t>Multi-Country </a:t>
              </a:r>
              <a:r>
                <a:rPr lang="en-US" sz="1100" b="1" u="sng" dirty="0">
                  <a:solidFill>
                    <a:srgbClr val="7030A0"/>
                  </a:solidFill>
                  <a:sym typeface="Helvetica Light" charset="0"/>
                </a:rPr>
                <a:t/>
              </a:r>
              <a:br>
                <a:rPr lang="en-US" sz="1100" b="1" u="sng" dirty="0">
                  <a:solidFill>
                    <a:srgbClr val="7030A0"/>
                  </a:solidFill>
                  <a:sym typeface="Helvetica Light" charset="0"/>
                </a:rPr>
              </a:br>
              <a:r>
                <a:rPr lang="en-US" sz="1100" b="1" u="sng" dirty="0">
                  <a:solidFill>
                    <a:srgbClr val="7030A0"/>
                  </a:solidFill>
                  <a:sym typeface="Helvetica Light" charset="0"/>
                </a:rPr>
                <a:t>Co-operation Mechanisms</a:t>
              </a:r>
            </a:p>
          </p:txBody>
        </p:sp>
      </p:grpSp>
      <p:sp>
        <p:nvSpPr>
          <p:cNvPr id="50" name="Line 9"/>
          <p:cNvSpPr>
            <a:spLocks noChangeShapeType="1"/>
          </p:cNvSpPr>
          <p:nvPr/>
        </p:nvSpPr>
        <p:spPr bwMode="auto">
          <a:xfrm>
            <a:off x="475482" y="692696"/>
            <a:ext cx="808990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</a:endParaRPr>
          </a:p>
        </p:txBody>
      </p:sp>
      <p:sp>
        <p:nvSpPr>
          <p:cNvPr id="52" name="Title 3"/>
          <p:cNvSpPr txBox="1">
            <a:spLocks/>
          </p:cNvSpPr>
          <p:nvPr/>
        </p:nvSpPr>
        <p:spPr>
          <a:xfrm>
            <a:off x="475482" y="187259"/>
            <a:ext cx="82296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  <a:sym typeface="Trebuchet MS Bold" charset="0"/>
              </a:rPr>
              <a:t>The importance of Water Diplomacy</a:t>
            </a:r>
            <a:endParaRPr lang="en-GB" sz="24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760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475482" y="692696"/>
            <a:ext cx="808990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</a:endParaRPr>
          </a:p>
        </p:txBody>
      </p:sp>
      <p:sp>
        <p:nvSpPr>
          <p:cNvPr id="13" name="Title 3"/>
          <p:cNvSpPr>
            <a:spLocks noGrp="1"/>
          </p:cNvSpPr>
          <p:nvPr>
            <p:ph type="title"/>
          </p:nvPr>
        </p:nvSpPr>
        <p:spPr>
          <a:xfrm>
            <a:off x="475482" y="187259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  <a:sym typeface="Trebuchet MS Bold" charset="0"/>
              </a:rPr>
              <a:t>The importance of Water Diplomacy</a:t>
            </a:r>
            <a:endParaRPr lang="en-GB" sz="24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-180528" y="1049816"/>
            <a:ext cx="908845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defRPr/>
            </a:pPr>
            <a:r>
              <a:rPr lang="en-US" sz="2400" b="1" dirty="0">
                <a:solidFill>
                  <a:srgbClr val="336699"/>
                </a:solidFill>
                <a:latin typeface="Helvetica Neue" charset="0"/>
                <a:ea typeface="Helvetica Neue" charset="0"/>
                <a:cs typeface="Helvetica Neue" charset="0"/>
              </a:rPr>
              <a:t>Organization of 6 regional meetings held in the three countries of the STAS in a rotation basis, including 2 stakeholder consultation meetings which counted with the participations of a broader audience (e.g. regional organizations, farmers, NGOs, </a:t>
            </a:r>
            <a:r>
              <a:rPr lang="en-US" sz="2400" b="1" dirty="0" smtClean="0">
                <a:solidFill>
                  <a:srgbClr val="336699"/>
                </a:solidFill>
                <a:latin typeface="Helvetica Neue" charset="0"/>
                <a:ea typeface="Helvetica Neue" charset="0"/>
                <a:cs typeface="Helvetica Neue" charset="0"/>
              </a:rPr>
              <a:t>…)</a:t>
            </a:r>
            <a:endParaRPr lang="en-US" sz="2400" b="1" dirty="0">
              <a:solidFill>
                <a:srgbClr val="336699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1200103" lvl="2" indent="-285750">
              <a:buFontTx/>
              <a:buChar char="-"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>
            <a:off x="475482" y="6443608"/>
            <a:ext cx="684076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 flipV="1">
            <a:off x="463575" y="6792567"/>
            <a:ext cx="6848697" cy="2744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6062680"/>
            <a:ext cx="1383594" cy="79532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6508365"/>
            <a:ext cx="5829300" cy="257175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75" y="3265807"/>
            <a:ext cx="4538663" cy="1863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432" y="3844749"/>
            <a:ext cx="4430822" cy="2217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86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475482" y="692696"/>
            <a:ext cx="808990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</a:endParaRPr>
          </a:p>
        </p:txBody>
      </p:sp>
      <p:sp>
        <p:nvSpPr>
          <p:cNvPr id="13" name="Title 3"/>
          <p:cNvSpPr>
            <a:spLocks noGrp="1"/>
          </p:cNvSpPr>
          <p:nvPr>
            <p:ph type="title"/>
          </p:nvPr>
        </p:nvSpPr>
        <p:spPr>
          <a:xfrm>
            <a:off x="475482" y="187259"/>
            <a:ext cx="8229600" cy="418058"/>
          </a:xfrm>
        </p:spPr>
        <p:txBody>
          <a:bodyPr/>
          <a:lstStyle/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sym typeface="Trebuchet MS Bold" charset="0"/>
              </a:rPr>
              <a:t>Groundwater at UNESCO-IHP</a:t>
            </a:r>
            <a:endParaRPr lang="en-GB" sz="2400" dirty="0"/>
          </a:p>
        </p:txBody>
      </p:sp>
      <p:pic>
        <p:nvPicPr>
          <p:cNvPr id="14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115" y="2902452"/>
            <a:ext cx="4057834" cy="3503980"/>
          </a:xfrm>
          <a:prstGeom prst="rect">
            <a:avLst/>
          </a:prstGeom>
        </p:spPr>
      </p:pic>
      <p:pic>
        <p:nvPicPr>
          <p:cNvPr id="15" name="Picture 7" descr="Groundwater Resources of the World 1 : 25 000 000 with detailed distribution of main hydrogeological units by continent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5472" y="4429075"/>
            <a:ext cx="4106547" cy="238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395536" y="6465621"/>
            <a:ext cx="2857500" cy="344129"/>
          </a:xfrm>
          <a:prstGeom prst="rect">
            <a:avLst/>
          </a:prstGeom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3192" lvl="1" indent="0">
              <a:buNone/>
              <a:defRPr/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www.whymap.org</a:t>
            </a:r>
            <a:endParaRPr lang="en-US" altLang="en-US" sz="2000" b="1" dirty="0">
              <a:solidFill>
                <a:schemeClr val="accent1">
                  <a:lumMod val="75000"/>
                </a:schemeClr>
              </a:solidFill>
              <a:ea typeface="MS PGothic" pitchFamily="34" charset="-128"/>
            </a:endParaRPr>
          </a:p>
        </p:txBody>
      </p:sp>
      <p:pic>
        <p:nvPicPr>
          <p:cNvPr id="17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647" y="2329271"/>
            <a:ext cx="3108195" cy="2045801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63500" dist="50800" dir="2700000" sx="101000" sy="101000" algn="tl" rotWithShape="0">
              <a:schemeClr val="bg1">
                <a:alpha val="40000"/>
              </a:schemeClr>
            </a:outerShdw>
          </a:effectLst>
        </p:spPr>
      </p:pic>
      <p:pic>
        <p:nvPicPr>
          <p:cNvPr id="21" name="Imag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786" y="2936516"/>
            <a:ext cx="1386191" cy="1961004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63500" dist="50800" dir="2700000" sx="101000" sy="101000" algn="tl" rotWithShape="0">
              <a:schemeClr val="bg1">
                <a:alpha val="40000"/>
              </a:schemeClr>
            </a:outerShdw>
          </a:effectLst>
        </p:spPr>
      </p:pic>
      <p:sp>
        <p:nvSpPr>
          <p:cNvPr id="22" name="Rectangle 21"/>
          <p:cNvSpPr/>
          <p:nvPr/>
        </p:nvSpPr>
        <p:spPr>
          <a:xfrm>
            <a:off x="164691" y="947925"/>
            <a:ext cx="8979309" cy="1322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9653" marR="9037" lvl="0" indent="-285750">
              <a:lnSpc>
                <a:spcPct val="111100"/>
              </a:lnSpc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UNESCO International Hydrological 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Programme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(IHP): </a:t>
            </a:r>
          </a:p>
          <a:p>
            <a:pPr marL="756853" marR="9037" lvl="1" indent="-285750">
              <a:lnSpc>
                <a:spcPct val="111100"/>
              </a:lnSpc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Only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intergovernmental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programme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of the UN system devoted to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help improve understanding of water resources and foster effective water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management</a:t>
            </a:r>
          </a:p>
          <a:p>
            <a:pPr marL="299653" marR="9037" lvl="0" indent="-285750">
              <a:lnSpc>
                <a:spcPct val="1111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More than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50 years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of hydrogeological mapping activities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059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475482" y="692696"/>
            <a:ext cx="808990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</a:endParaRPr>
          </a:p>
        </p:txBody>
      </p:sp>
      <p:sp>
        <p:nvSpPr>
          <p:cNvPr id="13" name="Title 3"/>
          <p:cNvSpPr>
            <a:spLocks noGrp="1"/>
          </p:cNvSpPr>
          <p:nvPr>
            <p:ph type="title"/>
          </p:nvPr>
        </p:nvSpPr>
        <p:spPr>
          <a:xfrm>
            <a:off x="475482" y="187259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  <a:sym typeface="Trebuchet MS Bold" charset="0"/>
              </a:rPr>
              <a:t>Main messages</a:t>
            </a:r>
            <a:endParaRPr lang="en-GB" sz="24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-180528" y="1049816"/>
            <a:ext cx="908845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077" lvl="1" indent="-342900">
              <a:buFont typeface="Wingdings" charset="2"/>
              <a:buChar char="Ø"/>
              <a:defRPr/>
            </a:pPr>
            <a:r>
              <a:rPr lang="en-US" sz="2400" b="1" dirty="0" smtClean="0">
                <a:solidFill>
                  <a:srgbClr val="336699"/>
                </a:solidFill>
                <a:latin typeface="Helvetica Neue" charset="0"/>
                <a:ea typeface="Helvetica Neue" charset="0"/>
                <a:cs typeface="Helvetica Neue" charset="0"/>
              </a:rPr>
              <a:t>Define study boundaries as soon as possible</a:t>
            </a:r>
          </a:p>
          <a:p>
            <a:pPr lvl="1">
              <a:defRPr/>
            </a:pPr>
            <a:endParaRPr lang="en-US" sz="2400" b="1" dirty="0" smtClean="0">
              <a:solidFill>
                <a:srgbClr val="336699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800077" lvl="1" indent="-342900">
              <a:buFont typeface="Wingdings" charset="2"/>
              <a:buChar char="Ø"/>
              <a:defRPr/>
            </a:pPr>
            <a:r>
              <a:rPr lang="en-US" sz="2400" b="1" dirty="0" smtClean="0">
                <a:solidFill>
                  <a:srgbClr val="336699"/>
                </a:solidFill>
                <a:latin typeface="Helvetica Neue" charset="0"/>
                <a:ea typeface="Helvetica Neue" charset="0"/>
                <a:cs typeface="Helvetica Neue" charset="0"/>
              </a:rPr>
              <a:t>Harmonization is the most crucial phase of the assessment</a:t>
            </a:r>
          </a:p>
          <a:p>
            <a:pPr lvl="1">
              <a:defRPr/>
            </a:pPr>
            <a:endParaRPr lang="en-US" sz="2400" b="1" dirty="0" smtClean="0">
              <a:solidFill>
                <a:srgbClr val="336699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800077" lvl="1" indent="-342900">
              <a:buFont typeface="Wingdings" charset="2"/>
              <a:buChar char="Ø"/>
              <a:defRPr/>
            </a:pPr>
            <a:r>
              <a:rPr lang="en-US" sz="2400" b="1" dirty="0" smtClean="0">
                <a:solidFill>
                  <a:srgbClr val="336699"/>
                </a:solidFill>
                <a:latin typeface="Helvetica Neue" charset="0"/>
                <a:ea typeface="Helvetica Neue" charset="0"/>
                <a:cs typeface="Helvetica Neue" charset="0"/>
              </a:rPr>
              <a:t>Data collection, harmonization common protocols are crucial (templates, tables</a:t>
            </a:r>
            <a:r>
              <a:rPr lang="is-IS" sz="2400" b="1" dirty="0" smtClean="0">
                <a:solidFill>
                  <a:srgbClr val="336699"/>
                </a:solidFill>
                <a:latin typeface="Helvetica Neue" charset="0"/>
                <a:ea typeface="Helvetica Neue" charset="0"/>
                <a:cs typeface="Helvetica Neue" charset="0"/>
              </a:rPr>
              <a:t>…</a:t>
            </a:r>
            <a:r>
              <a:rPr lang="en-US" sz="2400" b="1" dirty="0" smtClean="0">
                <a:solidFill>
                  <a:srgbClr val="336699"/>
                </a:solidFill>
                <a:latin typeface="Helvetica Neue" charset="0"/>
                <a:ea typeface="Helvetica Neue" charset="0"/>
                <a:cs typeface="Helvetica Neue" charset="0"/>
              </a:rPr>
              <a:t>)</a:t>
            </a:r>
          </a:p>
          <a:p>
            <a:pPr lvl="1">
              <a:defRPr/>
            </a:pPr>
            <a:endParaRPr lang="en-US" sz="2400" b="1" dirty="0" smtClean="0">
              <a:solidFill>
                <a:srgbClr val="336699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800077" lvl="1" indent="-342900">
              <a:buFont typeface="Wingdings" charset="2"/>
              <a:buChar char="Ø"/>
              <a:defRPr/>
            </a:pPr>
            <a:r>
              <a:rPr lang="en-US" sz="2400" b="1" dirty="0" smtClean="0">
                <a:solidFill>
                  <a:srgbClr val="336699"/>
                </a:solidFill>
                <a:latin typeface="Helvetica Neue" charset="0"/>
                <a:ea typeface="Helvetica Neue" charset="0"/>
                <a:cs typeface="Helvetica Neue" charset="0"/>
              </a:rPr>
              <a:t>Do not underestimate the power of maps!</a:t>
            </a:r>
          </a:p>
          <a:p>
            <a:pPr marL="800077" lvl="1" indent="-342900">
              <a:buFont typeface="Wingdings" charset="2"/>
              <a:buChar char="Ø"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Helvetica Neue" charset="0"/>
              <a:ea typeface="Helvetica Neue" charset="0"/>
              <a:cs typeface="Helvetica Neue" charset="0"/>
            </a:endParaRPr>
          </a:p>
          <a:p>
            <a:pPr marL="800077" lvl="1" indent="-342900">
              <a:buFont typeface="Wingdings" charset="2"/>
              <a:buChar char="Ø"/>
              <a:defRPr/>
            </a:pPr>
            <a:r>
              <a:rPr lang="en-US" sz="2400" b="1" noProof="0" dirty="0" smtClean="0">
                <a:solidFill>
                  <a:srgbClr val="336699"/>
                </a:solidFill>
                <a:latin typeface="Helvetica Neue" charset="0"/>
                <a:ea typeface="Helvetica Neue" charset="0"/>
                <a:cs typeface="Helvetica Neue" charset="0"/>
              </a:rPr>
              <a:t>It’s all about people!</a:t>
            </a:r>
            <a:endParaRPr kumimoji="0" lang="en-US" sz="1800" b="0" u="none" strike="noStrike" kern="1200" cap="none" spc="0" normalizeH="0" baseline="0" noProof="0" dirty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>
            <a:off x="475482" y="6443608"/>
            <a:ext cx="684076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 flipV="1">
            <a:off x="463575" y="6792567"/>
            <a:ext cx="6848697" cy="2744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6062680"/>
            <a:ext cx="1383594" cy="79532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6508365"/>
            <a:ext cx="5829300" cy="25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5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-200180" y="2924944"/>
            <a:ext cx="9232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1" algn="ct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 smtClean="0">
                <a:solidFill>
                  <a:srgbClr val="336699"/>
                </a:solidFill>
                <a:latin typeface="+mj-lt"/>
              </a:rPr>
              <a:t>Way forward</a:t>
            </a:r>
            <a:endParaRPr kumimoji="0" lang="en-US" sz="2800" b="1" u="none" strike="noStrike" kern="1200" cap="none" spc="0" normalizeH="0" baseline="0" noProof="0" dirty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>
            <a:off x="475482" y="6443608"/>
            <a:ext cx="684076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 flipV="1">
            <a:off x="463575" y="6792567"/>
            <a:ext cx="6848697" cy="2744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6062680"/>
            <a:ext cx="1383594" cy="79532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6508365"/>
            <a:ext cx="5829300" cy="25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43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9"/>
          <p:cNvSpPr>
            <a:spLocks noChangeShapeType="1"/>
          </p:cNvSpPr>
          <p:nvPr/>
        </p:nvSpPr>
        <p:spPr bwMode="auto">
          <a:xfrm>
            <a:off x="467544" y="6237312"/>
            <a:ext cx="808990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459607" y="6681812"/>
            <a:ext cx="8105775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grpSp>
        <p:nvGrpSpPr>
          <p:cNvPr id="10" name="Groupe 9"/>
          <p:cNvGrpSpPr/>
          <p:nvPr/>
        </p:nvGrpSpPr>
        <p:grpSpPr>
          <a:xfrm>
            <a:off x="395536" y="6345225"/>
            <a:ext cx="8461151" cy="285750"/>
            <a:chOff x="251520" y="3356992"/>
            <a:chExt cx="8461151" cy="285750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1520" y="3356992"/>
              <a:ext cx="6877050" cy="285750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36296" y="3380804"/>
              <a:ext cx="1476375" cy="238125"/>
            </a:xfrm>
            <a:prstGeom prst="rect">
              <a:avLst/>
            </a:prstGeom>
          </p:spPr>
        </p:pic>
      </p:grp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459607" y="620688"/>
            <a:ext cx="808990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14" name="Title 3"/>
          <p:cNvSpPr>
            <a:spLocks noGrp="1"/>
          </p:cNvSpPr>
          <p:nvPr>
            <p:ph type="title"/>
          </p:nvPr>
        </p:nvSpPr>
        <p:spPr>
          <a:xfrm>
            <a:off x="475482" y="63832"/>
            <a:ext cx="8229600" cy="418058"/>
          </a:xfrm>
        </p:spPr>
        <p:txBody>
          <a:bodyPr/>
          <a:lstStyle/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sym typeface="Trebuchet MS Bold" charset="0"/>
              </a:rPr>
              <a:t>GGRETA Phase 2 – Main Objectives</a:t>
            </a:r>
            <a:endParaRPr lang="en-GB" sz="2400" dirty="0"/>
          </a:p>
        </p:txBody>
      </p:sp>
      <p:sp>
        <p:nvSpPr>
          <p:cNvPr id="12" name="Rectangle 11"/>
          <p:cNvSpPr/>
          <p:nvPr/>
        </p:nvSpPr>
        <p:spPr>
          <a:xfrm>
            <a:off x="328093" y="613614"/>
            <a:ext cx="8352928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smtClean="0">
                <a:solidFill>
                  <a:srgbClr val="FF9300"/>
                </a:solidFill>
                <a:latin typeface="+mj-lt"/>
                <a:ea typeface="Trebuchet MS" charset="0"/>
                <a:cs typeface="Trebuchet MS" charset="0"/>
              </a:rPr>
              <a:t>As </a:t>
            </a:r>
            <a:r>
              <a:rPr lang="en-US" sz="2200" b="1" dirty="0" smtClean="0">
                <a:solidFill>
                  <a:srgbClr val="FF9300"/>
                </a:solidFill>
                <a:latin typeface="+mj-lt"/>
                <a:ea typeface="Trebuchet MS" charset="0"/>
                <a:cs typeface="Trebuchet MS" charset="0"/>
              </a:rPr>
              <a:t>a continuation of Phase </a:t>
            </a:r>
            <a:r>
              <a:rPr lang="en-US" sz="2200" b="1" dirty="0">
                <a:solidFill>
                  <a:srgbClr val="FF9300"/>
                </a:solidFill>
                <a:latin typeface="+mj-lt"/>
                <a:ea typeface="Trebuchet MS" charset="0"/>
                <a:cs typeface="Trebuchet MS" charset="0"/>
              </a:rPr>
              <a:t>1, the overall </a:t>
            </a:r>
            <a:r>
              <a:rPr lang="en-US" sz="2200" b="1" dirty="0" smtClean="0">
                <a:solidFill>
                  <a:srgbClr val="FF9300"/>
                </a:solidFill>
                <a:latin typeface="+mj-lt"/>
                <a:ea typeface="Trebuchet MS" charset="0"/>
                <a:cs typeface="Trebuchet MS" charset="0"/>
              </a:rPr>
              <a:t>goals </a:t>
            </a:r>
            <a:r>
              <a:rPr lang="en-US" sz="2200" b="1" dirty="0">
                <a:solidFill>
                  <a:srgbClr val="FF9300"/>
                </a:solidFill>
                <a:latin typeface="+mj-lt"/>
                <a:ea typeface="Trebuchet MS" charset="0"/>
                <a:cs typeface="Trebuchet MS" charset="0"/>
              </a:rPr>
              <a:t>for Phase 2 </a:t>
            </a:r>
            <a:r>
              <a:rPr lang="en-US" sz="2200" b="1" dirty="0" smtClean="0">
                <a:solidFill>
                  <a:srgbClr val="FF9300"/>
                </a:solidFill>
                <a:latin typeface="+mj-lt"/>
                <a:ea typeface="Trebuchet MS" charset="0"/>
                <a:cs typeface="Trebuchet MS" charset="0"/>
              </a:rPr>
              <a:t>are</a:t>
            </a:r>
            <a:r>
              <a:rPr lang="en-US" sz="2200" dirty="0" smtClean="0">
                <a:solidFill>
                  <a:srgbClr val="FF9300"/>
                </a:solidFill>
                <a:latin typeface="+mj-lt"/>
                <a:ea typeface="Trebuchet MS" charset="0"/>
                <a:cs typeface="Trebuchet MS" charset="0"/>
              </a:rPr>
              <a:t>:</a:t>
            </a:r>
          </a:p>
          <a:p>
            <a:endParaRPr lang="en-US" sz="2200" dirty="0">
              <a:latin typeface="+mj-lt"/>
              <a:ea typeface="Trebuchet MS" charset="0"/>
              <a:cs typeface="Trebuchet MS" charset="0"/>
            </a:endParaRPr>
          </a:p>
          <a:p>
            <a:pPr marL="342900" indent="-342900" algn="just">
              <a:buFontTx/>
              <a:buChar char="-"/>
            </a:pPr>
            <a:r>
              <a:rPr lang="en-US" sz="2000" b="1" dirty="0" smtClean="0">
                <a:solidFill>
                  <a:srgbClr val="336699"/>
                </a:solidFill>
                <a:latin typeface="+mj-lt"/>
                <a:ea typeface="Trebuchet MS" charset="0"/>
                <a:cs typeface="Trebuchet MS" charset="0"/>
              </a:rPr>
              <a:t>To enhance groundwater </a:t>
            </a:r>
            <a:r>
              <a:rPr lang="en-US" sz="2000" b="1" dirty="0">
                <a:solidFill>
                  <a:srgbClr val="336699"/>
                </a:solidFill>
                <a:latin typeface="+mj-lt"/>
                <a:ea typeface="Trebuchet MS" charset="0"/>
                <a:cs typeface="Trebuchet MS" charset="0"/>
              </a:rPr>
              <a:t>governance, </a:t>
            </a:r>
            <a:r>
              <a:rPr lang="en-US" sz="2000" b="1" dirty="0" smtClean="0">
                <a:solidFill>
                  <a:srgbClr val="336699"/>
                </a:solidFill>
                <a:latin typeface="+mj-lt"/>
                <a:ea typeface="Trebuchet MS" charset="0"/>
                <a:cs typeface="Trebuchet MS" charset="0"/>
              </a:rPr>
              <a:t>develop water related gender-responsive </a:t>
            </a:r>
            <a:r>
              <a:rPr lang="en-US" sz="2000" b="1" dirty="0">
                <a:solidFill>
                  <a:srgbClr val="336699"/>
                </a:solidFill>
                <a:latin typeface="+mj-lt"/>
                <a:ea typeface="Trebuchet MS" charset="0"/>
                <a:cs typeface="Trebuchet MS" charset="0"/>
              </a:rPr>
              <a:t>approach, foster cooperation on water </a:t>
            </a:r>
            <a:r>
              <a:rPr lang="en-US" sz="2000" b="1" dirty="0" smtClean="0">
                <a:solidFill>
                  <a:srgbClr val="336699"/>
                </a:solidFill>
                <a:latin typeface="+mj-lt"/>
                <a:ea typeface="Trebuchet MS" charset="0"/>
                <a:cs typeface="Trebuchet MS" charset="0"/>
              </a:rPr>
              <a:t>security.  </a:t>
            </a:r>
          </a:p>
          <a:p>
            <a:pPr algn="just"/>
            <a:endParaRPr lang="en-US" sz="2000" b="1" dirty="0" smtClean="0">
              <a:solidFill>
                <a:srgbClr val="336699"/>
              </a:solidFill>
              <a:latin typeface="+mj-lt"/>
              <a:ea typeface="Trebuchet MS" charset="0"/>
              <a:cs typeface="Trebuchet MS" charset="0"/>
            </a:endParaRPr>
          </a:p>
          <a:p>
            <a:pPr marL="342900" indent="-342900" algn="just">
              <a:buFontTx/>
              <a:buChar char="-"/>
            </a:pPr>
            <a:r>
              <a:rPr lang="en-US" sz="2000" b="1" dirty="0" smtClean="0">
                <a:solidFill>
                  <a:srgbClr val="336699"/>
                </a:solidFill>
                <a:latin typeface="+mj-lt"/>
                <a:ea typeface="Trebuchet MS" charset="0"/>
                <a:cs typeface="Trebuchet MS" charset="0"/>
              </a:rPr>
              <a:t>Strengthen the technical capacity of the countries sharing the aquifer to consolidate the base for long term sustainable management of the aquifer.</a:t>
            </a:r>
          </a:p>
          <a:p>
            <a:pPr algn="just"/>
            <a:endParaRPr lang="en-US" sz="2000" b="1" dirty="0" smtClean="0">
              <a:solidFill>
                <a:srgbClr val="336699"/>
              </a:solidFill>
              <a:latin typeface="+mj-lt"/>
              <a:ea typeface="Trebuchet MS" charset="0"/>
              <a:cs typeface="Trebuchet MS" charset="0"/>
            </a:endParaRPr>
          </a:p>
          <a:p>
            <a:pPr marL="342900" indent="-342900" algn="just">
              <a:buFontTx/>
              <a:buChar char="-"/>
            </a:pPr>
            <a:r>
              <a:rPr lang="en-US" sz="2000" b="1" dirty="0" smtClean="0">
                <a:solidFill>
                  <a:srgbClr val="336699"/>
                </a:solidFill>
                <a:latin typeface="+mj-lt"/>
                <a:ea typeface="Trebuchet MS" charset="0"/>
                <a:cs typeface="Trebuchet MS" charset="0"/>
              </a:rPr>
              <a:t>Towards institutionalizing cooperation: Continuing </a:t>
            </a:r>
            <a:r>
              <a:rPr lang="en-US" sz="2000" b="1" dirty="0" smtClean="0">
                <a:solidFill>
                  <a:srgbClr val="336699"/>
                </a:solidFill>
                <a:latin typeface="+mj-lt"/>
                <a:ea typeface="Trebuchet MS" charset="0"/>
                <a:cs typeface="Trebuchet MS" charset="0"/>
              </a:rPr>
              <a:t>the process for the establishment of a Multi-Country Cooperation Mechanism (MCCM).</a:t>
            </a:r>
          </a:p>
          <a:p>
            <a:pPr algn="just"/>
            <a:endParaRPr lang="en-US" sz="2000" b="1" dirty="0" smtClean="0">
              <a:solidFill>
                <a:srgbClr val="336699"/>
              </a:solidFill>
              <a:latin typeface="+mj-lt"/>
              <a:ea typeface="Trebuchet MS" charset="0"/>
              <a:cs typeface="Trebuchet MS" charset="0"/>
            </a:endParaRPr>
          </a:p>
          <a:p>
            <a:pPr marL="342900" indent="-342900" algn="just">
              <a:buFontTx/>
              <a:buChar char="-"/>
            </a:pPr>
            <a:r>
              <a:rPr lang="en-US" sz="2000" b="1" dirty="0" smtClean="0">
                <a:solidFill>
                  <a:srgbClr val="336699"/>
                </a:solidFill>
                <a:latin typeface="+mj-lt"/>
              </a:rPr>
              <a:t>Promote a regional dialogue on</a:t>
            </a:r>
            <a:r>
              <a:rPr lang="en-GB" sz="2000" b="1" dirty="0" smtClean="0">
                <a:solidFill>
                  <a:srgbClr val="336699"/>
                </a:solidFill>
                <a:latin typeface="+mj-lt"/>
              </a:rPr>
              <a:t> </a:t>
            </a:r>
            <a:r>
              <a:rPr lang="en-US" sz="2000" b="1" dirty="0">
                <a:solidFill>
                  <a:srgbClr val="336699"/>
                </a:solidFill>
                <a:latin typeface="+mj-lt"/>
              </a:rPr>
              <a:t>coordination and harmonization of groundwater governance frameworks and guiding principles both at national and transboundary </a:t>
            </a:r>
            <a:r>
              <a:rPr lang="en-US" sz="2000" b="1" dirty="0" smtClean="0">
                <a:solidFill>
                  <a:srgbClr val="336699"/>
                </a:solidFill>
                <a:latin typeface="+mj-lt"/>
              </a:rPr>
              <a:t>levels</a:t>
            </a:r>
            <a:endParaRPr lang="fr-FR" sz="2000" u="sng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09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Line 9"/>
          <p:cNvSpPr>
            <a:spLocks noChangeShapeType="1"/>
          </p:cNvSpPr>
          <p:nvPr/>
        </p:nvSpPr>
        <p:spPr bwMode="auto">
          <a:xfrm>
            <a:off x="472395" y="692696"/>
            <a:ext cx="808990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</a:endParaRPr>
          </a:p>
        </p:txBody>
      </p:sp>
      <p:sp>
        <p:nvSpPr>
          <p:cNvPr id="15" name="Title 3"/>
          <p:cNvSpPr>
            <a:spLocks noGrp="1"/>
          </p:cNvSpPr>
          <p:nvPr>
            <p:ph type="title"/>
          </p:nvPr>
        </p:nvSpPr>
        <p:spPr>
          <a:xfrm>
            <a:off x="484302" y="131850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b="1" dirty="0" smtClean="0">
                <a:solidFill>
                  <a:srgbClr val="336699"/>
                </a:solidFill>
                <a:latin typeface="Trebuchet MS Bold" charset="0"/>
                <a:sym typeface="Trebuchet MS Bold" charset="0"/>
              </a:rPr>
              <a:t>GGRETA Phase 2 – Organizational Chart</a:t>
            </a:r>
            <a:endParaRPr lang="en-GB" sz="2400" dirty="0">
              <a:solidFill>
                <a:srgbClr val="336699"/>
              </a:solidFill>
            </a:endParaRPr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475482" y="692696"/>
            <a:ext cx="808990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grpSp>
        <p:nvGrpSpPr>
          <p:cNvPr id="13" name="Groupe 108"/>
          <p:cNvGrpSpPr/>
          <p:nvPr/>
        </p:nvGrpSpPr>
        <p:grpSpPr>
          <a:xfrm>
            <a:off x="136187" y="827831"/>
            <a:ext cx="8768812" cy="5725369"/>
            <a:chOff x="136187" y="827831"/>
            <a:chExt cx="8768812" cy="5725369"/>
          </a:xfrm>
        </p:grpSpPr>
        <p:grpSp>
          <p:nvGrpSpPr>
            <p:cNvPr id="16" name="Groupe 109"/>
            <p:cNvGrpSpPr/>
            <p:nvPr/>
          </p:nvGrpSpPr>
          <p:grpSpPr>
            <a:xfrm>
              <a:off x="136187" y="827831"/>
              <a:ext cx="8768812" cy="5725369"/>
              <a:chOff x="136186" y="827831"/>
              <a:chExt cx="8768812" cy="5725369"/>
            </a:xfrm>
          </p:grpSpPr>
          <p:sp>
            <p:nvSpPr>
              <p:cNvPr id="32" name="ZoneTexte 126"/>
              <p:cNvSpPr txBox="1">
                <a:spLocks noChangeArrowheads="1"/>
              </p:cNvSpPr>
              <p:nvPr/>
            </p:nvSpPr>
            <p:spPr bwMode="auto">
              <a:xfrm>
                <a:off x="917627" y="849395"/>
                <a:ext cx="1609118" cy="5716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mbria" charset="0"/>
                  </a:rPr>
                  <a:t>BOTSWANA</a:t>
                </a:r>
                <a:endParaRPr kumimoji="0" lang="fr-FR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ヒラギノ角ゴ Pro W3" pitchFamily="4" charset="-128"/>
                </a:endParaRPr>
              </a:p>
            </p:txBody>
          </p:sp>
          <p:grpSp>
            <p:nvGrpSpPr>
              <p:cNvPr id="33" name="Groupe 9"/>
              <p:cNvGrpSpPr>
                <a:grpSpLocks/>
              </p:cNvGrpSpPr>
              <p:nvPr/>
            </p:nvGrpSpPr>
            <p:grpSpPr bwMode="auto">
              <a:xfrm>
                <a:off x="875194" y="1466733"/>
                <a:ext cx="1772752" cy="1152662"/>
                <a:chOff x="4402" y="4514"/>
                <a:chExt cx="10179" cy="4979"/>
              </a:xfrm>
            </p:grpSpPr>
            <p:sp>
              <p:nvSpPr>
                <p:cNvPr id="68" name="Rectangle 64"/>
                <p:cNvSpPr>
                  <a:spLocks noChangeArrowheads="1"/>
                </p:cNvSpPr>
                <p:nvPr/>
              </p:nvSpPr>
              <p:spPr bwMode="auto">
                <a:xfrm>
                  <a:off x="4427" y="4514"/>
                  <a:ext cx="10154" cy="4945"/>
                </a:xfrm>
                <a:prstGeom prst="rect">
                  <a:avLst/>
                </a:prstGeom>
                <a:solidFill>
                  <a:srgbClr val="1F497D"/>
                </a:solidFill>
                <a:ln w="2540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4" charset="0"/>
                    <a:ea typeface="Times New Roman" pitchFamily="4" charset="0"/>
                  </a:endParaRPr>
                </a:p>
              </p:txBody>
            </p:sp>
            <p:sp>
              <p:nvSpPr>
                <p:cNvPr id="69" name="Rectangle 65"/>
                <p:cNvSpPr>
                  <a:spLocks noChangeArrowheads="1"/>
                </p:cNvSpPr>
                <p:nvPr/>
              </p:nvSpPr>
              <p:spPr bwMode="auto">
                <a:xfrm>
                  <a:off x="4402" y="4550"/>
                  <a:ext cx="10154" cy="494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3810" tIns="3810" rIns="3810" bIns="381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288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/>
                      <a:ea typeface="Cambria" charset="0"/>
                    </a:rPr>
                    <a:t>Mr Thato </a:t>
                  </a:r>
                  <a:r>
                    <a:rPr kumimoji="0" lang="en-US" sz="1200" b="1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/>
                      <a:ea typeface="Cambria" charset="0"/>
                    </a:rPr>
                    <a:t>Raphaka</a:t>
                  </a:r>
                  <a:endParaRPr kumimoji="0" lang="en-US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Cambria" charset="0"/>
                  </a:endParaRPr>
                </a:p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288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1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/>
                      <a:ea typeface="Cambria" charset="0"/>
                    </a:rPr>
                    <a:t>Permanent Secretary</a:t>
                  </a:r>
                </a:p>
                <a:p>
                  <a:pPr lvl="0" algn="ctr" defTabSz="914400" fontAlgn="base">
                    <a:spcBef>
                      <a:spcPct val="0"/>
                    </a:spcBef>
                    <a:spcAft>
                      <a:spcPts val="288"/>
                    </a:spcAft>
                    <a:defRPr/>
                  </a:pPr>
                  <a:r>
                    <a:rPr lang="en-US" sz="1000" i="1" kern="0" dirty="0">
                      <a:solidFill>
                        <a:srgbClr val="FFFFFF"/>
                      </a:solidFill>
                      <a:ea typeface="Cambria" charset="0"/>
                    </a:rPr>
                    <a:t>Ministry of Land Management, Water &amp; Sanitation Services</a:t>
                  </a:r>
                  <a:endPara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ヒラギノ角ゴ Pro W3" pitchFamily="4" charset="-128"/>
                  </a:endParaRPr>
                </a:p>
              </p:txBody>
            </p:sp>
          </p:grpSp>
          <p:grpSp>
            <p:nvGrpSpPr>
              <p:cNvPr id="34" name="Groupe 10"/>
              <p:cNvGrpSpPr>
                <a:grpSpLocks/>
              </p:cNvGrpSpPr>
              <p:nvPr/>
            </p:nvGrpSpPr>
            <p:grpSpPr bwMode="auto">
              <a:xfrm>
                <a:off x="1044928" y="2858482"/>
                <a:ext cx="1446102" cy="998063"/>
                <a:chOff x="5215" y="11874"/>
                <a:chExt cx="9310" cy="6476"/>
              </a:xfrm>
            </p:grpSpPr>
            <p:sp>
              <p:nvSpPr>
                <p:cNvPr id="66" name="Rectangle 62"/>
                <p:cNvSpPr>
                  <a:spLocks noChangeArrowheads="1"/>
                </p:cNvSpPr>
                <p:nvPr/>
              </p:nvSpPr>
              <p:spPr bwMode="auto">
                <a:xfrm>
                  <a:off x="5215" y="11874"/>
                  <a:ext cx="9310" cy="5870"/>
                </a:xfrm>
                <a:prstGeom prst="rect">
                  <a:avLst/>
                </a:prstGeom>
                <a:solidFill>
                  <a:srgbClr val="4F81BD"/>
                </a:solidFill>
                <a:ln w="2540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4" charset="0"/>
                    <a:ea typeface="Times New Roman" pitchFamily="4" charset="0"/>
                  </a:endParaRPr>
                </a:p>
              </p:txBody>
            </p:sp>
            <p:sp>
              <p:nvSpPr>
                <p:cNvPr id="67" name="Rectangle 63"/>
                <p:cNvSpPr>
                  <a:spLocks noChangeArrowheads="1"/>
                </p:cNvSpPr>
                <p:nvPr/>
              </p:nvSpPr>
              <p:spPr bwMode="auto">
                <a:xfrm>
                  <a:off x="5215" y="11874"/>
                  <a:ext cx="9310" cy="64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3810" tIns="3810" rIns="3810" bIns="381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25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/>
                      <a:ea typeface="Cambria" charset="0"/>
                    </a:rPr>
                    <a:t>Mr Piet Kenabatho</a:t>
                  </a:r>
                  <a:endParaRPr kumimoji="0" lang="en-US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ヒラギノ角ゴ Pro W3" pitchFamily="4" charset="-128"/>
                  </a:endParaRPr>
                </a:p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25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1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/>
                      <a:ea typeface="Cambria" charset="0"/>
                    </a:rPr>
                    <a:t>University of Botswana</a:t>
                  </a:r>
                  <a:endPara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ヒラギノ角ゴ Pro W3" pitchFamily="4" charset="-128"/>
                  </a:endParaRPr>
                </a:p>
              </p:txBody>
            </p:sp>
          </p:grpSp>
          <p:sp>
            <p:nvSpPr>
              <p:cNvPr id="35" name="ZoneTexte 126"/>
              <p:cNvSpPr txBox="1">
                <a:spLocks noChangeArrowheads="1"/>
              </p:cNvSpPr>
              <p:nvPr/>
            </p:nvSpPr>
            <p:spPr bwMode="auto">
              <a:xfrm rot="16200000">
                <a:off x="-251005" y="1786581"/>
                <a:ext cx="1447839" cy="6734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mbria" charset="0"/>
                  </a:rPr>
                  <a:t>Government</a:t>
                </a:r>
                <a:r>
                  <a:rPr kumimoji="0" lang="fr-FR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mbria" charset="0"/>
                  </a:rPr>
                  <a:t> </a:t>
                </a:r>
                <a:r>
                  <a:rPr kumimoji="0" lang="fr-FR" sz="12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mbria" charset="0"/>
                  </a:rPr>
                  <a:t>Representatives</a:t>
                </a:r>
                <a:endParaRPr kumimoji="0" lang="fr-FR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ヒラギノ角ゴ Pro W3" pitchFamily="4" charset="-128"/>
                </a:endParaRPr>
              </a:p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itchFamily="4" charset="0"/>
                  <a:ea typeface="ヒラギノ角ゴ Pro W3" pitchFamily="4" charset="-128"/>
                </a:endParaRPr>
              </a:p>
            </p:txBody>
          </p:sp>
          <p:sp>
            <p:nvSpPr>
              <p:cNvPr id="36" name="ZoneTexte 126"/>
              <p:cNvSpPr txBox="1">
                <a:spLocks noChangeArrowheads="1"/>
              </p:cNvSpPr>
              <p:nvPr/>
            </p:nvSpPr>
            <p:spPr bwMode="auto">
              <a:xfrm rot="16200000">
                <a:off x="-94087" y="3052424"/>
                <a:ext cx="1079015" cy="5754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mbria" charset="0"/>
                  </a:rPr>
                  <a:t>National </a:t>
                </a:r>
                <a:r>
                  <a:rPr kumimoji="0" lang="fr-FR" sz="12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mbria" charset="0"/>
                  </a:rPr>
                  <a:t>Coordinators</a:t>
                </a:r>
                <a:r>
                  <a:rPr kumimoji="0" lang="fr-FR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mbria" charset="0"/>
                  </a:rPr>
                  <a:t> </a:t>
                </a:r>
              </a:p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itchFamily="4" charset="0"/>
                  <a:ea typeface="ヒラギノ角ゴ Pro W3" pitchFamily="4" charset="-128"/>
                </a:endParaRPr>
              </a:p>
            </p:txBody>
          </p:sp>
          <p:sp>
            <p:nvSpPr>
              <p:cNvPr id="37" name="ZoneTexte 126"/>
              <p:cNvSpPr txBox="1">
                <a:spLocks noChangeArrowheads="1"/>
              </p:cNvSpPr>
              <p:nvPr/>
            </p:nvSpPr>
            <p:spPr bwMode="auto">
              <a:xfrm rot="16200000">
                <a:off x="-805677" y="4989016"/>
                <a:ext cx="2460159" cy="5050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b="1" kern="0" dirty="0" smtClean="0">
                    <a:solidFill>
                      <a:srgbClr val="000000"/>
                    </a:solidFill>
                    <a:latin typeface="Calibri"/>
                    <a:ea typeface="ヒラギノ角ゴ Pro W3" pitchFamily="4" charset="-128"/>
                  </a:rPr>
                  <a:t>National  Transboundary Technical Groups (NTTGs)</a:t>
                </a:r>
                <a:endParaRPr kumimoji="0" 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itchFamily="4" charset="0"/>
                  <a:ea typeface="ヒラギノ角ゴ Pro W3" pitchFamily="4" charset="-128"/>
                </a:endParaRPr>
              </a:p>
            </p:txBody>
          </p:sp>
          <p:grpSp>
            <p:nvGrpSpPr>
              <p:cNvPr id="38" name="Groupe 9"/>
              <p:cNvGrpSpPr>
                <a:grpSpLocks/>
              </p:cNvGrpSpPr>
              <p:nvPr/>
            </p:nvGrpSpPr>
            <p:grpSpPr bwMode="auto">
              <a:xfrm>
                <a:off x="2971325" y="1455420"/>
                <a:ext cx="1959637" cy="1155490"/>
                <a:chOff x="4737" y="4514"/>
                <a:chExt cx="11253" cy="4991"/>
              </a:xfrm>
            </p:grpSpPr>
            <p:sp>
              <p:nvSpPr>
                <p:cNvPr id="64" name="Rectangle 64"/>
                <p:cNvSpPr>
                  <a:spLocks noChangeArrowheads="1"/>
                </p:cNvSpPr>
                <p:nvPr/>
              </p:nvSpPr>
              <p:spPr bwMode="auto">
                <a:xfrm>
                  <a:off x="4737" y="4599"/>
                  <a:ext cx="11253" cy="4906"/>
                </a:xfrm>
                <a:prstGeom prst="rect">
                  <a:avLst/>
                </a:prstGeom>
                <a:solidFill>
                  <a:srgbClr val="1F497D"/>
                </a:solidFill>
                <a:ln w="2540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4" charset="0"/>
                    <a:ea typeface="Times New Roman" pitchFamily="4" charset="0"/>
                  </a:endParaRPr>
                </a:p>
              </p:txBody>
            </p:sp>
            <p:sp>
              <p:nvSpPr>
                <p:cNvPr id="65" name="Rectangle 65"/>
                <p:cNvSpPr>
                  <a:spLocks noChangeArrowheads="1"/>
                </p:cNvSpPr>
                <p:nvPr/>
              </p:nvSpPr>
              <p:spPr bwMode="auto">
                <a:xfrm>
                  <a:off x="5131" y="4514"/>
                  <a:ext cx="10154" cy="494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3810" tIns="3810" rIns="3810" bIns="381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288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/>
                      <a:ea typeface="Cambria" charset="0"/>
                    </a:rPr>
                    <a:t>Mr</a:t>
                  </a:r>
                  <a:r>
                    <a:rPr kumimoji="0" lang="en-US" sz="12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/>
                      <a:ea typeface="Cambria" charset="0"/>
                    </a:rPr>
                    <a:t> Abraham </a:t>
                  </a:r>
                  <a:r>
                    <a:rPr kumimoji="0" lang="en-US" sz="1200" b="1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/>
                      <a:ea typeface="Cambria" charset="0"/>
                    </a:rPr>
                    <a:t>Nehemia</a:t>
                  </a:r>
                  <a:endParaRPr kumimoji="0" 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ヒラギノ角ゴ Pro W3" pitchFamily="4" charset="-128"/>
                  </a:endParaRPr>
                </a:p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288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1000" i="1" kern="0" dirty="0" smtClean="0">
                      <a:solidFill>
                        <a:srgbClr val="FFFFFF"/>
                      </a:solidFill>
                      <a:latin typeface="Calibri"/>
                      <a:ea typeface="Cambria" charset="0"/>
                    </a:rPr>
                    <a:t>Deputy </a:t>
                  </a:r>
                  <a:r>
                    <a:rPr kumimoji="0" lang="en-US" sz="1000" b="0" i="1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/>
                      <a:ea typeface="Cambria" charset="0"/>
                    </a:rPr>
                    <a:t>Permanent Secretary</a:t>
                  </a:r>
                </a:p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288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1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/>
                      <a:ea typeface="Cambria" charset="0"/>
                    </a:rPr>
                    <a:t>Ministry of Agriculture, Water and Forestry</a:t>
                  </a:r>
                  <a:endPara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ヒラギノ角ゴ Pro W3" pitchFamily="4" charset="-128"/>
                  </a:endParaRPr>
                </a:p>
              </p:txBody>
            </p:sp>
          </p:grpSp>
          <p:grpSp>
            <p:nvGrpSpPr>
              <p:cNvPr id="39" name="Groupe 10"/>
              <p:cNvGrpSpPr>
                <a:grpSpLocks/>
              </p:cNvGrpSpPr>
              <p:nvPr/>
            </p:nvGrpSpPr>
            <p:grpSpPr bwMode="auto">
              <a:xfrm>
                <a:off x="3265097" y="2834241"/>
                <a:ext cx="1457329" cy="998181"/>
                <a:chOff x="6389" y="11790"/>
                <a:chExt cx="9383" cy="6476"/>
              </a:xfrm>
            </p:grpSpPr>
            <p:sp>
              <p:nvSpPr>
                <p:cNvPr id="62" name="Rectangle 62"/>
                <p:cNvSpPr>
                  <a:spLocks noChangeArrowheads="1"/>
                </p:cNvSpPr>
                <p:nvPr/>
              </p:nvSpPr>
              <p:spPr bwMode="auto">
                <a:xfrm>
                  <a:off x="6462" y="12009"/>
                  <a:ext cx="9310" cy="5870"/>
                </a:xfrm>
                <a:prstGeom prst="rect">
                  <a:avLst/>
                </a:prstGeom>
                <a:solidFill>
                  <a:srgbClr val="4F81BD"/>
                </a:solidFill>
                <a:ln w="2540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4" charset="0"/>
                    <a:ea typeface="Times New Roman" pitchFamily="4" charset="0"/>
                  </a:endParaRPr>
                </a:p>
              </p:txBody>
            </p:sp>
            <p:sp>
              <p:nvSpPr>
                <p:cNvPr id="63" name="Rectangle 63"/>
                <p:cNvSpPr>
                  <a:spLocks noChangeArrowheads="1"/>
                </p:cNvSpPr>
                <p:nvPr/>
              </p:nvSpPr>
              <p:spPr bwMode="auto">
                <a:xfrm>
                  <a:off x="6389" y="11790"/>
                  <a:ext cx="9310" cy="64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3810" tIns="3810" rIns="3810" bIns="381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25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/>
                      <a:ea typeface="Cambria" charset="0"/>
                    </a:rPr>
                    <a:t>Ms Maria Amakali</a:t>
                  </a:r>
                  <a:endParaRPr kumimoji="0" lang="en-US" sz="11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ヒラギノ角ゴ Pro W3" pitchFamily="4" charset="-128"/>
                  </a:endParaRPr>
                </a:p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25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0" i="1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/>
                      <a:ea typeface="Cambria" charset="0"/>
                    </a:rPr>
                    <a:t>Department of Water Affairs and Forestry</a:t>
                  </a:r>
                  <a:endParaRPr kumimoji="0" lang="en-US" sz="9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ヒラギノ角ゴ Pro W3" pitchFamily="4" charset="-128"/>
                  </a:endParaRPr>
                </a:p>
              </p:txBody>
            </p:sp>
          </p:grpSp>
          <p:grpSp>
            <p:nvGrpSpPr>
              <p:cNvPr id="40" name="Groupe 9"/>
              <p:cNvGrpSpPr>
                <a:grpSpLocks/>
              </p:cNvGrpSpPr>
              <p:nvPr/>
            </p:nvGrpSpPr>
            <p:grpSpPr bwMode="auto">
              <a:xfrm>
                <a:off x="5224638" y="1466733"/>
                <a:ext cx="1857620" cy="1153134"/>
                <a:chOff x="6023" y="4514"/>
                <a:chExt cx="10667" cy="4981"/>
              </a:xfrm>
            </p:grpSpPr>
            <p:sp>
              <p:nvSpPr>
                <p:cNvPr id="60" name="Rectangle 64"/>
                <p:cNvSpPr>
                  <a:spLocks noChangeArrowheads="1"/>
                </p:cNvSpPr>
                <p:nvPr/>
              </p:nvSpPr>
              <p:spPr bwMode="auto">
                <a:xfrm>
                  <a:off x="6023" y="4550"/>
                  <a:ext cx="10667" cy="4945"/>
                </a:xfrm>
                <a:prstGeom prst="rect">
                  <a:avLst/>
                </a:prstGeom>
                <a:solidFill>
                  <a:srgbClr val="1F497D"/>
                </a:solidFill>
                <a:ln w="2540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4" charset="0"/>
                    <a:ea typeface="Times New Roman" pitchFamily="4" charset="0"/>
                  </a:endParaRPr>
                </a:p>
              </p:txBody>
            </p:sp>
            <p:sp>
              <p:nvSpPr>
                <p:cNvPr id="61" name="Rectangle 65"/>
                <p:cNvSpPr>
                  <a:spLocks noChangeArrowheads="1"/>
                </p:cNvSpPr>
                <p:nvPr/>
              </p:nvSpPr>
              <p:spPr bwMode="auto">
                <a:xfrm>
                  <a:off x="6346" y="4514"/>
                  <a:ext cx="10154" cy="494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3810" tIns="3810" rIns="3810" bIns="381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288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/>
                      <a:ea typeface="Cambria" charset="0"/>
                    </a:rPr>
                    <a:t>Ms Deborah </a:t>
                  </a:r>
                  <a:r>
                    <a:rPr kumimoji="0" lang="en-US" sz="1200" b="1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/>
                      <a:ea typeface="Cambria" charset="0"/>
                    </a:rPr>
                    <a:t>Mochotlhi</a:t>
                  </a:r>
                  <a:endParaRPr kumimoji="0" 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ヒラギノ角ゴ Pro W3" pitchFamily="4" charset="-128"/>
                  </a:endParaRPr>
                </a:p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288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1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/>
                      <a:ea typeface="Cambria" charset="0"/>
                    </a:rPr>
                    <a:t>Deputy Director General</a:t>
                  </a:r>
                </a:p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288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1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/>
                      <a:ea typeface="Cambria" charset="0"/>
                    </a:rPr>
                    <a:t>Department of Water &amp; Sanitation</a:t>
                  </a:r>
                  <a:endParaRPr kumimoji="0" lang="en-US" sz="1000" b="0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ヒラギノ角ゴ Pro W3" pitchFamily="4" charset="-128"/>
                  </a:endParaRPr>
                </a:p>
              </p:txBody>
            </p:sp>
          </p:grpSp>
          <p:grpSp>
            <p:nvGrpSpPr>
              <p:cNvPr id="41" name="Groupe 10"/>
              <p:cNvGrpSpPr>
                <a:grpSpLocks/>
              </p:cNvGrpSpPr>
              <p:nvPr/>
            </p:nvGrpSpPr>
            <p:grpSpPr bwMode="auto">
              <a:xfrm>
                <a:off x="5280878" y="2858504"/>
                <a:ext cx="1653246" cy="1021181"/>
                <a:chOff x="6302" y="11874"/>
                <a:chExt cx="10644" cy="6626"/>
              </a:xfrm>
            </p:grpSpPr>
            <p:sp>
              <p:nvSpPr>
                <p:cNvPr id="58" name="Rectangle 62"/>
                <p:cNvSpPr>
                  <a:spLocks noChangeArrowheads="1"/>
                </p:cNvSpPr>
                <p:nvPr/>
              </p:nvSpPr>
              <p:spPr bwMode="auto">
                <a:xfrm>
                  <a:off x="6302" y="11874"/>
                  <a:ext cx="10644" cy="5870"/>
                </a:xfrm>
                <a:prstGeom prst="rect">
                  <a:avLst/>
                </a:prstGeom>
                <a:solidFill>
                  <a:srgbClr val="4F81BD"/>
                </a:solidFill>
                <a:ln w="2540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4" charset="0"/>
                    <a:ea typeface="Times New Roman" pitchFamily="4" charset="0"/>
                  </a:endParaRPr>
                </a:p>
              </p:txBody>
            </p:sp>
            <p:sp>
              <p:nvSpPr>
                <p:cNvPr id="59" name="Rectangle 63"/>
                <p:cNvSpPr>
                  <a:spLocks noChangeArrowheads="1"/>
                </p:cNvSpPr>
                <p:nvPr/>
              </p:nvSpPr>
              <p:spPr bwMode="auto">
                <a:xfrm>
                  <a:off x="6969" y="12024"/>
                  <a:ext cx="9310" cy="64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3810" tIns="3810" rIns="3810" bIns="381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25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/>
                      <a:ea typeface="Cambria" charset="0"/>
                    </a:rPr>
                    <a:t>Mr Kwazikwakhe Majola</a:t>
                  </a:r>
                </a:p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25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0" i="1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/>
                      <a:ea typeface="Cambria" charset="0"/>
                    </a:rPr>
                    <a:t>Department of Water &amp; Sanitation</a:t>
                  </a:r>
                  <a:endParaRPr kumimoji="0" lang="en-US" sz="9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ヒラギノ角ゴ Pro W3" pitchFamily="4" charset="-128"/>
                  </a:endParaRPr>
                </a:p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25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itchFamily="4" charset="0"/>
                    <a:ea typeface="ヒラギノ角ゴ Pro W3" pitchFamily="4" charset="-128"/>
                  </a:endParaRPr>
                </a:p>
              </p:txBody>
            </p:sp>
          </p:grpSp>
          <p:sp>
            <p:nvSpPr>
              <p:cNvPr id="42" name="Zone de texte 1073741827"/>
              <p:cNvSpPr txBox="1">
                <a:spLocks noChangeArrowheads="1"/>
              </p:cNvSpPr>
              <p:nvPr/>
            </p:nvSpPr>
            <p:spPr bwMode="auto">
              <a:xfrm rot="16200000">
                <a:off x="4579734" y="5141747"/>
                <a:ext cx="2210998" cy="364335"/>
              </a:xfrm>
              <a:prstGeom prst="rect">
                <a:avLst/>
              </a:prstGeom>
              <a:solidFill>
                <a:srgbClr val="FFC000"/>
              </a:solidFill>
              <a:ln w="6350">
                <a:solidFill>
                  <a:srgbClr val="FFC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ヒラギノ角ゴ Pro W3" pitchFamily="4" charset="-128"/>
                  </a:rPr>
                  <a:t>???</a:t>
                </a:r>
              </a:p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ヒラギノ角ゴ Pro W3" pitchFamily="4" charset="-128"/>
                  </a:rPr>
                  <a:t>(Hydrogeology + Model)</a:t>
                </a:r>
                <a:endParaRPr kumimoji="0" lang="en-US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ヒラギノ角ゴ Pro W3" pitchFamily="4" charset="-128"/>
                </a:endParaRPr>
              </a:p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4" charset="0"/>
                  <a:ea typeface="Times New Roman" pitchFamily="4" charset="0"/>
                </a:endParaRPr>
              </a:p>
            </p:txBody>
          </p:sp>
          <p:sp>
            <p:nvSpPr>
              <p:cNvPr id="43" name="Zone de texte 1073741829"/>
              <p:cNvSpPr txBox="1">
                <a:spLocks noChangeArrowheads="1"/>
              </p:cNvSpPr>
              <p:nvPr/>
            </p:nvSpPr>
            <p:spPr bwMode="auto">
              <a:xfrm rot="16200000">
                <a:off x="5013944" y="5141685"/>
                <a:ext cx="2210940" cy="364399"/>
              </a:xfrm>
              <a:prstGeom prst="rect">
                <a:avLst/>
              </a:prstGeom>
              <a:solidFill>
                <a:srgbClr val="FBD4B4"/>
              </a:solidFill>
              <a:ln w="6350">
                <a:solidFill>
                  <a:srgbClr val="FBD4B4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Times New Roman" pitchFamily="4" charset="0"/>
                  </a:rPr>
                  <a:t>???</a:t>
                </a:r>
              </a:p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Times New Roman" pitchFamily="4" charset="0"/>
                  </a:rPr>
                  <a:t> (Legal and institutional)</a:t>
                </a:r>
                <a:endParaRPr kumimoji="0" lang="en-US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ヒラギノ角ゴ Pro W3" pitchFamily="4" charset="-128"/>
                </a:endParaRPr>
              </a:p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4" charset="0"/>
                  <a:ea typeface="Times New Roman" pitchFamily="4" charset="0"/>
                </a:endParaRPr>
              </a:p>
            </p:txBody>
          </p:sp>
          <p:sp>
            <p:nvSpPr>
              <p:cNvPr id="44" name="Ellipse 66"/>
              <p:cNvSpPr>
                <a:spLocks noChangeArrowheads="1"/>
              </p:cNvSpPr>
              <p:nvPr/>
            </p:nvSpPr>
            <p:spPr bwMode="auto">
              <a:xfrm rot="16200000">
                <a:off x="6507703" y="4155904"/>
                <a:ext cx="3773313" cy="1021276"/>
              </a:xfrm>
              <a:prstGeom prst="ellipse">
                <a:avLst/>
              </a:prstGeom>
              <a:noFill/>
              <a:ln w="25400">
                <a:solidFill>
                  <a:srgbClr val="1F497D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Calibri"/>
                    <a:ea typeface="Times New Roman" pitchFamily="4" charset="0"/>
                  </a:rPr>
                  <a:t>Project Management Unit (UNESCO)</a:t>
                </a:r>
                <a:endParaRPr kumimoji="0" lang="fr-F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ヒラギノ角ゴ Pro W3" pitchFamily="4" charset="-128"/>
                </a:endParaRPr>
              </a:p>
            </p:txBody>
          </p:sp>
          <p:sp>
            <p:nvSpPr>
              <p:cNvPr id="45" name="Rectangle à coins arrondis 1073741831"/>
              <p:cNvSpPr>
                <a:spLocks noChangeArrowheads="1"/>
              </p:cNvSpPr>
              <p:nvPr/>
            </p:nvSpPr>
            <p:spPr bwMode="auto">
              <a:xfrm>
                <a:off x="733129" y="2779886"/>
                <a:ext cx="6575174" cy="1065464"/>
              </a:xfrm>
              <a:prstGeom prst="roundRect">
                <a:avLst>
                  <a:gd name="adj" fmla="val 16667"/>
                </a:avLst>
              </a:prstGeom>
              <a:noFill/>
              <a:ln w="19050">
                <a:solidFill>
                  <a:srgbClr val="243F60"/>
                </a:solidFill>
                <a:prstDash val="dashDot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6" name="Rectangle à coins arrondis 1073741835"/>
              <p:cNvSpPr>
                <a:spLocks noChangeArrowheads="1"/>
              </p:cNvSpPr>
              <p:nvPr/>
            </p:nvSpPr>
            <p:spPr bwMode="auto">
              <a:xfrm>
                <a:off x="733128" y="4093040"/>
                <a:ext cx="6575175" cy="2460160"/>
              </a:xfrm>
              <a:prstGeom prst="roundRect">
                <a:avLst>
                  <a:gd name="adj" fmla="val 16667"/>
                </a:avLst>
              </a:prstGeom>
              <a:noFill/>
              <a:ln w="19050">
                <a:solidFill>
                  <a:srgbClr val="243F60"/>
                </a:solidFill>
                <a:prstDash val="dashDot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grpSp>
            <p:nvGrpSpPr>
              <p:cNvPr id="47" name="Groupe 1073741846"/>
              <p:cNvGrpSpPr>
                <a:grpSpLocks/>
              </p:cNvGrpSpPr>
              <p:nvPr/>
            </p:nvGrpSpPr>
            <p:grpSpPr bwMode="auto">
              <a:xfrm>
                <a:off x="5638277" y="3765694"/>
                <a:ext cx="946181" cy="463917"/>
                <a:chOff x="0" y="79"/>
                <a:chExt cx="10702" cy="3937"/>
              </a:xfrm>
            </p:grpSpPr>
            <p:cxnSp>
              <p:nvCxnSpPr>
                <p:cNvPr id="54" name="Connecteur droit 1073741847"/>
                <p:cNvCxnSpPr>
                  <a:cxnSpLocks noChangeShapeType="1"/>
                </p:cNvCxnSpPr>
                <p:nvPr/>
              </p:nvCxnSpPr>
              <p:spPr bwMode="auto">
                <a:xfrm>
                  <a:off x="5447" y="79"/>
                  <a:ext cx="0" cy="3937"/>
                </a:xfrm>
                <a:prstGeom prst="line">
                  <a:avLst/>
                </a:prstGeom>
                <a:noFill/>
                <a:ln w="28575">
                  <a:solidFill>
                    <a:srgbClr val="548DD4"/>
                  </a:solidFill>
                  <a:round/>
                  <a:headEnd/>
                  <a:tailEnd/>
                </a:ln>
              </p:spPr>
            </p:cxnSp>
            <p:cxnSp>
              <p:nvCxnSpPr>
                <p:cNvPr id="55" name="Connecteur droit 1073741848"/>
                <p:cNvCxnSpPr>
                  <a:cxnSpLocks noChangeShapeType="1"/>
                </p:cNvCxnSpPr>
                <p:nvPr/>
              </p:nvCxnSpPr>
              <p:spPr bwMode="auto">
                <a:xfrm flipH="1">
                  <a:off x="0" y="1809"/>
                  <a:ext cx="10702" cy="0"/>
                </a:xfrm>
                <a:prstGeom prst="line">
                  <a:avLst/>
                </a:prstGeom>
                <a:noFill/>
                <a:ln w="28575">
                  <a:solidFill>
                    <a:srgbClr val="548DD4"/>
                  </a:solidFill>
                  <a:round/>
                  <a:headEnd/>
                  <a:tailEnd/>
                </a:ln>
              </p:spPr>
            </p:cxnSp>
            <p:cxnSp>
              <p:nvCxnSpPr>
                <p:cNvPr id="56" name="Connecteur droit 1073741849"/>
                <p:cNvCxnSpPr>
                  <a:cxnSpLocks noChangeShapeType="1"/>
                </p:cNvCxnSpPr>
                <p:nvPr/>
              </p:nvCxnSpPr>
              <p:spPr bwMode="auto">
                <a:xfrm>
                  <a:off x="95" y="1809"/>
                  <a:ext cx="0" cy="2128"/>
                </a:xfrm>
                <a:prstGeom prst="line">
                  <a:avLst/>
                </a:prstGeom>
                <a:noFill/>
                <a:ln w="28575">
                  <a:solidFill>
                    <a:srgbClr val="548DD4"/>
                  </a:solidFill>
                  <a:round/>
                  <a:headEnd/>
                  <a:tailEnd/>
                </a:ln>
              </p:spPr>
            </p:cxnSp>
            <p:cxnSp>
              <p:nvCxnSpPr>
                <p:cNvPr id="57" name="Connecteur droit 1073741850"/>
                <p:cNvCxnSpPr>
                  <a:cxnSpLocks noChangeShapeType="1"/>
                </p:cNvCxnSpPr>
                <p:nvPr/>
              </p:nvCxnSpPr>
              <p:spPr bwMode="auto">
                <a:xfrm>
                  <a:off x="10702" y="1714"/>
                  <a:ext cx="0" cy="2127"/>
                </a:xfrm>
                <a:prstGeom prst="line">
                  <a:avLst/>
                </a:prstGeom>
                <a:noFill/>
                <a:ln w="28575">
                  <a:solidFill>
                    <a:srgbClr val="548DD4"/>
                  </a:solidFill>
                  <a:round/>
                  <a:headEnd/>
                  <a:tailEnd/>
                </a:ln>
              </p:spPr>
            </p:cxnSp>
          </p:grpSp>
          <p:cxnSp>
            <p:nvCxnSpPr>
              <p:cNvPr id="48" name="Connecteur droit 1073741851"/>
              <p:cNvCxnSpPr>
                <a:cxnSpLocks noChangeShapeType="1"/>
              </p:cNvCxnSpPr>
              <p:nvPr/>
            </p:nvCxnSpPr>
            <p:spPr bwMode="auto">
              <a:xfrm>
                <a:off x="1725103" y="2611500"/>
                <a:ext cx="0" cy="269371"/>
              </a:xfrm>
              <a:prstGeom prst="line">
                <a:avLst/>
              </a:prstGeom>
              <a:noFill/>
              <a:ln w="28575">
                <a:solidFill>
                  <a:srgbClr val="548DD4"/>
                </a:solidFill>
                <a:round/>
                <a:headEnd/>
                <a:tailEnd/>
              </a:ln>
            </p:spPr>
          </p:cxnSp>
          <p:cxnSp>
            <p:nvCxnSpPr>
              <p:cNvPr id="49" name="Connecteur droit 1073741852"/>
              <p:cNvCxnSpPr>
                <a:cxnSpLocks noChangeShapeType="1"/>
              </p:cNvCxnSpPr>
              <p:nvPr/>
            </p:nvCxnSpPr>
            <p:spPr bwMode="auto">
              <a:xfrm>
                <a:off x="3962399" y="2619395"/>
                <a:ext cx="0" cy="269371"/>
              </a:xfrm>
              <a:prstGeom prst="line">
                <a:avLst/>
              </a:prstGeom>
              <a:noFill/>
              <a:ln w="28575">
                <a:solidFill>
                  <a:srgbClr val="548DD4"/>
                </a:solidFill>
                <a:round/>
                <a:headEnd/>
                <a:tailEnd/>
              </a:ln>
            </p:spPr>
          </p:cxnSp>
          <p:cxnSp>
            <p:nvCxnSpPr>
              <p:cNvPr id="50" name="Connecteur droit 1073741853"/>
              <p:cNvCxnSpPr>
                <a:cxnSpLocks noChangeShapeType="1"/>
              </p:cNvCxnSpPr>
              <p:nvPr/>
            </p:nvCxnSpPr>
            <p:spPr bwMode="auto">
              <a:xfrm>
                <a:off x="6119899" y="2589111"/>
                <a:ext cx="0" cy="269371"/>
              </a:xfrm>
              <a:prstGeom prst="line">
                <a:avLst/>
              </a:prstGeom>
              <a:noFill/>
              <a:ln w="28575">
                <a:solidFill>
                  <a:srgbClr val="548DD4"/>
                </a:solidFill>
                <a:round/>
                <a:headEnd/>
                <a:tailEnd/>
              </a:ln>
            </p:spPr>
          </p:cxnSp>
          <p:sp>
            <p:nvSpPr>
              <p:cNvPr id="51" name="ZoneTexte 126"/>
              <p:cNvSpPr txBox="1">
                <a:spLocks noChangeArrowheads="1"/>
              </p:cNvSpPr>
              <p:nvPr/>
            </p:nvSpPr>
            <p:spPr bwMode="auto">
              <a:xfrm>
                <a:off x="3208335" y="827831"/>
                <a:ext cx="1401105" cy="5716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mbria" charset="0"/>
                  </a:rPr>
                  <a:t>NAMIBIA</a:t>
                </a:r>
                <a:endParaRPr kumimoji="0" lang="fr-FR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ヒラギノ角ゴ Pro W3" pitchFamily="4" charset="-128"/>
                </a:endParaRPr>
              </a:p>
            </p:txBody>
          </p:sp>
          <p:sp>
            <p:nvSpPr>
              <p:cNvPr id="52" name="ZoneTexte 126"/>
              <p:cNvSpPr txBox="1">
                <a:spLocks noChangeArrowheads="1"/>
              </p:cNvSpPr>
              <p:nvPr/>
            </p:nvSpPr>
            <p:spPr bwMode="auto">
              <a:xfrm>
                <a:off x="5345839" y="849395"/>
                <a:ext cx="1709367" cy="5716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mbria" charset="0"/>
                  </a:rPr>
                  <a:t>SOUTH AFRICA</a:t>
                </a:r>
                <a:endParaRPr kumimoji="0" lang="fr-FR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ヒラギノ角ゴ Pro W3" pitchFamily="4" charset="-128"/>
                </a:endParaRPr>
              </a:p>
            </p:txBody>
          </p:sp>
          <p:cxnSp>
            <p:nvCxnSpPr>
              <p:cNvPr id="53" name="Connecteur droit 31747"/>
              <p:cNvCxnSpPr>
                <a:cxnSpLocks noChangeShapeType="1"/>
              </p:cNvCxnSpPr>
              <p:nvPr/>
            </p:nvCxnSpPr>
            <p:spPr bwMode="auto">
              <a:xfrm flipH="1">
                <a:off x="7308303" y="5323120"/>
                <a:ext cx="575418" cy="0"/>
              </a:xfrm>
              <a:prstGeom prst="line">
                <a:avLst/>
              </a:prstGeom>
              <a:noFill/>
              <a:ln w="28575">
                <a:solidFill>
                  <a:srgbClr val="1F497D"/>
                </a:solidFill>
                <a:round/>
                <a:headEnd/>
                <a:tailEnd/>
              </a:ln>
            </p:spPr>
          </p:cxnSp>
        </p:grpSp>
        <p:sp>
          <p:nvSpPr>
            <p:cNvPr id="17" name="Zone de texte 71694"/>
            <p:cNvSpPr txBox="1">
              <a:spLocks noChangeArrowheads="1"/>
            </p:cNvSpPr>
            <p:nvPr/>
          </p:nvSpPr>
          <p:spPr bwMode="auto">
            <a:xfrm rot="16200000">
              <a:off x="5471732" y="5142725"/>
              <a:ext cx="2202786" cy="370476"/>
            </a:xfrm>
            <a:prstGeom prst="rect">
              <a:avLst/>
            </a:prstGeom>
            <a:solidFill>
              <a:srgbClr val="8064A2">
                <a:lumMod val="40000"/>
                <a:lumOff val="60000"/>
              </a:srgbClr>
            </a:solidFill>
            <a:ln w="6350">
              <a:solidFill>
                <a:srgbClr val="8064A2">
                  <a:lumMod val="40000"/>
                  <a:lumOff val="60000"/>
                </a:srgb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Times New Roman" pitchFamily="4" charset="0"/>
                </a:rPr>
                <a:t>???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Times New Roman" pitchFamily="4" charset="0"/>
                </a:rPr>
                <a:t> (Gender)</a:t>
              </a:r>
              <a:endPara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 W3" pitchFamily="4" charset="-128"/>
              </a:endParaRP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4" charset="0"/>
                <a:ea typeface="Times New Roman" pitchFamily="4" charset="0"/>
              </a:endParaRPr>
            </a:p>
          </p:txBody>
        </p:sp>
        <p:cxnSp>
          <p:nvCxnSpPr>
            <p:cNvPr id="18" name="Connecteur droit 1073741847"/>
            <p:cNvCxnSpPr>
              <a:cxnSpLocks noChangeShapeType="1"/>
            </p:cNvCxnSpPr>
            <p:nvPr/>
          </p:nvCxnSpPr>
          <p:spPr bwMode="auto">
            <a:xfrm>
              <a:off x="3970887" y="3779502"/>
              <a:ext cx="0" cy="463917"/>
            </a:xfrm>
            <a:prstGeom prst="line">
              <a:avLst/>
            </a:prstGeom>
            <a:noFill/>
            <a:ln w="28575">
              <a:solidFill>
                <a:srgbClr val="548DD4"/>
              </a:solidFill>
              <a:round/>
              <a:headEnd/>
              <a:tailEnd/>
            </a:ln>
          </p:spPr>
        </p:cxnSp>
        <p:cxnSp>
          <p:nvCxnSpPr>
            <p:cNvPr id="19" name="Connecteur droit 1073741848"/>
            <p:cNvCxnSpPr>
              <a:cxnSpLocks noChangeShapeType="1"/>
            </p:cNvCxnSpPr>
            <p:nvPr/>
          </p:nvCxnSpPr>
          <p:spPr bwMode="auto">
            <a:xfrm flipH="1">
              <a:off x="3489309" y="3983357"/>
              <a:ext cx="946181" cy="0"/>
            </a:xfrm>
            <a:prstGeom prst="line">
              <a:avLst/>
            </a:prstGeom>
            <a:noFill/>
            <a:ln w="28575">
              <a:solidFill>
                <a:srgbClr val="548DD4"/>
              </a:solidFill>
              <a:round/>
              <a:headEnd/>
              <a:tailEnd/>
            </a:ln>
          </p:spPr>
        </p:cxnSp>
        <p:cxnSp>
          <p:nvCxnSpPr>
            <p:cNvPr id="20" name="Connecteur droit 1073741849"/>
            <p:cNvCxnSpPr>
              <a:cxnSpLocks noChangeShapeType="1"/>
            </p:cNvCxnSpPr>
            <p:nvPr/>
          </p:nvCxnSpPr>
          <p:spPr bwMode="auto">
            <a:xfrm>
              <a:off x="3497708" y="3983357"/>
              <a:ext cx="0" cy="250753"/>
            </a:xfrm>
            <a:prstGeom prst="line">
              <a:avLst/>
            </a:prstGeom>
            <a:noFill/>
            <a:ln w="28575">
              <a:solidFill>
                <a:srgbClr val="548DD4"/>
              </a:solidFill>
              <a:round/>
              <a:headEnd/>
              <a:tailEnd/>
            </a:ln>
          </p:spPr>
        </p:cxnSp>
        <p:cxnSp>
          <p:nvCxnSpPr>
            <p:cNvPr id="21" name="Connecteur droit 1073741850"/>
            <p:cNvCxnSpPr>
              <a:cxnSpLocks noChangeShapeType="1"/>
            </p:cNvCxnSpPr>
            <p:nvPr/>
          </p:nvCxnSpPr>
          <p:spPr bwMode="auto">
            <a:xfrm>
              <a:off x="4435490" y="3972162"/>
              <a:ext cx="0" cy="250635"/>
            </a:xfrm>
            <a:prstGeom prst="line">
              <a:avLst/>
            </a:prstGeom>
            <a:noFill/>
            <a:ln w="28575">
              <a:solidFill>
                <a:srgbClr val="548DD4"/>
              </a:solidFill>
              <a:round/>
              <a:headEnd/>
              <a:tailEnd/>
            </a:ln>
          </p:spPr>
        </p:cxnSp>
        <p:sp>
          <p:nvSpPr>
            <p:cNvPr id="22" name="Zone de texte 1073741827"/>
            <p:cNvSpPr txBox="1">
              <a:spLocks noChangeArrowheads="1"/>
            </p:cNvSpPr>
            <p:nvPr/>
          </p:nvSpPr>
          <p:spPr bwMode="auto">
            <a:xfrm rot="16200000">
              <a:off x="2420155" y="5131470"/>
              <a:ext cx="2212969" cy="364335"/>
            </a:xfrm>
            <a:prstGeom prst="rect">
              <a:avLst/>
            </a:prstGeom>
            <a:solidFill>
              <a:srgbClr val="FFC000"/>
            </a:solidFill>
            <a:ln w="6350">
              <a:solidFill>
                <a:srgbClr val="FFC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ヒラギノ角ゴ Pro W3" pitchFamily="4" charset="-128"/>
                </a:rPr>
                <a:t>???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ヒラギノ角ゴ Pro W3" pitchFamily="4" charset="-128"/>
                </a:rPr>
                <a:t>(Hydrogeology + Model)</a:t>
              </a:r>
              <a:endPara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 W3" pitchFamily="4" charset="-128"/>
              </a:endParaRP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4" charset="0"/>
                <a:ea typeface="Times New Roman" pitchFamily="4" charset="0"/>
              </a:endParaRPr>
            </a:p>
          </p:txBody>
        </p:sp>
        <p:sp>
          <p:nvSpPr>
            <p:cNvPr id="23" name="Zone de texte 1073741829"/>
            <p:cNvSpPr txBox="1">
              <a:spLocks noChangeArrowheads="1"/>
            </p:cNvSpPr>
            <p:nvPr/>
          </p:nvSpPr>
          <p:spPr bwMode="auto">
            <a:xfrm rot="16200000">
              <a:off x="2862883" y="5131436"/>
              <a:ext cx="2212969" cy="364399"/>
            </a:xfrm>
            <a:prstGeom prst="rect">
              <a:avLst/>
            </a:prstGeom>
            <a:solidFill>
              <a:srgbClr val="FBD4B4"/>
            </a:solidFill>
            <a:ln w="6350">
              <a:solidFill>
                <a:srgbClr val="FBD4B4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Times New Roman" pitchFamily="4" charset="0"/>
                </a:rPr>
                <a:t>???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Times New Roman" pitchFamily="4" charset="0"/>
                </a:rPr>
                <a:t> (Legal and institutional)</a:t>
              </a:r>
              <a:endPara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 W3" pitchFamily="4" charset="-128"/>
              </a:endParaRP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4" charset="0"/>
                <a:ea typeface="Times New Roman" pitchFamily="4" charset="0"/>
              </a:endParaRPr>
            </a:p>
          </p:txBody>
        </p:sp>
        <p:sp>
          <p:nvSpPr>
            <p:cNvPr id="24" name="Zone de texte 71694"/>
            <p:cNvSpPr txBox="1">
              <a:spLocks noChangeArrowheads="1"/>
            </p:cNvSpPr>
            <p:nvPr/>
          </p:nvSpPr>
          <p:spPr bwMode="auto">
            <a:xfrm rot="16200000">
              <a:off x="3333987" y="5125689"/>
              <a:ext cx="2200027" cy="370476"/>
            </a:xfrm>
            <a:prstGeom prst="rect">
              <a:avLst/>
            </a:prstGeom>
            <a:solidFill>
              <a:srgbClr val="8064A2">
                <a:lumMod val="40000"/>
                <a:lumOff val="60000"/>
              </a:srgbClr>
            </a:solidFill>
            <a:ln w="6350">
              <a:solidFill>
                <a:srgbClr val="8064A2">
                  <a:lumMod val="40000"/>
                  <a:lumOff val="60000"/>
                </a:srgb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Times New Roman" pitchFamily="4" charset="0"/>
                </a:rPr>
                <a:t>???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Times New Roman" pitchFamily="4" charset="0"/>
                </a:rPr>
                <a:t> (Gender)</a:t>
              </a:r>
              <a:endPara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 W3" pitchFamily="4" charset="-128"/>
              </a:endParaRP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4" charset="0"/>
                <a:ea typeface="Times New Roman" pitchFamily="4" charset="0"/>
              </a:endParaRPr>
            </a:p>
          </p:txBody>
        </p:sp>
        <p:cxnSp>
          <p:nvCxnSpPr>
            <p:cNvPr id="25" name="Connecteur droit 1073741847"/>
            <p:cNvCxnSpPr>
              <a:cxnSpLocks noChangeShapeType="1"/>
            </p:cNvCxnSpPr>
            <p:nvPr/>
          </p:nvCxnSpPr>
          <p:spPr bwMode="auto">
            <a:xfrm>
              <a:off x="1745197" y="3754499"/>
              <a:ext cx="0" cy="463917"/>
            </a:xfrm>
            <a:prstGeom prst="line">
              <a:avLst/>
            </a:prstGeom>
            <a:noFill/>
            <a:ln w="28575">
              <a:solidFill>
                <a:srgbClr val="548DD4"/>
              </a:solidFill>
              <a:round/>
              <a:headEnd/>
              <a:tailEnd/>
            </a:ln>
          </p:spPr>
        </p:cxnSp>
        <p:cxnSp>
          <p:nvCxnSpPr>
            <p:cNvPr id="26" name="Connecteur droit 1073741848"/>
            <p:cNvCxnSpPr>
              <a:cxnSpLocks noChangeShapeType="1"/>
            </p:cNvCxnSpPr>
            <p:nvPr/>
          </p:nvCxnSpPr>
          <p:spPr bwMode="auto">
            <a:xfrm flipH="1">
              <a:off x="1263619" y="3958354"/>
              <a:ext cx="946181" cy="0"/>
            </a:xfrm>
            <a:prstGeom prst="line">
              <a:avLst/>
            </a:prstGeom>
            <a:noFill/>
            <a:ln w="28575">
              <a:solidFill>
                <a:srgbClr val="548DD4"/>
              </a:solidFill>
              <a:round/>
              <a:headEnd/>
              <a:tailEnd/>
            </a:ln>
          </p:spPr>
        </p:cxnSp>
        <p:cxnSp>
          <p:nvCxnSpPr>
            <p:cNvPr id="27" name="Connecteur droit 1073741849"/>
            <p:cNvCxnSpPr>
              <a:cxnSpLocks noChangeShapeType="1"/>
            </p:cNvCxnSpPr>
            <p:nvPr/>
          </p:nvCxnSpPr>
          <p:spPr bwMode="auto">
            <a:xfrm>
              <a:off x="1272018" y="3958354"/>
              <a:ext cx="0" cy="250753"/>
            </a:xfrm>
            <a:prstGeom prst="line">
              <a:avLst/>
            </a:prstGeom>
            <a:noFill/>
            <a:ln w="28575">
              <a:solidFill>
                <a:srgbClr val="548DD4"/>
              </a:solidFill>
              <a:round/>
              <a:headEnd/>
              <a:tailEnd/>
            </a:ln>
          </p:spPr>
        </p:cxnSp>
        <p:cxnSp>
          <p:nvCxnSpPr>
            <p:cNvPr id="28" name="Connecteur droit 1073741850"/>
            <p:cNvCxnSpPr>
              <a:cxnSpLocks noChangeShapeType="1"/>
            </p:cNvCxnSpPr>
            <p:nvPr/>
          </p:nvCxnSpPr>
          <p:spPr bwMode="auto">
            <a:xfrm>
              <a:off x="2209800" y="3947159"/>
              <a:ext cx="0" cy="250635"/>
            </a:xfrm>
            <a:prstGeom prst="line">
              <a:avLst/>
            </a:prstGeom>
            <a:noFill/>
            <a:ln w="28575">
              <a:solidFill>
                <a:srgbClr val="548DD4"/>
              </a:solidFill>
              <a:round/>
              <a:headEnd/>
              <a:tailEnd/>
            </a:ln>
          </p:spPr>
        </p:cxnSp>
        <p:sp>
          <p:nvSpPr>
            <p:cNvPr id="29" name="Zone de texte 1073741827"/>
            <p:cNvSpPr txBox="1">
              <a:spLocks noChangeArrowheads="1"/>
            </p:cNvSpPr>
            <p:nvPr/>
          </p:nvSpPr>
          <p:spPr bwMode="auto">
            <a:xfrm rot="16200000">
              <a:off x="188628" y="5141179"/>
              <a:ext cx="2193549" cy="364335"/>
            </a:xfrm>
            <a:prstGeom prst="rect">
              <a:avLst/>
            </a:prstGeom>
            <a:solidFill>
              <a:srgbClr val="FFC000"/>
            </a:solidFill>
            <a:ln w="6350">
              <a:solidFill>
                <a:srgbClr val="FFC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ヒラギノ角ゴ Pro W3" pitchFamily="4" charset="-128"/>
                </a:rPr>
                <a:t>???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ヒラギノ角ゴ Pro W3" pitchFamily="4" charset="-128"/>
                </a:rPr>
                <a:t>(Hydrogeology + Model)</a:t>
              </a:r>
              <a:endPara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 W3" pitchFamily="4" charset="-128"/>
              </a:endParaRP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4" charset="0"/>
                <a:ea typeface="Times New Roman" pitchFamily="4" charset="0"/>
              </a:endParaRPr>
            </a:p>
          </p:txBody>
        </p:sp>
        <p:sp>
          <p:nvSpPr>
            <p:cNvPr id="30" name="Zone de texte 1073741829"/>
            <p:cNvSpPr txBox="1">
              <a:spLocks noChangeArrowheads="1"/>
            </p:cNvSpPr>
            <p:nvPr/>
          </p:nvSpPr>
          <p:spPr bwMode="auto">
            <a:xfrm rot="16200000">
              <a:off x="631356" y="5141146"/>
              <a:ext cx="2193549" cy="364399"/>
            </a:xfrm>
            <a:prstGeom prst="rect">
              <a:avLst/>
            </a:prstGeom>
            <a:solidFill>
              <a:srgbClr val="FBD4B4"/>
            </a:solidFill>
            <a:ln w="6350">
              <a:solidFill>
                <a:srgbClr val="FBD4B4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Times New Roman" pitchFamily="4" charset="0"/>
                </a:rPr>
                <a:t>???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Times New Roman" pitchFamily="4" charset="0"/>
                </a:rPr>
                <a:t> (Legal and institutional)</a:t>
              </a:r>
              <a:endPara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 W3" pitchFamily="4" charset="-128"/>
              </a:endParaRP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4" charset="0"/>
                <a:ea typeface="Times New Roman" pitchFamily="4" charset="0"/>
              </a:endParaRPr>
            </a:p>
          </p:txBody>
        </p:sp>
        <p:sp>
          <p:nvSpPr>
            <p:cNvPr id="31" name="Zone de texte 71694"/>
            <p:cNvSpPr txBox="1">
              <a:spLocks noChangeArrowheads="1"/>
            </p:cNvSpPr>
            <p:nvPr/>
          </p:nvSpPr>
          <p:spPr bwMode="auto">
            <a:xfrm rot="16200000">
              <a:off x="1091372" y="5142724"/>
              <a:ext cx="2202784" cy="370476"/>
            </a:xfrm>
            <a:prstGeom prst="rect">
              <a:avLst/>
            </a:prstGeom>
            <a:solidFill>
              <a:srgbClr val="8064A2">
                <a:lumMod val="40000"/>
                <a:lumOff val="60000"/>
              </a:srgbClr>
            </a:solidFill>
            <a:ln w="6350">
              <a:solidFill>
                <a:srgbClr val="8064A2">
                  <a:lumMod val="40000"/>
                  <a:lumOff val="60000"/>
                </a:srgb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Times New Roman" pitchFamily="4" charset="0"/>
                </a:rPr>
                <a:t>???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Times New Roman" pitchFamily="4" charset="0"/>
                </a:rPr>
                <a:t> (Gender)</a:t>
              </a:r>
              <a:endPara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角ゴ Pro W3" pitchFamily="4" charset="-128"/>
              </a:endParaRP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4" charset="0"/>
                <a:ea typeface="Times New Roman" pitchFamily="4" charset="0"/>
              </a:endParaRPr>
            </a:p>
          </p:txBody>
        </p:sp>
      </p:grpSp>
      <p:sp>
        <p:nvSpPr>
          <p:cNvPr id="70" name="Ellipse 66"/>
          <p:cNvSpPr>
            <a:spLocks noChangeArrowheads="1"/>
          </p:cNvSpPr>
          <p:nvPr/>
        </p:nvSpPr>
        <p:spPr bwMode="auto">
          <a:xfrm>
            <a:off x="7669852" y="988688"/>
            <a:ext cx="1465275" cy="1320446"/>
          </a:xfrm>
          <a:prstGeom prst="ellipse">
            <a:avLst/>
          </a:prstGeom>
          <a:noFill/>
          <a:ln w="25400">
            <a:solidFill>
              <a:srgbClr val="1F497D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Times New Roman" pitchFamily="4" charset="0"/>
              </a:rPr>
              <a:t>Working</a:t>
            </a:r>
            <a:r>
              <a:rPr kumimoji="0" 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Times New Roman" pitchFamily="4" charset="0"/>
              </a:rPr>
              <a:t> Group for Multi-Country </a:t>
            </a:r>
            <a:r>
              <a:rPr kumimoji="0" lang="fr-FR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Times New Roman" pitchFamily="4" charset="0"/>
              </a:rPr>
              <a:t>Cooperation</a:t>
            </a:r>
            <a:r>
              <a:rPr kumimoji="0" lang="fr-FR" sz="1200" b="1" i="0" u="none" strike="noStrike" kern="0" cap="none" spc="0" normalizeH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Times New Roman" pitchFamily="4" charset="0"/>
              </a:rPr>
              <a:t> </a:t>
            </a:r>
            <a:r>
              <a:rPr kumimoji="0" lang="fr-FR" sz="1200" b="1" i="0" u="none" strike="noStrike" kern="0" cap="none" spc="0" normalizeH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Times New Roman" pitchFamily="4" charset="0"/>
              </a:rPr>
              <a:t>Mechanism</a:t>
            </a:r>
            <a:endParaRPr kumimoji="0" lang="fr-FR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ヒラギノ角ゴ Pro W3" pitchFamily="4" charset="-128"/>
            </a:endParaRPr>
          </a:p>
        </p:txBody>
      </p:sp>
      <p:sp>
        <p:nvSpPr>
          <p:cNvPr id="71" name="Rectangle à coins arrondis 1073741831"/>
          <p:cNvSpPr>
            <a:spLocks noChangeArrowheads="1"/>
          </p:cNvSpPr>
          <p:nvPr/>
        </p:nvSpPr>
        <p:spPr bwMode="auto">
          <a:xfrm>
            <a:off x="733130" y="1274008"/>
            <a:ext cx="6575174" cy="1415263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243F60"/>
            </a:solidFill>
            <a:prstDash val="dashDot"/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cxnSp>
        <p:nvCxnSpPr>
          <p:cNvPr id="72" name="Connecteur droit 31747"/>
          <p:cNvCxnSpPr>
            <a:cxnSpLocks noChangeShapeType="1"/>
            <a:endCxn id="72" idx="4"/>
          </p:cNvCxnSpPr>
          <p:nvPr/>
        </p:nvCxnSpPr>
        <p:spPr bwMode="auto">
          <a:xfrm flipV="1">
            <a:off x="8394361" y="2309134"/>
            <a:ext cx="8129" cy="470752"/>
          </a:xfrm>
          <a:prstGeom prst="line">
            <a:avLst/>
          </a:prstGeom>
          <a:noFill/>
          <a:ln w="28575">
            <a:solidFill>
              <a:srgbClr val="1F497D"/>
            </a:solidFill>
            <a:round/>
            <a:headEnd/>
            <a:tailEnd/>
          </a:ln>
        </p:spPr>
      </p:cxnSp>
      <p:cxnSp>
        <p:nvCxnSpPr>
          <p:cNvPr id="73" name="Connecteur droit 31747"/>
          <p:cNvCxnSpPr>
            <a:cxnSpLocks noChangeShapeType="1"/>
          </p:cNvCxnSpPr>
          <p:nvPr/>
        </p:nvCxnSpPr>
        <p:spPr bwMode="auto">
          <a:xfrm flipH="1">
            <a:off x="7357313" y="3357513"/>
            <a:ext cx="575418" cy="0"/>
          </a:xfrm>
          <a:prstGeom prst="line">
            <a:avLst/>
          </a:prstGeom>
          <a:noFill/>
          <a:ln w="28575">
            <a:solidFill>
              <a:srgbClr val="1F497D"/>
            </a:solidFill>
            <a:round/>
            <a:headEnd/>
            <a:tailEnd/>
          </a:ln>
        </p:spPr>
      </p:cxnSp>
      <p:cxnSp>
        <p:nvCxnSpPr>
          <p:cNvPr id="74" name="Connecteur droit 31747"/>
          <p:cNvCxnSpPr>
            <a:cxnSpLocks noChangeShapeType="1"/>
          </p:cNvCxnSpPr>
          <p:nvPr/>
        </p:nvCxnSpPr>
        <p:spPr bwMode="auto">
          <a:xfrm flipH="1">
            <a:off x="7357313" y="1844824"/>
            <a:ext cx="312539" cy="0"/>
          </a:xfrm>
          <a:prstGeom prst="line">
            <a:avLst/>
          </a:prstGeom>
          <a:noFill/>
          <a:ln w="28575">
            <a:solidFill>
              <a:srgbClr val="1F497D"/>
            </a:solidFill>
            <a:round/>
            <a:headEnd/>
            <a:tailEnd/>
          </a:ln>
        </p:spPr>
      </p:cxnSp>
      <p:sp>
        <p:nvSpPr>
          <p:cNvPr id="2" name="Rectangle 1"/>
          <p:cNvSpPr/>
          <p:nvPr/>
        </p:nvSpPr>
        <p:spPr>
          <a:xfrm>
            <a:off x="7554955" y="849395"/>
            <a:ext cx="1651714" cy="17397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5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773858" y="1041655"/>
            <a:ext cx="7632848" cy="40435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4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auto">
          <a:xfrm>
            <a:off x="475482" y="692696"/>
            <a:ext cx="808990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</a:endParaRPr>
          </a:p>
        </p:txBody>
      </p:sp>
      <p:sp>
        <p:nvSpPr>
          <p:cNvPr id="15" name="Title 3"/>
          <p:cNvSpPr>
            <a:spLocks noGrp="1"/>
          </p:cNvSpPr>
          <p:nvPr>
            <p:ph type="title"/>
          </p:nvPr>
        </p:nvSpPr>
        <p:spPr>
          <a:xfrm>
            <a:off x="475482" y="187259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b="1" dirty="0" smtClean="0">
                <a:solidFill>
                  <a:srgbClr val="336699"/>
                </a:solidFill>
                <a:latin typeface="Trebuchet MS Bold" charset="0"/>
                <a:sym typeface="Trebuchet MS Bold" charset="0"/>
              </a:rPr>
              <a:t>Way forward in GGRETA Phase 2</a:t>
            </a:r>
            <a:endParaRPr lang="en-GB" sz="2400" dirty="0">
              <a:solidFill>
                <a:srgbClr val="336699"/>
              </a:solidFill>
            </a:endParaRPr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auto">
          <a:xfrm>
            <a:off x="475482" y="6443608"/>
            <a:ext cx="684076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8" name="Line 10"/>
          <p:cNvSpPr>
            <a:spLocks noChangeShapeType="1"/>
          </p:cNvSpPr>
          <p:nvPr/>
        </p:nvSpPr>
        <p:spPr bwMode="auto">
          <a:xfrm flipV="1">
            <a:off x="463575" y="6792567"/>
            <a:ext cx="6848697" cy="2744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pic>
        <p:nvPicPr>
          <p:cNvPr id="10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6062680"/>
            <a:ext cx="1383594" cy="795320"/>
          </a:xfrm>
          <a:prstGeom prst="rect">
            <a:avLst/>
          </a:prstGeom>
        </p:spPr>
      </p:pic>
      <p:pic>
        <p:nvPicPr>
          <p:cNvPr id="12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6508365"/>
            <a:ext cx="5829300" cy="257175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192825" y="1662930"/>
            <a:ext cx="8382000" cy="43997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lvl="1" indent="0" algn="just">
              <a:buNone/>
            </a:pPr>
            <a:r>
              <a:rPr lang="en-US" sz="2400" dirty="0" smtClean="0"/>
              <a:t>• </a:t>
            </a:r>
            <a:r>
              <a:rPr lang="en-US" sz="2400" b="1" dirty="0" smtClean="0"/>
              <a:t>Establishment of National Transboundary Technical Groups (NTTGs) for</a:t>
            </a:r>
            <a:r>
              <a:rPr lang="en-US" sz="2400" dirty="0" smtClean="0"/>
              <a:t>:</a:t>
            </a:r>
          </a:p>
          <a:p>
            <a:pPr marL="1257300" lvl="2" indent="-457200" algn="just">
              <a:buFontTx/>
              <a:buChar char="-"/>
            </a:pPr>
            <a:r>
              <a:rPr lang="en-US" sz="2000" i="1" dirty="0"/>
              <a:t>M</a:t>
            </a:r>
            <a:r>
              <a:rPr lang="en-US" sz="2000" i="1" dirty="0" smtClean="0"/>
              <a:t>odelling,</a:t>
            </a:r>
          </a:p>
          <a:p>
            <a:pPr marL="1257300" lvl="2" indent="-457200" algn="just">
              <a:buFontTx/>
              <a:buChar char="-"/>
            </a:pPr>
            <a:r>
              <a:rPr lang="en-US" sz="2000" i="1" dirty="0" smtClean="0"/>
              <a:t>Legal and institutional aspects,</a:t>
            </a:r>
          </a:p>
          <a:p>
            <a:pPr marL="1257300" lvl="2" indent="-457200" algn="just">
              <a:buFontTx/>
              <a:buChar char="-"/>
            </a:pPr>
            <a:r>
              <a:rPr lang="en-US" sz="2000" i="1" dirty="0" smtClean="0"/>
              <a:t>Gender aspects.</a:t>
            </a:r>
          </a:p>
          <a:p>
            <a:pPr marL="400050" lvl="1" indent="0" algn="just">
              <a:buNone/>
            </a:pPr>
            <a:endParaRPr lang="en-US" sz="2400" dirty="0"/>
          </a:p>
          <a:p>
            <a:pPr marL="400050" lvl="1" indent="0" algn="just">
              <a:buNone/>
            </a:pPr>
            <a:r>
              <a:rPr lang="en-US" sz="2400" dirty="0"/>
              <a:t>• </a:t>
            </a:r>
            <a:r>
              <a:rPr lang="en-US" sz="2400" b="1" dirty="0" smtClean="0"/>
              <a:t>Establishment of a Working Group for Multi-Country Cooperation </a:t>
            </a:r>
            <a:r>
              <a:rPr lang="en-US" sz="2400" b="1" dirty="0" err="1" smtClean="0"/>
              <a:t>Mechamism</a:t>
            </a:r>
            <a:r>
              <a:rPr lang="en-US" sz="2400" b="1" dirty="0" smtClean="0"/>
              <a:t> (MCCM)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223726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180" y="2635431"/>
            <a:ext cx="1075116" cy="716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075" y="3369462"/>
            <a:ext cx="93345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" name="Forme 106"/>
          <p:cNvSpPr/>
          <p:nvPr/>
        </p:nvSpPr>
        <p:spPr>
          <a:xfrm rot="1315231">
            <a:off x="1214542" y="2353798"/>
            <a:ext cx="5391955" cy="2168749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>
              <a:rot lat="21299992" lon="10799999" rev="10799999"/>
            </a:camera>
            <a:lightRig rig="threePt" dir="t"/>
          </a:scene3d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2" name="Forme 31"/>
          <p:cNvSpPr/>
          <p:nvPr/>
        </p:nvSpPr>
        <p:spPr>
          <a:xfrm rot="2823239">
            <a:off x="2544101" y="2082965"/>
            <a:ext cx="6326864" cy="2088825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1" name="Ellipse 50"/>
          <p:cNvSpPr/>
          <p:nvPr/>
        </p:nvSpPr>
        <p:spPr>
          <a:xfrm>
            <a:off x="2321472" y="2400528"/>
            <a:ext cx="355559" cy="351887"/>
          </a:xfrm>
          <a:prstGeom prst="ellips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0" name="Ellipse 59"/>
          <p:cNvSpPr/>
          <p:nvPr/>
        </p:nvSpPr>
        <p:spPr>
          <a:xfrm>
            <a:off x="4249368" y="1936022"/>
            <a:ext cx="348464" cy="332615"/>
          </a:xfrm>
          <a:prstGeom prst="ellips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7" name="Ellipse 66"/>
          <p:cNvSpPr/>
          <p:nvPr/>
        </p:nvSpPr>
        <p:spPr>
          <a:xfrm>
            <a:off x="3360311" y="3249364"/>
            <a:ext cx="305359" cy="335232"/>
          </a:xfrm>
          <a:prstGeom prst="ellips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73" name="Groupe 72"/>
          <p:cNvGrpSpPr/>
          <p:nvPr/>
        </p:nvGrpSpPr>
        <p:grpSpPr>
          <a:xfrm>
            <a:off x="4035951" y="5120982"/>
            <a:ext cx="4927044" cy="1405724"/>
            <a:chOff x="7269251" y="3132935"/>
            <a:chExt cx="3208251" cy="3329250"/>
          </a:xfrm>
        </p:grpSpPr>
        <p:sp>
          <p:nvSpPr>
            <p:cNvPr id="72" name="Rectangle à coins arrondis 71"/>
            <p:cNvSpPr/>
            <p:nvPr/>
          </p:nvSpPr>
          <p:spPr>
            <a:xfrm>
              <a:off x="7294747" y="3132935"/>
              <a:ext cx="3182755" cy="332925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68" name="Groupe 23"/>
            <p:cNvGrpSpPr>
              <a:grpSpLocks/>
            </p:cNvGrpSpPr>
            <p:nvPr/>
          </p:nvGrpSpPr>
          <p:grpSpPr bwMode="auto">
            <a:xfrm>
              <a:off x="7269251" y="3565524"/>
              <a:ext cx="3208251" cy="1911351"/>
              <a:chOff x="567264" y="4490370"/>
              <a:chExt cx="2256392" cy="1344179"/>
            </a:xfrm>
          </p:grpSpPr>
          <p:sp>
            <p:nvSpPr>
              <p:cNvPr id="69" name="Rectangle 68"/>
              <p:cNvSpPr/>
              <p:nvPr/>
            </p:nvSpPr>
            <p:spPr>
              <a:xfrm>
                <a:off x="994014" y="4490370"/>
                <a:ext cx="1545240" cy="1344178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70" name="Rectangle 69"/>
              <p:cNvSpPr/>
              <p:nvPr/>
            </p:nvSpPr>
            <p:spPr>
              <a:xfrm>
                <a:off x="567264" y="4490372"/>
                <a:ext cx="2256392" cy="134417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110130" tIns="0" rIns="0" bIns="0"/>
              <a:lstStyle>
                <a:lvl1pPr defTabSz="820738" eaLnBrk="0" hangingPunct="0">
                  <a:defRPr sz="3600">
                    <a:solidFill>
                      <a:srgbClr val="000000"/>
                    </a:solidFill>
                    <a:latin typeface="Helvetica Light" pitchFamily="2" charset="0"/>
                    <a:ea typeface="Helvetica Light" pitchFamily="2" charset="0"/>
                    <a:cs typeface="Helvetica Light" pitchFamily="2" charset="0"/>
                    <a:sym typeface="Helvetica Light" pitchFamily="2" charset="0"/>
                  </a:defRPr>
                </a:lvl1pPr>
                <a:lvl2pPr defTabSz="820738" eaLnBrk="0" hangingPunct="0">
                  <a:defRPr sz="3600">
                    <a:solidFill>
                      <a:srgbClr val="000000"/>
                    </a:solidFill>
                    <a:latin typeface="Helvetica Light" pitchFamily="2" charset="0"/>
                    <a:ea typeface="Helvetica Light" pitchFamily="2" charset="0"/>
                    <a:cs typeface="Helvetica Light" pitchFamily="2" charset="0"/>
                    <a:sym typeface="Helvetica Light" pitchFamily="2" charset="0"/>
                  </a:defRPr>
                </a:lvl2pPr>
                <a:lvl3pPr defTabSz="820738" eaLnBrk="0" hangingPunct="0">
                  <a:defRPr sz="3600">
                    <a:solidFill>
                      <a:srgbClr val="000000"/>
                    </a:solidFill>
                    <a:latin typeface="Helvetica Light" pitchFamily="2" charset="0"/>
                    <a:ea typeface="Helvetica Light" pitchFamily="2" charset="0"/>
                    <a:cs typeface="Helvetica Light" pitchFamily="2" charset="0"/>
                    <a:sym typeface="Helvetica Light" pitchFamily="2" charset="0"/>
                  </a:defRPr>
                </a:lvl3pPr>
                <a:lvl4pPr defTabSz="820738" eaLnBrk="0" hangingPunct="0">
                  <a:defRPr sz="3600">
                    <a:solidFill>
                      <a:srgbClr val="000000"/>
                    </a:solidFill>
                    <a:latin typeface="Helvetica Light" pitchFamily="2" charset="0"/>
                    <a:ea typeface="Helvetica Light" pitchFamily="2" charset="0"/>
                    <a:cs typeface="Helvetica Light" pitchFamily="2" charset="0"/>
                    <a:sym typeface="Helvetica Light" pitchFamily="2" charset="0"/>
                  </a:defRPr>
                </a:lvl4pPr>
                <a:lvl5pPr defTabSz="820738" eaLnBrk="0" hangingPunct="0">
                  <a:defRPr sz="3600">
                    <a:solidFill>
                      <a:srgbClr val="000000"/>
                    </a:solidFill>
                    <a:latin typeface="Helvetica Light" pitchFamily="2" charset="0"/>
                    <a:ea typeface="Helvetica Light" pitchFamily="2" charset="0"/>
                    <a:cs typeface="Helvetica Light" pitchFamily="2" charset="0"/>
                    <a:sym typeface="Helvetica Light" pitchFamily="2" charset="0"/>
                  </a:defRPr>
                </a:lvl5pPr>
                <a:lvl6pPr marL="1371600" indent="914400" defTabSz="82073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000000"/>
                    </a:solidFill>
                    <a:latin typeface="Helvetica Light" pitchFamily="2" charset="0"/>
                    <a:ea typeface="Helvetica Light" pitchFamily="2" charset="0"/>
                    <a:cs typeface="Helvetica Light" pitchFamily="2" charset="0"/>
                    <a:sym typeface="Helvetica Light" pitchFamily="2" charset="0"/>
                  </a:defRPr>
                </a:lvl6pPr>
                <a:lvl7pPr marL="1828800" indent="914400" defTabSz="82073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000000"/>
                    </a:solidFill>
                    <a:latin typeface="Helvetica Light" pitchFamily="2" charset="0"/>
                    <a:ea typeface="Helvetica Light" pitchFamily="2" charset="0"/>
                    <a:cs typeface="Helvetica Light" pitchFamily="2" charset="0"/>
                    <a:sym typeface="Helvetica Light" pitchFamily="2" charset="0"/>
                  </a:defRPr>
                </a:lvl7pPr>
                <a:lvl8pPr marL="2286000" indent="914400" defTabSz="82073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000000"/>
                    </a:solidFill>
                    <a:latin typeface="Helvetica Light" pitchFamily="2" charset="0"/>
                    <a:ea typeface="Helvetica Light" pitchFamily="2" charset="0"/>
                    <a:cs typeface="Helvetica Light" pitchFamily="2" charset="0"/>
                    <a:sym typeface="Helvetica Light" pitchFamily="2" charset="0"/>
                  </a:defRPr>
                </a:lvl8pPr>
                <a:lvl9pPr marL="2743200" indent="914400" defTabSz="82073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000000"/>
                    </a:solidFill>
                    <a:latin typeface="Helvetica Light" pitchFamily="2" charset="0"/>
                    <a:ea typeface="Helvetica Light" pitchFamily="2" charset="0"/>
                    <a:cs typeface="Helvetica Light" pitchFamily="2" charset="0"/>
                    <a:sym typeface="Helvetica Light" pitchFamily="2" charset="0"/>
                  </a:defRPr>
                </a:lvl9pPr>
              </a:lstStyle>
              <a:p>
                <a:pPr marL="0" marR="0" lvl="0" indent="0" algn="ctr" defTabSz="820738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sng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Trebuchet MS" pitchFamily="34" charset="0"/>
                    <a:cs typeface="Trebuchet MS" pitchFamily="34" charset="0"/>
                    <a:sym typeface="Trebuchet MS" pitchFamily="34" charset="0"/>
                  </a:rPr>
                  <a:t>Achievements</a:t>
                </a:r>
              </a:p>
              <a:p>
                <a:pPr marL="0" marR="0" lvl="0" indent="0" algn="ctr" defTabSz="820738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800" b="1" i="0" u="sng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Trebuchet MS" pitchFamily="34" charset="0"/>
                  <a:cs typeface="Trebuchet MS" pitchFamily="34" charset="0"/>
                  <a:sym typeface="Trebuchet MS" pitchFamily="34" charset="0"/>
                </a:endParaRPr>
              </a:p>
              <a:p>
                <a:pPr marL="285750" marR="0" lvl="0" indent="-285750" algn="l" defTabSz="820738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sym typeface="Helvetica Light" pitchFamily="2" charset="0"/>
                  </a:rPr>
                  <a:t>Strengthened </a:t>
                </a:r>
                <a:r>
                  <a:rPr kumimoji="0" lang="en-GB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sym typeface="Helvetica Light" pitchFamily="2" charset="0"/>
                  </a:rPr>
                  <a:t>cross‐border dialogue and </a:t>
                </a:r>
                <a:r>
                  <a:rPr kumimoji="0" lang="en-GB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sym typeface="Helvetica Light" pitchFamily="2" charset="0"/>
                  </a:rPr>
                  <a:t>cooperation</a:t>
                </a:r>
              </a:p>
              <a:p>
                <a:pPr marL="285750" marR="0" lvl="0" indent="-285750" algn="l" defTabSz="820738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sym typeface="Helvetica Light" pitchFamily="2" charset="0"/>
                  </a:rPr>
                  <a:t>Understanding of the resource for informed decision-making </a:t>
                </a: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sym typeface="Helvetica Light" pitchFamily="2" charset="0"/>
                </a:endParaRPr>
              </a:p>
              <a:p>
                <a:pPr marL="285750" marR="0" lvl="0" indent="-285750" algn="l" defTabSz="820738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sym typeface="Helvetica Light" pitchFamily="2" charset="0"/>
                  </a:rPr>
                  <a:t>Facilitation of governance reforms</a:t>
                </a:r>
                <a:endPara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sym typeface="Helvetica Light" pitchFamily="2" charset="0"/>
                </a:endParaRPr>
              </a:p>
            </p:txBody>
          </p:sp>
        </p:grpSp>
      </p:grpSp>
      <p:grpSp>
        <p:nvGrpSpPr>
          <p:cNvPr id="5" name="Groupe 4"/>
          <p:cNvGrpSpPr/>
          <p:nvPr/>
        </p:nvGrpSpPr>
        <p:grpSpPr>
          <a:xfrm>
            <a:off x="6099004" y="225234"/>
            <a:ext cx="2887633" cy="1292662"/>
            <a:chOff x="1926269" y="5093818"/>
            <a:chExt cx="3867244" cy="1827360"/>
          </a:xfrm>
        </p:grpSpPr>
        <p:sp>
          <p:nvSpPr>
            <p:cNvPr id="93" name="ZoneTexte 92"/>
            <p:cNvSpPr txBox="1"/>
            <p:nvPr/>
          </p:nvSpPr>
          <p:spPr>
            <a:xfrm>
              <a:off x="1926269" y="5093818"/>
              <a:ext cx="3720669" cy="182736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Helvetica Light" charset="0"/>
                </a:rPr>
                <a:t>Water Diplomacy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 charset="0"/>
              </a:endParaRPr>
            </a:p>
          </p:txBody>
        </p:sp>
        <p:pic>
          <p:nvPicPr>
            <p:cNvPr id="85" name="Image 84" descr="sector_sc_ihp_en-color"/>
            <p:cNvPicPr/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64190" y="5618320"/>
              <a:ext cx="1472687" cy="1020011"/>
            </a:xfrm>
            <a:prstGeom prst="rect">
              <a:avLst/>
            </a:prstGeom>
            <a:noFill/>
          </p:spPr>
        </p:pic>
        <p:grpSp>
          <p:nvGrpSpPr>
            <p:cNvPr id="82" name="Group 4"/>
            <p:cNvGrpSpPr/>
            <p:nvPr/>
          </p:nvGrpSpPr>
          <p:grpSpPr>
            <a:xfrm>
              <a:off x="3649172" y="5805048"/>
              <a:ext cx="2144341" cy="588670"/>
              <a:chOff x="0" y="-10968"/>
              <a:chExt cx="3164033" cy="681003"/>
            </a:xfrm>
          </p:grpSpPr>
          <p:pic>
            <p:nvPicPr>
              <p:cNvPr id="83" name="Picture 18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6453" y="-10968"/>
                <a:ext cx="2027552" cy="3739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4" name="TextBox 3"/>
              <p:cNvSpPr txBox="1"/>
              <p:nvPr/>
            </p:nvSpPr>
            <p:spPr>
              <a:xfrm>
                <a:off x="0" y="421501"/>
                <a:ext cx="3164033" cy="24853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Arial"/>
                    <a:ea typeface="SimSun"/>
                    <a:cs typeface="+mn-cs"/>
                  </a:rPr>
                  <a:t>From Potential Conflict to Cooperation Potential </a:t>
                </a:r>
                <a:endPara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SimSun"/>
                  <a:cs typeface="+mn-cs"/>
                </a:endParaRPr>
              </a:p>
            </p:txBody>
          </p:sp>
        </p:grpSp>
      </p:grpSp>
      <p:grpSp>
        <p:nvGrpSpPr>
          <p:cNvPr id="3" name="Groupe 2"/>
          <p:cNvGrpSpPr/>
          <p:nvPr/>
        </p:nvGrpSpPr>
        <p:grpSpPr>
          <a:xfrm>
            <a:off x="518316" y="4980718"/>
            <a:ext cx="3122978" cy="1538882"/>
            <a:chOff x="194621" y="4686707"/>
            <a:chExt cx="2199003" cy="2122251"/>
          </a:xfrm>
        </p:grpSpPr>
        <p:sp>
          <p:nvSpPr>
            <p:cNvPr id="4" name="ZoneTexte 3"/>
            <p:cNvSpPr txBox="1"/>
            <p:nvPr/>
          </p:nvSpPr>
          <p:spPr>
            <a:xfrm>
              <a:off x="194621" y="4686707"/>
              <a:ext cx="2199003" cy="2122251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7030A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Helvetica Light" charset="0"/>
                </a:rPr>
                <a:t>Science for Transboundary Multidisciplinary Assessment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 charset="0"/>
              </a:endParaRPr>
            </a:p>
          </p:txBody>
        </p:sp>
        <p:pic>
          <p:nvPicPr>
            <p:cNvPr id="55" name="Image 54" descr="sector_sc_ihp_en-color"/>
            <p:cNvPicPr/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53582" y="5629841"/>
              <a:ext cx="838973" cy="98967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7" name="Ellipse 56"/>
          <p:cNvSpPr/>
          <p:nvPr/>
        </p:nvSpPr>
        <p:spPr>
          <a:xfrm>
            <a:off x="6846143" y="3752385"/>
            <a:ext cx="770313" cy="721548"/>
          </a:xfrm>
          <a:prstGeom prst="ellips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74" name="Groupe 19"/>
          <p:cNvGrpSpPr>
            <a:grpSpLocks/>
          </p:cNvGrpSpPr>
          <p:nvPr/>
        </p:nvGrpSpPr>
        <p:grpSpPr bwMode="auto">
          <a:xfrm>
            <a:off x="4159707" y="1250985"/>
            <a:ext cx="1616186" cy="637857"/>
            <a:chOff x="-261875" y="4289033"/>
            <a:chExt cx="2891999" cy="1545515"/>
          </a:xfrm>
        </p:grpSpPr>
        <p:sp>
          <p:nvSpPr>
            <p:cNvPr id="78" name="Rectangle 77"/>
            <p:cNvSpPr/>
            <p:nvPr/>
          </p:nvSpPr>
          <p:spPr>
            <a:xfrm>
              <a:off x="994014" y="4490370"/>
              <a:ext cx="1545240" cy="134417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-261875" y="4289033"/>
              <a:ext cx="2891999" cy="8734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110130" tIns="0" rIns="0" bIns="0" spcCol="1270"/>
            <a:lstStyle/>
            <a:p>
              <a:pPr marL="0" marR="0" lvl="0" indent="0" algn="ctr" defTabSz="821818" rtl="0" eaLnBrk="1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Helvetica Light" charset="0"/>
                </a:rPr>
                <a:t>Trust-building</a:t>
              </a:r>
            </a:p>
            <a:p>
              <a:pPr marL="0" marR="0" lvl="0" indent="0" algn="ctr" defTabSz="821818" rtl="0" eaLnBrk="1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Stakeholders</a:t>
              </a:r>
              <a:r>
                <a:rPr kumimoji="0" lang="fr-FR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fr-FR" sz="11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mapping</a:t>
              </a:r>
              <a:r>
                <a:rPr kumimoji="0" lang="fr-FR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kumimoji="0" lang="fr-FR" sz="11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identifying</a:t>
              </a:r>
              <a:r>
                <a:rPr kumimoji="0" lang="fr-FR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issues</a:t>
              </a:r>
              <a:r>
                <a:rPr kumimoji="0" lang="fr-FR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fr-FR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and </a:t>
              </a:r>
              <a:r>
                <a:rPr kumimoji="0" lang="fr-FR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interests</a:t>
              </a:r>
              <a:endPara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 charset="0"/>
              </a:endParaRPr>
            </a:p>
          </p:txBody>
        </p:sp>
      </p:grpSp>
      <p:grpSp>
        <p:nvGrpSpPr>
          <p:cNvPr id="95" name="Groupe 19"/>
          <p:cNvGrpSpPr>
            <a:grpSpLocks/>
          </p:cNvGrpSpPr>
          <p:nvPr/>
        </p:nvGrpSpPr>
        <p:grpSpPr bwMode="auto">
          <a:xfrm>
            <a:off x="5613725" y="1981219"/>
            <a:ext cx="1874372" cy="554762"/>
            <a:chOff x="140575" y="4490370"/>
            <a:chExt cx="2891999" cy="1344178"/>
          </a:xfrm>
        </p:grpSpPr>
        <p:sp>
          <p:nvSpPr>
            <p:cNvPr id="96" name="Rectangle 95"/>
            <p:cNvSpPr/>
            <p:nvPr/>
          </p:nvSpPr>
          <p:spPr>
            <a:xfrm>
              <a:off x="994014" y="4490370"/>
              <a:ext cx="1545240" cy="134417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7" name="Rectangle 96"/>
            <p:cNvSpPr/>
            <p:nvPr/>
          </p:nvSpPr>
          <p:spPr>
            <a:xfrm>
              <a:off x="140575" y="4744044"/>
              <a:ext cx="2891999" cy="8734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110130" tIns="0" rIns="0" bIns="0" spcCol="127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Helvetica Light" charset="0"/>
                </a:rPr>
                <a:t>Capacity-building</a:t>
              </a:r>
              <a:r>
                <a:rPr kumimoji="0" lang="en-US" sz="1100" b="1" i="0" u="sng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Helvetica Light" charset="0"/>
                </a:rPr>
                <a:t> </a:t>
              </a:r>
              <a:br>
                <a:rPr kumimoji="0" lang="en-US" sz="1100" b="1" i="0" u="sng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Helvetica Light" charset="0"/>
                </a:rPr>
              </a:br>
              <a:r>
                <a:rPr kumimoji="0" lang="fr-FR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Helvetica Light" charset="0"/>
                </a:rPr>
                <a:t>T</a:t>
              </a:r>
              <a:r>
                <a:rPr kumimoji="0" lang="fr-FR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rainings on water </a:t>
              </a:r>
              <a:r>
                <a:rPr kumimoji="0" lang="fr-FR" sz="11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diplomacy</a:t>
              </a:r>
              <a:r>
                <a:rPr kumimoji="0" lang="fr-FR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(</a:t>
              </a:r>
              <a:r>
                <a:rPr kumimoji="0" lang="fr-FR" sz="11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multilevel</a:t>
              </a:r>
              <a:r>
                <a:rPr kumimoji="0" lang="fr-FR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fr-FR" sz="11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governance</a:t>
              </a:r>
              <a:r>
                <a:rPr kumimoji="0" lang="fr-FR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kumimoji="0" lang="fr-FR" sz="11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stakholder</a:t>
              </a:r>
              <a:r>
                <a:rPr kumimoji="0" lang="fr-FR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fr-FR" sz="11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linking</a:t>
              </a:r>
              <a:r>
                <a:rPr kumimoji="0" lang="fr-FR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)</a:t>
              </a:r>
              <a:endPara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 charset="0"/>
              </a:endParaRPr>
            </a:p>
          </p:txBody>
        </p:sp>
      </p:grpSp>
      <p:grpSp>
        <p:nvGrpSpPr>
          <p:cNvPr id="98" name="Groupe 19"/>
          <p:cNvGrpSpPr>
            <a:grpSpLocks/>
          </p:cNvGrpSpPr>
          <p:nvPr/>
        </p:nvGrpSpPr>
        <p:grpSpPr bwMode="auto">
          <a:xfrm>
            <a:off x="7125579" y="2766077"/>
            <a:ext cx="1896392" cy="637857"/>
            <a:chOff x="-261875" y="4289033"/>
            <a:chExt cx="2891999" cy="1545515"/>
          </a:xfrm>
        </p:grpSpPr>
        <p:sp>
          <p:nvSpPr>
            <p:cNvPr id="99" name="Rectangle 98"/>
            <p:cNvSpPr/>
            <p:nvPr/>
          </p:nvSpPr>
          <p:spPr>
            <a:xfrm>
              <a:off x="994014" y="4490370"/>
              <a:ext cx="1545240" cy="134417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0" name="Rectangle 99"/>
            <p:cNvSpPr/>
            <p:nvPr/>
          </p:nvSpPr>
          <p:spPr>
            <a:xfrm>
              <a:off x="-261875" y="4289033"/>
              <a:ext cx="2891999" cy="8734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110130" tIns="0" rIns="0" bIns="0" spcCol="127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Helvetica Light" charset="0"/>
                </a:rPr>
                <a:t>Consensus-building</a:t>
              </a:r>
              <a:endParaRPr kumimoji="0" lang="en-US" sz="1100" b="1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Trebuchet MS" pitchFamily="34" charset="0"/>
                  <a:cs typeface="Trebuchet MS" pitchFamily="34" charset="0"/>
                  <a:sym typeface="Trebuchet MS" pitchFamily="34" charset="0"/>
                </a:rPr>
                <a:t>Better </a:t>
              </a:r>
              <a:r>
                <a:rPr kumimoji="0" lang="en-US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Trebuchet MS" pitchFamily="34" charset="0"/>
                  <a:cs typeface="Trebuchet MS" pitchFamily="34" charset="0"/>
                  <a:sym typeface="Trebuchet MS" pitchFamily="34" charset="0"/>
                </a:rPr>
                <a:t>understanding of water cooperation </a:t>
              </a:r>
              <a:r>
                <a:rPr kumimoji="0" lang="en-US" alt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Trebuchet MS" pitchFamily="34" charset="0"/>
                  <a:cs typeface="Trebuchet MS" pitchFamily="34" charset="0"/>
                  <a:sym typeface="Trebuchet MS" pitchFamily="34" charset="0"/>
                </a:rPr>
                <a:t>benefits to </a:t>
              </a:r>
              <a:r>
                <a:rPr kumimoji="0" lang="en-US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Trebuchet MS" pitchFamily="34" charset="0"/>
                  <a:cs typeface="Trebuchet MS" pitchFamily="34" charset="0"/>
                  <a:sym typeface="Trebuchet MS" pitchFamily="34" charset="0"/>
                </a:rPr>
                <a:t>stakeholders at national (e.g. Governments, Diplomats) and </a:t>
              </a:r>
              <a:r>
                <a:rPr kumimoji="0" lang="en-US" alt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Trebuchet MS" pitchFamily="34" charset="0"/>
                  <a:cs typeface="Trebuchet MS" pitchFamily="34" charset="0"/>
                  <a:sym typeface="Trebuchet MS" pitchFamily="34" charset="0"/>
                </a:rPr>
                <a:t>local level  </a:t>
              </a:r>
              <a:r>
                <a:rPr kumimoji="0" lang="en-US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Trebuchet MS" pitchFamily="34" charset="0"/>
                  <a:cs typeface="Trebuchet MS" pitchFamily="34" charset="0"/>
                  <a:sym typeface="Trebuchet MS" pitchFamily="34" charset="0"/>
                </a:rPr>
                <a:t>(e.g. Farmers</a:t>
              </a:r>
              <a:r>
                <a:rPr kumimoji="0" lang="en-US" alt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Trebuchet MS" pitchFamily="34" charset="0"/>
                  <a:cs typeface="Trebuchet MS" pitchFamily="34" charset="0"/>
                  <a:sym typeface="Trebuchet MS" pitchFamily="34" charset="0"/>
                </a:rPr>
                <a:t>)</a:t>
              </a:r>
              <a:endPara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Trebuchet MS" pitchFamily="34" charset="0"/>
                <a:cs typeface="Trebuchet MS" pitchFamily="34" charset="0"/>
                <a:sym typeface="Trebuchet MS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1" name="Groupe 100"/>
          <p:cNvGrpSpPr/>
          <p:nvPr/>
        </p:nvGrpSpPr>
        <p:grpSpPr>
          <a:xfrm>
            <a:off x="150178" y="260534"/>
            <a:ext cx="4099190" cy="1391091"/>
            <a:chOff x="7294747" y="3132933"/>
            <a:chExt cx="3182755" cy="3924732"/>
          </a:xfrm>
        </p:grpSpPr>
        <p:sp>
          <p:nvSpPr>
            <p:cNvPr id="102" name="Rectangle à coins arrondis 101"/>
            <p:cNvSpPr/>
            <p:nvPr/>
          </p:nvSpPr>
          <p:spPr>
            <a:xfrm>
              <a:off x="7294747" y="3132933"/>
              <a:ext cx="3182755" cy="392473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03" name="Groupe 23"/>
            <p:cNvGrpSpPr>
              <a:grpSpLocks/>
            </p:cNvGrpSpPr>
            <p:nvPr/>
          </p:nvGrpSpPr>
          <p:grpSpPr bwMode="auto">
            <a:xfrm>
              <a:off x="7315657" y="3273747"/>
              <a:ext cx="3034455" cy="2203126"/>
              <a:chOff x="599902" y="4285175"/>
              <a:chExt cx="2134159" cy="1549373"/>
            </a:xfrm>
          </p:grpSpPr>
          <p:sp>
            <p:nvSpPr>
              <p:cNvPr id="104" name="Rectangle 103"/>
              <p:cNvSpPr/>
              <p:nvPr/>
            </p:nvSpPr>
            <p:spPr>
              <a:xfrm>
                <a:off x="994014" y="4490370"/>
                <a:ext cx="1545240" cy="1344178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05" name="Rectangle 104"/>
              <p:cNvSpPr/>
              <p:nvPr/>
            </p:nvSpPr>
            <p:spPr>
              <a:xfrm>
                <a:off x="599902" y="4285175"/>
                <a:ext cx="2134159" cy="134417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110130" tIns="0" rIns="0" bIns="0"/>
              <a:lstStyle>
                <a:lvl1pPr defTabSz="820738" eaLnBrk="0" hangingPunct="0">
                  <a:defRPr sz="3600">
                    <a:solidFill>
                      <a:srgbClr val="000000"/>
                    </a:solidFill>
                    <a:latin typeface="Helvetica Light" pitchFamily="2" charset="0"/>
                    <a:ea typeface="Helvetica Light" pitchFamily="2" charset="0"/>
                    <a:cs typeface="Helvetica Light" pitchFamily="2" charset="0"/>
                    <a:sym typeface="Helvetica Light" pitchFamily="2" charset="0"/>
                  </a:defRPr>
                </a:lvl1pPr>
                <a:lvl2pPr defTabSz="820738" eaLnBrk="0" hangingPunct="0">
                  <a:defRPr sz="3600">
                    <a:solidFill>
                      <a:srgbClr val="000000"/>
                    </a:solidFill>
                    <a:latin typeface="Helvetica Light" pitchFamily="2" charset="0"/>
                    <a:ea typeface="Helvetica Light" pitchFamily="2" charset="0"/>
                    <a:cs typeface="Helvetica Light" pitchFamily="2" charset="0"/>
                    <a:sym typeface="Helvetica Light" pitchFamily="2" charset="0"/>
                  </a:defRPr>
                </a:lvl2pPr>
                <a:lvl3pPr defTabSz="820738" eaLnBrk="0" hangingPunct="0">
                  <a:defRPr sz="3600">
                    <a:solidFill>
                      <a:srgbClr val="000000"/>
                    </a:solidFill>
                    <a:latin typeface="Helvetica Light" pitchFamily="2" charset="0"/>
                    <a:ea typeface="Helvetica Light" pitchFamily="2" charset="0"/>
                    <a:cs typeface="Helvetica Light" pitchFamily="2" charset="0"/>
                    <a:sym typeface="Helvetica Light" pitchFamily="2" charset="0"/>
                  </a:defRPr>
                </a:lvl3pPr>
                <a:lvl4pPr defTabSz="820738" eaLnBrk="0" hangingPunct="0">
                  <a:defRPr sz="3600">
                    <a:solidFill>
                      <a:srgbClr val="000000"/>
                    </a:solidFill>
                    <a:latin typeface="Helvetica Light" pitchFamily="2" charset="0"/>
                    <a:ea typeface="Helvetica Light" pitchFamily="2" charset="0"/>
                    <a:cs typeface="Helvetica Light" pitchFamily="2" charset="0"/>
                    <a:sym typeface="Helvetica Light" pitchFamily="2" charset="0"/>
                  </a:defRPr>
                </a:lvl4pPr>
                <a:lvl5pPr defTabSz="820738" eaLnBrk="0" hangingPunct="0">
                  <a:defRPr sz="3600">
                    <a:solidFill>
                      <a:srgbClr val="000000"/>
                    </a:solidFill>
                    <a:latin typeface="Helvetica Light" pitchFamily="2" charset="0"/>
                    <a:ea typeface="Helvetica Light" pitchFamily="2" charset="0"/>
                    <a:cs typeface="Helvetica Light" pitchFamily="2" charset="0"/>
                    <a:sym typeface="Helvetica Light" pitchFamily="2" charset="0"/>
                  </a:defRPr>
                </a:lvl5pPr>
                <a:lvl6pPr marL="1371600" indent="914400" defTabSz="82073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000000"/>
                    </a:solidFill>
                    <a:latin typeface="Helvetica Light" pitchFamily="2" charset="0"/>
                    <a:ea typeface="Helvetica Light" pitchFamily="2" charset="0"/>
                    <a:cs typeface="Helvetica Light" pitchFamily="2" charset="0"/>
                    <a:sym typeface="Helvetica Light" pitchFamily="2" charset="0"/>
                  </a:defRPr>
                </a:lvl6pPr>
                <a:lvl7pPr marL="1828800" indent="914400" defTabSz="82073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000000"/>
                    </a:solidFill>
                    <a:latin typeface="Helvetica Light" pitchFamily="2" charset="0"/>
                    <a:ea typeface="Helvetica Light" pitchFamily="2" charset="0"/>
                    <a:cs typeface="Helvetica Light" pitchFamily="2" charset="0"/>
                    <a:sym typeface="Helvetica Light" pitchFamily="2" charset="0"/>
                  </a:defRPr>
                </a:lvl7pPr>
                <a:lvl8pPr marL="2286000" indent="914400" defTabSz="82073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000000"/>
                    </a:solidFill>
                    <a:latin typeface="Helvetica Light" pitchFamily="2" charset="0"/>
                    <a:ea typeface="Helvetica Light" pitchFamily="2" charset="0"/>
                    <a:cs typeface="Helvetica Light" pitchFamily="2" charset="0"/>
                    <a:sym typeface="Helvetica Light" pitchFamily="2" charset="0"/>
                  </a:defRPr>
                </a:lvl8pPr>
                <a:lvl9pPr marL="2743200" indent="914400" defTabSz="82073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000000"/>
                    </a:solidFill>
                    <a:latin typeface="Helvetica Light" pitchFamily="2" charset="0"/>
                    <a:ea typeface="Helvetica Light" pitchFamily="2" charset="0"/>
                    <a:cs typeface="Helvetica Light" pitchFamily="2" charset="0"/>
                    <a:sym typeface="Helvetica Light" pitchFamily="2" charset="0"/>
                  </a:defRPr>
                </a:lvl9pPr>
              </a:lstStyle>
              <a:p>
                <a:pPr marL="0" marR="0" lvl="0" indent="0" algn="ctr" defTabSz="820738" rtl="0" eaLnBrk="0" fontAlgn="auto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1" i="0" u="sng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Trebuchet MS" pitchFamily="34" charset="0"/>
                    <a:cs typeface="Trebuchet MS" pitchFamily="34" charset="0"/>
                    <a:sym typeface="Trebuchet MS" pitchFamily="34" charset="0"/>
                  </a:rPr>
                  <a:t>Starting point (GGRETA Phase 1) </a:t>
                </a:r>
              </a:p>
              <a:p>
                <a:pPr marL="0" marR="0" lvl="0" indent="0" algn="ctr" defTabSz="820738" rtl="0" eaLnBrk="0" fontAlgn="auto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800" b="1" i="0" u="sng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Trebuchet MS" pitchFamily="34" charset="0"/>
                  <a:cs typeface="Trebuchet MS" pitchFamily="34" charset="0"/>
                  <a:sym typeface="Trebuchet MS" pitchFamily="34" charset="0"/>
                </a:endParaRPr>
              </a:p>
              <a:p>
                <a:pPr marL="285750" marR="0" lvl="0" indent="-285750" algn="l" defTabSz="820738" rtl="0" eaLnBrk="0" fontAlgn="auto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altLang="en-US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Trebuchet MS" pitchFamily="34" charset="0"/>
                    <a:cs typeface="Trebuchet MS" pitchFamily="34" charset="0"/>
                    <a:sym typeface="Trebuchet MS" pitchFamily="34" charset="0"/>
                  </a:rPr>
                  <a:t>In-depth Transboundary</a:t>
                </a:r>
                <a:r>
                  <a:rPr kumimoji="0" lang="en-US" altLang="en-US" sz="14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Trebuchet MS" pitchFamily="34" charset="0"/>
                    <a:cs typeface="Trebuchet MS" pitchFamily="34" charset="0"/>
                    <a:sym typeface="Trebuchet MS" pitchFamily="34" charset="0"/>
                  </a:rPr>
                  <a:t> </a:t>
                </a:r>
                <a:r>
                  <a:rPr lang="en-US" altLang="en-US" sz="1400" noProof="0" dirty="0" smtClean="0">
                    <a:solidFill>
                      <a:prstClr val="white"/>
                    </a:solidFill>
                    <a:latin typeface="Calibri"/>
                    <a:ea typeface="Trebuchet MS" pitchFamily="34" charset="0"/>
                    <a:cs typeface="Trebuchet MS" pitchFamily="34" charset="0"/>
                    <a:sym typeface="Trebuchet MS" pitchFamily="34" charset="0"/>
                  </a:rPr>
                  <a:t>M</a:t>
                </a:r>
                <a:r>
                  <a:rPr kumimoji="0" lang="en-US" altLang="en-US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Trebuchet MS" pitchFamily="34" charset="0"/>
                    <a:cs typeface="Trebuchet MS" pitchFamily="34" charset="0"/>
                    <a:sym typeface="Trebuchet MS" pitchFamily="34" charset="0"/>
                  </a:rPr>
                  <a:t>ultidisciplinary Assessment</a:t>
                </a:r>
              </a:p>
              <a:p>
                <a:pPr marL="285750" marR="0" lvl="0" indent="-285750" algn="l" defTabSz="820738" rtl="0" eaLnBrk="0" fontAlgn="auto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altLang="en-US" sz="1400" dirty="0" smtClean="0">
                    <a:solidFill>
                      <a:prstClr val="white"/>
                    </a:solidFill>
                    <a:latin typeface="Calibri"/>
                    <a:ea typeface="Trebuchet MS" pitchFamily="34" charset="0"/>
                    <a:cs typeface="Trebuchet MS" pitchFamily="34" charset="0"/>
                    <a:sym typeface="Trebuchet MS" pitchFamily="34" charset="0"/>
                  </a:rPr>
                  <a:t>F</a:t>
                </a:r>
                <a:r>
                  <a:rPr kumimoji="0" lang="en-US" altLang="en-US" sz="14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Trebuchet MS" pitchFamily="34" charset="0"/>
                    <a:cs typeface="Trebuchet MS" pitchFamily="34" charset="0"/>
                    <a:sym typeface="Trebuchet MS" pitchFamily="34" charset="0"/>
                  </a:rPr>
                  <a:t>ramework</a:t>
                </a:r>
                <a:r>
                  <a:rPr kumimoji="0" lang="en-US" altLang="en-US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Trebuchet MS" pitchFamily="34" charset="0"/>
                    <a:cs typeface="Trebuchet MS" pitchFamily="34" charset="0"/>
                    <a:sym typeface="Trebuchet MS" pitchFamily="34" charset="0"/>
                  </a:rPr>
                  <a:t> </a:t>
                </a:r>
                <a:r>
                  <a:rPr kumimoji="0" lang="en-US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Trebuchet MS" pitchFamily="34" charset="0"/>
                    <a:cs typeface="Trebuchet MS" pitchFamily="34" charset="0"/>
                    <a:sym typeface="Trebuchet MS" pitchFamily="34" charset="0"/>
                  </a:rPr>
                  <a:t>for dialogue on </a:t>
                </a:r>
                <a:r>
                  <a:rPr kumimoji="0" lang="en-US" altLang="en-US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Trebuchet MS" pitchFamily="34" charset="0"/>
                    <a:cs typeface="Trebuchet MS" pitchFamily="34" charset="0"/>
                    <a:sym typeface="Trebuchet MS" pitchFamily="34" charset="0"/>
                  </a:rPr>
                  <a:t>transboundary </a:t>
                </a:r>
                <a:r>
                  <a:rPr kumimoji="0" lang="en-US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Trebuchet MS" pitchFamily="34" charset="0"/>
                    <a:cs typeface="Trebuchet MS" pitchFamily="34" charset="0"/>
                    <a:sym typeface="Trebuchet MS" pitchFamily="34" charset="0"/>
                  </a:rPr>
                  <a:t>aquifers </a:t>
                </a:r>
                <a:r>
                  <a:rPr kumimoji="0" lang="en-US" altLang="en-US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Trebuchet MS" pitchFamily="34" charset="0"/>
                    <a:cs typeface="Trebuchet MS" pitchFamily="34" charset="0"/>
                    <a:sym typeface="Trebuchet MS" pitchFamily="34" charset="0"/>
                  </a:rPr>
                  <a:t>management: “STAS family” </a:t>
                </a:r>
                <a:endPara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Trebuchet MS" pitchFamily="34" charset="0"/>
                  <a:cs typeface="Trebuchet MS" pitchFamily="34" charset="0"/>
                  <a:sym typeface="Trebuchet MS" pitchFamily="34" charset="0"/>
                </a:endParaRPr>
              </a:p>
            </p:txBody>
          </p:sp>
        </p:grpSp>
      </p:grpSp>
      <p:sp>
        <p:nvSpPr>
          <p:cNvPr id="62" name="Ellipse 61"/>
          <p:cNvSpPr/>
          <p:nvPr/>
        </p:nvSpPr>
        <p:spPr>
          <a:xfrm>
            <a:off x="5134420" y="4342862"/>
            <a:ext cx="554562" cy="534856"/>
          </a:xfrm>
          <a:prstGeom prst="ellips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9" name="Rectangle 88"/>
          <p:cNvSpPr/>
          <p:nvPr/>
        </p:nvSpPr>
        <p:spPr bwMode="auto">
          <a:xfrm>
            <a:off x="346" y="1948495"/>
            <a:ext cx="2063886" cy="51220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110130" tIns="0" rIns="0" bIns="0" spcCol="1270"/>
          <a:lstStyle/>
          <a:p>
            <a:pPr marL="0" marR="0" lvl="0" indent="0" algn="ctr" defTabSz="821818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 charset="0"/>
              </a:rPr>
              <a:t>Capacity</a:t>
            </a:r>
            <a:r>
              <a:rPr lang="fr-FR" sz="1100" b="1" u="sng" dirty="0" smtClean="0">
                <a:solidFill>
                  <a:srgbClr val="7030A0"/>
                </a:solidFill>
                <a:latin typeface="Calibri"/>
                <a:sym typeface="Helvetica Light" charset="0"/>
              </a:rPr>
              <a:t>-building modules: « training for </a:t>
            </a:r>
            <a:r>
              <a:rPr lang="fr-FR" sz="1100" b="1" u="sng" dirty="0" err="1" smtClean="0">
                <a:solidFill>
                  <a:srgbClr val="7030A0"/>
                </a:solidFill>
                <a:latin typeface="Calibri"/>
                <a:sym typeface="Helvetica Light" charset="0"/>
              </a:rPr>
              <a:t>trainers</a:t>
            </a:r>
            <a:r>
              <a:rPr lang="fr-FR" sz="1100" b="1" u="sng" dirty="0" smtClean="0">
                <a:solidFill>
                  <a:srgbClr val="7030A0"/>
                </a:solidFill>
                <a:latin typeface="Calibri"/>
                <a:sym typeface="Helvetica Light" charset="0"/>
              </a:rPr>
              <a:t> » </a:t>
            </a:r>
            <a:r>
              <a:rPr lang="fr-FR" sz="1100" b="1" u="sng" dirty="0" err="1" smtClean="0">
                <a:solidFill>
                  <a:srgbClr val="7030A0"/>
                </a:solidFill>
                <a:latin typeface="Calibri"/>
                <a:sym typeface="Helvetica Light" charset="0"/>
              </a:rPr>
              <a:t>approach</a:t>
            </a:r>
            <a:r>
              <a:rPr lang="fr-FR" sz="1100" b="1" u="sng" dirty="0" smtClean="0">
                <a:solidFill>
                  <a:srgbClr val="7030A0"/>
                </a:solidFill>
                <a:latin typeface="Calibri"/>
                <a:sym typeface="Helvetica Light" charset="0"/>
              </a:rPr>
              <a:t> for </a:t>
            </a:r>
            <a:r>
              <a:rPr lang="fr-FR" sz="1100" b="1" u="sng" dirty="0" err="1" smtClean="0">
                <a:solidFill>
                  <a:srgbClr val="7030A0"/>
                </a:solidFill>
                <a:latin typeface="Calibri"/>
                <a:sym typeface="Helvetica Light" charset="0"/>
              </a:rPr>
              <a:t>replication</a:t>
            </a:r>
            <a:endParaRPr lang="fr-FR" sz="1100" b="1" u="sng" dirty="0" smtClean="0">
              <a:solidFill>
                <a:srgbClr val="7030A0"/>
              </a:solidFill>
              <a:latin typeface="Calibri"/>
              <a:sym typeface="Helvetica Light" charset="0"/>
            </a:endParaRPr>
          </a:p>
          <a:p>
            <a:pPr marL="171450" lvl="0" indent="-171450" defTabSz="821818" hangingPunct="0">
              <a:buFontTx/>
              <a:buChar char="-"/>
              <a:defRPr/>
            </a:pPr>
            <a:r>
              <a:rPr lang="fr-FR" sz="11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sym typeface="Helvetica Light" charset="0"/>
              </a:rPr>
              <a:t>Modelling</a:t>
            </a:r>
            <a:endParaRPr lang="fr-FR" sz="1100" dirty="0" smtClean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sym typeface="Helvetica Light" charset="0"/>
            </a:endParaRPr>
          </a:p>
          <a:p>
            <a:pPr marL="171450" lvl="0" indent="-171450" defTabSz="821818" hangingPunct="0">
              <a:buFontTx/>
              <a:buChar char="-"/>
              <a:defRPr/>
            </a:pPr>
            <a:r>
              <a:rPr lang="fr-FR" sz="11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sym typeface="Helvetica Light" charset="0"/>
              </a:rPr>
              <a:t>Groundwater </a:t>
            </a:r>
            <a:r>
              <a:rPr lang="fr-FR" sz="11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sym typeface="Helvetica Light" charset="0"/>
              </a:rPr>
              <a:t>governance</a:t>
            </a:r>
            <a:endParaRPr lang="fr-FR" sz="1100" dirty="0" smtClean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sym typeface="Helvetica Light" charset="0"/>
            </a:endParaRPr>
          </a:p>
          <a:p>
            <a:pPr marL="171450" lvl="0" indent="-171450" defTabSz="821818" hangingPunct="0">
              <a:buFontTx/>
              <a:buChar char="-"/>
              <a:defRPr/>
            </a:pPr>
            <a:r>
              <a:rPr lang="fr-FR" sz="11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sym typeface="Helvetica Light" charset="0"/>
              </a:rPr>
              <a:t>Gender</a:t>
            </a:r>
            <a:endParaRPr lang="fr-FR" sz="1100" dirty="0" smtClean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sym typeface="Helvetica Light" charset="0"/>
            </a:endParaRPr>
          </a:p>
          <a:p>
            <a:pPr marL="171450" lvl="0" indent="-171450" defTabSz="821818" hangingPunct="0">
              <a:buFontTx/>
              <a:buChar char="-"/>
              <a:defRPr/>
            </a:pPr>
            <a:r>
              <a:rPr lang="fr-FR" sz="11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sym typeface="Helvetica Light" charset="0"/>
              </a:rPr>
              <a:t>International and </a:t>
            </a:r>
            <a:r>
              <a:rPr lang="fr-FR" sz="11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sym typeface="Helvetica Light" charset="0"/>
              </a:rPr>
              <a:t>domestic</a:t>
            </a:r>
            <a:r>
              <a:rPr lang="fr-FR" sz="11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sym typeface="Helvetica Light" charset="0"/>
              </a:rPr>
              <a:t> water </a:t>
            </a:r>
            <a:r>
              <a:rPr lang="fr-FR" sz="11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sym typeface="Helvetica Light" charset="0"/>
              </a:rPr>
              <a:t>law</a:t>
            </a:r>
            <a:endParaRPr kumimoji="0" lang="en-US" sz="1100" b="1" i="0" u="sng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  <a:sym typeface="Helvetica Light" charset="0"/>
            </a:endParaRPr>
          </a:p>
        </p:txBody>
      </p:sp>
      <p:grpSp>
        <p:nvGrpSpPr>
          <p:cNvPr id="94" name="Groupe 19"/>
          <p:cNvGrpSpPr>
            <a:grpSpLocks/>
          </p:cNvGrpSpPr>
          <p:nvPr/>
        </p:nvGrpSpPr>
        <p:grpSpPr bwMode="auto">
          <a:xfrm>
            <a:off x="67836" y="4550557"/>
            <a:ext cx="4564207" cy="637857"/>
            <a:chOff x="-261875" y="4289033"/>
            <a:chExt cx="2891999" cy="1545515"/>
          </a:xfrm>
        </p:grpSpPr>
        <p:sp>
          <p:nvSpPr>
            <p:cNvPr id="106" name="Rectangle 105"/>
            <p:cNvSpPr/>
            <p:nvPr/>
          </p:nvSpPr>
          <p:spPr>
            <a:xfrm>
              <a:off x="994014" y="4490370"/>
              <a:ext cx="1545240" cy="134417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8" name="Rectangle 107"/>
            <p:cNvSpPr/>
            <p:nvPr/>
          </p:nvSpPr>
          <p:spPr>
            <a:xfrm>
              <a:off x="-261875" y="4289033"/>
              <a:ext cx="2891999" cy="8734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110130" tIns="0" rIns="0" bIns="0" spcCol="1270"/>
            <a:lstStyle/>
            <a:p>
              <a:pPr marL="0" marR="0" lvl="0" indent="0" algn="ctr" defTabSz="821818" rtl="0" eaLnBrk="1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 charset="0"/>
              </a:endParaRPr>
            </a:p>
          </p:txBody>
        </p:sp>
      </p:grpSp>
      <p:sp>
        <p:nvSpPr>
          <p:cNvPr id="109" name="Ellipse 108"/>
          <p:cNvSpPr/>
          <p:nvPr/>
        </p:nvSpPr>
        <p:spPr>
          <a:xfrm>
            <a:off x="5487709" y="2635431"/>
            <a:ext cx="439648" cy="467510"/>
          </a:xfrm>
          <a:prstGeom prst="ellips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71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110" y="4179680"/>
            <a:ext cx="1155690" cy="57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6586" y="3981826"/>
            <a:ext cx="40580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82181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 charset="0"/>
              </a:rPr>
              <a:t>Development</a:t>
            </a:r>
            <a:r>
              <a:rPr kumimoji="0" lang="fr-FR" sz="1100" b="1" i="0" u="sng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 charset="0"/>
              </a:rPr>
              <a:t> and upgrade of </a:t>
            </a:r>
            <a:r>
              <a:rPr kumimoji="0" lang="fr-FR" sz="11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 charset="0"/>
              </a:rPr>
              <a:t>innovative</a:t>
            </a:r>
            <a:r>
              <a:rPr kumimoji="0" lang="fr-FR" sz="1100" b="1" i="0" u="sng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 charset="0"/>
              </a:rPr>
              <a:t> </a:t>
            </a:r>
            <a:r>
              <a:rPr kumimoji="0" lang="fr-FR" sz="1100" b="1" i="0" u="sng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 charset="0"/>
              </a:rPr>
              <a:t>t</a:t>
            </a:r>
            <a:r>
              <a:rPr kumimoji="0" lang="fr-FR" sz="11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 charset="0"/>
              </a:rPr>
              <a:t>ools</a:t>
            </a:r>
            <a:r>
              <a:rPr kumimoji="0" lang="fr-FR" sz="1100" b="1" i="0" u="sng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 charset="0"/>
              </a:rPr>
              <a:t>: the STAS model</a:t>
            </a:r>
            <a:endParaRPr kumimoji="0" lang="fr-FR" sz="1100" b="1" i="0" u="sng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  <a:sym typeface="Helvetica Light" charset="0"/>
            </a:endParaRPr>
          </a:p>
          <a:p>
            <a:pPr marL="171450" marR="0" lvl="0" indent="-171450" algn="l" defTabSz="82181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 charset="0"/>
              </a:rPr>
              <a:t>Information 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 charset="0"/>
              </a:rPr>
              <a:t>Management </a:t>
            </a:r>
            <a:r>
              <a:rPr kumimoji="0" lang="fr-FR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 charset="0"/>
              </a:rPr>
              <a:t>Systems</a:t>
            </a:r>
            <a:endParaRPr kumimoji="0" lang="fr-FR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  <a:sym typeface="Helvetica Light" charset="0"/>
            </a:endParaRPr>
          </a:p>
          <a:p>
            <a:pPr marL="171450" marR="0" lvl="0" indent="-171450" algn="l" defTabSz="82181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sz="11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  <a:sym typeface="Helvetica Light" charset="0"/>
              </a:rPr>
              <a:t>Update of joint </a:t>
            </a:r>
            <a:r>
              <a:rPr lang="fr-FR" sz="11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  <a:sym typeface="Helvetica Light" charset="0"/>
              </a:rPr>
              <a:t>database</a:t>
            </a:r>
            <a:endParaRPr lang="fr-FR" sz="11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sym typeface="Helvetica Light" charset="0"/>
            </a:endParaRPr>
          </a:p>
          <a:p>
            <a:pPr marL="171450" marR="0" lvl="0" indent="-171450" algn="l" defTabSz="82181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sz="11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  <a:sym typeface="Helvetica Light" charset="0"/>
              </a:rPr>
              <a:t>Data collection </a:t>
            </a:r>
            <a:r>
              <a:rPr lang="fr-FR" sz="11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  <a:sym typeface="Helvetica Light" charset="0"/>
              </a:rPr>
              <a:t>protocols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  <a:sym typeface="Helvetica Light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37330" y="4479565"/>
            <a:ext cx="1655266" cy="549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821818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sng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 charset="0"/>
              </a:rPr>
              <a:t>Multi-Country </a:t>
            </a:r>
            <a:r>
              <a:rPr kumimoji="0" lang="en-US" sz="1100" b="1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 charset="0"/>
              </a:rPr>
              <a:t/>
            </a:r>
            <a:br>
              <a:rPr kumimoji="0" lang="en-US" sz="1100" b="1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 charset="0"/>
              </a:rPr>
            </a:br>
            <a:r>
              <a:rPr kumimoji="0" lang="en-US" sz="1100" b="1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 charset="0"/>
              </a:rPr>
              <a:t>Co-operation Mechanisms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71443" y="3456368"/>
            <a:ext cx="328886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82181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100" b="1" u="sng" dirty="0">
                <a:solidFill>
                  <a:srgbClr val="7030A0"/>
                </a:solidFill>
                <a:latin typeface="Calibri"/>
                <a:sym typeface="Helvetica Light" charset="0"/>
              </a:rPr>
              <a:t>R</a:t>
            </a:r>
            <a:r>
              <a:rPr kumimoji="0" lang="fr-FR" sz="11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 charset="0"/>
              </a:rPr>
              <a:t>efinement</a:t>
            </a:r>
            <a:r>
              <a:rPr kumimoji="0" lang="fr-FR" sz="1100" b="1" i="0" u="sng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 charset="0"/>
              </a:rPr>
              <a:t> of</a:t>
            </a:r>
            <a:r>
              <a:rPr kumimoji="0" lang="fr-FR" sz="1100" b="1" i="0" u="sng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 charset="0"/>
              </a:rPr>
              <a:t> GGRETA Phase 1 </a:t>
            </a:r>
            <a:r>
              <a:rPr kumimoji="0" lang="fr-FR" sz="1100" b="1" i="0" u="sng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 charset="0"/>
              </a:rPr>
              <a:t>assessments</a:t>
            </a:r>
            <a:endParaRPr kumimoji="0" lang="fr-FR" sz="1100" b="1" i="0" u="sng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  <a:sym typeface="Helvetica Light" charset="0"/>
            </a:endParaRPr>
          </a:p>
        </p:txBody>
      </p:sp>
      <p:sp>
        <p:nvSpPr>
          <p:cNvPr id="50" name="Ellipse 49"/>
          <p:cNvSpPr/>
          <p:nvPr/>
        </p:nvSpPr>
        <p:spPr>
          <a:xfrm>
            <a:off x="4140825" y="3762462"/>
            <a:ext cx="454190" cy="473153"/>
          </a:xfrm>
          <a:prstGeom prst="ellips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258751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-200180" y="2924944"/>
            <a:ext cx="92324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1" algn="ct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 smtClean="0">
                <a:solidFill>
                  <a:srgbClr val="336699"/>
                </a:solidFill>
                <a:latin typeface="+mj-lt"/>
              </a:rPr>
              <a:t>Thank you for your attention!</a:t>
            </a:r>
          </a:p>
          <a:p>
            <a:pPr marR="0" lvl="1" algn="ct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800" b="1" dirty="0">
              <a:solidFill>
                <a:srgbClr val="336699"/>
              </a:solidFill>
              <a:latin typeface="+mj-lt"/>
            </a:endParaRPr>
          </a:p>
          <a:p>
            <a:pPr marR="0" lvl="1" algn="ct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 err="1" smtClean="0">
                <a:solidFill>
                  <a:srgbClr val="336699"/>
                </a:solidFill>
                <a:latin typeface="+mj-lt"/>
              </a:rPr>
              <a:t>t.carvalho-resende@unesco.org</a:t>
            </a:r>
            <a:endParaRPr kumimoji="0" lang="en-US" sz="2800" b="1" u="none" strike="noStrike" kern="1200" cap="none" spc="0" normalizeH="0" baseline="0" noProof="0" dirty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>
            <a:off x="475482" y="6443608"/>
            <a:ext cx="684076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 flipV="1">
            <a:off x="463575" y="6792567"/>
            <a:ext cx="6848697" cy="2744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6062680"/>
            <a:ext cx="1383594" cy="79532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6508365"/>
            <a:ext cx="5829300" cy="25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68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9"/>
          <p:cNvSpPr>
            <a:spLocks noChangeShapeType="1"/>
          </p:cNvSpPr>
          <p:nvPr/>
        </p:nvSpPr>
        <p:spPr bwMode="auto">
          <a:xfrm>
            <a:off x="467544" y="6237312"/>
            <a:ext cx="808990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459607" y="6681812"/>
            <a:ext cx="8105775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grpSp>
        <p:nvGrpSpPr>
          <p:cNvPr id="10" name="Groupe 9"/>
          <p:cNvGrpSpPr/>
          <p:nvPr/>
        </p:nvGrpSpPr>
        <p:grpSpPr>
          <a:xfrm>
            <a:off x="395536" y="6345225"/>
            <a:ext cx="8461151" cy="285750"/>
            <a:chOff x="251520" y="3356992"/>
            <a:chExt cx="8461151" cy="285750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1520" y="3356992"/>
              <a:ext cx="6877050" cy="285750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36296" y="3380804"/>
              <a:ext cx="1476375" cy="238125"/>
            </a:xfrm>
            <a:prstGeom prst="rect">
              <a:avLst/>
            </a:prstGeom>
          </p:spPr>
        </p:pic>
      </p:grp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475482" y="692696"/>
            <a:ext cx="808990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14" name="Title 3"/>
          <p:cNvSpPr>
            <a:spLocks noGrp="1"/>
          </p:cNvSpPr>
          <p:nvPr>
            <p:ph type="title"/>
          </p:nvPr>
        </p:nvSpPr>
        <p:spPr>
          <a:xfrm>
            <a:off x="475482" y="187259"/>
            <a:ext cx="8229600" cy="418058"/>
          </a:xfrm>
        </p:spPr>
        <p:txBody>
          <a:bodyPr/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rebuchet MS Bold" charset="0"/>
                <a:sym typeface="Trebuchet MS Bold" charset="0"/>
              </a:rPr>
              <a:t>GGRETA Phase 2 –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rebuchet MS Bold" charset="0"/>
                <a:sym typeface="Trebuchet MS Bold" charset="0"/>
              </a:rPr>
              <a:t>Outcomes</a:t>
            </a:r>
            <a:endParaRPr lang="en-GB" sz="2400" dirty="0"/>
          </a:p>
        </p:txBody>
      </p:sp>
      <p:sp>
        <p:nvSpPr>
          <p:cNvPr id="13" name="Rectangle 12"/>
          <p:cNvSpPr/>
          <p:nvPr/>
        </p:nvSpPr>
        <p:spPr>
          <a:xfrm>
            <a:off x="233798" y="1031408"/>
            <a:ext cx="871296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smtClean="0">
                <a:solidFill>
                  <a:srgbClr val="336699"/>
                </a:solidFill>
                <a:latin typeface="Trebuchet MS" charset="0"/>
                <a:ea typeface="Trebuchet MS" charset="0"/>
                <a:cs typeface="Trebuchet MS" charset="0"/>
              </a:rPr>
              <a:t>Outcome 1 </a:t>
            </a:r>
            <a:r>
              <a:rPr lang="en-US" sz="2400" i="1" dirty="0" smtClean="0">
                <a:solidFill>
                  <a:srgbClr val="336699"/>
                </a:solidFill>
                <a:latin typeface="Trebuchet MS" charset="0"/>
                <a:ea typeface="Trebuchet MS" charset="0"/>
                <a:cs typeface="Trebuchet MS" charset="0"/>
              </a:rPr>
              <a:t>– </a:t>
            </a:r>
            <a:r>
              <a:rPr lang="en-US" sz="2400" dirty="0" smtClean="0">
                <a:solidFill>
                  <a:srgbClr val="336699"/>
                </a:solidFill>
                <a:latin typeface="Trebuchet MS" charset="0"/>
                <a:ea typeface="Trebuchet MS" charset="0"/>
                <a:cs typeface="Trebuchet MS" charset="0"/>
              </a:rPr>
              <a:t>Improved resource knowledge and monitoring based on recognition of the importance and vulnerability of </a:t>
            </a:r>
            <a:r>
              <a:rPr lang="en-US" sz="2400" dirty="0" err="1" smtClean="0">
                <a:solidFill>
                  <a:srgbClr val="336699"/>
                </a:solidFill>
                <a:latin typeface="Trebuchet MS" charset="0"/>
                <a:ea typeface="Trebuchet MS" charset="0"/>
                <a:cs typeface="Trebuchet MS" charset="0"/>
              </a:rPr>
              <a:t>transboundary</a:t>
            </a:r>
            <a:r>
              <a:rPr lang="en-US" sz="2400" dirty="0" smtClean="0">
                <a:solidFill>
                  <a:srgbClr val="336699"/>
                </a:solidFill>
                <a:latin typeface="Trebuchet MS" charset="0"/>
                <a:ea typeface="Trebuchet MS" charset="0"/>
                <a:cs typeface="Trebuchet MS" charset="0"/>
              </a:rPr>
              <a:t> groundwater resources.</a:t>
            </a:r>
          </a:p>
          <a:p>
            <a:endParaRPr lang="en-US" sz="2400" dirty="0" smtClean="0">
              <a:solidFill>
                <a:srgbClr val="336699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r>
              <a:rPr lang="en-US" sz="2400" b="1" i="1" dirty="0" smtClean="0">
                <a:solidFill>
                  <a:srgbClr val="336699"/>
                </a:solidFill>
                <a:latin typeface="Trebuchet MS" charset="0"/>
                <a:ea typeface="Trebuchet MS" charset="0"/>
                <a:cs typeface="Trebuchet MS" charset="0"/>
              </a:rPr>
              <a:t>Outcome 2 </a:t>
            </a:r>
            <a:r>
              <a:rPr lang="en-US" sz="2400" i="1" dirty="0" smtClean="0">
                <a:solidFill>
                  <a:srgbClr val="336699"/>
                </a:solidFill>
                <a:latin typeface="Trebuchet MS" charset="0"/>
                <a:ea typeface="Trebuchet MS" charset="0"/>
                <a:cs typeface="Trebuchet MS" charset="0"/>
              </a:rPr>
              <a:t>- </a:t>
            </a:r>
            <a:r>
              <a:rPr lang="en-US" sz="2400" dirty="0" smtClean="0">
                <a:solidFill>
                  <a:srgbClr val="336699"/>
                </a:solidFill>
                <a:latin typeface="Trebuchet MS" charset="0"/>
                <a:ea typeface="Trebuchet MS" charset="0"/>
                <a:cs typeface="Trebuchet MS" charset="0"/>
              </a:rPr>
              <a:t>Enhanced cross-border dialogue and cooperation based on development of shared management tools, and recommendations for governance reforms focused on improving livelihoods, economic development, gender equality and environmental sustainability.</a:t>
            </a:r>
          </a:p>
          <a:p>
            <a:endParaRPr lang="en-US" sz="2400" dirty="0" smtClean="0">
              <a:solidFill>
                <a:srgbClr val="336699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r>
              <a:rPr lang="en-US" sz="2400" b="1" i="1" dirty="0" smtClean="0">
                <a:solidFill>
                  <a:srgbClr val="336699"/>
                </a:solidFill>
                <a:latin typeface="Trebuchet MS" charset="0"/>
                <a:ea typeface="Trebuchet MS" charset="0"/>
                <a:cs typeface="Trebuchet MS" charset="0"/>
              </a:rPr>
              <a:t>Outcome 3 </a:t>
            </a:r>
            <a:r>
              <a:rPr lang="en-US" sz="2400" i="1" dirty="0" smtClean="0">
                <a:solidFill>
                  <a:srgbClr val="336699"/>
                </a:solidFill>
                <a:latin typeface="Trebuchet MS" charset="0"/>
                <a:ea typeface="Trebuchet MS" charset="0"/>
                <a:cs typeface="Trebuchet MS" charset="0"/>
              </a:rPr>
              <a:t>– </a:t>
            </a:r>
            <a:r>
              <a:rPr lang="en-US" sz="2400" dirty="0" smtClean="0">
                <a:solidFill>
                  <a:srgbClr val="336699"/>
                </a:solidFill>
                <a:latin typeface="Trebuchet MS" charset="0"/>
                <a:ea typeface="Trebuchet MS" charset="0"/>
                <a:cs typeface="Trebuchet MS" charset="0"/>
              </a:rPr>
              <a:t>Improved capacity in groundwater governance, hydro-diplomacy and gender, and effective communication aiming at replication of project experiences and approaches. 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37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475482" y="692696"/>
            <a:ext cx="808990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14" name="Title 3"/>
          <p:cNvSpPr>
            <a:spLocks noGrp="1"/>
          </p:cNvSpPr>
          <p:nvPr>
            <p:ph type="title"/>
          </p:nvPr>
        </p:nvSpPr>
        <p:spPr>
          <a:xfrm>
            <a:off x="475482" y="187259"/>
            <a:ext cx="8229600" cy="418058"/>
          </a:xfrm>
        </p:spPr>
        <p:txBody>
          <a:bodyPr/>
          <a:lstStyle/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rebuchet MS Bold" charset="0"/>
                <a:sym typeface="Trebuchet MS Bold" charset="0"/>
              </a:rPr>
              <a:t>GGRETA Project - Outcome 1</a:t>
            </a:r>
            <a:endParaRPr lang="en-GB" sz="2400" dirty="0"/>
          </a:p>
        </p:txBody>
      </p:sp>
      <p:sp>
        <p:nvSpPr>
          <p:cNvPr id="15" name="Rectangle 14"/>
          <p:cNvSpPr/>
          <p:nvPr/>
        </p:nvSpPr>
        <p:spPr>
          <a:xfrm>
            <a:off x="233798" y="915548"/>
            <a:ext cx="87129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smtClean="0">
                <a:solidFill>
                  <a:srgbClr val="336699"/>
                </a:solidFill>
                <a:latin typeface="Trebuchet MS" charset="0"/>
                <a:ea typeface="Trebuchet MS" charset="0"/>
                <a:cs typeface="Trebuchet MS" charset="0"/>
              </a:rPr>
              <a:t>Outcome </a:t>
            </a:r>
            <a:r>
              <a:rPr lang="en-US" sz="2400" b="1" i="1" dirty="0">
                <a:solidFill>
                  <a:srgbClr val="336699"/>
                </a:solidFill>
                <a:latin typeface="Trebuchet MS" charset="0"/>
                <a:ea typeface="Trebuchet MS" charset="0"/>
                <a:cs typeface="Trebuchet MS" charset="0"/>
              </a:rPr>
              <a:t>1 </a:t>
            </a:r>
            <a:r>
              <a:rPr lang="en-US" sz="2400" dirty="0">
                <a:solidFill>
                  <a:srgbClr val="336699"/>
                </a:solidFill>
                <a:latin typeface="Trebuchet MS" charset="0"/>
                <a:ea typeface="Trebuchet MS" charset="0"/>
                <a:cs typeface="Trebuchet MS" charset="0"/>
              </a:rPr>
              <a:t>– Improved resource knowledge and monitoring based on recognition of the importance and vulnerability of transboundary groundwater resources</a:t>
            </a:r>
            <a:r>
              <a:rPr lang="en-US" sz="2400" dirty="0" smtClean="0">
                <a:solidFill>
                  <a:srgbClr val="336699"/>
                </a:solidFill>
                <a:latin typeface="Trebuchet MS" charset="0"/>
                <a:ea typeface="Trebuchet MS" charset="0"/>
                <a:cs typeface="Trebuchet MS" charset="0"/>
              </a:rPr>
              <a:t>.</a:t>
            </a:r>
            <a:endParaRPr lang="en-US" sz="2400" dirty="0">
              <a:solidFill>
                <a:srgbClr val="336699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2" name="Oval 1"/>
          <p:cNvSpPr/>
          <p:nvPr/>
        </p:nvSpPr>
        <p:spPr bwMode="auto">
          <a:xfrm>
            <a:off x="773858" y="5301208"/>
            <a:ext cx="7632848" cy="1341279"/>
          </a:xfrm>
          <a:prstGeom prst="ellips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22860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rebuchet MS" charset="0"/>
                <a:ea typeface="Trebuchet MS" charset="0"/>
                <a:cs typeface="Trebuchet MS" charset="0"/>
                <a:sym typeface="Helvetica Light" charset="0"/>
              </a:rPr>
              <a:t>Develop a </a:t>
            </a:r>
            <a:r>
              <a:rPr kumimoji="0" lang="en-US" sz="2200" b="1" i="0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rebuchet MS" charset="0"/>
                <a:ea typeface="Trebuchet MS" charset="0"/>
                <a:cs typeface="Trebuchet MS" charset="0"/>
                <a:sym typeface="Helvetica Light" charset="0"/>
              </a:rPr>
              <a:t>model</a:t>
            </a:r>
            <a:r>
              <a:rPr kumimoji="0" lang="en-US" sz="2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rebuchet MS" charset="0"/>
                <a:ea typeface="Trebuchet MS" charset="0"/>
                <a:cs typeface="Trebuchet MS" charset="0"/>
                <a:sym typeface="Helvetica Light" charset="0"/>
              </a:rPr>
              <a:t> for filling existing knowledge</a:t>
            </a:r>
            <a:r>
              <a:rPr kumimoji="0" lang="en-US" sz="22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rebuchet MS" charset="0"/>
                <a:ea typeface="Trebuchet MS" charset="0"/>
                <a:cs typeface="Trebuchet MS" charset="0"/>
                <a:sym typeface="Helvetica Light" charset="0"/>
              </a:rPr>
              <a:t> gaps (e.g. estimations, </a:t>
            </a:r>
            <a:r>
              <a:rPr kumimoji="0" lang="is-IS" sz="22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rebuchet MS" charset="0"/>
                <a:ea typeface="Trebuchet MS" charset="0"/>
                <a:cs typeface="Trebuchet MS" charset="0"/>
                <a:sym typeface="Helvetica Light" charset="0"/>
              </a:rPr>
              <a:t>…)</a:t>
            </a:r>
            <a:endParaRPr kumimoji="0" lang="en-US" sz="2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rebuchet MS" charset="0"/>
              <a:ea typeface="Trebuchet MS" charset="0"/>
              <a:cs typeface="Trebuchet MS" charset="0"/>
              <a:sym typeface="Helvetica Light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773858" y="2832172"/>
            <a:ext cx="7632848" cy="1376320"/>
          </a:xfrm>
          <a:prstGeom prst="ellips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22860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rebuchet MS" charset="0"/>
                <a:ea typeface="Trebuchet MS" charset="0"/>
                <a:cs typeface="Trebuchet MS" charset="0"/>
                <a:sym typeface="Helvetica Light" charset="0"/>
              </a:rPr>
              <a:t>Upgrading</a:t>
            </a:r>
            <a:r>
              <a:rPr lang="en-US" sz="220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  <a:sym typeface="Helvetica Light" charset="0"/>
              </a:rPr>
              <a:t> </a:t>
            </a:r>
            <a:r>
              <a:rPr lang="en-US" sz="2200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  <a:sym typeface="Helvetica Light" charset="0"/>
              </a:rPr>
              <a:t>and updating of </a:t>
            </a:r>
            <a:r>
              <a:rPr lang="en-US" sz="2200" b="1" u="sng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  <a:sym typeface="Helvetica Light" charset="0"/>
              </a:rPr>
              <a:t>joint database</a:t>
            </a:r>
            <a:r>
              <a:rPr lang="en-US" sz="2200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  <a:sym typeface="Helvetica Light" charset="0"/>
              </a:rPr>
              <a:t> and monitoring protocols </a:t>
            </a:r>
            <a:r>
              <a:rPr kumimoji="0" lang="en-US" sz="22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rebuchet MS" charset="0"/>
                <a:ea typeface="Trebuchet MS" charset="0"/>
                <a:cs typeface="Trebuchet MS" charset="0"/>
                <a:sym typeface="Helvetica Light" charset="0"/>
              </a:rPr>
              <a:t>(e.g. time series data</a:t>
            </a:r>
            <a:r>
              <a:rPr kumimoji="0" lang="is-IS" sz="22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rebuchet MS" charset="0"/>
                <a:ea typeface="Trebuchet MS" charset="0"/>
                <a:cs typeface="Trebuchet MS" charset="0"/>
                <a:sym typeface="Helvetica Light" charset="0"/>
              </a:rPr>
              <a:t>…)</a:t>
            </a:r>
            <a:endParaRPr kumimoji="0" lang="en-US" sz="2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rebuchet MS" charset="0"/>
              <a:ea typeface="Trebuchet MS" charset="0"/>
              <a:cs typeface="Trebuchet MS" charset="0"/>
              <a:sym typeface="Helvetica Light" charset="0"/>
            </a:endParaRPr>
          </a:p>
        </p:txBody>
      </p:sp>
      <p:sp>
        <p:nvSpPr>
          <p:cNvPr id="3" name="Plus 2"/>
          <p:cNvSpPr/>
          <p:nvPr/>
        </p:nvSpPr>
        <p:spPr bwMode="auto">
          <a:xfrm>
            <a:off x="4133082" y="4259493"/>
            <a:ext cx="914400" cy="914400"/>
          </a:xfrm>
          <a:prstGeom prst="mathPlus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22860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347864" y="2243192"/>
            <a:ext cx="8712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smtClean="0">
                <a:solidFill>
                  <a:srgbClr val="FF9300"/>
                </a:solidFill>
                <a:latin typeface="Trebuchet MS" charset="0"/>
                <a:ea typeface="Trebuchet MS" charset="0"/>
                <a:cs typeface="Trebuchet MS" charset="0"/>
              </a:rPr>
              <a:t>Main objectives</a:t>
            </a:r>
            <a:endParaRPr lang="en-US" sz="2400" dirty="0">
              <a:solidFill>
                <a:srgbClr val="FF9300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908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475482" y="692696"/>
            <a:ext cx="808990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14" name="Title 3"/>
          <p:cNvSpPr>
            <a:spLocks noGrp="1"/>
          </p:cNvSpPr>
          <p:nvPr>
            <p:ph type="title"/>
          </p:nvPr>
        </p:nvSpPr>
        <p:spPr>
          <a:xfrm>
            <a:off x="1637234" y="164562"/>
            <a:ext cx="8229600" cy="418058"/>
          </a:xfrm>
        </p:spPr>
        <p:txBody>
          <a:bodyPr/>
          <a:lstStyle/>
          <a:p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  <a:latin typeface="Trebuchet MS Bold" charset="0"/>
                <a:sym typeface="Trebuchet MS Bold" charset="0"/>
              </a:rPr>
              <a:t>FREEWAT Project &amp; STAS Model</a:t>
            </a:r>
            <a:endParaRPr lang="en-GB" sz="2400" dirty="0"/>
          </a:p>
        </p:txBody>
      </p:sp>
      <p:sp>
        <p:nvSpPr>
          <p:cNvPr id="13" name="CasellaDiTesto 7"/>
          <p:cNvSpPr txBox="1"/>
          <p:nvPr/>
        </p:nvSpPr>
        <p:spPr>
          <a:xfrm>
            <a:off x="827584" y="770817"/>
            <a:ext cx="7632848" cy="1584280"/>
          </a:xfrm>
          <a:prstGeom prst="rect">
            <a:avLst/>
          </a:prstGeom>
          <a:noFill/>
        </p:spPr>
        <p:txBody>
          <a:bodyPr wrap="square" lIns="349758" tIns="174879" rIns="349758" bIns="174879">
            <a:spAutoFit/>
          </a:bodyPr>
          <a:lstStyle/>
          <a:p>
            <a:pPr algn="ctr" defTabSz="3497580">
              <a:defRPr/>
            </a:pPr>
            <a:r>
              <a:rPr lang="en-US" sz="2000" b="1" kern="1400" dirty="0" smtClean="0">
                <a:solidFill>
                  <a:srgbClr val="336699"/>
                </a:solidFill>
                <a:latin typeface="Trebuchet MS" charset="0"/>
                <a:ea typeface="Trebuchet MS" charset="0"/>
                <a:cs typeface="Trebuchet MS" charset="0"/>
              </a:rPr>
              <a:t>FREEWAT (2015-2018) is an ICT project funded by the European Commission for improving Water Resources Management </a:t>
            </a:r>
            <a:r>
              <a:rPr lang="en-US" sz="2000" b="1" kern="1400" dirty="0">
                <a:solidFill>
                  <a:srgbClr val="336699"/>
                </a:solidFill>
                <a:latin typeface="Trebuchet MS" charset="0"/>
                <a:ea typeface="Trebuchet MS" charset="0"/>
                <a:cs typeface="Trebuchet MS" charset="0"/>
              </a:rPr>
              <a:t>through </a:t>
            </a:r>
            <a:r>
              <a:rPr lang="en-US" sz="2000" b="1" kern="1400" dirty="0" smtClean="0">
                <a:solidFill>
                  <a:srgbClr val="336699"/>
                </a:solidFill>
                <a:latin typeface="Trebuchet MS" charset="0"/>
                <a:ea typeface="Trebuchet MS" charset="0"/>
                <a:cs typeface="Trebuchet MS" charset="0"/>
              </a:rPr>
              <a:t>a public </a:t>
            </a:r>
            <a:r>
              <a:rPr lang="en-US" sz="2000" b="1" kern="1400" dirty="0">
                <a:solidFill>
                  <a:srgbClr val="336699"/>
                </a:solidFill>
                <a:latin typeface="Trebuchet MS" charset="0"/>
                <a:ea typeface="Trebuchet MS" charset="0"/>
                <a:cs typeface="Trebuchet MS" charset="0"/>
              </a:rPr>
              <a:t>domain GIS integrated modelling platform </a:t>
            </a:r>
            <a:r>
              <a:rPr lang="en-US" sz="2000" b="1" kern="1400" dirty="0" smtClean="0">
                <a:solidFill>
                  <a:srgbClr val="336699"/>
                </a:solidFill>
                <a:latin typeface="Trebuchet MS" charset="0"/>
                <a:ea typeface="Trebuchet MS" charset="0"/>
                <a:cs typeface="Trebuchet MS" charset="0"/>
              </a:rPr>
              <a:t>(i.e. free software tools).</a:t>
            </a:r>
          </a:p>
        </p:txBody>
      </p:sp>
      <p:pic>
        <p:nvPicPr>
          <p:cNvPr id="12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8272"/>
            <a:ext cx="2831182" cy="7967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294834" y="216357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3497580">
              <a:defRPr/>
            </a:pPr>
            <a:r>
              <a:rPr lang="en-US" sz="2000" b="1" kern="1400" dirty="0" err="1" smtClean="0">
                <a:solidFill>
                  <a:srgbClr val="336699"/>
                </a:solidFill>
                <a:latin typeface="Trebuchet MS" charset="0"/>
                <a:ea typeface="Trebuchet MS" charset="0"/>
                <a:cs typeface="Trebuchet MS" charset="0"/>
              </a:rPr>
              <a:t>www.freewat.eu</a:t>
            </a:r>
            <a:endParaRPr lang="en-US" sz="2000" b="1" kern="1400" dirty="0">
              <a:solidFill>
                <a:srgbClr val="336699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15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5" b="5669"/>
          <a:stretch>
            <a:fillRect/>
          </a:stretch>
        </p:blipFill>
        <p:spPr bwMode="auto">
          <a:xfrm>
            <a:off x="370581" y="2817691"/>
            <a:ext cx="6473106" cy="3910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134" y="2532776"/>
            <a:ext cx="5291900" cy="203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48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475482" y="908720"/>
            <a:ext cx="808990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</a:endParaRPr>
          </a:p>
        </p:txBody>
      </p:sp>
      <p:sp>
        <p:nvSpPr>
          <p:cNvPr id="13" name="Title 3"/>
          <p:cNvSpPr>
            <a:spLocks noGrp="1"/>
          </p:cNvSpPr>
          <p:nvPr>
            <p:ph type="title"/>
          </p:nvPr>
        </p:nvSpPr>
        <p:spPr>
          <a:xfrm>
            <a:off x="475482" y="388414"/>
            <a:ext cx="8229600" cy="418058"/>
          </a:xfrm>
        </p:spPr>
        <p:txBody>
          <a:bodyPr/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International Shared Aquifer Resources Management (ISARM) Programme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34417" y="1917392"/>
            <a:ext cx="897930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en-US" dirty="0">
                <a:solidFill>
                  <a:schemeClr val="accent1">
                    <a:lumMod val="75000"/>
                  </a:schemeClr>
                </a:solidFill>
                <a:ea typeface="Trebuchet MS" pitchFamily="-84" charset="0"/>
                <a:cs typeface="Trebuchet MS"/>
                <a:sym typeface="Trebuchet MS" pitchFamily="-84" charset="0"/>
              </a:rPr>
              <a:t>UNESCO-IHP launched the ISARM initiative in the year 2000 aiming at</a:t>
            </a:r>
          </a:p>
          <a:p>
            <a:pPr marL="342900" indent="-342900" algn="ctr"/>
            <a:r>
              <a:rPr lang="en-US" dirty="0">
                <a:solidFill>
                  <a:schemeClr val="accent1">
                    <a:lumMod val="75000"/>
                  </a:schemeClr>
                </a:solidFill>
                <a:ea typeface="Trebuchet MS" pitchFamily="-84" charset="0"/>
                <a:cs typeface="Trebuchet MS"/>
                <a:sym typeface="Trebuchet MS" pitchFamily="-84" charset="0"/>
              </a:rPr>
              <a:t>undertaking the </a:t>
            </a:r>
            <a:r>
              <a:rPr lang="en-US" b="1" u="sng" dirty="0">
                <a:solidFill>
                  <a:schemeClr val="accent1">
                    <a:lumMod val="75000"/>
                  </a:schemeClr>
                </a:solidFill>
                <a:ea typeface="Trebuchet MS" pitchFamily="-84" charset="0"/>
                <a:cs typeface="Trebuchet MS"/>
                <a:sym typeface="Trebuchet MS" pitchFamily="-84" charset="0"/>
              </a:rPr>
              <a:t>inventory of </a:t>
            </a:r>
            <a:r>
              <a:rPr lang="en-US" b="1" u="sng" dirty="0" err="1">
                <a:solidFill>
                  <a:schemeClr val="accent1">
                    <a:lumMod val="75000"/>
                  </a:schemeClr>
                </a:solidFill>
                <a:ea typeface="Trebuchet MS" pitchFamily="-84" charset="0"/>
                <a:cs typeface="Trebuchet MS"/>
                <a:sym typeface="Trebuchet MS" pitchFamily="-84" charset="0"/>
              </a:rPr>
              <a:t>transboundary</a:t>
            </a:r>
            <a:r>
              <a:rPr lang="en-US" b="1" u="sng" dirty="0">
                <a:solidFill>
                  <a:schemeClr val="accent1">
                    <a:lumMod val="75000"/>
                  </a:schemeClr>
                </a:solidFill>
                <a:ea typeface="Trebuchet MS" pitchFamily="-84" charset="0"/>
                <a:cs typeface="Trebuchet MS"/>
                <a:sym typeface="Trebuchet MS" pitchFamily="-84" charset="0"/>
              </a:rPr>
              <a:t> aquifers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ea typeface="Trebuchet MS" pitchFamily="-84" charset="0"/>
                <a:cs typeface="Trebuchet MS"/>
                <a:sym typeface="Trebuchet MS" pitchFamily="-84" charset="0"/>
              </a:rPr>
              <a:t>and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ea typeface="Trebuchet MS" pitchFamily="-84" charset="0"/>
                <a:cs typeface="Trebuchet MS"/>
                <a:sym typeface="Trebuchet MS" pitchFamily="-84" charset="0"/>
              </a:rPr>
              <a:t>develop</a:t>
            </a:r>
          </a:p>
          <a:p>
            <a:pPr marL="342900" indent="-342900" algn="ctr"/>
            <a:r>
              <a:rPr lang="en-US" b="1" u="sng" dirty="0">
                <a:solidFill>
                  <a:schemeClr val="accent1">
                    <a:lumMod val="75000"/>
                  </a:schemeClr>
                </a:solidFill>
                <a:ea typeface="Trebuchet MS" pitchFamily="-84" charset="0"/>
                <a:cs typeface="Trebuchet MS"/>
                <a:sym typeface="Trebuchet MS" pitchFamily="-84" charset="0"/>
              </a:rPr>
              <a:t>recommendations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ea typeface="Trebuchet MS" pitchFamily="-84" charset="0"/>
                <a:cs typeface="Trebuchet MS"/>
                <a:sym typeface="Trebuchet MS" pitchFamily="-84" charset="0"/>
              </a:rPr>
              <a:t> for improving their management and governance</a:t>
            </a:r>
          </a:p>
          <a:p>
            <a:pPr marL="342900" indent="-342900"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  <a:ea typeface="Trebuchet MS" pitchFamily="-84" charset="0"/>
                <a:cs typeface="Trebuchet MS"/>
                <a:sym typeface="Trebuchet MS" pitchFamily="-84" charset="0"/>
              </a:rPr>
              <a:t>considering scientific, socio-economic, legal, institutional and</a:t>
            </a:r>
          </a:p>
          <a:p>
            <a:pPr marL="342900" indent="-342900"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  <a:ea typeface="Trebuchet MS" pitchFamily="-84" charset="0"/>
                <a:cs typeface="Trebuchet MS"/>
                <a:sym typeface="Trebuchet MS" pitchFamily="-84" charset="0"/>
              </a:rPr>
              <a:t>environmental components     </a:t>
            </a:r>
            <a:endParaRPr lang="en-US" b="1" dirty="0">
              <a:solidFill>
                <a:schemeClr val="accent1">
                  <a:lumMod val="75000"/>
                </a:schemeClr>
              </a:solidFill>
              <a:ea typeface="Trebuchet MS" pitchFamily="-84" charset="0"/>
              <a:cs typeface="Trebuchet MS"/>
              <a:sym typeface="Trebuchet MS" pitchFamily="-84" charset="0"/>
            </a:endParaRPr>
          </a:p>
        </p:txBody>
      </p:sp>
      <p:pic>
        <p:nvPicPr>
          <p:cNvPr id="10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209" y="4056159"/>
            <a:ext cx="4120391" cy="2297549"/>
          </a:xfrm>
          <a:prstGeom prst="rect">
            <a:avLst/>
          </a:prstGeom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429000"/>
            <a:ext cx="3948292" cy="3267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5" descr="logo_isarm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737" y="1006541"/>
            <a:ext cx="2879725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895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9"/>
          <p:cNvSpPr>
            <a:spLocks noChangeShapeType="1"/>
          </p:cNvSpPr>
          <p:nvPr/>
        </p:nvSpPr>
        <p:spPr bwMode="auto">
          <a:xfrm>
            <a:off x="467544" y="6237312"/>
            <a:ext cx="808990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459607" y="6681812"/>
            <a:ext cx="8105775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grpSp>
        <p:nvGrpSpPr>
          <p:cNvPr id="10" name="Groupe 9"/>
          <p:cNvGrpSpPr/>
          <p:nvPr/>
        </p:nvGrpSpPr>
        <p:grpSpPr>
          <a:xfrm>
            <a:off x="395536" y="6345225"/>
            <a:ext cx="8461151" cy="285750"/>
            <a:chOff x="251520" y="3356992"/>
            <a:chExt cx="8461151" cy="285750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1520" y="3356992"/>
              <a:ext cx="6877050" cy="285750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36296" y="3380804"/>
              <a:ext cx="1476375" cy="238125"/>
            </a:xfrm>
            <a:prstGeom prst="rect">
              <a:avLst/>
            </a:prstGeom>
          </p:spPr>
        </p:pic>
      </p:grp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475482" y="692696"/>
            <a:ext cx="808990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14" name="Title 3"/>
          <p:cNvSpPr>
            <a:spLocks noGrp="1"/>
          </p:cNvSpPr>
          <p:nvPr>
            <p:ph type="title"/>
          </p:nvPr>
        </p:nvSpPr>
        <p:spPr>
          <a:xfrm>
            <a:off x="1660278" y="146934"/>
            <a:ext cx="8229600" cy="418058"/>
          </a:xfrm>
        </p:spPr>
        <p:txBody>
          <a:bodyPr/>
          <a:lstStyle/>
          <a:p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  <a:latin typeface="Trebuchet MS Bold" charset="0"/>
                <a:sym typeface="Trebuchet MS Bold" charset="0"/>
              </a:rPr>
              <a:t>FREEWAT Project &amp; STAS Model</a:t>
            </a:r>
            <a:endParaRPr lang="en-GB" sz="2400" dirty="0"/>
          </a:p>
        </p:txBody>
      </p:sp>
      <p:sp>
        <p:nvSpPr>
          <p:cNvPr id="13" name="CasellaDiTesto 7"/>
          <p:cNvSpPr txBox="1"/>
          <p:nvPr/>
        </p:nvSpPr>
        <p:spPr>
          <a:xfrm>
            <a:off x="107504" y="703653"/>
            <a:ext cx="8749183" cy="5616153"/>
          </a:xfrm>
          <a:prstGeom prst="rect">
            <a:avLst/>
          </a:prstGeom>
          <a:noFill/>
        </p:spPr>
        <p:txBody>
          <a:bodyPr wrap="square" lIns="349758" tIns="174879" rIns="349758" bIns="174879">
            <a:spAutoFit/>
          </a:bodyPr>
          <a:lstStyle/>
          <a:p>
            <a:pPr marL="285750" indent="-285750" algn="just" defTabSz="3497580">
              <a:buFont typeface="Wingdings" charset="2"/>
              <a:buChar char="Ø"/>
              <a:defRPr/>
            </a:pPr>
            <a:r>
              <a:rPr lang="en-US" sz="2400" b="1" kern="0" dirty="0" smtClean="0">
                <a:solidFill>
                  <a:srgbClr val="FF9300"/>
                </a:solidFill>
                <a:latin typeface="Trebuchet MS" charset="0"/>
                <a:ea typeface="Trebuchet MS" charset="0"/>
                <a:cs typeface="Trebuchet MS" charset="0"/>
              </a:rPr>
              <a:t>Main objectives:</a:t>
            </a:r>
          </a:p>
          <a:p>
            <a:pPr algn="just" defTabSz="3497580">
              <a:defRPr/>
            </a:pPr>
            <a:endParaRPr lang="en-US" b="1" kern="0" dirty="0" smtClean="0">
              <a:solidFill>
                <a:srgbClr val="FF9300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marL="742927" lvl="1" indent="-285750" algn="just" defTabSz="3497580">
              <a:buFontTx/>
              <a:buChar char="-"/>
              <a:defRPr/>
            </a:pPr>
            <a:r>
              <a:rPr lang="en-US" i="1" kern="0" dirty="0" smtClean="0">
                <a:solidFill>
                  <a:srgbClr val="FF9300"/>
                </a:solidFill>
                <a:latin typeface="Trebuchet MS" charset="0"/>
                <a:ea typeface="Trebuchet MS" charset="0"/>
                <a:cs typeface="Trebuchet MS" charset="0"/>
              </a:rPr>
              <a:t>Integrate </a:t>
            </a:r>
            <a:r>
              <a:rPr lang="en-US" i="1" kern="0" dirty="0">
                <a:solidFill>
                  <a:srgbClr val="FF9300"/>
                </a:solidFill>
                <a:latin typeface="Trebuchet MS" charset="0"/>
                <a:ea typeface="Trebuchet MS" charset="0"/>
                <a:cs typeface="Trebuchet MS" charset="0"/>
              </a:rPr>
              <a:t>existing software modules for water management in </a:t>
            </a:r>
            <a:r>
              <a:rPr lang="en-US" i="1" kern="0" dirty="0" smtClean="0">
                <a:solidFill>
                  <a:srgbClr val="FF9300"/>
                </a:solidFill>
                <a:latin typeface="Trebuchet MS" charset="0"/>
                <a:ea typeface="Trebuchet MS" charset="0"/>
                <a:cs typeface="Trebuchet MS" charset="0"/>
              </a:rPr>
              <a:t>one </a:t>
            </a:r>
            <a:r>
              <a:rPr lang="en-US" i="1" kern="0" dirty="0">
                <a:solidFill>
                  <a:srgbClr val="FF9300"/>
                </a:solidFill>
                <a:latin typeface="Trebuchet MS" charset="0"/>
                <a:ea typeface="Trebuchet MS" charset="0"/>
                <a:cs typeface="Trebuchet MS" charset="0"/>
              </a:rPr>
              <a:t>single environment </a:t>
            </a:r>
            <a:r>
              <a:rPr lang="en-US" i="1" kern="0" dirty="0" smtClean="0">
                <a:solidFill>
                  <a:srgbClr val="FF9300"/>
                </a:solidFill>
                <a:latin typeface="Trebuchet MS" charset="0"/>
                <a:ea typeface="Trebuchet MS" charset="0"/>
                <a:cs typeface="Trebuchet MS" charset="0"/>
              </a:rPr>
              <a:t>(FREEWAT platform).</a:t>
            </a:r>
          </a:p>
          <a:p>
            <a:pPr lvl="1" algn="just" defTabSz="3497580">
              <a:defRPr/>
            </a:pPr>
            <a:endParaRPr lang="en-US" i="1" kern="0" dirty="0" smtClean="0">
              <a:solidFill>
                <a:srgbClr val="FF9300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marL="742927" lvl="1" indent="-285750" algn="just" defTabSz="3497580">
              <a:buFontTx/>
              <a:buChar char="-"/>
              <a:defRPr/>
            </a:pPr>
            <a:r>
              <a:rPr lang="en-US" i="1" kern="0" dirty="0" smtClean="0">
                <a:solidFill>
                  <a:srgbClr val="FF9300"/>
                </a:solidFill>
                <a:latin typeface="Trebuchet MS" charset="0"/>
                <a:ea typeface="Trebuchet MS" charset="0"/>
                <a:cs typeface="Trebuchet MS" charset="0"/>
              </a:rPr>
              <a:t>Develop simulation models for surface water and groundwater quantity and quality, including management scenarios. </a:t>
            </a:r>
          </a:p>
          <a:p>
            <a:pPr lvl="1" algn="just" defTabSz="3497580">
              <a:defRPr/>
            </a:pPr>
            <a:endParaRPr lang="en-US" i="1" kern="0" dirty="0" smtClean="0">
              <a:solidFill>
                <a:srgbClr val="FF9300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marL="742927" lvl="1" indent="-285750" algn="just" defTabSz="3497580">
              <a:buFontTx/>
              <a:buChar char="-"/>
              <a:defRPr/>
            </a:pPr>
            <a:r>
              <a:rPr lang="en-US" i="1" kern="0" dirty="0" smtClean="0">
                <a:solidFill>
                  <a:srgbClr val="FF9300"/>
                </a:solidFill>
                <a:latin typeface="Trebuchet MS" charset="0"/>
                <a:ea typeface="Trebuchet MS" charset="0"/>
                <a:cs typeface="Trebuchet MS" charset="0"/>
              </a:rPr>
              <a:t>To conduct an </a:t>
            </a:r>
            <a:r>
              <a:rPr lang="en-US" i="1" kern="0" dirty="0">
                <a:solidFill>
                  <a:srgbClr val="FF9300"/>
                </a:solidFill>
                <a:latin typeface="Trebuchet MS" charset="0"/>
                <a:ea typeface="Trebuchet MS" charset="0"/>
                <a:cs typeface="Trebuchet MS" charset="0"/>
              </a:rPr>
              <a:t>innovative participatory approach </a:t>
            </a:r>
            <a:r>
              <a:rPr lang="en-US" i="1" kern="0" dirty="0" smtClean="0">
                <a:solidFill>
                  <a:srgbClr val="FF9300"/>
                </a:solidFill>
                <a:latin typeface="Trebuchet MS" charset="0"/>
                <a:ea typeface="Trebuchet MS" charset="0"/>
                <a:cs typeface="Trebuchet MS" charset="0"/>
              </a:rPr>
              <a:t>gathering </a:t>
            </a:r>
            <a:r>
              <a:rPr lang="en-US" i="1" kern="0" dirty="0">
                <a:solidFill>
                  <a:srgbClr val="FF9300"/>
                </a:solidFill>
                <a:latin typeface="Trebuchet MS" charset="0"/>
                <a:ea typeface="Trebuchet MS" charset="0"/>
                <a:cs typeface="Trebuchet MS" charset="0"/>
              </a:rPr>
              <a:t>technical staff and relevant stakeholders (policy and decision makers) in designing scenarios for proper application of water policies</a:t>
            </a:r>
            <a:r>
              <a:rPr lang="en-US" i="1" kern="0" dirty="0" smtClean="0">
                <a:solidFill>
                  <a:srgbClr val="FF9300"/>
                </a:solidFill>
                <a:latin typeface="Trebuchet MS" charset="0"/>
                <a:ea typeface="Trebuchet MS" charset="0"/>
                <a:cs typeface="Trebuchet MS" charset="0"/>
              </a:rPr>
              <a:t>.</a:t>
            </a:r>
          </a:p>
          <a:p>
            <a:pPr marL="285750" indent="-285750" algn="just" defTabSz="3497580">
              <a:buFontTx/>
              <a:buChar char="-"/>
              <a:defRPr/>
            </a:pPr>
            <a:endParaRPr lang="en-US" b="1" kern="0" dirty="0">
              <a:solidFill>
                <a:srgbClr val="336699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marL="285750" indent="-285750" algn="just" defTabSz="3497580">
              <a:buFont typeface="Wingdings" charset="2"/>
              <a:buChar char="Ø"/>
              <a:defRPr/>
            </a:pPr>
            <a:r>
              <a:rPr lang="en-US" sz="2400" b="1" kern="0" dirty="0" smtClean="0">
                <a:solidFill>
                  <a:srgbClr val="336699"/>
                </a:solidFill>
                <a:latin typeface="Trebuchet MS" charset="0"/>
                <a:ea typeface="Trebuchet MS" charset="0"/>
                <a:cs typeface="Trebuchet MS" charset="0"/>
              </a:rPr>
              <a:t>Application:</a:t>
            </a:r>
          </a:p>
          <a:p>
            <a:pPr algn="just" defTabSz="3497580">
              <a:defRPr/>
            </a:pPr>
            <a:endParaRPr lang="en-US" sz="2400" b="1" kern="0" dirty="0" smtClean="0">
              <a:solidFill>
                <a:srgbClr val="336699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marL="742927" lvl="1" indent="-285750" algn="just" defTabSz="3497580">
              <a:buFontTx/>
              <a:buChar char="-"/>
              <a:defRPr/>
            </a:pPr>
            <a:r>
              <a:rPr lang="en-US" i="1" kern="0" dirty="0" smtClean="0">
                <a:solidFill>
                  <a:srgbClr val="336699"/>
                </a:solidFill>
                <a:latin typeface="Trebuchet MS" charset="0"/>
                <a:ea typeface="Trebuchet MS" charset="0"/>
                <a:cs typeface="Trebuchet MS" charset="0"/>
              </a:rPr>
              <a:t>10 </a:t>
            </a:r>
            <a:r>
              <a:rPr lang="en-US" i="1" kern="0" dirty="0">
                <a:solidFill>
                  <a:srgbClr val="336699"/>
                </a:solidFill>
                <a:latin typeface="Trebuchet MS" charset="0"/>
                <a:ea typeface="Trebuchet MS" charset="0"/>
                <a:cs typeface="Trebuchet MS" charset="0"/>
              </a:rPr>
              <a:t>case studies in the </a:t>
            </a:r>
            <a:r>
              <a:rPr lang="en-US" i="1" kern="0" dirty="0" smtClean="0">
                <a:solidFill>
                  <a:srgbClr val="336699"/>
                </a:solidFill>
                <a:latin typeface="Trebuchet MS" charset="0"/>
                <a:ea typeface="Trebuchet MS" charset="0"/>
                <a:cs typeface="Trebuchet MS" charset="0"/>
              </a:rPr>
              <a:t>EU</a:t>
            </a:r>
          </a:p>
          <a:p>
            <a:pPr marL="742927" lvl="1" indent="-285750" algn="just" defTabSz="3497580">
              <a:buFontTx/>
              <a:buChar char="-"/>
              <a:defRPr/>
            </a:pPr>
            <a:r>
              <a:rPr lang="en-US" i="1" kern="0" dirty="0" smtClean="0">
                <a:solidFill>
                  <a:srgbClr val="336699"/>
                </a:solidFill>
                <a:latin typeface="Trebuchet MS" charset="0"/>
                <a:ea typeface="Trebuchet MS" charset="0"/>
                <a:cs typeface="Trebuchet MS" charset="0"/>
              </a:rPr>
              <a:t>3 </a:t>
            </a:r>
            <a:r>
              <a:rPr lang="en-US" i="1" kern="0" dirty="0">
                <a:solidFill>
                  <a:srgbClr val="336699"/>
                </a:solidFill>
                <a:latin typeface="Trebuchet MS" charset="0"/>
                <a:ea typeface="Trebuchet MS" charset="0"/>
                <a:cs typeface="Trebuchet MS" charset="0"/>
              </a:rPr>
              <a:t>in neighboring countries (Switzerland, Turkey and </a:t>
            </a:r>
            <a:r>
              <a:rPr lang="en-US" i="1" kern="0" dirty="0" smtClean="0">
                <a:solidFill>
                  <a:srgbClr val="336699"/>
                </a:solidFill>
                <a:latin typeface="Trebuchet MS" charset="0"/>
                <a:ea typeface="Trebuchet MS" charset="0"/>
                <a:cs typeface="Trebuchet MS" charset="0"/>
              </a:rPr>
              <a:t>Ukraine)</a:t>
            </a:r>
          </a:p>
          <a:p>
            <a:pPr marL="742927" lvl="1" indent="-285750" algn="just" defTabSz="3497580">
              <a:buFontTx/>
              <a:buChar char="-"/>
              <a:defRPr/>
            </a:pPr>
            <a:r>
              <a:rPr lang="en-US" b="1" i="1" u="sng" kern="0" dirty="0" smtClean="0">
                <a:solidFill>
                  <a:srgbClr val="336699"/>
                </a:solidFill>
                <a:latin typeface="Trebuchet MS" charset="0"/>
                <a:ea typeface="Trebuchet MS" charset="0"/>
                <a:cs typeface="Trebuchet MS" charset="0"/>
              </a:rPr>
              <a:t>The </a:t>
            </a:r>
            <a:r>
              <a:rPr lang="en-US" b="1" i="1" u="sng" kern="0" dirty="0" err="1" smtClean="0">
                <a:solidFill>
                  <a:srgbClr val="336699"/>
                </a:solidFill>
                <a:latin typeface="Trebuchet MS" charset="0"/>
                <a:ea typeface="Trebuchet MS" charset="0"/>
                <a:cs typeface="Trebuchet MS" charset="0"/>
              </a:rPr>
              <a:t>Stampriet</a:t>
            </a:r>
            <a:r>
              <a:rPr lang="en-US" b="1" i="1" u="sng" kern="0" dirty="0" smtClean="0">
                <a:solidFill>
                  <a:srgbClr val="336699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en-US" b="1" i="1" u="sng" kern="0" dirty="0" err="1" smtClean="0">
                <a:solidFill>
                  <a:srgbClr val="336699"/>
                </a:solidFill>
                <a:latin typeface="Trebuchet MS" charset="0"/>
                <a:ea typeface="Trebuchet MS" charset="0"/>
                <a:cs typeface="Trebuchet MS" charset="0"/>
              </a:rPr>
              <a:t>Transboundary</a:t>
            </a:r>
            <a:r>
              <a:rPr lang="en-US" b="1" i="1" u="sng" kern="0" dirty="0" smtClean="0">
                <a:solidFill>
                  <a:srgbClr val="336699"/>
                </a:solidFill>
                <a:latin typeface="Trebuchet MS" charset="0"/>
                <a:ea typeface="Trebuchet MS" charset="0"/>
                <a:cs typeface="Trebuchet MS" charset="0"/>
              </a:rPr>
              <a:t> Aquifer System</a:t>
            </a:r>
            <a:r>
              <a:rPr lang="en-US" i="1" kern="0" dirty="0" smtClean="0">
                <a:solidFill>
                  <a:srgbClr val="336699"/>
                </a:solidFill>
                <a:latin typeface="Trebuchet MS" charset="0"/>
                <a:ea typeface="Trebuchet MS" charset="0"/>
                <a:cs typeface="Trebuchet MS" charset="0"/>
              </a:rPr>
              <a:t> (Botswana</a:t>
            </a:r>
            <a:r>
              <a:rPr lang="en-US" i="1" kern="0" dirty="0">
                <a:solidFill>
                  <a:srgbClr val="336699"/>
                </a:solidFill>
                <a:latin typeface="Trebuchet MS" charset="0"/>
                <a:ea typeface="Trebuchet MS" charset="0"/>
                <a:cs typeface="Trebuchet MS" charset="0"/>
              </a:rPr>
              <a:t>, Namibia and South Africa</a:t>
            </a:r>
            <a:r>
              <a:rPr lang="en-US" i="1" kern="0" dirty="0" smtClean="0">
                <a:solidFill>
                  <a:srgbClr val="336699"/>
                </a:solidFill>
                <a:latin typeface="Trebuchet MS" charset="0"/>
                <a:ea typeface="Trebuchet MS" charset="0"/>
                <a:cs typeface="Trebuchet MS" charset="0"/>
              </a:rPr>
              <a:t>).</a:t>
            </a:r>
            <a:endParaRPr lang="en-US" i="1" kern="0" dirty="0">
              <a:solidFill>
                <a:srgbClr val="336699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12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8272"/>
            <a:ext cx="2831182" cy="79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73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9"/>
          <p:cNvSpPr>
            <a:spLocks noChangeShapeType="1"/>
          </p:cNvSpPr>
          <p:nvPr/>
        </p:nvSpPr>
        <p:spPr bwMode="auto">
          <a:xfrm>
            <a:off x="467544" y="6237312"/>
            <a:ext cx="808990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459607" y="6681812"/>
            <a:ext cx="8105775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grpSp>
        <p:nvGrpSpPr>
          <p:cNvPr id="10" name="Groupe 9"/>
          <p:cNvGrpSpPr/>
          <p:nvPr/>
        </p:nvGrpSpPr>
        <p:grpSpPr>
          <a:xfrm>
            <a:off x="395536" y="6345225"/>
            <a:ext cx="8461151" cy="285750"/>
            <a:chOff x="251520" y="3356992"/>
            <a:chExt cx="8461151" cy="285750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1520" y="3356992"/>
              <a:ext cx="6877050" cy="285750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36296" y="3380804"/>
              <a:ext cx="1476375" cy="238125"/>
            </a:xfrm>
            <a:prstGeom prst="rect">
              <a:avLst/>
            </a:prstGeom>
          </p:spPr>
        </p:pic>
      </p:grp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475482" y="692696"/>
            <a:ext cx="808990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14" name="Title 3"/>
          <p:cNvSpPr>
            <a:spLocks noGrp="1"/>
          </p:cNvSpPr>
          <p:nvPr>
            <p:ph type="title"/>
          </p:nvPr>
        </p:nvSpPr>
        <p:spPr>
          <a:xfrm>
            <a:off x="1723940" y="123267"/>
            <a:ext cx="8229600" cy="418058"/>
          </a:xfrm>
        </p:spPr>
        <p:txBody>
          <a:bodyPr/>
          <a:lstStyle/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rebuchet MS Bold" charset="0"/>
                <a:sym typeface="Trebuchet MS Bold" charset="0"/>
              </a:rPr>
              <a:t>FREEWAT Project &amp; STAS model</a:t>
            </a:r>
            <a:endParaRPr lang="en-GB" sz="2400" dirty="0"/>
          </a:p>
        </p:txBody>
      </p:sp>
      <p:pic>
        <p:nvPicPr>
          <p:cNvPr id="12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8272"/>
            <a:ext cx="2831182" cy="796754"/>
          </a:xfrm>
          <a:prstGeom prst="rect">
            <a:avLst/>
          </a:prstGeom>
        </p:spPr>
      </p:pic>
      <p:grpSp>
        <p:nvGrpSpPr>
          <p:cNvPr id="3" name="Groupe 2"/>
          <p:cNvGrpSpPr/>
          <p:nvPr/>
        </p:nvGrpSpPr>
        <p:grpSpPr>
          <a:xfrm>
            <a:off x="-338581" y="796100"/>
            <a:ext cx="9407246" cy="5487153"/>
            <a:chOff x="-338581" y="796100"/>
            <a:chExt cx="9407246" cy="5487153"/>
          </a:xfrm>
        </p:grpSpPr>
        <p:sp>
          <p:nvSpPr>
            <p:cNvPr id="47" name="CasellaDiTesto 7"/>
            <p:cNvSpPr txBox="1"/>
            <p:nvPr/>
          </p:nvSpPr>
          <p:spPr>
            <a:xfrm>
              <a:off x="-338581" y="5653080"/>
              <a:ext cx="4172642" cy="630173"/>
            </a:xfrm>
            <a:prstGeom prst="rect">
              <a:avLst/>
            </a:prstGeom>
            <a:noFill/>
          </p:spPr>
          <p:txBody>
            <a:bodyPr wrap="square" lIns="349758" tIns="174879" rIns="349758" bIns="174879">
              <a:spAutoFit/>
            </a:bodyPr>
            <a:lstStyle/>
            <a:p>
              <a:pPr algn="ctr" defTabSz="3497580">
                <a:defRPr/>
              </a:pPr>
              <a:r>
                <a:rPr lang="en-US" b="1" kern="1400" dirty="0" smtClean="0">
                  <a:solidFill>
                    <a:srgbClr val="FF9300"/>
                  </a:solidFill>
                  <a:latin typeface="Trebuchet MS" charset="0"/>
                  <a:ea typeface="Trebuchet MS" charset="0"/>
                  <a:cs typeface="Trebuchet MS" charset="0"/>
                </a:rPr>
                <a:t>September – December 2016</a:t>
              </a:r>
            </a:p>
          </p:txBody>
        </p:sp>
        <p:sp>
          <p:nvSpPr>
            <p:cNvPr id="48" name="CasellaDiTesto 7"/>
            <p:cNvSpPr txBox="1"/>
            <p:nvPr/>
          </p:nvSpPr>
          <p:spPr>
            <a:xfrm>
              <a:off x="4512494" y="5653080"/>
              <a:ext cx="4172642" cy="630173"/>
            </a:xfrm>
            <a:prstGeom prst="rect">
              <a:avLst/>
            </a:prstGeom>
            <a:noFill/>
          </p:spPr>
          <p:txBody>
            <a:bodyPr wrap="square" lIns="349758" tIns="174879" rIns="349758" bIns="174879">
              <a:spAutoFit/>
            </a:bodyPr>
            <a:lstStyle/>
            <a:p>
              <a:pPr algn="ctr" defTabSz="3497580">
                <a:defRPr/>
              </a:pPr>
              <a:r>
                <a:rPr lang="en-US" b="1" kern="1400" dirty="0" smtClean="0">
                  <a:solidFill>
                    <a:srgbClr val="FF9300"/>
                  </a:solidFill>
                  <a:latin typeface="Trebuchet MS" charset="0"/>
                  <a:ea typeface="Trebuchet MS" charset="0"/>
                  <a:cs typeface="Trebuchet MS" charset="0"/>
                </a:rPr>
                <a:t>January – April 2017</a:t>
              </a:r>
            </a:p>
          </p:txBody>
        </p:sp>
        <p:grpSp>
          <p:nvGrpSpPr>
            <p:cNvPr id="2" name="Groupe 1"/>
            <p:cNvGrpSpPr/>
            <p:nvPr/>
          </p:nvGrpSpPr>
          <p:grpSpPr>
            <a:xfrm>
              <a:off x="-268161" y="796100"/>
              <a:ext cx="9336826" cy="5175049"/>
              <a:chOff x="-268161" y="796100"/>
              <a:chExt cx="9336826" cy="5175049"/>
            </a:xfrm>
          </p:grpSpPr>
          <p:sp>
            <p:nvSpPr>
              <p:cNvPr id="16" name="Forme 106"/>
              <p:cNvSpPr/>
              <p:nvPr/>
            </p:nvSpPr>
            <p:spPr>
              <a:xfrm rot="21319781" flipV="1">
                <a:off x="8393" y="1179856"/>
                <a:ext cx="8433837" cy="3252537"/>
              </a:xfrm>
              <a:prstGeom prst="swooshArrow">
                <a:avLst>
                  <a:gd name="adj1" fmla="val 25000"/>
                  <a:gd name="adj2" fmla="val 25000"/>
                </a:avLst>
              </a:prstGeom>
              <a:solidFill>
                <a:srgbClr val="8064A2">
                  <a:lumMod val="40000"/>
                  <a:lumOff val="60000"/>
                </a:srgb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21299992" lon="10799999" rev="10799999"/>
                </a:camera>
                <a:lightRig rig="threePt" dir="t"/>
              </a:scene3d>
            </p:spPr>
          </p:sp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3219" y="2928724"/>
                <a:ext cx="804990" cy="931702"/>
              </a:xfrm>
              <a:prstGeom prst="rect">
                <a:avLst/>
              </a:prstGeom>
            </p:spPr>
          </p:pic>
          <p:sp>
            <p:nvSpPr>
              <p:cNvPr id="18" name="Ellipse 50"/>
              <p:cNvSpPr/>
              <p:nvPr/>
            </p:nvSpPr>
            <p:spPr>
              <a:xfrm>
                <a:off x="568228" y="4115880"/>
                <a:ext cx="248934" cy="218701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hueOff val="0"/>
                      <a:satOff val="0"/>
                      <a:lumOff val="0"/>
                      <a:alphaOff val="0"/>
                      <a:shade val="51000"/>
                      <a:satMod val="130000"/>
                    </a:srgbClr>
                  </a:gs>
                  <a:gs pos="80000">
                    <a:srgbClr val="4F81BD">
                      <a:hueOff val="0"/>
                      <a:satOff val="0"/>
                      <a:lumOff val="0"/>
                      <a:alphaOff val="0"/>
                      <a:shade val="93000"/>
                      <a:satMod val="130000"/>
                    </a:srgbClr>
                  </a:gs>
                  <a:gs pos="100000">
                    <a:srgbClr val="4F81BD">
                      <a:hueOff val="0"/>
                      <a:satOff val="0"/>
                      <a:lumOff val="0"/>
                      <a:alphaOff val="0"/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sp>
          <p:sp>
            <p:nvSpPr>
              <p:cNvPr id="19" name="CasellaDiTesto 7"/>
              <p:cNvSpPr txBox="1"/>
              <p:nvPr/>
            </p:nvSpPr>
            <p:spPr>
              <a:xfrm>
                <a:off x="-268161" y="4448893"/>
                <a:ext cx="2170646" cy="1430392"/>
              </a:xfrm>
              <a:prstGeom prst="rect">
                <a:avLst/>
              </a:prstGeom>
              <a:noFill/>
            </p:spPr>
            <p:txBody>
              <a:bodyPr wrap="square" lIns="349758" tIns="174879" rIns="349758" bIns="174879">
                <a:spAutoFit/>
              </a:bodyPr>
              <a:lstStyle/>
              <a:p>
                <a:pPr algn="ctr" defTabSz="3497580">
                  <a:defRPr/>
                </a:pPr>
                <a:r>
                  <a:rPr lang="en-US" sz="1400" b="1" kern="1400" dirty="0" smtClean="0">
                    <a:solidFill>
                      <a:srgbClr val="336699"/>
                    </a:solidFill>
                    <a:latin typeface="Trebuchet MS" charset="0"/>
                    <a:ea typeface="Trebuchet MS" charset="0"/>
                    <a:cs typeface="Trebuchet MS" charset="0"/>
                  </a:rPr>
                  <a:t>Preparation of FREEWAT Platform (including QGIS, </a:t>
                </a:r>
                <a:r>
                  <a:rPr lang="en-US" sz="1400" b="1" kern="1400" dirty="0" err="1" smtClean="0">
                    <a:solidFill>
                      <a:srgbClr val="336699"/>
                    </a:solidFill>
                    <a:latin typeface="Trebuchet MS" charset="0"/>
                    <a:ea typeface="Trebuchet MS" charset="0"/>
                    <a:cs typeface="Trebuchet MS" charset="0"/>
                  </a:rPr>
                  <a:t>Modflow</a:t>
                </a:r>
                <a:r>
                  <a:rPr lang="en-US" sz="1400" b="1" kern="1400" dirty="0" smtClean="0">
                    <a:solidFill>
                      <a:srgbClr val="336699"/>
                    </a:solidFill>
                    <a:latin typeface="Trebuchet MS" charset="0"/>
                    <a:ea typeface="Trebuchet MS" charset="0"/>
                    <a:cs typeface="Trebuchet MS" charset="0"/>
                  </a:rPr>
                  <a:t>, </a:t>
                </a:r>
                <a:r>
                  <a:rPr lang="en-US" sz="1400" b="1" kern="1400" dirty="0" err="1" smtClean="0">
                    <a:solidFill>
                      <a:srgbClr val="336699"/>
                    </a:solidFill>
                    <a:latin typeface="Trebuchet MS" charset="0"/>
                    <a:ea typeface="Trebuchet MS" charset="0"/>
                    <a:cs typeface="Trebuchet MS" charset="0"/>
                  </a:rPr>
                  <a:t>etc</a:t>
                </a:r>
                <a:r>
                  <a:rPr lang="is-IS" sz="1400" b="1" kern="1400" dirty="0" smtClean="0">
                    <a:solidFill>
                      <a:srgbClr val="336699"/>
                    </a:solidFill>
                    <a:latin typeface="Trebuchet MS" charset="0"/>
                    <a:ea typeface="Trebuchet MS" charset="0"/>
                    <a:cs typeface="Trebuchet MS" charset="0"/>
                  </a:rPr>
                  <a:t>…)</a:t>
                </a:r>
                <a:endParaRPr lang="en-US" sz="1400" b="1" kern="1400" dirty="0" smtClean="0">
                  <a:solidFill>
                    <a:srgbClr val="336699"/>
                  </a:solidFill>
                  <a:latin typeface="Trebuchet MS" charset="0"/>
                  <a:ea typeface="Trebuchet MS" charset="0"/>
                  <a:cs typeface="Trebuchet MS" charset="0"/>
                </a:endParaRPr>
              </a:p>
            </p:txBody>
          </p:sp>
          <p:sp>
            <p:nvSpPr>
              <p:cNvPr id="20" name="CasellaDiTesto 7"/>
              <p:cNvSpPr txBox="1"/>
              <p:nvPr/>
            </p:nvSpPr>
            <p:spPr>
              <a:xfrm>
                <a:off x="692695" y="3730829"/>
                <a:ext cx="2170646" cy="784061"/>
              </a:xfrm>
              <a:prstGeom prst="rect">
                <a:avLst/>
              </a:prstGeom>
              <a:noFill/>
            </p:spPr>
            <p:txBody>
              <a:bodyPr wrap="square" lIns="349758" tIns="174879" rIns="349758" bIns="174879">
                <a:spAutoFit/>
              </a:bodyPr>
              <a:lstStyle/>
              <a:p>
                <a:pPr algn="ctr" defTabSz="3497580">
                  <a:defRPr/>
                </a:pPr>
                <a:r>
                  <a:rPr lang="en-US" sz="1400" b="1" kern="1400" dirty="0" smtClean="0">
                    <a:solidFill>
                      <a:srgbClr val="336699"/>
                    </a:solidFill>
                    <a:latin typeface="Trebuchet MS" charset="0"/>
                    <a:ea typeface="Trebuchet MS" charset="0"/>
                    <a:cs typeface="Trebuchet MS" charset="0"/>
                  </a:rPr>
                  <a:t>Training the trainers</a:t>
                </a:r>
              </a:p>
            </p:txBody>
          </p:sp>
          <p:sp>
            <p:nvSpPr>
              <p:cNvPr id="21" name="Ellipse 50"/>
              <p:cNvSpPr/>
              <p:nvPr/>
            </p:nvSpPr>
            <p:spPr>
              <a:xfrm>
                <a:off x="1408008" y="3270492"/>
                <a:ext cx="426828" cy="443315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hueOff val="0"/>
                      <a:satOff val="0"/>
                      <a:lumOff val="0"/>
                      <a:alphaOff val="0"/>
                      <a:shade val="51000"/>
                      <a:satMod val="130000"/>
                    </a:srgbClr>
                  </a:gs>
                  <a:gs pos="80000">
                    <a:srgbClr val="4F81BD">
                      <a:hueOff val="0"/>
                      <a:satOff val="0"/>
                      <a:lumOff val="0"/>
                      <a:alphaOff val="0"/>
                      <a:shade val="93000"/>
                      <a:satMod val="130000"/>
                    </a:srgbClr>
                  </a:gs>
                  <a:gs pos="100000">
                    <a:srgbClr val="4F81BD">
                      <a:hueOff val="0"/>
                      <a:satOff val="0"/>
                      <a:lumOff val="0"/>
                      <a:alphaOff val="0"/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sp>
          <p:sp>
            <p:nvSpPr>
              <p:cNvPr id="24" name="Ellipse 50"/>
              <p:cNvSpPr/>
              <p:nvPr/>
            </p:nvSpPr>
            <p:spPr>
              <a:xfrm>
                <a:off x="2555019" y="2653072"/>
                <a:ext cx="426828" cy="443315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hueOff val="0"/>
                      <a:satOff val="0"/>
                      <a:lumOff val="0"/>
                      <a:alphaOff val="0"/>
                      <a:shade val="51000"/>
                      <a:satMod val="130000"/>
                    </a:srgbClr>
                  </a:gs>
                  <a:gs pos="80000">
                    <a:srgbClr val="4F81BD">
                      <a:hueOff val="0"/>
                      <a:satOff val="0"/>
                      <a:lumOff val="0"/>
                      <a:alphaOff val="0"/>
                      <a:shade val="93000"/>
                      <a:satMod val="130000"/>
                    </a:srgbClr>
                  </a:gs>
                  <a:gs pos="100000">
                    <a:srgbClr val="4F81BD">
                      <a:hueOff val="0"/>
                      <a:satOff val="0"/>
                      <a:lumOff val="0"/>
                      <a:alphaOff val="0"/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sp>
          <p:sp>
            <p:nvSpPr>
              <p:cNvPr id="25" name="CasellaDiTesto 7"/>
              <p:cNvSpPr txBox="1"/>
              <p:nvPr/>
            </p:nvSpPr>
            <p:spPr>
              <a:xfrm>
                <a:off x="1834836" y="3130430"/>
                <a:ext cx="2170646" cy="999504"/>
              </a:xfrm>
              <a:prstGeom prst="rect">
                <a:avLst/>
              </a:prstGeom>
              <a:noFill/>
            </p:spPr>
            <p:txBody>
              <a:bodyPr wrap="square" lIns="349758" tIns="174879" rIns="349758" bIns="174879">
                <a:spAutoFit/>
              </a:bodyPr>
              <a:lstStyle/>
              <a:p>
                <a:pPr algn="ctr" defTabSz="3497580">
                  <a:defRPr/>
                </a:pPr>
                <a:r>
                  <a:rPr lang="en-US" sz="1400" b="1" kern="1400" dirty="0" smtClean="0">
                    <a:solidFill>
                      <a:srgbClr val="336699"/>
                    </a:solidFill>
                    <a:latin typeface="Trebuchet MS" charset="0"/>
                    <a:ea typeface="Trebuchet MS" charset="0"/>
                    <a:cs typeface="Trebuchet MS" charset="0"/>
                  </a:rPr>
                  <a:t>Preparation of data for </a:t>
                </a:r>
                <a:r>
                  <a:rPr lang="en-US" sz="1400" b="1" kern="1400" smtClean="0">
                    <a:solidFill>
                      <a:srgbClr val="336699"/>
                    </a:solidFill>
                    <a:latin typeface="Trebuchet MS" charset="0"/>
                    <a:ea typeface="Trebuchet MS" charset="0"/>
                    <a:cs typeface="Trebuchet MS" charset="0"/>
                  </a:rPr>
                  <a:t>STAS model</a:t>
                </a:r>
                <a:endParaRPr lang="en-US" sz="1400" b="1" kern="1400" dirty="0" smtClean="0">
                  <a:solidFill>
                    <a:srgbClr val="336699"/>
                  </a:solidFill>
                  <a:latin typeface="Trebuchet MS" charset="0"/>
                  <a:ea typeface="Trebuchet MS" charset="0"/>
                  <a:cs typeface="Trebuchet MS" charset="0"/>
                </a:endParaRPr>
              </a:p>
            </p:txBody>
          </p:sp>
          <p:sp>
            <p:nvSpPr>
              <p:cNvPr id="26" name="Ellipse 50"/>
              <p:cNvSpPr/>
              <p:nvPr/>
            </p:nvSpPr>
            <p:spPr>
              <a:xfrm>
                <a:off x="3862769" y="2101687"/>
                <a:ext cx="569089" cy="606199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hueOff val="0"/>
                      <a:satOff val="0"/>
                      <a:lumOff val="0"/>
                      <a:alphaOff val="0"/>
                      <a:shade val="51000"/>
                      <a:satMod val="130000"/>
                    </a:srgbClr>
                  </a:gs>
                  <a:gs pos="80000">
                    <a:srgbClr val="4F81BD">
                      <a:hueOff val="0"/>
                      <a:satOff val="0"/>
                      <a:lumOff val="0"/>
                      <a:alphaOff val="0"/>
                      <a:shade val="93000"/>
                      <a:satMod val="130000"/>
                    </a:srgbClr>
                  </a:gs>
                  <a:gs pos="100000">
                    <a:srgbClr val="4F81BD">
                      <a:hueOff val="0"/>
                      <a:satOff val="0"/>
                      <a:lumOff val="0"/>
                      <a:alphaOff val="0"/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sp>
          <p:sp>
            <p:nvSpPr>
              <p:cNvPr id="27" name="CasellaDiTesto 7"/>
              <p:cNvSpPr txBox="1"/>
              <p:nvPr/>
            </p:nvSpPr>
            <p:spPr>
              <a:xfrm>
                <a:off x="3177323" y="2938284"/>
                <a:ext cx="2170646" cy="1430392"/>
              </a:xfrm>
              <a:prstGeom prst="rect">
                <a:avLst/>
              </a:prstGeom>
              <a:noFill/>
            </p:spPr>
            <p:txBody>
              <a:bodyPr wrap="square" lIns="349758" tIns="174879" rIns="349758" bIns="174879">
                <a:spAutoFit/>
              </a:bodyPr>
              <a:lstStyle/>
              <a:p>
                <a:pPr algn="ctr" defTabSz="3497580">
                  <a:defRPr/>
                </a:pPr>
                <a:r>
                  <a:rPr lang="en-US" sz="1400" b="1" kern="1400" dirty="0" smtClean="0">
                    <a:solidFill>
                      <a:srgbClr val="336699"/>
                    </a:solidFill>
                    <a:latin typeface="Trebuchet MS" charset="0"/>
                    <a:ea typeface="Trebuchet MS" charset="0"/>
                    <a:cs typeface="Trebuchet MS" charset="0"/>
                  </a:rPr>
                  <a:t>STAS model implementation and calibration</a:t>
                </a:r>
              </a:p>
              <a:p>
                <a:pPr algn="ctr" defTabSz="3497580">
                  <a:defRPr/>
                </a:pPr>
                <a:r>
                  <a:rPr lang="en-US" sz="1400" b="1" kern="1400" dirty="0" smtClean="0">
                    <a:solidFill>
                      <a:srgbClr val="336699"/>
                    </a:solidFill>
                    <a:latin typeface="Trebuchet MS" charset="0"/>
                    <a:ea typeface="Trebuchet MS" charset="0"/>
                    <a:cs typeface="Trebuchet MS" charset="0"/>
                  </a:rPr>
                  <a:t>(participatory approach)</a:t>
                </a:r>
              </a:p>
            </p:txBody>
          </p:sp>
          <p:sp>
            <p:nvSpPr>
              <p:cNvPr id="28" name="Ellipse 50"/>
              <p:cNvSpPr/>
              <p:nvPr/>
            </p:nvSpPr>
            <p:spPr>
              <a:xfrm>
                <a:off x="6720438" y="1136090"/>
                <a:ext cx="995044" cy="980160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hueOff val="0"/>
                      <a:satOff val="0"/>
                      <a:lumOff val="0"/>
                      <a:alphaOff val="0"/>
                      <a:shade val="51000"/>
                      <a:satMod val="130000"/>
                    </a:srgbClr>
                  </a:gs>
                  <a:gs pos="80000">
                    <a:srgbClr val="4F81BD">
                      <a:hueOff val="0"/>
                      <a:satOff val="0"/>
                      <a:lumOff val="0"/>
                      <a:alphaOff val="0"/>
                      <a:shade val="93000"/>
                      <a:satMod val="130000"/>
                    </a:srgbClr>
                  </a:gs>
                  <a:gs pos="100000">
                    <a:srgbClr val="4F81BD">
                      <a:hueOff val="0"/>
                      <a:satOff val="0"/>
                      <a:lumOff val="0"/>
                      <a:alphaOff val="0"/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sp>
          <p:sp>
            <p:nvSpPr>
              <p:cNvPr id="31" name="Ellipse 50"/>
              <p:cNvSpPr/>
              <p:nvPr/>
            </p:nvSpPr>
            <p:spPr>
              <a:xfrm>
                <a:off x="5152339" y="1602953"/>
                <a:ext cx="826215" cy="753866"/>
              </a:xfrm>
              <a:prstGeom prst="ellipse">
                <a:avLst/>
              </a:prstGeom>
              <a:gradFill rotWithShape="1">
                <a:gsLst>
                  <a:gs pos="0">
                    <a:srgbClr val="4F81BD">
                      <a:hueOff val="0"/>
                      <a:satOff val="0"/>
                      <a:lumOff val="0"/>
                      <a:alphaOff val="0"/>
                      <a:shade val="51000"/>
                      <a:satMod val="130000"/>
                    </a:srgbClr>
                  </a:gs>
                  <a:gs pos="80000">
                    <a:srgbClr val="4F81BD">
                      <a:hueOff val="0"/>
                      <a:satOff val="0"/>
                      <a:lumOff val="0"/>
                      <a:alphaOff val="0"/>
                      <a:shade val="93000"/>
                      <a:satMod val="130000"/>
                    </a:srgbClr>
                  </a:gs>
                  <a:gs pos="100000">
                    <a:srgbClr val="4F81BD">
                      <a:hueOff val="0"/>
                      <a:satOff val="0"/>
                      <a:lumOff val="0"/>
                      <a:alphaOff val="0"/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sp>
          <p:sp>
            <p:nvSpPr>
              <p:cNvPr id="32" name="CasellaDiTesto 7"/>
              <p:cNvSpPr txBox="1"/>
              <p:nvPr/>
            </p:nvSpPr>
            <p:spPr>
              <a:xfrm>
                <a:off x="4549792" y="2480564"/>
                <a:ext cx="2170646" cy="568617"/>
              </a:xfrm>
              <a:prstGeom prst="rect">
                <a:avLst/>
              </a:prstGeom>
              <a:noFill/>
            </p:spPr>
            <p:txBody>
              <a:bodyPr wrap="square" lIns="349758" tIns="174879" rIns="349758" bIns="174879">
                <a:spAutoFit/>
              </a:bodyPr>
              <a:lstStyle/>
              <a:p>
                <a:pPr algn="ctr" defTabSz="3497580">
                  <a:defRPr/>
                </a:pPr>
                <a:r>
                  <a:rPr lang="en-US" sz="1400" b="1" kern="1400" dirty="0" smtClean="0">
                    <a:solidFill>
                      <a:srgbClr val="336699"/>
                    </a:solidFill>
                    <a:latin typeface="Trebuchet MS" charset="0"/>
                    <a:ea typeface="Trebuchet MS" charset="0"/>
                    <a:cs typeface="Trebuchet MS" charset="0"/>
                  </a:rPr>
                  <a:t>National trainings</a:t>
                </a:r>
              </a:p>
            </p:txBody>
          </p:sp>
          <p:grpSp>
            <p:nvGrpSpPr>
              <p:cNvPr id="39" name="Groupe 72"/>
              <p:cNvGrpSpPr/>
              <p:nvPr/>
            </p:nvGrpSpPr>
            <p:grpSpPr>
              <a:xfrm>
                <a:off x="7818757" y="952594"/>
                <a:ext cx="1249908" cy="1228246"/>
                <a:chOff x="7269251" y="3132935"/>
                <a:chExt cx="3208251" cy="3329250"/>
              </a:xfrm>
            </p:grpSpPr>
            <p:sp>
              <p:nvSpPr>
                <p:cNvPr id="40" name="Rectangle à coins arrondis 71"/>
                <p:cNvSpPr/>
                <p:nvPr/>
              </p:nvSpPr>
              <p:spPr>
                <a:xfrm>
                  <a:off x="7294747" y="3132935"/>
                  <a:ext cx="3182755" cy="3329250"/>
                </a:xfrm>
                <a:prstGeom prst="round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"/>
                    <a:cs typeface=""/>
                  </a:endParaRPr>
                </a:p>
              </p:txBody>
            </p:sp>
            <p:grpSp>
              <p:nvGrpSpPr>
                <p:cNvPr id="41" name="Groupe 23"/>
                <p:cNvGrpSpPr>
                  <a:grpSpLocks/>
                </p:cNvGrpSpPr>
                <p:nvPr/>
              </p:nvGrpSpPr>
              <p:grpSpPr bwMode="auto">
                <a:xfrm>
                  <a:off x="7269251" y="3565524"/>
                  <a:ext cx="3208251" cy="1911351"/>
                  <a:chOff x="567264" y="4490370"/>
                  <a:chExt cx="2256392" cy="1344179"/>
                </a:xfrm>
              </p:grpSpPr>
              <p:sp>
                <p:nvSpPr>
                  <p:cNvPr id="42" name="Rectangle 41"/>
                  <p:cNvSpPr/>
                  <p:nvPr/>
                </p:nvSpPr>
                <p:spPr>
                  <a:xfrm>
                    <a:off x="994014" y="4490370"/>
                    <a:ext cx="1545240" cy="134417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</p:sp>
              <p:sp>
                <p:nvSpPr>
                  <p:cNvPr id="43" name="Rectangle 42"/>
                  <p:cNvSpPr/>
                  <p:nvPr/>
                </p:nvSpPr>
                <p:spPr>
                  <a:xfrm>
                    <a:off x="567264" y="4490372"/>
                    <a:ext cx="2256392" cy="1344177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txBody>
                  <a:bodyPr lIns="110130" tIns="0" rIns="0" bIns="0"/>
                  <a:lstStyle>
                    <a:lvl1pPr defTabSz="820738" eaLnBrk="0" hangingPunct="0">
                      <a:defRPr sz="3600">
                        <a:solidFill>
                          <a:srgbClr val="000000"/>
                        </a:solidFill>
                        <a:latin typeface="Helvetica Light" pitchFamily="2" charset="0"/>
                        <a:ea typeface="Helvetica Light" pitchFamily="2" charset="0"/>
                        <a:cs typeface="Helvetica Light" pitchFamily="2" charset="0"/>
                        <a:sym typeface="Helvetica Light" pitchFamily="2" charset="0"/>
                      </a:defRPr>
                    </a:lvl1pPr>
                    <a:lvl2pPr defTabSz="820738" eaLnBrk="0" hangingPunct="0">
                      <a:defRPr sz="3600">
                        <a:solidFill>
                          <a:srgbClr val="000000"/>
                        </a:solidFill>
                        <a:latin typeface="Helvetica Light" pitchFamily="2" charset="0"/>
                        <a:ea typeface="Helvetica Light" pitchFamily="2" charset="0"/>
                        <a:cs typeface="Helvetica Light" pitchFamily="2" charset="0"/>
                        <a:sym typeface="Helvetica Light" pitchFamily="2" charset="0"/>
                      </a:defRPr>
                    </a:lvl2pPr>
                    <a:lvl3pPr defTabSz="820738" eaLnBrk="0" hangingPunct="0">
                      <a:defRPr sz="3600">
                        <a:solidFill>
                          <a:srgbClr val="000000"/>
                        </a:solidFill>
                        <a:latin typeface="Helvetica Light" pitchFamily="2" charset="0"/>
                        <a:ea typeface="Helvetica Light" pitchFamily="2" charset="0"/>
                        <a:cs typeface="Helvetica Light" pitchFamily="2" charset="0"/>
                        <a:sym typeface="Helvetica Light" pitchFamily="2" charset="0"/>
                      </a:defRPr>
                    </a:lvl3pPr>
                    <a:lvl4pPr defTabSz="820738" eaLnBrk="0" hangingPunct="0">
                      <a:defRPr sz="3600">
                        <a:solidFill>
                          <a:srgbClr val="000000"/>
                        </a:solidFill>
                        <a:latin typeface="Helvetica Light" pitchFamily="2" charset="0"/>
                        <a:ea typeface="Helvetica Light" pitchFamily="2" charset="0"/>
                        <a:cs typeface="Helvetica Light" pitchFamily="2" charset="0"/>
                        <a:sym typeface="Helvetica Light" pitchFamily="2" charset="0"/>
                      </a:defRPr>
                    </a:lvl4pPr>
                    <a:lvl5pPr defTabSz="820738" eaLnBrk="0" hangingPunct="0">
                      <a:defRPr sz="3600">
                        <a:solidFill>
                          <a:srgbClr val="000000"/>
                        </a:solidFill>
                        <a:latin typeface="Helvetica Light" pitchFamily="2" charset="0"/>
                        <a:ea typeface="Helvetica Light" pitchFamily="2" charset="0"/>
                        <a:cs typeface="Helvetica Light" pitchFamily="2" charset="0"/>
                        <a:sym typeface="Helvetica Light" pitchFamily="2" charset="0"/>
                      </a:defRPr>
                    </a:lvl5pPr>
                    <a:lvl6pPr marL="1371600" indent="914400" defTabSz="820738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600">
                        <a:solidFill>
                          <a:srgbClr val="000000"/>
                        </a:solidFill>
                        <a:latin typeface="Helvetica Light" pitchFamily="2" charset="0"/>
                        <a:ea typeface="Helvetica Light" pitchFamily="2" charset="0"/>
                        <a:cs typeface="Helvetica Light" pitchFamily="2" charset="0"/>
                        <a:sym typeface="Helvetica Light" pitchFamily="2" charset="0"/>
                      </a:defRPr>
                    </a:lvl6pPr>
                    <a:lvl7pPr marL="1828800" indent="914400" defTabSz="820738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600">
                        <a:solidFill>
                          <a:srgbClr val="000000"/>
                        </a:solidFill>
                        <a:latin typeface="Helvetica Light" pitchFamily="2" charset="0"/>
                        <a:ea typeface="Helvetica Light" pitchFamily="2" charset="0"/>
                        <a:cs typeface="Helvetica Light" pitchFamily="2" charset="0"/>
                        <a:sym typeface="Helvetica Light" pitchFamily="2" charset="0"/>
                      </a:defRPr>
                    </a:lvl7pPr>
                    <a:lvl8pPr marL="2286000" indent="914400" defTabSz="820738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600">
                        <a:solidFill>
                          <a:srgbClr val="000000"/>
                        </a:solidFill>
                        <a:latin typeface="Helvetica Light" pitchFamily="2" charset="0"/>
                        <a:ea typeface="Helvetica Light" pitchFamily="2" charset="0"/>
                        <a:cs typeface="Helvetica Light" pitchFamily="2" charset="0"/>
                        <a:sym typeface="Helvetica Light" pitchFamily="2" charset="0"/>
                      </a:defRPr>
                    </a:lvl8pPr>
                    <a:lvl9pPr marL="2743200" indent="914400" defTabSz="820738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600">
                        <a:solidFill>
                          <a:srgbClr val="000000"/>
                        </a:solidFill>
                        <a:latin typeface="Helvetica Light" pitchFamily="2" charset="0"/>
                        <a:ea typeface="Helvetica Light" pitchFamily="2" charset="0"/>
                        <a:cs typeface="Helvetica Light" pitchFamily="2" charset="0"/>
                        <a:sym typeface="Helvetica Light" pitchFamily="2" charset="0"/>
                      </a:defRPr>
                    </a:lvl9pPr>
                  </a:lstStyle>
                  <a:p>
                    <a:pPr marL="0" marR="0" lvl="0" indent="0" algn="ctr" defTabSz="820738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fr-FR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Helvetica Light" pitchFamily="2" charset="0"/>
                        <a:cs typeface="Helvetica Light" pitchFamily="2" charset="0"/>
                        <a:sym typeface="Helvetica Light" pitchFamily="2" charset="0"/>
                      </a:rPr>
                      <a:t>Objective: </a:t>
                    </a:r>
                    <a:r>
                      <a:rPr kumimoji="0" lang="fr-FR" sz="1800" b="0" i="0" u="none" strike="noStrike" kern="0" cap="none" spc="0" normalizeH="0" baseline="0" noProof="0" dirty="0" err="1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Helvetica Light" pitchFamily="2" charset="0"/>
                        <a:cs typeface="Helvetica Light" pitchFamily="2" charset="0"/>
                        <a:sym typeface="Helvetica Light" pitchFamily="2" charset="0"/>
                      </a:rPr>
                      <a:t>Producing</a:t>
                    </a:r>
                    <a:r>
                      <a:rPr kumimoji="0" lang="fr-FR" sz="1800" b="0" i="0" u="none" strike="noStrike" kern="0" cap="none" spc="0" normalizeH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Helvetica Light" pitchFamily="2" charset="0"/>
                        <a:cs typeface="Helvetica Light" pitchFamily="2" charset="0"/>
                        <a:sym typeface="Helvetica Light" pitchFamily="2" charset="0"/>
                      </a:rPr>
                      <a:t> </a:t>
                    </a:r>
                    <a:r>
                      <a:rPr kumimoji="0" lang="fr-FR" sz="1800" b="0" i="0" u="none" strike="noStrike" kern="0" cap="none" spc="0" normalizeH="0" noProof="0" dirty="0" err="1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Helvetica Light" pitchFamily="2" charset="0"/>
                        <a:cs typeface="Helvetica Light" pitchFamily="2" charset="0"/>
                        <a:sym typeface="Helvetica Light" pitchFamily="2" charset="0"/>
                      </a:rPr>
                      <a:t>policies</a:t>
                    </a:r>
                    <a:r>
                      <a:rPr kumimoji="0" lang="fr-FR" sz="1800" b="0" i="0" u="none" strike="noStrike" kern="0" cap="none" spc="0" normalizeH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Helvetica Light" pitchFamily="2" charset="0"/>
                        <a:cs typeface="Helvetica Light" pitchFamily="2" charset="0"/>
                        <a:sym typeface="Helvetica Light" pitchFamily="2" charset="0"/>
                      </a:rPr>
                      <a:t>!</a:t>
                    </a:r>
                    <a:endParaRPr kumimoji="0" lang="fr-FR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Helvetica Light" pitchFamily="2" charset="0"/>
                      <a:cs typeface="Helvetica Light" pitchFamily="2" charset="0"/>
                      <a:sym typeface="Helvetica Light" pitchFamily="2" charset="0"/>
                    </a:endParaRPr>
                  </a:p>
                </p:txBody>
              </p:sp>
            </p:grpSp>
          </p:grpSp>
          <p:sp>
            <p:nvSpPr>
              <p:cNvPr id="44" name="CasellaDiTesto 7"/>
              <p:cNvSpPr txBox="1"/>
              <p:nvPr/>
            </p:nvSpPr>
            <p:spPr>
              <a:xfrm>
                <a:off x="6099877" y="2190900"/>
                <a:ext cx="2170646" cy="1430392"/>
              </a:xfrm>
              <a:prstGeom prst="rect">
                <a:avLst/>
              </a:prstGeom>
              <a:noFill/>
            </p:spPr>
            <p:txBody>
              <a:bodyPr wrap="square" lIns="349758" tIns="174879" rIns="349758" bIns="174879">
                <a:spAutoFit/>
              </a:bodyPr>
              <a:lstStyle/>
              <a:p>
                <a:pPr algn="ctr" defTabSz="3497580">
                  <a:defRPr/>
                </a:pPr>
                <a:r>
                  <a:rPr lang="en-US" sz="1400" b="1" kern="1400" dirty="0" smtClean="0">
                    <a:solidFill>
                      <a:srgbClr val="336699"/>
                    </a:solidFill>
                    <a:latin typeface="Trebuchet MS" charset="0"/>
                    <a:ea typeface="Trebuchet MS" charset="0"/>
                    <a:cs typeface="Trebuchet MS" charset="0"/>
                  </a:rPr>
                  <a:t>STAS model simulations and scenarios (participatory </a:t>
                </a:r>
                <a:r>
                  <a:rPr lang="en-US" sz="1400" b="1" kern="1400" smtClean="0">
                    <a:solidFill>
                      <a:srgbClr val="336699"/>
                    </a:solidFill>
                    <a:latin typeface="Trebuchet MS" charset="0"/>
                    <a:ea typeface="Trebuchet MS" charset="0"/>
                    <a:cs typeface="Trebuchet MS" charset="0"/>
                  </a:rPr>
                  <a:t>approach)</a:t>
                </a:r>
                <a:endParaRPr lang="en-US" sz="1400" b="1" kern="1400" dirty="0" smtClean="0">
                  <a:solidFill>
                    <a:srgbClr val="336699"/>
                  </a:solidFill>
                  <a:latin typeface="Trebuchet MS" charset="0"/>
                  <a:ea typeface="Trebuchet MS" charset="0"/>
                  <a:cs typeface="Trebuchet MS" charset="0"/>
                </a:endParaRPr>
              </a:p>
            </p:txBody>
          </p:sp>
          <p:cxnSp>
            <p:nvCxnSpPr>
              <p:cNvPr id="46" name="Straight Connector 45"/>
              <p:cNvCxnSpPr/>
              <p:nvPr/>
            </p:nvCxnSpPr>
            <p:spPr bwMode="auto">
              <a:xfrm>
                <a:off x="3563888" y="1085951"/>
                <a:ext cx="0" cy="4885198"/>
              </a:xfrm>
              <a:prstGeom prst="line">
                <a:avLst/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31750" cap="flat" cmpd="sng" algn="ctr">
                <a:solidFill>
                  <a:srgbClr val="336699"/>
                </a:solidFill>
                <a:prstDash val="dash"/>
                <a:miter lim="0"/>
                <a:headEnd type="none" w="med" len="med"/>
                <a:tailEnd type="none" w="med" len="med"/>
              </a:ln>
              <a:effectLst>
                <a:outerShdw blurRad="38100" dist="25400" dir="5400000" algn="ctr" rotWithShape="0">
                  <a:srgbClr val="000000">
                    <a:alpha val="50000"/>
                  </a:srgbClr>
                </a:outerShdw>
              </a:effectLst>
            </p:spPr>
          </p:cxnSp>
          <p:sp>
            <p:nvSpPr>
              <p:cNvPr id="61" name="ZoneTexte 92"/>
              <p:cNvSpPr txBox="1"/>
              <p:nvPr/>
            </p:nvSpPr>
            <p:spPr>
              <a:xfrm>
                <a:off x="339109" y="1042487"/>
                <a:ext cx="2778187" cy="646331"/>
              </a:xfrm>
              <a:prstGeom prst="rect">
                <a:avLst/>
              </a:prstGeom>
              <a:solidFill>
                <a:srgbClr val="F79646">
                  <a:lumMod val="40000"/>
                  <a:lumOff val="60000"/>
                </a:srgbClr>
              </a:solidFill>
              <a:ln w="25400" cap="flat" cmpd="sng" algn="ctr">
                <a:solidFill>
                  <a:srgbClr val="F79646">
                    <a:lumMod val="75000"/>
                  </a:srgbClr>
                </a:solidFill>
                <a:prstDash val="solid"/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79646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"/>
                    <a:cs typeface=""/>
                    <a:sym typeface="Helvetica Light" charset="0"/>
                  </a:rPr>
                  <a:t>SOFTWARE DEVELOPMENT AND CAPACITY BUILDING</a:t>
                </a:r>
                <a:endPara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"/>
                  <a:cs typeface=""/>
                  <a:sym typeface="Helvetica Light" charset="0"/>
                </a:endParaRPr>
              </a:p>
            </p:txBody>
          </p:sp>
          <p:sp>
            <p:nvSpPr>
              <p:cNvPr id="66" name="ZoneTexte 92"/>
              <p:cNvSpPr txBox="1"/>
              <p:nvPr/>
            </p:nvSpPr>
            <p:spPr>
              <a:xfrm>
                <a:off x="3893304" y="796100"/>
                <a:ext cx="2778187" cy="646331"/>
              </a:xfrm>
              <a:prstGeom prst="rect">
                <a:avLst/>
              </a:prstGeom>
              <a:solidFill>
                <a:srgbClr val="F79646">
                  <a:lumMod val="40000"/>
                  <a:lumOff val="60000"/>
                </a:srgbClr>
              </a:solidFill>
              <a:ln w="25400" cap="flat" cmpd="sng" algn="ctr">
                <a:solidFill>
                  <a:srgbClr val="F79646">
                    <a:lumMod val="75000"/>
                  </a:srgbClr>
                </a:solidFill>
                <a:prstDash val="solid"/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79646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"/>
                    <a:cs typeface=""/>
                    <a:sym typeface="Helvetica Light" charset="0"/>
                  </a:rPr>
                  <a:t>APPLICATION OF THE FREEWAT PLATFORM</a:t>
                </a:r>
                <a:endPara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"/>
                  <a:cs typeface=""/>
                  <a:sym typeface="Helvetica Light" charset="0"/>
                </a:endParaRPr>
              </a:p>
            </p:txBody>
          </p:sp>
          <p:pic>
            <p:nvPicPr>
              <p:cNvPr id="67" name="Picture 66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4031" y="1928164"/>
                <a:ext cx="1511489" cy="839228"/>
              </a:xfrm>
              <a:prstGeom prst="rect">
                <a:avLst/>
              </a:prstGeom>
            </p:spPr>
          </p:pic>
          <p:pic>
            <p:nvPicPr>
              <p:cNvPr id="68" name="Picture 67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1951" y="3647808"/>
                <a:ext cx="2501572" cy="195191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24219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9"/>
          <p:cNvSpPr>
            <a:spLocks noChangeShapeType="1"/>
          </p:cNvSpPr>
          <p:nvPr/>
        </p:nvSpPr>
        <p:spPr bwMode="auto">
          <a:xfrm>
            <a:off x="467544" y="6237312"/>
            <a:ext cx="808990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459607" y="6681812"/>
            <a:ext cx="8105775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grpSp>
        <p:nvGrpSpPr>
          <p:cNvPr id="10" name="Groupe 9"/>
          <p:cNvGrpSpPr/>
          <p:nvPr/>
        </p:nvGrpSpPr>
        <p:grpSpPr>
          <a:xfrm>
            <a:off x="395536" y="6345225"/>
            <a:ext cx="8461151" cy="285750"/>
            <a:chOff x="251520" y="3356992"/>
            <a:chExt cx="8461151" cy="285750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1520" y="3356992"/>
              <a:ext cx="6877050" cy="285750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36296" y="3380804"/>
              <a:ext cx="1476375" cy="238125"/>
            </a:xfrm>
            <a:prstGeom prst="rect">
              <a:avLst/>
            </a:prstGeom>
          </p:spPr>
        </p:pic>
      </p:grp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475482" y="692696"/>
            <a:ext cx="808990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14" name="Title 3"/>
          <p:cNvSpPr>
            <a:spLocks noGrp="1"/>
          </p:cNvSpPr>
          <p:nvPr>
            <p:ph type="title"/>
          </p:nvPr>
        </p:nvSpPr>
        <p:spPr>
          <a:xfrm>
            <a:off x="1723940" y="123267"/>
            <a:ext cx="8229600" cy="418058"/>
          </a:xfrm>
        </p:spPr>
        <p:txBody>
          <a:bodyPr/>
          <a:lstStyle/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rebuchet MS Bold" charset="0"/>
                <a:sym typeface="Trebuchet MS Bold" charset="0"/>
              </a:rPr>
              <a:t>FREEWAT Project: Capacity building</a:t>
            </a:r>
            <a:endParaRPr lang="en-GB" sz="2400" dirty="0"/>
          </a:p>
        </p:txBody>
      </p:sp>
      <p:pic>
        <p:nvPicPr>
          <p:cNvPr id="12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8272"/>
            <a:ext cx="2831182" cy="796754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181844" y="1423855"/>
            <a:ext cx="8677175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400" b="1" dirty="0" smtClean="0">
                <a:solidFill>
                  <a:srgbClr val="336699"/>
                </a:solidFill>
                <a:latin typeface="Trebuchet MS" charset="0"/>
                <a:ea typeface="Trebuchet MS" charset="0"/>
                <a:cs typeface="Trebuchet MS" charset="0"/>
              </a:rPr>
              <a:t>Training for trainers: </a:t>
            </a:r>
          </a:p>
          <a:p>
            <a:pPr marL="800077" lvl="1" indent="-342900">
              <a:buFontTx/>
              <a:buChar char="-"/>
            </a:pPr>
            <a:r>
              <a:rPr lang="en-US" sz="2400" i="1" dirty="0" smtClean="0">
                <a:solidFill>
                  <a:srgbClr val="336699"/>
                </a:solidFill>
                <a:latin typeface="Trebuchet MS" charset="0"/>
                <a:ea typeface="Trebuchet MS" charset="0"/>
                <a:cs typeface="Trebuchet MS" charset="0"/>
              </a:rPr>
              <a:t>3 trainers per country (NTTGs to be nominated by Member States)</a:t>
            </a:r>
          </a:p>
          <a:p>
            <a:pPr marL="800077" lvl="1" indent="-342900">
              <a:buFontTx/>
              <a:buChar char="-"/>
            </a:pPr>
            <a:r>
              <a:rPr lang="en-US" sz="2400" i="1" dirty="0" smtClean="0">
                <a:solidFill>
                  <a:srgbClr val="336699"/>
                </a:solidFill>
                <a:latin typeface="Trebuchet MS" charset="0"/>
                <a:ea typeface="Trebuchet MS" charset="0"/>
                <a:cs typeface="Trebuchet MS" charset="0"/>
              </a:rPr>
              <a:t>First training was held in July 2016</a:t>
            </a:r>
          </a:p>
          <a:p>
            <a:pPr marL="800077" lvl="1" indent="-342900">
              <a:buFontTx/>
              <a:buChar char="-"/>
            </a:pPr>
            <a:r>
              <a:rPr lang="en-US" sz="2400" i="1" dirty="0" smtClean="0">
                <a:solidFill>
                  <a:srgbClr val="336699"/>
                </a:solidFill>
                <a:latin typeface="Trebuchet MS" charset="0"/>
                <a:ea typeface="Trebuchet MS" charset="0"/>
                <a:cs typeface="Trebuchet MS" charset="0"/>
              </a:rPr>
              <a:t>Next training will be held in early 2017 </a:t>
            </a:r>
          </a:p>
          <a:p>
            <a:endParaRPr lang="en-US" sz="2400" dirty="0" smtClean="0">
              <a:solidFill>
                <a:srgbClr val="336699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marL="342900" indent="-342900">
              <a:buFont typeface="Wingdings" charset="2"/>
              <a:buChar char="Ø"/>
            </a:pPr>
            <a:r>
              <a:rPr lang="en-US" sz="2400" b="1" dirty="0" smtClean="0">
                <a:solidFill>
                  <a:srgbClr val="336699"/>
                </a:solidFill>
                <a:latin typeface="Trebuchet MS" charset="0"/>
                <a:ea typeface="Trebuchet MS" charset="0"/>
                <a:cs typeface="Trebuchet MS" charset="0"/>
              </a:rPr>
              <a:t>National trainings by trainers: </a:t>
            </a:r>
          </a:p>
          <a:p>
            <a:pPr marL="800077" lvl="1" indent="-342900">
              <a:buFontTx/>
              <a:buChar char="-"/>
            </a:pPr>
            <a:r>
              <a:rPr lang="en-US" sz="2400" i="1" dirty="0" smtClean="0">
                <a:solidFill>
                  <a:srgbClr val="336699"/>
                </a:solidFill>
                <a:latin typeface="Trebuchet MS" charset="0"/>
                <a:ea typeface="Trebuchet MS" charset="0"/>
                <a:cs typeface="Trebuchet MS" charset="0"/>
              </a:rPr>
              <a:t>Working groups of 20 people (UNESCO-IHP would provide support)</a:t>
            </a:r>
          </a:p>
          <a:p>
            <a:pPr marL="800077" lvl="1" indent="-342900">
              <a:buFontTx/>
              <a:buChar char="-"/>
            </a:pPr>
            <a:r>
              <a:rPr lang="en-US" sz="2400" i="1" dirty="0" smtClean="0">
                <a:solidFill>
                  <a:srgbClr val="336699"/>
                </a:solidFill>
                <a:latin typeface="Trebuchet MS" charset="0"/>
                <a:ea typeface="Trebuchet MS" charset="0"/>
                <a:cs typeface="Trebuchet MS" charset="0"/>
              </a:rPr>
              <a:t>Trainings to be held in March- April 2017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99699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9"/>
          <p:cNvSpPr>
            <a:spLocks noChangeShapeType="1"/>
          </p:cNvSpPr>
          <p:nvPr/>
        </p:nvSpPr>
        <p:spPr bwMode="auto">
          <a:xfrm>
            <a:off x="467544" y="6237312"/>
            <a:ext cx="808990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459607" y="6681812"/>
            <a:ext cx="8105775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grpSp>
        <p:nvGrpSpPr>
          <p:cNvPr id="10" name="Groupe 9"/>
          <p:cNvGrpSpPr/>
          <p:nvPr/>
        </p:nvGrpSpPr>
        <p:grpSpPr>
          <a:xfrm>
            <a:off x="395536" y="6345225"/>
            <a:ext cx="8461151" cy="285750"/>
            <a:chOff x="251520" y="3356992"/>
            <a:chExt cx="8461151" cy="285750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1520" y="3356992"/>
              <a:ext cx="6877050" cy="285750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36296" y="3380804"/>
              <a:ext cx="1476375" cy="238125"/>
            </a:xfrm>
            <a:prstGeom prst="rect">
              <a:avLst/>
            </a:prstGeom>
          </p:spPr>
        </p:pic>
      </p:grp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475482" y="692696"/>
            <a:ext cx="808990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14" name="Title 3"/>
          <p:cNvSpPr>
            <a:spLocks noGrp="1"/>
          </p:cNvSpPr>
          <p:nvPr>
            <p:ph type="title"/>
          </p:nvPr>
        </p:nvSpPr>
        <p:spPr>
          <a:xfrm>
            <a:off x="475482" y="187259"/>
            <a:ext cx="8229600" cy="418058"/>
          </a:xfrm>
        </p:spPr>
        <p:txBody>
          <a:bodyPr/>
          <a:lstStyle/>
          <a:p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Trebuchet MS Bold" charset="0"/>
                <a:sym typeface="Trebuchet MS Bold" charset="0"/>
              </a:rPr>
              <a:t>Workplan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rebuchet MS Bold" charset="0"/>
                <a:sym typeface="Trebuchet MS Bold" charset="0"/>
              </a:rPr>
              <a:t> (September 2016 – April 2017) – Outcome 1</a:t>
            </a:r>
            <a:endParaRPr lang="en-GB" sz="2400" dirty="0"/>
          </a:p>
        </p:txBody>
      </p:sp>
      <p:graphicFrame>
        <p:nvGraphicFramePr>
          <p:cNvPr id="12" name="Objet 11"/>
          <p:cNvGraphicFramePr>
            <a:graphicFrameLocks noChangeAspect="1"/>
          </p:cNvGraphicFramePr>
          <p:nvPr>
            <p:extLst/>
          </p:nvPr>
        </p:nvGraphicFramePr>
        <p:xfrm>
          <a:off x="223069" y="883295"/>
          <a:ext cx="8734425" cy="5224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4" name="Feuille de calcul" r:id="rId5" imgW="9182033" imgH="3981414" progId="Excel.Sheet.12">
                  <p:embed/>
                </p:oleObj>
              </mc:Choice>
              <mc:Fallback>
                <p:oleObj name="Feuille de calcul" r:id="rId5" imgW="9182033" imgH="3981414" progId="Excel.Sheet.12">
                  <p:embed/>
                  <p:pic>
                    <p:nvPicPr>
                      <p:cNvPr id="12" name="Objet 1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3069" y="883295"/>
                        <a:ext cx="8734425" cy="5224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8582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475482" y="692696"/>
            <a:ext cx="808990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14" name="Title 3"/>
          <p:cNvSpPr>
            <a:spLocks noGrp="1"/>
          </p:cNvSpPr>
          <p:nvPr>
            <p:ph type="title"/>
          </p:nvPr>
        </p:nvSpPr>
        <p:spPr>
          <a:xfrm>
            <a:off x="475482" y="187259"/>
            <a:ext cx="8229600" cy="418058"/>
          </a:xfrm>
        </p:spPr>
        <p:txBody>
          <a:bodyPr/>
          <a:lstStyle/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rebuchet MS Bold" charset="0"/>
                <a:sym typeface="Trebuchet MS Bold" charset="0"/>
              </a:rPr>
              <a:t>GGRETA Project - Outcome 2</a:t>
            </a:r>
            <a:endParaRPr lang="en-GB" sz="2400" dirty="0"/>
          </a:p>
        </p:txBody>
      </p:sp>
      <p:sp>
        <p:nvSpPr>
          <p:cNvPr id="12" name="Rectangle 11"/>
          <p:cNvSpPr/>
          <p:nvPr/>
        </p:nvSpPr>
        <p:spPr>
          <a:xfrm>
            <a:off x="395536" y="842830"/>
            <a:ext cx="8712968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i="1" dirty="0" smtClean="0">
                <a:solidFill>
                  <a:srgbClr val="336699"/>
                </a:solidFill>
                <a:latin typeface="Trebuchet MS" charset="0"/>
                <a:ea typeface="Trebuchet MS" charset="0"/>
                <a:cs typeface="Trebuchet MS" charset="0"/>
              </a:rPr>
              <a:t>Outcome </a:t>
            </a:r>
            <a:r>
              <a:rPr lang="en-US" sz="2200" b="1" i="1" dirty="0">
                <a:solidFill>
                  <a:srgbClr val="336699"/>
                </a:solidFill>
                <a:latin typeface="Trebuchet MS" charset="0"/>
                <a:ea typeface="Trebuchet MS" charset="0"/>
                <a:cs typeface="Trebuchet MS" charset="0"/>
              </a:rPr>
              <a:t>2 </a:t>
            </a:r>
            <a:r>
              <a:rPr lang="en-US" sz="2200" dirty="0">
                <a:solidFill>
                  <a:srgbClr val="336699"/>
                </a:solidFill>
                <a:latin typeface="Trebuchet MS" charset="0"/>
                <a:ea typeface="Trebuchet MS" charset="0"/>
                <a:cs typeface="Trebuchet MS" charset="0"/>
              </a:rPr>
              <a:t>- Enhanced cross-border dialogue </a:t>
            </a:r>
            <a:r>
              <a:rPr lang="en-US" sz="2200" dirty="0" smtClean="0">
                <a:solidFill>
                  <a:srgbClr val="336699"/>
                </a:solidFill>
                <a:latin typeface="Trebuchet MS" charset="0"/>
                <a:ea typeface="Trebuchet MS" charset="0"/>
                <a:cs typeface="Trebuchet MS" charset="0"/>
              </a:rPr>
              <a:t>and cooperation </a:t>
            </a:r>
            <a:r>
              <a:rPr lang="en-US" sz="2200" dirty="0">
                <a:solidFill>
                  <a:srgbClr val="336699"/>
                </a:solidFill>
                <a:latin typeface="Trebuchet MS" charset="0"/>
                <a:ea typeface="Trebuchet MS" charset="0"/>
                <a:cs typeface="Trebuchet MS" charset="0"/>
              </a:rPr>
              <a:t>based on development of </a:t>
            </a:r>
            <a:r>
              <a:rPr lang="en-US" sz="2200" dirty="0" smtClean="0">
                <a:solidFill>
                  <a:srgbClr val="336699"/>
                </a:solidFill>
                <a:latin typeface="Trebuchet MS" charset="0"/>
                <a:ea typeface="Trebuchet MS" charset="0"/>
                <a:cs typeface="Trebuchet MS" charset="0"/>
              </a:rPr>
              <a:t>shared management </a:t>
            </a:r>
            <a:r>
              <a:rPr lang="en-US" sz="2200" dirty="0">
                <a:solidFill>
                  <a:srgbClr val="336699"/>
                </a:solidFill>
                <a:latin typeface="Trebuchet MS" charset="0"/>
                <a:ea typeface="Trebuchet MS" charset="0"/>
                <a:cs typeface="Trebuchet MS" charset="0"/>
              </a:rPr>
              <a:t>tools, and recommendations for governance reforms focused on improving </a:t>
            </a:r>
            <a:r>
              <a:rPr lang="en-US" sz="2200" dirty="0" smtClean="0">
                <a:solidFill>
                  <a:srgbClr val="336699"/>
                </a:solidFill>
                <a:latin typeface="Trebuchet MS" charset="0"/>
                <a:ea typeface="Trebuchet MS" charset="0"/>
                <a:cs typeface="Trebuchet MS" charset="0"/>
              </a:rPr>
              <a:t>livelihoods, economic development, gender </a:t>
            </a:r>
            <a:r>
              <a:rPr lang="en-US" sz="2200" dirty="0">
                <a:solidFill>
                  <a:srgbClr val="336699"/>
                </a:solidFill>
                <a:latin typeface="Trebuchet MS" charset="0"/>
                <a:ea typeface="Trebuchet MS" charset="0"/>
                <a:cs typeface="Trebuchet MS" charset="0"/>
              </a:rPr>
              <a:t>equality and environmental sustainability</a:t>
            </a:r>
            <a:r>
              <a:rPr lang="en-US" sz="2200" dirty="0" smtClean="0">
                <a:solidFill>
                  <a:srgbClr val="336699"/>
                </a:solidFill>
                <a:latin typeface="Trebuchet MS" charset="0"/>
                <a:ea typeface="Trebuchet MS" charset="0"/>
                <a:cs typeface="Trebuchet MS" charset="0"/>
              </a:rPr>
              <a:t>.</a:t>
            </a:r>
          </a:p>
          <a:p>
            <a:endParaRPr lang="en-US" sz="24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val 1"/>
          <p:cNvSpPr/>
          <p:nvPr/>
        </p:nvSpPr>
        <p:spPr bwMode="auto">
          <a:xfrm>
            <a:off x="395536" y="5595699"/>
            <a:ext cx="8309546" cy="1145669"/>
          </a:xfrm>
          <a:prstGeom prst="ellips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228600" algn="ctr" defTabSz="58420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  <a:sym typeface="Helvetica Light" charset="0"/>
              </a:rPr>
              <a:t>Regional Dialogue </a:t>
            </a:r>
            <a:r>
              <a:rPr lang="en-US" sz="2200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  <a:sym typeface="Helvetica Light" charset="0"/>
              </a:rPr>
              <a:t>on Conjunctive </a:t>
            </a:r>
            <a:r>
              <a:rPr lang="en-US" sz="220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  <a:sym typeface="Helvetica Light" charset="0"/>
              </a:rPr>
              <a:t>Surface and Groundwater Management in Transboundary Contexts</a:t>
            </a:r>
            <a:endParaRPr kumimoji="0" lang="en-US" sz="2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rebuchet MS" charset="0"/>
              <a:ea typeface="Trebuchet MS" charset="0"/>
              <a:cs typeface="Trebuchet MS" charset="0"/>
              <a:sym typeface="Helvetica Light" charset="0"/>
            </a:endParaRPr>
          </a:p>
        </p:txBody>
      </p:sp>
      <p:sp>
        <p:nvSpPr>
          <p:cNvPr id="17" name="Oval 11"/>
          <p:cNvSpPr/>
          <p:nvPr/>
        </p:nvSpPr>
        <p:spPr bwMode="auto">
          <a:xfrm>
            <a:off x="704008" y="3166743"/>
            <a:ext cx="7632848" cy="1376320"/>
          </a:xfrm>
          <a:prstGeom prst="ellips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22860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rebuchet MS" charset="0"/>
                <a:ea typeface="Trebuchet MS" charset="0"/>
                <a:cs typeface="Trebuchet MS" charset="0"/>
                <a:sym typeface="Helvetica Light" charset="0"/>
              </a:rPr>
              <a:t>Setting-up</a:t>
            </a:r>
            <a:r>
              <a:rPr kumimoji="0" lang="en-US" sz="22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rebuchet MS" charset="0"/>
                <a:ea typeface="Trebuchet MS" charset="0"/>
                <a:cs typeface="Trebuchet MS" charset="0"/>
                <a:sym typeface="Helvetica Light" charset="0"/>
              </a:rPr>
              <a:t> of a Working Group for the establishment of a Multi-Country Consultation Mechanism</a:t>
            </a:r>
            <a:endParaRPr kumimoji="0" lang="en-US" sz="2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rebuchet MS" charset="0"/>
              <a:ea typeface="Trebuchet MS" charset="0"/>
              <a:cs typeface="Trebuchet MS" charset="0"/>
              <a:sym typeface="Helvetica Light" charset="0"/>
            </a:endParaRPr>
          </a:p>
        </p:txBody>
      </p:sp>
      <p:sp>
        <p:nvSpPr>
          <p:cNvPr id="18" name="Plus 17"/>
          <p:cNvSpPr/>
          <p:nvPr/>
        </p:nvSpPr>
        <p:spPr bwMode="auto">
          <a:xfrm>
            <a:off x="4063232" y="4646991"/>
            <a:ext cx="914400" cy="914400"/>
          </a:xfrm>
          <a:prstGeom prst="mathPlus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22860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275856" y="2601150"/>
            <a:ext cx="8712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smtClean="0">
                <a:solidFill>
                  <a:srgbClr val="FF9300"/>
                </a:solidFill>
                <a:latin typeface="Trebuchet MS" charset="0"/>
                <a:ea typeface="Trebuchet MS" charset="0"/>
                <a:cs typeface="Trebuchet MS" charset="0"/>
              </a:rPr>
              <a:t>Main objectives</a:t>
            </a:r>
            <a:endParaRPr lang="en-US" sz="2400" dirty="0">
              <a:solidFill>
                <a:srgbClr val="FF9300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94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9"/>
          <p:cNvSpPr>
            <a:spLocks noChangeShapeType="1"/>
          </p:cNvSpPr>
          <p:nvPr/>
        </p:nvSpPr>
        <p:spPr bwMode="auto">
          <a:xfrm>
            <a:off x="467544" y="6237312"/>
            <a:ext cx="808990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459607" y="6681812"/>
            <a:ext cx="8105775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grpSp>
        <p:nvGrpSpPr>
          <p:cNvPr id="10" name="Groupe 9"/>
          <p:cNvGrpSpPr/>
          <p:nvPr/>
        </p:nvGrpSpPr>
        <p:grpSpPr>
          <a:xfrm>
            <a:off x="395536" y="6345225"/>
            <a:ext cx="8461151" cy="285750"/>
            <a:chOff x="251520" y="3356992"/>
            <a:chExt cx="8461151" cy="285750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1520" y="3356992"/>
              <a:ext cx="6877050" cy="285750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36296" y="3380804"/>
              <a:ext cx="1476375" cy="238125"/>
            </a:xfrm>
            <a:prstGeom prst="rect">
              <a:avLst/>
            </a:prstGeom>
          </p:spPr>
        </p:pic>
      </p:grp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455253" y="1042496"/>
            <a:ext cx="808990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14" name="Title 3"/>
          <p:cNvSpPr>
            <a:spLocks noGrp="1"/>
          </p:cNvSpPr>
          <p:nvPr>
            <p:ph type="title"/>
          </p:nvPr>
        </p:nvSpPr>
        <p:spPr>
          <a:xfrm>
            <a:off x="54286" y="624438"/>
            <a:ext cx="9144000" cy="418058"/>
          </a:xfrm>
        </p:spPr>
        <p:txBody>
          <a:bodyPr/>
          <a:lstStyle/>
          <a:p>
            <a:pPr marL="228600" defTabSz="584200" eaLnBrk="1"/>
            <a:r>
              <a:rPr lang="en-US" sz="2400" b="1" dirty="0" smtClean="0">
                <a:solidFill>
                  <a:srgbClr val="336699"/>
                </a:solidFill>
                <a:latin typeface="Trebuchet MS" charset="0"/>
                <a:ea typeface="Trebuchet MS" charset="0"/>
                <a:cs typeface="Trebuchet MS" charset="0"/>
              </a:rPr>
              <a:t>Working </a:t>
            </a:r>
            <a:r>
              <a:rPr lang="en-US" sz="2400" b="1" dirty="0">
                <a:solidFill>
                  <a:srgbClr val="336699"/>
                </a:solidFill>
                <a:latin typeface="Trebuchet MS" charset="0"/>
                <a:ea typeface="Trebuchet MS" charset="0"/>
                <a:cs typeface="Trebuchet MS" charset="0"/>
              </a:rPr>
              <a:t>Group for the establishment of a Multi-Country Cooperation Mechanism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6010" y="1767747"/>
            <a:ext cx="8712968" cy="4078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400" b="1" dirty="0" smtClean="0">
                <a:solidFill>
                  <a:srgbClr val="336699"/>
                </a:solidFill>
                <a:latin typeface="Trebuchet MS" charset="0"/>
                <a:ea typeface="Trebuchet MS" charset="0"/>
                <a:cs typeface="Trebuchet MS" charset="0"/>
              </a:rPr>
              <a:t>Working Group for the establishment of a Multi-Country Cooperation Mechanism (MCCM):</a:t>
            </a:r>
          </a:p>
          <a:p>
            <a:endParaRPr lang="en-US" sz="2400" b="1" dirty="0" smtClean="0">
              <a:solidFill>
                <a:srgbClr val="336699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2000" i="1" dirty="0">
                <a:solidFill>
                  <a:srgbClr val="336699"/>
                </a:solidFill>
                <a:latin typeface="Trebuchet MS" panose="020B0603020202020204" pitchFamily="34" charset="0"/>
              </a:rPr>
              <a:t>Formulate proposals for the structure, composition, mandate funding, and functioning of a Multi-Country Consultation Mechanism for the governance and management of the </a:t>
            </a:r>
            <a:r>
              <a:rPr lang="en-US" sz="2000" i="1" dirty="0" smtClean="0">
                <a:solidFill>
                  <a:srgbClr val="336699"/>
                </a:solidFill>
                <a:latin typeface="Trebuchet MS" panose="020B0603020202020204" pitchFamily="34" charset="0"/>
              </a:rPr>
              <a:t>STAS</a:t>
            </a: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endParaRPr lang="en-US" sz="2000" i="1" dirty="0">
              <a:solidFill>
                <a:srgbClr val="336699"/>
              </a:solidFill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charset="2"/>
              <a:buChar char="Ø"/>
            </a:pPr>
            <a:r>
              <a:rPr lang="en-US" sz="2400" b="1" dirty="0">
                <a:solidFill>
                  <a:srgbClr val="336699"/>
                </a:solidFill>
                <a:latin typeface="Trebuchet MS" charset="0"/>
                <a:ea typeface="Trebuchet MS" charset="0"/>
                <a:cs typeface="Trebuchet MS" charset="0"/>
                <a:sym typeface="Helvetica Light" charset="0"/>
              </a:rPr>
              <a:t>Regional Dialogue on Conjunctive Surface and Groundwater Management in Transboundary </a:t>
            </a:r>
            <a:r>
              <a:rPr lang="en-US" sz="2400" b="1" dirty="0" smtClean="0">
                <a:solidFill>
                  <a:srgbClr val="336699"/>
                </a:solidFill>
                <a:latin typeface="Trebuchet MS" charset="0"/>
                <a:ea typeface="Trebuchet MS" charset="0"/>
                <a:cs typeface="Trebuchet MS" charset="0"/>
                <a:sym typeface="Helvetica Light" charset="0"/>
              </a:rPr>
              <a:t>Contexts:</a:t>
            </a:r>
            <a:endParaRPr lang="en-US" sz="2400" b="1" dirty="0" smtClean="0">
              <a:solidFill>
                <a:srgbClr val="336699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endParaRPr lang="en-US" sz="2400" b="1" dirty="0">
              <a:solidFill>
                <a:srgbClr val="336699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marL="342900" indent="-342900" algn="just">
              <a:lnSpc>
                <a:spcPct val="115000"/>
              </a:lnSpc>
              <a:buFont typeface="Calibri" panose="020F0502020204030204" pitchFamily="34" charset="0"/>
              <a:buChar char="-"/>
            </a:pPr>
            <a:r>
              <a:rPr lang="en-US" sz="2000" i="1" dirty="0" smtClean="0">
                <a:solidFill>
                  <a:srgbClr val="336699"/>
                </a:solidFill>
                <a:latin typeface="Trebuchet MS" panose="020B0603020202020204" pitchFamily="34" charset="0"/>
              </a:rPr>
              <a:t>Joint activities with AMCOW, SADC, IGAD</a:t>
            </a:r>
            <a:r>
              <a:rPr lang="fr-FR" sz="2000" i="1" dirty="0" smtClean="0">
                <a:solidFill>
                  <a:srgbClr val="336699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000" i="1" dirty="0" smtClean="0">
                <a:solidFill>
                  <a:srgbClr val="336699"/>
                </a:solidFill>
                <a:latin typeface="Trebuchet MS" panose="020B0603020202020204" pitchFamily="34" charset="0"/>
              </a:rPr>
              <a:t>ORASECOM, LIMCOM</a:t>
            </a:r>
            <a:endParaRPr lang="fr-FR" sz="2000" i="1" dirty="0">
              <a:solidFill>
                <a:srgbClr val="336699"/>
              </a:solidFill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85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475482" y="692696"/>
            <a:ext cx="808990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14" name="Title 3"/>
          <p:cNvSpPr>
            <a:spLocks noGrp="1"/>
          </p:cNvSpPr>
          <p:nvPr>
            <p:ph type="title"/>
          </p:nvPr>
        </p:nvSpPr>
        <p:spPr>
          <a:xfrm>
            <a:off x="475482" y="187259"/>
            <a:ext cx="8229600" cy="418058"/>
          </a:xfrm>
        </p:spPr>
        <p:txBody>
          <a:bodyPr/>
          <a:lstStyle/>
          <a:p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Trebuchet MS Bold" charset="0"/>
                <a:sym typeface="Trebuchet MS Bold" charset="0"/>
              </a:rPr>
              <a:t>Workplan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rebuchet MS Bold" charset="0"/>
                <a:sym typeface="Trebuchet MS Bold" charset="0"/>
              </a:rPr>
              <a:t> (September 2016 – April 2017) – Outcome 2</a:t>
            </a:r>
            <a:endParaRPr lang="en-GB" sz="2400" dirty="0"/>
          </a:p>
        </p:txBody>
      </p:sp>
      <p:graphicFrame>
        <p:nvGraphicFramePr>
          <p:cNvPr id="13" name="Obje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3090269"/>
              </p:ext>
            </p:extLst>
          </p:nvPr>
        </p:nvGraphicFramePr>
        <p:xfrm>
          <a:off x="179388" y="1628775"/>
          <a:ext cx="7578725" cy="554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8" name="Feuille de calcul" r:id="rId3" imgW="9163151" imgH="3762296" progId="Excel.Sheet.12">
                  <p:embed/>
                </p:oleObj>
              </mc:Choice>
              <mc:Fallback>
                <p:oleObj name="Feuille de calcul" r:id="rId3" imgW="9163151" imgH="3762296" progId="Excel.Sheet.12">
                  <p:embed/>
                  <p:pic>
                    <p:nvPicPr>
                      <p:cNvPr id="13" name="Objet 1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9388" y="1628775"/>
                        <a:ext cx="7578725" cy="5541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25144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9"/>
          <p:cNvSpPr>
            <a:spLocks noChangeShapeType="1"/>
          </p:cNvSpPr>
          <p:nvPr/>
        </p:nvSpPr>
        <p:spPr bwMode="auto">
          <a:xfrm>
            <a:off x="467544" y="6237312"/>
            <a:ext cx="808990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459607" y="6681812"/>
            <a:ext cx="8105775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grpSp>
        <p:nvGrpSpPr>
          <p:cNvPr id="10" name="Groupe 9"/>
          <p:cNvGrpSpPr/>
          <p:nvPr/>
        </p:nvGrpSpPr>
        <p:grpSpPr>
          <a:xfrm>
            <a:off x="395536" y="6345225"/>
            <a:ext cx="8461151" cy="285750"/>
            <a:chOff x="251520" y="3356992"/>
            <a:chExt cx="8461151" cy="285750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1520" y="3356992"/>
              <a:ext cx="6877050" cy="285750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36296" y="3380804"/>
              <a:ext cx="1476375" cy="238125"/>
            </a:xfrm>
            <a:prstGeom prst="rect">
              <a:avLst/>
            </a:prstGeom>
          </p:spPr>
        </p:pic>
      </p:grp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475482" y="692696"/>
            <a:ext cx="808990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14" name="Title 3"/>
          <p:cNvSpPr>
            <a:spLocks noGrp="1"/>
          </p:cNvSpPr>
          <p:nvPr>
            <p:ph type="title"/>
          </p:nvPr>
        </p:nvSpPr>
        <p:spPr>
          <a:xfrm>
            <a:off x="475482" y="187259"/>
            <a:ext cx="8229600" cy="418058"/>
          </a:xfrm>
        </p:spPr>
        <p:txBody>
          <a:bodyPr/>
          <a:lstStyle/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rebuchet MS Bold" charset="0"/>
                <a:sym typeface="Trebuchet MS Bold" charset="0"/>
              </a:rPr>
              <a:t>Outcome 3</a:t>
            </a:r>
            <a:endParaRPr lang="en-GB" sz="2400" dirty="0"/>
          </a:p>
        </p:txBody>
      </p:sp>
      <p:sp>
        <p:nvSpPr>
          <p:cNvPr id="12" name="Rectangle 11"/>
          <p:cNvSpPr/>
          <p:nvPr/>
        </p:nvSpPr>
        <p:spPr>
          <a:xfrm>
            <a:off x="233798" y="1031408"/>
            <a:ext cx="87129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smtClean="0">
                <a:solidFill>
                  <a:srgbClr val="336699"/>
                </a:solidFill>
              </a:rPr>
              <a:t>Outcome </a:t>
            </a:r>
            <a:r>
              <a:rPr lang="en-US" sz="2400" b="1" i="1" dirty="0">
                <a:solidFill>
                  <a:srgbClr val="336699"/>
                </a:solidFill>
              </a:rPr>
              <a:t>3 </a:t>
            </a:r>
            <a:r>
              <a:rPr lang="en-US" sz="2400" i="1" dirty="0">
                <a:solidFill>
                  <a:srgbClr val="336699"/>
                </a:solidFill>
              </a:rPr>
              <a:t>– </a:t>
            </a:r>
            <a:r>
              <a:rPr lang="en-US" sz="2400" i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Improved capacity in groundwater governance, hydro-diplomacy and gender, and effective communication aiming at replication of project experiences and approaches</a:t>
            </a:r>
            <a:r>
              <a:rPr lang="en-US" sz="2400" i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400" i="1" dirty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768078" y="4676235"/>
            <a:ext cx="763284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i="1" dirty="0" smtClean="0">
                <a:solidFill>
                  <a:srgbClr val="336699"/>
                </a:solidFill>
                <a:latin typeface="Trebuchet MS" panose="020B0603020202020204" pitchFamily="34" charset="0"/>
              </a:rPr>
              <a:t>Includes cross-cutting activities that will contribute to the </a:t>
            </a:r>
            <a:r>
              <a:rPr lang="en-US" i="1" smtClean="0">
                <a:solidFill>
                  <a:srgbClr val="336699"/>
                </a:solidFill>
                <a:latin typeface="Trebuchet MS" panose="020B0603020202020204" pitchFamily="34" charset="0"/>
              </a:rPr>
              <a:t>achievement of Outcomes </a:t>
            </a:r>
            <a:r>
              <a:rPr lang="en-US" i="1" dirty="0" smtClean="0">
                <a:solidFill>
                  <a:srgbClr val="336699"/>
                </a:solidFill>
                <a:latin typeface="Trebuchet MS" panose="020B0603020202020204" pitchFamily="34" charset="0"/>
              </a:rPr>
              <a:t>1 and 2</a:t>
            </a:r>
            <a:endParaRPr lang="en-US" i="1" dirty="0">
              <a:solidFill>
                <a:srgbClr val="336699"/>
              </a:solidFill>
              <a:latin typeface="Trebuchet MS" panose="020B0603020202020204" pitchFamily="34" charset="0"/>
            </a:endParaRPr>
          </a:p>
          <a:p>
            <a:pPr lvl="1"/>
            <a:endParaRPr lang="fr-FR" sz="1600" dirty="0" smtClean="0">
              <a:latin typeface="Trebuchet MS" panose="020B0603020202020204" pitchFamily="34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768078" y="3055626"/>
            <a:ext cx="7632848" cy="1376320"/>
          </a:xfrm>
          <a:prstGeom prst="ellips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22860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1" i="0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rebuchet MS" charset="0"/>
                <a:ea typeface="Trebuchet MS" charset="0"/>
                <a:cs typeface="Trebuchet MS" charset="0"/>
                <a:sym typeface="Helvetica Light" charset="0"/>
              </a:rPr>
              <a:t>Capacity building</a:t>
            </a:r>
            <a:r>
              <a:rPr kumimoji="0" lang="en-US" sz="2200" b="1" i="0" u="sng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rebuchet MS" charset="0"/>
                <a:ea typeface="Trebuchet MS" charset="0"/>
                <a:cs typeface="Trebuchet MS" charset="0"/>
                <a:sym typeface="Helvetica Light" charset="0"/>
              </a:rPr>
              <a:t> modules </a:t>
            </a:r>
            <a:r>
              <a:rPr kumimoji="0" lang="en-US" sz="22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rebuchet MS" charset="0"/>
                <a:ea typeface="Trebuchet MS" charset="0"/>
                <a:cs typeface="Trebuchet MS" charset="0"/>
                <a:sym typeface="Helvetica Light" charset="0"/>
              </a:rPr>
              <a:t>on hydrogeology, international water law, domestic water legislation, and gender</a:t>
            </a:r>
            <a:endParaRPr kumimoji="0" lang="en-US" sz="2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rebuchet MS" charset="0"/>
              <a:ea typeface="Trebuchet MS" charset="0"/>
              <a:cs typeface="Trebuchet MS" charset="0"/>
              <a:sym typeface="Helvetica Light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347864" y="2281269"/>
            <a:ext cx="8712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smtClean="0">
                <a:solidFill>
                  <a:srgbClr val="FF9300"/>
                </a:solidFill>
                <a:latin typeface="Trebuchet MS" charset="0"/>
                <a:ea typeface="Trebuchet MS" charset="0"/>
                <a:cs typeface="Trebuchet MS" charset="0"/>
              </a:rPr>
              <a:t>Main objectives</a:t>
            </a:r>
            <a:endParaRPr lang="en-US" sz="2400" dirty="0">
              <a:solidFill>
                <a:srgbClr val="FF9300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79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9"/>
          <p:cNvSpPr>
            <a:spLocks noChangeShapeType="1"/>
          </p:cNvSpPr>
          <p:nvPr/>
        </p:nvSpPr>
        <p:spPr bwMode="auto">
          <a:xfrm>
            <a:off x="467544" y="6237312"/>
            <a:ext cx="808990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459607" y="6681812"/>
            <a:ext cx="8105775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grpSp>
        <p:nvGrpSpPr>
          <p:cNvPr id="10" name="Groupe 9"/>
          <p:cNvGrpSpPr/>
          <p:nvPr/>
        </p:nvGrpSpPr>
        <p:grpSpPr>
          <a:xfrm>
            <a:off x="395536" y="6345225"/>
            <a:ext cx="8461151" cy="285750"/>
            <a:chOff x="251520" y="3356992"/>
            <a:chExt cx="8461151" cy="285750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1520" y="3356992"/>
              <a:ext cx="6877050" cy="285750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36296" y="3380804"/>
              <a:ext cx="1476375" cy="238125"/>
            </a:xfrm>
            <a:prstGeom prst="rect">
              <a:avLst/>
            </a:prstGeom>
          </p:spPr>
        </p:pic>
      </p:grpSp>
      <p:sp>
        <p:nvSpPr>
          <p:cNvPr id="12" name="Rectangle 11"/>
          <p:cNvSpPr/>
          <p:nvPr/>
        </p:nvSpPr>
        <p:spPr>
          <a:xfrm>
            <a:off x="233798" y="952319"/>
            <a:ext cx="8712968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400" b="1" dirty="0" smtClean="0">
                <a:solidFill>
                  <a:srgbClr val="336699"/>
                </a:solidFill>
                <a:latin typeface="Trebuchet MS" charset="0"/>
                <a:ea typeface="Trebuchet MS" charset="0"/>
                <a:cs typeface="Trebuchet MS" charset="0"/>
              </a:rPr>
              <a:t>International Water Law:</a:t>
            </a:r>
          </a:p>
          <a:p>
            <a:endParaRPr lang="en-US" sz="2400" b="1" dirty="0" smtClean="0">
              <a:solidFill>
                <a:srgbClr val="336699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marL="800077" lvl="1" indent="-342900">
              <a:buFontTx/>
              <a:buChar char="-"/>
            </a:pPr>
            <a:r>
              <a:rPr lang="en-US" sz="2200" i="1" dirty="0">
                <a:solidFill>
                  <a:srgbClr val="336699"/>
                </a:solidFill>
                <a:latin typeface="Trebuchet MS" charset="0"/>
                <a:ea typeface="Trebuchet MS" charset="0"/>
                <a:cs typeface="Trebuchet MS" charset="0"/>
              </a:rPr>
              <a:t>3</a:t>
            </a:r>
            <a:r>
              <a:rPr lang="en-US" sz="2200" i="1" dirty="0" smtClean="0">
                <a:solidFill>
                  <a:srgbClr val="336699"/>
                </a:solidFill>
                <a:latin typeface="Trebuchet MS" charset="0"/>
                <a:ea typeface="Trebuchet MS" charset="0"/>
                <a:cs typeface="Trebuchet MS" charset="0"/>
              </a:rPr>
              <a:t>-day training during the Regional Meeting on Tools for the Sustainable Management of Transboundary Aquifers (in partnership with SADC and IWMI) (28-30 November 2016)</a:t>
            </a:r>
          </a:p>
          <a:p>
            <a:pPr lvl="1"/>
            <a:endParaRPr lang="en-US" sz="2200" i="1" dirty="0" smtClean="0">
              <a:solidFill>
                <a:srgbClr val="336699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marL="800077" lvl="1" indent="-342900">
              <a:buFontTx/>
              <a:buChar char="-"/>
            </a:pPr>
            <a:r>
              <a:rPr lang="en-US" sz="2200" i="1" u="sng" dirty="0" smtClean="0">
                <a:solidFill>
                  <a:srgbClr val="336699"/>
                </a:solidFill>
                <a:latin typeface="Trebuchet MS" charset="0"/>
                <a:ea typeface="Trebuchet MS" charset="0"/>
                <a:cs typeface="Trebuchet MS" charset="0"/>
              </a:rPr>
              <a:t>Objectives:</a:t>
            </a:r>
          </a:p>
          <a:p>
            <a:pPr marL="1257253" lvl="2" indent="-342900">
              <a:buFont typeface="Courier New" charset="0"/>
              <a:buChar char="o"/>
            </a:pPr>
            <a:r>
              <a:rPr lang="en-US" sz="2200" i="1" dirty="0">
                <a:solidFill>
                  <a:srgbClr val="336699"/>
                </a:solidFill>
                <a:latin typeface="Trebuchet MS" charset="0"/>
                <a:ea typeface="Trebuchet MS" charset="0"/>
                <a:cs typeface="Trebuchet MS" charset="0"/>
              </a:rPr>
              <a:t>Expose participants to the principles and practice of international water law, with special attention to the law of transboundary aquifers (UN draft Articles 2008); </a:t>
            </a:r>
          </a:p>
          <a:p>
            <a:pPr marL="1257253" lvl="2" indent="-342900">
              <a:buFont typeface="Courier New" charset="0"/>
              <a:buChar char="o"/>
            </a:pPr>
            <a:r>
              <a:rPr lang="en-US" sz="2200" i="1" dirty="0">
                <a:solidFill>
                  <a:srgbClr val="336699"/>
                </a:solidFill>
                <a:latin typeface="Trebuchet MS" charset="0"/>
                <a:ea typeface="Trebuchet MS" charset="0"/>
                <a:cs typeface="Trebuchet MS" charset="0"/>
              </a:rPr>
              <a:t>Illustrate the linkages and interaction between water law and domestic water legislation.</a:t>
            </a:r>
            <a:endParaRPr lang="en-US" sz="2200" i="1" u="sng" dirty="0">
              <a:solidFill>
                <a:srgbClr val="336699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13" name="Line 9"/>
          <p:cNvSpPr>
            <a:spLocks noChangeShapeType="1"/>
          </p:cNvSpPr>
          <p:nvPr/>
        </p:nvSpPr>
        <p:spPr bwMode="auto">
          <a:xfrm>
            <a:off x="475482" y="692696"/>
            <a:ext cx="808990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16" name="Title 3"/>
          <p:cNvSpPr>
            <a:spLocks noGrp="1"/>
          </p:cNvSpPr>
          <p:nvPr>
            <p:ph type="title"/>
          </p:nvPr>
        </p:nvSpPr>
        <p:spPr>
          <a:xfrm>
            <a:off x="475482" y="187259"/>
            <a:ext cx="8229600" cy="418058"/>
          </a:xfrm>
        </p:spPr>
        <p:txBody>
          <a:bodyPr/>
          <a:lstStyle/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rebuchet MS Bold" charset="0"/>
                <a:sym typeface="Trebuchet MS Bold" charset="0"/>
              </a:rPr>
              <a:t>Outcome 3 – Capacity building modules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042334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9"/>
          <p:cNvSpPr>
            <a:spLocks noChangeShapeType="1"/>
          </p:cNvSpPr>
          <p:nvPr/>
        </p:nvSpPr>
        <p:spPr bwMode="auto">
          <a:xfrm>
            <a:off x="467544" y="6237312"/>
            <a:ext cx="808990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459607" y="6681812"/>
            <a:ext cx="8105775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grpSp>
        <p:nvGrpSpPr>
          <p:cNvPr id="10" name="Groupe 9"/>
          <p:cNvGrpSpPr/>
          <p:nvPr/>
        </p:nvGrpSpPr>
        <p:grpSpPr>
          <a:xfrm>
            <a:off x="395536" y="6345225"/>
            <a:ext cx="8461151" cy="285750"/>
            <a:chOff x="251520" y="3356992"/>
            <a:chExt cx="8461151" cy="285750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1520" y="3356992"/>
              <a:ext cx="6877050" cy="285750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36296" y="3380804"/>
              <a:ext cx="1476375" cy="238125"/>
            </a:xfrm>
            <a:prstGeom prst="rect">
              <a:avLst/>
            </a:prstGeom>
          </p:spPr>
        </p:pic>
      </p:grpSp>
      <p:sp>
        <p:nvSpPr>
          <p:cNvPr id="12" name="Rectangle 11"/>
          <p:cNvSpPr/>
          <p:nvPr/>
        </p:nvSpPr>
        <p:spPr>
          <a:xfrm>
            <a:off x="233798" y="908720"/>
            <a:ext cx="871296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endParaRPr lang="en-US" sz="2400" b="1" i="1" dirty="0" smtClean="0">
              <a:solidFill>
                <a:srgbClr val="336699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marL="342900" indent="-342900">
              <a:buFont typeface="Wingdings" charset="2"/>
              <a:buChar char="Ø"/>
            </a:pPr>
            <a:r>
              <a:rPr lang="en-US" sz="2400" b="1" dirty="0">
                <a:solidFill>
                  <a:srgbClr val="336699"/>
                </a:solidFill>
                <a:latin typeface="Trebuchet MS" charset="0"/>
                <a:ea typeface="Trebuchet MS" charset="0"/>
                <a:cs typeface="Trebuchet MS" charset="0"/>
              </a:rPr>
              <a:t>Domestic water legislation</a:t>
            </a:r>
            <a:r>
              <a:rPr lang="en-US" sz="2400" b="1" dirty="0" smtClean="0">
                <a:solidFill>
                  <a:srgbClr val="336699"/>
                </a:solidFill>
                <a:latin typeface="Trebuchet MS" charset="0"/>
                <a:ea typeface="Trebuchet MS" charset="0"/>
                <a:cs typeface="Trebuchet MS" charset="0"/>
              </a:rPr>
              <a:t>:</a:t>
            </a:r>
          </a:p>
          <a:p>
            <a:endParaRPr lang="en-US" sz="2400" b="1" dirty="0">
              <a:solidFill>
                <a:srgbClr val="336699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marL="800077" lvl="1" indent="-342900">
              <a:buFontTx/>
              <a:buChar char="-"/>
            </a:pPr>
            <a:r>
              <a:rPr lang="en-US" sz="2400" i="1" dirty="0">
                <a:solidFill>
                  <a:srgbClr val="336699"/>
                </a:solidFill>
                <a:latin typeface="Trebuchet MS" charset="0"/>
                <a:ea typeface="Trebuchet MS" charset="0"/>
                <a:cs typeface="Trebuchet MS" charset="0"/>
              </a:rPr>
              <a:t>1-2 day training in each Country (March-April 2017</a:t>
            </a:r>
            <a:r>
              <a:rPr lang="en-US" sz="2400" i="1" dirty="0" smtClean="0">
                <a:solidFill>
                  <a:srgbClr val="336699"/>
                </a:solidFill>
                <a:latin typeface="Trebuchet MS" charset="0"/>
                <a:ea typeface="Trebuchet MS" charset="0"/>
                <a:cs typeface="Trebuchet MS" charset="0"/>
              </a:rPr>
              <a:t>)</a:t>
            </a:r>
          </a:p>
          <a:p>
            <a:pPr lvl="1"/>
            <a:endParaRPr lang="en-US" sz="2400" i="1" dirty="0">
              <a:solidFill>
                <a:srgbClr val="336699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marL="800077" lvl="1" indent="-342900">
              <a:buFontTx/>
              <a:buChar char="-"/>
            </a:pPr>
            <a:r>
              <a:rPr lang="en-US" sz="2400" i="1" u="sng" dirty="0" smtClean="0">
                <a:solidFill>
                  <a:srgbClr val="336699"/>
                </a:solidFill>
                <a:latin typeface="Trebuchet MS" charset="0"/>
                <a:ea typeface="Trebuchet MS" charset="0"/>
                <a:cs typeface="Trebuchet MS" charset="0"/>
              </a:rPr>
              <a:t>Objectives:</a:t>
            </a:r>
          </a:p>
          <a:p>
            <a:pPr marL="1257253" lvl="2" indent="-342900">
              <a:buFont typeface="Courier New" charset="0"/>
              <a:buChar char="o"/>
            </a:pPr>
            <a:r>
              <a:rPr lang="en-US" sz="2400" i="1" dirty="0">
                <a:solidFill>
                  <a:srgbClr val="336699"/>
                </a:solidFill>
                <a:latin typeface="Trebuchet MS" charset="0"/>
                <a:ea typeface="Trebuchet MS" charset="0"/>
                <a:cs typeface="Trebuchet MS" charset="0"/>
              </a:rPr>
              <a:t>Expose participants to the principles and practice of conceptualizing and implementing/enforcing domestic water resources legislation, and to the relevant contemporary issues, against the backdrop of compliance with transboundary water-related obligations</a:t>
            </a:r>
            <a:r>
              <a:rPr lang="en-US" sz="2400" i="1" dirty="0" smtClean="0">
                <a:solidFill>
                  <a:srgbClr val="336699"/>
                </a:solidFill>
                <a:latin typeface="Trebuchet MS" charset="0"/>
                <a:ea typeface="Trebuchet MS" charset="0"/>
                <a:cs typeface="Trebuchet MS" charset="0"/>
              </a:rPr>
              <a:t>.</a:t>
            </a:r>
            <a:endParaRPr lang="en-US" sz="2000" i="1" u="sng" dirty="0">
              <a:solidFill>
                <a:srgbClr val="FF0000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13" name="Line 9"/>
          <p:cNvSpPr>
            <a:spLocks noChangeShapeType="1"/>
          </p:cNvSpPr>
          <p:nvPr/>
        </p:nvSpPr>
        <p:spPr bwMode="auto">
          <a:xfrm>
            <a:off x="475482" y="692696"/>
            <a:ext cx="808990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16" name="Title 3"/>
          <p:cNvSpPr>
            <a:spLocks noGrp="1"/>
          </p:cNvSpPr>
          <p:nvPr>
            <p:ph type="title"/>
          </p:nvPr>
        </p:nvSpPr>
        <p:spPr>
          <a:xfrm>
            <a:off x="475482" y="187259"/>
            <a:ext cx="8229600" cy="418058"/>
          </a:xfrm>
        </p:spPr>
        <p:txBody>
          <a:bodyPr/>
          <a:lstStyle/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rebuchet MS Bold" charset="0"/>
                <a:sym typeface="Trebuchet MS Bold" charset="0"/>
              </a:rPr>
              <a:t>Outcome 3 – Capacity building modules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38518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475482" y="908720"/>
            <a:ext cx="808990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</a:endParaRPr>
          </a:p>
        </p:txBody>
      </p:sp>
      <p:sp>
        <p:nvSpPr>
          <p:cNvPr id="13" name="Title 3"/>
          <p:cNvSpPr>
            <a:spLocks noGrp="1"/>
          </p:cNvSpPr>
          <p:nvPr>
            <p:ph type="title"/>
          </p:nvPr>
        </p:nvSpPr>
        <p:spPr>
          <a:xfrm>
            <a:off x="475482" y="388414"/>
            <a:ext cx="8229600" cy="418058"/>
          </a:xfrm>
        </p:spPr>
        <p:txBody>
          <a:bodyPr/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International Shared Aquifer Resources Management (ISARM) Programme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34417" y="1917392"/>
            <a:ext cx="89793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i="1" dirty="0">
                <a:solidFill>
                  <a:schemeClr val="accent1">
                    <a:lumMod val="75000"/>
                  </a:schemeClr>
                </a:solidFill>
                <a:ea typeface="MS PGothic" pitchFamily="34" charset="-128"/>
                <a:cs typeface="MS PGothic" pitchFamily="34" charset="-128"/>
              </a:rPr>
              <a:t>2000: Starting of the first Worldwide Inventory of </a:t>
            </a:r>
            <a:r>
              <a:rPr lang="en-GB" b="1" i="1" dirty="0" err="1">
                <a:solidFill>
                  <a:schemeClr val="accent1">
                    <a:lumMod val="75000"/>
                  </a:schemeClr>
                </a:solidFill>
                <a:ea typeface="MS PGothic" pitchFamily="34" charset="-128"/>
                <a:cs typeface="MS PGothic" pitchFamily="34" charset="-128"/>
              </a:rPr>
              <a:t>Transboundary</a:t>
            </a:r>
            <a:r>
              <a:rPr lang="en-GB" b="1" i="1" dirty="0">
                <a:solidFill>
                  <a:schemeClr val="accent1">
                    <a:lumMod val="75000"/>
                  </a:schemeClr>
                </a:solidFill>
                <a:ea typeface="MS PGothic" pitchFamily="34" charset="-128"/>
                <a:cs typeface="MS PGothic" pitchFamily="34" charset="-128"/>
              </a:rPr>
              <a:t> Aquifers</a:t>
            </a:r>
            <a:r>
              <a:rPr lang="en-GB" b="1" dirty="0">
                <a:solidFill>
                  <a:schemeClr val="accent1">
                    <a:lumMod val="75000"/>
                  </a:schemeClr>
                </a:solidFill>
                <a:ea typeface="MS PGothic" pitchFamily="34" charset="-128"/>
                <a:cs typeface="MS PGothic" pitchFamily="34" charset="-128"/>
              </a:rPr>
              <a:t> (UNESCO-IHP Resolution XIV-12 - 2000)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ea typeface="MS PGothic" pitchFamily="34" charset="-128"/>
                <a:cs typeface="MS PGothic" pitchFamily="34" charset="-128"/>
              </a:rPr>
              <a:t> </a:t>
            </a:r>
            <a:endParaRPr lang="en-US" b="1" dirty="0">
              <a:solidFill>
                <a:schemeClr val="accent1">
                  <a:lumMod val="75000"/>
                </a:schemeClr>
              </a:solidFill>
              <a:ea typeface="MS PGothic" pitchFamily="34" charset="-128"/>
              <a:cs typeface="MS PGothic" pitchFamily="34" charset="-128"/>
            </a:endParaRPr>
          </a:p>
        </p:txBody>
      </p:sp>
      <p:pic>
        <p:nvPicPr>
          <p:cNvPr id="18" name="Picture 5" descr="logo_isarm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737" y="1006541"/>
            <a:ext cx="2879725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2021" y="3256846"/>
            <a:ext cx="2447858" cy="32173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9" name="Picture 6" descr="2009_unesco_atlas_of_transboundary_aquifers_150_e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09869" y="3256846"/>
            <a:ext cx="2706890" cy="3366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Flèche droite 15"/>
          <p:cNvSpPr>
            <a:spLocks noChangeArrowheads="1"/>
          </p:cNvSpPr>
          <p:nvPr/>
        </p:nvSpPr>
        <p:spPr bwMode="auto">
          <a:xfrm>
            <a:off x="3276600" y="4343400"/>
            <a:ext cx="1971130" cy="826896"/>
          </a:xfrm>
          <a:prstGeom prst="rightArrow">
            <a:avLst>
              <a:gd name="adj1" fmla="val 50000"/>
              <a:gd name="adj2" fmla="val 49997"/>
            </a:avLst>
          </a:prstGeom>
          <a:solidFill>
            <a:schemeClr val="accent1">
              <a:lumMod val="75000"/>
            </a:schemeClr>
          </a:solidFill>
          <a:ln w="25400">
            <a:solidFill>
              <a:srgbClr val="000000"/>
            </a:solidFill>
            <a:miter lim="0"/>
            <a:headEnd/>
            <a:tailEnd/>
          </a:ln>
          <a:effectLst>
            <a:outerShdw blurRad="38100" dist="26940" dir="5400000" algn="ctr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 marL="228600"/>
            <a:endParaRPr lang="fr-FR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147365" y="2792045"/>
            <a:ext cx="4114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2000: Framework document </a:t>
            </a:r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5876802" y="2856736"/>
            <a:ext cx="309171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2008: First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</a:rPr>
              <a:t>TBAs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Map </a:t>
            </a:r>
          </a:p>
        </p:txBody>
      </p:sp>
    </p:spTree>
    <p:extLst>
      <p:ext uri="{BB962C8B-B14F-4D97-AF65-F5344CB8AC3E}">
        <p14:creationId xmlns:p14="http://schemas.microsoft.com/office/powerpoint/2010/main" val="178673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9"/>
          <p:cNvSpPr>
            <a:spLocks noChangeShapeType="1"/>
          </p:cNvSpPr>
          <p:nvPr/>
        </p:nvSpPr>
        <p:spPr bwMode="auto">
          <a:xfrm>
            <a:off x="467544" y="6237312"/>
            <a:ext cx="808990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459607" y="6681812"/>
            <a:ext cx="8105775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grpSp>
        <p:nvGrpSpPr>
          <p:cNvPr id="10" name="Groupe 9"/>
          <p:cNvGrpSpPr/>
          <p:nvPr/>
        </p:nvGrpSpPr>
        <p:grpSpPr>
          <a:xfrm>
            <a:off x="395536" y="6345225"/>
            <a:ext cx="8461151" cy="285750"/>
            <a:chOff x="251520" y="3356992"/>
            <a:chExt cx="8461151" cy="285750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1520" y="3356992"/>
              <a:ext cx="6877050" cy="285750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36296" y="3380804"/>
              <a:ext cx="1476375" cy="238125"/>
            </a:xfrm>
            <a:prstGeom prst="rect">
              <a:avLst/>
            </a:prstGeom>
          </p:spPr>
        </p:pic>
      </p:grpSp>
      <p:sp>
        <p:nvSpPr>
          <p:cNvPr id="12" name="Rectangle 11"/>
          <p:cNvSpPr/>
          <p:nvPr/>
        </p:nvSpPr>
        <p:spPr>
          <a:xfrm>
            <a:off x="233798" y="1513232"/>
            <a:ext cx="871296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400" b="1" dirty="0" smtClean="0">
                <a:solidFill>
                  <a:srgbClr val="336699"/>
                </a:solidFill>
                <a:latin typeface="Trebuchet MS" charset="0"/>
                <a:ea typeface="Trebuchet MS" charset="0"/>
                <a:cs typeface="Trebuchet MS" charset="0"/>
              </a:rPr>
              <a:t>Hydrogeology:</a:t>
            </a:r>
          </a:p>
          <a:p>
            <a:endParaRPr lang="en-US" sz="2400" b="1" dirty="0" smtClean="0">
              <a:solidFill>
                <a:srgbClr val="336699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marL="800077" lvl="1" indent="-342900">
              <a:buFontTx/>
              <a:buChar char="-"/>
            </a:pPr>
            <a:r>
              <a:rPr lang="en-US" sz="2400" i="1" dirty="0" smtClean="0">
                <a:solidFill>
                  <a:srgbClr val="336699"/>
                </a:solidFill>
                <a:latin typeface="Trebuchet MS" charset="0"/>
                <a:ea typeface="Trebuchet MS" charset="0"/>
                <a:cs typeface="Trebuchet MS" charset="0"/>
              </a:rPr>
              <a:t>Training for trainers + national trainings in partnership with FREEWAT</a:t>
            </a:r>
            <a:endParaRPr lang="en-US" sz="2000" i="1" dirty="0">
              <a:solidFill>
                <a:srgbClr val="336699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marL="800077" lvl="1" indent="-342900">
              <a:buFontTx/>
              <a:buChar char="-"/>
            </a:pPr>
            <a:endParaRPr lang="en-US" sz="2000" b="1" i="1" dirty="0" smtClean="0">
              <a:solidFill>
                <a:srgbClr val="336699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marL="342900" indent="-342900">
              <a:buFont typeface="Wingdings" charset="2"/>
              <a:buChar char="Ø"/>
            </a:pPr>
            <a:r>
              <a:rPr lang="en-US" sz="2400" b="1" dirty="0" smtClean="0">
                <a:solidFill>
                  <a:srgbClr val="336699"/>
                </a:solidFill>
                <a:latin typeface="Trebuchet MS" charset="0"/>
                <a:ea typeface="Trebuchet MS" charset="0"/>
                <a:cs typeface="Trebuchet MS" charset="0"/>
              </a:rPr>
              <a:t>Gender:</a:t>
            </a:r>
          </a:p>
          <a:p>
            <a:endParaRPr lang="en-US" sz="2400" b="1" dirty="0">
              <a:solidFill>
                <a:srgbClr val="336699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marL="800077" lvl="1" indent="-342900">
              <a:buFontTx/>
              <a:buChar char="-"/>
            </a:pPr>
            <a:r>
              <a:rPr lang="en-US" sz="2400" i="1" dirty="0" smtClean="0">
                <a:solidFill>
                  <a:srgbClr val="336699"/>
                </a:solidFill>
                <a:latin typeface="Trebuchet MS" charset="0"/>
                <a:ea typeface="Trebuchet MS" charset="0"/>
                <a:cs typeface="Trebuchet MS" charset="0"/>
              </a:rPr>
              <a:t>Trainings </a:t>
            </a:r>
            <a:r>
              <a:rPr lang="en-US" sz="2400" i="1" dirty="0">
                <a:solidFill>
                  <a:srgbClr val="336699"/>
                </a:solidFill>
                <a:latin typeface="Trebuchet MS" charset="0"/>
                <a:ea typeface="Trebuchet MS" charset="0"/>
                <a:cs typeface="Trebuchet MS" charset="0"/>
              </a:rPr>
              <a:t>in each </a:t>
            </a:r>
            <a:r>
              <a:rPr lang="en-US" sz="2400" i="1" dirty="0" smtClean="0">
                <a:solidFill>
                  <a:srgbClr val="336699"/>
                </a:solidFill>
                <a:latin typeface="Trebuchet MS" charset="0"/>
                <a:ea typeface="Trebuchet MS" charset="0"/>
                <a:cs typeface="Trebuchet MS" charset="0"/>
              </a:rPr>
              <a:t>Country covering:</a:t>
            </a:r>
          </a:p>
          <a:p>
            <a:pPr marL="1257253" lvl="2" indent="-342900">
              <a:buFont typeface="Courier New" charset="0"/>
              <a:buChar char="o"/>
            </a:pPr>
            <a:r>
              <a:rPr lang="en-US" sz="2400" i="1" dirty="0" smtClean="0">
                <a:solidFill>
                  <a:srgbClr val="336699"/>
                </a:solidFill>
                <a:latin typeface="Trebuchet MS" charset="0"/>
                <a:ea typeface="Trebuchet MS" charset="0"/>
                <a:cs typeface="Trebuchet MS" charset="0"/>
              </a:rPr>
              <a:t>A module on </a:t>
            </a:r>
            <a:r>
              <a:rPr lang="en-US" sz="2400" i="1" dirty="0">
                <a:solidFill>
                  <a:srgbClr val="336699"/>
                </a:solidFill>
                <a:latin typeface="Trebuchet MS" charset="0"/>
                <a:ea typeface="Trebuchet MS" charset="0"/>
                <a:cs typeface="Trebuchet MS" charset="0"/>
              </a:rPr>
              <a:t>sex-disaggregated data collection for </a:t>
            </a:r>
            <a:r>
              <a:rPr lang="en-US" sz="2400" i="1" dirty="0" smtClean="0">
                <a:solidFill>
                  <a:srgbClr val="336699"/>
                </a:solidFill>
                <a:latin typeface="Trebuchet MS" charset="0"/>
                <a:ea typeface="Trebuchet MS" charset="0"/>
                <a:cs typeface="Trebuchet MS" charset="0"/>
              </a:rPr>
              <a:t>field surveys,</a:t>
            </a:r>
          </a:p>
          <a:p>
            <a:pPr marL="1257253" lvl="2" indent="-342900">
              <a:buFont typeface="Courier New" charset="0"/>
              <a:buChar char="o"/>
            </a:pPr>
            <a:r>
              <a:rPr lang="en-US" sz="2400" i="1" dirty="0" smtClean="0">
                <a:solidFill>
                  <a:srgbClr val="336699"/>
                </a:solidFill>
                <a:latin typeface="Trebuchet MS" charset="0"/>
                <a:ea typeface="Trebuchet MS" charset="0"/>
                <a:cs typeface="Trebuchet MS" charset="0"/>
              </a:rPr>
              <a:t>A module on </a:t>
            </a:r>
            <a:r>
              <a:rPr lang="en-US" sz="2400" i="1" dirty="0">
                <a:solidFill>
                  <a:srgbClr val="336699"/>
                </a:solidFill>
                <a:latin typeface="Trebuchet MS" charset="0"/>
                <a:ea typeface="Trebuchet MS" charset="0"/>
                <a:cs typeface="Trebuchet MS" charset="0"/>
              </a:rPr>
              <a:t>engendering national water </a:t>
            </a:r>
            <a:r>
              <a:rPr lang="en-US" sz="2400" i="1" dirty="0" smtClean="0">
                <a:solidFill>
                  <a:srgbClr val="336699"/>
                </a:solidFill>
                <a:latin typeface="Trebuchet MS" charset="0"/>
                <a:ea typeface="Trebuchet MS" charset="0"/>
                <a:cs typeface="Trebuchet MS" charset="0"/>
              </a:rPr>
              <a:t>policy.</a:t>
            </a:r>
            <a:endParaRPr lang="en-US" sz="2400" i="1" dirty="0">
              <a:solidFill>
                <a:srgbClr val="336699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13" name="Line 9"/>
          <p:cNvSpPr>
            <a:spLocks noChangeShapeType="1"/>
          </p:cNvSpPr>
          <p:nvPr/>
        </p:nvSpPr>
        <p:spPr bwMode="auto">
          <a:xfrm>
            <a:off x="475482" y="692696"/>
            <a:ext cx="808990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16" name="Title 3"/>
          <p:cNvSpPr>
            <a:spLocks noGrp="1"/>
          </p:cNvSpPr>
          <p:nvPr>
            <p:ph type="title"/>
          </p:nvPr>
        </p:nvSpPr>
        <p:spPr>
          <a:xfrm>
            <a:off x="475482" y="187259"/>
            <a:ext cx="8229600" cy="418058"/>
          </a:xfrm>
        </p:spPr>
        <p:txBody>
          <a:bodyPr/>
          <a:lstStyle/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rebuchet MS Bold" charset="0"/>
                <a:sym typeface="Trebuchet MS Bold" charset="0"/>
              </a:rPr>
              <a:t>Outcome 3 – Capacity building modules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75611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9"/>
          <p:cNvSpPr>
            <a:spLocks noChangeShapeType="1"/>
          </p:cNvSpPr>
          <p:nvPr/>
        </p:nvSpPr>
        <p:spPr bwMode="auto">
          <a:xfrm>
            <a:off x="467544" y="6237312"/>
            <a:ext cx="808990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459607" y="6681812"/>
            <a:ext cx="8105775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grpSp>
        <p:nvGrpSpPr>
          <p:cNvPr id="10" name="Groupe 9"/>
          <p:cNvGrpSpPr/>
          <p:nvPr/>
        </p:nvGrpSpPr>
        <p:grpSpPr>
          <a:xfrm>
            <a:off x="395536" y="6345225"/>
            <a:ext cx="8461151" cy="285750"/>
            <a:chOff x="251520" y="3356992"/>
            <a:chExt cx="8461151" cy="285750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1520" y="3356992"/>
              <a:ext cx="6877050" cy="285750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36296" y="3380804"/>
              <a:ext cx="1476375" cy="238125"/>
            </a:xfrm>
            <a:prstGeom prst="rect">
              <a:avLst/>
            </a:prstGeom>
          </p:spPr>
        </p:pic>
      </p:grp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475482" y="692696"/>
            <a:ext cx="808990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14" name="Title 3"/>
          <p:cNvSpPr>
            <a:spLocks noGrp="1"/>
          </p:cNvSpPr>
          <p:nvPr>
            <p:ph type="title"/>
          </p:nvPr>
        </p:nvSpPr>
        <p:spPr>
          <a:xfrm>
            <a:off x="475482" y="187259"/>
            <a:ext cx="8229600" cy="418058"/>
          </a:xfrm>
        </p:spPr>
        <p:txBody>
          <a:bodyPr/>
          <a:lstStyle/>
          <a:p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Trebuchet MS Bold" charset="0"/>
                <a:sym typeface="Trebuchet MS Bold" charset="0"/>
              </a:rPr>
              <a:t>Workplan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rebuchet MS Bold" charset="0"/>
                <a:sym typeface="Trebuchet MS Bold" charset="0"/>
              </a:rPr>
              <a:t> (September 2016 – April 2017) – Outcome 3</a:t>
            </a:r>
            <a:endParaRPr lang="en-GB" sz="2400" dirty="0"/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/>
          </p:nvPr>
        </p:nvGraphicFramePr>
        <p:xfrm>
          <a:off x="178619" y="2406676"/>
          <a:ext cx="8823325" cy="3386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2" name="Worksheet" r:id="rId5" imgW="9182033" imgH="3524265" progId="Excel.Sheet.12">
                  <p:embed/>
                </p:oleObj>
              </mc:Choice>
              <mc:Fallback>
                <p:oleObj name="Worksheet" r:id="rId5" imgW="9182033" imgH="3524265" progId="Excel.Sheet.12">
                  <p:embed/>
                  <p:pic>
                    <p:nvPicPr>
                      <p:cNvPr id="3" name="Objet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8619" y="2406676"/>
                        <a:ext cx="8823325" cy="3386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7135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107504" y="2780928"/>
            <a:ext cx="8382000" cy="5745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b="1" dirty="0" smtClean="0"/>
              <a:t>Thank you for your attention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384358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475482" y="908720"/>
            <a:ext cx="808990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</a:endParaRPr>
          </a:p>
        </p:txBody>
      </p:sp>
      <p:sp>
        <p:nvSpPr>
          <p:cNvPr id="13" name="Title 3"/>
          <p:cNvSpPr>
            <a:spLocks noGrp="1"/>
          </p:cNvSpPr>
          <p:nvPr>
            <p:ph type="title"/>
          </p:nvPr>
        </p:nvSpPr>
        <p:spPr>
          <a:xfrm>
            <a:off x="475482" y="388414"/>
            <a:ext cx="8229600" cy="418058"/>
          </a:xfrm>
        </p:spPr>
        <p:txBody>
          <a:bodyPr/>
          <a:lstStyle/>
          <a:p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Transboundary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Aquifers of the World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12" name="Imag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2192">
            <a:off x="608650" y="1432556"/>
            <a:ext cx="8155115" cy="4994336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63500" dist="50800" dir="2700000" sx="101000" sy="101000" algn="tl" rotWithShape="0">
              <a:schemeClr val="bg1">
                <a:alpha val="40000"/>
              </a:schemeClr>
            </a:outerShdw>
          </a:effectLst>
        </p:spPr>
      </p:pic>
      <p:pic>
        <p:nvPicPr>
          <p:cNvPr id="17" name="Imag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98995"/>
            <a:ext cx="1794759" cy="2420888"/>
          </a:xfrm>
          <a:prstGeom prst="rect">
            <a:avLst/>
          </a:prstGeom>
        </p:spPr>
      </p:pic>
      <p:sp>
        <p:nvSpPr>
          <p:cNvPr id="19" name="Rectangle à coins arrondis 10"/>
          <p:cNvSpPr/>
          <p:nvPr/>
        </p:nvSpPr>
        <p:spPr>
          <a:xfrm>
            <a:off x="4788024" y="5661248"/>
            <a:ext cx="4032448" cy="1008112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6076B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pic>
        <p:nvPicPr>
          <p:cNvPr id="20" name="Imag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5923095"/>
            <a:ext cx="1440160" cy="530241"/>
          </a:xfrm>
          <a:prstGeom prst="rect">
            <a:avLst/>
          </a:prstGeom>
        </p:spPr>
      </p:pic>
      <p:pic>
        <p:nvPicPr>
          <p:cNvPr id="21" name="Imag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163" y="5734774"/>
            <a:ext cx="922020" cy="861060"/>
          </a:xfrm>
          <a:prstGeom prst="rect">
            <a:avLst/>
          </a:prstGeom>
        </p:spPr>
      </p:pic>
      <p:pic>
        <p:nvPicPr>
          <p:cNvPr id="23" name="Imag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040" y="5999324"/>
            <a:ext cx="1216855" cy="413731"/>
          </a:xfrm>
          <a:prstGeom prst="rect">
            <a:avLst/>
          </a:prstGeom>
        </p:spPr>
      </p:pic>
      <p:sp>
        <p:nvSpPr>
          <p:cNvPr id="24" name="Sous-titre 2"/>
          <p:cNvSpPr txBox="1">
            <a:spLocks/>
          </p:cNvSpPr>
          <p:nvPr/>
        </p:nvSpPr>
        <p:spPr>
          <a:xfrm>
            <a:off x="2837675" y="3756251"/>
            <a:ext cx="5675351" cy="1919064"/>
          </a:xfrm>
          <a:prstGeom prst="rect">
            <a:avLst/>
          </a:prstGeom>
        </p:spPr>
        <p:txBody>
          <a:bodyPr vert="horz">
            <a:normAutofit fontScale="85000" lnSpcReduction="10000"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buClr>
                <a:prstClr val="white">
                  <a:shade val="95000"/>
                </a:prstClr>
              </a:buClr>
            </a:pPr>
            <a:r>
              <a:rPr lang="fr-FR" sz="3600" dirty="0" smtClean="0">
                <a:solidFill>
                  <a:schemeClr val="accent1">
                    <a:lumMod val="75000"/>
                  </a:schemeClr>
                </a:solidFill>
                <a:ea typeface="Adobe Gothic Std B" pitchFamily="34" charset="-128"/>
              </a:rPr>
              <a:t>Worldwide </a:t>
            </a:r>
            <a:r>
              <a:rPr lang="fr-FR" sz="3600" dirty="0" err="1" smtClean="0">
                <a:solidFill>
                  <a:schemeClr val="accent1">
                    <a:lumMod val="75000"/>
                  </a:schemeClr>
                </a:solidFill>
                <a:ea typeface="Adobe Gothic Std B" pitchFamily="34" charset="-128"/>
              </a:rPr>
              <a:t>inventory</a:t>
            </a:r>
            <a:r>
              <a:rPr lang="fr-FR" sz="2900" dirty="0" smtClean="0">
                <a:solidFill>
                  <a:schemeClr val="accent1">
                    <a:lumMod val="75000"/>
                  </a:schemeClr>
                </a:solidFill>
                <a:ea typeface="Adobe Gothic Std B" pitchFamily="34" charset="-128"/>
              </a:rPr>
              <a:t>:</a:t>
            </a:r>
            <a:br>
              <a:rPr lang="fr-FR" sz="2900" dirty="0" smtClean="0">
                <a:solidFill>
                  <a:schemeClr val="accent1">
                    <a:lumMod val="75000"/>
                  </a:schemeClr>
                </a:solidFill>
                <a:ea typeface="Adobe Gothic Std B" pitchFamily="34" charset="-128"/>
              </a:rPr>
            </a:br>
            <a:r>
              <a:rPr lang="fr-FR" sz="2600" dirty="0" err="1">
                <a:solidFill>
                  <a:schemeClr val="accent1">
                    <a:lumMod val="75000"/>
                  </a:schemeClr>
                </a:solidFill>
                <a:ea typeface="Adobe Gothic Std B" pitchFamily="34" charset="-128"/>
              </a:rPr>
              <a:t>Updated</a:t>
            </a:r>
            <a:r>
              <a:rPr lang="fr-FR" sz="2600" dirty="0">
                <a:solidFill>
                  <a:schemeClr val="accent1">
                    <a:lumMod val="75000"/>
                  </a:schemeClr>
                </a:solidFill>
                <a:ea typeface="Adobe Gothic Std B" pitchFamily="34" charset="-128"/>
              </a:rPr>
              <a:t> position and </a:t>
            </a:r>
            <a:r>
              <a:rPr lang="fr-FR" sz="2600" dirty="0" err="1">
                <a:solidFill>
                  <a:schemeClr val="accent1">
                    <a:lumMod val="75000"/>
                  </a:schemeClr>
                </a:solidFill>
                <a:ea typeface="Adobe Gothic Std B" pitchFamily="34" charset="-128"/>
              </a:rPr>
              <a:t>delineation</a:t>
            </a:r>
            <a:r>
              <a:rPr lang="fr-FR" sz="2600" dirty="0">
                <a:solidFill>
                  <a:schemeClr val="accent1">
                    <a:lumMod val="75000"/>
                  </a:schemeClr>
                </a:solidFill>
                <a:ea typeface="Adobe Gothic Std B" pitchFamily="34" charset="-128"/>
              </a:rPr>
              <a:t> of </a:t>
            </a:r>
            <a:br>
              <a:rPr lang="fr-FR" sz="2600" dirty="0">
                <a:solidFill>
                  <a:schemeClr val="accent1">
                    <a:lumMod val="75000"/>
                  </a:schemeClr>
                </a:solidFill>
                <a:ea typeface="Adobe Gothic Std B" pitchFamily="34" charset="-128"/>
              </a:rPr>
            </a:br>
            <a:r>
              <a:rPr lang="fr-FR" sz="4100" b="1" dirty="0" smtClean="0">
                <a:ln w="10541" cmpd="sng">
                  <a:solidFill>
                    <a:srgbClr val="6076B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a typeface="Adobe Gothic Std B" pitchFamily="34" charset="-128"/>
              </a:rPr>
              <a:t>592</a:t>
            </a:r>
            <a:r>
              <a:rPr lang="fr-FR" sz="4100" dirty="0" smtClean="0">
                <a:solidFill>
                  <a:schemeClr val="accent1">
                    <a:lumMod val="75000"/>
                  </a:schemeClr>
                </a:solidFill>
                <a:ea typeface="Adobe Gothic Std B" pitchFamily="34" charset="-128"/>
              </a:rPr>
              <a:t> </a:t>
            </a:r>
            <a:r>
              <a:rPr lang="fr-FR" sz="4100" dirty="0" err="1" smtClean="0">
                <a:solidFill>
                  <a:schemeClr val="accent1">
                    <a:lumMod val="75000"/>
                  </a:schemeClr>
                </a:solidFill>
                <a:ea typeface="Adobe Gothic Std B" pitchFamily="34" charset="-128"/>
              </a:rPr>
              <a:t>transboundary</a:t>
            </a:r>
            <a:r>
              <a:rPr lang="fr-FR" sz="4100" dirty="0" smtClean="0">
                <a:solidFill>
                  <a:schemeClr val="accent1">
                    <a:lumMod val="75000"/>
                  </a:schemeClr>
                </a:solidFill>
                <a:ea typeface="Adobe Gothic Std B" pitchFamily="34" charset="-128"/>
              </a:rPr>
              <a:t> </a:t>
            </a:r>
            <a:r>
              <a:rPr lang="fr-FR" sz="4100" dirty="0" err="1" smtClean="0">
                <a:solidFill>
                  <a:schemeClr val="accent1">
                    <a:lumMod val="75000"/>
                  </a:schemeClr>
                </a:solidFill>
                <a:ea typeface="Adobe Gothic Std B" pitchFamily="34" charset="-128"/>
              </a:rPr>
              <a:t>aquifers</a:t>
            </a:r>
            <a:endParaRPr lang="fr-FR" sz="4100" dirty="0">
              <a:solidFill>
                <a:schemeClr val="accent1">
                  <a:lumMod val="75000"/>
                </a:schemeClr>
              </a:solidFill>
              <a:ea typeface="Adobe Gothic Std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9467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475482" y="908720"/>
            <a:ext cx="808990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</a:endParaRPr>
          </a:p>
        </p:txBody>
      </p:sp>
      <p:sp>
        <p:nvSpPr>
          <p:cNvPr id="13" name="Title 3"/>
          <p:cNvSpPr>
            <a:spLocks noGrp="1"/>
          </p:cNvSpPr>
          <p:nvPr>
            <p:ph type="title"/>
          </p:nvPr>
        </p:nvSpPr>
        <p:spPr>
          <a:xfrm>
            <a:off x="475482" y="388414"/>
            <a:ext cx="8229600" cy="418058"/>
          </a:xfrm>
        </p:spPr>
        <p:txBody>
          <a:bodyPr/>
          <a:lstStyle/>
          <a:p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Transboundary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Aquifers agreements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14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901" y="1123971"/>
            <a:ext cx="8077200" cy="504210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55104" y="6381328"/>
            <a:ext cx="7848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Only 6 TBAs are subjected to an arrangement for water cooperation</a:t>
            </a:r>
            <a:endParaRPr lang="fr-FR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1753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475482" y="692696"/>
            <a:ext cx="808990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</a:endParaRPr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>
            <a:off x="475482" y="6443608"/>
            <a:ext cx="684076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 flipV="1">
            <a:off x="463575" y="6792567"/>
            <a:ext cx="6848697" cy="2744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6062680"/>
            <a:ext cx="1383594" cy="79532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6508365"/>
            <a:ext cx="5829300" cy="257175"/>
          </a:xfrm>
          <a:prstGeom prst="rect">
            <a:avLst/>
          </a:prstGeom>
        </p:spPr>
      </p:pic>
      <p:sp>
        <p:nvSpPr>
          <p:cNvPr id="14" name="Title 3"/>
          <p:cNvSpPr>
            <a:spLocks noGrp="1"/>
          </p:cNvSpPr>
          <p:nvPr>
            <p:ph type="title"/>
          </p:nvPr>
        </p:nvSpPr>
        <p:spPr>
          <a:xfrm>
            <a:off x="475482" y="108540"/>
            <a:ext cx="8229600" cy="418058"/>
          </a:xfrm>
        </p:spPr>
        <p:txBody>
          <a:bodyPr/>
          <a:lstStyle/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UNESCO and legal &amp; institutional frameworks 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15" name="Picture 4" descr="Assembly Pays Tribute to Late David Thompson, Prime Minister of Barbados 3.1932724">
            <a:hlinkClick r:id="rId4" invalidUrl="http://www.unmultimedia.org/photo/detail.jsp?id=453/453656&amp;key=0&amp;query=category:&quot;General Assembly&quot;&amp;lang=&amp;sf=" tooltip="Assembly Pays Tribute to Late David Thompson, Prime Minister of Barbados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76" y="1118043"/>
            <a:ext cx="2139426" cy="1433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 7" descr="TBAs_UNILC_Draft_Articles(Raya)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528" y="2846140"/>
            <a:ext cx="2505043" cy="34376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7" name="Segnaposto contenuto 3" descr="UN res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422" y="2996952"/>
            <a:ext cx="3024337" cy="32570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59072" y="962391"/>
            <a:ext cx="604885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b="1" dirty="0" smtClean="0">
                <a:solidFill>
                  <a:schemeClr val="accent1">
                    <a:lumMod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Resolution adopted by the UN General Assembly (2008):</a:t>
            </a:r>
          </a:p>
          <a:p>
            <a:pPr algn="ctr">
              <a:defRPr/>
            </a:pPr>
            <a:r>
              <a:rPr lang="en-GB" b="1" dirty="0" smtClean="0">
                <a:solidFill>
                  <a:schemeClr val="accent1">
                    <a:lumMod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Draft </a:t>
            </a:r>
            <a:r>
              <a:rPr lang="en-GB" b="1" dirty="0">
                <a:solidFill>
                  <a:schemeClr val="accent1">
                    <a:lumMod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Articles on the </a:t>
            </a:r>
          </a:p>
          <a:p>
            <a:pPr algn="ctr">
              <a:defRPr/>
            </a:pPr>
            <a:r>
              <a:rPr lang="en-GB" b="1" dirty="0">
                <a:solidFill>
                  <a:schemeClr val="accent1">
                    <a:lumMod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Law of </a:t>
            </a:r>
            <a:r>
              <a:rPr lang="en-GB" b="1" dirty="0" err="1">
                <a:solidFill>
                  <a:schemeClr val="accent1">
                    <a:lumMod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Transboundary</a:t>
            </a:r>
            <a:r>
              <a:rPr lang="en-GB" b="1" dirty="0">
                <a:solidFill>
                  <a:schemeClr val="accent1">
                    <a:lumMod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b="1" dirty="0" smtClean="0">
                <a:solidFill>
                  <a:schemeClr val="accent1">
                    <a:lumMod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Aquifers</a:t>
            </a:r>
          </a:p>
          <a:p>
            <a:pPr algn="ctr">
              <a:defRPr/>
            </a:pPr>
            <a:endParaRPr lang="en-GB" b="1" dirty="0">
              <a:solidFill>
                <a:schemeClr val="accent1">
                  <a:lumMod val="75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>
              <a:defRPr/>
            </a:pPr>
            <a:r>
              <a:rPr lang="en-GB" b="1" i="1" dirty="0" smtClean="0">
                <a:solidFill>
                  <a:schemeClr val="accent1">
                    <a:lumMod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UNESCO provided scientific support to the UN International Law Commission</a:t>
            </a:r>
            <a:endParaRPr lang="en-US" i="1" dirty="0"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58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475482" y="692696"/>
            <a:ext cx="808990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</a:endParaRPr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>
            <a:off x="475482" y="6443608"/>
            <a:ext cx="6840760" cy="0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 flipV="1">
            <a:off x="463575" y="6792567"/>
            <a:ext cx="6848697" cy="2744"/>
          </a:xfrm>
          <a:prstGeom prst="line">
            <a:avLst/>
          </a:prstGeom>
          <a:noFill/>
          <a:ln w="25400">
            <a:solidFill>
              <a:srgbClr val="366C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fr-FR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6062680"/>
            <a:ext cx="1383594" cy="79532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6508365"/>
            <a:ext cx="5829300" cy="257175"/>
          </a:xfrm>
          <a:prstGeom prst="rect">
            <a:avLst/>
          </a:prstGeom>
        </p:spPr>
      </p:pic>
      <p:sp>
        <p:nvSpPr>
          <p:cNvPr id="14" name="Title 3"/>
          <p:cNvSpPr>
            <a:spLocks noGrp="1"/>
          </p:cNvSpPr>
          <p:nvPr>
            <p:ph type="title"/>
          </p:nvPr>
        </p:nvSpPr>
        <p:spPr>
          <a:xfrm>
            <a:off x="475482" y="108540"/>
            <a:ext cx="8229600" cy="418058"/>
          </a:xfrm>
        </p:spPr>
        <p:txBody>
          <a:bodyPr/>
          <a:lstStyle/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UNGA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Resolution (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A/C.6/68/L.25,2013)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5384" y="811297"/>
            <a:ext cx="810180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2400" dirty="0">
                <a:solidFill>
                  <a:schemeClr val="accent1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§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1. Commends to the attention of Governments the draft articles on the law of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transboundary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aquifers annexed to the present resolution as guidance for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bilateral or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regional agreements and arrangements for the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proper management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of </a:t>
            </a:r>
            <a:r>
              <a:rPr lang="fr-FR" sz="24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transboundary</a:t>
            </a: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fr-FR" sz="24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aquifers</a:t>
            </a: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;</a:t>
            </a:r>
          </a:p>
          <a:p>
            <a:endParaRPr lang="fr-FR" sz="24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GB" altLang="en-US" sz="2400" dirty="0">
                <a:solidFill>
                  <a:schemeClr val="accent1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§ 2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Encourages the International Hydrological Programme of the United Nations Educational, Scientific and Cultural Organization to continue its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contribution by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offering further scientific and technical assistance to the States concerned;</a:t>
            </a:r>
          </a:p>
          <a:p>
            <a:endParaRPr lang="en-US" sz="24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“Decides to include in the provisional agenda of its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seventy-first session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the item entitled “The law of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transboundary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aquifers”.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6277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1_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 Them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Helvetica Light" charset="0"/>
            <a:cs typeface="Helvetica Light" charset="0"/>
            <a:sym typeface="Helvetica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Helvetica Light" charset="0"/>
            <a:cs typeface="Helvetica Light" charset="0"/>
            <a:sym typeface="Helvetica Light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4601</TotalTime>
  <Words>2699</Words>
  <Application>Microsoft Macintosh PowerPoint</Application>
  <PresentationFormat>On-screen Show (4:3)</PresentationFormat>
  <Paragraphs>393</Paragraphs>
  <Slides>52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52</vt:i4>
      </vt:variant>
    </vt:vector>
  </HeadingPairs>
  <TitlesOfParts>
    <vt:vector size="74" baseType="lpstr">
      <vt:lpstr>Adobe Gothic Std B</vt:lpstr>
      <vt:lpstr>Book Antiqua</vt:lpstr>
      <vt:lpstr>Cambria Math</vt:lpstr>
      <vt:lpstr>Helvetica Neue</vt:lpstr>
      <vt:lpstr>MS PGothic</vt:lpstr>
      <vt:lpstr>SimSun</vt:lpstr>
      <vt:lpstr>Wingdings 2</vt:lpstr>
      <vt:lpstr>Arial</vt:lpstr>
      <vt:lpstr>Calibri</vt:lpstr>
      <vt:lpstr>Cambria</vt:lpstr>
      <vt:lpstr>Courier New</vt:lpstr>
      <vt:lpstr>Helvetica Light</vt:lpstr>
      <vt:lpstr>Tahoma</vt:lpstr>
      <vt:lpstr>Times New Roman</vt:lpstr>
      <vt:lpstr>Trebuchet MS</vt:lpstr>
      <vt:lpstr>Trebuchet MS Bold</vt:lpstr>
      <vt:lpstr>Wingdings</vt:lpstr>
      <vt:lpstr>ヒラギノ角ゴ Pro W3</vt:lpstr>
      <vt:lpstr>1_Office Theme</vt:lpstr>
      <vt:lpstr>Thème Office</vt:lpstr>
      <vt:lpstr>Feuille de calcul</vt:lpstr>
      <vt:lpstr>Worksheet</vt:lpstr>
      <vt:lpstr>PowerPoint Presentation</vt:lpstr>
      <vt:lpstr>PowerPoint Presentation</vt:lpstr>
      <vt:lpstr>Groundwater at UNESCO-IHP</vt:lpstr>
      <vt:lpstr>International Shared Aquifer Resources Management (ISARM) Programme</vt:lpstr>
      <vt:lpstr>International Shared Aquifer Resources Management (ISARM) Programme</vt:lpstr>
      <vt:lpstr>Transboundary Aquifers of the World</vt:lpstr>
      <vt:lpstr>Transboundary Aquifers agreements</vt:lpstr>
      <vt:lpstr>UNESCO and legal &amp; institutional frameworks </vt:lpstr>
      <vt:lpstr>UNGA Resolution (A/C.6/68/L.25,2013)</vt:lpstr>
      <vt:lpstr>PowerPoint Presentation</vt:lpstr>
      <vt:lpstr>Presentation of GGRETA Phase 1</vt:lpstr>
      <vt:lpstr>Stampriet Transboundary Aquifer System</vt:lpstr>
      <vt:lpstr>STAS GGRETA 1 assessment</vt:lpstr>
      <vt:lpstr>Before the assessment…</vt:lpstr>
      <vt:lpstr>Before the assessment…</vt:lpstr>
      <vt:lpstr>Data collection process</vt:lpstr>
      <vt:lpstr>Type of data needed for the assessment</vt:lpstr>
      <vt:lpstr>Harmonization and aggregation</vt:lpstr>
      <vt:lpstr>Harmonization and aggregation</vt:lpstr>
      <vt:lpstr>Aquifer Assessment</vt:lpstr>
      <vt:lpstr>Aquifer Assessment</vt:lpstr>
      <vt:lpstr>Aquifer Assessment</vt:lpstr>
      <vt:lpstr>Aquifer Assessment</vt:lpstr>
      <vt:lpstr>Data Management</vt:lpstr>
      <vt:lpstr>Data Management</vt:lpstr>
      <vt:lpstr>Data Management</vt:lpstr>
      <vt:lpstr>PowerPoint Presentation</vt:lpstr>
      <vt:lpstr>PowerPoint Presentation</vt:lpstr>
      <vt:lpstr>The importance of Water Diplomacy</vt:lpstr>
      <vt:lpstr>Main messages</vt:lpstr>
      <vt:lpstr>PowerPoint Presentation</vt:lpstr>
      <vt:lpstr>GGRETA Phase 2 – Main Objectives</vt:lpstr>
      <vt:lpstr>GGRETA Phase 2 – Organizational Chart</vt:lpstr>
      <vt:lpstr>Way forward in GGRETA Phase 2</vt:lpstr>
      <vt:lpstr>PowerPoint Presentation</vt:lpstr>
      <vt:lpstr>PowerPoint Presentation</vt:lpstr>
      <vt:lpstr>GGRETA Phase 2 – Outcomes</vt:lpstr>
      <vt:lpstr>GGRETA Project - Outcome 1</vt:lpstr>
      <vt:lpstr>FREEWAT Project &amp; STAS Model</vt:lpstr>
      <vt:lpstr>FREEWAT Project &amp; STAS Model</vt:lpstr>
      <vt:lpstr>FREEWAT Project &amp; STAS model</vt:lpstr>
      <vt:lpstr>FREEWAT Project: Capacity building</vt:lpstr>
      <vt:lpstr>Workplan (September 2016 – April 2017) – Outcome 1</vt:lpstr>
      <vt:lpstr>GGRETA Project - Outcome 2</vt:lpstr>
      <vt:lpstr>Working Group for the establishment of a Multi-Country Cooperation Mechanism</vt:lpstr>
      <vt:lpstr>Workplan (September 2016 – April 2017) – Outcome 2</vt:lpstr>
      <vt:lpstr>Outcome 3</vt:lpstr>
      <vt:lpstr>Outcome 3 – Capacity building modules</vt:lpstr>
      <vt:lpstr>Outcome 3 – Capacity building modules</vt:lpstr>
      <vt:lpstr>Outcome 3 – Capacity building modules</vt:lpstr>
      <vt:lpstr>Workplan (September 2016 – April 2017) – Outcome 3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Geert-Jan Nijsten</dc:creator>
  <cp:lastModifiedBy>Microsoft Office User</cp:lastModifiedBy>
  <cp:revision>253</cp:revision>
  <cp:lastPrinted>2014-10-16T17:20:03Z</cp:lastPrinted>
  <dcterms:created xsi:type="dcterms:W3CDTF">2013-10-21T18:26:05Z</dcterms:created>
  <dcterms:modified xsi:type="dcterms:W3CDTF">2016-11-28T11:57:22Z</dcterms:modified>
</cp:coreProperties>
</file>