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56" r:id="rId3"/>
    <p:sldId id="278" r:id="rId4"/>
    <p:sldId id="280" r:id="rId5"/>
    <p:sldId id="281" r:id="rId6"/>
    <p:sldId id="282" r:id="rId7"/>
    <p:sldId id="284" r:id="rId8"/>
    <p:sldId id="287" r:id="rId9"/>
    <p:sldId id="285" r:id="rId10"/>
    <p:sldId id="316" r:id="rId11"/>
    <p:sldId id="307" r:id="rId12"/>
    <p:sldId id="305" r:id="rId13"/>
    <p:sldId id="309" r:id="rId14"/>
    <p:sldId id="312" r:id="rId15"/>
    <p:sldId id="314" r:id="rId16"/>
    <p:sldId id="315" r:id="rId17"/>
    <p:sldId id="296" r:id="rId18"/>
    <p:sldId id="311" r:id="rId19"/>
    <p:sldId id="317" r:id="rId20"/>
    <p:sldId id="286" r:id="rId21"/>
    <p:sldId id="289" r:id="rId22"/>
    <p:sldId id="290" r:id="rId23"/>
    <p:sldId id="288" r:id="rId24"/>
    <p:sldId id="291" r:id="rId25"/>
    <p:sldId id="293" r:id="rId26"/>
    <p:sldId id="292" r:id="rId27"/>
    <p:sldId id="294" r:id="rId28"/>
    <p:sldId id="295" r:id="rId29"/>
    <p:sldId id="299" r:id="rId30"/>
    <p:sldId id="298" r:id="rId31"/>
    <p:sldId id="300" r:id="rId32"/>
    <p:sldId id="302" r:id="rId33"/>
    <p:sldId id="303" r:id="rId34"/>
    <p:sldId id="277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A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7" autoAdjust="0"/>
    <p:restoredTop sz="94637" autoAdjust="0"/>
  </p:normalViewPr>
  <p:slideViewPr>
    <p:cSldViewPr>
      <p:cViewPr varScale="1">
        <p:scale>
          <a:sx n="70" d="100"/>
          <a:sy n="70" d="100"/>
        </p:scale>
        <p:origin x="-76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46EDEF-F8E7-4FB3-A365-1F8DE845FAB8}" type="datetimeFigureOut">
              <a:rPr lang="en-GB" smtClean="0"/>
              <a:t>28/11/2016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12B35-DCD9-4B4D-9457-F5FEC6614A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21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764703"/>
          </a:xfrm>
        </p:spPr>
        <p:txBody>
          <a:bodyPr>
            <a:normAutofit/>
          </a:bodyPr>
          <a:lstStyle>
            <a:lvl1pPr>
              <a:defRPr sz="3200" b="1" i="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>
            <a:grpSpLocks noChangeAspect="1"/>
          </p:cNvGrpSpPr>
          <p:nvPr userDrawn="1"/>
        </p:nvGrpSpPr>
        <p:grpSpPr>
          <a:xfrm>
            <a:off x="56300" y="6353191"/>
            <a:ext cx="3495572" cy="388002"/>
            <a:chOff x="297818" y="188640"/>
            <a:chExt cx="8552624" cy="94932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2250" y="253427"/>
              <a:ext cx="1728192" cy="748575"/>
            </a:xfrm>
            <a:prstGeom prst="rect">
              <a:avLst/>
            </a:prstGeom>
          </p:spPr>
        </p:pic>
        <p:pic>
          <p:nvPicPr>
            <p:cNvPr id="15" name="Picture 14" descr="http://www.cgiar-csi.org/wp-content/uploads/2014/09/IWMI_logo_large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8481" y="232467"/>
              <a:ext cx="1361581" cy="790497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chemeClr val="accent5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\\RES-SERV01\Data\Project Office Administration - 900\Forms &amp; Templates\Logos &amp; Letterheads\Logos\New RESILIM Logo\RESILIM_RGB_High Res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818" y="188640"/>
              <a:ext cx="4815251" cy="9493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Picture 2" descr="I:\IGRAC\H. Communication\Corporate Style\Logos\IGRAC-logos\IGRAC-Official-Logo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124" y="6251047"/>
            <a:ext cx="1635380" cy="59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3923928" y="6316360"/>
            <a:ext cx="3312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baseline="0" dirty="0" smtClean="0">
                <a:solidFill>
                  <a:srgbClr val="1F497D">
                    <a:lumMod val="75000"/>
                  </a:srgbClr>
                </a:solidFill>
                <a:latin typeface="Gill Sans MT" panose="020B0502020104020203" pitchFamily="34" charset="0"/>
              </a:rPr>
              <a:t>RAMOTSWA project</a:t>
            </a:r>
            <a:endParaRPr lang="en-GB" sz="2400" b="1" baseline="0" dirty="0">
              <a:solidFill>
                <a:srgbClr val="1F497D">
                  <a:lumMod val="75000"/>
                </a:srgbClr>
              </a:solidFill>
              <a:latin typeface="Gill Sans MT" panose="020B0502020104020203" pitchFamily="34" charset="0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6237312"/>
            <a:ext cx="9180512" cy="13735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9895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6D96-E35A-46F4-8EA9-5598543B82AB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82A4D-6644-4308-9E4C-A61374C8C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62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6D96-E35A-46F4-8EA9-5598543B82AB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82A4D-6644-4308-9E4C-A61374C8C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3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6D96-E35A-46F4-8EA9-5598543B82AB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82A4D-6644-4308-9E4C-A61374C8C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4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764703"/>
          </a:xfrm>
        </p:spPr>
        <p:txBody>
          <a:bodyPr/>
          <a:lstStyle>
            <a:lvl1pPr>
              <a:defRPr b="1" i="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6D96-E35A-46F4-8EA9-5598543B82AB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82A4D-6644-4308-9E4C-A61374C8CBCF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/>
          <p:cNvGrpSpPr>
            <a:grpSpLocks noChangeAspect="1"/>
          </p:cNvGrpSpPr>
          <p:nvPr userDrawn="1"/>
        </p:nvGrpSpPr>
        <p:grpSpPr>
          <a:xfrm>
            <a:off x="56300" y="6367679"/>
            <a:ext cx="3495572" cy="388002"/>
            <a:chOff x="297818" y="188640"/>
            <a:chExt cx="8552624" cy="94932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2250" y="253427"/>
              <a:ext cx="1728192" cy="748575"/>
            </a:xfrm>
            <a:prstGeom prst="rect">
              <a:avLst/>
            </a:prstGeom>
          </p:spPr>
        </p:pic>
        <p:pic>
          <p:nvPicPr>
            <p:cNvPr id="15" name="Picture 14" descr="http://www.cgiar-csi.org/wp-content/uploads/2014/09/IWMI_logo_large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8481" y="232467"/>
              <a:ext cx="1361581" cy="790497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chemeClr val="accent5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\\RES-SERV01\Data\Project Office Administration - 900\Forms &amp; Templates\Logos &amp; Letterheads\Logos\New RESILIM Logo\RESILIM_RGB_High Res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818" y="188640"/>
              <a:ext cx="4815251" cy="9493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Picture 2" descr="I:\IGRAC\H. Communication\Corporate Style\Logos\IGRAC-logos\IGRAC-Official-Logo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124" y="6251047"/>
            <a:ext cx="1635380" cy="59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 userDrawn="1"/>
        </p:nvSpPr>
        <p:spPr>
          <a:xfrm>
            <a:off x="3559508" y="6251047"/>
            <a:ext cx="3121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i="1" dirty="0" smtClean="0">
                <a:solidFill>
                  <a:schemeClr val="accent1">
                    <a:lumMod val="50000"/>
                  </a:schemeClr>
                </a:solidFill>
              </a:rPr>
              <a:t>RAMOTSWA project</a:t>
            </a:r>
            <a:endParaRPr lang="en-GB" sz="2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6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400" b="1" i="0" kern="1200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6D96-E35A-46F4-8EA9-5598543B82AB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82A4D-6644-4308-9E4C-A61374C8C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278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6D96-E35A-46F4-8EA9-5598543B82AB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82A4D-6644-4308-9E4C-A61374C8C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52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6D96-E35A-46F4-8EA9-5598543B82AB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82A4D-6644-4308-9E4C-A61374C8C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29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6D96-E35A-46F4-8EA9-5598543B82AB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82A4D-6644-4308-9E4C-A61374C8C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61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6D96-E35A-46F4-8EA9-5598543B82AB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82A4D-6644-4308-9E4C-A61374C8C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56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6D96-E35A-46F4-8EA9-5598543B82AB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82A4D-6644-4308-9E4C-A61374C8C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096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6D96-E35A-46F4-8EA9-5598543B82AB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82A4D-6644-4308-9E4C-A61374C8C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8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26D96-E35A-46F4-8EA9-5598543B82AB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82A4D-6644-4308-9E4C-A61374C8C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273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26D96-E35A-46F4-8EA9-5598543B82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82A4D-6644-4308-9E4C-A61374C8CB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64253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5.jpe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hyperlink" Target="http://www.groundwatergovernance.org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ggis.un-igrac.org/ggis-viewer/viewer/ramotswa/public/default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oundwatergovernance.org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gis.un-igrac.org/ggis-viewer/viewer/ramotswa/public/default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4840" y="5822752"/>
            <a:ext cx="8681420" cy="968850"/>
            <a:chOff x="304840" y="5822752"/>
            <a:chExt cx="8681420" cy="968850"/>
          </a:xfrm>
        </p:grpSpPr>
        <p:pic>
          <p:nvPicPr>
            <p:cNvPr id="10" name="Picture 9" descr="DWS logo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952"/>
            <a:stretch/>
          </p:blipFill>
          <p:spPr bwMode="auto">
            <a:xfrm>
              <a:off x="1116904" y="5822752"/>
              <a:ext cx="910465" cy="846608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chemeClr val="accent5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</p:pic>
        <p:pic>
          <p:nvPicPr>
            <p:cNvPr id="11" name="Picture 10" descr="Botswana gov logo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40" y="5898033"/>
              <a:ext cx="811402" cy="696047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chemeClr val="accent5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</p:pic>
        <p:pic>
          <p:nvPicPr>
            <p:cNvPr id="12" name="Picture 11" descr="XRI Logo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349"/>
            <a:stretch/>
          </p:blipFill>
          <p:spPr bwMode="auto">
            <a:xfrm>
              <a:off x="3441877" y="5909419"/>
              <a:ext cx="1307749" cy="67327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chemeClr val="accent5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 descr="http://waterwiki.net/images/thumb/4/4e/IGRAC-logo-txt-cmyk.jpg/800px-IGRAC-logo-txt-cmyk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0140" y="5971666"/>
              <a:ext cx="1601737" cy="548781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chemeClr val="accent5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C:\Users\tdlamini.IWMISA0\Documents\University of Free State logo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16" b="21721"/>
            <a:stretch/>
          </p:blipFill>
          <p:spPr bwMode="auto">
            <a:xfrm>
              <a:off x="5446270" y="5877272"/>
              <a:ext cx="1934042" cy="77443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Picture 18" descr="C:\Users\tdlamini.IWMISA0\Documents\Univ of Bots logo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2372" y="5953566"/>
              <a:ext cx="838250" cy="838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" descr="http://www.best-masters.com/assets/img/logo_ecole/48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7452" y="5877272"/>
              <a:ext cx="584084" cy="791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http://gestland.eu/wp-content/uploads/2014/08/wits-logo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5877272"/>
              <a:ext cx="813860" cy="799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297818" y="116632"/>
            <a:ext cx="8552624" cy="949325"/>
            <a:chOff x="297818" y="188640"/>
            <a:chExt cx="8552624" cy="94932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2250" y="253427"/>
              <a:ext cx="1728192" cy="748575"/>
            </a:xfrm>
            <a:prstGeom prst="rect">
              <a:avLst/>
            </a:prstGeom>
          </p:spPr>
        </p:pic>
        <p:pic>
          <p:nvPicPr>
            <p:cNvPr id="25" name="Picture 24" descr="http://www.cgiar-csi.org/wp-content/uploads/2014/09/IWMI_logo_large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8481" y="232467"/>
              <a:ext cx="1361581" cy="790497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chemeClr val="accent5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 descr="\\RES-SERV01\Data\Project Office Administration - 900\Forms &amp; Templates\Logos &amp; Letterheads\Logos\New RESILIM Logo\RESILIM_RGB_High Res.jp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818" y="188640"/>
              <a:ext cx="4815251" cy="9493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" name="Rectangle 43"/>
          <p:cNvSpPr/>
          <p:nvPr/>
        </p:nvSpPr>
        <p:spPr>
          <a:xfrm>
            <a:off x="-180528" y="-31213"/>
            <a:ext cx="9360532" cy="6889213"/>
          </a:xfrm>
          <a:prstGeom prst="rect">
            <a:avLst/>
          </a:prstGeom>
          <a:solidFill>
            <a:schemeClr val="bg1">
              <a:lumMod val="7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-180528" y="1052736"/>
            <a:ext cx="9577064" cy="936104"/>
          </a:xfrm>
          <a:prstGeom prst="rect">
            <a:avLst/>
          </a:prstGeom>
          <a:noFill/>
          <a:ln w="19050" cmpd="sng">
            <a:solidFill>
              <a:schemeClr val="tx2">
                <a:lumMod val="75000"/>
              </a:schemeClr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RAMOTSWA </a:t>
            </a:r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project</a:t>
            </a:r>
          </a:p>
          <a:p>
            <a:pPr algn="ctr"/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The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Potential Role of the Transboundary Ramotswa </a:t>
            </a:r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Aquifer</a:t>
            </a:r>
            <a:endParaRPr lang="en-GB" sz="2400" b="1" dirty="0">
              <a:solidFill>
                <a:schemeClr val="accent1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08298" y="2348880"/>
            <a:ext cx="462179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800" b="1" i="1" dirty="0">
                <a:solidFill>
                  <a:schemeClr val="tx2"/>
                </a:solidFill>
              </a:rPr>
              <a:t>Ramotswa Information Management System </a:t>
            </a:r>
            <a:r>
              <a:rPr lang="en-GB" sz="2800" b="1" i="1" dirty="0" smtClean="0">
                <a:solidFill>
                  <a:schemeClr val="tx2"/>
                </a:solidFill>
              </a:rPr>
              <a:t>– RIMS</a:t>
            </a:r>
            <a:br>
              <a:rPr lang="en-GB" sz="2800" b="1" i="1" dirty="0" smtClean="0">
                <a:solidFill>
                  <a:schemeClr val="tx2"/>
                </a:solidFill>
              </a:rPr>
            </a:br>
            <a:r>
              <a:rPr lang="en-GB" sz="2400" i="1" dirty="0" smtClean="0">
                <a:solidFill>
                  <a:schemeClr val="tx2"/>
                </a:solidFill>
              </a:rPr>
              <a:t>Geert-Jan Nijsten</a:t>
            </a:r>
          </a:p>
          <a:p>
            <a:pPr lvl="0"/>
            <a:r>
              <a:rPr lang="en-GB" sz="2400" b="1" i="1" dirty="0" smtClean="0">
                <a:solidFill>
                  <a:schemeClr val="tx2"/>
                </a:solidFill>
              </a:rPr>
              <a:t>IGRAC</a:t>
            </a:r>
            <a:r>
              <a:rPr lang="en-GB" sz="2400" i="1" dirty="0" smtClean="0">
                <a:solidFill>
                  <a:schemeClr val="tx2"/>
                </a:solidFill>
              </a:rPr>
              <a:t> - International </a:t>
            </a:r>
            <a:r>
              <a:rPr lang="en-GB" sz="2400" i="1" dirty="0">
                <a:solidFill>
                  <a:schemeClr val="tx2"/>
                </a:solidFill>
              </a:rPr>
              <a:t>Groundwater Resources Assessment </a:t>
            </a:r>
            <a:r>
              <a:rPr lang="en-GB" sz="2400" i="1" dirty="0" smtClean="0">
                <a:solidFill>
                  <a:schemeClr val="tx2"/>
                </a:solidFill>
              </a:rPr>
              <a:t>Centre</a:t>
            </a:r>
          </a:p>
          <a:p>
            <a:pPr lvl="0"/>
            <a:endParaRPr lang="en-GB" sz="1600" i="1" dirty="0">
              <a:solidFill>
                <a:schemeClr val="tx2"/>
              </a:solidFill>
            </a:endParaRPr>
          </a:p>
          <a:p>
            <a:pPr lvl="0"/>
            <a:r>
              <a:rPr lang="en-GB" sz="1600" i="1" dirty="0" smtClean="0">
                <a:solidFill>
                  <a:schemeClr val="tx2"/>
                </a:solidFill>
              </a:rPr>
              <a:t>2nd </a:t>
            </a:r>
            <a:r>
              <a:rPr lang="en-GB" sz="1600" i="1" dirty="0">
                <a:solidFill>
                  <a:schemeClr val="tx2"/>
                </a:solidFill>
              </a:rPr>
              <a:t>Regional Meeting on Tools for the Sustainable Management of Transboundary Aquifers </a:t>
            </a:r>
            <a:endParaRPr lang="en-GB" sz="1600" i="1" dirty="0" smtClean="0">
              <a:solidFill>
                <a:schemeClr val="tx2"/>
              </a:solidFill>
            </a:endParaRPr>
          </a:p>
          <a:p>
            <a:pPr lvl="0"/>
            <a:r>
              <a:rPr lang="en-GB" sz="1600" i="1" dirty="0" smtClean="0">
                <a:solidFill>
                  <a:schemeClr val="tx2"/>
                </a:solidFill>
              </a:rPr>
              <a:t>Johannesburg</a:t>
            </a:r>
            <a:r>
              <a:rPr lang="en-GB" sz="1600" i="1" dirty="0">
                <a:solidFill>
                  <a:schemeClr val="tx2"/>
                </a:solidFill>
              </a:rPr>
              <a:t>, South Africa </a:t>
            </a:r>
          </a:p>
          <a:p>
            <a:pPr lvl="0"/>
            <a:r>
              <a:rPr lang="en-GB" sz="1600" i="1" dirty="0">
                <a:solidFill>
                  <a:schemeClr val="tx2"/>
                </a:solidFill>
              </a:rPr>
              <a:t>28 </a:t>
            </a:r>
            <a:r>
              <a:rPr lang="en-GB" sz="1600" i="1" dirty="0" smtClean="0">
                <a:solidFill>
                  <a:schemeClr val="tx2"/>
                </a:solidFill>
              </a:rPr>
              <a:t>November 2016</a:t>
            </a:r>
            <a:endParaRPr lang="en-GB" sz="1600" i="1" dirty="0">
              <a:solidFill>
                <a:schemeClr val="tx2"/>
              </a:solidFill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51520" y="2492896"/>
            <a:ext cx="4176000" cy="3027607"/>
            <a:chOff x="310682" y="2636912"/>
            <a:chExt cx="3972846" cy="2880320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647267"/>
              <a:ext cx="3960000" cy="2869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682" y="2640130"/>
              <a:ext cx="3960000" cy="2869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682" y="2640130"/>
              <a:ext cx="3960000" cy="2869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682" y="2640130"/>
              <a:ext cx="3960000" cy="2869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/>
            <p:cNvPicPr>
              <a:picLocks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682" y="2636912"/>
              <a:ext cx="3960000" cy="28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682" y="2640130"/>
              <a:ext cx="3960000" cy="2869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682" y="2640130"/>
              <a:ext cx="3960000" cy="2869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682" y="2640130"/>
              <a:ext cx="3960000" cy="2869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0035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Water </a:t>
            </a:r>
            <a:r>
              <a:rPr lang="en-GB" dirty="0" smtClean="0"/>
              <a:t>supply </a:t>
            </a:r>
            <a:r>
              <a:rPr lang="en-GB" b="0" dirty="0" smtClean="0"/>
              <a:t>(households)</a:t>
            </a:r>
            <a:endParaRPr lang="en-GB" b="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01878"/>
            <a:ext cx="7920000" cy="487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764704"/>
            <a:ext cx="2390775" cy="1504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64704"/>
            <a:ext cx="2162175" cy="1352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51520" y="5481502"/>
            <a:ext cx="4251112" cy="510778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Sustainable </a:t>
            </a:r>
            <a:r>
              <a:rPr lang="en-US" sz="2400" dirty="0">
                <a:solidFill>
                  <a:srgbClr val="FF0000"/>
                </a:solidFill>
              </a:rPr>
              <a:t>development </a:t>
            </a:r>
            <a:r>
              <a:rPr lang="en-US" sz="2400" dirty="0" smtClean="0">
                <a:solidFill>
                  <a:srgbClr val="FF0000"/>
                </a:solidFill>
              </a:rPr>
              <a:t>goals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60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/>
          <p:cNvCxnSpPr/>
          <p:nvPr/>
        </p:nvCxnSpPr>
        <p:spPr>
          <a:xfrm>
            <a:off x="2411760" y="1709294"/>
            <a:ext cx="2088232" cy="0"/>
          </a:xfrm>
          <a:prstGeom prst="straightConnector1">
            <a:avLst/>
          </a:prstGeom>
          <a:ln w="762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Further harmonisation needed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9533666"/>
              </p:ext>
            </p:extLst>
          </p:nvPr>
        </p:nvGraphicFramePr>
        <p:xfrm>
          <a:off x="467544" y="764704"/>
          <a:ext cx="1814602" cy="2013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4602"/>
              </a:tblGrid>
              <a:tr h="195905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Botswana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2" marR="7742" marT="7742" marB="0"/>
                </a:tc>
              </a:tr>
              <a:tr h="252474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Piped indoors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2" marR="7742" marT="7742" marB="0"/>
                </a:tc>
              </a:tr>
              <a:tr h="17585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Piped outdoors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2" marR="7742" marT="7742" marB="0"/>
                </a:tc>
              </a:tr>
              <a:tr h="17585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Neighbours tap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2" marR="7742" marT="7742" marB="0"/>
                </a:tc>
              </a:tr>
              <a:tr h="17585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Communal tap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2" marR="7742" marT="7742" marB="0"/>
                </a:tc>
              </a:tr>
              <a:tr h="17585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Borehole 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2" marR="7742" marT="7742" marB="0"/>
                </a:tc>
              </a:tr>
              <a:tr h="195905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u="none" strike="noStrike" dirty="0">
                          <a:effectLst/>
                        </a:rPr>
                        <a:t>Tanker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2" marR="7742" marT="7742" marB="0"/>
                </a:tc>
              </a:tr>
              <a:tr h="17585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Other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2" marR="7742" marT="7742" marB="0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0397970"/>
              </p:ext>
            </p:extLst>
          </p:nvPr>
        </p:nvGraphicFramePr>
        <p:xfrm>
          <a:off x="4932040" y="764704"/>
          <a:ext cx="3924944" cy="28838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4944"/>
              </a:tblGrid>
              <a:tr h="195905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South </a:t>
                      </a:r>
                      <a:r>
                        <a:rPr lang="en-GB" sz="1600" u="none" strike="noStrike" dirty="0" err="1">
                          <a:effectLst/>
                        </a:rPr>
                        <a:t>Afrfica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2" marR="7742" marT="7742" marB="0"/>
                </a:tc>
              </a:tr>
              <a:tr h="540506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Regional/local water scheme (operated by municipality or other water services provider)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2" marR="7742" marT="7742" marB="0"/>
                </a:tc>
              </a:tr>
              <a:tr h="17585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Borehole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2" marR="7742" marT="7742" marB="0"/>
                </a:tc>
              </a:tr>
              <a:tr h="29115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Rain water tank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2" marR="7742" marT="7742" marB="0"/>
                </a:tc>
              </a:tr>
              <a:tr h="195905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Water tanker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2" marR="7742" marT="7742" marB="0"/>
                </a:tc>
              </a:tr>
              <a:tr h="195905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Water vendor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2" marR="7742" marT="7742" marB="0"/>
                </a:tc>
              </a:tr>
              <a:tr h="17585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Spring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2" marR="7742" marT="7742" marB="0"/>
                </a:tc>
              </a:tr>
              <a:tr h="195905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River/stream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2" marR="7742" marT="7742" marB="0"/>
                </a:tc>
              </a:tr>
              <a:tr h="29115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Dam/pool/stagnant water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2" marR="7742" marT="7742" marB="0"/>
                </a:tc>
              </a:tr>
              <a:tr h="17585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Other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2" marR="7742" marT="7742" marB="0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369623"/>
              </p:ext>
            </p:extLst>
          </p:nvPr>
        </p:nvGraphicFramePr>
        <p:xfrm>
          <a:off x="1763688" y="2924944"/>
          <a:ext cx="4968552" cy="320863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87421"/>
                <a:gridCol w="2981131"/>
              </a:tblGrid>
              <a:tr h="248255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u="none" strike="noStrike" dirty="0">
                          <a:effectLst/>
                        </a:rPr>
                        <a:t>Botswana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2" marR="7742" marT="774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u="none" strike="noStrike" dirty="0">
                          <a:effectLst/>
                        </a:rPr>
                        <a:t>South </a:t>
                      </a:r>
                      <a:r>
                        <a:rPr lang="en-GB" sz="1600" b="1" u="none" strike="noStrike" dirty="0" err="1">
                          <a:effectLst/>
                        </a:rPr>
                        <a:t>Afrfica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2" marR="7742" marT="7742" marB="0"/>
                </a:tc>
              </a:tr>
              <a:tr h="97010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u="none" strike="noStrike" dirty="0" smtClean="0">
                          <a:effectLst/>
                        </a:rPr>
                        <a:t>1. Piped indoors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u="none" strike="noStrike" baseline="0" dirty="0" smtClean="0">
                          <a:effectLst/>
                        </a:rPr>
                        <a:t>     </a:t>
                      </a:r>
                      <a:r>
                        <a:rPr lang="en-GB" sz="1600" b="1" u="none" strike="noStrike" dirty="0" smtClean="0">
                          <a:effectLst/>
                        </a:rPr>
                        <a:t>Piped outdoors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u="none" strike="noStrike" dirty="0" smtClean="0">
                          <a:effectLst/>
                        </a:rPr>
                        <a:t>     Neighbours tap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u="none" strike="noStrike" dirty="0" smtClean="0">
                          <a:effectLst/>
                        </a:rPr>
                        <a:t>     Communal tap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2" marR="7742" marT="774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u="none" strike="noStrike" dirty="0" smtClean="0">
                          <a:effectLst/>
                        </a:rPr>
                        <a:t>1. Regional/local </a:t>
                      </a:r>
                      <a:r>
                        <a:rPr lang="en-GB" sz="1600" b="1" u="none" strike="noStrike" dirty="0">
                          <a:effectLst/>
                        </a:rPr>
                        <a:t>water </a:t>
                      </a:r>
                      <a:r>
                        <a:rPr lang="en-GB" sz="1600" b="1" u="none" strike="noStrike" dirty="0" smtClean="0">
                          <a:effectLst/>
                        </a:rPr>
                        <a:t>scheme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2" marR="7742" marT="7742" marB="0"/>
                </a:tc>
              </a:tr>
              <a:tr h="248255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u="none" strike="noStrike" dirty="0" smtClean="0">
                          <a:effectLst/>
                        </a:rPr>
                        <a:t>2.  Borehole 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2" marR="7742" marT="774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u="none" strike="noStrike" dirty="0" smtClean="0">
                          <a:effectLst/>
                        </a:rPr>
                        <a:t>2. Borehole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2" marR="7742" marT="7742" marB="0"/>
                </a:tc>
              </a:tr>
              <a:tr h="48887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u="none" strike="noStrike" dirty="0" smtClean="0">
                          <a:effectLst/>
                        </a:rPr>
                        <a:t>3.</a:t>
                      </a:r>
                      <a:r>
                        <a:rPr lang="en-GB" sz="1600" b="1" u="none" strike="noStrike" baseline="0" dirty="0" smtClean="0">
                          <a:effectLst/>
                        </a:rPr>
                        <a:t>  </a:t>
                      </a:r>
                      <a:r>
                        <a:rPr lang="en-GB" sz="1600" b="1" u="none" strike="noStrike" dirty="0" smtClean="0">
                          <a:effectLst/>
                        </a:rPr>
                        <a:t>Tanker 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2" marR="7742" marT="7742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u="none" strike="noStrike" dirty="0" smtClean="0">
                          <a:effectLst/>
                        </a:rPr>
                        <a:t>3. Water tanker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u="none" strike="noStrike" dirty="0" smtClean="0">
                          <a:effectLst/>
                        </a:rPr>
                        <a:t>     Water vendor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2" marR="7742" marT="7742" marB="0"/>
                </a:tc>
              </a:tr>
              <a:tr h="1210717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u="none" strike="noStrike" dirty="0" smtClean="0">
                          <a:effectLst/>
                        </a:rPr>
                        <a:t>4.  Other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2" marR="7742" marT="7742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u="none" strike="noStrike" dirty="0" smtClean="0">
                          <a:effectLst/>
                        </a:rPr>
                        <a:t>4.  Rain water tank,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u="none" strike="noStrike" baseline="0" dirty="0" smtClean="0">
                          <a:effectLst/>
                        </a:rPr>
                        <a:t>     </a:t>
                      </a:r>
                      <a:r>
                        <a:rPr lang="en-GB" sz="1600" b="1" u="none" strike="noStrike" dirty="0" smtClean="0">
                          <a:effectLst/>
                        </a:rPr>
                        <a:t>Spring,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u="none" strike="noStrike" dirty="0" smtClean="0">
                          <a:effectLst/>
                        </a:rPr>
                        <a:t>     River/stream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u="none" strike="noStrike" dirty="0" smtClean="0">
                          <a:effectLst/>
                        </a:rPr>
                        <a:t>     Dam/pool/stagnant water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u="none" strike="noStrike" dirty="0" smtClean="0">
                          <a:effectLst/>
                        </a:rPr>
                        <a:t>     Other</a:t>
                      </a:r>
                      <a:endParaRPr lang="en-GB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2" marR="7742" marT="7742" marB="0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132509" y="1155296"/>
            <a:ext cx="577402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6600" dirty="0" smtClean="0"/>
              <a:t>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962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5" t="20596" r="4168" b="2446"/>
          <a:stretch/>
        </p:blipFill>
        <p:spPr bwMode="auto">
          <a:xfrm>
            <a:off x="4738900" y="1588663"/>
            <a:ext cx="4094328" cy="37520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Toilet facilities   –   Waste disposal </a:t>
            </a:r>
            <a:endParaRPr lang="en-GB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9" t="19895" r="3517" b="2736"/>
          <a:stretch/>
        </p:blipFill>
        <p:spPr bwMode="auto">
          <a:xfrm>
            <a:off x="394401" y="1628800"/>
            <a:ext cx="4203511" cy="3772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40904"/>
            <a:ext cx="2160341" cy="931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742" y="840904"/>
            <a:ext cx="2126239" cy="10759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553136" y="5301208"/>
            <a:ext cx="4251112" cy="919401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</a:rPr>
              <a:t>Pollution risks</a:t>
            </a:r>
            <a:r>
              <a:rPr lang="en-US" sz="2400" dirty="0" smtClean="0">
                <a:solidFill>
                  <a:srgbClr val="FF0000"/>
                </a:solidFill>
              </a:rPr>
              <a:t>…</a:t>
            </a:r>
          </a:p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Sustainable development goals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038" y="844699"/>
            <a:ext cx="2457450" cy="1000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98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53" y="1001878"/>
            <a:ext cx="7920000" cy="487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Borehole data</a:t>
            </a:r>
            <a:endParaRPr lang="en-GB" dirty="0"/>
          </a:p>
        </p:txBody>
      </p:sp>
      <p:sp>
        <p:nvSpPr>
          <p:cNvPr id="13" name="Rounded Rectangle 12"/>
          <p:cNvSpPr/>
          <p:nvPr/>
        </p:nvSpPr>
        <p:spPr>
          <a:xfrm>
            <a:off x="251520" y="764704"/>
            <a:ext cx="3527952" cy="1940957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342900" indent="-342900" defTabSz="914400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0070C0"/>
                </a:solidFill>
              </a:rPr>
              <a:t>Locations of boreholes</a:t>
            </a:r>
          </a:p>
          <a:p>
            <a:pPr marL="342900" indent="-342900" defTabSz="914400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0070C0"/>
                </a:solidFill>
              </a:rPr>
              <a:t>Depth to water levels</a:t>
            </a:r>
          </a:p>
          <a:p>
            <a:pPr marL="342900" indent="-342900" defTabSz="914400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0070C0"/>
                </a:solidFill>
              </a:rPr>
              <a:t>Yield</a:t>
            </a:r>
          </a:p>
          <a:p>
            <a:pPr marL="342900" indent="-342900" defTabSz="914400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0070C0"/>
                </a:solidFill>
              </a:rPr>
              <a:t>Total Dissolved Solids</a:t>
            </a:r>
          </a:p>
          <a:p>
            <a:pPr marL="342900" indent="-342900" defTabSz="914400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0070C0"/>
                </a:solidFill>
              </a:rPr>
              <a:t>Nitrate</a:t>
            </a:r>
          </a:p>
          <a:p>
            <a:pPr marL="342900" indent="-342900" defTabSz="914400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0070C0"/>
                </a:solidFill>
              </a:rPr>
              <a:t>Etc.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004048" y="5317911"/>
            <a:ext cx="3888432" cy="919401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defTabSz="914400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Next phase:</a:t>
            </a:r>
          </a:p>
          <a:p>
            <a:pPr defTabSz="914400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Time series &amp; quality data?</a:t>
            </a:r>
            <a:endParaRPr lang="en-GB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92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81" y="1060310"/>
            <a:ext cx="7920000" cy="487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Simplified geology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559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81" y="1060310"/>
            <a:ext cx="7920000" cy="487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Individual Dolomite formations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980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Results from geophysics</a:t>
            </a:r>
            <a:endParaRPr lang="en-GB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40" y="1001878"/>
            <a:ext cx="7920000" cy="487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65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Results from geophysics</a:t>
            </a:r>
            <a:endParaRPr lang="en-GB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01878"/>
            <a:ext cx="7920000" cy="487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436096" y="3300644"/>
            <a:ext cx="3527952" cy="2860358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342900" indent="-342900" defTabSz="914400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0070C0"/>
                </a:solidFill>
              </a:rPr>
              <a:t>(drilling) Depth to dolomite</a:t>
            </a:r>
          </a:p>
          <a:p>
            <a:pPr marL="342900" indent="-342900" defTabSz="914400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0070C0"/>
                </a:solidFill>
              </a:rPr>
              <a:t>Thickness of dolomite</a:t>
            </a:r>
          </a:p>
          <a:p>
            <a:pPr marL="342900" indent="-342900" defTabSz="914400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0070C0"/>
                </a:solidFill>
              </a:rPr>
              <a:t>Top of dolomite</a:t>
            </a:r>
          </a:p>
          <a:p>
            <a:pPr marL="342900" indent="-342900" defTabSz="914400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0070C0"/>
                </a:solidFill>
              </a:rPr>
              <a:t>Base of dolomite</a:t>
            </a:r>
          </a:p>
          <a:p>
            <a:pPr marL="342900" indent="-342900" defTabSz="914400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0070C0"/>
                </a:solidFill>
              </a:rPr>
              <a:t>And of all other formations…</a:t>
            </a:r>
          </a:p>
          <a:p>
            <a:pPr marL="342900" indent="-342900" defTabSz="914400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0070C0"/>
                </a:solidFill>
              </a:rPr>
              <a:t>Collapse features</a:t>
            </a:r>
          </a:p>
          <a:p>
            <a:pPr marL="342900" indent="-342900" defTabSz="914400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0070C0"/>
                </a:solidFill>
              </a:rPr>
              <a:t>Faults</a:t>
            </a:r>
          </a:p>
          <a:p>
            <a:pPr marL="342900" indent="-342900" defTabSz="914400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0070C0"/>
                </a:solidFill>
              </a:rPr>
              <a:t>Dykes</a:t>
            </a:r>
          </a:p>
          <a:p>
            <a:pPr marL="342900" indent="-342900" defTabSz="914400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0070C0"/>
                </a:solidFill>
              </a:rPr>
              <a:t>Etc.</a:t>
            </a:r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68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06475"/>
            <a:ext cx="9144001" cy="492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251" y="3082652"/>
            <a:ext cx="9146340" cy="764703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n-GB" sz="5400" dirty="0" smtClean="0">
                <a:solidFill>
                  <a:schemeClr val="bg1"/>
                </a:solidFill>
              </a:rPr>
              <a:t>RIMS Functionality</a:t>
            </a:r>
            <a:endParaRPr lang="en-GB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88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7200000" cy="4432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7200000" cy="4432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7200000" cy="4432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Create your own maps  - </a:t>
            </a:r>
            <a:r>
              <a:rPr lang="en-GB" dirty="0" smtClean="0"/>
              <a:t>overlays</a:t>
            </a:r>
            <a:endParaRPr lang="en-GB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7200000" cy="4432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http://gis.townofchapelhill.org/_img/ClipArt-GIS.gif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077"/>
          <a:stretch>
            <a:fillRect/>
          </a:stretch>
        </p:blipFill>
        <p:spPr bwMode="auto">
          <a:xfrm>
            <a:off x="6400800" y="2534907"/>
            <a:ext cx="2466028" cy="315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2095500" y="5013176"/>
            <a:ext cx="4953000" cy="919401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defTabSz="914400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70C0"/>
                </a:solidFill>
              </a:rPr>
              <a:t>Create new insights  by  making </a:t>
            </a:r>
          </a:p>
          <a:p>
            <a:pPr defTabSz="914400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70C0"/>
                </a:solidFill>
              </a:rPr>
              <a:t>overlays of thematic maps</a:t>
            </a:r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88024" y="778046"/>
            <a:ext cx="4168980" cy="1123712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457200" indent="-457200" defTabSz="914400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 smtClean="0">
                <a:solidFill>
                  <a:srgbClr val="0070C0"/>
                </a:solidFill>
              </a:rPr>
              <a:t>Location of Settlements</a:t>
            </a:r>
          </a:p>
          <a:p>
            <a:pPr marL="457200" indent="-457200" defTabSz="914400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2000" dirty="0">
              <a:solidFill>
                <a:srgbClr val="0070C0"/>
              </a:solidFill>
            </a:endParaRPr>
          </a:p>
          <a:p>
            <a:pPr marL="457200" indent="-457200" defTabSz="914400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2000" dirty="0" smtClean="0">
              <a:solidFill>
                <a:srgbClr val="0070C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788024" y="778046"/>
            <a:ext cx="4168980" cy="1123712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457200" indent="-457200" defTabSz="914400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 smtClean="0">
                <a:solidFill>
                  <a:srgbClr val="0070C0"/>
                </a:solidFill>
              </a:rPr>
              <a:t>Location of Settlements</a:t>
            </a:r>
          </a:p>
          <a:p>
            <a:pPr marL="457200" indent="-457200" defTabSz="914400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 smtClean="0">
                <a:solidFill>
                  <a:srgbClr val="0070C0"/>
                </a:solidFill>
              </a:rPr>
              <a:t>Population per settlement</a:t>
            </a:r>
          </a:p>
          <a:p>
            <a:pPr defTabSz="914400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 smtClean="0">
              <a:solidFill>
                <a:srgbClr val="0070C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788024" y="778046"/>
            <a:ext cx="4168980" cy="1123712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457200" indent="-457200" defTabSz="914400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 smtClean="0">
                <a:solidFill>
                  <a:srgbClr val="0070C0"/>
                </a:solidFill>
              </a:rPr>
              <a:t>Location of Settlements</a:t>
            </a:r>
          </a:p>
          <a:p>
            <a:pPr marL="457200" indent="-457200" defTabSz="914400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 smtClean="0">
                <a:solidFill>
                  <a:srgbClr val="0070C0"/>
                </a:solidFill>
              </a:rPr>
              <a:t>Population per settlement</a:t>
            </a:r>
          </a:p>
          <a:p>
            <a:pPr marL="457200" indent="-457200" defTabSz="914400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 smtClean="0">
                <a:solidFill>
                  <a:srgbClr val="0070C0"/>
                </a:solidFill>
              </a:rPr>
              <a:t>Access to water per settlement</a:t>
            </a:r>
          </a:p>
        </p:txBody>
      </p:sp>
    </p:spTree>
    <p:extLst>
      <p:ext uri="{BB962C8B-B14F-4D97-AF65-F5344CB8AC3E}">
        <p14:creationId xmlns:p14="http://schemas.microsoft.com/office/powerpoint/2010/main" val="51305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227" y="1772816"/>
            <a:ext cx="2843213" cy="41190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783" y="1484784"/>
            <a:ext cx="2646361" cy="37933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AutoShape 11"/>
          <p:cNvSpPr>
            <a:spLocks/>
          </p:cNvSpPr>
          <p:nvPr/>
        </p:nvSpPr>
        <p:spPr bwMode="auto">
          <a:xfrm>
            <a:off x="0" y="620688"/>
            <a:ext cx="9144000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000" b="1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  <a:hlinkClick r:id="rId4"/>
              </a:rPr>
              <a:t>www.groundwatergovernance.org</a:t>
            </a:r>
            <a:r>
              <a:rPr lang="en-US" altLang="en-US" sz="2000" b="1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 </a:t>
            </a:r>
            <a:endParaRPr lang="en-US" altLang="en-US" sz="2800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2699734" cy="386372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GEF Groundwater Governance Programme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225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Get information behind the map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40" y="980728"/>
            <a:ext cx="7920000" cy="487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93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Get information behind the map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40" y="980728"/>
            <a:ext cx="7920000" cy="487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72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Download tables / shapefiles</a:t>
            </a:r>
            <a:endParaRPr lang="en-GB" sz="36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40" y="980728"/>
            <a:ext cx="7920000" cy="487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610620" y="4077073"/>
            <a:ext cx="1977888" cy="10985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3863862" y="4560376"/>
            <a:ext cx="3372434" cy="1600438"/>
          </a:xfrm>
          <a:prstGeom prst="roundRect">
            <a:avLst/>
          </a:prstGeom>
          <a:solidFill>
            <a:schemeClr val="bg1">
              <a:alpha val="78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0070C0"/>
                </a:solidFill>
              </a:rPr>
              <a:t>See </a:t>
            </a:r>
            <a:r>
              <a:rPr lang="en-GB" sz="2200" dirty="0">
                <a:solidFill>
                  <a:srgbClr val="0070C0"/>
                </a:solidFill>
              </a:rPr>
              <a:t>layer properties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70C0"/>
                </a:solidFill>
              </a:rPr>
              <a:t>Download excel file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70C0"/>
                </a:solidFill>
              </a:rPr>
              <a:t>Download </a:t>
            </a:r>
            <a:r>
              <a:rPr lang="en-GB" sz="2200" dirty="0" smtClean="0">
                <a:solidFill>
                  <a:srgbClr val="0070C0"/>
                </a:solidFill>
              </a:rPr>
              <a:t>shapefile</a:t>
            </a:r>
            <a:endParaRPr lang="en-GB" sz="22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0070C0"/>
                </a:solidFill>
              </a:rPr>
              <a:t>Query </a:t>
            </a:r>
            <a:r>
              <a:rPr lang="en-GB" sz="2200" dirty="0">
                <a:solidFill>
                  <a:srgbClr val="0070C0"/>
                </a:solidFill>
              </a:rPr>
              <a:t>layer</a:t>
            </a:r>
          </a:p>
        </p:txBody>
      </p:sp>
    </p:spTree>
    <p:extLst>
      <p:ext uri="{BB962C8B-B14F-4D97-AF65-F5344CB8AC3E}">
        <p14:creationId xmlns:p14="http://schemas.microsoft.com/office/powerpoint/2010/main" val="139314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76" y="980728"/>
            <a:ext cx="7920000" cy="487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Query layers / Filter data</a:t>
            </a:r>
            <a:endParaRPr lang="en-GB" sz="3600" dirty="0"/>
          </a:p>
        </p:txBody>
      </p:sp>
      <p:sp>
        <p:nvSpPr>
          <p:cNvPr id="7" name="Rounded Rectangle 6"/>
          <p:cNvSpPr/>
          <p:nvPr/>
        </p:nvSpPr>
        <p:spPr>
          <a:xfrm>
            <a:off x="827584" y="3501008"/>
            <a:ext cx="3024336" cy="10801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51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40" y="1001878"/>
            <a:ext cx="7920000" cy="487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Query layers / Filter data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23330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40" y="1008971"/>
            <a:ext cx="7920000" cy="487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Query layers / Filter data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86589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40" y="967080"/>
            <a:ext cx="7920000" cy="487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Query layers / Filter data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99473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View </a:t>
            </a:r>
            <a:r>
              <a:rPr lang="en-GB" dirty="0" smtClean="0"/>
              <a:t>interpreted cross-sections</a:t>
            </a:r>
            <a:endParaRPr lang="en-GB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40" y="1001878"/>
            <a:ext cx="7920000" cy="487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38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View interpreted cross-sections</a:t>
            </a:r>
            <a:endParaRPr lang="en-GB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40" y="1001878"/>
            <a:ext cx="7920000" cy="487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5220292" y="4482317"/>
            <a:ext cx="863876" cy="2746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81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40" y="1001878"/>
            <a:ext cx="7920000" cy="487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View </a:t>
            </a:r>
            <a:r>
              <a:rPr lang="en-GB" dirty="0" smtClean="0"/>
              <a:t>interpreted cross-sections</a:t>
            </a:r>
            <a:endParaRPr lang="en-GB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96" y="713846"/>
            <a:ext cx="7920000" cy="487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570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Governance and access to Information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811" y="960120"/>
            <a:ext cx="6728114" cy="4948237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5" name="Rounded Rectangle 4"/>
          <p:cNvSpPr/>
          <p:nvPr/>
        </p:nvSpPr>
        <p:spPr>
          <a:xfrm>
            <a:off x="6400800" y="1600200"/>
            <a:ext cx="1447800" cy="2667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5"/>
          <p:cNvSpPr/>
          <p:nvPr/>
        </p:nvSpPr>
        <p:spPr>
          <a:xfrm>
            <a:off x="1447800" y="3810000"/>
            <a:ext cx="6400800" cy="342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53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Storing and sharing relevant literature</a:t>
            </a:r>
            <a:endParaRPr lang="en-GB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01878"/>
            <a:ext cx="7920000" cy="487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403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791835" y="4224181"/>
            <a:ext cx="3949412" cy="144220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</a:rPr>
              <a:t>to share draft or sensitive maps between registered partners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91835" y="4224181"/>
            <a:ext cx="3949412" cy="144220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</a:rPr>
              <a:t>to share draft or sensitive maps between registered partners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to upload </a:t>
            </a:r>
            <a:r>
              <a:rPr lang="en-US" sz="2000" dirty="0" smtClean="0">
                <a:solidFill>
                  <a:srgbClr val="0070C0"/>
                </a:solidFill>
              </a:rPr>
              <a:t>data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91835" y="4224181"/>
            <a:ext cx="3949412" cy="144220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</a:rPr>
              <a:t>to share draft or sensitive maps between registered partners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to upload </a:t>
            </a:r>
            <a:r>
              <a:rPr lang="en-US" sz="2000" dirty="0" smtClean="0">
                <a:solidFill>
                  <a:srgbClr val="0070C0"/>
                </a:solidFill>
              </a:rPr>
              <a:t>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</a:rPr>
              <a:t>to manage data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Ramotswa password protected environment</a:t>
            </a:r>
            <a:endParaRPr lang="en-GB" dirty="0"/>
          </a:p>
        </p:txBody>
      </p:sp>
      <p:sp>
        <p:nvSpPr>
          <p:cNvPr id="9" name="Rounded Rectangle 8"/>
          <p:cNvSpPr/>
          <p:nvPr/>
        </p:nvSpPr>
        <p:spPr>
          <a:xfrm>
            <a:off x="4716016" y="1033976"/>
            <a:ext cx="3960000" cy="3563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Password-protected workspace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3527" y="1033976"/>
            <a:ext cx="3960000" cy="3732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Password-protected viewer</a:t>
            </a:r>
            <a:endParaRPr lang="en-GB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27" y="1545326"/>
            <a:ext cx="3600000" cy="2413260"/>
          </a:xfrm>
          <a:prstGeom prst="rect">
            <a:avLst/>
          </a:prstGeom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16" y="1556792"/>
            <a:ext cx="3600000" cy="2380381"/>
          </a:xfrm>
          <a:prstGeom prst="rect">
            <a:avLst/>
          </a:prstGeom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16" y="2564904"/>
            <a:ext cx="3600000" cy="2380381"/>
          </a:xfrm>
          <a:prstGeom prst="rect">
            <a:avLst/>
          </a:prstGeom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736926"/>
            <a:ext cx="3600000" cy="2380381"/>
          </a:xfrm>
          <a:prstGeom prst="rect">
            <a:avLst/>
          </a:prstGeom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09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RIMS user roles and Authorisations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55576" y="4509120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000" indent="-533400">
              <a:tabLst>
                <a:tab pos="533400" algn="l"/>
              </a:tabLst>
            </a:pPr>
            <a:r>
              <a:rPr lang="en-GB" b="1" dirty="0" smtClean="0">
                <a:solidFill>
                  <a:schemeClr val="tx2">
                    <a:lumMod val="75000"/>
                  </a:schemeClr>
                </a:solidFill>
              </a:rPr>
              <a:t>*	: </a:t>
            </a:r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Upload of documents, maps and legends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  <a:p>
            <a:pPr marL="540000" indent="-533400">
              <a:tabLst>
                <a:tab pos="533400" algn="l"/>
              </a:tabLst>
            </a:pPr>
            <a:r>
              <a:rPr lang="en-GB" b="1" dirty="0" smtClean="0">
                <a:solidFill>
                  <a:schemeClr val="tx2">
                    <a:lumMod val="75000"/>
                  </a:schemeClr>
                </a:solidFill>
              </a:rPr>
              <a:t>**	: </a:t>
            </a:r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Move map layers to/from public view, delete map layers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  <a:p>
            <a:pPr marL="540000" indent="-533400">
              <a:tabLst>
                <a:tab pos="533400" algn="l"/>
              </a:tabLst>
            </a:pPr>
            <a:r>
              <a:rPr lang="en-GB" b="1" dirty="0" smtClean="0">
                <a:solidFill>
                  <a:schemeClr val="tx2">
                    <a:lumMod val="75000"/>
                  </a:schemeClr>
                </a:solidFill>
              </a:rPr>
              <a:t>***	: </a:t>
            </a:r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Assign user roles/authorisations </a:t>
            </a:r>
            <a:r>
              <a:rPr lang="en-GB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GB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GB" b="1" dirty="0" smtClean="0">
                <a:solidFill>
                  <a:schemeClr val="tx2">
                    <a:lumMod val="75000"/>
                  </a:schemeClr>
                </a:solidFill>
              </a:rPr>
              <a:t>  to </a:t>
            </a:r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registered users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30" y="764704"/>
            <a:ext cx="7564834" cy="3844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220072" y="5107408"/>
            <a:ext cx="3600400" cy="105789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Guest account (temporary):</a:t>
            </a:r>
            <a:endParaRPr lang="en-US" sz="2000" b="1" dirty="0" smtClean="0">
              <a:solidFill>
                <a:srgbClr val="0070C0"/>
              </a:solidFill>
              <a:hlinkClick r:id="rId3"/>
            </a:endParaRPr>
          </a:p>
          <a:p>
            <a:r>
              <a:rPr lang="nl-NL" sz="2000" dirty="0" smtClean="0">
                <a:solidFill>
                  <a:srgbClr val="0070C0"/>
                </a:solidFill>
              </a:rPr>
              <a:t>Ramotswa.guest@un-igrac.org</a:t>
            </a:r>
          </a:p>
          <a:p>
            <a:r>
              <a:rPr lang="en-GB" sz="2000" dirty="0" smtClean="0">
                <a:solidFill>
                  <a:srgbClr val="0070C0"/>
                </a:solidFill>
              </a:rPr>
              <a:t>Password: </a:t>
            </a:r>
            <a:r>
              <a:rPr lang="en-GB" sz="2000" dirty="0" err="1" smtClean="0">
                <a:solidFill>
                  <a:srgbClr val="0070C0"/>
                </a:solidFill>
              </a:rPr>
              <a:t>r@mproject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62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1538" y="1124744"/>
            <a:ext cx="9108504" cy="764703"/>
          </a:xfrm>
        </p:spPr>
        <p:txBody>
          <a:bodyPr>
            <a:noAutofit/>
          </a:bodyPr>
          <a:lstStyle/>
          <a:p>
            <a:r>
              <a:rPr lang="en-GB" sz="4400" dirty="0"/>
              <a:t>Thank you for your </a:t>
            </a:r>
            <a:r>
              <a:rPr lang="en-GB" sz="4400" dirty="0" smtClean="0"/>
              <a:t>attention</a:t>
            </a:r>
            <a:endParaRPr lang="en-GB" sz="4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76872"/>
            <a:ext cx="4418756" cy="2963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73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27384"/>
            <a:ext cx="9144000" cy="1368152"/>
          </a:xfrm>
        </p:spPr>
        <p:txBody>
          <a:bodyPr>
            <a:noAutofit/>
          </a:bodyPr>
          <a:lstStyle/>
          <a:p>
            <a:r>
              <a:rPr lang="en-GB" sz="2200" dirty="0"/>
              <a:t>O</a:t>
            </a:r>
            <a:r>
              <a:rPr lang="en-GB" sz="2200" dirty="0" smtClean="0"/>
              <a:t>rganizing data collection, information generation and knowledge sharing</a:t>
            </a:r>
            <a:br>
              <a:rPr lang="en-GB" sz="2200" dirty="0" smtClean="0"/>
            </a:br>
            <a:r>
              <a:rPr lang="en-GB" sz="2200" dirty="0" smtClean="0"/>
              <a:t>– </a:t>
            </a:r>
            <a:r>
              <a:rPr lang="en-GB" sz="2200" dirty="0"/>
              <a:t>1 of 4 crucial components of Groundwater Governance </a:t>
            </a:r>
            <a:r>
              <a:rPr lang="en-GB" sz="2200" dirty="0" smtClean="0"/>
              <a:t>–</a:t>
            </a:r>
            <a:endParaRPr lang="en-GB" sz="2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07504" y="1124744"/>
            <a:ext cx="8928992" cy="5112568"/>
            <a:chOff x="107504" y="1196752"/>
            <a:chExt cx="8928992" cy="511256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196752"/>
              <a:ext cx="3031922" cy="453650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3131840" y="1196752"/>
              <a:ext cx="5904656" cy="4536504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46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287338" indent="-287338">
                <a:lnSpc>
                  <a:spcPct val="90000"/>
                </a:lnSpc>
                <a:spcBef>
                  <a:spcPct val="20000"/>
                </a:spcBef>
                <a:buSzPct val="50000"/>
                <a:buFont typeface="Monotype Sorts" pitchFamily="2" charset="2"/>
                <a:buChar char="l"/>
              </a:pPr>
              <a:r>
                <a:rPr lang="en-GB" sz="2200" dirty="0" smtClean="0">
                  <a:solidFill>
                    <a:schemeClr val="accent1">
                      <a:lumMod val="75000"/>
                    </a:schemeClr>
                  </a:solidFill>
                </a:rPr>
                <a:t>Good aquifer management requires good information</a:t>
              </a:r>
            </a:p>
            <a:p>
              <a:pPr marL="287338" indent="-287338">
                <a:lnSpc>
                  <a:spcPct val="90000"/>
                </a:lnSpc>
                <a:spcBef>
                  <a:spcPct val="20000"/>
                </a:spcBef>
                <a:buSzPct val="50000"/>
                <a:buFont typeface="Monotype Sorts" pitchFamily="2" charset="2"/>
                <a:buChar char="l"/>
              </a:pPr>
              <a:r>
                <a:rPr lang="en-GB" sz="2200" dirty="0" smtClean="0">
                  <a:solidFill>
                    <a:schemeClr val="accent1">
                      <a:lumMod val="75000"/>
                    </a:schemeClr>
                  </a:solidFill>
                </a:rPr>
                <a:t>Information will include both snapshots of static features and monitoring of dynamic changes</a:t>
              </a:r>
            </a:p>
            <a:p>
              <a:pPr marL="287338" indent="-287338">
                <a:lnSpc>
                  <a:spcPct val="90000"/>
                </a:lnSpc>
                <a:spcBef>
                  <a:spcPct val="20000"/>
                </a:spcBef>
                <a:buSzPct val="50000"/>
                <a:buFont typeface="Monotype Sorts" pitchFamily="2" charset="2"/>
                <a:buChar char="l"/>
              </a:pPr>
              <a:r>
                <a:rPr lang="en-GB" sz="2200" b="1" u="sng" dirty="0" smtClean="0">
                  <a:solidFill>
                    <a:schemeClr val="accent1">
                      <a:lumMod val="75000"/>
                    </a:schemeClr>
                  </a:solidFill>
                </a:rPr>
                <a:t>Information needs to be converted to knowledge</a:t>
              </a:r>
              <a:r>
                <a:rPr lang="en-GB" sz="2200" dirty="0" smtClean="0">
                  <a:solidFill>
                    <a:schemeClr val="accent1">
                      <a:lumMod val="75000"/>
                    </a:schemeClr>
                  </a:solidFill>
                </a:rPr>
                <a:t> in order to enable stakeholders to take informed management decisions</a:t>
              </a:r>
            </a:p>
            <a:p>
              <a:pPr marL="287338" indent="-287338">
                <a:lnSpc>
                  <a:spcPct val="90000"/>
                </a:lnSpc>
                <a:spcBef>
                  <a:spcPct val="20000"/>
                </a:spcBef>
                <a:buSzPct val="50000"/>
                <a:buFont typeface="Monotype Sorts" pitchFamily="2" charset="2"/>
                <a:buChar char="l"/>
              </a:pPr>
              <a:r>
                <a:rPr lang="en-GB" sz="2200" dirty="0" smtClean="0">
                  <a:solidFill>
                    <a:schemeClr val="accent1">
                      <a:lumMod val="75000"/>
                    </a:schemeClr>
                  </a:solidFill>
                </a:rPr>
                <a:t>The resulting </a:t>
              </a:r>
              <a:r>
                <a:rPr lang="en-GB" sz="2200" b="1" u="sng" dirty="0" smtClean="0">
                  <a:solidFill>
                    <a:schemeClr val="accent1">
                      <a:lumMod val="75000"/>
                    </a:schemeClr>
                  </a:solidFill>
                </a:rPr>
                <a:t>information and knowledge should be shared widely with all stakeholders</a:t>
              </a:r>
            </a:p>
            <a:p>
              <a:pPr marL="287338" indent="-287338">
                <a:lnSpc>
                  <a:spcPct val="90000"/>
                </a:lnSpc>
                <a:spcBef>
                  <a:spcPct val="20000"/>
                </a:spcBef>
                <a:buSzPct val="50000"/>
                <a:buFont typeface="Monotype Sorts" pitchFamily="2" charset="2"/>
                <a:buChar char="l"/>
              </a:pPr>
              <a:r>
                <a:rPr lang="en-GB" sz="2200" dirty="0" smtClean="0">
                  <a:solidFill>
                    <a:schemeClr val="accent1">
                      <a:lumMod val="75000"/>
                    </a:schemeClr>
                  </a:solidFill>
                </a:rPr>
                <a:t>The four information and knowledge tasks – data acquisition, analyses, information sharing and dissemination of useful knowledge – are key steps to guide groundwater management</a:t>
              </a:r>
            </a:p>
            <a:p>
              <a:pPr marL="287338" indent="-287338">
                <a:lnSpc>
                  <a:spcPct val="90000"/>
                </a:lnSpc>
                <a:spcBef>
                  <a:spcPct val="20000"/>
                </a:spcBef>
                <a:buSzPct val="50000"/>
                <a:buFont typeface="Monotype Sorts" pitchFamily="2" charset="2"/>
                <a:buChar char="l"/>
              </a:pPr>
              <a:endParaRPr lang="en-GB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07504" y="1196752"/>
              <a:ext cx="8928992" cy="511256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613770" y="5805264"/>
              <a:ext cx="39164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solidFill>
                    <a:srgbClr val="3B7A6A"/>
                  </a:solidFill>
                  <a:latin typeface="Trebuchet MS" pitchFamily="34" charset="0"/>
                  <a:sym typeface="Trebuchet MS" pitchFamily="34" charset="0"/>
                  <a:hlinkClick r:id="rId3"/>
                </a:rPr>
                <a:t>www.groundwatergovernance.org</a:t>
              </a:r>
              <a:r>
                <a:rPr lang="en-US" altLang="en-US" b="1" dirty="0">
                  <a:solidFill>
                    <a:srgbClr val="3B7A6A"/>
                  </a:solidFill>
                  <a:latin typeface="Trebuchet MS" pitchFamily="34" charset="0"/>
                  <a:sym typeface="Trebuchet MS" pitchFamily="34" charset="0"/>
                </a:rPr>
                <a:t> 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05310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1196751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Web- based</a:t>
            </a:r>
            <a:br>
              <a:rPr lang="en-GB" dirty="0" smtClean="0"/>
            </a:br>
            <a:r>
              <a:rPr lang="en-GB" dirty="0" smtClean="0"/>
              <a:t>Geographical Information Systems</a:t>
            </a:r>
            <a:endParaRPr lang="en-GB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34"/>
          <a:stretch/>
        </p:blipFill>
        <p:spPr bwMode="auto">
          <a:xfrm>
            <a:off x="3363618" y="1389067"/>
            <a:ext cx="5528862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9"/>
          <a:stretch/>
        </p:blipFill>
        <p:spPr bwMode="auto">
          <a:xfrm>
            <a:off x="3363153" y="3621315"/>
            <a:ext cx="5529327" cy="211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292099" y="1398109"/>
            <a:ext cx="3024336" cy="433514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GB" sz="2600" b="1" dirty="0" smtClean="0">
                <a:solidFill>
                  <a:schemeClr val="accent1">
                    <a:lumMod val="75000"/>
                  </a:schemeClr>
                </a:solidFill>
              </a:rPr>
              <a:t>IGRAC GGIS: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 smtClean="0">
                <a:solidFill>
                  <a:schemeClr val="accent1">
                    <a:lumMod val="75000"/>
                  </a:schemeClr>
                </a:solidFill>
              </a:rPr>
              <a:t>Web portals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 smtClean="0">
                <a:solidFill>
                  <a:schemeClr val="accent1">
                    <a:lumMod val="75000"/>
                  </a:schemeClr>
                </a:solidFill>
              </a:rPr>
              <a:t>Map based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 smtClean="0">
                <a:solidFill>
                  <a:schemeClr val="accent1">
                    <a:lumMod val="75000"/>
                  </a:schemeClr>
                </a:solidFill>
              </a:rPr>
              <a:t>Open standards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 smtClean="0">
                <a:solidFill>
                  <a:schemeClr val="accent1">
                    <a:lumMod val="75000"/>
                  </a:schemeClr>
                </a:solidFill>
              </a:rPr>
              <a:t>Flexible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 smtClean="0">
                <a:solidFill>
                  <a:schemeClr val="accent1">
                    <a:lumMod val="75000"/>
                  </a:schemeClr>
                </a:solidFill>
              </a:rPr>
              <a:t>Public &amp; password protected viewers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 smtClean="0">
                <a:solidFill>
                  <a:schemeClr val="accent1">
                    <a:lumMod val="75000"/>
                  </a:schemeClr>
                </a:solidFill>
              </a:rPr>
              <a:t>Data in one place</a:t>
            </a:r>
            <a:endParaRPr lang="en-GB" sz="2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25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764703"/>
          </a:xfrm>
        </p:spPr>
        <p:txBody>
          <a:bodyPr/>
          <a:lstStyle/>
          <a:p>
            <a:r>
              <a:rPr lang="en-GB" dirty="0" smtClean="0"/>
              <a:t>Impressions from the RIMS viewer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64729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95536" y="1182321"/>
            <a:ext cx="4536504" cy="481832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hlinkClick r:id="rId3"/>
              </a:rPr>
              <a:t>https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hlinkClick r:id="rId3"/>
              </a:rPr>
              <a:t>://ramotswa.un-igrac.org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7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32" y="856016"/>
            <a:ext cx="8546550" cy="523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Impressions from the RIMS viewer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04" y="2467587"/>
            <a:ext cx="8856000" cy="474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rapezoid 12"/>
          <p:cNvSpPr/>
          <p:nvPr/>
        </p:nvSpPr>
        <p:spPr>
          <a:xfrm>
            <a:off x="264504" y="1622037"/>
            <a:ext cx="8815662" cy="895147"/>
          </a:xfrm>
          <a:custGeom>
            <a:avLst/>
            <a:gdLst>
              <a:gd name="connsiteX0" fmla="*/ 0 w 3240362"/>
              <a:gd name="connsiteY0" fmla="*/ 1522216 h 1522216"/>
              <a:gd name="connsiteX1" fmla="*/ 380554 w 3240362"/>
              <a:gd name="connsiteY1" fmla="*/ 0 h 1522216"/>
              <a:gd name="connsiteX2" fmla="*/ 2859808 w 3240362"/>
              <a:gd name="connsiteY2" fmla="*/ 0 h 1522216"/>
              <a:gd name="connsiteX3" fmla="*/ 3240362 w 3240362"/>
              <a:gd name="connsiteY3" fmla="*/ 1522216 h 1522216"/>
              <a:gd name="connsiteX4" fmla="*/ 0 w 3240362"/>
              <a:gd name="connsiteY4" fmla="*/ 1522216 h 1522216"/>
              <a:gd name="connsiteX0" fmla="*/ 0 w 3240362"/>
              <a:gd name="connsiteY0" fmla="*/ 1652845 h 1652845"/>
              <a:gd name="connsiteX1" fmla="*/ 380554 w 3240362"/>
              <a:gd name="connsiteY1" fmla="*/ 130629 h 1652845"/>
              <a:gd name="connsiteX2" fmla="*/ 2787237 w 3240362"/>
              <a:gd name="connsiteY2" fmla="*/ 0 h 1652845"/>
              <a:gd name="connsiteX3" fmla="*/ 3240362 w 3240362"/>
              <a:gd name="connsiteY3" fmla="*/ 1652845 h 1652845"/>
              <a:gd name="connsiteX4" fmla="*/ 0 w 3240362"/>
              <a:gd name="connsiteY4" fmla="*/ 1652845 h 1652845"/>
              <a:gd name="connsiteX0" fmla="*/ 0 w 3240362"/>
              <a:gd name="connsiteY0" fmla="*/ 1652845 h 1652845"/>
              <a:gd name="connsiteX1" fmla="*/ 395067 w 3240362"/>
              <a:gd name="connsiteY1" fmla="*/ 58060 h 1652845"/>
              <a:gd name="connsiteX2" fmla="*/ 2787237 w 3240362"/>
              <a:gd name="connsiteY2" fmla="*/ 0 h 1652845"/>
              <a:gd name="connsiteX3" fmla="*/ 3240362 w 3240362"/>
              <a:gd name="connsiteY3" fmla="*/ 1652845 h 1652845"/>
              <a:gd name="connsiteX4" fmla="*/ 0 w 3240362"/>
              <a:gd name="connsiteY4" fmla="*/ 1652845 h 1652845"/>
              <a:gd name="connsiteX0" fmla="*/ 0 w 3240362"/>
              <a:gd name="connsiteY0" fmla="*/ 1594785 h 1594785"/>
              <a:gd name="connsiteX1" fmla="*/ 395067 w 3240362"/>
              <a:gd name="connsiteY1" fmla="*/ 0 h 1594785"/>
              <a:gd name="connsiteX2" fmla="*/ 2743695 w 3240362"/>
              <a:gd name="connsiteY2" fmla="*/ 14512 h 1594785"/>
              <a:gd name="connsiteX3" fmla="*/ 3240362 w 3240362"/>
              <a:gd name="connsiteY3" fmla="*/ 1594785 h 1594785"/>
              <a:gd name="connsiteX4" fmla="*/ 0 w 3240362"/>
              <a:gd name="connsiteY4" fmla="*/ 1594785 h 1594785"/>
              <a:gd name="connsiteX0" fmla="*/ 0 w 3240362"/>
              <a:gd name="connsiteY0" fmla="*/ 1594788 h 1594788"/>
              <a:gd name="connsiteX1" fmla="*/ 395067 w 3240362"/>
              <a:gd name="connsiteY1" fmla="*/ 3 h 1594788"/>
              <a:gd name="connsiteX2" fmla="*/ 2714666 w 3240362"/>
              <a:gd name="connsiteY2" fmla="*/ 0 h 1594788"/>
              <a:gd name="connsiteX3" fmla="*/ 3240362 w 3240362"/>
              <a:gd name="connsiteY3" fmla="*/ 1594788 h 1594788"/>
              <a:gd name="connsiteX4" fmla="*/ 0 w 3240362"/>
              <a:gd name="connsiteY4" fmla="*/ 1594788 h 1594788"/>
              <a:gd name="connsiteX0" fmla="*/ 0 w 6912476"/>
              <a:gd name="connsiteY0" fmla="*/ 1594788 h 1594788"/>
              <a:gd name="connsiteX1" fmla="*/ 395067 w 6912476"/>
              <a:gd name="connsiteY1" fmla="*/ 3 h 1594788"/>
              <a:gd name="connsiteX2" fmla="*/ 2714666 w 6912476"/>
              <a:gd name="connsiteY2" fmla="*/ 0 h 1594788"/>
              <a:gd name="connsiteX3" fmla="*/ 6912476 w 6912476"/>
              <a:gd name="connsiteY3" fmla="*/ 419131 h 1594788"/>
              <a:gd name="connsiteX4" fmla="*/ 0 w 6912476"/>
              <a:gd name="connsiteY4" fmla="*/ 1594788 h 1594788"/>
              <a:gd name="connsiteX0" fmla="*/ 0 w 6883447"/>
              <a:gd name="connsiteY0" fmla="*/ 1594788 h 1594788"/>
              <a:gd name="connsiteX1" fmla="*/ 395067 w 6883447"/>
              <a:gd name="connsiteY1" fmla="*/ 3 h 1594788"/>
              <a:gd name="connsiteX2" fmla="*/ 2714666 w 6883447"/>
              <a:gd name="connsiteY2" fmla="*/ 0 h 1594788"/>
              <a:gd name="connsiteX3" fmla="*/ 6883447 w 6883447"/>
              <a:gd name="connsiteY3" fmla="*/ 477188 h 1594788"/>
              <a:gd name="connsiteX4" fmla="*/ 0 w 6883447"/>
              <a:gd name="connsiteY4" fmla="*/ 1594788 h 1594788"/>
              <a:gd name="connsiteX0" fmla="*/ 0 w 8828362"/>
              <a:gd name="connsiteY0" fmla="*/ 477188 h 477188"/>
              <a:gd name="connsiteX1" fmla="*/ 2339982 w 8828362"/>
              <a:gd name="connsiteY1" fmla="*/ 3 h 477188"/>
              <a:gd name="connsiteX2" fmla="*/ 4659581 w 8828362"/>
              <a:gd name="connsiteY2" fmla="*/ 0 h 477188"/>
              <a:gd name="connsiteX3" fmla="*/ 8828362 w 8828362"/>
              <a:gd name="connsiteY3" fmla="*/ 477188 h 477188"/>
              <a:gd name="connsiteX4" fmla="*/ 0 w 8828362"/>
              <a:gd name="connsiteY4" fmla="*/ 477188 h 477188"/>
              <a:gd name="connsiteX0" fmla="*/ 0 w 8828362"/>
              <a:gd name="connsiteY0" fmla="*/ 477188 h 477188"/>
              <a:gd name="connsiteX1" fmla="*/ 2339982 w 8828362"/>
              <a:gd name="connsiteY1" fmla="*/ 3 h 477188"/>
              <a:gd name="connsiteX2" fmla="*/ 6357752 w 8828362"/>
              <a:gd name="connsiteY2" fmla="*/ 0 h 477188"/>
              <a:gd name="connsiteX3" fmla="*/ 8828362 w 8828362"/>
              <a:gd name="connsiteY3" fmla="*/ 477188 h 477188"/>
              <a:gd name="connsiteX4" fmla="*/ 0 w 8828362"/>
              <a:gd name="connsiteY4" fmla="*/ 477188 h 477188"/>
              <a:gd name="connsiteX0" fmla="*/ 0 w 8828362"/>
              <a:gd name="connsiteY0" fmla="*/ 477188 h 477188"/>
              <a:gd name="connsiteX1" fmla="*/ 2349507 w 8828362"/>
              <a:gd name="connsiteY1" fmla="*/ 68214 h 477188"/>
              <a:gd name="connsiteX2" fmla="*/ 6357752 w 8828362"/>
              <a:gd name="connsiteY2" fmla="*/ 0 h 477188"/>
              <a:gd name="connsiteX3" fmla="*/ 8828362 w 8828362"/>
              <a:gd name="connsiteY3" fmla="*/ 477188 h 477188"/>
              <a:gd name="connsiteX4" fmla="*/ 0 w 8828362"/>
              <a:gd name="connsiteY4" fmla="*/ 477188 h 477188"/>
              <a:gd name="connsiteX0" fmla="*/ 0 w 8828362"/>
              <a:gd name="connsiteY0" fmla="*/ 408977 h 408977"/>
              <a:gd name="connsiteX1" fmla="*/ 2349507 w 8828362"/>
              <a:gd name="connsiteY1" fmla="*/ 3 h 408977"/>
              <a:gd name="connsiteX2" fmla="*/ 6395852 w 8828362"/>
              <a:gd name="connsiteY2" fmla="*/ 0 h 408977"/>
              <a:gd name="connsiteX3" fmla="*/ 8828362 w 8828362"/>
              <a:gd name="connsiteY3" fmla="*/ 408977 h 408977"/>
              <a:gd name="connsiteX4" fmla="*/ 0 w 8828362"/>
              <a:gd name="connsiteY4" fmla="*/ 408977 h 408977"/>
              <a:gd name="connsiteX0" fmla="*/ 0 w 8815662"/>
              <a:gd name="connsiteY0" fmla="*/ 1263892 h 1263892"/>
              <a:gd name="connsiteX1" fmla="*/ 2336807 w 8815662"/>
              <a:gd name="connsiteY1" fmla="*/ 3 h 1263892"/>
              <a:gd name="connsiteX2" fmla="*/ 6383152 w 8815662"/>
              <a:gd name="connsiteY2" fmla="*/ 0 h 1263892"/>
              <a:gd name="connsiteX3" fmla="*/ 8815662 w 8815662"/>
              <a:gd name="connsiteY3" fmla="*/ 408977 h 1263892"/>
              <a:gd name="connsiteX4" fmla="*/ 0 w 8815662"/>
              <a:gd name="connsiteY4" fmla="*/ 1263892 h 1263892"/>
              <a:gd name="connsiteX0" fmla="*/ 0 w 8815662"/>
              <a:gd name="connsiteY0" fmla="*/ 1263892 h 1282082"/>
              <a:gd name="connsiteX1" fmla="*/ 2336807 w 8815662"/>
              <a:gd name="connsiteY1" fmla="*/ 3 h 1282082"/>
              <a:gd name="connsiteX2" fmla="*/ 6383152 w 8815662"/>
              <a:gd name="connsiteY2" fmla="*/ 0 h 1282082"/>
              <a:gd name="connsiteX3" fmla="*/ 8815662 w 8815662"/>
              <a:gd name="connsiteY3" fmla="*/ 1282082 h 1282082"/>
              <a:gd name="connsiteX4" fmla="*/ 0 w 8815662"/>
              <a:gd name="connsiteY4" fmla="*/ 1263892 h 128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5662" h="1282082">
                <a:moveTo>
                  <a:pt x="0" y="1263892"/>
                </a:moveTo>
                <a:lnTo>
                  <a:pt x="2336807" y="3"/>
                </a:lnTo>
                <a:lnTo>
                  <a:pt x="6383152" y="0"/>
                </a:lnTo>
                <a:lnTo>
                  <a:pt x="8815662" y="1282082"/>
                </a:lnTo>
                <a:lnTo>
                  <a:pt x="0" y="1263892"/>
                </a:lnTo>
                <a:close/>
              </a:path>
            </a:pathLst>
          </a:cu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ular Callout 10"/>
          <p:cNvSpPr/>
          <p:nvPr/>
        </p:nvSpPr>
        <p:spPr>
          <a:xfrm>
            <a:off x="5221056" y="3590636"/>
            <a:ext cx="3528392" cy="2016225"/>
          </a:xfrm>
          <a:prstGeom prst="wedgeRoundRectCallout">
            <a:avLst>
              <a:gd name="adj1" fmla="val -62745"/>
              <a:gd name="adj2" fmla="val -8692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 smtClean="0"/>
              <a:t>Easy navigation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Other RIMS 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RIMS manual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Data overview document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Relevant literature components, project website etc.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70948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30" y="840195"/>
            <a:ext cx="8546550" cy="523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All maps from Ramotswa project available</a:t>
            </a:r>
            <a:endParaRPr lang="en-GB" dirty="0"/>
          </a:p>
        </p:txBody>
      </p:sp>
      <p:sp>
        <p:nvSpPr>
          <p:cNvPr id="13" name="Trapezoid 12"/>
          <p:cNvSpPr/>
          <p:nvPr/>
        </p:nvSpPr>
        <p:spPr>
          <a:xfrm rot="16200000">
            <a:off x="1338096" y="2638013"/>
            <a:ext cx="3925593" cy="1623034"/>
          </a:xfrm>
          <a:custGeom>
            <a:avLst/>
            <a:gdLst>
              <a:gd name="connsiteX0" fmla="*/ 0 w 3240362"/>
              <a:gd name="connsiteY0" fmla="*/ 1522216 h 1522216"/>
              <a:gd name="connsiteX1" fmla="*/ 380554 w 3240362"/>
              <a:gd name="connsiteY1" fmla="*/ 0 h 1522216"/>
              <a:gd name="connsiteX2" fmla="*/ 2859808 w 3240362"/>
              <a:gd name="connsiteY2" fmla="*/ 0 h 1522216"/>
              <a:gd name="connsiteX3" fmla="*/ 3240362 w 3240362"/>
              <a:gd name="connsiteY3" fmla="*/ 1522216 h 1522216"/>
              <a:gd name="connsiteX4" fmla="*/ 0 w 3240362"/>
              <a:gd name="connsiteY4" fmla="*/ 1522216 h 1522216"/>
              <a:gd name="connsiteX0" fmla="*/ 0 w 3240362"/>
              <a:gd name="connsiteY0" fmla="*/ 1652845 h 1652845"/>
              <a:gd name="connsiteX1" fmla="*/ 380554 w 3240362"/>
              <a:gd name="connsiteY1" fmla="*/ 130629 h 1652845"/>
              <a:gd name="connsiteX2" fmla="*/ 2787237 w 3240362"/>
              <a:gd name="connsiteY2" fmla="*/ 0 h 1652845"/>
              <a:gd name="connsiteX3" fmla="*/ 3240362 w 3240362"/>
              <a:gd name="connsiteY3" fmla="*/ 1652845 h 1652845"/>
              <a:gd name="connsiteX4" fmla="*/ 0 w 3240362"/>
              <a:gd name="connsiteY4" fmla="*/ 1652845 h 1652845"/>
              <a:gd name="connsiteX0" fmla="*/ 0 w 3240362"/>
              <a:gd name="connsiteY0" fmla="*/ 1652845 h 1652845"/>
              <a:gd name="connsiteX1" fmla="*/ 395067 w 3240362"/>
              <a:gd name="connsiteY1" fmla="*/ 58060 h 1652845"/>
              <a:gd name="connsiteX2" fmla="*/ 2787237 w 3240362"/>
              <a:gd name="connsiteY2" fmla="*/ 0 h 1652845"/>
              <a:gd name="connsiteX3" fmla="*/ 3240362 w 3240362"/>
              <a:gd name="connsiteY3" fmla="*/ 1652845 h 1652845"/>
              <a:gd name="connsiteX4" fmla="*/ 0 w 3240362"/>
              <a:gd name="connsiteY4" fmla="*/ 1652845 h 1652845"/>
              <a:gd name="connsiteX0" fmla="*/ 0 w 3240362"/>
              <a:gd name="connsiteY0" fmla="*/ 1594785 h 1594785"/>
              <a:gd name="connsiteX1" fmla="*/ 395067 w 3240362"/>
              <a:gd name="connsiteY1" fmla="*/ 0 h 1594785"/>
              <a:gd name="connsiteX2" fmla="*/ 2743695 w 3240362"/>
              <a:gd name="connsiteY2" fmla="*/ 14512 h 1594785"/>
              <a:gd name="connsiteX3" fmla="*/ 3240362 w 3240362"/>
              <a:gd name="connsiteY3" fmla="*/ 1594785 h 1594785"/>
              <a:gd name="connsiteX4" fmla="*/ 0 w 3240362"/>
              <a:gd name="connsiteY4" fmla="*/ 1594785 h 1594785"/>
              <a:gd name="connsiteX0" fmla="*/ 0 w 3240362"/>
              <a:gd name="connsiteY0" fmla="*/ 1594788 h 1594788"/>
              <a:gd name="connsiteX1" fmla="*/ 395067 w 3240362"/>
              <a:gd name="connsiteY1" fmla="*/ 3 h 1594788"/>
              <a:gd name="connsiteX2" fmla="*/ 2714666 w 3240362"/>
              <a:gd name="connsiteY2" fmla="*/ 0 h 1594788"/>
              <a:gd name="connsiteX3" fmla="*/ 3240362 w 3240362"/>
              <a:gd name="connsiteY3" fmla="*/ 1594788 h 1594788"/>
              <a:gd name="connsiteX4" fmla="*/ 0 w 3240362"/>
              <a:gd name="connsiteY4" fmla="*/ 1594788 h 1594788"/>
              <a:gd name="connsiteX0" fmla="*/ 0 w 3240362"/>
              <a:gd name="connsiteY0" fmla="*/ 1594788 h 1594788"/>
              <a:gd name="connsiteX1" fmla="*/ 598267 w 3240362"/>
              <a:gd name="connsiteY1" fmla="*/ 3 h 1594788"/>
              <a:gd name="connsiteX2" fmla="*/ 2714666 w 3240362"/>
              <a:gd name="connsiteY2" fmla="*/ 0 h 1594788"/>
              <a:gd name="connsiteX3" fmla="*/ 3240362 w 3240362"/>
              <a:gd name="connsiteY3" fmla="*/ 1594788 h 1594788"/>
              <a:gd name="connsiteX4" fmla="*/ 0 w 3240362"/>
              <a:gd name="connsiteY4" fmla="*/ 1594788 h 1594788"/>
              <a:gd name="connsiteX0" fmla="*/ 0 w 2948262"/>
              <a:gd name="connsiteY0" fmla="*/ 1569388 h 1594788"/>
              <a:gd name="connsiteX1" fmla="*/ 306167 w 2948262"/>
              <a:gd name="connsiteY1" fmla="*/ 3 h 1594788"/>
              <a:gd name="connsiteX2" fmla="*/ 2422566 w 2948262"/>
              <a:gd name="connsiteY2" fmla="*/ 0 h 1594788"/>
              <a:gd name="connsiteX3" fmla="*/ 2948262 w 2948262"/>
              <a:gd name="connsiteY3" fmla="*/ 1594788 h 1594788"/>
              <a:gd name="connsiteX4" fmla="*/ 0 w 2948262"/>
              <a:gd name="connsiteY4" fmla="*/ 1569388 h 1594788"/>
              <a:gd name="connsiteX0" fmla="*/ 0 w 3062562"/>
              <a:gd name="connsiteY0" fmla="*/ 1569388 h 1594788"/>
              <a:gd name="connsiteX1" fmla="*/ 306167 w 3062562"/>
              <a:gd name="connsiteY1" fmla="*/ 3 h 1594788"/>
              <a:gd name="connsiteX2" fmla="*/ 2422566 w 3062562"/>
              <a:gd name="connsiteY2" fmla="*/ 0 h 1594788"/>
              <a:gd name="connsiteX3" fmla="*/ 3062562 w 3062562"/>
              <a:gd name="connsiteY3" fmla="*/ 1594788 h 1594788"/>
              <a:gd name="connsiteX4" fmla="*/ 0 w 3062562"/>
              <a:gd name="connsiteY4" fmla="*/ 1569388 h 1594788"/>
              <a:gd name="connsiteX0" fmla="*/ 0 w 3087962"/>
              <a:gd name="connsiteY0" fmla="*/ 1569388 h 1582088"/>
              <a:gd name="connsiteX1" fmla="*/ 306167 w 3087962"/>
              <a:gd name="connsiteY1" fmla="*/ 3 h 1582088"/>
              <a:gd name="connsiteX2" fmla="*/ 2422566 w 3087962"/>
              <a:gd name="connsiteY2" fmla="*/ 0 h 1582088"/>
              <a:gd name="connsiteX3" fmla="*/ 3087962 w 3087962"/>
              <a:gd name="connsiteY3" fmla="*/ 1582088 h 1582088"/>
              <a:gd name="connsiteX4" fmla="*/ 0 w 3087962"/>
              <a:gd name="connsiteY4" fmla="*/ 1569388 h 1582088"/>
              <a:gd name="connsiteX0" fmla="*/ 0 w 3202262"/>
              <a:gd name="connsiteY0" fmla="*/ 1582088 h 1582088"/>
              <a:gd name="connsiteX1" fmla="*/ 420467 w 3202262"/>
              <a:gd name="connsiteY1" fmla="*/ 3 h 1582088"/>
              <a:gd name="connsiteX2" fmla="*/ 2536866 w 3202262"/>
              <a:gd name="connsiteY2" fmla="*/ 0 h 1582088"/>
              <a:gd name="connsiteX3" fmla="*/ 3202262 w 3202262"/>
              <a:gd name="connsiteY3" fmla="*/ 1582088 h 1582088"/>
              <a:gd name="connsiteX4" fmla="*/ 0 w 3202262"/>
              <a:gd name="connsiteY4" fmla="*/ 1582088 h 1582088"/>
              <a:gd name="connsiteX0" fmla="*/ 0 w 3447921"/>
              <a:gd name="connsiteY0" fmla="*/ 1595735 h 1595735"/>
              <a:gd name="connsiteX1" fmla="*/ 666126 w 3447921"/>
              <a:gd name="connsiteY1" fmla="*/ 3 h 1595735"/>
              <a:gd name="connsiteX2" fmla="*/ 2782525 w 3447921"/>
              <a:gd name="connsiteY2" fmla="*/ 0 h 1595735"/>
              <a:gd name="connsiteX3" fmla="*/ 3447921 w 3447921"/>
              <a:gd name="connsiteY3" fmla="*/ 1582088 h 1595735"/>
              <a:gd name="connsiteX4" fmla="*/ 0 w 3447921"/>
              <a:gd name="connsiteY4" fmla="*/ 1595735 h 1595735"/>
              <a:gd name="connsiteX0" fmla="*/ 0 w 3393330"/>
              <a:gd name="connsiteY0" fmla="*/ 1582087 h 1582088"/>
              <a:gd name="connsiteX1" fmla="*/ 611535 w 3393330"/>
              <a:gd name="connsiteY1" fmla="*/ 3 h 1582088"/>
              <a:gd name="connsiteX2" fmla="*/ 2727934 w 3393330"/>
              <a:gd name="connsiteY2" fmla="*/ 0 h 1582088"/>
              <a:gd name="connsiteX3" fmla="*/ 3393330 w 3393330"/>
              <a:gd name="connsiteY3" fmla="*/ 1582088 h 1582088"/>
              <a:gd name="connsiteX4" fmla="*/ 0 w 3393330"/>
              <a:gd name="connsiteY4" fmla="*/ 1582087 h 1582088"/>
              <a:gd name="connsiteX0" fmla="*/ 0 w 4348674"/>
              <a:gd name="connsiteY0" fmla="*/ 1582087 h 1650326"/>
              <a:gd name="connsiteX1" fmla="*/ 611535 w 4348674"/>
              <a:gd name="connsiteY1" fmla="*/ 3 h 1650326"/>
              <a:gd name="connsiteX2" fmla="*/ 2727934 w 4348674"/>
              <a:gd name="connsiteY2" fmla="*/ 0 h 1650326"/>
              <a:gd name="connsiteX3" fmla="*/ 4348674 w 4348674"/>
              <a:gd name="connsiteY3" fmla="*/ 1650326 h 1650326"/>
              <a:gd name="connsiteX4" fmla="*/ 0 w 4348674"/>
              <a:gd name="connsiteY4" fmla="*/ 1582087 h 1650326"/>
              <a:gd name="connsiteX0" fmla="*/ 0 w 4607981"/>
              <a:gd name="connsiteY0" fmla="*/ 1623030 h 1650326"/>
              <a:gd name="connsiteX1" fmla="*/ 870842 w 4607981"/>
              <a:gd name="connsiteY1" fmla="*/ 3 h 1650326"/>
              <a:gd name="connsiteX2" fmla="*/ 2987241 w 4607981"/>
              <a:gd name="connsiteY2" fmla="*/ 0 h 1650326"/>
              <a:gd name="connsiteX3" fmla="*/ 4607981 w 4607981"/>
              <a:gd name="connsiteY3" fmla="*/ 1650326 h 1650326"/>
              <a:gd name="connsiteX4" fmla="*/ 0 w 4607981"/>
              <a:gd name="connsiteY4" fmla="*/ 1623030 h 1650326"/>
              <a:gd name="connsiteX0" fmla="*/ 0 w 3925593"/>
              <a:gd name="connsiteY0" fmla="*/ 1623030 h 1623034"/>
              <a:gd name="connsiteX1" fmla="*/ 870842 w 3925593"/>
              <a:gd name="connsiteY1" fmla="*/ 3 h 1623034"/>
              <a:gd name="connsiteX2" fmla="*/ 2987241 w 3925593"/>
              <a:gd name="connsiteY2" fmla="*/ 0 h 1623034"/>
              <a:gd name="connsiteX3" fmla="*/ 3925593 w 3925593"/>
              <a:gd name="connsiteY3" fmla="*/ 1623034 h 1623034"/>
              <a:gd name="connsiteX4" fmla="*/ 0 w 3925593"/>
              <a:gd name="connsiteY4" fmla="*/ 1623030 h 1623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5593" h="1623034">
                <a:moveTo>
                  <a:pt x="0" y="1623030"/>
                </a:moveTo>
                <a:lnTo>
                  <a:pt x="870842" y="3"/>
                </a:lnTo>
                <a:lnTo>
                  <a:pt x="2987241" y="0"/>
                </a:lnTo>
                <a:lnTo>
                  <a:pt x="3925593" y="1623034"/>
                </a:lnTo>
                <a:lnTo>
                  <a:pt x="0" y="1623030"/>
                </a:lnTo>
                <a:close/>
              </a:path>
            </a:pathLst>
          </a:cu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465" y="1484784"/>
            <a:ext cx="405027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ular Callout 18"/>
          <p:cNvSpPr/>
          <p:nvPr/>
        </p:nvSpPr>
        <p:spPr>
          <a:xfrm>
            <a:off x="320850" y="4448924"/>
            <a:ext cx="4682608" cy="1696359"/>
          </a:xfrm>
          <a:custGeom>
            <a:avLst/>
            <a:gdLst>
              <a:gd name="connsiteX0" fmla="*/ 0 w 4682608"/>
              <a:gd name="connsiteY0" fmla="*/ 200690 h 1204116"/>
              <a:gd name="connsiteX1" fmla="*/ 200690 w 4682608"/>
              <a:gd name="connsiteY1" fmla="*/ 0 h 1204116"/>
              <a:gd name="connsiteX2" fmla="*/ 2731521 w 4682608"/>
              <a:gd name="connsiteY2" fmla="*/ 0 h 1204116"/>
              <a:gd name="connsiteX3" fmla="*/ 3866383 w 4682608"/>
              <a:gd name="connsiteY3" fmla="*/ -492243 h 1204116"/>
              <a:gd name="connsiteX4" fmla="*/ 3902173 w 4682608"/>
              <a:gd name="connsiteY4" fmla="*/ 0 h 1204116"/>
              <a:gd name="connsiteX5" fmla="*/ 4481918 w 4682608"/>
              <a:gd name="connsiteY5" fmla="*/ 0 h 1204116"/>
              <a:gd name="connsiteX6" fmla="*/ 4682608 w 4682608"/>
              <a:gd name="connsiteY6" fmla="*/ 200690 h 1204116"/>
              <a:gd name="connsiteX7" fmla="*/ 4682608 w 4682608"/>
              <a:gd name="connsiteY7" fmla="*/ 200686 h 1204116"/>
              <a:gd name="connsiteX8" fmla="*/ 4682608 w 4682608"/>
              <a:gd name="connsiteY8" fmla="*/ 200686 h 1204116"/>
              <a:gd name="connsiteX9" fmla="*/ 4682608 w 4682608"/>
              <a:gd name="connsiteY9" fmla="*/ 501715 h 1204116"/>
              <a:gd name="connsiteX10" fmla="*/ 4682608 w 4682608"/>
              <a:gd name="connsiteY10" fmla="*/ 1003426 h 1204116"/>
              <a:gd name="connsiteX11" fmla="*/ 4481918 w 4682608"/>
              <a:gd name="connsiteY11" fmla="*/ 1204116 h 1204116"/>
              <a:gd name="connsiteX12" fmla="*/ 3902173 w 4682608"/>
              <a:gd name="connsiteY12" fmla="*/ 1204116 h 1204116"/>
              <a:gd name="connsiteX13" fmla="*/ 2731521 w 4682608"/>
              <a:gd name="connsiteY13" fmla="*/ 1204116 h 1204116"/>
              <a:gd name="connsiteX14" fmla="*/ 2731521 w 4682608"/>
              <a:gd name="connsiteY14" fmla="*/ 1204116 h 1204116"/>
              <a:gd name="connsiteX15" fmla="*/ 200690 w 4682608"/>
              <a:gd name="connsiteY15" fmla="*/ 1204116 h 1204116"/>
              <a:gd name="connsiteX16" fmla="*/ 0 w 4682608"/>
              <a:gd name="connsiteY16" fmla="*/ 1003426 h 1204116"/>
              <a:gd name="connsiteX17" fmla="*/ 0 w 4682608"/>
              <a:gd name="connsiteY17" fmla="*/ 501715 h 1204116"/>
              <a:gd name="connsiteX18" fmla="*/ 0 w 4682608"/>
              <a:gd name="connsiteY18" fmla="*/ 200686 h 1204116"/>
              <a:gd name="connsiteX19" fmla="*/ 0 w 4682608"/>
              <a:gd name="connsiteY19" fmla="*/ 200686 h 1204116"/>
              <a:gd name="connsiteX20" fmla="*/ 0 w 4682608"/>
              <a:gd name="connsiteY20" fmla="*/ 200690 h 1204116"/>
              <a:gd name="connsiteX0" fmla="*/ 0 w 4682608"/>
              <a:gd name="connsiteY0" fmla="*/ 692933 h 1696359"/>
              <a:gd name="connsiteX1" fmla="*/ 200690 w 4682608"/>
              <a:gd name="connsiteY1" fmla="*/ 492243 h 1696359"/>
              <a:gd name="connsiteX2" fmla="*/ 2731521 w 4682608"/>
              <a:gd name="connsiteY2" fmla="*/ 492243 h 1696359"/>
              <a:gd name="connsiteX3" fmla="*/ 3866383 w 4682608"/>
              <a:gd name="connsiteY3" fmla="*/ 0 h 1696359"/>
              <a:gd name="connsiteX4" fmla="*/ 3465445 w 4682608"/>
              <a:gd name="connsiteY4" fmla="*/ 478595 h 1696359"/>
              <a:gd name="connsiteX5" fmla="*/ 4481918 w 4682608"/>
              <a:gd name="connsiteY5" fmla="*/ 492243 h 1696359"/>
              <a:gd name="connsiteX6" fmla="*/ 4682608 w 4682608"/>
              <a:gd name="connsiteY6" fmla="*/ 692933 h 1696359"/>
              <a:gd name="connsiteX7" fmla="*/ 4682608 w 4682608"/>
              <a:gd name="connsiteY7" fmla="*/ 692929 h 1696359"/>
              <a:gd name="connsiteX8" fmla="*/ 4682608 w 4682608"/>
              <a:gd name="connsiteY8" fmla="*/ 692929 h 1696359"/>
              <a:gd name="connsiteX9" fmla="*/ 4682608 w 4682608"/>
              <a:gd name="connsiteY9" fmla="*/ 993958 h 1696359"/>
              <a:gd name="connsiteX10" fmla="*/ 4682608 w 4682608"/>
              <a:gd name="connsiteY10" fmla="*/ 1495669 h 1696359"/>
              <a:gd name="connsiteX11" fmla="*/ 4481918 w 4682608"/>
              <a:gd name="connsiteY11" fmla="*/ 1696359 h 1696359"/>
              <a:gd name="connsiteX12" fmla="*/ 3902173 w 4682608"/>
              <a:gd name="connsiteY12" fmla="*/ 1696359 h 1696359"/>
              <a:gd name="connsiteX13" fmla="*/ 2731521 w 4682608"/>
              <a:gd name="connsiteY13" fmla="*/ 1696359 h 1696359"/>
              <a:gd name="connsiteX14" fmla="*/ 2731521 w 4682608"/>
              <a:gd name="connsiteY14" fmla="*/ 1696359 h 1696359"/>
              <a:gd name="connsiteX15" fmla="*/ 200690 w 4682608"/>
              <a:gd name="connsiteY15" fmla="*/ 1696359 h 1696359"/>
              <a:gd name="connsiteX16" fmla="*/ 0 w 4682608"/>
              <a:gd name="connsiteY16" fmla="*/ 1495669 h 1696359"/>
              <a:gd name="connsiteX17" fmla="*/ 0 w 4682608"/>
              <a:gd name="connsiteY17" fmla="*/ 993958 h 1696359"/>
              <a:gd name="connsiteX18" fmla="*/ 0 w 4682608"/>
              <a:gd name="connsiteY18" fmla="*/ 692929 h 1696359"/>
              <a:gd name="connsiteX19" fmla="*/ 0 w 4682608"/>
              <a:gd name="connsiteY19" fmla="*/ 692929 h 1696359"/>
              <a:gd name="connsiteX20" fmla="*/ 0 w 4682608"/>
              <a:gd name="connsiteY20" fmla="*/ 692933 h 1696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82608" h="1696359">
                <a:moveTo>
                  <a:pt x="0" y="692933"/>
                </a:moveTo>
                <a:cubicBezTo>
                  <a:pt x="0" y="582095"/>
                  <a:pt x="89852" y="492243"/>
                  <a:pt x="200690" y="492243"/>
                </a:cubicBezTo>
                <a:lnTo>
                  <a:pt x="2731521" y="492243"/>
                </a:lnTo>
                <a:lnTo>
                  <a:pt x="3866383" y="0"/>
                </a:lnTo>
                <a:lnTo>
                  <a:pt x="3465445" y="478595"/>
                </a:lnTo>
                <a:cubicBezTo>
                  <a:pt x="3658693" y="478595"/>
                  <a:pt x="4288670" y="492243"/>
                  <a:pt x="4481918" y="492243"/>
                </a:cubicBezTo>
                <a:cubicBezTo>
                  <a:pt x="4592756" y="492243"/>
                  <a:pt x="4682608" y="582095"/>
                  <a:pt x="4682608" y="692933"/>
                </a:cubicBezTo>
                <a:lnTo>
                  <a:pt x="4682608" y="692929"/>
                </a:lnTo>
                <a:lnTo>
                  <a:pt x="4682608" y="692929"/>
                </a:lnTo>
                <a:lnTo>
                  <a:pt x="4682608" y="993958"/>
                </a:lnTo>
                <a:lnTo>
                  <a:pt x="4682608" y="1495669"/>
                </a:lnTo>
                <a:cubicBezTo>
                  <a:pt x="4682608" y="1606507"/>
                  <a:pt x="4592756" y="1696359"/>
                  <a:pt x="4481918" y="1696359"/>
                </a:cubicBezTo>
                <a:lnTo>
                  <a:pt x="3902173" y="1696359"/>
                </a:lnTo>
                <a:lnTo>
                  <a:pt x="2731521" y="1696359"/>
                </a:lnTo>
                <a:lnTo>
                  <a:pt x="2731521" y="1696359"/>
                </a:lnTo>
                <a:lnTo>
                  <a:pt x="200690" y="1696359"/>
                </a:lnTo>
                <a:cubicBezTo>
                  <a:pt x="89852" y="1696359"/>
                  <a:pt x="0" y="1606507"/>
                  <a:pt x="0" y="1495669"/>
                </a:cubicBezTo>
                <a:lnTo>
                  <a:pt x="0" y="993958"/>
                </a:lnTo>
                <a:lnTo>
                  <a:pt x="0" y="692929"/>
                </a:lnTo>
                <a:lnTo>
                  <a:pt x="0" y="692929"/>
                </a:lnTo>
                <a:lnTo>
                  <a:pt x="0" y="692933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800" b="1" dirty="0"/>
          </a:p>
          <a:p>
            <a:r>
              <a:rPr lang="en-GB" sz="2800" b="1" dirty="0" smtClean="0"/>
              <a:t> More than 80 thematic maps</a:t>
            </a:r>
          </a:p>
          <a:p>
            <a:r>
              <a:rPr lang="en-GB" sz="2800" b="1" dirty="0" smtClean="0"/>
              <a:t> Under different themes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4761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1196751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Data from Statistics offices</a:t>
            </a:r>
            <a:br>
              <a:rPr lang="en-GB" dirty="0" smtClean="0"/>
            </a:br>
            <a:r>
              <a:rPr lang="en-GB" dirty="0" smtClean="0"/>
              <a:t>Population   -  Employment 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2" t="19706" r="3707" b="2697"/>
          <a:stretch/>
        </p:blipFill>
        <p:spPr bwMode="auto">
          <a:xfrm>
            <a:off x="395536" y="1484784"/>
            <a:ext cx="3963712" cy="3439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8" t="20249" r="4038" b="2770"/>
          <a:stretch/>
        </p:blipFill>
        <p:spPr bwMode="auto">
          <a:xfrm>
            <a:off x="4667534" y="1484784"/>
            <a:ext cx="3919248" cy="34119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51836" y="4869160"/>
            <a:ext cx="3600084" cy="783193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Population pressure on Botswana-side clearly visible</a:t>
            </a:r>
            <a:endParaRPr lang="en-GB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856" y="1268760"/>
            <a:ext cx="22479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5220072" y="4878055"/>
            <a:ext cx="3600084" cy="783193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Challenging economical situation</a:t>
            </a:r>
            <a:endParaRPr lang="en-GB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57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USAID Southern AFrica PP Presentation Template" id="{6AA68954-8EED-4438-BD8E-03593093EA96}" vid="{4BCC9B81-E99C-4090-B9E0-D81990F90C37}"/>
    </a:ext>
  </a:extLst>
</a:theme>
</file>

<file path=ppt/theme/theme2.xml><?xml version="1.0" encoding="utf-8"?>
<a:theme xmlns:a="http://schemas.openxmlformats.org/drawingml/2006/main" name="1_Presentatio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USAID Southern AFrica PP Presentation Template" id="{6AA68954-8EED-4438-BD8E-03593093EA96}" vid="{4BCC9B81-E99C-4090-B9E0-D81990F90C3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USAID Southern AFrica PP Presentation Template</Template>
  <TotalTime>1185</TotalTime>
  <Words>535</Words>
  <Application>Microsoft Office PowerPoint</Application>
  <PresentationFormat>On-screen Show (4:3)</PresentationFormat>
  <Paragraphs>148</Paragraphs>
  <Slides>33</Slides>
  <Notes>0</Notes>
  <HiddenSlides>4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Presentation_Template</vt:lpstr>
      <vt:lpstr>1_Presentation_Template</vt:lpstr>
      <vt:lpstr>PowerPoint Presentation</vt:lpstr>
      <vt:lpstr>GEF Groundwater Governance Programme</vt:lpstr>
      <vt:lpstr>Governance and access to Information</vt:lpstr>
      <vt:lpstr>Organizing data collection, information generation and knowledge sharing – 1 of 4 crucial components of Groundwater Governance –</vt:lpstr>
      <vt:lpstr>Web- based Geographical Information Systems</vt:lpstr>
      <vt:lpstr>Impressions from the RIMS viewer</vt:lpstr>
      <vt:lpstr>Impressions from the RIMS viewer</vt:lpstr>
      <vt:lpstr>All maps from Ramotswa project available</vt:lpstr>
      <vt:lpstr>Data from Statistics offices Population   -  Employment </vt:lpstr>
      <vt:lpstr>Water supply (households)</vt:lpstr>
      <vt:lpstr>Further harmonisation needed</vt:lpstr>
      <vt:lpstr>Toilet facilities   –   Waste disposal </vt:lpstr>
      <vt:lpstr>Borehole data</vt:lpstr>
      <vt:lpstr>Simplified geology</vt:lpstr>
      <vt:lpstr>Individual Dolomite formations</vt:lpstr>
      <vt:lpstr>Results from geophysics</vt:lpstr>
      <vt:lpstr>Results from geophysics</vt:lpstr>
      <vt:lpstr>RIMS Functionality</vt:lpstr>
      <vt:lpstr>Create your own maps  - overlays</vt:lpstr>
      <vt:lpstr>Get information behind the map</vt:lpstr>
      <vt:lpstr>Get information behind the map</vt:lpstr>
      <vt:lpstr>Download tables / shapefiles</vt:lpstr>
      <vt:lpstr>Query layers / Filter data</vt:lpstr>
      <vt:lpstr>Query layers / Filter data</vt:lpstr>
      <vt:lpstr>Query layers / Filter data</vt:lpstr>
      <vt:lpstr>Query layers / Filter data</vt:lpstr>
      <vt:lpstr>View interpreted cross-sections</vt:lpstr>
      <vt:lpstr>View interpreted cross-sections</vt:lpstr>
      <vt:lpstr>View interpreted cross-sections</vt:lpstr>
      <vt:lpstr>Storing and sharing relevant literature</vt:lpstr>
      <vt:lpstr>Ramotswa password protected environment</vt:lpstr>
      <vt:lpstr>RIMS user roles and Authorisations</vt:lpstr>
      <vt:lpstr>Thank you for your attention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Villholth</dc:creator>
  <cp:lastModifiedBy>Geert-Jan Nijsten</cp:lastModifiedBy>
  <cp:revision>173</cp:revision>
  <dcterms:created xsi:type="dcterms:W3CDTF">2016-01-26T12:37:52Z</dcterms:created>
  <dcterms:modified xsi:type="dcterms:W3CDTF">2016-11-28T08:12:59Z</dcterms:modified>
</cp:coreProperties>
</file>