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326" r:id="rId2"/>
    <p:sldId id="371" r:id="rId3"/>
    <p:sldId id="386" r:id="rId4"/>
    <p:sldId id="391" r:id="rId5"/>
    <p:sldId id="389" r:id="rId6"/>
    <p:sldId id="390" r:id="rId7"/>
    <p:sldId id="392" r:id="rId8"/>
    <p:sldId id="393" r:id="rId9"/>
    <p:sldId id="394" r:id="rId10"/>
    <p:sldId id="396" r:id="rId11"/>
    <p:sldId id="397" r:id="rId12"/>
    <p:sldId id="398" r:id="rId13"/>
    <p:sldId id="377" r:id="rId14"/>
  </p:sldIdLst>
  <p:sldSz cx="9144000" cy="6858000" type="screen4x3"/>
  <p:notesSz cx="6797675" cy="9926638"/>
  <p:defaultTextStyle>
    <a:defPPr>
      <a:defRPr lang="en-US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valho Resende, Tales" initials="TC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00" autoAdjust="0"/>
    <p:restoredTop sz="99832" autoAdjust="0"/>
  </p:normalViewPr>
  <p:slideViewPr>
    <p:cSldViewPr>
      <p:cViewPr varScale="1">
        <p:scale>
          <a:sx n="86" d="100"/>
          <a:sy n="86" d="100"/>
        </p:scale>
        <p:origin x="102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958" y="-12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5C54C-E75C-4E53-9837-2D9333A2BD7A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CB1FF-6A7B-4CE2-B8BD-05FCC97C779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387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E5775-9400-4094-A176-FE42FE30D48B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AE589-A799-4E84-B67F-C2664A093C3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64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PERMANENT SECRETARY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MINISTRY OF LAND MANAGEMENT, WATER AND SANITATION SERVICES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AE589-A799-4E84-B67F-C2664A093C3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91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9E783-B34F-47FC-BF1D-103E8A27B9C3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03182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3758C-B913-4FE3-9ED2-7D389540149F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18483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1515" y="1151930"/>
            <a:ext cx="1839516" cy="31789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2969" y="1151930"/>
            <a:ext cx="5411391" cy="31789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6DBBD-CB7B-42A1-9CCA-4F905C139351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29270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B0F3C-B854-4224-87E9-6A3A5329865E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35025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456C8-FBFF-425C-9150-C703686DB237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51783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2969" y="3536156"/>
            <a:ext cx="3625453" cy="79474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3536156"/>
            <a:ext cx="3625453" cy="79474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6730E-851B-483B-8E09-2236EC69DC2A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55550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D8CED-9909-44C0-9F76-11B864717AD3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9240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0089A-A041-4BE3-9793-489E11076EDF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49546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5F16A-E9F0-4094-8511-B449CBA33165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50527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A6D9D-00BE-45D6-9583-C27AF0D67125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04423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endParaRPr lang="en-US" noProof="0" smtClean="0">
              <a:sym typeface="Helvetica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145D0-EDBD-4EF8-8673-C2008392287D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68205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892969" y="1151930"/>
            <a:ext cx="7358063" cy="2321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 Light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892969" y="3536156"/>
            <a:ext cx="7358063" cy="7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Helvetica Light" charset="0"/>
              </a:rPr>
              <a:t>Second level</a:t>
            </a:r>
          </a:p>
          <a:p>
            <a:pPr lvl="2"/>
            <a:r>
              <a:rPr lang="en-US" altLang="en-US" smtClean="0">
                <a:sym typeface="Helvetica Light" charset="0"/>
              </a:rPr>
              <a:t>Third level</a:t>
            </a:r>
          </a:p>
          <a:p>
            <a:pPr lvl="3"/>
            <a:r>
              <a:rPr lang="en-US" altLang="en-US" smtClean="0">
                <a:sym typeface="Helvetica Light" charset="0"/>
              </a:rPr>
              <a:t>Fourth level</a:t>
            </a:r>
          </a:p>
          <a:p>
            <a:pPr lvl="4"/>
            <a:r>
              <a:rPr lang="en-US" altLang="en-US" smtClean="0">
                <a:sym typeface="Helvetica Light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4436939" y="6505277"/>
            <a:ext cx="260077" cy="26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0CB4070-C39A-44CF-A7BD-8BB55247C7CC}" type="slidenum">
              <a:rPr lang="en-US" altLang="en-US" sz="2500">
                <a:solidFill>
                  <a:srgbClr val="000000"/>
                </a:solidFill>
                <a:sym typeface="Helvetica Light" charset="0"/>
              </a:rPr>
              <a:pPr algn="ctr" defTabSz="410751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 altLang="en-US" sz="1300">
              <a:solidFill>
                <a:srgbClr val="000000"/>
              </a:solidFill>
              <a:sym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8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321457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642915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964372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285829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algn="l" defTabSz="410751" rtl="0" eaLnBrk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160729" algn="l" defTabSz="410751" rtl="0" eaLnBrk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321457" algn="l" defTabSz="410751" rtl="0" eaLnBrk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482186" algn="l" defTabSz="410751" rtl="0" eaLnBrk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642915" algn="l" defTabSz="410751" rtl="0" eaLnBrk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964372" algn="l" defTabSz="410751" rtl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1285829" algn="l" defTabSz="410751" rtl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1607287" algn="l" defTabSz="410751" rtl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1928744" algn="l" defTabSz="410751" rtl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/>
          </p:cNvSpPr>
          <p:nvPr/>
        </p:nvSpPr>
        <p:spPr bwMode="auto">
          <a:xfrm>
            <a:off x="4816602" y="5773277"/>
            <a:ext cx="3746182" cy="248014"/>
          </a:xfrm>
          <a:custGeom>
            <a:avLst/>
            <a:gdLst>
              <a:gd name="T0" fmla="*/ 2147483647 w 21600"/>
              <a:gd name="T1" fmla="*/ 1045462871 h 21600"/>
              <a:gd name="T2" fmla="*/ 2147483647 w 21600"/>
              <a:gd name="T3" fmla="*/ 1045462871 h 21600"/>
              <a:gd name="T4" fmla="*/ 2147483647 w 21600"/>
              <a:gd name="T5" fmla="*/ 1045462871 h 21600"/>
              <a:gd name="T6" fmla="*/ 2147483647 w 21600"/>
              <a:gd name="T7" fmla="*/ 104546287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5" tIns="35715" rIns="35715" bIns="35715" anchor="ctr"/>
          <a:lstStyle>
            <a:lvl1pPr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r" defTabSz="410730" eaLnBrk="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dirty="0" err="1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Ms</a:t>
            </a:r>
            <a:r>
              <a:rPr lang="en-US" altLang="en-US" sz="13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Alice </a:t>
            </a:r>
            <a:r>
              <a:rPr lang="en-US" altLang="en-US" sz="1300" dirty="0" err="1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Aureli</a:t>
            </a:r>
            <a:endParaRPr lang="en-US" altLang="en-US" sz="1300" dirty="0" smtClean="0">
              <a:solidFill>
                <a:schemeClr val="accent6">
                  <a:lumMod val="75000"/>
                </a:schemeClr>
              </a:solidFill>
              <a:latin typeface="Trebuchet MS" pitchFamily="34" charset="0"/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algn="r" defTabSz="410730" eaLnBrk="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sym typeface="Trebuchet MS" pitchFamily="34" charset="0"/>
              </a:rPr>
              <a:t>UNESCO-IHP</a:t>
            </a:r>
            <a:endParaRPr lang="en-US" alt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560338" y="2634258"/>
            <a:ext cx="8022208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V="1">
            <a:off x="514575" y="5700315"/>
            <a:ext cx="8095878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53" name="AutoShape 5"/>
          <p:cNvSpPr>
            <a:spLocks/>
          </p:cNvSpPr>
          <p:nvPr/>
        </p:nvSpPr>
        <p:spPr bwMode="auto">
          <a:xfrm>
            <a:off x="6984072" y="6121751"/>
            <a:ext cx="1761380" cy="196453"/>
          </a:xfrm>
          <a:custGeom>
            <a:avLst/>
            <a:gdLst>
              <a:gd name="T0" fmla="*/ 2147483647 w 21600"/>
              <a:gd name="T1" fmla="*/ 1045462871 h 21600"/>
              <a:gd name="T2" fmla="*/ 2147483647 w 21600"/>
              <a:gd name="T3" fmla="*/ 1045462871 h 21600"/>
              <a:gd name="T4" fmla="*/ 2147483647 w 21600"/>
              <a:gd name="T5" fmla="*/ 1045462871 h 21600"/>
              <a:gd name="T6" fmla="*/ 2147483647 w 21600"/>
              <a:gd name="T7" fmla="*/ 104546287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5" tIns="35715" rIns="35715" bIns="35715" anchor="ctr"/>
          <a:lstStyle>
            <a:lvl1pPr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defTabSz="410730" eaLnBrk="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4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November 2016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54" name="AutoShape 6"/>
          <p:cNvSpPr>
            <a:spLocks/>
          </p:cNvSpPr>
          <p:nvPr/>
        </p:nvSpPr>
        <p:spPr bwMode="auto">
          <a:xfrm>
            <a:off x="6919472" y="6235652"/>
            <a:ext cx="2181769" cy="360040"/>
          </a:xfrm>
          <a:custGeom>
            <a:avLst/>
            <a:gdLst>
              <a:gd name="T0" fmla="*/ 2147483647 w 21600"/>
              <a:gd name="T1" fmla="*/ 1045462871 h 21600"/>
              <a:gd name="T2" fmla="*/ 2147483647 w 21600"/>
              <a:gd name="T3" fmla="*/ 1045462871 h 21600"/>
              <a:gd name="T4" fmla="*/ 2147483647 w 21600"/>
              <a:gd name="T5" fmla="*/ 1045462871 h 21600"/>
              <a:gd name="T6" fmla="*/ 2147483647 w 21600"/>
              <a:gd name="T7" fmla="*/ 104546287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5" tIns="35715" rIns="35715" bIns="35715" anchor="ctr"/>
          <a:lstStyle>
            <a:lvl1pPr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defTabSz="410730" eaLnBrk="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Paris, France</a:t>
            </a:r>
            <a:endParaRPr lang="en-US" alt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55" name="AutoShape 7"/>
          <p:cNvSpPr>
            <a:spLocks/>
          </p:cNvSpPr>
          <p:nvPr/>
        </p:nvSpPr>
        <p:spPr bwMode="auto">
          <a:xfrm>
            <a:off x="2443387" y="3535041"/>
            <a:ext cx="2369715" cy="5000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5" tIns="35715" rIns="35715" bIns="35715" anchor="ctr"/>
          <a:lstStyle>
            <a:lvl1pPr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defTabSz="410730" eaLnBrk="1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 smtClean="0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V="1">
            <a:off x="514575" y="6573367"/>
            <a:ext cx="8113737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pic>
        <p:nvPicPr>
          <p:cNvPr id="2059" name="Picture 11" descr="12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5"/>
          <a:stretch>
            <a:fillRect/>
          </a:stretch>
        </p:blipFill>
        <p:spPr bwMode="auto">
          <a:xfrm>
            <a:off x="287458" y="5864544"/>
            <a:ext cx="1397496" cy="677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60" name="Picture 12" descr="SDC_RV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217" y="5951573"/>
            <a:ext cx="110616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61" name="Line 19"/>
          <p:cNvSpPr>
            <a:spLocks noChangeShapeType="1"/>
          </p:cNvSpPr>
          <p:nvPr/>
        </p:nvSpPr>
        <p:spPr bwMode="auto">
          <a:xfrm flipV="1">
            <a:off x="560338" y="267891"/>
            <a:ext cx="8021092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62" name="Line 20"/>
          <p:cNvSpPr>
            <a:spLocks noChangeShapeType="1"/>
          </p:cNvSpPr>
          <p:nvPr/>
        </p:nvSpPr>
        <p:spPr bwMode="auto">
          <a:xfrm flipV="1">
            <a:off x="514575" y="6618015"/>
            <a:ext cx="8113737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63" name="Line 21"/>
          <p:cNvSpPr>
            <a:spLocks noChangeShapeType="1"/>
          </p:cNvSpPr>
          <p:nvPr/>
        </p:nvSpPr>
        <p:spPr bwMode="auto">
          <a:xfrm flipV="1">
            <a:off x="514575" y="5661248"/>
            <a:ext cx="8095878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64" name="Line 22"/>
          <p:cNvSpPr>
            <a:spLocks noChangeShapeType="1"/>
          </p:cNvSpPr>
          <p:nvPr/>
        </p:nvSpPr>
        <p:spPr bwMode="auto">
          <a:xfrm>
            <a:off x="559222" y="2681139"/>
            <a:ext cx="8022208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65" name="Line 23"/>
          <p:cNvSpPr>
            <a:spLocks noChangeShapeType="1"/>
          </p:cNvSpPr>
          <p:nvPr/>
        </p:nvSpPr>
        <p:spPr bwMode="auto">
          <a:xfrm>
            <a:off x="559222" y="321469"/>
            <a:ext cx="8022208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66" name="AutoShape 24"/>
          <p:cNvSpPr>
            <a:spLocks/>
          </p:cNvSpPr>
          <p:nvPr/>
        </p:nvSpPr>
        <p:spPr bwMode="auto">
          <a:xfrm>
            <a:off x="514574" y="2634258"/>
            <a:ext cx="8282275" cy="1299379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5" tIns="35715" rIns="35715" bIns="35715" anchor="ctr"/>
          <a:lstStyle>
            <a:lvl1pPr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defTabSz="410730" eaLnBrk="1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700" dirty="0" smtClean="0">
              <a:solidFill>
                <a:srgbClr val="426C86"/>
              </a:solidFill>
              <a:latin typeface="Trebuchet MS Bold" charset="0"/>
              <a:ea typeface="Trebuchet MS Bold" charset="0"/>
              <a:cs typeface="Trebuchet MS Bold" charset="0"/>
              <a:sym typeface="Trebuchet MS Bold" charset="0"/>
            </a:endParaRPr>
          </a:p>
          <a:p>
            <a:pPr algn="ctr" defTabSz="410730" eaLnBrk="1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700" dirty="0" smtClean="0">
              <a:solidFill>
                <a:srgbClr val="426C86"/>
              </a:solidFill>
              <a:latin typeface="Trebuchet MS Bold" charset="0"/>
              <a:sym typeface="Trebuchet MS Bold" charset="0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altLang="en-US" sz="2800" dirty="0" smtClean="0">
              <a:solidFill>
                <a:srgbClr val="426C86"/>
              </a:solidFill>
              <a:latin typeface="Trebuchet MS Bold" charset="0"/>
              <a:ea typeface="Trebuchet MS Bold" charset="0"/>
              <a:cs typeface="Trebuchet MS Bold" charset="0"/>
              <a:sym typeface="Trebuchet MS Bold" charset="0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altLang="en-US" sz="2800" b="1" dirty="0" smtClean="0">
              <a:solidFill>
                <a:schemeClr val="accent5">
                  <a:lumMod val="50000"/>
                </a:schemeClr>
              </a:solidFill>
              <a:latin typeface="+mn-ea"/>
              <a:ea typeface="+mn-ea"/>
              <a:cs typeface="Trebuchet MS Bold" charset="0"/>
              <a:sym typeface="Trebuchet MS Bold" charset="0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altLang="en-US" sz="2800" b="1" dirty="0" smtClean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  <a:cs typeface="Trebuchet MS Bold" charset="0"/>
                <a:sym typeface="Trebuchet MS Bold" charset="0"/>
              </a:rPr>
              <a:t>Water Cooperation and the STAS </a:t>
            </a: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Multi-Country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Cooperation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Mechamism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 (MCCM</a:t>
            </a:r>
            <a:r>
              <a:rPr lang="en-US" sz="2800" b="1" dirty="0"/>
              <a:t>) </a:t>
            </a:r>
            <a:r>
              <a:rPr lang="en-US" altLang="en-US" sz="2800" b="1" dirty="0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 </a:t>
            </a:r>
            <a:endParaRPr lang="fr-FR" sz="2400" b="1" i="1" dirty="0" smtClean="0">
              <a:solidFill>
                <a:schemeClr val="accent1">
                  <a:lumMod val="75000"/>
                </a:schemeClr>
              </a:solidFill>
              <a:latin typeface="Trebuchet MS Bold" charset="0"/>
              <a:ea typeface="Calibri"/>
              <a:cs typeface="Times New Roman"/>
              <a:sym typeface="Trebuchet MS Bold" charset="0"/>
            </a:endParaRPr>
          </a:p>
          <a:p>
            <a:pPr algn="ctr">
              <a:spcBef>
                <a:spcPts val="0"/>
              </a:spcBef>
              <a:spcAft>
                <a:spcPts val="1000"/>
              </a:spcAft>
            </a:pPr>
            <a:endParaRPr lang="fr-FR" sz="2000" b="1" i="1" dirty="0" smtClean="0">
              <a:solidFill>
                <a:schemeClr val="accent1">
                  <a:lumMod val="75000"/>
                </a:schemeClr>
              </a:solidFill>
              <a:latin typeface="Trebuchet MS Bold" charset="0"/>
              <a:ea typeface="Calibri"/>
              <a:cs typeface="Times New Roman"/>
              <a:sym typeface="Trebuchet MS Bold" charset="0"/>
            </a:endParaRPr>
          </a:p>
          <a:p>
            <a:pPr algn="ctr">
              <a:spcBef>
                <a:spcPts val="0"/>
              </a:spcBef>
              <a:spcAft>
                <a:spcPts val="1000"/>
              </a:spcAft>
            </a:pPr>
            <a:r>
              <a:rPr lang="fr-FR" sz="2000" b="1" i="1" dirty="0" err="1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Stampriet</a:t>
            </a:r>
            <a:r>
              <a:rPr lang="fr-FR" sz="2000" b="1" i="1" dirty="0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 </a:t>
            </a:r>
            <a:r>
              <a:rPr lang="fr-FR" sz="2000" b="1" i="1" dirty="0" err="1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Aquifer</a:t>
            </a:r>
            <a:r>
              <a:rPr lang="fr-FR" sz="2000" b="1" i="1" dirty="0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 High </a:t>
            </a:r>
            <a:r>
              <a:rPr lang="fr-FR" sz="2000" b="1" i="1" dirty="0" err="1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Level</a:t>
            </a:r>
            <a:r>
              <a:rPr lang="fr-FR" sz="2000" b="1" i="1" dirty="0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 Meeting</a:t>
            </a:r>
          </a:p>
          <a:p>
            <a:pPr algn="ctr">
              <a:spcBef>
                <a:spcPts val="0"/>
              </a:spcBef>
              <a:spcAft>
                <a:spcPts val="1000"/>
              </a:spcAft>
            </a:pPr>
            <a:r>
              <a:rPr lang="fr-FR" sz="2000" b="1" i="1" dirty="0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3-4 </a:t>
            </a:r>
            <a:r>
              <a:rPr lang="fr-FR" sz="2000" b="1" i="1" dirty="0" err="1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November</a:t>
            </a:r>
            <a:r>
              <a:rPr lang="fr-FR" sz="2000" b="1" i="1" dirty="0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 2016, UNESCO </a:t>
            </a:r>
            <a:r>
              <a:rPr lang="fr-FR" sz="2000" b="1" i="1" dirty="0" err="1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HQs</a:t>
            </a:r>
            <a:r>
              <a:rPr lang="fr-FR" sz="2000" b="1" i="1" dirty="0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 </a:t>
            </a:r>
            <a:endParaRPr lang="en-GB" sz="2000" dirty="0" smtClean="0">
              <a:solidFill>
                <a:srgbClr val="336699"/>
              </a:solidFill>
              <a:latin typeface="Trebuchet MS Bold" panose="020B0703020202020204" pitchFamily="34" charset="0"/>
              <a:ea typeface="Calibri"/>
              <a:cs typeface="Times New Roman"/>
            </a:endParaRPr>
          </a:p>
        </p:txBody>
      </p:sp>
      <p:pic>
        <p:nvPicPr>
          <p:cNvPr id="2069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741" y="5933778"/>
            <a:ext cx="663029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308" y="5900290"/>
            <a:ext cx="535781" cy="555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627" y="5883548"/>
            <a:ext cx="475506" cy="589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0" descr="tile_paper_medgray"/>
          <p:cNvSpPr>
            <a:spLocks/>
          </p:cNvSpPr>
          <p:nvPr/>
        </p:nvSpPr>
        <p:spPr bwMode="auto">
          <a:xfrm>
            <a:off x="4535913" y="-70095"/>
            <a:ext cx="72176" cy="461661"/>
          </a:xfrm>
          <a:prstGeom prst="rect">
            <a:avLst/>
          </a:prstGeom>
          <a:noFill/>
          <a:ln>
            <a:noFill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  <p:txBody>
          <a:bodyPr wrap="none" lIns="35715" tIns="35715" rIns="35715" bIns="35715" anchor="ctr">
            <a:spAutoFit/>
          </a:bodyPr>
          <a:lstStyle/>
          <a:p>
            <a:pPr algn="ctr" defTabSz="41073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3" name="Rectangle 31" descr="tile_paper_medgray"/>
          <p:cNvSpPr>
            <a:spLocks/>
          </p:cNvSpPr>
          <p:nvPr/>
        </p:nvSpPr>
        <p:spPr bwMode="auto">
          <a:xfrm>
            <a:off x="4519591" y="868569"/>
            <a:ext cx="104818" cy="245255"/>
          </a:xfrm>
          <a:prstGeom prst="rect">
            <a:avLst/>
          </a:prstGeom>
          <a:noFill/>
          <a:ln>
            <a:noFill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  <p:txBody>
          <a:bodyPr wrap="none" lIns="35715" tIns="35715" rIns="35715" bIns="35715" anchor="ctr">
            <a:spAutoFit/>
          </a:bodyPr>
          <a:lstStyle/>
          <a:p>
            <a:pPr algn="ctr" defTabSz="41073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1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  <a:sym typeface="Helvetica Light" charset="0"/>
              </a:rPr>
              <a:t> </a:t>
            </a:r>
            <a:endParaRPr lang="en-GB" altLang="fr-FR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4" name="Rectangle 32" descr="tile_paper_medgray"/>
          <p:cNvSpPr>
            <a:spLocks/>
          </p:cNvSpPr>
          <p:nvPr/>
        </p:nvSpPr>
        <p:spPr bwMode="auto">
          <a:xfrm>
            <a:off x="4519591" y="1745911"/>
            <a:ext cx="104818" cy="245255"/>
          </a:xfrm>
          <a:prstGeom prst="rect">
            <a:avLst/>
          </a:prstGeom>
          <a:noFill/>
          <a:ln>
            <a:noFill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  <p:txBody>
          <a:bodyPr wrap="none" lIns="35715" tIns="35715" rIns="35715" bIns="35715" anchor="ctr">
            <a:spAutoFit/>
          </a:bodyPr>
          <a:lstStyle/>
          <a:p>
            <a:pPr algn="ctr" defTabSz="41073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1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  <a:sym typeface="Helvetica Light" charset="0"/>
              </a:rPr>
              <a:t> </a:t>
            </a:r>
            <a:endParaRPr lang="en-GB" altLang="fr-FR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5" name="Rectangle 33" descr="tile_paper_medgray"/>
          <p:cNvSpPr>
            <a:spLocks/>
          </p:cNvSpPr>
          <p:nvPr/>
        </p:nvSpPr>
        <p:spPr bwMode="auto">
          <a:xfrm>
            <a:off x="4608089" y="2727578"/>
            <a:ext cx="72192" cy="626125"/>
          </a:xfrm>
          <a:prstGeom prst="rect">
            <a:avLst/>
          </a:prstGeom>
          <a:noFill/>
          <a:ln>
            <a:noFill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  <p:txBody>
          <a:bodyPr wrap="none" lIns="35715" tIns="35715" rIns="35715" bIns="35715" anchor="ctr">
            <a:spAutoFit/>
          </a:bodyPr>
          <a:lstStyle>
            <a:lvl1pPr algn="l" eaLnBrk="0">
              <a:spcBef>
                <a:spcPts val="4200"/>
              </a:spcBef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algn="l" eaLnBrk="0">
              <a:spcBef>
                <a:spcPts val="4200"/>
              </a:spcBef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algn="l" eaLnBrk="0">
              <a:spcBef>
                <a:spcPts val="4200"/>
              </a:spcBef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algn="l" eaLnBrk="0">
              <a:spcBef>
                <a:spcPts val="4200"/>
              </a:spcBef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algn="l" eaLnBrk="0">
              <a:spcBef>
                <a:spcPts val="4200"/>
              </a:spcBef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mtClean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916" y="719769"/>
            <a:ext cx="3564232" cy="1400234"/>
          </a:xfrm>
          <a:prstGeom prst="rect">
            <a:avLst/>
          </a:prstGeom>
        </p:spPr>
      </p:pic>
      <p:pic>
        <p:nvPicPr>
          <p:cNvPr id="26" name="Imag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179" y="398489"/>
            <a:ext cx="3172780" cy="182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030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467544" y="6237312"/>
            <a:ext cx="808990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459607" y="6681812"/>
            <a:ext cx="8105775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395536" y="6345225"/>
            <a:ext cx="8461151" cy="285750"/>
            <a:chOff x="251520" y="3356992"/>
            <a:chExt cx="8461151" cy="2857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520" y="3356992"/>
              <a:ext cx="6877050" cy="285750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36296" y="3380804"/>
              <a:ext cx="1476375" cy="238125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233798" y="952319"/>
            <a:ext cx="871296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sz="24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Training on International Water Law:</a:t>
            </a:r>
          </a:p>
          <a:p>
            <a:endParaRPr lang="en-US" sz="2400" b="1" dirty="0" smtClean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800077" lvl="1" indent="-342900">
              <a:buFontTx/>
              <a:buChar char="-"/>
            </a:pPr>
            <a:r>
              <a:rPr lang="en-US" sz="22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3-day training during the Regional Meeting on Tools for the Sustainable Management of Transboundary Aquifers (in partnership with SADC and IWMI</a:t>
            </a:r>
            <a:r>
              <a:rPr lang="en-US" sz="2200" i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) (28-30 November 2016)</a:t>
            </a:r>
            <a:endParaRPr lang="en-US" sz="2200" i="1" dirty="0" smtClean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lvl="1"/>
            <a:endParaRPr lang="en-US" sz="2200" i="1" dirty="0" smtClean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800077" lvl="1" indent="-342900">
              <a:buFontTx/>
              <a:buChar char="-"/>
            </a:pPr>
            <a:r>
              <a:rPr lang="en-US" sz="2200" i="1" u="sng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Objectives:</a:t>
            </a:r>
          </a:p>
          <a:p>
            <a:pPr marL="1257253" lvl="2" indent="-342900">
              <a:buFont typeface="Courier New" charset="0"/>
              <a:buChar char="o"/>
            </a:pPr>
            <a:r>
              <a:rPr lang="en-US" sz="22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Expose participants to the principles and practice of international water law, with special attention to the law of transboundary aquifers (UN draft Articles 2008); </a:t>
            </a:r>
            <a:endParaRPr lang="en-US" sz="2200" i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1257253" lvl="2" indent="-342900">
              <a:buFont typeface="Courier New" charset="0"/>
              <a:buChar char="o"/>
            </a:pPr>
            <a:r>
              <a:rPr lang="en-US" sz="22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Illustrate the linkages and interaction between </a:t>
            </a:r>
            <a:r>
              <a:rPr lang="en-US" sz="22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international water </a:t>
            </a:r>
            <a:r>
              <a:rPr lang="en-US" sz="22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law and domestic water legislation.</a:t>
            </a:r>
            <a:endParaRPr lang="en-US" sz="2200" i="1" u="sng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475482" y="692696"/>
            <a:ext cx="808990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75482" y="187259"/>
            <a:ext cx="8229600" cy="418058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  <a:latin typeface="Trebuchet MS Bold" charset="0"/>
                <a:sym typeface="Trebuchet MS Bold" charset="0"/>
              </a:rPr>
              <a:t>Actions -Next steps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sym typeface="Trebuchet MS Bold" charset="0"/>
              </a:rPr>
              <a:t>– Capacity building modules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7229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467544" y="6237312"/>
            <a:ext cx="808990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459607" y="6681812"/>
            <a:ext cx="8105775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395536" y="6345225"/>
            <a:ext cx="8461151" cy="285750"/>
            <a:chOff x="251520" y="3356992"/>
            <a:chExt cx="8461151" cy="2857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520" y="3356992"/>
              <a:ext cx="6877050" cy="285750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36296" y="3380804"/>
              <a:ext cx="1476375" cy="238125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233798" y="908720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b="1" i="1" dirty="0" smtClean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342900" indent="-342900">
              <a:buFont typeface="Wingdings" charset="2"/>
              <a:buChar char="Ø"/>
            </a:pPr>
            <a:r>
              <a:rPr lang="en-US" sz="24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Training on domestic </a:t>
            </a:r>
            <a:r>
              <a:rPr lang="en-US" sz="2400" b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water </a:t>
            </a:r>
            <a:r>
              <a:rPr lang="en-US" sz="24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legislation:</a:t>
            </a:r>
          </a:p>
          <a:p>
            <a:endParaRPr lang="en-US" sz="2400" b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800077" lvl="1" indent="-342900">
              <a:buFontTx/>
              <a:buChar char="-"/>
            </a:pPr>
            <a:r>
              <a:rPr lang="en-US" sz="2400" i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1-2 day training in each Country (March-April 2017</a:t>
            </a:r>
            <a:r>
              <a:rPr lang="en-US" sz="24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)</a:t>
            </a:r>
          </a:p>
          <a:p>
            <a:pPr lvl="1"/>
            <a:endParaRPr lang="en-US" sz="2400" i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800077" lvl="1" indent="-342900">
              <a:buFontTx/>
              <a:buChar char="-"/>
            </a:pPr>
            <a:r>
              <a:rPr lang="en-US" sz="2400" i="1" u="sng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Objectives:</a:t>
            </a:r>
          </a:p>
          <a:p>
            <a:pPr marL="1257253" lvl="2" indent="-342900">
              <a:buFont typeface="Courier New" charset="0"/>
              <a:buChar char="o"/>
            </a:pPr>
            <a:r>
              <a:rPr lang="en-US" sz="24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Expose participants to the principles and practice of conceptualizing and implementing/enforcing domestic water resources legislation, and to the relevant contemporary issues, against the backdrop of compliance with transboundary water-related obligations.</a:t>
            </a:r>
            <a:endParaRPr lang="en-US" sz="2000" i="1" u="sng" dirty="0">
              <a:solidFill>
                <a:srgbClr val="FF0000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475482" y="692696"/>
            <a:ext cx="808990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75482" y="187259"/>
            <a:ext cx="8229600" cy="41805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sym typeface="Trebuchet MS Bold" charset="0"/>
              </a:rPr>
              <a:t>Next steps – Capacity building modules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2775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467544" y="6237312"/>
            <a:ext cx="808990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459607" y="6681812"/>
            <a:ext cx="8105775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395536" y="6345225"/>
            <a:ext cx="8461151" cy="285750"/>
            <a:chOff x="251520" y="3356992"/>
            <a:chExt cx="8461151" cy="2857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520" y="3356992"/>
              <a:ext cx="6877050" cy="285750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36296" y="3380804"/>
              <a:ext cx="1476375" cy="238125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179512" y="836712"/>
            <a:ext cx="8712968" cy="6309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sz="2400" b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Support to NTTG </a:t>
            </a:r>
            <a:r>
              <a:rPr lang="en-US" sz="24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Modeling</a:t>
            </a:r>
            <a:endParaRPr lang="en-US" sz="2400" b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800077" lvl="1" indent="-342900">
              <a:buFontTx/>
              <a:buChar char="-"/>
            </a:pPr>
            <a:r>
              <a:rPr lang="en-US" sz="2400" i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Informal meeting (on the occasion of Regional training event scheduled at </a:t>
            </a:r>
            <a:r>
              <a:rPr lang="en-US" sz="24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28-30 November </a:t>
            </a:r>
            <a:r>
              <a:rPr lang="en-US" sz="2400" i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2016) to discuss work plan through April 2017</a:t>
            </a:r>
          </a:p>
          <a:p>
            <a:endParaRPr lang="en-US" sz="2400" b="1" dirty="0" smtClean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342900" indent="-342900">
              <a:buFont typeface="Wingdings" charset="2"/>
              <a:buChar char="Ø"/>
            </a:pPr>
            <a:r>
              <a:rPr lang="en-US" sz="24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Support to NTTG Legal/Institutional</a:t>
            </a:r>
            <a:endParaRPr lang="en-US" sz="2400" b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800077" lvl="1" indent="-342900">
              <a:buFontTx/>
              <a:buChar char="-"/>
            </a:pPr>
            <a:r>
              <a:rPr lang="en-US" sz="24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Informal meeting (on the occasion of Regional training event scheduled at 28-30 November 2016) to discuss work plan through April 2017</a:t>
            </a:r>
          </a:p>
          <a:p>
            <a:pPr lvl="1"/>
            <a:endParaRPr lang="en-US" sz="2400" b="1" dirty="0" smtClean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342900" indent="-342900">
              <a:buFont typeface="Wingdings" charset="2"/>
              <a:buChar char="Ø"/>
            </a:pPr>
            <a:r>
              <a:rPr lang="en-US" sz="2400" b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Support to NTTG </a:t>
            </a:r>
            <a:r>
              <a:rPr lang="en-US" sz="24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Gender</a:t>
            </a:r>
            <a:endParaRPr lang="en-US" sz="2400" b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800077" lvl="1" indent="-342900">
              <a:buFontTx/>
              <a:buChar char="-"/>
            </a:pPr>
            <a:r>
              <a:rPr lang="en-US" sz="2400" i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Informal meeting (on the occasion of Regional training event scheduled at </a:t>
            </a:r>
            <a:r>
              <a:rPr lang="en-US" sz="24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28-30 November </a:t>
            </a:r>
            <a:r>
              <a:rPr lang="en-US" sz="2400" i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2016) to discuss work plan through April 2017</a:t>
            </a:r>
          </a:p>
          <a:p>
            <a:endParaRPr lang="en-US" sz="2400" b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800077" lvl="1" indent="-342900">
              <a:buFont typeface="Wingdings" charset="2"/>
              <a:buChar char="Ø"/>
            </a:pPr>
            <a:endParaRPr lang="en-US" sz="2400" i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800077" lvl="1" indent="-342900">
              <a:buFontTx/>
              <a:buChar char="-"/>
            </a:pPr>
            <a:endParaRPr lang="en-US" sz="2000" i="1" u="sng" dirty="0">
              <a:solidFill>
                <a:srgbClr val="FF0000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475482" y="692696"/>
            <a:ext cx="808990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539552" y="187259"/>
            <a:ext cx="8229600" cy="41805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sym typeface="Trebuchet MS Bold" charset="0"/>
              </a:rPr>
              <a:t>Next steps – Support to NTTGs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2512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107504" y="2780928"/>
            <a:ext cx="8382000" cy="57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/>
              <a:t>Thank you for your attention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9561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773858" y="1041655"/>
            <a:ext cx="7632848" cy="40435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475482" y="692696"/>
            <a:ext cx="808990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pPr marL="0" marR="0" lvl="0" indent="0" algn="l" defTabSz="9143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</a:endParaRPr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475482" y="187259"/>
            <a:ext cx="8229600" cy="418058"/>
          </a:xfrm>
        </p:spPr>
        <p:txBody>
          <a:bodyPr/>
          <a:lstStyle/>
          <a:p>
            <a:r>
              <a:rPr lang="en-US" sz="2400" b="1" dirty="0" smtClean="0">
                <a:solidFill>
                  <a:srgbClr val="336699"/>
                </a:solidFill>
                <a:latin typeface="Trebuchet MS Bold" charset="0"/>
                <a:sym typeface="Trebuchet MS Bold" charset="0"/>
              </a:rPr>
              <a:t>Rationale of the STAS MCCM</a:t>
            </a:r>
            <a:endParaRPr lang="en-GB" sz="2400" dirty="0">
              <a:solidFill>
                <a:srgbClr val="336699"/>
              </a:solidFill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475482" y="6443608"/>
            <a:ext cx="684076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V="1">
            <a:off x="463575" y="6792567"/>
            <a:ext cx="6848697" cy="2744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pic>
        <p:nvPicPr>
          <p:cNvPr id="10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062680"/>
            <a:ext cx="1383594" cy="795320"/>
          </a:xfrm>
          <a:prstGeom prst="rect">
            <a:avLst/>
          </a:prstGeom>
        </p:spPr>
      </p:pic>
      <p:pic>
        <p:nvPicPr>
          <p:cNvPr id="12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6508365"/>
            <a:ext cx="5829300" cy="257175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09637" y="829450"/>
            <a:ext cx="8382000" cy="57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b="1" i="1" dirty="0" smtClean="0"/>
              <a:t>Main objective: </a:t>
            </a:r>
          </a:p>
          <a:p>
            <a:pPr marL="0" indent="0" algn="just">
              <a:buNone/>
            </a:pPr>
            <a:r>
              <a:rPr lang="en-US" sz="2000" dirty="0" smtClean="0"/>
              <a:t>Transition from </a:t>
            </a:r>
            <a:r>
              <a:rPr lang="en-US" sz="2000" dirty="0"/>
              <a:t>GGRETA project-driven cooperation in the study and characterization of STAS to </a:t>
            </a:r>
            <a:r>
              <a:rPr lang="en-US" sz="2000" dirty="0" smtClean="0"/>
              <a:t>institutionalized cooperation </a:t>
            </a:r>
            <a:r>
              <a:rPr lang="en-US" sz="2000" dirty="0"/>
              <a:t>among the STAS countries, beyond the life of the </a:t>
            </a:r>
            <a:r>
              <a:rPr lang="en-US" sz="2000" dirty="0" smtClean="0"/>
              <a:t>project.</a:t>
            </a:r>
          </a:p>
          <a:p>
            <a:pPr marL="0" indent="0" algn="just">
              <a:buNone/>
            </a:pPr>
            <a:endParaRPr lang="en-US" sz="2000" b="1" dirty="0"/>
          </a:p>
          <a:p>
            <a:pPr marL="0" indent="0" algn="just">
              <a:buNone/>
            </a:pPr>
            <a:r>
              <a:rPr lang="fr-FR" sz="2000" i="1" dirty="0"/>
              <a:t> </a:t>
            </a:r>
            <a:r>
              <a:rPr lang="fr-FR" sz="2000" b="1" i="1" dirty="0" smtClean="0"/>
              <a:t>Short-</a:t>
            </a:r>
            <a:r>
              <a:rPr lang="fr-FR" sz="2000" b="1" i="1" dirty="0" err="1" smtClean="0"/>
              <a:t>term</a:t>
            </a:r>
            <a:r>
              <a:rPr lang="fr-FR" sz="2000" b="1" i="1" dirty="0" smtClean="0"/>
              <a:t>: </a:t>
            </a:r>
          </a:p>
          <a:p>
            <a:pPr algn="just">
              <a:buFontTx/>
              <a:buChar char="-"/>
            </a:pPr>
            <a:r>
              <a:rPr lang="en-US" sz="2000" dirty="0" smtClean="0"/>
              <a:t>Institutionalize </a:t>
            </a:r>
            <a:r>
              <a:rPr lang="en-US" sz="2000" dirty="0"/>
              <a:t>the collection and exchange of comparable/compatible data and information among the STAS countries, for the purpose of augmenting and maintaining the </a:t>
            </a:r>
            <a:r>
              <a:rPr lang="en-US" sz="2000" dirty="0" smtClean="0"/>
              <a:t>IMS</a:t>
            </a:r>
          </a:p>
          <a:p>
            <a:pPr algn="just">
              <a:buFontTx/>
              <a:buChar char="-"/>
            </a:pPr>
            <a:endParaRPr lang="en-US" sz="2000" dirty="0"/>
          </a:p>
          <a:p>
            <a:pPr marL="0" indent="0" algn="just">
              <a:buNone/>
            </a:pPr>
            <a:r>
              <a:rPr lang="en-US" sz="2000" b="1" i="1" dirty="0" smtClean="0"/>
              <a:t>Long-term:</a:t>
            </a:r>
          </a:p>
          <a:p>
            <a:pPr algn="just">
              <a:buFontTx/>
              <a:buChar char="-"/>
            </a:pPr>
            <a:r>
              <a:rPr lang="en-US" sz="2000" dirty="0"/>
              <a:t>E</a:t>
            </a:r>
            <a:r>
              <a:rPr lang="en-US" sz="2000" dirty="0" smtClean="0"/>
              <a:t>xpand </a:t>
            </a:r>
            <a:r>
              <a:rPr lang="en-US" sz="2000" dirty="0"/>
              <a:t>from data collection and exchange to joint strategizing and advising STAS countries on management issues of the STAS groundwater </a:t>
            </a:r>
            <a:r>
              <a:rPr lang="en-US" sz="2000" dirty="0" smtClean="0"/>
              <a:t>resources</a:t>
            </a:r>
          </a:p>
          <a:p>
            <a:pPr algn="ctr">
              <a:buFontTx/>
              <a:buChar char="-"/>
            </a:pPr>
            <a:endParaRPr lang="en-US" sz="2000" dirty="0" smtClean="0"/>
          </a:p>
          <a:p>
            <a:pPr algn="ctr">
              <a:buFontTx/>
              <a:buChar char="-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06872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773858" y="1041655"/>
            <a:ext cx="7632848" cy="40435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475482" y="692696"/>
            <a:ext cx="808990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pPr marL="0" marR="0" lvl="0" indent="0" algn="l" defTabSz="9143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</a:endParaRPr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475482" y="187259"/>
            <a:ext cx="8229600" cy="418058"/>
          </a:xfrm>
        </p:spPr>
        <p:txBody>
          <a:bodyPr/>
          <a:lstStyle/>
          <a:p>
            <a:r>
              <a:rPr lang="en-US" sz="2400" b="1" dirty="0" smtClean="0">
                <a:solidFill>
                  <a:srgbClr val="336699"/>
                </a:solidFill>
                <a:latin typeface="Trebuchet MS Bold" charset="0"/>
                <a:sym typeface="Trebuchet MS Bold" charset="0"/>
              </a:rPr>
              <a:t>Value added of an MCCM</a:t>
            </a:r>
            <a:endParaRPr lang="en-GB" sz="2400" dirty="0">
              <a:solidFill>
                <a:srgbClr val="336699"/>
              </a:solidFill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475482" y="6443608"/>
            <a:ext cx="684076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V="1">
            <a:off x="463575" y="6792567"/>
            <a:ext cx="6848697" cy="2744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pic>
        <p:nvPicPr>
          <p:cNvPr id="10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062680"/>
            <a:ext cx="1383594" cy="795320"/>
          </a:xfrm>
          <a:prstGeom prst="rect">
            <a:avLst/>
          </a:prstGeom>
        </p:spPr>
      </p:pic>
      <p:pic>
        <p:nvPicPr>
          <p:cNvPr id="12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6508365"/>
            <a:ext cx="5829300" cy="257175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56289" y="1224379"/>
            <a:ext cx="8382000" cy="4399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b="1" i="1" dirty="0"/>
              <a:t> </a:t>
            </a:r>
            <a:r>
              <a:rPr lang="en-US" sz="2800" b="1" i="1" dirty="0" smtClean="0"/>
              <a:t>A </a:t>
            </a:r>
            <a:r>
              <a:rPr lang="en-US" sz="2800" b="1" i="1" dirty="0"/>
              <a:t>MCCM would bring in </a:t>
            </a:r>
            <a:r>
              <a:rPr lang="en-US" sz="2800" b="1" i="1" dirty="0" smtClean="0"/>
              <a:t>the following</a:t>
            </a:r>
            <a:r>
              <a:rPr lang="en-US" sz="2800" b="1" i="1" dirty="0"/>
              <a:t>, which the countries alone could not</a:t>
            </a:r>
            <a:r>
              <a:rPr lang="en-US" sz="2800" b="1" i="1" dirty="0" smtClean="0"/>
              <a:t>:</a:t>
            </a:r>
          </a:p>
          <a:p>
            <a:pPr marL="0" indent="0" algn="just">
              <a:buNone/>
            </a:pPr>
            <a:endParaRPr lang="en-US" sz="2800" b="1" i="1" dirty="0"/>
          </a:p>
          <a:p>
            <a:pPr marL="400050" lvl="1" indent="0" algn="just">
              <a:buNone/>
            </a:pPr>
            <a:r>
              <a:rPr lang="en-US" dirty="0"/>
              <a:t>• a STAS vision/perspective</a:t>
            </a:r>
          </a:p>
          <a:p>
            <a:pPr marL="400050" lvl="1" indent="0" algn="just">
              <a:buNone/>
            </a:pPr>
            <a:r>
              <a:rPr lang="en-US" dirty="0"/>
              <a:t>• consistency of direction and purpose of domestic STAS-relevant action</a:t>
            </a:r>
          </a:p>
          <a:p>
            <a:pPr marL="400050" lvl="1" indent="0" algn="just">
              <a:buNone/>
            </a:pPr>
            <a:r>
              <a:rPr lang="en-US" dirty="0"/>
              <a:t>• joint control of the flow of data and information feeding the </a:t>
            </a:r>
            <a:r>
              <a:rPr lang="en-US" dirty="0" smtClean="0"/>
              <a:t>IMS.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887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773858" y="1041655"/>
            <a:ext cx="7632848" cy="40435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475482" y="692696"/>
            <a:ext cx="808990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pPr marL="0" marR="0" lvl="0" indent="0" algn="l" defTabSz="9143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</a:endParaRPr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475482" y="187259"/>
            <a:ext cx="8229600" cy="418058"/>
          </a:xfrm>
        </p:spPr>
        <p:txBody>
          <a:bodyPr/>
          <a:lstStyle/>
          <a:p>
            <a:r>
              <a:rPr lang="en-US" sz="2400" b="1" dirty="0" smtClean="0">
                <a:solidFill>
                  <a:srgbClr val="336699"/>
                </a:solidFill>
                <a:latin typeface="Trebuchet MS Bold" charset="0"/>
                <a:sym typeface="Trebuchet MS Bold" charset="0"/>
              </a:rPr>
              <a:t>Way forward in GGRETA Phase 2</a:t>
            </a:r>
            <a:endParaRPr lang="en-GB" sz="2400" dirty="0">
              <a:solidFill>
                <a:srgbClr val="336699"/>
              </a:solidFill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475482" y="6443608"/>
            <a:ext cx="684076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V="1">
            <a:off x="463575" y="6792567"/>
            <a:ext cx="6848697" cy="2744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pic>
        <p:nvPicPr>
          <p:cNvPr id="10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062680"/>
            <a:ext cx="1383594" cy="795320"/>
          </a:xfrm>
          <a:prstGeom prst="rect">
            <a:avLst/>
          </a:prstGeom>
        </p:spPr>
      </p:pic>
      <p:pic>
        <p:nvPicPr>
          <p:cNvPr id="12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6508365"/>
            <a:ext cx="5829300" cy="257175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92824" y="1662930"/>
            <a:ext cx="8555639" cy="4399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 algn="just">
              <a:buNone/>
            </a:pPr>
            <a:r>
              <a:rPr lang="en-US" sz="2400" dirty="0" smtClean="0"/>
              <a:t>• </a:t>
            </a:r>
            <a:r>
              <a:rPr lang="en-US" sz="2400" b="1" i="1" u="sng" dirty="0">
                <a:solidFill>
                  <a:srgbClr val="336699"/>
                </a:solidFill>
              </a:rPr>
              <a:t>AS IN THE FIRST </a:t>
            </a:r>
            <a:r>
              <a:rPr lang="en-US" sz="2400" b="1" i="1" u="sng" dirty="0" smtClean="0">
                <a:solidFill>
                  <a:srgbClr val="336699"/>
                </a:solidFill>
              </a:rPr>
              <a:t>PHASE: </a:t>
            </a:r>
            <a:r>
              <a:rPr lang="en-US" sz="2400" b="1" dirty="0" smtClean="0">
                <a:solidFill>
                  <a:srgbClr val="336699"/>
                </a:solidFill>
              </a:rPr>
              <a:t>Establishment of  3  </a:t>
            </a:r>
            <a:r>
              <a:rPr lang="en-US" sz="2400" b="1" dirty="0">
                <a:solidFill>
                  <a:srgbClr val="336699"/>
                </a:solidFill>
              </a:rPr>
              <a:t>C</a:t>
            </a:r>
            <a:r>
              <a:rPr lang="en-US" sz="2400" b="1" dirty="0" smtClean="0">
                <a:solidFill>
                  <a:srgbClr val="336699"/>
                </a:solidFill>
              </a:rPr>
              <a:t>ountries Teams composed by National Transboundary Technical Groups (</a:t>
            </a:r>
            <a:r>
              <a:rPr lang="en-US" sz="2400" b="1" dirty="0" smtClean="0">
                <a:solidFill>
                  <a:srgbClr val="FF0000"/>
                </a:solidFill>
              </a:rPr>
              <a:t>NTTGs</a:t>
            </a:r>
            <a:r>
              <a:rPr lang="en-US" sz="2400" b="1" dirty="0" smtClean="0">
                <a:solidFill>
                  <a:srgbClr val="336699"/>
                </a:solidFill>
              </a:rPr>
              <a:t>) for</a:t>
            </a:r>
            <a:r>
              <a:rPr lang="en-US" sz="2400" dirty="0" smtClean="0">
                <a:solidFill>
                  <a:srgbClr val="336699"/>
                </a:solidFill>
              </a:rPr>
              <a:t>:</a:t>
            </a:r>
          </a:p>
          <a:p>
            <a:pPr marL="1257300" lvl="2" indent="-457200" algn="just">
              <a:buFontTx/>
              <a:buChar char="-"/>
            </a:pPr>
            <a:r>
              <a:rPr lang="en-US" i="1" dirty="0" smtClean="0">
                <a:solidFill>
                  <a:srgbClr val="336699"/>
                </a:solidFill>
              </a:rPr>
              <a:t>Technical / Scientific / Modelling,</a:t>
            </a:r>
          </a:p>
          <a:p>
            <a:pPr marL="1257300" lvl="2" indent="-457200" algn="just">
              <a:buFontTx/>
              <a:buChar char="-"/>
            </a:pPr>
            <a:r>
              <a:rPr lang="en-US" i="1" dirty="0" smtClean="0">
                <a:solidFill>
                  <a:srgbClr val="336699"/>
                </a:solidFill>
              </a:rPr>
              <a:t>Legal and institutional component,</a:t>
            </a:r>
          </a:p>
          <a:p>
            <a:pPr marL="1257300" lvl="2" indent="-457200" algn="just">
              <a:buFontTx/>
              <a:buChar char="-"/>
            </a:pPr>
            <a:r>
              <a:rPr lang="en-US" i="1" dirty="0" smtClean="0">
                <a:solidFill>
                  <a:srgbClr val="336699"/>
                </a:solidFill>
              </a:rPr>
              <a:t>Gender component.</a:t>
            </a:r>
          </a:p>
          <a:p>
            <a:pPr marL="400050" lvl="1" indent="0" algn="just">
              <a:buNone/>
            </a:pPr>
            <a:endParaRPr lang="en-US" sz="2400" dirty="0"/>
          </a:p>
          <a:p>
            <a:pPr marL="400050" lvl="1" indent="0" algn="just">
              <a:buNone/>
            </a:pPr>
            <a:r>
              <a:rPr lang="en-US" sz="2400" dirty="0" smtClean="0"/>
              <a:t> • </a:t>
            </a:r>
            <a:r>
              <a:rPr lang="en-US" sz="2400" b="1" dirty="0" smtClean="0"/>
              <a:t>Establishment of a </a:t>
            </a:r>
            <a:r>
              <a:rPr lang="en-US" sz="2400" b="1" dirty="0" smtClean="0">
                <a:solidFill>
                  <a:srgbClr val="00B050"/>
                </a:solidFill>
              </a:rPr>
              <a:t>W</a:t>
            </a:r>
            <a:r>
              <a:rPr lang="en-US" sz="2400" b="1" dirty="0" smtClean="0"/>
              <a:t>orking </a:t>
            </a:r>
            <a:r>
              <a:rPr lang="en-US" sz="2400" b="1" dirty="0" smtClean="0">
                <a:solidFill>
                  <a:srgbClr val="00B050"/>
                </a:solidFill>
              </a:rPr>
              <a:t>G</a:t>
            </a:r>
            <a:r>
              <a:rPr lang="en-US" sz="2400" b="1" dirty="0" smtClean="0"/>
              <a:t>roup for the </a:t>
            </a:r>
          </a:p>
          <a:p>
            <a:pPr marL="400050" lvl="1" indent="0" algn="just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</a:t>
            </a:r>
            <a:r>
              <a:rPr lang="en-US" sz="2400" dirty="0" smtClean="0"/>
              <a:t>Multi-Country Cooperation Mechanism (</a:t>
            </a:r>
            <a:r>
              <a:rPr lang="en-US" sz="2400" b="1" dirty="0" smtClean="0">
                <a:solidFill>
                  <a:srgbClr val="00B050"/>
                </a:solidFill>
              </a:rPr>
              <a:t>MCCM</a:t>
            </a:r>
            <a:r>
              <a:rPr lang="en-US" sz="2400" dirty="0" smtClean="0"/>
              <a:t>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84611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472395" y="692696"/>
            <a:ext cx="808990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pPr marL="0" marR="0" lvl="0" indent="0" algn="l" defTabSz="9143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</a:endParaRPr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484302" y="131850"/>
            <a:ext cx="8229600" cy="418058"/>
          </a:xfrm>
        </p:spPr>
        <p:txBody>
          <a:bodyPr/>
          <a:lstStyle/>
          <a:p>
            <a:r>
              <a:rPr lang="en-US" sz="2400" b="1" dirty="0" smtClean="0">
                <a:solidFill>
                  <a:srgbClr val="336699"/>
                </a:solidFill>
                <a:latin typeface="Trebuchet MS Bold" charset="0"/>
                <a:sym typeface="Trebuchet MS Bold" charset="0"/>
              </a:rPr>
              <a:t>GGRETA Phase 2 – Organizational Chart</a:t>
            </a:r>
            <a:endParaRPr lang="en-GB" sz="2400" dirty="0">
              <a:solidFill>
                <a:srgbClr val="336699"/>
              </a:solidFill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75482" y="692696"/>
            <a:ext cx="808990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grpSp>
        <p:nvGrpSpPr>
          <p:cNvPr id="13" name="Groupe 108"/>
          <p:cNvGrpSpPr/>
          <p:nvPr/>
        </p:nvGrpSpPr>
        <p:grpSpPr>
          <a:xfrm>
            <a:off x="136187" y="827831"/>
            <a:ext cx="8768812" cy="5725369"/>
            <a:chOff x="136187" y="827831"/>
            <a:chExt cx="8768812" cy="5725369"/>
          </a:xfrm>
        </p:grpSpPr>
        <p:grpSp>
          <p:nvGrpSpPr>
            <p:cNvPr id="16" name="Groupe 109"/>
            <p:cNvGrpSpPr/>
            <p:nvPr/>
          </p:nvGrpSpPr>
          <p:grpSpPr>
            <a:xfrm>
              <a:off x="136187" y="827831"/>
              <a:ext cx="8768812" cy="5725369"/>
              <a:chOff x="136186" y="827831"/>
              <a:chExt cx="8768812" cy="5725369"/>
            </a:xfrm>
          </p:grpSpPr>
          <p:sp>
            <p:nvSpPr>
              <p:cNvPr id="32" name="ZoneTexte 126"/>
              <p:cNvSpPr txBox="1">
                <a:spLocks noChangeArrowheads="1"/>
              </p:cNvSpPr>
              <p:nvPr/>
            </p:nvSpPr>
            <p:spPr bwMode="auto">
              <a:xfrm>
                <a:off x="917627" y="849395"/>
                <a:ext cx="1609118" cy="5716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mbria" charset="0"/>
                  </a:rPr>
                  <a:t>BOTSWANA</a:t>
                </a:r>
                <a:endParaRPr kumimoji="0" lang="fr-FR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ヒラギノ角ゴ Pro W3" pitchFamily="4" charset="-128"/>
                </a:endParaRPr>
              </a:p>
            </p:txBody>
          </p:sp>
          <p:grpSp>
            <p:nvGrpSpPr>
              <p:cNvPr id="33" name="Groupe 9"/>
              <p:cNvGrpSpPr>
                <a:grpSpLocks/>
              </p:cNvGrpSpPr>
              <p:nvPr/>
            </p:nvGrpSpPr>
            <p:grpSpPr bwMode="auto">
              <a:xfrm>
                <a:off x="875194" y="1466733"/>
                <a:ext cx="1772752" cy="1152662"/>
                <a:chOff x="4402" y="4514"/>
                <a:chExt cx="10179" cy="4979"/>
              </a:xfrm>
            </p:grpSpPr>
            <p:sp>
              <p:nvSpPr>
                <p:cNvPr id="68" name="Rectangle 64"/>
                <p:cNvSpPr>
                  <a:spLocks noChangeArrowheads="1"/>
                </p:cNvSpPr>
                <p:nvPr/>
              </p:nvSpPr>
              <p:spPr bwMode="auto">
                <a:xfrm>
                  <a:off x="4427" y="4514"/>
                  <a:ext cx="10154" cy="4945"/>
                </a:xfrm>
                <a:prstGeom prst="rect">
                  <a:avLst/>
                </a:prstGeom>
                <a:solidFill>
                  <a:srgbClr val="1F497D"/>
                </a:solidFill>
                <a:ln w="2540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4" charset="0"/>
                    <a:ea typeface="Times New Roman" pitchFamily="4" charset="0"/>
                  </a:endParaRPr>
                </a:p>
              </p:txBody>
            </p:sp>
            <p:sp>
              <p:nvSpPr>
                <p:cNvPr id="69" name="Rectangle 65"/>
                <p:cNvSpPr>
                  <a:spLocks noChangeArrowheads="1"/>
                </p:cNvSpPr>
                <p:nvPr/>
              </p:nvSpPr>
              <p:spPr bwMode="auto">
                <a:xfrm>
                  <a:off x="4402" y="4550"/>
                  <a:ext cx="10154" cy="49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3810" tIns="3810" rIns="3810" bIns="381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288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Mr </a:t>
                  </a:r>
                  <a:r>
                    <a:rPr kumimoji="0" lang="en-US" sz="1200" b="1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Thato</a:t>
                  </a: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 </a:t>
                  </a:r>
                  <a:r>
                    <a:rPr kumimoji="0" lang="en-US" sz="1200" b="1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Raphaka</a:t>
                  </a:r>
                  <a:r>
                    <a:rPr kumimoji="0" lang="en-US" sz="1200" b="1" i="0" u="none" strike="noStrike" kern="0" cap="none" spc="0" normalizeH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 </a:t>
                  </a:r>
                  <a:endPara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mbria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288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 </a:t>
                  </a:r>
                  <a:r>
                    <a:rPr kumimoji="0" lang="en-US" sz="10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Permanent Secretary</a:t>
                  </a: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288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Ministry of </a:t>
                  </a:r>
                  <a:r>
                    <a:rPr lang="en-US" sz="1000" i="1" kern="0" noProof="0" dirty="0">
                      <a:solidFill>
                        <a:srgbClr val="FFFF00"/>
                      </a:solidFill>
                      <a:latin typeface="Calibri"/>
                      <a:ea typeface="Cambria" charset="0"/>
                    </a:rPr>
                    <a:t>L</a:t>
                  </a:r>
                  <a:r>
                    <a:rPr lang="en-US" sz="1000" i="1" kern="0" dirty="0" smtClean="0">
                      <a:solidFill>
                        <a:srgbClr val="FFFF00"/>
                      </a:solidFill>
                      <a:latin typeface="Calibri"/>
                      <a:ea typeface="Cambria" charset="0"/>
                    </a:rPr>
                    <a:t>and Management, Water and Sanitation Services</a:t>
                  </a:r>
                  <a:endPara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Calibri"/>
                    <a:ea typeface="ヒラギノ角ゴ Pro W3" pitchFamily="4" charset="-128"/>
                  </a:endParaRPr>
                </a:p>
              </p:txBody>
            </p:sp>
          </p:grpSp>
          <p:grpSp>
            <p:nvGrpSpPr>
              <p:cNvPr id="34" name="Groupe 10"/>
              <p:cNvGrpSpPr>
                <a:grpSpLocks/>
              </p:cNvGrpSpPr>
              <p:nvPr/>
            </p:nvGrpSpPr>
            <p:grpSpPr bwMode="auto">
              <a:xfrm>
                <a:off x="1044928" y="2858482"/>
                <a:ext cx="1446102" cy="998063"/>
                <a:chOff x="5215" y="11874"/>
                <a:chExt cx="9310" cy="6476"/>
              </a:xfrm>
            </p:grpSpPr>
            <p:sp>
              <p:nvSpPr>
                <p:cNvPr id="66" name="Rectangle 62"/>
                <p:cNvSpPr>
                  <a:spLocks noChangeArrowheads="1"/>
                </p:cNvSpPr>
                <p:nvPr/>
              </p:nvSpPr>
              <p:spPr bwMode="auto">
                <a:xfrm>
                  <a:off x="5215" y="11874"/>
                  <a:ext cx="9310" cy="5870"/>
                </a:xfrm>
                <a:prstGeom prst="rect">
                  <a:avLst/>
                </a:prstGeom>
                <a:solidFill>
                  <a:srgbClr val="4F81BD"/>
                </a:solidFill>
                <a:ln w="2540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4" charset="0"/>
                    <a:ea typeface="Times New Roman" pitchFamily="4" charset="0"/>
                  </a:endParaRPr>
                </a:p>
              </p:txBody>
            </p:sp>
            <p:sp>
              <p:nvSpPr>
                <p:cNvPr id="67" name="Rectangle 63"/>
                <p:cNvSpPr>
                  <a:spLocks noChangeArrowheads="1"/>
                </p:cNvSpPr>
                <p:nvPr/>
              </p:nvSpPr>
              <p:spPr bwMode="auto">
                <a:xfrm>
                  <a:off x="5215" y="11874"/>
                  <a:ext cx="9310" cy="64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3810" tIns="3810" rIns="3810" bIns="381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25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Mr Piet Kenabatho</a:t>
                  </a:r>
                  <a:endPara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ヒラギノ角ゴ Pro W3" pitchFamily="4" charset="-128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25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University of Botswana</a:t>
                  </a:r>
                  <a:endPara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ヒラギノ角ゴ Pro W3" pitchFamily="4" charset="-128"/>
                  </a:endParaRPr>
                </a:p>
              </p:txBody>
            </p:sp>
          </p:grpSp>
          <p:sp>
            <p:nvSpPr>
              <p:cNvPr id="35" name="ZoneTexte 126"/>
              <p:cNvSpPr txBox="1">
                <a:spLocks noChangeArrowheads="1"/>
              </p:cNvSpPr>
              <p:nvPr/>
            </p:nvSpPr>
            <p:spPr bwMode="auto">
              <a:xfrm rot="16200000">
                <a:off x="-251005" y="1786581"/>
                <a:ext cx="1447839" cy="6734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mbria" charset="0"/>
                  </a:rPr>
                  <a:t>Government</a:t>
                </a:r>
                <a:r>
                  <a:rPr kumimoji="0" lang="fr-FR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mbria" charset="0"/>
                  </a:rPr>
                  <a:t> </a:t>
                </a:r>
                <a:r>
                  <a:rPr kumimoji="0" lang="fr-FR" sz="120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mbria" charset="0"/>
                  </a:rPr>
                  <a:t>Representatives</a:t>
                </a:r>
                <a:endParaRPr kumimoji="0" lang="fr-F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ヒラギノ角ゴ Pro W3" pitchFamily="4" charset="-128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4" charset="0"/>
                  <a:ea typeface="ヒラギノ角ゴ Pro W3" pitchFamily="4" charset="-128"/>
                </a:endParaRPr>
              </a:p>
            </p:txBody>
          </p:sp>
          <p:sp>
            <p:nvSpPr>
              <p:cNvPr id="36" name="ZoneTexte 126"/>
              <p:cNvSpPr txBox="1">
                <a:spLocks noChangeArrowheads="1"/>
              </p:cNvSpPr>
              <p:nvPr/>
            </p:nvSpPr>
            <p:spPr bwMode="auto">
              <a:xfrm rot="16200000">
                <a:off x="-94087" y="3052424"/>
                <a:ext cx="1079015" cy="5754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mbria" charset="0"/>
                  </a:rPr>
                  <a:t>National </a:t>
                </a:r>
                <a:r>
                  <a:rPr kumimoji="0" lang="fr-FR" sz="120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mbria" charset="0"/>
                  </a:rPr>
                  <a:t>Coordinators</a:t>
                </a:r>
                <a:r>
                  <a:rPr kumimoji="0" lang="fr-FR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mbria" charset="0"/>
                  </a:rPr>
                  <a:t>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4" charset="0"/>
                  <a:ea typeface="ヒラギノ角ゴ Pro W3" pitchFamily="4" charset="-128"/>
                </a:endParaRPr>
              </a:p>
            </p:txBody>
          </p:sp>
          <p:sp>
            <p:nvSpPr>
              <p:cNvPr id="37" name="ZoneTexte 126"/>
              <p:cNvSpPr txBox="1">
                <a:spLocks noChangeArrowheads="1"/>
              </p:cNvSpPr>
              <p:nvPr/>
            </p:nvSpPr>
            <p:spPr bwMode="auto">
              <a:xfrm rot="16200000">
                <a:off x="-805677" y="4989016"/>
                <a:ext cx="2460159" cy="505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kern="0" dirty="0" smtClean="0">
                    <a:solidFill>
                      <a:srgbClr val="000000"/>
                    </a:solidFill>
                    <a:latin typeface="Calibri"/>
                    <a:ea typeface="ヒラギノ角ゴ Pro W3" pitchFamily="4" charset="-128"/>
                  </a:rPr>
                  <a:t>National  Transboundary Technical Groups (NTTGs)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4" charset="0"/>
                  <a:ea typeface="ヒラギノ角ゴ Pro W3" pitchFamily="4" charset="-128"/>
                </a:endParaRPr>
              </a:p>
            </p:txBody>
          </p:sp>
          <p:grpSp>
            <p:nvGrpSpPr>
              <p:cNvPr id="38" name="Groupe 9"/>
              <p:cNvGrpSpPr>
                <a:grpSpLocks/>
              </p:cNvGrpSpPr>
              <p:nvPr/>
            </p:nvGrpSpPr>
            <p:grpSpPr bwMode="auto">
              <a:xfrm>
                <a:off x="2971325" y="1455420"/>
                <a:ext cx="1959637" cy="1155490"/>
                <a:chOff x="4737" y="4514"/>
                <a:chExt cx="11253" cy="4991"/>
              </a:xfrm>
            </p:grpSpPr>
            <p:sp>
              <p:nvSpPr>
                <p:cNvPr id="64" name="Rectangle 64"/>
                <p:cNvSpPr>
                  <a:spLocks noChangeArrowheads="1"/>
                </p:cNvSpPr>
                <p:nvPr/>
              </p:nvSpPr>
              <p:spPr bwMode="auto">
                <a:xfrm>
                  <a:off x="4737" y="4599"/>
                  <a:ext cx="11253" cy="4906"/>
                </a:xfrm>
                <a:prstGeom prst="rect">
                  <a:avLst/>
                </a:prstGeom>
                <a:solidFill>
                  <a:srgbClr val="1F497D"/>
                </a:solidFill>
                <a:ln w="2540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4" charset="0"/>
                    <a:ea typeface="Times New Roman" pitchFamily="4" charset="0"/>
                  </a:endParaRPr>
                </a:p>
              </p:txBody>
            </p:sp>
            <p:sp>
              <p:nvSpPr>
                <p:cNvPr id="65" name="Rectangle 65"/>
                <p:cNvSpPr>
                  <a:spLocks noChangeArrowheads="1"/>
                </p:cNvSpPr>
                <p:nvPr/>
              </p:nvSpPr>
              <p:spPr bwMode="auto">
                <a:xfrm>
                  <a:off x="5131" y="4514"/>
                  <a:ext cx="10154" cy="49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3810" tIns="3810" rIns="3810" bIns="381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288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Mr</a:t>
                  </a: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 Abraham </a:t>
                  </a:r>
                  <a:r>
                    <a:rPr kumimoji="0" lang="en-US" sz="1200" b="1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Nehemia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ヒラギノ角ゴ Pro W3" pitchFamily="4" charset="-128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288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  Deputy Permanent Secretary</a:t>
                  </a: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288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Ministry of Agriculture, Water and Forestry</a:t>
                  </a:r>
                  <a:endPara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Calibri"/>
                    <a:ea typeface="ヒラギノ角ゴ Pro W3" pitchFamily="4" charset="-128"/>
                  </a:endParaRPr>
                </a:p>
              </p:txBody>
            </p:sp>
          </p:grpSp>
          <p:grpSp>
            <p:nvGrpSpPr>
              <p:cNvPr id="39" name="Groupe 10"/>
              <p:cNvGrpSpPr>
                <a:grpSpLocks/>
              </p:cNvGrpSpPr>
              <p:nvPr/>
            </p:nvGrpSpPr>
            <p:grpSpPr bwMode="auto">
              <a:xfrm>
                <a:off x="3265097" y="2834241"/>
                <a:ext cx="1457329" cy="998181"/>
                <a:chOff x="6389" y="11790"/>
                <a:chExt cx="9383" cy="6476"/>
              </a:xfrm>
            </p:grpSpPr>
            <p:sp>
              <p:nvSpPr>
                <p:cNvPr id="62" name="Rectangle 62"/>
                <p:cNvSpPr>
                  <a:spLocks noChangeArrowheads="1"/>
                </p:cNvSpPr>
                <p:nvPr/>
              </p:nvSpPr>
              <p:spPr bwMode="auto">
                <a:xfrm>
                  <a:off x="6462" y="12009"/>
                  <a:ext cx="9310" cy="5870"/>
                </a:xfrm>
                <a:prstGeom prst="rect">
                  <a:avLst/>
                </a:prstGeom>
                <a:solidFill>
                  <a:srgbClr val="4F81BD"/>
                </a:solidFill>
                <a:ln w="2540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4" charset="0"/>
                    <a:ea typeface="Times New Roman" pitchFamily="4" charset="0"/>
                  </a:endParaRPr>
                </a:p>
              </p:txBody>
            </p:sp>
            <p:sp>
              <p:nvSpPr>
                <p:cNvPr id="63" name="Rectangle 63"/>
                <p:cNvSpPr>
                  <a:spLocks noChangeArrowheads="1"/>
                </p:cNvSpPr>
                <p:nvPr/>
              </p:nvSpPr>
              <p:spPr bwMode="auto">
                <a:xfrm>
                  <a:off x="6389" y="11790"/>
                  <a:ext cx="9310" cy="64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3810" tIns="3810" rIns="3810" bIns="381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25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Ms Maria Amakali</a:t>
                  </a:r>
                  <a:endParaRPr kumimoji="0" lang="en-US" sz="1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ヒラギノ角ゴ Pro W3" pitchFamily="4" charset="-128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25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Department of Water Affairs and Forestry</a:t>
                  </a:r>
                  <a:endPara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ヒラギノ角ゴ Pro W3" pitchFamily="4" charset="-128"/>
                  </a:endParaRPr>
                </a:p>
              </p:txBody>
            </p:sp>
          </p:grpSp>
          <p:grpSp>
            <p:nvGrpSpPr>
              <p:cNvPr id="40" name="Groupe 9"/>
              <p:cNvGrpSpPr>
                <a:grpSpLocks/>
              </p:cNvGrpSpPr>
              <p:nvPr/>
            </p:nvGrpSpPr>
            <p:grpSpPr bwMode="auto">
              <a:xfrm>
                <a:off x="5224638" y="1466733"/>
                <a:ext cx="1857620" cy="1153134"/>
                <a:chOff x="6023" y="4514"/>
                <a:chExt cx="10667" cy="4981"/>
              </a:xfrm>
            </p:grpSpPr>
            <p:sp>
              <p:nvSpPr>
                <p:cNvPr id="60" name="Rectangle 64"/>
                <p:cNvSpPr>
                  <a:spLocks noChangeArrowheads="1"/>
                </p:cNvSpPr>
                <p:nvPr/>
              </p:nvSpPr>
              <p:spPr bwMode="auto">
                <a:xfrm>
                  <a:off x="6023" y="4550"/>
                  <a:ext cx="10667" cy="4945"/>
                </a:xfrm>
                <a:prstGeom prst="rect">
                  <a:avLst/>
                </a:prstGeom>
                <a:solidFill>
                  <a:srgbClr val="1F497D"/>
                </a:solidFill>
                <a:ln w="2540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4" charset="0"/>
                    <a:ea typeface="Times New Roman" pitchFamily="4" charset="0"/>
                  </a:endParaRPr>
                </a:p>
              </p:txBody>
            </p:sp>
            <p:sp>
              <p:nvSpPr>
                <p:cNvPr id="61" name="Rectangle 65"/>
                <p:cNvSpPr>
                  <a:spLocks noChangeArrowheads="1"/>
                </p:cNvSpPr>
                <p:nvPr/>
              </p:nvSpPr>
              <p:spPr bwMode="auto">
                <a:xfrm>
                  <a:off x="6346" y="4514"/>
                  <a:ext cx="10154" cy="49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3810" tIns="3810" rIns="3810" bIns="381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288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Ms Deborah </a:t>
                  </a:r>
                  <a:r>
                    <a:rPr kumimoji="0" lang="en-US" sz="1200" b="1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Mochotlhi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ヒラギノ角ゴ Pro W3" pitchFamily="4" charset="-128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288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Deputy Director General</a:t>
                  </a: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288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Department of Water &amp; Sanitation</a:t>
                  </a:r>
                  <a:endParaRPr kumimoji="0" lang="en-US" sz="10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Calibri"/>
                    <a:ea typeface="ヒラギノ角ゴ Pro W3" pitchFamily="4" charset="-128"/>
                  </a:endParaRPr>
                </a:p>
              </p:txBody>
            </p:sp>
          </p:grpSp>
          <p:grpSp>
            <p:nvGrpSpPr>
              <p:cNvPr id="41" name="Groupe 10"/>
              <p:cNvGrpSpPr>
                <a:grpSpLocks/>
              </p:cNvGrpSpPr>
              <p:nvPr/>
            </p:nvGrpSpPr>
            <p:grpSpPr bwMode="auto">
              <a:xfrm>
                <a:off x="5280878" y="2858504"/>
                <a:ext cx="1653246" cy="1021181"/>
                <a:chOff x="6302" y="11874"/>
                <a:chExt cx="10644" cy="6626"/>
              </a:xfrm>
            </p:grpSpPr>
            <p:sp>
              <p:nvSpPr>
                <p:cNvPr id="58" name="Rectangle 62"/>
                <p:cNvSpPr>
                  <a:spLocks noChangeArrowheads="1"/>
                </p:cNvSpPr>
                <p:nvPr/>
              </p:nvSpPr>
              <p:spPr bwMode="auto">
                <a:xfrm>
                  <a:off x="6302" y="11874"/>
                  <a:ext cx="10644" cy="5870"/>
                </a:xfrm>
                <a:prstGeom prst="rect">
                  <a:avLst/>
                </a:prstGeom>
                <a:solidFill>
                  <a:srgbClr val="4F81BD"/>
                </a:solidFill>
                <a:ln w="2540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4" charset="0"/>
                    <a:ea typeface="Times New Roman" pitchFamily="4" charset="0"/>
                  </a:endParaRPr>
                </a:p>
              </p:txBody>
            </p:sp>
            <p:sp>
              <p:nvSpPr>
                <p:cNvPr id="59" name="Rectangle 63"/>
                <p:cNvSpPr>
                  <a:spLocks noChangeArrowheads="1"/>
                </p:cNvSpPr>
                <p:nvPr/>
              </p:nvSpPr>
              <p:spPr bwMode="auto">
                <a:xfrm>
                  <a:off x="6969" y="12024"/>
                  <a:ext cx="9310" cy="64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3810" tIns="3810" rIns="3810" bIns="381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25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Mr Kwazikwakhe Majola</a:t>
                  </a: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25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/>
                      <a:ea typeface="Cambria" charset="0"/>
                    </a:rPr>
                    <a:t>Department of Water &amp; Sanitation</a:t>
                  </a:r>
                  <a:endPara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ヒラギノ角ゴ Pro W3" pitchFamily="4" charset="-128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25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itchFamily="4" charset="0"/>
                    <a:ea typeface="ヒラギノ角ゴ Pro W3" pitchFamily="4" charset="-128"/>
                  </a:endParaRPr>
                </a:p>
              </p:txBody>
            </p:sp>
          </p:grpSp>
          <p:sp>
            <p:nvSpPr>
              <p:cNvPr id="42" name="Zone de texte 1073741827"/>
              <p:cNvSpPr txBox="1">
                <a:spLocks noChangeArrowheads="1"/>
              </p:cNvSpPr>
              <p:nvPr/>
            </p:nvSpPr>
            <p:spPr bwMode="auto">
              <a:xfrm rot="16200000">
                <a:off x="4579734" y="5141747"/>
                <a:ext cx="2210998" cy="364335"/>
              </a:xfrm>
              <a:prstGeom prst="rect">
                <a:avLst/>
              </a:prstGeom>
              <a:solidFill>
                <a:srgbClr val="FFC000"/>
              </a:solidFill>
              <a:ln w="6350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ヒラギノ角ゴ Pro W3" pitchFamily="4" charset="-128"/>
                  </a:rPr>
                  <a:t>???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ヒラギノ角ゴ Pro W3" pitchFamily="4" charset="-128"/>
                  </a:rPr>
                  <a:t>(Hydrogeology + Model)</a:t>
                </a:r>
                <a:endPara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ヒラギノ角ゴ Pro W3" pitchFamily="4" charset="-128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4" charset="0"/>
                  <a:ea typeface="Times New Roman" pitchFamily="4" charset="0"/>
                </a:endParaRPr>
              </a:p>
            </p:txBody>
          </p:sp>
          <p:sp>
            <p:nvSpPr>
              <p:cNvPr id="43" name="Zone de texte 1073741829"/>
              <p:cNvSpPr txBox="1">
                <a:spLocks noChangeArrowheads="1"/>
              </p:cNvSpPr>
              <p:nvPr/>
            </p:nvSpPr>
            <p:spPr bwMode="auto">
              <a:xfrm rot="16200000">
                <a:off x="5013944" y="5141685"/>
                <a:ext cx="2210940" cy="364399"/>
              </a:xfrm>
              <a:prstGeom prst="rect">
                <a:avLst/>
              </a:prstGeom>
              <a:solidFill>
                <a:srgbClr val="FBD4B4"/>
              </a:solidFill>
              <a:ln w="6350">
                <a:solidFill>
                  <a:srgbClr val="FBD4B4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Times New Roman" pitchFamily="4" charset="0"/>
                  </a:rPr>
                  <a:t>???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Times New Roman" pitchFamily="4" charset="0"/>
                  </a:rPr>
                  <a:t> (Legal and institutional)</a:t>
                </a:r>
                <a:endPara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ヒラギノ角ゴ Pro W3" pitchFamily="4" charset="-128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4" charset="0"/>
                  <a:ea typeface="Times New Roman" pitchFamily="4" charset="0"/>
                </a:endParaRPr>
              </a:p>
            </p:txBody>
          </p:sp>
          <p:sp>
            <p:nvSpPr>
              <p:cNvPr id="44" name="Ellipse 66"/>
              <p:cNvSpPr>
                <a:spLocks noChangeArrowheads="1"/>
              </p:cNvSpPr>
              <p:nvPr/>
            </p:nvSpPr>
            <p:spPr bwMode="auto">
              <a:xfrm rot="16200000">
                <a:off x="6507703" y="4155904"/>
                <a:ext cx="3773313" cy="1021276"/>
              </a:xfrm>
              <a:prstGeom prst="ellipse">
                <a:avLst/>
              </a:prstGeom>
              <a:noFill/>
              <a:ln w="25400">
                <a:solidFill>
                  <a:srgbClr val="1F497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Calibri"/>
                    <a:ea typeface="Times New Roman" pitchFamily="4" charset="0"/>
                  </a:rPr>
                  <a:t>Project Management Unit (UNESCO)</a:t>
                </a:r>
                <a:endParaRPr kumimoji="0" lang="fr-F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ヒラギノ角ゴ Pro W3" pitchFamily="4" charset="-128"/>
                </a:endParaRPr>
              </a:p>
            </p:txBody>
          </p:sp>
          <p:sp>
            <p:nvSpPr>
              <p:cNvPr id="45" name="Rectangle à coins arrondis 1073741831"/>
              <p:cNvSpPr>
                <a:spLocks noChangeArrowheads="1"/>
              </p:cNvSpPr>
              <p:nvPr/>
            </p:nvSpPr>
            <p:spPr bwMode="auto">
              <a:xfrm>
                <a:off x="733129" y="2779886"/>
                <a:ext cx="6575174" cy="106546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243F60"/>
                </a:solidFill>
                <a:prstDash val="dash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6" name="Rectangle à coins arrondis 1073741835"/>
              <p:cNvSpPr>
                <a:spLocks noChangeArrowheads="1"/>
              </p:cNvSpPr>
              <p:nvPr/>
            </p:nvSpPr>
            <p:spPr bwMode="auto">
              <a:xfrm>
                <a:off x="733128" y="4093040"/>
                <a:ext cx="6575175" cy="2460160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243F60"/>
                </a:solidFill>
                <a:prstDash val="dash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grpSp>
            <p:nvGrpSpPr>
              <p:cNvPr id="47" name="Groupe 1073741846"/>
              <p:cNvGrpSpPr>
                <a:grpSpLocks/>
              </p:cNvGrpSpPr>
              <p:nvPr/>
            </p:nvGrpSpPr>
            <p:grpSpPr bwMode="auto">
              <a:xfrm>
                <a:off x="5638277" y="3765694"/>
                <a:ext cx="946181" cy="463917"/>
                <a:chOff x="0" y="79"/>
                <a:chExt cx="10702" cy="3937"/>
              </a:xfrm>
            </p:grpSpPr>
            <p:cxnSp>
              <p:nvCxnSpPr>
                <p:cNvPr id="54" name="Connecteur droit 1073741847"/>
                <p:cNvCxnSpPr>
                  <a:cxnSpLocks noChangeShapeType="1"/>
                </p:cNvCxnSpPr>
                <p:nvPr/>
              </p:nvCxnSpPr>
              <p:spPr bwMode="auto">
                <a:xfrm>
                  <a:off x="5447" y="79"/>
                  <a:ext cx="0" cy="3937"/>
                </a:xfrm>
                <a:prstGeom prst="line">
                  <a:avLst/>
                </a:prstGeom>
                <a:noFill/>
                <a:ln w="28575">
                  <a:solidFill>
                    <a:srgbClr val="548DD4"/>
                  </a:solidFill>
                  <a:round/>
                  <a:headEnd/>
                  <a:tailEnd/>
                </a:ln>
              </p:spPr>
            </p:cxnSp>
            <p:cxnSp>
              <p:nvCxnSpPr>
                <p:cNvPr id="55" name="Connecteur droit 1073741848"/>
                <p:cNvCxnSpPr>
                  <a:cxnSpLocks noChangeShapeType="1"/>
                </p:cNvCxnSpPr>
                <p:nvPr/>
              </p:nvCxnSpPr>
              <p:spPr bwMode="auto">
                <a:xfrm flipH="1">
                  <a:off x="0" y="1809"/>
                  <a:ext cx="10702" cy="0"/>
                </a:xfrm>
                <a:prstGeom prst="line">
                  <a:avLst/>
                </a:prstGeom>
                <a:noFill/>
                <a:ln w="28575">
                  <a:solidFill>
                    <a:srgbClr val="548DD4"/>
                  </a:solidFill>
                  <a:round/>
                  <a:headEnd/>
                  <a:tailEnd/>
                </a:ln>
              </p:spPr>
            </p:cxnSp>
            <p:cxnSp>
              <p:nvCxnSpPr>
                <p:cNvPr id="56" name="Connecteur droit 1073741849"/>
                <p:cNvCxnSpPr>
                  <a:cxnSpLocks noChangeShapeType="1"/>
                </p:cNvCxnSpPr>
                <p:nvPr/>
              </p:nvCxnSpPr>
              <p:spPr bwMode="auto">
                <a:xfrm>
                  <a:off x="95" y="1809"/>
                  <a:ext cx="0" cy="2128"/>
                </a:xfrm>
                <a:prstGeom prst="line">
                  <a:avLst/>
                </a:prstGeom>
                <a:noFill/>
                <a:ln w="28575">
                  <a:solidFill>
                    <a:srgbClr val="548DD4"/>
                  </a:solidFill>
                  <a:round/>
                  <a:headEnd/>
                  <a:tailEnd/>
                </a:ln>
              </p:spPr>
            </p:cxnSp>
            <p:cxnSp>
              <p:nvCxnSpPr>
                <p:cNvPr id="57" name="Connecteur droit 1073741850"/>
                <p:cNvCxnSpPr>
                  <a:cxnSpLocks noChangeShapeType="1"/>
                </p:cNvCxnSpPr>
                <p:nvPr/>
              </p:nvCxnSpPr>
              <p:spPr bwMode="auto">
                <a:xfrm>
                  <a:off x="10702" y="1714"/>
                  <a:ext cx="0" cy="2127"/>
                </a:xfrm>
                <a:prstGeom prst="line">
                  <a:avLst/>
                </a:prstGeom>
                <a:noFill/>
                <a:ln w="28575">
                  <a:solidFill>
                    <a:srgbClr val="548DD4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48" name="Connecteur droit 1073741851"/>
              <p:cNvCxnSpPr>
                <a:cxnSpLocks noChangeShapeType="1"/>
              </p:cNvCxnSpPr>
              <p:nvPr/>
            </p:nvCxnSpPr>
            <p:spPr bwMode="auto">
              <a:xfrm>
                <a:off x="1725103" y="2611500"/>
                <a:ext cx="0" cy="269371"/>
              </a:xfrm>
              <a:prstGeom prst="line">
                <a:avLst/>
              </a:prstGeom>
              <a:noFill/>
              <a:ln w="28575">
                <a:solidFill>
                  <a:srgbClr val="548DD4"/>
                </a:solidFill>
                <a:round/>
                <a:headEnd/>
                <a:tailEnd/>
              </a:ln>
            </p:spPr>
          </p:cxnSp>
          <p:cxnSp>
            <p:nvCxnSpPr>
              <p:cNvPr id="49" name="Connecteur droit 1073741852"/>
              <p:cNvCxnSpPr>
                <a:cxnSpLocks noChangeShapeType="1"/>
              </p:cNvCxnSpPr>
              <p:nvPr/>
            </p:nvCxnSpPr>
            <p:spPr bwMode="auto">
              <a:xfrm>
                <a:off x="3962399" y="2619395"/>
                <a:ext cx="0" cy="269371"/>
              </a:xfrm>
              <a:prstGeom prst="line">
                <a:avLst/>
              </a:prstGeom>
              <a:noFill/>
              <a:ln w="28575">
                <a:solidFill>
                  <a:srgbClr val="548DD4"/>
                </a:solidFill>
                <a:round/>
                <a:headEnd/>
                <a:tailEnd/>
              </a:ln>
            </p:spPr>
          </p:cxnSp>
          <p:cxnSp>
            <p:nvCxnSpPr>
              <p:cNvPr id="50" name="Connecteur droit 1073741853"/>
              <p:cNvCxnSpPr>
                <a:cxnSpLocks noChangeShapeType="1"/>
              </p:cNvCxnSpPr>
              <p:nvPr/>
            </p:nvCxnSpPr>
            <p:spPr bwMode="auto">
              <a:xfrm>
                <a:off x="6119899" y="2589111"/>
                <a:ext cx="0" cy="269371"/>
              </a:xfrm>
              <a:prstGeom prst="line">
                <a:avLst/>
              </a:prstGeom>
              <a:noFill/>
              <a:ln w="28575">
                <a:solidFill>
                  <a:srgbClr val="548DD4"/>
                </a:solidFill>
                <a:round/>
                <a:headEnd/>
                <a:tailEnd/>
              </a:ln>
            </p:spPr>
          </p:cxnSp>
          <p:sp>
            <p:nvSpPr>
              <p:cNvPr id="51" name="ZoneTexte 126"/>
              <p:cNvSpPr txBox="1">
                <a:spLocks noChangeArrowheads="1"/>
              </p:cNvSpPr>
              <p:nvPr/>
            </p:nvSpPr>
            <p:spPr bwMode="auto">
              <a:xfrm>
                <a:off x="3208335" y="827831"/>
                <a:ext cx="1401105" cy="5716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mbria" charset="0"/>
                  </a:rPr>
                  <a:t>NAMIBIA</a:t>
                </a:r>
                <a:endParaRPr kumimoji="0" lang="fr-FR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ヒラギノ角ゴ Pro W3" pitchFamily="4" charset="-128"/>
                </a:endParaRPr>
              </a:p>
            </p:txBody>
          </p:sp>
          <p:sp>
            <p:nvSpPr>
              <p:cNvPr id="52" name="ZoneTexte 126"/>
              <p:cNvSpPr txBox="1">
                <a:spLocks noChangeArrowheads="1"/>
              </p:cNvSpPr>
              <p:nvPr/>
            </p:nvSpPr>
            <p:spPr bwMode="auto">
              <a:xfrm>
                <a:off x="5345839" y="849395"/>
                <a:ext cx="1709367" cy="5716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mbria" charset="0"/>
                  </a:rPr>
                  <a:t>SOUTH AFRICA</a:t>
                </a:r>
                <a:endParaRPr kumimoji="0" lang="fr-FR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ヒラギノ角ゴ Pro W3" pitchFamily="4" charset="-128"/>
                </a:endParaRPr>
              </a:p>
            </p:txBody>
          </p:sp>
          <p:cxnSp>
            <p:nvCxnSpPr>
              <p:cNvPr id="53" name="Connecteur droit 31747"/>
              <p:cNvCxnSpPr>
                <a:cxnSpLocks noChangeShapeType="1"/>
              </p:cNvCxnSpPr>
              <p:nvPr/>
            </p:nvCxnSpPr>
            <p:spPr bwMode="auto">
              <a:xfrm flipH="1">
                <a:off x="7308303" y="5323120"/>
                <a:ext cx="575418" cy="0"/>
              </a:xfrm>
              <a:prstGeom prst="line">
                <a:avLst/>
              </a:prstGeom>
              <a:noFill/>
              <a:ln w="28575">
                <a:solidFill>
                  <a:srgbClr val="1F497D"/>
                </a:solidFill>
                <a:round/>
                <a:headEnd/>
                <a:tailEnd/>
              </a:ln>
            </p:spPr>
          </p:cxnSp>
        </p:grpSp>
        <p:sp>
          <p:nvSpPr>
            <p:cNvPr id="17" name="Zone de texte 71694"/>
            <p:cNvSpPr txBox="1">
              <a:spLocks noChangeArrowheads="1"/>
            </p:cNvSpPr>
            <p:nvPr/>
          </p:nvSpPr>
          <p:spPr bwMode="auto">
            <a:xfrm rot="16200000">
              <a:off x="5471732" y="5142725"/>
              <a:ext cx="2202786" cy="370476"/>
            </a:xfrm>
            <a:prstGeom prst="rect">
              <a:avLst/>
            </a:prstGeom>
            <a:solidFill>
              <a:srgbClr val="8064A2">
                <a:lumMod val="40000"/>
                <a:lumOff val="60000"/>
              </a:srgbClr>
            </a:solidFill>
            <a:ln w="6350">
              <a:solidFill>
                <a:srgbClr val="8064A2">
                  <a:lumMod val="40000"/>
                  <a:lumOff val="60000"/>
                </a:srgb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Times New Roman" pitchFamily="4" charset="0"/>
                </a:rPr>
                <a:t>???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itchFamily="4" charset="0"/>
                </a:rPr>
                <a:t> (Gender)</a:t>
              </a:r>
              <a:endPara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4" charset="-128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4" charset="0"/>
                <a:ea typeface="Times New Roman" pitchFamily="4" charset="0"/>
              </a:endParaRPr>
            </a:p>
          </p:txBody>
        </p:sp>
        <p:cxnSp>
          <p:nvCxnSpPr>
            <p:cNvPr id="18" name="Connecteur droit 1073741847"/>
            <p:cNvCxnSpPr>
              <a:cxnSpLocks noChangeShapeType="1"/>
            </p:cNvCxnSpPr>
            <p:nvPr/>
          </p:nvCxnSpPr>
          <p:spPr bwMode="auto">
            <a:xfrm>
              <a:off x="3970887" y="3779502"/>
              <a:ext cx="0" cy="463917"/>
            </a:xfrm>
            <a:prstGeom prst="line">
              <a:avLst/>
            </a:prstGeom>
            <a:noFill/>
            <a:ln w="28575">
              <a:solidFill>
                <a:srgbClr val="548DD4"/>
              </a:solidFill>
              <a:round/>
              <a:headEnd/>
              <a:tailEnd/>
            </a:ln>
          </p:spPr>
        </p:cxnSp>
        <p:cxnSp>
          <p:nvCxnSpPr>
            <p:cNvPr id="19" name="Connecteur droit 1073741848"/>
            <p:cNvCxnSpPr>
              <a:cxnSpLocks noChangeShapeType="1"/>
            </p:cNvCxnSpPr>
            <p:nvPr/>
          </p:nvCxnSpPr>
          <p:spPr bwMode="auto">
            <a:xfrm flipH="1">
              <a:off x="3489309" y="3983357"/>
              <a:ext cx="946181" cy="0"/>
            </a:xfrm>
            <a:prstGeom prst="line">
              <a:avLst/>
            </a:prstGeom>
            <a:noFill/>
            <a:ln w="28575">
              <a:solidFill>
                <a:srgbClr val="548DD4"/>
              </a:solidFill>
              <a:round/>
              <a:headEnd/>
              <a:tailEnd/>
            </a:ln>
          </p:spPr>
        </p:cxnSp>
        <p:cxnSp>
          <p:nvCxnSpPr>
            <p:cNvPr id="20" name="Connecteur droit 1073741849"/>
            <p:cNvCxnSpPr>
              <a:cxnSpLocks noChangeShapeType="1"/>
            </p:cNvCxnSpPr>
            <p:nvPr/>
          </p:nvCxnSpPr>
          <p:spPr bwMode="auto">
            <a:xfrm>
              <a:off x="3497708" y="3983357"/>
              <a:ext cx="0" cy="250753"/>
            </a:xfrm>
            <a:prstGeom prst="line">
              <a:avLst/>
            </a:prstGeom>
            <a:noFill/>
            <a:ln w="28575">
              <a:solidFill>
                <a:srgbClr val="548DD4"/>
              </a:solidFill>
              <a:round/>
              <a:headEnd/>
              <a:tailEnd/>
            </a:ln>
          </p:spPr>
        </p:cxnSp>
        <p:cxnSp>
          <p:nvCxnSpPr>
            <p:cNvPr id="21" name="Connecteur droit 1073741850"/>
            <p:cNvCxnSpPr>
              <a:cxnSpLocks noChangeShapeType="1"/>
            </p:cNvCxnSpPr>
            <p:nvPr/>
          </p:nvCxnSpPr>
          <p:spPr bwMode="auto">
            <a:xfrm>
              <a:off x="4435490" y="3972162"/>
              <a:ext cx="0" cy="250635"/>
            </a:xfrm>
            <a:prstGeom prst="line">
              <a:avLst/>
            </a:prstGeom>
            <a:noFill/>
            <a:ln w="28575">
              <a:solidFill>
                <a:srgbClr val="548DD4"/>
              </a:solidFill>
              <a:round/>
              <a:headEnd/>
              <a:tailEnd/>
            </a:ln>
          </p:spPr>
        </p:cxnSp>
        <p:sp>
          <p:nvSpPr>
            <p:cNvPr id="22" name="Zone de texte 1073741827"/>
            <p:cNvSpPr txBox="1">
              <a:spLocks noChangeArrowheads="1"/>
            </p:cNvSpPr>
            <p:nvPr/>
          </p:nvSpPr>
          <p:spPr bwMode="auto">
            <a:xfrm rot="16200000">
              <a:off x="2420155" y="5131470"/>
              <a:ext cx="2212969" cy="364335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ヒラギノ角ゴ Pro W3" pitchFamily="4" charset="-128"/>
                </a:rPr>
                <a:t>???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ヒラギノ角ゴ Pro W3" pitchFamily="4" charset="-128"/>
                </a:rPr>
                <a:t>(Hydrogeology + Model)</a:t>
              </a:r>
              <a:endPara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4" charset="-128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4" charset="0"/>
                <a:ea typeface="Times New Roman" pitchFamily="4" charset="0"/>
              </a:endParaRPr>
            </a:p>
          </p:txBody>
        </p:sp>
        <p:sp>
          <p:nvSpPr>
            <p:cNvPr id="23" name="Zone de texte 1073741829"/>
            <p:cNvSpPr txBox="1">
              <a:spLocks noChangeArrowheads="1"/>
            </p:cNvSpPr>
            <p:nvPr/>
          </p:nvSpPr>
          <p:spPr bwMode="auto">
            <a:xfrm rot="16200000">
              <a:off x="2862883" y="5131436"/>
              <a:ext cx="2212969" cy="364399"/>
            </a:xfrm>
            <a:prstGeom prst="rect">
              <a:avLst/>
            </a:prstGeom>
            <a:solidFill>
              <a:srgbClr val="FBD4B4"/>
            </a:solidFill>
            <a:ln w="6350">
              <a:solidFill>
                <a:srgbClr val="FBD4B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Times New Roman" pitchFamily="4" charset="0"/>
                </a:rPr>
                <a:t>???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itchFamily="4" charset="0"/>
                </a:rPr>
                <a:t> (Legal and institutional)</a:t>
              </a:r>
              <a:endPara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4" charset="-128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4" charset="0"/>
                <a:ea typeface="Times New Roman" pitchFamily="4" charset="0"/>
              </a:endParaRPr>
            </a:p>
          </p:txBody>
        </p:sp>
        <p:sp>
          <p:nvSpPr>
            <p:cNvPr id="24" name="Zone de texte 71694"/>
            <p:cNvSpPr txBox="1">
              <a:spLocks noChangeArrowheads="1"/>
            </p:cNvSpPr>
            <p:nvPr/>
          </p:nvSpPr>
          <p:spPr bwMode="auto">
            <a:xfrm rot="16200000">
              <a:off x="3333987" y="5125689"/>
              <a:ext cx="2200027" cy="370476"/>
            </a:xfrm>
            <a:prstGeom prst="rect">
              <a:avLst/>
            </a:prstGeom>
            <a:solidFill>
              <a:srgbClr val="8064A2">
                <a:lumMod val="40000"/>
                <a:lumOff val="60000"/>
              </a:srgbClr>
            </a:solidFill>
            <a:ln w="6350">
              <a:solidFill>
                <a:srgbClr val="8064A2">
                  <a:lumMod val="40000"/>
                  <a:lumOff val="60000"/>
                </a:srgb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Times New Roman" pitchFamily="4" charset="0"/>
                </a:rPr>
                <a:t>???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itchFamily="4" charset="0"/>
                </a:rPr>
                <a:t> (Gender)</a:t>
              </a:r>
              <a:endPara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4" charset="-128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4" charset="0"/>
                <a:ea typeface="Times New Roman" pitchFamily="4" charset="0"/>
              </a:endParaRPr>
            </a:p>
          </p:txBody>
        </p:sp>
        <p:cxnSp>
          <p:nvCxnSpPr>
            <p:cNvPr id="25" name="Connecteur droit 1073741847"/>
            <p:cNvCxnSpPr>
              <a:cxnSpLocks noChangeShapeType="1"/>
            </p:cNvCxnSpPr>
            <p:nvPr/>
          </p:nvCxnSpPr>
          <p:spPr bwMode="auto">
            <a:xfrm>
              <a:off x="1745197" y="3754499"/>
              <a:ext cx="0" cy="463917"/>
            </a:xfrm>
            <a:prstGeom prst="line">
              <a:avLst/>
            </a:prstGeom>
            <a:noFill/>
            <a:ln w="28575">
              <a:solidFill>
                <a:srgbClr val="548DD4"/>
              </a:solidFill>
              <a:round/>
              <a:headEnd/>
              <a:tailEnd/>
            </a:ln>
          </p:spPr>
        </p:cxnSp>
        <p:cxnSp>
          <p:nvCxnSpPr>
            <p:cNvPr id="26" name="Connecteur droit 1073741848"/>
            <p:cNvCxnSpPr>
              <a:cxnSpLocks noChangeShapeType="1"/>
            </p:cNvCxnSpPr>
            <p:nvPr/>
          </p:nvCxnSpPr>
          <p:spPr bwMode="auto">
            <a:xfrm flipH="1">
              <a:off x="1263619" y="3958354"/>
              <a:ext cx="946181" cy="0"/>
            </a:xfrm>
            <a:prstGeom prst="line">
              <a:avLst/>
            </a:prstGeom>
            <a:noFill/>
            <a:ln w="28575">
              <a:solidFill>
                <a:srgbClr val="548DD4"/>
              </a:solidFill>
              <a:round/>
              <a:headEnd/>
              <a:tailEnd/>
            </a:ln>
          </p:spPr>
        </p:cxnSp>
        <p:cxnSp>
          <p:nvCxnSpPr>
            <p:cNvPr id="27" name="Connecteur droit 1073741849"/>
            <p:cNvCxnSpPr>
              <a:cxnSpLocks noChangeShapeType="1"/>
            </p:cNvCxnSpPr>
            <p:nvPr/>
          </p:nvCxnSpPr>
          <p:spPr bwMode="auto">
            <a:xfrm>
              <a:off x="1272018" y="3958354"/>
              <a:ext cx="0" cy="250753"/>
            </a:xfrm>
            <a:prstGeom prst="line">
              <a:avLst/>
            </a:prstGeom>
            <a:noFill/>
            <a:ln w="28575">
              <a:solidFill>
                <a:srgbClr val="548DD4"/>
              </a:solidFill>
              <a:round/>
              <a:headEnd/>
              <a:tailEnd/>
            </a:ln>
          </p:spPr>
        </p:cxnSp>
        <p:cxnSp>
          <p:nvCxnSpPr>
            <p:cNvPr id="28" name="Connecteur droit 1073741850"/>
            <p:cNvCxnSpPr>
              <a:cxnSpLocks noChangeShapeType="1"/>
            </p:cNvCxnSpPr>
            <p:nvPr/>
          </p:nvCxnSpPr>
          <p:spPr bwMode="auto">
            <a:xfrm>
              <a:off x="2209800" y="3947159"/>
              <a:ext cx="0" cy="250635"/>
            </a:xfrm>
            <a:prstGeom prst="line">
              <a:avLst/>
            </a:prstGeom>
            <a:noFill/>
            <a:ln w="28575">
              <a:solidFill>
                <a:srgbClr val="548DD4"/>
              </a:solidFill>
              <a:round/>
              <a:headEnd/>
              <a:tailEnd/>
            </a:ln>
          </p:spPr>
        </p:cxnSp>
        <p:sp>
          <p:nvSpPr>
            <p:cNvPr id="29" name="Zone de texte 1073741827"/>
            <p:cNvSpPr txBox="1">
              <a:spLocks noChangeArrowheads="1"/>
            </p:cNvSpPr>
            <p:nvPr/>
          </p:nvSpPr>
          <p:spPr bwMode="auto">
            <a:xfrm rot="16200000">
              <a:off x="188628" y="5141179"/>
              <a:ext cx="2193549" cy="364335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ヒラギノ角ゴ Pro W3" pitchFamily="4" charset="-128"/>
                </a:rPr>
                <a:t>???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ヒラギノ角ゴ Pro W3" pitchFamily="4" charset="-128"/>
                </a:rPr>
                <a:t>(Hydrogeology + Model)</a:t>
              </a:r>
              <a:endPara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4" charset="-128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4" charset="0"/>
                <a:ea typeface="Times New Roman" pitchFamily="4" charset="0"/>
              </a:endParaRPr>
            </a:p>
          </p:txBody>
        </p:sp>
        <p:sp>
          <p:nvSpPr>
            <p:cNvPr id="30" name="Zone de texte 1073741829"/>
            <p:cNvSpPr txBox="1">
              <a:spLocks noChangeArrowheads="1"/>
            </p:cNvSpPr>
            <p:nvPr/>
          </p:nvSpPr>
          <p:spPr bwMode="auto">
            <a:xfrm rot="16200000">
              <a:off x="631356" y="5141146"/>
              <a:ext cx="2193549" cy="364399"/>
            </a:xfrm>
            <a:prstGeom prst="rect">
              <a:avLst/>
            </a:prstGeom>
            <a:solidFill>
              <a:srgbClr val="FBD4B4"/>
            </a:solidFill>
            <a:ln w="6350">
              <a:solidFill>
                <a:srgbClr val="FBD4B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Times New Roman" pitchFamily="4" charset="0"/>
                </a:rPr>
                <a:t>???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itchFamily="4" charset="0"/>
                </a:rPr>
                <a:t> (Legal and institutional)</a:t>
              </a:r>
              <a:endPara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4" charset="-128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4" charset="0"/>
                <a:ea typeface="Times New Roman" pitchFamily="4" charset="0"/>
              </a:endParaRPr>
            </a:p>
          </p:txBody>
        </p:sp>
        <p:sp>
          <p:nvSpPr>
            <p:cNvPr id="31" name="Zone de texte 71694"/>
            <p:cNvSpPr txBox="1">
              <a:spLocks noChangeArrowheads="1"/>
            </p:cNvSpPr>
            <p:nvPr/>
          </p:nvSpPr>
          <p:spPr bwMode="auto">
            <a:xfrm rot="16200000">
              <a:off x="1091372" y="5142724"/>
              <a:ext cx="2202784" cy="370476"/>
            </a:xfrm>
            <a:prstGeom prst="rect">
              <a:avLst/>
            </a:prstGeom>
            <a:solidFill>
              <a:srgbClr val="8064A2">
                <a:lumMod val="40000"/>
                <a:lumOff val="60000"/>
              </a:srgbClr>
            </a:solidFill>
            <a:ln w="6350">
              <a:solidFill>
                <a:srgbClr val="8064A2">
                  <a:lumMod val="40000"/>
                  <a:lumOff val="60000"/>
                </a:srgb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Times New Roman" pitchFamily="4" charset="0"/>
                </a:rPr>
                <a:t>???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 pitchFamily="4" charset="0"/>
                </a:rPr>
                <a:t> (Gender)</a:t>
              </a:r>
              <a:endPara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4" charset="-128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4" charset="0"/>
                <a:ea typeface="Times New Roman" pitchFamily="4" charset="0"/>
              </a:endParaRPr>
            </a:p>
          </p:txBody>
        </p:sp>
      </p:grpSp>
      <p:sp>
        <p:nvSpPr>
          <p:cNvPr id="70" name="Ellipse 66"/>
          <p:cNvSpPr>
            <a:spLocks noChangeArrowheads="1"/>
          </p:cNvSpPr>
          <p:nvPr/>
        </p:nvSpPr>
        <p:spPr bwMode="auto">
          <a:xfrm>
            <a:off x="7669852" y="988688"/>
            <a:ext cx="1465275" cy="1320446"/>
          </a:xfrm>
          <a:prstGeom prst="ellipse">
            <a:avLst/>
          </a:prstGeom>
          <a:noFill/>
          <a:ln w="25400">
            <a:solidFill>
              <a:srgbClr val="1F497D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Times New Roman" pitchFamily="4" charset="0"/>
              </a:rPr>
              <a:t>Working</a:t>
            </a:r>
            <a:r>
              <a:rPr kumimoji="0" lang="fr-F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Times New Roman" pitchFamily="4" charset="0"/>
              </a:rPr>
              <a:t> Group for Multi-Country </a:t>
            </a:r>
            <a:r>
              <a:rPr kumimoji="0" lang="fr-FR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Times New Roman" pitchFamily="4" charset="0"/>
              </a:rPr>
              <a:t>Cooperation</a:t>
            </a:r>
            <a:r>
              <a:rPr kumimoji="0" lang="fr-FR" sz="1200" b="1" i="0" u="none" strike="noStrike" kern="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Times New Roman" pitchFamily="4" charset="0"/>
              </a:rPr>
              <a:t> </a:t>
            </a:r>
            <a:r>
              <a:rPr kumimoji="0" lang="fr-FR" sz="1200" b="1" i="0" u="none" strike="noStrike" kern="0" cap="none" spc="0" normalizeH="0" noProof="0" dirty="0" err="1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Times New Roman" pitchFamily="4" charset="0"/>
              </a:rPr>
              <a:t>Mechanism</a:t>
            </a:r>
            <a:endParaRPr kumimoji="0" lang="fr-FR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ヒラギノ角ゴ Pro W3" pitchFamily="4" charset="-128"/>
            </a:endParaRPr>
          </a:p>
        </p:txBody>
      </p:sp>
      <p:sp>
        <p:nvSpPr>
          <p:cNvPr id="71" name="Rectangle à coins arrondis 1073741831"/>
          <p:cNvSpPr>
            <a:spLocks noChangeArrowheads="1"/>
          </p:cNvSpPr>
          <p:nvPr/>
        </p:nvSpPr>
        <p:spPr bwMode="auto">
          <a:xfrm>
            <a:off x="733130" y="1274008"/>
            <a:ext cx="6575174" cy="1415263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243F60"/>
            </a:solidFill>
            <a:prstDash val="dashDot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72" name="Connecteur droit 31747"/>
          <p:cNvCxnSpPr>
            <a:cxnSpLocks noChangeShapeType="1"/>
            <a:endCxn id="72" idx="4"/>
          </p:cNvCxnSpPr>
          <p:nvPr/>
        </p:nvCxnSpPr>
        <p:spPr bwMode="auto">
          <a:xfrm flipV="1">
            <a:off x="8394361" y="2309134"/>
            <a:ext cx="8129" cy="470752"/>
          </a:xfrm>
          <a:prstGeom prst="line">
            <a:avLst/>
          </a:prstGeom>
          <a:noFill/>
          <a:ln w="28575">
            <a:solidFill>
              <a:srgbClr val="1F497D"/>
            </a:solidFill>
            <a:round/>
            <a:headEnd/>
            <a:tailEnd/>
          </a:ln>
        </p:spPr>
      </p:cxnSp>
      <p:cxnSp>
        <p:nvCxnSpPr>
          <p:cNvPr id="73" name="Connecteur droit 31747"/>
          <p:cNvCxnSpPr>
            <a:cxnSpLocks noChangeShapeType="1"/>
          </p:cNvCxnSpPr>
          <p:nvPr/>
        </p:nvCxnSpPr>
        <p:spPr bwMode="auto">
          <a:xfrm flipH="1">
            <a:off x="7357313" y="3357513"/>
            <a:ext cx="575418" cy="0"/>
          </a:xfrm>
          <a:prstGeom prst="line">
            <a:avLst/>
          </a:prstGeom>
          <a:noFill/>
          <a:ln w="28575">
            <a:solidFill>
              <a:srgbClr val="1F497D"/>
            </a:solidFill>
            <a:round/>
            <a:headEnd/>
            <a:tailEnd/>
          </a:ln>
        </p:spPr>
      </p:cxnSp>
      <p:cxnSp>
        <p:nvCxnSpPr>
          <p:cNvPr id="74" name="Connecteur droit 31747"/>
          <p:cNvCxnSpPr>
            <a:cxnSpLocks noChangeShapeType="1"/>
          </p:cNvCxnSpPr>
          <p:nvPr/>
        </p:nvCxnSpPr>
        <p:spPr bwMode="auto">
          <a:xfrm flipH="1">
            <a:off x="7357313" y="1844824"/>
            <a:ext cx="312539" cy="0"/>
          </a:xfrm>
          <a:prstGeom prst="line">
            <a:avLst/>
          </a:prstGeom>
          <a:noFill/>
          <a:ln w="28575">
            <a:solidFill>
              <a:srgbClr val="1F497D"/>
            </a:solidFill>
            <a:round/>
            <a:headEnd/>
            <a:tailEnd/>
          </a:ln>
        </p:spPr>
      </p:cxnSp>
      <p:cxnSp>
        <p:nvCxnSpPr>
          <p:cNvPr id="3" name="Straight Connector 2"/>
          <p:cNvCxnSpPr>
            <a:stCxn id="69" idx="3"/>
            <a:endCxn id="64" idx="1"/>
          </p:cNvCxnSpPr>
          <p:nvPr/>
        </p:nvCxnSpPr>
        <p:spPr bwMode="auto">
          <a:xfrm flipV="1">
            <a:off x="2643593" y="2043005"/>
            <a:ext cx="327733" cy="4226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7030A0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</p:spPr>
      </p:cxnSp>
      <p:cxnSp>
        <p:nvCxnSpPr>
          <p:cNvPr id="5" name="Straight Connector 4"/>
          <p:cNvCxnSpPr>
            <a:endCxn id="62" idx="1"/>
          </p:cNvCxnSpPr>
          <p:nvPr/>
        </p:nvCxnSpPr>
        <p:spPr bwMode="auto">
          <a:xfrm>
            <a:off x="2500880" y="3320384"/>
            <a:ext cx="775556" cy="1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</p:spPr>
      </p:cxnSp>
      <p:cxnSp>
        <p:nvCxnSpPr>
          <p:cNvPr id="75" name="Straight Connector 74"/>
          <p:cNvCxnSpPr>
            <a:stCxn id="62" idx="3"/>
            <a:endCxn id="58" idx="1"/>
          </p:cNvCxnSpPr>
          <p:nvPr/>
        </p:nvCxnSpPr>
        <p:spPr bwMode="auto">
          <a:xfrm flipV="1">
            <a:off x="4722427" y="3310838"/>
            <a:ext cx="558452" cy="9547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</p:spPr>
      </p:cxnSp>
      <p:cxnSp>
        <p:nvCxnSpPr>
          <p:cNvPr id="76" name="Straight Connector 75"/>
          <p:cNvCxnSpPr/>
          <p:nvPr/>
        </p:nvCxnSpPr>
        <p:spPr bwMode="auto">
          <a:xfrm flipV="1">
            <a:off x="4943899" y="2047467"/>
            <a:ext cx="327733" cy="4226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7030A0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93505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467544" y="6237312"/>
            <a:ext cx="808990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459607" y="6681812"/>
            <a:ext cx="8105775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395536" y="6345225"/>
            <a:ext cx="8461151" cy="285750"/>
            <a:chOff x="251520" y="3356992"/>
            <a:chExt cx="8461151" cy="2857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520" y="3356992"/>
              <a:ext cx="6877050" cy="285750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36296" y="3380804"/>
              <a:ext cx="1476375" cy="238125"/>
            </a:xfrm>
            <a:prstGeom prst="rect">
              <a:avLst/>
            </a:prstGeom>
          </p:spPr>
        </p:pic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75482" y="692696"/>
            <a:ext cx="808990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475482" y="85492"/>
            <a:ext cx="8229600" cy="41805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sym typeface="Trebuchet MS Bold" charset="0"/>
              </a:rPr>
              <a:t>National Transboundary Technical Groups (NTTGs)</a:t>
            </a:r>
            <a:endParaRPr lang="en-GB" sz="2000" dirty="0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181273"/>
              </p:ext>
            </p:extLst>
          </p:nvPr>
        </p:nvGraphicFramePr>
        <p:xfrm>
          <a:off x="422960" y="1595380"/>
          <a:ext cx="8381205" cy="40182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0431">
                  <a:extLst>
                    <a:ext uri="{9D8B030D-6E8A-4147-A177-3AD203B41FA5}">
                      <a16:colId xmlns:a16="http://schemas.microsoft.com/office/drawing/2014/main" val="3744528073"/>
                    </a:ext>
                  </a:extLst>
                </a:gridCol>
                <a:gridCol w="6970774">
                  <a:extLst>
                    <a:ext uri="{9D8B030D-6E8A-4147-A177-3AD203B41FA5}">
                      <a16:colId xmlns:a16="http://schemas.microsoft.com/office/drawing/2014/main" val="3916415305"/>
                    </a:ext>
                  </a:extLst>
                </a:gridCol>
              </a:tblGrid>
              <a:tr h="8041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Composition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64" marR="2176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Ideally (not restricted):</a:t>
                      </a:r>
                      <a:endParaRPr lang="fr-FR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1-2 Representatives of the Department of Water Affairs</a:t>
                      </a:r>
                      <a:endParaRPr lang="fr-FR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1-2 Representatives at University or Independent </a:t>
                      </a:r>
                      <a:r>
                        <a:rPr lang="en-US" sz="1600" dirty="0" smtClean="0">
                          <a:effectLst/>
                        </a:rPr>
                        <a:t>consultants</a:t>
                      </a:r>
                    </a:p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alibri" panose="020F0502020204030204" pitchFamily="34" charset="0"/>
                        <a:buNone/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64" marR="21764" marT="0" marB="0"/>
                </a:tc>
                <a:extLst>
                  <a:ext uri="{0D108BD9-81ED-4DB2-BD59-A6C34878D82A}">
                    <a16:rowId xmlns:a16="http://schemas.microsoft.com/office/drawing/2014/main" val="951384688"/>
                  </a:ext>
                </a:extLst>
              </a:tr>
              <a:tr h="26806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Tasks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64" marR="21764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Undertake the “training for trainers” prepared by UNESCO-IHP for the utilization of the modelling platform (FREEWAT platform)</a:t>
                      </a:r>
                      <a:endParaRPr lang="fr-FR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Assist in the preparation of the STAS model in close collaboration with UNESCO-IHP</a:t>
                      </a:r>
                      <a:endParaRPr lang="fr-FR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Liaise with national decision-makers and provide guidance on simulation scenarios to be undertaken</a:t>
                      </a:r>
                      <a:endParaRPr lang="fr-FR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Prepare and deliver national trainings for the utilization of the modelling platform in collaboration with UNESCO-IHP </a:t>
                      </a:r>
                      <a:endParaRPr lang="fr-FR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Report to the Working Group for the establishment of the STAS MCCM through a designated Rapporteur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64" marR="21764" marT="0" marB="0"/>
                </a:tc>
                <a:extLst>
                  <a:ext uri="{0D108BD9-81ED-4DB2-BD59-A6C34878D82A}">
                    <a16:rowId xmlns:a16="http://schemas.microsoft.com/office/drawing/2014/main" val="2548989491"/>
                  </a:ext>
                </a:extLst>
              </a:tr>
            </a:tbl>
          </a:graphicData>
        </a:graphic>
      </p:graphicFrame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1296960" y="908720"/>
            <a:ext cx="707148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fr-F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Transboundary Technical Groups (NTTG) for modelling </a:t>
            </a: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68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467544" y="6237312"/>
            <a:ext cx="808990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459607" y="6681812"/>
            <a:ext cx="8105775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395536" y="6345225"/>
            <a:ext cx="8461151" cy="285750"/>
            <a:chOff x="251520" y="3356992"/>
            <a:chExt cx="8461151" cy="2857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520" y="3356992"/>
              <a:ext cx="6877050" cy="285750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36296" y="3380804"/>
              <a:ext cx="1476375" cy="238125"/>
            </a:xfrm>
            <a:prstGeom prst="rect">
              <a:avLst/>
            </a:prstGeom>
          </p:spPr>
        </p:pic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75482" y="692696"/>
            <a:ext cx="808990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475482" y="85492"/>
            <a:ext cx="8229600" cy="41805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sym typeface="Trebuchet MS Bold" charset="0"/>
              </a:rPr>
              <a:t>National Transboundary Technical Groups (NTTGs)</a:t>
            </a:r>
            <a:endParaRPr lang="en-GB" sz="2000" dirty="0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1547664" y="983308"/>
            <a:ext cx="54639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fr-F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Transboundary Technical Groups (NTTG)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fr-F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legal and institutional aspects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680318"/>
              </p:ext>
            </p:extLst>
          </p:nvPr>
        </p:nvGraphicFramePr>
        <p:xfrm>
          <a:off x="285713" y="1988840"/>
          <a:ext cx="8453562" cy="3621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2608">
                  <a:extLst>
                    <a:ext uri="{9D8B030D-6E8A-4147-A177-3AD203B41FA5}">
                      <a16:colId xmlns:a16="http://schemas.microsoft.com/office/drawing/2014/main" val="932835483"/>
                    </a:ext>
                  </a:extLst>
                </a:gridCol>
                <a:gridCol w="7030954">
                  <a:extLst>
                    <a:ext uri="{9D8B030D-6E8A-4147-A177-3AD203B41FA5}">
                      <a16:colId xmlns:a16="http://schemas.microsoft.com/office/drawing/2014/main" val="3294805620"/>
                    </a:ext>
                  </a:extLst>
                </a:gridCol>
              </a:tblGrid>
              <a:tr h="12007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Composition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93" marR="2829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Ideally (not restricted):</a:t>
                      </a:r>
                      <a:endParaRPr lang="fr-FR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1 Representative of the Department of Water Affairs</a:t>
                      </a:r>
                      <a:endParaRPr lang="fr-FR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1 Representative at University or Independent consultants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93" marR="28293" marT="0" marB="0"/>
                </a:tc>
                <a:extLst>
                  <a:ext uri="{0D108BD9-81ED-4DB2-BD59-A6C34878D82A}">
                    <a16:rowId xmlns:a16="http://schemas.microsoft.com/office/drawing/2014/main" val="1376961174"/>
                  </a:ext>
                </a:extLst>
              </a:tr>
              <a:tr h="24211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Tasks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93" marR="28293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Assist in the refinement of Country assessments of domestic legislation and institutions conducted under GGRETA Phase 1.</a:t>
                      </a:r>
                      <a:endParaRPr lang="fr-FR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Assist in the preparation of tools and materials for national training courses on domestic water legislation in support of transboundary groundwater cooperation</a:t>
                      </a:r>
                      <a:endParaRPr lang="fr-FR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Report to the Working Group for the establishment of the STAS MCCM through a designated Rapporteur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93" marR="28293" marT="0" marB="0"/>
                </a:tc>
                <a:extLst>
                  <a:ext uri="{0D108BD9-81ED-4DB2-BD59-A6C34878D82A}">
                    <a16:rowId xmlns:a16="http://schemas.microsoft.com/office/drawing/2014/main" val="1380248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1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467544" y="6237312"/>
            <a:ext cx="808990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459607" y="6681812"/>
            <a:ext cx="8105775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395536" y="6345225"/>
            <a:ext cx="8461151" cy="285750"/>
            <a:chOff x="251520" y="3356992"/>
            <a:chExt cx="8461151" cy="2857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520" y="3356992"/>
              <a:ext cx="6877050" cy="285750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36296" y="3380804"/>
              <a:ext cx="1476375" cy="238125"/>
            </a:xfrm>
            <a:prstGeom prst="rect">
              <a:avLst/>
            </a:prstGeom>
          </p:spPr>
        </p:pic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75482" y="692696"/>
            <a:ext cx="808990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475482" y="85492"/>
            <a:ext cx="8229600" cy="41805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sym typeface="Trebuchet MS Bold" charset="0"/>
              </a:rPr>
              <a:t>National Transboundary Technical Groups (NTTGs)</a:t>
            </a:r>
            <a:endParaRPr lang="en-GB" sz="2000" dirty="0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780305" y="948049"/>
            <a:ext cx="74802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fr-F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Transboundary Technical Groups (NTTG) for gender</a:t>
            </a:r>
            <a:r>
              <a:rPr kumimoji="0" lang="en-US" altLang="fr-FR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fr-F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aspects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942371"/>
              </p:ext>
            </p:extLst>
          </p:nvPr>
        </p:nvGraphicFramePr>
        <p:xfrm>
          <a:off x="467544" y="1792658"/>
          <a:ext cx="8237537" cy="4156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6256">
                  <a:extLst>
                    <a:ext uri="{9D8B030D-6E8A-4147-A177-3AD203B41FA5}">
                      <a16:colId xmlns:a16="http://schemas.microsoft.com/office/drawing/2014/main" val="3148765712"/>
                    </a:ext>
                  </a:extLst>
                </a:gridCol>
                <a:gridCol w="6851281">
                  <a:extLst>
                    <a:ext uri="{9D8B030D-6E8A-4147-A177-3AD203B41FA5}">
                      <a16:colId xmlns:a16="http://schemas.microsoft.com/office/drawing/2014/main" val="585543430"/>
                    </a:ext>
                  </a:extLst>
                </a:gridCol>
              </a:tblGrid>
              <a:tr h="18440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Composition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6" marR="3536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Ideally (not restricted):</a:t>
                      </a:r>
                      <a:endParaRPr lang="fr-FR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1 Representative of the Department of Water Affairs</a:t>
                      </a:r>
                      <a:endParaRPr lang="fr-FR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1 Representative at University or Independent consultants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6" marR="35366" marT="0" marB="0"/>
                </a:tc>
                <a:extLst>
                  <a:ext uri="{0D108BD9-81ED-4DB2-BD59-A6C34878D82A}">
                    <a16:rowId xmlns:a16="http://schemas.microsoft.com/office/drawing/2014/main" val="354762172"/>
                  </a:ext>
                </a:extLst>
              </a:tr>
              <a:tr h="23125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Tasks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6" marR="35366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Assist in the </a:t>
                      </a:r>
                      <a:r>
                        <a:rPr lang="en-US" sz="1600" dirty="0" smtClean="0">
                          <a:effectLst/>
                        </a:rPr>
                        <a:t>preparation </a:t>
                      </a:r>
                      <a:r>
                        <a:rPr lang="en-US" sz="1600" dirty="0">
                          <a:effectLst/>
                        </a:rPr>
                        <a:t>of tools and materials for the collection and assessment of sex-disaggregated data</a:t>
                      </a:r>
                      <a:endParaRPr lang="fr-FR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Assist in the gender analysis of current water policies </a:t>
                      </a:r>
                      <a:endParaRPr lang="fr-FR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Report to the Working Group for the establishment of the STAS MCCM through a designated Rapporteur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66" marR="35366" marT="0" marB="0"/>
                </a:tc>
                <a:extLst>
                  <a:ext uri="{0D108BD9-81ED-4DB2-BD59-A6C34878D82A}">
                    <a16:rowId xmlns:a16="http://schemas.microsoft.com/office/drawing/2014/main" val="3913284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17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467544" y="6237312"/>
            <a:ext cx="808990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459607" y="6681812"/>
            <a:ext cx="8105775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395536" y="6345225"/>
            <a:ext cx="8461151" cy="285750"/>
            <a:chOff x="251520" y="3356992"/>
            <a:chExt cx="8461151" cy="2857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520" y="3356992"/>
              <a:ext cx="6877050" cy="285750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36296" y="3380804"/>
              <a:ext cx="1476375" cy="238125"/>
            </a:xfrm>
            <a:prstGeom prst="rect">
              <a:avLst/>
            </a:prstGeom>
          </p:spPr>
        </p:pic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75482" y="692696"/>
            <a:ext cx="808990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475482" y="85492"/>
            <a:ext cx="8229600" cy="41805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sym typeface="Trebuchet MS Bold" charset="0"/>
              </a:rPr>
              <a:t>Working Group for the establishment of the STAS MCCM</a:t>
            </a:r>
            <a:endParaRPr lang="en-GB" sz="20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852210"/>
              </p:ext>
            </p:extLst>
          </p:nvPr>
        </p:nvGraphicFramePr>
        <p:xfrm>
          <a:off x="251521" y="1137197"/>
          <a:ext cx="8605166" cy="4910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123">
                  <a:extLst>
                    <a:ext uri="{9D8B030D-6E8A-4147-A177-3AD203B41FA5}">
                      <a16:colId xmlns:a16="http://schemas.microsoft.com/office/drawing/2014/main" val="2912928429"/>
                    </a:ext>
                  </a:extLst>
                </a:gridCol>
                <a:gridCol w="7157043">
                  <a:extLst>
                    <a:ext uri="{9D8B030D-6E8A-4147-A177-3AD203B41FA5}">
                      <a16:colId xmlns:a16="http://schemas.microsoft.com/office/drawing/2014/main" val="2023106942"/>
                    </a:ext>
                  </a:extLst>
                </a:gridCol>
              </a:tblGrid>
              <a:tr h="36931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Composition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7" marR="235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Ideally (not restricted):</a:t>
                      </a:r>
                      <a:endParaRPr lang="fr-FR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1 High-Level Representative from the Ministry of Water Affairs from each Country supported by its respective GGRETA project National </a:t>
                      </a:r>
                      <a:r>
                        <a:rPr lang="en-US" sz="1600" dirty="0" smtClean="0">
                          <a:effectLst/>
                        </a:rPr>
                        <a:t>Coordinator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fr-FR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1 Official from the Ministry of Foreign Affairs from each Country or from the Legal Department of the Ministry of Water </a:t>
                      </a:r>
                      <a:r>
                        <a:rPr lang="en-US" sz="1600" dirty="0" smtClean="0">
                          <a:effectLst/>
                        </a:rPr>
                        <a:t>Affairs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fr-FR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1 Rapporteur from the NTTG for modelling</a:t>
                      </a:r>
                      <a:endParaRPr lang="fr-FR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1 Rapporteur from the NTTG for legal and institutional aspects</a:t>
                      </a:r>
                      <a:endParaRPr lang="fr-FR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1 Rapporteur from the NTTG for gender </a:t>
                      </a:r>
                      <a:r>
                        <a:rPr lang="en-US" sz="1600" dirty="0" smtClean="0">
                          <a:effectLst/>
                        </a:rPr>
                        <a:t>aspects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fr-FR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Support by UNESCO-IHP experts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7" marR="23577" marT="0" marB="0"/>
                </a:tc>
                <a:extLst>
                  <a:ext uri="{0D108BD9-81ED-4DB2-BD59-A6C34878D82A}">
                    <a16:rowId xmlns:a16="http://schemas.microsoft.com/office/drawing/2014/main" val="2499403311"/>
                  </a:ext>
                </a:extLst>
              </a:tr>
              <a:tr h="12177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Tasks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7" marR="23577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</a:rPr>
                        <a:t>Formulate proposals for the structure, composition, </a:t>
                      </a:r>
                      <a:r>
                        <a:rPr lang="en-US" sz="1600" dirty="0" smtClean="0">
                          <a:effectLst/>
                        </a:rPr>
                        <a:t>mandate, </a:t>
                      </a:r>
                      <a:r>
                        <a:rPr lang="en-US" sz="1600" dirty="0">
                          <a:effectLst/>
                        </a:rPr>
                        <a:t>funding, and functioning of a Multi-Country Consultation Mechanism for the governance and management of the STAS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77" marR="23577" marT="0" marB="0"/>
                </a:tc>
                <a:extLst>
                  <a:ext uri="{0D108BD9-81ED-4DB2-BD59-A6C34878D82A}">
                    <a16:rowId xmlns:a16="http://schemas.microsoft.com/office/drawing/2014/main" val="2437094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5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1_Office Them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4094</TotalTime>
  <Words>1031</Words>
  <Application>Microsoft Office PowerPoint</Application>
  <PresentationFormat>Affichage à l'écran (4:3)</PresentationFormat>
  <Paragraphs>157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Cambria</vt:lpstr>
      <vt:lpstr>Courier New</vt:lpstr>
      <vt:lpstr>Helvetica Light</vt:lpstr>
      <vt:lpstr>Tahoma</vt:lpstr>
      <vt:lpstr>Times New Roman</vt:lpstr>
      <vt:lpstr>Trebuchet MS</vt:lpstr>
      <vt:lpstr>Trebuchet MS Bold</vt:lpstr>
      <vt:lpstr>Wingdings</vt:lpstr>
      <vt:lpstr>ヒラギノ角ゴ Pro W3</vt:lpstr>
      <vt:lpstr>1_Office Theme</vt:lpstr>
      <vt:lpstr>Présentation PowerPoint</vt:lpstr>
      <vt:lpstr>Rationale of the STAS MCCM</vt:lpstr>
      <vt:lpstr>Value added of an MCCM</vt:lpstr>
      <vt:lpstr>Way forward in GGRETA Phase 2</vt:lpstr>
      <vt:lpstr>GGRETA Phase 2 – Organizational Chart</vt:lpstr>
      <vt:lpstr>National Transboundary Technical Groups (NTTGs)</vt:lpstr>
      <vt:lpstr>National Transboundary Technical Groups (NTTGs)</vt:lpstr>
      <vt:lpstr>National Transboundary Technical Groups (NTTGs)</vt:lpstr>
      <vt:lpstr>Working Group for the establishment of the STAS MCCM</vt:lpstr>
      <vt:lpstr>Actions -Next steps – Capacity building modules</vt:lpstr>
      <vt:lpstr>Next steps – Capacity building modules</vt:lpstr>
      <vt:lpstr>Next steps – Support to NTTGs 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Geert-Jan Nijsten</dc:creator>
  <cp:lastModifiedBy>Carvalho Resende, Tales</cp:lastModifiedBy>
  <cp:revision>233</cp:revision>
  <cp:lastPrinted>2014-10-16T17:20:03Z</cp:lastPrinted>
  <dcterms:created xsi:type="dcterms:W3CDTF">2013-10-21T18:26:05Z</dcterms:created>
  <dcterms:modified xsi:type="dcterms:W3CDTF">2016-11-07T18:08:46Z</dcterms:modified>
</cp:coreProperties>
</file>