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5"/>
  </p:notesMasterIdLst>
  <p:handoutMasterIdLst>
    <p:handoutMasterId r:id="rId16"/>
  </p:handoutMasterIdLst>
  <p:sldIdLst>
    <p:sldId id="326" r:id="rId2"/>
    <p:sldId id="371" r:id="rId3"/>
    <p:sldId id="386" r:id="rId4"/>
    <p:sldId id="391" r:id="rId5"/>
    <p:sldId id="389" r:id="rId6"/>
    <p:sldId id="390" r:id="rId7"/>
    <p:sldId id="392" r:id="rId8"/>
    <p:sldId id="393" r:id="rId9"/>
    <p:sldId id="394" r:id="rId10"/>
    <p:sldId id="396" r:id="rId11"/>
    <p:sldId id="397" r:id="rId12"/>
    <p:sldId id="398" r:id="rId13"/>
    <p:sldId id="377" r:id="rId14"/>
  </p:sldIdLst>
  <p:sldSz cx="9144000" cy="6858000" type="screen4x3"/>
  <p:notesSz cx="6797675" cy="9926638"/>
  <p:defaultTextStyle>
    <a:defPPr>
      <a:defRPr lang="en-US"/>
    </a:defPPr>
    <a:lvl1pPr marL="0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7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3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0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6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3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60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36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3" algn="l" defTabSz="91435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arvalho Resende, Tales" initials="TCR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99"/>
    <a:srgbClr val="FF9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600" autoAdjust="0"/>
    <p:restoredTop sz="99832" autoAdjust="0"/>
  </p:normalViewPr>
  <p:slideViewPr>
    <p:cSldViewPr>
      <p:cViewPr varScale="1">
        <p:scale>
          <a:sx n="86" d="100"/>
          <a:sy n="86" d="100"/>
        </p:scale>
        <p:origin x="102" y="5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45" d="100"/>
          <a:sy n="45" d="100"/>
        </p:scale>
        <p:origin x="-2958" y="-120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F5C54C-E75C-4E53-9837-2D9333A2BD7A}" type="datetimeFigureOut">
              <a:rPr lang="en-GB" smtClean="0"/>
              <a:pPr/>
              <a:t>07/11/2016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DCB1FF-6A7B-4CE2-B8BD-05FCC97C7799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03878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8E5775-9400-4094-A176-FE42FE30D48B}" type="datetimeFigureOut">
              <a:rPr lang="en-GB" smtClean="0"/>
              <a:pPr/>
              <a:t>07/11/2016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FAE589-A799-4E84-B67F-C2664A093C37}" type="slidenum">
              <a:rPr lang="en-GB" smtClean="0"/>
              <a:pPr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364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7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53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30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06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83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60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36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3" algn="l" defTabSz="9143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PERMANENT SECRETARY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MINISTRY OF LAND MANAGEMENT, WATER AND SANITATION SERVICES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AE589-A799-4E84-B67F-C2664A093C37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5914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54" y="2130848"/>
            <a:ext cx="7773293" cy="147004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824" y="3886647"/>
            <a:ext cx="6400354" cy="1752451"/>
          </a:xfrm>
        </p:spPr>
        <p:txBody>
          <a:bodyPr/>
          <a:lstStyle>
            <a:lvl1pPr marL="0" indent="0" algn="ctr">
              <a:buNone/>
              <a:defRPr/>
            </a:lvl1pPr>
            <a:lvl2pPr marL="321457" indent="0" algn="ctr">
              <a:buNone/>
              <a:defRPr/>
            </a:lvl2pPr>
            <a:lvl3pPr marL="642915" indent="0" algn="ctr">
              <a:buNone/>
              <a:defRPr/>
            </a:lvl3pPr>
            <a:lvl4pPr marL="964372" indent="0" algn="ctr">
              <a:buNone/>
              <a:defRPr/>
            </a:lvl4pPr>
            <a:lvl5pPr marL="1285829" indent="0" algn="ctr">
              <a:buNone/>
              <a:defRPr/>
            </a:lvl5pPr>
            <a:lvl6pPr marL="1607287" indent="0" algn="ctr">
              <a:buNone/>
              <a:defRPr/>
            </a:lvl6pPr>
            <a:lvl7pPr marL="1928744" indent="0" algn="ctr">
              <a:buNone/>
              <a:defRPr/>
            </a:lvl7pPr>
            <a:lvl8pPr marL="2250201" indent="0" algn="ctr">
              <a:buNone/>
              <a:defRPr/>
            </a:lvl8pPr>
            <a:lvl9pPr marL="2571659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29E783-B34F-47FC-BF1D-103E8A27B9C3}" type="slidenum">
              <a:rPr lang="en-US" altLang="en-US"/>
              <a:pPr>
                <a:defRPr/>
              </a:pPr>
              <a:t>‹N°›</a:t>
            </a:fld>
            <a:endParaRPr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2031826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63758C-B913-4FE3-9ED2-7D389540149F}" type="slidenum">
              <a:rPr lang="en-US" altLang="en-US"/>
              <a:pPr>
                <a:defRPr/>
              </a:pPr>
              <a:t>‹N°›</a:t>
            </a:fld>
            <a:endParaRPr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2184833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11515" y="1151930"/>
            <a:ext cx="1839516" cy="317896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2969" y="1151930"/>
            <a:ext cx="5411391" cy="317896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C6DBBD-CB7B-42A1-9CCA-4F905C139351}" type="slidenum">
              <a:rPr lang="en-US" altLang="en-US"/>
              <a:pPr>
                <a:defRPr/>
              </a:pPr>
              <a:t>‹N°›</a:t>
            </a:fld>
            <a:endParaRPr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2292706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7B0F3C-B854-4224-87E9-6A3A5329865E}" type="slidenum">
              <a:rPr lang="en-US" altLang="en-US"/>
              <a:pPr>
                <a:defRPr/>
              </a:pPr>
              <a:t>‹N°›</a:t>
            </a:fld>
            <a:endParaRPr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3350258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189" y="4406801"/>
            <a:ext cx="7772176" cy="1361777"/>
          </a:xfrm>
        </p:spPr>
        <p:txBody>
          <a:bodyPr anchor="t"/>
          <a:lstStyle>
            <a:lvl1pPr algn="l">
              <a:defRPr sz="28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189" y="2906613"/>
            <a:ext cx="7772176" cy="1500188"/>
          </a:xfrm>
        </p:spPr>
        <p:txBody>
          <a:bodyPr anchor="b"/>
          <a:lstStyle>
            <a:lvl1pPr marL="0" indent="0">
              <a:buNone/>
              <a:defRPr sz="1400"/>
            </a:lvl1pPr>
            <a:lvl2pPr marL="321457" indent="0">
              <a:buNone/>
              <a:defRPr sz="1300"/>
            </a:lvl2pPr>
            <a:lvl3pPr marL="642915" indent="0">
              <a:buNone/>
              <a:defRPr sz="1100"/>
            </a:lvl3pPr>
            <a:lvl4pPr marL="964372" indent="0">
              <a:buNone/>
              <a:defRPr sz="1000"/>
            </a:lvl4pPr>
            <a:lvl5pPr marL="1285829" indent="0">
              <a:buNone/>
              <a:defRPr sz="1000"/>
            </a:lvl5pPr>
            <a:lvl6pPr marL="1607287" indent="0">
              <a:buNone/>
              <a:defRPr sz="1000"/>
            </a:lvl6pPr>
            <a:lvl7pPr marL="1928744" indent="0">
              <a:buNone/>
              <a:defRPr sz="1000"/>
            </a:lvl7pPr>
            <a:lvl8pPr marL="2250201" indent="0">
              <a:buNone/>
              <a:defRPr sz="1000"/>
            </a:lvl8pPr>
            <a:lvl9pPr marL="257165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456C8-FBFF-425C-9150-C703686DB237}" type="slidenum">
              <a:rPr lang="en-US" altLang="en-US"/>
              <a:pPr>
                <a:defRPr/>
              </a:pPr>
              <a:t>‹N°›</a:t>
            </a:fld>
            <a:endParaRPr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2517832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2969" y="3536156"/>
            <a:ext cx="3625453" cy="794742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5578" y="3536156"/>
            <a:ext cx="3625453" cy="794742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76730E-851B-483B-8E09-2236EC69DC2A}" type="slidenum">
              <a:rPr lang="en-US" altLang="en-US"/>
              <a:pPr>
                <a:defRPr/>
              </a:pPr>
              <a:t>‹N°›</a:t>
            </a:fld>
            <a:endParaRPr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2555506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7" y="274588"/>
            <a:ext cx="822870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647" y="1534791"/>
            <a:ext cx="4039568" cy="63958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1457" indent="0">
              <a:buNone/>
              <a:defRPr sz="1400" b="1"/>
            </a:lvl2pPr>
            <a:lvl3pPr marL="642915" indent="0">
              <a:buNone/>
              <a:defRPr sz="1300" b="1"/>
            </a:lvl3pPr>
            <a:lvl4pPr marL="964372" indent="0">
              <a:buNone/>
              <a:defRPr sz="1100" b="1"/>
            </a:lvl4pPr>
            <a:lvl5pPr marL="1285829" indent="0">
              <a:buNone/>
              <a:defRPr sz="1100" b="1"/>
            </a:lvl5pPr>
            <a:lvl6pPr marL="1607287" indent="0">
              <a:buNone/>
              <a:defRPr sz="1100" b="1"/>
            </a:lvl6pPr>
            <a:lvl7pPr marL="1928744" indent="0">
              <a:buNone/>
              <a:defRPr sz="1100" b="1"/>
            </a:lvl7pPr>
            <a:lvl8pPr marL="2250201" indent="0">
              <a:buNone/>
              <a:defRPr sz="1100" b="1"/>
            </a:lvl8pPr>
            <a:lvl9pPr marL="2571659" indent="0">
              <a:buNone/>
              <a:defRPr sz="1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647" y="2174379"/>
            <a:ext cx="4039568" cy="395138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555" y="1534791"/>
            <a:ext cx="4041799" cy="63958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1457" indent="0">
              <a:buNone/>
              <a:defRPr sz="1400" b="1"/>
            </a:lvl2pPr>
            <a:lvl3pPr marL="642915" indent="0">
              <a:buNone/>
              <a:defRPr sz="1300" b="1"/>
            </a:lvl3pPr>
            <a:lvl4pPr marL="964372" indent="0">
              <a:buNone/>
              <a:defRPr sz="1100" b="1"/>
            </a:lvl4pPr>
            <a:lvl5pPr marL="1285829" indent="0">
              <a:buNone/>
              <a:defRPr sz="1100" b="1"/>
            </a:lvl5pPr>
            <a:lvl6pPr marL="1607287" indent="0">
              <a:buNone/>
              <a:defRPr sz="1100" b="1"/>
            </a:lvl6pPr>
            <a:lvl7pPr marL="1928744" indent="0">
              <a:buNone/>
              <a:defRPr sz="1100" b="1"/>
            </a:lvl7pPr>
            <a:lvl8pPr marL="2250201" indent="0">
              <a:buNone/>
              <a:defRPr sz="1100" b="1"/>
            </a:lvl8pPr>
            <a:lvl9pPr marL="2571659" indent="0">
              <a:buNone/>
              <a:defRPr sz="1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555" y="2174379"/>
            <a:ext cx="4041799" cy="395138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9D8CED-9909-44C0-9F76-11B864717AD3}" type="slidenum">
              <a:rPr lang="en-US" altLang="en-US"/>
              <a:pPr>
                <a:defRPr/>
              </a:pPr>
              <a:t>‹N°›</a:t>
            </a:fld>
            <a:endParaRPr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492403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70089A-A041-4BE3-9793-489E11076EDF}" type="slidenum">
              <a:rPr lang="en-US" altLang="en-US"/>
              <a:pPr>
                <a:defRPr/>
              </a:pPr>
              <a:t>‹N°›</a:t>
            </a:fld>
            <a:endParaRPr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2495461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5F16A-E9F0-4094-8511-B449CBA33165}" type="slidenum">
              <a:rPr lang="en-US" altLang="en-US"/>
              <a:pPr>
                <a:defRPr/>
              </a:pPr>
              <a:t>‹N°›</a:t>
            </a:fld>
            <a:endParaRPr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3505272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7" y="273473"/>
            <a:ext cx="3008189" cy="1161975"/>
          </a:xfrm>
        </p:spPr>
        <p:txBody>
          <a:bodyPr/>
          <a:lstStyle>
            <a:lvl1pPr algn="l">
              <a:defRPr sz="1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24" y="273472"/>
            <a:ext cx="5111130" cy="5852294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647" y="1435448"/>
            <a:ext cx="3008189" cy="4690318"/>
          </a:xfrm>
        </p:spPr>
        <p:txBody>
          <a:bodyPr/>
          <a:lstStyle>
            <a:lvl1pPr marL="0" indent="0">
              <a:buNone/>
              <a:defRPr sz="1000"/>
            </a:lvl1pPr>
            <a:lvl2pPr marL="321457" indent="0">
              <a:buNone/>
              <a:defRPr sz="800"/>
            </a:lvl2pPr>
            <a:lvl3pPr marL="642915" indent="0">
              <a:buNone/>
              <a:defRPr sz="700"/>
            </a:lvl3pPr>
            <a:lvl4pPr marL="964372" indent="0">
              <a:buNone/>
              <a:defRPr sz="600"/>
            </a:lvl4pPr>
            <a:lvl5pPr marL="1285829" indent="0">
              <a:buNone/>
              <a:defRPr sz="600"/>
            </a:lvl5pPr>
            <a:lvl6pPr marL="1607287" indent="0">
              <a:buNone/>
              <a:defRPr sz="600"/>
            </a:lvl6pPr>
            <a:lvl7pPr marL="1928744" indent="0">
              <a:buNone/>
              <a:defRPr sz="600"/>
            </a:lvl7pPr>
            <a:lvl8pPr marL="2250201" indent="0">
              <a:buNone/>
              <a:defRPr sz="600"/>
            </a:lvl8pPr>
            <a:lvl9pPr marL="2571659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AA6D9D-00BE-45D6-9583-C27AF0D67125}" type="slidenum">
              <a:rPr lang="en-US" altLang="en-US"/>
              <a:pPr>
                <a:defRPr/>
              </a:pPr>
              <a:t>‹N°›</a:t>
            </a:fld>
            <a:endParaRPr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2044236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635" y="4800824"/>
            <a:ext cx="5486177" cy="567035"/>
          </a:xfrm>
        </p:spPr>
        <p:txBody>
          <a:bodyPr/>
          <a:lstStyle>
            <a:lvl1pPr algn="l">
              <a:defRPr sz="14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635" y="612800"/>
            <a:ext cx="5486177" cy="4114354"/>
          </a:xfrm>
        </p:spPr>
        <p:txBody>
          <a:bodyPr/>
          <a:lstStyle>
            <a:lvl1pPr marL="0" indent="0">
              <a:buNone/>
              <a:defRPr sz="2200"/>
            </a:lvl1pPr>
            <a:lvl2pPr marL="321457" indent="0">
              <a:buNone/>
              <a:defRPr sz="2000"/>
            </a:lvl2pPr>
            <a:lvl3pPr marL="642915" indent="0">
              <a:buNone/>
              <a:defRPr sz="1700"/>
            </a:lvl3pPr>
            <a:lvl4pPr marL="964372" indent="0">
              <a:buNone/>
              <a:defRPr sz="1400"/>
            </a:lvl4pPr>
            <a:lvl5pPr marL="1285829" indent="0">
              <a:buNone/>
              <a:defRPr sz="1400"/>
            </a:lvl5pPr>
            <a:lvl6pPr marL="1607287" indent="0">
              <a:buNone/>
              <a:defRPr sz="1400"/>
            </a:lvl6pPr>
            <a:lvl7pPr marL="1928744" indent="0">
              <a:buNone/>
              <a:defRPr sz="1400"/>
            </a:lvl7pPr>
            <a:lvl8pPr marL="2250201" indent="0">
              <a:buNone/>
              <a:defRPr sz="1400"/>
            </a:lvl8pPr>
            <a:lvl9pPr marL="2571659" indent="0">
              <a:buNone/>
              <a:defRPr sz="1400"/>
            </a:lvl9pPr>
          </a:lstStyle>
          <a:p>
            <a:pPr lvl="0"/>
            <a:endParaRPr lang="en-US" noProof="0" smtClean="0">
              <a:sym typeface="Helvetica Light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635" y="5367859"/>
            <a:ext cx="5486177" cy="804788"/>
          </a:xfrm>
        </p:spPr>
        <p:txBody>
          <a:bodyPr/>
          <a:lstStyle>
            <a:lvl1pPr marL="0" indent="0">
              <a:buNone/>
              <a:defRPr sz="1000"/>
            </a:lvl1pPr>
            <a:lvl2pPr marL="321457" indent="0">
              <a:buNone/>
              <a:defRPr sz="800"/>
            </a:lvl2pPr>
            <a:lvl3pPr marL="642915" indent="0">
              <a:buNone/>
              <a:defRPr sz="700"/>
            </a:lvl3pPr>
            <a:lvl4pPr marL="964372" indent="0">
              <a:buNone/>
              <a:defRPr sz="600"/>
            </a:lvl4pPr>
            <a:lvl5pPr marL="1285829" indent="0">
              <a:buNone/>
              <a:defRPr sz="600"/>
            </a:lvl5pPr>
            <a:lvl6pPr marL="1607287" indent="0">
              <a:buNone/>
              <a:defRPr sz="600"/>
            </a:lvl6pPr>
            <a:lvl7pPr marL="1928744" indent="0">
              <a:buNone/>
              <a:defRPr sz="600"/>
            </a:lvl7pPr>
            <a:lvl8pPr marL="2250201" indent="0">
              <a:buNone/>
              <a:defRPr sz="600"/>
            </a:lvl8pPr>
            <a:lvl9pPr marL="2571659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3145D0-EDBD-4EF8-8673-C2008392287D}" type="slidenum">
              <a:rPr lang="en-US" altLang="en-US"/>
              <a:pPr>
                <a:defRPr/>
              </a:pPr>
              <a:t>‹N°›</a:t>
            </a:fld>
            <a:endParaRPr lang="en-US" altLang="en-US" sz="1300"/>
          </a:p>
        </p:txBody>
      </p:sp>
    </p:spTree>
    <p:extLst>
      <p:ext uri="{BB962C8B-B14F-4D97-AF65-F5344CB8AC3E}">
        <p14:creationId xmlns:p14="http://schemas.microsoft.com/office/powerpoint/2010/main" val="682055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/>
          </p:cNvSpPr>
          <p:nvPr>
            <p:ph type="title"/>
          </p:nvPr>
        </p:nvSpPr>
        <p:spPr bwMode="auto">
          <a:xfrm>
            <a:off x="892969" y="1151930"/>
            <a:ext cx="7358063" cy="2321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>
                <a:sym typeface="Helvetica Light" charset="0"/>
              </a:rPr>
              <a:t>Click to edit Master title style</a:t>
            </a:r>
          </a:p>
        </p:txBody>
      </p:sp>
      <p:sp>
        <p:nvSpPr>
          <p:cNvPr id="1027" name="Rectangle 2"/>
          <p:cNvSpPr>
            <a:spLocks noGrp="1"/>
          </p:cNvSpPr>
          <p:nvPr>
            <p:ph type="body" idx="1"/>
          </p:nvPr>
        </p:nvSpPr>
        <p:spPr bwMode="auto">
          <a:xfrm>
            <a:off x="892969" y="3536156"/>
            <a:ext cx="7358063" cy="7947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>
                <a:sym typeface="Helvetica Light" charset="0"/>
              </a:rPr>
              <a:t>Click to edit Master text styles</a:t>
            </a:r>
          </a:p>
          <a:p>
            <a:pPr lvl="1"/>
            <a:r>
              <a:rPr lang="en-US" altLang="en-US" smtClean="0">
                <a:sym typeface="Helvetica Light" charset="0"/>
              </a:rPr>
              <a:t>Second level</a:t>
            </a:r>
          </a:p>
          <a:p>
            <a:pPr lvl="2"/>
            <a:r>
              <a:rPr lang="en-US" altLang="en-US" smtClean="0">
                <a:sym typeface="Helvetica Light" charset="0"/>
              </a:rPr>
              <a:t>Third level</a:t>
            </a:r>
          </a:p>
          <a:p>
            <a:pPr lvl="3"/>
            <a:r>
              <a:rPr lang="en-US" altLang="en-US" smtClean="0">
                <a:sym typeface="Helvetica Light" charset="0"/>
              </a:rPr>
              <a:t>Fourth level</a:t>
            </a:r>
          </a:p>
          <a:p>
            <a:pPr lvl="4"/>
            <a:r>
              <a:rPr lang="en-US" altLang="en-US" smtClean="0">
                <a:sym typeface="Helvetica Light" charset="0"/>
              </a:rPr>
              <a:t>Fifth level</a:t>
            </a:r>
          </a:p>
        </p:txBody>
      </p:sp>
      <p:sp>
        <p:nvSpPr>
          <p:cNvPr id="2" name="Rectangle 3"/>
          <p:cNvSpPr>
            <a:spLocks noGrp="1"/>
          </p:cNvSpPr>
          <p:nvPr>
            <p:ph type="sldNum" sz="quarter" idx="2"/>
          </p:nvPr>
        </p:nvSpPr>
        <p:spPr bwMode="auto">
          <a:xfrm>
            <a:off x="4436939" y="6505277"/>
            <a:ext cx="260077" cy="2678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 algn="ctr" defTabSz="410751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80CB4070-C39A-44CF-A7BD-8BB55247C7CC}" type="slidenum">
              <a:rPr lang="en-US" altLang="en-US" sz="2500">
                <a:solidFill>
                  <a:srgbClr val="000000"/>
                </a:solidFill>
                <a:sym typeface="Helvetica Light" charset="0"/>
              </a:rPr>
              <a:pPr algn="ctr" defTabSz="410751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en-US" altLang="en-US" sz="1300">
              <a:solidFill>
                <a:srgbClr val="000000"/>
              </a:solidFill>
              <a:sym typeface="Helvetica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186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410751" rtl="0" eaLnBrk="0" fontAlgn="base" hangingPunct="0">
        <a:spcBef>
          <a:spcPct val="0"/>
        </a:spcBef>
        <a:spcAft>
          <a:spcPct val="0"/>
        </a:spcAft>
        <a:defRPr sz="5600">
          <a:solidFill>
            <a:srgbClr val="000000"/>
          </a:solidFill>
          <a:latin typeface="+mj-lt"/>
          <a:ea typeface="+mj-ea"/>
          <a:cs typeface="+mj-cs"/>
          <a:sym typeface="Helvetica Light" charset="0"/>
        </a:defRPr>
      </a:lvl1pPr>
      <a:lvl2pPr algn="ctr" defTabSz="410751" rtl="0" eaLnBrk="0" fontAlgn="base" hangingPunct="0">
        <a:spcBef>
          <a:spcPct val="0"/>
        </a:spcBef>
        <a:spcAft>
          <a:spcPct val="0"/>
        </a:spcAft>
        <a:defRPr sz="5600">
          <a:solidFill>
            <a:srgbClr val="000000"/>
          </a:solidFill>
          <a:latin typeface="Helvetica Light" charset="0"/>
          <a:ea typeface="Helvetica Light" charset="0"/>
          <a:cs typeface="Helvetica Light" charset="0"/>
          <a:sym typeface="Helvetica Light" charset="0"/>
        </a:defRPr>
      </a:lvl2pPr>
      <a:lvl3pPr algn="ctr" defTabSz="410751" rtl="0" eaLnBrk="0" fontAlgn="base" hangingPunct="0">
        <a:spcBef>
          <a:spcPct val="0"/>
        </a:spcBef>
        <a:spcAft>
          <a:spcPct val="0"/>
        </a:spcAft>
        <a:defRPr sz="5600">
          <a:solidFill>
            <a:srgbClr val="000000"/>
          </a:solidFill>
          <a:latin typeface="Helvetica Light" charset="0"/>
          <a:ea typeface="Helvetica Light" charset="0"/>
          <a:cs typeface="Helvetica Light" charset="0"/>
          <a:sym typeface="Helvetica Light" charset="0"/>
        </a:defRPr>
      </a:lvl3pPr>
      <a:lvl4pPr algn="ctr" defTabSz="410751" rtl="0" eaLnBrk="0" fontAlgn="base" hangingPunct="0">
        <a:spcBef>
          <a:spcPct val="0"/>
        </a:spcBef>
        <a:spcAft>
          <a:spcPct val="0"/>
        </a:spcAft>
        <a:defRPr sz="5600">
          <a:solidFill>
            <a:srgbClr val="000000"/>
          </a:solidFill>
          <a:latin typeface="Helvetica Light" charset="0"/>
          <a:ea typeface="Helvetica Light" charset="0"/>
          <a:cs typeface="Helvetica Light" charset="0"/>
          <a:sym typeface="Helvetica Light" charset="0"/>
        </a:defRPr>
      </a:lvl4pPr>
      <a:lvl5pPr algn="ctr" defTabSz="410751" rtl="0" eaLnBrk="0" fontAlgn="base" hangingPunct="0">
        <a:spcBef>
          <a:spcPct val="0"/>
        </a:spcBef>
        <a:spcAft>
          <a:spcPct val="0"/>
        </a:spcAft>
        <a:defRPr sz="5600">
          <a:solidFill>
            <a:srgbClr val="000000"/>
          </a:solidFill>
          <a:latin typeface="Helvetica Light" charset="0"/>
          <a:ea typeface="Helvetica Light" charset="0"/>
          <a:cs typeface="Helvetica Light" charset="0"/>
          <a:sym typeface="Helvetica Light" charset="0"/>
        </a:defRPr>
      </a:lvl5pPr>
      <a:lvl6pPr marL="321457" algn="ctr" defTabSz="410751" rtl="0" fontAlgn="base" hangingPunct="0">
        <a:spcBef>
          <a:spcPct val="0"/>
        </a:spcBef>
        <a:spcAft>
          <a:spcPct val="0"/>
        </a:spcAft>
        <a:defRPr sz="5600">
          <a:solidFill>
            <a:srgbClr val="000000"/>
          </a:solidFill>
          <a:latin typeface="Helvetica Light" charset="0"/>
          <a:ea typeface="Helvetica Light" charset="0"/>
          <a:cs typeface="Helvetica Light" charset="0"/>
          <a:sym typeface="Helvetica Light" charset="0"/>
        </a:defRPr>
      </a:lvl6pPr>
      <a:lvl7pPr marL="642915" algn="ctr" defTabSz="410751" rtl="0" fontAlgn="base" hangingPunct="0">
        <a:spcBef>
          <a:spcPct val="0"/>
        </a:spcBef>
        <a:spcAft>
          <a:spcPct val="0"/>
        </a:spcAft>
        <a:defRPr sz="5600">
          <a:solidFill>
            <a:srgbClr val="000000"/>
          </a:solidFill>
          <a:latin typeface="Helvetica Light" charset="0"/>
          <a:ea typeface="Helvetica Light" charset="0"/>
          <a:cs typeface="Helvetica Light" charset="0"/>
          <a:sym typeface="Helvetica Light" charset="0"/>
        </a:defRPr>
      </a:lvl7pPr>
      <a:lvl8pPr marL="964372" algn="ctr" defTabSz="410751" rtl="0" fontAlgn="base" hangingPunct="0">
        <a:spcBef>
          <a:spcPct val="0"/>
        </a:spcBef>
        <a:spcAft>
          <a:spcPct val="0"/>
        </a:spcAft>
        <a:defRPr sz="5600">
          <a:solidFill>
            <a:srgbClr val="000000"/>
          </a:solidFill>
          <a:latin typeface="Helvetica Light" charset="0"/>
          <a:ea typeface="Helvetica Light" charset="0"/>
          <a:cs typeface="Helvetica Light" charset="0"/>
          <a:sym typeface="Helvetica Light" charset="0"/>
        </a:defRPr>
      </a:lvl8pPr>
      <a:lvl9pPr marL="1285829" algn="ctr" defTabSz="410751" rtl="0" fontAlgn="base" hangingPunct="0">
        <a:spcBef>
          <a:spcPct val="0"/>
        </a:spcBef>
        <a:spcAft>
          <a:spcPct val="0"/>
        </a:spcAft>
        <a:defRPr sz="5600">
          <a:solidFill>
            <a:srgbClr val="000000"/>
          </a:solidFill>
          <a:latin typeface="Helvetica Light" charset="0"/>
          <a:ea typeface="Helvetica Light" charset="0"/>
          <a:cs typeface="Helvetica Light" charset="0"/>
          <a:sym typeface="Helvetica Light" charset="0"/>
        </a:defRPr>
      </a:lvl9pPr>
    </p:titleStyle>
    <p:bodyStyle>
      <a:lvl1pPr algn="l" defTabSz="410751" rtl="0" eaLnBrk="0" fontAlgn="base" hangingPunct="0">
        <a:spcBef>
          <a:spcPts val="2953"/>
        </a:spcBef>
        <a:spcAft>
          <a:spcPct val="0"/>
        </a:spcAft>
        <a:defRPr sz="2500">
          <a:solidFill>
            <a:srgbClr val="000000"/>
          </a:solidFill>
          <a:latin typeface="+mn-lt"/>
          <a:ea typeface="+mn-ea"/>
          <a:cs typeface="+mn-cs"/>
          <a:sym typeface="Helvetica Light" charset="0"/>
        </a:defRPr>
      </a:lvl1pPr>
      <a:lvl2pPr marL="160729" algn="l" defTabSz="410751" rtl="0" eaLnBrk="0" fontAlgn="base" hangingPunct="0">
        <a:spcBef>
          <a:spcPts val="2953"/>
        </a:spcBef>
        <a:spcAft>
          <a:spcPct val="0"/>
        </a:spcAft>
        <a:defRPr sz="2500">
          <a:solidFill>
            <a:srgbClr val="000000"/>
          </a:solidFill>
          <a:latin typeface="+mn-lt"/>
          <a:ea typeface="+mn-ea"/>
          <a:cs typeface="+mn-cs"/>
          <a:sym typeface="Helvetica Light" charset="0"/>
        </a:defRPr>
      </a:lvl2pPr>
      <a:lvl3pPr marL="321457" algn="l" defTabSz="410751" rtl="0" eaLnBrk="0" fontAlgn="base" hangingPunct="0">
        <a:spcBef>
          <a:spcPts val="2953"/>
        </a:spcBef>
        <a:spcAft>
          <a:spcPct val="0"/>
        </a:spcAft>
        <a:defRPr sz="2500">
          <a:solidFill>
            <a:srgbClr val="000000"/>
          </a:solidFill>
          <a:latin typeface="+mn-lt"/>
          <a:ea typeface="+mn-ea"/>
          <a:cs typeface="+mn-cs"/>
          <a:sym typeface="Helvetica Light" charset="0"/>
        </a:defRPr>
      </a:lvl3pPr>
      <a:lvl4pPr marL="482186" algn="l" defTabSz="410751" rtl="0" eaLnBrk="0" fontAlgn="base" hangingPunct="0">
        <a:spcBef>
          <a:spcPts val="2953"/>
        </a:spcBef>
        <a:spcAft>
          <a:spcPct val="0"/>
        </a:spcAft>
        <a:defRPr sz="2500">
          <a:solidFill>
            <a:srgbClr val="000000"/>
          </a:solidFill>
          <a:latin typeface="+mn-lt"/>
          <a:ea typeface="+mn-ea"/>
          <a:cs typeface="+mn-cs"/>
          <a:sym typeface="Helvetica Light" charset="0"/>
        </a:defRPr>
      </a:lvl4pPr>
      <a:lvl5pPr marL="642915" algn="l" defTabSz="410751" rtl="0" eaLnBrk="0" fontAlgn="base" hangingPunct="0">
        <a:spcBef>
          <a:spcPts val="2953"/>
        </a:spcBef>
        <a:spcAft>
          <a:spcPct val="0"/>
        </a:spcAft>
        <a:defRPr sz="2500">
          <a:solidFill>
            <a:srgbClr val="000000"/>
          </a:solidFill>
          <a:latin typeface="+mn-lt"/>
          <a:ea typeface="+mn-ea"/>
          <a:cs typeface="+mn-cs"/>
          <a:sym typeface="Helvetica Light" charset="0"/>
        </a:defRPr>
      </a:lvl5pPr>
      <a:lvl6pPr marL="964372" algn="l" defTabSz="410751" rtl="0" fontAlgn="base" hangingPunct="0">
        <a:spcBef>
          <a:spcPts val="2953"/>
        </a:spcBef>
        <a:spcAft>
          <a:spcPct val="0"/>
        </a:spcAft>
        <a:defRPr sz="2500">
          <a:solidFill>
            <a:srgbClr val="000000"/>
          </a:solidFill>
          <a:latin typeface="+mn-lt"/>
          <a:ea typeface="+mn-ea"/>
          <a:cs typeface="+mn-cs"/>
          <a:sym typeface="Helvetica Light" charset="0"/>
        </a:defRPr>
      </a:lvl6pPr>
      <a:lvl7pPr marL="1285829" algn="l" defTabSz="410751" rtl="0" fontAlgn="base" hangingPunct="0">
        <a:spcBef>
          <a:spcPts val="2953"/>
        </a:spcBef>
        <a:spcAft>
          <a:spcPct val="0"/>
        </a:spcAft>
        <a:defRPr sz="2500">
          <a:solidFill>
            <a:srgbClr val="000000"/>
          </a:solidFill>
          <a:latin typeface="+mn-lt"/>
          <a:ea typeface="+mn-ea"/>
          <a:cs typeface="+mn-cs"/>
          <a:sym typeface="Helvetica Light" charset="0"/>
        </a:defRPr>
      </a:lvl7pPr>
      <a:lvl8pPr marL="1607287" algn="l" defTabSz="410751" rtl="0" fontAlgn="base" hangingPunct="0">
        <a:spcBef>
          <a:spcPts val="2953"/>
        </a:spcBef>
        <a:spcAft>
          <a:spcPct val="0"/>
        </a:spcAft>
        <a:defRPr sz="2500">
          <a:solidFill>
            <a:srgbClr val="000000"/>
          </a:solidFill>
          <a:latin typeface="+mn-lt"/>
          <a:ea typeface="+mn-ea"/>
          <a:cs typeface="+mn-cs"/>
          <a:sym typeface="Helvetica Light" charset="0"/>
        </a:defRPr>
      </a:lvl8pPr>
      <a:lvl9pPr marL="1928744" algn="l" defTabSz="410751" rtl="0" fontAlgn="base" hangingPunct="0">
        <a:spcBef>
          <a:spcPts val="2953"/>
        </a:spcBef>
        <a:spcAft>
          <a:spcPct val="0"/>
        </a:spcAft>
        <a:defRPr sz="2500">
          <a:solidFill>
            <a:srgbClr val="000000"/>
          </a:solidFill>
          <a:latin typeface="+mn-lt"/>
          <a:ea typeface="+mn-ea"/>
          <a:cs typeface="+mn-cs"/>
          <a:sym typeface="Helvetica Light" charset="0"/>
        </a:defRPr>
      </a:lvl9pPr>
    </p:bodyStyle>
    <p:otherStyle>
      <a:defPPr>
        <a:defRPr lang="en-US"/>
      </a:defPPr>
      <a:lvl1pPr marL="0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1457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2915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64372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85829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07287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28744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50201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71659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/>
          </p:cNvSpPr>
          <p:nvPr/>
        </p:nvSpPr>
        <p:spPr bwMode="auto">
          <a:xfrm>
            <a:off x="4816602" y="5773277"/>
            <a:ext cx="3746182" cy="248014"/>
          </a:xfrm>
          <a:custGeom>
            <a:avLst/>
            <a:gdLst>
              <a:gd name="T0" fmla="*/ 2147483647 w 21600"/>
              <a:gd name="T1" fmla="*/ 1045462871 h 21600"/>
              <a:gd name="T2" fmla="*/ 2147483647 w 21600"/>
              <a:gd name="T3" fmla="*/ 1045462871 h 21600"/>
              <a:gd name="T4" fmla="*/ 2147483647 w 21600"/>
              <a:gd name="T5" fmla="*/ 1045462871 h 21600"/>
              <a:gd name="T6" fmla="*/ 2147483647 w 21600"/>
              <a:gd name="T7" fmla="*/ 1045462871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35715" tIns="35715" rIns="35715" bIns="35715" anchor="ctr"/>
          <a:lstStyle>
            <a:lvl1pPr algn="l" eaLnBrk="0">
              <a:spcBef>
                <a:spcPts val="4200"/>
              </a:spcBef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1pPr>
            <a:lvl2pPr marL="742950" indent="-285750" algn="l" eaLnBrk="0">
              <a:spcBef>
                <a:spcPts val="4200"/>
              </a:spcBef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2pPr>
            <a:lvl3pPr marL="1143000" indent="-228600" algn="l" eaLnBrk="0">
              <a:spcBef>
                <a:spcPts val="4200"/>
              </a:spcBef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3pPr>
            <a:lvl4pPr marL="1600200" indent="-228600" algn="l" eaLnBrk="0">
              <a:spcBef>
                <a:spcPts val="4200"/>
              </a:spcBef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4pPr>
            <a:lvl5pPr marL="2057400" indent="-228600" algn="l" eaLnBrk="0">
              <a:spcBef>
                <a:spcPts val="4200"/>
              </a:spcBef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5pPr>
            <a:lvl6pPr marL="2514600" indent="-228600" defTabSz="584200" eaLnBrk="0" fontAlgn="base" hangingPunct="0">
              <a:spcBef>
                <a:spcPts val="420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6pPr>
            <a:lvl7pPr marL="2971800" indent="-228600" defTabSz="584200" eaLnBrk="0" fontAlgn="base" hangingPunct="0">
              <a:spcBef>
                <a:spcPts val="420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7pPr>
            <a:lvl8pPr marL="3429000" indent="-228600" defTabSz="584200" eaLnBrk="0" fontAlgn="base" hangingPunct="0">
              <a:spcBef>
                <a:spcPts val="420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8pPr>
            <a:lvl9pPr marL="3886200" indent="-228600" defTabSz="584200" eaLnBrk="0" fontAlgn="base" hangingPunct="0">
              <a:spcBef>
                <a:spcPts val="420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9pPr>
          </a:lstStyle>
          <a:p>
            <a:pPr algn="r" defTabSz="410730" eaLnBrk="1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300" dirty="0" err="1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Ms</a:t>
            </a:r>
            <a:r>
              <a:rPr lang="en-US" altLang="en-US" sz="130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Alice </a:t>
            </a:r>
            <a:r>
              <a:rPr lang="en-US" altLang="en-US" sz="1300" dirty="0" err="1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Aureli</a:t>
            </a:r>
            <a:endParaRPr lang="en-US" altLang="en-US" sz="1300" dirty="0" smtClean="0">
              <a:solidFill>
                <a:schemeClr val="accent6">
                  <a:lumMod val="75000"/>
                </a:schemeClr>
              </a:solidFill>
              <a:latin typeface="Trebuchet MS" pitchFamily="34" charset="0"/>
              <a:ea typeface="Trebuchet MS" pitchFamily="34" charset="0"/>
              <a:cs typeface="Trebuchet MS" pitchFamily="34" charset="0"/>
              <a:sym typeface="Trebuchet MS" pitchFamily="34" charset="0"/>
            </a:endParaRPr>
          </a:p>
          <a:p>
            <a:pPr algn="r" defTabSz="410730" eaLnBrk="1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30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sym typeface="Trebuchet MS" pitchFamily="34" charset="0"/>
              </a:rPr>
              <a:t>UNESCO-IHP</a:t>
            </a:r>
            <a:endParaRPr lang="en-US" altLang="en-US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051" name="Line 3"/>
          <p:cNvSpPr>
            <a:spLocks noChangeShapeType="1"/>
          </p:cNvSpPr>
          <p:nvPr/>
        </p:nvSpPr>
        <p:spPr bwMode="auto">
          <a:xfrm>
            <a:off x="560338" y="2634258"/>
            <a:ext cx="8022208" cy="0"/>
          </a:xfrm>
          <a:prstGeom prst="line">
            <a:avLst/>
          </a:prstGeom>
          <a:noFill/>
          <a:ln w="25400">
            <a:solidFill>
              <a:srgbClr val="366CA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410730" fontAlgn="base" hangingPunct="0">
              <a:spcBef>
                <a:spcPct val="0"/>
              </a:spcBef>
              <a:spcAft>
                <a:spcPct val="0"/>
              </a:spcAft>
            </a:pPr>
            <a:endParaRPr lang="en-GB" sz="2500">
              <a:solidFill>
                <a:srgbClr val="000000"/>
              </a:solidFill>
              <a:sym typeface="Helvetica Light" charset="0"/>
            </a:endParaRPr>
          </a:p>
        </p:txBody>
      </p:sp>
      <p:sp>
        <p:nvSpPr>
          <p:cNvPr id="2052" name="Line 4"/>
          <p:cNvSpPr>
            <a:spLocks noChangeShapeType="1"/>
          </p:cNvSpPr>
          <p:nvPr/>
        </p:nvSpPr>
        <p:spPr bwMode="auto">
          <a:xfrm flipV="1">
            <a:off x="514575" y="5700315"/>
            <a:ext cx="8095878" cy="0"/>
          </a:xfrm>
          <a:prstGeom prst="line">
            <a:avLst/>
          </a:prstGeom>
          <a:noFill/>
          <a:ln w="25400">
            <a:solidFill>
              <a:srgbClr val="366CA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410730" fontAlgn="base" hangingPunct="0">
              <a:spcBef>
                <a:spcPct val="0"/>
              </a:spcBef>
              <a:spcAft>
                <a:spcPct val="0"/>
              </a:spcAft>
            </a:pPr>
            <a:endParaRPr lang="en-GB" sz="2500">
              <a:solidFill>
                <a:srgbClr val="000000"/>
              </a:solidFill>
              <a:sym typeface="Helvetica Light" charset="0"/>
            </a:endParaRPr>
          </a:p>
        </p:txBody>
      </p:sp>
      <p:sp>
        <p:nvSpPr>
          <p:cNvPr id="2053" name="AutoShape 5"/>
          <p:cNvSpPr>
            <a:spLocks/>
          </p:cNvSpPr>
          <p:nvPr/>
        </p:nvSpPr>
        <p:spPr bwMode="auto">
          <a:xfrm>
            <a:off x="6984072" y="6121751"/>
            <a:ext cx="1761380" cy="196453"/>
          </a:xfrm>
          <a:custGeom>
            <a:avLst/>
            <a:gdLst>
              <a:gd name="T0" fmla="*/ 2147483647 w 21600"/>
              <a:gd name="T1" fmla="*/ 1045462871 h 21600"/>
              <a:gd name="T2" fmla="*/ 2147483647 w 21600"/>
              <a:gd name="T3" fmla="*/ 1045462871 h 21600"/>
              <a:gd name="T4" fmla="*/ 2147483647 w 21600"/>
              <a:gd name="T5" fmla="*/ 1045462871 h 21600"/>
              <a:gd name="T6" fmla="*/ 2147483647 w 21600"/>
              <a:gd name="T7" fmla="*/ 1045462871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35715" tIns="35715" rIns="35715" bIns="35715" anchor="ctr"/>
          <a:lstStyle>
            <a:lvl1pPr algn="l" eaLnBrk="0">
              <a:spcBef>
                <a:spcPts val="4200"/>
              </a:spcBef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1pPr>
            <a:lvl2pPr marL="742950" indent="-285750" algn="l" eaLnBrk="0">
              <a:spcBef>
                <a:spcPts val="4200"/>
              </a:spcBef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2pPr>
            <a:lvl3pPr marL="1143000" indent="-228600" algn="l" eaLnBrk="0">
              <a:spcBef>
                <a:spcPts val="4200"/>
              </a:spcBef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3pPr>
            <a:lvl4pPr marL="1600200" indent="-228600" algn="l" eaLnBrk="0">
              <a:spcBef>
                <a:spcPts val="4200"/>
              </a:spcBef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4pPr>
            <a:lvl5pPr marL="2057400" indent="-228600" algn="l" eaLnBrk="0">
              <a:spcBef>
                <a:spcPts val="4200"/>
              </a:spcBef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5pPr>
            <a:lvl6pPr marL="2514600" indent="-228600" defTabSz="584200" eaLnBrk="0" fontAlgn="base" hangingPunct="0">
              <a:spcBef>
                <a:spcPts val="420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6pPr>
            <a:lvl7pPr marL="2971800" indent="-228600" defTabSz="584200" eaLnBrk="0" fontAlgn="base" hangingPunct="0">
              <a:spcBef>
                <a:spcPts val="420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7pPr>
            <a:lvl8pPr marL="3429000" indent="-228600" defTabSz="584200" eaLnBrk="0" fontAlgn="base" hangingPunct="0">
              <a:spcBef>
                <a:spcPts val="420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8pPr>
            <a:lvl9pPr marL="3886200" indent="-228600" defTabSz="584200" eaLnBrk="0" fontAlgn="base" hangingPunct="0">
              <a:spcBef>
                <a:spcPts val="420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9pPr>
          </a:lstStyle>
          <a:p>
            <a:pPr algn="ctr" defTabSz="410730" eaLnBrk="1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300" dirty="0">
                <a:solidFill>
                  <a:schemeClr val="accent1">
                    <a:lumMod val="75000"/>
                  </a:schemeClr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4</a:t>
            </a:r>
            <a:r>
              <a:rPr lang="en-US" altLang="en-US" sz="1300" dirty="0" smtClean="0">
                <a:solidFill>
                  <a:schemeClr val="accent1">
                    <a:lumMod val="75000"/>
                  </a:schemeClr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 November 2016</a:t>
            </a:r>
            <a:endParaRPr lang="en-US" altLang="en-US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054" name="AutoShape 6"/>
          <p:cNvSpPr>
            <a:spLocks/>
          </p:cNvSpPr>
          <p:nvPr/>
        </p:nvSpPr>
        <p:spPr bwMode="auto">
          <a:xfrm>
            <a:off x="6919472" y="6235652"/>
            <a:ext cx="2181769" cy="360040"/>
          </a:xfrm>
          <a:custGeom>
            <a:avLst/>
            <a:gdLst>
              <a:gd name="T0" fmla="*/ 2147483647 w 21600"/>
              <a:gd name="T1" fmla="*/ 1045462871 h 21600"/>
              <a:gd name="T2" fmla="*/ 2147483647 w 21600"/>
              <a:gd name="T3" fmla="*/ 1045462871 h 21600"/>
              <a:gd name="T4" fmla="*/ 2147483647 w 21600"/>
              <a:gd name="T5" fmla="*/ 1045462871 h 21600"/>
              <a:gd name="T6" fmla="*/ 2147483647 w 21600"/>
              <a:gd name="T7" fmla="*/ 1045462871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35715" tIns="35715" rIns="35715" bIns="35715" anchor="ctr"/>
          <a:lstStyle>
            <a:lvl1pPr algn="l" eaLnBrk="0">
              <a:spcBef>
                <a:spcPts val="4200"/>
              </a:spcBef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1pPr>
            <a:lvl2pPr marL="742950" indent="-285750" algn="l" eaLnBrk="0">
              <a:spcBef>
                <a:spcPts val="4200"/>
              </a:spcBef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2pPr>
            <a:lvl3pPr marL="1143000" indent="-228600" algn="l" eaLnBrk="0">
              <a:spcBef>
                <a:spcPts val="4200"/>
              </a:spcBef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3pPr>
            <a:lvl4pPr marL="1600200" indent="-228600" algn="l" eaLnBrk="0">
              <a:spcBef>
                <a:spcPts val="4200"/>
              </a:spcBef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4pPr>
            <a:lvl5pPr marL="2057400" indent="-228600" algn="l" eaLnBrk="0">
              <a:spcBef>
                <a:spcPts val="4200"/>
              </a:spcBef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5pPr>
            <a:lvl6pPr marL="2514600" indent="-228600" defTabSz="584200" eaLnBrk="0" fontAlgn="base" hangingPunct="0">
              <a:spcBef>
                <a:spcPts val="420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6pPr>
            <a:lvl7pPr marL="2971800" indent="-228600" defTabSz="584200" eaLnBrk="0" fontAlgn="base" hangingPunct="0">
              <a:spcBef>
                <a:spcPts val="420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7pPr>
            <a:lvl8pPr marL="3429000" indent="-228600" defTabSz="584200" eaLnBrk="0" fontAlgn="base" hangingPunct="0">
              <a:spcBef>
                <a:spcPts val="420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8pPr>
            <a:lvl9pPr marL="3886200" indent="-228600" defTabSz="584200" eaLnBrk="0" fontAlgn="base" hangingPunct="0">
              <a:spcBef>
                <a:spcPts val="420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9pPr>
          </a:lstStyle>
          <a:p>
            <a:pPr algn="ctr" defTabSz="410730" eaLnBrk="1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300" dirty="0" smtClean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  <a:sym typeface="Trebuchet MS" pitchFamily="34" charset="0"/>
              </a:rPr>
              <a:t>Paris, France</a:t>
            </a:r>
            <a:endParaRPr lang="en-US" altLang="en-US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055" name="AutoShape 7"/>
          <p:cNvSpPr>
            <a:spLocks/>
          </p:cNvSpPr>
          <p:nvPr/>
        </p:nvSpPr>
        <p:spPr bwMode="auto">
          <a:xfrm>
            <a:off x="2443387" y="3535041"/>
            <a:ext cx="2369715" cy="500063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35715" tIns="35715" rIns="35715" bIns="35715" anchor="ctr"/>
          <a:lstStyle>
            <a:lvl1pPr algn="l" eaLnBrk="0">
              <a:spcBef>
                <a:spcPts val="4200"/>
              </a:spcBef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1pPr>
            <a:lvl2pPr marL="742950" indent="-285750" algn="l" eaLnBrk="0">
              <a:spcBef>
                <a:spcPts val="4200"/>
              </a:spcBef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2pPr>
            <a:lvl3pPr marL="1143000" indent="-228600" algn="l" eaLnBrk="0">
              <a:spcBef>
                <a:spcPts val="4200"/>
              </a:spcBef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3pPr>
            <a:lvl4pPr marL="1600200" indent="-228600" algn="l" eaLnBrk="0">
              <a:spcBef>
                <a:spcPts val="4200"/>
              </a:spcBef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4pPr>
            <a:lvl5pPr marL="2057400" indent="-228600" algn="l" eaLnBrk="0">
              <a:spcBef>
                <a:spcPts val="4200"/>
              </a:spcBef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5pPr>
            <a:lvl6pPr marL="2514600" indent="-228600" defTabSz="584200" eaLnBrk="0" fontAlgn="base" hangingPunct="0">
              <a:spcBef>
                <a:spcPts val="420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6pPr>
            <a:lvl7pPr marL="2971800" indent="-228600" defTabSz="584200" eaLnBrk="0" fontAlgn="base" hangingPunct="0">
              <a:spcBef>
                <a:spcPts val="420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7pPr>
            <a:lvl8pPr marL="3429000" indent="-228600" defTabSz="584200" eaLnBrk="0" fontAlgn="base" hangingPunct="0">
              <a:spcBef>
                <a:spcPts val="420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8pPr>
            <a:lvl9pPr marL="3886200" indent="-228600" defTabSz="584200" eaLnBrk="0" fontAlgn="base" hangingPunct="0">
              <a:spcBef>
                <a:spcPts val="420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9pPr>
          </a:lstStyle>
          <a:p>
            <a:pPr algn="ctr" defTabSz="410730" eaLnBrk="1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dirty="0" smtClean="0"/>
          </a:p>
        </p:txBody>
      </p:sp>
      <p:sp>
        <p:nvSpPr>
          <p:cNvPr id="2056" name="Line 8"/>
          <p:cNvSpPr>
            <a:spLocks noChangeShapeType="1"/>
          </p:cNvSpPr>
          <p:nvPr/>
        </p:nvSpPr>
        <p:spPr bwMode="auto">
          <a:xfrm flipV="1">
            <a:off x="514575" y="6573367"/>
            <a:ext cx="8113737" cy="0"/>
          </a:xfrm>
          <a:prstGeom prst="line">
            <a:avLst/>
          </a:prstGeom>
          <a:noFill/>
          <a:ln w="25400">
            <a:solidFill>
              <a:srgbClr val="366CA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410730" fontAlgn="base" hangingPunct="0">
              <a:spcBef>
                <a:spcPct val="0"/>
              </a:spcBef>
              <a:spcAft>
                <a:spcPct val="0"/>
              </a:spcAft>
            </a:pPr>
            <a:endParaRPr lang="en-GB" sz="2500">
              <a:solidFill>
                <a:srgbClr val="000000"/>
              </a:solidFill>
              <a:sym typeface="Helvetica Light" charset="0"/>
            </a:endParaRPr>
          </a:p>
        </p:txBody>
      </p:sp>
      <p:pic>
        <p:nvPicPr>
          <p:cNvPr id="2059" name="Picture 11" descr="120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345"/>
          <a:stretch>
            <a:fillRect/>
          </a:stretch>
        </p:blipFill>
        <p:spPr bwMode="auto">
          <a:xfrm>
            <a:off x="287458" y="5864544"/>
            <a:ext cx="1397496" cy="677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060" name="Picture 12" descr="SDC_RVB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8217" y="5951573"/>
            <a:ext cx="1106165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061" name="Line 19"/>
          <p:cNvSpPr>
            <a:spLocks noChangeShapeType="1"/>
          </p:cNvSpPr>
          <p:nvPr/>
        </p:nvSpPr>
        <p:spPr bwMode="auto">
          <a:xfrm flipV="1">
            <a:off x="560338" y="267891"/>
            <a:ext cx="8021092" cy="0"/>
          </a:xfrm>
          <a:prstGeom prst="line">
            <a:avLst/>
          </a:prstGeom>
          <a:noFill/>
          <a:ln w="25400">
            <a:solidFill>
              <a:srgbClr val="366CA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410730" fontAlgn="base" hangingPunct="0">
              <a:spcBef>
                <a:spcPct val="0"/>
              </a:spcBef>
              <a:spcAft>
                <a:spcPct val="0"/>
              </a:spcAft>
            </a:pPr>
            <a:endParaRPr lang="en-GB" sz="2500">
              <a:solidFill>
                <a:srgbClr val="000000"/>
              </a:solidFill>
              <a:sym typeface="Helvetica Light" charset="0"/>
            </a:endParaRPr>
          </a:p>
        </p:txBody>
      </p:sp>
      <p:sp>
        <p:nvSpPr>
          <p:cNvPr id="2062" name="Line 20"/>
          <p:cNvSpPr>
            <a:spLocks noChangeShapeType="1"/>
          </p:cNvSpPr>
          <p:nvPr/>
        </p:nvSpPr>
        <p:spPr bwMode="auto">
          <a:xfrm flipV="1">
            <a:off x="514575" y="6618015"/>
            <a:ext cx="8113737" cy="0"/>
          </a:xfrm>
          <a:prstGeom prst="line">
            <a:avLst/>
          </a:prstGeom>
          <a:noFill/>
          <a:ln w="25400">
            <a:solidFill>
              <a:srgbClr val="366CA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410730" fontAlgn="base" hangingPunct="0">
              <a:spcBef>
                <a:spcPct val="0"/>
              </a:spcBef>
              <a:spcAft>
                <a:spcPct val="0"/>
              </a:spcAft>
            </a:pPr>
            <a:endParaRPr lang="en-GB" sz="2500">
              <a:solidFill>
                <a:srgbClr val="000000"/>
              </a:solidFill>
              <a:sym typeface="Helvetica Light" charset="0"/>
            </a:endParaRPr>
          </a:p>
        </p:txBody>
      </p:sp>
      <p:sp>
        <p:nvSpPr>
          <p:cNvPr id="2063" name="Line 21"/>
          <p:cNvSpPr>
            <a:spLocks noChangeShapeType="1"/>
          </p:cNvSpPr>
          <p:nvPr/>
        </p:nvSpPr>
        <p:spPr bwMode="auto">
          <a:xfrm flipV="1">
            <a:off x="514575" y="5661248"/>
            <a:ext cx="8095878" cy="0"/>
          </a:xfrm>
          <a:prstGeom prst="line">
            <a:avLst/>
          </a:prstGeom>
          <a:noFill/>
          <a:ln w="25400">
            <a:solidFill>
              <a:srgbClr val="366CA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410730" fontAlgn="base" hangingPunct="0">
              <a:spcBef>
                <a:spcPct val="0"/>
              </a:spcBef>
              <a:spcAft>
                <a:spcPct val="0"/>
              </a:spcAft>
            </a:pPr>
            <a:endParaRPr lang="en-GB" sz="2500">
              <a:solidFill>
                <a:srgbClr val="000000"/>
              </a:solidFill>
              <a:sym typeface="Helvetica Light" charset="0"/>
            </a:endParaRPr>
          </a:p>
        </p:txBody>
      </p:sp>
      <p:sp>
        <p:nvSpPr>
          <p:cNvPr id="2064" name="Line 22"/>
          <p:cNvSpPr>
            <a:spLocks noChangeShapeType="1"/>
          </p:cNvSpPr>
          <p:nvPr/>
        </p:nvSpPr>
        <p:spPr bwMode="auto">
          <a:xfrm>
            <a:off x="559222" y="2681139"/>
            <a:ext cx="8022208" cy="0"/>
          </a:xfrm>
          <a:prstGeom prst="line">
            <a:avLst/>
          </a:prstGeom>
          <a:noFill/>
          <a:ln w="25400">
            <a:solidFill>
              <a:srgbClr val="366CA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410730" fontAlgn="base" hangingPunct="0">
              <a:spcBef>
                <a:spcPct val="0"/>
              </a:spcBef>
              <a:spcAft>
                <a:spcPct val="0"/>
              </a:spcAft>
            </a:pPr>
            <a:endParaRPr lang="en-GB" sz="2500">
              <a:solidFill>
                <a:srgbClr val="000000"/>
              </a:solidFill>
              <a:sym typeface="Helvetica Light" charset="0"/>
            </a:endParaRPr>
          </a:p>
        </p:txBody>
      </p:sp>
      <p:sp>
        <p:nvSpPr>
          <p:cNvPr id="2065" name="Line 23"/>
          <p:cNvSpPr>
            <a:spLocks noChangeShapeType="1"/>
          </p:cNvSpPr>
          <p:nvPr/>
        </p:nvSpPr>
        <p:spPr bwMode="auto">
          <a:xfrm>
            <a:off x="559222" y="321469"/>
            <a:ext cx="8022208" cy="0"/>
          </a:xfrm>
          <a:prstGeom prst="line">
            <a:avLst/>
          </a:prstGeom>
          <a:noFill/>
          <a:ln w="25400">
            <a:solidFill>
              <a:srgbClr val="366CA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410730" fontAlgn="base" hangingPunct="0">
              <a:spcBef>
                <a:spcPct val="0"/>
              </a:spcBef>
              <a:spcAft>
                <a:spcPct val="0"/>
              </a:spcAft>
            </a:pPr>
            <a:endParaRPr lang="en-GB" sz="2500">
              <a:solidFill>
                <a:srgbClr val="000000"/>
              </a:solidFill>
              <a:sym typeface="Helvetica Light" charset="0"/>
            </a:endParaRPr>
          </a:p>
        </p:txBody>
      </p:sp>
      <p:sp>
        <p:nvSpPr>
          <p:cNvPr id="2066" name="AutoShape 24"/>
          <p:cNvSpPr>
            <a:spLocks/>
          </p:cNvSpPr>
          <p:nvPr/>
        </p:nvSpPr>
        <p:spPr bwMode="auto">
          <a:xfrm>
            <a:off x="514574" y="2634258"/>
            <a:ext cx="8282275" cy="1299379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35715" tIns="35715" rIns="35715" bIns="35715" anchor="ctr"/>
          <a:lstStyle>
            <a:lvl1pPr algn="l" eaLnBrk="0">
              <a:spcBef>
                <a:spcPts val="4200"/>
              </a:spcBef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1pPr>
            <a:lvl2pPr marL="742950" indent="-285750" algn="l" eaLnBrk="0">
              <a:spcBef>
                <a:spcPts val="4200"/>
              </a:spcBef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2pPr>
            <a:lvl3pPr marL="1143000" indent="-228600" algn="l" eaLnBrk="0">
              <a:spcBef>
                <a:spcPts val="4200"/>
              </a:spcBef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3pPr>
            <a:lvl4pPr marL="1600200" indent="-228600" algn="l" eaLnBrk="0">
              <a:spcBef>
                <a:spcPts val="4200"/>
              </a:spcBef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4pPr>
            <a:lvl5pPr marL="2057400" indent="-228600" algn="l" eaLnBrk="0">
              <a:spcBef>
                <a:spcPts val="4200"/>
              </a:spcBef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5pPr>
            <a:lvl6pPr marL="2514600" indent="-228600" defTabSz="584200" eaLnBrk="0" fontAlgn="base" hangingPunct="0">
              <a:spcBef>
                <a:spcPts val="420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6pPr>
            <a:lvl7pPr marL="2971800" indent="-228600" defTabSz="584200" eaLnBrk="0" fontAlgn="base" hangingPunct="0">
              <a:spcBef>
                <a:spcPts val="420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7pPr>
            <a:lvl8pPr marL="3429000" indent="-228600" defTabSz="584200" eaLnBrk="0" fontAlgn="base" hangingPunct="0">
              <a:spcBef>
                <a:spcPts val="420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8pPr>
            <a:lvl9pPr marL="3886200" indent="-228600" defTabSz="584200" eaLnBrk="0" fontAlgn="base" hangingPunct="0">
              <a:spcBef>
                <a:spcPts val="420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9pPr>
          </a:lstStyle>
          <a:p>
            <a:pPr algn="ctr" defTabSz="410730" eaLnBrk="1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700" dirty="0" smtClean="0">
              <a:solidFill>
                <a:srgbClr val="426C86"/>
              </a:solidFill>
              <a:latin typeface="Trebuchet MS Bold" charset="0"/>
              <a:ea typeface="Trebuchet MS Bold" charset="0"/>
              <a:cs typeface="Trebuchet MS Bold" charset="0"/>
              <a:sym typeface="Trebuchet MS Bold" charset="0"/>
            </a:endParaRPr>
          </a:p>
          <a:p>
            <a:pPr algn="ctr" defTabSz="410730" eaLnBrk="1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700" dirty="0" smtClean="0">
              <a:solidFill>
                <a:srgbClr val="426C86"/>
              </a:solidFill>
              <a:latin typeface="Trebuchet MS Bold" charset="0"/>
              <a:sym typeface="Trebuchet MS Bold" charset="0"/>
            </a:endParaRPr>
          </a:p>
          <a:p>
            <a:pPr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altLang="en-US" sz="2800" dirty="0" smtClean="0">
              <a:solidFill>
                <a:srgbClr val="426C86"/>
              </a:solidFill>
              <a:latin typeface="Trebuchet MS Bold" charset="0"/>
              <a:ea typeface="Trebuchet MS Bold" charset="0"/>
              <a:cs typeface="Trebuchet MS Bold" charset="0"/>
              <a:sym typeface="Trebuchet MS Bold" charset="0"/>
            </a:endParaRPr>
          </a:p>
          <a:p>
            <a:pPr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altLang="en-US" sz="2800" b="1" dirty="0" smtClean="0">
              <a:solidFill>
                <a:schemeClr val="accent5">
                  <a:lumMod val="50000"/>
                </a:schemeClr>
              </a:solidFill>
              <a:latin typeface="+mn-ea"/>
              <a:ea typeface="+mn-ea"/>
              <a:cs typeface="Trebuchet MS Bold" charset="0"/>
              <a:sym typeface="Trebuchet MS Bold" charset="0"/>
            </a:endParaRPr>
          </a:p>
          <a:p>
            <a:pPr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altLang="en-US" sz="2800" b="1" dirty="0" smtClean="0">
                <a:solidFill>
                  <a:schemeClr val="accent5">
                    <a:lumMod val="50000"/>
                  </a:schemeClr>
                </a:solidFill>
                <a:latin typeface="+mn-ea"/>
                <a:ea typeface="+mn-ea"/>
                <a:cs typeface="Trebuchet MS Bold" charset="0"/>
                <a:sym typeface="Trebuchet MS Bold" charset="0"/>
              </a:rPr>
              <a:t>Water Cooperation and the STAS </a:t>
            </a:r>
          </a:p>
          <a:p>
            <a:pPr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latin typeface="+mn-ea"/>
                <a:ea typeface="+mn-ea"/>
              </a:rPr>
              <a:t>Multi-Country </a:t>
            </a: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  <a:latin typeface="+mn-ea"/>
                <a:ea typeface="+mn-ea"/>
              </a:rPr>
              <a:t>Cooperation </a:t>
            </a:r>
            <a:r>
              <a:rPr lang="en-US" sz="2800" b="1" dirty="0" err="1">
                <a:solidFill>
                  <a:schemeClr val="accent5">
                    <a:lumMod val="50000"/>
                  </a:schemeClr>
                </a:solidFill>
                <a:latin typeface="+mn-ea"/>
                <a:ea typeface="+mn-ea"/>
              </a:rPr>
              <a:t>Mechamism</a:t>
            </a: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  <a:latin typeface="+mn-ea"/>
                <a:ea typeface="+mn-ea"/>
              </a:rPr>
              <a:t> (MCCM</a:t>
            </a:r>
            <a:r>
              <a:rPr lang="en-US" sz="2800" b="1" dirty="0"/>
              <a:t>) </a:t>
            </a:r>
            <a:r>
              <a:rPr lang="en-US" altLang="en-US" sz="2800" b="1" dirty="0" smtClean="0">
                <a:solidFill>
                  <a:schemeClr val="accent1">
                    <a:lumMod val="75000"/>
                  </a:schemeClr>
                </a:solidFill>
                <a:latin typeface="Trebuchet MS Bold" charset="0"/>
                <a:ea typeface="Trebuchet MS Bold" charset="0"/>
                <a:cs typeface="Trebuchet MS Bold" charset="0"/>
                <a:sym typeface="Trebuchet MS Bold" charset="0"/>
              </a:rPr>
              <a:t> </a:t>
            </a:r>
            <a:endParaRPr lang="fr-FR" sz="2400" b="1" i="1" dirty="0" smtClean="0">
              <a:solidFill>
                <a:schemeClr val="accent1">
                  <a:lumMod val="75000"/>
                </a:schemeClr>
              </a:solidFill>
              <a:latin typeface="Trebuchet MS Bold" charset="0"/>
              <a:ea typeface="Calibri"/>
              <a:cs typeface="Times New Roman"/>
              <a:sym typeface="Trebuchet MS Bold" charset="0"/>
            </a:endParaRPr>
          </a:p>
          <a:p>
            <a:pPr algn="ctr">
              <a:spcBef>
                <a:spcPts val="0"/>
              </a:spcBef>
              <a:spcAft>
                <a:spcPts val="1000"/>
              </a:spcAft>
            </a:pPr>
            <a:endParaRPr lang="fr-FR" sz="2000" b="1" i="1" dirty="0" smtClean="0">
              <a:solidFill>
                <a:schemeClr val="accent1">
                  <a:lumMod val="75000"/>
                </a:schemeClr>
              </a:solidFill>
              <a:latin typeface="Trebuchet MS Bold" charset="0"/>
              <a:ea typeface="Calibri"/>
              <a:cs typeface="Times New Roman"/>
              <a:sym typeface="Trebuchet MS Bold" charset="0"/>
            </a:endParaRPr>
          </a:p>
          <a:p>
            <a:pPr algn="ctr">
              <a:spcBef>
                <a:spcPts val="0"/>
              </a:spcBef>
              <a:spcAft>
                <a:spcPts val="1000"/>
              </a:spcAft>
            </a:pPr>
            <a:r>
              <a:rPr lang="fr-FR" sz="2000" b="1" i="1" dirty="0" err="1" smtClean="0">
                <a:solidFill>
                  <a:schemeClr val="accent1">
                    <a:lumMod val="75000"/>
                  </a:schemeClr>
                </a:solidFill>
                <a:latin typeface="Trebuchet MS Bold" charset="0"/>
                <a:ea typeface="Calibri"/>
                <a:cs typeface="Times New Roman"/>
                <a:sym typeface="Trebuchet MS Bold" charset="0"/>
              </a:rPr>
              <a:t>Stampriet</a:t>
            </a:r>
            <a:r>
              <a:rPr lang="fr-FR" sz="2000" b="1" i="1" dirty="0" smtClean="0">
                <a:solidFill>
                  <a:schemeClr val="accent1">
                    <a:lumMod val="75000"/>
                  </a:schemeClr>
                </a:solidFill>
                <a:latin typeface="Trebuchet MS Bold" charset="0"/>
                <a:ea typeface="Calibri"/>
                <a:cs typeface="Times New Roman"/>
                <a:sym typeface="Trebuchet MS Bold" charset="0"/>
              </a:rPr>
              <a:t> </a:t>
            </a:r>
            <a:r>
              <a:rPr lang="fr-FR" sz="2000" b="1" i="1" dirty="0" err="1" smtClean="0">
                <a:solidFill>
                  <a:schemeClr val="accent1">
                    <a:lumMod val="75000"/>
                  </a:schemeClr>
                </a:solidFill>
                <a:latin typeface="Trebuchet MS Bold" charset="0"/>
                <a:ea typeface="Calibri"/>
                <a:cs typeface="Times New Roman"/>
                <a:sym typeface="Trebuchet MS Bold" charset="0"/>
              </a:rPr>
              <a:t>Aquifer</a:t>
            </a:r>
            <a:r>
              <a:rPr lang="fr-FR" sz="2000" b="1" i="1" dirty="0" smtClean="0">
                <a:solidFill>
                  <a:schemeClr val="accent1">
                    <a:lumMod val="75000"/>
                  </a:schemeClr>
                </a:solidFill>
                <a:latin typeface="Trebuchet MS Bold" charset="0"/>
                <a:ea typeface="Calibri"/>
                <a:cs typeface="Times New Roman"/>
                <a:sym typeface="Trebuchet MS Bold" charset="0"/>
              </a:rPr>
              <a:t> High </a:t>
            </a:r>
            <a:r>
              <a:rPr lang="fr-FR" sz="2000" b="1" i="1" dirty="0" err="1" smtClean="0">
                <a:solidFill>
                  <a:schemeClr val="accent1">
                    <a:lumMod val="75000"/>
                  </a:schemeClr>
                </a:solidFill>
                <a:latin typeface="Trebuchet MS Bold" charset="0"/>
                <a:ea typeface="Calibri"/>
                <a:cs typeface="Times New Roman"/>
                <a:sym typeface="Trebuchet MS Bold" charset="0"/>
              </a:rPr>
              <a:t>Level</a:t>
            </a:r>
            <a:r>
              <a:rPr lang="fr-FR" sz="2000" b="1" i="1" dirty="0" smtClean="0">
                <a:solidFill>
                  <a:schemeClr val="accent1">
                    <a:lumMod val="75000"/>
                  </a:schemeClr>
                </a:solidFill>
                <a:latin typeface="Trebuchet MS Bold" charset="0"/>
                <a:ea typeface="Calibri"/>
                <a:cs typeface="Times New Roman"/>
                <a:sym typeface="Trebuchet MS Bold" charset="0"/>
              </a:rPr>
              <a:t> Meeting</a:t>
            </a:r>
          </a:p>
          <a:p>
            <a:pPr algn="ctr">
              <a:spcBef>
                <a:spcPts val="0"/>
              </a:spcBef>
              <a:spcAft>
                <a:spcPts val="1000"/>
              </a:spcAft>
            </a:pPr>
            <a:r>
              <a:rPr lang="fr-FR" sz="2000" b="1" i="1" dirty="0" smtClean="0">
                <a:solidFill>
                  <a:schemeClr val="accent1">
                    <a:lumMod val="75000"/>
                  </a:schemeClr>
                </a:solidFill>
                <a:latin typeface="Trebuchet MS Bold" charset="0"/>
                <a:ea typeface="Calibri"/>
                <a:cs typeface="Times New Roman"/>
                <a:sym typeface="Trebuchet MS Bold" charset="0"/>
              </a:rPr>
              <a:t>3-4 </a:t>
            </a:r>
            <a:r>
              <a:rPr lang="fr-FR" sz="2000" b="1" i="1" dirty="0" err="1" smtClean="0">
                <a:solidFill>
                  <a:schemeClr val="accent1">
                    <a:lumMod val="75000"/>
                  </a:schemeClr>
                </a:solidFill>
                <a:latin typeface="Trebuchet MS Bold" charset="0"/>
                <a:ea typeface="Calibri"/>
                <a:cs typeface="Times New Roman"/>
                <a:sym typeface="Trebuchet MS Bold" charset="0"/>
              </a:rPr>
              <a:t>November</a:t>
            </a:r>
            <a:r>
              <a:rPr lang="fr-FR" sz="2000" b="1" i="1" dirty="0" smtClean="0">
                <a:solidFill>
                  <a:schemeClr val="accent1">
                    <a:lumMod val="75000"/>
                  </a:schemeClr>
                </a:solidFill>
                <a:latin typeface="Trebuchet MS Bold" charset="0"/>
                <a:ea typeface="Calibri"/>
                <a:cs typeface="Times New Roman"/>
                <a:sym typeface="Trebuchet MS Bold" charset="0"/>
              </a:rPr>
              <a:t> 2016, UNESCO </a:t>
            </a:r>
            <a:r>
              <a:rPr lang="fr-FR" sz="2000" b="1" i="1" dirty="0" err="1" smtClean="0">
                <a:solidFill>
                  <a:schemeClr val="accent1">
                    <a:lumMod val="75000"/>
                  </a:schemeClr>
                </a:solidFill>
                <a:latin typeface="Trebuchet MS Bold" charset="0"/>
                <a:ea typeface="Calibri"/>
                <a:cs typeface="Times New Roman"/>
                <a:sym typeface="Trebuchet MS Bold" charset="0"/>
              </a:rPr>
              <a:t>HQs</a:t>
            </a:r>
            <a:r>
              <a:rPr lang="fr-FR" sz="2000" b="1" i="1" dirty="0" smtClean="0">
                <a:solidFill>
                  <a:schemeClr val="accent1">
                    <a:lumMod val="75000"/>
                  </a:schemeClr>
                </a:solidFill>
                <a:latin typeface="Trebuchet MS Bold" charset="0"/>
                <a:ea typeface="Calibri"/>
                <a:cs typeface="Times New Roman"/>
                <a:sym typeface="Trebuchet MS Bold" charset="0"/>
              </a:rPr>
              <a:t> </a:t>
            </a:r>
            <a:endParaRPr lang="en-GB" sz="2000" dirty="0" smtClean="0">
              <a:solidFill>
                <a:srgbClr val="336699"/>
              </a:solidFill>
              <a:latin typeface="Trebuchet MS Bold" panose="020B0703020202020204" pitchFamily="34" charset="0"/>
              <a:ea typeface="Calibri"/>
              <a:cs typeface="Times New Roman"/>
            </a:endParaRPr>
          </a:p>
        </p:txBody>
      </p:sp>
      <p:pic>
        <p:nvPicPr>
          <p:cNvPr id="2069" name="Picture 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6741" y="5933778"/>
            <a:ext cx="663029" cy="50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0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2308" y="5900290"/>
            <a:ext cx="535781" cy="555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1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1627" y="5883548"/>
            <a:ext cx="475506" cy="5893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30" descr="tile_paper_medgray"/>
          <p:cNvSpPr>
            <a:spLocks/>
          </p:cNvSpPr>
          <p:nvPr/>
        </p:nvSpPr>
        <p:spPr bwMode="auto">
          <a:xfrm>
            <a:off x="4535913" y="-70095"/>
            <a:ext cx="72176" cy="461661"/>
          </a:xfrm>
          <a:prstGeom prst="rect">
            <a:avLst/>
          </a:prstGeom>
          <a:noFill/>
          <a:ln>
            <a:noFill/>
          </a:ln>
          <a:effectLst>
            <a:outerShdw blurRad="38100" dist="25400" dir="5400000" algn="ctr" rotWithShape="0">
              <a:srgbClr val="00000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254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</a:extLst>
        </p:spPr>
        <p:txBody>
          <a:bodyPr wrap="none" lIns="35715" tIns="35715" rIns="35715" bIns="35715" anchor="ctr">
            <a:spAutoFit/>
          </a:bodyPr>
          <a:lstStyle/>
          <a:p>
            <a:pPr algn="ctr" defTabSz="41073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altLang="fr-FR" sz="2500">
              <a:solidFill>
                <a:srgbClr val="000000"/>
              </a:solidFill>
              <a:sym typeface="Helvetica Light" charset="0"/>
            </a:endParaRPr>
          </a:p>
        </p:txBody>
      </p:sp>
      <p:sp>
        <p:nvSpPr>
          <p:cNvPr id="3" name="Rectangle 31" descr="tile_paper_medgray"/>
          <p:cNvSpPr>
            <a:spLocks/>
          </p:cNvSpPr>
          <p:nvPr/>
        </p:nvSpPr>
        <p:spPr bwMode="auto">
          <a:xfrm>
            <a:off x="4519591" y="868569"/>
            <a:ext cx="104818" cy="245255"/>
          </a:xfrm>
          <a:prstGeom prst="rect">
            <a:avLst/>
          </a:prstGeom>
          <a:noFill/>
          <a:ln>
            <a:noFill/>
          </a:ln>
          <a:effectLst>
            <a:outerShdw blurRad="38100" dist="25400" dir="5400000" algn="ctr" rotWithShape="0">
              <a:srgbClr val="00000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254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</a:extLst>
        </p:spPr>
        <p:txBody>
          <a:bodyPr wrap="none" lIns="35715" tIns="35715" rIns="35715" bIns="35715" anchor="ctr">
            <a:spAutoFit/>
          </a:bodyPr>
          <a:lstStyle/>
          <a:p>
            <a:pPr algn="ctr" defTabSz="41073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fr-FR" sz="1100" b="1">
                <a:solidFill>
                  <a:srgbClr val="000000"/>
                </a:solidFill>
                <a:latin typeface="Calibri" pitchFamily="34" charset="0"/>
                <a:cs typeface="Times New Roman" pitchFamily="18" charset="0"/>
                <a:sym typeface="Helvetica Light" charset="0"/>
              </a:rPr>
              <a:t> </a:t>
            </a:r>
            <a:endParaRPr lang="en-GB" altLang="fr-FR" sz="2500">
              <a:solidFill>
                <a:srgbClr val="000000"/>
              </a:solidFill>
              <a:sym typeface="Helvetica Light" charset="0"/>
            </a:endParaRPr>
          </a:p>
        </p:txBody>
      </p:sp>
      <p:sp>
        <p:nvSpPr>
          <p:cNvPr id="4" name="Rectangle 32" descr="tile_paper_medgray"/>
          <p:cNvSpPr>
            <a:spLocks/>
          </p:cNvSpPr>
          <p:nvPr/>
        </p:nvSpPr>
        <p:spPr bwMode="auto">
          <a:xfrm>
            <a:off x="4519591" y="1745911"/>
            <a:ext cx="104818" cy="245255"/>
          </a:xfrm>
          <a:prstGeom prst="rect">
            <a:avLst/>
          </a:prstGeom>
          <a:noFill/>
          <a:ln>
            <a:noFill/>
          </a:ln>
          <a:effectLst>
            <a:outerShdw blurRad="38100" dist="25400" dir="5400000" algn="ctr" rotWithShape="0">
              <a:srgbClr val="00000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254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</a:extLst>
        </p:spPr>
        <p:txBody>
          <a:bodyPr wrap="none" lIns="35715" tIns="35715" rIns="35715" bIns="35715" anchor="ctr">
            <a:spAutoFit/>
          </a:bodyPr>
          <a:lstStyle/>
          <a:p>
            <a:pPr algn="ctr" defTabSz="41073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fr-FR" sz="1100" b="1">
                <a:solidFill>
                  <a:srgbClr val="000000"/>
                </a:solidFill>
                <a:latin typeface="Calibri" pitchFamily="34" charset="0"/>
                <a:cs typeface="Times New Roman" pitchFamily="18" charset="0"/>
                <a:sym typeface="Helvetica Light" charset="0"/>
              </a:rPr>
              <a:t> </a:t>
            </a:r>
            <a:endParaRPr lang="en-GB" altLang="fr-FR" sz="2500">
              <a:solidFill>
                <a:srgbClr val="000000"/>
              </a:solidFill>
              <a:sym typeface="Helvetica Light" charset="0"/>
            </a:endParaRPr>
          </a:p>
        </p:txBody>
      </p:sp>
      <p:sp>
        <p:nvSpPr>
          <p:cNvPr id="5" name="Rectangle 33" descr="tile_paper_medgray"/>
          <p:cNvSpPr>
            <a:spLocks/>
          </p:cNvSpPr>
          <p:nvPr/>
        </p:nvSpPr>
        <p:spPr bwMode="auto">
          <a:xfrm>
            <a:off x="4608089" y="2727578"/>
            <a:ext cx="72192" cy="626125"/>
          </a:xfrm>
          <a:prstGeom prst="rect">
            <a:avLst/>
          </a:prstGeom>
          <a:noFill/>
          <a:ln>
            <a:noFill/>
          </a:ln>
          <a:effectLst>
            <a:outerShdw blurRad="38100" dist="25400" dir="5400000" algn="ctr" rotWithShape="0">
              <a:srgbClr val="00000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254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</a:extLst>
        </p:spPr>
        <p:txBody>
          <a:bodyPr wrap="none" lIns="35715" tIns="35715" rIns="35715" bIns="35715" anchor="ctr">
            <a:spAutoFit/>
          </a:bodyPr>
          <a:lstStyle>
            <a:lvl1pPr algn="l" eaLnBrk="0">
              <a:spcBef>
                <a:spcPts val="4200"/>
              </a:spcBef>
              <a:tabLst>
                <a:tab pos="800100" algn="l"/>
              </a:tabLs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1pPr>
            <a:lvl2pPr marL="742950" indent="-285750" algn="l" eaLnBrk="0">
              <a:spcBef>
                <a:spcPts val="4200"/>
              </a:spcBef>
              <a:tabLst>
                <a:tab pos="800100" algn="l"/>
              </a:tabLs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2pPr>
            <a:lvl3pPr marL="1143000" indent="-228600" algn="l" eaLnBrk="0">
              <a:spcBef>
                <a:spcPts val="4200"/>
              </a:spcBef>
              <a:tabLst>
                <a:tab pos="800100" algn="l"/>
              </a:tabLs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3pPr>
            <a:lvl4pPr marL="1600200" indent="-228600" algn="l" eaLnBrk="0">
              <a:spcBef>
                <a:spcPts val="4200"/>
              </a:spcBef>
              <a:tabLst>
                <a:tab pos="800100" algn="l"/>
              </a:tabLs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4pPr>
            <a:lvl5pPr marL="2057400" indent="-228600" algn="l" eaLnBrk="0">
              <a:spcBef>
                <a:spcPts val="4200"/>
              </a:spcBef>
              <a:tabLst>
                <a:tab pos="800100" algn="l"/>
              </a:tabLs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5pPr>
            <a:lvl6pPr marL="2514600" indent="-228600" defTabSz="584200" eaLnBrk="0" fontAlgn="base" hangingPunct="0">
              <a:spcBef>
                <a:spcPts val="4200"/>
              </a:spcBef>
              <a:spcAft>
                <a:spcPct val="0"/>
              </a:spcAft>
              <a:tabLst>
                <a:tab pos="800100" algn="l"/>
              </a:tabLs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6pPr>
            <a:lvl7pPr marL="2971800" indent="-228600" defTabSz="584200" eaLnBrk="0" fontAlgn="base" hangingPunct="0">
              <a:spcBef>
                <a:spcPts val="4200"/>
              </a:spcBef>
              <a:spcAft>
                <a:spcPct val="0"/>
              </a:spcAft>
              <a:tabLst>
                <a:tab pos="800100" algn="l"/>
              </a:tabLs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7pPr>
            <a:lvl8pPr marL="3429000" indent="-228600" defTabSz="584200" eaLnBrk="0" fontAlgn="base" hangingPunct="0">
              <a:spcBef>
                <a:spcPts val="4200"/>
              </a:spcBef>
              <a:spcAft>
                <a:spcPct val="0"/>
              </a:spcAft>
              <a:tabLst>
                <a:tab pos="800100" algn="l"/>
              </a:tabLs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8pPr>
            <a:lvl9pPr marL="3886200" indent="-228600" defTabSz="584200" eaLnBrk="0" fontAlgn="base" hangingPunct="0">
              <a:spcBef>
                <a:spcPts val="4200"/>
              </a:spcBef>
              <a:spcAft>
                <a:spcPct val="0"/>
              </a:spcAft>
              <a:tabLst>
                <a:tab pos="800100" algn="l"/>
              </a:tabLst>
              <a:defRPr sz="3600">
                <a:solidFill>
                  <a:srgbClr val="000000"/>
                </a:solidFill>
                <a:latin typeface="Helvetica Light" charset="0"/>
                <a:ea typeface="Helvetica Light" charset="0"/>
                <a:cs typeface="Helvetica Light" charset="0"/>
                <a:sym typeface="Helvetica Light" charset="0"/>
              </a:defRPr>
            </a:lvl9pPr>
          </a:lstStyle>
          <a:p>
            <a:pPr algn="ctr" defTabSz="41073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altLang="fr-FR" smtClean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20916" y="719769"/>
            <a:ext cx="3564232" cy="1400234"/>
          </a:xfrm>
          <a:prstGeom prst="rect">
            <a:avLst/>
          </a:prstGeom>
        </p:spPr>
      </p:pic>
      <p:pic>
        <p:nvPicPr>
          <p:cNvPr id="26" name="Image 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9179" y="398489"/>
            <a:ext cx="3172780" cy="1823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840302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9"/>
          <p:cNvSpPr>
            <a:spLocks noChangeShapeType="1"/>
          </p:cNvSpPr>
          <p:nvPr/>
        </p:nvSpPr>
        <p:spPr bwMode="auto">
          <a:xfrm>
            <a:off x="467544" y="6237312"/>
            <a:ext cx="8089900" cy="0"/>
          </a:xfrm>
          <a:prstGeom prst="line">
            <a:avLst/>
          </a:prstGeom>
          <a:noFill/>
          <a:ln w="25400">
            <a:solidFill>
              <a:srgbClr val="366CA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ctr"/>
          <a:lstStyle/>
          <a:p>
            <a:endParaRPr lang="fr-FR"/>
          </a:p>
        </p:txBody>
      </p:sp>
      <p:sp>
        <p:nvSpPr>
          <p:cNvPr id="6" name="Line 10"/>
          <p:cNvSpPr>
            <a:spLocks noChangeShapeType="1"/>
          </p:cNvSpPr>
          <p:nvPr/>
        </p:nvSpPr>
        <p:spPr bwMode="auto">
          <a:xfrm>
            <a:off x="459607" y="6681812"/>
            <a:ext cx="8105775" cy="0"/>
          </a:xfrm>
          <a:prstGeom prst="line">
            <a:avLst/>
          </a:prstGeom>
          <a:noFill/>
          <a:ln w="25400">
            <a:solidFill>
              <a:srgbClr val="366CA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ctr"/>
          <a:lstStyle/>
          <a:p>
            <a:endParaRPr lang="fr-FR"/>
          </a:p>
        </p:txBody>
      </p:sp>
      <p:grpSp>
        <p:nvGrpSpPr>
          <p:cNvPr id="10" name="Groupe 9"/>
          <p:cNvGrpSpPr/>
          <p:nvPr/>
        </p:nvGrpSpPr>
        <p:grpSpPr>
          <a:xfrm>
            <a:off x="395536" y="6345225"/>
            <a:ext cx="8461151" cy="285750"/>
            <a:chOff x="251520" y="3356992"/>
            <a:chExt cx="8461151" cy="285750"/>
          </a:xfrm>
        </p:grpSpPr>
        <p:pic>
          <p:nvPicPr>
            <p:cNvPr id="7" name="Image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51520" y="3356992"/>
              <a:ext cx="6877050" cy="285750"/>
            </a:xfrm>
            <a:prstGeom prst="rect">
              <a:avLst/>
            </a:prstGeom>
          </p:spPr>
        </p:pic>
        <p:pic>
          <p:nvPicPr>
            <p:cNvPr id="9" name="Image 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236296" y="3380804"/>
              <a:ext cx="1476375" cy="238125"/>
            </a:xfrm>
            <a:prstGeom prst="rect">
              <a:avLst/>
            </a:prstGeom>
          </p:spPr>
        </p:pic>
      </p:grpSp>
      <p:sp>
        <p:nvSpPr>
          <p:cNvPr id="12" name="Rectangle 11"/>
          <p:cNvSpPr/>
          <p:nvPr/>
        </p:nvSpPr>
        <p:spPr>
          <a:xfrm>
            <a:off x="233798" y="952319"/>
            <a:ext cx="8712968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charset="2"/>
              <a:buChar char="Ø"/>
            </a:pPr>
            <a:r>
              <a:rPr lang="en-US" sz="2400" b="1" dirty="0" smtClean="0">
                <a:solidFill>
                  <a:srgbClr val="336699"/>
                </a:solidFill>
                <a:latin typeface="Trebuchet MS" charset="0"/>
                <a:ea typeface="Trebuchet MS" charset="0"/>
                <a:cs typeface="Trebuchet MS" charset="0"/>
              </a:rPr>
              <a:t>Training on International Water Law:</a:t>
            </a:r>
          </a:p>
          <a:p>
            <a:endParaRPr lang="en-US" sz="2400" b="1" dirty="0" smtClean="0">
              <a:solidFill>
                <a:srgbClr val="336699"/>
              </a:solidFill>
              <a:latin typeface="Trebuchet MS" charset="0"/>
              <a:ea typeface="Trebuchet MS" charset="0"/>
              <a:cs typeface="Trebuchet MS" charset="0"/>
            </a:endParaRPr>
          </a:p>
          <a:p>
            <a:pPr marL="800077" lvl="1" indent="-342900">
              <a:buFontTx/>
              <a:buChar char="-"/>
            </a:pPr>
            <a:r>
              <a:rPr lang="en-US" sz="2200" i="1" dirty="0" smtClean="0">
                <a:solidFill>
                  <a:srgbClr val="336699"/>
                </a:solidFill>
                <a:latin typeface="Trebuchet MS" charset="0"/>
                <a:ea typeface="Trebuchet MS" charset="0"/>
                <a:cs typeface="Trebuchet MS" charset="0"/>
              </a:rPr>
              <a:t>3-day training during the Regional Meeting on Tools for the Sustainable Management of Transboundary Aquifers (in partnership with SADC and IWMI</a:t>
            </a:r>
            <a:r>
              <a:rPr lang="en-US" sz="2200" i="1" dirty="0">
                <a:solidFill>
                  <a:srgbClr val="336699"/>
                </a:solidFill>
                <a:latin typeface="Trebuchet MS" charset="0"/>
                <a:ea typeface="Trebuchet MS" charset="0"/>
                <a:cs typeface="Trebuchet MS" charset="0"/>
              </a:rPr>
              <a:t>) (28-30 November 2016)</a:t>
            </a:r>
            <a:endParaRPr lang="en-US" sz="2200" i="1" dirty="0" smtClean="0">
              <a:solidFill>
                <a:srgbClr val="336699"/>
              </a:solidFill>
              <a:latin typeface="Trebuchet MS" charset="0"/>
              <a:ea typeface="Trebuchet MS" charset="0"/>
              <a:cs typeface="Trebuchet MS" charset="0"/>
            </a:endParaRPr>
          </a:p>
          <a:p>
            <a:pPr lvl="1"/>
            <a:endParaRPr lang="en-US" sz="2200" i="1" dirty="0" smtClean="0">
              <a:solidFill>
                <a:srgbClr val="336699"/>
              </a:solidFill>
              <a:latin typeface="Trebuchet MS" charset="0"/>
              <a:ea typeface="Trebuchet MS" charset="0"/>
              <a:cs typeface="Trebuchet MS" charset="0"/>
            </a:endParaRPr>
          </a:p>
          <a:p>
            <a:pPr marL="800077" lvl="1" indent="-342900">
              <a:buFontTx/>
              <a:buChar char="-"/>
            </a:pPr>
            <a:r>
              <a:rPr lang="en-US" sz="2200" i="1" u="sng" dirty="0" smtClean="0">
                <a:solidFill>
                  <a:srgbClr val="336699"/>
                </a:solidFill>
                <a:latin typeface="Trebuchet MS" charset="0"/>
                <a:ea typeface="Trebuchet MS" charset="0"/>
                <a:cs typeface="Trebuchet MS" charset="0"/>
              </a:rPr>
              <a:t>Objectives:</a:t>
            </a:r>
          </a:p>
          <a:p>
            <a:pPr marL="1257253" lvl="2" indent="-342900">
              <a:buFont typeface="Courier New" charset="0"/>
              <a:buChar char="o"/>
            </a:pPr>
            <a:r>
              <a:rPr lang="en-US" sz="2200" i="1" dirty="0" smtClean="0">
                <a:solidFill>
                  <a:srgbClr val="336699"/>
                </a:solidFill>
                <a:latin typeface="Trebuchet MS" charset="0"/>
                <a:ea typeface="Trebuchet MS" charset="0"/>
                <a:cs typeface="Trebuchet MS" charset="0"/>
              </a:rPr>
              <a:t>Expose participants to the principles and practice of international water law, with special attention to the law of transboundary aquifers (UN draft Articles 2008); </a:t>
            </a:r>
            <a:endParaRPr lang="en-US" sz="2200" i="1" dirty="0">
              <a:solidFill>
                <a:srgbClr val="336699"/>
              </a:solidFill>
              <a:latin typeface="Trebuchet MS" charset="0"/>
              <a:ea typeface="Trebuchet MS" charset="0"/>
              <a:cs typeface="Trebuchet MS" charset="0"/>
            </a:endParaRPr>
          </a:p>
          <a:p>
            <a:pPr marL="1257253" lvl="2" indent="-342900">
              <a:buFont typeface="Courier New" charset="0"/>
              <a:buChar char="o"/>
            </a:pPr>
            <a:r>
              <a:rPr lang="en-US" sz="2200" i="1" dirty="0" smtClean="0">
                <a:solidFill>
                  <a:srgbClr val="336699"/>
                </a:solidFill>
                <a:latin typeface="Trebuchet MS" charset="0"/>
                <a:ea typeface="Trebuchet MS" charset="0"/>
                <a:cs typeface="Trebuchet MS" charset="0"/>
              </a:rPr>
              <a:t>Illustrate the linkages and interaction between </a:t>
            </a:r>
            <a:r>
              <a:rPr lang="en-US" sz="2200" i="1" dirty="0" smtClean="0">
                <a:solidFill>
                  <a:srgbClr val="336699"/>
                </a:solidFill>
                <a:latin typeface="Trebuchet MS" charset="0"/>
                <a:ea typeface="Trebuchet MS" charset="0"/>
                <a:cs typeface="Trebuchet MS" charset="0"/>
              </a:rPr>
              <a:t>international water </a:t>
            </a:r>
            <a:r>
              <a:rPr lang="en-US" sz="2200" i="1" dirty="0" smtClean="0">
                <a:solidFill>
                  <a:srgbClr val="336699"/>
                </a:solidFill>
                <a:latin typeface="Trebuchet MS" charset="0"/>
                <a:ea typeface="Trebuchet MS" charset="0"/>
                <a:cs typeface="Trebuchet MS" charset="0"/>
              </a:rPr>
              <a:t>law and domestic water legislation.</a:t>
            </a:r>
            <a:endParaRPr lang="en-US" sz="2200" i="1" u="sng" dirty="0">
              <a:solidFill>
                <a:srgbClr val="336699"/>
              </a:solidFill>
              <a:latin typeface="Trebuchet MS" charset="0"/>
              <a:ea typeface="Trebuchet MS" charset="0"/>
              <a:cs typeface="Trebuchet MS" charset="0"/>
            </a:endParaRPr>
          </a:p>
        </p:txBody>
      </p:sp>
      <p:sp>
        <p:nvSpPr>
          <p:cNvPr id="13" name="Line 9"/>
          <p:cNvSpPr>
            <a:spLocks noChangeShapeType="1"/>
          </p:cNvSpPr>
          <p:nvPr/>
        </p:nvSpPr>
        <p:spPr bwMode="auto">
          <a:xfrm>
            <a:off x="475482" y="692696"/>
            <a:ext cx="8089900" cy="0"/>
          </a:xfrm>
          <a:prstGeom prst="line">
            <a:avLst/>
          </a:prstGeom>
          <a:noFill/>
          <a:ln w="25400">
            <a:solidFill>
              <a:srgbClr val="366CA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ctr"/>
          <a:lstStyle/>
          <a:p>
            <a:endParaRPr lang="fr-FR"/>
          </a:p>
        </p:txBody>
      </p:sp>
      <p:sp>
        <p:nvSpPr>
          <p:cNvPr id="16" name="Title 3"/>
          <p:cNvSpPr>
            <a:spLocks noGrp="1"/>
          </p:cNvSpPr>
          <p:nvPr>
            <p:ph type="title"/>
          </p:nvPr>
        </p:nvSpPr>
        <p:spPr>
          <a:xfrm>
            <a:off x="475482" y="187259"/>
            <a:ext cx="8229600" cy="418058"/>
          </a:xfrm>
        </p:spPr>
        <p:txBody>
          <a:bodyPr/>
          <a:lstStyle/>
          <a:p>
            <a:r>
              <a:rPr lang="en-US" sz="2400" b="1" dirty="0" smtClean="0">
                <a:solidFill>
                  <a:srgbClr val="FF0000"/>
                </a:solidFill>
                <a:latin typeface="Trebuchet MS Bold" charset="0"/>
                <a:sym typeface="Trebuchet MS Bold" charset="0"/>
              </a:rPr>
              <a:t>Actions -Next steps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rebuchet MS Bold" charset="0"/>
                <a:sym typeface="Trebuchet MS Bold" charset="0"/>
              </a:rPr>
              <a:t>– Capacity building modules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972293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9"/>
          <p:cNvSpPr>
            <a:spLocks noChangeShapeType="1"/>
          </p:cNvSpPr>
          <p:nvPr/>
        </p:nvSpPr>
        <p:spPr bwMode="auto">
          <a:xfrm>
            <a:off x="467544" y="6237312"/>
            <a:ext cx="8089900" cy="0"/>
          </a:xfrm>
          <a:prstGeom prst="line">
            <a:avLst/>
          </a:prstGeom>
          <a:noFill/>
          <a:ln w="25400">
            <a:solidFill>
              <a:srgbClr val="366CA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ctr"/>
          <a:lstStyle/>
          <a:p>
            <a:endParaRPr lang="fr-FR"/>
          </a:p>
        </p:txBody>
      </p:sp>
      <p:sp>
        <p:nvSpPr>
          <p:cNvPr id="6" name="Line 10"/>
          <p:cNvSpPr>
            <a:spLocks noChangeShapeType="1"/>
          </p:cNvSpPr>
          <p:nvPr/>
        </p:nvSpPr>
        <p:spPr bwMode="auto">
          <a:xfrm>
            <a:off x="459607" y="6681812"/>
            <a:ext cx="8105775" cy="0"/>
          </a:xfrm>
          <a:prstGeom prst="line">
            <a:avLst/>
          </a:prstGeom>
          <a:noFill/>
          <a:ln w="25400">
            <a:solidFill>
              <a:srgbClr val="366CA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ctr"/>
          <a:lstStyle/>
          <a:p>
            <a:endParaRPr lang="fr-FR"/>
          </a:p>
        </p:txBody>
      </p:sp>
      <p:grpSp>
        <p:nvGrpSpPr>
          <p:cNvPr id="10" name="Groupe 9"/>
          <p:cNvGrpSpPr/>
          <p:nvPr/>
        </p:nvGrpSpPr>
        <p:grpSpPr>
          <a:xfrm>
            <a:off x="395536" y="6345225"/>
            <a:ext cx="8461151" cy="285750"/>
            <a:chOff x="251520" y="3356992"/>
            <a:chExt cx="8461151" cy="285750"/>
          </a:xfrm>
        </p:grpSpPr>
        <p:pic>
          <p:nvPicPr>
            <p:cNvPr id="7" name="Image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51520" y="3356992"/>
              <a:ext cx="6877050" cy="285750"/>
            </a:xfrm>
            <a:prstGeom prst="rect">
              <a:avLst/>
            </a:prstGeom>
          </p:spPr>
        </p:pic>
        <p:pic>
          <p:nvPicPr>
            <p:cNvPr id="9" name="Image 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236296" y="3380804"/>
              <a:ext cx="1476375" cy="238125"/>
            </a:xfrm>
            <a:prstGeom prst="rect">
              <a:avLst/>
            </a:prstGeom>
          </p:spPr>
        </p:pic>
      </p:grpSp>
      <p:sp>
        <p:nvSpPr>
          <p:cNvPr id="12" name="Rectangle 11"/>
          <p:cNvSpPr/>
          <p:nvPr/>
        </p:nvSpPr>
        <p:spPr>
          <a:xfrm>
            <a:off x="233798" y="908720"/>
            <a:ext cx="871296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endParaRPr lang="en-US" sz="2400" b="1" i="1" dirty="0" smtClean="0">
              <a:solidFill>
                <a:srgbClr val="336699"/>
              </a:solidFill>
              <a:latin typeface="Trebuchet MS" charset="0"/>
              <a:ea typeface="Trebuchet MS" charset="0"/>
              <a:cs typeface="Trebuchet MS" charset="0"/>
            </a:endParaRPr>
          </a:p>
          <a:p>
            <a:pPr marL="342900" indent="-342900">
              <a:buFont typeface="Wingdings" charset="2"/>
              <a:buChar char="Ø"/>
            </a:pPr>
            <a:r>
              <a:rPr lang="en-US" sz="2400" b="1" dirty="0" smtClean="0">
                <a:solidFill>
                  <a:srgbClr val="336699"/>
                </a:solidFill>
                <a:latin typeface="Trebuchet MS" charset="0"/>
                <a:ea typeface="Trebuchet MS" charset="0"/>
                <a:cs typeface="Trebuchet MS" charset="0"/>
              </a:rPr>
              <a:t>Training on domestic </a:t>
            </a:r>
            <a:r>
              <a:rPr lang="en-US" sz="2400" b="1" dirty="0">
                <a:solidFill>
                  <a:srgbClr val="336699"/>
                </a:solidFill>
                <a:latin typeface="Trebuchet MS" charset="0"/>
                <a:ea typeface="Trebuchet MS" charset="0"/>
                <a:cs typeface="Trebuchet MS" charset="0"/>
              </a:rPr>
              <a:t>water </a:t>
            </a:r>
            <a:r>
              <a:rPr lang="en-US" sz="2400" b="1" dirty="0" smtClean="0">
                <a:solidFill>
                  <a:srgbClr val="336699"/>
                </a:solidFill>
                <a:latin typeface="Trebuchet MS" charset="0"/>
                <a:ea typeface="Trebuchet MS" charset="0"/>
                <a:cs typeface="Trebuchet MS" charset="0"/>
              </a:rPr>
              <a:t>legislation:</a:t>
            </a:r>
          </a:p>
          <a:p>
            <a:endParaRPr lang="en-US" sz="2400" b="1" dirty="0">
              <a:solidFill>
                <a:srgbClr val="336699"/>
              </a:solidFill>
              <a:latin typeface="Trebuchet MS" charset="0"/>
              <a:ea typeface="Trebuchet MS" charset="0"/>
              <a:cs typeface="Trebuchet MS" charset="0"/>
            </a:endParaRPr>
          </a:p>
          <a:p>
            <a:pPr marL="800077" lvl="1" indent="-342900">
              <a:buFontTx/>
              <a:buChar char="-"/>
            </a:pPr>
            <a:r>
              <a:rPr lang="en-US" sz="2400" i="1" dirty="0">
                <a:solidFill>
                  <a:srgbClr val="336699"/>
                </a:solidFill>
                <a:latin typeface="Trebuchet MS" charset="0"/>
                <a:ea typeface="Trebuchet MS" charset="0"/>
                <a:cs typeface="Trebuchet MS" charset="0"/>
              </a:rPr>
              <a:t>1-2 day training in each Country (March-April 2017</a:t>
            </a:r>
            <a:r>
              <a:rPr lang="en-US" sz="2400" i="1" dirty="0" smtClean="0">
                <a:solidFill>
                  <a:srgbClr val="336699"/>
                </a:solidFill>
                <a:latin typeface="Trebuchet MS" charset="0"/>
                <a:ea typeface="Trebuchet MS" charset="0"/>
                <a:cs typeface="Trebuchet MS" charset="0"/>
              </a:rPr>
              <a:t>)</a:t>
            </a:r>
          </a:p>
          <a:p>
            <a:pPr lvl="1"/>
            <a:endParaRPr lang="en-US" sz="2400" i="1" dirty="0">
              <a:solidFill>
                <a:srgbClr val="336699"/>
              </a:solidFill>
              <a:latin typeface="Trebuchet MS" charset="0"/>
              <a:ea typeface="Trebuchet MS" charset="0"/>
              <a:cs typeface="Trebuchet MS" charset="0"/>
            </a:endParaRPr>
          </a:p>
          <a:p>
            <a:pPr marL="800077" lvl="1" indent="-342900">
              <a:buFontTx/>
              <a:buChar char="-"/>
            </a:pPr>
            <a:r>
              <a:rPr lang="en-US" sz="2400" i="1" u="sng" dirty="0" smtClean="0">
                <a:solidFill>
                  <a:srgbClr val="336699"/>
                </a:solidFill>
                <a:latin typeface="Trebuchet MS" charset="0"/>
                <a:ea typeface="Trebuchet MS" charset="0"/>
                <a:cs typeface="Trebuchet MS" charset="0"/>
              </a:rPr>
              <a:t>Objectives:</a:t>
            </a:r>
          </a:p>
          <a:p>
            <a:pPr marL="1257253" lvl="2" indent="-342900">
              <a:buFont typeface="Courier New" charset="0"/>
              <a:buChar char="o"/>
            </a:pPr>
            <a:r>
              <a:rPr lang="en-US" sz="2400" i="1" dirty="0" smtClean="0">
                <a:solidFill>
                  <a:srgbClr val="336699"/>
                </a:solidFill>
                <a:latin typeface="Trebuchet MS" charset="0"/>
                <a:ea typeface="Trebuchet MS" charset="0"/>
                <a:cs typeface="Trebuchet MS" charset="0"/>
              </a:rPr>
              <a:t>Expose participants to the principles and practice of conceptualizing and implementing/enforcing domestic water resources legislation, and to the relevant contemporary issues, against the backdrop of compliance with transboundary water-related obligations.</a:t>
            </a:r>
            <a:endParaRPr lang="en-US" sz="2000" i="1" u="sng" dirty="0">
              <a:solidFill>
                <a:srgbClr val="FF0000"/>
              </a:solidFill>
              <a:latin typeface="Trebuchet MS" charset="0"/>
              <a:ea typeface="Trebuchet MS" charset="0"/>
              <a:cs typeface="Trebuchet MS" charset="0"/>
            </a:endParaRPr>
          </a:p>
        </p:txBody>
      </p:sp>
      <p:sp>
        <p:nvSpPr>
          <p:cNvPr id="13" name="Line 9"/>
          <p:cNvSpPr>
            <a:spLocks noChangeShapeType="1"/>
          </p:cNvSpPr>
          <p:nvPr/>
        </p:nvSpPr>
        <p:spPr bwMode="auto">
          <a:xfrm>
            <a:off x="475482" y="692696"/>
            <a:ext cx="8089900" cy="0"/>
          </a:xfrm>
          <a:prstGeom prst="line">
            <a:avLst/>
          </a:prstGeom>
          <a:noFill/>
          <a:ln w="25400">
            <a:solidFill>
              <a:srgbClr val="366CA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ctr"/>
          <a:lstStyle/>
          <a:p>
            <a:endParaRPr lang="fr-FR"/>
          </a:p>
        </p:txBody>
      </p:sp>
      <p:sp>
        <p:nvSpPr>
          <p:cNvPr id="16" name="Title 3"/>
          <p:cNvSpPr>
            <a:spLocks noGrp="1"/>
          </p:cNvSpPr>
          <p:nvPr>
            <p:ph type="title"/>
          </p:nvPr>
        </p:nvSpPr>
        <p:spPr>
          <a:xfrm>
            <a:off x="475482" y="187259"/>
            <a:ext cx="8229600" cy="418058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rebuchet MS Bold" charset="0"/>
                <a:sym typeface="Trebuchet MS Bold" charset="0"/>
              </a:rPr>
              <a:t>Next steps – Capacity building modules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027753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9"/>
          <p:cNvSpPr>
            <a:spLocks noChangeShapeType="1"/>
          </p:cNvSpPr>
          <p:nvPr/>
        </p:nvSpPr>
        <p:spPr bwMode="auto">
          <a:xfrm>
            <a:off x="467544" y="6237312"/>
            <a:ext cx="8089900" cy="0"/>
          </a:xfrm>
          <a:prstGeom prst="line">
            <a:avLst/>
          </a:prstGeom>
          <a:noFill/>
          <a:ln w="25400">
            <a:solidFill>
              <a:srgbClr val="366CA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0" tIns="0" rIns="0" bIns="0" anchor="ctr"/>
          <a:lstStyle/>
          <a:p>
            <a:endParaRPr lang="fr-FR"/>
          </a:p>
        </p:txBody>
      </p:sp>
      <p:sp>
        <p:nvSpPr>
          <p:cNvPr id="6" name="Line 10"/>
          <p:cNvSpPr>
            <a:spLocks noChangeShapeType="1"/>
          </p:cNvSpPr>
          <p:nvPr/>
        </p:nvSpPr>
        <p:spPr bwMode="auto">
          <a:xfrm>
            <a:off x="459607" y="6681812"/>
            <a:ext cx="8105775" cy="0"/>
          </a:xfrm>
          <a:prstGeom prst="line">
            <a:avLst/>
          </a:prstGeom>
          <a:noFill/>
          <a:ln w="25400">
            <a:solidFill>
              <a:srgbClr val="366CA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0" tIns="0" rIns="0" bIns="0" anchor="ctr"/>
          <a:lstStyle/>
          <a:p>
            <a:endParaRPr lang="fr-FR"/>
          </a:p>
        </p:txBody>
      </p:sp>
      <p:grpSp>
        <p:nvGrpSpPr>
          <p:cNvPr id="10" name="Groupe 9"/>
          <p:cNvGrpSpPr/>
          <p:nvPr/>
        </p:nvGrpSpPr>
        <p:grpSpPr>
          <a:xfrm>
            <a:off x="395536" y="6345225"/>
            <a:ext cx="8461151" cy="285750"/>
            <a:chOff x="251520" y="3356992"/>
            <a:chExt cx="8461151" cy="285750"/>
          </a:xfrm>
        </p:grpSpPr>
        <p:pic>
          <p:nvPicPr>
            <p:cNvPr id="7" name="Image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51520" y="3356992"/>
              <a:ext cx="6877050" cy="285750"/>
            </a:xfrm>
            <a:prstGeom prst="rect">
              <a:avLst/>
            </a:prstGeom>
          </p:spPr>
        </p:pic>
        <p:pic>
          <p:nvPicPr>
            <p:cNvPr id="9" name="Image 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236296" y="3380804"/>
              <a:ext cx="1476375" cy="238125"/>
            </a:xfrm>
            <a:prstGeom prst="rect">
              <a:avLst/>
            </a:prstGeom>
          </p:spPr>
        </p:pic>
      </p:grpSp>
      <p:sp>
        <p:nvSpPr>
          <p:cNvPr id="12" name="Rectangle 11"/>
          <p:cNvSpPr/>
          <p:nvPr/>
        </p:nvSpPr>
        <p:spPr>
          <a:xfrm>
            <a:off x="179512" y="836712"/>
            <a:ext cx="8712968" cy="63094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charset="2"/>
              <a:buChar char="Ø"/>
            </a:pPr>
            <a:r>
              <a:rPr lang="en-US" sz="2400" b="1" dirty="0">
                <a:solidFill>
                  <a:srgbClr val="336699"/>
                </a:solidFill>
                <a:latin typeface="Trebuchet MS" charset="0"/>
                <a:ea typeface="Trebuchet MS" charset="0"/>
                <a:cs typeface="Trebuchet MS" charset="0"/>
              </a:rPr>
              <a:t>Support to NTTG </a:t>
            </a:r>
            <a:r>
              <a:rPr lang="en-US" sz="2400" b="1" dirty="0" smtClean="0">
                <a:solidFill>
                  <a:srgbClr val="336699"/>
                </a:solidFill>
                <a:latin typeface="Trebuchet MS" charset="0"/>
                <a:ea typeface="Trebuchet MS" charset="0"/>
                <a:cs typeface="Trebuchet MS" charset="0"/>
              </a:rPr>
              <a:t>Modeling</a:t>
            </a:r>
            <a:endParaRPr lang="en-US" sz="2400" b="1" dirty="0">
              <a:solidFill>
                <a:srgbClr val="336699"/>
              </a:solidFill>
              <a:latin typeface="Trebuchet MS" charset="0"/>
              <a:ea typeface="Trebuchet MS" charset="0"/>
              <a:cs typeface="Trebuchet MS" charset="0"/>
            </a:endParaRPr>
          </a:p>
          <a:p>
            <a:pPr marL="800077" lvl="1" indent="-342900">
              <a:buFontTx/>
              <a:buChar char="-"/>
            </a:pPr>
            <a:r>
              <a:rPr lang="en-US" sz="2400" i="1" dirty="0">
                <a:solidFill>
                  <a:srgbClr val="336699"/>
                </a:solidFill>
                <a:latin typeface="Trebuchet MS" charset="0"/>
                <a:ea typeface="Trebuchet MS" charset="0"/>
                <a:cs typeface="Trebuchet MS" charset="0"/>
              </a:rPr>
              <a:t>Informal meeting (on the occasion of Regional training event scheduled at </a:t>
            </a:r>
            <a:r>
              <a:rPr lang="en-US" sz="2400" i="1" dirty="0" smtClean="0">
                <a:solidFill>
                  <a:srgbClr val="336699"/>
                </a:solidFill>
                <a:latin typeface="Trebuchet MS" charset="0"/>
                <a:ea typeface="Trebuchet MS" charset="0"/>
                <a:cs typeface="Trebuchet MS" charset="0"/>
              </a:rPr>
              <a:t>28-30 November </a:t>
            </a:r>
            <a:r>
              <a:rPr lang="en-US" sz="2400" i="1" dirty="0">
                <a:solidFill>
                  <a:srgbClr val="336699"/>
                </a:solidFill>
                <a:latin typeface="Trebuchet MS" charset="0"/>
                <a:ea typeface="Trebuchet MS" charset="0"/>
                <a:cs typeface="Trebuchet MS" charset="0"/>
              </a:rPr>
              <a:t>2016) to discuss work plan through April 2017</a:t>
            </a:r>
          </a:p>
          <a:p>
            <a:endParaRPr lang="en-US" sz="2400" b="1" dirty="0" smtClean="0">
              <a:solidFill>
                <a:srgbClr val="336699"/>
              </a:solidFill>
              <a:latin typeface="Trebuchet MS" charset="0"/>
              <a:ea typeface="Trebuchet MS" charset="0"/>
              <a:cs typeface="Trebuchet MS" charset="0"/>
            </a:endParaRPr>
          </a:p>
          <a:p>
            <a:pPr marL="342900" indent="-342900">
              <a:buFont typeface="Wingdings" charset="2"/>
              <a:buChar char="Ø"/>
            </a:pPr>
            <a:r>
              <a:rPr lang="en-US" sz="2400" b="1" dirty="0" smtClean="0">
                <a:solidFill>
                  <a:srgbClr val="336699"/>
                </a:solidFill>
                <a:latin typeface="Trebuchet MS" charset="0"/>
                <a:ea typeface="Trebuchet MS" charset="0"/>
                <a:cs typeface="Trebuchet MS" charset="0"/>
              </a:rPr>
              <a:t>Support to NTTG Legal/Institutional</a:t>
            </a:r>
            <a:endParaRPr lang="en-US" sz="2400" b="1" dirty="0">
              <a:solidFill>
                <a:srgbClr val="336699"/>
              </a:solidFill>
              <a:latin typeface="Trebuchet MS" charset="0"/>
              <a:ea typeface="Trebuchet MS" charset="0"/>
              <a:cs typeface="Trebuchet MS" charset="0"/>
            </a:endParaRPr>
          </a:p>
          <a:p>
            <a:pPr marL="800077" lvl="1" indent="-342900">
              <a:buFontTx/>
              <a:buChar char="-"/>
            </a:pPr>
            <a:r>
              <a:rPr lang="en-US" sz="2400" i="1" dirty="0" smtClean="0">
                <a:solidFill>
                  <a:srgbClr val="336699"/>
                </a:solidFill>
                <a:latin typeface="Trebuchet MS" charset="0"/>
                <a:ea typeface="Trebuchet MS" charset="0"/>
                <a:cs typeface="Trebuchet MS" charset="0"/>
              </a:rPr>
              <a:t>Informal meeting (on the occasion of Regional training event scheduled at 28-30 November 2016) to discuss work plan through April 2017</a:t>
            </a:r>
          </a:p>
          <a:p>
            <a:pPr lvl="1"/>
            <a:endParaRPr lang="en-US" sz="2400" b="1" dirty="0" smtClean="0">
              <a:solidFill>
                <a:srgbClr val="336699"/>
              </a:solidFill>
              <a:latin typeface="Trebuchet MS" charset="0"/>
              <a:ea typeface="Trebuchet MS" charset="0"/>
              <a:cs typeface="Trebuchet MS" charset="0"/>
            </a:endParaRPr>
          </a:p>
          <a:p>
            <a:pPr marL="342900" indent="-342900">
              <a:buFont typeface="Wingdings" charset="2"/>
              <a:buChar char="Ø"/>
            </a:pPr>
            <a:r>
              <a:rPr lang="en-US" sz="2400" b="1" dirty="0">
                <a:solidFill>
                  <a:srgbClr val="336699"/>
                </a:solidFill>
                <a:latin typeface="Trebuchet MS" charset="0"/>
                <a:ea typeface="Trebuchet MS" charset="0"/>
                <a:cs typeface="Trebuchet MS" charset="0"/>
              </a:rPr>
              <a:t>Support to NTTG </a:t>
            </a:r>
            <a:r>
              <a:rPr lang="en-US" sz="2400" b="1" dirty="0" smtClean="0">
                <a:solidFill>
                  <a:srgbClr val="336699"/>
                </a:solidFill>
                <a:latin typeface="Trebuchet MS" charset="0"/>
                <a:ea typeface="Trebuchet MS" charset="0"/>
                <a:cs typeface="Trebuchet MS" charset="0"/>
              </a:rPr>
              <a:t>Gender</a:t>
            </a:r>
            <a:endParaRPr lang="en-US" sz="2400" b="1" dirty="0">
              <a:solidFill>
                <a:srgbClr val="336699"/>
              </a:solidFill>
              <a:latin typeface="Trebuchet MS" charset="0"/>
              <a:ea typeface="Trebuchet MS" charset="0"/>
              <a:cs typeface="Trebuchet MS" charset="0"/>
            </a:endParaRPr>
          </a:p>
          <a:p>
            <a:pPr marL="800077" lvl="1" indent="-342900">
              <a:buFontTx/>
              <a:buChar char="-"/>
            </a:pPr>
            <a:r>
              <a:rPr lang="en-US" sz="2400" i="1" dirty="0">
                <a:solidFill>
                  <a:srgbClr val="336699"/>
                </a:solidFill>
                <a:latin typeface="Trebuchet MS" charset="0"/>
                <a:ea typeface="Trebuchet MS" charset="0"/>
                <a:cs typeface="Trebuchet MS" charset="0"/>
              </a:rPr>
              <a:t>Informal meeting (on the occasion of Regional training event scheduled at </a:t>
            </a:r>
            <a:r>
              <a:rPr lang="en-US" sz="2400" i="1" dirty="0" smtClean="0">
                <a:solidFill>
                  <a:srgbClr val="336699"/>
                </a:solidFill>
                <a:latin typeface="Trebuchet MS" charset="0"/>
                <a:ea typeface="Trebuchet MS" charset="0"/>
                <a:cs typeface="Trebuchet MS" charset="0"/>
              </a:rPr>
              <a:t>28-30 November </a:t>
            </a:r>
            <a:r>
              <a:rPr lang="en-US" sz="2400" i="1" dirty="0">
                <a:solidFill>
                  <a:srgbClr val="336699"/>
                </a:solidFill>
                <a:latin typeface="Trebuchet MS" charset="0"/>
                <a:ea typeface="Trebuchet MS" charset="0"/>
                <a:cs typeface="Trebuchet MS" charset="0"/>
              </a:rPr>
              <a:t>2016) to discuss work plan through April 2017</a:t>
            </a:r>
          </a:p>
          <a:p>
            <a:endParaRPr lang="en-US" sz="2400" b="1" dirty="0">
              <a:solidFill>
                <a:srgbClr val="336699"/>
              </a:solidFill>
              <a:latin typeface="Trebuchet MS" charset="0"/>
              <a:ea typeface="Trebuchet MS" charset="0"/>
              <a:cs typeface="Trebuchet MS" charset="0"/>
            </a:endParaRPr>
          </a:p>
          <a:p>
            <a:pPr marL="800077" lvl="1" indent="-342900">
              <a:buFont typeface="Wingdings" charset="2"/>
              <a:buChar char="Ø"/>
            </a:pPr>
            <a:endParaRPr lang="en-US" sz="2400" i="1" dirty="0">
              <a:solidFill>
                <a:srgbClr val="336699"/>
              </a:solidFill>
              <a:latin typeface="Trebuchet MS" charset="0"/>
              <a:ea typeface="Trebuchet MS" charset="0"/>
              <a:cs typeface="Trebuchet MS" charset="0"/>
            </a:endParaRPr>
          </a:p>
          <a:p>
            <a:pPr marL="800077" lvl="1" indent="-342900">
              <a:buFontTx/>
              <a:buChar char="-"/>
            </a:pPr>
            <a:endParaRPr lang="en-US" sz="2000" i="1" u="sng" dirty="0">
              <a:solidFill>
                <a:srgbClr val="FF0000"/>
              </a:solidFill>
              <a:latin typeface="Trebuchet MS" charset="0"/>
              <a:ea typeface="Trebuchet MS" charset="0"/>
              <a:cs typeface="Trebuchet MS" charset="0"/>
            </a:endParaRPr>
          </a:p>
        </p:txBody>
      </p:sp>
      <p:sp>
        <p:nvSpPr>
          <p:cNvPr id="13" name="Line 9"/>
          <p:cNvSpPr>
            <a:spLocks noChangeShapeType="1"/>
          </p:cNvSpPr>
          <p:nvPr/>
        </p:nvSpPr>
        <p:spPr bwMode="auto">
          <a:xfrm>
            <a:off x="475482" y="692696"/>
            <a:ext cx="8089900" cy="0"/>
          </a:xfrm>
          <a:prstGeom prst="line">
            <a:avLst/>
          </a:prstGeom>
          <a:noFill/>
          <a:ln w="25400">
            <a:solidFill>
              <a:srgbClr val="366CA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0" tIns="0" rIns="0" bIns="0" anchor="ctr"/>
          <a:lstStyle/>
          <a:p>
            <a:endParaRPr lang="fr-FR"/>
          </a:p>
        </p:txBody>
      </p:sp>
      <p:sp>
        <p:nvSpPr>
          <p:cNvPr id="16" name="Title 3"/>
          <p:cNvSpPr>
            <a:spLocks noGrp="1"/>
          </p:cNvSpPr>
          <p:nvPr>
            <p:ph type="title"/>
          </p:nvPr>
        </p:nvSpPr>
        <p:spPr>
          <a:xfrm>
            <a:off x="539552" y="187259"/>
            <a:ext cx="8229600" cy="418058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rebuchet MS Bold" charset="0"/>
                <a:sym typeface="Trebuchet MS Bold" charset="0"/>
              </a:rPr>
              <a:t>Next steps – Support to NTTGs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525125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 txBox="1">
            <a:spLocks/>
          </p:cNvSpPr>
          <p:nvPr/>
        </p:nvSpPr>
        <p:spPr>
          <a:xfrm>
            <a:off x="107504" y="2780928"/>
            <a:ext cx="8382000" cy="5745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800" b="1" dirty="0" smtClean="0"/>
              <a:t>Thank you for your attention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795618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 txBox="1">
            <a:spLocks/>
          </p:cNvSpPr>
          <p:nvPr/>
        </p:nvSpPr>
        <p:spPr>
          <a:xfrm>
            <a:off x="773858" y="1041655"/>
            <a:ext cx="7632848" cy="404352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1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>
            <a:off x="475482" y="692696"/>
            <a:ext cx="8089900" cy="0"/>
          </a:xfrm>
          <a:prstGeom prst="line">
            <a:avLst/>
          </a:prstGeom>
          <a:noFill/>
          <a:ln w="25400">
            <a:solidFill>
              <a:srgbClr val="366CA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ctr"/>
          <a:lstStyle/>
          <a:p>
            <a:pPr marL="0" marR="0" lvl="0" indent="0" algn="l" defTabSz="91435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Light"/>
            </a:endParaRPr>
          </a:p>
        </p:txBody>
      </p:sp>
      <p:sp>
        <p:nvSpPr>
          <p:cNvPr id="15" name="Title 3"/>
          <p:cNvSpPr>
            <a:spLocks noGrp="1"/>
          </p:cNvSpPr>
          <p:nvPr>
            <p:ph type="title"/>
          </p:nvPr>
        </p:nvSpPr>
        <p:spPr>
          <a:xfrm>
            <a:off x="475482" y="187259"/>
            <a:ext cx="8229600" cy="418058"/>
          </a:xfrm>
        </p:spPr>
        <p:txBody>
          <a:bodyPr/>
          <a:lstStyle/>
          <a:p>
            <a:r>
              <a:rPr lang="en-US" sz="2400" b="1" dirty="0" smtClean="0">
                <a:solidFill>
                  <a:srgbClr val="336699"/>
                </a:solidFill>
                <a:latin typeface="Trebuchet MS Bold" charset="0"/>
                <a:sym typeface="Trebuchet MS Bold" charset="0"/>
              </a:rPr>
              <a:t>Rationale of the STAS MCCM</a:t>
            </a:r>
            <a:endParaRPr lang="en-GB" sz="2400" dirty="0">
              <a:solidFill>
                <a:srgbClr val="336699"/>
              </a:solidFill>
            </a:endParaRPr>
          </a:p>
        </p:txBody>
      </p:sp>
      <p:sp>
        <p:nvSpPr>
          <p:cNvPr id="7" name="Line 9"/>
          <p:cNvSpPr>
            <a:spLocks noChangeShapeType="1"/>
          </p:cNvSpPr>
          <p:nvPr/>
        </p:nvSpPr>
        <p:spPr bwMode="auto">
          <a:xfrm>
            <a:off x="475482" y="6443608"/>
            <a:ext cx="6840760" cy="0"/>
          </a:xfrm>
          <a:prstGeom prst="line">
            <a:avLst/>
          </a:prstGeom>
          <a:noFill/>
          <a:ln w="25400">
            <a:solidFill>
              <a:srgbClr val="366CA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ctr"/>
          <a:lstStyle/>
          <a:p>
            <a:endParaRPr lang="fr-FR"/>
          </a:p>
        </p:txBody>
      </p:sp>
      <p:sp>
        <p:nvSpPr>
          <p:cNvPr id="8" name="Line 10"/>
          <p:cNvSpPr>
            <a:spLocks noChangeShapeType="1"/>
          </p:cNvSpPr>
          <p:nvPr/>
        </p:nvSpPr>
        <p:spPr bwMode="auto">
          <a:xfrm flipV="1">
            <a:off x="463575" y="6792567"/>
            <a:ext cx="6848697" cy="2744"/>
          </a:xfrm>
          <a:prstGeom prst="line">
            <a:avLst/>
          </a:prstGeom>
          <a:noFill/>
          <a:ln w="25400">
            <a:solidFill>
              <a:srgbClr val="366CA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ctr"/>
          <a:lstStyle/>
          <a:p>
            <a:endParaRPr lang="fr-FR"/>
          </a:p>
        </p:txBody>
      </p:sp>
      <p:pic>
        <p:nvPicPr>
          <p:cNvPr id="10" name="Imag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6062680"/>
            <a:ext cx="1383594" cy="795320"/>
          </a:xfrm>
          <a:prstGeom prst="rect">
            <a:avLst/>
          </a:prstGeom>
        </p:spPr>
      </p:pic>
      <p:pic>
        <p:nvPicPr>
          <p:cNvPr id="12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616" y="6508365"/>
            <a:ext cx="5829300" cy="257175"/>
          </a:xfrm>
          <a:prstGeom prst="rect">
            <a:avLst/>
          </a:prstGeom>
        </p:spPr>
      </p:pic>
      <p:sp>
        <p:nvSpPr>
          <p:cNvPr id="11" name="Content Placeholder 2"/>
          <p:cNvSpPr txBox="1">
            <a:spLocks/>
          </p:cNvSpPr>
          <p:nvPr/>
        </p:nvSpPr>
        <p:spPr>
          <a:xfrm>
            <a:off x="309637" y="829450"/>
            <a:ext cx="8382000" cy="5745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2000" b="1" i="1" dirty="0" smtClean="0"/>
              <a:t>Main objective: </a:t>
            </a:r>
          </a:p>
          <a:p>
            <a:pPr marL="0" indent="0" algn="just">
              <a:buNone/>
            </a:pPr>
            <a:r>
              <a:rPr lang="en-US" sz="2000" dirty="0" smtClean="0"/>
              <a:t>Transition from </a:t>
            </a:r>
            <a:r>
              <a:rPr lang="en-US" sz="2000" dirty="0"/>
              <a:t>GGRETA project-driven cooperation in the study and characterization of STAS to </a:t>
            </a:r>
            <a:r>
              <a:rPr lang="en-US" sz="2000" dirty="0" smtClean="0"/>
              <a:t>institutionalized cooperation </a:t>
            </a:r>
            <a:r>
              <a:rPr lang="en-US" sz="2000" dirty="0"/>
              <a:t>among the STAS countries, beyond the life of the </a:t>
            </a:r>
            <a:r>
              <a:rPr lang="en-US" sz="2000" dirty="0" smtClean="0"/>
              <a:t>project.</a:t>
            </a:r>
          </a:p>
          <a:p>
            <a:pPr marL="0" indent="0" algn="just">
              <a:buNone/>
            </a:pPr>
            <a:endParaRPr lang="en-US" sz="2000" b="1" dirty="0"/>
          </a:p>
          <a:p>
            <a:pPr marL="0" indent="0" algn="just">
              <a:buNone/>
            </a:pPr>
            <a:r>
              <a:rPr lang="fr-FR" sz="2000" i="1" dirty="0"/>
              <a:t> </a:t>
            </a:r>
            <a:r>
              <a:rPr lang="fr-FR" sz="2000" b="1" i="1" dirty="0" smtClean="0"/>
              <a:t>Short-</a:t>
            </a:r>
            <a:r>
              <a:rPr lang="fr-FR" sz="2000" b="1" i="1" dirty="0" err="1" smtClean="0"/>
              <a:t>term</a:t>
            </a:r>
            <a:r>
              <a:rPr lang="fr-FR" sz="2000" b="1" i="1" dirty="0" smtClean="0"/>
              <a:t>: </a:t>
            </a:r>
          </a:p>
          <a:p>
            <a:pPr algn="just">
              <a:buFontTx/>
              <a:buChar char="-"/>
            </a:pPr>
            <a:r>
              <a:rPr lang="en-US" sz="2000" dirty="0" smtClean="0"/>
              <a:t>Institutionalize </a:t>
            </a:r>
            <a:r>
              <a:rPr lang="en-US" sz="2000" dirty="0"/>
              <a:t>the collection and exchange of comparable/compatible data and information among the STAS countries, for the purpose of augmenting and maintaining the </a:t>
            </a:r>
            <a:r>
              <a:rPr lang="en-US" sz="2000" dirty="0" smtClean="0"/>
              <a:t>IMS</a:t>
            </a:r>
          </a:p>
          <a:p>
            <a:pPr algn="just">
              <a:buFontTx/>
              <a:buChar char="-"/>
            </a:pPr>
            <a:endParaRPr lang="en-US" sz="2000" dirty="0"/>
          </a:p>
          <a:p>
            <a:pPr marL="0" indent="0" algn="just">
              <a:buNone/>
            </a:pPr>
            <a:r>
              <a:rPr lang="en-US" sz="2000" b="1" i="1" dirty="0" smtClean="0"/>
              <a:t>Long-term:</a:t>
            </a:r>
          </a:p>
          <a:p>
            <a:pPr algn="just">
              <a:buFontTx/>
              <a:buChar char="-"/>
            </a:pPr>
            <a:r>
              <a:rPr lang="en-US" sz="2000" dirty="0"/>
              <a:t>E</a:t>
            </a:r>
            <a:r>
              <a:rPr lang="en-US" sz="2000" dirty="0" smtClean="0"/>
              <a:t>xpand </a:t>
            </a:r>
            <a:r>
              <a:rPr lang="en-US" sz="2000" dirty="0"/>
              <a:t>from data collection and exchange to joint strategizing and advising STAS countries on management issues of the STAS groundwater </a:t>
            </a:r>
            <a:r>
              <a:rPr lang="en-US" sz="2000" dirty="0" smtClean="0"/>
              <a:t>resources</a:t>
            </a:r>
          </a:p>
          <a:p>
            <a:pPr algn="ctr">
              <a:buFontTx/>
              <a:buChar char="-"/>
            </a:pPr>
            <a:endParaRPr lang="en-US" sz="2000" dirty="0" smtClean="0"/>
          </a:p>
          <a:p>
            <a:pPr algn="ctr">
              <a:buFontTx/>
              <a:buChar char="-"/>
            </a:pP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4068728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 txBox="1">
            <a:spLocks/>
          </p:cNvSpPr>
          <p:nvPr/>
        </p:nvSpPr>
        <p:spPr>
          <a:xfrm>
            <a:off x="773858" y="1041655"/>
            <a:ext cx="7632848" cy="404352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1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>
            <a:off x="475482" y="692696"/>
            <a:ext cx="8089900" cy="0"/>
          </a:xfrm>
          <a:prstGeom prst="line">
            <a:avLst/>
          </a:prstGeom>
          <a:noFill/>
          <a:ln w="25400">
            <a:solidFill>
              <a:srgbClr val="366CA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ctr"/>
          <a:lstStyle/>
          <a:p>
            <a:pPr marL="0" marR="0" lvl="0" indent="0" algn="l" defTabSz="91435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Light"/>
            </a:endParaRPr>
          </a:p>
        </p:txBody>
      </p:sp>
      <p:sp>
        <p:nvSpPr>
          <p:cNvPr id="15" name="Title 3"/>
          <p:cNvSpPr>
            <a:spLocks noGrp="1"/>
          </p:cNvSpPr>
          <p:nvPr>
            <p:ph type="title"/>
          </p:nvPr>
        </p:nvSpPr>
        <p:spPr>
          <a:xfrm>
            <a:off x="475482" y="187259"/>
            <a:ext cx="8229600" cy="418058"/>
          </a:xfrm>
        </p:spPr>
        <p:txBody>
          <a:bodyPr/>
          <a:lstStyle/>
          <a:p>
            <a:r>
              <a:rPr lang="en-US" sz="2400" b="1" dirty="0" smtClean="0">
                <a:solidFill>
                  <a:srgbClr val="336699"/>
                </a:solidFill>
                <a:latin typeface="Trebuchet MS Bold" charset="0"/>
                <a:sym typeface="Trebuchet MS Bold" charset="0"/>
              </a:rPr>
              <a:t>Value added of an MCCM</a:t>
            </a:r>
            <a:endParaRPr lang="en-GB" sz="2400" dirty="0">
              <a:solidFill>
                <a:srgbClr val="336699"/>
              </a:solidFill>
            </a:endParaRPr>
          </a:p>
        </p:txBody>
      </p:sp>
      <p:sp>
        <p:nvSpPr>
          <p:cNvPr id="7" name="Line 9"/>
          <p:cNvSpPr>
            <a:spLocks noChangeShapeType="1"/>
          </p:cNvSpPr>
          <p:nvPr/>
        </p:nvSpPr>
        <p:spPr bwMode="auto">
          <a:xfrm>
            <a:off x="475482" y="6443608"/>
            <a:ext cx="6840760" cy="0"/>
          </a:xfrm>
          <a:prstGeom prst="line">
            <a:avLst/>
          </a:prstGeom>
          <a:noFill/>
          <a:ln w="25400">
            <a:solidFill>
              <a:srgbClr val="366CA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ctr"/>
          <a:lstStyle/>
          <a:p>
            <a:endParaRPr lang="fr-FR"/>
          </a:p>
        </p:txBody>
      </p:sp>
      <p:sp>
        <p:nvSpPr>
          <p:cNvPr id="8" name="Line 10"/>
          <p:cNvSpPr>
            <a:spLocks noChangeShapeType="1"/>
          </p:cNvSpPr>
          <p:nvPr/>
        </p:nvSpPr>
        <p:spPr bwMode="auto">
          <a:xfrm flipV="1">
            <a:off x="463575" y="6792567"/>
            <a:ext cx="6848697" cy="2744"/>
          </a:xfrm>
          <a:prstGeom prst="line">
            <a:avLst/>
          </a:prstGeom>
          <a:noFill/>
          <a:ln w="25400">
            <a:solidFill>
              <a:srgbClr val="366CA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ctr"/>
          <a:lstStyle/>
          <a:p>
            <a:endParaRPr lang="fr-FR"/>
          </a:p>
        </p:txBody>
      </p:sp>
      <p:pic>
        <p:nvPicPr>
          <p:cNvPr id="10" name="Imag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6062680"/>
            <a:ext cx="1383594" cy="795320"/>
          </a:xfrm>
          <a:prstGeom prst="rect">
            <a:avLst/>
          </a:prstGeom>
        </p:spPr>
      </p:pic>
      <p:pic>
        <p:nvPicPr>
          <p:cNvPr id="12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616" y="6508365"/>
            <a:ext cx="5829300" cy="257175"/>
          </a:xfrm>
          <a:prstGeom prst="rect">
            <a:avLst/>
          </a:prstGeom>
        </p:spPr>
      </p:pic>
      <p:sp>
        <p:nvSpPr>
          <p:cNvPr id="11" name="Content Placeholder 2"/>
          <p:cNvSpPr txBox="1">
            <a:spLocks/>
          </p:cNvSpPr>
          <p:nvPr/>
        </p:nvSpPr>
        <p:spPr>
          <a:xfrm>
            <a:off x="356289" y="1224379"/>
            <a:ext cx="8382000" cy="43997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2800" b="1" i="1" dirty="0"/>
              <a:t> </a:t>
            </a:r>
            <a:r>
              <a:rPr lang="en-US" sz="2800" b="1" i="1" dirty="0" smtClean="0"/>
              <a:t>A </a:t>
            </a:r>
            <a:r>
              <a:rPr lang="en-US" sz="2800" b="1" i="1" dirty="0"/>
              <a:t>MCCM would bring in </a:t>
            </a:r>
            <a:r>
              <a:rPr lang="en-US" sz="2800" b="1" i="1" dirty="0" smtClean="0"/>
              <a:t>the following</a:t>
            </a:r>
            <a:r>
              <a:rPr lang="en-US" sz="2800" b="1" i="1" dirty="0"/>
              <a:t>, which the countries alone could not</a:t>
            </a:r>
            <a:r>
              <a:rPr lang="en-US" sz="2800" b="1" i="1" dirty="0" smtClean="0"/>
              <a:t>:</a:t>
            </a:r>
          </a:p>
          <a:p>
            <a:pPr marL="0" indent="0" algn="just">
              <a:buNone/>
            </a:pPr>
            <a:endParaRPr lang="en-US" sz="2800" b="1" i="1" dirty="0"/>
          </a:p>
          <a:p>
            <a:pPr marL="400050" lvl="1" indent="0" algn="just">
              <a:buNone/>
            </a:pPr>
            <a:r>
              <a:rPr lang="en-US" dirty="0"/>
              <a:t>• a STAS vision/perspective</a:t>
            </a:r>
          </a:p>
          <a:p>
            <a:pPr marL="400050" lvl="1" indent="0" algn="just">
              <a:buNone/>
            </a:pPr>
            <a:r>
              <a:rPr lang="en-US" dirty="0"/>
              <a:t>• consistency of direction and purpose of domestic STAS-relevant action</a:t>
            </a:r>
          </a:p>
          <a:p>
            <a:pPr marL="400050" lvl="1" indent="0" algn="just">
              <a:buNone/>
            </a:pPr>
            <a:r>
              <a:rPr lang="en-US" dirty="0"/>
              <a:t>• joint control of the flow of data and information feeding the </a:t>
            </a:r>
            <a:r>
              <a:rPr lang="en-US" dirty="0" smtClean="0"/>
              <a:t>IMS.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68878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 txBox="1">
            <a:spLocks/>
          </p:cNvSpPr>
          <p:nvPr/>
        </p:nvSpPr>
        <p:spPr>
          <a:xfrm>
            <a:off x="773858" y="1041655"/>
            <a:ext cx="7632848" cy="404352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14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>
            <a:off x="475482" y="692696"/>
            <a:ext cx="8089900" cy="0"/>
          </a:xfrm>
          <a:prstGeom prst="line">
            <a:avLst/>
          </a:prstGeom>
          <a:noFill/>
          <a:ln w="25400">
            <a:solidFill>
              <a:srgbClr val="366CA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ctr"/>
          <a:lstStyle/>
          <a:p>
            <a:pPr marL="0" marR="0" lvl="0" indent="0" algn="l" defTabSz="91435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Light"/>
            </a:endParaRPr>
          </a:p>
        </p:txBody>
      </p:sp>
      <p:sp>
        <p:nvSpPr>
          <p:cNvPr id="15" name="Title 3"/>
          <p:cNvSpPr>
            <a:spLocks noGrp="1"/>
          </p:cNvSpPr>
          <p:nvPr>
            <p:ph type="title"/>
          </p:nvPr>
        </p:nvSpPr>
        <p:spPr>
          <a:xfrm>
            <a:off x="475482" y="187259"/>
            <a:ext cx="8229600" cy="418058"/>
          </a:xfrm>
        </p:spPr>
        <p:txBody>
          <a:bodyPr/>
          <a:lstStyle/>
          <a:p>
            <a:r>
              <a:rPr lang="en-US" sz="2400" b="1" dirty="0" smtClean="0">
                <a:solidFill>
                  <a:srgbClr val="336699"/>
                </a:solidFill>
                <a:latin typeface="Trebuchet MS Bold" charset="0"/>
                <a:sym typeface="Trebuchet MS Bold" charset="0"/>
              </a:rPr>
              <a:t>Way forward in GGRETA Phase 2</a:t>
            </a:r>
            <a:endParaRPr lang="en-GB" sz="2400" dirty="0">
              <a:solidFill>
                <a:srgbClr val="336699"/>
              </a:solidFill>
            </a:endParaRPr>
          </a:p>
        </p:txBody>
      </p:sp>
      <p:sp>
        <p:nvSpPr>
          <p:cNvPr id="7" name="Line 9"/>
          <p:cNvSpPr>
            <a:spLocks noChangeShapeType="1"/>
          </p:cNvSpPr>
          <p:nvPr/>
        </p:nvSpPr>
        <p:spPr bwMode="auto">
          <a:xfrm>
            <a:off x="475482" y="6443608"/>
            <a:ext cx="6840760" cy="0"/>
          </a:xfrm>
          <a:prstGeom prst="line">
            <a:avLst/>
          </a:prstGeom>
          <a:noFill/>
          <a:ln w="25400">
            <a:solidFill>
              <a:srgbClr val="366CA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ctr"/>
          <a:lstStyle/>
          <a:p>
            <a:endParaRPr lang="fr-FR"/>
          </a:p>
        </p:txBody>
      </p:sp>
      <p:sp>
        <p:nvSpPr>
          <p:cNvPr id="8" name="Line 10"/>
          <p:cNvSpPr>
            <a:spLocks noChangeShapeType="1"/>
          </p:cNvSpPr>
          <p:nvPr/>
        </p:nvSpPr>
        <p:spPr bwMode="auto">
          <a:xfrm flipV="1">
            <a:off x="463575" y="6792567"/>
            <a:ext cx="6848697" cy="2744"/>
          </a:xfrm>
          <a:prstGeom prst="line">
            <a:avLst/>
          </a:prstGeom>
          <a:noFill/>
          <a:ln w="25400">
            <a:solidFill>
              <a:srgbClr val="366CA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ctr"/>
          <a:lstStyle/>
          <a:p>
            <a:endParaRPr lang="fr-FR"/>
          </a:p>
        </p:txBody>
      </p:sp>
      <p:pic>
        <p:nvPicPr>
          <p:cNvPr id="10" name="Imag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6062680"/>
            <a:ext cx="1383594" cy="795320"/>
          </a:xfrm>
          <a:prstGeom prst="rect">
            <a:avLst/>
          </a:prstGeom>
        </p:spPr>
      </p:pic>
      <p:pic>
        <p:nvPicPr>
          <p:cNvPr id="12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616" y="6508365"/>
            <a:ext cx="5829300" cy="257175"/>
          </a:xfrm>
          <a:prstGeom prst="rect">
            <a:avLst/>
          </a:prstGeom>
        </p:spPr>
      </p:pic>
      <p:sp>
        <p:nvSpPr>
          <p:cNvPr id="11" name="Content Placeholder 2"/>
          <p:cNvSpPr txBox="1">
            <a:spLocks/>
          </p:cNvSpPr>
          <p:nvPr/>
        </p:nvSpPr>
        <p:spPr>
          <a:xfrm>
            <a:off x="192824" y="1662930"/>
            <a:ext cx="8555639" cy="43997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 lvl="1" indent="0" algn="just">
              <a:buNone/>
            </a:pPr>
            <a:r>
              <a:rPr lang="en-US" sz="2400" dirty="0" smtClean="0"/>
              <a:t>• </a:t>
            </a:r>
            <a:r>
              <a:rPr lang="en-US" sz="2400" b="1" i="1" u="sng" dirty="0">
                <a:solidFill>
                  <a:srgbClr val="336699"/>
                </a:solidFill>
              </a:rPr>
              <a:t>AS IN THE FIRST </a:t>
            </a:r>
            <a:r>
              <a:rPr lang="en-US" sz="2400" b="1" i="1" u="sng" dirty="0" smtClean="0">
                <a:solidFill>
                  <a:srgbClr val="336699"/>
                </a:solidFill>
              </a:rPr>
              <a:t>PHASE: </a:t>
            </a:r>
            <a:r>
              <a:rPr lang="en-US" sz="2400" b="1" dirty="0" smtClean="0">
                <a:solidFill>
                  <a:srgbClr val="336699"/>
                </a:solidFill>
              </a:rPr>
              <a:t>Establishment of  3  </a:t>
            </a:r>
            <a:r>
              <a:rPr lang="en-US" sz="2400" b="1" dirty="0">
                <a:solidFill>
                  <a:srgbClr val="336699"/>
                </a:solidFill>
              </a:rPr>
              <a:t>C</a:t>
            </a:r>
            <a:r>
              <a:rPr lang="en-US" sz="2400" b="1" dirty="0" smtClean="0">
                <a:solidFill>
                  <a:srgbClr val="336699"/>
                </a:solidFill>
              </a:rPr>
              <a:t>ountries Teams composed by National Transboundary Technical Groups (</a:t>
            </a:r>
            <a:r>
              <a:rPr lang="en-US" sz="2400" b="1" dirty="0" smtClean="0">
                <a:solidFill>
                  <a:srgbClr val="FF0000"/>
                </a:solidFill>
              </a:rPr>
              <a:t>NTTGs</a:t>
            </a:r>
            <a:r>
              <a:rPr lang="en-US" sz="2400" b="1" dirty="0" smtClean="0">
                <a:solidFill>
                  <a:srgbClr val="336699"/>
                </a:solidFill>
              </a:rPr>
              <a:t>) for</a:t>
            </a:r>
            <a:r>
              <a:rPr lang="en-US" sz="2400" dirty="0" smtClean="0">
                <a:solidFill>
                  <a:srgbClr val="336699"/>
                </a:solidFill>
              </a:rPr>
              <a:t>:</a:t>
            </a:r>
          </a:p>
          <a:p>
            <a:pPr marL="1257300" lvl="2" indent="-457200" algn="just">
              <a:buFontTx/>
              <a:buChar char="-"/>
            </a:pPr>
            <a:r>
              <a:rPr lang="en-US" i="1" dirty="0" smtClean="0">
                <a:solidFill>
                  <a:srgbClr val="336699"/>
                </a:solidFill>
              </a:rPr>
              <a:t>Technical / Scientific / Modelling,</a:t>
            </a:r>
          </a:p>
          <a:p>
            <a:pPr marL="1257300" lvl="2" indent="-457200" algn="just">
              <a:buFontTx/>
              <a:buChar char="-"/>
            </a:pPr>
            <a:r>
              <a:rPr lang="en-US" i="1" dirty="0" smtClean="0">
                <a:solidFill>
                  <a:srgbClr val="336699"/>
                </a:solidFill>
              </a:rPr>
              <a:t>Legal and institutional component,</a:t>
            </a:r>
          </a:p>
          <a:p>
            <a:pPr marL="1257300" lvl="2" indent="-457200" algn="just">
              <a:buFontTx/>
              <a:buChar char="-"/>
            </a:pPr>
            <a:r>
              <a:rPr lang="en-US" i="1" dirty="0" smtClean="0">
                <a:solidFill>
                  <a:srgbClr val="336699"/>
                </a:solidFill>
              </a:rPr>
              <a:t>Gender component.</a:t>
            </a:r>
          </a:p>
          <a:p>
            <a:pPr marL="400050" lvl="1" indent="0" algn="just">
              <a:buNone/>
            </a:pPr>
            <a:endParaRPr lang="en-US" sz="2400" dirty="0"/>
          </a:p>
          <a:p>
            <a:pPr marL="400050" lvl="1" indent="0" algn="just">
              <a:buNone/>
            </a:pPr>
            <a:r>
              <a:rPr lang="en-US" sz="2400" dirty="0" smtClean="0"/>
              <a:t> • </a:t>
            </a:r>
            <a:r>
              <a:rPr lang="en-US" sz="2400" b="1" dirty="0" smtClean="0"/>
              <a:t>Establishment of a </a:t>
            </a:r>
            <a:r>
              <a:rPr lang="en-US" sz="2400" b="1" dirty="0" smtClean="0">
                <a:solidFill>
                  <a:srgbClr val="00B050"/>
                </a:solidFill>
              </a:rPr>
              <a:t>W</a:t>
            </a:r>
            <a:r>
              <a:rPr lang="en-US" sz="2400" b="1" dirty="0" smtClean="0"/>
              <a:t>orking </a:t>
            </a:r>
            <a:r>
              <a:rPr lang="en-US" sz="2400" b="1" dirty="0" smtClean="0">
                <a:solidFill>
                  <a:srgbClr val="00B050"/>
                </a:solidFill>
              </a:rPr>
              <a:t>G</a:t>
            </a:r>
            <a:r>
              <a:rPr lang="en-US" sz="2400" b="1" dirty="0" smtClean="0"/>
              <a:t>roup for the </a:t>
            </a:r>
          </a:p>
          <a:p>
            <a:pPr marL="400050" lvl="1" indent="0" algn="just">
              <a:buNone/>
            </a:pPr>
            <a:r>
              <a:rPr lang="en-US" sz="2400" b="1" dirty="0"/>
              <a:t> </a:t>
            </a:r>
            <a:r>
              <a:rPr lang="en-US" sz="2400" b="1" dirty="0" smtClean="0"/>
              <a:t>   </a:t>
            </a:r>
            <a:r>
              <a:rPr lang="en-US" sz="2400" dirty="0" smtClean="0"/>
              <a:t>Multi-Country Cooperation Mechanism (</a:t>
            </a:r>
            <a:r>
              <a:rPr lang="en-US" sz="2400" b="1" dirty="0" smtClean="0">
                <a:solidFill>
                  <a:srgbClr val="00B050"/>
                </a:solidFill>
              </a:rPr>
              <a:t>MCCM</a:t>
            </a:r>
            <a:r>
              <a:rPr lang="en-US" sz="2400" dirty="0" smtClean="0"/>
              <a:t>)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846115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Line 9"/>
          <p:cNvSpPr>
            <a:spLocks noChangeShapeType="1"/>
          </p:cNvSpPr>
          <p:nvPr/>
        </p:nvSpPr>
        <p:spPr bwMode="auto">
          <a:xfrm>
            <a:off x="472395" y="692696"/>
            <a:ext cx="8089900" cy="0"/>
          </a:xfrm>
          <a:prstGeom prst="line">
            <a:avLst/>
          </a:prstGeom>
          <a:noFill/>
          <a:ln w="25400">
            <a:solidFill>
              <a:srgbClr val="366CA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ctr"/>
          <a:lstStyle/>
          <a:p>
            <a:pPr marL="0" marR="0" lvl="0" indent="0" algn="l" defTabSz="91435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Light"/>
            </a:endParaRPr>
          </a:p>
        </p:txBody>
      </p:sp>
      <p:sp>
        <p:nvSpPr>
          <p:cNvPr id="15" name="Title 3"/>
          <p:cNvSpPr>
            <a:spLocks noGrp="1"/>
          </p:cNvSpPr>
          <p:nvPr>
            <p:ph type="title"/>
          </p:nvPr>
        </p:nvSpPr>
        <p:spPr>
          <a:xfrm>
            <a:off x="484302" y="131850"/>
            <a:ext cx="8229600" cy="418058"/>
          </a:xfrm>
        </p:spPr>
        <p:txBody>
          <a:bodyPr/>
          <a:lstStyle/>
          <a:p>
            <a:r>
              <a:rPr lang="en-US" sz="2400" b="1" dirty="0" smtClean="0">
                <a:solidFill>
                  <a:srgbClr val="336699"/>
                </a:solidFill>
                <a:latin typeface="Trebuchet MS Bold" charset="0"/>
                <a:sym typeface="Trebuchet MS Bold" charset="0"/>
              </a:rPr>
              <a:t>GGRETA Phase 2 – Organizational Chart</a:t>
            </a:r>
            <a:endParaRPr lang="en-GB" sz="2400" dirty="0">
              <a:solidFill>
                <a:srgbClr val="336699"/>
              </a:solidFill>
            </a:endParaRPr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>
            <a:off x="475482" y="692696"/>
            <a:ext cx="8089900" cy="0"/>
          </a:xfrm>
          <a:prstGeom prst="line">
            <a:avLst/>
          </a:prstGeom>
          <a:noFill/>
          <a:ln w="25400">
            <a:solidFill>
              <a:srgbClr val="366CA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ctr"/>
          <a:lstStyle/>
          <a:p>
            <a:endParaRPr lang="fr-FR"/>
          </a:p>
        </p:txBody>
      </p:sp>
      <p:grpSp>
        <p:nvGrpSpPr>
          <p:cNvPr id="13" name="Groupe 108"/>
          <p:cNvGrpSpPr/>
          <p:nvPr/>
        </p:nvGrpSpPr>
        <p:grpSpPr>
          <a:xfrm>
            <a:off x="136187" y="827831"/>
            <a:ext cx="8768812" cy="5725369"/>
            <a:chOff x="136187" y="827831"/>
            <a:chExt cx="8768812" cy="5725369"/>
          </a:xfrm>
        </p:grpSpPr>
        <p:grpSp>
          <p:nvGrpSpPr>
            <p:cNvPr id="16" name="Groupe 109"/>
            <p:cNvGrpSpPr/>
            <p:nvPr/>
          </p:nvGrpSpPr>
          <p:grpSpPr>
            <a:xfrm>
              <a:off x="136187" y="827831"/>
              <a:ext cx="8768812" cy="5725369"/>
              <a:chOff x="136186" y="827831"/>
              <a:chExt cx="8768812" cy="5725369"/>
            </a:xfrm>
          </p:grpSpPr>
          <p:sp>
            <p:nvSpPr>
              <p:cNvPr id="32" name="ZoneTexte 126"/>
              <p:cNvSpPr txBox="1">
                <a:spLocks noChangeArrowheads="1"/>
              </p:cNvSpPr>
              <p:nvPr/>
            </p:nvSpPr>
            <p:spPr bwMode="auto">
              <a:xfrm>
                <a:off x="917627" y="849395"/>
                <a:ext cx="1609118" cy="5716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/>
                    <a:ea typeface="Cambria" charset="0"/>
                  </a:rPr>
                  <a:t>BOTSWANA</a:t>
                </a:r>
                <a:endParaRPr kumimoji="0" lang="fr-FR" sz="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ヒラギノ角ゴ Pro W3" pitchFamily="4" charset="-128"/>
                </a:endParaRPr>
              </a:p>
            </p:txBody>
          </p:sp>
          <p:grpSp>
            <p:nvGrpSpPr>
              <p:cNvPr id="33" name="Groupe 9"/>
              <p:cNvGrpSpPr>
                <a:grpSpLocks/>
              </p:cNvGrpSpPr>
              <p:nvPr/>
            </p:nvGrpSpPr>
            <p:grpSpPr bwMode="auto">
              <a:xfrm>
                <a:off x="875194" y="1466733"/>
                <a:ext cx="1772752" cy="1152662"/>
                <a:chOff x="4402" y="4514"/>
                <a:chExt cx="10179" cy="4979"/>
              </a:xfrm>
            </p:grpSpPr>
            <p:sp>
              <p:nvSpPr>
                <p:cNvPr id="68" name="Rectangle 64"/>
                <p:cNvSpPr>
                  <a:spLocks noChangeArrowheads="1"/>
                </p:cNvSpPr>
                <p:nvPr/>
              </p:nvSpPr>
              <p:spPr bwMode="auto">
                <a:xfrm>
                  <a:off x="4427" y="4514"/>
                  <a:ext cx="10154" cy="4945"/>
                </a:xfrm>
                <a:prstGeom prst="rect">
                  <a:avLst/>
                </a:prstGeom>
                <a:solidFill>
                  <a:srgbClr val="1F497D"/>
                </a:solidFill>
                <a:ln w="25400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4" charset="0"/>
                    <a:ea typeface="Times New Roman" pitchFamily="4" charset="0"/>
                  </a:endParaRPr>
                </a:p>
              </p:txBody>
            </p:sp>
            <p:sp>
              <p:nvSpPr>
                <p:cNvPr id="69" name="Rectangle 65"/>
                <p:cNvSpPr>
                  <a:spLocks noChangeArrowheads="1"/>
                </p:cNvSpPr>
                <p:nvPr/>
              </p:nvSpPr>
              <p:spPr bwMode="auto">
                <a:xfrm>
                  <a:off x="4402" y="4550"/>
                  <a:ext cx="10154" cy="494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3810" tIns="3810" rIns="3810" bIns="3810" numCol="1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288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1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Calibri"/>
                      <a:ea typeface="Cambria" charset="0"/>
                    </a:rPr>
                    <a:t>Mr </a:t>
                  </a:r>
                  <a:r>
                    <a:rPr kumimoji="0" lang="en-US" sz="1200" b="1" i="0" u="none" strike="noStrike" kern="0" cap="none" spc="0" normalizeH="0" baseline="0" noProof="0" dirty="0" err="1" smtClean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Calibri"/>
                      <a:ea typeface="Cambria" charset="0"/>
                    </a:rPr>
                    <a:t>Thato</a:t>
                  </a:r>
                  <a:r>
                    <a:rPr kumimoji="0" lang="en-US" sz="1200" b="1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Calibri"/>
                      <a:ea typeface="Cambria" charset="0"/>
                    </a:rPr>
                    <a:t> </a:t>
                  </a:r>
                  <a:r>
                    <a:rPr kumimoji="0" lang="en-US" sz="1200" b="1" i="0" u="none" strike="noStrike" kern="0" cap="none" spc="0" normalizeH="0" baseline="0" noProof="0" dirty="0" err="1" smtClean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Calibri"/>
                      <a:ea typeface="Cambria" charset="0"/>
                    </a:rPr>
                    <a:t>Raphaka</a:t>
                  </a:r>
                  <a:r>
                    <a:rPr kumimoji="0" lang="en-US" sz="1200" b="1" i="0" u="none" strike="noStrike" kern="0" cap="none" spc="0" normalizeH="0" noProof="0" dirty="0" smtClean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Calibri"/>
                      <a:ea typeface="Cambria" charset="0"/>
                    </a:rPr>
                    <a:t> </a:t>
                  </a:r>
                  <a:endPara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/>
                    <a:ea typeface="Cambria" charset="0"/>
                  </a:endParaRPr>
                </a:p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288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0" i="1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Calibri"/>
                      <a:ea typeface="Cambria" charset="0"/>
                    </a:rPr>
                    <a:t> </a:t>
                  </a:r>
                  <a:r>
                    <a:rPr kumimoji="0" lang="en-US" sz="1000" b="0" i="1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FFFF00"/>
                      </a:solidFill>
                      <a:effectLst/>
                      <a:uLnTx/>
                      <a:uFillTx/>
                      <a:latin typeface="Calibri"/>
                      <a:ea typeface="Cambria" charset="0"/>
                    </a:rPr>
                    <a:t>Permanent Secretary</a:t>
                  </a:r>
                </a:p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288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0" i="1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FFFF00"/>
                      </a:solidFill>
                      <a:effectLst/>
                      <a:uLnTx/>
                      <a:uFillTx/>
                      <a:latin typeface="Calibri"/>
                      <a:ea typeface="Cambria" charset="0"/>
                    </a:rPr>
                    <a:t>Ministry of </a:t>
                  </a:r>
                  <a:r>
                    <a:rPr lang="en-US" sz="1000" i="1" kern="0" noProof="0" dirty="0">
                      <a:solidFill>
                        <a:srgbClr val="FFFF00"/>
                      </a:solidFill>
                      <a:latin typeface="Calibri"/>
                      <a:ea typeface="Cambria" charset="0"/>
                    </a:rPr>
                    <a:t>L</a:t>
                  </a:r>
                  <a:r>
                    <a:rPr lang="en-US" sz="1000" i="1" kern="0" dirty="0" smtClean="0">
                      <a:solidFill>
                        <a:srgbClr val="FFFF00"/>
                      </a:solidFill>
                      <a:latin typeface="Calibri"/>
                      <a:ea typeface="Cambria" charset="0"/>
                    </a:rPr>
                    <a:t>and Management, Water and Sanitation Services</a:t>
                  </a:r>
                  <a:endPara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FF00"/>
                    </a:solidFill>
                    <a:effectLst/>
                    <a:uLnTx/>
                    <a:uFillTx/>
                    <a:latin typeface="Calibri"/>
                    <a:ea typeface="ヒラギノ角ゴ Pro W3" pitchFamily="4" charset="-128"/>
                  </a:endParaRPr>
                </a:p>
              </p:txBody>
            </p:sp>
          </p:grpSp>
          <p:grpSp>
            <p:nvGrpSpPr>
              <p:cNvPr id="34" name="Groupe 10"/>
              <p:cNvGrpSpPr>
                <a:grpSpLocks/>
              </p:cNvGrpSpPr>
              <p:nvPr/>
            </p:nvGrpSpPr>
            <p:grpSpPr bwMode="auto">
              <a:xfrm>
                <a:off x="1044928" y="2858482"/>
                <a:ext cx="1446102" cy="998063"/>
                <a:chOff x="5215" y="11874"/>
                <a:chExt cx="9310" cy="6476"/>
              </a:xfrm>
            </p:grpSpPr>
            <p:sp>
              <p:nvSpPr>
                <p:cNvPr id="66" name="Rectangle 62"/>
                <p:cNvSpPr>
                  <a:spLocks noChangeArrowheads="1"/>
                </p:cNvSpPr>
                <p:nvPr/>
              </p:nvSpPr>
              <p:spPr bwMode="auto">
                <a:xfrm>
                  <a:off x="5215" y="11874"/>
                  <a:ext cx="9310" cy="5870"/>
                </a:xfrm>
                <a:prstGeom prst="rect">
                  <a:avLst/>
                </a:prstGeom>
                <a:solidFill>
                  <a:srgbClr val="4F81BD"/>
                </a:solidFill>
                <a:ln w="25400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4" charset="0"/>
                    <a:ea typeface="Times New Roman" pitchFamily="4" charset="0"/>
                  </a:endParaRPr>
                </a:p>
              </p:txBody>
            </p:sp>
            <p:sp>
              <p:nvSpPr>
                <p:cNvPr id="67" name="Rectangle 63"/>
                <p:cNvSpPr>
                  <a:spLocks noChangeArrowheads="1"/>
                </p:cNvSpPr>
                <p:nvPr/>
              </p:nvSpPr>
              <p:spPr bwMode="auto">
                <a:xfrm>
                  <a:off x="5215" y="11874"/>
                  <a:ext cx="9310" cy="647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3810" tIns="3810" rIns="3810" bIns="3810" numCol="1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25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100" b="1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Calibri"/>
                      <a:ea typeface="Cambria" charset="0"/>
                    </a:rPr>
                    <a:t>Mr Piet Kenabatho</a:t>
                  </a:r>
                  <a:endParaRPr kumimoji="0" lang="en-US" sz="11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ヒラギノ角ゴ Pro W3" pitchFamily="4" charset="-128"/>
                  </a:endParaRPr>
                </a:p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25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0" i="1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Calibri"/>
                      <a:ea typeface="Cambria" charset="0"/>
                    </a:rPr>
                    <a:t>University of Botswana</a:t>
                  </a:r>
                  <a:endPara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ヒラギノ角ゴ Pro W3" pitchFamily="4" charset="-128"/>
                  </a:endParaRPr>
                </a:p>
              </p:txBody>
            </p:sp>
          </p:grpSp>
          <p:sp>
            <p:nvSpPr>
              <p:cNvPr id="35" name="ZoneTexte 126"/>
              <p:cNvSpPr txBox="1">
                <a:spLocks noChangeArrowheads="1"/>
              </p:cNvSpPr>
              <p:nvPr/>
            </p:nvSpPr>
            <p:spPr bwMode="auto">
              <a:xfrm rot="16200000">
                <a:off x="-251005" y="1786581"/>
                <a:ext cx="1447839" cy="67345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200" b="1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/>
                    <a:ea typeface="Cambria" charset="0"/>
                  </a:rPr>
                  <a:t>Government</a:t>
                </a:r>
                <a:r>
                  <a:rPr kumimoji="0" lang="fr-FR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/>
                    <a:ea typeface="Cambria" charset="0"/>
                  </a:rPr>
                  <a:t> </a:t>
                </a:r>
                <a:r>
                  <a:rPr kumimoji="0" lang="fr-FR" sz="1200" b="1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/>
                    <a:ea typeface="Cambria" charset="0"/>
                  </a:rPr>
                  <a:t>Representatives</a:t>
                </a:r>
                <a:endParaRPr kumimoji="0" lang="fr-FR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ヒラギノ角ゴ Pro W3" pitchFamily="4" charset="-128"/>
                </a:endParaRP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itchFamily="4" charset="0"/>
                  <a:ea typeface="ヒラギノ角ゴ Pro W3" pitchFamily="4" charset="-128"/>
                </a:endParaRPr>
              </a:p>
            </p:txBody>
          </p:sp>
          <p:sp>
            <p:nvSpPr>
              <p:cNvPr id="36" name="ZoneTexte 126"/>
              <p:cNvSpPr txBox="1">
                <a:spLocks noChangeArrowheads="1"/>
              </p:cNvSpPr>
              <p:nvPr/>
            </p:nvSpPr>
            <p:spPr bwMode="auto">
              <a:xfrm rot="16200000">
                <a:off x="-94087" y="3052424"/>
                <a:ext cx="1079015" cy="57541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/>
                    <a:ea typeface="Cambria" charset="0"/>
                  </a:rPr>
                  <a:t>National </a:t>
                </a:r>
                <a:r>
                  <a:rPr kumimoji="0" lang="fr-FR" sz="1200" b="1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/>
                    <a:ea typeface="Cambria" charset="0"/>
                  </a:rPr>
                  <a:t>Coordinators</a:t>
                </a:r>
                <a:r>
                  <a:rPr kumimoji="0" lang="fr-FR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/>
                    <a:ea typeface="Cambria" charset="0"/>
                  </a:rPr>
                  <a:t> 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itchFamily="4" charset="0"/>
                  <a:ea typeface="ヒラギノ角ゴ Pro W3" pitchFamily="4" charset="-128"/>
                </a:endParaRPr>
              </a:p>
            </p:txBody>
          </p:sp>
          <p:sp>
            <p:nvSpPr>
              <p:cNvPr id="37" name="ZoneTexte 126"/>
              <p:cNvSpPr txBox="1">
                <a:spLocks noChangeArrowheads="1"/>
              </p:cNvSpPr>
              <p:nvPr/>
            </p:nvSpPr>
            <p:spPr bwMode="auto">
              <a:xfrm rot="16200000">
                <a:off x="-805677" y="4989016"/>
                <a:ext cx="2460159" cy="5050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200" b="1" kern="0" dirty="0" smtClean="0">
                    <a:solidFill>
                      <a:srgbClr val="000000"/>
                    </a:solidFill>
                    <a:latin typeface="Calibri"/>
                    <a:ea typeface="ヒラギノ角ゴ Pro W3" pitchFamily="4" charset="-128"/>
                  </a:rPr>
                  <a:t>National  Transboundary Technical Groups (NTTGs)</a:t>
                </a:r>
                <a:endParaRPr kumimoji="0" lang="en-US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ahoma" pitchFamily="4" charset="0"/>
                  <a:ea typeface="ヒラギノ角ゴ Pro W3" pitchFamily="4" charset="-128"/>
                </a:endParaRPr>
              </a:p>
            </p:txBody>
          </p:sp>
          <p:grpSp>
            <p:nvGrpSpPr>
              <p:cNvPr id="38" name="Groupe 9"/>
              <p:cNvGrpSpPr>
                <a:grpSpLocks/>
              </p:cNvGrpSpPr>
              <p:nvPr/>
            </p:nvGrpSpPr>
            <p:grpSpPr bwMode="auto">
              <a:xfrm>
                <a:off x="2971325" y="1455420"/>
                <a:ext cx="1959637" cy="1155490"/>
                <a:chOff x="4737" y="4514"/>
                <a:chExt cx="11253" cy="4991"/>
              </a:xfrm>
            </p:grpSpPr>
            <p:sp>
              <p:nvSpPr>
                <p:cNvPr id="64" name="Rectangle 64"/>
                <p:cNvSpPr>
                  <a:spLocks noChangeArrowheads="1"/>
                </p:cNvSpPr>
                <p:nvPr/>
              </p:nvSpPr>
              <p:spPr bwMode="auto">
                <a:xfrm>
                  <a:off x="4737" y="4599"/>
                  <a:ext cx="11253" cy="4906"/>
                </a:xfrm>
                <a:prstGeom prst="rect">
                  <a:avLst/>
                </a:prstGeom>
                <a:solidFill>
                  <a:srgbClr val="1F497D"/>
                </a:solidFill>
                <a:ln w="25400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4" charset="0"/>
                    <a:ea typeface="Times New Roman" pitchFamily="4" charset="0"/>
                  </a:endParaRPr>
                </a:p>
              </p:txBody>
            </p:sp>
            <p:sp>
              <p:nvSpPr>
                <p:cNvPr id="65" name="Rectangle 65"/>
                <p:cNvSpPr>
                  <a:spLocks noChangeArrowheads="1"/>
                </p:cNvSpPr>
                <p:nvPr/>
              </p:nvSpPr>
              <p:spPr bwMode="auto">
                <a:xfrm>
                  <a:off x="5131" y="4514"/>
                  <a:ext cx="10154" cy="494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3810" tIns="3810" rIns="3810" bIns="3810" numCol="1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288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1" i="0" u="none" strike="noStrike" kern="0" cap="none" spc="0" normalizeH="0" baseline="0" noProof="0" dirty="0" err="1" smtClean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Calibri"/>
                      <a:ea typeface="Cambria" charset="0"/>
                    </a:rPr>
                    <a:t>Mr</a:t>
                  </a:r>
                  <a:r>
                    <a:rPr kumimoji="0" lang="en-US" sz="1200" b="1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Calibri"/>
                      <a:ea typeface="Cambria" charset="0"/>
                    </a:rPr>
                    <a:t> Abraham </a:t>
                  </a:r>
                  <a:r>
                    <a:rPr kumimoji="0" lang="en-US" sz="1200" b="1" i="0" u="none" strike="noStrike" kern="0" cap="none" spc="0" normalizeH="0" baseline="0" noProof="0" dirty="0" err="1" smtClean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Calibri"/>
                      <a:ea typeface="Cambria" charset="0"/>
                    </a:rPr>
                    <a:t>Nehemia</a:t>
                  </a:r>
                  <a:endPara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ヒラギノ角ゴ Pro W3" pitchFamily="4" charset="-128"/>
                  </a:endParaRPr>
                </a:p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288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0" i="1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FFFF00"/>
                      </a:solidFill>
                      <a:effectLst/>
                      <a:uLnTx/>
                      <a:uFillTx/>
                      <a:latin typeface="Calibri"/>
                      <a:ea typeface="Cambria" charset="0"/>
                    </a:rPr>
                    <a:t>  Deputy Permanent Secretary</a:t>
                  </a:r>
                </a:p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288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0" i="1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FFFF00"/>
                      </a:solidFill>
                      <a:effectLst/>
                      <a:uLnTx/>
                      <a:uFillTx/>
                      <a:latin typeface="Calibri"/>
                      <a:ea typeface="Cambria" charset="0"/>
                    </a:rPr>
                    <a:t>Ministry of Agriculture, Water and Forestry</a:t>
                  </a:r>
                  <a:endPara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FF00"/>
                    </a:solidFill>
                    <a:effectLst/>
                    <a:uLnTx/>
                    <a:uFillTx/>
                    <a:latin typeface="Calibri"/>
                    <a:ea typeface="ヒラギノ角ゴ Pro W3" pitchFamily="4" charset="-128"/>
                  </a:endParaRPr>
                </a:p>
              </p:txBody>
            </p:sp>
          </p:grpSp>
          <p:grpSp>
            <p:nvGrpSpPr>
              <p:cNvPr id="39" name="Groupe 10"/>
              <p:cNvGrpSpPr>
                <a:grpSpLocks/>
              </p:cNvGrpSpPr>
              <p:nvPr/>
            </p:nvGrpSpPr>
            <p:grpSpPr bwMode="auto">
              <a:xfrm>
                <a:off x="3265097" y="2834241"/>
                <a:ext cx="1457329" cy="998181"/>
                <a:chOff x="6389" y="11790"/>
                <a:chExt cx="9383" cy="6476"/>
              </a:xfrm>
            </p:grpSpPr>
            <p:sp>
              <p:nvSpPr>
                <p:cNvPr id="62" name="Rectangle 62"/>
                <p:cNvSpPr>
                  <a:spLocks noChangeArrowheads="1"/>
                </p:cNvSpPr>
                <p:nvPr/>
              </p:nvSpPr>
              <p:spPr bwMode="auto">
                <a:xfrm>
                  <a:off x="6462" y="12009"/>
                  <a:ext cx="9310" cy="5870"/>
                </a:xfrm>
                <a:prstGeom prst="rect">
                  <a:avLst/>
                </a:prstGeom>
                <a:solidFill>
                  <a:srgbClr val="4F81BD"/>
                </a:solidFill>
                <a:ln w="25400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4" charset="0"/>
                    <a:ea typeface="Times New Roman" pitchFamily="4" charset="0"/>
                  </a:endParaRPr>
                </a:p>
              </p:txBody>
            </p:sp>
            <p:sp>
              <p:nvSpPr>
                <p:cNvPr id="63" name="Rectangle 63"/>
                <p:cNvSpPr>
                  <a:spLocks noChangeArrowheads="1"/>
                </p:cNvSpPr>
                <p:nvPr/>
              </p:nvSpPr>
              <p:spPr bwMode="auto">
                <a:xfrm>
                  <a:off x="6389" y="11790"/>
                  <a:ext cx="9310" cy="647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3810" tIns="3810" rIns="3810" bIns="3810" numCol="1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25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100" b="1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Calibri"/>
                      <a:ea typeface="Cambria" charset="0"/>
                    </a:rPr>
                    <a:t>Ms Maria Amakali</a:t>
                  </a:r>
                  <a:endParaRPr kumimoji="0" lang="en-US" sz="11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ヒラギノ角ゴ Pro W3" pitchFamily="4" charset="-128"/>
                  </a:endParaRPr>
                </a:p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25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900" b="0" i="1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Calibri"/>
                      <a:ea typeface="Cambria" charset="0"/>
                    </a:rPr>
                    <a:t>Department of Water Affairs and Forestry</a:t>
                  </a:r>
                  <a:endParaRPr kumimoji="0" lang="en-US" sz="9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ヒラギノ角ゴ Pro W3" pitchFamily="4" charset="-128"/>
                  </a:endParaRPr>
                </a:p>
              </p:txBody>
            </p:sp>
          </p:grpSp>
          <p:grpSp>
            <p:nvGrpSpPr>
              <p:cNvPr id="40" name="Groupe 9"/>
              <p:cNvGrpSpPr>
                <a:grpSpLocks/>
              </p:cNvGrpSpPr>
              <p:nvPr/>
            </p:nvGrpSpPr>
            <p:grpSpPr bwMode="auto">
              <a:xfrm>
                <a:off x="5224638" y="1466733"/>
                <a:ext cx="1857620" cy="1153134"/>
                <a:chOff x="6023" y="4514"/>
                <a:chExt cx="10667" cy="4981"/>
              </a:xfrm>
            </p:grpSpPr>
            <p:sp>
              <p:nvSpPr>
                <p:cNvPr id="60" name="Rectangle 64"/>
                <p:cNvSpPr>
                  <a:spLocks noChangeArrowheads="1"/>
                </p:cNvSpPr>
                <p:nvPr/>
              </p:nvSpPr>
              <p:spPr bwMode="auto">
                <a:xfrm>
                  <a:off x="6023" y="4550"/>
                  <a:ext cx="10667" cy="4945"/>
                </a:xfrm>
                <a:prstGeom prst="rect">
                  <a:avLst/>
                </a:prstGeom>
                <a:solidFill>
                  <a:srgbClr val="1F497D"/>
                </a:solidFill>
                <a:ln w="25400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4" charset="0"/>
                    <a:ea typeface="Times New Roman" pitchFamily="4" charset="0"/>
                  </a:endParaRPr>
                </a:p>
              </p:txBody>
            </p:sp>
            <p:sp>
              <p:nvSpPr>
                <p:cNvPr id="61" name="Rectangle 65"/>
                <p:cNvSpPr>
                  <a:spLocks noChangeArrowheads="1"/>
                </p:cNvSpPr>
                <p:nvPr/>
              </p:nvSpPr>
              <p:spPr bwMode="auto">
                <a:xfrm>
                  <a:off x="6346" y="4514"/>
                  <a:ext cx="10154" cy="494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3810" tIns="3810" rIns="3810" bIns="3810" numCol="1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288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1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Calibri"/>
                      <a:ea typeface="Cambria" charset="0"/>
                    </a:rPr>
                    <a:t>Ms Deborah </a:t>
                  </a:r>
                  <a:r>
                    <a:rPr kumimoji="0" lang="en-US" sz="1200" b="1" i="0" u="none" strike="noStrike" kern="0" cap="none" spc="0" normalizeH="0" baseline="0" noProof="0" dirty="0" err="1" smtClean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Calibri"/>
                      <a:ea typeface="Cambria" charset="0"/>
                    </a:rPr>
                    <a:t>Mochotlhi</a:t>
                  </a:r>
                  <a:endPara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ヒラギノ角ゴ Pro W3" pitchFamily="4" charset="-128"/>
                  </a:endParaRPr>
                </a:p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288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0" i="1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FFFF00"/>
                      </a:solidFill>
                      <a:effectLst/>
                      <a:uLnTx/>
                      <a:uFillTx/>
                      <a:latin typeface="Calibri"/>
                      <a:ea typeface="Cambria" charset="0"/>
                    </a:rPr>
                    <a:t>Deputy Director General</a:t>
                  </a:r>
                </a:p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288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0" i="1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FFFF00"/>
                      </a:solidFill>
                      <a:effectLst/>
                      <a:uLnTx/>
                      <a:uFillTx/>
                      <a:latin typeface="Calibri"/>
                      <a:ea typeface="Cambria" charset="0"/>
                    </a:rPr>
                    <a:t>Department of Water &amp; Sanitation</a:t>
                  </a:r>
                  <a:endParaRPr kumimoji="0" lang="en-US" sz="10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FF00"/>
                    </a:solidFill>
                    <a:effectLst/>
                    <a:uLnTx/>
                    <a:uFillTx/>
                    <a:latin typeface="Calibri"/>
                    <a:ea typeface="ヒラギノ角ゴ Pro W3" pitchFamily="4" charset="-128"/>
                  </a:endParaRPr>
                </a:p>
              </p:txBody>
            </p:sp>
          </p:grpSp>
          <p:grpSp>
            <p:nvGrpSpPr>
              <p:cNvPr id="41" name="Groupe 10"/>
              <p:cNvGrpSpPr>
                <a:grpSpLocks/>
              </p:cNvGrpSpPr>
              <p:nvPr/>
            </p:nvGrpSpPr>
            <p:grpSpPr bwMode="auto">
              <a:xfrm>
                <a:off x="5280878" y="2858504"/>
                <a:ext cx="1653246" cy="1021181"/>
                <a:chOff x="6302" y="11874"/>
                <a:chExt cx="10644" cy="6626"/>
              </a:xfrm>
            </p:grpSpPr>
            <p:sp>
              <p:nvSpPr>
                <p:cNvPr id="58" name="Rectangle 62"/>
                <p:cNvSpPr>
                  <a:spLocks noChangeArrowheads="1"/>
                </p:cNvSpPr>
                <p:nvPr/>
              </p:nvSpPr>
              <p:spPr bwMode="auto">
                <a:xfrm>
                  <a:off x="6302" y="11874"/>
                  <a:ext cx="10644" cy="5870"/>
                </a:xfrm>
                <a:prstGeom prst="rect">
                  <a:avLst/>
                </a:prstGeom>
                <a:solidFill>
                  <a:srgbClr val="4F81BD"/>
                </a:solidFill>
                <a:ln w="25400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2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4" charset="0"/>
                    <a:ea typeface="Times New Roman" pitchFamily="4" charset="0"/>
                  </a:endParaRPr>
                </a:p>
              </p:txBody>
            </p:sp>
            <p:sp>
              <p:nvSpPr>
                <p:cNvPr id="59" name="Rectangle 63"/>
                <p:cNvSpPr>
                  <a:spLocks noChangeArrowheads="1"/>
                </p:cNvSpPr>
                <p:nvPr/>
              </p:nvSpPr>
              <p:spPr bwMode="auto">
                <a:xfrm>
                  <a:off x="6969" y="12024"/>
                  <a:ext cx="9310" cy="647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3810" tIns="3810" rIns="3810" bIns="3810" numCol="1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25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100" b="1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Calibri"/>
                      <a:ea typeface="Cambria" charset="0"/>
                    </a:rPr>
                    <a:t>Mr Kwazikwakhe Majola</a:t>
                  </a:r>
                </a:p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25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900" b="0" i="1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Calibri"/>
                      <a:ea typeface="Cambria" charset="0"/>
                    </a:rPr>
                    <a:t>Department of Water &amp; Sanitation</a:t>
                  </a:r>
                  <a:endParaRPr kumimoji="0" lang="en-US" sz="9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ヒラギノ角ゴ Pro W3" pitchFamily="4" charset="-128"/>
                  </a:endParaRPr>
                </a:p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25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ahoma" pitchFamily="4" charset="0"/>
                    <a:ea typeface="ヒラギノ角ゴ Pro W3" pitchFamily="4" charset="-128"/>
                  </a:endParaRPr>
                </a:p>
              </p:txBody>
            </p:sp>
          </p:grpSp>
          <p:sp>
            <p:nvSpPr>
              <p:cNvPr id="42" name="Zone de texte 1073741827"/>
              <p:cNvSpPr txBox="1">
                <a:spLocks noChangeArrowheads="1"/>
              </p:cNvSpPr>
              <p:nvPr/>
            </p:nvSpPr>
            <p:spPr bwMode="auto">
              <a:xfrm rot="16200000">
                <a:off x="4579734" y="5141747"/>
                <a:ext cx="2210998" cy="364335"/>
              </a:xfrm>
              <a:prstGeom prst="rect">
                <a:avLst/>
              </a:prstGeom>
              <a:solidFill>
                <a:srgbClr val="FFC000"/>
              </a:solidFill>
              <a:ln w="6350">
                <a:solidFill>
                  <a:srgbClr val="FFC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9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alibri"/>
                    <a:ea typeface="ヒラギノ角ゴ Pro W3" pitchFamily="4" charset="-128"/>
                  </a:rPr>
                  <a:t>???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9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/>
                    <a:ea typeface="ヒラギノ角ゴ Pro W3" pitchFamily="4" charset="-128"/>
                  </a:rPr>
                  <a:t>(Hydrogeology + Model)</a:t>
                </a:r>
                <a:endParaRPr kumimoji="0" lang="en-US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ヒラギノ角ゴ Pro W3" pitchFamily="4" charset="-128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4" charset="0"/>
                  <a:ea typeface="Times New Roman" pitchFamily="4" charset="0"/>
                </a:endParaRPr>
              </a:p>
            </p:txBody>
          </p:sp>
          <p:sp>
            <p:nvSpPr>
              <p:cNvPr id="43" name="Zone de texte 1073741829"/>
              <p:cNvSpPr txBox="1">
                <a:spLocks noChangeArrowheads="1"/>
              </p:cNvSpPr>
              <p:nvPr/>
            </p:nvSpPr>
            <p:spPr bwMode="auto">
              <a:xfrm rot="16200000">
                <a:off x="5013944" y="5141685"/>
                <a:ext cx="2210940" cy="364399"/>
              </a:xfrm>
              <a:prstGeom prst="rect">
                <a:avLst/>
              </a:prstGeom>
              <a:solidFill>
                <a:srgbClr val="FBD4B4"/>
              </a:solidFill>
              <a:ln w="6350">
                <a:solidFill>
                  <a:srgbClr val="FBD4B4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9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alibri"/>
                    <a:ea typeface="Times New Roman" pitchFamily="4" charset="0"/>
                  </a:rPr>
                  <a:t>???</a:t>
                </a:r>
              </a:p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9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/>
                    <a:ea typeface="Times New Roman" pitchFamily="4" charset="0"/>
                  </a:rPr>
                  <a:t> (Legal and institutional)</a:t>
                </a:r>
                <a:endParaRPr kumimoji="0" lang="en-US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ヒラギノ角ゴ Pro W3" pitchFamily="4" charset="-128"/>
                </a:endParaRPr>
              </a:p>
              <a:p>
                <a:pPr marL="0" marR="0" lvl="0" indent="0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4" charset="0"/>
                  <a:ea typeface="Times New Roman" pitchFamily="4" charset="0"/>
                </a:endParaRPr>
              </a:p>
            </p:txBody>
          </p:sp>
          <p:sp>
            <p:nvSpPr>
              <p:cNvPr id="44" name="Ellipse 66"/>
              <p:cNvSpPr>
                <a:spLocks noChangeArrowheads="1"/>
              </p:cNvSpPr>
              <p:nvPr/>
            </p:nvSpPr>
            <p:spPr bwMode="auto">
              <a:xfrm rot="16200000">
                <a:off x="6507703" y="4155904"/>
                <a:ext cx="3773313" cy="1021276"/>
              </a:xfrm>
              <a:prstGeom prst="ellipse">
                <a:avLst/>
              </a:prstGeom>
              <a:noFill/>
              <a:ln w="25400">
                <a:solidFill>
                  <a:srgbClr val="1F497D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ts val="500"/>
                  </a:spcBef>
                  <a:spcAft>
                    <a:spcPts val="5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1F497D"/>
                    </a:solidFill>
                    <a:effectLst/>
                    <a:uLnTx/>
                    <a:uFillTx/>
                    <a:latin typeface="Calibri"/>
                    <a:ea typeface="Times New Roman" pitchFamily="4" charset="0"/>
                  </a:rPr>
                  <a:t>Project Management Unit (UNESCO)</a:t>
                </a:r>
                <a:endParaRPr kumimoji="0" lang="fr-FR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ヒラギノ角ゴ Pro W3" pitchFamily="4" charset="-128"/>
                </a:endParaRPr>
              </a:p>
            </p:txBody>
          </p:sp>
          <p:sp>
            <p:nvSpPr>
              <p:cNvPr id="45" name="Rectangle à coins arrondis 1073741831"/>
              <p:cNvSpPr>
                <a:spLocks noChangeArrowheads="1"/>
              </p:cNvSpPr>
              <p:nvPr/>
            </p:nvSpPr>
            <p:spPr bwMode="auto">
              <a:xfrm>
                <a:off x="733129" y="2779886"/>
                <a:ext cx="6575174" cy="1065464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rgbClr val="243F60"/>
                </a:solidFill>
                <a:prstDash val="dashDot"/>
                <a:round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46" name="Rectangle à coins arrondis 1073741835"/>
              <p:cNvSpPr>
                <a:spLocks noChangeArrowheads="1"/>
              </p:cNvSpPr>
              <p:nvPr/>
            </p:nvSpPr>
            <p:spPr bwMode="auto">
              <a:xfrm>
                <a:off x="733128" y="4093040"/>
                <a:ext cx="6575175" cy="2460160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rgbClr val="243F60"/>
                </a:solidFill>
                <a:prstDash val="dashDot"/>
                <a:round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grpSp>
            <p:nvGrpSpPr>
              <p:cNvPr id="47" name="Groupe 1073741846"/>
              <p:cNvGrpSpPr>
                <a:grpSpLocks/>
              </p:cNvGrpSpPr>
              <p:nvPr/>
            </p:nvGrpSpPr>
            <p:grpSpPr bwMode="auto">
              <a:xfrm>
                <a:off x="5638277" y="3765694"/>
                <a:ext cx="946181" cy="463917"/>
                <a:chOff x="0" y="79"/>
                <a:chExt cx="10702" cy="3937"/>
              </a:xfrm>
            </p:grpSpPr>
            <p:cxnSp>
              <p:nvCxnSpPr>
                <p:cNvPr id="54" name="Connecteur droit 1073741847"/>
                <p:cNvCxnSpPr>
                  <a:cxnSpLocks noChangeShapeType="1"/>
                </p:cNvCxnSpPr>
                <p:nvPr/>
              </p:nvCxnSpPr>
              <p:spPr bwMode="auto">
                <a:xfrm>
                  <a:off x="5447" y="79"/>
                  <a:ext cx="0" cy="3937"/>
                </a:xfrm>
                <a:prstGeom prst="line">
                  <a:avLst/>
                </a:prstGeom>
                <a:noFill/>
                <a:ln w="28575">
                  <a:solidFill>
                    <a:srgbClr val="548DD4"/>
                  </a:solidFill>
                  <a:round/>
                  <a:headEnd/>
                  <a:tailEnd/>
                </a:ln>
              </p:spPr>
            </p:cxnSp>
            <p:cxnSp>
              <p:nvCxnSpPr>
                <p:cNvPr id="55" name="Connecteur droit 1073741848"/>
                <p:cNvCxnSpPr>
                  <a:cxnSpLocks noChangeShapeType="1"/>
                </p:cNvCxnSpPr>
                <p:nvPr/>
              </p:nvCxnSpPr>
              <p:spPr bwMode="auto">
                <a:xfrm flipH="1">
                  <a:off x="0" y="1809"/>
                  <a:ext cx="10702" cy="0"/>
                </a:xfrm>
                <a:prstGeom prst="line">
                  <a:avLst/>
                </a:prstGeom>
                <a:noFill/>
                <a:ln w="28575">
                  <a:solidFill>
                    <a:srgbClr val="548DD4"/>
                  </a:solidFill>
                  <a:round/>
                  <a:headEnd/>
                  <a:tailEnd/>
                </a:ln>
              </p:spPr>
            </p:cxnSp>
            <p:cxnSp>
              <p:nvCxnSpPr>
                <p:cNvPr id="56" name="Connecteur droit 1073741849"/>
                <p:cNvCxnSpPr>
                  <a:cxnSpLocks noChangeShapeType="1"/>
                </p:cNvCxnSpPr>
                <p:nvPr/>
              </p:nvCxnSpPr>
              <p:spPr bwMode="auto">
                <a:xfrm>
                  <a:off x="95" y="1809"/>
                  <a:ext cx="0" cy="2128"/>
                </a:xfrm>
                <a:prstGeom prst="line">
                  <a:avLst/>
                </a:prstGeom>
                <a:noFill/>
                <a:ln w="28575">
                  <a:solidFill>
                    <a:srgbClr val="548DD4"/>
                  </a:solidFill>
                  <a:round/>
                  <a:headEnd/>
                  <a:tailEnd/>
                </a:ln>
              </p:spPr>
            </p:cxnSp>
            <p:cxnSp>
              <p:nvCxnSpPr>
                <p:cNvPr id="57" name="Connecteur droit 1073741850"/>
                <p:cNvCxnSpPr>
                  <a:cxnSpLocks noChangeShapeType="1"/>
                </p:cNvCxnSpPr>
                <p:nvPr/>
              </p:nvCxnSpPr>
              <p:spPr bwMode="auto">
                <a:xfrm>
                  <a:off x="10702" y="1714"/>
                  <a:ext cx="0" cy="2127"/>
                </a:xfrm>
                <a:prstGeom prst="line">
                  <a:avLst/>
                </a:prstGeom>
                <a:noFill/>
                <a:ln w="28575">
                  <a:solidFill>
                    <a:srgbClr val="548DD4"/>
                  </a:solidFill>
                  <a:round/>
                  <a:headEnd/>
                  <a:tailEnd/>
                </a:ln>
              </p:spPr>
            </p:cxnSp>
          </p:grpSp>
          <p:cxnSp>
            <p:nvCxnSpPr>
              <p:cNvPr id="48" name="Connecteur droit 1073741851"/>
              <p:cNvCxnSpPr>
                <a:cxnSpLocks noChangeShapeType="1"/>
              </p:cNvCxnSpPr>
              <p:nvPr/>
            </p:nvCxnSpPr>
            <p:spPr bwMode="auto">
              <a:xfrm>
                <a:off x="1725103" y="2611500"/>
                <a:ext cx="0" cy="269371"/>
              </a:xfrm>
              <a:prstGeom prst="line">
                <a:avLst/>
              </a:prstGeom>
              <a:noFill/>
              <a:ln w="28575">
                <a:solidFill>
                  <a:srgbClr val="548DD4"/>
                </a:solidFill>
                <a:round/>
                <a:headEnd/>
                <a:tailEnd/>
              </a:ln>
            </p:spPr>
          </p:cxnSp>
          <p:cxnSp>
            <p:nvCxnSpPr>
              <p:cNvPr id="49" name="Connecteur droit 1073741852"/>
              <p:cNvCxnSpPr>
                <a:cxnSpLocks noChangeShapeType="1"/>
              </p:cNvCxnSpPr>
              <p:nvPr/>
            </p:nvCxnSpPr>
            <p:spPr bwMode="auto">
              <a:xfrm>
                <a:off x="3962399" y="2619395"/>
                <a:ext cx="0" cy="269371"/>
              </a:xfrm>
              <a:prstGeom prst="line">
                <a:avLst/>
              </a:prstGeom>
              <a:noFill/>
              <a:ln w="28575">
                <a:solidFill>
                  <a:srgbClr val="548DD4"/>
                </a:solidFill>
                <a:round/>
                <a:headEnd/>
                <a:tailEnd/>
              </a:ln>
            </p:spPr>
          </p:cxnSp>
          <p:cxnSp>
            <p:nvCxnSpPr>
              <p:cNvPr id="50" name="Connecteur droit 1073741853"/>
              <p:cNvCxnSpPr>
                <a:cxnSpLocks noChangeShapeType="1"/>
              </p:cNvCxnSpPr>
              <p:nvPr/>
            </p:nvCxnSpPr>
            <p:spPr bwMode="auto">
              <a:xfrm>
                <a:off x="6119899" y="2589111"/>
                <a:ext cx="0" cy="269371"/>
              </a:xfrm>
              <a:prstGeom prst="line">
                <a:avLst/>
              </a:prstGeom>
              <a:noFill/>
              <a:ln w="28575">
                <a:solidFill>
                  <a:srgbClr val="548DD4"/>
                </a:solidFill>
                <a:round/>
                <a:headEnd/>
                <a:tailEnd/>
              </a:ln>
            </p:spPr>
          </p:cxnSp>
          <p:sp>
            <p:nvSpPr>
              <p:cNvPr id="51" name="ZoneTexte 126"/>
              <p:cNvSpPr txBox="1">
                <a:spLocks noChangeArrowheads="1"/>
              </p:cNvSpPr>
              <p:nvPr/>
            </p:nvSpPr>
            <p:spPr bwMode="auto">
              <a:xfrm>
                <a:off x="3208335" y="827831"/>
                <a:ext cx="1401105" cy="5716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/>
                    <a:ea typeface="Cambria" charset="0"/>
                  </a:rPr>
                  <a:t>NAMIBIA</a:t>
                </a:r>
                <a:endParaRPr kumimoji="0" lang="fr-FR" sz="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ヒラギノ角ゴ Pro W3" pitchFamily="4" charset="-128"/>
                </a:endParaRPr>
              </a:p>
            </p:txBody>
          </p:sp>
          <p:sp>
            <p:nvSpPr>
              <p:cNvPr id="52" name="ZoneTexte 126"/>
              <p:cNvSpPr txBox="1">
                <a:spLocks noChangeArrowheads="1"/>
              </p:cNvSpPr>
              <p:nvPr/>
            </p:nvSpPr>
            <p:spPr bwMode="auto">
              <a:xfrm>
                <a:off x="5345839" y="849395"/>
                <a:ext cx="1709367" cy="5716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1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/>
                    <a:ea typeface="Cambria" charset="0"/>
                  </a:rPr>
                  <a:t>SOUTH AFRICA</a:t>
                </a:r>
                <a:endParaRPr kumimoji="0" lang="fr-FR" sz="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ヒラギノ角ゴ Pro W3" pitchFamily="4" charset="-128"/>
                </a:endParaRPr>
              </a:p>
            </p:txBody>
          </p:sp>
          <p:cxnSp>
            <p:nvCxnSpPr>
              <p:cNvPr id="53" name="Connecteur droit 31747"/>
              <p:cNvCxnSpPr>
                <a:cxnSpLocks noChangeShapeType="1"/>
              </p:cNvCxnSpPr>
              <p:nvPr/>
            </p:nvCxnSpPr>
            <p:spPr bwMode="auto">
              <a:xfrm flipH="1">
                <a:off x="7308303" y="5323120"/>
                <a:ext cx="575418" cy="0"/>
              </a:xfrm>
              <a:prstGeom prst="line">
                <a:avLst/>
              </a:prstGeom>
              <a:noFill/>
              <a:ln w="28575">
                <a:solidFill>
                  <a:srgbClr val="1F497D"/>
                </a:solidFill>
                <a:round/>
                <a:headEnd/>
                <a:tailEnd/>
              </a:ln>
            </p:spPr>
          </p:cxnSp>
        </p:grpSp>
        <p:sp>
          <p:nvSpPr>
            <p:cNvPr id="17" name="Zone de texte 71694"/>
            <p:cNvSpPr txBox="1">
              <a:spLocks noChangeArrowheads="1"/>
            </p:cNvSpPr>
            <p:nvPr/>
          </p:nvSpPr>
          <p:spPr bwMode="auto">
            <a:xfrm rot="16200000">
              <a:off x="5471732" y="5142725"/>
              <a:ext cx="2202786" cy="370476"/>
            </a:xfrm>
            <a:prstGeom prst="rect">
              <a:avLst/>
            </a:prstGeom>
            <a:solidFill>
              <a:srgbClr val="8064A2">
                <a:lumMod val="40000"/>
                <a:lumOff val="60000"/>
              </a:srgbClr>
            </a:solidFill>
            <a:ln w="6350">
              <a:solidFill>
                <a:srgbClr val="8064A2">
                  <a:lumMod val="40000"/>
                  <a:lumOff val="60000"/>
                </a:srgbClr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Times New Roman" pitchFamily="4" charset="0"/>
                </a:rPr>
                <a:t>???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Times New Roman" pitchFamily="4" charset="0"/>
                </a:rPr>
                <a:t> (Gender)</a:t>
              </a:r>
              <a:endPara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ヒラギノ角ゴ Pro W3" pitchFamily="4" charset="-128"/>
              </a:endParaRPr>
            </a:p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4" charset="0"/>
                <a:ea typeface="Times New Roman" pitchFamily="4" charset="0"/>
              </a:endParaRPr>
            </a:p>
          </p:txBody>
        </p:sp>
        <p:cxnSp>
          <p:nvCxnSpPr>
            <p:cNvPr id="18" name="Connecteur droit 1073741847"/>
            <p:cNvCxnSpPr>
              <a:cxnSpLocks noChangeShapeType="1"/>
            </p:cNvCxnSpPr>
            <p:nvPr/>
          </p:nvCxnSpPr>
          <p:spPr bwMode="auto">
            <a:xfrm>
              <a:off x="3970887" y="3779502"/>
              <a:ext cx="0" cy="463917"/>
            </a:xfrm>
            <a:prstGeom prst="line">
              <a:avLst/>
            </a:prstGeom>
            <a:noFill/>
            <a:ln w="28575">
              <a:solidFill>
                <a:srgbClr val="548DD4"/>
              </a:solidFill>
              <a:round/>
              <a:headEnd/>
              <a:tailEnd/>
            </a:ln>
          </p:spPr>
        </p:cxnSp>
        <p:cxnSp>
          <p:nvCxnSpPr>
            <p:cNvPr id="19" name="Connecteur droit 1073741848"/>
            <p:cNvCxnSpPr>
              <a:cxnSpLocks noChangeShapeType="1"/>
            </p:cNvCxnSpPr>
            <p:nvPr/>
          </p:nvCxnSpPr>
          <p:spPr bwMode="auto">
            <a:xfrm flipH="1">
              <a:off x="3489309" y="3983357"/>
              <a:ext cx="946181" cy="0"/>
            </a:xfrm>
            <a:prstGeom prst="line">
              <a:avLst/>
            </a:prstGeom>
            <a:noFill/>
            <a:ln w="28575">
              <a:solidFill>
                <a:srgbClr val="548DD4"/>
              </a:solidFill>
              <a:round/>
              <a:headEnd/>
              <a:tailEnd/>
            </a:ln>
          </p:spPr>
        </p:cxnSp>
        <p:cxnSp>
          <p:nvCxnSpPr>
            <p:cNvPr id="20" name="Connecteur droit 1073741849"/>
            <p:cNvCxnSpPr>
              <a:cxnSpLocks noChangeShapeType="1"/>
            </p:cNvCxnSpPr>
            <p:nvPr/>
          </p:nvCxnSpPr>
          <p:spPr bwMode="auto">
            <a:xfrm>
              <a:off x="3497708" y="3983357"/>
              <a:ext cx="0" cy="250753"/>
            </a:xfrm>
            <a:prstGeom prst="line">
              <a:avLst/>
            </a:prstGeom>
            <a:noFill/>
            <a:ln w="28575">
              <a:solidFill>
                <a:srgbClr val="548DD4"/>
              </a:solidFill>
              <a:round/>
              <a:headEnd/>
              <a:tailEnd/>
            </a:ln>
          </p:spPr>
        </p:cxnSp>
        <p:cxnSp>
          <p:nvCxnSpPr>
            <p:cNvPr id="21" name="Connecteur droit 1073741850"/>
            <p:cNvCxnSpPr>
              <a:cxnSpLocks noChangeShapeType="1"/>
            </p:cNvCxnSpPr>
            <p:nvPr/>
          </p:nvCxnSpPr>
          <p:spPr bwMode="auto">
            <a:xfrm>
              <a:off x="4435490" y="3972162"/>
              <a:ext cx="0" cy="250635"/>
            </a:xfrm>
            <a:prstGeom prst="line">
              <a:avLst/>
            </a:prstGeom>
            <a:noFill/>
            <a:ln w="28575">
              <a:solidFill>
                <a:srgbClr val="548DD4"/>
              </a:solidFill>
              <a:round/>
              <a:headEnd/>
              <a:tailEnd/>
            </a:ln>
          </p:spPr>
        </p:cxnSp>
        <p:sp>
          <p:nvSpPr>
            <p:cNvPr id="22" name="Zone de texte 1073741827"/>
            <p:cNvSpPr txBox="1">
              <a:spLocks noChangeArrowheads="1"/>
            </p:cNvSpPr>
            <p:nvPr/>
          </p:nvSpPr>
          <p:spPr bwMode="auto">
            <a:xfrm rot="16200000">
              <a:off x="2420155" y="5131470"/>
              <a:ext cx="2212969" cy="364335"/>
            </a:xfrm>
            <a:prstGeom prst="rect">
              <a:avLst/>
            </a:prstGeom>
            <a:solidFill>
              <a:srgbClr val="FFC000"/>
            </a:solidFill>
            <a:ln w="6350">
              <a:solidFill>
                <a:srgbClr val="FFC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ヒラギノ角ゴ Pro W3" pitchFamily="4" charset="-128"/>
                </a:rPr>
                <a:t>???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ヒラギノ角ゴ Pro W3" pitchFamily="4" charset="-128"/>
                </a:rPr>
                <a:t>(Hydrogeology + Model)</a:t>
              </a:r>
              <a:endPara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ヒラギノ角ゴ Pro W3" pitchFamily="4" charset="-128"/>
              </a:endParaRPr>
            </a:p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4" charset="0"/>
                <a:ea typeface="Times New Roman" pitchFamily="4" charset="0"/>
              </a:endParaRPr>
            </a:p>
          </p:txBody>
        </p:sp>
        <p:sp>
          <p:nvSpPr>
            <p:cNvPr id="23" name="Zone de texte 1073741829"/>
            <p:cNvSpPr txBox="1">
              <a:spLocks noChangeArrowheads="1"/>
            </p:cNvSpPr>
            <p:nvPr/>
          </p:nvSpPr>
          <p:spPr bwMode="auto">
            <a:xfrm rot="16200000">
              <a:off x="2862883" y="5131436"/>
              <a:ext cx="2212969" cy="364399"/>
            </a:xfrm>
            <a:prstGeom prst="rect">
              <a:avLst/>
            </a:prstGeom>
            <a:solidFill>
              <a:srgbClr val="FBD4B4"/>
            </a:solidFill>
            <a:ln w="6350">
              <a:solidFill>
                <a:srgbClr val="FBD4B4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Times New Roman" pitchFamily="4" charset="0"/>
                </a:rPr>
                <a:t>???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Times New Roman" pitchFamily="4" charset="0"/>
                </a:rPr>
                <a:t> (Legal and institutional)</a:t>
              </a:r>
              <a:endPara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ヒラギノ角ゴ Pro W3" pitchFamily="4" charset="-128"/>
              </a:endParaRPr>
            </a:p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4" charset="0"/>
                <a:ea typeface="Times New Roman" pitchFamily="4" charset="0"/>
              </a:endParaRPr>
            </a:p>
          </p:txBody>
        </p:sp>
        <p:sp>
          <p:nvSpPr>
            <p:cNvPr id="24" name="Zone de texte 71694"/>
            <p:cNvSpPr txBox="1">
              <a:spLocks noChangeArrowheads="1"/>
            </p:cNvSpPr>
            <p:nvPr/>
          </p:nvSpPr>
          <p:spPr bwMode="auto">
            <a:xfrm rot="16200000">
              <a:off x="3333987" y="5125689"/>
              <a:ext cx="2200027" cy="370476"/>
            </a:xfrm>
            <a:prstGeom prst="rect">
              <a:avLst/>
            </a:prstGeom>
            <a:solidFill>
              <a:srgbClr val="8064A2">
                <a:lumMod val="40000"/>
                <a:lumOff val="60000"/>
              </a:srgbClr>
            </a:solidFill>
            <a:ln w="6350">
              <a:solidFill>
                <a:srgbClr val="8064A2">
                  <a:lumMod val="40000"/>
                  <a:lumOff val="60000"/>
                </a:srgbClr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Times New Roman" pitchFamily="4" charset="0"/>
                </a:rPr>
                <a:t>???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Times New Roman" pitchFamily="4" charset="0"/>
                </a:rPr>
                <a:t> (Gender)</a:t>
              </a:r>
              <a:endPara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ヒラギノ角ゴ Pro W3" pitchFamily="4" charset="-128"/>
              </a:endParaRPr>
            </a:p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4" charset="0"/>
                <a:ea typeface="Times New Roman" pitchFamily="4" charset="0"/>
              </a:endParaRPr>
            </a:p>
          </p:txBody>
        </p:sp>
        <p:cxnSp>
          <p:nvCxnSpPr>
            <p:cNvPr id="25" name="Connecteur droit 1073741847"/>
            <p:cNvCxnSpPr>
              <a:cxnSpLocks noChangeShapeType="1"/>
            </p:cNvCxnSpPr>
            <p:nvPr/>
          </p:nvCxnSpPr>
          <p:spPr bwMode="auto">
            <a:xfrm>
              <a:off x="1745197" y="3754499"/>
              <a:ext cx="0" cy="463917"/>
            </a:xfrm>
            <a:prstGeom prst="line">
              <a:avLst/>
            </a:prstGeom>
            <a:noFill/>
            <a:ln w="28575">
              <a:solidFill>
                <a:srgbClr val="548DD4"/>
              </a:solidFill>
              <a:round/>
              <a:headEnd/>
              <a:tailEnd/>
            </a:ln>
          </p:spPr>
        </p:cxnSp>
        <p:cxnSp>
          <p:nvCxnSpPr>
            <p:cNvPr id="26" name="Connecteur droit 1073741848"/>
            <p:cNvCxnSpPr>
              <a:cxnSpLocks noChangeShapeType="1"/>
            </p:cNvCxnSpPr>
            <p:nvPr/>
          </p:nvCxnSpPr>
          <p:spPr bwMode="auto">
            <a:xfrm flipH="1">
              <a:off x="1263619" y="3958354"/>
              <a:ext cx="946181" cy="0"/>
            </a:xfrm>
            <a:prstGeom prst="line">
              <a:avLst/>
            </a:prstGeom>
            <a:noFill/>
            <a:ln w="28575">
              <a:solidFill>
                <a:srgbClr val="548DD4"/>
              </a:solidFill>
              <a:round/>
              <a:headEnd/>
              <a:tailEnd/>
            </a:ln>
          </p:spPr>
        </p:cxnSp>
        <p:cxnSp>
          <p:nvCxnSpPr>
            <p:cNvPr id="27" name="Connecteur droit 1073741849"/>
            <p:cNvCxnSpPr>
              <a:cxnSpLocks noChangeShapeType="1"/>
            </p:cNvCxnSpPr>
            <p:nvPr/>
          </p:nvCxnSpPr>
          <p:spPr bwMode="auto">
            <a:xfrm>
              <a:off x="1272018" y="3958354"/>
              <a:ext cx="0" cy="250753"/>
            </a:xfrm>
            <a:prstGeom prst="line">
              <a:avLst/>
            </a:prstGeom>
            <a:noFill/>
            <a:ln w="28575">
              <a:solidFill>
                <a:srgbClr val="548DD4"/>
              </a:solidFill>
              <a:round/>
              <a:headEnd/>
              <a:tailEnd/>
            </a:ln>
          </p:spPr>
        </p:cxnSp>
        <p:cxnSp>
          <p:nvCxnSpPr>
            <p:cNvPr id="28" name="Connecteur droit 1073741850"/>
            <p:cNvCxnSpPr>
              <a:cxnSpLocks noChangeShapeType="1"/>
            </p:cNvCxnSpPr>
            <p:nvPr/>
          </p:nvCxnSpPr>
          <p:spPr bwMode="auto">
            <a:xfrm>
              <a:off x="2209800" y="3947159"/>
              <a:ext cx="0" cy="250635"/>
            </a:xfrm>
            <a:prstGeom prst="line">
              <a:avLst/>
            </a:prstGeom>
            <a:noFill/>
            <a:ln w="28575">
              <a:solidFill>
                <a:srgbClr val="548DD4"/>
              </a:solidFill>
              <a:round/>
              <a:headEnd/>
              <a:tailEnd/>
            </a:ln>
          </p:spPr>
        </p:cxnSp>
        <p:sp>
          <p:nvSpPr>
            <p:cNvPr id="29" name="Zone de texte 1073741827"/>
            <p:cNvSpPr txBox="1">
              <a:spLocks noChangeArrowheads="1"/>
            </p:cNvSpPr>
            <p:nvPr/>
          </p:nvSpPr>
          <p:spPr bwMode="auto">
            <a:xfrm rot="16200000">
              <a:off x="188628" y="5141179"/>
              <a:ext cx="2193549" cy="364335"/>
            </a:xfrm>
            <a:prstGeom prst="rect">
              <a:avLst/>
            </a:prstGeom>
            <a:solidFill>
              <a:srgbClr val="FFC000"/>
            </a:solidFill>
            <a:ln w="6350">
              <a:solidFill>
                <a:srgbClr val="FFC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ヒラギノ角ゴ Pro W3" pitchFamily="4" charset="-128"/>
                </a:rPr>
                <a:t>???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ヒラギノ角ゴ Pro W3" pitchFamily="4" charset="-128"/>
                </a:rPr>
                <a:t>(Hydrogeology + Model)</a:t>
              </a:r>
              <a:endPara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ヒラギノ角ゴ Pro W3" pitchFamily="4" charset="-128"/>
              </a:endParaRPr>
            </a:p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4" charset="0"/>
                <a:ea typeface="Times New Roman" pitchFamily="4" charset="0"/>
              </a:endParaRPr>
            </a:p>
          </p:txBody>
        </p:sp>
        <p:sp>
          <p:nvSpPr>
            <p:cNvPr id="30" name="Zone de texte 1073741829"/>
            <p:cNvSpPr txBox="1">
              <a:spLocks noChangeArrowheads="1"/>
            </p:cNvSpPr>
            <p:nvPr/>
          </p:nvSpPr>
          <p:spPr bwMode="auto">
            <a:xfrm rot="16200000">
              <a:off x="631356" y="5141146"/>
              <a:ext cx="2193549" cy="364399"/>
            </a:xfrm>
            <a:prstGeom prst="rect">
              <a:avLst/>
            </a:prstGeom>
            <a:solidFill>
              <a:srgbClr val="FBD4B4"/>
            </a:solidFill>
            <a:ln w="6350">
              <a:solidFill>
                <a:srgbClr val="FBD4B4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Times New Roman" pitchFamily="4" charset="0"/>
                </a:rPr>
                <a:t>???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Times New Roman" pitchFamily="4" charset="0"/>
                </a:rPr>
                <a:t> (Legal and institutional)</a:t>
              </a:r>
              <a:endPara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ヒラギノ角ゴ Pro W3" pitchFamily="4" charset="-128"/>
              </a:endParaRPr>
            </a:p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4" charset="0"/>
                <a:ea typeface="Times New Roman" pitchFamily="4" charset="0"/>
              </a:endParaRPr>
            </a:p>
          </p:txBody>
        </p:sp>
        <p:sp>
          <p:nvSpPr>
            <p:cNvPr id="31" name="Zone de texte 71694"/>
            <p:cNvSpPr txBox="1">
              <a:spLocks noChangeArrowheads="1"/>
            </p:cNvSpPr>
            <p:nvPr/>
          </p:nvSpPr>
          <p:spPr bwMode="auto">
            <a:xfrm rot="16200000">
              <a:off x="1091372" y="5142724"/>
              <a:ext cx="2202784" cy="370476"/>
            </a:xfrm>
            <a:prstGeom prst="rect">
              <a:avLst/>
            </a:prstGeom>
            <a:solidFill>
              <a:srgbClr val="8064A2">
                <a:lumMod val="40000"/>
                <a:lumOff val="60000"/>
              </a:srgbClr>
            </a:solidFill>
            <a:ln w="6350">
              <a:solidFill>
                <a:srgbClr val="8064A2">
                  <a:lumMod val="40000"/>
                  <a:lumOff val="60000"/>
                </a:srgbClr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Times New Roman" pitchFamily="4" charset="0"/>
                </a:rPr>
                <a:t>???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Times New Roman" pitchFamily="4" charset="0"/>
                </a:rPr>
                <a:t> (Gender)</a:t>
              </a:r>
              <a:endPara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ヒラギノ角ゴ Pro W3" pitchFamily="4" charset="-128"/>
              </a:endParaRPr>
            </a:p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4" charset="0"/>
                <a:ea typeface="Times New Roman" pitchFamily="4" charset="0"/>
              </a:endParaRPr>
            </a:p>
          </p:txBody>
        </p:sp>
      </p:grpSp>
      <p:sp>
        <p:nvSpPr>
          <p:cNvPr id="70" name="Ellipse 66"/>
          <p:cNvSpPr>
            <a:spLocks noChangeArrowheads="1"/>
          </p:cNvSpPr>
          <p:nvPr/>
        </p:nvSpPr>
        <p:spPr bwMode="auto">
          <a:xfrm>
            <a:off x="7669852" y="988688"/>
            <a:ext cx="1465275" cy="1320446"/>
          </a:xfrm>
          <a:prstGeom prst="ellipse">
            <a:avLst/>
          </a:prstGeom>
          <a:noFill/>
          <a:ln w="25400">
            <a:solidFill>
              <a:srgbClr val="1F497D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Times New Roman" pitchFamily="4" charset="0"/>
              </a:rPr>
              <a:t>Working</a:t>
            </a:r>
            <a:r>
              <a:rPr kumimoji="0" lang="fr-FR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Times New Roman" pitchFamily="4" charset="0"/>
              </a:rPr>
              <a:t> Group for Multi-Country </a:t>
            </a:r>
            <a:r>
              <a:rPr kumimoji="0" lang="fr-FR" sz="1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Times New Roman" pitchFamily="4" charset="0"/>
              </a:rPr>
              <a:t>Cooperation</a:t>
            </a:r>
            <a:r>
              <a:rPr kumimoji="0" lang="fr-FR" sz="1200" b="1" i="0" u="none" strike="noStrike" kern="0" cap="none" spc="0" normalizeH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Times New Roman" pitchFamily="4" charset="0"/>
              </a:rPr>
              <a:t> </a:t>
            </a:r>
            <a:r>
              <a:rPr kumimoji="0" lang="fr-FR" sz="1200" b="1" i="0" u="none" strike="noStrike" kern="0" cap="none" spc="0" normalizeH="0" noProof="0" dirty="0" err="1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Times New Roman" pitchFamily="4" charset="0"/>
              </a:rPr>
              <a:t>Mechanism</a:t>
            </a:r>
            <a:endParaRPr kumimoji="0" lang="fr-FR" sz="12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ヒラギノ角ゴ Pro W3" pitchFamily="4" charset="-128"/>
            </a:endParaRPr>
          </a:p>
        </p:txBody>
      </p:sp>
      <p:sp>
        <p:nvSpPr>
          <p:cNvPr id="71" name="Rectangle à coins arrondis 1073741831"/>
          <p:cNvSpPr>
            <a:spLocks noChangeArrowheads="1"/>
          </p:cNvSpPr>
          <p:nvPr/>
        </p:nvSpPr>
        <p:spPr bwMode="auto">
          <a:xfrm>
            <a:off x="733130" y="1274008"/>
            <a:ext cx="6575174" cy="1415263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243F60"/>
            </a:solidFill>
            <a:prstDash val="dashDot"/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cxnSp>
        <p:nvCxnSpPr>
          <p:cNvPr id="72" name="Connecteur droit 31747"/>
          <p:cNvCxnSpPr>
            <a:cxnSpLocks noChangeShapeType="1"/>
            <a:endCxn id="72" idx="4"/>
          </p:cNvCxnSpPr>
          <p:nvPr/>
        </p:nvCxnSpPr>
        <p:spPr bwMode="auto">
          <a:xfrm flipV="1">
            <a:off x="8394361" y="2309134"/>
            <a:ext cx="8129" cy="470752"/>
          </a:xfrm>
          <a:prstGeom prst="line">
            <a:avLst/>
          </a:prstGeom>
          <a:noFill/>
          <a:ln w="28575">
            <a:solidFill>
              <a:srgbClr val="1F497D"/>
            </a:solidFill>
            <a:round/>
            <a:headEnd/>
            <a:tailEnd/>
          </a:ln>
        </p:spPr>
      </p:cxnSp>
      <p:cxnSp>
        <p:nvCxnSpPr>
          <p:cNvPr id="73" name="Connecteur droit 31747"/>
          <p:cNvCxnSpPr>
            <a:cxnSpLocks noChangeShapeType="1"/>
          </p:cNvCxnSpPr>
          <p:nvPr/>
        </p:nvCxnSpPr>
        <p:spPr bwMode="auto">
          <a:xfrm flipH="1">
            <a:off x="7357313" y="3357513"/>
            <a:ext cx="575418" cy="0"/>
          </a:xfrm>
          <a:prstGeom prst="line">
            <a:avLst/>
          </a:prstGeom>
          <a:noFill/>
          <a:ln w="28575">
            <a:solidFill>
              <a:srgbClr val="1F497D"/>
            </a:solidFill>
            <a:round/>
            <a:headEnd/>
            <a:tailEnd/>
          </a:ln>
        </p:spPr>
      </p:cxnSp>
      <p:cxnSp>
        <p:nvCxnSpPr>
          <p:cNvPr id="74" name="Connecteur droit 31747"/>
          <p:cNvCxnSpPr>
            <a:cxnSpLocks noChangeShapeType="1"/>
          </p:cNvCxnSpPr>
          <p:nvPr/>
        </p:nvCxnSpPr>
        <p:spPr bwMode="auto">
          <a:xfrm flipH="1">
            <a:off x="7357313" y="1844824"/>
            <a:ext cx="312539" cy="0"/>
          </a:xfrm>
          <a:prstGeom prst="line">
            <a:avLst/>
          </a:prstGeom>
          <a:noFill/>
          <a:ln w="28575">
            <a:solidFill>
              <a:srgbClr val="1F497D"/>
            </a:solidFill>
            <a:round/>
            <a:headEnd/>
            <a:tailEnd/>
          </a:ln>
        </p:spPr>
      </p:cxnSp>
      <p:cxnSp>
        <p:nvCxnSpPr>
          <p:cNvPr id="3" name="Straight Connector 2"/>
          <p:cNvCxnSpPr>
            <a:stCxn id="69" idx="3"/>
            <a:endCxn id="64" idx="1"/>
          </p:cNvCxnSpPr>
          <p:nvPr/>
        </p:nvCxnSpPr>
        <p:spPr bwMode="auto">
          <a:xfrm flipV="1">
            <a:off x="2643593" y="2043005"/>
            <a:ext cx="327733" cy="4226"/>
          </a:xfrm>
          <a:prstGeom prst="line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25400" cap="flat" cmpd="sng" algn="ctr">
            <a:solidFill>
              <a:srgbClr val="7030A0"/>
            </a:solidFill>
            <a:prstDash val="solid"/>
            <a:miter lim="0"/>
            <a:headEnd type="none" w="med" len="med"/>
            <a:tailEnd type="none" w="med" len="med"/>
          </a:ln>
          <a:effectLst>
            <a:outerShdw blurRad="38100" dist="25400" dir="5400000" algn="ctr" rotWithShape="0">
              <a:srgbClr val="000000">
                <a:alpha val="50000"/>
              </a:srgbClr>
            </a:outerShdw>
          </a:effectLst>
        </p:spPr>
      </p:cxnSp>
      <p:cxnSp>
        <p:nvCxnSpPr>
          <p:cNvPr id="5" name="Straight Connector 4"/>
          <p:cNvCxnSpPr>
            <a:endCxn id="62" idx="1"/>
          </p:cNvCxnSpPr>
          <p:nvPr/>
        </p:nvCxnSpPr>
        <p:spPr bwMode="auto">
          <a:xfrm>
            <a:off x="2500880" y="3320384"/>
            <a:ext cx="775556" cy="1"/>
          </a:xfrm>
          <a:prstGeom prst="line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25400" cap="flat" cmpd="sng" algn="ctr">
            <a:solidFill>
              <a:srgbClr val="000000"/>
            </a:solidFill>
            <a:prstDash val="solid"/>
            <a:miter lim="0"/>
            <a:headEnd type="none" w="med" len="med"/>
            <a:tailEnd type="none" w="med" len="med"/>
          </a:ln>
          <a:effectLst>
            <a:outerShdw blurRad="38100" dist="25400" dir="5400000" algn="ctr" rotWithShape="0">
              <a:srgbClr val="000000">
                <a:alpha val="50000"/>
              </a:srgbClr>
            </a:outerShdw>
          </a:effectLst>
        </p:spPr>
      </p:cxnSp>
      <p:cxnSp>
        <p:nvCxnSpPr>
          <p:cNvPr id="75" name="Straight Connector 74"/>
          <p:cNvCxnSpPr>
            <a:stCxn id="62" idx="3"/>
            <a:endCxn id="58" idx="1"/>
          </p:cNvCxnSpPr>
          <p:nvPr/>
        </p:nvCxnSpPr>
        <p:spPr bwMode="auto">
          <a:xfrm flipV="1">
            <a:off x="4722427" y="3310838"/>
            <a:ext cx="558452" cy="9547"/>
          </a:xfrm>
          <a:prstGeom prst="line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25400" cap="flat" cmpd="sng" algn="ctr">
            <a:solidFill>
              <a:srgbClr val="000000"/>
            </a:solidFill>
            <a:prstDash val="solid"/>
            <a:miter lim="0"/>
            <a:headEnd type="none" w="med" len="med"/>
            <a:tailEnd type="none" w="med" len="med"/>
          </a:ln>
          <a:effectLst>
            <a:outerShdw blurRad="38100" dist="25400" dir="5400000" algn="ctr" rotWithShape="0">
              <a:srgbClr val="000000">
                <a:alpha val="50000"/>
              </a:srgbClr>
            </a:outerShdw>
          </a:effectLst>
        </p:spPr>
      </p:cxnSp>
      <p:cxnSp>
        <p:nvCxnSpPr>
          <p:cNvPr id="76" name="Straight Connector 75"/>
          <p:cNvCxnSpPr/>
          <p:nvPr/>
        </p:nvCxnSpPr>
        <p:spPr bwMode="auto">
          <a:xfrm flipV="1">
            <a:off x="4943899" y="2047467"/>
            <a:ext cx="327733" cy="4226"/>
          </a:xfrm>
          <a:prstGeom prst="line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25400" cap="flat" cmpd="sng" algn="ctr">
            <a:solidFill>
              <a:srgbClr val="7030A0"/>
            </a:solidFill>
            <a:prstDash val="solid"/>
            <a:miter lim="0"/>
            <a:headEnd type="none" w="med" len="med"/>
            <a:tailEnd type="none" w="med" len="med"/>
          </a:ln>
          <a:effectLst>
            <a:outerShdw blurRad="38100" dist="25400" dir="5400000" algn="ctr" rotWithShape="0">
              <a:srgbClr val="000000">
                <a:alpha val="50000"/>
              </a:srgbClr>
            </a:outerShdw>
          </a:effectLst>
        </p:spPr>
      </p:cxnSp>
    </p:spTree>
    <p:extLst>
      <p:ext uri="{BB962C8B-B14F-4D97-AF65-F5344CB8AC3E}">
        <p14:creationId xmlns:p14="http://schemas.microsoft.com/office/powerpoint/2010/main" val="2935054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9"/>
          <p:cNvSpPr>
            <a:spLocks noChangeShapeType="1"/>
          </p:cNvSpPr>
          <p:nvPr/>
        </p:nvSpPr>
        <p:spPr bwMode="auto">
          <a:xfrm>
            <a:off x="467544" y="6237312"/>
            <a:ext cx="8089900" cy="0"/>
          </a:xfrm>
          <a:prstGeom prst="line">
            <a:avLst/>
          </a:prstGeom>
          <a:noFill/>
          <a:ln w="25400">
            <a:solidFill>
              <a:srgbClr val="366CA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ctr"/>
          <a:lstStyle/>
          <a:p>
            <a:endParaRPr lang="fr-FR"/>
          </a:p>
        </p:txBody>
      </p:sp>
      <p:sp>
        <p:nvSpPr>
          <p:cNvPr id="6" name="Line 10"/>
          <p:cNvSpPr>
            <a:spLocks noChangeShapeType="1"/>
          </p:cNvSpPr>
          <p:nvPr/>
        </p:nvSpPr>
        <p:spPr bwMode="auto">
          <a:xfrm>
            <a:off x="459607" y="6681812"/>
            <a:ext cx="8105775" cy="0"/>
          </a:xfrm>
          <a:prstGeom prst="line">
            <a:avLst/>
          </a:prstGeom>
          <a:noFill/>
          <a:ln w="25400">
            <a:solidFill>
              <a:srgbClr val="366CA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ctr"/>
          <a:lstStyle/>
          <a:p>
            <a:endParaRPr lang="fr-FR"/>
          </a:p>
        </p:txBody>
      </p:sp>
      <p:grpSp>
        <p:nvGrpSpPr>
          <p:cNvPr id="10" name="Groupe 9"/>
          <p:cNvGrpSpPr/>
          <p:nvPr/>
        </p:nvGrpSpPr>
        <p:grpSpPr>
          <a:xfrm>
            <a:off x="395536" y="6345225"/>
            <a:ext cx="8461151" cy="285750"/>
            <a:chOff x="251520" y="3356992"/>
            <a:chExt cx="8461151" cy="285750"/>
          </a:xfrm>
        </p:grpSpPr>
        <p:pic>
          <p:nvPicPr>
            <p:cNvPr id="7" name="Image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51520" y="3356992"/>
              <a:ext cx="6877050" cy="285750"/>
            </a:xfrm>
            <a:prstGeom prst="rect">
              <a:avLst/>
            </a:prstGeom>
          </p:spPr>
        </p:pic>
        <p:pic>
          <p:nvPicPr>
            <p:cNvPr id="9" name="Image 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236296" y="3380804"/>
              <a:ext cx="1476375" cy="238125"/>
            </a:xfrm>
            <a:prstGeom prst="rect">
              <a:avLst/>
            </a:prstGeom>
          </p:spPr>
        </p:pic>
      </p:grpSp>
      <p:sp>
        <p:nvSpPr>
          <p:cNvPr id="11" name="Line 9"/>
          <p:cNvSpPr>
            <a:spLocks noChangeShapeType="1"/>
          </p:cNvSpPr>
          <p:nvPr/>
        </p:nvSpPr>
        <p:spPr bwMode="auto">
          <a:xfrm>
            <a:off x="475482" y="692696"/>
            <a:ext cx="8089900" cy="0"/>
          </a:xfrm>
          <a:prstGeom prst="line">
            <a:avLst/>
          </a:prstGeom>
          <a:noFill/>
          <a:ln w="25400">
            <a:solidFill>
              <a:srgbClr val="366CA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ctr"/>
          <a:lstStyle/>
          <a:p>
            <a:endParaRPr lang="fr-FR"/>
          </a:p>
        </p:txBody>
      </p:sp>
      <p:sp>
        <p:nvSpPr>
          <p:cNvPr id="14" name="Title 3"/>
          <p:cNvSpPr>
            <a:spLocks noGrp="1"/>
          </p:cNvSpPr>
          <p:nvPr>
            <p:ph type="title"/>
          </p:nvPr>
        </p:nvSpPr>
        <p:spPr>
          <a:xfrm>
            <a:off x="475482" y="85492"/>
            <a:ext cx="8229600" cy="418058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  <a:latin typeface="Trebuchet MS Bold" charset="0"/>
                <a:sym typeface="Trebuchet MS Bold" charset="0"/>
              </a:rPr>
              <a:t>National Transboundary Technical Groups (NTTGs)</a:t>
            </a:r>
            <a:endParaRPr lang="en-GB" sz="2000" dirty="0"/>
          </a:p>
        </p:txBody>
      </p:sp>
      <p:graphicFrame>
        <p:nvGraphicFramePr>
          <p:cNvPr id="26" name="Tableau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4181273"/>
              </p:ext>
            </p:extLst>
          </p:nvPr>
        </p:nvGraphicFramePr>
        <p:xfrm>
          <a:off x="422960" y="1595380"/>
          <a:ext cx="8381205" cy="40182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10431">
                  <a:extLst>
                    <a:ext uri="{9D8B030D-6E8A-4147-A177-3AD203B41FA5}">
                      <a16:colId xmlns:a16="http://schemas.microsoft.com/office/drawing/2014/main" val="3744528073"/>
                    </a:ext>
                  </a:extLst>
                </a:gridCol>
                <a:gridCol w="6970774">
                  <a:extLst>
                    <a:ext uri="{9D8B030D-6E8A-4147-A177-3AD203B41FA5}">
                      <a16:colId xmlns:a16="http://schemas.microsoft.com/office/drawing/2014/main" val="3916415305"/>
                    </a:ext>
                  </a:extLst>
                </a:gridCol>
              </a:tblGrid>
              <a:tr h="80419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Composition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764" marR="2176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Ideally (not restricted):</a:t>
                      </a:r>
                      <a:endParaRPr lang="fr-FR" sz="1600" dirty="0">
                        <a:effectLst/>
                      </a:endParaRPr>
                    </a:p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US" sz="1600" dirty="0">
                          <a:effectLst/>
                        </a:rPr>
                        <a:t>1-2 Representatives of the Department of Water Affairs</a:t>
                      </a:r>
                      <a:endParaRPr lang="fr-FR" sz="1600" dirty="0">
                        <a:effectLst/>
                      </a:endParaRPr>
                    </a:p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US" sz="1600" dirty="0">
                          <a:effectLst/>
                        </a:rPr>
                        <a:t>1-2 Representatives at University or Independent </a:t>
                      </a:r>
                      <a:r>
                        <a:rPr lang="en-US" sz="1600" dirty="0" smtClean="0">
                          <a:effectLst/>
                        </a:rPr>
                        <a:t>consultants</a:t>
                      </a:r>
                    </a:p>
                    <a:p>
                      <a:pPr marL="0" marR="0" lvl="0" indent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Calibri" panose="020F0502020204030204" pitchFamily="34" charset="0"/>
                        <a:buNone/>
                      </a:pP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764" marR="21764" marT="0" marB="0"/>
                </a:tc>
                <a:extLst>
                  <a:ext uri="{0D108BD9-81ED-4DB2-BD59-A6C34878D82A}">
                    <a16:rowId xmlns:a16="http://schemas.microsoft.com/office/drawing/2014/main" val="951384688"/>
                  </a:ext>
                </a:extLst>
              </a:tr>
              <a:tr h="268066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Tasks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764" marR="21764" marT="0" marB="0"/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US" sz="1600" dirty="0">
                          <a:effectLst/>
                        </a:rPr>
                        <a:t>Undertake the “training for trainers” prepared by UNESCO-IHP for the utilization of the modelling platform (FREEWAT platform)</a:t>
                      </a:r>
                      <a:endParaRPr lang="fr-FR" sz="1600" dirty="0">
                        <a:effectLst/>
                      </a:endParaRPr>
                    </a:p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US" sz="1600" dirty="0">
                          <a:effectLst/>
                        </a:rPr>
                        <a:t>Assist in the preparation of the STAS model in close collaboration with UNESCO-IHP</a:t>
                      </a:r>
                      <a:endParaRPr lang="fr-FR" sz="1600" dirty="0">
                        <a:effectLst/>
                      </a:endParaRPr>
                    </a:p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US" sz="1600" dirty="0">
                          <a:effectLst/>
                        </a:rPr>
                        <a:t>Liaise with national decision-makers and provide guidance on simulation scenarios to be undertaken</a:t>
                      </a:r>
                      <a:endParaRPr lang="fr-FR" sz="1600" dirty="0">
                        <a:effectLst/>
                      </a:endParaRPr>
                    </a:p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US" sz="1600" dirty="0">
                          <a:effectLst/>
                        </a:rPr>
                        <a:t>Prepare and deliver national trainings for the utilization of the modelling platform in collaboration with UNESCO-IHP </a:t>
                      </a:r>
                      <a:endParaRPr lang="fr-FR" sz="1600" dirty="0">
                        <a:effectLst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US" sz="1600" dirty="0">
                          <a:effectLst/>
                        </a:rPr>
                        <a:t>Report to the Working Group for the establishment of the STAS MCCM through a designated Rapporteur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764" marR="21764" marT="0" marB="0"/>
                </a:tc>
                <a:extLst>
                  <a:ext uri="{0D108BD9-81ED-4DB2-BD59-A6C34878D82A}">
                    <a16:rowId xmlns:a16="http://schemas.microsoft.com/office/drawing/2014/main" val="2548989491"/>
                  </a:ext>
                </a:extLst>
              </a:tr>
            </a:tbl>
          </a:graphicData>
        </a:graphic>
      </p:graphicFrame>
      <p:sp>
        <p:nvSpPr>
          <p:cNvPr id="27" name="Rectangle 8"/>
          <p:cNvSpPr>
            <a:spLocks noChangeArrowheads="1"/>
          </p:cNvSpPr>
          <p:nvPr/>
        </p:nvSpPr>
        <p:spPr bwMode="auto">
          <a:xfrm>
            <a:off x="1296960" y="908720"/>
            <a:ext cx="7071488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fr-FR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National Transboundary Technical Groups (NTTG) for modelling </a:t>
            </a:r>
            <a:endParaRPr kumimoji="0" lang="fr-FR" alt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568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9"/>
          <p:cNvSpPr>
            <a:spLocks noChangeShapeType="1"/>
          </p:cNvSpPr>
          <p:nvPr/>
        </p:nvSpPr>
        <p:spPr bwMode="auto">
          <a:xfrm>
            <a:off x="467544" y="6237312"/>
            <a:ext cx="8089900" cy="0"/>
          </a:xfrm>
          <a:prstGeom prst="line">
            <a:avLst/>
          </a:prstGeom>
          <a:noFill/>
          <a:ln w="25400">
            <a:solidFill>
              <a:srgbClr val="366CA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ctr"/>
          <a:lstStyle/>
          <a:p>
            <a:endParaRPr lang="fr-FR"/>
          </a:p>
        </p:txBody>
      </p:sp>
      <p:sp>
        <p:nvSpPr>
          <p:cNvPr id="6" name="Line 10"/>
          <p:cNvSpPr>
            <a:spLocks noChangeShapeType="1"/>
          </p:cNvSpPr>
          <p:nvPr/>
        </p:nvSpPr>
        <p:spPr bwMode="auto">
          <a:xfrm>
            <a:off x="459607" y="6681812"/>
            <a:ext cx="8105775" cy="0"/>
          </a:xfrm>
          <a:prstGeom prst="line">
            <a:avLst/>
          </a:prstGeom>
          <a:noFill/>
          <a:ln w="25400">
            <a:solidFill>
              <a:srgbClr val="366CA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ctr"/>
          <a:lstStyle/>
          <a:p>
            <a:endParaRPr lang="fr-FR"/>
          </a:p>
        </p:txBody>
      </p:sp>
      <p:grpSp>
        <p:nvGrpSpPr>
          <p:cNvPr id="10" name="Groupe 9"/>
          <p:cNvGrpSpPr/>
          <p:nvPr/>
        </p:nvGrpSpPr>
        <p:grpSpPr>
          <a:xfrm>
            <a:off x="395536" y="6345225"/>
            <a:ext cx="8461151" cy="285750"/>
            <a:chOff x="251520" y="3356992"/>
            <a:chExt cx="8461151" cy="285750"/>
          </a:xfrm>
        </p:grpSpPr>
        <p:pic>
          <p:nvPicPr>
            <p:cNvPr id="7" name="Image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51520" y="3356992"/>
              <a:ext cx="6877050" cy="285750"/>
            </a:xfrm>
            <a:prstGeom prst="rect">
              <a:avLst/>
            </a:prstGeom>
          </p:spPr>
        </p:pic>
        <p:pic>
          <p:nvPicPr>
            <p:cNvPr id="9" name="Image 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236296" y="3380804"/>
              <a:ext cx="1476375" cy="238125"/>
            </a:xfrm>
            <a:prstGeom prst="rect">
              <a:avLst/>
            </a:prstGeom>
          </p:spPr>
        </p:pic>
      </p:grpSp>
      <p:sp>
        <p:nvSpPr>
          <p:cNvPr id="11" name="Line 9"/>
          <p:cNvSpPr>
            <a:spLocks noChangeShapeType="1"/>
          </p:cNvSpPr>
          <p:nvPr/>
        </p:nvSpPr>
        <p:spPr bwMode="auto">
          <a:xfrm>
            <a:off x="475482" y="692696"/>
            <a:ext cx="8089900" cy="0"/>
          </a:xfrm>
          <a:prstGeom prst="line">
            <a:avLst/>
          </a:prstGeom>
          <a:noFill/>
          <a:ln w="25400">
            <a:solidFill>
              <a:srgbClr val="366CA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ctr"/>
          <a:lstStyle/>
          <a:p>
            <a:endParaRPr lang="fr-FR"/>
          </a:p>
        </p:txBody>
      </p:sp>
      <p:sp>
        <p:nvSpPr>
          <p:cNvPr id="14" name="Title 3"/>
          <p:cNvSpPr>
            <a:spLocks noGrp="1"/>
          </p:cNvSpPr>
          <p:nvPr>
            <p:ph type="title"/>
          </p:nvPr>
        </p:nvSpPr>
        <p:spPr>
          <a:xfrm>
            <a:off x="475482" y="85492"/>
            <a:ext cx="8229600" cy="418058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  <a:latin typeface="Trebuchet MS Bold" charset="0"/>
                <a:sym typeface="Trebuchet MS Bold" charset="0"/>
              </a:rPr>
              <a:t>National Transboundary Technical Groups (NTTGs)</a:t>
            </a:r>
            <a:endParaRPr lang="en-GB" sz="2000" dirty="0"/>
          </a:p>
        </p:txBody>
      </p:sp>
      <p:sp>
        <p:nvSpPr>
          <p:cNvPr id="27" name="Rectangle 8"/>
          <p:cNvSpPr>
            <a:spLocks noChangeArrowheads="1"/>
          </p:cNvSpPr>
          <p:nvPr/>
        </p:nvSpPr>
        <p:spPr bwMode="auto">
          <a:xfrm>
            <a:off x="1547664" y="983308"/>
            <a:ext cx="546393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fr-FR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National Transboundary Technical Groups (NTTG)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fr-FR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legal and institutional aspects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6680318"/>
              </p:ext>
            </p:extLst>
          </p:nvPr>
        </p:nvGraphicFramePr>
        <p:xfrm>
          <a:off x="285713" y="1988840"/>
          <a:ext cx="8453562" cy="36218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22608">
                  <a:extLst>
                    <a:ext uri="{9D8B030D-6E8A-4147-A177-3AD203B41FA5}">
                      <a16:colId xmlns:a16="http://schemas.microsoft.com/office/drawing/2014/main" val="932835483"/>
                    </a:ext>
                  </a:extLst>
                </a:gridCol>
                <a:gridCol w="7030954">
                  <a:extLst>
                    <a:ext uri="{9D8B030D-6E8A-4147-A177-3AD203B41FA5}">
                      <a16:colId xmlns:a16="http://schemas.microsoft.com/office/drawing/2014/main" val="3294805620"/>
                    </a:ext>
                  </a:extLst>
                </a:gridCol>
              </a:tblGrid>
              <a:tr h="120072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Composition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93" marR="28293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Ideally (not restricted):</a:t>
                      </a:r>
                      <a:endParaRPr lang="fr-FR" sz="1600" dirty="0">
                        <a:effectLst/>
                      </a:endParaRPr>
                    </a:p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US" sz="1600" dirty="0">
                          <a:effectLst/>
                        </a:rPr>
                        <a:t>1 Representative of the Department of Water Affairs</a:t>
                      </a:r>
                      <a:endParaRPr lang="fr-FR" sz="1600" dirty="0">
                        <a:effectLst/>
                      </a:endParaRPr>
                    </a:p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US" sz="1600" dirty="0">
                          <a:effectLst/>
                        </a:rPr>
                        <a:t>1 Representative at University or Independent consultants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93" marR="28293" marT="0" marB="0"/>
                </a:tc>
                <a:extLst>
                  <a:ext uri="{0D108BD9-81ED-4DB2-BD59-A6C34878D82A}">
                    <a16:rowId xmlns:a16="http://schemas.microsoft.com/office/drawing/2014/main" val="1376961174"/>
                  </a:ext>
                </a:extLst>
              </a:tr>
              <a:tr h="242113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Tasks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93" marR="28293" marT="0" marB="0"/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US" sz="1600" dirty="0">
                          <a:effectLst/>
                        </a:rPr>
                        <a:t>Assist in the refinement of Country assessments of domestic legislation and institutions conducted under GGRETA Phase 1.</a:t>
                      </a:r>
                      <a:endParaRPr lang="fr-FR" sz="1600" dirty="0">
                        <a:effectLst/>
                      </a:endParaRPr>
                    </a:p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US" sz="1600" dirty="0">
                          <a:effectLst/>
                        </a:rPr>
                        <a:t>Assist in the preparation of tools and materials for national training courses on domestic water legislation in support of transboundary groundwater cooperation</a:t>
                      </a:r>
                      <a:endParaRPr lang="fr-FR" sz="1600" dirty="0">
                        <a:effectLst/>
                      </a:endParaRPr>
                    </a:p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US" sz="1600" dirty="0">
                          <a:effectLst/>
                        </a:rPr>
                        <a:t>Report to the Working Group for the establishment of the STAS MCCM through a designated Rapporteur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93" marR="28293" marT="0" marB="0"/>
                </a:tc>
                <a:extLst>
                  <a:ext uri="{0D108BD9-81ED-4DB2-BD59-A6C34878D82A}">
                    <a16:rowId xmlns:a16="http://schemas.microsoft.com/office/drawing/2014/main" val="13802484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613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9"/>
          <p:cNvSpPr>
            <a:spLocks noChangeShapeType="1"/>
          </p:cNvSpPr>
          <p:nvPr/>
        </p:nvSpPr>
        <p:spPr bwMode="auto">
          <a:xfrm>
            <a:off x="467544" y="6237312"/>
            <a:ext cx="8089900" cy="0"/>
          </a:xfrm>
          <a:prstGeom prst="line">
            <a:avLst/>
          </a:prstGeom>
          <a:noFill/>
          <a:ln w="25400">
            <a:solidFill>
              <a:srgbClr val="366CA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ctr"/>
          <a:lstStyle/>
          <a:p>
            <a:endParaRPr lang="fr-FR"/>
          </a:p>
        </p:txBody>
      </p:sp>
      <p:sp>
        <p:nvSpPr>
          <p:cNvPr id="6" name="Line 10"/>
          <p:cNvSpPr>
            <a:spLocks noChangeShapeType="1"/>
          </p:cNvSpPr>
          <p:nvPr/>
        </p:nvSpPr>
        <p:spPr bwMode="auto">
          <a:xfrm>
            <a:off x="459607" y="6681812"/>
            <a:ext cx="8105775" cy="0"/>
          </a:xfrm>
          <a:prstGeom prst="line">
            <a:avLst/>
          </a:prstGeom>
          <a:noFill/>
          <a:ln w="25400">
            <a:solidFill>
              <a:srgbClr val="366CA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ctr"/>
          <a:lstStyle/>
          <a:p>
            <a:endParaRPr lang="fr-FR"/>
          </a:p>
        </p:txBody>
      </p:sp>
      <p:grpSp>
        <p:nvGrpSpPr>
          <p:cNvPr id="10" name="Groupe 9"/>
          <p:cNvGrpSpPr/>
          <p:nvPr/>
        </p:nvGrpSpPr>
        <p:grpSpPr>
          <a:xfrm>
            <a:off x="395536" y="6345225"/>
            <a:ext cx="8461151" cy="285750"/>
            <a:chOff x="251520" y="3356992"/>
            <a:chExt cx="8461151" cy="285750"/>
          </a:xfrm>
        </p:grpSpPr>
        <p:pic>
          <p:nvPicPr>
            <p:cNvPr id="7" name="Image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51520" y="3356992"/>
              <a:ext cx="6877050" cy="285750"/>
            </a:xfrm>
            <a:prstGeom prst="rect">
              <a:avLst/>
            </a:prstGeom>
          </p:spPr>
        </p:pic>
        <p:pic>
          <p:nvPicPr>
            <p:cNvPr id="9" name="Image 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236296" y="3380804"/>
              <a:ext cx="1476375" cy="238125"/>
            </a:xfrm>
            <a:prstGeom prst="rect">
              <a:avLst/>
            </a:prstGeom>
          </p:spPr>
        </p:pic>
      </p:grpSp>
      <p:sp>
        <p:nvSpPr>
          <p:cNvPr id="11" name="Line 9"/>
          <p:cNvSpPr>
            <a:spLocks noChangeShapeType="1"/>
          </p:cNvSpPr>
          <p:nvPr/>
        </p:nvSpPr>
        <p:spPr bwMode="auto">
          <a:xfrm>
            <a:off x="475482" y="692696"/>
            <a:ext cx="8089900" cy="0"/>
          </a:xfrm>
          <a:prstGeom prst="line">
            <a:avLst/>
          </a:prstGeom>
          <a:noFill/>
          <a:ln w="25400">
            <a:solidFill>
              <a:srgbClr val="366CA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ctr"/>
          <a:lstStyle/>
          <a:p>
            <a:endParaRPr lang="fr-FR"/>
          </a:p>
        </p:txBody>
      </p:sp>
      <p:sp>
        <p:nvSpPr>
          <p:cNvPr id="14" name="Title 3"/>
          <p:cNvSpPr>
            <a:spLocks noGrp="1"/>
          </p:cNvSpPr>
          <p:nvPr>
            <p:ph type="title"/>
          </p:nvPr>
        </p:nvSpPr>
        <p:spPr>
          <a:xfrm>
            <a:off x="475482" y="85492"/>
            <a:ext cx="8229600" cy="418058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  <a:latin typeface="Trebuchet MS Bold" charset="0"/>
                <a:sym typeface="Trebuchet MS Bold" charset="0"/>
              </a:rPr>
              <a:t>National Transboundary Technical Groups (NTTGs)</a:t>
            </a:r>
            <a:endParaRPr lang="en-GB" sz="2000" dirty="0"/>
          </a:p>
        </p:txBody>
      </p:sp>
      <p:sp>
        <p:nvSpPr>
          <p:cNvPr id="27" name="Rectangle 8"/>
          <p:cNvSpPr>
            <a:spLocks noChangeArrowheads="1"/>
          </p:cNvSpPr>
          <p:nvPr/>
        </p:nvSpPr>
        <p:spPr bwMode="auto">
          <a:xfrm>
            <a:off x="780305" y="948049"/>
            <a:ext cx="748025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fr-FR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National Transboundary Technical Groups (NTTG) for gender</a:t>
            </a:r>
            <a:r>
              <a:rPr kumimoji="0" lang="en-US" altLang="fr-FR" sz="20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fr-FR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aspects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0942371"/>
              </p:ext>
            </p:extLst>
          </p:nvPr>
        </p:nvGraphicFramePr>
        <p:xfrm>
          <a:off x="467544" y="1792658"/>
          <a:ext cx="8237537" cy="41566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86256">
                  <a:extLst>
                    <a:ext uri="{9D8B030D-6E8A-4147-A177-3AD203B41FA5}">
                      <a16:colId xmlns:a16="http://schemas.microsoft.com/office/drawing/2014/main" val="3148765712"/>
                    </a:ext>
                  </a:extLst>
                </a:gridCol>
                <a:gridCol w="6851281">
                  <a:extLst>
                    <a:ext uri="{9D8B030D-6E8A-4147-A177-3AD203B41FA5}">
                      <a16:colId xmlns:a16="http://schemas.microsoft.com/office/drawing/2014/main" val="585543430"/>
                    </a:ext>
                  </a:extLst>
                </a:gridCol>
              </a:tblGrid>
              <a:tr h="184405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Composition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66" marR="35366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Ideally (not restricted):</a:t>
                      </a:r>
                      <a:endParaRPr lang="fr-FR" sz="1600" dirty="0">
                        <a:effectLst/>
                      </a:endParaRPr>
                    </a:p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US" sz="1600" dirty="0">
                          <a:effectLst/>
                        </a:rPr>
                        <a:t>1 Representative of the Department of Water Affairs</a:t>
                      </a:r>
                      <a:endParaRPr lang="fr-FR" sz="1600" dirty="0">
                        <a:effectLst/>
                      </a:endParaRPr>
                    </a:p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US" sz="1600" dirty="0">
                          <a:effectLst/>
                        </a:rPr>
                        <a:t>1 Representative at University or Independent consultants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66" marR="35366" marT="0" marB="0"/>
                </a:tc>
                <a:extLst>
                  <a:ext uri="{0D108BD9-81ED-4DB2-BD59-A6C34878D82A}">
                    <a16:rowId xmlns:a16="http://schemas.microsoft.com/office/drawing/2014/main" val="354762172"/>
                  </a:ext>
                </a:extLst>
              </a:tr>
              <a:tr h="231256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Tasks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66" marR="35366" marT="0" marB="0"/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US" sz="1600" dirty="0">
                          <a:effectLst/>
                        </a:rPr>
                        <a:t>Assist in the </a:t>
                      </a:r>
                      <a:r>
                        <a:rPr lang="en-US" sz="1600" dirty="0" smtClean="0">
                          <a:effectLst/>
                        </a:rPr>
                        <a:t>preparation </a:t>
                      </a:r>
                      <a:r>
                        <a:rPr lang="en-US" sz="1600" dirty="0">
                          <a:effectLst/>
                        </a:rPr>
                        <a:t>of tools and materials for the collection and assessment of sex-disaggregated data</a:t>
                      </a:r>
                      <a:endParaRPr lang="fr-FR" sz="1600" dirty="0">
                        <a:effectLst/>
                      </a:endParaRPr>
                    </a:p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US" sz="1600" dirty="0">
                          <a:effectLst/>
                        </a:rPr>
                        <a:t>Assist in the gender analysis of current water policies </a:t>
                      </a:r>
                      <a:endParaRPr lang="fr-FR" sz="1600" dirty="0">
                        <a:effectLst/>
                      </a:endParaRPr>
                    </a:p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US" sz="1600" dirty="0">
                          <a:effectLst/>
                        </a:rPr>
                        <a:t>Report to the Working Group for the establishment of the STAS MCCM through a designated Rapporteur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66" marR="35366" marT="0" marB="0"/>
                </a:tc>
                <a:extLst>
                  <a:ext uri="{0D108BD9-81ED-4DB2-BD59-A6C34878D82A}">
                    <a16:rowId xmlns:a16="http://schemas.microsoft.com/office/drawing/2014/main" val="3913284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2171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9"/>
          <p:cNvSpPr>
            <a:spLocks noChangeShapeType="1"/>
          </p:cNvSpPr>
          <p:nvPr/>
        </p:nvSpPr>
        <p:spPr bwMode="auto">
          <a:xfrm>
            <a:off x="467544" y="6237312"/>
            <a:ext cx="8089900" cy="0"/>
          </a:xfrm>
          <a:prstGeom prst="line">
            <a:avLst/>
          </a:prstGeom>
          <a:noFill/>
          <a:ln w="25400">
            <a:solidFill>
              <a:srgbClr val="366CA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ctr"/>
          <a:lstStyle/>
          <a:p>
            <a:endParaRPr lang="fr-FR"/>
          </a:p>
        </p:txBody>
      </p:sp>
      <p:sp>
        <p:nvSpPr>
          <p:cNvPr id="6" name="Line 10"/>
          <p:cNvSpPr>
            <a:spLocks noChangeShapeType="1"/>
          </p:cNvSpPr>
          <p:nvPr/>
        </p:nvSpPr>
        <p:spPr bwMode="auto">
          <a:xfrm>
            <a:off x="459607" y="6681812"/>
            <a:ext cx="8105775" cy="0"/>
          </a:xfrm>
          <a:prstGeom prst="line">
            <a:avLst/>
          </a:prstGeom>
          <a:noFill/>
          <a:ln w="25400">
            <a:solidFill>
              <a:srgbClr val="366CA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ctr"/>
          <a:lstStyle/>
          <a:p>
            <a:endParaRPr lang="fr-FR"/>
          </a:p>
        </p:txBody>
      </p:sp>
      <p:grpSp>
        <p:nvGrpSpPr>
          <p:cNvPr id="10" name="Groupe 9"/>
          <p:cNvGrpSpPr/>
          <p:nvPr/>
        </p:nvGrpSpPr>
        <p:grpSpPr>
          <a:xfrm>
            <a:off x="395536" y="6345225"/>
            <a:ext cx="8461151" cy="285750"/>
            <a:chOff x="251520" y="3356992"/>
            <a:chExt cx="8461151" cy="285750"/>
          </a:xfrm>
        </p:grpSpPr>
        <p:pic>
          <p:nvPicPr>
            <p:cNvPr id="7" name="Image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51520" y="3356992"/>
              <a:ext cx="6877050" cy="285750"/>
            </a:xfrm>
            <a:prstGeom prst="rect">
              <a:avLst/>
            </a:prstGeom>
          </p:spPr>
        </p:pic>
        <p:pic>
          <p:nvPicPr>
            <p:cNvPr id="9" name="Image 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236296" y="3380804"/>
              <a:ext cx="1476375" cy="238125"/>
            </a:xfrm>
            <a:prstGeom prst="rect">
              <a:avLst/>
            </a:prstGeom>
          </p:spPr>
        </p:pic>
      </p:grpSp>
      <p:sp>
        <p:nvSpPr>
          <p:cNvPr id="11" name="Line 9"/>
          <p:cNvSpPr>
            <a:spLocks noChangeShapeType="1"/>
          </p:cNvSpPr>
          <p:nvPr/>
        </p:nvSpPr>
        <p:spPr bwMode="auto">
          <a:xfrm>
            <a:off x="475482" y="692696"/>
            <a:ext cx="8089900" cy="0"/>
          </a:xfrm>
          <a:prstGeom prst="line">
            <a:avLst/>
          </a:prstGeom>
          <a:noFill/>
          <a:ln w="25400">
            <a:solidFill>
              <a:srgbClr val="366CA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ctr"/>
          <a:lstStyle/>
          <a:p>
            <a:endParaRPr lang="fr-FR"/>
          </a:p>
        </p:txBody>
      </p:sp>
      <p:sp>
        <p:nvSpPr>
          <p:cNvPr id="14" name="Title 3"/>
          <p:cNvSpPr>
            <a:spLocks noGrp="1"/>
          </p:cNvSpPr>
          <p:nvPr>
            <p:ph type="title"/>
          </p:nvPr>
        </p:nvSpPr>
        <p:spPr>
          <a:xfrm>
            <a:off x="475482" y="85492"/>
            <a:ext cx="8229600" cy="418058"/>
          </a:xfrm>
        </p:spPr>
        <p:txBody>
          <a:bodyPr/>
          <a:lstStyle/>
          <a:p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  <a:latin typeface="Trebuchet MS Bold" charset="0"/>
                <a:sym typeface="Trebuchet MS Bold" charset="0"/>
              </a:rPr>
              <a:t>Working Group for the establishment of the STAS MCCM</a:t>
            </a:r>
            <a:endParaRPr lang="en-GB" sz="2000" dirty="0"/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8852210"/>
              </p:ext>
            </p:extLst>
          </p:nvPr>
        </p:nvGraphicFramePr>
        <p:xfrm>
          <a:off x="251521" y="1137197"/>
          <a:ext cx="8605166" cy="49109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48123">
                  <a:extLst>
                    <a:ext uri="{9D8B030D-6E8A-4147-A177-3AD203B41FA5}">
                      <a16:colId xmlns:a16="http://schemas.microsoft.com/office/drawing/2014/main" val="2912928429"/>
                    </a:ext>
                  </a:extLst>
                </a:gridCol>
                <a:gridCol w="7157043">
                  <a:extLst>
                    <a:ext uri="{9D8B030D-6E8A-4147-A177-3AD203B41FA5}">
                      <a16:colId xmlns:a16="http://schemas.microsoft.com/office/drawing/2014/main" val="2023106942"/>
                    </a:ext>
                  </a:extLst>
                </a:gridCol>
              </a:tblGrid>
              <a:tr h="369317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Composition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577" marR="23577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Ideally (not restricted):</a:t>
                      </a:r>
                      <a:endParaRPr lang="fr-FR" sz="1600" dirty="0">
                        <a:effectLst/>
                      </a:endParaRPr>
                    </a:p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US" sz="1600" dirty="0">
                          <a:effectLst/>
                        </a:rPr>
                        <a:t>1 High-Level Representative from the Ministry of Water Affairs from each Country supported by its respective GGRETA project National </a:t>
                      </a:r>
                      <a:r>
                        <a:rPr lang="en-US" sz="1600" dirty="0" smtClean="0">
                          <a:effectLst/>
                        </a:rPr>
                        <a:t>Coordinator</a:t>
                      </a:r>
                    </a:p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endParaRPr lang="fr-FR" sz="1600" dirty="0">
                        <a:effectLst/>
                      </a:endParaRPr>
                    </a:p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US" sz="1600" dirty="0">
                          <a:effectLst/>
                        </a:rPr>
                        <a:t>1 Official from the Ministry of Foreign Affairs from each Country or from the Legal Department of the Ministry of Water </a:t>
                      </a:r>
                      <a:r>
                        <a:rPr lang="en-US" sz="1600" dirty="0" smtClean="0">
                          <a:effectLst/>
                        </a:rPr>
                        <a:t>Affairs</a:t>
                      </a:r>
                    </a:p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endParaRPr lang="fr-FR" sz="1600" dirty="0">
                        <a:effectLst/>
                      </a:endParaRPr>
                    </a:p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US" sz="1600" dirty="0">
                          <a:effectLst/>
                        </a:rPr>
                        <a:t>1 Rapporteur from the NTTG for modelling</a:t>
                      </a:r>
                      <a:endParaRPr lang="fr-FR" sz="1600" dirty="0">
                        <a:effectLst/>
                      </a:endParaRPr>
                    </a:p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US" sz="1600" dirty="0">
                          <a:effectLst/>
                        </a:rPr>
                        <a:t>1 Rapporteur from the NTTG for legal and institutional aspects</a:t>
                      </a:r>
                      <a:endParaRPr lang="fr-FR" sz="1600" dirty="0">
                        <a:effectLst/>
                      </a:endParaRPr>
                    </a:p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US" sz="1600" dirty="0">
                          <a:effectLst/>
                        </a:rPr>
                        <a:t>1 Rapporteur from the NTTG for gender </a:t>
                      </a:r>
                      <a:r>
                        <a:rPr lang="en-US" sz="1600" dirty="0" smtClean="0">
                          <a:effectLst/>
                        </a:rPr>
                        <a:t>aspects</a:t>
                      </a:r>
                    </a:p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endParaRPr lang="fr-FR" sz="1600" dirty="0">
                        <a:effectLst/>
                      </a:endParaRPr>
                    </a:p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US" sz="1600" dirty="0">
                          <a:effectLst/>
                        </a:rPr>
                        <a:t>Support by UNESCO-IHP experts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577" marR="23577" marT="0" marB="0"/>
                </a:tc>
                <a:extLst>
                  <a:ext uri="{0D108BD9-81ED-4DB2-BD59-A6C34878D82A}">
                    <a16:rowId xmlns:a16="http://schemas.microsoft.com/office/drawing/2014/main" val="2499403311"/>
                  </a:ext>
                </a:extLst>
              </a:tr>
              <a:tr h="121779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Tasks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577" marR="23577" marT="0" marB="0"/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US" sz="1600" dirty="0">
                          <a:effectLst/>
                        </a:rPr>
                        <a:t>Formulate proposals for the structure, composition, </a:t>
                      </a:r>
                      <a:r>
                        <a:rPr lang="en-US" sz="1600" dirty="0" smtClean="0">
                          <a:effectLst/>
                        </a:rPr>
                        <a:t>mandate, </a:t>
                      </a:r>
                      <a:r>
                        <a:rPr lang="en-US" sz="1600" dirty="0">
                          <a:effectLst/>
                        </a:rPr>
                        <a:t>funding, and functioning of a Multi-Country Consultation Mechanism for the governance and management of the STAS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577" marR="23577" marT="0" marB="0"/>
                </a:tc>
                <a:extLst>
                  <a:ext uri="{0D108BD9-81ED-4DB2-BD59-A6C34878D82A}">
                    <a16:rowId xmlns:a16="http://schemas.microsoft.com/office/drawing/2014/main" val="24370942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2575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1_Office Theme">
  <a:themeElements>
    <a:clrScheme name="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FFFFFF"/>
      </a:accent3>
      <a:accent4>
        <a:srgbClr val="000000"/>
      </a:accent4>
      <a:accent5>
        <a:srgbClr val="AAB8DC"/>
      </a:accent5>
      <a:accent6>
        <a:srgbClr val="007B26"/>
      </a:accent6>
      <a:hlink>
        <a:srgbClr val="0000FF"/>
      </a:hlink>
      <a:folHlink>
        <a:srgbClr val="FF00FF"/>
      </a:folHlink>
    </a:clrScheme>
    <a:fontScheme name="Office Them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miter lim="0"/>
          <a:headEnd type="none" w="med" len="med"/>
          <a:tailEnd type="none" w="med" len="med"/>
        </a:ln>
        <a:effectLst>
          <a:outerShdw blurRad="38100" dist="25400" dir="5400000" algn="ctr" rotWithShape="0">
            <a:srgbClr val="000000">
              <a:alpha val="50000"/>
            </a:srgbClr>
          </a:outerShdw>
        </a:effectLst>
      </a:spPr>
      <a:bodyPr vert="horz" wrap="square" lIns="50800" tIns="50800" rIns="50800" bIns="50800" numCol="1" anchor="ctr" anchorCtr="0" compatLnSpc="1">
        <a:prstTxWarp prst="textNoShape">
          <a:avLst/>
        </a:prstTxWarp>
      </a:bodyPr>
      <a:lstStyle>
        <a:defPPr marL="22860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3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Light" charset="0"/>
            <a:ea typeface="Helvetica Light" charset="0"/>
            <a:cs typeface="Helvetica Light" charset="0"/>
            <a:sym typeface="Helvetica Light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miter lim="0"/>
          <a:headEnd type="none" w="med" len="med"/>
          <a:tailEnd type="none" w="med" len="med"/>
        </a:ln>
        <a:effectLst>
          <a:outerShdw blurRad="38100" dist="25400" dir="5400000" algn="ctr" rotWithShape="0">
            <a:srgbClr val="000000">
              <a:alpha val="50000"/>
            </a:srgbClr>
          </a:outerShdw>
        </a:effectLst>
      </a:spPr>
      <a:bodyPr vert="horz" wrap="square" lIns="50800" tIns="50800" rIns="50800" bIns="50800" numCol="1" anchor="ctr" anchorCtr="0" compatLnSpc="1">
        <a:prstTxWarp prst="textNoShape">
          <a:avLst/>
        </a:prstTxWarp>
      </a:bodyPr>
      <a:lstStyle>
        <a:defPPr marL="22860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3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Light" charset="0"/>
            <a:ea typeface="Helvetica Light" charset="0"/>
            <a:cs typeface="Helvetica Light" charset="0"/>
            <a:sym typeface="Helvetica Light" charset="0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4094</TotalTime>
  <Words>1031</Words>
  <Application>Microsoft Office PowerPoint</Application>
  <PresentationFormat>Affichage à l'écran (4:3)</PresentationFormat>
  <Paragraphs>157</Paragraphs>
  <Slides>13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11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25" baseType="lpstr">
      <vt:lpstr>Arial</vt:lpstr>
      <vt:lpstr>Calibri</vt:lpstr>
      <vt:lpstr>Cambria</vt:lpstr>
      <vt:lpstr>Courier New</vt:lpstr>
      <vt:lpstr>Helvetica Light</vt:lpstr>
      <vt:lpstr>Tahoma</vt:lpstr>
      <vt:lpstr>Times New Roman</vt:lpstr>
      <vt:lpstr>Trebuchet MS</vt:lpstr>
      <vt:lpstr>Trebuchet MS Bold</vt:lpstr>
      <vt:lpstr>Wingdings</vt:lpstr>
      <vt:lpstr>ヒラギノ角ゴ Pro W3</vt:lpstr>
      <vt:lpstr>1_Office Theme</vt:lpstr>
      <vt:lpstr>Présentation PowerPoint</vt:lpstr>
      <vt:lpstr>Rationale of the STAS MCCM</vt:lpstr>
      <vt:lpstr>Value added of an MCCM</vt:lpstr>
      <vt:lpstr>Way forward in GGRETA Phase 2</vt:lpstr>
      <vt:lpstr>GGRETA Phase 2 – Organizational Chart</vt:lpstr>
      <vt:lpstr>National Transboundary Technical Groups (NTTGs)</vt:lpstr>
      <vt:lpstr>National Transboundary Technical Groups (NTTGs)</vt:lpstr>
      <vt:lpstr>National Transboundary Technical Groups (NTTGs)</vt:lpstr>
      <vt:lpstr>Working Group for the establishment of the STAS MCCM</vt:lpstr>
      <vt:lpstr>Actions -Next steps – Capacity building modules</vt:lpstr>
      <vt:lpstr>Next steps – Capacity building modules</vt:lpstr>
      <vt:lpstr>Next steps – Support to NTTGs </vt:lpstr>
      <vt:lpstr>Présentation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Geert-Jan Nijsten</dc:creator>
  <cp:lastModifiedBy>Carvalho Resende, Tales</cp:lastModifiedBy>
  <cp:revision>233</cp:revision>
  <cp:lastPrinted>2014-10-16T17:20:03Z</cp:lastPrinted>
  <dcterms:created xsi:type="dcterms:W3CDTF">2013-10-21T18:26:05Z</dcterms:created>
  <dcterms:modified xsi:type="dcterms:W3CDTF">2016-11-07T18:08:46Z</dcterms:modified>
</cp:coreProperties>
</file>