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326" r:id="rId2"/>
    <p:sldId id="373" r:id="rId3"/>
    <p:sldId id="371" r:id="rId4"/>
    <p:sldId id="364" r:id="rId5"/>
    <p:sldId id="377" r:id="rId6"/>
    <p:sldId id="375" r:id="rId7"/>
    <p:sldId id="365" r:id="rId8"/>
    <p:sldId id="376" r:id="rId9"/>
    <p:sldId id="374" r:id="rId10"/>
    <p:sldId id="366" r:id="rId11"/>
    <p:sldId id="367" r:id="rId12"/>
    <p:sldId id="368" r:id="rId13"/>
    <p:sldId id="369" r:id="rId14"/>
  </p:sldIdLst>
  <p:sldSz cx="9144000" cy="6858000" type="screen4x3"/>
  <p:notesSz cx="6797675" cy="9926638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valho Resende, Tales" initials="TC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94" autoAdjust="0"/>
    <p:restoredTop sz="94501" autoAdjust="0"/>
  </p:normalViewPr>
  <p:slideViewPr>
    <p:cSldViewPr>
      <p:cViewPr varScale="1">
        <p:scale>
          <a:sx n="66" d="100"/>
          <a:sy n="66" d="100"/>
        </p:scale>
        <p:origin x="6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958" y="-12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5C54C-E75C-4E53-9837-2D9333A2BD7A}" type="datetimeFigureOut">
              <a:rPr lang="en-GB" smtClean="0"/>
              <a:pPr/>
              <a:t>04/11/2016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CB1FF-6A7B-4CE2-B8BD-05FCC97C77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387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5775-9400-4094-A176-FE42FE30D48B}" type="datetimeFigureOut">
              <a:rPr lang="en-GB" smtClean="0"/>
              <a:pPr/>
              <a:t>04/11/2016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AE589-A799-4E84-B67F-C2664A093C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6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916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AE589-A799-4E84-B67F-C2664A093C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198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AE589-A799-4E84-B67F-C2664A093C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308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AE589-A799-4E84-B67F-C2664A093C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42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Please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clear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:</a:t>
            </a:r>
          </a:p>
          <a:p>
            <a:endParaRPr lang="fr-FR" baseline="0" dirty="0" smtClean="0"/>
          </a:p>
          <a:p>
            <a:pPr marL="228600" indent="-228600">
              <a:buAutoNum type="arabicParenR"/>
            </a:pPr>
            <a:r>
              <a:rPr lang="fr-FR" baseline="0" dirty="0" smtClean="0"/>
              <a:t>The </a:t>
            </a:r>
            <a:r>
              <a:rPr lang="fr-FR" baseline="0" dirty="0" err="1" smtClean="0"/>
              <a:t>proposal</a:t>
            </a:r>
            <a:r>
              <a:rPr lang="fr-FR" baseline="0" dirty="0" smtClean="0"/>
              <a:t> the Countries </a:t>
            </a:r>
            <a:r>
              <a:rPr lang="fr-FR" baseline="0" dirty="0" err="1" smtClean="0"/>
              <a:t>discussed</a:t>
            </a:r>
            <a:r>
              <a:rPr lang="fr-FR" baseline="0" dirty="0" smtClean="0"/>
              <a:t> in the first phase for the </a:t>
            </a:r>
            <a:r>
              <a:rPr lang="fr-FR" baseline="0" dirty="0" err="1" smtClean="0"/>
              <a:t>cooperation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mechanism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examples</a:t>
            </a:r>
            <a:r>
              <a:rPr lang="fr-FR" baseline="0" dirty="0" smtClean="0"/>
              <a:t>. It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phase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Countries </a:t>
            </a:r>
            <a:r>
              <a:rPr lang="fr-FR" baseline="0" dirty="0" err="1" smtClean="0"/>
              <a:t>themselves</a:t>
            </a:r>
            <a:r>
              <a:rPr lang="fr-FR" baseline="0" dirty="0" smtClean="0"/>
              <a:t> have to set up a </a:t>
            </a:r>
            <a:r>
              <a:rPr lang="fr-FR" baseline="0" dirty="0" err="1" smtClean="0"/>
              <a:t>Working</a:t>
            </a:r>
            <a:r>
              <a:rPr lang="fr-FR" baseline="0" dirty="0" smtClean="0"/>
              <a:t> Group of </a:t>
            </a:r>
            <a:r>
              <a:rPr lang="fr-FR" baseline="0" dirty="0" err="1" smtClean="0"/>
              <a:t>officials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decide</a:t>
            </a:r>
            <a:r>
              <a:rPr lang="fr-FR" baseline="0" dirty="0" smtClean="0"/>
              <a:t> about the </a:t>
            </a:r>
            <a:r>
              <a:rPr lang="fr-FR" baseline="0" dirty="0" err="1" smtClean="0"/>
              <a:t>methodology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want</a:t>
            </a:r>
            <a:r>
              <a:rPr lang="fr-FR" baseline="0" dirty="0" smtClean="0"/>
              <a:t> for the coordination </a:t>
            </a:r>
            <a:r>
              <a:rPr lang="fr-FR" baseline="0" dirty="0" err="1" smtClean="0"/>
              <a:t>mechanism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supported</a:t>
            </a:r>
            <a:r>
              <a:rPr lang="fr-FR" baseline="0" dirty="0" smtClean="0"/>
              <a:t> by experts of UNESCO and by </a:t>
            </a:r>
            <a:r>
              <a:rPr lang="fr-FR" baseline="0" dirty="0" err="1" smtClean="0"/>
              <a:t>lawyers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Ministries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Foreign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Affairs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experts </a:t>
            </a:r>
            <a:r>
              <a:rPr lang="fr-FR" baseline="0" dirty="0" err="1" smtClean="0"/>
              <a:t>selected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them</a:t>
            </a:r>
            <a:endParaRPr lang="fr-FR" baseline="0" dirty="0" smtClean="0"/>
          </a:p>
          <a:p>
            <a:pPr marL="228600" indent="-228600">
              <a:buAutoNum type="arabicParenR"/>
            </a:pPr>
            <a:r>
              <a:rPr lang="fr-FR" baseline="0" dirty="0" smtClean="0"/>
              <a:t>Discussions about the IMS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happen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already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I </a:t>
            </a:r>
            <a:r>
              <a:rPr lang="fr-FR" baseline="0" dirty="0" err="1" smtClean="0"/>
              <a:t>guess</a:t>
            </a:r>
            <a:r>
              <a:rPr lang="fr-FR" baseline="0" dirty="0" smtClean="0"/>
              <a:t> SO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start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immediately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saying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second phase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take</a:t>
            </a:r>
            <a:r>
              <a:rPr lang="fr-FR" baseline="0" dirty="0" smtClean="0"/>
              <a:t> care to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funding</a:t>
            </a:r>
            <a:r>
              <a:rPr lang="fr-FR" baseline="0" dirty="0" smtClean="0"/>
              <a:t> the data bases at national </a:t>
            </a:r>
            <a:r>
              <a:rPr lang="fr-FR" baseline="0" dirty="0" err="1" smtClean="0"/>
              <a:t>level</a:t>
            </a:r>
            <a:r>
              <a:rPr lang="fr-FR" baseline="0" dirty="0" smtClean="0"/>
              <a:t> to set up the coordination </a:t>
            </a:r>
            <a:r>
              <a:rPr lang="fr-FR" baseline="0" dirty="0" err="1" smtClean="0"/>
              <a:t>mechanism</a:t>
            </a:r>
            <a:r>
              <a:rPr lang="fr-FR" baseline="0" dirty="0" smtClean="0"/>
              <a:t> data base – information system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managed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coodination</a:t>
            </a:r>
            <a:endParaRPr lang="fr-FR" baseline="0" dirty="0" smtClean="0"/>
          </a:p>
          <a:p>
            <a:pPr marL="228600" indent="-228600">
              <a:buAutoNum type="arabicParenR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AE589-A799-4E84-B67F-C2664A093C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203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E783-B34F-47FC-BF1D-103E8A27B9C3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03182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758C-B913-4FE3-9ED2-7D389540149F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18483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6DBBD-CB7B-42A1-9CCA-4F905C139351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29270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B0F3C-B854-4224-87E9-6A3A5329865E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35025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456C8-FBFF-425C-9150-C703686DB237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51783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6730E-851B-483B-8E09-2236EC69DC2A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55550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D8CED-9909-44C0-9F76-11B864717AD3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9240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0089A-A041-4BE3-9793-489E11076EDF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49546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F16A-E9F0-4094-8511-B449CBA33165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50527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A6D9D-00BE-45D6-9583-C27AF0D67125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04423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145D0-EDBD-4EF8-8673-C2008392287D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68205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69" y="1151930"/>
            <a:ext cx="7358063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3536156"/>
            <a:ext cx="7358063" cy="7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4436939" y="6505277"/>
            <a:ext cx="260077" cy="2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CB4070-C39A-44CF-A7BD-8BB55247C7CC}" type="slidenum">
              <a:rPr lang="en-US" altLang="en-US" sz="2500">
                <a:solidFill>
                  <a:srgbClr val="000000"/>
                </a:solidFill>
                <a:sym typeface="Helvetica Light" charset="0"/>
              </a:rPr>
              <a:pPr algn="ctr" defTabSz="41075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3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8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729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457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186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915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372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829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7287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744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/>
          </p:cNvSpPr>
          <p:nvPr/>
        </p:nvSpPr>
        <p:spPr bwMode="auto">
          <a:xfrm>
            <a:off x="3759770" y="5095213"/>
            <a:ext cx="4666693" cy="701603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Dr Piet Kenabatho, University of Botswana</a:t>
            </a:r>
          </a:p>
          <a:p>
            <a:pPr algn="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sym typeface="Trebuchet MS" pitchFamily="34" charset="0"/>
              </a:rPr>
              <a:t>GGRETA Assessment Report </a:t>
            </a:r>
            <a:r>
              <a:rPr lang="en-US" altLang="en-US" sz="1600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sym typeface="Trebuchet MS" pitchFamily="34" charset="0"/>
              </a:rPr>
              <a:t>C</a:t>
            </a:r>
            <a:r>
              <a:rPr lang="en-US" altLang="en-US" sz="16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sym typeface="Trebuchet MS" pitchFamily="34" charset="0"/>
              </a:rPr>
              <a:t>oordinator</a:t>
            </a:r>
            <a:endParaRPr lang="en-US" altLang="en-US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560338" y="2634258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190934" y="5117808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3" name="AutoShape 5"/>
          <p:cNvSpPr>
            <a:spLocks/>
          </p:cNvSpPr>
          <p:nvPr/>
        </p:nvSpPr>
        <p:spPr bwMode="auto">
          <a:xfrm>
            <a:off x="6984072" y="6121751"/>
            <a:ext cx="1761380" cy="196453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4</a:t>
            </a:r>
            <a:r>
              <a:rPr lang="en-US" altLang="en-US" sz="13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November 2016</a:t>
            </a:r>
            <a:endParaRPr lang="en-US" alt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54" name="AutoShape 6"/>
          <p:cNvSpPr>
            <a:spLocks/>
          </p:cNvSpPr>
          <p:nvPr/>
        </p:nvSpPr>
        <p:spPr bwMode="auto">
          <a:xfrm>
            <a:off x="6919472" y="6235652"/>
            <a:ext cx="2181769" cy="360040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Paris, France</a:t>
            </a:r>
            <a:endParaRPr lang="en-US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55" name="AutoShape 7"/>
          <p:cNvSpPr>
            <a:spLocks/>
          </p:cNvSpPr>
          <p:nvPr/>
        </p:nvSpPr>
        <p:spPr bwMode="auto">
          <a:xfrm>
            <a:off x="2443387" y="3535041"/>
            <a:ext cx="2369715" cy="500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514575" y="6573367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2059" name="Picture 11" descr="1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5"/>
          <a:stretch>
            <a:fillRect/>
          </a:stretch>
        </p:blipFill>
        <p:spPr bwMode="auto">
          <a:xfrm>
            <a:off x="287458" y="5864544"/>
            <a:ext cx="1397496" cy="6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0" name="Picture 12" descr="SDC_RV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17" y="5951573"/>
            <a:ext cx="110616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1" name="Line 19"/>
          <p:cNvSpPr>
            <a:spLocks noChangeShapeType="1"/>
          </p:cNvSpPr>
          <p:nvPr/>
        </p:nvSpPr>
        <p:spPr bwMode="auto">
          <a:xfrm flipV="1">
            <a:off x="560338" y="267891"/>
            <a:ext cx="802109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2" name="Line 20"/>
          <p:cNvSpPr>
            <a:spLocks noChangeShapeType="1"/>
          </p:cNvSpPr>
          <p:nvPr/>
        </p:nvSpPr>
        <p:spPr bwMode="auto">
          <a:xfrm flipV="1">
            <a:off x="514575" y="6618015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4" name="Line 22"/>
          <p:cNvSpPr>
            <a:spLocks noChangeShapeType="1"/>
          </p:cNvSpPr>
          <p:nvPr/>
        </p:nvSpPr>
        <p:spPr bwMode="auto">
          <a:xfrm>
            <a:off x="559222" y="268113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5" name="Line 23"/>
          <p:cNvSpPr>
            <a:spLocks noChangeShapeType="1"/>
          </p:cNvSpPr>
          <p:nvPr/>
        </p:nvSpPr>
        <p:spPr bwMode="auto">
          <a:xfrm>
            <a:off x="559222" y="32146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6" name="AutoShape 24"/>
          <p:cNvSpPr>
            <a:spLocks/>
          </p:cNvSpPr>
          <p:nvPr/>
        </p:nvSpPr>
        <p:spPr bwMode="auto">
          <a:xfrm>
            <a:off x="190934" y="2645822"/>
            <a:ext cx="8554518" cy="108232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solidFill>
                <a:srgbClr val="426C86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solidFill>
                <a:srgbClr val="426C86"/>
              </a:solidFill>
              <a:latin typeface="Trebuchet MS Bold" charset="0"/>
              <a:sym typeface="Trebuchet MS Bold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GGRETA 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Phase 1 main findings and achievements</a:t>
            </a:r>
          </a:p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lang="fr-FR" sz="2000" b="1" i="1" dirty="0" err="1" smtClean="0">
                <a:solidFill>
                  <a:schemeClr val="accent1">
                    <a:lumMod val="75000"/>
                  </a:schemeClr>
                </a:solidFill>
                <a:latin typeface="Trebuchet MS Bold" charset="0"/>
                <a:ea typeface="Calibri"/>
                <a:cs typeface="Times New Roman"/>
                <a:sym typeface="Trebuchet MS Bold" charset="0"/>
              </a:rPr>
              <a:t>Stampriet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Trebuchet MS Bold" charset="0"/>
                <a:ea typeface="Calibri"/>
                <a:cs typeface="Times New Roman"/>
                <a:sym typeface="Trebuchet MS Bold" charset="0"/>
              </a:rPr>
              <a:t> </a:t>
            </a:r>
            <a:r>
              <a:rPr lang="fr-FR" sz="2000" b="1" i="1" dirty="0" err="1" smtClean="0">
                <a:solidFill>
                  <a:schemeClr val="accent1">
                    <a:lumMod val="75000"/>
                  </a:schemeClr>
                </a:solidFill>
                <a:latin typeface="Trebuchet MS Bold" charset="0"/>
                <a:ea typeface="Calibri"/>
                <a:cs typeface="Times New Roman"/>
                <a:sym typeface="Trebuchet MS Bold" charset="0"/>
              </a:rPr>
              <a:t>Aquifer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Trebuchet MS Bold" charset="0"/>
                <a:ea typeface="Calibri"/>
                <a:cs typeface="Times New Roman"/>
                <a:sym typeface="Trebuchet MS Bold" charset="0"/>
              </a:rPr>
              <a:t> High </a:t>
            </a:r>
            <a:r>
              <a:rPr lang="fr-FR" sz="2000" b="1" i="1" dirty="0" err="1" smtClean="0">
                <a:solidFill>
                  <a:schemeClr val="accent1">
                    <a:lumMod val="75000"/>
                  </a:schemeClr>
                </a:solidFill>
                <a:latin typeface="Trebuchet MS Bold" charset="0"/>
                <a:ea typeface="Calibri"/>
                <a:cs typeface="Times New Roman"/>
                <a:sym typeface="Trebuchet MS Bold" charset="0"/>
              </a:rPr>
              <a:t>Level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Trebuchet MS Bold" charset="0"/>
                <a:ea typeface="Calibri"/>
                <a:cs typeface="Times New Roman"/>
                <a:sym typeface="Trebuchet MS Bold" charset="0"/>
              </a:rPr>
              <a:t> Meeting</a:t>
            </a:r>
          </a:p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Trebuchet MS Bold" charset="0"/>
                <a:ea typeface="Calibri"/>
                <a:cs typeface="Times New Roman"/>
                <a:sym typeface="Trebuchet MS Bold" charset="0"/>
              </a:rPr>
              <a:t>3-4 </a:t>
            </a:r>
            <a:r>
              <a:rPr lang="fr-FR" sz="2000" b="1" i="1" dirty="0" err="1" smtClean="0">
                <a:solidFill>
                  <a:schemeClr val="accent1">
                    <a:lumMod val="75000"/>
                  </a:schemeClr>
                </a:solidFill>
                <a:latin typeface="Trebuchet MS Bold" charset="0"/>
                <a:ea typeface="Calibri"/>
                <a:cs typeface="Times New Roman"/>
                <a:sym typeface="Trebuchet MS Bold" charset="0"/>
              </a:rPr>
              <a:t>November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Trebuchet MS Bold" charset="0"/>
                <a:ea typeface="Calibri"/>
                <a:cs typeface="Times New Roman"/>
                <a:sym typeface="Trebuchet MS Bold" charset="0"/>
              </a:rPr>
              <a:t> 2016, UNESCO </a:t>
            </a:r>
            <a:r>
              <a:rPr lang="fr-FR" sz="2000" b="1" i="1" dirty="0" err="1" smtClean="0">
                <a:solidFill>
                  <a:schemeClr val="accent1">
                    <a:lumMod val="75000"/>
                  </a:schemeClr>
                </a:solidFill>
                <a:latin typeface="Trebuchet MS Bold" charset="0"/>
                <a:ea typeface="Calibri"/>
                <a:cs typeface="Times New Roman"/>
                <a:sym typeface="Trebuchet MS Bold" charset="0"/>
              </a:rPr>
              <a:t>HQs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  <a:latin typeface="Trebuchet MS Bold" charset="0"/>
                <a:ea typeface="Calibri"/>
                <a:cs typeface="Times New Roman"/>
                <a:sym typeface="Trebuchet MS Bold" charset="0"/>
              </a:rPr>
              <a:t> </a:t>
            </a:r>
            <a:endParaRPr lang="en-GB" sz="2000" dirty="0" smtClean="0">
              <a:solidFill>
                <a:srgbClr val="336699"/>
              </a:solidFill>
              <a:latin typeface="Trebuchet MS Bold" panose="020B0703020202020204" pitchFamily="34" charset="0"/>
              <a:ea typeface="Calibri"/>
              <a:cs typeface="Times New Roman"/>
            </a:endParaRPr>
          </a:p>
        </p:txBody>
      </p:sp>
      <p:pic>
        <p:nvPicPr>
          <p:cNvPr id="206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34" y="482204"/>
            <a:ext cx="3455789" cy="189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41" y="5933778"/>
            <a:ext cx="66302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308" y="5900290"/>
            <a:ext cx="535781" cy="55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27" y="5883548"/>
            <a:ext cx="475506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0" descr="tile_paper_medgray"/>
          <p:cNvSpPr>
            <a:spLocks/>
          </p:cNvSpPr>
          <p:nvPr/>
        </p:nvSpPr>
        <p:spPr bwMode="auto">
          <a:xfrm>
            <a:off x="4535913" y="-70095"/>
            <a:ext cx="72176" cy="461661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3" name="Rectangle 31" descr="tile_paper_medgray"/>
          <p:cNvSpPr>
            <a:spLocks/>
          </p:cNvSpPr>
          <p:nvPr/>
        </p:nvSpPr>
        <p:spPr bwMode="auto">
          <a:xfrm>
            <a:off x="4519591" y="868569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" name="Rectangle 32" descr="tile_paper_medgray"/>
          <p:cNvSpPr>
            <a:spLocks/>
          </p:cNvSpPr>
          <p:nvPr/>
        </p:nvSpPr>
        <p:spPr bwMode="auto">
          <a:xfrm>
            <a:off x="4519591" y="1745911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" name="Rectangle 33" descr="tile_paper_medgray"/>
          <p:cNvSpPr>
            <a:spLocks/>
          </p:cNvSpPr>
          <p:nvPr/>
        </p:nvSpPr>
        <p:spPr bwMode="auto">
          <a:xfrm>
            <a:off x="4608089" y="2727578"/>
            <a:ext cx="72192" cy="62612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>
            <a:lvl1pPr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916" y="719769"/>
            <a:ext cx="3564232" cy="140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030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287313" y="876377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7" marR="0" lvl="1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panose="020B0603020202020204" pitchFamily="34" charset="0"/>
              </a:rPr>
              <a:t>Facilitation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panose="020B0603020202020204" pitchFamily="34" charset="0"/>
              </a:rPr>
              <a:t>of governance reforms focused on improving livelihoods, economic development and environmental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panose="020B0603020202020204" pitchFamily="34" charset="0"/>
              </a:rPr>
              <a:t>sustainability:</a:t>
            </a:r>
          </a:p>
          <a:p>
            <a:pPr marL="1200103" marR="0" lvl="2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Presentation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of two models for the establishment of a Co-operation Mechanism aimed at facilitating cooperation for the management and governance of the STAS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.</a:t>
            </a: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panose="020B0603020202020204" pitchFamily="34" charset="0"/>
              </a:rPr>
              <a:t>Capacity-building trainings:</a:t>
            </a:r>
          </a:p>
          <a:p>
            <a:pPr marL="1200103" marR="0" lvl="2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1" u="sng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International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water law: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Focused on the principles and practice of international water law; linkages between international water law and domestic water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legislation.</a:t>
            </a:r>
          </a:p>
          <a:p>
            <a:pPr marL="1200103" marR="0" lvl="2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1" u="sng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Water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diplomacy: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Focused on enhancing negotiation and dispute resolution skills,  as well as on trust and consensus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building.</a:t>
            </a:r>
          </a:p>
          <a:p>
            <a:pPr marL="1200103" marR="0" lvl="2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1" u="sng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Information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Management System (IMS):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Focused on the GGRETA project IMS functionalities. </a:t>
            </a:r>
            <a:endParaRPr kumimoji="0" lang="fr-FR" sz="2000" b="0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75482" y="187259"/>
            <a:ext cx="8229600" cy="41805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336699"/>
                </a:solidFill>
                <a:latin typeface="Trebuchet MS Bold" charset="0"/>
                <a:sym typeface="Trebuchet MS Bold" charset="0"/>
              </a:rPr>
              <a:t>Main achievements</a:t>
            </a:r>
            <a:endParaRPr lang="en-GB" sz="2400" dirty="0">
              <a:solidFill>
                <a:srgbClr val="336699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75482" y="6443608"/>
            <a:ext cx="684076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463575" y="6792567"/>
            <a:ext cx="6848697" cy="2744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62680"/>
            <a:ext cx="1383594" cy="79532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6508365"/>
            <a:ext cx="58293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540829" y="57994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536" y="616683"/>
            <a:ext cx="911046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The general perception is that there is until present no long-term groundwater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depletion/pollution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in the area 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  <a:p>
            <a:pPr marL="285750" marR="0" lvl="0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endParaRPr lang="en-US" sz="2200" b="1" dirty="0" smtClean="0">
              <a:solidFill>
                <a:srgbClr val="FF9300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285750" lvl="0" indent="-285750">
              <a:buFont typeface="Wingdings" charset="2"/>
              <a:buChar char="Ø"/>
              <a:defRPr/>
            </a:pPr>
            <a:r>
              <a:rPr lang="en-US" sz="2200" b="1" dirty="0" smtClean="0">
                <a:solidFill>
                  <a:srgbClr val="FF9300"/>
                </a:solidFill>
                <a:latin typeface="Trebuchet MS" charset="0"/>
                <a:ea typeface="Trebuchet MS" charset="0"/>
                <a:cs typeface="Trebuchet MS" charset="0"/>
              </a:rPr>
              <a:t>However, the fragility of the system could create </a:t>
            </a:r>
            <a:r>
              <a:rPr lang="en-US" sz="2200" b="1" dirty="0">
                <a:solidFill>
                  <a:srgbClr val="FF9300"/>
                </a:solidFill>
                <a:latin typeface="Trebuchet MS" charset="0"/>
                <a:ea typeface="Trebuchet MS" charset="0"/>
                <a:cs typeface="Trebuchet MS" charset="0"/>
              </a:rPr>
              <a:t>conditions of stress </a:t>
            </a:r>
            <a:r>
              <a:rPr lang="en-US" sz="2200" b="1" dirty="0" smtClean="0">
                <a:solidFill>
                  <a:srgbClr val="FF9300"/>
                </a:solidFill>
                <a:latin typeface="Trebuchet MS" charset="0"/>
                <a:ea typeface="Trebuchet MS" charset="0"/>
                <a:cs typeface="Trebuchet MS" charset="0"/>
              </a:rPr>
              <a:t>in the future if there is overexploitation.</a:t>
            </a:r>
            <a:endParaRPr lang="en-US" sz="2200" b="1" dirty="0">
              <a:solidFill>
                <a:srgbClr val="FF9300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R="0" lvl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  <a:p>
            <a:pPr marL="285750" marR="0" lvl="0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Measures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to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prevent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or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counteract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potential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depletion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and pollution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problems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:</a:t>
            </a: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Rehabilitation</a:t>
            </a: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of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leaking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wells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, by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introducing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and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implementing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regulations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on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well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construction and by effective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well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licensing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procedures</a:t>
            </a: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.</a:t>
            </a: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Improvement</a:t>
            </a: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of 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the water and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sanitation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situation,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including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sewerage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and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wastewater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treatment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provisions. </a:t>
            </a:r>
            <a:endParaRPr kumimoji="0" lang="fr-FR" sz="2000" b="0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Protection 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of key recharge zones </a:t>
            </a:r>
            <a:r>
              <a:rPr kumimoji="0" lang="fr-F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that</a:t>
            </a: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may</a:t>
            </a: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contribute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to </a:t>
            </a:r>
            <a:r>
              <a:rPr kumimoji="0" lang="fr-F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conserving</a:t>
            </a: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the </a:t>
            </a:r>
            <a:r>
              <a:rPr kumimoji="0" lang="fr-F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resource</a:t>
            </a: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. </a:t>
            </a: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Awareness</a:t>
            </a: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Raising</a:t>
            </a: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programs </a:t>
            </a:r>
            <a:r>
              <a:rPr kumimoji="0" lang="fr-F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among</a:t>
            </a: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the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area’s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inhabitants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Enhancement</a:t>
            </a: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of 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the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capacity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of the institutions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responsible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for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groundwater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management in the area</a:t>
            </a: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.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251520" y="33315"/>
            <a:ext cx="8668518" cy="473285"/>
          </a:xfrm>
        </p:spPr>
        <p:txBody>
          <a:bodyPr/>
          <a:lstStyle/>
          <a:p>
            <a:r>
              <a:rPr lang="en-US" sz="2200" b="1" dirty="0" smtClean="0">
                <a:solidFill>
                  <a:srgbClr val="336699"/>
                </a:solidFill>
                <a:latin typeface="Trebuchet MS Bold" charset="0"/>
                <a:sym typeface="Trebuchet MS Bold" charset="0"/>
              </a:rPr>
              <a:t>Key findings and recommendations – Hydrogeology and S&amp;E</a:t>
            </a:r>
            <a:endParaRPr lang="en-GB" sz="2200" dirty="0">
              <a:solidFill>
                <a:srgbClr val="336699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75482" y="6443608"/>
            <a:ext cx="684076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463575" y="6792567"/>
            <a:ext cx="6848697" cy="2744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62680"/>
            <a:ext cx="1383594" cy="79532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6508365"/>
            <a:ext cx="58293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9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2611" y="757453"/>
            <a:ext cx="86409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Measures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to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cope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with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uncertainties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on the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properties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and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present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state of the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aquifer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system, in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particular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on how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it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behaves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over time, in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response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to abstractions and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climatic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variation: </a:t>
            </a: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Implementing</a:t>
            </a:r>
            <a:r>
              <a:rPr kumimoji="0" lang="fr-FR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1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a monitoring system 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(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groundwater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levels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and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groundwater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abstraction)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is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a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priority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. </a:t>
            </a: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Numerical</a:t>
            </a:r>
            <a:r>
              <a:rPr kumimoji="0" lang="fr-FR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1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simulation model of the STAS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will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prove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to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be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indispensible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to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enable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informed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decisions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on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sustainable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management of the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area’s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groundwater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resources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to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be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made. </a:t>
            </a:r>
            <a:endParaRPr kumimoji="0" lang="fr-FR" sz="2000" b="0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 bwMode="auto">
          <a:xfrm>
            <a:off x="188169" y="87687"/>
            <a:ext cx="8668518" cy="47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410751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410751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410751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410751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410751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321457" algn="ctr" defTabSz="410751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642915" algn="ctr" defTabSz="410751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964372" algn="ctr" defTabSz="410751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285829" algn="ctr" defTabSz="410751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41075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 Bold" charset="0"/>
                <a:sym typeface="Trebuchet MS Bold" charset="0"/>
              </a:rPr>
              <a:t>Key findings and recommendations – Hydrogeology and S&amp;E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Helvetica Light"/>
              <a:sym typeface="Helvetica Light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75482" y="6443608"/>
            <a:ext cx="684076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463575" y="6792567"/>
            <a:ext cx="6848697" cy="2744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62680"/>
            <a:ext cx="1383594" cy="79532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6508365"/>
            <a:ext cx="5829300" cy="25717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66" y="3828321"/>
            <a:ext cx="5743575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07504" y="5543801"/>
            <a:ext cx="9361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AU" b="1" dirty="0">
                <a:latin typeface="Arial" panose="020B0604020202020204" pitchFamily="34" charset="0"/>
                <a:ea typeface="Times New Roman" panose="02020603050405020304" pitchFamily="18" charset="0"/>
              </a:rPr>
              <a:t>SW-NE cross-section through </a:t>
            </a:r>
            <a:r>
              <a:rPr lang="en-A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Aminius</a:t>
            </a:r>
            <a:r>
              <a:rPr lang="en-A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AU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Ncojane</a:t>
            </a:r>
            <a:r>
              <a:rPr lang="en-A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(JICA</a:t>
            </a:r>
            <a:r>
              <a:rPr lang="en-AU" b="1" dirty="0">
                <a:latin typeface="Arial" panose="020B0604020202020204" pitchFamily="34" charset="0"/>
                <a:ea typeface="Times New Roman" panose="02020603050405020304" pitchFamily="18" charset="0"/>
              </a:rPr>
              <a:t>, 2002; </a:t>
            </a:r>
            <a:r>
              <a:rPr lang="en-AU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Matsheng</a:t>
            </a:r>
            <a:r>
              <a:rPr lang="en-AU" b="1" dirty="0">
                <a:latin typeface="Arial" panose="020B0604020202020204" pitchFamily="34" charset="0"/>
                <a:ea typeface="Times New Roman" panose="02020603050405020304" pitchFamily="18" charset="0"/>
              </a:rPr>
              <a:t>, 2008). </a:t>
            </a:r>
            <a:r>
              <a:rPr lang="en-A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Question </a:t>
            </a:r>
            <a:r>
              <a:rPr lang="en-AU" b="1" dirty="0">
                <a:latin typeface="Arial" panose="020B0604020202020204" pitchFamily="34" charset="0"/>
                <a:ea typeface="Times New Roman" panose="02020603050405020304" pitchFamily="18" charset="0"/>
              </a:rPr>
              <a:t>marks indicate the absence of stratigraphic information</a:t>
            </a:r>
            <a:endParaRPr lang="en-GB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7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9952" y="848569"/>
            <a:ext cx="864096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  <a:p>
            <a:pPr marL="342900" marR="0" lvl="0" indent="-342900" algn="just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fr-FR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A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domestic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policy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,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legal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and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institutional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framework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for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groundwater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is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in place in all the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three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STAS countries. The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laws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of the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three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countries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regulate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abstraction and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potential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point-source pollution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through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a permit system.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When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it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comes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to non-point source pollution control,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other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laws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step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in,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typically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environmental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protection and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mining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Acts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. </a:t>
            </a:r>
            <a:endParaRPr kumimoji="0" lang="fr-FR" sz="2200" b="0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  <a:p>
            <a:pPr marL="0" marR="0" lvl="0" indent="0" algn="just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1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  <a:p>
            <a:pPr marL="342900" marR="0" lvl="0" indent="-342900" algn="just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fr-FR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From</a:t>
            </a:r>
            <a:r>
              <a:rPr kumimoji="0" lang="fr-FR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the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domestic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legal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and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institutional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perspective,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it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is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fair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to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conclude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that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the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laws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in place in the STAS countries are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adequate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to deal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with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the challenges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ahead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of the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aquifer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. </a:t>
            </a:r>
            <a:endParaRPr kumimoji="0" lang="fr-FR" sz="2200" b="0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  <a:p>
            <a:pPr marL="342900" marR="0" lvl="0" indent="-342900" algn="just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  <a:p>
            <a:pPr marL="342900" marR="0" lvl="0" indent="-342900" algn="just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Strengthening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domestic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capacities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in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implementation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and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enforcement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is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necessary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to support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cooperation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for the management of the STAS. </a:t>
            </a:r>
          </a:p>
          <a:p>
            <a:pPr marL="457177" marR="0" lvl="1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  <a:p>
            <a:pPr marL="457177" marR="0" lvl="1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07504" y="187259"/>
            <a:ext cx="9036496" cy="373713"/>
          </a:xfrm>
        </p:spPr>
        <p:txBody>
          <a:bodyPr/>
          <a:lstStyle/>
          <a:p>
            <a:r>
              <a:rPr lang="en-US" sz="2400" b="1" dirty="0" smtClean="0">
                <a:solidFill>
                  <a:srgbClr val="336699"/>
                </a:solidFill>
                <a:latin typeface="Trebuchet MS Bold" charset="0"/>
                <a:sym typeface="Trebuchet MS Bold" charset="0"/>
              </a:rPr>
              <a:t>Key findings and recommendations – Legal </a:t>
            </a:r>
            <a:r>
              <a:rPr lang="en-US" sz="2400" b="1" smtClean="0">
                <a:solidFill>
                  <a:srgbClr val="336699"/>
                </a:solidFill>
                <a:latin typeface="Trebuchet MS Bold" charset="0"/>
                <a:sym typeface="Trebuchet MS Bold" charset="0"/>
              </a:rPr>
              <a:t>and Institutional</a:t>
            </a:r>
            <a:endParaRPr lang="en-GB" sz="2400" dirty="0">
              <a:solidFill>
                <a:srgbClr val="336699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75482" y="6443608"/>
            <a:ext cx="684076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463575" y="6792567"/>
            <a:ext cx="6848697" cy="2744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62680"/>
            <a:ext cx="1383594" cy="79532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6508365"/>
            <a:ext cx="58293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75482" y="187259"/>
            <a:ext cx="8229600" cy="41805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336699"/>
                </a:solidFill>
                <a:latin typeface="Trebuchet MS Bold" charset="0"/>
                <a:sym typeface="Trebuchet MS Bold" charset="0"/>
              </a:rPr>
              <a:t>The importance of STAS</a:t>
            </a:r>
            <a:endParaRPr lang="en-GB" sz="2400" dirty="0">
              <a:solidFill>
                <a:srgbClr val="3366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1" y="800593"/>
            <a:ext cx="4363264" cy="3031763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5004048" y="1062367"/>
            <a:ext cx="4139952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900" b="1" u="sng" dirty="0" smtClean="0">
                <a:solidFill>
                  <a:schemeClr val="accent1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Area: </a:t>
            </a: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86 000 km</a:t>
            </a:r>
            <a:r>
              <a:rPr lang="en-US" sz="1900" b="1" baseline="30000" dirty="0" smtClean="0">
                <a:solidFill>
                  <a:schemeClr val="accent1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2</a:t>
            </a:r>
          </a:p>
          <a:p>
            <a:pPr>
              <a:defRPr/>
            </a:pPr>
            <a:endParaRPr lang="en-US" sz="1900" b="1" dirty="0" smtClean="0">
              <a:solidFill>
                <a:schemeClr val="accent1">
                  <a:lumMod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>
              <a:defRPr/>
            </a:pPr>
            <a:r>
              <a:rPr lang="en-US" sz="1900" b="1" u="sng" dirty="0" smtClean="0">
                <a:solidFill>
                  <a:schemeClr val="accent1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Rainfall: </a:t>
            </a: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150-300 mm/yr</a:t>
            </a:r>
          </a:p>
          <a:p>
            <a:pPr>
              <a:defRPr/>
            </a:pPr>
            <a:endParaRPr lang="en-US" sz="1900" b="1" dirty="0" smtClean="0">
              <a:solidFill>
                <a:schemeClr val="accent1">
                  <a:lumMod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>
              <a:defRPr/>
            </a:pPr>
            <a:r>
              <a:rPr lang="en-US" sz="1900" b="1" u="sng" dirty="0" smtClean="0">
                <a:solidFill>
                  <a:schemeClr val="accent1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Population: </a:t>
            </a: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50 000</a:t>
            </a:r>
          </a:p>
          <a:p>
            <a:pPr>
              <a:defRPr/>
            </a:pPr>
            <a:endParaRPr lang="en-US" sz="1900" b="1" dirty="0" smtClean="0">
              <a:solidFill>
                <a:schemeClr val="accent1">
                  <a:lumMod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>
              <a:defRPr/>
            </a:pPr>
            <a:r>
              <a:rPr lang="en-US" sz="1900" b="1" u="sng" dirty="0">
                <a:solidFill>
                  <a:schemeClr val="accent1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Main economic activity: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Agriculture and </a:t>
            </a: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livestock</a:t>
            </a:r>
          </a:p>
          <a:p>
            <a:pPr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>
              <a:defRPr/>
            </a:pPr>
            <a:r>
              <a:rPr lang="en-US" sz="2400" b="1" u="sng" dirty="0" smtClean="0">
                <a:solidFill>
                  <a:srgbClr val="FF9300"/>
                </a:solidFill>
                <a:latin typeface="Trebuchet MS" charset="0"/>
                <a:ea typeface="Trebuchet MS" charset="0"/>
                <a:cs typeface="Trebuchet MS" charset="0"/>
              </a:rPr>
              <a:t>Human dependency on groundwater: 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FF9300"/>
                </a:solidFill>
                <a:latin typeface="Trebuchet MS" charset="0"/>
                <a:ea typeface="Trebuchet MS" charset="0"/>
                <a:cs typeface="Trebuchet MS" charset="0"/>
              </a:rPr>
              <a:t>100%</a:t>
            </a:r>
          </a:p>
          <a:p>
            <a:pPr>
              <a:defRPr/>
            </a:pPr>
            <a:endParaRPr lang="en-US" sz="2400" b="1" dirty="0">
              <a:solidFill>
                <a:srgbClr val="FF9300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FF9300"/>
                </a:solidFill>
                <a:latin typeface="Trebuchet MS" charset="0"/>
                <a:ea typeface="Trebuchet MS" charset="0"/>
                <a:cs typeface="Trebuchet MS" charset="0"/>
              </a:rPr>
              <a:t>Considered as one of the 5 TBA hotspots in Southern Africa (SADC, 2016)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15012"/>
            <a:ext cx="4654313" cy="271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4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0" y="838200"/>
            <a:ext cx="91440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1" u="sng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1912: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In the search for coal, Dr. Paul Range discovered struck artesian water in the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Stampriet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 Artesian Basin (SAB): a borehole at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Stamprietfontein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 (Namibia).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1" u="sng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After World War I: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farms were developed for South African ex-soldiers along the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Auob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 River.  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1" u="sng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After World War II: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further farms were developed for South African ex-soldiers, this time in the farther east lying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Nossob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 River area.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1" u="sng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1960s to 80s: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Groundwater investigations and exploration for hydrocarbons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1" u="sng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1970s and early 80s: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Hydrochemistry investigations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1" u="sng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libri"/>
                <a:cs typeface="Arial"/>
              </a:rPr>
              <a:t>From 1980s onwards: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libri"/>
                <a:cs typeface="Arial"/>
              </a:rPr>
              <a:t>JICA study (2002) in Namibia and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libri"/>
                <a:cs typeface="Arial"/>
              </a:rPr>
              <a:t>Matsheng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libri"/>
                <a:cs typeface="Arial"/>
              </a:rPr>
              <a:t> study (2008) in Botswana   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Trebuchet MS" panose="020B0603020202020204" pitchFamily="34" charset="0"/>
              <a:cs typeface="Trebuchet MS"/>
            </a:endParaRPr>
          </a:p>
        </p:txBody>
      </p:sp>
      <p:pic>
        <p:nvPicPr>
          <p:cNvPr id="11" name="P 1" descr="0804030851b-ed"/>
          <p:cNvPicPr/>
          <p:nvPr/>
        </p:nvPicPr>
        <p:blipFill>
          <a:blip r:embed="rId2"/>
          <a:srcRect l="1473"/>
          <a:stretch>
            <a:fillRect/>
          </a:stretch>
        </p:blipFill>
        <p:spPr bwMode="auto">
          <a:xfrm>
            <a:off x="2483768" y="3717032"/>
            <a:ext cx="5669632" cy="299695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032584" y="37246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/>
            <a:r>
              <a:rPr lang="en-US" dirty="0" smtClean="0">
                <a:solidFill>
                  <a:srgbClr val="FF0000"/>
                </a:solidFill>
                <a:latin typeface="Calibri"/>
              </a:rPr>
              <a:t>First artesian water was struck in 1912 (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110m</a:t>
            </a:r>
            <a:r>
              <a:rPr lang="en-US" b="1" baseline="30000" dirty="0" smtClean="0">
                <a:solidFill>
                  <a:srgbClr val="FF0000"/>
                </a:solidFill>
                <a:latin typeface="Calibri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/hr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free flowing artesian borehole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) 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475482" y="187259"/>
            <a:ext cx="8229600" cy="41805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336699"/>
                </a:solidFill>
                <a:latin typeface="Trebuchet MS Bold" charset="0"/>
                <a:sym typeface="Trebuchet MS Bold" charset="0"/>
              </a:rPr>
              <a:t>Historical background</a:t>
            </a:r>
            <a:endParaRPr lang="en-GB" sz="24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475482" y="187259"/>
            <a:ext cx="8229600" cy="41805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rebuchet MS Bold" charset="0"/>
                <a:sym typeface="Trebuchet MS Bold" charset="0"/>
              </a:rPr>
              <a:t>STAS GGRETA 1 assessment</a:t>
            </a:r>
            <a:endParaRPr lang="en-GB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556792"/>
            <a:ext cx="4749150" cy="425502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-180528" y="1049816"/>
            <a:ext cx="56886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en-US" sz="2000" b="1" dirty="0" smtClean="0">
                <a:solidFill>
                  <a:srgbClr val="336699"/>
                </a:solidFill>
                <a:latin typeface="Trebuchet MS" panose="020B0603020202020204" pitchFamily="34" charset="0"/>
              </a:rPr>
              <a:t>Multi-disciplinary in-depth assessment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1200103" marR="0" lvl="2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Hydrogeological aspects</a:t>
            </a:r>
          </a:p>
          <a:p>
            <a:pPr marL="1200103" marR="0" lvl="2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i="1" dirty="0" smtClean="0">
                <a:solidFill>
                  <a:srgbClr val="336699"/>
                </a:solidFill>
                <a:latin typeface="Trebuchet MS" panose="020B0603020202020204" pitchFamily="34" charset="0"/>
              </a:rPr>
              <a:t>Environmental issues</a:t>
            </a:r>
          </a:p>
          <a:p>
            <a:pPr marL="1200103" marR="0" lvl="2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Socio-economic</a:t>
            </a:r>
            <a:r>
              <a:rPr kumimoji="0" lang="en-US" sz="1800" b="0" i="1" u="none" strike="noStrike" kern="1200" cap="none" spc="0" normalizeH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 aspects</a:t>
            </a:r>
          </a:p>
          <a:p>
            <a:pPr marL="1200103" marR="0" lvl="2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i="1" baseline="0" dirty="0" smtClean="0">
                <a:solidFill>
                  <a:srgbClr val="336699"/>
                </a:solidFill>
                <a:latin typeface="Trebuchet MS" panose="020B0603020202020204" pitchFamily="34" charset="0"/>
              </a:rPr>
              <a:t>Institutional</a:t>
            </a:r>
            <a:r>
              <a:rPr lang="en-US" i="1" dirty="0" smtClean="0">
                <a:solidFill>
                  <a:srgbClr val="336699"/>
                </a:solidFill>
                <a:latin typeface="Trebuchet MS" panose="020B0603020202020204" pitchFamily="34" charset="0"/>
              </a:rPr>
              <a:t> setting</a:t>
            </a:r>
          </a:p>
          <a:p>
            <a:pPr marL="1200103" marR="0" lvl="2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Legal</a:t>
            </a:r>
            <a:r>
              <a:rPr kumimoji="0" lang="en-US" sz="1800" b="0" i="1" u="none" strike="noStrike" kern="1200" cap="none" spc="0" normalizeH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 framework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75482" y="6443608"/>
            <a:ext cx="684076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463575" y="6792567"/>
            <a:ext cx="6848697" cy="2744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62680"/>
            <a:ext cx="1383594" cy="79532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6508365"/>
            <a:ext cx="5829300" cy="25717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78" y="3321876"/>
            <a:ext cx="2267607" cy="27452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851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475482" y="187259"/>
            <a:ext cx="8229600" cy="41805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rebuchet MS Bold" charset="0"/>
                <a:sym typeface="Trebuchet MS Bold" charset="0"/>
              </a:rPr>
              <a:t>STAS GGRETA 1 assessment indicators</a:t>
            </a:r>
            <a:endParaRPr lang="en-GB" sz="2400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75482" y="6443608"/>
            <a:ext cx="684076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463575" y="6792567"/>
            <a:ext cx="6848697" cy="2744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62680"/>
            <a:ext cx="1383594" cy="79532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6508365"/>
            <a:ext cx="5829300" cy="257175"/>
          </a:xfrm>
          <a:prstGeom prst="rect">
            <a:avLst/>
          </a:prstGeom>
        </p:spPr>
      </p:pic>
      <p:pic>
        <p:nvPicPr>
          <p:cNvPr id="22" name="Picture 6" descr="https://www.auroragov.org/cs/groups/public/documents/digitalmedia/0099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0839"/>
            <a:ext cx="2663825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ontent Placeholder 4"/>
          <p:cNvSpPr txBox="1">
            <a:spLocks/>
          </p:cNvSpPr>
          <p:nvPr/>
        </p:nvSpPr>
        <p:spPr bwMode="auto">
          <a:xfrm>
            <a:off x="3716313" y="3226068"/>
            <a:ext cx="4849069" cy="155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39" tIns="65020" rIns="130039" bIns="65020" numCol="1" rtlCol="0" anchor="t" anchorCtr="0" compatLnSpc="1">
            <a:prstTxWarp prst="textNoShape">
              <a:avLst/>
            </a:prstTxWarp>
            <a:noAutofit/>
          </a:bodyPr>
          <a:lstStyle>
            <a:lvl1pPr marL="487363" indent="-487363" algn="l" defTabSz="130016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5688" indent="-404813" algn="l" defTabSz="130016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4013" indent="-323850" algn="l" defTabSz="130016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4888" indent="-323850" algn="l" defTabSz="130016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763" indent="-323850" algn="l" defTabSz="130016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81" indent="-325098" algn="l" defTabSz="13003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278" indent="-325098" algn="l" defTabSz="13003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475" indent="-325098" algn="l" defTabSz="13003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671" indent="-325098" algn="l" defTabSz="13003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003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Indicators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- </a:t>
            </a:r>
            <a:r>
              <a:rPr kumimoji="0" lang="en-GB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Smart combinations of variables in order to describe the complex aquifer system in 20 easy to understand and intuitive indicators</a:t>
            </a:r>
          </a:p>
          <a:p>
            <a:pPr marL="0" marR="0" lvl="0" indent="0" algn="l" defTabSz="13003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1800" i="1" dirty="0" smtClean="0">
                <a:solidFill>
                  <a:srgbClr val="4F81BD">
                    <a:lumMod val="75000"/>
                  </a:srgbClr>
                </a:solidFill>
                <a:latin typeface="Trebuchet MS" panose="020B0603020202020204" pitchFamily="34" charset="0"/>
              </a:rPr>
              <a:t>- </a:t>
            </a:r>
            <a:r>
              <a:rPr lang="fr-FR" sz="1800" i="1" dirty="0" err="1" smtClean="0">
                <a:solidFill>
                  <a:srgbClr val="336699"/>
                </a:solidFill>
                <a:latin typeface="Trebuchet MS" panose="020B0603020202020204" pitchFamily="34" charset="0"/>
              </a:rPr>
              <a:t>UNESCO’s</a:t>
            </a:r>
            <a:r>
              <a:rPr lang="fr-FR" sz="1800" i="1" dirty="0" smtClean="0">
                <a:solidFill>
                  <a:srgbClr val="336699"/>
                </a:solidFill>
                <a:latin typeface="Trebuchet MS" panose="020B0603020202020204" pitchFamily="34" charset="0"/>
              </a:rPr>
              <a:t> </a:t>
            </a:r>
            <a:r>
              <a:rPr lang="fr-FR" sz="1800" i="1" dirty="0" err="1">
                <a:solidFill>
                  <a:srgbClr val="336699"/>
                </a:solidFill>
                <a:latin typeface="Trebuchet MS" panose="020B0603020202020204" pitchFamily="34" charset="0"/>
              </a:rPr>
              <a:t>methodology</a:t>
            </a:r>
            <a:r>
              <a:rPr lang="fr-FR" sz="1800" i="1" dirty="0">
                <a:solidFill>
                  <a:srgbClr val="336699"/>
                </a:solidFill>
                <a:latin typeface="Trebuchet MS" panose="020B0603020202020204" pitchFamily="34" charset="0"/>
              </a:rPr>
              <a:t> </a:t>
            </a:r>
            <a:r>
              <a:rPr lang="fr-FR" sz="1800" i="1" dirty="0" err="1">
                <a:solidFill>
                  <a:srgbClr val="336699"/>
                </a:solidFill>
                <a:latin typeface="Trebuchet MS" panose="020B0603020202020204" pitchFamily="34" charset="0"/>
              </a:rPr>
              <a:t>based</a:t>
            </a:r>
            <a:r>
              <a:rPr lang="fr-FR" sz="1800" i="1" dirty="0">
                <a:solidFill>
                  <a:srgbClr val="336699"/>
                </a:solidFill>
                <a:latin typeface="Trebuchet MS" panose="020B0603020202020204" pitchFamily="34" charset="0"/>
              </a:rPr>
              <a:t> on </a:t>
            </a:r>
            <a:r>
              <a:rPr lang="fr-FR" sz="1800" i="1" dirty="0" err="1">
                <a:solidFill>
                  <a:srgbClr val="336699"/>
                </a:solidFill>
                <a:latin typeface="Trebuchet MS" panose="020B0603020202020204" pitchFamily="34" charset="0"/>
              </a:rPr>
              <a:t>measurable</a:t>
            </a:r>
            <a:r>
              <a:rPr lang="fr-FR" sz="1800" i="1" dirty="0">
                <a:solidFill>
                  <a:srgbClr val="336699"/>
                </a:solidFill>
                <a:latin typeface="Trebuchet MS" panose="020B0603020202020204" pitchFamily="34" charset="0"/>
              </a:rPr>
              <a:t> and </a:t>
            </a:r>
            <a:r>
              <a:rPr lang="fr-FR" sz="1800" i="1" dirty="0" err="1">
                <a:solidFill>
                  <a:srgbClr val="336699"/>
                </a:solidFill>
                <a:latin typeface="Trebuchet MS" panose="020B0603020202020204" pitchFamily="34" charset="0"/>
              </a:rPr>
              <a:t>monitorable</a:t>
            </a:r>
            <a:r>
              <a:rPr lang="fr-FR" sz="1800" i="1" dirty="0">
                <a:solidFill>
                  <a:srgbClr val="336699"/>
                </a:solidFill>
                <a:latin typeface="Trebuchet MS" panose="020B0603020202020204" pitchFamily="34" charset="0"/>
              </a:rPr>
              <a:t> </a:t>
            </a:r>
            <a:r>
              <a:rPr lang="fr-FR" sz="1800" i="1" dirty="0" err="1">
                <a:solidFill>
                  <a:srgbClr val="336699"/>
                </a:solidFill>
                <a:latin typeface="Trebuchet MS" panose="020B0603020202020204" pitchFamily="34" charset="0"/>
              </a:rPr>
              <a:t>indicators</a:t>
            </a:r>
            <a:r>
              <a:rPr lang="fr-FR" sz="1800" i="1" dirty="0">
                <a:solidFill>
                  <a:srgbClr val="336699"/>
                </a:solidFill>
                <a:latin typeface="Trebuchet MS" panose="020B0603020202020204" pitchFamily="34" charset="0"/>
              </a:rPr>
              <a:t> </a:t>
            </a:r>
            <a:r>
              <a:rPr lang="fr-FR" sz="1800" i="1" dirty="0" err="1">
                <a:solidFill>
                  <a:srgbClr val="336699"/>
                </a:solidFill>
                <a:latin typeface="Trebuchet MS" panose="020B0603020202020204" pitchFamily="34" charset="0"/>
              </a:rPr>
              <a:t>proved</a:t>
            </a:r>
            <a:r>
              <a:rPr lang="fr-FR" sz="1800" i="1" dirty="0">
                <a:solidFill>
                  <a:srgbClr val="336699"/>
                </a:solidFill>
                <a:latin typeface="Trebuchet MS" panose="020B0603020202020204" pitchFamily="34" charset="0"/>
              </a:rPr>
              <a:t> to </a:t>
            </a:r>
            <a:r>
              <a:rPr lang="fr-FR" sz="1800" i="1" dirty="0" err="1">
                <a:solidFill>
                  <a:srgbClr val="336699"/>
                </a:solidFill>
                <a:latin typeface="Trebuchet MS" panose="020B0603020202020204" pitchFamily="34" charset="0"/>
              </a:rPr>
              <a:t>be</a:t>
            </a:r>
            <a:r>
              <a:rPr lang="fr-FR" sz="1800" i="1" dirty="0">
                <a:solidFill>
                  <a:srgbClr val="336699"/>
                </a:solidFill>
                <a:latin typeface="Trebuchet MS" panose="020B0603020202020204" pitchFamily="34" charset="0"/>
              </a:rPr>
              <a:t> a </a:t>
            </a:r>
            <a:r>
              <a:rPr lang="fr-FR" sz="1800" i="1" dirty="0" err="1">
                <a:solidFill>
                  <a:srgbClr val="336699"/>
                </a:solidFill>
                <a:latin typeface="Trebuchet MS" panose="020B0603020202020204" pitchFamily="34" charset="0"/>
              </a:rPr>
              <a:t>springboard</a:t>
            </a:r>
            <a:r>
              <a:rPr lang="fr-FR" sz="1800" i="1" dirty="0">
                <a:solidFill>
                  <a:srgbClr val="336699"/>
                </a:solidFill>
                <a:latin typeface="Trebuchet MS" panose="020B0603020202020204" pitchFamily="34" charset="0"/>
              </a:rPr>
              <a:t> to </a:t>
            </a:r>
            <a:r>
              <a:rPr lang="fr-FR" sz="1800" i="1" dirty="0" err="1" smtClean="0">
                <a:solidFill>
                  <a:srgbClr val="336699"/>
                </a:solidFill>
                <a:latin typeface="Trebuchet MS" panose="020B0603020202020204" pitchFamily="34" charset="0"/>
              </a:rPr>
              <a:t>facilitate</a:t>
            </a:r>
            <a:r>
              <a:rPr lang="fr-FR" sz="1800" i="1" dirty="0" smtClean="0">
                <a:solidFill>
                  <a:srgbClr val="336699"/>
                </a:solidFill>
                <a:latin typeface="Trebuchet MS" panose="020B0603020202020204" pitchFamily="34" charset="0"/>
              </a:rPr>
              <a:t> the formulation of </a:t>
            </a:r>
            <a:r>
              <a:rPr lang="fr-FR" sz="1800" i="1" dirty="0" err="1" smtClean="0">
                <a:solidFill>
                  <a:srgbClr val="336699"/>
                </a:solidFill>
                <a:latin typeface="Trebuchet MS" panose="020B0603020202020204" pitchFamily="34" charset="0"/>
              </a:rPr>
              <a:t>policy</a:t>
            </a:r>
            <a:r>
              <a:rPr lang="fr-FR" sz="1800" i="1" dirty="0" smtClean="0">
                <a:solidFill>
                  <a:srgbClr val="336699"/>
                </a:solidFill>
                <a:latin typeface="Trebuchet MS" panose="020B0603020202020204" pitchFamily="34" charset="0"/>
              </a:rPr>
              <a:t> </a:t>
            </a:r>
            <a:r>
              <a:rPr lang="fr-FR" sz="1800" i="1" dirty="0" err="1" smtClean="0">
                <a:solidFill>
                  <a:srgbClr val="336699"/>
                </a:solidFill>
                <a:latin typeface="Trebuchet MS" panose="020B0603020202020204" pitchFamily="34" charset="0"/>
              </a:rPr>
              <a:t>reforms</a:t>
            </a:r>
            <a:endParaRPr lang="fr-FR" sz="1800" i="1" dirty="0">
              <a:solidFill>
                <a:srgbClr val="336699"/>
              </a:solidFill>
              <a:latin typeface="Trebuchet MS" panose="020B0603020202020204" pitchFamily="34" charset="0"/>
            </a:endParaRPr>
          </a:p>
          <a:p>
            <a:pPr marL="0" marR="0" lvl="0" indent="0" algn="l" defTabSz="13003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56569" marR="0" lvl="1" indent="-406374" algn="l" defTabSz="13003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4" descr="Universal Indicator Pap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63" y="867116"/>
            <a:ext cx="3729037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3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</p:txBody>
      </p:sp>
      <p:pic>
        <p:nvPicPr>
          <p:cNvPr id="12" name="Imag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924877"/>
            <a:ext cx="7724775" cy="5008245"/>
          </a:xfrm>
          <a:prstGeom prst="rect">
            <a:avLst/>
          </a:prstGeom>
          <a:noFill/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475482" y="187259"/>
            <a:ext cx="8229600" cy="41805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rebuchet MS Bold" charset="0"/>
                <a:sym typeface="Trebuchet MS Bold" charset="0"/>
              </a:rPr>
              <a:t>STAS GGRETA 1 structure</a:t>
            </a:r>
            <a:endParaRPr lang="en-GB" sz="2400" dirty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475482" y="6443608"/>
            <a:ext cx="684076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463575" y="6792567"/>
            <a:ext cx="6848697" cy="2744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62680"/>
            <a:ext cx="1383594" cy="79532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6508365"/>
            <a:ext cx="58293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51568" y="780076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en-US" sz="2000" b="1" dirty="0" smtClean="0">
                <a:solidFill>
                  <a:srgbClr val="FF9300"/>
                </a:solidFill>
                <a:latin typeface="Trebuchet MS" panose="020B0603020202020204" pitchFamily="34" charset="0"/>
              </a:rPr>
              <a:t>A step towards better cooperation and improved trust between the 3 countries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Improved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knowledge and recognition of the importance and vulnerability of transboundary groundwater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resources:</a:t>
            </a:r>
          </a:p>
          <a:p>
            <a:pPr marL="1200103" marR="0" lvl="2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Agreement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on the delineation of the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STAS.</a:t>
            </a:r>
          </a:p>
          <a:p>
            <a:pPr marL="1200103" marR="0" lvl="2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Agreement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on a STAS hydrogeological conceptual model (covering recharge and discharge areas and rates, groundwater flow, and potential pollution risk areas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).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75482" y="187259"/>
            <a:ext cx="8229600" cy="41805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336699"/>
                </a:solidFill>
                <a:latin typeface="Trebuchet MS Bold" charset="0"/>
                <a:sym typeface="Trebuchet MS Bold" charset="0"/>
              </a:rPr>
              <a:t>Main achievements</a:t>
            </a:r>
            <a:endParaRPr lang="en-GB" sz="2400" dirty="0">
              <a:solidFill>
                <a:srgbClr val="336699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91" y="3242631"/>
            <a:ext cx="3725159" cy="316172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069" y="3183463"/>
            <a:ext cx="3664408" cy="3082902"/>
          </a:xfrm>
          <a:prstGeom prst="rect">
            <a:avLst/>
          </a:prstGeom>
        </p:spPr>
      </p:pic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75482" y="6443608"/>
            <a:ext cx="684076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463575" y="6792567"/>
            <a:ext cx="6848697" cy="2744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62680"/>
            <a:ext cx="1383594" cy="79532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6508365"/>
            <a:ext cx="5829300" cy="257175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673939" y="558561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Kalahari</a:t>
            </a:r>
            <a:endParaRPr kumimoji="0" lang="en-US" i="1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749143" y="5585614"/>
            <a:ext cx="254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Auob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 and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Nossob</a:t>
            </a:r>
            <a:endParaRPr kumimoji="0" lang="en-US" i="1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82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75482" y="187259"/>
            <a:ext cx="8229600" cy="41805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336699"/>
                </a:solidFill>
                <a:latin typeface="Trebuchet MS Bold" charset="0"/>
                <a:sym typeface="Trebuchet MS Bold" charset="0"/>
              </a:rPr>
              <a:t>Main achievements</a:t>
            </a:r>
            <a:endParaRPr lang="en-GB" sz="2400" dirty="0">
              <a:solidFill>
                <a:srgbClr val="336699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62680"/>
            <a:ext cx="1383594" cy="79532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912" y="2060848"/>
            <a:ext cx="5682144" cy="47971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80528" y="812161"/>
            <a:ext cx="921702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i="1" dirty="0" smtClean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</a:t>
            </a:r>
            <a:r>
              <a:rPr lang="en-US" i="1" dirty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shared management tools (</a:t>
            </a:r>
            <a:r>
              <a:rPr lang="en-US" i="1" dirty="0" smtClean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IMS)</a:t>
            </a:r>
            <a:endParaRPr lang="fr-FR" i="1" dirty="0" smtClean="0">
              <a:solidFill>
                <a:srgbClr val="336699"/>
              </a:solidFill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i="1" dirty="0" smtClean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Compilation </a:t>
            </a:r>
            <a:r>
              <a:rPr lang="en-US" i="1" dirty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a joint STAS borehole database (around 6000 boreholes</a:t>
            </a:r>
            <a:r>
              <a:rPr lang="en-US" i="1" dirty="0" smtClean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fr-FR" i="1" dirty="0" smtClean="0">
              <a:solidFill>
                <a:srgbClr val="336699"/>
              </a:solidFill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i="1" dirty="0" smtClean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Preparation </a:t>
            </a:r>
            <a:r>
              <a:rPr lang="en-US" i="1" dirty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60 thematic maps providing information on groundwater levels, quality</a:t>
            </a:r>
            <a:endParaRPr lang="fr-FR" i="1" dirty="0">
              <a:solidFill>
                <a:srgbClr val="336699"/>
              </a:solidFill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51568" y="972562"/>
            <a:ext cx="9144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7" marR="0" lvl="1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panose="020B0603020202020204" pitchFamily="34" charset="0"/>
              </a:rPr>
              <a:t>Strengthened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panose="020B0603020202020204" pitchFamily="34" charset="0"/>
              </a:rPr>
              <a:t>cross‐border dialogue and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Trebuchet MS" panose="020B0603020202020204" pitchFamily="34" charset="0"/>
              </a:rPr>
              <a:t>cooperation:</a:t>
            </a:r>
          </a:p>
          <a:p>
            <a:pPr marL="1200103" marR="0" lvl="2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Organization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of 6 regional meetings held in the three countries of the STAS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on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a rotation basis, including 2 stakeholder consultation meetings which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constituted participants of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a broader audience (e.g. regional organizations, farmers, NGOs,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…).</a:t>
            </a:r>
          </a:p>
          <a:p>
            <a:pPr marL="1200103" marR="0" lvl="2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200" i="1" dirty="0" smtClean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Recognition </a:t>
            </a:r>
            <a:r>
              <a:rPr lang="en-US" sz="2200" i="1" dirty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SADC that the assessment of transboundary aquifers in the region should follow the same approach and methodology </a:t>
            </a:r>
            <a:r>
              <a:rPr lang="en-US" sz="2200" i="1" dirty="0" smtClean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similar to the </a:t>
            </a:r>
            <a:r>
              <a:rPr lang="en-US" sz="2200" i="1" dirty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applied to the </a:t>
            </a:r>
            <a:r>
              <a:rPr lang="en-US" sz="2200" i="1" dirty="0" smtClean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STAS.</a:t>
            </a:r>
            <a:endParaRPr lang="fr-FR" sz="2200" dirty="0" smtClean="0">
              <a:solidFill>
                <a:srgbClr val="336699"/>
              </a:solidFill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03" marR="0" lvl="2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200" i="1" dirty="0" smtClean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Application </a:t>
            </a:r>
            <a:r>
              <a:rPr lang="en-US" sz="2200" i="1" dirty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GGRETA lessons learnt in the assessment of the </a:t>
            </a:r>
            <a:r>
              <a:rPr lang="en-US" sz="2200" i="1" dirty="0" err="1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Ramotswa</a:t>
            </a:r>
            <a:r>
              <a:rPr lang="en-US" sz="2200" i="1" dirty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Transboundary Aquifer shared by Botswana and South Africa</a:t>
            </a:r>
            <a:r>
              <a:rPr lang="en-US" sz="2200" i="1" dirty="0" smtClean="0">
                <a:solidFill>
                  <a:srgbClr val="3366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2200" b="0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75482" y="187259"/>
            <a:ext cx="8229600" cy="41805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336699"/>
                </a:solidFill>
                <a:latin typeface="Trebuchet MS Bold" charset="0"/>
                <a:sym typeface="Trebuchet MS Bold" charset="0"/>
              </a:rPr>
              <a:t>Main achievements</a:t>
            </a:r>
            <a:endParaRPr lang="en-GB" sz="2400" dirty="0">
              <a:solidFill>
                <a:srgbClr val="336699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75482" y="6443608"/>
            <a:ext cx="684076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463575" y="6792567"/>
            <a:ext cx="6848697" cy="2744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62680"/>
            <a:ext cx="1383594" cy="79532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6508365"/>
            <a:ext cx="58293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3926</TotalTime>
  <Words>1020</Words>
  <Application>Microsoft Office PowerPoint</Application>
  <PresentationFormat>On-screen Show (4:3)</PresentationFormat>
  <Paragraphs>103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Helvetica Light</vt:lpstr>
      <vt:lpstr>Times New Roman</vt:lpstr>
      <vt:lpstr>Trebuchet MS</vt:lpstr>
      <vt:lpstr>Trebuchet MS Bold</vt:lpstr>
      <vt:lpstr>Wingdings</vt:lpstr>
      <vt:lpstr>1_Office Theme</vt:lpstr>
      <vt:lpstr>PowerPoint Presentation</vt:lpstr>
      <vt:lpstr>The importance of STAS</vt:lpstr>
      <vt:lpstr>Historical background</vt:lpstr>
      <vt:lpstr>STAS GGRETA 1 assessment</vt:lpstr>
      <vt:lpstr>STAS GGRETA 1 assessment indicators</vt:lpstr>
      <vt:lpstr>STAS GGRETA 1 structure</vt:lpstr>
      <vt:lpstr>Main achievements</vt:lpstr>
      <vt:lpstr>Main achievements</vt:lpstr>
      <vt:lpstr>Main achievements</vt:lpstr>
      <vt:lpstr>Main achievements</vt:lpstr>
      <vt:lpstr>Key findings and recommendations – Hydrogeology and S&amp;E</vt:lpstr>
      <vt:lpstr>PowerPoint Presentation</vt:lpstr>
      <vt:lpstr>Key findings and recommendations – Legal and Institutional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Geert-Jan Nijsten</dc:creator>
  <cp:lastModifiedBy>Dr. Piet Kenabatho</cp:lastModifiedBy>
  <cp:revision>222</cp:revision>
  <cp:lastPrinted>2014-10-16T17:20:03Z</cp:lastPrinted>
  <dcterms:created xsi:type="dcterms:W3CDTF">2013-10-21T18:26:05Z</dcterms:created>
  <dcterms:modified xsi:type="dcterms:W3CDTF">2016-11-04T07:18:27Z</dcterms:modified>
</cp:coreProperties>
</file>