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1" r:id="rId2"/>
    <p:sldId id="413" r:id="rId3"/>
    <p:sldId id="409" r:id="rId4"/>
    <p:sldId id="410" r:id="rId5"/>
    <p:sldId id="411" r:id="rId6"/>
    <p:sldId id="412" r:id="rId7"/>
    <p:sldId id="388" r:id="rId8"/>
    <p:sldId id="399" r:id="rId9"/>
    <p:sldId id="407" r:id="rId10"/>
    <p:sldId id="400" r:id="rId11"/>
    <p:sldId id="408" r:id="rId12"/>
    <p:sldId id="401" r:id="rId13"/>
    <p:sldId id="402" r:id="rId14"/>
    <p:sldId id="403" r:id="rId15"/>
    <p:sldId id="404" r:id="rId16"/>
    <p:sldId id="405" r:id="rId17"/>
    <p:sldId id="406" r:id="rId18"/>
  </p:sldIdLst>
  <p:sldSz cx="9144000" cy="6858000" type="screen4x3"/>
  <p:notesSz cx="7315200" cy="96012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3" autoAdjust="0"/>
    <p:restoredTop sz="98291" autoAdjust="0"/>
  </p:normalViewPr>
  <p:slideViewPr>
    <p:cSldViewPr>
      <p:cViewPr>
        <p:scale>
          <a:sx n="100" d="100"/>
          <a:sy n="100" d="100"/>
        </p:scale>
        <p:origin x="-4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62" y="141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E37E57B-CD57-4E8D-A8D0-2E18A0EF48F2}" type="datetimeFigureOut">
              <a:rPr lang="nl-NL" smtClean="0"/>
              <a:pPr/>
              <a:t>11/2/16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AD69E0-A1E4-49A4-AC5D-7119273B08B7}" type="slidenum">
              <a:rPr lang="nl-NL" smtClean="0"/>
              <a:pPr/>
              <a:t>‹n.›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0239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72C73D-0826-43C1-BDC5-91E88D565C00}" type="datetimeFigureOut">
              <a:rPr lang="nl-NL" smtClean="0"/>
              <a:pPr/>
              <a:t>11/2/16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3401DC-BF0F-4AD5-A76E-C935D1500488}" type="slidenum">
              <a:rPr lang="nl-NL" smtClean="0"/>
              <a:pPr/>
              <a:t>‹n.›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54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7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‹n.›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11/2/16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11/2/16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B660571-4433-45CC-82F2-6A7312292BD2}" type="datetimeFigureOut">
              <a:rPr lang="fr-FR" smtClean="0"/>
              <a:t>11/2/16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0466D4-461F-402A-8E2F-70CE9226C541}" type="slidenum">
              <a:rPr lang="fr-FR" smtClean="0"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42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4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9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‹n.›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11/2/16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11/2/16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11/2/16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11/2/16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11/2/16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11/2/16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11/2/16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2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/>
          </p:cNvSpPr>
          <p:nvPr/>
        </p:nvSpPr>
        <p:spPr bwMode="auto">
          <a:xfrm>
            <a:off x="6286500" y="5851525"/>
            <a:ext cx="2314575" cy="27218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>
            <a:spAutoFit/>
          </a:bodyPr>
          <a:lstStyle/>
          <a:p>
            <a:pPr algn="r"/>
            <a:r>
              <a:rPr lang="en-US" altLang="en-US" sz="1300" b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Stefano </a:t>
            </a:r>
            <a:r>
              <a:rPr lang="en-US" altLang="en-US" sz="1300" b="1" dirty="0" err="1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Burchi</a:t>
            </a:r>
            <a:r>
              <a:rPr lang="en-US" altLang="en-US" sz="1300" b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UNESCO</a:t>
            </a:r>
            <a:endParaRPr lang="en-US" altLang="en-US" b="1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560388" y="2633663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523875" y="5776913"/>
            <a:ext cx="80962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6400800" y="6096000"/>
            <a:ext cx="2214563" cy="47224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wrap="square" lIns="35717" tIns="35717" rIns="35717" bIns="35717" anchor="ctr">
            <a:spAutoFit/>
          </a:bodyPr>
          <a:lstStyle/>
          <a:p>
            <a:pPr algn="r"/>
            <a:r>
              <a:rPr lang="en-US" altLang="en-US" sz="1300" i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4 November 2016</a:t>
            </a:r>
          </a:p>
          <a:p>
            <a:pPr algn="r"/>
            <a:r>
              <a:rPr lang="en-US" altLang="en-US" sz="1300" i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UNESCO HQ, Paris</a:t>
            </a:r>
            <a:endParaRPr lang="en-US" altLang="en-US" dirty="0"/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179512" y="3284984"/>
            <a:ext cx="8735888" cy="136815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b="1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SELECT MULTI-COUNTRY ARRANGEMENTS FOR TRANSBOUNDARY AQUIFER GOVERNANCE -</a:t>
            </a:r>
          </a:p>
          <a:p>
            <a:pPr algn="ctr"/>
            <a:r>
              <a:rPr lang="en-US" altLang="en-US" sz="2800" b="1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AN OVERVIEW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514350" y="6573838"/>
            <a:ext cx="8113713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12" name="Picture 10" descr="IGRAC-logo-txt-cmy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019800"/>
            <a:ext cx="998537" cy="3381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3" name="Picture 11" descr="120.png"/>
          <p:cNvPicPr>
            <a:picLocks noChangeAspect="1"/>
          </p:cNvPicPr>
          <p:nvPr/>
        </p:nvPicPr>
        <p:blipFill>
          <a:blip r:embed="rId3" cstate="print"/>
          <a:srcRect b="17345"/>
          <a:stretch>
            <a:fillRect/>
          </a:stretch>
        </p:blipFill>
        <p:spPr bwMode="auto">
          <a:xfrm>
            <a:off x="457200" y="5867400"/>
            <a:ext cx="1397000" cy="6762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4" name="Picture 12" descr="SDC_RV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943600"/>
            <a:ext cx="1106487" cy="5000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5" name="Line 20"/>
          <p:cNvSpPr>
            <a:spLocks noChangeShapeType="1"/>
          </p:cNvSpPr>
          <p:nvPr/>
        </p:nvSpPr>
        <p:spPr bwMode="auto">
          <a:xfrm flipV="1">
            <a:off x="514350" y="6618288"/>
            <a:ext cx="8113713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523875" y="5738813"/>
            <a:ext cx="80962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558800" y="2681288"/>
            <a:ext cx="80232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1038" y="482600"/>
            <a:ext cx="345598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8250" y="877888"/>
            <a:ext cx="29051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614363" y="322263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614363" y="374650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23" name="Picture 2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5867400"/>
            <a:ext cx="6588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5867400"/>
            <a:ext cx="482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5867400"/>
            <a:ext cx="3762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11560" y="260648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sz="2400" dirty="0" smtClean="0"/>
              <a:t>CONSULTATION MECHANISM </a:t>
            </a:r>
            <a:r>
              <a:rPr lang="en-US" sz="2400" dirty="0"/>
              <a:t>FOR THE </a:t>
            </a:r>
            <a:r>
              <a:rPr lang="en-US" sz="2400" dirty="0" smtClean="0"/>
              <a:t>IULLEMEDEN, ETC. </a:t>
            </a:r>
            <a:endParaRPr lang="en-US" altLang="en-US" sz="24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10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CONSULTATION</a:t>
            </a:r>
            <a:r>
              <a:rPr lang="en-US" sz="2800" b="1" dirty="0"/>
              <a:t> </a:t>
            </a:r>
            <a:r>
              <a:rPr lang="en-US" sz="2800" b="1" dirty="0" smtClean="0"/>
              <a:t>MECHANISM </a:t>
            </a:r>
            <a:r>
              <a:rPr lang="en-US" sz="2800" b="1" dirty="0"/>
              <a:t>FOR THE </a:t>
            </a:r>
            <a:r>
              <a:rPr lang="en-US" sz="2800" b="1" dirty="0" smtClean="0"/>
              <a:t>IULLEMEDEN, </a:t>
            </a:r>
            <a:r>
              <a:rPr lang="en-US" sz="2800" b="1" dirty="0"/>
              <a:t>TAOUDENI/TANEZROUFT AQUIFER SYSTEM (ITAS) 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b="1" dirty="0" smtClean="0"/>
              <a:t>PARTIES</a:t>
            </a:r>
            <a:r>
              <a:rPr lang="en-US" sz="2400" dirty="0" smtClean="0"/>
              <a:t>: ALGERIA, BENIN, BURKINA FASO, MALI, MAURITANIA, NIGER, NIGERIA</a:t>
            </a:r>
          </a:p>
          <a:p>
            <a:pPr marL="0" indent="0">
              <a:buNone/>
            </a:pPr>
            <a:r>
              <a:rPr lang="en-US" sz="2400" b="1" dirty="0" smtClean="0"/>
              <a:t>PROVIDED </a:t>
            </a:r>
            <a:r>
              <a:rPr lang="en-US" sz="2400" b="1" dirty="0"/>
              <a:t>FOR </a:t>
            </a:r>
            <a:r>
              <a:rPr lang="en-US" sz="2400" dirty="0"/>
              <a:t>BY 2014 MOU </a:t>
            </a:r>
            <a:r>
              <a:rPr lang="en-US" sz="2400" dirty="0" smtClean="0"/>
              <a:t>(</a:t>
            </a:r>
            <a:r>
              <a:rPr lang="en-US" sz="2000" dirty="0" smtClean="0"/>
              <a:t>FOUR </a:t>
            </a:r>
            <a:r>
              <a:rPr lang="en-US" sz="2000" dirty="0"/>
              <a:t>COUNTRIES HAVE SIGNED SO </a:t>
            </a:r>
            <a:r>
              <a:rPr lang="en-US" sz="2000" dirty="0" smtClean="0"/>
              <a:t>FAR, NOT IN FORCE YET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b="1" dirty="0" smtClean="0"/>
              <a:t>STRUCTURE</a:t>
            </a:r>
            <a:r>
              <a:rPr lang="en-US" sz="2400" dirty="0" smtClean="0"/>
              <a:t>: SEE DIAGRAM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43365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-786968" y="1349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b="1" kern="0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ITAS</a:t>
            </a:r>
            <a:endParaRPr lang="fr-FR" altLang="fr-FR" kern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4"/>
          <p:cNvSpPr>
            <a:spLocks noChangeArrowheads="1"/>
          </p:cNvSpPr>
          <p:nvPr/>
        </p:nvSpPr>
        <p:spPr bwMode="auto">
          <a:xfrm>
            <a:off x="3633415" y="1560109"/>
            <a:ext cx="1958187" cy="50238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EXECUTIVE SECRETARIAT</a:t>
            </a:r>
            <a:endParaRPr kumimoji="0" lang="fr-FR" altLang="fr-FR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5" name="Rounded Rectangle 4"/>
          <p:cNvSpPr>
            <a:spLocks noChangeArrowheads="1"/>
          </p:cNvSpPr>
          <p:nvPr/>
        </p:nvSpPr>
        <p:spPr bwMode="auto">
          <a:xfrm>
            <a:off x="3397350" y="5339855"/>
            <a:ext cx="2467407" cy="1219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COORDINATION UNIT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600" b="1" kern="0" dirty="0" smtClean="0">
                <a:solidFill>
                  <a:prstClr val="white"/>
                </a:solidFill>
                <a:cs typeface="Times New Roman" pitchFamily="18" charset="0"/>
              </a:rPr>
              <a:t>(OSS)</a:t>
            </a:r>
            <a:endParaRPr kumimoji="0" lang="fr-FR" alt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7" name="Rounded Rectangle 4"/>
          <p:cNvSpPr>
            <a:spLocks noChangeArrowheads="1"/>
          </p:cNvSpPr>
          <p:nvPr/>
        </p:nvSpPr>
        <p:spPr bwMode="auto">
          <a:xfrm>
            <a:off x="5883489" y="676725"/>
            <a:ext cx="2704457" cy="84338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PERMANENT</a:t>
            </a:r>
            <a:r>
              <a:rPr kumimoji="0" lang="fr-FR" altLang="fr-FR" sz="16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 TECHNICAL AND SCIENTIFIC COMMITTEE</a:t>
            </a:r>
            <a:endParaRPr kumimoji="0" lang="fr-FR" altLang="fr-FR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" name="Rounded Rectangle 7"/>
          <p:cNvSpPr>
            <a:spLocks noChangeArrowheads="1"/>
          </p:cNvSpPr>
          <p:nvPr/>
        </p:nvSpPr>
        <p:spPr bwMode="auto">
          <a:xfrm>
            <a:off x="3917458" y="81656"/>
            <a:ext cx="1448959" cy="58169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MINISTER’S</a:t>
            </a:r>
            <a:r>
              <a:rPr kumimoji="0" lang="en-US" altLang="fr-FR" sz="1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COUNCIL</a:t>
            </a:r>
            <a:endParaRPr kumimoji="0" lang="en-US" altLang="fr-F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170078" y="3467214"/>
            <a:ext cx="1193280" cy="108007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NATIONAL TECHNICAL AND SCIENTIFIC COMMITTEE</a:t>
            </a:r>
          </a:p>
        </p:txBody>
      </p:sp>
      <p:sp>
        <p:nvSpPr>
          <p:cNvPr id="56" name="Oval 11"/>
          <p:cNvSpPr>
            <a:spLocks noChangeArrowheads="1"/>
          </p:cNvSpPr>
          <p:nvPr/>
        </p:nvSpPr>
        <p:spPr bwMode="auto">
          <a:xfrm>
            <a:off x="1461020" y="3467214"/>
            <a:ext cx="1193280" cy="108007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NATIONAL TECHNICAL AND SCIENTIFIC COMMITTEE</a:t>
            </a:r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auto">
          <a:xfrm>
            <a:off x="2751963" y="3467214"/>
            <a:ext cx="1193280" cy="108007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NATIONAL TECHNICAL AND SCIENTIFIC COMMITTEE</a:t>
            </a:r>
          </a:p>
        </p:txBody>
      </p:sp>
      <p:sp>
        <p:nvSpPr>
          <p:cNvPr id="58" name="Oval 11"/>
          <p:cNvSpPr>
            <a:spLocks noChangeArrowheads="1"/>
          </p:cNvSpPr>
          <p:nvPr/>
        </p:nvSpPr>
        <p:spPr bwMode="auto">
          <a:xfrm>
            <a:off x="4034414" y="3467996"/>
            <a:ext cx="1193280" cy="108007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NATIONAL TECHNICAL AND SCIENTIFIC COMMITTEE</a:t>
            </a:r>
          </a:p>
        </p:txBody>
      </p:sp>
      <p:sp>
        <p:nvSpPr>
          <p:cNvPr id="59" name="Oval 11"/>
          <p:cNvSpPr>
            <a:spLocks noChangeArrowheads="1"/>
          </p:cNvSpPr>
          <p:nvPr/>
        </p:nvSpPr>
        <p:spPr bwMode="auto">
          <a:xfrm>
            <a:off x="5331083" y="3467214"/>
            <a:ext cx="1193280" cy="108007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NATIONAL TECHNICAL AND SCIENTIFIC COMMITTEE</a:t>
            </a:r>
          </a:p>
        </p:txBody>
      </p:sp>
      <p:sp>
        <p:nvSpPr>
          <p:cNvPr id="60" name="Oval 11"/>
          <p:cNvSpPr>
            <a:spLocks noChangeArrowheads="1"/>
          </p:cNvSpPr>
          <p:nvPr/>
        </p:nvSpPr>
        <p:spPr bwMode="auto">
          <a:xfrm>
            <a:off x="6599316" y="3467214"/>
            <a:ext cx="1193280" cy="108007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NATIONAL TECHNICAL AND SCIENTIFIC COMMITTEE</a:t>
            </a:r>
          </a:p>
        </p:txBody>
      </p:sp>
      <p:sp>
        <p:nvSpPr>
          <p:cNvPr id="61" name="Oval 11"/>
          <p:cNvSpPr>
            <a:spLocks noChangeArrowheads="1"/>
          </p:cNvSpPr>
          <p:nvPr/>
        </p:nvSpPr>
        <p:spPr bwMode="auto">
          <a:xfrm>
            <a:off x="7898750" y="3454856"/>
            <a:ext cx="1193280" cy="108007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NATIONAL TECHNICAL AND SCIENTIFIC COMMITTEE</a:t>
            </a:r>
          </a:p>
        </p:txBody>
      </p:sp>
      <p:cxnSp>
        <p:nvCxnSpPr>
          <p:cNvPr id="3" name="Connecteur droit 2"/>
          <p:cNvCxnSpPr>
            <a:stCxn id="25" idx="0"/>
            <a:endCxn id="41" idx="4"/>
          </p:cNvCxnSpPr>
          <p:nvPr/>
        </p:nvCxnSpPr>
        <p:spPr>
          <a:xfrm flipH="1" flipV="1">
            <a:off x="766718" y="4547285"/>
            <a:ext cx="3864336" cy="79257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>
            <a:stCxn id="25" idx="0"/>
            <a:endCxn id="56" idx="4"/>
          </p:cNvCxnSpPr>
          <p:nvPr/>
        </p:nvCxnSpPr>
        <p:spPr>
          <a:xfrm flipH="1" flipV="1">
            <a:off x="2057660" y="4547285"/>
            <a:ext cx="2573394" cy="79257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25" idx="0"/>
            <a:endCxn id="57" idx="4"/>
          </p:cNvCxnSpPr>
          <p:nvPr/>
        </p:nvCxnSpPr>
        <p:spPr>
          <a:xfrm flipH="1" flipV="1">
            <a:off x="3348603" y="4547285"/>
            <a:ext cx="1282451" cy="79257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>
            <a:stCxn id="25" idx="0"/>
            <a:endCxn id="58" idx="4"/>
          </p:cNvCxnSpPr>
          <p:nvPr/>
        </p:nvCxnSpPr>
        <p:spPr>
          <a:xfrm flipV="1">
            <a:off x="4631054" y="4548067"/>
            <a:ext cx="0" cy="791788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>
            <a:stCxn id="25" idx="0"/>
            <a:endCxn id="59" idx="4"/>
          </p:cNvCxnSpPr>
          <p:nvPr/>
        </p:nvCxnSpPr>
        <p:spPr>
          <a:xfrm flipV="1">
            <a:off x="4631054" y="4547285"/>
            <a:ext cx="1296669" cy="79257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>
            <a:stCxn id="25" idx="0"/>
            <a:endCxn id="60" idx="4"/>
          </p:cNvCxnSpPr>
          <p:nvPr/>
        </p:nvCxnSpPr>
        <p:spPr>
          <a:xfrm flipV="1">
            <a:off x="4631054" y="4547285"/>
            <a:ext cx="2564902" cy="79257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>
            <a:stCxn id="25" idx="0"/>
            <a:endCxn id="61" idx="4"/>
          </p:cNvCxnSpPr>
          <p:nvPr/>
        </p:nvCxnSpPr>
        <p:spPr>
          <a:xfrm flipV="1">
            <a:off x="4631054" y="4534927"/>
            <a:ext cx="3864336" cy="804928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400683" y="4534927"/>
            <a:ext cx="777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b="1" kern="0" dirty="0" smtClean="0">
                <a:solidFill>
                  <a:schemeClr val="accent6"/>
                </a:solidFill>
                <a:ea typeface="Calibri" pitchFamily="34" charset="0"/>
                <a:cs typeface="Times New Roman" pitchFamily="18" charset="0"/>
              </a:rPr>
              <a:t>MALI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746367" y="4534927"/>
            <a:ext cx="777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kern="0" dirty="0" smtClean="0">
                <a:solidFill>
                  <a:schemeClr val="accent6"/>
                </a:solidFill>
                <a:cs typeface="Times New Roman" pitchFamily="18" charset="0"/>
              </a:rPr>
              <a:t>BEN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121917" y="4575887"/>
            <a:ext cx="777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kern="0" dirty="0" smtClean="0">
                <a:solidFill>
                  <a:schemeClr val="accent6"/>
                </a:solidFill>
                <a:cs typeface="Times New Roman" pitchFamily="18" charset="0"/>
              </a:rPr>
              <a:t>BF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588514" y="4534927"/>
            <a:ext cx="777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kern="0" dirty="0" smtClean="0">
                <a:solidFill>
                  <a:schemeClr val="accent6"/>
                </a:solidFill>
                <a:cs typeface="Times New Roman" pitchFamily="18" charset="0"/>
              </a:rPr>
              <a:t>MAU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313739" y="4522988"/>
            <a:ext cx="979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kern="0" dirty="0" smtClean="0">
                <a:solidFill>
                  <a:schemeClr val="accent6"/>
                </a:solidFill>
                <a:cs typeface="Times New Roman" pitchFamily="18" charset="0"/>
              </a:rPr>
              <a:t>NIGER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833445" y="4522988"/>
            <a:ext cx="777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kern="0" dirty="0" smtClean="0">
                <a:solidFill>
                  <a:schemeClr val="accent6"/>
                </a:solidFill>
                <a:cs typeface="Times New Roman" pitchFamily="18" charset="0"/>
              </a:rPr>
              <a:t>MAU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964662" y="4522988"/>
            <a:ext cx="1036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kern="0" dirty="0" smtClean="0">
                <a:solidFill>
                  <a:schemeClr val="accent6"/>
                </a:solidFill>
                <a:cs typeface="Times New Roman" pitchFamily="18" charset="0"/>
              </a:rPr>
              <a:t>NIGERIA</a:t>
            </a:r>
            <a:endParaRPr lang="fr-FR" dirty="0">
              <a:solidFill>
                <a:schemeClr val="accent6"/>
              </a:solidFill>
            </a:endParaRPr>
          </a:p>
        </p:txBody>
      </p:sp>
      <p:cxnSp>
        <p:nvCxnSpPr>
          <p:cNvPr id="86" name="Connecteur droit 85"/>
          <p:cNvCxnSpPr/>
          <p:nvPr/>
        </p:nvCxnSpPr>
        <p:spPr>
          <a:xfrm>
            <a:off x="766718" y="2953265"/>
            <a:ext cx="7728672" cy="24713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18"/>
          <p:cNvCxnSpPr>
            <a:endCxn id="41" idx="0"/>
          </p:cNvCxnSpPr>
          <p:nvPr/>
        </p:nvCxnSpPr>
        <p:spPr>
          <a:xfrm>
            <a:off x="766718" y="2977978"/>
            <a:ext cx="0" cy="48923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9" name="Straight Arrow Connector 18"/>
          <p:cNvCxnSpPr>
            <a:endCxn id="56" idx="0"/>
          </p:cNvCxnSpPr>
          <p:nvPr/>
        </p:nvCxnSpPr>
        <p:spPr>
          <a:xfrm>
            <a:off x="2057660" y="2977978"/>
            <a:ext cx="0" cy="48923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2" name="Straight Arrow Connector 18"/>
          <p:cNvCxnSpPr>
            <a:endCxn id="57" idx="0"/>
          </p:cNvCxnSpPr>
          <p:nvPr/>
        </p:nvCxnSpPr>
        <p:spPr>
          <a:xfrm>
            <a:off x="3348603" y="2977978"/>
            <a:ext cx="0" cy="48923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4" name="Straight Arrow Connector 18"/>
          <p:cNvCxnSpPr>
            <a:endCxn id="58" idx="0"/>
          </p:cNvCxnSpPr>
          <p:nvPr/>
        </p:nvCxnSpPr>
        <p:spPr>
          <a:xfrm>
            <a:off x="4631054" y="2977978"/>
            <a:ext cx="0" cy="490018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7" name="Straight Arrow Connector 18"/>
          <p:cNvCxnSpPr>
            <a:endCxn id="59" idx="0"/>
          </p:cNvCxnSpPr>
          <p:nvPr/>
        </p:nvCxnSpPr>
        <p:spPr>
          <a:xfrm>
            <a:off x="5927723" y="2977978"/>
            <a:ext cx="0" cy="48923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0" name="Straight Arrow Connector 18"/>
          <p:cNvCxnSpPr>
            <a:endCxn id="60" idx="0"/>
          </p:cNvCxnSpPr>
          <p:nvPr/>
        </p:nvCxnSpPr>
        <p:spPr>
          <a:xfrm>
            <a:off x="7195956" y="2977978"/>
            <a:ext cx="0" cy="48923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3" name="Straight Arrow Connector 18"/>
          <p:cNvCxnSpPr>
            <a:endCxn id="61" idx="0"/>
          </p:cNvCxnSpPr>
          <p:nvPr/>
        </p:nvCxnSpPr>
        <p:spPr>
          <a:xfrm>
            <a:off x="8495390" y="2977978"/>
            <a:ext cx="0" cy="476878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7" name="Double flèche verticale 106"/>
          <p:cNvSpPr/>
          <p:nvPr/>
        </p:nvSpPr>
        <p:spPr>
          <a:xfrm>
            <a:off x="4372176" y="2107429"/>
            <a:ext cx="517753" cy="845835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Flèche à trois pointes 107"/>
          <p:cNvSpPr/>
          <p:nvPr/>
        </p:nvSpPr>
        <p:spPr>
          <a:xfrm rot="5400000">
            <a:off x="4684352" y="379704"/>
            <a:ext cx="898780" cy="1462029"/>
          </a:xfrm>
          <a:prstGeom prst="leftRightUpArrow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74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11560" y="260648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sz="2400" dirty="0" smtClean="0"/>
              <a:t>CONSULTATION </a:t>
            </a:r>
            <a:r>
              <a:rPr lang="en-US" sz="2400" dirty="0"/>
              <a:t>MECHANIMS FOR THE </a:t>
            </a:r>
            <a:r>
              <a:rPr lang="en-US" sz="2400" dirty="0" smtClean="0"/>
              <a:t>IULLEMEDEN, ETC. </a:t>
            </a:r>
            <a:endParaRPr lang="en-US" altLang="en-US" sz="24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12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FUNCTIONS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000" dirty="0"/>
              <a:t>FORMULATION OF PLANS AND PROGRAMMES</a:t>
            </a:r>
          </a:p>
          <a:p>
            <a:r>
              <a:rPr lang="en-US" sz="2000" dirty="0"/>
              <a:t>CONDUCTING JOINT STUDIES</a:t>
            </a:r>
          </a:p>
          <a:p>
            <a:r>
              <a:rPr lang="en-US" sz="2000" dirty="0"/>
              <a:t>COLLECTION ANALYSIS AND EXCHANGE OF INFORMATION AND DATA</a:t>
            </a:r>
          </a:p>
          <a:p>
            <a:r>
              <a:rPr lang="en-US" sz="2000" dirty="0"/>
              <a:t>MANAGEMENT OF RISKS</a:t>
            </a:r>
          </a:p>
          <a:p>
            <a:r>
              <a:rPr lang="en-US" sz="2000" dirty="0"/>
              <a:t>HARMONIZATION OF PROCEDURES AND METHODOLOGIES</a:t>
            </a:r>
          </a:p>
          <a:p>
            <a:r>
              <a:rPr lang="en-US" sz="2000" dirty="0"/>
              <a:t>SETTLEMENT OF </a:t>
            </a:r>
            <a:r>
              <a:rPr lang="en-US" sz="2000" dirty="0" smtClean="0"/>
              <a:t>DISPUTES</a:t>
            </a:r>
          </a:p>
          <a:p>
            <a:pPr marL="0" indent="0">
              <a:buNone/>
            </a:pPr>
            <a:r>
              <a:rPr lang="en-US" sz="2400" b="1" dirty="0" smtClean="0"/>
              <a:t>FUNDING</a:t>
            </a:r>
            <a:r>
              <a:rPr lang="en-US" sz="2400" dirty="0" smtClean="0"/>
              <a:t>:</a:t>
            </a:r>
            <a:endParaRPr lang="en-US" sz="2000" b="1" dirty="0"/>
          </a:p>
          <a:p>
            <a:r>
              <a:rPr lang="en-US" sz="2000" dirty="0"/>
              <a:t>ANNUAL CONTRIBUTIONS FROM MEMBER STATES (OPERATIONAL BUDGET)</a:t>
            </a:r>
          </a:p>
          <a:p>
            <a:r>
              <a:rPr lang="en-US" sz="2000" dirty="0"/>
              <a:t>DONATIONS FROM NATIONAL AND INTERNATIONAL INSTITUTIONS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37377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11560" y="260648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sz="2400" dirty="0"/>
              <a:t>JOINT TECHNICAL COMMITTEE FOR THE </a:t>
            </a:r>
            <a:r>
              <a:rPr lang="en-US" sz="2400" dirty="0" smtClean="0"/>
              <a:t>AL</a:t>
            </a:r>
            <a:r>
              <a:rPr lang="en-US" sz="2400" dirty="0"/>
              <a:t>-DISI AQUIFER </a:t>
            </a:r>
            <a:r>
              <a:rPr lang="en-US" sz="2400" dirty="0" smtClean="0"/>
              <a:t> </a:t>
            </a:r>
            <a:endParaRPr lang="en-US" altLang="en-US" sz="24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13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JOINT TECHNICAL COMMITTEE FOR THE AL-SAG/AL-DISI AQUIFER </a:t>
            </a:r>
            <a:r>
              <a:rPr lang="en-US" sz="2800" b="1" dirty="0" smtClean="0"/>
              <a:t> </a:t>
            </a:r>
          </a:p>
          <a:p>
            <a:pPr marL="0" indent="0">
              <a:buNone/>
            </a:pPr>
            <a:r>
              <a:rPr lang="en-US" sz="2400" b="1" dirty="0" smtClean="0"/>
              <a:t>PARTIES</a:t>
            </a:r>
            <a:r>
              <a:rPr lang="en-US" sz="2400" dirty="0" smtClean="0"/>
              <a:t>: JORDAN, SAUDI ARABIA</a:t>
            </a:r>
          </a:p>
          <a:p>
            <a:pPr marL="0" indent="0">
              <a:buNone/>
            </a:pPr>
            <a:r>
              <a:rPr lang="en-US" sz="2400" b="1" dirty="0" smtClean="0"/>
              <a:t>PROVIDED </a:t>
            </a:r>
            <a:r>
              <a:rPr lang="en-US" sz="2400" b="1" dirty="0"/>
              <a:t>FOR </a:t>
            </a:r>
            <a:r>
              <a:rPr lang="en-US" sz="2400" dirty="0"/>
              <a:t>BY </a:t>
            </a:r>
            <a:r>
              <a:rPr lang="en-US" sz="2400" dirty="0" smtClean="0"/>
              <a:t>2015 </a:t>
            </a:r>
            <a:r>
              <a:rPr lang="en-US" sz="2400" dirty="0"/>
              <a:t>AGREEMENT</a:t>
            </a:r>
          </a:p>
          <a:p>
            <a:pPr marL="0" indent="0">
              <a:buNone/>
            </a:pPr>
            <a:r>
              <a:rPr lang="en-US" sz="2400" b="1" dirty="0" smtClean="0"/>
              <a:t>STRUCTURE</a:t>
            </a:r>
            <a:r>
              <a:rPr lang="en-US" sz="2400" dirty="0" smtClean="0"/>
              <a:t>: </a:t>
            </a:r>
          </a:p>
          <a:p>
            <a:r>
              <a:rPr lang="en-US" sz="2400" dirty="0"/>
              <a:t>FIVE REPRESENTATIVES EACH FROM JORDAN AND SAUDI ARABIA</a:t>
            </a:r>
          </a:p>
          <a:p>
            <a:r>
              <a:rPr lang="en-US" sz="2400" dirty="0"/>
              <a:t>MAY HIRE EXPERTS, ADVISERS AND EMPLOY ASSISTANTS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62316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11560" y="260648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sz="2400" dirty="0"/>
              <a:t>JOINT TECHNICAL COMMITTEE FOR THE </a:t>
            </a:r>
            <a:r>
              <a:rPr lang="en-US" sz="2400" dirty="0" smtClean="0"/>
              <a:t>AL</a:t>
            </a:r>
            <a:r>
              <a:rPr lang="en-US" sz="2400" dirty="0"/>
              <a:t>-DISI AQUIFER </a:t>
            </a:r>
            <a:r>
              <a:rPr lang="en-US" sz="2400" dirty="0" smtClean="0"/>
              <a:t> </a:t>
            </a:r>
            <a:endParaRPr lang="en-US" altLang="en-US" sz="24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14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FUNCTIONS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/>
              <a:t>SUPERVISING IMPLEMENTATION OF 2015 AGREEMENT</a:t>
            </a:r>
          </a:p>
          <a:p>
            <a:r>
              <a:rPr lang="en-US" sz="2400" dirty="0"/>
              <a:t>MONITORING LEVEL &amp; QUALITY OF AQUIFER </a:t>
            </a:r>
            <a:r>
              <a:rPr lang="en-US" sz="2400" dirty="0" smtClean="0"/>
              <a:t>WATER</a:t>
            </a:r>
            <a:endParaRPr lang="en-US" sz="2400" dirty="0"/>
          </a:p>
          <a:p>
            <a:r>
              <a:rPr lang="en-US" sz="2400" dirty="0" smtClean="0"/>
              <a:t>MONITORING </a:t>
            </a:r>
            <a:r>
              <a:rPr lang="en-US" sz="2400" dirty="0"/>
              <a:t>GROUNDWATER EXTRACTIONS</a:t>
            </a:r>
          </a:p>
          <a:p>
            <a:r>
              <a:rPr lang="en-US" sz="2400" dirty="0"/>
              <a:t>COLLECTION AND EXCHANGE OF INFORMATION AND DATA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b="1" dirty="0" smtClean="0"/>
              <a:t>FUNDING</a:t>
            </a:r>
            <a:r>
              <a:rPr lang="en-US" sz="2400" dirty="0" smtClean="0"/>
              <a:t>: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NOT MENTIONED IN 2015 AGREEMENT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02852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899592" y="260648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sz="2400" dirty="0"/>
              <a:t>GUARANI AQUIFER COMMISSION</a:t>
            </a:r>
          </a:p>
          <a:p>
            <a:pPr algn="ctr"/>
            <a:r>
              <a:rPr lang="en-US" sz="2400" dirty="0" smtClean="0"/>
              <a:t>  </a:t>
            </a:r>
            <a:endParaRPr lang="en-US" altLang="en-US" sz="24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15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GUARANI AQUIFER COMMISSION</a:t>
            </a:r>
          </a:p>
          <a:p>
            <a:pPr marL="0" indent="0">
              <a:buNone/>
            </a:pPr>
            <a:r>
              <a:rPr lang="en-US" sz="2400" b="1" dirty="0" smtClean="0"/>
              <a:t>PARTIES</a:t>
            </a:r>
            <a:r>
              <a:rPr lang="en-US" sz="2400" dirty="0" smtClean="0"/>
              <a:t>: ARGENTINA, BRAZIL, PARAGUAY, URUGUAY</a:t>
            </a:r>
          </a:p>
          <a:p>
            <a:pPr marL="0" indent="0">
              <a:buNone/>
            </a:pPr>
            <a:r>
              <a:rPr lang="en-US" sz="2400" b="1" dirty="0"/>
              <a:t>PROVIDED FOR </a:t>
            </a:r>
            <a:r>
              <a:rPr lang="en-US" sz="2400" dirty="0"/>
              <a:t>BY 2010 AGREEMENT </a:t>
            </a:r>
            <a:r>
              <a:rPr lang="en-US" sz="2400" dirty="0" smtClean="0"/>
              <a:t>(</a:t>
            </a:r>
            <a:r>
              <a:rPr lang="en-US" sz="2000" dirty="0" smtClean="0"/>
              <a:t>RATIFIED BY TWO COUNTRIES SO FAR, NOT </a:t>
            </a:r>
            <a:r>
              <a:rPr lang="en-US" sz="2000" dirty="0"/>
              <a:t>IN FORCE YET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b="1" dirty="0" smtClean="0"/>
              <a:t>STRUCTURE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>
              <a:buNone/>
            </a:pPr>
            <a:r>
              <a:rPr lang="en-US" sz="2000" dirty="0"/>
              <a:t>NOT MENTIONED IN THE 2010 AGREEMENT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b="1" dirty="0" smtClean="0"/>
              <a:t>FUNCTIONS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000" dirty="0"/>
              <a:t>COORDINATION OF COOPERATION FOR THE IMPLEMENTATION OF THE PRINCIPLES AND OBJECTIVES OF THE 2015 </a:t>
            </a:r>
            <a:r>
              <a:rPr lang="en-US" sz="2000" dirty="0" smtClean="0"/>
              <a:t>AGREEMENT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FUNDING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>
              <a:buNone/>
            </a:pPr>
            <a:r>
              <a:rPr lang="en-US" sz="2000" dirty="0"/>
              <a:t>NOT MENTIONED IN THE 2015 AGREEMENT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914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11560" y="260648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sz="2400" dirty="0" smtClean="0"/>
              <a:t>GENEVESE AQUIFER COMMISSION  </a:t>
            </a:r>
            <a:endParaRPr lang="en-US" altLang="en-US" sz="24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16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GENEVESE AQUIFER COMMISSION</a:t>
            </a:r>
          </a:p>
          <a:p>
            <a:pPr marL="0" indent="0">
              <a:buNone/>
            </a:pPr>
            <a:r>
              <a:rPr lang="en-US" sz="2400" b="1" dirty="0" smtClean="0"/>
              <a:t>PARTIES</a:t>
            </a:r>
            <a:r>
              <a:rPr lang="en-US" sz="2400" dirty="0" smtClean="0"/>
              <a:t>: FRANCE, SWITZERLAND</a:t>
            </a:r>
          </a:p>
          <a:p>
            <a:pPr marL="0" indent="0">
              <a:buNone/>
            </a:pPr>
            <a:r>
              <a:rPr lang="en-US" sz="2400" b="1" dirty="0"/>
              <a:t>ESTABLISHED </a:t>
            </a:r>
            <a:r>
              <a:rPr lang="en-US" sz="2400" dirty="0"/>
              <a:t>UNDER 1978 AGREEMENT – RE-NEGOTIATED IN </a:t>
            </a:r>
            <a:r>
              <a:rPr lang="en-US" sz="2400" dirty="0" smtClean="0"/>
              <a:t>2007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STRUCTURE</a:t>
            </a:r>
            <a:r>
              <a:rPr lang="en-US" sz="2400" dirty="0" smtClean="0"/>
              <a:t>: </a:t>
            </a:r>
          </a:p>
          <a:p>
            <a:r>
              <a:rPr lang="en-US" sz="2400" dirty="0"/>
              <a:t>THREE MEMBERS EACH FROM THE FRENCH AND THE SWISS SIDE</a:t>
            </a:r>
          </a:p>
          <a:p>
            <a:r>
              <a:rPr lang="en-US" sz="2400" dirty="0"/>
              <a:t>SECRETARIAT SERVICES PROVIDED BY GENEVA CANTON AQUIFER SERVICE AND FRENCH ANNEMASSE REGIONAL GOVERNMENT </a:t>
            </a:r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71331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11560" y="260648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sz="2400" dirty="0" smtClean="0"/>
              <a:t>GENEVESE AQUIFER COMMISSION  </a:t>
            </a:r>
            <a:endParaRPr lang="en-US" altLang="en-US" sz="24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17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FUNCTIONS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000" dirty="0"/>
              <a:t>DRAWING UP YEARLY GROUNDWATER UTILIZATION PLANS</a:t>
            </a:r>
          </a:p>
          <a:p>
            <a:r>
              <a:rPr lang="en-US" sz="2000" dirty="0"/>
              <a:t>RECOMMENDING POLLUTION CONTROL </a:t>
            </a:r>
            <a:r>
              <a:rPr lang="en-US" sz="2000" dirty="0" smtClean="0"/>
              <a:t>MEASURES</a:t>
            </a:r>
            <a:endParaRPr lang="en-US" sz="2000" dirty="0"/>
          </a:p>
          <a:p>
            <a:r>
              <a:rPr lang="en-US" sz="2000" dirty="0"/>
              <a:t>ADVISING ON EXTRACTION PROJECTS, INCLUDING MODIFICATION OF EXISTING PROJECTS</a:t>
            </a:r>
          </a:p>
          <a:p>
            <a:r>
              <a:rPr lang="en-US" sz="2000" dirty="0"/>
              <a:t>AUDITING OF CONSTRUCTION AND O&amp;M COSTS </a:t>
            </a:r>
            <a:r>
              <a:rPr lang="en-US" sz="2000" dirty="0" smtClean="0"/>
              <a:t>(FOR </a:t>
            </a:r>
            <a:r>
              <a:rPr lang="en-US" sz="2000" dirty="0"/>
              <a:t>COST-</a:t>
            </a:r>
            <a:r>
              <a:rPr lang="en-US" sz="2000" dirty="0" smtClean="0"/>
              <a:t>SHARING)</a:t>
            </a:r>
            <a:endParaRPr lang="en-US" sz="2000" dirty="0"/>
          </a:p>
          <a:p>
            <a:r>
              <a:rPr lang="en-US" sz="2000" dirty="0"/>
              <a:t>INVENTORY OF GROUNDWATER RECHARGE EQUIPMENT &amp; EXTRACTION WORKS</a:t>
            </a:r>
          </a:p>
          <a:p>
            <a:r>
              <a:rPr lang="en-US" sz="2000" dirty="0"/>
              <a:t>RECORD-KEEPING OF EXTRACTED VOLUMES AND OF WATER </a:t>
            </a:r>
            <a:r>
              <a:rPr lang="en-US" sz="2000" dirty="0" smtClean="0"/>
              <a:t>LEVELS</a:t>
            </a:r>
            <a:endParaRPr lang="en-US" sz="2000" dirty="0"/>
          </a:p>
          <a:p>
            <a:r>
              <a:rPr lang="en-US" sz="2000" dirty="0"/>
              <a:t>OVERSIGHT OF CONSTRUCTION OF NEW </a:t>
            </a:r>
            <a:r>
              <a:rPr lang="en-US" sz="2000" dirty="0" smtClean="0"/>
              <a:t>EQUIPMENT</a:t>
            </a:r>
            <a:endParaRPr lang="en-US" sz="2000" dirty="0"/>
          </a:p>
          <a:p>
            <a:r>
              <a:rPr lang="en-US" sz="2000" dirty="0"/>
              <a:t>SETTLEMENT OF DISPUTES (ARBITRATION</a:t>
            </a:r>
            <a:r>
              <a:rPr lang="en-US" sz="2000" dirty="0" smtClean="0"/>
              <a:t>)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FUNDING</a:t>
            </a:r>
            <a:r>
              <a:rPr lang="en-US" sz="2400" dirty="0" smtClean="0"/>
              <a:t>:</a:t>
            </a:r>
            <a:endParaRPr lang="en-US" sz="2400" b="1" dirty="0"/>
          </a:p>
          <a:p>
            <a:pPr marL="0" indent="0">
              <a:buNone/>
            </a:pPr>
            <a:r>
              <a:rPr lang="en-US" sz="2000" dirty="0"/>
              <a:t>EACH PARTY BEARS THE EXPENSES OF ITS OWN SIDE OF THE COMMISSION 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0762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11560" y="260648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4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CONTEXT: THE UN DRAFT ARTICLES</a:t>
            </a:r>
            <a:endParaRPr lang="en-US" altLang="en-US" sz="24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2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b="1" dirty="0" smtClean="0"/>
              <a:t>DRAFT ARTICLES ON THE LAW OF TRANSBOUNDARY AQUIFERS</a:t>
            </a:r>
            <a:r>
              <a:rPr lang="en-US" sz="2800" dirty="0" smtClean="0"/>
              <a:t> (UNGA RES.63/124 OF 2008) PROVIDE THAT “STATES SHOULD ESTABLISH JOINT MECHANISMS OF COOPERATION” (ARTICLE 7)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 FEW EXISTING MULTI-COUNTRY ARRANGEMENTS FOR TRANSBOUNDARY AQUIFER GOVERNANCE SUBSTANTIATE THE ABOVE (CONDITIONAL) OBLIGATION</a:t>
            </a:r>
            <a:r>
              <a:rPr lang="en-US" sz="2800" dirty="0"/>
              <a:t> </a:t>
            </a:r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47713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11560" y="260648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4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CONSULTATION MECHANISM FOR THE NWSAS</a:t>
            </a:r>
            <a:endParaRPr lang="en-US" altLang="en-US" sz="24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3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CONSULTATION MECHANISM FOR THE NORTH-WESTERN SAHARA AQUIFER SYSTEM (NWSAS-SASS)</a:t>
            </a:r>
          </a:p>
          <a:p>
            <a:pPr marL="0" indent="0">
              <a:buNone/>
            </a:pPr>
            <a:r>
              <a:rPr lang="en-US" sz="2400" b="1" dirty="0" smtClean="0"/>
              <a:t>PARTIES</a:t>
            </a:r>
            <a:r>
              <a:rPr lang="en-US" sz="2400" dirty="0" smtClean="0"/>
              <a:t>: ALGERIA, LIBYA, TUNISIA</a:t>
            </a:r>
          </a:p>
          <a:p>
            <a:pPr marL="0" indent="0">
              <a:buNone/>
            </a:pPr>
            <a:r>
              <a:rPr lang="en-US" sz="2400" b="1" dirty="0" smtClean="0"/>
              <a:t>ESTABLISHED</a:t>
            </a:r>
            <a:r>
              <a:rPr lang="en-US" sz="2400" dirty="0" smtClean="0"/>
              <a:t> IN TWO PHASES (2002 AND 2008 MOUs)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FUNCTIONS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000" dirty="0" smtClean="0"/>
              <a:t>COLLECTION </a:t>
            </a:r>
            <a:r>
              <a:rPr lang="en-US" sz="2000" dirty="0"/>
              <a:t>ANALYSIS AND DISSEMINATION OF INFORMATION AND </a:t>
            </a:r>
            <a:r>
              <a:rPr lang="en-US" sz="2000" dirty="0" smtClean="0"/>
              <a:t>DATA</a:t>
            </a:r>
          </a:p>
          <a:p>
            <a:r>
              <a:rPr lang="en-US" sz="2000" dirty="0" smtClean="0"/>
              <a:t>AQUIFER MODELLING</a:t>
            </a:r>
          </a:p>
          <a:p>
            <a:r>
              <a:rPr lang="en-US" sz="2000" dirty="0"/>
              <a:t>PROMOTING AND EXECUTING STUDIES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0060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11560" y="260648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400" dirty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CONSULTATION MECHANISM FOR THE NWSAS</a:t>
            </a:r>
            <a:endParaRPr lang="en-US" altLang="en-US" sz="2400" dirty="0"/>
          </a:p>
          <a:p>
            <a:pPr algn="ctr"/>
            <a:endParaRPr lang="en-US" altLang="en-US" sz="2400" b="1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4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FUNDING</a:t>
            </a:r>
            <a:r>
              <a:rPr lang="en-US" sz="2400" dirty="0"/>
              <a:t>: 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EQUAL CONTRIBUTIONS FROM THE MEMBER STATES</a:t>
            </a: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smtClean="0"/>
              <a:t>STRUCTURE</a:t>
            </a:r>
            <a:r>
              <a:rPr lang="en-US" sz="2400" dirty="0" smtClean="0"/>
              <a:t>: SEE DIAGRAMS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51378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687063" y="187807"/>
            <a:ext cx="8204239" cy="6425765"/>
            <a:chOff x="487137" y="225907"/>
            <a:chExt cx="8204239" cy="6425765"/>
          </a:xfrm>
        </p:grpSpPr>
        <p:sp>
          <p:nvSpPr>
            <p:cNvPr id="26" name="Rounded Rectangle 4"/>
            <p:cNvSpPr>
              <a:spLocks noChangeArrowheads="1"/>
            </p:cNvSpPr>
            <p:nvPr/>
          </p:nvSpPr>
          <p:spPr bwMode="auto">
            <a:xfrm>
              <a:off x="3693622" y="5822997"/>
              <a:ext cx="1682750" cy="82867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 pitchFamily="34" charset="0"/>
                  <a:cs typeface="Times New Roman" pitchFamily="18" charset="0"/>
                </a:rPr>
                <a:t>COORDNATION UNIT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600" b="1" kern="0" dirty="0">
                  <a:solidFill>
                    <a:prstClr val="white"/>
                  </a:solidFill>
                  <a:ea typeface="Calibri" pitchFamily="34" charset="0"/>
                  <a:cs typeface="Times New Roman" pitchFamily="18" charset="0"/>
                </a:rPr>
                <a:t>(</a:t>
              </a:r>
              <a:r>
                <a:rPr lang="fr-FR" altLang="fr-FR" sz="1600" b="1" kern="0" dirty="0" smtClean="0">
                  <a:solidFill>
                    <a:prstClr val="white"/>
                  </a:solidFill>
                  <a:ea typeface="Calibri" pitchFamily="34" charset="0"/>
                  <a:cs typeface="Times New Roman" pitchFamily="18" charset="0"/>
                </a:rPr>
                <a:t>OSS)</a:t>
              </a:r>
              <a:endParaRPr kumimoji="0" lang="fr-FR" alt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Isosceles Triangle 6"/>
            <p:cNvSpPr>
              <a:spLocks noChangeArrowheads="1"/>
            </p:cNvSpPr>
            <p:nvPr/>
          </p:nvSpPr>
          <p:spPr bwMode="auto">
            <a:xfrm>
              <a:off x="3276022" y="3258727"/>
              <a:ext cx="2503907" cy="1913201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  <a:lin ang="16200000"/>
            </a:gradFill>
            <a:ln>
              <a:noFill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 pitchFamily="34" charset="0"/>
                  <a:cs typeface="Times New Roman" pitchFamily="18" charset="0"/>
                </a:rPr>
                <a:t>STEERING COMMITTEE</a:t>
              </a:r>
              <a:endParaRPr kumimoji="0" lang="fr-FR" alt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ounded Rectangle 7"/>
            <p:cNvSpPr>
              <a:spLocks noChangeArrowheads="1"/>
            </p:cNvSpPr>
            <p:nvPr/>
          </p:nvSpPr>
          <p:spPr bwMode="auto">
            <a:xfrm>
              <a:off x="6907819" y="3641446"/>
              <a:ext cx="1682750" cy="1052513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25400">
              <a:solidFill>
                <a:srgbClr val="4E612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 pitchFamily="34" charset="0"/>
                  <a:cs typeface="Times New Roman" pitchFamily="18" charset="0"/>
                </a:rPr>
                <a:t>FOCAL POINT</a:t>
              </a:r>
              <a:endParaRPr kumimoji="0" lang="en-US" alt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 pitchFamily="34" charset="0"/>
                  <a:cs typeface="Times New Roman" pitchFamily="18" charset="0"/>
                </a:rPr>
                <a:t>TUNISIA</a:t>
              </a:r>
              <a:endParaRPr kumimoji="0" lang="en-US" alt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 pitchFamily="34" charset="0"/>
                  <a:cs typeface="Times New Roman" pitchFamily="18" charset="0"/>
                </a:rPr>
                <a:t>(DGRE)</a:t>
              </a:r>
              <a:endParaRPr kumimoji="0" lang="en-US" alt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ounded Rectangle 9"/>
            <p:cNvSpPr>
              <a:spLocks noChangeArrowheads="1"/>
            </p:cNvSpPr>
            <p:nvPr/>
          </p:nvSpPr>
          <p:spPr bwMode="auto">
            <a:xfrm>
              <a:off x="588738" y="3641446"/>
              <a:ext cx="1681163" cy="1052513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25400">
              <a:solidFill>
                <a:srgbClr val="4E612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 pitchFamily="34" charset="0"/>
                  <a:cs typeface="Times New Roman" pitchFamily="18" charset="0"/>
                </a:rPr>
                <a:t>FOCAL POINT</a:t>
              </a:r>
              <a:endParaRPr kumimoji="0" lang="fr-FR" alt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 pitchFamily="34" charset="0"/>
                  <a:cs typeface="Times New Roman" pitchFamily="18" charset="0"/>
                </a:rPr>
                <a:t>LIBYA</a:t>
              </a:r>
              <a:endParaRPr kumimoji="0" lang="fr-FR" alt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 pitchFamily="34" charset="0"/>
                  <a:cs typeface="Times New Roman" pitchFamily="18" charset="0"/>
                </a:rPr>
                <a:t>(GWA)</a:t>
              </a:r>
              <a:endParaRPr kumimoji="0" lang="fr-FR" alt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487137" y="2117818"/>
              <a:ext cx="1884363" cy="974407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 pitchFamily="34" charset="0"/>
                  <a:cs typeface="Times New Roman" pitchFamily="18" charset="0"/>
                </a:rPr>
                <a:t>RESEARCH</a:t>
              </a:r>
              <a:endParaRPr kumimoji="0" lang="fr-FR" alt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 pitchFamily="34" charset="0"/>
                  <a:cs typeface="Times New Roman" pitchFamily="18" charset="0"/>
                </a:rPr>
                <a:t>INSTITUTIONS</a:t>
              </a:r>
              <a:endParaRPr kumimoji="0" lang="fr-FR" alt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Straight Arrow Connector 18"/>
            <p:cNvCxnSpPr/>
            <p:nvPr/>
          </p:nvCxnSpPr>
          <p:spPr>
            <a:xfrm>
              <a:off x="7749194" y="3221103"/>
              <a:ext cx="0" cy="361315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8" name="Straight Arrow Connector 19"/>
            <p:cNvCxnSpPr/>
            <p:nvPr/>
          </p:nvCxnSpPr>
          <p:spPr>
            <a:xfrm>
              <a:off x="1408550" y="3151253"/>
              <a:ext cx="0" cy="431165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1" name="Rounded Rectangle 10"/>
            <p:cNvSpPr/>
            <p:nvPr/>
          </p:nvSpPr>
          <p:spPr>
            <a:xfrm>
              <a:off x="3594879" y="1571631"/>
              <a:ext cx="1880235" cy="91440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 pitchFamily="34" charset="0"/>
                  <a:cs typeface="Times New Roman" pitchFamily="18" charset="0"/>
                </a:rPr>
                <a:t>FOCAL POINT</a:t>
              </a:r>
              <a:endParaRPr kumimoji="0" lang="en-US" alt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 pitchFamily="34" charset="0"/>
                  <a:cs typeface="Times New Roman" pitchFamily="18" charset="0"/>
                </a:rPr>
                <a:t>ALGERIA 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 pitchFamily="34" charset="0"/>
                  <a:cs typeface="Times New Roman" pitchFamily="18" charset="0"/>
                </a:rPr>
                <a:t>(ANRH)</a:t>
              </a:r>
              <a:endParaRPr kumimoji="0" lang="en-US" alt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42" name="Oval 11"/>
            <p:cNvSpPr>
              <a:spLocks noChangeArrowheads="1"/>
            </p:cNvSpPr>
            <p:nvPr/>
          </p:nvSpPr>
          <p:spPr bwMode="auto">
            <a:xfrm>
              <a:off x="3585106" y="225907"/>
              <a:ext cx="1884363" cy="974407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 pitchFamily="34" charset="0"/>
                  <a:cs typeface="Times New Roman" pitchFamily="18" charset="0"/>
                </a:rPr>
                <a:t>RESEARCH</a:t>
              </a:r>
              <a:endParaRPr kumimoji="0" lang="fr-FR" alt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 pitchFamily="34" charset="0"/>
                  <a:cs typeface="Times New Roman" pitchFamily="18" charset="0"/>
                </a:rPr>
                <a:t>INSTITUTIONS</a:t>
              </a:r>
              <a:endParaRPr kumimoji="0" lang="fr-FR" alt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6807013" y="2176846"/>
              <a:ext cx="1884363" cy="974407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 pitchFamily="34" charset="0"/>
                  <a:cs typeface="Times New Roman" pitchFamily="18" charset="0"/>
                </a:rPr>
                <a:t>RESEARCH</a:t>
              </a:r>
              <a:endParaRPr kumimoji="0" lang="fr-FR" alt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 pitchFamily="34" charset="0"/>
                  <a:cs typeface="Times New Roman" pitchFamily="18" charset="0"/>
                </a:rPr>
                <a:t>INSTITUTIONS</a:t>
              </a:r>
              <a:endParaRPr kumimoji="0" lang="fr-FR" alt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5" name="Straight Arrow Connector 18"/>
          <p:cNvCxnSpPr/>
          <p:nvPr/>
        </p:nvCxnSpPr>
        <p:spPr>
          <a:xfrm>
            <a:off x="4728396" y="1124591"/>
            <a:ext cx="0" cy="361315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" name="Connecteur droit avec flèche 46"/>
          <p:cNvCxnSpPr/>
          <p:nvPr/>
        </p:nvCxnSpPr>
        <p:spPr>
          <a:xfrm>
            <a:off x="4720687" y="2478439"/>
            <a:ext cx="1" cy="67305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2571426" y="4129602"/>
            <a:ext cx="1128704" cy="27094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H="1">
            <a:off x="5669395" y="4057650"/>
            <a:ext cx="1255281" cy="3429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èche vers le bas 59"/>
          <p:cNvSpPr/>
          <p:nvPr/>
        </p:nvSpPr>
        <p:spPr>
          <a:xfrm>
            <a:off x="4461298" y="5181784"/>
            <a:ext cx="533400" cy="555156"/>
          </a:xfrm>
          <a:prstGeom prst="downArrow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-786968" y="1349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b="1" kern="0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TECHNICAL LEVEL</a:t>
            </a:r>
            <a:endParaRPr lang="fr-FR" altLang="fr-FR" kern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7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-786968" y="1349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b="1" kern="0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INSTITUTIONAL LEVEL</a:t>
            </a:r>
            <a:endParaRPr lang="fr-FR" altLang="fr-FR" kern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4"/>
          <p:cNvSpPr>
            <a:spLocks noChangeArrowheads="1"/>
          </p:cNvSpPr>
          <p:nvPr/>
        </p:nvSpPr>
        <p:spPr bwMode="auto">
          <a:xfrm>
            <a:off x="3093998" y="2426493"/>
            <a:ext cx="2467407" cy="1219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PERMANENT TECHNICAL COMMITTEE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600" b="1" kern="0" noProof="0" dirty="0" smtClean="0">
                <a:solidFill>
                  <a:prstClr val="white"/>
                </a:solidFill>
                <a:cs typeface="Times New Roman" pitchFamily="18" charset="0"/>
              </a:rPr>
              <a:t>(ANRH, GWA, DGRE)</a:t>
            </a:r>
            <a:endParaRPr kumimoji="0" lang="fr-FR" altLang="fr-FR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0" name="Rounded Rectangle 7"/>
          <p:cNvSpPr>
            <a:spLocks noChangeArrowheads="1"/>
          </p:cNvSpPr>
          <p:nvPr/>
        </p:nvSpPr>
        <p:spPr bwMode="auto">
          <a:xfrm>
            <a:off x="6079850" y="2509837"/>
            <a:ext cx="1682750" cy="1052513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NATIONAL</a:t>
            </a:r>
            <a:r>
              <a:rPr kumimoji="0" lang="en-US" altLang="fr-FR" sz="1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COMMITTEES</a:t>
            </a:r>
            <a:endParaRPr kumimoji="0" lang="en-US" altLang="fr-F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Rounded Rectangle 7"/>
          <p:cNvSpPr>
            <a:spLocks noChangeArrowheads="1"/>
          </p:cNvSpPr>
          <p:nvPr/>
        </p:nvSpPr>
        <p:spPr bwMode="auto">
          <a:xfrm>
            <a:off x="6921225" y="3562350"/>
            <a:ext cx="1241150" cy="4381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ALGERIA</a:t>
            </a:r>
            <a:endParaRPr kumimoji="0" lang="en-US" altLang="fr-F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ounded Rectangle 7"/>
          <p:cNvSpPr>
            <a:spLocks noChangeArrowheads="1"/>
          </p:cNvSpPr>
          <p:nvPr/>
        </p:nvSpPr>
        <p:spPr bwMode="auto">
          <a:xfrm>
            <a:off x="7142025" y="4000500"/>
            <a:ext cx="1241150" cy="4381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LIBYA</a:t>
            </a:r>
            <a:endParaRPr kumimoji="0" lang="en-US" altLang="fr-F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ounded Rectangle 7"/>
          <p:cNvSpPr>
            <a:spLocks noChangeArrowheads="1"/>
          </p:cNvSpPr>
          <p:nvPr/>
        </p:nvSpPr>
        <p:spPr bwMode="auto">
          <a:xfrm>
            <a:off x="7362825" y="4438650"/>
            <a:ext cx="1241150" cy="4381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TUNISIA</a:t>
            </a:r>
            <a:endParaRPr kumimoji="0" lang="en-US" altLang="fr-F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ounded Rectangle 4"/>
          <p:cNvSpPr>
            <a:spLocks noChangeArrowheads="1"/>
          </p:cNvSpPr>
          <p:nvPr/>
        </p:nvSpPr>
        <p:spPr bwMode="auto">
          <a:xfrm>
            <a:off x="3093998" y="4383882"/>
            <a:ext cx="2467407" cy="121920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COORDINATION UNIT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600" b="1" kern="0" dirty="0" smtClean="0">
                <a:solidFill>
                  <a:prstClr val="white"/>
                </a:solidFill>
                <a:cs typeface="Times New Roman" pitchFamily="18" charset="0"/>
              </a:rPr>
              <a:t>(OSS)</a:t>
            </a:r>
            <a:endParaRPr kumimoji="0" lang="fr-FR" alt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7" name="Rounded Rectangle 4"/>
          <p:cNvSpPr>
            <a:spLocks noChangeArrowheads="1"/>
          </p:cNvSpPr>
          <p:nvPr/>
        </p:nvSpPr>
        <p:spPr bwMode="auto">
          <a:xfrm>
            <a:off x="170078" y="4383882"/>
            <a:ext cx="2467407" cy="121920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AD HOC WORKING GROUPS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2" name="Rounded Rectangle 7"/>
          <p:cNvSpPr>
            <a:spLocks noChangeArrowheads="1"/>
          </p:cNvSpPr>
          <p:nvPr/>
        </p:nvSpPr>
        <p:spPr bwMode="auto">
          <a:xfrm>
            <a:off x="2770363" y="709612"/>
            <a:ext cx="3114675" cy="1052513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COUNCIL OF WATER MINISTERS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600" b="1" baseline="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(ALGERIA,</a:t>
            </a:r>
            <a:r>
              <a:rPr lang="en-US" altLang="fr-FR" sz="16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LIBYA, TUNISIA)</a:t>
            </a:r>
            <a:endParaRPr kumimoji="0" lang="en-US" altLang="fr-F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4327699" y="1757781"/>
            <a:ext cx="1" cy="67305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4327698" y="3663972"/>
            <a:ext cx="1" cy="67305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20"/>
          <p:cNvCxnSpPr/>
          <p:nvPr/>
        </p:nvCxnSpPr>
        <p:spPr>
          <a:xfrm>
            <a:off x="2637485" y="4993482"/>
            <a:ext cx="489382" cy="0"/>
          </a:xfrm>
          <a:prstGeom prst="straightConnector1">
            <a:avLst/>
          </a:prstGeom>
          <a:ln w="15875">
            <a:solidFill>
              <a:srgbClr val="0070C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20"/>
          <p:cNvCxnSpPr/>
          <p:nvPr/>
        </p:nvCxnSpPr>
        <p:spPr>
          <a:xfrm>
            <a:off x="5588823" y="3038475"/>
            <a:ext cx="489382" cy="0"/>
          </a:xfrm>
          <a:prstGeom prst="straightConnector1">
            <a:avLst/>
          </a:prstGeom>
          <a:ln w="15875">
            <a:solidFill>
              <a:srgbClr val="0070C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en angle 7"/>
          <p:cNvCxnSpPr>
            <a:stCxn id="19" idx="1"/>
          </p:cNvCxnSpPr>
          <p:nvPr/>
        </p:nvCxnSpPr>
        <p:spPr>
          <a:xfrm rot="10800000" flipV="1">
            <a:off x="1285876" y="3036092"/>
            <a:ext cx="1808123" cy="1347789"/>
          </a:xfrm>
          <a:prstGeom prst="bentConnector3">
            <a:avLst>
              <a:gd name="adj1" fmla="val 100045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ngle 13"/>
          <p:cNvCxnSpPr>
            <a:stCxn id="25" idx="3"/>
          </p:cNvCxnSpPr>
          <p:nvPr/>
        </p:nvCxnSpPr>
        <p:spPr>
          <a:xfrm flipV="1">
            <a:off x="5561405" y="3645693"/>
            <a:ext cx="1048945" cy="1347789"/>
          </a:xfrm>
          <a:prstGeom prst="bentConnector2">
            <a:avLst/>
          </a:prstGeom>
          <a:ln w="1905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6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11560" y="260648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4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JOINT AUTHORITY FOR </a:t>
            </a:r>
            <a:r>
              <a:rPr lang="en-US" altLang="en-US" sz="24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NUBIAN SANDSTONE AQUIFER</a:t>
            </a:r>
            <a:endParaRPr lang="en-US" altLang="en-US" sz="24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7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JOINT AUTHORITY FOR THE </a:t>
            </a:r>
            <a:r>
              <a:rPr lang="en-US" sz="2800" b="1" dirty="0"/>
              <a:t>STUDY AND DEVELOPMENT OF THE NUBIAN SANDSTONE AQUIFER SYSTEM (NSAS</a:t>
            </a:r>
            <a:r>
              <a:rPr lang="en-US" sz="2800" b="1" dirty="0" smtClean="0"/>
              <a:t>)</a:t>
            </a:r>
          </a:p>
          <a:p>
            <a:pPr marL="0" indent="0">
              <a:buNone/>
            </a:pPr>
            <a:r>
              <a:rPr lang="en-US" sz="2400" b="1" dirty="0" smtClean="0"/>
              <a:t>PARTIES</a:t>
            </a:r>
            <a:r>
              <a:rPr lang="en-US" sz="2400" dirty="0" smtClean="0"/>
              <a:t>: CHAD, LIBYA, EGYPT, SUDAN </a:t>
            </a:r>
          </a:p>
          <a:p>
            <a:pPr marL="0" indent="0">
              <a:buNone/>
            </a:pPr>
            <a:r>
              <a:rPr lang="en-US" sz="2400" b="1" dirty="0" smtClean="0"/>
              <a:t>ESTABLISHED</a:t>
            </a:r>
            <a:r>
              <a:rPr lang="en-US" sz="2400" dirty="0" smtClean="0"/>
              <a:t> </a:t>
            </a:r>
            <a:r>
              <a:rPr lang="en-US" sz="2400" dirty="0"/>
              <a:t>UNDER 1992 </a:t>
            </a:r>
            <a:r>
              <a:rPr lang="en-US" sz="2400" dirty="0" smtClean="0"/>
              <a:t>AGREEMENT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FUNCTIONS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000" dirty="0"/>
              <a:t>PREPARING AND EXECUTING STUDIES</a:t>
            </a:r>
          </a:p>
          <a:p>
            <a:r>
              <a:rPr lang="en-US" sz="2000" dirty="0"/>
              <a:t>COLLECTION ANALYSIS AND DISSEMINATION OF INFORMATION AND DATA</a:t>
            </a:r>
          </a:p>
          <a:p>
            <a:r>
              <a:rPr lang="en-US" sz="2000" dirty="0"/>
              <a:t>DEVELOPMENT AND EXECUTION OF A COMMON POLICY AND PLANS FOR GROUNDWATER DEVELOPMENT &amp; USE</a:t>
            </a:r>
          </a:p>
          <a:p>
            <a:r>
              <a:rPr lang="en-US" sz="2000" dirty="0"/>
              <a:t>FOSTERING COOPERATION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11560" y="260648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4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JOINT AUTHORITY FOR NUBIAN SANDSTONE AQUIFER</a:t>
            </a:r>
            <a:endParaRPr lang="en-US" altLang="en-US" sz="24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8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FUNDING</a:t>
            </a:r>
            <a:r>
              <a:rPr lang="en-US" sz="2400" dirty="0"/>
              <a:t>: </a:t>
            </a:r>
          </a:p>
          <a:p>
            <a:r>
              <a:rPr lang="en-US" sz="2400" dirty="0"/>
              <a:t>ANNUAL CONTRIBUTIONS FROM MEMBER STATES</a:t>
            </a:r>
          </a:p>
          <a:p>
            <a:r>
              <a:rPr lang="en-US" sz="2400" dirty="0"/>
              <a:t>DONATIONS FROM NATIONAL AND INTERNATIONAL </a:t>
            </a:r>
            <a:r>
              <a:rPr lang="en-US" sz="2400" dirty="0" smtClean="0"/>
              <a:t>INSTITUTIONS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smtClean="0"/>
              <a:t>STRUCTURE</a:t>
            </a:r>
            <a:r>
              <a:rPr lang="en-US" sz="2400" dirty="0" smtClean="0"/>
              <a:t>: SEE DIAGRAM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14321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-786968" y="1349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b="1" kern="0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NSAS</a:t>
            </a:r>
            <a:endParaRPr lang="fr-FR" altLang="fr-FR" kern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4"/>
          <p:cNvSpPr>
            <a:spLocks noChangeArrowheads="1"/>
          </p:cNvSpPr>
          <p:nvPr/>
        </p:nvSpPr>
        <p:spPr bwMode="auto">
          <a:xfrm>
            <a:off x="3809902" y="147974"/>
            <a:ext cx="1958187" cy="50238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JOINT AUTHORITY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600" b="1" kern="0" dirty="0" smtClean="0">
                <a:solidFill>
                  <a:prstClr val="white"/>
                </a:solidFill>
                <a:cs typeface="Times New Roman" pitchFamily="18" charset="0"/>
              </a:rPr>
              <a:t>(JASAD-NSAS)</a:t>
            </a:r>
            <a:endParaRPr kumimoji="0" lang="fr-FR" altLang="fr-FR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42" name="Rounded Rectangle 4"/>
          <p:cNvSpPr>
            <a:spLocks noChangeArrowheads="1"/>
          </p:cNvSpPr>
          <p:nvPr/>
        </p:nvSpPr>
        <p:spPr bwMode="auto">
          <a:xfrm>
            <a:off x="3436612" y="1908238"/>
            <a:ext cx="2704768" cy="50238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JOINT AUTHORITY</a:t>
            </a:r>
            <a:r>
              <a:rPr kumimoji="0" lang="fr-FR" altLang="fr-FR" sz="16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altLang="fr-FR" sz="1600" b="1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HQs</a:t>
            </a:r>
            <a:endParaRPr kumimoji="0" lang="fr-FR" altLang="fr-FR" sz="1600" b="1" i="0" u="none" strike="noStrike" kern="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600" b="1" kern="0" baseline="0" dirty="0" smtClean="0">
                <a:solidFill>
                  <a:prstClr val="white"/>
                </a:solidFill>
                <a:cs typeface="Times New Roman" pitchFamily="18" charset="0"/>
              </a:rPr>
              <a:t>(Tripoli – </a:t>
            </a:r>
            <a:r>
              <a:rPr lang="fr-FR" altLang="fr-FR" sz="1600" b="1" kern="0" baseline="0" dirty="0" err="1" smtClean="0">
                <a:solidFill>
                  <a:prstClr val="white"/>
                </a:solidFill>
                <a:cs typeface="Times New Roman" pitchFamily="18" charset="0"/>
              </a:rPr>
              <a:t>Libya</a:t>
            </a:r>
            <a:r>
              <a:rPr lang="fr-FR" altLang="fr-FR" sz="1600" b="1" kern="0" baseline="0" dirty="0" smtClean="0">
                <a:solidFill>
                  <a:prstClr val="white"/>
                </a:solidFill>
                <a:cs typeface="Times New Roman" pitchFamily="18" charset="0"/>
              </a:rPr>
              <a:t>)</a:t>
            </a:r>
            <a:r>
              <a:rPr kumimoji="0" lang="fr-FR" alt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itchFamily="34" charset="0"/>
              </a:rPr>
              <a:t> </a:t>
            </a:r>
          </a:p>
        </p:txBody>
      </p:sp>
      <p:sp>
        <p:nvSpPr>
          <p:cNvPr id="43" name="Rounded Rectangle 7"/>
          <p:cNvSpPr>
            <a:spLocks noChangeArrowheads="1"/>
          </p:cNvSpPr>
          <p:nvPr/>
        </p:nvSpPr>
        <p:spPr bwMode="auto">
          <a:xfrm>
            <a:off x="2891806" y="4798218"/>
            <a:ext cx="3756454" cy="614363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JOINT</a:t>
            </a:r>
            <a:r>
              <a:rPr kumimoji="0" lang="en-US" altLang="fr-FR" sz="1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AUTHORITY NATIONAL OFFICES</a:t>
            </a:r>
            <a:endParaRPr kumimoji="0" lang="en-US" altLang="fr-F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Rounded Rectangle 7"/>
          <p:cNvSpPr>
            <a:spLocks noChangeArrowheads="1"/>
          </p:cNvSpPr>
          <p:nvPr/>
        </p:nvSpPr>
        <p:spPr bwMode="auto">
          <a:xfrm>
            <a:off x="865483" y="5670449"/>
            <a:ext cx="1765038" cy="1066234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6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CHAD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N’Djamena Office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2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Management and technical Staff</a:t>
            </a:r>
            <a:endParaRPr kumimoji="0" lang="en-US" altLang="fr-FR" sz="1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2" name="Rounded Rectangle 4"/>
          <p:cNvSpPr>
            <a:spLocks noChangeArrowheads="1"/>
          </p:cNvSpPr>
          <p:nvPr/>
        </p:nvSpPr>
        <p:spPr bwMode="auto">
          <a:xfrm>
            <a:off x="3555291" y="2816031"/>
            <a:ext cx="2467407" cy="385073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EXECUTIVE DIRECTOR</a:t>
            </a:r>
            <a:endParaRPr kumimoji="0" lang="fr-FR" alt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3" name="Rounded Rectangle 4"/>
          <p:cNvSpPr>
            <a:spLocks noChangeArrowheads="1"/>
          </p:cNvSpPr>
          <p:nvPr/>
        </p:nvSpPr>
        <p:spPr bwMode="auto">
          <a:xfrm>
            <a:off x="567418" y="3676404"/>
            <a:ext cx="1792723" cy="697888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ADMINISTRATION UNIT</a:t>
            </a:r>
            <a:endParaRPr kumimoji="0" lang="fr-FR" alt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4" name="Rounded Rectangle 4"/>
          <p:cNvSpPr>
            <a:spLocks noChangeArrowheads="1"/>
          </p:cNvSpPr>
          <p:nvPr/>
        </p:nvSpPr>
        <p:spPr bwMode="auto">
          <a:xfrm>
            <a:off x="2529089" y="3680718"/>
            <a:ext cx="1255943" cy="693574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FINANCE UNIT</a:t>
            </a:r>
            <a:endParaRPr kumimoji="0" lang="fr-FR" alt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5" name="Rounded Rectangle 4"/>
          <p:cNvSpPr>
            <a:spLocks noChangeArrowheads="1"/>
          </p:cNvSpPr>
          <p:nvPr/>
        </p:nvSpPr>
        <p:spPr bwMode="auto">
          <a:xfrm>
            <a:off x="5513409" y="3680718"/>
            <a:ext cx="1255943" cy="693574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TECHNICAL AFFAIRS</a:t>
            </a:r>
            <a:endParaRPr kumimoji="0" lang="fr-FR" alt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68" name="Rounded Rectangle 4"/>
          <p:cNvSpPr>
            <a:spLocks noChangeArrowheads="1"/>
          </p:cNvSpPr>
          <p:nvPr/>
        </p:nvSpPr>
        <p:spPr bwMode="auto">
          <a:xfrm>
            <a:off x="6969428" y="3680718"/>
            <a:ext cx="1528301" cy="693574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INFORMATION UNIT</a:t>
            </a:r>
            <a:endParaRPr kumimoji="0" lang="fr-FR" alt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69" name="Rounded Rectangle 7"/>
          <p:cNvSpPr>
            <a:spLocks noChangeArrowheads="1"/>
          </p:cNvSpPr>
          <p:nvPr/>
        </p:nvSpPr>
        <p:spPr bwMode="auto">
          <a:xfrm>
            <a:off x="2910768" y="921641"/>
            <a:ext cx="3756454" cy="614363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BOARD OF DIRECTORS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200" b="1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(Each Member State appoints three ministerial-level members to the Board)</a:t>
            </a:r>
            <a:endParaRPr kumimoji="0" lang="en-US" altLang="fr-FR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23"/>
          <p:cNvCxnSpPr>
            <a:stCxn id="19" idx="2"/>
            <a:endCxn id="69" idx="0"/>
          </p:cNvCxnSpPr>
          <p:nvPr/>
        </p:nvCxnSpPr>
        <p:spPr>
          <a:xfrm flipH="1">
            <a:off x="4788995" y="650355"/>
            <a:ext cx="1" cy="271286"/>
          </a:xfrm>
          <a:prstGeom prst="line">
            <a:avLst/>
          </a:prstGeom>
          <a:ln w="60325" cmpd="dbl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>
            <a:stCxn id="69" idx="2"/>
            <a:endCxn id="42" idx="0"/>
          </p:cNvCxnSpPr>
          <p:nvPr/>
        </p:nvCxnSpPr>
        <p:spPr>
          <a:xfrm>
            <a:off x="4788995" y="1536004"/>
            <a:ext cx="1" cy="372234"/>
          </a:xfrm>
          <a:prstGeom prst="line">
            <a:avLst/>
          </a:prstGeom>
          <a:ln w="60325" cmpd="dbl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>
            <a:stCxn id="42" idx="2"/>
            <a:endCxn id="52" idx="0"/>
          </p:cNvCxnSpPr>
          <p:nvPr/>
        </p:nvCxnSpPr>
        <p:spPr>
          <a:xfrm flipH="1">
            <a:off x="4788995" y="2410619"/>
            <a:ext cx="1" cy="405412"/>
          </a:xfrm>
          <a:prstGeom prst="line">
            <a:avLst/>
          </a:prstGeom>
          <a:ln w="60325" cmpd="dbl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>
            <a:stCxn id="52" idx="2"/>
            <a:endCxn id="43" idx="0"/>
          </p:cNvCxnSpPr>
          <p:nvPr/>
        </p:nvCxnSpPr>
        <p:spPr>
          <a:xfrm flipH="1">
            <a:off x="4770033" y="3201104"/>
            <a:ext cx="18962" cy="1597114"/>
          </a:xfrm>
          <a:prstGeom prst="line">
            <a:avLst/>
          </a:prstGeom>
          <a:ln w="60325" cmpd="dbl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1463779" y="3410465"/>
            <a:ext cx="6396936" cy="759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>
            <a:endCxn id="53" idx="0"/>
          </p:cNvCxnSpPr>
          <p:nvPr/>
        </p:nvCxnSpPr>
        <p:spPr>
          <a:xfrm>
            <a:off x="1463779" y="3418062"/>
            <a:ext cx="1" cy="25834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3157060" y="3418062"/>
            <a:ext cx="1" cy="25834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6194923" y="3418062"/>
            <a:ext cx="1" cy="25834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>
            <a:off x="7844311" y="3418062"/>
            <a:ext cx="1" cy="25834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7"/>
          <p:cNvSpPr>
            <a:spLocks noChangeArrowheads="1"/>
          </p:cNvSpPr>
          <p:nvPr/>
        </p:nvSpPr>
        <p:spPr bwMode="auto">
          <a:xfrm>
            <a:off x="3004029" y="5670449"/>
            <a:ext cx="1473239" cy="1066234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6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EGYPT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4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Cairo</a:t>
            </a:r>
            <a:r>
              <a:rPr kumimoji="0" lang="en-US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Office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2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Management and technical Staff</a:t>
            </a:r>
            <a:endParaRPr kumimoji="0" lang="en-US" altLang="fr-FR" sz="1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6" name="Rounded Rectangle 7"/>
          <p:cNvSpPr>
            <a:spLocks noChangeArrowheads="1"/>
          </p:cNvSpPr>
          <p:nvPr/>
        </p:nvSpPr>
        <p:spPr bwMode="auto">
          <a:xfrm>
            <a:off x="4850777" y="5675705"/>
            <a:ext cx="1429519" cy="1066234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6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LIBYA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4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Tripoli</a:t>
            </a:r>
            <a:r>
              <a:rPr kumimoji="0" lang="en-US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Office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2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Management and technical Staff</a:t>
            </a:r>
            <a:endParaRPr kumimoji="0" lang="en-US" altLang="fr-FR" sz="1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9" name="Rounded Rectangle 7"/>
          <p:cNvSpPr>
            <a:spLocks noChangeArrowheads="1"/>
          </p:cNvSpPr>
          <p:nvPr/>
        </p:nvSpPr>
        <p:spPr bwMode="auto">
          <a:xfrm>
            <a:off x="6508880" y="5675705"/>
            <a:ext cx="1547725" cy="1066234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6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SUDAN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Khartoum Office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2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Management and technical Staff</a:t>
            </a:r>
            <a:endParaRPr kumimoji="0" lang="en-US" altLang="fr-FR" sz="1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10" name="Connecteur droit 109"/>
          <p:cNvCxnSpPr/>
          <p:nvPr/>
        </p:nvCxnSpPr>
        <p:spPr>
          <a:xfrm>
            <a:off x="1748002" y="5535089"/>
            <a:ext cx="553474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>
            <a:endCxn id="109" idx="0"/>
          </p:cNvCxnSpPr>
          <p:nvPr/>
        </p:nvCxnSpPr>
        <p:spPr>
          <a:xfrm>
            <a:off x="7282742" y="5527493"/>
            <a:ext cx="1" cy="14821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>
            <a:off x="5574267" y="5548946"/>
            <a:ext cx="1" cy="14821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>
            <a:off x="3740648" y="5535089"/>
            <a:ext cx="1" cy="14821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>
            <a:off x="1748001" y="5535089"/>
            <a:ext cx="1" cy="14821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43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7789</TotalTime>
  <Words>821</Words>
  <Application>Microsoft Macintosh PowerPoint</Application>
  <PresentationFormat>Presentazione su schermo (4:3)</PresentationFormat>
  <Paragraphs>199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Office Theme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del Val Alonso</dc:creator>
  <cp:lastModifiedBy>Stefano Burchi</cp:lastModifiedBy>
  <cp:revision>582</cp:revision>
  <dcterms:created xsi:type="dcterms:W3CDTF">2015-11-25T01:33:49Z</dcterms:created>
  <dcterms:modified xsi:type="dcterms:W3CDTF">2016-11-02T18:41:34Z</dcterms:modified>
</cp:coreProperties>
</file>