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9"/>
  </p:notesMasterIdLst>
  <p:handoutMasterIdLst>
    <p:handoutMasterId r:id="rId30"/>
  </p:handoutMasterIdLst>
  <p:sldIdLst>
    <p:sldId id="326" r:id="rId3"/>
    <p:sldId id="373" r:id="rId4"/>
    <p:sldId id="376" r:id="rId5"/>
    <p:sldId id="379" r:id="rId6"/>
    <p:sldId id="377" r:id="rId7"/>
    <p:sldId id="378" r:id="rId8"/>
    <p:sldId id="380" r:id="rId9"/>
    <p:sldId id="397" r:id="rId10"/>
    <p:sldId id="400" r:id="rId11"/>
    <p:sldId id="398" r:id="rId12"/>
    <p:sldId id="381" r:id="rId13"/>
    <p:sldId id="382" r:id="rId14"/>
    <p:sldId id="383" r:id="rId15"/>
    <p:sldId id="384" r:id="rId16"/>
    <p:sldId id="385" r:id="rId17"/>
    <p:sldId id="386" r:id="rId18"/>
    <p:sldId id="387" r:id="rId19"/>
    <p:sldId id="388" r:id="rId20"/>
    <p:sldId id="390" r:id="rId21"/>
    <p:sldId id="391" r:id="rId22"/>
    <p:sldId id="392" r:id="rId23"/>
    <p:sldId id="393" r:id="rId24"/>
    <p:sldId id="394" r:id="rId25"/>
    <p:sldId id="395" r:id="rId26"/>
    <p:sldId id="396" r:id="rId27"/>
    <p:sldId id="401" r:id="rId28"/>
  </p:sldIdLst>
  <p:sldSz cx="9144000" cy="6858000" type="screen4x3"/>
  <p:notesSz cx="6797675" cy="9926638"/>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valho Resende, Tales" initials="T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94" autoAdjust="0"/>
    <p:restoredTop sz="94501" autoAdjust="0"/>
  </p:normalViewPr>
  <p:slideViewPr>
    <p:cSldViewPr>
      <p:cViewPr varScale="1">
        <p:scale>
          <a:sx n="85" d="100"/>
          <a:sy n="85" d="100"/>
        </p:scale>
        <p:origin x="102" y="4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958"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CF5C54C-E75C-4E53-9837-2D9333A2BD7A}" type="datetimeFigureOut">
              <a:rPr lang="en-GB" smtClean="0"/>
              <a:pPr/>
              <a:t>07/11/2016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DCB1FF-6A7B-4CE2-B8BD-05FCC97C7799}" type="slidenum">
              <a:rPr lang="en-GB" smtClean="0"/>
              <a:pPr/>
              <a:t>‹N°›</a:t>
            </a:fld>
            <a:endParaRPr lang="en-GB"/>
          </a:p>
        </p:txBody>
      </p:sp>
    </p:spTree>
    <p:extLst>
      <p:ext uri="{BB962C8B-B14F-4D97-AF65-F5344CB8AC3E}">
        <p14:creationId xmlns:p14="http://schemas.microsoft.com/office/powerpoint/2010/main" val="3840387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F8E5775-9400-4094-A176-FE42FE30D48B}" type="datetimeFigureOut">
              <a:rPr lang="en-GB" smtClean="0"/>
              <a:pPr/>
              <a:t>07/11/2016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CFAE589-A799-4E84-B67F-C2664A093C37}" type="slidenum">
              <a:rPr lang="en-GB" smtClean="0"/>
              <a:pPr/>
              <a:t>‹N°›</a:t>
            </a:fld>
            <a:endParaRPr lang="en-GB"/>
          </a:p>
        </p:txBody>
      </p:sp>
    </p:spTree>
    <p:extLst>
      <p:ext uri="{BB962C8B-B14F-4D97-AF65-F5344CB8AC3E}">
        <p14:creationId xmlns:p14="http://schemas.microsoft.com/office/powerpoint/2010/main" val="115364742"/>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latin typeface="Trebuchet MS" panose="020B0603020202020204" pitchFamily="34" charset="0"/>
              </a:rPr>
              <a:t>without limiting to GGRETA project Phase 2 funds, but also considering co-funding from Countries and existing SADC projects.</a:t>
            </a:r>
          </a:p>
          <a:p>
            <a:endParaRPr lang="fr-FR" dirty="0" smtClean="0"/>
          </a:p>
          <a:p>
            <a:r>
              <a:rPr lang="fr-FR" dirty="0" smtClean="0"/>
              <a:t>This</a:t>
            </a:r>
            <a:r>
              <a:rPr lang="fr-FR" baseline="0" dirty="0" smtClean="0"/>
              <a:t> </a:t>
            </a:r>
            <a:r>
              <a:rPr lang="fr-FR" baseline="0" dirty="0" err="1" smtClean="0"/>
              <a:t>is</a:t>
            </a:r>
            <a:r>
              <a:rPr lang="fr-FR" baseline="0" dirty="0" smtClean="0"/>
              <a:t> a crucial issue </a:t>
            </a:r>
            <a:r>
              <a:rPr lang="fr-FR" baseline="0" dirty="0" err="1" smtClean="0"/>
              <a:t>that</a:t>
            </a:r>
            <a:r>
              <a:rPr lang="fr-FR" baseline="0" dirty="0" smtClean="0"/>
              <a:t> </a:t>
            </a:r>
            <a:r>
              <a:rPr lang="fr-FR" baseline="0" dirty="0" err="1" smtClean="0"/>
              <a:t>you</a:t>
            </a:r>
            <a:r>
              <a:rPr lang="fr-FR" baseline="0" dirty="0" smtClean="0"/>
              <a:t> have to </a:t>
            </a:r>
            <a:r>
              <a:rPr lang="fr-FR" baseline="0" dirty="0" err="1" smtClean="0"/>
              <a:t>take</a:t>
            </a:r>
            <a:r>
              <a:rPr lang="fr-FR" baseline="0" dirty="0" smtClean="0"/>
              <a:t> time to explore. </a:t>
            </a:r>
          </a:p>
          <a:p>
            <a:endParaRPr lang="fr-FR" baseline="0" dirty="0" smtClean="0"/>
          </a:p>
          <a:p>
            <a:r>
              <a:rPr lang="fr-FR" baseline="0" dirty="0" err="1" smtClean="0"/>
              <a:t>We</a:t>
            </a:r>
            <a:r>
              <a:rPr lang="fr-FR" baseline="0" dirty="0" smtClean="0"/>
              <a:t> </a:t>
            </a:r>
            <a:r>
              <a:rPr lang="fr-FR" baseline="0" dirty="0" err="1" smtClean="0"/>
              <a:t>should</a:t>
            </a:r>
            <a:r>
              <a:rPr lang="fr-FR" baseline="0" dirty="0" smtClean="0"/>
              <a:t> have made </a:t>
            </a:r>
            <a:r>
              <a:rPr lang="fr-FR" baseline="0" dirty="0" err="1" smtClean="0"/>
              <a:t>reference</a:t>
            </a:r>
            <a:r>
              <a:rPr lang="fr-FR" baseline="0" dirty="0" smtClean="0"/>
              <a:t> to </a:t>
            </a:r>
            <a:r>
              <a:rPr lang="fr-FR" baseline="0" dirty="0" err="1" smtClean="0"/>
              <a:t>it</a:t>
            </a:r>
            <a:r>
              <a:rPr lang="fr-FR" baseline="0" dirty="0" smtClean="0"/>
              <a:t> in </a:t>
            </a:r>
            <a:r>
              <a:rPr lang="fr-FR" baseline="0" dirty="0" err="1" smtClean="0"/>
              <a:t>our</a:t>
            </a:r>
            <a:r>
              <a:rPr lang="fr-FR" baseline="0" dirty="0" smtClean="0"/>
              <a:t> </a:t>
            </a:r>
            <a:r>
              <a:rPr lang="fr-FR" baseline="0" dirty="0" err="1" smtClean="0"/>
              <a:t>letters</a:t>
            </a:r>
            <a:r>
              <a:rPr lang="fr-FR" baseline="0" dirty="0" smtClean="0"/>
              <a:t>. Do not </a:t>
            </a:r>
            <a:r>
              <a:rPr lang="fr-FR" baseline="0" dirty="0" err="1" smtClean="0"/>
              <a:t>forget</a:t>
            </a:r>
            <a:r>
              <a:rPr lang="fr-FR" baseline="0" dirty="0" smtClean="0"/>
              <a:t> to do </a:t>
            </a:r>
            <a:r>
              <a:rPr lang="fr-FR" baseline="0" dirty="0" err="1" smtClean="0"/>
              <a:t>it</a:t>
            </a:r>
            <a:r>
              <a:rPr lang="fr-FR" baseline="0" dirty="0" smtClean="0"/>
              <a:t> in the </a:t>
            </a:r>
            <a:r>
              <a:rPr lang="fr-FR" baseline="0" dirty="0" err="1" smtClean="0"/>
              <a:t>letters</a:t>
            </a:r>
            <a:r>
              <a:rPr lang="fr-FR" baseline="0" dirty="0" smtClean="0"/>
              <a:t> </a:t>
            </a:r>
            <a:r>
              <a:rPr lang="fr-FR" baseline="0" dirty="0" err="1" smtClean="0"/>
              <a:t>that</a:t>
            </a:r>
            <a:r>
              <a:rPr lang="fr-FR" baseline="0" dirty="0" smtClean="0"/>
              <a:t> </a:t>
            </a:r>
            <a:r>
              <a:rPr lang="fr-FR" baseline="0" dirty="0" err="1" smtClean="0"/>
              <a:t>we</a:t>
            </a:r>
            <a:r>
              <a:rPr lang="fr-FR" baseline="0" dirty="0" smtClean="0"/>
              <a:t> </a:t>
            </a:r>
            <a:r>
              <a:rPr lang="fr-FR" baseline="0" dirty="0" err="1" smtClean="0"/>
              <a:t>will</a:t>
            </a:r>
            <a:r>
              <a:rPr lang="fr-FR" baseline="0" dirty="0" smtClean="0"/>
              <a:t> </a:t>
            </a:r>
            <a:r>
              <a:rPr lang="fr-FR" baseline="0" dirty="0" err="1" smtClean="0"/>
              <a:t>send</a:t>
            </a:r>
            <a:r>
              <a:rPr lang="fr-FR" baseline="0" dirty="0" smtClean="0"/>
              <a:t> </a:t>
            </a:r>
            <a:r>
              <a:rPr lang="fr-FR" baseline="0" dirty="0" err="1" smtClean="0"/>
              <a:t>with</a:t>
            </a:r>
            <a:r>
              <a:rPr lang="fr-FR" baseline="0" dirty="0" smtClean="0"/>
              <a:t> the short </a:t>
            </a:r>
            <a:r>
              <a:rPr lang="fr-FR" baseline="0" dirty="0" err="1" smtClean="0"/>
              <a:t>summary</a:t>
            </a:r>
            <a:r>
              <a:rPr lang="fr-FR" baseline="0" dirty="0" smtClean="0"/>
              <a:t> of </a:t>
            </a:r>
            <a:r>
              <a:rPr lang="fr-FR" baseline="0" dirty="0" err="1" smtClean="0"/>
              <a:t>this</a:t>
            </a:r>
            <a:r>
              <a:rPr lang="fr-FR" baseline="0" dirty="0" smtClean="0"/>
              <a:t> meeting </a:t>
            </a:r>
            <a:endParaRPr lang="fr-FR" dirty="0"/>
          </a:p>
        </p:txBody>
      </p:sp>
      <p:sp>
        <p:nvSpPr>
          <p:cNvPr id="4" name="Espace réservé du numéro de diapositive 3"/>
          <p:cNvSpPr>
            <a:spLocks noGrp="1"/>
          </p:cNvSpPr>
          <p:nvPr>
            <p:ph type="sldNum" sz="quarter" idx="10"/>
          </p:nvPr>
        </p:nvSpPr>
        <p:spPr/>
        <p:txBody>
          <a:bodyPr/>
          <a:lstStyle/>
          <a:p>
            <a:fld id="{8CFAE589-A799-4E84-B67F-C2664A093C37}" type="slidenum">
              <a:rPr lang="en-GB" smtClean="0"/>
              <a:pPr/>
              <a:t>2</a:t>
            </a:fld>
            <a:endParaRPr lang="en-GB"/>
          </a:p>
        </p:txBody>
      </p:sp>
    </p:spTree>
    <p:extLst>
      <p:ext uri="{BB962C8B-B14F-4D97-AF65-F5344CB8AC3E}">
        <p14:creationId xmlns:p14="http://schemas.microsoft.com/office/powerpoint/2010/main" val="95048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Link </a:t>
            </a:r>
            <a:r>
              <a:rPr lang="fr-FR" dirty="0" err="1" smtClean="0"/>
              <a:t>can</a:t>
            </a:r>
            <a:r>
              <a:rPr lang="fr-FR" dirty="0" smtClean="0"/>
              <a:t> </a:t>
            </a:r>
            <a:r>
              <a:rPr lang="fr-FR" dirty="0" err="1" smtClean="0"/>
              <a:t>also</a:t>
            </a:r>
            <a:r>
              <a:rPr lang="fr-FR" dirty="0" smtClean="0"/>
              <a:t> </a:t>
            </a:r>
            <a:r>
              <a:rPr lang="fr-FR" dirty="0" err="1" smtClean="0"/>
              <a:t>be</a:t>
            </a:r>
            <a:r>
              <a:rPr lang="fr-FR" dirty="0" smtClean="0"/>
              <a:t> </a:t>
            </a:r>
            <a:r>
              <a:rPr lang="fr-FR" dirty="0" err="1" smtClean="0"/>
              <a:t>considered</a:t>
            </a:r>
            <a:r>
              <a:rPr lang="fr-FR" dirty="0" smtClean="0"/>
              <a:t> </a:t>
            </a:r>
            <a:r>
              <a:rPr lang="fr-FR" dirty="0" err="1" smtClean="0"/>
              <a:t>with</a:t>
            </a:r>
            <a:r>
              <a:rPr lang="fr-FR" dirty="0" smtClean="0"/>
              <a:t> AMCOW</a:t>
            </a:r>
          </a:p>
          <a:p>
            <a:endParaRPr lang="fr-FR" dirty="0" smtClean="0"/>
          </a:p>
          <a:p>
            <a:r>
              <a:rPr lang="fr-FR" dirty="0" err="1" smtClean="0"/>
              <a:t>We</a:t>
            </a:r>
            <a:r>
              <a:rPr lang="fr-FR" dirty="0" smtClean="0"/>
              <a:t> </a:t>
            </a:r>
            <a:r>
              <a:rPr lang="fr-FR" dirty="0" err="1" smtClean="0"/>
              <a:t>talked</a:t>
            </a:r>
            <a:r>
              <a:rPr lang="fr-FR" dirty="0" smtClean="0"/>
              <a:t> about to invite Bai</a:t>
            </a:r>
            <a:r>
              <a:rPr lang="fr-FR" baseline="0" dirty="0" smtClean="0"/>
              <a:t> Mass </a:t>
            </a:r>
            <a:r>
              <a:rPr lang="fr-FR" baseline="0" dirty="0" err="1" smtClean="0"/>
              <a:t>Tall</a:t>
            </a:r>
            <a:endParaRPr lang="fr-FR" dirty="0"/>
          </a:p>
        </p:txBody>
      </p:sp>
      <p:sp>
        <p:nvSpPr>
          <p:cNvPr id="4" name="Espace réservé du numéro de diapositive 3"/>
          <p:cNvSpPr>
            <a:spLocks noGrp="1"/>
          </p:cNvSpPr>
          <p:nvPr>
            <p:ph type="sldNum" sz="quarter" idx="10"/>
          </p:nvPr>
        </p:nvSpPr>
        <p:spPr/>
        <p:txBody>
          <a:bodyPr/>
          <a:lstStyle/>
          <a:p>
            <a:fld id="{8CFAE589-A799-4E84-B67F-C2664A093C37}" type="slidenum">
              <a:rPr lang="en-GB" smtClean="0"/>
              <a:pPr/>
              <a:t>18</a:t>
            </a:fld>
            <a:endParaRPr lang="en-GB"/>
          </a:p>
        </p:txBody>
      </p:sp>
    </p:spTree>
    <p:extLst>
      <p:ext uri="{BB962C8B-B14F-4D97-AF65-F5344CB8AC3E}">
        <p14:creationId xmlns:p14="http://schemas.microsoft.com/office/powerpoint/2010/main" val="52306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
        <p:nvSpPr>
          <p:cNvPr id="4" name="Rectangle 3"/>
          <p:cNvSpPr>
            <a:spLocks noGrp="1"/>
          </p:cNvSpPr>
          <p:nvPr>
            <p:ph type="sldNum" sz="quarter" idx="10"/>
          </p:nvPr>
        </p:nvSpPr>
        <p:spPr>
          <a:ln/>
        </p:spPr>
        <p:txBody>
          <a:bodyPr/>
          <a:lstStyle>
            <a:lvl1pPr>
              <a:defRPr/>
            </a:lvl1pPr>
          </a:lstStyle>
          <a:p>
            <a:pPr>
              <a:defRPr/>
            </a:pPr>
            <a:fld id="{C029E783-B34F-47FC-BF1D-103E8A27B9C3}" type="slidenum">
              <a:rPr lang="en-US" altLang="en-US"/>
              <a:pPr>
                <a:defRPr/>
              </a:pPr>
              <a:t>‹N°›</a:t>
            </a:fld>
            <a:endParaRPr lang="en-US" altLang="en-US" sz="1300"/>
          </a:p>
        </p:txBody>
      </p:sp>
    </p:spTree>
    <p:extLst>
      <p:ext uri="{BB962C8B-B14F-4D97-AF65-F5344CB8AC3E}">
        <p14:creationId xmlns:p14="http://schemas.microsoft.com/office/powerpoint/2010/main" val="203182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0863758C-B913-4FE3-9ED2-7D389540149F}" type="slidenum">
              <a:rPr lang="en-US" altLang="en-US"/>
              <a:pPr>
                <a:defRPr/>
              </a:pPr>
              <a:t>‹N°›</a:t>
            </a:fld>
            <a:endParaRPr lang="en-US" altLang="en-US" sz="1300"/>
          </a:p>
        </p:txBody>
      </p:sp>
    </p:spTree>
    <p:extLst>
      <p:ext uri="{BB962C8B-B14F-4D97-AF65-F5344CB8AC3E}">
        <p14:creationId xmlns:p14="http://schemas.microsoft.com/office/powerpoint/2010/main" val="21848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A6C6DBBD-CB7B-42A1-9CCA-4F905C139351}" type="slidenum">
              <a:rPr lang="en-US" altLang="en-US"/>
              <a:pPr>
                <a:defRPr/>
              </a:pPr>
              <a:t>‹N°›</a:t>
            </a:fld>
            <a:endParaRPr lang="en-US" altLang="en-US" sz="1300"/>
          </a:p>
        </p:txBody>
      </p:sp>
    </p:spTree>
    <p:extLst>
      <p:ext uri="{BB962C8B-B14F-4D97-AF65-F5344CB8AC3E}">
        <p14:creationId xmlns:p14="http://schemas.microsoft.com/office/powerpoint/2010/main" val="229270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B7D87E4-84A6-4AE7-B96F-A9E5329B56BD}" type="datetimeFigureOut">
              <a:rPr lang="fr-FR" smtClean="0"/>
              <a:t>07/11/2016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72216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7D87E4-84A6-4AE7-B96F-A9E5329B56BD}" type="datetimeFigureOut">
              <a:rPr lang="fr-FR" smtClean="0"/>
              <a:t>07/11/2016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248398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B7D87E4-84A6-4AE7-B96F-A9E5329B56BD}" type="datetimeFigureOut">
              <a:rPr lang="fr-FR" smtClean="0"/>
              <a:t>07/11/2016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197370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B7D87E4-84A6-4AE7-B96F-A9E5329B56BD}" type="datetimeFigureOut">
              <a:rPr lang="fr-FR" smtClean="0"/>
              <a:t>07/11/2016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3184256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B7D87E4-84A6-4AE7-B96F-A9E5329B56BD}" type="datetimeFigureOut">
              <a:rPr lang="fr-FR" smtClean="0"/>
              <a:t>07/11/2016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338368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B7D87E4-84A6-4AE7-B96F-A9E5329B56BD}" type="datetimeFigureOut">
              <a:rPr lang="fr-FR" smtClean="0"/>
              <a:t>07/11/2016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1901468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7D87E4-84A6-4AE7-B96F-A9E5329B56BD}" type="datetimeFigureOut">
              <a:rPr lang="fr-FR" smtClean="0"/>
              <a:t>07/11/2016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1064781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7D87E4-84A6-4AE7-B96F-A9E5329B56BD}" type="datetimeFigureOut">
              <a:rPr lang="fr-FR" smtClean="0"/>
              <a:t>07/11/2016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374266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DF7B0F3C-B854-4224-87E9-6A3A5329865E}" type="slidenum">
              <a:rPr lang="en-US" altLang="en-US"/>
              <a:pPr>
                <a:defRPr/>
              </a:pPr>
              <a:t>‹N°›</a:t>
            </a:fld>
            <a:endParaRPr lang="en-US" altLang="en-US" sz="1300"/>
          </a:p>
        </p:txBody>
      </p:sp>
    </p:spTree>
    <p:extLst>
      <p:ext uri="{BB962C8B-B14F-4D97-AF65-F5344CB8AC3E}">
        <p14:creationId xmlns:p14="http://schemas.microsoft.com/office/powerpoint/2010/main" val="3350258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7D87E4-84A6-4AE7-B96F-A9E5329B56BD}" type="datetimeFigureOut">
              <a:rPr lang="fr-FR" smtClean="0"/>
              <a:t>07/11/2016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2206227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7D87E4-84A6-4AE7-B96F-A9E5329B56BD}" type="datetimeFigureOut">
              <a:rPr lang="fr-FR" smtClean="0"/>
              <a:t>07/11/2016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1710091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7D87E4-84A6-4AE7-B96F-A9E5329B56BD}" type="datetimeFigureOut">
              <a:rPr lang="fr-FR" smtClean="0"/>
              <a:t>07/11/2016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403F0-05C8-42C8-9993-BC70FDFB7FB6}" type="slidenum">
              <a:rPr lang="fr-FR" smtClean="0"/>
              <a:t>‹N°›</a:t>
            </a:fld>
            <a:endParaRPr lang="fr-FR"/>
          </a:p>
        </p:txBody>
      </p:sp>
    </p:spTree>
    <p:extLst>
      <p:ext uri="{BB962C8B-B14F-4D97-AF65-F5344CB8AC3E}">
        <p14:creationId xmlns:p14="http://schemas.microsoft.com/office/powerpoint/2010/main" val="284631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
        <p:nvSpPr>
          <p:cNvPr id="4" name="Rectangle 3"/>
          <p:cNvSpPr>
            <a:spLocks noGrp="1"/>
          </p:cNvSpPr>
          <p:nvPr>
            <p:ph type="sldNum" sz="quarter" idx="10"/>
          </p:nvPr>
        </p:nvSpPr>
        <p:spPr>
          <a:ln/>
        </p:spPr>
        <p:txBody>
          <a:bodyPr/>
          <a:lstStyle>
            <a:lvl1pPr>
              <a:defRPr/>
            </a:lvl1pPr>
          </a:lstStyle>
          <a:p>
            <a:pPr>
              <a:defRPr/>
            </a:pPr>
            <a:fld id="{8C1456C8-FBFF-425C-9150-C703686DB237}" type="slidenum">
              <a:rPr lang="en-US" altLang="en-US"/>
              <a:pPr>
                <a:defRPr/>
              </a:pPr>
              <a:t>‹N°›</a:t>
            </a:fld>
            <a:endParaRPr lang="en-US" altLang="en-US" sz="1300"/>
          </a:p>
        </p:txBody>
      </p:sp>
    </p:spTree>
    <p:extLst>
      <p:ext uri="{BB962C8B-B14F-4D97-AF65-F5344CB8AC3E}">
        <p14:creationId xmlns:p14="http://schemas.microsoft.com/office/powerpoint/2010/main" val="251783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p:cNvSpPr>
          <p:nvPr>
            <p:ph type="sldNum" sz="quarter" idx="10"/>
          </p:nvPr>
        </p:nvSpPr>
        <p:spPr>
          <a:ln/>
        </p:spPr>
        <p:txBody>
          <a:bodyPr/>
          <a:lstStyle>
            <a:lvl1pPr>
              <a:defRPr/>
            </a:lvl1pPr>
          </a:lstStyle>
          <a:p>
            <a:pPr>
              <a:defRPr/>
            </a:pPr>
            <a:fld id="{CB76730E-851B-483B-8E09-2236EC69DC2A}" type="slidenum">
              <a:rPr lang="en-US" altLang="en-US"/>
              <a:pPr>
                <a:defRPr/>
              </a:pPr>
              <a:t>‹N°›</a:t>
            </a:fld>
            <a:endParaRPr lang="en-US" altLang="en-US" sz="1300"/>
          </a:p>
        </p:txBody>
      </p:sp>
    </p:spTree>
    <p:extLst>
      <p:ext uri="{BB962C8B-B14F-4D97-AF65-F5344CB8AC3E}">
        <p14:creationId xmlns:p14="http://schemas.microsoft.com/office/powerpoint/2010/main" val="255550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p:cNvSpPr>
          <p:nvPr>
            <p:ph type="sldNum" sz="quarter" idx="10"/>
          </p:nvPr>
        </p:nvSpPr>
        <p:spPr>
          <a:ln/>
        </p:spPr>
        <p:txBody>
          <a:bodyPr/>
          <a:lstStyle>
            <a:lvl1pPr>
              <a:defRPr/>
            </a:lvl1pPr>
          </a:lstStyle>
          <a:p>
            <a:pPr>
              <a:defRPr/>
            </a:pPr>
            <a:fld id="{989D8CED-9909-44C0-9F76-11B864717AD3}" type="slidenum">
              <a:rPr lang="en-US" altLang="en-US"/>
              <a:pPr>
                <a:defRPr/>
              </a:pPr>
              <a:t>‹N°›</a:t>
            </a:fld>
            <a:endParaRPr lang="en-US" altLang="en-US" sz="1300"/>
          </a:p>
        </p:txBody>
      </p:sp>
    </p:spTree>
    <p:extLst>
      <p:ext uri="{BB962C8B-B14F-4D97-AF65-F5344CB8AC3E}">
        <p14:creationId xmlns:p14="http://schemas.microsoft.com/office/powerpoint/2010/main" val="49240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type="sldNum" sz="quarter" idx="10"/>
          </p:nvPr>
        </p:nvSpPr>
        <p:spPr>
          <a:ln/>
        </p:spPr>
        <p:txBody>
          <a:bodyPr/>
          <a:lstStyle>
            <a:lvl1pPr>
              <a:defRPr/>
            </a:lvl1pPr>
          </a:lstStyle>
          <a:p>
            <a:pPr>
              <a:defRPr/>
            </a:pPr>
            <a:fld id="{6E70089A-A041-4BE3-9793-489E11076EDF}" type="slidenum">
              <a:rPr lang="en-US" altLang="en-US"/>
              <a:pPr>
                <a:defRPr/>
              </a:pPr>
              <a:t>‹N°›</a:t>
            </a:fld>
            <a:endParaRPr lang="en-US" altLang="en-US" sz="1300"/>
          </a:p>
        </p:txBody>
      </p:sp>
    </p:spTree>
    <p:extLst>
      <p:ext uri="{BB962C8B-B14F-4D97-AF65-F5344CB8AC3E}">
        <p14:creationId xmlns:p14="http://schemas.microsoft.com/office/powerpoint/2010/main" val="249546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C305F16A-E9F0-4094-8511-B449CBA33165}" type="slidenum">
              <a:rPr lang="en-US" altLang="en-US"/>
              <a:pPr>
                <a:defRPr/>
              </a:pPr>
              <a:t>‹N°›</a:t>
            </a:fld>
            <a:endParaRPr lang="en-US" altLang="en-US" sz="1300"/>
          </a:p>
        </p:txBody>
      </p:sp>
    </p:spTree>
    <p:extLst>
      <p:ext uri="{BB962C8B-B14F-4D97-AF65-F5344CB8AC3E}">
        <p14:creationId xmlns:p14="http://schemas.microsoft.com/office/powerpoint/2010/main" val="350527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DEAA6D9D-00BE-45D6-9583-C27AF0D67125}" type="slidenum">
              <a:rPr lang="en-US" altLang="en-US"/>
              <a:pPr>
                <a:defRPr/>
              </a:pPr>
              <a:t>‹N°›</a:t>
            </a:fld>
            <a:endParaRPr lang="en-US" altLang="en-US" sz="1300"/>
          </a:p>
        </p:txBody>
      </p:sp>
    </p:spTree>
    <p:extLst>
      <p:ext uri="{BB962C8B-B14F-4D97-AF65-F5344CB8AC3E}">
        <p14:creationId xmlns:p14="http://schemas.microsoft.com/office/powerpoint/2010/main" val="204423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3F3145D0-EDBD-4EF8-8673-C2008392287D}" type="slidenum">
              <a:rPr lang="en-US" altLang="en-US"/>
              <a:pPr>
                <a:defRPr/>
              </a:pPr>
              <a:t>‹N°›</a:t>
            </a:fld>
            <a:endParaRPr lang="en-US" altLang="en-US" sz="1300"/>
          </a:p>
        </p:txBody>
      </p:sp>
    </p:spTree>
    <p:extLst>
      <p:ext uri="{BB962C8B-B14F-4D97-AF65-F5344CB8AC3E}">
        <p14:creationId xmlns:p14="http://schemas.microsoft.com/office/powerpoint/2010/main" val="68205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69" y="1151930"/>
            <a:ext cx="7358063"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elvetica Light" charset="0"/>
              </a:rPr>
              <a:t>Click to edit Master title style</a:t>
            </a:r>
          </a:p>
        </p:txBody>
      </p:sp>
      <p:sp>
        <p:nvSpPr>
          <p:cNvPr id="1027" name="Rectangle 2"/>
          <p:cNvSpPr>
            <a:spLocks noGrp="1"/>
          </p:cNvSpPr>
          <p:nvPr>
            <p:ph type="body" idx="1"/>
          </p:nvPr>
        </p:nvSpPr>
        <p:spPr bwMode="auto">
          <a:xfrm>
            <a:off x="892969" y="3536156"/>
            <a:ext cx="7358063"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
        <p:nvSpPr>
          <p:cNvPr id="2" name="Rectangle 3"/>
          <p:cNvSpPr>
            <a:spLocks noGrp="1"/>
          </p:cNvSpPr>
          <p:nvPr>
            <p:ph type="sldNum" sz="quarter" idx="2"/>
          </p:nvPr>
        </p:nvSpPr>
        <p:spPr bwMode="auto">
          <a:xfrm>
            <a:off x="4436939" y="6505277"/>
            <a:ext cx="260077"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defRPr smtClean="0"/>
            </a:lvl1pPr>
          </a:lstStyle>
          <a:p>
            <a:pPr algn="ctr" defTabSz="410751" fontAlgn="base" hangingPunct="0">
              <a:spcBef>
                <a:spcPct val="0"/>
              </a:spcBef>
              <a:spcAft>
                <a:spcPct val="0"/>
              </a:spcAft>
              <a:defRPr/>
            </a:pPr>
            <a:fld id="{80CB4070-C39A-44CF-A7BD-8BB55247C7CC}" type="slidenum">
              <a:rPr lang="en-US" altLang="en-US" sz="2500">
                <a:solidFill>
                  <a:srgbClr val="000000"/>
                </a:solidFill>
                <a:sym typeface="Helvetica Light" charset="0"/>
              </a:rPr>
              <a:pPr algn="ctr" defTabSz="410751" fontAlgn="base" hangingPunct="0">
                <a:spcBef>
                  <a:spcPct val="0"/>
                </a:spcBef>
                <a:spcAft>
                  <a:spcPct val="0"/>
                </a:spcAft>
                <a:defRPr/>
              </a:pPr>
              <a:t>‹N°›</a:t>
            </a:fld>
            <a:endParaRPr lang="en-US" altLang="en-US" sz="1300">
              <a:solidFill>
                <a:srgbClr val="000000"/>
              </a:solidFill>
              <a:sym typeface="Helvetica Light" charset="0"/>
            </a:endParaRPr>
          </a:p>
        </p:txBody>
      </p:sp>
    </p:spTree>
    <p:extLst>
      <p:ext uri="{BB962C8B-B14F-4D97-AF65-F5344CB8AC3E}">
        <p14:creationId xmlns:p14="http://schemas.microsoft.com/office/powerpoint/2010/main" val="383186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51" rtl="0" eaLnBrk="0" fontAlgn="base" hangingPunct="0">
        <a:spcBef>
          <a:spcPts val="2953"/>
        </a:spcBef>
        <a:spcAft>
          <a:spcPct val="0"/>
        </a:spcAft>
        <a:defRPr sz="2500">
          <a:solidFill>
            <a:srgbClr val="000000"/>
          </a:solidFill>
          <a:latin typeface="+mn-lt"/>
          <a:ea typeface="+mn-ea"/>
          <a:cs typeface="+mn-cs"/>
          <a:sym typeface="Helvetica Light" charset="0"/>
        </a:defRPr>
      </a:lvl1pPr>
      <a:lvl2pPr marL="160729" algn="l" defTabSz="410751" rtl="0" eaLnBrk="0" fontAlgn="base" hangingPunct="0">
        <a:spcBef>
          <a:spcPts val="2953"/>
        </a:spcBef>
        <a:spcAft>
          <a:spcPct val="0"/>
        </a:spcAft>
        <a:defRPr sz="2500">
          <a:solidFill>
            <a:srgbClr val="000000"/>
          </a:solidFill>
          <a:latin typeface="+mn-lt"/>
          <a:ea typeface="+mn-ea"/>
          <a:cs typeface="+mn-cs"/>
          <a:sym typeface="Helvetica Light" charset="0"/>
        </a:defRPr>
      </a:lvl2pPr>
      <a:lvl3pPr marL="321457" algn="l" defTabSz="410751" rtl="0" eaLnBrk="0" fontAlgn="base" hangingPunct="0">
        <a:spcBef>
          <a:spcPts val="2953"/>
        </a:spcBef>
        <a:spcAft>
          <a:spcPct val="0"/>
        </a:spcAft>
        <a:defRPr sz="2500">
          <a:solidFill>
            <a:srgbClr val="000000"/>
          </a:solidFill>
          <a:latin typeface="+mn-lt"/>
          <a:ea typeface="+mn-ea"/>
          <a:cs typeface="+mn-cs"/>
          <a:sym typeface="Helvetica Light" charset="0"/>
        </a:defRPr>
      </a:lvl3pPr>
      <a:lvl4pPr marL="482186" algn="l" defTabSz="410751" rtl="0" eaLnBrk="0" fontAlgn="base" hangingPunct="0">
        <a:spcBef>
          <a:spcPts val="2953"/>
        </a:spcBef>
        <a:spcAft>
          <a:spcPct val="0"/>
        </a:spcAft>
        <a:defRPr sz="2500">
          <a:solidFill>
            <a:srgbClr val="000000"/>
          </a:solidFill>
          <a:latin typeface="+mn-lt"/>
          <a:ea typeface="+mn-ea"/>
          <a:cs typeface="+mn-cs"/>
          <a:sym typeface="Helvetica Light" charset="0"/>
        </a:defRPr>
      </a:lvl4pPr>
      <a:lvl5pPr marL="642915" algn="l" defTabSz="410751" rtl="0" eaLnBrk="0" fontAlgn="base" hangingPunct="0">
        <a:spcBef>
          <a:spcPts val="2953"/>
        </a:spcBef>
        <a:spcAft>
          <a:spcPct val="0"/>
        </a:spcAft>
        <a:defRPr sz="2500">
          <a:solidFill>
            <a:srgbClr val="000000"/>
          </a:solidFill>
          <a:latin typeface="+mn-lt"/>
          <a:ea typeface="+mn-ea"/>
          <a:cs typeface="+mn-cs"/>
          <a:sym typeface="Helvetica Light" charset="0"/>
        </a:defRPr>
      </a:lvl5pPr>
      <a:lvl6pPr marL="964372" algn="l" defTabSz="410751" rtl="0" fontAlgn="base" hangingPunct="0">
        <a:spcBef>
          <a:spcPts val="2953"/>
        </a:spcBef>
        <a:spcAft>
          <a:spcPct val="0"/>
        </a:spcAft>
        <a:defRPr sz="2500">
          <a:solidFill>
            <a:srgbClr val="000000"/>
          </a:solidFill>
          <a:latin typeface="+mn-lt"/>
          <a:ea typeface="+mn-ea"/>
          <a:cs typeface="+mn-cs"/>
          <a:sym typeface="Helvetica Light" charset="0"/>
        </a:defRPr>
      </a:lvl6pPr>
      <a:lvl7pPr marL="1285829" algn="l" defTabSz="410751" rtl="0" fontAlgn="base" hangingPunct="0">
        <a:spcBef>
          <a:spcPts val="2953"/>
        </a:spcBef>
        <a:spcAft>
          <a:spcPct val="0"/>
        </a:spcAft>
        <a:defRPr sz="2500">
          <a:solidFill>
            <a:srgbClr val="000000"/>
          </a:solidFill>
          <a:latin typeface="+mn-lt"/>
          <a:ea typeface="+mn-ea"/>
          <a:cs typeface="+mn-cs"/>
          <a:sym typeface="Helvetica Light" charset="0"/>
        </a:defRPr>
      </a:lvl7pPr>
      <a:lvl8pPr marL="1607287" algn="l" defTabSz="410751" rtl="0" fontAlgn="base" hangingPunct="0">
        <a:spcBef>
          <a:spcPts val="2953"/>
        </a:spcBef>
        <a:spcAft>
          <a:spcPct val="0"/>
        </a:spcAft>
        <a:defRPr sz="2500">
          <a:solidFill>
            <a:srgbClr val="000000"/>
          </a:solidFill>
          <a:latin typeface="+mn-lt"/>
          <a:ea typeface="+mn-ea"/>
          <a:cs typeface="+mn-cs"/>
          <a:sym typeface="Helvetica Light" charset="0"/>
        </a:defRPr>
      </a:lvl8pPr>
      <a:lvl9pPr marL="1928744" algn="l" defTabSz="410751" rtl="0" fontAlgn="base" hangingPunct="0">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D87E4-84A6-4AE7-B96F-A9E5329B56BD}" type="datetimeFigureOut">
              <a:rPr lang="fr-FR" smtClean="0"/>
              <a:t>07/11/2016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403F0-05C8-42C8-9993-BC70FDFB7FB6}" type="slidenum">
              <a:rPr lang="fr-FR" smtClean="0"/>
              <a:t>‹N°›</a:t>
            </a:fld>
            <a:endParaRPr lang="fr-FR"/>
          </a:p>
        </p:txBody>
      </p:sp>
    </p:spTree>
    <p:extLst>
      <p:ext uri="{BB962C8B-B14F-4D97-AF65-F5344CB8AC3E}">
        <p14:creationId xmlns:p14="http://schemas.microsoft.com/office/powerpoint/2010/main" val="16662236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package" Target="../embeddings/Feuille_de_calcul_Microsoft_Excel.xlsx"/><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p:cNvSpPr>
          <p:nvPr/>
        </p:nvSpPr>
        <p:spPr bwMode="auto">
          <a:xfrm>
            <a:off x="6609824" y="5828790"/>
            <a:ext cx="1949460" cy="245567"/>
          </a:xfrm>
          <a:custGeom>
            <a:avLst/>
            <a:gdLst>
              <a:gd name="T0" fmla="*/ 2147483647 w 21600"/>
              <a:gd name="T1" fmla="*/ 1045462871 h 21600"/>
              <a:gd name="T2" fmla="*/ 2147483647 w 21600"/>
              <a:gd name="T3" fmla="*/ 1045462871 h 21600"/>
              <a:gd name="T4" fmla="*/ 2147483647 w 21600"/>
              <a:gd name="T5" fmla="*/ 1045462871 h 21600"/>
              <a:gd name="T6" fmla="*/ 2147483647 w 21600"/>
              <a:gd name="T7" fmla="*/ 104546287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r>
              <a:rPr lang="en-US" altLang="en-US" sz="1300" dirty="0" smtClean="0">
                <a:solidFill>
                  <a:schemeClr val="accent6">
                    <a:lumMod val="75000"/>
                  </a:schemeClr>
                </a:solidFill>
                <a:latin typeface="Trebuchet MS" pitchFamily="34" charset="0"/>
                <a:ea typeface="Trebuchet MS" pitchFamily="34" charset="0"/>
                <a:cs typeface="Trebuchet MS" pitchFamily="34" charset="0"/>
                <a:sym typeface="Trebuchet MS" pitchFamily="34" charset="0"/>
              </a:rPr>
              <a:t>Tales Carvalho Resende</a:t>
            </a:r>
            <a:endParaRPr lang="en-US" altLang="en-US" dirty="0" smtClean="0">
              <a:solidFill>
                <a:schemeClr val="accent6">
                  <a:lumMod val="75000"/>
                </a:schemeClr>
              </a:solidFill>
            </a:endParaRPr>
          </a:p>
        </p:txBody>
      </p:sp>
      <p:sp>
        <p:nvSpPr>
          <p:cNvPr id="2051" name="Line 3"/>
          <p:cNvSpPr>
            <a:spLocks noChangeShapeType="1"/>
          </p:cNvSpPr>
          <p:nvPr/>
        </p:nvSpPr>
        <p:spPr bwMode="auto">
          <a:xfrm>
            <a:off x="560338" y="2634258"/>
            <a:ext cx="802220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52" name="Line 4"/>
          <p:cNvSpPr>
            <a:spLocks noChangeShapeType="1"/>
          </p:cNvSpPr>
          <p:nvPr/>
        </p:nvSpPr>
        <p:spPr bwMode="auto">
          <a:xfrm flipV="1">
            <a:off x="523503" y="5777508"/>
            <a:ext cx="809587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53" name="AutoShape 5"/>
          <p:cNvSpPr>
            <a:spLocks/>
          </p:cNvSpPr>
          <p:nvPr/>
        </p:nvSpPr>
        <p:spPr bwMode="auto">
          <a:xfrm>
            <a:off x="6913206" y="6076590"/>
            <a:ext cx="1761380" cy="196453"/>
          </a:xfrm>
          <a:custGeom>
            <a:avLst/>
            <a:gdLst>
              <a:gd name="T0" fmla="*/ 2147483647 w 21600"/>
              <a:gd name="T1" fmla="*/ 1045462871 h 21600"/>
              <a:gd name="T2" fmla="*/ 2147483647 w 21600"/>
              <a:gd name="T3" fmla="*/ 1045462871 h 21600"/>
              <a:gd name="T4" fmla="*/ 2147483647 w 21600"/>
              <a:gd name="T5" fmla="*/ 1045462871 h 21600"/>
              <a:gd name="T6" fmla="*/ 2147483647 w 21600"/>
              <a:gd name="T7" fmla="*/ 104546287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r>
              <a:rPr lang="en-US" altLang="en-US" sz="1300" dirty="0" smtClean="0">
                <a:solidFill>
                  <a:schemeClr val="accent1">
                    <a:lumMod val="75000"/>
                  </a:schemeClr>
                </a:solidFill>
                <a:latin typeface="Trebuchet MS" pitchFamily="34" charset="0"/>
                <a:ea typeface="Trebuchet MS" pitchFamily="34" charset="0"/>
                <a:cs typeface="Trebuchet MS" pitchFamily="34" charset="0"/>
                <a:sym typeface="Trebuchet MS" pitchFamily="34" charset="0"/>
              </a:rPr>
              <a:t>4 November 2016</a:t>
            </a:r>
            <a:endParaRPr lang="en-US" altLang="en-US" dirty="0" smtClean="0">
              <a:solidFill>
                <a:schemeClr val="accent1">
                  <a:lumMod val="75000"/>
                </a:schemeClr>
              </a:solidFill>
            </a:endParaRPr>
          </a:p>
        </p:txBody>
      </p:sp>
      <p:sp>
        <p:nvSpPr>
          <p:cNvPr id="2054" name="AutoShape 6"/>
          <p:cNvSpPr>
            <a:spLocks/>
          </p:cNvSpPr>
          <p:nvPr/>
        </p:nvSpPr>
        <p:spPr bwMode="auto">
          <a:xfrm>
            <a:off x="6856538" y="6203314"/>
            <a:ext cx="2181769" cy="360040"/>
          </a:xfrm>
          <a:custGeom>
            <a:avLst/>
            <a:gdLst>
              <a:gd name="T0" fmla="*/ 2147483647 w 21600"/>
              <a:gd name="T1" fmla="*/ 1045462871 h 21600"/>
              <a:gd name="T2" fmla="*/ 2147483647 w 21600"/>
              <a:gd name="T3" fmla="*/ 1045462871 h 21600"/>
              <a:gd name="T4" fmla="*/ 2147483647 w 21600"/>
              <a:gd name="T5" fmla="*/ 1045462871 h 21600"/>
              <a:gd name="T6" fmla="*/ 2147483647 w 21600"/>
              <a:gd name="T7" fmla="*/ 104546287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r>
              <a:rPr lang="en-US" altLang="en-US" sz="1300" dirty="0" smtClean="0">
                <a:solidFill>
                  <a:schemeClr val="accent6">
                    <a:lumMod val="75000"/>
                  </a:schemeClr>
                </a:solidFill>
                <a:latin typeface="Trebuchet MS" pitchFamily="34" charset="0"/>
                <a:ea typeface="Trebuchet MS" pitchFamily="34" charset="0"/>
                <a:cs typeface="Trebuchet MS" pitchFamily="34" charset="0"/>
                <a:sym typeface="Trebuchet MS" pitchFamily="34" charset="0"/>
              </a:rPr>
              <a:t>Paris, France</a:t>
            </a:r>
            <a:endParaRPr lang="en-US" altLang="en-US" dirty="0" smtClean="0">
              <a:solidFill>
                <a:schemeClr val="accent6">
                  <a:lumMod val="75000"/>
                </a:schemeClr>
              </a:solidFill>
            </a:endParaRPr>
          </a:p>
        </p:txBody>
      </p:sp>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056" name="Line 8"/>
          <p:cNvSpPr>
            <a:spLocks noChangeShapeType="1"/>
          </p:cNvSpPr>
          <p:nvPr/>
        </p:nvSpPr>
        <p:spPr bwMode="auto">
          <a:xfrm flipV="1">
            <a:off x="514575" y="6573367"/>
            <a:ext cx="8113737"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pic>
        <p:nvPicPr>
          <p:cNvPr id="2059" name="Picture 11" descr="120.png"/>
          <p:cNvPicPr>
            <a:picLocks noChangeAspect="1"/>
          </p:cNvPicPr>
          <p:nvPr/>
        </p:nvPicPr>
        <p:blipFill>
          <a:blip r:embed="rId2" cstate="print">
            <a:extLst>
              <a:ext uri="{28A0092B-C50C-407E-A947-70E740481C1C}">
                <a14:useLocalDpi xmlns:a14="http://schemas.microsoft.com/office/drawing/2010/main" val="0"/>
              </a:ext>
            </a:extLst>
          </a:blip>
          <a:srcRect b="17345"/>
          <a:stretch>
            <a:fillRect/>
          </a:stretch>
        </p:blipFill>
        <p:spPr bwMode="auto">
          <a:xfrm>
            <a:off x="287458" y="5864544"/>
            <a:ext cx="1397496" cy="67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60" name="Picture 12" descr="SDC_RV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217" y="5951573"/>
            <a:ext cx="1106165"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1" name="Line 19"/>
          <p:cNvSpPr>
            <a:spLocks noChangeShapeType="1"/>
          </p:cNvSpPr>
          <p:nvPr/>
        </p:nvSpPr>
        <p:spPr bwMode="auto">
          <a:xfrm flipV="1">
            <a:off x="560338" y="267891"/>
            <a:ext cx="8021092"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2" name="Line 20"/>
          <p:cNvSpPr>
            <a:spLocks noChangeShapeType="1"/>
          </p:cNvSpPr>
          <p:nvPr/>
        </p:nvSpPr>
        <p:spPr bwMode="auto">
          <a:xfrm flipV="1">
            <a:off x="514575" y="6618015"/>
            <a:ext cx="8113737"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3" name="Line 21"/>
          <p:cNvSpPr>
            <a:spLocks noChangeShapeType="1"/>
          </p:cNvSpPr>
          <p:nvPr/>
        </p:nvSpPr>
        <p:spPr bwMode="auto">
          <a:xfrm flipV="1">
            <a:off x="523503" y="5738441"/>
            <a:ext cx="809587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4" name="Line 22"/>
          <p:cNvSpPr>
            <a:spLocks noChangeShapeType="1"/>
          </p:cNvSpPr>
          <p:nvPr/>
        </p:nvSpPr>
        <p:spPr bwMode="auto">
          <a:xfrm>
            <a:off x="559222" y="2681139"/>
            <a:ext cx="802220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5" name="Line 23"/>
          <p:cNvSpPr>
            <a:spLocks noChangeShapeType="1"/>
          </p:cNvSpPr>
          <p:nvPr/>
        </p:nvSpPr>
        <p:spPr bwMode="auto">
          <a:xfrm>
            <a:off x="559222" y="321469"/>
            <a:ext cx="802220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6" name="AutoShape 24"/>
          <p:cNvSpPr>
            <a:spLocks/>
          </p:cNvSpPr>
          <p:nvPr/>
        </p:nvSpPr>
        <p:spPr bwMode="auto">
          <a:xfrm>
            <a:off x="171048" y="3765088"/>
            <a:ext cx="8554518" cy="129937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r>
              <a:rPr lang="en-US" altLang="en-US" sz="2800" b="1" dirty="0" smtClean="0">
                <a:solidFill>
                  <a:schemeClr val="accent1">
                    <a:lumMod val="75000"/>
                  </a:schemeClr>
                </a:solidFill>
                <a:latin typeface="Trebuchet MS Bold" charset="0"/>
                <a:ea typeface="Trebuchet MS Bold" charset="0"/>
                <a:cs typeface="Trebuchet MS Bold" charset="0"/>
                <a:sym typeface="Trebuchet MS Bold" charset="0"/>
              </a:rPr>
              <a:t>Overview of GGRETA Phase 2 activities</a:t>
            </a:r>
          </a:p>
          <a:p>
            <a:pPr algn="ctr">
              <a:lnSpc>
                <a:spcPct val="115000"/>
              </a:lnSpc>
              <a:spcBef>
                <a:spcPts val="0"/>
              </a:spcBef>
              <a:spcAft>
                <a:spcPts val="1000"/>
              </a:spcAft>
            </a:pPr>
            <a:endParaRPr lang="en-US" sz="2800" b="1" dirty="0">
              <a:solidFill>
                <a:schemeClr val="accent1">
                  <a:lumMod val="75000"/>
                </a:schemeClr>
              </a:solidFill>
              <a:latin typeface="Trebuchet MS Bold" charset="0"/>
              <a:ea typeface="Calibri"/>
              <a:cs typeface="Times New Roman"/>
              <a:sym typeface="Trebuchet MS Bold" charset="0"/>
            </a:endParaRPr>
          </a:p>
          <a:p>
            <a:pPr algn="ctr">
              <a:spcBef>
                <a:spcPts val="0"/>
              </a:spcBef>
              <a:spcAft>
                <a:spcPts val="1000"/>
              </a:spcAft>
            </a:pPr>
            <a:r>
              <a:rPr lang="fr-FR" sz="2400" b="1" i="1" dirty="0" err="1">
                <a:solidFill>
                  <a:schemeClr val="accent1">
                    <a:lumMod val="75000"/>
                  </a:schemeClr>
                </a:solidFill>
                <a:latin typeface="Trebuchet MS Bold" charset="0"/>
                <a:ea typeface="Calibri"/>
                <a:cs typeface="Times New Roman"/>
                <a:sym typeface="Trebuchet MS Bold" charset="0"/>
              </a:rPr>
              <a:t>Stampriet</a:t>
            </a:r>
            <a:r>
              <a:rPr lang="fr-FR" sz="2400" b="1" i="1" dirty="0">
                <a:solidFill>
                  <a:schemeClr val="accent1">
                    <a:lumMod val="75000"/>
                  </a:schemeClr>
                </a:solidFill>
                <a:latin typeface="Trebuchet MS Bold" charset="0"/>
                <a:ea typeface="Calibri"/>
                <a:cs typeface="Times New Roman"/>
                <a:sym typeface="Trebuchet MS Bold" charset="0"/>
              </a:rPr>
              <a:t> </a:t>
            </a:r>
            <a:r>
              <a:rPr lang="fr-FR" sz="2400" b="1" i="1" dirty="0" err="1">
                <a:solidFill>
                  <a:schemeClr val="accent1">
                    <a:lumMod val="75000"/>
                  </a:schemeClr>
                </a:solidFill>
                <a:latin typeface="Trebuchet MS Bold" charset="0"/>
                <a:ea typeface="Calibri"/>
                <a:cs typeface="Times New Roman"/>
                <a:sym typeface="Trebuchet MS Bold" charset="0"/>
              </a:rPr>
              <a:t>Aquifer</a:t>
            </a:r>
            <a:r>
              <a:rPr lang="fr-FR" sz="2400" b="1" i="1" dirty="0">
                <a:solidFill>
                  <a:schemeClr val="accent1">
                    <a:lumMod val="75000"/>
                  </a:schemeClr>
                </a:solidFill>
                <a:latin typeface="Trebuchet MS Bold" charset="0"/>
                <a:ea typeface="Calibri"/>
                <a:cs typeface="Times New Roman"/>
                <a:sym typeface="Trebuchet MS Bold" charset="0"/>
              </a:rPr>
              <a:t> High </a:t>
            </a:r>
            <a:r>
              <a:rPr lang="fr-FR" sz="2400" b="1" i="1" dirty="0" err="1">
                <a:solidFill>
                  <a:schemeClr val="accent1">
                    <a:lumMod val="75000"/>
                  </a:schemeClr>
                </a:solidFill>
                <a:latin typeface="Trebuchet MS Bold" charset="0"/>
                <a:ea typeface="Calibri"/>
                <a:cs typeface="Times New Roman"/>
                <a:sym typeface="Trebuchet MS Bold" charset="0"/>
              </a:rPr>
              <a:t>Level</a:t>
            </a:r>
            <a:r>
              <a:rPr lang="fr-FR" sz="2400" b="1" i="1" dirty="0">
                <a:solidFill>
                  <a:schemeClr val="accent1">
                    <a:lumMod val="75000"/>
                  </a:schemeClr>
                </a:solidFill>
                <a:latin typeface="Trebuchet MS Bold" charset="0"/>
                <a:ea typeface="Calibri"/>
                <a:cs typeface="Times New Roman"/>
                <a:sym typeface="Trebuchet MS Bold" charset="0"/>
              </a:rPr>
              <a:t> Meeting</a:t>
            </a:r>
          </a:p>
          <a:p>
            <a:pPr algn="ctr">
              <a:spcBef>
                <a:spcPts val="0"/>
              </a:spcBef>
              <a:spcAft>
                <a:spcPts val="1000"/>
              </a:spcAft>
            </a:pPr>
            <a:r>
              <a:rPr lang="fr-FR" sz="2400" b="1" i="1" dirty="0">
                <a:solidFill>
                  <a:schemeClr val="accent1">
                    <a:lumMod val="75000"/>
                  </a:schemeClr>
                </a:solidFill>
                <a:latin typeface="Trebuchet MS Bold" charset="0"/>
                <a:ea typeface="Calibri"/>
                <a:cs typeface="Times New Roman"/>
                <a:sym typeface="Trebuchet MS Bold" charset="0"/>
              </a:rPr>
              <a:t>3-4 </a:t>
            </a:r>
            <a:r>
              <a:rPr lang="fr-FR" sz="2400" b="1" i="1" dirty="0" err="1">
                <a:solidFill>
                  <a:schemeClr val="accent1">
                    <a:lumMod val="75000"/>
                  </a:schemeClr>
                </a:solidFill>
                <a:latin typeface="Trebuchet MS Bold" charset="0"/>
                <a:ea typeface="Calibri"/>
                <a:cs typeface="Times New Roman"/>
                <a:sym typeface="Trebuchet MS Bold" charset="0"/>
              </a:rPr>
              <a:t>November</a:t>
            </a:r>
            <a:r>
              <a:rPr lang="fr-FR" sz="2400" b="1" i="1" dirty="0">
                <a:solidFill>
                  <a:schemeClr val="accent1">
                    <a:lumMod val="75000"/>
                  </a:schemeClr>
                </a:solidFill>
                <a:latin typeface="Trebuchet MS Bold" charset="0"/>
                <a:ea typeface="Calibri"/>
                <a:cs typeface="Times New Roman"/>
                <a:sym typeface="Trebuchet MS Bold" charset="0"/>
              </a:rPr>
              <a:t> 2016, UNESCO </a:t>
            </a:r>
            <a:r>
              <a:rPr lang="fr-FR" sz="2400" b="1" i="1" dirty="0" err="1">
                <a:solidFill>
                  <a:schemeClr val="accent1">
                    <a:lumMod val="75000"/>
                  </a:schemeClr>
                </a:solidFill>
                <a:latin typeface="Trebuchet MS Bold" charset="0"/>
                <a:ea typeface="Calibri"/>
                <a:cs typeface="Times New Roman"/>
                <a:sym typeface="Trebuchet MS Bold" charset="0"/>
              </a:rPr>
              <a:t>HQs</a:t>
            </a:r>
            <a:r>
              <a:rPr lang="fr-FR" sz="2400" b="1" i="1" dirty="0">
                <a:solidFill>
                  <a:schemeClr val="accent1">
                    <a:lumMod val="75000"/>
                  </a:schemeClr>
                </a:solidFill>
                <a:latin typeface="Trebuchet MS Bold" charset="0"/>
                <a:ea typeface="Calibri"/>
                <a:cs typeface="Times New Roman"/>
                <a:sym typeface="Trebuchet MS Bold" charset="0"/>
              </a:rPr>
              <a:t> </a:t>
            </a:r>
            <a:endParaRPr lang="en-GB" sz="2400" dirty="0">
              <a:solidFill>
                <a:srgbClr val="336699"/>
              </a:solidFill>
              <a:latin typeface="Trebuchet MS Bold" panose="020B0703020202020204" pitchFamily="34" charset="0"/>
              <a:ea typeface="Calibri"/>
              <a:cs typeface="Times New Roman"/>
            </a:endParaRPr>
          </a:p>
          <a:p>
            <a:pPr algn="ctr">
              <a:lnSpc>
                <a:spcPct val="115000"/>
              </a:lnSpc>
              <a:spcBef>
                <a:spcPts val="0"/>
              </a:spcBef>
              <a:spcAft>
                <a:spcPts val="1000"/>
              </a:spcAft>
            </a:pPr>
            <a:endParaRPr lang="en-GB" sz="2400" dirty="0" smtClean="0">
              <a:solidFill>
                <a:srgbClr val="336699"/>
              </a:solidFill>
              <a:latin typeface="Trebuchet MS Bold" panose="020B0703020202020204" pitchFamily="34" charset="0"/>
              <a:ea typeface="Calibri"/>
              <a:cs typeface="Times New Roman"/>
            </a:endParaRPr>
          </a:p>
        </p:txBody>
      </p:sp>
      <p:pic>
        <p:nvPicPr>
          <p:cNvPr id="206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741" y="5933778"/>
            <a:ext cx="663029"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2308" y="5900290"/>
            <a:ext cx="535781" cy="5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1627" y="5883548"/>
            <a:ext cx="475506" cy="5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pic>
        <p:nvPicPr>
          <p:cNvPr id="6" name="Image 5"/>
          <p:cNvPicPr>
            <a:picLocks noChangeAspect="1"/>
          </p:cNvPicPr>
          <p:nvPr/>
        </p:nvPicPr>
        <p:blipFill>
          <a:blip r:embed="rId7"/>
          <a:stretch>
            <a:fillRect/>
          </a:stretch>
        </p:blipFill>
        <p:spPr>
          <a:xfrm>
            <a:off x="520916" y="719769"/>
            <a:ext cx="3564232" cy="1400234"/>
          </a:xfrm>
          <a:prstGeom prst="rect">
            <a:avLst/>
          </a:prstGeom>
        </p:spPr>
      </p:pic>
      <p:pic>
        <p:nvPicPr>
          <p:cNvPr id="26"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786" y="509410"/>
            <a:ext cx="3172780" cy="1823783"/>
          </a:xfrm>
          <a:prstGeom prst="rect">
            <a:avLst/>
          </a:prstGeom>
        </p:spPr>
      </p:pic>
    </p:spTree>
    <p:extLst>
      <p:ext uri="{BB962C8B-B14F-4D97-AF65-F5344CB8AC3E}">
        <p14:creationId xmlns:p14="http://schemas.microsoft.com/office/powerpoint/2010/main" val="181840302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9"/>
          <p:cNvSpPr>
            <a:spLocks noChangeShapeType="1"/>
          </p:cNvSpPr>
          <p:nvPr/>
        </p:nvSpPr>
        <p:spPr bwMode="auto">
          <a:xfrm>
            <a:off x="472395"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Helvetica Light"/>
            </a:endParaRPr>
          </a:p>
        </p:txBody>
      </p:sp>
      <p:sp>
        <p:nvSpPr>
          <p:cNvPr id="15" name="Title 3"/>
          <p:cNvSpPr>
            <a:spLocks noGrp="1"/>
          </p:cNvSpPr>
          <p:nvPr>
            <p:ph type="title"/>
          </p:nvPr>
        </p:nvSpPr>
        <p:spPr>
          <a:xfrm>
            <a:off x="484302" y="131850"/>
            <a:ext cx="8229600" cy="418058"/>
          </a:xfrm>
        </p:spPr>
        <p:txBody>
          <a:bodyPr>
            <a:normAutofit fontScale="90000"/>
          </a:bodyPr>
          <a:lstStyle/>
          <a:p>
            <a:r>
              <a:rPr lang="en-US" sz="2400" b="1" dirty="0" smtClean="0">
                <a:solidFill>
                  <a:srgbClr val="336699"/>
                </a:solidFill>
                <a:latin typeface="Trebuchet MS Bold" charset="0"/>
                <a:sym typeface="Trebuchet MS Bold" charset="0"/>
              </a:rPr>
              <a:t>GGRETA Phase 2 – Organizational Chart</a:t>
            </a:r>
            <a:endParaRPr lang="en-GB" sz="2400" dirty="0">
              <a:solidFill>
                <a:srgbClr val="336699"/>
              </a:solidFill>
            </a:endParaRPr>
          </a:p>
        </p:txBody>
      </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3" name="Groupe 108"/>
          <p:cNvGrpSpPr/>
          <p:nvPr/>
        </p:nvGrpSpPr>
        <p:grpSpPr>
          <a:xfrm>
            <a:off x="136187" y="827831"/>
            <a:ext cx="8768812" cy="5725369"/>
            <a:chOff x="136187" y="827831"/>
            <a:chExt cx="8768812" cy="5725369"/>
          </a:xfrm>
        </p:grpSpPr>
        <p:grpSp>
          <p:nvGrpSpPr>
            <p:cNvPr id="16" name="Groupe 109"/>
            <p:cNvGrpSpPr/>
            <p:nvPr/>
          </p:nvGrpSpPr>
          <p:grpSpPr>
            <a:xfrm>
              <a:off x="136187" y="827831"/>
              <a:ext cx="8768812" cy="5725369"/>
              <a:chOff x="136186" y="827831"/>
              <a:chExt cx="8768812" cy="5725369"/>
            </a:xfrm>
          </p:grpSpPr>
          <p:sp>
            <p:nvSpPr>
              <p:cNvPr id="32" name="ZoneTexte 126"/>
              <p:cNvSpPr txBox="1">
                <a:spLocks noChangeArrowheads="1"/>
              </p:cNvSpPr>
              <p:nvPr/>
            </p:nvSpPr>
            <p:spPr bwMode="auto">
              <a:xfrm>
                <a:off x="917627" y="849395"/>
                <a:ext cx="1609118" cy="571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1" i="0" u="none" strike="noStrike" kern="0" cap="none" spc="0" normalizeH="0" baseline="0" noProof="0" dirty="0" smtClean="0">
                    <a:ln>
                      <a:noFill/>
                    </a:ln>
                    <a:solidFill>
                      <a:srgbClr val="000000"/>
                    </a:solidFill>
                    <a:effectLst/>
                    <a:uLnTx/>
                    <a:uFillTx/>
                    <a:latin typeface="Calibri"/>
                    <a:ea typeface="Cambria" charset="0"/>
                  </a:rPr>
                  <a:t>BOTSWANA</a:t>
                </a:r>
                <a:endParaRPr kumimoji="0" lang="fr-FR" sz="800" b="1"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grpSp>
            <p:nvGrpSpPr>
              <p:cNvPr id="33" name="Groupe 9"/>
              <p:cNvGrpSpPr>
                <a:grpSpLocks/>
              </p:cNvGrpSpPr>
              <p:nvPr/>
            </p:nvGrpSpPr>
            <p:grpSpPr bwMode="auto">
              <a:xfrm>
                <a:off x="875194" y="1466733"/>
                <a:ext cx="1772752" cy="1152662"/>
                <a:chOff x="4402" y="4514"/>
                <a:chExt cx="10179" cy="4979"/>
              </a:xfrm>
            </p:grpSpPr>
            <p:sp>
              <p:nvSpPr>
                <p:cNvPr id="68" name="Rectangle 64"/>
                <p:cNvSpPr>
                  <a:spLocks noChangeArrowheads="1"/>
                </p:cNvSpPr>
                <p:nvPr/>
              </p:nvSpPr>
              <p:spPr bwMode="auto">
                <a:xfrm>
                  <a:off x="4427" y="4514"/>
                  <a:ext cx="10154" cy="4945"/>
                </a:xfrm>
                <a:prstGeom prst="rect">
                  <a:avLst/>
                </a:prstGeom>
                <a:solidFill>
                  <a:srgbClr val="1F497D"/>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Times New Roman" pitchFamily="4" charset="0"/>
                    <a:ea typeface="Times New Roman" pitchFamily="4" charset="0"/>
                  </a:endParaRPr>
                </a:p>
              </p:txBody>
            </p:sp>
            <p:sp>
              <p:nvSpPr>
                <p:cNvPr id="69" name="Rectangle 65"/>
                <p:cNvSpPr>
                  <a:spLocks noChangeArrowheads="1"/>
                </p:cNvSpPr>
                <p:nvPr/>
              </p:nvSpPr>
              <p:spPr bwMode="auto">
                <a:xfrm>
                  <a:off x="4402" y="4550"/>
                  <a:ext cx="10154" cy="4943"/>
                </a:xfrm>
                <a:prstGeom prst="rect">
                  <a:avLst/>
                </a:prstGeom>
                <a:noFill/>
                <a:ln w="9525">
                  <a:noFill/>
                  <a:miter lim="800000"/>
                  <a:headEnd/>
                  <a:tailEnd/>
                </a:ln>
              </p:spPr>
              <p:txBody>
                <a:bodyPr vert="horz" wrap="square" lIns="3810" tIns="3810" rIns="3810" bIns="381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288"/>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Cambria" charset="0"/>
                    </a:rPr>
                    <a:t>Mr Thato </a:t>
                  </a:r>
                  <a:r>
                    <a:rPr kumimoji="0" lang="en-US" sz="1200" b="1" i="0" u="none" strike="noStrike" kern="0" cap="none" spc="0" normalizeH="0" baseline="0" noProof="0" dirty="0" err="1" smtClean="0">
                      <a:ln>
                        <a:noFill/>
                      </a:ln>
                      <a:solidFill>
                        <a:srgbClr val="FFFFFF"/>
                      </a:solidFill>
                      <a:effectLst/>
                      <a:uLnTx/>
                      <a:uFillTx/>
                      <a:latin typeface="Calibri"/>
                      <a:ea typeface="Cambria" charset="0"/>
                    </a:rPr>
                    <a:t>Raphaka</a:t>
                  </a:r>
                  <a:endParaRPr kumimoji="0" lang="en-US" sz="1200" b="1" i="0" u="none" strike="noStrike" kern="0" cap="none" spc="0" normalizeH="0" baseline="0" noProof="0" dirty="0" smtClean="0">
                    <a:ln>
                      <a:noFill/>
                    </a:ln>
                    <a:solidFill>
                      <a:srgbClr val="FFFFFF"/>
                    </a:solidFill>
                    <a:effectLst/>
                    <a:uLnTx/>
                    <a:uFillTx/>
                    <a:latin typeface="Calibri"/>
                    <a:ea typeface="Cambria" charset="0"/>
                  </a:endParaRPr>
                </a:p>
                <a:p>
                  <a:pPr marL="0" marR="0" lvl="0" indent="0" algn="ctr" defTabSz="914400" eaLnBrk="1" fontAlgn="base" latinLnBrk="0" hangingPunct="1">
                    <a:lnSpc>
                      <a:spcPct val="100000"/>
                    </a:lnSpc>
                    <a:spcBef>
                      <a:spcPct val="0"/>
                    </a:spcBef>
                    <a:spcAft>
                      <a:spcPts val="288"/>
                    </a:spcAft>
                    <a:buClrTx/>
                    <a:buSzTx/>
                    <a:buFontTx/>
                    <a:buNone/>
                    <a:tabLst/>
                    <a:defRPr/>
                  </a:pPr>
                  <a:r>
                    <a:rPr kumimoji="0" lang="en-US" sz="1000" b="0" i="1" u="none" strike="noStrike" kern="0" cap="none" spc="0" normalizeH="0" baseline="0" noProof="0" dirty="0" smtClean="0">
                      <a:ln>
                        <a:noFill/>
                      </a:ln>
                      <a:solidFill>
                        <a:srgbClr val="FFFFFF"/>
                      </a:solidFill>
                      <a:effectLst/>
                      <a:uLnTx/>
                      <a:uFillTx/>
                      <a:latin typeface="Calibri"/>
                      <a:ea typeface="Cambria" charset="0"/>
                    </a:rPr>
                    <a:t>Permanent Secretary</a:t>
                  </a:r>
                </a:p>
                <a:p>
                  <a:pPr lvl="0" algn="ctr" defTabSz="914400" fontAlgn="base">
                    <a:spcBef>
                      <a:spcPct val="0"/>
                    </a:spcBef>
                    <a:spcAft>
                      <a:spcPts val="288"/>
                    </a:spcAft>
                    <a:defRPr/>
                  </a:pPr>
                  <a:r>
                    <a:rPr lang="en-US" sz="1000" i="1" kern="0" dirty="0">
                      <a:solidFill>
                        <a:srgbClr val="FFFFFF"/>
                      </a:solidFill>
                      <a:ea typeface="Cambria" charset="0"/>
                    </a:rPr>
                    <a:t>Ministry of Land Management, Water &amp; Sanitation Services</a:t>
                  </a:r>
                  <a:endParaRPr kumimoji="0" lang="en-US" sz="10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grpSp>
          <p:grpSp>
            <p:nvGrpSpPr>
              <p:cNvPr id="34" name="Groupe 10"/>
              <p:cNvGrpSpPr>
                <a:grpSpLocks/>
              </p:cNvGrpSpPr>
              <p:nvPr/>
            </p:nvGrpSpPr>
            <p:grpSpPr bwMode="auto">
              <a:xfrm>
                <a:off x="1044928" y="2858482"/>
                <a:ext cx="1446102" cy="998063"/>
                <a:chOff x="5215" y="11874"/>
                <a:chExt cx="9310" cy="6476"/>
              </a:xfrm>
            </p:grpSpPr>
            <p:sp>
              <p:nvSpPr>
                <p:cNvPr id="66" name="Rectangle 62"/>
                <p:cNvSpPr>
                  <a:spLocks noChangeArrowheads="1"/>
                </p:cNvSpPr>
                <p:nvPr/>
              </p:nvSpPr>
              <p:spPr bwMode="auto">
                <a:xfrm>
                  <a:off x="5215" y="11874"/>
                  <a:ext cx="9310" cy="5870"/>
                </a:xfrm>
                <a:prstGeom prst="rect">
                  <a:avLst/>
                </a:prstGeom>
                <a:solidFill>
                  <a:srgbClr val="4F81BD"/>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Times New Roman" pitchFamily="4" charset="0"/>
                    <a:ea typeface="Times New Roman" pitchFamily="4" charset="0"/>
                  </a:endParaRPr>
                </a:p>
              </p:txBody>
            </p:sp>
            <p:sp>
              <p:nvSpPr>
                <p:cNvPr id="67" name="Rectangle 63"/>
                <p:cNvSpPr>
                  <a:spLocks noChangeArrowheads="1"/>
                </p:cNvSpPr>
                <p:nvPr/>
              </p:nvSpPr>
              <p:spPr bwMode="auto">
                <a:xfrm>
                  <a:off x="5215" y="11874"/>
                  <a:ext cx="9310" cy="6476"/>
                </a:xfrm>
                <a:prstGeom prst="rect">
                  <a:avLst/>
                </a:prstGeom>
                <a:noFill/>
                <a:ln w="9525">
                  <a:noFill/>
                  <a:miter lim="800000"/>
                  <a:headEnd/>
                  <a:tailEnd/>
                </a:ln>
              </p:spPr>
              <p:txBody>
                <a:bodyPr vert="horz" wrap="square" lIns="3810" tIns="3810" rIns="3810" bIns="381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25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Calibri"/>
                      <a:ea typeface="Cambria" charset="0"/>
                    </a:rPr>
                    <a:t>Mr Piet Kenabatho</a:t>
                  </a:r>
                  <a:endParaRPr kumimoji="0" lang="en-US" sz="11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algn="ctr" defTabSz="914400" eaLnBrk="1" fontAlgn="base" latinLnBrk="0" hangingPunct="1">
                    <a:lnSpc>
                      <a:spcPct val="100000"/>
                    </a:lnSpc>
                    <a:spcBef>
                      <a:spcPct val="0"/>
                    </a:spcBef>
                    <a:spcAft>
                      <a:spcPts val="250"/>
                    </a:spcAft>
                    <a:buClrTx/>
                    <a:buSzTx/>
                    <a:buFontTx/>
                    <a:buNone/>
                    <a:tabLst/>
                    <a:defRPr/>
                  </a:pPr>
                  <a:r>
                    <a:rPr kumimoji="0" lang="en-US" sz="1000" b="0" i="1" u="none" strike="noStrike" kern="0" cap="none" spc="0" normalizeH="0" baseline="0" noProof="0" dirty="0" smtClean="0">
                      <a:ln>
                        <a:noFill/>
                      </a:ln>
                      <a:solidFill>
                        <a:srgbClr val="FFFFFF"/>
                      </a:solidFill>
                      <a:effectLst/>
                      <a:uLnTx/>
                      <a:uFillTx/>
                      <a:latin typeface="Calibri"/>
                      <a:ea typeface="Cambria" charset="0"/>
                    </a:rPr>
                    <a:t>University of Botswana</a:t>
                  </a:r>
                  <a:endParaRPr kumimoji="0" lang="en-US" sz="10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grpSp>
          <p:sp>
            <p:nvSpPr>
              <p:cNvPr id="35" name="ZoneTexte 126"/>
              <p:cNvSpPr txBox="1">
                <a:spLocks noChangeArrowheads="1"/>
              </p:cNvSpPr>
              <p:nvPr/>
            </p:nvSpPr>
            <p:spPr bwMode="auto">
              <a:xfrm rot="16200000">
                <a:off x="-251005" y="1786581"/>
                <a:ext cx="1447839" cy="673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err="1" smtClean="0">
                    <a:ln>
                      <a:noFill/>
                    </a:ln>
                    <a:solidFill>
                      <a:srgbClr val="000000"/>
                    </a:solidFill>
                    <a:effectLst/>
                    <a:uLnTx/>
                    <a:uFillTx/>
                    <a:latin typeface="Calibri"/>
                    <a:ea typeface="Cambria" charset="0"/>
                  </a:rPr>
                  <a:t>Government</a:t>
                </a:r>
                <a:r>
                  <a:rPr kumimoji="0" lang="fr-FR" sz="1200" b="1" i="0" u="none" strike="noStrike" kern="0" cap="none" spc="0" normalizeH="0" baseline="0" noProof="0" dirty="0" smtClean="0">
                    <a:ln>
                      <a:noFill/>
                    </a:ln>
                    <a:solidFill>
                      <a:srgbClr val="000000"/>
                    </a:solidFill>
                    <a:effectLst/>
                    <a:uLnTx/>
                    <a:uFillTx/>
                    <a:latin typeface="Calibri"/>
                    <a:ea typeface="Cambria" charset="0"/>
                  </a:rPr>
                  <a:t> </a:t>
                </a:r>
                <a:r>
                  <a:rPr kumimoji="0" lang="fr-FR" sz="1200" b="1" i="0" u="none" strike="noStrike" kern="0" cap="none" spc="0" normalizeH="0" baseline="0" noProof="0" dirty="0" err="1" smtClean="0">
                    <a:ln>
                      <a:noFill/>
                    </a:ln>
                    <a:solidFill>
                      <a:srgbClr val="000000"/>
                    </a:solidFill>
                    <a:effectLst/>
                    <a:uLnTx/>
                    <a:uFillTx/>
                    <a:latin typeface="Calibri"/>
                    <a:ea typeface="Cambria" charset="0"/>
                  </a:rPr>
                  <a:t>Representatives</a:t>
                </a:r>
                <a:endParaRPr kumimoji="0" lang="fr-FR" sz="1200" b="1"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200" b="1" i="0" u="none" strike="noStrike" kern="0" cap="none" spc="0" normalizeH="0" baseline="0" noProof="0" dirty="0" smtClean="0">
                  <a:ln>
                    <a:noFill/>
                  </a:ln>
                  <a:solidFill>
                    <a:prstClr val="black"/>
                  </a:solidFill>
                  <a:effectLst/>
                  <a:uLnTx/>
                  <a:uFillTx/>
                  <a:latin typeface="Tahoma" pitchFamily="4" charset="0"/>
                  <a:ea typeface="ヒラギノ角ゴ Pro W3" pitchFamily="4" charset="-128"/>
                </a:endParaRPr>
              </a:p>
            </p:txBody>
          </p:sp>
          <p:sp>
            <p:nvSpPr>
              <p:cNvPr id="36" name="ZoneTexte 126"/>
              <p:cNvSpPr txBox="1">
                <a:spLocks noChangeArrowheads="1"/>
              </p:cNvSpPr>
              <p:nvPr/>
            </p:nvSpPr>
            <p:spPr bwMode="auto">
              <a:xfrm rot="16200000">
                <a:off x="-94087" y="3052424"/>
                <a:ext cx="1079015" cy="575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smtClean="0">
                    <a:ln>
                      <a:noFill/>
                    </a:ln>
                    <a:solidFill>
                      <a:srgbClr val="000000"/>
                    </a:solidFill>
                    <a:effectLst/>
                    <a:uLnTx/>
                    <a:uFillTx/>
                    <a:latin typeface="Calibri"/>
                    <a:ea typeface="Cambria" charset="0"/>
                  </a:rPr>
                  <a:t>National </a:t>
                </a:r>
                <a:r>
                  <a:rPr kumimoji="0" lang="fr-FR" sz="1200" b="1" i="0" u="none" strike="noStrike" kern="0" cap="none" spc="0" normalizeH="0" baseline="0" noProof="0" dirty="0" err="1" smtClean="0">
                    <a:ln>
                      <a:noFill/>
                    </a:ln>
                    <a:solidFill>
                      <a:srgbClr val="000000"/>
                    </a:solidFill>
                    <a:effectLst/>
                    <a:uLnTx/>
                    <a:uFillTx/>
                    <a:latin typeface="Calibri"/>
                    <a:ea typeface="Cambria" charset="0"/>
                  </a:rPr>
                  <a:t>Coordinators</a:t>
                </a:r>
                <a:r>
                  <a:rPr kumimoji="0" lang="fr-FR" sz="1200" b="1" i="0" u="none" strike="noStrike" kern="0" cap="none" spc="0" normalizeH="0" baseline="0" noProof="0" dirty="0" smtClean="0">
                    <a:ln>
                      <a:noFill/>
                    </a:ln>
                    <a:solidFill>
                      <a:srgbClr val="000000"/>
                    </a:solidFill>
                    <a:effectLst/>
                    <a:uLnTx/>
                    <a:uFillTx/>
                    <a:latin typeface="Calibri"/>
                    <a:ea typeface="Cambria" charset="0"/>
                  </a:rPr>
                  <a:t>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200" b="1" i="0" u="none" strike="noStrike" kern="0" cap="none" spc="0" normalizeH="0" baseline="0" noProof="0" dirty="0" smtClean="0">
                  <a:ln>
                    <a:noFill/>
                  </a:ln>
                  <a:solidFill>
                    <a:prstClr val="black"/>
                  </a:solidFill>
                  <a:effectLst/>
                  <a:uLnTx/>
                  <a:uFillTx/>
                  <a:latin typeface="Tahoma" pitchFamily="4" charset="0"/>
                  <a:ea typeface="ヒラギノ角ゴ Pro W3" pitchFamily="4" charset="-128"/>
                </a:endParaRPr>
              </a:p>
            </p:txBody>
          </p:sp>
          <p:sp>
            <p:nvSpPr>
              <p:cNvPr id="37" name="ZoneTexte 126"/>
              <p:cNvSpPr txBox="1">
                <a:spLocks noChangeArrowheads="1"/>
              </p:cNvSpPr>
              <p:nvPr/>
            </p:nvSpPr>
            <p:spPr bwMode="auto">
              <a:xfrm rot="16200000">
                <a:off x="-805677" y="4989016"/>
                <a:ext cx="2460159" cy="505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smtClean="0">
                    <a:solidFill>
                      <a:srgbClr val="000000"/>
                    </a:solidFill>
                    <a:latin typeface="Calibri"/>
                    <a:ea typeface="ヒラギノ角ゴ Pro W3" pitchFamily="4" charset="-128"/>
                  </a:rPr>
                  <a:t>National  Transboundary Technical Groups (NTTGs)</a:t>
                </a:r>
                <a:endParaRPr kumimoji="0" lang="en-US" sz="1200" b="1" i="0" u="none" strike="noStrike" kern="0" cap="none" spc="0" normalizeH="0" baseline="0" noProof="0" dirty="0" smtClean="0">
                  <a:ln>
                    <a:noFill/>
                  </a:ln>
                  <a:solidFill>
                    <a:prstClr val="black"/>
                  </a:solidFill>
                  <a:effectLst/>
                  <a:uLnTx/>
                  <a:uFillTx/>
                  <a:latin typeface="Tahoma" pitchFamily="4" charset="0"/>
                  <a:ea typeface="ヒラギノ角ゴ Pro W3" pitchFamily="4" charset="-128"/>
                </a:endParaRPr>
              </a:p>
            </p:txBody>
          </p:sp>
          <p:grpSp>
            <p:nvGrpSpPr>
              <p:cNvPr id="38" name="Groupe 9"/>
              <p:cNvGrpSpPr>
                <a:grpSpLocks/>
              </p:cNvGrpSpPr>
              <p:nvPr/>
            </p:nvGrpSpPr>
            <p:grpSpPr bwMode="auto">
              <a:xfrm>
                <a:off x="2971325" y="1455420"/>
                <a:ext cx="1959637" cy="1155490"/>
                <a:chOff x="4737" y="4514"/>
                <a:chExt cx="11253" cy="4991"/>
              </a:xfrm>
            </p:grpSpPr>
            <p:sp>
              <p:nvSpPr>
                <p:cNvPr id="64" name="Rectangle 64"/>
                <p:cNvSpPr>
                  <a:spLocks noChangeArrowheads="1"/>
                </p:cNvSpPr>
                <p:nvPr/>
              </p:nvSpPr>
              <p:spPr bwMode="auto">
                <a:xfrm>
                  <a:off x="4737" y="4599"/>
                  <a:ext cx="11253" cy="4906"/>
                </a:xfrm>
                <a:prstGeom prst="rect">
                  <a:avLst/>
                </a:prstGeom>
                <a:solidFill>
                  <a:srgbClr val="1F497D"/>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Times New Roman" pitchFamily="4" charset="0"/>
                    <a:ea typeface="Times New Roman" pitchFamily="4" charset="0"/>
                  </a:endParaRPr>
                </a:p>
              </p:txBody>
            </p:sp>
            <p:sp>
              <p:nvSpPr>
                <p:cNvPr id="65" name="Rectangle 65"/>
                <p:cNvSpPr>
                  <a:spLocks noChangeArrowheads="1"/>
                </p:cNvSpPr>
                <p:nvPr/>
              </p:nvSpPr>
              <p:spPr bwMode="auto">
                <a:xfrm>
                  <a:off x="5131" y="4514"/>
                  <a:ext cx="10154" cy="4943"/>
                </a:xfrm>
                <a:prstGeom prst="rect">
                  <a:avLst/>
                </a:prstGeom>
                <a:noFill/>
                <a:ln w="9525">
                  <a:noFill/>
                  <a:miter lim="800000"/>
                  <a:headEnd/>
                  <a:tailEnd/>
                </a:ln>
              </p:spPr>
              <p:txBody>
                <a:bodyPr vert="horz" wrap="square" lIns="3810" tIns="3810" rIns="3810" bIns="381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288"/>
                    </a:spcAft>
                    <a:buClrTx/>
                    <a:buSzTx/>
                    <a:buFontTx/>
                    <a:buNone/>
                    <a:tabLst/>
                    <a:defRPr/>
                  </a:pPr>
                  <a:r>
                    <a:rPr kumimoji="0" lang="en-US" sz="1200" b="1" i="0" u="none" strike="noStrike" kern="0" cap="none" spc="0" normalizeH="0" baseline="0" noProof="0" dirty="0" err="1" smtClean="0">
                      <a:ln>
                        <a:noFill/>
                      </a:ln>
                      <a:solidFill>
                        <a:srgbClr val="FFFFFF"/>
                      </a:solidFill>
                      <a:effectLst/>
                      <a:uLnTx/>
                      <a:uFillTx/>
                      <a:latin typeface="Calibri"/>
                      <a:ea typeface="Cambria" charset="0"/>
                    </a:rPr>
                    <a:t>Mr</a:t>
                  </a:r>
                  <a:r>
                    <a:rPr kumimoji="0" lang="en-US" sz="1200" b="1" i="0" u="none" strike="noStrike" kern="0" cap="none" spc="0" normalizeH="0" baseline="0" noProof="0" dirty="0" smtClean="0">
                      <a:ln>
                        <a:noFill/>
                      </a:ln>
                      <a:solidFill>
                        <a:srgbClr val="FFFFFF"/>
                      </a:solidFill>
                      <a:effectLst/>
                      <a:uLnTx/>
                      <a:uFillTx/>
                      <a:latin typeface="Calibri"/>
                      <a:ea typeface="Cambria" charset="0"/>
                    </a:rPr>
                    <a:t> Abraham </a:t>
                  </a:r>
                  <a:r>
                    <a:rPr kumimoji="0" lang="en-US" sz="1200" b="1" i="0" u="none" strike="noStrike" kern="0" cap="none" spc="0" normalizeH="0" baseline="0" noProof="0" dirty="0" err="1" smtClean="0">
                      <a:ln>
                        <a:noFill/>
                      </a:ln>
                      <a:solidFill>
                        <a:srgbClr val="FFFFFF"/>
                      </a:solidFill>
                      <a:effectLst/>
                      <a:uLnTx/>
                      <a:uFillTx/>
                      <a:latin typeface="Calibri"/>
                      <a:ea typeface="Cambria" charset="0"/>
                    </a:rPr>
                    <a:t>Nehemia</a:t>
                  </a:r>
                  <a:endParaRPr kumimoji="0" lang="en-US" sz="12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algn="ctr" defTabSz="914400" eaLnBrk="1" fontAlgn="base" latinLnBrk="0" hangingPunct="1">
                    <a:lnSpc>
                      <a:spcPct val="100000"/>
                    </a:lnSpc>
                    <a:spcBef>
                      <a:spcPct val="0"/>
                    </a:spcBef>
                    <a:spcAft>
                      <a:spcPts val="288"/>
                    </a:spcAft>
                    <a:buClrTx/>
                    <a:buSzTx/>
                    <a:buFontTx/>
                    <a:buNone/>
                    <a:tabLst/>
                    <a:defRPr/>
                  </a:pPr>
                  <a:r>
                    <a:rPr lang="en-US" sz="1000" i="1" kern="0" dirty="0" smtClean="0">
                      <a:solidFill>
                        <a:srgbClr val="FFFFFF"/>
                      </a:solidFill>
                      <a:latin typeface="Calibri"/>
                      <a:ea typeface="Cambria" charset="0"/>
                    </a:rPr>
                    <a:t>Deputy </a:t>
                  </a:r>
                  <a:r>
                    <a:rPr kumimoji="0" lang="en-US" sz="1000" b="0" i="1" u="none" strike="noStrike" kern="0" cap="none" spc="0" normalizeH="0" baseline="0" noProof="0" dirty="0" smtClean="0">
                      <a:ln>
                        <a:noFill/>
                      </a:ln>
                      <a:solidFill>
                        <a:srgbClr val="FFFFFF"/>
                      </a:solidFill>
                      <a:effectLst/>
                      <a:uLnTx/>
                      <a:uFillTx/>
                      <a:latin typeface="Calibri"/>
                      <a:ea typeface="Cambria" charset="0"/>
                    </a:rPr>
                    <a:t>Permanent Secretary</a:t>
                  </a:r>
                </a:p>
                <a:p>
                  <a:pPr marL="0" marR="0" lvl="0" indent="0" algn="ctr" defTabSz="914400" eaLnBrk="1" fontAlgn="base" latinLnBrk="0" hangingPunct="1">
                    <a:lnSpc>
                      <a:spcPct val="100000"/>
                    </a:lnSpc>
                    <a:spcBef>
                      <a:spcPct val="0"/>
                    </a:spcBef>
                    <a:spcAft>
                      <a:spcPts val="288"/>
                    </a:spcAft>
                    <a:buClrTx/>
                    <a:buSzTx/>
                    <a:buFontTx/>
                    <a:buNone/>
                    <a:tabLst/>
                    <a:defRPr/>
                  </a:pPr>
                  <a:r>
                    <a:rPr kumimoji="0" lang="en-US" sz="1000" b="0" i="1" u="none" strike="noStrike" kern="0" cap="none" spc="0" normalizeH="0" baseline="0" noProof="0" dirty="0" smtClean="0">
                      <a:ln>
                        <a:noFill/>
                      </a:ln>
                      <a:solidFill>
                        <a:srgbClr val="FFFFFF"/>
                      </a:solidFill>
                      <a:effectLst/>
                      <a:uLnTx/>
                      <a:uFillTx/>
                      <a:latin typeface="Calibri"/>
                      <a:ea typeface="Cambria" charset="0"/>
                    </a:rPr>
                    <a:t>Ministry of Agriculture, Water and Forestry</a:t>
                  </a:r>
                  <a:endParaRPr kumimoji="0" lang="en-US" sz="10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grpSp>
          <p:grpSp>
            <p:nvGrpSpPr>
              <p:cNvPr id="39" name="Groupe 10"/>
              <p:cNvGrpSpPr>
                <a:grpSpLocks/>
              </p:cNvGrpSpPr>
              <p:nvPr/>
            </p:nvGrpSpPr>
            <p:grpSpPr bwMode="auto">
              <a:xfrm>
                <a:off x="3265097" y="2834241"/>
                <a:ext cx="1457329" cy="998181"/>
                <a:chOff x="6389" y="11790"/>
                <a:chExt cx="9383" cy="6476"/>
              </a:xfrm>
            </p:grpSpPr>
            <p:sp>
              <p:nvSpPr>
                <p:cNvPr id="62" name="Rectangle 62"/>
                <p:cNvSpPr>
                  <a:spLocks noChangeArrowheads="1"/>
                </p:cNvSpPr>
                <p:nvPr/>
              </p:nvSpPr>
              <p:spPr bwMode="auto">
                <a:xfrm>
                  <a:off x="6462" y="12009"/>
                  <a:ext cx="9310" cy="5870"/>
                </a:xfrm>
                <a:prstGeom prst="rect">
                  <a:avLst/>
                </a:prstGeom>
                <a:solidFill>
                  <a:srgbClr val="4F81BD"/>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Times New Roman" pitchFamily="4" charset="0"/>
                    <a:ea typeface="Times New Roman" pitchFamily="4" charset="0"/>
                  </a:endParaRPr>
                </a:p>
              </p:txBody>
            </p:sp>
            <p:sp>
              <p:nvSpPr>
                <p:cNvPr id="63" name="Rectangle 63"/>
                <p:cNvSpPr>
                  <a:spLocks noChangeArrowheads="1"/>
                </p:cNvSpPr>
                <p:nvPr/>
              </p:nvSpPr>
              <p:spPr bwMode="auto">
                <a:xfrm>
                  <a:off x="6389" y="11790"/>
                  <a:ext cx="9310" cy="6476"/>
                </a:xfrm>
                <a:prstGeom prst="rect">
                  <a:avLst/>
                </a:prstGeom>
                <a:noFill/>
                <a:ln w="9525">
                  <a:noFill/>
                  <a:miter lim="800000"/>
                  <a:headEnd/>
                  <a:tailEnd/>
                </a:ln>
              </p:spPr>
              <p:txBody>
                <a:bodyPr vert="horz" wrap="square" lIns="3810" tIns="3810" rIns="3810" bIns="381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25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Calibri"/>
                      <a:ea typeface="Cambria" charset="0"/>
                    </a:rPr>
                    <a:t>Ms Maria Amakali</a:t>
                  </a:r>
                  <a:endParaRPr kumimoji="0" lang="en-US" sz="1100" b="1"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algn="ctr" defTabSz="914400" eaLnBrk="1" fontAlgn="base" latinLnBrk="0" hangingPunct="1">
                    <a:lnSpc>
                      <a:spcPct val="100000"/>
                    </a:lnSpc>
                    <a:spcBef>
                      <a:spcPct val="0"/>
                    </a:spcBef>
                    <a:spcAft>
                      <a:spcPts val="250"/>
                    </a:spcAft>
                    <a:buClrTx/>
                    <a:buSzTx/>
                    <a:buFontTx/>
                    <a:buNone/>
                    <a:tabLst/>
                    <a:defRPr/>
                  </a:pPr>
                  <a:r>
                    <a:rPr kumimoji="0" lang="en-US" sz="900" b="0" i="1" u="none" strike="noStrike" kern="0" cap="none" spc="0" normalizeH="0" baseline="0" noProof="0" dirty="0" smtClean="0">
                      <a:ln>
                        <a:noFill/>
                      </a:ln>
                      <a:solidFill>
                        <a:srgbClr val="FFFFFF"/>
                      </a:solidFill>
                      <a:effectLst/>
                      <a:uLnTx/>
                      <a:uFillTx/>
                      <a:latin typeface="Calibri"/>
                      <a:ea typeface="Cambria" charset="0"/>
                    </a:rPr>
                    <a:t>Department of Water Affairs and Forestry</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grpSp>
          <p:grpSp>
            <p:nvGrpSpPr>
              <p:cNvPr id="40" name="Groupe 9"/>
              <p:cNvGrpSpPr>
                <a:grpSpLocks/>
              </p:cNvGrpSpPr>
              <p:nvPr/>
            </p:nvGrpSpPr>
            <p:grpSpPr bwMode="auto">
              <a:xfrm>
                <a:off x="5224638" y="1466733"/>
                <a:ext cx="1857620" cy="1153134"/>
                <a:chOff x="6023" y="4514"/>
                <a:chExt cx="10667" cy="4981"/>
              </a:xfrm>
            </p:grpSpPr>
            <p:sp>
              <p:nvSpPr>
                <p:cNvPr id="60" name="Rectangle 64"/>
                <p:cNvSpPr>
                  <a:spLocks noChangeArrowheads="1"/>
                </p:cNvSpPr>
                <p:nvPr/>
              </p:nvSpPr>
              <p:spPr bwMode="auto">
                <a:xfrm>
                  <a:off x="6023" y="4550"/>
                  <a:ext cx="10667" cy="4945"/>
                </a:xfrm>
                <a:prstGeom prst="rect">
                  <a:avLst/>
                </a:prstGeom>
                <a:solidFill>
                  <a:srgbClr val="1F497D"/>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Times New Roman" pitchFamily="4" charset="0"/>
                    <a:ea typeface="Times New Roman" pitchFamily="4" charset="0"/>
                  </a:endParaRPr>
                </a:p>
              </p:txBody>
            </p:sp>
            <p:sp>
              <p:nvSpPr>
                <p:cNvPr id="61" name="Rectangle 65"/>
                <p:cNvSpPr>
                  <a:spLocks noChangeArrowheads="1"/>
                </p:cNvSpPr>
                <p:nvPr/>
              </p:nvSpPr>
              <p:spPr bwMode="auto">
                <a:xfrm>
                  <a:off x="6346" y="4514"/>
                  <a:ext cx="10154" cy="4943"/>
                </a:xfrm>
                <a:prstGeom prst="rect">
                  <a:avLst/>
                </a:prstGeom>
                <a:noFill/>
                <a:ln w="9525">
                  <a:noFill/>
                  <a:miter lim="800000"/>
                  <a:headEnd/>
                  <a:tailEnd/>
                </a:ln>
              </p:spPr>
              <p:txBody>
                <a:bodyPr vert="horz" wrap="square" lIns="3810" tIns="3810" rIns="3810" bIns="381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288"/>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Cambria" charset="0"/>
                    </a:rPr>
                    <a:t>Ms Deborah </a:t>
                  </a:r>
                  <a:r>
                    <a:rPr kumimoji="0" lang="en-US" sz="1200" b="1" i="0" u="none" strike="noStrike" kern="0" cap="none" spc="0" normalizeH="0" baseline="0" noProof="0" dirty="0" err="1" smtClean="0">
                      <a:ln>
                        <a:noFill/>
                      </a:ln>
                      <a:solidFill>
                        <a:srgbClr val="FFFFFF"/>
                      </a:solidFill>
                      <a:effectLst/>
                      <a:uLnTx/>
                      <a:uFillTx/>
                      <a:latin typeface="Calibri"/>
                      <a:ea typeface="Cambria" charset="0"/>
                    </a:rPr>
                    <a:t>Mochotlhi</a:t>
                  </a:r>
                  <a:endParaRPr kumimoji="0" lang="en-US" sz="12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algn="ctr" defTabSz="914400" eaLnBrk="1" fontAlgn="base" latinLnBrk="0" hangingPunct="1">
                    <a:lnSpc>
                      <a:spcPct val="100000"/>
                    </a:lnSpc>
                    <a:spcBef>
                      <a:spcPct val="0"/>
                    </a:spcBef>
                    <a:spcAft>
                      <a:spcPts val="288"/>
                    </a:spcAft>
                    <a:buClrTx/>
                    <a:buSzTx/>
                    <a:buFontTx/>
                    <a:buNone/>
                    <a:tabLst/>
                    <a:defRPr/>
                  </a:pPr>
                  <a:r>
                    <a:rPr kumimoji="0" lang="en-US" sz="1000" b="0" i="1" u="none" strike="noStrike" kern="0" cap="none" spc="0" normalizeH="0" baseline="0" noProof="0" dirty="0" smtClean="0">
                      <a:ln>
                        <a:noFill/>
                      </a:ln>
                      <a:solidFill>
                        <a:srgbClr val="FFFFFF"/>
                      </a:solidFill>
                      <a:effectLst/>
                      <a:uLnTx/>
                      <a:uFillTx/>
                      <a:latin typeface="Calibri"/>
                      <a:ea typeface="Cambria" charset="0"/>
                    </a:rPr>
                    <a:t>Deputy Director General</a:t>
                  </a:r>
                </a:p>
                <a:p>
                  <a:pPr marL="0" marR="0" lvl="0" indent="0" algn="ctr" defTabSz="914400" eaLnBrk="1" fontAlgn="base" latinLnBrk="0" hangingPunct="1">
                    <a:lnSpc>
                      <a:spcPct val="100000"/>
                    </a:lnSpc>
                    <a:spcBef>
                      <a:spcPct val="0"/>
                    </a:spcBef>
                    <a:spcAft>
                      <a:spcPts val="288"/>
                    </a:spcAft>
                    <a:buClrTx/>
                    <a:buSzTx/>
                    <a:buFontTx/>
                    <a:buNone/>
                    <a:tabLst/>
                    <a:defRPr/>
                  </a:pPr>
                  <a:r>
                    <a:rPr kumimoji="0" lang="en-US" sz="1000" b="0" i="1" u="none" strike="noStrike" kern="0" cap="none" spc="0" normalizeH="0" baseline="0" noProof="0" dirty="0" smtClean="0">
                      <a:ln>
                        <a:noFill/>
                      </a:ln>
                      <a:solidFill>
                        <a:srgbClr val="FFFFFF"/>
                      </a:solidFill>
                      <a:effectLst/>
                      <a:uLnTx/>
                      <a:uFillTx/>
                      <a:latin typeface="Calibri"/>
                      <a:ea typeface="Cambria" charset="0"/>
                    </a:rPr>
                    <a:t>Department of Water &amp; Sanitation</a:t>
                  </a:r>
                  <a:endParaRPr kumimoji="0" lang="en-US" sz="1000" b="0" i="1" u="none" strike="noStrike" kern="0" cap="none" spc="0" normalizeH="0" baseline="0" noProof="0" dirty="0" smtClean="0">
                    <a:ln>
                      <a:noFill/>
                    </a:ln>
                    <a:solidFill>
                      <a:srgbClr val="FFFFFF"/>
                    </a:solidFill>
                    <a:effectLst/>
                    <a:uLnTx/>
                    <a:uFillTx/>
                    <a:latin typeface="Calibri"/>
                    <a:ea typeface="ヒラギノ角ゴ Pro W3" pitchFamily="4" charset="-128"/>
                  </a:endParaRPr>
                </a:p>
              </p:txBody>
            </p:sp>
          </p:grpSp>
          <p:grpSp>
            <p:nvGrpSpPr>
              <p:cNvPr id="41" name="Groupe 10"/>
              <p:cNvGrpSpPr>
                <a:grpSpLocks/>
              </p:cNvGrpSpPr>
              <p:nvPr/>
            </p:nvGrpSpPr>
            <p:grpSpPr bwMode="auto">
              <a:xfrm>
                <a:off x="5280878" y="2858504"/>
                <a:ext cx="1653246" cy="1021181"/>
                <a:chOff x="6302" y="11874"/>
                <a:chExt cx="10644" cy="6626"/>
              </a:xfrm>
            </p:grpSpPr>
            <p:sp>
              <p:nvSpPr>
                <p:cNvPr id="58" name="Rectangle 62"/>
                <p:cNvSpPr>
                  <a:spLocks noChangeArrowheads="1"/>
                </p:cNvSpPr>
                <p:nvPr/>
              </p:nvSpPr>
              <p:spPr bwMode="auto">
                <a:xfrm>
                  <a:off x="6302" y="11874"/>
                  <a:ext cx="10644" cy="5870"/>
                </a:xfrm>
                <a:prstGeom prst="rect">
                  <a:avLst/>
                </a:prstGeom>
                <a:solidFill>
                  <a:srgbClr val="4F81BD"/>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Times New Roman" pitchFamily="4" charset="0"/>
                    <a:ea typeface="Times New Roman" pitchFamily="4" charset="0"/>
                  </a:endParaRPr>
                </a:p>
              </p:txBody>
            </p:sp>
            <p:sp>
              <p:nvSpPr>
                <p:cNvPr id="59" name="Rectangle 63"/>
                <p:cNvSpPr>
                  <a:spLocks noChangeArrowheads="1"/>
                </p:cNvSpPr>
                <p:nvPr/>
              </p:nvSpPr>
              <p:spPr bwMode="auto">
                <a:xfrm>
                  <a:off x="6969" y="12024"/>
                  <a:ext cx="9310" cy="6476"/>
                </a:xfrm>
                <a:prstGeom prst="rect">
                  <a:avLst/>
                </a:prstGeom>
                <a:noFill/>
                <a:ln w="9525">
                  <a:noFill/>
                  <a:miter lim="800000"/>
                  <a:headEnd/>
                  <a:tailEnd/>
                </a:ln>
              </p:spPr>
              <p:txBody>
                <a:bodyPr vert="horz" wrap="square" lIns="3810" tIns="3810" rIns="3810" bIns="381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25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Calibri"/>
                      <a:ea typeface="Cambria" charset="0"/>
                    </a:rPr>
                    <a:t>Mr Kwazikwakhe Majola</a:t>
                  </a:r>
                </a:p>
                <a:p>
                  <a:pPr marL="0" marR="0" lvl="0" indent="0" algn="ctr" defTabSz="914400" eaLnBrk="1" fontAlgn="base" latinLnBrk="0" hangingPunct="1">
                    <a:lnSpc>
                      <a:spcPct val="100000"/>
                    </a:lnSpc>
                    <a:spcBef>
                      <a:spcPct val="0"/>
                    </a:spcBef>
                    <a:spcAft>
                      <a:spcPts val="250"/>
                    </a:spcAft>
                    <a:buClrTx/>
                    <a:buSzTx/>
                    <a:buFontTx/>
                    <a:buNone/>
                    <a:tabLst/>
                    <a:defRPr/>
                  </a:pPr>
                  <a:r>
                    <a:rPr kumimoji="0" lang="en-US" sz="900" b="0" i="1" u="none" strike="noStrike" kern="0" cap="none" spc="0" normalizeH="0" baseline="0" noProof="0" dirty="0" smtClean="0">
                      <a:ln>
                        <a:noFill/>
                      </a:ln>
                      <a:solidFill>
                        <a:srgbClr val="FFFFFF"/>
                      </a:solidFill>
                      <a:effectLst/>
                      <a:uLnTx/>
                      <a:uFillTx/>
                      <a:latin typeface="Calibri"/>
                      <a:ea typeface="Cambria" charset="0"/>
                    </a:rPr>
                    <a:t>Department of Water &amp; Sanitation</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algn="ctr" defTabSz="914400" eaLnBrk="1" fontAlgn="base" latinLnBrk="0" hangingPunct="1">
                    <a:lnSpc>
                      <a:spcPct val="100000"/>
                    </a:lnSpc>
                    <a:spcBef>
                      <a:spcPct val="0"/>
                    </a:spcBef>
                    <a:spcAft>
                      <a:spcPts val="25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Tahoma" pitchFamily="4" charset="0"/>
                    <a:ea typeface="ヒラギノ角ゴ Pro W3" pitchFamily="4" charset="-128"/>
                  </a:endParaRPr>
                </a:p>
              </p:txBody>
            </p:sp>
          </p:grpSp>
          <p:sp>
            <p:nvSpPr>
              <p:cNvPr id="42" name="Zone de texte 1073741827"/>
              <p:cNvSpPr txBox="1">
                <a:spLocks noChangeArrowheads="1"/>
              </p:cNvSpPr>
              <p:nvPr/>
            </p:nvSpPr>
            <p:spPr bwMode="auto">
              <a:xfrm rot="16200000">
                <a:off x="4579734" y="5141747"/>
                <a:ext cx="2210998" cy="364335"/>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ヒラギノ角ゴ Pro W3" pitchFamily="4" charset="-128"/>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ヒラギノ角ゴ Pro W3" pitchFamily="4" charset="-128"/>
                  </a:rPr>
                  <a:t>(Hydrogeology + Model)</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sp>
            <p:nvSpPr>
              <p:cNvPr id="43" name="Zone de texte 1073741829"/>
              <p:cNvSpPr txBox="1">
                <a:spLocks noChangeArrowheads="1"/>
              </p:cNvSpPr>
              <p:nvPr/>
            </p:nvSpPr>
            <p:spPr bwMode="auto">
              <a:xfrm rot="16200000">
                <a:off x="5013944" y="5141685"/>
                <a:ext cx="2210940" cy="364399"/>
              </a:xfrm>
              <a:prstGeom prst="rect">
                <a:avLst/>
              </a:prstGeom>
              <a:solidFill>
                <a:srgbClr val="FBD4B4"/>
              </a:solidFill>
              <a:ln w="6350">
                <a:solidFill>
                  <a:srgbClr val="FBD4B4"/>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Times New Roman" pitchFamily="4" charset="0"/>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Times New Roman" pitchFamily="4" charset="0"/>
                  </a:rPr>
                  <a:t> (Legal and institutional)</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sp>
            <p:nvSpPr>
              <p:cNvPr id="44" name="Ellipse 66"/>
              <p:cNvSpPr>
                <a:spLocks noChangeArrowheads="1"/>
              </p:cNvSpPr>
              <p:nvPr/>
            </p:nvSpPr>
            <p:spPr bwMode="auto">
              <a:xfrm rot="16200000">
                <a:off x="6507703" y="4155904"/>
                <a:ext cx="3773313" cy="1021276"/>
              </a:xfrm>
              <a:prstGeom prst="ellipse">
                <a:avLst/>
              </a:prstGeom>
              <a:no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base" latinLnBrk="0" hangingPunct="1">
                  <a:lnSpc>
                    <a:spcPct val="100000"/>
                  </a:lnSpc>
                  <a:spcBef>
                    <a:spcPts val="500"/>
                  </a:spcBef>
                  <a:spcAft>
                    <a:spcPts val="500"/>
                  </a:spcAft>
                  <a:buClrTx/>
                  <a:buSzTx/>
                  <a:buFontTx/>
                  <a:buNone/>
                  <a:tabLst/>
                  <a:defRPr/>
                </a:pPr>
                <a:r>
                  <a:rPr kumimoji="0" lang="fr-FR" sz="1200" b="1" i="0" u="none" strike="noStrike" kern="0" cap="none" spc="0" normalizeH="0" baseline="0" noProof="0" dirty="0" smtClean="0">
                    <a:ln>
                      <a:noFill/>
                    </a:ln>
                    <a:solidFill>
                      <a:srgbClr val="1F497D"/>
                    </a:solidFill>
                    <a:effectLst/>
                    <a:uLnTx/>
                    <a:uFillTx/>
                    <a:latin typeface="Calibri"/>
                    <a:ea typeface="Times New Roman" pitchFamily="4" charset="0"/>
                  </a:rPr>
                  <a:t>Project Management Unit (UNESCO)</a:t>
                </a:r>
                <a:endParaRPr kumimoji="0" lang="fr-FR" sz="12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sp>
            <p:nvSpPr>
              <p:cNvPr id="45" name="Rectangle à coins arrondis 1073741831"/>
              <p:cNvSpPr>
                <a:spLocks noChangeArrowheads="1"/>
              </p:cNvSpPr>
              <p:nvPr/>
            </p:nvSpPr>
            <p:spPr bwMode="auto">
              <a:xfrm>
                <a:off x="733129" y="2779886"/>
                <a:ext cx="6575174" cy="1065464"/>
              </a:xfrm>
              <a:prstGeom prst="roundRect">
                <a:avLst>
                  <a:gd name="adj" fmla="val 16667"/>
                </a:avLst>
              </a:prstGeom>
              <a:noFill/>
              <a:ln w="19050">
                <a:solidFill>
                  <a:srgbClr val="243F60"/>
                </a:solidFill>
                <a:prstDash val="dashDot"/>
                <a:round/>
                <a:headEnd/>
                <a:tailEnd/>
              </a:ln>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6" name="Rectangle à coins arrondis 1073741835"/>
              <p:cNvSpPr>
                <a:spLocks noChangeArrowheads="1"/>
              </p:cNvSpPr>
              <p:nvPr/>
            </p:nvSpPr>
            <p:spPr bwMode="auto">
              <a:xfrm>
                <a:off x="733128" y="4093040"/>
                <a:ext cx="6575175" cy="2460160"/>
              </a:xfrm>
              <a:prstGeom prst="roundRect">
                <a:avLst>
                  <a:gd name="adj" fmla="val 16667"/>
                </a:avLst>
              </a:prstGeom>
              <a:noFill/>
              <a:ln w="19050">
                <a:solidFill>
                  <a:srgbClr val="243F60"/>
                </a:solidFill>
                <a:prstDash val="dashDot"/>
                <a:round/>
                <a:headEnd/>
                <a:tailEnd/>
              </a:ln>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nvGrpSpPr>
              <p:cNvPr id="47" name="Groupe 1073741846"/>
              <p:cNvGrpSpPr>
                <a:grpSpLocks/>
              </p:cNvGrpSpPr>
              <p:nvPr/>
            </p:nvGrpSpPr>
            <p:grpSpPr bwMode="auto">
              <a:xfrm>
                <a:off x="5638277" y="3765694"/>
                <a:ext cx="946181" cy="463917"/>
                <a:chOff x="0" y="79"/>
                <a:chExt cx="10702" cy="3937"/>
              </a:xfrm>
            </p:grpSpPr>
            <p:cxnSp>
              <p:nvCxnSpPr>
                <p:cNvPr id="54" name="Connecteur droit 1073741847"/>
                <p:cNvCxnSpPr>
                  <a:cxnSpLocks noChangeShapeType="1"/>
                </p:cNvCxnSpPr>
                <p:nvPr/>
              </p:nvCxnSpPr>
              <p:spPr bwMode="auto">
                <a:xfrm>
                  <a:off x="5447" y="79"/>
                  <a:ext cx="0" cy="3937"/>
                </a:xfrm>
                <a:prstGeom prst="line">
                  <a:avLst/>
                </a:prstGeom>
                <a:noFill/>
                <a:ln w="28575">
                  <a:solidFill>
                    <a:srgbClr val="548DD4"/>
                  </a:solidFill>
                  <a:round/>
                  <a:headEnd/>
                  <a:tailEnd/>
                </a:ln>
              </p:spPr>
            </p:cxnSp>
            <p:cxnSp>
              <p:nvCxnSpPr>
                <p:cNvPr id="55" name="Connecteur droit 1073741848"/>
                <p:cNvCxnSpPr>
                  <a:cxnSpLocks noChangeShapeType="1"/>
                </p:cNvCxnSpPr>
                <p:nvPr/>
              </p:nvCxnSpPr>
              <p:spPr bwMode="auto">
                <a:xfrm flipH="1">
                  <a:off x="0" y="1809"/>
                  <a:ext cx="10702" cy="0"/>
                </a:xfrm>
                <a:prstGeom prst="line">
                  <a:avLst/>
                </a:prstGeom>
                <a:noFill/>
                <a:ln w="28575">
                  <a:solidFill>
                    <a:srgbClr val="548DD4"/>
                  </a:solidFill>
                  <a:round/>
                  <a:headEnd/>
                  <a:tailEnd/>
                </a:ln>
              </p:spPr>
            </p:cxnSp>
            <p:cxnSp>
              <p:nvCxnSpPr>
                <p:cNvPr id="56" name="Connecteur droit 1073741849"/>
                <p:cNvCxnSpPr>
                  <a:cxnSpLocks noChangeShapeType="1"/>
                </p:cNvCxnSpPr>
                <p:nvPr/>
              </p:nvCxnSpPr>
              <p:spPr bwMode="auto">
                <a:xfrm>
                  <a:off x="95" y="1809"/>
                  <a:ext cx="0" cy="2128"/>
                </a:xfrm>
                <a:prstGeom prst="line">
                  <a:avLst/>
                </a:prstGeom>
                <a:noFill/>
                <a:ln w="28575">
                  <a:solidFill>
                    <a:srgbClr val="548DD4"/>
                  </a:solidFill>
                  <a:round/>
                  <a:headEnd/>
                  <a:tailEnd/>
                </a:ln>
              </p:spPr>
            </p:cxnSp>
            <p:cxnSp>
              <p:nvCxnSpPr>
                <p:cNvPr id="57" name="Connecteur droit 1073741850"/>
                <p:cNvCxnSpPr>
                  <a:cxnSpLocks noChangeShapeType="1"/>
                </p:cNvCxnSpPr>
                <p:nvPr/>
              </p:nvCxnSpPr>
              <p:spPr bwMode="auto">
                <a:xfrm>
                  <a:off x="10702" y="1714"/>
                  <a:ext cx="0" cy="2127"/>
                </a:xfrm>
                <a:prstGeom prst="line">
                  <a:avLst/>
                </a:prstGeom>
                <a:noFill/>
                <a:ln w="28575">
                  <a:solidFill>
                    <a:srgbClr val="548DD4"/>
                  </a:solidFill>
                  <a:round/>
                  <a:headEnd/>
                  <a:tailEnd/>
                </a:ln>
              </p:spPr>
            </p:cxnSp>
          </p:grpSp>
          <p:cxnSp>
            <p:nvCxnSpPr>
              <p:cNvPr id="48" name="Connecteur droit 1073741851"/>
              <p:cNvCxnSpPr>
                <a:cxnSpLocks noChangeShapeType="1"/>
              </p:cNvCxnSpPr>
              <p:nvPr/>
            </p:nvCxnSpPr>
            <p:spPr bwMode="auto">
              <a:xfrm>
                <a:off x="1725103" y="2611500"/>
                <a:ext cx="0" cy="269371"/>
              </a:xfrm>
              <a:prstGeom prst="line">
                <a:avLst/>
              </a:prstGeom>
              <a:noFill/>
              <a:ln w="28575">
                <a:solidFill>
                  <a:srgbClr val="548DD4"/>
                </a:solidFill>
                <a:round/>
                <a:headEnd/>
                <a:tailEnd/>
              </a:ln>
            </p:spPr>
          </p:cxnSp>
          <p:cxnSp>
            <p:nvCxnSpPr>
              <p:cNvPr id="49" name="Connecteur droit 1073741852"/>
              <p:cNvCxnSpPr>
                <a:cxnSpLocks noChangeShapeType="1"/>
              </p:cNvCxnSpPr>
              <p:nvPr/>
            </p:nvCxnSpPr>
            <p:spPr bwMode="auto">
              <a:xfrm>
                <a:off x="3962399" y="2619395"/>
                <a:ext cx="0" cy="269371"/>
              </a:xfrm>
              <a:prstGeom prst="line">
                <a:avLst/>
              </a:prstGeom>
              <a:noFill/>
              <a:ln w="28575">
                <a:solidFill>
                  <a:srgbClr val="548DD4"/>
                </a:solidFill>
                <a:round/>
                <a:headEnd/>
                <a:tailEnd/>
              </a:ln>
            </p:spPr>
          </p:cxnSp>
          <p:cxnSp>
            <p:nvCxnSpPr>
              <p:cNvPr id="50" name="Connecteur droit 1073741853"/>
              <p:cNvCxnSpPr>
                <a:cxnSpLocks noChangeShapeType="1"/>
              </p:cNvCxnSpPr>
              <p:nvPr/>
            </p:nvCxnSpPr>
            <p:spPr bwMode="auto">
              <a:xfrm>
                <a:off x="6119899" y="2589111"/>
                <a:ext cx="0" cy="269371"/>
              </a:xfrm>
              <a:prstGeom prst="line">
                <a:avLst/>
              </a:prstGeom>
              <a:noFill/>
              <a:ln w="28575">
                <a:solidFill>
                  <a:srgbClr val="548DD4"/>
                </a:solidFill>
                <a:round/>
                <a:headEnd/>
                <a:tailEnd/>
              </a:ln>
            </p:spPr>
          </p:cxnSp>
          <p:sp>
            <p:nvSpPr>
              <p:cNvPr id="51" name="ZoneTexte 126"/>
              <p:cNvSpPr txBox="1">
                <a:spLocks noChangeArrowheads="1"/>
              </p:cNvSpPr>
              <p:nvPr/>
            </p:nvSpPr>
            <p:spPr bwMode="auto">
              <a:xfrm>
                <a:off x="3208335" y="827831"/>
                <a:ext cx="1401105" cy="571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1" i="0" u="none" strike="noStrike" kern="0" cap="none" spc="0" normalizeH="0" baseline="0" noProof="0" dirty="0" smtClean="0">
                    <a:ln>
                      <a:noFill/>
                    </a:ln>
                    <a:solidFill>
                      <a:srgbClr val="000000"/>
                    </a:solidFill>
                    <a:effectLst/>
                    <a:uLnTx/>
                    <a:uFillTx/>
                    <a:latin typeface="Calibri"/>
                    <a:ea typeface="Cambria" charset="0"/>
                  </a:rPr>
                  <a:t>NAMIBIA</a:t>
                </a:r>
                <a:endParaRPr kumimoji="0" lang="fr-FR" sz="800" b="1"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sp>
            <p:nvSpPr>
              <p:cNvPr id="52" name="ZoneTexte 126"/>
              <p:cNvSpPr txBox="1">
                <a:spLocks noChangeArrowheads="1"/>
              </p:cNvSpPr>
              <p:nvPr/>
            </p:nvSpPr>
            <p:spPr bwMode="auto">
              <a:xfrm>
                <a:off x="5345839" y="849395"/>
                <a:ext cx="1709367" cy="571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1" i="0" u="none" strike="noStrike" kern="0" cap="none" spc="0" normalizeH="0" baseline="0" noProof="0" dirty="0" smtClean="0">
                    <a:ln>
                      <a:noFill/>
                    </a:ln>
                    <a:solidFill>
                      <a:srgbClr val="000000"/>
                    </a:solidFill>
                    <a:effectLst/>
                    <a:uLnTx/>
                    <a:uFillTx/>
                    <a:latin typeface="Calibri"/>
                    <a:ea typeface="Cambria" charset="0"/>
                  </a:rPr>
                  <a:t>SOUTH AFRICA</a:t>
                </a:r>
                <a:endParaRPr kumimoji="0" lang="fr-FR" sz="800" b="1"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cxnSp>
            <p:nvCxnSpPr>
              <p:cNvPr id="53" name="Connecteur droit 31747"/>
              <p:cNvCxnSpPr>
                <a:cxnSpLocks noChangeShapeType="1"/>
              </p:cNvCxnSpPr>
              <p:nvPr/>
            </p:nvCxnSpPr>
            <p:spPr bwMode="auto">
              <a:xfrm flipH="1">
                <a:off x="7308303" y="5323120"/>
                <a:ext cx="575418" cy="0"/>
              </a:xfrm>
              <a:prstGeom prst="line">
                <a:avLst/>
              </a:prstGeom>
              <a:noFill/>
              <a:ln w="28575">
                <a:solidFill>
                  <a:srgbClr val="1F497D"/>
                </a:solidFill>
                <a:round/>
                <a:headEnd/>
                <a:tailEnd/>
              </a:ln>
            </p:spPr>
          </p:cxnSp>
        </p:grpSp>
        <p:sp>
          <p:nvSpPr>
            <p:cNvPr id="17" name="Zone de texte 71694"/>
            <p:cNvSpPr txBox="1">
              <a:spLocks noChangeArrowheads="1"/>
            </p:cNvSpPr>
            <p:nvPr/>
          </p:nvSpPr>
          <p:spPr bwMode="auto">
            <a:xfrm rot="16200000">
              <a:off x="5471732" y="5142725"/>
              <a:ext cx="2202786" cy="370476"/>
            </a:xfrm>
            <a:prstGeom prst="rect">
              <a:avLst/>
            </a:prstGeom>
            <a:solidFill>
              <a:srgbClr val="8064A2">
                <a:lumMod val="40000"/>
                <a:lumOff val="60000"/>
              </a:srgbClr>
            </a:solidFill>
            <a:ln w="6350">
              <a:solidFill>
                <a:srgbClr val="8064A2">
                  <a:lumMod val="40000"/>
                  <a:lumOff val="60000"/>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Times New Roman" pitchFamily="4" charset="0"/>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Times New Roman" pitchFamily="4" charset="0"/>
                </a:rPr>
                <a:t> (Gender)</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cxnSp>
          <p:nvCxnSpPr>
            <p:cNvPr id="18" name="Connecteur droit 1073741847"/>
            <p:cNvCxnSpPr>
              <a:cxnSpLocks noChangeShapeType="1"/>
            </p:cNvCxnSpPr>
            <p:nvPr/>
          </p:nvCxnSpPr>
          <p:spPr bwMode="auto">
            <a:xfrm>
              <a:off x="3970887" y="3779502"/>
              <a:ext cx="0" cy="463917"/>
            </a:xfrm>
            <a:prstGeom prst="line">
              <a:avLst/>
            </a:prstGeom>
            <a:noFill/>
            <a:ln w="28575">
              <a:solidFill>
                <a:srgbClr val="548DD4"/>
              </a:solidFill>
              <a:round/>
              <a:headEnd/>
              <a:tailEnd/>
            </a:ln>
          </p:spPr>
        </p:cxnSp>
        <p:cxnSp>
          <p:nvCxnSpPr>
            <p:cNvPr id="19" name="Connecteur droit 1073741848"/>
            <p:cNvCxnSpPr>
              <a:cxnSpLocks noChangeShapeType="1"/>
            </p:cNvCxnSpPr>
            <p:nvPr/>
          </p:nvCxnSpPr>
          <p:spPr bwMode="auto">
            <a:xfrm flipH="1">
              <a:off x="3489309" y="3983357"/>
              <a:ext cx="946181" cy="0"/>
            </a:xfrm>
            <a:prstGeom prst="line">
              <a:avLst/>
            </a:prstGeom>
            <a:noFill/>
            <a:ln w="28575">
              <a:solidFill>
                <a:srgbClr val="548DD4"/>
              </a:solidFill>
              <a:round/>
              <a:headEnd/>
              <a:tailEnd/>
            </a:ln>
          </p:spPr>
        </p:cxnSp>
        <p:cxnSp>
          <p:nvCxnSpPr>
            <p:cNvPr id="20" name="Connecteur droit 1073741849"/>
            <p:cNvCxnSpPr>
              <a:cxnSpLocks noChangeShapeType="1"/>
            </p:cNvCxnSpPr>
            <p:nvPr/>
          </p:nvCxnSpPr>
          <p:spPr bwMode="auto">
            <a:xfrm>
              <a:off x="3497708" y="3983357"/>
              <a:ext cx="0" cy="250753"/>
            </a:xfrm>
            <a:prstGeom prst="line">
              <a:avLst/>
            </a:prstGeom>
            <a:noFill/>
            <a:ln w="28575">
              <a:solidFill>
                <a:srgbClr val="548DD4"/>
              </a:solidFill>
              <a:round/>
              <a:headEnd/>
              <a:tailEnd/>
            </a:ln>
          </p:spPr>
        </p:cxnSp>
        <p:cxnSp>
          <p:nvCxnSpPr>
            <p:cNvPr id="21" name="Connecteur droit 1073741850"/>
            <p:cNvCxnSpPr>
              <a:cxnSpLocks noChangeShapeType="1"/>
            </p:cNvCxnSpPr>
            <p:nvPr/>
          </p:nvCxnSpPr>
          <p:spPr bwMode="auto">
            <a:xfrm>
              <a:off x="4435490" y="3972162"/>
              <a:ext cx="0" cy="250635"/>
            </a:xfrm>
            <a:prstGeom prst="line">
              <a:avLst/>
            </a:prstGeom>
            <a:noFill/>
            <a:ln w="28575">
              <a:solidFill>
                <a:srgbClr val="548DD4"/>
              </a:solidFill>
              <a:round/>
              <a:headEnd/>
              <a:tailEnd/>
            </a:ln>
          </p:spPr>
        </p:cxnSp>
        <p:sp>
          <p:nvSpPr>
            <p:cNvPr id="22" name="Zone de texte 1073741827"/>
            <p:cNvSpPr txBox="1">
              <a:spLocks noChangeArrowheads="1"/>
            </p:cNvSpPr>
            <p:nvPr/>
          </p:nvSpPr>
          <p:spPr bwMode="auto">
            <a:xfrm rot="16200000">
              <a:off x="2420155" y="5131470"/>
              <a:ext cx="2212969" cy="364335"/>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ヒラギノ角ゴ Pro W3" pitchFamily="4" charset="-128"/>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ヒラギノ角ゴ Pro W3" pitchFamily="4" charset="-128"/>
                </a:rPr>
                <a:t>(Hydrogeology + Model)</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sp>
          <p:nvSpPr>
            <p:cNvPr id="23" name="Zone de texte 1073741829"/>
            <p:cNvSpPr txBox="1">
              <a:spLocks noChangeArrowheads="1"/>
            </p:cNvSpPr>
            <p:nvPr/>
          </p:nvSpPr>
          <p:spPr bwMode="auto">
            <a:xfrm rot="16200000">
              <a:off x="2862883" y="5131436"/>
              <a:ext cx="2212969" cy="364399"/>
            </a:xfrm>
            <a:prstGeom prst="rect">
              <a:avLst/>
            </a:prstGeom>
            <a:solidFill>
              <a:srgbClr val="FBD4B4"/>
            </a:solidFill>
            <a:ln w="6350">
              <a:solidFill>
                <a:srgbClr val="FBD4B4"/>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Times New Roman" pitchFamily="4" charset="0"/>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Times New Roman" pitchFamily="4" charset="0"/>
                </a:rPr>
                <a:t> (Legal and institutional)</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sp>
          <p:nvSpPr>
            <p:cNvPr id="24" name="Zone de texte 71694"/>
            <p:cNvSpPr txBox="1">
              <a:spLocks noChangeArrowheads="1"/>
            </p:cNvSpPr>
            <p:nvPr/>
          </p:nvSpPr>
          <p:spPr bwMode="auto">
            <a:xfrm rot="16200000">
              <a:off x="3333987" y="5125689"/>
              <a:ext cx="2200027" cy="370476"/>
            </a:xfrm>
            <a:prstGeom prst="rect">
              <a:avLst/>
            </a:prstGeom>
            <a:solidFill>
              <a:srgbClr val="8064A2">
                <a:lumMod val="40000"/>
                <a:lumOff val="60000"/>
              </a:srgbClr>
            </a:solidFill>
            <a:ln w="6350">
              <a:solidFill>
                <a:srgbClr val="8064A2">
                  <a:lumMod val="40000"/>
                  <a:lumOff val="60000"/>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Times New Roman" pitchFamily="4" charset="0"/>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Times New Roman" pitchFamily="4" charset="0"/>
                </a:rPr>
                <a:t> (Gender)</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cxnSp>
          <p:nvCxnSpPr>
            <p:cNvPr id="25" name="Connecteur droit 1073741847"/>
            <p:cNvCxnSpPr>
              <a:cxnSpLocks noChangeShapeType="1"/>
            </p:cNvCxnSpPr>
            <p:nvPr/>
          </p:nvCxnSpPr>
          <p:spPr bwMode="auto">
            <a:xfrm>
              <a:off x="1745197" y="3754499"/>
              <a:ext cx="0" cy="463917"/>
            </a:xfrm>
            <a:prstGeom prst="line">
              <a:avLst/>
            </a:prstGeom>
            <a:noFill/>
            <a:ln w="28575">
              <a:solidFill>
                <a:srgbClr val="548DD4"/>
              </a:solidFill>
              <a:round/>
              <a:headEnd/>
              <a:tailEnd/>
            </a:ln>
          </p:spPr>
        </p:cxnSp>
        <p:cxnSp>
          <p:nvCxnSpPr>
            <p:cNvPr id="26" name="Connecteur droit 1073741848"/>
            <p:cNvCxnSpPr>
              <a:cxnSpLocks noChangeShapeType="1"/>
            </p:cNvCxnSpPr>
            <p:nvPr/>
          </p:nvCxnSpPr>
          <p:spPr bwMode="auto">
            <a:xfrm flipH="1">
              <a:off x="1263619" y="3958354"/>
              <a:ext cx="946181" cy="0"/>
            </a:xfrm>
            <a:prstGeom prst="line">
              <a:avLst/>
            </a:prstGeom>
            <a:noFill/>
            <a:ln w="28575">
              <a:solidFill>
                <a:srgbClr val="548DD4"/>
              </a:solidFill>
              <a:round/>
              <a:headEnd/>
              <a:tailEnd/>
            </a:ln>
          </p:spPr>
        </p:cxnSp>
        <p:cxnSp>
          <p:nvCxnSpPr>
            <p:cNvPr id="27" name="Connecteur droit 1073741849"/>
            <p:cNvCxnSpPr>
              <a:cxnSpLocks noChangeShapeType="1"/>
            </p:cNvCxnSpPr>
            <p:nvPr/>
          </p:nvCxnSpPr>
          <p:spPr bwMode="auto">
            <a:xfrm>
              <a:off x="1272018" y="3958354"/>
              <a:ext cx="0" cy="250753"/>
            </a:xfrm>
            <a:prstGeom prst="line">
              <a:avLst/>
            </a:prstGeom>
            <a:noFill/>
            <a:ln w="28575">
              <a:solidFill>
                <a:srgbClr val="548DD4"/>
              </a:solidFill>
              <a:round/>
              <a:headEnd/>
              <a:tailEnd/>
            </a:ln>
          </p:spPr>
        </p:cxnSp>
        <p:cxnSp>
          <p:nvCxnSpPr>
            <p:cNvPr id="28" name="Connecteur droit 1073741850"/>
            <p:cNvCxnSpPr>
              <a:cxnSpLocks noChangeShapeType="1"/>
            </p:cNvCxnSpPr>
            <p:nvPr/>
          </p:nvCxnSpPr>
          <p:spPr bwMode="auto">
            <a:xfrm>
              <a:off x="2209800" y="3947159"/>
              <a:ext cx="0" cy="250635"/>
            </a:xfrm>
            <a:prstGeom prst="line">
              <a:avLst/>
            </a:prstGeom>
            <a:noFill/>
            <a:ln w="28575">
              <a:solidFill>
                <a:srgbClr val="548DD4"/>
              </a:solidFill>
              <a:round/>
              <a:headEnd/>
              <a:tailEnd/>
            </a:ln>
          </p:spPr>
        </p:cxnSp>
        <p:sp>
          <p:nvSpPr>
            <p:cNvPr id="29" name="Zone de texte 1073741827"/>
            <p:cNvSpPr txBox="1">
              <a:spLocks noChangeArrowheads="1"/>
            </p:cNvSpPr>
            <p:nvPr/>
          </p:nvSpPr>
          <p:spPr bwMode="auto">
            <a:xfrm rot="16200000">
              <a:off x="188628" y="5141179"/>
              <a:ext cx="2193549" cy="364335"/>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ヒラギノ角ゴ Pro W3" pitchFamily="4" charset="-128"/>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ヒラギノ角ゴ Pro W3" pitchFamily="4" charset="-128"/>
                </a:rPr>
                <a:t>(Hydrogeology + Model)</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sp>
          <p:nvSpPr>
            <p:cNvPr id="30" name="Zone de texte 1073741829"/>
            <p:cNvSpPr txBox="1">
              <a:spLocks noChangeArrowheads="1"/>
            </p:cNvSpPr>
            <p:nvPr/>
          </p:nvSpPr>
          <p:spPr bwMode="auto">
            <a:xfrm rot="16200000">
              <a:off x="631356" y="5141146"/>
              <a:ext cx="2193549" cy="364399"/>
            </a:xfrm>
            <a:prstGeom prst="rect">
              <a:avLst/>
            </a:prstGeom>
            <a:solidFill>
              <a:srgbClr val="FBD4B4"/>
            </a:solidFill>
            <a:ln w="6350">
              <a:solidFill>
                <a:srgbClr val="FBD4B4"/>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Times New Roman" pitchFamily="4" charset="0"/>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Times New Roman" pitchFamily="4" charset="0"/>
                </a:rPr>
                <a:t> (Legal and institutional)</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sp>
          <p:nvSpPr>
            <p:cNvPr id="31" name="Zone de texte 71694"/>
            <p:cNvSpPr txBox="1">
              <a:spLocks noChangeArrowheads="1"/>
            </p:cNvSpPr>
            <p:nvPr/>
          </p:nvSpPr>
          <p:spPr bwMode="auto">
            <a:xfrm rot="16200000">
              <a:off x="1091372" y="5142724"/>
              <a:ext cx="2202784" cy="370476"/>
            </a:xfrm>
            <a:prstGeom prst="rect">
              <a:avLst/>
            </a:prstGeom>
            <a:solidFill>
              <a:srgbClr val="8064A2">
                <a:lumMod val="40000"/>
                <a:lumOff val="60000"/>
              </a:srgbClr>
            </a:solidFill>
            <a:ln w="6350">
              <a:solidFill>
                <a:srgbClr val="8064A2">
                  <a:lumMod val="40000"/>
                  <a:lumOff val="60000"/>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0000"/>
                  </a:solidFill>
                  <a:effectLst/>
                  <a:uLnTx/>
                  <a:uFillTx/>
                  <a:latin typeface="Calibri"/>
                  <a:ea typeface="Times New Roman" pitchFamily="4" charset="0"/>
                </a:rPr>
                <a:t>???</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Times New Roman" pitchFamily="4" charset="0"/>
                </a:rPr>
                <a:t> (Gender)</a:t>
              </a:r>
              <a:endParaRPr kumimoji="0" lang="en-US" sz="9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a:p>
              <a:pPr marL="0" marR="0" lvl="0" indent="0" defTabSz="91440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endParaRPr>
            </a:p>
          </p:txBody>
        </p:sp>
      </p:grpSp>
      <p:sp>
        <p:nvSpPr>
          <p:cNvPr id="70" name="Ellipse 66"/>
          <p:cNvSpPr>
            <a:spLocks noChangeArrowheads="1"/>
          </p:cNvSpPr>
          <p:nvPr/>
        </p:nvSpPr>
        <p:spPr bwMode="auto">
          <a:xfrm>
            <a:off x="7669852" y="988688"/>
            <a:ext cx="1465275" cy="1320446"/>
          </a:xfrm>
          <a:prstGeom prst="ellipse">
            <a:avLst/>
          </a:prstGeom>
          <a:no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base" latinLnBrk="0" hangingPunct="1">
              <a:lnSpc>
                <a:spcPct val="100000"/>
              </a:lnSpc>
              <a:spcBef>
                <a:spcPts val="500"/>
              </a:spcBef>
              <a:spcAft>
                <a:spcPts val="500"/>
              </a:spcAft>
              <a:buClrTx/>
              <a:buSzTx/>
              <a:buFontTx/>
              <a:buNone/>
              <a:tabLst/>
              <a:defRPr/>
            </a:pPr>
            <a:r>
              <a:rPr kumimoji="0" lang="fr-FR" sz="1200" b="1" i="0" u="none" strike="noStrike" kern="0" cap="none" spc="0" normalizeH="0" baseline="0" noProof="0" dirty="0" err="1" smtClean="0">
                <a:ln>
                  <a:noFill/>
                </a:ln>
                <a:solidFill>
                  <a:srgbClr val="1F497D"/>
                </a:solidFill>
                <a:effectLst/>
                <a:uLnTx/>
                <a:uFillTx/>
                <a:latin typeface="Calibri"/>
                <a:ea typeface="Times New Roman" pitchFamily="4" charset="0"/>
              </a:rPr>
              <a:t>Working</a:t>
            </a:r>
            <a:r>
              <a:rPr kumimoji="0" lang="fr-FR" sz="1200" b="1" i="0" u="none" strike="noStrike" kern="0" cap="none" spc="0" normalizeH="0" baseline="0" noProof="0" dirty="0" smtClean="0">
                <a:ln>
                  <a:noFill/>
                </a:ln>
                <a:solidFill>
                  <a:srgbClr val="1F497D"/>
                </a:solidFill>
                <a:effectLst/>
                <a:uLnTx/>
                <a:uFillTx/>
                <a:latin typeface="Calibri"/>
                <a:ea typeface="Times New Roman" pitchFamily="4" charset="0"/>
              </a:rPr>
              <a:t> Group for Multi-Country </a:t>
            </a:r>
            <a:r>
              <a:rPr kumimoji="0" lang="fr-FR" sz="1200" b="1" i="0" u="none" strike="noStrike" kern="0" cap="none" spc="0" normalizeH="0" baseline="0" noProof="0" dirty="0" err="1" smtClean="0">
                <a:ln>
                  <a:noFill/>
                </a:ln>
                <a:solidFill>
                  <a:srgbClr val="1F497D"/>
                </a:solidFill>
                <a:effectLst/>
                <a:uLnTx/>
                <a:uFillTx/>
                <a:latin typeface="Calibri"/>
                <a:ea typeface="Times New Roman" pitchFamily="4" charset="0"/>
              </a:rPr>
              <a:t>Cooperation</a:t>
            </a:r>
            <a:r>
              <a:rPr kumimoji="0" lang="fr-FR" sz="1200" b="1" i="0" u="none" strike="noStrike" kern="0" cap="none" spc="0" normalizeH="0" noProof="0" dirty="0" smtClean="0">
                <a:ln>
                  <a:noFill/>
                </a:ln>
                <a:solidFill>
                  <a:srgbClr val="1F497D"/>
                </a:solidFill>
                <a:effectLst/>
                <a:uLnTx/>
                <a:uFillTx/>
                <a:latin typeface="Calibri"/>
                <a:ea typeface="Times New Roman" pitchFamily="4" charset="0"/>
              </a:rPr>
              <a:t> </a:t>
            </a:r>
            <a:r>
              <a:rPr kumimoji="0" lang="fr-FR" sz="1200" b="1" i="0" u="none" strike="noStrike" kern="0" cap="none" spc="0" normalizeH="0" noProof="0" dirty="0" err="1" smtClean="0">
                <a:ln>
                  <a:noFill/>
                </a:ln>
                <a:solidFill>
                  <a:srgbClr val="1F497D"/>
                </a:solidFill>
                <a:effectLst/>
                <a:uLnTx/>
                <a:uFillTx/>
                <a:latin typeface="Calibri"/>
                <a:ea typeface="Times New Roman" pitchFamily="4" charset="0"/>
              </a:rPr>
              <a:t>Mechanism</a:t>
            </a:r>
            <a:endParaRPr kumimoji="0" lang="fr-FR" sz="1200" b="0" i="0" u="none" strike="noStrike" kern="0" cap="none" spc="0" normalizeH="0" baseline="0" noProof="0" dirty="0" smtClean="0">
              <a:ln>
                <a:noFill/>
              </a:ln>
              <a:solidFill>
                <a:prstClr val="black"/>
              </a:solidFill>
              <a:effectLst/>
              <a:uLnTx/>
              <a:uFillTx/>
              <a:latin typeface="Calibri"/>
              <a:ea typeface="ヒラギノ角ゴ Pro W3" pitchFamily="4" charset="-128"/>
            </a:endParaRPr>
          </a:p>
        </p:txBody>
      </p:sp>
      <p:sp>
        <p:nvSpPr>
          <p:cNvPr id="71" name="Rectangle à coins arrondis 1073741831"/>
          <p:cNvSpPr>
            <a:spLocks noChangeArrowheads="1"/>
          </p:cNvSpPr>
          <p:nvPr/>
        </p:nvSpPr>
        <p:spPr bwMode="auto">
          <a:xfrm>
            <a:off x="733130" y="1274008"/>
            <a:ext cx="6575174" cy="1415263"/>
          </a:xfrm>
          <a:prstGeom prst="roundRect">
            <a:avLst>
              <a:gd name="adj" fmla="val 16667"/>
            </a:avLst>
          </a:prstGeom>
          <a:noFill/>
          <a:ln w="19050">
            <a:solidFill>
              <a:srgbClr val="243F60"/>
            </a:solidFill>
            <a:prstDash val="dashDot"/>
            <a:round/>
            <a:headEnd/>
            <a:tailEnd/>
          </a:ln>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72" name="Connecteur droit 31747"/>
          <p:cNvCxnSpPr>
            <a:cxnSpLocks noChangeShapeType="1"/>
            <a:endCxn id="72" idx="4"/>
          </p:cNvCxnSpPr>
          <p:nvPr/>
        </p:nvCxnSpPr>
        <p:spPr bwMode="auto">
          <a:xfrm flipV="1">
            <a:off x="8394361" y="2309134"/>
            <a:ext cx="8129" cy="470752"/>
          </a:xfrm>
          <a:prstGeom prst="line">
            <a:avLst/>
          </a:prstGeom>
          <a:noFill/>
          <a:ln w="28575">
            <a:solidFill>
              <a:srgbClr val="1F497D"/>
            </a:solidFill>
            <a:round/>
            <a:headEnd/>
            <a:tailEnd/>
          </a:ln>
        </p:spPr>
      </p:cxnSp>
      <p:cxnSp>
        <p:nvCxnSpPr>
          <p:cNvPr id="73" name="Connecteur droit 31747"/>
          <p:cNvCxnSpPr>
            <a:cxnSpLocks noChangeShapeType="1"/>
          </p:cNvCxnSpPr>
          <p:nvPr/>
        </p:nvCxnSpPr>
        <p:spPr bwMode="auto">
          <a:xfrm flipH="1">
            <a:off x="7357313" y="3357513"/>
            <a:ext cx="575418" cy="0"/>
          </a:xfrm>
          <a:prstGeom prst="line">
            <a:avLst/>
          </a:prstGeom>
          <a:noFill/>
          <a:ln w="28575">
            <a:solidFill>
              <a:srgbClr val="1F497D"/>
            </a:solidFill>
            <a:round/>
            <a:headEnd/>
            <a:tailEnd/>
          </a:ln>
        </p:spPr>
      </p:cxnSp>
      <p:cxnSp>
        <p:nvCxnSpPr>
          <p:cNvPr id="74" name="Connecteur droit 31747"/>
          <p:cNvCxnSpPr>
            <a:cxnSpLocks noChangeShapeType="1"/>
          </p:cNvCxnSpPr>
          <p:nvPr/>
        </p:nvCxnSpPr>
        <p:spPr bwMode="auto">
          <a:xfrm flipH="1">
            <a:off x="7357313" y="1844824"/>
            <a:ext cx="312539" cy="0"/>
          </a:xfrm>
          <a:prstGeom prst="line">
            <a:avLst/>
          </a:prstGeom>
          <a:noFill/>
          <a:ln w="28575">
            <a:solidFill>
              <a:srgbClr val="1F497D"/>
            </a:solidFill>
            <a:round/>
            <a:headEnd/>
            <a:tailEnd/>
          </a:ln>
        </p:spPr>
      </p:cxnSp>
    </p:spTree>
    <p:extLst>
      <p:ext uri="{BB962C8B-B14F-4D97-AF65-F5344CB8AC3E}">
        <p14:creationId xmlns:p14="http://schemas.microsoft.com/office/powerpoint/2010/main" val="152251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475482" y="187259"/>
            <a:ext cx="8229600" cy="418058"/>
          </a:xfrm>
        </p:spPr>
        <p:txBody>
          <a:bodyPr/>
          <a:lstStyle/>
          <a:p>
            <a:r>
              <a:rPr lang="en-US" sz="2400" b="1" dirty="0">
                <a:solidFill>
                  <a:schemeClr val="accent1">
                    <a:lumMod val="75000"/>
                  </a:schemeClr>
                </a:solidFill>
                <a:latin typeface="Trebuchet MS Bold" charset="0"/>
                <a:sym typeface="Trebuchet MS Bold" charset="0"/>
              </a:rPr>
              <a:t>GGRETA Phase 2 – </a:t>
            </a:r>
            <a:r>
              <a:rPr lang="en-US" sz="2400" b="1" dirty="0" smtClean="0">
                <a:solidFill>
                  <a:schemeClr val="accent1">
                    <a:lumMod val="75000"/>
                  </a:schemeClr>
                </a:solidFill>
                <a:latin typeface="Trebuchet MS Bold" charset="0"/>
                <a:sym typeface="Trebuchet MS Bold" charset="0"/>
              </a:rPr>
              <a:t>Outcomes</a:t>
            </a:r>
            <a:endParaRPr lang="en-GB" sz="2400" dirty="0"/>
          </a:p>
        </p:txBody>
      </p:sp>
      <p:sp>
        <p:nvSpPr>
          <p:cNvPr id="13" name="Rectangle 12"/>
          <p:cNvSpPr/>
          <p:nvPr/>
        </p:nvSpPr>
        <p:spPr>
          <a:xfrm>
            <a:off x="233798" y="1031408"/>
            <a:ext cx="8712968" cy="5262979"/>
          </a:xfrm>
          <a:prstGeom prst="rect">
            <a:avLst/>
          </a:prstGeom>
        </p:spPr>
        <p:txBody>
          <a:bodyPr wrap="square">
            <a:spAutoFit/>
          </a:bodyPr>
          <a:lstStyle/>
          <a:p>
            <a:r>
              <a:rPr lang="en-US" sz="2400" b="1" i="1" dirty="0" smtClean="0">
                <a:solidFill>
                  <a:srgbClr val="336699"/>
                </a:solidFill>
                <a:latin typeface="Trebuchet MS" charset="0"/>
                <a:ea typeface="Trebuchet MS" charset="0"/>
                <a:cs typeface="Trebuchet MS" charset="0"/>
              </a:rPr>
              <a:t>Outcome 1 </a:t>
            </a:r>
            <a:r>
              <a:rPr lang="en-US" sz="2400" i="1" dirty="0" smtClean="0">
                <a:solidFill>
                  <a:srgbClr val="336699"/>
                </a:solidFill>
                <a:latin typeface="Trebuchet MS" charset="0"/>
                <a:ea typeface="Trebuchet MS" charset="0"/>
                <a:cs typeface="Trebuchet MS" charset="0"/>
              </a:rPr>
              <a:t>– </a:t>
            </a:r>
            <a:r>
              <a:rPr lang="en-US" sz="2400" dirty="0" smtClean="0">
                <a:solidFill>
                  <a:srgbClr val="336699"/>
                </a:solidFill>
                <a:latin typeface="Trebuchet MS" charset="0"/>
                <a:ea typeface="Trebuchet MS" charset="0"/>
                <a:cs typeface="Trebuchet MS" charset="0"/>
              </a:rPr>
              <a:t>Improved resource knowledge and monitoring based on recognition of the importance and vulnerability of </a:t>
            </a:r>
            <a:r>
              <a:rPr lang="en-US" sz="2400" dirty="0" err="1" smtClean="0">
                <a:solidFill>
                  <a:srgbClr val="336699"/>
                </a:solidFill>
                <a:latin typeface="Trebuchet MS" charset="0"/>
                <a:ea typeface="Trebuchet MS" charset="0"/>
                <a:cs typeface="Trebuchet MS" charset="0"/>
              </a:rPr>
              <a:t>transboundary</a:t>
            </a:r>
            <a:r>
              <a:rPr lang="en-US" sz="2400" dirty="0" smtClean="0">
                <a:solidFill>
                  <a:srgbClr val="336699"/>
                </a:solidFill>
                <a:latin typeface="Trebuchet MS" charset="0"/>
                <a:ea typeface="Trebuchet MS" charset="0"/>
                <a:cs typeface="Trebuchet MS" charset="0"/>
              </a:rPr>
              <a:t> groundwater resources.</a:t>
            </a:r>
          </a:p>
          <a:p>
            <a:endParaRPr lang="en-US" sz="2400" dirty="0" smtClean="0">
              <a:solidFill>
                <a:srgbClr val="336699"/>
              </a:solidFill>
              <a:latin typeface="Trebuchet MS" charset="0"/>
              <a:ea typeface="Trebuchet MS" charset="0"/>
              <a:cs typeface="Trebuchet MS" charset="0"/>
            </a:endParaRPr>
          </a:p>
          <a:p>
            <a:r>
              <a:rPr lang="en-US" sz="2400" b="1" i="1" dirty="0" smtClean="0">
                <a:solidFill>
                  <a:srgbClr val="336699"/>
                </a:solidFill>
                <a:latin typeface="Trebuchet MS" charset="0"/>
                <a:ea typeface="Trebuchet MS" charset="0"/>
                <a:cs typeface="Trebuchet MS" charset="0"/>
              </a:rPr>
              <a:t>Outcome 2 </a:t>
            </a:r>
            <a:r>
              <a:rPr lang="en-US" sz="2400" i="1" dirty="0" smtClean="0">
                <a:solidFill>
                  <a:srgbClr val="336699"/>
                </a:solidFill>
                <a:latin typeface="Trebuchet MS" charset="0"/>
                <a:ea typeface="Trebuchet MS" charset="0"/>
                <a:cs typeface="Trebuchet MS" charset="0"/>
              </a:rPr>
              <a:t>- </a:t>
            </a:r>
            <a:r>
              <a:rPr lang="en-US" sz="2400" dirty="0" smtClean="0">
                <a:solidFill>
                  <a:srgbClr val="336699"/>
                </a:solidFill>
                <a:latin typeface="Trebuchet MS" charset="0"/>
                <a:ea typeface="Trebuchet MS" charset="0"/>
                <a:cs typeface="Trebuchet MS" charset="0"/>
              </a:rPr>
              <a:t>Enhanced cross-border dialogue and cooperation based on development of shared management tools, and recommendations for governance reforms focused on improving livelihoods, economic development, gender equality and environmental sustainability.</a:t>
            </a:r>
          </a:p>
          <a:p>
            <a:endParaRPr lang="en-US" sz="2400" dirty="0" smtClean="0">
              <a:solidFill>
                <a:srgbClr val="336699"/>
              </a:solidFill>
              <a:latin typeface="Trebuchet MS" charset="0"/>
              <a:ea typeface="Trebuchet MS" charset="0"/>
              <a:cs typeface="Trebuchet MS" charset="0"/>
            </a:endParaRPr>
          </a:p>
          <a:p>
            <a:r>
              <a:rPr lang="en-US" sz="2400" b="1" i="1" dirty="0" smtClean="0">
                <a:solidFill>
                  <a:srgbClr val="336699"/>
                </a:solidFill>
                <a:latin typeface="Trebuchet MS" charset="0"/>
                <a:ea typeface="Trebuchet MS" charset="0"/>
                <a:cs typeface="Trebuchet MS" charset="0"/>
              </a:rPr>
              <a:t>Outcome 3 </a:t>
            </a:r>
            <a:r>
              <a:rPr lang="en-US" sz="2400" i="1" dirty="0" smtClean="0">
                <a:solidFill>
                  <a:srgbClr val="336699"/>
                </a:solidFill>
                <a:latin typeface="Trebuchet MS" charset="0"/>
                <a:ea typeface="Trebuchet MS" charset="0"/>
                <a:cs typeface="Trebuchet MS" charset="0"/>
              </a:rPr>
              <a:t>– </a:t>
            </a:r>
            <a:r>
              <a:rPr lang="en-US" sz="2400" dirty="0" smtClean="0">
                <a:solidFill>
                  <a:srgbClr val="336699"/>
                </a:solidFill>
                <a:latin typeface="Trebuchet MS" charset="0"/>
                <a:ea typeface="Trebuchet MS" charset="0"/>
                <a:cs typeface="Trebuchet MS" charset="0"/>
              </a:rPr>
              <a:t>Improved capacity in groundwater governance, hydro-diplomacy and gender, and effective communication aiming at replication of project experiences and approaches.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371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475482" y="187259"/>
            <a:ext cx="8229600" cy="418058"/>
          </a:xfrm>
        </p:spPr>
        <p:txBody>
          <a:bodyPr/>
          <a:lstStyle/>
          <a:p>
            <a:r>
              <a:rPr lang="en-US" sz="2400" b="1" dirty="0" smtClean="0">
                <a:solidFill>
                  <a:schemeClr val="accent1">
                    <a:lumMod val="75000"/>
                  </a:schemeClr>
                </a:solidFill>
                <a:latin typeface="Trebuchet MS Bold" charset="0"/>
                <a:sym typeface="Trebuchet MS Bold" charset="0"/>
              </a:rPr>
              <a:t>GGRETA Project - Outcome 1</a:t>
            </a:r>
            <a:endParaRPr lang="en-GB" sz="2400" dirty="0"/>
          </a:p>
        </p:txBody>
      </p:sp>
      <p:sp>
        <p:nvSpPr>
          <p:cNvPr id="15" name="Rectangle 14"/>
          <p:cNvSpPr/>
          <p:nvPr/>
        </p:nvSpPr>
        <p:spPr>
          <a:xfrm>
            <a:off x="233798" y="915548"/>
            <a:ext cx="8712968" cy="1200329"/>
          </a:xfrm>
          <a:prstGeom prst="rect">
            <a:avLst/>
          </a:prstGeom>
        </p:spPr>
        <p:txBody>
          <a:bodyPr wrap="square">
            <a:spAutoFit/>
          </a:bodyPr>
          <a:lstStyle/>
          <a:p>
            <a:r>
              <a:rPr lang="en-US" sz="2400" b="1" i="1" dirty="0" smtClean="0">
                <a:solidFill>
                  <a:srgbClr val="336699"/>
                </a:solidFill>
                <a:latin typeface="Trebuchet MS" charset="0"/>
                <a:ea typeface="Trebuchet MS" charset="0"/>
                <a:cs typeface="Trebuchet MS" charset="0"/>
              </a:rPr>
              <a:t>Outcome </a:t>
            </a:r>
            <a:r>
              <a:rPr lang="en-US" sz="2400" b="1" i="1" dirty="0">
                <a:solidFill>
                  <a:srgbClr val="336699"/>
                </a:solidFill>
                <a:latin typeface="Trebuchet MS" charset="0"/>
                <a:ea typeface="Trebuchet MS" charset="0"/>
                <a:cs typeface="Trebuchet MS" charset="0"/>
              </a:rPr>
              <a:t>1 </a:t>
            </a:r>
            <a:r>
              <a:rPr lang="en-US" sz="2400" dirty="0">
                <a:solidFill>
                  <a:srgbClr val="336699"/>
                </a:solidFill>
                <a:latin typeface="Trebuchet MS" charset="0"/>
                <a:ea typeface="Trebuchet MS" charset="0"/>
                <a:cs typeface="Trebuchet MS" charset="0"/>
              </a:rPr>
              <a:t>– Improved resource knowledge and monitoring based on recognition of the importance and vulnerability of transboundary groundwater resources</a:t>
            </a:r>
            <a:r>
              <a:rPr lang="en-US" sz="2400" dirty="0" smtClean="0">
                <a:solidFill>
                  <a:srgbClr val="336699"/>
                </a:solidFill>
                <a:latin typeface="Trebuchet MS" charset="0"/>
                <a:ea typeface="Trebuchet MS" charset="0"/>
                <a:cs typeface="Trebuchet MS" charset="0"/>
              </a:rPr>
              <a:t>.</a:t>
            </a:r>
            <a:endParaRPr lang="en-US" sz="2400" dirty="0">
              <a:solidFill>
                <a:srgbClr val="336699"/>
              </a:solidFill>
              <a:latin typeface="Trebuchet MS" charset="0"/>
              <a:ea typeface="Trebuchet MS" charset="0"/>
              <a:cs typeface="Trebuchet MS" charset="0"/>
            </a:endParaRPr>
          </a:p>
        </p:txBody>
      </p:sp>
      <p:sp>
        <p:nvSpPr>
          <p:cNvPr id="2" name="Oval 1"/>
          <p:cNvSpPr/>
          <p:nvPr/>
        </p:nvSpPr>
        <p:spPr bwMode="auto">
          <a:xfrm>
            <a:off x="773858" y="5301208"/>
            <a:ext cx="7632848" cy="1341279"/>
          </a:xfrm>
          <a:prstGeom prst="ellips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rPr>
              <a:t>Develop a </a:t>
            </a:r>
            <a:r>
              <a:rPr kumimoji="0" lang="en-US" sz="2200" b="1" i="0" u="sng" strike="noStrike" cap="none" normalizeH="0" baseline="0" dirty="0" smtClean="0">
                <a:ln>
                  <a:noFill/>
                </a:ln>
                <a:solidFill>
                  <a:schemeClr val="bg1"/>
                </a:solidFill>
                <a:effectLst/>
                <a:latin typeface="Trebuchet MS" charset="0"/>
                <a:ea typeface="Trebuchet MS" charset="0"/>
                <a:cs typeface="Trebuchet MS" charset="0"/>
                <a:sym typeface="Helvetica Light" charset="0"/>
              </a:rPr>
              <a:t>model</a:t>
            </a:r>
            <a:r>
              <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rPr>
              <a:t> for filling existing knowledge</a:t>
            </a:r>
            <a:r>
              <a:rPr kumimoji="0" lang="en-US" sz="2200" b="0" i="0" u="none" strike="noStrike" cap="none" normalizeH="0" dirty="0" smtClean="0">
                <a:ln>
                  <a:noFill/>
                </a:ln>
                <a:solidFill>
                  <a:schemeClr val="bg1"/>
                </a:solidFill>
                <a:effectLst/>
                <a:latin typeface="Trebuchet MS" charset="0"/>
                <a:ea typeface="Trebuchet MS" charset="0"/>
                <a:cs typeface="Trebuchet MS" charset="0"/>
                <a:sym typeface="Helvetica Light" charset="0"/>
              </a:rPr>
              <a:t> gaps (e.g. estimations, </a:t>
            </a:r>
            <a:r>
              <a:rPr kumimoji="0" lang="is-IS" sz="2200" b="0" i="0" u="none" strike="noStrike" cap="none" normalizeH="0" dirty="0" smtClean="0">
                <a:ln>
                  <a:noFill/>
                </a:ln>
                <a:solidFill>
                  <a:schemeClr val="bg1"/>
                </a:solidFill>
                <a:effectLst/>
                <a:latin typeface="Trebuchet MS" charset="0"/>
                <a:ea typeface="Trebuchet MS" charset="0"/>
                <a:cs typeface="Trebuchet MS" charset="0"/>
                <a:sym typeface="Helvetica Light" charset="0"/>
              </a:rPr>
              <a:t>…)</a:t>
            </a:r>
            <a:endPar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endParaRPr>
          </a:p>
        </p:txBody>
      </p:sp>
      <p:sp>
        <p:nvSpPr>
          <p:cNvPr id="12" name="Oval 11"/>
          <p:cNvSpPr/>
          <p:nvPr/>
        </p:nvSpPr>
        <p:spPr bwMode="auto">
          <a:xfrm>
            <a:off x="773858" y="2832172"/>
            <a:ext cx="7632848" cy="1376320"/>
          </a:xfrm>
          <a:prstGeom prst="ellips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rPr>
              <a:t>Upgrading</a:t>
            </a:r>
            <a:r>
              <a:rPr lang="en-US" sz="2200" dirty="0">
                <a:solidFill>
                  <a:schemeClr val="bg1"/>
                </a:solidFill>
                <a:latin typeface="Trebuchet MS" charset="0"/>
                <a:ea typeface="Trebuchet MS" charset="0"/>
                <a:cs typeface="Trebuchet MS" charset="0"/>
                <a:sym typeface="Helvetica Light" charset="0"/>
              </a:rPr>
              <a:t> </a:t>
            </a:r>
            <a:r>
              <a:rPr lang="en-US" sz="2200" dirty="0" smtClean="0">
                <a:solidFill>
                  <a:schemeClr val="bg1"/>
                </a:solidFill>
                <a:latin typeface="Trebuchet MS" charset="0"/>
                <a:ea typeface="Trebuchet MS" charset="0"/>
                <a:cs typeface="Trebuchet MS" charset="0"/>
                <a:sym typeface="Helvetica Light" charset="0"/>
              </a:rPr>
              <a:t>and updating of </a:t>
            </a:r>
            <a:r>
              <a:rPr lang="en-US" sz="2200" b="1" u="sng" dirty="0" smtClean="0">
                <a:solidFill>
                  <a:schemeClr val="bg1"/>
                </a:solidFill>
                <a:latin typeface="Trebuchet MS" charset="0"/>
                <a:ea typeface="Trebuchet MS" charset="0"/>
                <a:cs typeface="Trebuchet MS" charset="0"/>
                <a:sym typeface="Helvetica Light" charset="0"/>
              </a:rPr>
              <a:t>joint database</a:t>
            </a:r>
            <a:r>
              <a:rPr lang="en-US" sz="2200" dirty="0" smtClean="0">
                <a:solidFill>
                  <a:schemeClr val="bg1"/>
                </a:solidFill>
                <a:latin typeface="Trebuchet MS" charset="0"/>
                <a:ea typeface="Trebuchet MS" charset="0"/>
                <a:cs typeface="Trebuchet MS" charset="0"/>
                <a:sym typeface="Helvetica Light" charset="0"/>
              </a:rPr>
              <a:t> and monitoring protocols </a:t>
            </a:r>
            <a:r>
              <a:rPr kumimoji="0" lang="en-US" sz="2200" b="0" i="0" u="none" strike="noStrike" cap="none" normalizeH="0" dirty="0" smtClean="0">
                <a:ln>
                  <a:noFill/>
                </a:ln>
                <a:solidFill>
                  <a:schemeClr val="bg1"/>
                </a:solidFill>
                <a:effectLst/>
                <a:latin typeface="Trebuchet MS" charset="0"/>
                <a:ea typeface="Trebuchet MS" charset="0"/>
                <a:cs typeface="Trebuchet MS" charset="0"/>
                <a:sym typeface="Helvetica Light" charset="0"/>
              </a:rPr>
              <a:t>(e.g. time series data</a:t>
            </a:r>
            <a:r>
              <a:rPr kumimoji="0" lang="is-IS" sz="2200" b="0" i="0" u="none" strike="noStrike" cap="none" normalizeH="0" dirty="0" smtClean="0">
                <a:ln>
                  <a:noFill/>
                </a:ln>
                <a:solidFill>
                  <a:schemeClr val="bg1"/>
                </a:solidFill>
                <a:effectLst/>
                <a:latin typeface="Trebuchet MS" charset="0"/>
                <a:ea typeface="Trebuchet MS" charset="0"/>
                <a:cs typeface="Trebuchet MS" charset="0"/>
                <a:sym typeface="Helvetica Light" charset="0"/>
              </a:rPr>
              <a:t>…)</a:t>
            </a:r>
            <a:endPar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endParaRPr>
          </a:p>
        </p:txBody>
      </p:sp>
      <p:sp>
        <p:nvSpPr>
          <p:cNvPr id="3" name="Plus 2"/>
          <p:cNvSpPr/>
          <p:nvPr/>
        </p:nvSpPr>
        <p:spPr bwMode="auto">
          <a:xfrm>
            <a:off x="4133082" y="4259493"/>
            <a:ext cx="914400" cy="914400"/>
          </a:xfrm>
          <a:prstGeom prst="mathPlus">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7" name="Rectangle 16"/>
          <p:cNvSpPr/>
          <p:nvPr/>
        </p:nvSpPr>
        <p:spPr>
          <a:xfrm>
            <a:off x="3347864" y="2243192"/>
            <a:ext cx="8712968" cy="461665"/>
          </a:xfrm>
          <a:prstGeom prst="rect">
            <a:avLst/>
          </a:prstGeom>
        </p:spPr>
        <p:txBody>
          <a:bodyPr wrap="square">
            <a:spAutoFit/>
          </a:bodyPr>
          <a:lstStyle/>
          <a:p>
            <a:r>
              <a:rPr lang="en-US" sz="2400" b="1" i="1" dirty="0" smtClean="0">
                <a:solidFill>
                  <a:srgbClr val="FF9300"/>
                </a:solidFill>
                <a:latin typeface="Trebuchet MS" charset="0"/>
                <a:ea typeface="Trebuchet MS" charset="0"/>
                <a:cs typeface="Trebuchet MS" charset="0"/>
              </a:rPr>
              <a:t>Main objectives</a:t>
            </a:r>
            <a:endParaRPr lang="en-US" sz="2400" dirty="0">
              <a:solidFill>
                <a:srgbClr val="FF9300"/>
              </a:solidFill>
              <a:latin typeface="Trebuchet MS" charset="0"/>
              <a:ea typeface="Trebuchet MS" charset="0"/>
              <a:cs typeface="Trebuchet MS" charset="0"/>
            </a:endParaRPr>
          </a:p>
        </p:txBody>
      </p:sp>
    </p:spTree>
    <p:extLst>
      <p:ext uri="{BB962C8B-B14F-4D97-AF65-F5344CB8AC3E}">
        <p14:creationId xmlns:p14="http://schemas.microsoft.com/office/powerpoint/2010/main" val="366790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1637234" y="164562"/>
            <a:ext cx="8229600" cy="418058"/>
          </a:xfrm>
        </p:spPr>
        <p:txBody>
          <a:bodyPr/>
          <a:lstStyle/>
          <a:p>
            <a:r>
              <a:rPr lang="en-US" sz="2400" b="1" smtClean="0">
                <a:solidFill>
                  <a:schemeClr val="accent1">
                    <a:lumMod val="75000"/>
                  </a:schemeClr>
                </a:solidFill>
                <a:latin typeface="Trebuchet MS Bold" charset="0"/>
                <a:sym typeface="Trebuchet MS Bold" charset="0"/>
              </a:rPr>
              <a:t>FREEWAT Project &amp; STAS Model</a:t>
            </a:r>
            <a:endParaRPr lang="en-GB" sz="2400" dirty="0"/>
          </a:p>
        </p:txBody>
      </p:sp>
      <p:sp>
        <p:nvSpPr>
          <p:cNvPr id="13" name="CasellaDiTesto 7"/>
          <p:cNvSpPr txBox="1"/>
          <p:nvPr/>
        </p:nvSpPr>
        <p:spPr>
          <a:xfrm>
            <a:off x="827584" y="770817"/>
            <a:ext cx="7632848" cy="1584280"/>
          </a:xfrm>
          <a:prstGeom prst="rect">
            <a:avLst/>
          </a:prstGeom>
          <a:noFill/>
        </p:spPr>
        <p:txBody>
          <a:bodyPr wrap="square" lIns="349758" tIns="174879" rIns="349758" bIns="174879">
            <a:spAutoFit/>
          </a:bodyPr>
          <a:lstStyle/>
          <a:p>
            <a:pPr algn="ctr" defTabSz="3497580">
              <a:defRPr/>
            </a:pPr>
            <a:r>
              <a:rPr lang="en-US" sz="2000" b="1" kern="1400" dirty="0" smtClean="0">
                <a:solidFill>
                  <a:srgbClr val="336699"/>
                </a:solidFill>
                <a:latin typeface="Trebuchet MS" charset="0"/>
                <a:ea typeface="Trebuchet MS" charset="0"/>
                <a:cs typeface="Trebuchet MS" charset="0"/>
              </a:rPr>
              <a:t>FREEWAT (2015-2018) is an ICT project funded by the European Commission for improving Water Resources Management </a:t>
            </a:r>
            <a:r>
              <a:rPr lang="en-US" sz="2000" b="1" kern="1400" dirty="0">
                <a:solidFill>
                  <a:srgbClr val="336699"/>
                </a:solidFill>
                <a:latin typeface="Trebuchet MS" charset="0"/>
                <a:ea typeface="Trebuchet MS" charset="0"/>
                <a:cs typeface="Trebuchet MS" charset="0"/>
              </a:rPr>
              <a:t>through </a:t>
            </a:r>
            <a:r>
              <a:rPr lang="en-US" sz="2000" b="1" kern="1400" dirty="0" smtClean="0">
                <a:solidFill>
                  <a:srgbClr val="336699"/>
                </a:solidFill>
                <a:latin typeface="Trebuchet MS" charset="0"/>
                <a:ea typeface="Trebuchet MS" charset="0"/>
                <a:cs typeface="Trebuchet MS" charset="0"/>
              </a:rPr>
              <a:t>a public </a:t>
            </a:r>
            <a:r>
              <a:rPr lang="en-US" sz="2000" b="1" kern="1400" dirty="0">
                <a:solidFill>
                  <a:srgbClr val="336699"/>
                </a:solidFill>
                <a:latin typeface="Trebuchet MS" charset="0"/>
                <a:ea typeface="Trebuchet MS" charset="0"/>
                <a:cs typeface="Trebuchet MS" charset="0"/>
              </a:rPr>
              <a:t>domain GIS integrated modelling platform </a:t>
            </a:r>
            <a:r>
              <a:rPr lang="en-US" sz="2000" b="1" kern="1400" dirty="0" smtClean="0">
                <a:solidFill>
                  <a:srgbClr val="336699"/>
                </a:solidFill>
                <a:latin typeface="Trebuchet MS" charset="0"/>
                <a:ea typeface="Trebuchet MS" charset="0"/>
                <a:cs typeface="Trebuchet MS" charset="0"/>
              </a:rPr>
              <a:t>(i.e. free software tools).</a:t>
            </a:r>
          </a:p>
        </p:txBody>
      </p:sp>
      <p:pic>
        <p:nvPicPr>
          <p:cNvPr id="12" name="Image 2"/>
          <p:cNvPicPr>
            <a:picLocks noChangeAspect="1"/>
          </p:cNvPicPr>
          <p:nvPr/>
        </p:nvPicPr>
        <p:blipFill>
          <a:blip r:embed="rId2"/>
          <a:stretch>
            <a:fillRect/>
          </a:stretch>
        </p:blipFill>
        <p:spPr>
          <a:xfrm>
            <a:off x="107504" y="8272"/>
            <a:ext cx="2831182" cy="796754"/>
          </a:xfrm>
          <a:prstGeom prst="rect">
            <a:avLst/>
          </a:prstGeom>
        </p:spPr>
      </p:pic>
      <p:sp>
        <p:nvSpPr>
          <p:cNvPr id="3" name="Rectangle 2"/>
          <p:cNvSpPr/>
          <p:nvPr/>
        </p:nvSpPr>
        <p:spPr>
          <a:xfrm>
            <a:off x="5294834" y="2163570"/>
            <a:ext cx="4572000" cy="400110"/>
          </a:xfrm>
          <a:prstGeom prst="rect">
            <a:avLst/>
          </a:prstGeom>
        </p:spPr>
        <p:txBody>
          <a:bodyPr>
            <a:spAutoFit/>
          </a:bodyPr>
          <a:lstStyle/>
          <a:p>
            <a:pPr algn="ctr" defTabSz="3497580">
              <a:defRPr/>
            </a:pPr>
            <a:r>
              <a:rPr lang="en-US" sz="2000" b="1" kern="1400" dirty="0" err="1" smtClean="0">
                <a:solidFill>
                  <a:srgbClr val="336699"/>
                </a:solidFill>
                <a:latin typeface="Trebuchet MS" charset="0"/>
                <a:ea typeface="Trebuchet MS" charset="0"/>
                <a:cs typeface="Trebuchet MS" charset="0"/>
              </a:rPr>
              <a:t>www.freewat.eu</a:t>
            </a:r>
            <a:endParaRPr lang="en-US" sz="2000" b="1" kern="1400" dirty="0">
              <a:solidFill>
                <a:srgbClr val="336699"/>
              </a:solidFill>
              <a:latin typeface="Trebuchet MS" charset="0"/>
              <a:ea typeface="Trebuchet MS" charset="0"/>
              <a:cs typeface="Trebuchet MS" charset="0"/>
            </a:endParaRPr>
          </a:p>
        </p:txBody>
      </p:sp>
      <p:pic>
        <p:nvPicPr>
          <p:cNvPr id="15" name="Immagine 1"/>
          <p:cNvPicPr>
            <a:picLocks noChangeAspect="1"/>
          </p:cNvPicPr>
          <p:nvPr/>
        </p:nvPicPr>
        <p:blipFill>
          <a:blip r:embed="rId3" cstate="print">
            <a:extLst>
              <a:ext uri="{28A0092B-C50C-407E-A947-70E740481C1C}">
                <a14:useLocalDpi xmlns:a14="http://schemas.microsoft.com/office/drawing/2010/main" val="0"/>
              </a:ext>
            </a:extLst>
          </a:blip>
          <a:srcRect t="8885" b="5669"/>
          <a:stretch>
            <a:fillRect/>
          </a:stretch>
        </p:blipFill>
        <p:spPr bwMode="auto">
          <a:xfrm>
            <a:off x="370581" y="2817691"/>
            <a:ext cx="6473106" cy="391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134" y="2532776"/>
            <a:ext cx="5291900" cy="2031454"/>
          </a:xfrm>
          <a:prstGeom prst="rect">
            <a:avLst/>
          </a:prstGeom>
        </p:spPr>
      </p:pic>
    </p:spTree>
    <p:extLst>
      <p:ext uri="{BB962C8B-B14F-4D97-AF65-F5344CB8AC3E}">
        <p14:creationId xmlns:p14="http://schemas.microsoft.com/office/powerpoint/2010/main" val="337148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1660278" y="146934"/>
            <a:ext cx="8229600" cy="418058"/>
          </a:xfrm>
        </p:spPr>
        <p:txBody>
          <a:bodyPr/>
          <a:lstStyle/>
          <a:p>
            <a:r>
              <a:rPr lang="en-US" sz="2400" b="1" smtClean="0">
                <a:solidFill>
                  <a:schemeClr val="accent1">
                    <a:lumMod val="75000"/>
                  </a:schemeClr>
                </a:solidFill>
                <a:latin typeface="Trebuchet MS Bold" charset="0"/>
                <a:sym typeface="Trebuchet MS Bold" charset="0"/>
              </a:rPr>
              <a:t>FREEWAT Project &amp; STAS Model</a:t>
            </a:r>
            <a:endParaRPr lang="en-GB" sz="2400" dirty="0"/>
          </a:p>
        </p:txBody>
      </p:sp>
      <p:sp>
        <p:nvSpPr>
          <p:cNvPr id="13" name="CasellaDiTesto 7"/>
          <p:cNvSpPr txBox="1"/>
          <p:nvPr/>
        </p:nvSpPr>
        <p:spPr>
          <a:xfrm>
            <a:off x="107504" y="703653"/>
            <a:ext cx="8749183" cy="5616153"/>
          </a:xfrm>
          <a:prstGeom prst="rect">
            <a:avLst/>
          </a:prstGeom>
          <a:noFill/>
        </p:spPr>
        <p:txBody>
          <a:bodyPr wrap="square" lIns="349758" tIns="174879" rIns="349758" bIns="174879">
            <a:spAutoFit/>
          </a:bodyPr>
          <a:lstStyle/>
          <a:p>
            <a:pPr marL="285750" indent="-285750" algn="just" defTabSz="3497580">
              <a:buFont typeface="Wingdings" charset="2"/>
              <a:buChar char="Ø"/>
              <a:defRPr/>
            </a:pPr>
            <a:r>
              <a:rPr lang="en-US" sz="2400" b="1" kern="0" dirty="0" smtClean="0">
                <a:solidFill>
                  <a:srgbClr val="FF9300"/>
                </a:solidFill>
                <a:latin typeface="Trebuchet MS" charset="0"/>
                <a:ea typeface="Trebuchet MS" charset="0"/>
                <a:cs typeface="Trebuchet MS" charset="0"/>
              </a:rPr>
              <a:t>Main objectives:</a:t>
            </a:r>
          </a:p>
          <a:p>
            <a:pPr algn="just" defTabSz="3497580">
              <a:defRPr/>
            </a:pPr>
            <a:endParaRPr lang="en-US" b="1" kern="0" dirty="0" smtClean="0">
              <a:solidFill>
                <a:srgbClr val="FF9300"/>
              </a:solidFill>
              <a:latin typeface="Trebuchet MS" charset="0"/>
              <a:ea typeface="Trebuchet MS" charset="0"/>
              <a:cs typeface="Trebuchet MS" charset="0"/>
            </a:endParaRPr>
          </a:p>
          <a:p>
            <a:pPr marL="742927" lvl="1" indent="-285750" algn="just" defTabSz="3497580">
              <a:buFontTx/>
              <a:buChar char="-"/>
              <a:defRPr/>
            </a:pPr>
            <a:r>
              <a:rPr lang="en-US" i="1" kern="0" dirty="0" smtClean="0">
                <a:solidFill>
                  <a:srgbClr val="FF9300"/>
                </a:solidFill>
                <a:latin typeface="Trebuchet MS" charset="0"/>
                <a:ea typeface="Trebuchet MS" charset="0"/>
                <a:cs typeface="Trebuchet MS" charset="0"/>
              </a:rPr>
              <a:t>Integrate </a:t>
            </a:r>
            <a:r>
              <a:rPr lang="en-US" i="1" kern="0" dirty="0">
                <a:solidFill>
                  <a:srgbClr val="FF9300"/>
                </a:solidFill>
                <a:latin typeface="Trebuchet MS" charset="0"/>
                <a:ea typeface="Trebuchet MS" charset="0"/>
                <a:cs typeface="Trebuchet MS" charset="0"/>
              </a:rPr>
              <a:t>existing software modules for water management in </a:t>
            </a:r>
            <a:r>
              <a:rPr lang="en-US" i="1" kern="0" dirty="0" smtClean="0">
                <a:solidFill>
                  <a:srgbClr val="FF9300"/>
                </a:solidFill>
                <a:latin typeface="Trebuchet MS" charset="0"/>
                <a:ea typeface="Trebuchet MS" charset="0"/>
                <a:cs typeface="Trebuchet MS" charset="0"/>
              </a:rPr>
              <a:t>one </a:t>
            </a:r>
            <a:r>
              <a:rPr lang="en-US" i="1" kern="0" dirty="0">
                <a:solidFill>
                  <a:srgbClr val="FF9300"/>
                </a:solidFill>
                <a:latin typeface="Trebuchet MS" charset="0"/>
                <a:ea typeface="Trebuchet MS" charset="0"/>
                <a:cs typeface="Trebuchet MS" charset="0"/>
              </a:rPr>
              <a:t>single environment </a:t>
            </a:r>
            <a:r>
              <a:rPr lang="en-US" i="1" kern="0" dirty="0" smtClean="0">
                <a:solidFill>
                  <a:srgbClr val="FF9300"/>
                </a:solidFill>
                <a:latin typeface="Trebuchet MS" charset="0"/>
                <a:ea typeface="Trebuchet MS" charset="0"/>
                <a:cs typeface="Trebuchet MS" charset="0"/>
              </a:rPr>
              <a:t>(FREEWAT platform).</a:t>
            </a:r>
          </a:p>
          <a:p>
            <a:pPr lvl="1" algn="just" defTabSz="3497580">
              <a:defRPr/>
            </a:pPr>
            <a:endParaRPr lang="en-US" i="1" kern="0" dirty="0" smtClean="0">
              <a:solidFill>
                <a:srgbClr val="FF9300"/>
              </a:solidFill>
              <a:latin typeface="Trebuchet MS" charset="0"/>
              <a:ea typeface="Trebuchet MS" charset="0"/>
              <a:cs typeface="Trebuchet MS" charset="0"/>
            </a:endParaRPr>
          </a:p>
          <a:p>
            <a:pPr marL="742927" lvl="1" indent="-285750" algn="just" defTabSz="3497580">
              <a:buFontTx/>
              <a:buChar char="-"/>
              <a:defRPr/>
            </a:pPr>
            <a:r>
              <a:rPr lang="en-US" i="1" kern="0" dirty="0" smtClean="0">
                <a:solidFill>
                  <a:srgbClr val="FF9300"/>
                </a:solidFill>
                <a:latin typeface="Trebuchet MS" charset="0"/>
                <a:ea typeface="Trebuchet MS" charset="0"/>
                <a:cs typeface="Trebuchet MS" charset="0"/>
              </a:rPr>
              <a:t>Develop simulation models for surface water and groundwater quantity and quality, including management scenarios. </a:t>
            </a:r>
          </a:p>
          <a:p>
            <a:pPr lvl="1" algn="just" defTabSz="3497580">
              <a:defRPr/>
            </a:pPr>
            <a:endParaRPr lang="en-US" i="1" kern="0" dirty="0" smtClean="0">
              <a:solidFill>
                <a:srgbClr val="FF9300"/>
              </a:solidFill>
              <a:latin typeface="Trebuchet MS" charset="0"/>
              <a:ea typeface="Trebuchet MS" charset="0"/>
              <a:cs typeface="Trebuchet MS" charset="0"/>
            </a:endParaRPr>
          </a:p>
          <a:p>
            <a:pPr marL="742927" lvl="1" indent="-285750" algn="just" defTabSz="3497580">
              <a:buFontTx/>
              <a:buChar char="-"/>
              <a:defRPr/>
            </a:pPr>
            <a:r>
              <a:rPr lang="en-US" i="1" kern="0" dirty="0" smtClean="0">
                <a:solidFill>
                  <a:srgbClr val="FF9300"/>
                </a:solidFill>
                <a:latin typeface="Trebuchet MS" charset="0"/>
                <a:ea typeface="Trebuchet MS" charset="0"/>
                <a:cs typeface="Trebuchet MS" charset="0"/>
              </a:rPr>
              <a:t>To conduct an </a:t>
            </a:r>
            <a:r>
              <a:rPr lang="en-US" i="1" kern="0" dirty="0">
                <a:solidFill>
                  <a:srgbClr val="FF9300"/>
                </a:solidFill>
                <a:latin typeface="Trebuchet MS" charset="0"/>
                <a:ea typeface="Trebuchet MS" charset="0"/>
                <a:cs typeface="Trebuchet MS" charset="0"/>
              </a:rPr>
              <a:t>innovative participatory approach </a:t>
            </a:r>
            <a:r>
              <a:rPr lang="en-US" i="1" kern="0" dirty="0" smtClean="0">
                <a:solidFill>
                  <a:srgbClr val="FF9300"/>
                </a:solidFill>
                <a:latin typeface="Trebuchet MS" charset="0"/>
                <a:ea typeface="Trebuchet MS" charset="0"/>
                <a:cs typeface="Trebuchet MS" charset="0"/>
              </a:rPr>
              <a:t>gathering </a:t>
            </a:r>
            <a:r>
              <a:rPr lang="en-US" i="1" kern="0" dirty="0">
                <a:solidFill>
                  <a:srgbClr val="FF9300"/>
                </a:solidFill>
                <a:latin typeface="Trebuchet MS" charset="0"/>
                <a:ea typeface="Trebuchet MS" charset="0"/>
                <a:cs typeface="Trebuchet MS" charset="0"/>
              </a:rPr>
              <a:t>technical staff and relevant stakeholders (policy and decision makers) in designing scenarios for proper application of water policies</a:t>
            </a:r>
            <a:r>
              <a:rPr lang="en-US" i="1" kern="0" dirty="0" smtClean="0">
                <a:solidFill>
                  <a:srgbClr val="FF9300"/>
                </a:solidFill>
                <a:latin typeface="Trebuchet MS" charset="0"/>
                <a:ea typeface="Trebuchet MS" charset="0"/>
                <a:cs typeface="Trebuchet MS" charset="0"/>
              </a:rPr>
              <a:t>.</a:t>
            </a:r>
          </a:p>
          <a:p>
            <a:pPr marL="285750" indent="-285750" algn="just" defTabSz="3497580">
              <a:buFontTx/>
              <a:buChar char="-"/>
              <a:defRPr/>
            </a:pPr>
            <a:endParaRPr lang="en-US" b="1" kern="0" dirty="0">
              <a:solidFill>
                <a:srgbClr val="336699"/>
              </a:solidFill>
              <a:latin typeface="Trebuchet MS" charset="0"/>
              <a:ea typeface="Trebuchet MS" charset="0"/>
              <a:cs typeface="Trebuchet MS" charset="0"/>
            </a:endParaRPr>
          </a:p>
          <a:p>
            <a:pPr marL="285750" indent="-285750" algn="just" defTabSz="3497580">
              <a:buFont typeface="Wingdings" charset="2"/>
              <a:buChar char="Ø"/>
              <a:defRPr/>
            </a:pPr>
            <a:r>
              <a:rPr lang="en-US" sz="2400" b="1" kern="0" dirty="0" smtClean="0">
                <a:solidFill>
                  <a:srgbClr val="336699"/>
                </a:solidFill>
                <a:latin typeface="Trebuchet MS" charset="0"/>
                <a:ea typeface="Trebuchet MS" charset="0"/>
                <a:cs typeface="Trebuchet MS" charset="0"/>
              </a:rPr>
              <a:t>Application:</a:t>
            </a:r>
          </a:p>
          <a:p>
            <a:pPr algn="just" defTabSz="3497580">
              <a:defRPr/>
            </a:pPr>
            <a:endParaRPr lang="en-US" sz="2400" b="1" kern="0" dirty="0" smtClean="0">
              <a:solidFill>
                <a:srgbClr val="336699"/>
              </a:solidFill>
              <a:latin typeface="Trebuchet MS" charset="0"/>
              <a:ea typeface="Trebuchet MS" charset="0"/>
              <a:cs typeface="Trebuchet MS" charset="0"/>
            </a:endParaRPr>
          </a:p>
          <a:p>
            <a:pPr marL="742927" lvl="1" indent="-285750" algn="just" defTabSz="3497580">
              <a:buFontTx/>
              <a:buChar char="-"/>
              <a:defRPr/>
            </a:pPr>
            <a:r>
              <a:rPr lang="en-US" i="1" kern="0" dirty="0" smtClean="0">
                <a:solidFill>
                  <a:srgbClr val="336699"/>
                </a:solidFill>
                <a:latin typeface="Trebuchet MS" charset="0"/>
                <a:ea typeface="Trebuchet MS" charset="0"/>
                <a:cs typeface="Trebuchet MS" charset="0"/>
              </a:rPr>
              <a:t>10 </a:t>
            </a:r>
            <a:r>
              <a:rPr lang="en-US" i="1" kern="0" dirty="0">
                <a:solidFill>
                  <a:srgbClr val="336699"/>
                </a:solidFill>
                <a:latin typeface="Trebuchet MS" charset="0"/>
                <a:ea typeface="Trebuchet MS" charset="0"/>
                <a:cs typeface="Trebuchet MS" charset="0"/>
              </a:rPr>
              <a:t>case studies in the </a:t>
            </a:r>
            <a:r>
              <a:rPr lang="en-US" i="1" kern="0" dirty="0" smtClean="0">
                <a:solidFill>
                  <a:srgbClr val="336699"/>
                </a:solidFill>
                <a:latin typeface="Trebuchet MS" charset="0"/>
                <a:ea typeface="Trebuchet MS" charset="0"/>
                <a:cs typeface="Trebuchet MS" charset="0"/>
              </a:rPr>
              <a:t>EU</a:t>
            </a:r>
          </a:p>
          <a:p>
            <a:pPr marL="742927" lvl="1" indent="-285750" algn="just" defTabSz="3497580">
              <a:buFontTx/>
              <a:buChar char="-"/>
              <a:defRPr/>
            </a:pPr>
            <a:r>
              <a:rPr lang="en-US" i="1" kern="0" dirty="0" smtClean="0">
                <a:solidFill>
                  <a:srgbClr val="336699"/>
                </a:solidFill>
                <a:latin typeface="Trebuchet MS" charset="0"/>
                <a:ea typeface="Trebuchet MS" charset="0"/>
                <a:cs typeface="Trebuchet MS" charset="0"/>
              </a:rPr>
              <a:t>3 </a:t>
            </a:r>
            <a:r>
              <a:rPr lang="en-US" i="1" kern="0" dirty="0">
                <a:solidFill>
                  <a:srgbClr val="336699"/>
                </a:solidFill>
                <a:latin typeface="Trebuchet MS" charset="0"/>
                <a:ea typeface="Trebuchet MS" charset="0"/>
                <a:cs typeface="Trebuchet MS" charset="0"/>
              </a:rPr>
              <a:t>in neighboring countries (Switzerland, Turkey and </a:t>
            </a:r>
            <a:r>
              <a:rPr lang="en-US" i="1" kern="0" dirty="0" smtClean="0">
                <a:solidFill>
                  <a:srgbClr val="336699"/>
                </a:solidFill>
                <a:latin typeface="Trebuchet MS" charset="0"/>
                <a:ea typeface="Trebuchet MS" charset="0"/>
                <a:cs typeface="Trebuchet MS" charset="0"/>
              </a:rPr>
              <a:t>Ukraine)</a:t>
            </a:r>
          </a:p>
          <a:p>
            <a:pPr marL="742927" lvl="1" indent="-285750" algn="just" defTabSz="3497580">
              <a:buFontTx/>
              <a:buChar char="-"/>
              <a:defRPr/>
            </a:pPr>
            <a:r>
              <a:rPr lang="en-US" b="1" i="1" u="sng" kern="0" dirty="0" smtClean="0">
                <a:solidFill>
                  <a:srgbClr val="336699"/>
                </a:solidFill>
                <a:latin typeface="Trebuchet MS" charset="0"/>
                <a:ea typeface="Trebuchet MS" charset="0"/>
                <a:cs typeface="Trebuchet MS" charset="0"/>
              </a:rPr>
              <a:t>The </a:t>
            </a:r>
            <a:r>
              <a:rPr lang="en-US" b="1" i="1" u="sng" kern="0" dirty="0" err="1" smtClean="0">
                <a:solidFill>
                  <a:srgbClr val="336699"/>
                </a:solidFill>
                <a:latin typeface="Trebuchet MS" charset="0"/>
                <a:ea typeface="Trebuchet MS" charset="0"/>
                <a:cs typeface="Trebuchet MS" charset="0"/>
              </a:rPr>
              <a:t>Stampriet</a:t>
            </a:r>
            <a:r>
              <a:rPr lang="en-US" b="1" i="1" u="sng" kern="0" dirty="0" smtClean="0">
                <a:solidFill>
                  <a:srgbClr val="336699"/>
                </a:solidFill>
                <a:latin typeface="Trebuchet MS" charset="0"/>
                <a:ea typeface="Trebuchet MS" charset="0"/>
                <a:cs typeface="Trebuchet MS" charset="0"/>
              </a:rPr>
              <a:t> </a:t>
            </a:r>
            <a:r>
              <a:rPr lang="en-US" b="1" i="1" u="sng" kern="0" dirty="0" err="1" smtClean="0">
                <a:solidFill>
                  <a:srgbClr val="336699"/>
                </a:solidFill>
                <a:latin typeface="Trebuchet MS" charset="0"/>
                <a:ea typeface="Trebuchet MS" charset="0"/>
                <a:cs typeface="Trebuchet MS" charset="0"/>
              </a:rPr>
              <a:t>Transboundary</a:t>
            </a:r>
            <a:r>
              <a:rPr lang="en-US" b="1" i="1" u="sng" kern="0" dirty="0" smtClean="0">
                <a:solidFill>
                  <a:srgbClr val="336699"/>
                </a:solidFill>
                <a:latin typeface="Trebuchet MS" charset="0"/>
                <a:ea typeface="Trebuchet MS" charset="0"/>
                <a:cs typeface="Trebuchet MS" charset="0"/>
              </a:rPr>
              <a:t> Aquifer System</a:t>
            </a:r>
            <a:r>
              <a:rPr lang="en-US" i="1" kern="0" dirty="0" smtClean="0">
                <a:solidFill>
                  <a:srgbClr val="336699"/>
                </a:solidFill>
                <a:latin typeface="Trebuchet MS" charset="0"/>
                <a:ea typeface="Trebuchet MS" charset="0"/>
                <a:cs typeface="Trebuchet MS" charset="0"/>
              </a:rPr>
              <a:t> (Botswana</a:t>
            </a:r>
            <a:r>
              <a:rPr lang="en-US" i="1" kern="0" dirty="0">
                <a:solidFill>
                  <a:srgbClr val="336699"/>
                </a:solidFill>
                <a:latin typeface="Trebuchet MS" charset="0"/>
                <a:ea typeface="Trebuchet MS" charset="0"/>
                <a:cs typeface="Trebuchet MS" charset="0"/>
              </a:rPr>
              <a:t>, Namibia and South Africa</a:t>
            </a:r>
            <a:r>
              <a:rPr lang="en-US" i="1" kern="0" dirty="0" smtClean="0">
                <a:solidFill>
                  <a:srgbClr val="336699"/>
                </a:solidFill>
                <a:latin typeface="Trebuchet MS" charset="0"/>
                <a:ea typeface="Trebuchet MS" charset="0"/>
                <a:cs typeface="Trebuchet MS" charset="0"/>
              </a:rPr>
              <a:t>).</a:t>
            </a:r>
            <a:endParaRPr lang="en-US" i="1" kern="0" dirty="0">
              <a:solidFill>
                <a:srgbClr val="336699"/>
              </a:solidFill>
              <a:latin typeface="Trebuchet MS" charset="0"/>
              <a:ea typeface="Trebuchet MS" charset="0"/>
              <a:cs typeface="Trebuchet MS" charset="0"/>
            </a:endParaRPr>
          </a:p>
        </p:txBody>
      </p:sp>
      <p:pic>
        <p:nvPicPr>
          <p:cNvPr id="12" name="Image 2"/>
          <p:cNvPicPr>
            <a:picLocks noChangeAspect="1"/>
          </p:cNvPicPr>
          <p:nvPr/>
        </p:nvPicPr>
        <p:blipFill>
          <a:blip r:embed="rId4"/>
          <a:stretch>
            <a:fillRect/>
          </a:stretch>
        </p:blipFill>
        <p:spPr>
          <a:xfrm>
            <a:off x="107504" y="8272"/>
            <a:ext cx="2831182" cy="796754"/>
          </a:xfrm>
          <a:prstGeom prst="rect">
            <a:avLst/>
          </a:prstGeom>
        </p:spPr>
      </p:pic>
    </p:spTree>
    <p:extLst>
      <p:ext uri="{BB962C8B-B14F-4D97-AF65-F5344CB8AC3E}">
        <p14:creationId xmlns:p14="http://schemas.microsoft.com/office/powerpoint/2010/main" val="617736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1723940" y="123267"/>
            <a:ext cx="8229600" cy="418058"/>
          </a:xfrm>
        </p:spPr>
        <p:txBody>
          <a:bodyPr/>
          <a:lstStyle/>
          <a:p>
            <a:r>
              <a:rPr lang="en-US" sz="2400" b="1" dirty="0" smtClean="0">
                <a:solidFill>
                  <a:schemeClr val="accent1">
                    <a:lumMod val="75000"/>
                  </a:schemeClr>
                </a:solidFill>
                <a:latin typeface="Trebuchet MS Bold" charset="0"/>
                <a:sym typeface="Trebuchet MS Bold" charset="0"/>
              </a:rPr>
              <a:t>FREEWAT Project &amp; STAS model</a:t>
            </a:r>
            <a:endParaRPr lang="en-GB" sz="2400" dirty="0"/>
          </a:p>
        </p:txBody>
      </p:sp>
      <p:pic>
        <p:nvPicPr>
          <p:cNvPr id="12" name="Image 2"/>
          <p:cNvPicPr>
            <a:picLocks noChangeAspect="1"/>
          </p:cNvPicPr>
          <p:nvPr/>
        </p:nvPicPr>
        <p:blipFill>
          <a:blip r:embed="rId4"/>
          <a:stretch>
            <a:fillRect/>
          </a:stretch>
        </p:blipFill>
        <p:spPr>
          <a:xfrm>
            <a:off x="107504" y="8272"/>
            <a:ext cx="2831182" cy="796754"/>
          </a:xfrm>
          <a:prstGeom prst="rect">
            <a:avLst/>
          </a:prstGeom>
        </p:spPr>
      </p:pic>
      <p:grpSp>
        <p:nvGrpSpPr>
          <p:cNvPr id="3" name="Groupe 2"/>
          <p:cNvGrpSpPr/>
          <p:nvPr/>
        </p:nvGrpSpPr>
        <p:grpSpPr>
          <a:xfrm>
            <a:off x="-338581" y="796100"/>
            <a:ext cx="9407246" cy="5487153"/>
            <a:chOff x="-338581" y="796100"/>
            <a:chExt cx="9407246" cy="5487153"/>
          </a:xfrm>
        </p:grpSpPr>
        <p:sp>
          <p:nvSpPr>
            <p:cNvPr id="47" name="CasellaDiTesto 7"/>
            <p:cNvSpPr txBox="1"/>
            <p:nvPr/>
          </p:nvSpPr>
          <p:spPr>
            <a:xfrm>
              <a:off x="-338581" y="5653080"/>
              <a:ext cx="4172642" cy="630173"/>
            </a:xfrm>
            <a:prstGeom prst="rect">
              <a:avLst/>
            </a:prstGeom>
            <a:noFill/>
          </p:spPr>
          <p:txBody>
            <a:bodyPr wrap="square" lIns="349758" tIns="174879" rIns="349758" bIns="174879">
              <a:spAutoFit/>
            </a:bodyPr>
            <a:lstStyle/>
            <a:p>
              <a:pPr algn="ctr" defTabSz="3497580">
                <a:defRPr/>
              </a:pPr>
              <a:r>
                <a:rPr lang="en-US" b="1" kern="1400" dirty="0" smtClean="0">
                  <a:solidFill>
                    <a:srgbClr val="FF9300"/>
                  </a:solidFill>
                  <a:latin typeface="Trebuchet MS" charset="0"/>
                  <a:ea typeface="Trebuchet MS" charset="0"/>
                  <a:cs typeface="Trebuchet MS" charset="0"/>
                </a:rPr>
                <a:t>September – December 2016</a:t>
              </a:r>
            </a:p>
          </p:txBody>
        </p:sp>
        <p:sp>
          <p:nvSpPr>
            <p:cNvPr id="48" name="CasellaDiTesto 7"/>
            <p:cNvSpPr txBox="1"/>
            <p:nvPr/>
          </p:nvSpPr>
          <p:spPr>
            <a:xfrm>
              <a:off x="4512494" y="5653080"/>
              <a:ext cx="4172642" cy="630173"/>
            </a:xfrm>
            <a:prstGeom prst="rect">
              <a:avLst/>
            </a:prstGeom>
            <a:noFill/>
          </p:spPr>
          <p:txBody>
            <a:bodyPr wrap="square" lIns="349758" tIns="174879" rIns="349758" bIns="174879">
              <a:spAutoFit/>
            </a:bodyPr>
            <a:lstStyle/>
            <a:p>
              <a:pPr algn="ctr" defTabSz="3497580">
                <a:defRPr/>
              </a:pPr>
              <a:r>
                <a:rPr lang="en-US" b="1" kern="1400" dirty="0" smtClean="0">
                  <a:solidFill>
                    <a:srgbClr val="FF9300"/>
                  </a:solidFill>
                  <a:latin typeface="Trebuchet MS" charset="0"/>
                  <a:ea typeface="Trebuchet MS" charset="0"/>
                  <a:cs typeface="Trebuchet MS" charset="0"/>
                </a:rPr>
                <a:t>January – April 2017</a:t>
              </a:r>
            </a:p>
          </p:txBody>
        </p:sp>
        <p:grpSp>
          <p:nvGrpSpPr>
            <p:cNvPr id="2" name="Groupe 1"/>
            <p:cNvGrpSpPr/>
            <p:nvPr/>
          </p:nvGrpSpPr>
          <p:grpSpPr>
            <a:xfrm>
              <a:off x="-268161" y="796100"/>
              <a:ext cx="9336826" cy="5175049"/>
              <a:chOff x="-268161" y="796100"/>
              <a:chExt cx="9336826" cy="5175049"/>
            </a:xfrm>
          </p:grpSpPr>
          <p:sp>
            <p:nvSpPr>
              <p:cNvPr id="16" name="Forme 106"/>
              <p:cNvSpPr/>
              <p:nvPr/>
            </p:nvSpPr>
            <p:spPr>
              <a:xfrm rot="21319781" flipV="1">
                <a:off x="8393" y="1179856"/>
                <a:ext cx="8433837" cy="3252537"/>
              </a:xfrm>
              <a:prstGeom prst="swooshArrow">
                <a:avLst>
                  <a:gd name="adj1" fmla="val 25000"/>
                  <a:gd name="adj2" fmla="val 25000"/>
                </a:avLst>
              </a:prstGeom>
              <a:solidFill>
                <a:srgbClr val="8064A2">
                  <a:lumMod val="40000"/>
                  <a:lumOff val="60000"/>
                </a:srgbClr>
              </a:solidFill>
              <a:ln>
                <a:noFill/>
              </a:ln>
              <a:effectLst>
                <a:outerShdw blurRad="40000" dist="23000" dir="5400000" rotWithShape="0">
                  <a:srgbClr val="000000">
                    <a:alpha val="35000"/>
                  </a:srgbClr>
                </a:outerShdw>
              </a:effectLst>
              <a:scene3d>
                <a:camera prst="orthographicFront">
                  <a:rot lat="21299992" lon="10799999" rev="10799999"/>
                </a:camera>
                <a:lightRig rig="threePt" dir="t"/>
              </a:scene3d>
            </p:spPr>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19" y="2928724"/>
                <a:ext cx="804990" cy="931702"/>
              </a:xfrm>
              <a:prstGeom prst="rect">
                <a:avLst/>
              </a:prstGeom>
            </p:spPr>
          </p:pic>
          <p:sp>
            <p:nvSpPr>
              <p:cNvPr id="18" name="Ellipse 50"/>
              <p:cNvSpPr/>
              <p:nvPr/>
            </p:nvSpPr>
            <p:spPr>
              <a:xfrm>
                <a:off x="568228" y="4115880"/>
                <a:ext cx="248934" cy="218701"/>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9" name="CasellaDiTesto 7"/>
              <p:cNvSpPr txBox="1"/>
              <p:nvPr/>
            </p:nvSpPr>
            <p:spPr>
              <a:xfrm>
                <a:off x="-268161" y="4448893"/>
                <a:ext cx="2170646" cy="1430392"/>
              </a:xfrm>
              <a:prstGeom prst="rect">
                <a:avLst/>
              </a:prstGeom>
              <a:noFill/>
            </p:spPr>
            <p:txBody>
              <a:bodyPr wrap="square" lIns="349758" tIns="174879" rIns="349758" bIns="174879">
                <a:spAutoFit/>
              </a:bodyPr>
              <a:lstStyle/>
              <a:p>
                <a:pPr algn="ctr" defTabSz="3497580">
                  <a:defRPr/>
                </a:pPr>
                <a:r>
                  <a:rPr lang="en-US" sz="1400" b="1" kern="1400" dirty="0" smtClean="0">
                    <a:solidFill>
                      <a:srgbClr val="336699"/>
                    </a:solidFill>
                    <a:latin typeface="Trebuchet MS" charset="0"/>
                    <a:ea typeface="Trebuchet MS" charset="0"/>
                    <a:cs typeface="Trebuchet MS" charset="0"/>
                  </a:rPr>
                  <a:t>Preparation of FREEWAT Platform (including QGIS, </a:t>
                </a:r>
                <a:r>
                  <a:rPr lang="en-US" sz="1400" b="1" kern="1400" dirty="0" err="1" smtClean="0">
                    <a:solidFill>
                      <a:srgbClr val="336699"/>
                    </a:solidFill>
                    <a:latin typeface="Trebuchet MS" charset="0"/>
                    <a:ea typeface="Trebuchet MS" charset="0"/>
                    <a:cs typeface="Trebuchet MS" charset="0"/>
                  </a:rPr>
                  <a:t>Modflow</a:t>
                </a:r>
                <a:r>
                  <a:rPr lang="en-US" sz="1400" b="1" kern="1400" dirty="0" smtClean="0">
                    <a:solidFill>
                      <a:srgbClr val="336699"/>
                    </a:solidFill>
                    <a:latin typeface="Trebuchet MS" charset="0"/>
                    <a:ea typeface="Trebuchet MS" charset="0"/>
                    <a:cs typeface="Trebuchet MS" charset="0"/>
                  </a:rPr>
                  <a:t>, </a:t>
                </a:r>
                <a:r>
                  <a:rPr lang="en-US" sz="1400" b="1" kern="1400" dirty="0" err="1" smtClean="0">
                    <a:solidFill>
                      <a:srgbClr val="336699"/>
                    </a:solidFill>
                    <a:latin typeface="Trebuchet MS" charset="0"/>
                    <a:ea typeface="Trebuchet MS" charset="0"/>
                    <a:cs typeface="Trebuchet MS" charset="0"/>
                  </a:rPr>
                  <a:t>etc</a:t>
                </a:r>
                <a:r>
                  <a:rPr lang="is-IS" sz="1400" b="1" kern="1400" dirty="0" smtClean="0">
                    <a:solidFill>
                      <a:srgbClr val="336699"/>
                    </a:solidFill>
                    <a:latin typeface="Trebuchet MS" charset="0"/>
                    <a:ea typeface="Trebuchet MS" charset="0"/>
                    <a:cs typeface="Trebuchet MS" charset="0"/>
                  </a:rPr>
                  <a:t>…)</a:t>
                </a:r>
                <a:endParaRPr lang="en-US" sz="1400" b="1" kern="1400" dirty="0" smtClean="0">
                  <a:solidFill>
                    <a:srgbClr val="336699"/>
                  </a:solidFill>
                  <a:latin typeface="Trebuchet MS" charset="0"/>
                  <a:ea typeface="Trebuchet MS" charset="0"/>
                  <a:cs typeface="Trebuchet MS" charset="0"/>
                </a:endParaRPr>
              </a:p>
            </p:txBody>
          </p:sp>
          <p:sp>
            <p:nvSpPr>
              <p:cNvPr id="20" name="CasellaDiTesto 7"/>
              <p:cNvSpPr txBox="1"/>
              <p:nvPr/>
            </p:nvSpPr>
            <p:spPr>
              <a:xfrm>
                <a:off x="692695" y="3730829"/>
                <a:ext cx="2170646" cy="784061"/>
              </a:xfrm>
              <a:prstGeom prst="rect">
                <a:avLst/>
              </a:prstGeom>
              <a:noFill/>
            </p:spPr>
            <p:txBody>
              <a:bodyPr wrap="square" lIns="349758" tIns="174879" rIns="349758" bIns="174879">
                <a:spAutoFit/>
              </a:bodyPr>
              <a:lstStyle/>
              <a:p>
                <a:pPr algn="ctr" defTabSz="3497580">
                  <a:defRPr/>
                </a:pPr>
                <a:r>
                  <a:rPr lang="en-US" sz="1400" b="1" kern="1400" dirty="0" smtClean="0">
                    <a:solidFill>
                      <a:srgbClr val="336699"/>
                    </a:solidFill>
                    <a:latin typeface="Trebuchet MS" charset="0"/>
                    <a:ea typeface="Trebuchet MS" charset="0"/>
                    <a:cs typeface="Trebuchet MS" charset="0"/>
                  </a:rPr>
                  <a:t>Training the trainers</a:t>
                </a:r>
              </a:p>
            </p:txBody>
          </p:sp>
          <p:sp>
            <p:nvSpPr>
              <p:cNvPr id="21" name="Ellipse 50"/>
              <p:cNvSpPr/>
              <p:nvPr/>
            </p:nvSpPr>
            <p:spPr>
              <a:xfrm>
                <a:off x="1408008" y="3270492"/>
                <a:ext cx="426828" cy="443315"/>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24" name="Ellipse 50"/>
              <p:cNvSpPr/>
              <p:nvPr/>
            </p:nvSpPr>
            <p:spPr>
              <a:xfrm>
                <a:off x="2555019" y="2653072"/>
                <a:ext cx="426828" cy="443315"/>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25" name="CasellaDiTesto 7"/>
              <p:cNvSpPr txBox="1"/>
              <p:nvPr/>
            </p:nvSpPr>
            <p:spPr>
              <a:xfrm>
                <a:off x="1834836" y="3130430"/>
                <a:ext cx="2170646" cy="999504"/>
              </a:xfrm>
              <a:prstGeom prst="rect">
                <a:avLst/>
              </a:prstGeom>
              <a:noFill/>
            </p:spPr>
            <p:txBody>
              <a:bodyPr wrap="square" lIns="349758" tIns="174879" rIns="349758" bIns="174879">
                <a:spAutoFit/>
              </a:bodyPr>
              <a:lstStyle/>
              <a:p>
                <a:pPr algn="ctr" defTabSz="3497580">
                  <a:defRPr/>
                </a:pPr>
                <a:r>
                  <a:rPr lang="en-US" sz="1400" b="1" kern="1400" dirty="0" smtClean="0">
                    <a:solidFill>
                      <a:srgbClr val="336699"/>
                    </a:solidFill>
                    <a:latin typeface="Trebuchet MS" charset="0"/>
                    <a:ea typeface="Trebuchet MS" charset="0"/>
                    <a:cs typeface="Trebuchet MS" charset="0"/>
                  </a:rPr>
                  <a:t>Preparation of data for </a:t>
                </a:r>
                <a:r>
                  <a:rPr lang="en-US" sz="1400" b="1" kern="1400" smtClean="0">
                    <a:solidFill>
                      <a:srgbClr val="336699"/>
                    </a:solidFill>
                    <a:latin typeface="Trebuchet MS" charset="0"/>
                    <a:ea typeface="Trebuchet MS" charset="0"/>
                    <a:cs typeface="Trebuchet MS" charset="0"/>
                  </a:rPr>
                  <a:t>STAS model</a:t>
                </a:r>
                <a:endParaRPr lang="en-US" sz="1400" b="1" kern="1400" dirty="0" smtClean="0">
                  <a:solidFill>
                    <a:srgbClr val="336699"/>
                  </a:solidFill>
                  <a:latin typeface="Trebuchet MS" charset="0"/>
                  <a:ea typeface="Trebuchet MS" charset="0"/>
                  <a:cs typeface="Trebuchet MS" charset="0"/>
                </a:endParaRPr>
              </a:p>
            </p:txBody>
          </p:sp>
          <p:sp>
            <p:nvSpPr>
              <p:cNvPr id="26" name="Ellipse 50"/>
              <p:cNvSpPr/>
              <p:nvPr/>
            </p:nvSpPr>
            <p:spPr>
              <a:xfrm>
                <a:off x="3862769" y="2101687"/>
                <a:ext cx="569089" cy="606199"/>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27" name="CasellaDiTesto 7"/>
              <p:cNvSpPr txBox="1"/>
              <p:nvPr/>
            </p:nvSpPr>
            <p:spPr>
              <a:xfrm>
                <a:off x="3177323" y="2938284"/>
                <a:ext cx="2170646" cy="1430392"/>
              </a:xfrm>
              <a:prstGeom prst="rect">
                <a:avLst/>
              </a:prstGeom>
              <a:noFill/>
            </p:spPr>
            <p:txBody>
              <a:bodyPr wrap="square" lIns="349758" tIns="174879" rIns="349758" bIns="174879">
                <a:spAutoFit/>
              </a:bodyPr>
              <a:lstStyle/>
              <a:p>
                <a:pPr algn="ctr" defTabSz="3497580">
                  <a:defRPr/>
                </a:pPr>
                <a:r>
                  <a:rPr lang="en-US" sz="1400" b="1" kern="1400" dirty="0" smtClean="0">
                    <a:solidFill>
                      <a:srgbClr val="336699"/>
                    </a:solidFill>
                    <a:latin typeface="Trebuchet MS" charset="0"/>
                    <a:ea typeface="Trebuchet MS" charset="0"/>
                    <a:cs typeface="Trebuchet MS" charset="0"/>
                  </a:rPr>
                  <a:t>STAS model implementation and calibration</a:t>
                </a:r>
              </a:p>
              <a:p>
                <a:pPr algn="ctr" defTabSz="3497580">
                  <a:defRPr/>
                </a:pPr>
                <a:r>
                  <a:rPr lang="en-US" sz="1400" b="1" kern="1400" dirty="0" smtClean="0">
                    <a:solidFill>
                      <a:srgbClr val="336699"/>
                    </a:solidFill>
                    <a:latin typeface="Trebuchet MS" charset="0"/>
                    <a:ea typeface="Trebuchet MS" charset="0"/>
                    <a:cs typeface="Trebuchet MS" charset="0"/>
                  </a:rPr>
                  <a:t>(participatory approach)</a:t>
                </a:r>
              </a:p>
            </p:txBody>
          </p:sp>
          <p:sp>
            <p:nvSpPr>
              <p:cNvPr id="28" name="Ellipse 50"/>
              <p:cNvSpPr/>
              <p:nvPr/>
            </p:nvSpPr>
            <p:spPr>
              <a:xfrm>
                <a:off x="6720438" y="1136090"/>
                <a:ext cx="995044" cy="980160"/>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31" name="Ellipse 50"/>
              <p:cNvSpPr/>
              <p:nvPr/>
            </p:nvSpPr>
            <p:spPr>
              <a:xfrm>
                <a:off x="5152339" y="1602953"/>
                <a:ext cx="826215" cy="753866"/>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32" name="CasellaDiTesto 7"/>
              <p:cNvSpPr txBox="1"/>
              <p:nvPr/>
            </p:nvSpPr>
            <p:spPr>
              <a:xfrm>
                <a:off x="4549792" y="2480564"/>
                <a:ext cx="2170646" cy="568617"/>
              </a:xfrm>
              <a:prstGeom prst="rect">
                <a:avLst/>
              </a:prstGeom>
              <a:noFill/>
            </p:spPr>
            <p:txBody>
              <a:bodyPr wrap="square" lIns="349758" tIns="174879" rIns="349758" bIns="174879">
                <a:spAutoFit/>
              </a:bodyPr>
              <a:lstStyle/>
              <a:p>
                <a:pPr algn="ctr" defTabSz="3497580">
                  <a:defRPr/>
                </a:pPr>
                <a:r>
                  <a:rPr lang="en-US" sz="1400" b="1" kern="1400" dirty="0" smtClean="0">
                    <a:solidFill>
                      <a:srgbClr val="336699"/>
                    </a:solidFill>
                    <a:latin typeface="Trebuchet MS" charset="0"/>
                    <a:ea typeface="Trebuchet MS" charset="0"/>
                    <a:cs typeface="Trebuchet MS" charset="0"/>
                  </a:rPr>
                  <a:t>National trainings</a:t>
                </a:r>
              </a:p>
            </p:txBody>
          </p:sp>
          <p:grpSp>
            <p:nvGrpSpPr>
              <p:cNvPr id="39" name="Groupe 72"/>
              <p:cNvGrpSpPr/>
              <p:nvPr/>
            </p:nvGrpSpPr>
            <p:grpSpPr>
              <a:xfrm>
                <a:off x="7818757" y="952594"/>
                <a:ext cx="1249908" cy="1228246"/>
                <a:chOff x="7269251" y="3132935"/>
                <a:chExt cx="3208251" cy="3329250"/>
              </a:xfrm>
            </p:grpSpPr>
            <p:sp>
              <p:nvSpPr>
                <p:cNvPr id="40" name="Rectangle à coins arrondis 71"/>
                <p:cNvSpPr/>
                <p:nvPr/>
              </p:nvSpPr>
              <p:spPr>
                <a:xfrm>
                  <a:off x="7294747" y="3132935"/>
                  <a:ext cx="3182755" cy="332925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
                    <a:cs typeface=""/>
                  </a:endParaRPr>
                </a:p>
              </p:txBody>
            </p:sp>
            <p:grpSp>
              <p:nvGrpSpPr>
                <p:cNvPr id="41" name="Groupe 23"/>
                <p:cNvGrpSpPr>
                  <a:grpSpLocks/>
                </p:cNvGrpSpPr>
                <p:nvPr/>
              </p:nvGrpSpPr>
              <p:grpSpPr bwMode="auto">
                <a:xfrm>
                  <a:off x="7269251" y="3565524"/>
                  <a:ext cx="3208251" cy="1911351"/>
                  <a:chOff x="567264" y="4490370"/>
                  <a:chExt cx="2256392" cy="1344179"/>
                </a:xfrm>
              </p:grpSpPr>
              <p:sp>
                <p:nvSpPr>
                  <p:cNvPr id="42" name="Rectangle 41"/>
                  <p:cNvSpPr/>
                  <p:nvPr/>
                </p:nvSpPr>
                <p:spPr>
                  <a:xfrm>
                    <a:off x="994014" y="4490370"/>
                    <a:ext cx="1545240" cy="1344178"/>
                  </a:xfrm>
                  <a:prstGeom prst="rect">
                    <a:avLst/>
                  </a:prstGeom>
                  <a:noFill/>
                  <a:ln>
                    <a:noFill/>
                  </a:ln>
                  <a:effectLst/>
                </p:spPr>
              </p:sp>
              <p:sp>
                <p:nvSpPr>
                  <p:cNvPr id="43" name="Rectangle 42"/>
                  <p:cNvSpPr/>
                  <p:nvPr/>
                </p:nvSpPr>
                <p:spPr>
                  <a:xfrm>
                    <a:off x="567264" y="4490372"/>
                    <a:ext cx="2256392" cy="1344177"/>
                  </a:xfrm>
                  <a:prstGeom prst="rect">
                    <a:avLst/>
                  </a:prstGeom>
                  <a:noFill/>
                  <a:ln>
                    <a:noFill/>
                  </a:ln>
                  <a:effectLst/>
                </p:spPr>
                <p:txBody>
                  <a:bodyPr lIns="110130" tIns="0" rIns="0" bIns="0"/>
                  <a:lstStyle>
                    <a:lvl1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1pPr>
                    <a:lvl2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2pPr>
                    <a:lvl3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3pPr>
                    <a:lvl4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4pPr>
                    <a:lvl5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5pPr>
                    <a:lvl6pPr marL="13716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6pPr>
                    <a:lvl7pPr marL="18288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7pPr>
                    <a:lvl8pPr marL="22860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8pPr>
                    <a:lvl9pPr marL="27432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0" algn="ctr" defTabSz="820738" eaLnBrk="0" fontAlgn="auto" latinLnBrk="0" hangingPunct="0">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Helvetica Light" pitchFamily="2" charset="0"/>
                        <a:cs typeface="Helvetica Light" pitchFamily="2" charset="0"/>
                        <a:sym typeface="Helvetica Light" pitchFamily="2" charset="0"/>
                      </a:rPr>
                      <a:t>Objective: </a:t>
                    </a:r>
                    <a:r>
                      <a:rPr kumimoji="0" lang="fr-FR" sz="1800" b="0" i="0" u="none" strike="noStrike" kern="0" cap="none" spc="0" normalizeH="0" baseline="0" noProof="0" dirty="0" err="1" smtClean="0">
                        <a:ln>
                          <a:noFill/>
                        </a:ln>
                        <a:solidFill>
                          <a:prstClr val="white"/>
                        </a:solidFill>
                        <a:effectLst/>
                        <a:uLnTx/>
                        <a:uFillTx/>
                        <a:latin typeface="Calibri"/>
                        <a:ea typeface="Helvetica Light" pitchFamily="2" charset="0"/>
                        <a:cs typeface="Helvetica Light" pitchFamily="2" charset="0"/>
                        <a:sym typeface="Helvetica Light" pitchFamily="2" charset="0"/>
                      </a:rPr>
                      <a:t>Producing</a:t>
                    </a:r>
                    <a:r>
                      <a:rPr kumimoji="0" lang="fr-FR" sz="1800" b="0" i="0" u="none" strike="noStrike" kern="0" cap="none" spc="0" normalizeH="0" noProof="0" dirty="0" smtClean="0">
                        <a:ln>
                          <a:noFill/>
                        </a:ln>
                        <a:solidFill>
                          <a:prstClr val="white"/>
                        </a:solidFill>
                        <a:effectLst/>
                        <a:uLnTx/>
                        <a:uFillTx/>
                        <a:latin typeface="Calibri"/>
                        <a:ea typeface="Helvetica Light" pitchFamily="2" charset="0"/>
                        <a:cs typeface="Helvetica Light" pitchFamily="2" charset="0"/>
                        <a:sym typeface="Helvetica Light" pitchFamily="2" charset="0"/>
                      </a:rPr>
                      <a:t> </a:t>
                    </a:r>
                    <a:r>
                      <a:rPr kumimoji="0" lang="fr-FR" sz="1800" b="0" i="0" u="none" strike="noStrike" kern="0" cap="none" spc="0" normalizeH="0" noProof="0" dirty="0" err="1" smtClean="0">
                        <a:ln>
                          <a:noFill/>
                        </a:ln>
                        <a:solidFill>
                          <a:prstClr val="white"/>
                        </a:solidFill>
                        <a:effectLst/>
                        <a:uLnTx/>
                        <a:uFillTx/>
                        <a:latin typeface="Calibri"/>
                        <a:ea typeface="Helvetica Light" pitchFamily="2" charset="0"/>
                        <a:cs typeface="Helvetica Light" pitchFamily="2" charset="0"/>
                        <a:sym typeface="Helvetica Light" pitchFamily="2" charset="0"/>
                      </a:rPr>
                      <a:t>policies</a:t>
                    </a:r>
                    <a:r>
                      <a:rPr kumimoji="0" lang="fr-FR" sz="1800" b="0" i="0" u="none" strike="noStrike" kern="0" cap="none" spc="0" normalizeH="0" noProof="0" dirty="0" smtClean="0">
                        <a:ln>
                          <a:noFill/>
                        </a:ln>
                        <a:solidFill>
                          <a:prstClr val="white"/>
                        </a:solidFill>
                        <a:effectLst/>
                        <a:uLnTx/>
                        <a:uFillTx/>
                        <a:latin typeface="Calibri"/>
                        <a:ea typeface="Helvetica Light" pitchFamily="2" charset="0"/>
                        <a:cs typeface="Helvetica Light" pitchFamily="2" charset="0"/>
                        <a:sym typeface="Helvetica Light" pitchFamily="2" charset="0"/>
                      </a:rPr>
                      <a:t>!</a:t>
                    </a:r>
                    <a:endParaRPr kumimoji="0" lang="fr-FR" sz="1800" b="0" i="0" u="none" strike="noStrike" kern="0" cap="none" spc="0" normalizeH="0" baseline="0" noProof="0" dirty="0">
                      <a:ln>
                        <a:noFill/>
                      </a:ln>
                      <a:solidFill>
                        <a:prstClr val="white"/>
                      </a:solidFill>
                      <a:effectLst/>
                      <a:uLnTx/>
                      <a:uFillTx/>
                      <a:latin typeface="Calibri"/>
                      <a:ea typeface="Helvetica Light" pitchFamily="2" charset="0"/>
                      <a:cs typeface="Helvetica Light" pitchFamily="2" charset="0"/>
                      <a:sym typeface="Helvetica Light" pitchFamily="2" charset="0"/>
                    </a:endParaRPr>
                  </a:p>
                </p:txBody>
              </p:sp>
            </p:grpSp>
          </p:grpSp>
          <p:sp>
            <p:nvSpPr>
              <p:cNvPr id="44" name="CasellaDiTesto 7"/>
              <p:cNvSpPr txBox="1"/>
              <p:nvPr/>
            </p:nvSpPr>
            <p:spPr>
              <a:xfrm>
                <a:off x="6099877" y="2190900"/>
                <a:ext cx="2170646" cy="1430392"/>
              </a:xfrm>
              <a:prstGeom prst="rect">
                <a:avLst/>
              </a:prstGeom>
              <a:noFill/>
            </p:spPr>
            <p:txBody>
              <a:bodyPr wrap="square" lIns="349758" tIns="174879" rIns="349758" bIns="174879">
                <a:spAutoFit/>
              </a:bodyPr>
              <a:lstStyle/>
              <a:p>
                <a:pPr algn="ctr" defTabSz="3497580">
                  <a:defRPr/>
                </a:pPr>
                <a:r>
                  <a:rPr lang="en-US" sz="1400" b="1" kern="1400" dirty="0" smtClean="0">
                    <a:solidFill>
                      <a:srgbClr val="336699"/>
                    </a:solidFill>
                    <a:latin typeface="Trebuchet MS" charset="0"/>
                    <a:ea typeface="Trebuchet MS" charset="0"/>
                    <a:cs typeface="Trebuchet MS" charset="0"/>
                  </a:rPr>
                  <a:t>STAS model simulations and scenarios (participatory </a:t>
                </a:r>
                <a:r>
                  <a:rPr lang="en-US" sz="1400" b="1" kern="1400" smtClean="0">
                    <a:solidFill>
                      <a:srgbClr val="336699"/>
                    </a:solidFill>
                    <a:latin typeface="Trebuchet MS" charset="0"/>
                    <a:ea typeface="Trebuchet MS" charset="0"/>
                    <a:cs typeface="Trebuchet MS" charset="0"/>
                  </a:rPr>
                  <a:t>approach)</a:t>
                </a:r>
                <a:endParaRPr lang="en-US" sz="1400" b="1" kern="1400" dirty="0" smtClean="0">
                  <a:solidFill>
                    <a:srgbClr val="336699"/>
                  </a:solidFill>
                  <a:latin typeface="Trebuchet MS" charset="0"/>
                  <a:ea typeface="Trebuchet MS" charset="0"/>
                  <a:cs typeface="Trebuchet MS" charset="0"/>
                </a:endParaRPr>
              </a:p>
            </p:txBody>
          </p:sp>
          <p:cxnSp>
            <p:nvCxnSpPr>
              <p:cNvPr id="46" name="Straight Connector 45"/>
              <p:cNvCxnSpPr/>
              <p:nvPr/>
            </p:nvCxnSpPr>
            <p:spPr bwMode="auto">
              <a:xfrm>
                <a:off x="3563888" y="1085951"/>
                <a:ext cx="0" cy="4885198"/>
              </a:xfrm>
              <a:prstGeom prst="line">
                <a:avLst/>
              </a:prstGeom>
              <a:blipFill dpi="0" rotWithShape="0">
                <a:blip r:embed="rId6"/>
                <a:srcRect/>
                <a:tile tx="0" ty="0" sx="100000" sy="100000" flip="none" algn="tl"/>
              </a:blipFill>
              <a:ln w="31750" cap="flat" cmpd="sng" algn="ctr">
                <a:solidFill>
                  <a:srgbClr val="336699"/>
                </a:solidFill>
                <a:prstDash val="dash"/>
                <a:miter lim="0"/>
                <a:headEnd type="none" w="med" len="med"/>
                <a:tailEnd type="none" w="med" len="med"/>
              </a:ln>
              <a:effectLst>
                <a:outerShdw blurRad="38100" dist="25400" dir="5400000" algn="ctr" rotWithShape="0">
                  <a:srgbClr val="000000">
                    <a:alpha val="50000"/>
                  </a:srgbClr>
                </a:outerShdw>
              </a:effectLst>
            </p:spPr>
          </p:cxnSp>
          <p:sp>
            <p:nvSpPr>
              <p:cNvPr id="61" name="ZoneTexte 92"/>
              <p:cNvSpPr txBox="1"/>
              <p:nvPr/>
            </p:nvSpPr>
            <p:spPr>
              <a:xfrm>
                <a:off x="339109" y="1042487"/>
                <a:ext cx="2778187" cy="646331"/>
              </a:xfrm>
              <a:prstGeom prst="rect">
                <a:avLst/>
              </a:prstGeom>
              <a:solidFill>
                <a:srgbClr val="F79646">
                  <a:lumMod val="40000"/>
                  <a:lumOff val="60000"/>
                </a:srgbClr>
              </a:solidFill>
              <a:ln w="25400" cap="flat" cmpd="sng" algn="ctr">
                <a:solidFill>
                  <a:srgbClr val="F79646">
                    <a:lumMod val="75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79646">
                        <a:lumMod val="75000"/>
                      </a:srgbClr>
                    </a:solidFill>
                    <a:effectLst/>
                    <a:uLnTx/>
                    <a:uFillTx/>
                    <a:latin typeface="Calibri"/>
                    <a:ea typeface=""/>
                    <a:cs typeface=""/>
                    <a:sym typeface="Helvetica Light" charset="0"/>
                  </a:rPr>
                  <a:t>SOFTWARE DEVELOPMENT AND CAPACITY BUILDING</a:t>
                </a:r>
                <a:endParaRPr kumimoji="0" lang="en-US" sz="2000" b="1" i="0" u="none" strike="noStrike" kern="0" cap="none" spc="0" normalizeH="0" baseline="0" noProof="0" dirty="0">
                  <a:ln>
                    <a:noFill/>
                  </a:ln>
                  <a:solidFill>
                    <a:prstClr val="black"/>
                  </a:solidFill>
                  <a:effectLst/>
                  <a:uLnTx/>
                  <a:uFillTx/>
                  <a:latin typeface="Calibri"/>
                  <a:ea typeface=""/>
                  <a:cs typeface=""/>
                  <a:sym typeface="Helvetica Light" charset="0"/>
                </a:endParaRPr>
              </a:p>
            </p:txBody>
          </p:sp>
          <p:sp>
            <p:nvSpPr>
              <p:cNvPr id="66" name="ZoneTexte 92"/>
              <p:cNvSpPr txBox="1"/>
              <p:nvPr/>
            </p:nvSpPr>
            <p:spPr>
              <a:xfrm>
                <a:off x="3893304" y="796100"/>
                <a:ext cx="2778187" cy="646331"/>
              </a:xfrm>
              <a:prstGeom prst="rect">
                <a:avLst/>
              </a:prstGeom>
              <a:solidFill>
                <a:srgbClr val="F79646">
                  <a:lumMod val="40000"/>
                  <a:lumOff val="60000"/>
                </a:srgbClr>
              </a:solidFill>
              <a:ln w="25400" cap="flat" cmpd="sng" algn="ctr">
                <a:solidFill>
                  <a:srgbClr val="F79646">
                    <a:lumMod val="75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79646">
                        <a:lumMod val="75000"/>
                      </a:srgbClr>
                    </a:solidFill>
                    <a:effectLst/>
                    <a:uLnTx/>
                    <a:uFillTx/>
                    <a:latin typeface="Calibri"/>
                    <a:ea typeface=""/>
                    <a:cs typeface=""/>
                    <a:sym typeface="Helvetica Light" charset="0"/>
                  </a:rPr>
                  <a:t>APPLICATION OF THE FREEWAT PLATFORM</a:t>
                </a:r>
                <a:endParaRPr kumimoji="0" lang="en-US" sz="2000" b="1" i="0" u="none" strike="noStrike" kern="0" cap="none" spc="0" normalizeH="0" baseline="0" noProof="0" dirty="0">
                  <a:ln>
                    <a:noFill/>
                  </a:ln>
                  <a:solidFill>
                    <a:prstClr val="black"/>
                  </a:solidFill>
                  <a:effectLst/>
                  <a:uLnTx/>
                  <a:uFillTx/>
                  <a:latin typeface="Calibri"/>
                  <a:ea typeface=""/>
                  <a:cs typeface=""/>
                  <a:sym typeface="Helvetica Light" charset="0"/>
                </a:endParaRPr>
              </a:p>
            </p:txBody>
          </p:sp>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031" y="1928164"/>
                <a:ext cx="1511489" cy="839228"/>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1951" y="3647808"/>
                <a:ext cx="2501572" cy="1951919"/>
              </a:xfrm>
              <a:prstGeom prst="rect">
                <a:avLst/>
              </a:prstGeom>
            </p:spPr>
          </p:pic>
        </p:grpSp>
      </p:grpSp>
    </p:spTree>
    <p:extLst>
      <p:ext uri="{BB962C8B-B14F-4D97-AF65-F5344CB8AC3E}">
        <p14:creationId xmlns:p14="http://schemas.microsoft.com/office/powerpoint/2010/main" val="4242192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1723940" y="123267"/>
            <a:ext cx="8229600" cy="418058"/>
          </a:xfrm>
        </p:spPr>
        <p:txBody>
          <a:bodyPr/>
          <a:lstStyle/>
          <a:p>
            <a:r>
              <a:rPr lang="en-US" sz="2400" b="1" dirty="0" smtClean="0">
                <a:solidFill>
                  <a:schemeClr val="accent1">
                    <a:lumMod val="75000"/>
                  </a:schemeClr>
                </a:solidFill>
                <a:latin typeface="Trebuchet MS Bold" charset="0"/>
                <a:sym typeface="Trebuchet MS Bold" charset="0"/>
              </a:rPr>
              <a:t>FREEWAT Project: Capacity building</a:t>
            </a:r>
            <a:endParaRPr lang="en-GB" sz="2400" dirty="0"/>
          </a:p>
        </p:txBody>
      </p:sp>
      <p:pic>
        <p:nvPicPr>
          <p:cNvPr id="12" name="Image 2"/>
          <p:cNvPicPr>
            <a:picLocks noChangeAspect="1"/>
          </p:cNvPicPr>
          <p:nvPr/>
        </p:nvPicPr>
        <p:blipFill>
          <a:blip r:embed="rId4"/>
          <a:stretch>
            <a:fillRect/>
          </a:stretch>
        </p:blipFill>
        <p:spPr>
          <a:xfrm>
            <a:off x="107504" y="8272"/>
            <a:ext cx="2831182" cy="796754"/>
          </a:xfrm>
          <a:prstGeom prst="rect">
            <a:avLst/>
          </a:prstGeom>
        </p:spPr>
      </p:pic>
      <p:sp>
        <p:nvSpPr>
          <p:cNvPr id="36" name="Rectangle 35"/>
          <p:cNvSpPr/>
          <p:nvPr/>
        </p:nvSpPr>
        <p:spPr>
          <a:xfrm>
            <a:off x="181844" y="1423855"/>
            <a:ext cx="8677175" cy="4062651"/>
          </a:xfrm>
          <a:prstGeom prst="rect">
            <a:avLst/>
          </a:prstGeom>
        </p:spPr>
        <p:txBody>
          <a:bodyPr wrap="square">
            <a:spAutoFit/>
          </a:bodyPr>
          <a:lstStyle/>
          <a:p>
            <a:pPr marL="342900" indent="-342900">
              <a:buFont typeface="Wingdings" charset="2"/>
              <a:buChar char="Ø"/>
            </a:pPr>
            <a:r>
              <a:rPr lang="en-US" sz="2400" b="1" dirty="0" smtClean="0">
                <a:solidFill>
                  <a:srgbClr val="336699"/>
                </a:solidFill>
                <a:latin typeface="Trebuchet MS" charset="0"/>
                <a:ea typeface="Trebuchet MS" charset="0"/>
                <a:cs typeface="Trebuchet MS" charset="0"/>
              </a:rPr>
              <a:t>Training for trainers: </a:t>
            </a:r>
          </a:p>
          <a:p>
            <a:pPr marL="800077" lvl="1" indent="-342900">
              <a:buFontTx/>
              <a:buChar char="-"/>
            </a:pPr>
            <a:r>
              <a:rPr lang="en-US" sz="2400" i="1" dirty="0" smtClean="0">
                <a:solidFill>
                  <a:srgbClr val="336699"/>
                </a:solidFill>
                <a:latin typeface="Trebuchet MS" charset="0"/>
                <a:ea typeface="Trebuchet MS" charset="0"/>
                <a:cs typeface="Trebuchet MS" charset="0"/>
              </a:rPr>
              <a:t>3 trainers per country (NTTGs to be nominated by Member States)</a:t>
            </a:r>
          </a:p>
          <a:p>
            <a:pPr marL="800077" lvl="1" indent="-342900">
              <a:buFontTx/>
              <a:buChar char="-"/>
            </a:pPr>
            <a:r>
              <a:rPr lang="en-US" sz="2400" i="1" dirty="0" smtClean="0">
                <a:solidFill>
                  <a:srgbClr val="336699"/>
                </a:solidFill>
                <a:latin typeface="Trebuchet MS" charset="0"/>
                <a:ea typeface="Trebuchet MS" charset="0"/>
                <a:cs typeface="Trebuchet MS" charset="0"/>
              </a:rPr>
              <a:t>First training was held in July 2016</a:t>
            </a:r>
          </a:p>
          <a:p>
            <a:pPr marL="800077" lvl="1" indent="-342900">
              <a:buFontTx/>
              <a:buChar char="-"/>
            </a:pPr>
            <a:r>
              <a:rPr lang="en-US" sz="2400" i="1" dirty="0" smtClean="0">
                <a:solidFill>
                  <a:srgbClr val="336699"/>
                </a:solidFill>
                <a:latin typeface="Trebuchet MS" charset="0"/>
                <a:ea typeface="Trebuchet MS" charset="0"/>
                <a:cs typeface="Trebuchet MS" charset="0"/>
              </a:rPr>
              <a:t>Next training will be held in early 2017 </a:t>
            </a:r>
          </a:p>
          <a:p>
            <a:endParaRPr lang="en-US" sz="2400" dirty="0" smtClean="0">
              <a:solidFill>
                <a:srgbClr val="336699"/>
              </a:solidFill>
              <a:latin typeface="Trebuchet MS" charset="0"/>
              <a:ea typeface="Trebuchet MS" charset="0"/>
              <a:cs typeface="Trebuchet MS" charset="0"/>
            </a:endParaRPr>
          </a:p>
          <a:p>
            <a:pPr marL="342900" indent="-342900">
              <a:buFont typeface="Wingdings" charset="2"/>
              <a:buChar char="Ø"/>
            </a:pPr>
            <a:r>
              <a:rPr lang="en-US" sz="2400" b="1" dirty="0" smtClean="0">
                <a:solidFill>
                  <a:srgbClr val="336699"/>
                </a:solidFill>
                <a:latin typeface="Trebuchet MS" charset="0"/>
                <a:ea typeface="Trebuchet MS" charset="0"/>
                <a:cs typeface="Trebuchet MS" charset="0"/>
              </a:rPr>
              <a:t>National trainings by trainers: </a:t>
            </a:r>
          </a:p>
          <a:p>
            <a:pPr marL="800077" lvl="1" indent="-342900">
              <a:buFontTx/>
              <a:buChar char="-"/>
            </a:pPr>
            <a:r>
              <a:rPr lang="en-US" sz="2400" i="1" dirty="0" smtClean="0">
                <a:solidFill>
                  <a:srgbClr val="336699"/>
                </a:solidFill>
                <a:latin typeface="Trebuchet MS" charset="0"/>
                <a:ea typeface="Trebuchet MS" charset="0"/>
                <a:cs typeface="Trebuchet MS" charset="0"/>
              </a:rPr>
              <a:t>Working groups of 20 people (UNESCO-IHP would provide support)</a:t>
            </a:r>
          </a:p>
          <a:p>
            <a:pPr marL="800077" lvl="1" indent="-342900">
              <a:buFontTx/>
              <a:buChar char="-"/>
            </a:pPr>
            <a:r>
              <a:rPr lang="en-US" sz="2400" i="1" dirty="0" smtClean="0">
                <a:solidFill>
                  <a:srgbClr val="336699"/>
                </a:solidFill>
                <a:latin typeface="Trebuchet MS" charset="0"/>
                <a:ea typeface="Trebuchet MS" charset="0"/>
                <a:cs typeface="Trebuchet MS" charset="0"/>
              </a:rPr>
              <a:t>Trainings to be held in March- April 2017</a:t>
            </a:r>
          </a:p>
          <a:p>
            <a:endParaRPr lang="fr-FR" dirty="0"/>
          </a:p>
        </p:txBody>
      </p:sp>
    </p:spTree>
    <p:extLst>
      <p:ext uri="{BB962C8B-B14F-4D97-AF65-F5344CB8AC3E}">
        <p14:creationId xmlns:p14="http://schemas.microsoft.com/office/powerpoint/2010/main" val="1999699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3"/>
            <a:stretch>
              <a:fillRect/>
            </a:stretch>
          </p:blipFill>
          <p:spPr>
            <a:xfrm>
              <a:off x="251520" y="3356992"/>
              <a:ext cx="6877050" cy="285750"/>
            </a:xfrm>
            <a:prstGeom prst="rect">
              <a:avLst/>
            </a:prstGeom>
          </p:spPr>
        </p:pic>
        <p:pic>
          <p:nvPicPr>
            <p:cNvPr id="9" name="Image 8"/>
            <p:cNvPicPr>
              <a:picLocks noChangeAspect="1"/>
            </p:cNvPicPr>
            <p:nvPr/>
          </p:nvPicPr>
          <p:blipFill>
            <a:blip r:embed="rId4"/>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475482" y="187259"/>
            <a:ext cx="8229600" cy="418058"/>
          </a:xfrm>
        </p:spPr>
        <p:txBody>
          <a:bodyPr/>
          <a:lstStyle/>
          <a:p>
            <a:r>
              <a:rPr lang="en-US" sz="2400" b="1" dirty="0" err="1" smtClean="0">
                <a:solidFill>
                  <a:schemeClr val="accent1">
                    <a:lumMod val="75000"/>
                  </a:schemeClr>
                </a:solidFill>
                <a:latin typeface="Trebuchet MS Bold" charset="0"/>
                <a:sym typeface="Trebuchet MS Bold" charset="0"/>
              </a:rPr>
              <a:t>Workplan</a:t>
            </a:r>
            <a:r>
              <a:rPr lang="en-US" sz="2400" b="1" dirty="0" smtClean="0">
                <a:solidFill>
                  <a:schemeClr val="accent1">
                    <a:lumMod val="75000"/>
                  </a:schemeClr>
                </a:solidFill>
                <a:latin typeface="Trebuchet MS Bold" charset="0"/>
                <a:sym typeface="Trebuchet MS Bold" charset="0"/>
              </a:rPr>
              <a:t> (September 2016 – April 2017) – Outcome 1</a:t>
            </a:r>
            <a:endParaRPr lang="en-GB" sz="2400" dirty="0"/>
          </a:p>
        </p:txBody>
      </p:sp>
      <p:graphicFrame>
        <p:nvGraphicFramePr>
          <p:cNvPr id="12" name="Objet 11"/>
          <p:cNvGraphicFramePr>
            <a:graphicFrameLocks noChangeAspect="1"/>
          </p:cNvGraphicFramePr>
          <p:nvPr>
            <p:extLst/>
          </p:nvPr>
        </p:nvGraphicFramePr>
        <p:xfrm>
          <a:off x="223069" y="883295"/>
          <a:ext cx="8734425" cy="5224462"/>
        </p:xfrm>
        <a:graphic>
          <a:graphicData uri="http://schemas.openxmlformats.org/presentationml/2006/ole">
            <mc:AlternateContent xmlns:mc="http://schemas.openxmlformats.org/markup-compatibility/2006">
              <mc:Choice xmlns:v="urn:schemas-microsoft-com:vml" Requires="v">
                <p:oleObj spid="_x0000_s4104" name="Feuille de calcul" r:id="rId5" imgW="9182033" imgH="3981414" progId="Excel.Sheet.12">
                  <p:embed/>
                </p:oleObj>
              </mc:Choice>
              <mc:Fallback>
                <p:oleObj name="Feuille de calcul" r:id="rId5" imgW="9182033" imgH="3981414" progId="Excel.Sheet.12">
                  <p:embed/>
                  <p:pic>
                    <p:nvPicPr>
                      <p:cNvPr id="12" name="Objet 11"/>
                      <p:cNvPicPr/>
                      <p:nvPr/>
                    </p:nvPicPr>
                    <p:blipFill>
                      <a:blip r:embed="rId6"/>
                      <a:stretch>
                        <a:fillRect/>
                      </a:stretch>
                    </p:blipFill>
                    <p:spPr>
                      <a:xfrm>
                        <a:off x="223069" y="883295"/>
                        <a:ext cx="8734425" cy="5224462"/>
                      </a:xfrm>
                      <a:prstGeom prst="rect">
                        <a:avLst/>
                      </a:prstGeom>
                    </p:spPr>
                  </p:pic>
                </p:oleObj>
              </mc:Fallback>
            </mc:AlternateContent>
          </a:graphicData>
        </a:graphic>
      </p:graphicFrame>
    </p:spTree>
    <p:extLst>
      <p:ext uri="{BB962C8B-B14F-4D97-AF65-F5344CB8AC3E}">
        <p14:creationId xmlns:p14="http://schemas.microsoft.com/office/powerpoint/2010/main" val="2385827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475482" y="187259"/>
            <a:ext cx="8229600" cy="418058"/>
          </a:xfrm>
        </p:spPr>
        <p:txBody>
          <a:bodyPr/>
          <a:lstStyle/>
          <a:p>
            <a:r>
              <a:rPr lang="en-US" sz="2400" b="1" dirty="0" smtClean="0">
                <a:solidFill>
                  <a:schemeClr val="accent1">
                    <a:lumMod val="75000"/>
                  </a:schemeClr>
                </a:solidFill>
                <a:latin typeface="Trebuchet MS Bold" charset="0"/>
                <a:sym typeface="Trebuchet MS Bold" charset="0"/>
              </a:rPr>
              <a:t>GGRETA Project - Outcome 2</a:t>
            </a:r>
            <a:endParaRPr lang="en-GB" sz="2400" dirty="0"/>
          </a:p>
        </p:txBody>
      </p:sp>
      <p:sp>
        <p:nvSpPr>
          <p:cNvPr id="12" name="Rectangle 11"/>
          <p:cNvSpPr/>
          <p:nvPr/>
        </p:nvSpPr>
        <p:spPr>
          <a:xfrm>
            <a:off x="395536" y="842830"/>
            <a:ext cx="8712968" cy="2154436"/>
          </a:xfrm>
          <a:prstGeom prst="rect">
            <a:avLst/>
          </a:prstGeom>
        </p:spPr>
        <p:txBody>
          <a:bodyPr wrap="square">
            <a:spAutoFit/>
          </a:bodyPr>
          <a:lstStyle/>
          <a:p>
            <a:r>
              <a:rPr lang="en-US" sz="2200" b="1" i="1" dirty="0" smtClean="0">
                <a:solidFill>
                  <a:srgbClr val="336699"/>
                </a:solidFill>
                <a:latin typeface="Trebuchet MS" charset="0"/>
                <a:ea typeface="Trebuchet MS" charset="0"/>
                <a:cs typeface="Trebuchet MS" charset="0"/>
              </a:rPr>
              <a:t>Outcome </a:t>
            </a:r>
            <a:r>
              <a:rPr lang="en-US" sz="2200" b="1" i="1" dirty="0">
                <a:solidFill>
                  <a:srgbClr val="336699"/>
                </a:solidFill>
                <a:latin typeface="Trebuchet MS" charset="0"/>
                <a:ea typeface="Trebuchet MS" charset="0"/>
                <a:cs typeface="Trebuchet MS" charset="0"/>
              </a:rPr>
              <a:t>2 </a:t>
            </a:r>
            <a:r>
              <a:rPr lang="en-US" sz="2200" dirty="0">
                <a:solidFill>
                  <a:srgbClr val="336699"/>
                </a:solidFill>
                <a:latin typeface="Trebuchet MS" charset="0"/>
                <a:ea typeface="Trebuchet MS" charset="0"/>
                <a:cs typeface="Trebuchet MS" charset="0"/>
              </a:rPr>
              <a:t>- Enhanced cross-border dialogue </a:t>
            </a:r>
            <a:r>
              <a:rPr lang="en-US" sz="2200" dirty="0" smtClean="0">
                <a:solidFill>
                  <a:srgbClr val="336699"/>
                </a:solidFill>
                <a:latin typeface="Trebuchet MS" charset="0"/>
                <a:ea typeface="Trebuchet MS" charset="0"/>
                <a:cs typeface="Trebuchet MS" charset="0"/>
              </a:rPr>
              <a:t>and cooperation </a:t>
            </a:r>
            <a:r>
              <a:rPr lang="en-US" sz="2200" dirty="0">
                <a:solidFill>
                  <a:srgbClr val="336699"/>
                </a:solidFill>
                <a:latin typeface="Trebuchet MS" charset="0"/>
                <a:ea typeface="Trebuchet MS" charset="0"/>
                <a:cs typeface="Trebuchet MS" charset="0"/>
              </a:rPr>
              <a:t>based on development of </a:t>
            </a:r>
            <a:r>
              <a:rPr lang="en-US" sz="2200" dirty="0" smtClean="0">
                <a:solidFill>
                  <a:srgbClr val="336699"/>
                </a:solidFill>
                <a:latin typeface="Trebuchet MS" charset="0"/>
                <a:ea typeface="Trebuchet MS" charset="0"/>
                <a:cs typeface="Trebuchet MS" charset="0"/>
              </a:rPr>
              <a:t>shared management </a:t>
            </a:r>
            <a:r>
              <a:rPr lang="en-US" sz="2200" dirty="0">
                <a:solidFill>
                  <a:srgbClr val="336699"/>
                </a:solidFill>
                <a:latin typeface="Trebuchet MS" charset="0"/>
                <a:ea typeface="Trebuchet MS" charset="0"/>
                <a:cs typeface="Trebuchet MS" charset="0"/>
              </a:rPr>
              <a:t>tools, and recommendations for governance reforms focused on improving </a:t>
            </a:r>
            <a:r>
              <a:rPr lang="en-US" sz="2200" dirty="0" smtClean="0">
                <a:solidFill>
                  <a:srgbClr val="336699"/>
                </a:solidFill>
                <a:latin typeface="Trebuchet MS" charset="0"/>
                <a:ea typeface="Trebuchet MS" charset="0"/>
                <a:cs typeface="Trebuchet MS" charset="0"/>
              </a:rPr>
              <a:t>livelihoods, economic development, gender </a:t>
            </a:r>
            <a:r>
              <a:rPr lang="en-US" sz="2200" dirty="0">
                <a:solidFill>
                  <a:srgbClr val="336699"/>
                </a:solidFill>
                <a:latin typeface="Trebuchet MS" charset="0"/>
                <a:ea typeface="Trebuchet MS" charset="0"/>
                <a:cs typeface="Trebuchet MS" charset="0"/>
              </a:rPr>
              <a:t>equality and environmental sustainability</a:t>
            </a:r>
            <a:r>
              <a:rPr lang="en-US" sz="2200" dirty="0" smtClean="0">
                <a:solidFill>
                  <a:srgbClr val="336699"/>
                </a:solidFill>
                <a:latin typeface="Trebuchet MS" charset="0"/>
                <a:ea typeface="Trebuchet MS" charset="0"/>
                <a:cs typeface="Trebuchet MS" charset="0"/>
              </a:rPr>
              <a:t>.</a:t>
            </a:r>
          </a:p>
          <a:p>
            <a:endParaRPr lang="en-US" sz="2400" dirty="0">
              <a:solidFill>
                <a:schemeClr val="tx2">
                  <a:lumMod val="50000"/>
                </a:schemeClr>
              </a:solidFill>
              <a:latin typeface="Arial" panose="020B0604020202020204" pitchFamily="34" charset="0"/>
              <a:cs typeface="Arial" panose="020B0604020202020204" pitchFamily="34" charset="0"/>
            </a:endParaRPr>
          </a:p>
        </p:txBody>
      </p:sp>
      <p:sp>
        <p:nvSpPr>
          <p:cNvPr id="13" name="Oval 1"/>
          <p:cNvSpPr/>
          <p:nvPr/>
        </p:nvSpPr>
        <p:spPr bwMode="auto">
          <a:xfrm>
            <a:off x="395536" y="5595699"/>
            <a:ext cx="8309546" cy="1145669"/>
          </a:xfrm>
          <a:prstGeom prst="ellips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algn="ctr" defTabSz="584200" fontAlgn="base" hangingPunct="0">
              <a:spcBef>
                <a:spcPct val="0"/>
              </a:spcBef>
              <a:spcAft>
                <a:spcPct val="0"/>
              </a:spcAft>
            </a:pPr>
            <a:r>
              <a:rPr lang="en-US" sz="2200" dirty="0">
                <a:solidFill>
                  <a:schemeClr val="bg1"/>
                </a:solidFill>
                <a:latin typeface="Trebuchet MS" charset="0"/>
                <a:ea typeface="Trebuchet MS" charset="0"/>
                <a:cs typeface="Trebuchet MS" charset="0"/>
                <a:sym typeface="Helvetica Light" charset="0"/>
              </a:rPr>
              <a:t>Regional Dialogue </a:t>
            </a:r>
            <a:r>
              <a:rPr lang="en-US" sz="2200" dirty="0" smtClean="0">
                <a:solidFill>
                  <a:schemeClr val="bg1"/>
                </a:solidFill>
                <a:latin typeface="Trebuchet MS" charset="0"/>
                <a:ea typeface="Trebuchet MS" charset="0"/>
                <a:cs typeface="Trebuchet MS" charset="0"/>
                <a:sym typeface="Helvetica Light" charset="0"/>
              </a:rPr>
              <a:t>on Conjunctive </a:t>
            </a:r>
            <a:r>
              <a:rPr lang="en-US" sz="2200" dirty="0">
                <a:solidFill>
                  <a:schemeClr val="bg1"/>
                </a:solidFill>
                <a:latin typeface="Trebuchet MS" charset="0"/>
                <a:ea typeface="Trebuchet MS" charset="0"/>
                <a:cs typeface="Trebuchet MS" charset="0"/>
                <a:sym typeface="Helvetica Light" charset="0"/>
              </a:rPr>
              <a:t>Surface and Groundwater Management in Transboundary Contexts</a:t>
            </a:r>
            <a:endPar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endParaRPr>
          </a:p>
        </p:txBody>
      </p:sp>
      <p:sp>
        <p:nvSpPr>
          <p:cNvPr id="17" name="Oval 11"/>
          <p:cNvSpPr/>
          <p:nvPr/>
        </p:nvSpPr>
        <p:spPr bwMode="auto">
          <a:xfrm>
            <a:off x="704008" y="3166743"/>
            <a:ext cx="7632848" cy="1376320"/>
          </a:xfrm>
          <a:prstGeom prst="ellips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rPr>
              <a:t>Setting-up</a:t>
            </a:r>
            <a:r>
              <a:rPr kumimoji="0" lang="en-US" sz="2200" b="0" i="0" u="none" strike="noStrike" cap="none" normalizeH="0" dirty="0" smtClean="0">
                <a:ln>
                  <a:noFill/>
                </a:ln>
                <a:solidFill>
                  <a:schemeClr val="bg1"/>
                </a:solidFill>
                <a:effectLst/>
                <a:latin typeface="Trebuchet MS" charset="0"/>
                <a:ea typeface="Trebuchet MS" charset="0"/>
                <a:cs typeface="Trebuchet MS" charset="0"/>
                <a:sym typeface="Helvetica Light" charset="0"/>
              </a:rPr>
              <a:t> of a Working Group for the establishment of a Multi-Country Consultation Mechanism</a:t>
            </a:r>
            <a:endPar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endParaRPr>
          </a:p>
        </p:txBody>
      </p:sp>
      <p:sp>
        <p:nvSpPr>
          <p:cNvPr id="18" name="Plus 17"/>
          <p:cNvSpPr/>
          <p:nvPr/>
        </p:nvSpPr>
        <p:spPr bwMode="auto">
          <a:xfrm>
            <a:off x="4063232" y="4646991"/>
            <a:ext cx="914400" cy="914400"/>
          </a:xfrm>
          <a:prstGeom prst="mathPlus">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9" name="Rectangle 18"/>
          <p:cNvSpPr/>
          <p:nvPr/>
        </p:nvSpPr>
        <p:spPr>
          <a:xfrm>
            <a:off x="3275856" y="2601150"/>
            <a:ext cx="8712968" cy="461665"/>
          </a:xfrm>
          <a:prstGeom prst="rect">
            <a:avLst/>
          </a:prstGeom>
        </p:spPr>
        <p:txBody>
          <a:bodyPr wrap="square">
            <a:spAutoFit/>
          </a:bodyPr>
          <a:lstStyle/>
          <a:p>
            <a:r>
              <a:rPr lang="en-US" sz="2400" b="1" i="1" dirty="0" smtClean="0">
                <a:solidFill>
                  <a:srgbClr val="FF9300"/>
                </a:solidFill>
                <a:latin typeface="Trebuchet MS" charset="0"/>
                <a:ea typeface="Trebuchet MS" charset="0"/>
                <a:cs typeface="Trebuchet MS" charset="0"/>
              </a:rPr>
              <a:t>Main objectives</a:t>
            </a:r>
            <a:endParaRPr lang="en-US" sz="2400" dirty="0">
              <a:solidFill>
                <a:srgbClr val="FF9300"/>
              </a:solidFill>
              <a:latin typeface="Trebuchet MS" charset="0"/>
              <a:ea typeface="Trebuchet MS" charset="0"/>
              <a:cs typeface="Trebuchet MS" charset="0"/>
            </a:endParaRPr>
          </a:p>
        </p:txBody>
      </p:sp>
    </p:spTree>
    <p:extLst>
      <p:ext uri="{BB962C8B-B14F-4D97-AF65-F5344CB8AC3E}">
        <p14:creationId xmlns:p14="http://schemas.microsoft.com/office/powerpoint/2010/main" val="1970940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55253" y="10424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54286" y="624438"/>
            <a:ext cx="9144000" cy="418058"/>
          </a:xfrm>
        </p:spPr>
        <p:txBody>
          <a:bodyPr/>
          <a:lstStyle/>
          <a:p>
            <a:pPr marL="228600" defTabSz="584200" eaLnBrk="1"/>
            <a:r>
              <a:rPr lang="en-US" sz="2400" b="1" dirty="0" smtClean="0">
                <a:solidFill>
                  <a:srgbClr val="336699"/>
                </a:solidFill>
                <a:latin typeface="Trebuchet MS" charset="0"/>
                <a:ea typeface="Trebuchet MS" charset="0"/>
                <a:cs typeface="Trebuchet MS" charset="0"/>
              </a:rPr>
              <a:t>Working </a:t>
            </a:r>
            <a:r>
              <a:rPr lang="en-US" sz="2400" b="1" dirty="0">
                <a:solidFill>
                  <a:srgbClr val="336699"/>
                </a:solidFill>
                <a:latin typeface="Trebuchet MS" charset="0"/>
                <a:ea typeface="Trebuchet MS" charset="0"/>
                <a:cs typeface="Trebuchet MS" charset="0"/>
              </a:rPr>
              <a:t>Group for the establishment of a Multi-Country Cooperation Mechanism</a:t>
            </a:r>
          </a:p>
        </p:txBody>
      </p:sp>
      <p:sp>
        <p:nvSpPr>
          <p:cNvPr id="12" name="Rectangle 11"/>
          <p:cNvSpPr/>
          <p:nvPr/>
        </p:nvSpPr>
        <p:spPr>
          <a:xfrm>
            <a:off x="156010" y="1767747"/>
            <a:ext cx="8712968" cy="4078039"/>
          </a:xfrm>
          <a:prstGeom prst="rect">
            <a:avLst/>
          </a:prstGeom>
        </p:spPr>
        <p:txBody>
          <a:bodyPr wrap="square">
            <a:spAutoFit/>
          </a:bodyPr>
          <a:lstStyle/>
          <a:p>
            <a:pPr marL="342900" indent="-342900">
              <a:buFont typeface="Wingdings" charset="2"/>
              <a:buChar char="Ø"/>
            </a:pPr>
            <a:r>
              <a:rPr lang="en-US" sz="2400" b="1" dirty="0" smtClean="0">
                <a:solidFill>
                  <a:srgbClr val="336699"/>
                </a:solidFill>
                <a:latin typeface="Trebuchet MS" charset="0"/>
                <a:ea typeface="Trebuchet MS" charset="0"/>
                <a:cs typeface="Trebuchet MS" charset="0"/>
              </a:rPr>
              <a:t>Working Group for the establishment of a Multi-Country Cooperation Mechanism (MCCM):</a:t>
            </a:r>
          </a:p>
          <a:p>
            <a:endParaRPr lang="en-US" sz="2400" b="1" dirty="0" smtClean="0">
              <a:solidFill>
                <a:srgbClr val="336699"/>
              </a:solidFill>
              <a:latin typeface="Trebuchet MS" charset="0"/>
              <a:ea typeface="Trebuchet MS" charset="0"/>
              <a:cs typeface="Trebuchet MS" charset="0"/>
            </a:endParaRPr>
          </a:p>
          <a:p>
            <a:pPr marL="342900" marR="0" lvl="0" indent="-342900" algn="just">
              <a:lnSpc>
                <a:spcPct val="115000"/>
              </a:lnSpc>
              <a:spcBef>
                <a:spcPts val="0"/>
              </a:spcBef>
              <a:spcAft>
                <a:spcPts val="0"/>
              </a:spcAft>
              <a:buFont typeface="Calibri" panose="020F0502020204030204" pitchFamily="34" charset="0"/>
              <a:buChar char="-"/>
            </a:pPr>
            <a:r>
              <a:rPr lang="en-US" sz="2000" i="1" dirty="0">
                <a:solidFill>
                  <a:srgbClr val="336699"/>
                </a:solidFill>
                <a:latin typeface="Trebuchet MS" panose="020B0603020202020204" pitchFamily="34" charset="0"/>
              </a:rPr>
              <a:t>Formulate proposals for the structure, composition, mandate funding, and functioning of a Multi-Country Consultation Mechanism for the governance and management of the </a:t>
            </a:r>
            <a:r>
              <a:rPr lang="en-US" sz="2000" i="1" dirty="0" smtClean="0">
                <a:solidFill>
                  <a:srgbClr val="336699"/>
                </a:solidFill>
                <a:latin typeface="Trebuchet MS" panose="020B0603020202020204" pitchFamily="34" charset="0"/>
              </a:rPr>
              <a:t>STAS</a:t>
            </a:r>
          </a:p>
          <a:p>
            <a:pPr marL="342900" marR="0" lvl="0" indent="-342900" algn="just">
              <a:lnSpc>
                <a:spcPct val="115000"/>
              </a:lnSpc>
              <a:spcBef>
                <a:spcPts val="0"/>
              </a:spcBef>
              <a:spcAft>
                <a:spcPts val="0"/>
              </a:spcAft>
              <a:buFont typeface="Calibri" panose="020F0502020204030204" pitchFamily="34" charset="0"/>
              <a:buChar char="-"/>
            </a:pPr>
            <a:endParaRPr lang="en-US" sz="2000" i="1" dirty="0">
              <a:solidFill>
                <a:srgbClr val="336699"/>
              </a:solidFill>
              <a:latin typeface="Trebuchet MS" panose="020B0603020202020204" pitchFamily="34" charset="0"/>
              <a:ea typeface="Calibri" panose="020F0502020204030204" pitchFamily="34" charset="0"/>
              <a:cs typeface="Times New Roman" panose="02020603050405020304" pitchFamily="18" charset="0"/>
            </a:endParaRPr>
          </a:p>
          <a:p>
            <a:pPr marL="342900" indent="-342900">
              <a:buFont typeface="Wingdings" charset="2"/>
              <a:buChar char="Ø"/>
            </a:pPr>
            <a:r>
              <a:rPr lang="en-US" sz="2400" b="1" dirty="0">
                <a:solidFill>
                  <a:srgbClr val="336699"/>
                </a:solidFill>
                <a:latin typeface="Trebuchet MS" charset="0"/>
                <a:ea typeface="Trebuchet MS" charset="0"/>
                <a:cs typeface="Trebuchet MS" charset="0"/>
                <a:sym typeface="Helvetica Light" charset="0"/>
              </a:rPr>
              <a:t>Regional Dialogue on Conjunctive Surface and Groundwater Management in Transboundary </a:t>
            </a:r>
            <a:r>
              <a:rPr lang="en-US" sz="2400" b="1" dirty="0" smtClean="0">
                <a:solidFill>
                  <a:srgbClr val="336699"/>
                </a:solidFill>
                <a:latin typeface="Trebuchet MS" charset="0"/>
                <a:ea typeface="Trebuchet MS" charset="0"/>
                <a:cs typeface="Trebuchet MS" charset="0"/>
                <a:sym typeface="Helvetica Light" charset="0"/>
              </a:rPr>
              <a:t>Contexts:</a:t>
            </a:r>
            <a:endParaRPr lang="en-US" sz="2400" b="1" dirty="0" smtClean="0">
              <a:solidFill>
                <a:srgbClr val="336699"/>
              </a:solidFill>
              <a:latin typeface="Trebuchet MS" charset="0"/>
              <a:ea typeface="Trebuchet MS" charset="0"/>
              <a:cs typeface="Trebuchet MS" charset="0"/>
            </a:endParaRPr>
          </a:p>
          <a:p>
            <a:endParaRPr lang="en-US" sz="2400" b="1" dirty="0">
              <a:solidFill>
                <a:srgbClr val="336699"/>
              </a:solidFill>
              <a:latin typeface="Trebuchet MS" charset="0"/>
              <a:ea typeface="Trebuchet MS" charset="0"/>
              <a:cs typeface="Trebuchet MS" charset="0"/>
            </a:endParaRPr>
          </a:p>
          <a:p>
            <a:pPr marL="342900" indent="-342900" algn="just">
              <a:lnSpc>
                <a:spcPct val="115000"/>
              </a:lnSpc>
              <a:buFont typeface="Calibri" panose="020F0502020204030204" pitchFamily="34" charset="0"/>
              <a:buChar char="-"/>
            </a:pPr>
            <a:r>
              <a:rPr lang="en-US" sz="2000" i="1" dirty="0" smtClean="0">
                <a:solidFill>
                  <a:srgbClr val="336699"/>
                </a:solidFill>
                <a:latin typeface="Trebuchet MS" panose="020B0603020202020204" pitchFamily="34" charset="0"/>
              </a:rPr>
              <a:t>Joint activities with AMCOW, SADC, IGAD</a:t>
            </a:r>
            <a:r>
              <a:rPr lang="fr-FR" sz="2000" i="1" dirty="0" smtClean="0">
                <a:solidFill>
                  <a:srgbClr val="336699"/>
                </a:solidFill>
                <a:latin typeface="Trebuchet MS" panose="020B0603020202020204" pitchFamily="34" charset="0"/>
                <a:cs typeface="Times New Roman" panose="02020603050405020304" pitchFamily="18" charset="0"/>
              </a:rPr>
              <a:t>, </a:t>
            </a:r>
            <a:r>
              <a:rPr lang="en-US" sz="2000" i="1" dirty="0" smtClean="0">
                <a:solidFill>
                  <a:srgbClr val="336699"/>
                </a:solidFill>
                <a:latin typeface="Trebuchet MS" panose="020B0603020202020204" pitchFamily="34" charset="0"/>
              </a:rPr>
              <a:t>ORASECOM, LIMCOM</a:t>
            </a:r>
            <a:endParaRPr lang="fr-FR" sz="2000" i="1" dirty="0">
              <a:solidFill>
                <a:srgbClr val="336699"/>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857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3"/>
            <a:stretch>
              <a:fillRect/>
            </a:stretch>
          </p:blipFill>
          <p:spPr>
            <a:xfrm>
              <a:off x="251520" y="3356992"/>
              <a:ext cx="6877050" cy="285750"/>
            </a:xfrm>
            <a:prstGeom prst="rect">
              <a:avLst/>
            </a:prstGeom>
          </p:spPr>
        </p:pic>
        <p:pic>
          <p:nvPicPr>
            <p:cNvPr id="9" name="Image 8"/>
            <p:cNvPicPr>
              <a:picLocks noChangeAspect="1"/>
            </p:cNvPicPr>
            <p:nvPr/>
          </p:nvPicPr>
          <p:blipFill>
            <a:blip r:embed="rId4"/>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29" name="ZoneTexte 28"/>
          <p:cNvSpPr txBox="1"/>
          <p:nvPr/>
        </p:nvSpPr>
        <p:spPr>
          <a:xfrm>
            <a:off x="-684584" y="890763"/>
            <a:ext cx="9721080" cy="5201424"/>
          </a:xfrm>
          <a:prstGeom prst="rect">
            <a:avLst/>
          </a:prstGeom>
          <a:noFill/>
        </p:spPr>
        <p:txBody>
          <a:bodyPr wrap="square" rtlCol="0">
            <a:spAutoFit/>
          </a:bodyPr>
          <a:lstStyle/>
          <a:p>
            <a:pPr marL="1200103" lvl="2" indent="-285750">
              <a:buFont typeface="Wingdings" charset="2"/>
              <a:buChar char="Ø"/>
            </a:pPr>
            <a:r>
              <a:rPr lang="en-US" sz="2000" b="1" dirty="0" smtClean="0">
                <a:solidFill>
                  <a:srgbClr val="336699"/>
                </a:solidFill>
                <a:latin typeface="Trebuchet MS" panose="020B0603020202020204" pitchFamily="34" charset="0"/>
              </a:rPr>
              <a:t>Results of the project and data </a:t>
            </a:r>
            <a:r>
              <a:rPr lang="en-US" sz="2000" b="1" dirty="0">
                <a:solidFill>
                  <a:srgbClr val="336699"/>
                </a:solidFill>
                <a:latin typeface="Trebuchet MS" panose="020B0603020202020204" pitchFamily="34" charset="0"/>
              </a:rPr>
              <a:t>view mode: </a:t>
            </a:r>
            <a:endParaRPr lang="en-US" sz="2000" b="1" dirty="0" smtClean="0">
              <a:solidFill>
                <a:srgbClr val="336699"/>
              </a:solidFill>
              <a:latin typeface="Trebuchet MS" panose="020B0603020202020204" pitchFamily="34" charset="0"/>
            </a:endParaRPr>
          </a:p>
          <a:p>
            <a:pPr marL="1657280" lvl="3" indent="-285750">
              <a:buFontTx/>
              <a:buChar char="-"/>
            </a:pPr>
            <a:r>
              <a:rPr lang="en-US" sz="1600" i="1" dirty="0" smtClean="0">
                <a:solidFill>
                  <a:srgbClr val="336699"/>
                </a:solidFill>
                <a:latin typeface="Trebuchet MS" panose="020B0603020202020204" pitchFamily="34" charset="0"/>
              </a:rPr>
              <a:t>It </a:t>
            </a:r>
            <a:r>
              <a:rPr lang="en-US" sz="1600" i="1" dirty="0">
                <a:solidFill>
                  <a:srgbClr val="336699"/>
                </a:solidFill>
                <a:latin typeface="Trebuchet MS" panose="020B0603020202020204" pitchFamily="34" charset="0"/>
              </a:rPr>
              <a:t>was decided that all the information approved on the assessment report will be for public view, and that all other information should be specifically approved by Countries before going public</a:t>
            </a:r>
            <a:r>
              <a:rPr lang="en-US" sz="1600" i="1" dirty="0" smtClean="0">
                <a:solidFill>
                  <a:srgbClr val="336699"/>
                </a:solidFill>
                <a:latin typeface="Trebuchet MS" panose="020B0603020202020204" pitchFamily="34" charset="0"/>
              </a:rPr>
              <a:t>.</a:t>
            </a:r>
            <a:endParaRPr lang="en-US" sz="1600" i="1" dirty="0">
              <a:solidFill>
                <a:srgbClr val="336699"/>
              </a:solidFill>
              <a:latin typeface="Trebuchet MS" panose="020B0603020202020204" pitchFamily="34" charset="0"/>
            </a:endParaRPr>
          </a:p>
          <a:p>
            <a:pPr marL="1200103" lvl="2" indent="-285750">
              <a:buFont typeface="Arial" panose="020B0604020202020204" pitchFamily="34" charset="0"/>
              <a:buChar char="•"/>
            </a:pPr>
            <a:endParaRPr lang="en-US" sz="1600" dirty="0" smtClean="0">
              <a:solidFill>
                <a:srgbClr val="336699"/>
              </a:solidFill>
              <a:latin typeface="Trebuchet MS" panose="020B0603020202020204" pitchFamily="34" charset="0"/>
            </a:endParaRPr>
          </a:p>
          <a:p>
            <a:pPr marL="1200103" lvl="2" indent="-285750">
              <a:buFont typeface="Wingdings" charset="2"/>
              <a:buChar char="Ø"/>
            </a:pPr>
            <a:r>
              <a:rPr lang="en-US" sz="2000" b="1" dirty="0" smtClean="0">
                <a:solidFill>
                  <a:srgbClr val="336699"/>
                </a:solidFill>
                <a:latin typeface="Trebuchet MS" panose="020B0603020202020204" pitchFamily="34" charset="0"/>
              </a:rPr>
              <a:t>Multi-Country </a:t>
            </a:r>
            <a:r>
              <a:rPr lang="en-US" sz="2000" b="1" dirty="0">
                <a:solidFill>
                  <a:srgbClr val="336699"/>
                </a:solidFill>
                <a:latin typeface="Trebuchet MS" panose="020B0603020202020204" pitchFamily="34" charset="0"/>
              </a:rPr>
              <a:t>Cooperation </a:t>
            </a:r>
            <a:r>
              <a:rPr lang="en-US" sz="2000" b="1" dirty="0" smtClean="0">
                <a:solidFill>
                  <a:srgbClr val="336699"/>
                </a:solidFill>
                <a:latin typeface="Trebuchet MS" panose="020B0603020202020204" pitchFamily="34" charset="0"/>
              </a:rPr>
              <a:t>Mechanisms (MCCM):</a:t>
            </a:r>
            <a:r>
              <a:rPr lang="en-US" sz="1600" dirty="0" smtClean="0">
                <a:solidFill>
                  <a:srgbClr val="336699"/>
                </a:solidFill>
                <a:latin typeface="Trebuchet MS" panose="020B0603020202020204" pitchFamily="34" charset="0"/>
              </a:rPr>
              <a:t> </a:t>
            </a:r>
          </a:p>
          <a:p>
            <a:pPr marL="1657280" lvl="3" indent="-285750">
              <a:buFontTx/>
              <a:buChar char="-"/>
            </a:pPr>
            <a:r>
              <a:rPr lang="en-US" sz="1600" i="1" dirty="0" smtClean="0">
                <a:solidFill>
                  <a:srgbClr val="336699"/>
                </a:solidFill>
                <a:latin typeface="Trebuchet MS" panose="020B0603020202020204" pitchFamily="34" charset="0"/>
              </a:rPr>
              <a:t>Examples of MCCM models were </a:t>
            </a:r>
            <a:r>
              <a:rPr lang="en-US" sz="1600" i="1" dirty="0">
                <a:solidFill>
                  <a:srgbClr val="336699"/>
                </a:solidFill>
                <a:latin typeface="Trebuchet MS" panose="020B0603020202020204" pitchFamily="34" charset="0"/>
              </a:rPr>
              <a:t>presented to </a:t>
            </a:r>
            <a:r>
              <a:rPr lang="en-US" sz="1600" i="1" dirty="0" smtClean="0">
                <a:solidFill>
                  <a:srgbClr val="336699"/>
                </a:solidFill>
                <a:latin typeface="Trebuchet MS" panose="020B0603020202020204" pitchFamily="34" charset="0"/>
              </a:rPr>
              <a:t>Government </a:t>
            </a:r>
            <a:r>
              <a:rPr lang="en-US" sz="1600" i="1" dirty="0">
                <a:solidFill>
                  <a:srgbClr val="336699"/>
                </a:solidFill>
                <a:latin typeface="Trebuchet MS" panose="020B0603020202020204" pitchFamily="34" charset="0"/>
              </a:rPr>
              <a:t>Officials, Permanent Delegations to UNESCO, </a:t>
            </a:r>
            <a:r>
              <a:rPr lang="en-US" sz="1600" i="1" dirty="0" smtClean="0">
                <a:solidFill>
                  <a:srgbClr val="336699"/>
                </a:solidFill>
                <a:latin typeface="Trebuchet MS" panose="020B0603020202020204" pitchFamily="34" charset="0"/>
              </a:rPr>
              <a:t>Representatives </a:t>
            </a:r>
            <a:r>
              <a:rPr lang="en-US" sz="1600" i="1" dirty="0">
                <a:solidFill>
                  <a:srgbClr val="336699"/>
                </a:solidFill>
                <a:latin typeface="Trebuchet MS" panose="020B0603020202020204" pitchFamily="34" charset="0"/>
              </a:rPr>
              <a:t>of </a:t>
            </a:r>
            <a:r>
              <a:rPr lang="en-US" sz="1600" i="1" dirty="0" smtClean="0">
                <a:solidFill>
                  <a:srgbClr val="336699"/>
                </a:solidFill>
                <a:latin typeface="Trebuchet MS" panose="020B0603020202020204" pitchFamily="34" charset="0"/>
              </a:rPr>
              <a:t>Regional </a:t>
            </a:r>
            <a:r>
              <a:rPr lang="en-US" sz="1600" i="1" dirty="0" err="1">
                <a:solidFill>
                  <a:srgbClr val="336699"/>
                </a:solidFill>
                <a:latin typeface="Trebuchet MS" panose="020B0603020202020204" pitchFamily="34" charset="0"/>
              </a:rPr>
              <a:t>O</a:t>
            </a:r>
            <a:r>
              <a:rPr lang="en-US" sz="1600" i="1" dirty="0" err="1" smtClean="0">
                <a:solidFill>
                  <a:srgbClr val="336699"/>
                </a:solidFill>
                <a:latin typeface="Trebuchet MS" panose="020B0603020202020204" pitchFamily="34" charset="0"/>
              </a:rPr>
              <a:t>rganisations</a:t>
            </a:r>
            <a:r>
              <a:rPr lang="en-US" sz="1600" i="1" dirty="0" smtClean="0">
                <a:solidFill>
                  <a:srgbClr val="336699"/>
                </a:solidFill>
                <a:latin typeface="Trebuchet MS" panose="020B0603020202020204" pitchFamily="34" charset="0"/>
              </a:rPr>
              <a:t> </a:t>
            </a:r>
            <a:r>
              <a:rPr lang="en-US" sz="1600" i="1" dirty="0">
                <a:solidFill>
                  <a:srgbClr val="336699"/>
                </a:solidFill>
                <a:latin typeface="Trebuchet MS" panose="020B0603020202020204" pitchFamily="34" charset="0"/>
              </a:rPr>
              <a:t>and technical </a:t>
            </a:r>
            <a:r>
              <a:rPr lang="en-US" sz="1600" i="1" dirty="0" smtClean="0">
                <a:solidFill>
                  <a:srgbClr val="336699"/>
                </a:solidFill>
                <a:latin typeface="Trebuchet MS" panose="020B0603020202020204" pitchFamily="34" charset="0"/>
              </a:rPr>
              <a:t>teams, </a:t>
            </a:r>
          </a:p>
          <a:p>
            <a:pPr marL="1657280" lvl="3" indent="-285750">
              <a:buFontTx/>
              <a:buChar char="-"/>
            </a:pPr>
            <a:r>
              <a:rPr lang="en-US" sz="1600" i="1" dirty="0" smtClean="0">
                <a:solidFill>
                  <a:srgbClr val="336699"/>
                </a:solidFill>
                <a:latin typeface="Trebuchet MS" panose="020B0603020202020204" pitchFamily="34" charset="0"/>
              </a:rPr>
              <a:t>Government officials from the Department of Water Affairs in Botswana, Namibia and South Africa decided to set up adequate actions in the second phase of the GGRETA project aiming at identification of an MCCM.</a:t>
            </a:r>
          </a:p>
          <a:p>
            <a:pPr marL="1657280" lvl="3" indent="-285750">
              <a:buFontTx/>
              <a:buChar char="-"/>
            </a:pPr>
            <a:endParaRPr lang="en-US" sz="1600" dirty="0" smtClean="0">
              <a:solidFill>
                <a:srgbClr val="336699"/>
              </a:solidFill>
              <a:latin typeface="Trebuchet MS" panose="020B0603020202020204" pitchFamily="34" charset="0"/>
            </a:endParaRPr>
          </a:p>
          <a:p>
            <a:pPr marL="1657280" lvl="3" indent="-285750">
              <a:buFont typeface="Arial" panose="020B0604020202020204" pitchFamily="34" charset="0"/>
              <a:buChar char="•"/>
            </a:pPr>
            <a:endParaRPr lang="en-US" sz="1600" dirty="0">
              <a:solidFill>
                <a:srgbClr val="336699"/>
              </a:solidFill>
              <a:latin typeface="Trebuchet MS" panose="020B0603020202020204" pitchFamily="34" charset="0"/>
            </a:endParaRPr>
          </a:p>
          <a:p>
            <a:pPr marL="1200103" lvl="2" indent="-285750">
              <a:buFont typeface="Wingdings" charset="2"/>
              <a:buChar char="Ø"/>
            </a:pPr>
            <a:r>
              <a:rPr lang="en-US" sz="2000" b="1" dirty="0">
                <a:solidFill>
                  <a:srgbClr val="336699"/>
                </a:solidFill>
                <a:latin typeface="Trebuchet MS" panose="020B0603020202020204" pitchFamily="34" charset="0"/>
              </a:rPr>
              <a:t>Recommendations for GGRETA project Phase </a:t>
            </a:r>
            <a:r>
              <a:rPr lang="en-US" sz="2000" b="1" dirty="0" smtClean="0">
                <a:solidFill>
                  <a:srgbClr val="336699"/>
                </a:solidFill>
                <a:latin typeface="Trebuchet MS" panose="020B0603020202020204" pitchFamily="34" charset="0"/>
              </a:rPr>
              <a:t>2: </a:t>
            </a:r>
          </a:p>
          <a:p>
            <a:pPr marL="1657280" lvl="3" indent="-285750">
              <a:buFontTx/>
              <a:buChar char="-"/>
            </a:pPr>
            <a:r>
              <a:rPr lang="en-US" sz="1600" i="1" dirty="0" smtClean="0">
                <a:solidFill>
                  <a:srgbClr val="336699"/>
                </a:solidFill>
                <a:latin typeface="Trebuchet MS" panose="020B0603020202020204" pitchFamily="34" charset="0"/>
              </a:rPr>
              <a:t>Outcomes </a:t>
            </a:r>
            <a:r>
              <a:rPr lang="en-US" sz="1600" i="1" dirty="0">
                <a:solidFill>
                  <a:srgbClr val="336699"/>
                </a:solidFill>
                <a:latin typeface="Trebuchet MS" panose="020B0603020202020204" pitchFamily="34" charset="0"/>
              </a:rPr>
              <a:t>of GGRETA Phase 2 should be generated from the assessment report and decided at an Inception Meeting. It was agreed that activities under each outcome will be further developed as per country’s need, </a:t>
            </a:r>
            <a:r>
              <a:rPr lang="en-US" sz="1600" b="1" i="1" dirty="0">
                <a:solidFill>
                  <a:srgbClr val="FF9300"/>
                </a:solidFill>
                <a:latin typeface="Trebuchet MS" panose="020B0603020202020204" pitchFamily="34" charset="0"/>
              </a:rPr>
              <a:t>without limiting to GGRETA project Phase 2 funds, but also considering co-funding from Countries and existing SADC projects</a:t>
            </a:r>
            <a:r>
              <a:rPr lang="en-US" sz="1600" b="1" i="1" dirty="0" smtClean="0">
                <a:solidFill>
                  <a:srgbClr val="FF9300"/>
                </a:solidFill>
                <a:latin typeface="Trebuchet MS" panose="020B0603020202020204" pitchFamily="34" charset="0"/>
              </a:rPr>
              <a:t>.</a:t>
            </a:r>
          </a:p>
        </p:txBody>
      </p:sp>
      <p:sp>
        <p:nvSpPr>
          <p:cNvPr id="12" name="Title 3"/>
          <p:cNvSpPr txBox="1">
            <a:spLocks/>
          </p:cNvSpPr>
          <p:nvPr/>
        </p:nvSpPr>
        <p:spPr bwMode="auto">
          <a:xfrm>
            <a:off x="-232096" y="172390"/>
            <a:ext cx="9505056" cy="418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2200" b="1" kern="0" dirty="0" smtClean="0">
                <a:solidFill>
                  <a:schemeClr val="accent1">
                    <a:lumMod val="75000"/>
                  </a:schemeClr>
                </a:solidFill>
                <a:latin typeface="Trebuchet MS Bold" charset="0"/>
                <a:sym typeface="Trebuchet MS Bold" charset="0"/>
              </a:rPr>
              <a:t>GGRETA Phase 1 Final Meeting (15-16/Dec 2015) – Main decisions</a:t>
            </a:r>
            <a:endParaRPr lang="en-GB" sz="2200" kern="0" dirty="0"/>
          </a:p>
        </p:txBody>
      </p:sp>
    </p:spTree>
    <p:extLst>
      <p:ext uri="{BB962C8B-B14F-4D97-AF65-F5344CB8AC3E}">
        <p14:creationId xmlns:p14="http://schemas.microsoft.com/office/powerpoint/2010/main" val="724864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475482" y="187259"/>
            <a:ext cx="8229600" cy="418058"/>
          </a:xfrm>
        </p:spPr>
        <p:txBody>
          <a:bodyPr/>
          <a:lstStyle/>
          <a:p>
            <a:r>
              <a:rPr lang="en-US" sz="2400" b="1" dirty="0" err="1" smtClean="0">
                <a:solidFill>
                  <a:schemeClr val="accent1">
                    <a:lumMod val="75000"/>
                  </a:schemeClr>
                </a:solidFill>
                <a:latin typeface="Trebuchet MS Bold" charset="0"/>
                <a:sym typeface="Trebuchet MS Bold" charset="0"/>
              </a:rPr>
              <a:t>Workplan</a:t>
            </a:r>
            <a:r>
              <a:rPr lang="en-US" sz="2400" b="1" dirty="0" smtClean="0">
                <a:solidFill>
                  <a:schemeClr val="accent1">
                    <a:lumMod val="75000"/>
                  </a:schemeClr>
                </a:solidFill>
                <a:latin typeface="Trebuchet MS Bold" charset="0"/>
                <a:sym typeface="Trebuchet MS Bold" charset="0"/>
              </a:rPr>
              <a:t> (September 2016 – April 2017) – Outcome 2</a:t>
            </a:r>
            <a:endParaRPr lang="en-GB" sz="2400" dirty="0"/>
          </a:p>
        </p:txBody>
      </p:sp>
      <p:graphicFrame>
        <p:nvGraphicFramePr>
          <p:cNvPr id="13" name="Objet 12"/>
          <p:cNvGraphicFramePr>
            <a:graphicFrameLocks noChangeAspect="1"/>
          </p:cNvGraphicFramePr>
          <p:nvPr>
            <p:extLst>
              <p:ext uri="{D42A27DB-BD31-4B8C-83A1-F6EECF244321}">
                <p14:modId xmlns:p14="http://schemas.microsoft.com/office/powerpoint/2010/main" val="3073090269"/>
              </p:ext>
            </p:extLst>
          </p:nvPr>
        </p:nvGraphicFramePr>
        <p:xfrm>
          <a:off x="179388" y="1628775"/>
          <a:ext cx="7578725" cy="5541963"/>
        </p:xfrm>
        <a:graphic>
          <a:graphicData uri="http://schemas.openxmlformats.org/presentationml/2006/ole">
            <mc:AlternateContent xmlns:mc="http://schemas.openxmlformats.org/markup-compatibility/2006">
              <mc:Choice xmlns:v="urn:schemas-microsoft-com:vml" Requires="v">
                <p:oleObj spid="_x0000_s5128" name="Feuille de calcul" r:id="rId3" imgW="9163151" imgH="3762296" progId="Excel.Sheet.12">
                  <p:embed/>
                </p:oleObj>
              </mc:Choice>
              <mc:Fallback>
                <p:oleObj name="Feuille de calcul" r:id="rId3" imgW="9163151" imgH="3762296" progId="Excel.Sheet.12">
                  <p:embed/>
                  <p:pic>
                    <p:nvPicPr>
                      <p:cNvPr id="13" name="Objet 12"/>
                      <p:cNvPicPr/>
                      <p:nvPr/>
                    </p:nvPicPr>
                    <p:blipFill>
                      <a:blip r:embed="rId4"/>
                      <a:stretch>
                        <a:fillRect/>
                      </a:stretch>
                    </p:blipFill>
                    <p:spPr>
                      <a:xfrm>
                        <a:off x="179388" y="1628775"/>
                        <a:ext cx="7578725" cy="5541963"/>
                      </a:xfrm>
                      <a:prstGeom prst="rect">
                        <a:avLst/>
                      </a:prstGeom>
                    </p:spPr>
                  </p:pic>
                </p:oleObj>
              </mc:Fallback>
            </mc:AlternateContent>
          </a:graphicData>
        </a:graphic>
      </p:graphicFrame>
    </p:spTree>
    <p:extLst>
      <p:ext uri="{BB962C8B-B14F-4D97-AF65-F5344CB8AC3E}">
        <p14:creationId xmlns:p14="http://schemas.microsoft.com/office/powerpoint/2010/main" val="3225144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475482" y="187259"/>
            <a:ext cx="8229600" cy="418058"/>
          </a:xfrm>
        </p:spPr>
        <p:txBody>
          <a:bodyPr/>
          <a:lstStyle/>
          <a:p>
            <a:r>
              <a:rPr lang="en-US" sz="2400" b="1" dirty="0" smtClean="0">
                <a:solidFill>
                  <a:schemeClr val="accent1">
                    <a:lumMod val="75000"/>
                  </a:schemeClr>
                </a:solidFill>
                <a:latin typeface="Trebuchet MS Bold" charset="0"/>
                <a:sym typeface="Trebuchet MS Bold" charset="0"/>
              </a:rPr>
              <a:t>Outcome 3</a:t>
            </a:r>
            <a:endParaRPr lang="en-GB" sz="2400" dirty="0"/>
          </a:p>
        </p:txBody>
      </p:sp>
      <p:sp>
        <p:nvSpPr>
          <p:cNvPr id="12" name="Rectangle 11"/>
          <p:cNvSpPr/>
          <p:nvPr/>
        </p:nvSpPr>
        <p:spPr>
          <a:xfrm>
            <a:off x="233798" y="1031408"/>
            <a:ext cx="8712968" cy="1569660"/>
          </a:xfrm>
          <a:prstGeom prst="rect">
            <a:avLst/>
          </a:prstGeom>
        </p:spPr>
        <p:txBody>
          <a:bodyPr wrap="square">
            <a:spAutoFit/>
          </a:bodyPr>
          <a:lstStyle/>
          <a:p>
            <a:r>
              <a:rPr lang="en-US" sz="2400" b="1" i="1" dirty="0" smtClean="0">
                <a:solidFill>
                  <a:srgbClr val="336699"/>
                </a:solidFill>
              </a:rPr>
              <a:t>Outcome </a:t>
            </a:r>
            <a:r>
              <a:rPr lang="en-US" sz="2400" b="1" i="1" dirty="0">
                <a:solidFill>
                  <a:srgbClr val="336699"/>
                </a:solidFill>
              </a:rPr>
              <a:t>3 </a:t>
            </a:r>
            <a:r>
              <a:rPr lang="en-US" sz="2400" i="1" dirty="0">
                <a:solidFill>
                  <a:srgbClr val="336699"/>
                </a:solidFill>
              </a:rPr>
              <a:t>– </a:t>
            </a:r>
            <a:r>
              <a:rPr lang="en-US" sz="2400" i="1" dirty="0">
                <a:solidFill>
                  <a:srgbClr val="336699"/>
                </a:solidFill>
                <a:latin typeface="Arial" panose="020B0604020202020204" pitchFamily="34" charset="0"/>
                <a:cs typeface="Arial" panose="020B0604020202020204" pitchFamily="34" charset="0"/>
              </a:rPr>
              <a:t>Improved capacity in groundwater governance, hydro-diplomacy and gender, and effective communication aiming at replication of project experiences and approaches</a:t>
            </a:r>
            <a:r>
              <a:rPr lang="en-US" sz="2400" i="1" dirty="0" smtClean="0">
                <a:solidFill>
                  <a:srgbClr val="336699"/>
                </a:solidFill>
                <a:latin typeface="Arial" panose="020B0604020202020204" pitchFamily="34" charset="0"/>
                <a:cs typeface="Arial" panose="020B0604020202020204" pitchFamily="34" charset="0"/>
              </a:rPr>
              <a:t>. </a:t>
            </a:r>
            <a:endParaRPr lang="en-US" sz="2400" i="1" dirty="0">
              <a:solidFill>
                <a:srgbClr val="336699"/>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3" name="ZoneTexte 12"/>
          <p:cNvSpPr txBox="1"/>
          <p:nvPr/>
        </p:nvSpPr>
        <p:spPr>
          <a:xfrm>
            <a:off x="768078" y="4676235"/>
            <a:ext cx="7632848" cy="892552"/>
          </a:xfrm>
          <a:prstGeom prst="rect">
            <a:avLst/>
          </a:prstGeom>
          <a:noFill/>
        </p:spPr>
        <p:txBody>
          <a:bodyPr wrap="square" rtlCol="0">
            <a:spAutoFit/>
          </a:bodyPr>
          <a:lstStyle/>
          <a:p>
            <a:pPr lvl="1" algn="ctr"/>
            <a:r>
              <a:rPr lang="en-US" i="1" dirty="0" smtClean="0">
                <a:solidFill>
                  <a:srgbClr val="336699"/>
                </a:solidFill>
                <a:latin typeface="Trebuchet MS" panose="020B0603020202020204" pitchFamily="34" charset="0"/>
              </a:rPr>
              <a:t>Includes cross-cutting activities that will contribute to the </a:t>
            </a:r>
            <a:r>
              <a:rPr lang="en-US" i="1" smtClean="0">
                <a:solidFill>
                  <a:srgbClr val="336699"/>
                </a:solidFill>
                <a:latin typeface="Trebuchet MS" panose="020B0603020202020204" pitchFamily="34" charset="0"/>
              </a:rPr>
              <a:t>achievement of Outcomes </a:t>
            </a:r>
            <a:r>
              <a:rPr lang="en-US" i="1" dirty="0" smtClean="0">
                <a:solidFill>
                  <a:srgbClr val="336699"/>
                </a:solidFill>
                <a:latin typeface="Trebuchet MS" panose="020B0603020202020204" pitchFamily="34" charset="0"/>
              </a:rPr>
              <a:t>1 and 2</a:t>
            </a:r>
            <a:endParaRPr lang="en-US" i="1" dirty="0">
              <a:solidFill>
                <a:srgbClr val="336699"/>
              </a:solidFill>
              <a:latin typeface="Trebuchet MS" panose="020B0603020202020204" pitchFamily="34" charset="0"/>
            </a:endParaRPr>
          </a:p>
          <a:p>
            <a:pPr lvl="1"/>
            <a:endParaRPr lang="fr-FR" sz="1600" dirty="0" smtClean="0">
              <a:latin typeface="Trebuchet MS" panose="020B0603020202020204" pitchFamily="34" charset="0"/>
            </a:endParaRPr>
          </a:p>
        </p:txBody>
      </p:sp>
      <p:sp>
        <p:nvSpPr>
          <p:cNvPr id="15" name="Oval 14"/>
          <p:cNvSpPr/>
          <p:nvPr/>
        </p:nvSpPr>
        <p:spPr bwMode="auto">
          <a:xfrm>
            <a:off x="768078" y="3055626"/>
            <a:ext cx="7632848" cy="1376320"/>
          </a:xfrm>
          <a:prstGeom prst="ellips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bg1"/>
                </a:solidFill>
                <a:effectLst/>
                <a:latin typeface="Trebuchet MS" charset="0"/>
                <a:ea typeface="Trebuchet MS" charset="0"/>
                <a:cs typeface="Trebuchet MS" charset="0"/>
                <a:sym typeface="Helvetica Light" charset="0"/>
              </a:rPr>
              <a:t>Capacity building</a:t>
            </a:r>
            <a:r>
              <a:rPr kumimoji="0" lang="en-US" sz="2200" b="1" i="0" u="sng" strike="noStrike" cap="none" normalizeH="0" dirty="0" smtClean="0">
                <a:ln>
                  <a:noFill/>
                </a:ln>
                <a:solidFill>
                  <a:schemeClr val="bg1"/>
                </a:solidFill>
                <a:effectLst/>
                <a:latin typeface="Trebuchet MS" charset="0"/>
                <a:ea typeface="Trebuchet MS" charset="0"/>
                <a:cs typeface="Trebuchet MS" charset="0"/>
                <a:sym typeface="Helvetica Light" charset="0"/>
              </a:rPr>
              <a:t> modules </a:t>
            </a:r>
            <a:r>
              <a:rPr kumimoji="0" lang="en-US" sz="2200" b="0" i="0" u="none" strike="noStrike" cap="none" normalizeH="0" dirty="0" smtClean="0">
                <a:ln>
                  <a:noFill/>
                </a:ln>
                <a:solidFill>
                  <a:schemeClr val="bg1"/>
                </a:solidFill>
                <a:effectLst/>
                <a:latin typeface="Trebuchet MS" charset="0"/>
                <a:ea typeface="Trebuchet MS" charset="0"/>
                <a:cs typeface="Trebuchet MS" charset="0"/>
                <a:sym typeface="Helvetica Light" charset="0"/>
              </a:rPr>
              <a:t>on hydrogeology, international water law, domestic water legislation, and gender</a:t>
            </a:r>
            <a:endParaRPr kumimoji="0" lang="en-US" sz="2200" b="0" i="0" u="none" strike="noStrike" cap="none" normalizeH="0" baseline="0" dirty="0" smtClean="0">
              <a:ln>
                <a:noFill/>
              </a:ln>
              <a:solidFill>
                <a:schemeClr val="bg1"/>
              </a:solidFill>
              <a:effectLst/>
              <a:latin typeface="Trebuchet MS" charset="0"/>
              <a:ea typeface="Trebuchet MS" charset="0"/>
              <a:cs typeface="Trebuchet MS" charset="0"/>
              <a:sym typeface="Helvetica Light" charset="0"/>
            </a:endParaRPr>
          </a:p>
        </p:txBody>
      </p:sp>
      <p:sp>
        <p:nvSpPr>
          <p:cNvPr id="16" name="Rectangle 15"/>
          <p:cNvSpPr/>
          <p:nvPr/>
        </p:nvSpPr>
        <p:spPr>
          <a:xfrm>
            <a:off x="3347864" y="2281269"/>
            <a:ext cx="8712968" cy="461665"/>
          </a:xfrm>
          <a:prstGeom prst="rect">
            <a:avLst/>
          </a:prstGeom>
        </p:spPr>
        <p:txBody>
          <a:bodyPr wrap="square">
            <a:spAutoFit/>
          </a:bodyPr>
          <a:lstStyle/>
          <a:p>
            <a:r>
              <a:rPr lang="en-US" sz="2400" b="1" i="1" dirty="0" smtClean="0">
                <a:solidFill>
                  <a:srgbClr val="FF9300"/>
                </a:solidFill>
                <a:latin typeface="Trebuchet MS" charset="0"/>
                <a:ea typeface="Trebuchet MS" charset="0"/>
                <a:cs typeface="Trebuchet MS" charset="0"/>
              </a:rPr>
              <a:t>Main objectives</a:t>
            </a:r>
            <a:endParaRPr lang="en-US" sz="2400" dirty="0">
              <a:solidFill>
                <a:srgbClr val="FF9300"/>
              </a:solidFill>
              <a:latin typeface="Trebuchet MS" charset="0"/>
              <a:ea typeface="Trebuchet MS" charset="0"/>
              <a:cs typeface="Trebuchet MS" charset="0"/>
            </a:endParaRPr>
          </a:p>
        </p:txBody>
      </p:sp>
    </p:spTree>
    <p:extLst>
      <p:ext uri="{BB962C8B-B14F-4D97-AF65-F5344CB8AC3E}">
        <p14:creationId xmlns:p14="http://schemas.microsoft.com/office/powerpoint/2010/main" val="2212790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2" name="Rectangle 11"/>
          <p:cNvSpPr/>
          <p:nvPr/>
        </p:nvSpPr>
        <p:spPr>
          <a:xfrm>
            <a:off x="233798" y="952319"/>
            <a:ext cx="8712968" cy="4216539"/>
          </a:xfrm>
          <a:prstGeom prst="rect">
            <a:avLst/>
          </a:prstGeom>
        </p:spPr>
        <p:txBody>
          <a:bodyPr wrap="square">
            <a:spAutoFit/>
          </a:bodyPr>
          <a:lstStyle/>
          <a:p>
            <a:pPr marL="342900" indent="-342900">
              <a:buFont typeface="Wingdings" charset="2"/>
              <a:buChar char="Ø"/>
            </a:pPr>
            <a:r>
              <a:rPr lang="en-US" sz="2400" b="1" dirty="0" smtClean="0">
                <a:solidFill>
                  <a:srgbClr val="336699"/>
                </a:solidFill>
                <a:latin typeface="Trebuchet MS" charset="0"/>
                <a:ea typeface="Trebuchet MS" charset="0"/>
                <a:cs typeface="Trebuchet MS" charset="0"/>
              </a:rPr>
              <a:t>International Water Law:</a:t>
            </a:r>
          </a:p>
          <a:p>
            <a:endParaRPr lang="en-US" sz="2400" b="1" dirty="0" smtClean="0">
              <a:solidFill>
                <a:srgbClr val="336699"/>
              </a:solidFill>
              <a:latin typeface="Trebuchet MS" charset="0"/>
              <a:ea typeface="Trebuchet MS" charset="0"/>
              <a:cs typeface="Trebuchet MS" charset="0"/>
            </a:endParaRPr>
          </a:p>
          <a:p>
            <a:pPr marL="800077" lvl="1" indent="-342900">
              <a:buFontTx/>
              <a:buChar char="-"/>
            </a:pPr>
            <a:r>
              <a:rPr lang="en-US" sz="2200" i="1" dirty="0">
                <a:solidFill>
                  <a:srgbClr val="336699"/>
                </a:solidFill>
                <a:latin typeface="Trebuchet MS" charset="0"/>
                <a:ea typeface="Trebuchet MS" charset="0"/>
                <a:cs typeface="Trebuchet MS" charset="0"/>
              </a:rPr>
              <a:t>3</a:t>
            </a:r>
            <a:r>
              <a:rPr lang="en-US" sz="2200" i="1" dirty="0" smtClean="0">
                <a:solidFill>
                  <a:srgbClr val="336699"/>
                </a:solidFill>
                <a:latin typeface="Trebuchet MS" charset="0"/>
                <a:ea typeface="Trebuchet MS" charset="0"/>
                <a:cs typeface="Trebuchet MS" charset="0"/>
              </a:rPr>
              <a:t>-day training during the Regional Meeting on Tools for the Sustainable Management of Transboundary Aquifers (in partnership with SADC and IWMI) (28-30 November 2016)</a:t>
            </a:r>
          </a:p>
          <a:p>
            <a:pPr lvl="1"/>
            <a:endParaRPr lang="en-US" sz="2200" i="1" dirty="0" smtClean="0">
              <a:solidFill>
                <a:srgbClr val="336699"/>
              </a:solidFill>
              <a:latin typeface="Trebuchet MS" charset="0"/>
              <a:ea typeface="Trebuchet MS" charset="0"/>
              <a:cs typeface="Trebuchet MS" charset="0"/>
            </a:endParaRPr>
          </a:p>
          <a:p>
            <a:pPr marL="800077" lvl="1" indent="-342900">
              <a:buFontTx/>
              <a:buChar char="-"/>
            </a:pPr>
            <a:r>
              <a:rPr lang="en-US" sz="2200" i="1" u="sng" dirty="0" smtClean="0">
                <a:solidFill>
                  <a:srgbClr val="336699"/>
                </a:solidFill>
                <a:latin typeface="Trebuchet MS" charset="0"/>
                <a:ea typeface="Trebuchet MS" charset="0"/>
                <a:cs typeface="Trebuchet MS" charset="0"/>
              </a:rPr>
              <a:t>Objectives:</a:t>
            </a:r>
          </a:p>
          <a:p>
            <a:pPr marL="1257253" lvl="2" indent="-342900">
              <a:buFont typeface="Courier New" charset="0"/>
              <a:buChar char="o"/>
            </a:pPr>
            <a:r>
              <a:rPr lang="en-US" sz="2200" i="1" dirty="0">
                <a:solidFill>
                  <a:srgbClr val="336699"/>
                </a:solidFill>
                <a:latin typeface="Trebuchet MS" charset="0"/>
                <a:ea typeface="Trebuchet MS" charset="0"/>
                <a:cs typeface="Trebuchet MS" charset="0"/>
              </a:rPr>
              <a:t>Expose participants to the principles and practice of international water law, with special attention to the law of transboundary aquifers (UN draft Articles 2008); </a:t>
            </a:r>
          </a:p>
          <a:p>
            <a:pPr marL="1257253" lvl="2" indent="-342900">
              <a:buFont typeface="Courier New" charset="0"/>
              <a:buChar char="o"/>
            </a:pPr>
            <a:r>
              <a:rPr lang="en-US" sz="2200" i="1" dirty="0">
                <a:solidFill>
                  <a:srgbClr val="336699"/>
                </a:solidFill>
                <a:latin typeface="Trebuchet MS" charset="0"/>
                <a:ea typeface="Trebuchet MS" charset="0"/>
                <a:cs typeface="Trebuchet MS" charset="0"/>
              </a:rPr>
              <a:t>Illustrate the linkages and interaction between water law and domestic water legislation.</a:t>
            </a:r>
            <a:endParaRPr lang="en-US" sz="2200" i="1" u="sng" dirty="0">
              <a:solidFill>
                <a:srgbClr val="336699"/>
              </a:solidFill>
              <a:latin typeface="Trebuchet MS" charset="0"/>
              <a:ea typeface="Trebuchet MS" charset="0"/>
              <a:cs typeface="Trebuchet MS" charset="0"/>
            </a:endParaRPr>
          </a:p>
        </p:txBody>
      </p:sp>
      <p:sp>
        <p:nvSpPr>
          <p:cNvPr id="13"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6" name="Title 3"/>
          <p:cNvSpPr>
            <a:spLocks noGrp="1"/>
          </p:cNvSpPr>
          <p:nvPr>
            <p:ph type="title"/>
          </p:nvPr>
        </p:nvSpPr>
        <p:spPr>
          <a:xfrm>
            <a:off x="475482" y="187259"/>
            <a:ext cx="8229600" cy="418058"/>
          </a:xfrm>
        </p:spPr>
        <p:txBody>
          <a:bodyPr/>
          <a:lstStyle/>
          <a:p>
            <a:r>
              <a:rPr lang="en-US" sz="2400" b="1" dirty="0" smtClean="0">
                <a:solidFill>
                  <a:schemeClr val="accent1">
                    <a:lumMod val="75000"/>
                  </a:schemeClr>
                </a:solidFill>
                <a:latin typeface="Trebuchet MS Bold" charset="0"/>
                <a:sym typeface="Trebuchet MS Bold" charset="0"/>
              </a:rPr>
              <a:t>Outcome 3 – Capacity building modules</a:t>
            </a:r>
            <a:endParaRPr lang="en-GB" sz="2400" dirty="0"/>
          </a:p>
        </p:txBody>
      </p:sp>
    </p:spTree>
    <p:extLst>
      <p:ext uri="{BB962C8B-B14F-4D97-AF65-F5344CB8AC3E}">
        <p14:creationId xmlns:p14="http://schemas.microsoft.com/office/powerpoint/2010/main" val="1042334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2" name="Rectangle 11"/>
          <p:cNvSpPr/>
          <p:nvPr/>
        </p:nvSpPr>
        <p:spPr>
          <a:xfrm>
            <a:off x="233798" y="908720"/>
            <a:ext cx="8712968" cy="4524315"/>
          </a:xfrm>
          <a:prstGeom prst="rect">
            <a:avLst/>
          </a:prstGeom>
        </p:spPr>
        <p:txBody>
          <a:bodyPr wrap="square">
            <a:spAutoFit/>
          </a:bodyPr>
          <a:lstStyle/>
          <a:p>
            <a:pPr lvl="1"/>
            <a:endParaRPr lang="en-US" sz="2400" b="1" i="1" dirty="0" smtClean="0">
              <a:solidFill>
                <a:srgbClr val="336699"/>
              </a:solidFill>
              <a:latin typeface="Trebuchet MS" charset="0"/>
              <a:ea typeface="Trebuchet MS" charset="0"/>
              <a:cs typeface="Trebuchet MS" charset="0"/>
            </a:endParaRPr>
          </a:p>
          <a:p>
            <a:pPr marL="342900" indent="-342900">
              <a:buFont typeface="Wingdings" charset="2"/>
              <a:buChar char="Ø"/>
            </a:pPr>
            <a:r>
              <a:rPr lang="en-US" sz="2400" b="1" dirty="0">
                <a:solidFill>
                  <a:srgbClr val="336699"/>
                </a:solidFill>
                <a:latin typeface="Trebuchet MS" charset="0"/>
                <a:ea typeface="Trebuchet MS" charset="0"/>
                <a:cs typeface="Trebuchet MS" charset="0"/>
              </a:rPr>
              <a:t>Domestic water legislation</a:t>
            </a:r>
            <a:r>
              <a:rPr lang="en-US" sz="2400" b="1" dirty="0" smtClean="0">
                <a:solidFill>
                  <a:srgbClr val="336699"/>
                </a:solidFill>
                <a:latin typeface="Trebuchet MS" charset="0"/>
                <a:ea typeface="Trebuchet MS" charset="0"/>
                <a:cs typeface="Trebuchet MS" charset="0"/>
              </a:rPr>
              <a:t>:</a:t>
            </a:r>
          </a:p>
          <a:p>
            <a:endParaRPr lang="en-US" sz="2400" b="1" dirty="0">
              <a:solidFill>
                <a:srgbClr val="336699"/>
              </a:solidFill>
              <a:latin typeface="Trebuchet MS" charset="0"/>
              <a:ea typeface="Trebuchet MS" charset="0"/>
              <a:cs typeface="Trebuchet MS" charset="0"/>
            </a:endParaRPr>
          </a:p>
          <a:p>
            <a:pPr marL="800077" lvl="1" indent="-342900">
              <a:buFontTx/>
              <a:buChar char="-"/>
            </a:pPr>
            <a:r>
              <a:rPr lang="en-US" sz="2400" i="1" dirty="0">
                <a:solidFill>
                  <a:srgbClr val="336699"/>
                </a:solidFill>
                <a:latin typeface="Trebuchet MS" charset="0"/>
                <a:ea typeface="Trebuchet MS" charset="0"/>
                <a:cs typeface="Trebuchet MS" charset="0"/>
              </a:rPr>
              <a:t>1-2 day training in each Country (March-April 2017</a:t>
            </a:r>
            <a:r>
              <a:rPr lang="en-US" sz="2400" i="1" dirty="0" smtClean="0">
                <a:solidFill>
                  <a:srgbClr val="336699"/>
                </a:solidFill>
                <a:latin typeface="Trebuchet MS" charset="0"/>
                <a:ea typeface="Trebuchet MS" charset="0"/>
                <a:cs typeface="Trebuchet MS" charset="0"/>
              </a:rPr>
              <a:t>)</a:t>
            </a:r>
          </a:p>
          <a:p>
            <a:pPr lvl="1"/>
            <a:endParaRPr lang="en-US" sz="2400" i="1" dirty="0">
              <a:solidFill>
                <a:srgbClr val="336699"/>
              </a:solidFill>
              <a:latin typeface="Trebuchet MS" charset="0"/>
              <a:ea typeface="Trebuchet MS" charset="0"/>
              <a:cs typeface="Trebuchet MS" charset="0"/>
            </a:endParaRPr>
          </a:p>
          <a:p>
            <a:pPr marL="800077" lvl="1" indent="-342900">
              <a:buFontTx/>
              <a:buChar char="-"/>
            </a:pPr>
            <a:r>
              <a:rPr lang="en-US" sz="2400" i="1" u="sng" dirty="0" smtClean="0">
                <a:solidFill>
                  <a:srgbClr val="336699"/>
                </a:solidFill>
                <a:latin typeface="Trebuchet MS" charset="0"/>
                <a:ea typeface="Trebuchet MS" charset="0"/>
                <a:cs typeface="Trebuchet MS" charset="0"/>
              </a:rPr>
              <a:t>Objectives:</a:t>
            </a:r>
          </a:p>
          <a:p>
            <a:pPr marL="1257253" lvl="2" indent="-342900">
              <a:buFont typeface="Courier New" charset="0"/>
              <a:buChar char="o"/>
            </a:pPr>
            <a:r>
              <a:rPr lang="en-US" sz="2400" i="1" dirty="0">
                <a:solidFill>
                  <a:srgbClr val="336699"/>
                </a:solidFill>
                <a:latin typeface="Trebuchet MS" charset="0"/>
                <a:ea typeface="Trebuchet MS" charset="0"/>
                <a:cs typeface="Trebuchet MS" charset="0"/>
              </a:rPr>
              <a:t>Expose participants to the principles and practice of conceptualizing and implementing/enforcing domestic water resources legislation, and to the relevant contemporary issues, against the backdrop of compliance with transboundary water-related obligations</a:t>
            </a:r>
            <a:r>
              <a:rPr lang="en-US" sz="2400" i="1" dirty="0" smtClean="0">
                <a:solidFill>
                  <a:srgbClr val="336699"/>
                </a:solidFill>
                <a:latin typeface="Trebuchet MS" charset="0"/>
                <a:ea typeface="Trebuchet MS" charset="0"/>
                <a:cs typeface="Trebuchet MS" charset="0"/>
              </a:rPr>
              <a:t>.</a:t>
            </a:r>
            <a:endParaRPr lang="en-US" sz="2000" i="1" u="sng" dirty="0">
              <a:solidFill>
                <a:srgbClr val="FF0000"/>
              </a:solidFill>
              <a:latin typeface="Trebuchet MS" charset="0"/>
              <a:ea typeface="Trebuchet MS" charset="0"/>
              <a:cs typeface="Trebuchet MS" charset="0"/>
            </a:endParaRPr>
          </a:p>
        </p:txBody>
      </p:sp>
      <p:sp>
        <p:nvSpPr>
          <p:cNvPr id="13"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6" name="Title 3"/>
          <p:cNvSpPr>
            <a:spLocks noGrp="1"/>
          </p:cNvSpPr>
          <p:nvPr>
            <p:ph type="title"/>
          </p:nvPr>
        </p:nvSpPr>
        <p:spPr>
          <a:xfrm>
            <a:off x="475482" y="187259"/>
            <a:ext cx="8229600" cy="418058"/>
          </a:xfrm>
        </p:spPr>
        <p:txBody>
          <a:bodyPr/>
          <a:lstStyle/>
          <a:p>
            <a:r>
              <a:rPr lang="en-US" sz="2400" b="1" dirty="0" smtClean="0">
                <a:solidFill>
                  <a:schemeClr val="accent1">
                    <a:lumMod val="75000"/>
                  </a:schemeClr>
                </a:solidFill>
                <a:latin typeface="Trebuchet MS Bold" charset="0"/>
                <a:sym typeface="Trebuchet MS Bold" charset="0"/>
              </a:rPr>
              <a:t>Outcome 3 – Capacity building modules</a:t>
            </a:r>
            <a:endParaRPr lang="en-GB" sz="2400" dirty="0"/>
          </a:p>
        </p:txBody>
      </p:sp>
    </p:spTree>
    <p:extLst>
      <p:ext uri="{BB962C8B-B14F-4D97-AF65-F5344CB8AC3E}">
        <p14:creationId xmlns:p14="http://schemas.microsoft.com/office/powerpoint/2010/main" val="2385186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2" name="Rectangle 11"/>
          <p:cNvSpPr/>
          <p:nvPr/>
        </p:nvSpPr>
        <p:spPr>
          <a:xfrm>
            <a:off x="233798" y="1513232"/>
            <a:ext cx="8712968" cy="4093428"/>
          </a:xfrm>
          <a:prstGeom prst="rect">
            <a:avLst/>
          </a:prstGeom>
        </p:spPr>
        <p:txBody>
          <a:bodyPr wrap="square">
            <a:spAutoFit/>
          </a:bodyPr>
          <a:lstStyle/>
          <a:p>
            <a:pPr marL="342900" indent="-342900">
              <a:buFont typeface="Wingdings" charset="2"/>
              <a:buChar char="Ø"/>
            </a:pPr>
            <a:r>
              <a:rPr lang="en-US" sz="2400" b="1" dirty="0" smtClean="0">
                <a:solidFill>
                  <a:srgbClr val="336699"/>
                </a:solidFill>
                <a:latin typeface="Trebuchet MS" charset="0"/>
                <a:ea typeface="Trebuchet MS" charset="0"/>
                <a:cs typeface="Trebuchet MS" charset="0"/>
              </a:rPr>
              <a:t>Hydrogeology:</a:t>
            </a:r>
          </a:p>
          <a:p>
            <a:endParaRPr lang="en-US" sz="2400" b="1" dirty="0" smtClean="0">
              <a:solidFill>
                <a:srgbClr val="336699"/>
              </a:solidFill>
              <a:latin typeface="Trebuchet MS" charset="0"/>
              <a:ea typeface="Trebuchet MS" charset="0"/>
              <a:cs typeface="Trebuchet MS" charset="0"/>
            </a:endParaRPr>
          </a:p>
          <a:p>
            <a:pPr marL="800077" lvl="1" indent="-342900">
              <a:buFontTx/>
              <a:buChar char="-"/>
            </a:pPr>
            <a:r>
              <a:rPr lang="en-US" sz="2400" i="1" dirty="0" smtClean="0">
                <a:solidFill>
                  <a:srgbClr val="336699"/>
                </a:solidFill>
                <a:latin typeface="Trebuchet MS" charset="0"/>
                <a:ea typeface="Trebuchet MS" charset="0"/>
                <a:cs typeface="Trebuchet MS" charset="0"/>
              </a:rPr>
              <a:t>Training for trainers + national trainings in partnership with FREEWAT</a:t>
            </a:r>
            <a:endParaRPr lang="en-US" sz="2000" i="1" dirty="0">
              <a:solidFill>
                <a:srgbClr val="336699"/>
              </a:solidFill>
              <a:latin typeface="Trebuchet MS" charset="0"/>
              <a:ea typeface="Trebuchet MS" charset="0"/>
              <a:cs typeface="Trebuchet MS" charset="0"/>
            </a:endParaRPr>
          </a:p>
          <a:p>
            <a:pPr marL="800077" lvl="1" indent="-342900">
              <a:buFontTx/>
              <a:buChar char="-"/>
            </a:pPr>
            <a:endParaRPr lang="en-US" sz="2000" b="1" i="1" dirty="0" smtClean="0">
              <a:solidFill>
                <a:srgbClr val="336699"/>
              </a:solidFill>
              <a:latin typeface="Trebuchet MS" charset="0"/>
              <a:ea typeface="Trebuchet MS" charset="0"/>
              <a:cs typeface="Trebuchet MS" charset="0"/>
            </a:endParaRPr>
          </a:p>
          <a:p>
            <a:pPr marL="342900" indent="-342900">
              <a:buFont typeface="Wingdings" charset="2"/>
              <a:buChar char="Ø"/>
            </a:pPr>
            <a:r>
              <a:rPr lang="en-US" sz="2400" b="1" dirty="0" smtClean="0">
                <a:solidFill>
                  <a:srgbClr val="336699"/>
                </a:solidFill>
                <a:latin typeface="Trebuchet MS" charset="0"/>
                <a:ea typeface="Trebuchet MS" charset="0"/>
                <a:cs typeface="Trebuchet MS" charset="0"/>
              </a:rPr>
              <a:t>Gender:</a:t>
            </a:r>
          </a:p>
          <a:p>
            <a:endParaRPr lang="en-US" sz="2400" b="1" dirty="0">
              <a:solidFill>
                <a:srgbClr val="336699"/>
              </a:solidFill>
              <a:latin typeface="Trebuchet MS" charset="0"/>
              <a:ea typeface="Trebuchet MS" charset="0"/>
              <a:cs typeface="Trebuchet MS" charset="0"/>
            </a:endParaRPr>
          </a:p>
          <a:p>
            <a:pPr marL="800077" lvl="1" indent="-342900">
              <a:buFontTx/>
              <a:buChar char="-"/>
            </a:pPr>
            <a:r>
              <a:rPr lang="en-US" sz="2400" i="1" dirty="0" smtClean="0">
                <a:solidFill>
                  <a:srgbClr val="336699"/>
                </a:solidFill>
                <a:latin typeface="Trebuchet MS" charset="0"/>
                <a:ea typeface="Trebuchet MS" charset="0"/>
                <a:cs typeface="Trebuchet MS" charset="0"/>
              </a:rPr>
              <a:t>Trainings </a:t>
            </a:r>
            <a:r>
              <a:rPr lang="en-US" sz="2400" i="1" dirty="0">
                <a:solidFill>
                  <a:srgbClr val="336699"/>
                </a:solidFill>
                <a:latin typeface="Trebuchet MS" charset="0"/>
                <a:ea typeface="Trebuchet MS" charset="0"/>
                <a:cs typeface="Trebuchet MS" charset="0"/>
              </a:rPr>
              <a:t>in each </a:t>
            </a:r>
            <a:r>
              <a:rPr lang="en-US" sz="2400" i="1" dirty="0" smtClean="0">
                <a:solidFill>
                  <a:srgbClr val="336699"/>
                </a:solidFill>
                <a:latin typeface="Trebuchet MS" charset="0"/>
                <a:ea typeface="Trebuchet MS" charset="0"/>
                <a:cs typeface="Trebuchet MS" charset="0"/>
              </a:rPr>
              <a:t>Country covering:</a:t>
            </a:r>
          </a:p>
          <a:p>
            <a:pPr marL="1257253" lvl="2" indent="-342900">
              <a:buFont typeface="Courier New" charset="0"/>
              <a:buChar char="o"/>
            </a:pPr>
            <a:r>
              <a:rPr lang="en-US" sz="2400" i="1" dirty="0" smtClean="0">
                <a:solidFill>
                  <a:srgbClr val="336699"/>
                </a:solidFill>
                <a:latin typeface="Trebuchet MS" charset="0"/>
                <a:ea typeface="Trebuchet MS" charset="0"/>
                <a:cs typeface="Trebuchet MS" charset="0"/>
              </a:rPr>
              <a:t>A module on </a:t>
            </a:r>
            <a:r>
              <a:rPr lang="en-US" sz="2400" i="1" dirty="0">
                <a:solidFill>
                  <a:srgbClr val="336699"/>
                </a:solidFill>
                <a:latin typeface="Trebuchet MS" charset="0"/>
                <a:ea typeface="Trebuchet MS" charset="0"/>
                <a:cs typeface="Trebuchet MS" charset="0"/>
              </a:rPr>
              <a:t>sex-disaggregated data collection for </a:t>
            </a:r>
            <a:r>
              <a:rPr lang="en-US" sz="2400" i="1" dirty="0" smtClean="0">
                <a:solidFill>
                  <a:srgbClr val="336699"/>
                </a:solidFill>
                <a:latin typeface="Trebuchet MS" charset="0"/>
                <a:ea typeface="Trebuchet MS" charset="0"/>
                <a:cs typeface="Trebuchet MS" charset="0"/>
              </a:rPr>
              <a:t>field surveys,</a:t>
            </a:r>
          </a:p>
          <a:p>
            <a:pPr marL="1257253" lvl="2" indent="-342900">
              <a:buFont typeface="Courier New" charset="0"/>
              <a:buChar char="o"/>
            </a:pPr>
            <a:r>
              <a:rPr lang="en-US" sz="2400" i="1" dirty="0" smtClean="0">
                <a:solidFill>
                  <a:srgbClr val="336699"/>
                </a:solidFill>
                <a:latin typeface="Trebuchet MS" charset="0"/>
                <a:ea typeface="Trebuchet MS" charset="0"/>
                <a:cs typeface="Trebuchet MS" charset="0"/>
              </a:rPr>
              <a:t>A module on </a:t>
            </a:r>
            <a:r>
              <a:rPr lang="en-US" sz="2400" i="1" dirty="0">
                <a:solidFill>
                  <a:srgbClr val="336699"/>
                </a:solidFill>
                <a:latin typeface="Trebuchet MS" charset="0"/>
                <a:ea typeface="Trebuchet MS" charset="0"/>
                <a:cs typeface="Trebuchet MS" charset="0"/>
              </a:rPr>
              <a:t>engendering national water </a:t>
            </a:r>
            <a:r>
              <a:rPr lang="en-US" sz="2400" i="1" dirty="0" smtClean="0">
                <a:solidFill>
                  <a:srgbClr val="336699"/>
                </a:solidFill>
                <a:latin typeface="Trebuchet MS" charset="0"/>
                <a:ea typeface="Trebuchet MS" charset="0"/>
                <a:cs typeface="Trebuchet MS" charset="0"/>
              </a:rPr>
              <a:t>policy.</a:t>
            </a:r>
            <a:endParaRPr lang="en-US" sz="2400" i="1" dirty="0">
              <a:solidFill>
                <a:srgbClr val="336699"/>
              </a:solidFill>
              <a:latin typeface="Trebuchet MS" charset="0"/>
              <a:ea typeface="Trebuchet MS" charset="0"/>
              <a:cs typeface="Trebuchet MS" charset="0"/>
            </a:endParaRPr>
          </a:p>
        </p:txBody>
      </p:sp>
      <p:sp>
        <p:nvSpPr>
          <p:cNvPr id="13"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6" name="Title 3"/>
          <p:cNvSpPr>
            <a:spLocks noGrp="1"/>
          </p:cNvSpPr>
          <p:nvPr>
            <p:ph type="title"/>
          </p:nvPr>
        </p:nvSpPr>
        <p:spPr>
          <a:xfrm>
            <a:off x="475482" y="187259"/>
            <a:ext cx="8229600" cy="418058"/>
          </a:xfrm>
        </p:spPr>
        <p:txBody>
          <a:bodyPr/>
          <a:lstStyle/>
          <a:p>
            <a:r>
              <a:rPr lang="en-US" sz="2400" b="1" dirty="0" smtClean="0">
                <a:solidFill>
                  <a:schemeClr val="accent1">
                    <a:lumMod val="75000"/>
                  </a:schemeClr>
                </a:solidFill>
                <a:latin typeface="Trebuchet MS Bold" charset="0"/>
                <a:sym typeface="Trebuchet MS Bold" charset="0"/>
              </a:rPr>
              <a:t>Outcome 3 – Capacity building modules</a:t>
            </a:r>
            <a:endParaRPr lang="en-GB" sz="2400" dirty="0"/>
          </a:p>
        </p:txBody>
      </p:sp>
    </p:spTree>
    <p:extLst>
      <p:ext uri="{BB962C8B-B14F-4D97-AF65-F5344CB8AC3E}">
        <p14:creationId xmlns:p14="http://schemas.microsoft.com/office/powerpoint/2010/main" val="756110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3"/>
            <a:stretch>
              <a:fillRect/>
            </a:stretch>
          </p:blipFill>
          <p:spPr>
            <a:xfrm>
              <a:off x="251520" y="3356992"/>
              <a:ext cx="6877050" cy="285750"/>
            </a:xfrm>
            <a:prstGeom prst="rect">
              <a:avLst/>
            </a:prstGeom>
          </p:spPr>
        </p:pic>
        <p:pic>
          <p:nvPicPr>
            <p:cNvPr id="9" name="Image 8"/>
            <p:cNvPicPr>
              <a:picLocks noChangeAspect="1"/>
            </p:cNvPicPr>
            <p:nvPr/>
          </p:nvPicPr>
          <p:blipFill>
            <a:blip r:embed="rId4"/>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475482" y="187259"/>
            <a:ext cx="8229600" cy="418058"/>
          </a:xfrm>
        </p:spPr>
        <p:txBody>
          <a:bodyPr/>
          <a:lstStyle/>
          <a:p>
            <a:r>
              <a:rPr lang="en-US" sz="2400" b="1" dirty="0" err="1" smtClean="0">
                <a:solidFill>
                  <a:schemeClr val="accent1">
                    <a:lumMod val="75000"/>
                  </a:schemeClr>
                </a:solidFill>
                <a:latin typeface="Trebuchet MS Bold" charset="0"/>
                <a:sym typeface="Trebuchet MS Bold" charset="0"/>
              </a:rPr>
              <a:t>Workplan</a:t>
            </a:r>
            <a:r>
              <a:rPr lang="en-US" sz="2400" b="1" dirty="0" smtClean="0">
                <a:solidFill>
                  <a:schemeClr val="accent1">
                    <a:lumMod val="75000"/>
                  </a:schemeClr>
                </a:solidFill>
                <a:latin typeface="Trebuchet MS Bold" charset="0"/>
                <a:sym typeface="Trebuchet MS Bold" charset="0"/>
              </a:rPr>
              <a:t> (September 2016 – April 2017) – Outcome 3</a:t>
            </a:r>
            <a:endParaRPr lang="en-GB" sz="2400" dirty="0"/>
          </a:p>
        </p:txBody>
      </p:sp>
      <p:graphicFrame>
        <p:nvGraphicFramePr>
          <p:cNvPr id="3" name="Objet 2"/>
          <p:cNvGraphicFramePr>
            <a:graphicFrameLocks noChangeAspect="1"/>
          </p:cNvGraphicFramePr>
          <p:nvPr>
            <p:extLst/>
          </p:nvPr>
        </p:nvGraphicFramePr>
        <p:xfrm>
          <a:off x="178619" y="2406676"/>
          <a:ext cx="8823325" cy="3386137"/>
        </p:xfrm>
        <a:graphic>
          <a:graphicData uri="http://schemas.openxmlformats.org/presentationml/2006/ole">
            <mc:AlternateContent xmlns:mc="http://schemas.openxmlformats.org/markup-compatibility/2006">
              <mc:Choice xmlns:v="urn:schemas-microsoft-com:vml" Requires="v">
                <p:oleObj spid="_x0000_s6152" name="Worksheet" r:id="rId5" imgW="9182033" imgH="3524265" progId="Excel.Sheet.12">
                  <p:embed/>
                </p:oleObj>
              </mc:Choice>
              <mc:Fallback>
                <p:oleObj name="Worksheet" r:id="rId5" imgW="9182033" imgH="3524265" progId="Excel.Sheet.12">
                  <p:embed/>
                  <p:pic>
                    <p:nvPicPr>
                      <p:cNvPr id="3" name="Objet 2"/>
                      <p:cNvPicPr/>
                      <p:nvPr/>
                    </p:nvPicPr>
                    <p:blipFill>
                      <a:blip r:embed="rId6"/>
                      <a:stretch>
                        <a:fillRect/>
                      </a:stretch>
                    </p:blipFill>
                    <p:spPr>
                      <a:xfrm>
                        <a:off x="178619" y="2406676"/>
                        <a:ext cx="8823325" cy="3386137"/>
                      </a:xfrm>
                      <a:prstGeom prst="rect">
                        <a:avLst/>
                      </a:prstGeom>
                    </p:spPr>
                  </p:pic>
                </p:oleObj>
              </mc:Fallback>
            </mc:AlternateContent>
          </a:graphicData>
        </a:graphic>
      </p:graphicFrame>
    </p:spTree>
    <p:extLst>
      <p:ext uri="{BB962C8B-B14F-4D97-AF65-F5344CB8AC3E}">
        <p14:creationId xmlns:p14="http://schemas.microsoft.com/office/powerpoint/2010/main" val="2671354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07504" y="2780928"/>
            <a:ext cx="8382000" cy="57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t>Thank you for your attention</a:t>
            </a:r>
            <a:endParaRPr lang="fr-FR" sz="2800" dirty="0"/>
          </a:p>
        </p:txBody>
      </p:sp>
    </p:spTree>
    <p:extLst>
      <p:ext uri="{BB962C8B-B14F-4D97-AF65-F5344CB8AC3E}">
        <p14:creationId xmlns:p14="http://schemas.microsoft.com/office/powerpoint/2010/main" val="3843580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8" name="ZoneTexte 7"/>
          <p:cNvSpPr txBox="1"/>
          <p:nvPr/>
        </p:nvSpPr>
        <p:spPr>
          <a:xfrm>
            <a:off x="323528" y="840114"/>
            <a:ext cx="8640960" cy="1785104"/>
          </a:xfrm>
          <a:prstGeom prst="rect">
            <a:avLst/>
          </a:prstGeom>
          <a:noFill/>
        </p:spPr>
        <p:txBody>
          <a:bodyPr wrap="square" rtlCol="0">
            <a:spAutoFit/>
          </a:bodyPr>
          <a:lstStyle/>
          <a:p>
            <a:pPr marL="285750" indent="-285750">
              <a:buFont typeface="Wingdings" charset="2"/>
              <a:buChar char="Ø"/>
            </a:pPr>
            <a:r>
              <a:rPr lang="en-US" sz="2200" b="1" dirty="0">
                <a:solidFill>
                  <a:srgbClr val="FF9300"/>
                </a:solidFill>
                <a:latin typeface="Trebuchet MS" charset="0"/>
                <a:ea typeface="Trebuchet MS" charset="0"/>
                <a:cs typeface="Trebuchet MS" charset="0"/>
              </a:rPr>
              <a:t>The general perception is that there is until present no long-term groundwater </a:t>
            </a:r>
            <a:r>
              <a:rPr lang="en-US" sz="2200" b="1" dirty="0" smtClean="0">
                <a:solidFill>
                  <a:srgbClr val="FF9300"/>
                </a:solidFill>
                <a:latin typeface="Trebuchet MS" charset="0"/>
                <a:ea typeface="Trebuchet MS" charset="0"/>
                <a:cs typeface="Trebuchet MS" charset="0"/>
              </a:rPr>
              <a:t>depletion/pollution </a:t>
            </a:r>
            <a:r>
              <a:rPr lang="en-US" sz="2200" b="1" dirty="0">
                <a:solidFill>
                  <a:srgbClr val="FF9300"/>
                </a:solidFill>
                <a:latin typeface="Trebuchet MS" charset="0"/>
                <a:ea typeface="Trebuchet MS" charset="0"/>
                <a:cs typeface="Trebuchet MS" charset="0"/>
              </a:rPr>
              <a:t>in the area </a:t>
            </a:r>
            <a:endParaRPr lang="en-US" sz="2200" b="1" dirty="0" smtClean="0">
              <a:solidFill>
                <a:srgbClr val="FF9300"/>
              </a:solidFill>
              <a:latin typeface="Trebuchet MS" charset="0"/>
              <a:ea typeface="Trebuchet MS" charset="0"/>
              <a:cs typeface="Trebuchet MS" charset="0"/>
            </a:endParaRPr>
          </a:p>
          <a:p>
            <a:pPr marL="285750" indent="-285750">
              <a:buFont typeface="Wingdings" charset="2"/>
              <a:buChar char="Ø"/>
            </a:pPr>
            <a:endParaRPr lang="en-US" sz="2200" b="1" dirty="0">
              <a:solidFill>
                <a:srgbClr val="FF9300"/>
              </a:solidFill>
              <a:latin typeface="Trebuchet MS" charset="0"/>
              <a:ea typeface="Trebuchet MS" charset="0"/>
              <a:cs typeface="Trebuchet MS" charset="0"/>
            </a:endParaRPr>
          </a:p>
          <a:p>
            <a:pPr marL="285750" indent="-285750">
              <a:buFont typeface="Wingdings" charset="2"/>
              <a:buChar char="Ø"/>
            </a:pPr>
            <a:r>
              <a:rPr lang="en-US" sz="2200" b="1" dirty="0">
                <a:solidFill>
                  <a:srgbClr val="FF9300"/>
                </a:solidFill>
                <a:latin typeface="Trebuchet MS" charset="0"/>
                <a:ea typeface="Trebuchet MS" charset="0"/>
                <a:cs typeface="Trebuchet MS" charset="0"/>
              </a:rPr>
              <a:t>However, </a:t>
            </a:r>
            <a:r>
              <a:rPr lang="en-US" sz="2200" b="1" dirty="0" smtClean="0">
                <a:solidFill>
                  <a:srgbClr val="FF9300"/>
                </a:solidFill>
                <a:latin typeface="Trebuchet MS" charset="0"/>
                <a:ea typeface="Trebuchet MS" charset="0"/>
                <a:cs typeface="Trebuchet MS" charset="0"/>
              </a:rPr>
              <a:t>given the </a:t>
            </a:r>
            <a:r>
              <a:rPr lang="en-US" sz="2200" b="1" dirty="0">
                <a:solidFill>
                  <a:srgbClr val="FF9300"/>
                </a:solidFill>
                <a:latin typeface="Trebuchet MS" charset="0"/>
                <a:ea typeface="Trebuchet MS" charset="0"/>
                <a:cs typeface="Trebuchet MS" charset="0"/>
              </a:rPr>
              <a:t>fragility of the </a:t>
            </a:r>
            <a:r>
              <a:rPr lang="en-US" sz="2200" b="1" dirty="0" smtClean="0">
                <a:solidFill>
                  <a:srgbClr val="FF9300"/>
                </a:solidFill>
                <a:latin typeface="Trebuchet MS" charset="0"/>
                <a:ea typeface="Trebuchet MS" charset="0"/>
                <a:cs typeface="Trebuchet MS" charset="0"/>
              </a:rPr>
              <a:t>system, conditions </a:t>
            </a:r>
            <a:r>
              <a:rPr lang="en-US" sz="2200" b="1" dirty="0">
                <a:solidFill>
                  <a:srgbClr val="FF9300"/>
                </a:solidFill>
                <a:latin typeface="Trebuchet MS" charset="0"/>
                <a:ea typeface="Trebuchet MS" charset="0"/>
                <a:cs typeface="Trebuchet MS" charset="0"/>
              </a:rPr>
              <a:t>of stress in the future </a:t>
            </a:r>
            <a:r>
              <a:rPr lang="en-US" sz="2200" b="1" dirty="0" smtClean="0">
                <a:solidFill>
                  <a:srgbClr val="FF9300"/>
                </a:solidFill>
                <a:latin typeface="Trebuchet MS" charset="0"/>
                <a:ea typeface="Trebuchet MS" charset="0"/>
                <a:cs typeface="Trebuchet MS" charset="0"/>
              </a:rPr>
              <a:t>could occur if </a:t>
            </a:r>
            <a:r>
              <a:rPr lang="en-US" sz="2200" b="1" dirty="0">
                <a:solidFill>
                  <a:srgbClr val="FF9300"/>
                </a:solidFill>
                <a:latin typeface="Trebuchet MS" charset="0"/>
                <a:ea typeface="Trebuchet MS" charset="0"/>
                <a:cs typeface="Trebuchet MS" charset="0"/>
              </a:rPr>
              <a:t>there is overexploitation</a:t>
            </a:r>
            <a:r>
              <a:rPr lang="en-US" sz="2200" b="1" dirty="0" smtClean="0">
                <a:solidFill>
                  <a:srgbClr val="FF9300"/>
                </a:solidFill>
                <a:latin typeface="Trebuchet MS" charset="0"/>
                <a:ea typeface="Trebuchet MS" charset="0"/>
                <a:cs typeface="Trebuchet MS" charset="0"/>
              </a:rPr>
              <a:t>.</a:t>
            </a:r>
            <a:endParaRPr lang="en-US" sz="2200" b="1" dirty="0">
              <a:solidFill>
                <a:srgbClr val="FF9300"/>
              </a:solidFill>
              <a:latin typeface="Trebuchet MS" charset="0"/>
              <a:ea typeface="Trebuchet MS" charset="0"/>
              <a:cs typeface="Trebuchet MS" charset="0"/>
            </a:endParaRPr>
          </a:p>
        </p:txBody>
      </p:sp>
      <p:sp>
        <p:nvSpPr>
          <p:cNvPr id="12" name="Title 3"/>
          <p:cNvSpPr>
            <a:spLocks noGrp="1"/>
          </p:cNvSpPr>
          <p:nvPr>
            <p:ph type="title"/>
          </p:nvPr>
        </p:nvSpPr>
        <p:spPr>
          <a:xfrm>
            <a:off x="188169" y="87687"/>
            <a:ext cx="8668518" cy="473285"/>
          </a:xfrm>
        </p:spPr>
        <p:txBody>
          <a:bodyPr/>
          <a:lstStyle/>
          <a:p>
            <a:r>
              <a:rPr lang="en-US" sz="2200" b="1" dirty="0" smtClean="0">
                <a:solidFill>
                  <a:srgbClr val="336699"/>
                </a:solidFill>
                <a:latin typeface="Trebuchet MS Bold" charset="0"/>
                <a:sym typeface="Trebuchet MS Bold" charset="0"/>
              </a:rPr>
              <a:t>Key findings and recommendations – Hydrogeology and S&amp;E</a:t>
            </a:r>
            <a:endParaRPr lang="en-GB" sz="2200" dirty="0">
              <a:solidFill>
                <a:srgbClr val="336699"/>
              </a:solidFill>
            </a:endParaRPr>
          </a:p>
        </p:txBody>
      </p:sp>
      <p:pic>
        <p:nvPicPr>
          <p:cNvPr id="2" name="Image 1"/>
          <p:cNvPicPr>
            <a:picLocks noChangeAspect="1"/>
          </p:cNvPicPr>
          <p:nvPr/>
        </p:nvPicPr>
        <p:blipFill>
          <a:blip r:embed="rId2"/>
          <a:stretch>
            <a:fillRect/>
          </a:stretch>
        </p:blipFill>
        <p:spPr>
          <a:xfrm>
            <a:off x="5308966" y="3068960"/>
            <a:ext cx="2962672" cy="1652787"/>
          </a:xfrm>
          <a:prstGeom prst="rect">
            <a:avLst/>
          </a:prstGeom>
        </p:spPr>
      </p:pic>
      <p:pic>
        <p:nvPicPr>
          <p:cNvPr id="13" name="Image 12"/>
          <p:cNvPicPr>
            <a:picLocks noChangeAspect="1"/>
          </p:cNvPicPr>
          <p:nvPr/>
        </p:nvPicPr>
        <p:blipFill>
          <a:blip r:embed="rId3"/>
          <a:stretch>
            <a:fillRect/>
          </a:stretch>
        </p:blipFill>
        <p:spPr>
          <a:xfrm>
            <a:off x="94838" y="3214228"/>
            <a:ext cx="4461208" cy="3165039"/>
          </a:xfrm>
          <a:prstGeom prst="rect">
            <a:avLst/>
          </a:prstGeom>
        </p:spPr>
      </p:pic>
      <p:sp>
        <p:nvSpPr>
          <p:cNvPr id="14" name="Rectangle 13"/>
          <p:cNvSpPr/>
          <p:nvPr/>
        </p:nvSpPr>
        <p:spPr>
          <a:xfrm>
            <a:off x="554435" y="6399471"/>
            <a:ext cx="3062761" cy="276999"/>
          </a:xfrm>
          <a:prstGeom prst="rect">
            <a:avLst/>
          </a:prstGeom>
        </p:spPr>
        <p:txBody>
          <a:bodyPr wrap="square">
            <a:spAutoFit/>
          </a:bodyPr>
          <a:lstStyle/>
          <a:p>
            <a:pPr algn="ctr"/>
            <a:r>
              <a:rPr lang="fr-FR" sz="1200" dirty="0" smtClean="0">
                <a:solidFill>
                  <a:srgbClr val="336699"/>
                </a:solidFill>
                <a:latin typeface="Trebuchet MS" panose="020B0603020202020204" pitchFamily="34" charset="0"/>
              </a:rPr>
              <a:t>Groundwater </a:t>
            </a:r>
            <a:r>
              <a:rPr lang="fr-FR" sz="1200" dirty="0" err="1" smtClean="0">
                <a:solidFill>
                  <a:srgbClr val="336699"/>
                </a:solidFill>
                <a:latin typeface="Trebuchet MS" panose="020B0603020202020204" pitchFamily="34" charset="0"/>
              </a:rPr>
              <a:t>quality</a:t>
            </a:r>
            <a:r>
              <a:rPr lang="fr-FR" sz="1200" dirty="0" smtClean="0">
                <a:solidFill>
                  <a:srgbClr val="336699"/>
                </a:solidFill>
                <a:latin typeface="Trebuchet MS" panose="020B0603020202020204" pitchFamily="34" charset="0"/>
              </a:rPr>
              <a:t> in the STAS</a:t>
            </a:r>
            <a:endParaRPr lang="fr-FR" sz="1200" dirty="0">
              <a:solidFill>
                <a:srgbClr val="336699"/>
              </a:solidFill>
              <a:latin typeface="Trebuchet MS" panose="020B0603020202020204" pitchFamily="34" charset="0"/>
            </a:endParaRPr>
          </a:p>
        </p:txBody>
      </p:sp>
      <p:sp>
        <p:nvSpPr>
          <p:cNvPr id="15" name="Rectangle 14"/>
          <p:cNvSpPr/>
          <p:nvPr/>
        </p:nvSpPr>
        <p:spPr>
          <a:xfrm>
            <a:off x="5258921" y="4796747"/>
            <a:ext cx="3062761" cy="461665"/>
          </a:xfrm>
          <a:prstGeom prst="rect">
            <a:avLst/>
          </a:prstGeom>
        </p:spPr>
        <p:txBody>
          <a:bodyPr wrap="square">
            <a:spAutoFit/>
          </a:bodyPr>
          <a:lstStyle/>
          <a:p>
            <a:pPr algn="ctr"/>
            <a:r>
              <a:rPr lang="en-US" sz="1200" dirty="0" smtClean="0">
                <a:solidFill>
                  <a:srgbClr val="336699"/>
                </a:solidFill>
                <a:latin typeface="Trebuchet MS" panose="020B0603020202020204" pitchFamily="34" charset="0"/>
              </a:rPr>
              <a:t>Horticulture </a:t>
            </a:r>
            <a:r>
              <a:rPr lang="en-US" sz="1200" dirty="0">
                <a:solidFill>
                  <a:srgbClr val="336699"/>
                </a:solidFill>
                <a:latin typeface="Trebuchet MS" panose="020B0603020202020204" pitchFamily="34" charset="0"/>
              </a:rPr>
              <a:t>drip-irrigation farm close to </a:t>
            </a:r>
            <a:r>
              <a:rPr lang="en-US" sz="1200" dirty="0" err="1">
                <a:solidFill>
                  <a:srgbClr val="336699"/>
                </a:solidFill>
                <a:latin typeface="Trebuchet MS" panose="020B0603020202020204" pitchFamily="34" charset="0"/>
              </a:rPr>
              <a:t>Stampriet</a:t>
            </a:r>
            <a:r>
              <a:rPr lang="en-US" sz="1200" dirty="0">
                <a:solidFill>
                  <a:srgbClr val="336699"/>
                </a:solidFill>
                <a:latin typeface="Trebuchet MS" panose="020B0603020202020204" pitchFamily="34" charset="0"/>
              </a:rPr>
              <a:t> </a:t>
            </a:r>
            <a:r>
              <a:rPr lang="en-US" sz="1200" dirty="0" smtClean="0">
                <a:solidFill>
                  <a:srgbClr val="336699"/>
                </a:solidFill>
                <a:latin typeface="Trebuchet MS" panose="020B0603020202020204" pitchFamily="34" charset="0"/>
              </a:rPr>
              <a:t>(Namibia)</a:t>
            </a:r>
            <a:endParaRPr lang="fr-FR" sz="1200" dirty="0">
              <a:solidFill>
                <a:srgbClr val="336699"/>
              </a:solidFill>
              <a:latin typeface="Trebuchet MS" panose="020B0603020202020204" pitchFamily="34" charset="0"/>
            </a:endParaRPr>
          </a:p>
        </p:txBody>
      </p:sp>
      <p:cxnSp>
        <p:nvCxnSpPr>
          <p:cNvPr id="4" name="Connecteur droit avec flèche 3"/>
          <p:cNvCxnSpPr>
            <a:stCxn id="2" idx="1"/>
          </p:cNvCxnSpPr>
          <p:nvPr/>
        </p:nvCxnSpPr>
        <p:spPr bwMode="auto">
          <a:xfrm flipH="1">
            <a:off x="3131840" y="3895354"/>
            <a:ext cx="2177126" cy="1549870"/>
          </a:xfrm>
          <a:prstGeom prst="straightConnector1">
            <a:avLst/>
          </a:prstGeom>
          <a:blipFill dpi="0" rotWithShape="0">
            <a:blip r:embed="rId4"/>
            <a:srcRect/>
            <a:tile tx="0" ty="0" sx="100000" sy="100000" flip="none" algn="tl"/>
          </a:blipFill>
          <a:ln w="25400" cap="flat" cmpd="sng" algn="ctr">
            <a:solidFill>
              <a:srgbClr val="336699"/>
            </a:solidFill>
            <a:prstDash val="solid"/>
            <a:miter lim="0"/>
            <a:headEnd type="none" w="med" len="med"/>
            <a:tailEnd type="triangle"/>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548433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8" name="ZoneTexte 7"/>
          <p:cNvSpPr txBox="1"/>
          <p:nvPr/>
        </p:nvSpPr>
        <p:spPr>
          <a:xfrm>
            <a:off x="215727" y="898340"/>
            <a:ext cx="8640960" cy="3693319"/>
          </a:xfrm>
          <a:prstGeom prst="rect">
            <a:avLst/>
          </a:prstGeom>
          <a:noFill/>
        </p:spPr>
        <p:txBody>
          <a:bodyPr wrap="square" rtlCol="0">
            <a:spAutoFit/>
          </a:bodyPr>
          <a:lstStyle/>
          <a:p>
            <a:pPr marL="285750" indent="-285750">
              <a:buFont typeface="Wingdings" charset="2"/>
              <a:buChar char="Ø"/>
            </a:pPr>
            <a:r>
              <a:rPr lang="fr-FR" b="1" dirty="0" err="1" smtClean="0">
                <a:solidFill>
                  <a:srgbClr val="336699"/>
                </a:solidFill>
                <a:latin typeface="Trebuchet MS" charset="0"/>
                <a:ea typeface="Trebuchet MS" charset="0"/>
                <a:cs typeface="Trebuchet MS" charset="0"/>
              </a:rPr>
              <a:t>Measures</a:t>
            </a:r>
            <a:r>
              <a:rPr lang="fr-FR" b="1" dirty="0" smtClean="0">
                <a:solidFill>
                  <a:srgbClr val="336699"/>
                </a:solidFill>
                <a:latin typeface="Trebuchet MS" charset="0"/>
                <a:ea typeface="Trebuchet MS" charset="0"/>
                <a:cs typeface="Trebuchet MS" charset="0"/>
              </a:rPr>
              <a:t> to </a:t>
            </a:r>
            <a:r>
              <a:rPr lang="fr-FR" b="1" dirty="0" err="1" smtClean="0">
                <a:solidFill>
                  <a:srgbClr val="336699"/>
                </a:solidFill>
                <a:latin typeface="Trebuchet MS" charset="0"/>
                <a:ea typeface="Trebuchet MS" charset="0"/>
                <a:cs typeface="Trebuchet MS" charset="0"/>
              </a:rPr>
              <a:t>prevention</a:t>
            </a:r>
            <a:r>
              <a:rPr lang="fr-FR" b="1" dirty="0" smtClean="0">
                <a:solidFill>
                  <a:srgbClr val="336699"/>
                </a:solidFill>
                <a:latin typeface="Trebuchet MS" charset="0"/>
                <a:ea typeface="Trebuchet MS" charset="0"/>
                <a:cs typeface="Trebuchet MS" charset="0"/>
              </a:rPr>
              <a:t> </a:t>
            </a:r>
            <a:r>
              <a:rPr lang="fr-FR" b="1" dirty="0">
                <a:solidFill>
                  <a:srgbClr val="336699"/>
                </a:solidFill>
                <a:latin typeface="Trebuchet MS" charset="0"/>
                <a:ea typeface="Trebuchet MS" charset="0"/>
                <a:cs typeface="Trebuchet MS" charset="0"/>
              </a:rPr>
              <a:t>or </a:t>
            </a:r>
            <a:r>
              <a:rPr lang="fr-FR" b="1" dirty="0" err="1">
                <a:solidFill>
                  <a:srgbClr val="336699"/>
                </a:solidFill>
                <a:latin typeface="Trebuchet MS" charset="0"/>
                <a:ea typeface="Trebuchet MS" charset="0"/>
                <a:cs typeface="Trebuchet MS" charset="0"/>
              </a:rPr>
              <a:t>counteract</a:t>
            </a:r>
            <a:r>
              <a:rPr lang="fr-FR" b="1" dirty="0">
                <a:solidFill>
                  <a:srgbClr val="336699"/>
                </a:solidFill>
                <a:latin typeface="Trebuchet MS" charset="0"/>
                <a:ea typeface="Trebuchet MS" charset="0"/>
                <a:cs typeface="Trebuchet MS" charset="0"/>
              </a:rPr>
              <a:t> </a:t>
            </a:r>
            <a:r>
              <a:rPr lang="fr-FR" b="1" dirty="0" err="1">
                <a:solidFill>
                  <a:srgbClr val="336699"/>
                </a:solidFill>
                <a:latin typeface="Trebuchet MS" charset="0"/>
                <a:ea typeface="Trebuchet MS" charset="0"/>
                <a:cs typeface="Trebuchet MS" charset="0"/>
              </a:rPr>
              <a:t>potential</a:t>
            </a:r>
            <a:r>
              <a:rPr lang="fr-FR" b="1" dirty="0">
                <a:solidFill>
                  <a:srgbClr val="336699"/>
                </a:solidFill>
                <a:latin typeface="Trebuchet MS" charset="0"/>
                <a:ea typeface="Trebuchet MS" charset="0"/>
                <a:cs typeface="Trebuchet MS" charset="0"/>
              </a:rPr>
              <a:t> </a:t>
            </a:r>
            <a:r>
              <a:rPr lang="fr-FR" b="1" dirty="0" err="1" smtClean="0">
                <a:solidFill>
                  <a:srgbClr val="336699"/>
                </a:solidFill>
                <a:latin typeface="Trebuchet MS" charset="0"/>
                <a:ea typeface="Trebuchet MS" charset="0"/>
                <a:cs typeface="Trebuchet MS" charset="0"/>
              </a:rPr>
              <a:t>depletion</a:t>
            </a:r>
            <a:r>
              <a:rPr lang="fr-FR" b="1" dirty="0" smtClean="0">
                <a:solidFill>
                  <a:srgbClr val="336699"/>
                </a:solidFill>
                <a:latin typeface="Trebuchet MS" charset="0"/>
                <a:ea typeface="Trebuchet MS" charset="0"/>
                <a:cs typeface="Trebuchet MS" charset="0"/>
              </a:rPr>
              <a:t> and pollution </a:t>
            </a:r>
            <a:r>
              <a:rPr lang="fr-FR" b="1" dirty="0" err="1" smtClean="0">
                <a:solidFill>
                  <a:srgbClr val="336699"/>
                </a:solidFill>
                <a:latin typeface="Trebuchet MS" charset="0"/>
                <a:ea typeface="Trebuchet MS" charset="0"/>
                <a:cs typeface="Trebuchet MS" charset="0"/>
              </a:rPr>
              <a:t>problems</a:t>
            </a:r>
            <a:r>
              <a:rPr lang="fr-FR" b="1" dirty="0" smtClean="0">
                <a:solidFill>
                  <a:srgbClr val="336699"/>
                </a:solidFill>
                <a:latin typeface="Trebuchet MS" charset="0"/>
                <a:ea typeface="Trebuchet MS" charset="0"/>
                <a:cs typeface="Trebuchet MS" charset="0"/>
              </a:rPr>
              <a:t>:</a:t>
            </a:r>
          </a:p>
          <a:p>
            <a:pPr marL="742927" lvl="1" indent="-285750">
              <a:buFontTx/>
              <a:buChar char="-"/>
            </a:pPr>
            <a:r>
              <a:rPr lang="fr-FR" b="1" i="1" dirty="0" err="1" smtClean="0">
                <a:solidFill>
                  <a:srgbClr val="FF9300"/>
                </a:solidFill>
                <a:latin typeface="Trebuchet MS" charset="0"/>
                <a:ea typeface="Trebuchet MS" charset="0"/>
                <a:cs typeface="Trebuchet MS" charset="0"/>
              </a:rPr>
              <a:t>Rehabilitation</a:t>
            </a:r>
            <a:r>
              <a:rPr lang="fr-FR" b="1" i="1" dirty="0" smtClean="0">
                <a:solidFill>
                  <a:srgbClr val="FF9300"/>
                </a:solidFill>
                <a:latin typeface="Trebuchet MS" charset="0"/>
                <a:ea typeface="Trebuchet MS" charset="0"/>
                <a:cs typeface="Trebuchet MS" charset="0"/>
              </a:rPr>
              <a:t> </a:t>
            </a:r>
            <a:r>
              <a:rPr lang="fr-FR" b="1" i="1" dirty="0">
                <a:solidFill>
                  <a:srgbClr val="FF9300"/>
                </a:solidFill>
                <a:latin typeface="Trebuchet MS" charset="0"/>
                <a:ea typeface="Trebuchet MS" charset="0"/>
                <a:cs typeface="Trebuchet MS" charset="0"/>
              </a:rPr>
              <a:t>of </a:t>
            </a:r>
            <a:r>
              <a:rPr lang="fr-FR" b="1" i="1" dirty="0" err="1">
                <a:solidFill>
                  <a:srgbClr val="FF9300"/>
                </a:solidFill>
                <a:latin typeface="Trebuchet MS" charset="0"/>
                <a:ea typeface="Trebuchet MS" charset="0"/>
                <a:cs typeface="Trebuchet MS" charset="0"/>
              </a:rPr>
              <a:t>leaking</a:t>
            </a:r>
            <a:r>
              <a:rPr lang="fr-FR" b="1" i="1" dirty="0">
                <a:solidFill>
                  <a:srgbClr val="FF9300"/>
                </a:solidFill>
                <a:latin typeface="Trebuchet MS" charset="0"/>
                <a:ea typeface="Trebuchet MS" charset="0"/>
                <a:cs typeface="Trebuchet MS" charset="0"/>
              </a:rPr>
              <a:t> </a:t>
            </a:r>
            <a:r>
              <a:rPr lang="fr-FR" b="1" i="1" dirty="0" err="1">
                <a:solidFill>
                  <a:srgbClr val="FF9300"/>
                </a:solidFill>
                <a:latin typeface="Trebuchet MS" charset="0"/>
                <a:ea typeface="Trebuchet MS" charset="0"/>
                <a:cs typeface="Trebuchet MS" charset="0"/>
              </a:rPr>
              <a:t>wells</a:t>
            </a:r>
            <a:r>
              <a:rPr lang="fr-FR" i="1" dirty="0">
                <a:solidFill>
                  <a:srgbClr val="336699"/>
                </a:solidFill>
                <a:latin typeface="Trebuchet MS" charset="0"/>
                <a:ea typeface="Trebuchet MS" charset="0"/>
                <a:cs typeface="Trebuchet MS" charset="0"/>
              </a:rPr>
              <a:t>, by </a:t>
            </a:r>
            <a:r>
              <a:rPr lang="fr-FR" i="1" dirty="0" err="1">
                <a:solidFill>
                  <a:srgbClr val="336699"/>
                </a:solidFill>
                <a:latin typeface="Trebuchet MS" charset="0"/>
                <a:ea typeface="Trebuchet MS" charset="0"/>
                <a:cs typeface="Trebuchet MS" charset="0"/>
              </a:rPr>
              <a:t>introducing</a:t>
            </a:r>
            <a:r>
              <a:rPr lang="fr-FR" i="1" dirty="0">
                <a:solidFill>
                  <a:srgbClr val="336699"/>
                </a:solidFill>
                <a:latin typeface="Trebuchet MS" charset="0"/>
                <a:ea typeface="Trebuchet MS" charset="0"/>
                <a:cs typeface="Trebuchet MS" charset="0"/>
              </a:rPr>
              <a:t> and </a:t>
            </a:r>
            <a:r>
              <a:rPr lang="fr-FR" i="1" dirty="0" err="1">
                <a:solidFill>
                  <a:srgbClr val="336699"/>
                </a:solidFill>
                <a:latin typeface="Trebuchet MS" charset="0"/>
                <a:ea typeface="Trebuchet MS" charset="0"/>
                <a:cs typeface="Trebuchet MS" charset="0"/>
              </a:rPr>
              <a:t>implementing</a:t>
            </a:r>
            <a:r>
              <a:rPr lang="fr-FR" i="1" dirty="0">
                <a:solidFill>
                  <a:srgbClr val="336699"/>
                </a:solidFill>
                <a:latin typeface="Trebuchet MS" charset="0"/>
                <a:ea typeface="Trebuchet MS" charset="0"/>
                <a:cs typeface="Trebuchet MS" charset="0"/>
              </a:rPr>
              <a:t> </a:t>
            </a:r>
            <a:r>
              <a:rPr lang="fr-FR" i="1" dirty="0" err="1">
                <a:solidFill>
                  <a:srgbClr val="336699"/>
                </a:solidFill>
                <a:latin typeface="Trebuchet MS" charset="0"/>
                <a:ea typeface="Trebuchet MS" charset="0"/>
                <a:cs typeface="Trebuchet MS" charset="0"/>
              </a:rPr>
              <a:t>regulations</a:t>
            </a:r>
            <a:r>
              <a:rPr lang="fr-FR" i="1" dirty="0">
                <a:solidFill>
                  <a:srgbClr val="336699"/>
                </a:solidFill>
                <a:latin typeface="Trebuchet MS" charset="0"/>
                <a:ea typeface="Trebuchet MS" charset="0"/>
                <a:cs typeface="Trebuchet MS" charset="0"/>
              </a:rPr>
              <a:t> on </a:t>
            </a:r>
            <a:r>
              <a:rPr lang="fr-FR" i="1" dirty="0" err="1">
                <a:solidFill>
                  <a:srgbClr val="336699"/>
                </a:solidFill>
                <a:latin typeface="Trebuchet MS" charset="0"/>
                <a:ea typeface="Trebuchet MS" charset="0"/>
                <a:cs typeface="Trebuchet MS" charset="0"/>
              </a:rPr>
              <a:t>well</a:t>
            </a:r>
            <a:r>
              <a:rPr lang="fr-FR" i="1" dirty="0">
                <a:solidFill>
                  <a:srgbClr val="336699"/>
                </a:solidFill>
                <a:latin typeface="Trebuchet MS" charset="0"/>
                <a:ea typeface="Trebuchet MS" charset="0"/>
                <a:cs typeface="Trebuchet MS" charset="0"/>
              </a:rPr>
              <a:t> construction and by effective </a:t>
            </a:r>
            <a:r>
              <a:rPr lang="fr-FR" i="1" dirty="0" err="1">
                <a:solidFill>
                  <a:srgbClr val="336699"/>
                </a:solidFill>
                <a:latin typeface="Trebuchet MS" charset="0"/>
                <a:ea typeface="Trebuchet MS" charset="0"/>
                <a:cs typeface="Trebuchet MS" charset="0"/>
              </a:rPr>
              <a:t>well</a:t>
            </a:r>
            <a:r>
              <a:rPr lang="fr-FR" i="1" dirty="0">
                <a:solidFill>
                  <a:srgbClr val="336699"/>
                </a:solidFill>
                <a:latin typeface="Trebuchet MS" charset="0"/>
                <a:ea typeface="Trebuchet MS" charset="0"/>
                <a:cs typeface="Trebuchet MS" charset="0"/>
              </a:rPr>
              <a:t> </a:t>
            </a:r>
            <a:r>
              <a:rPr lang="fr-FR" i="1" dirty="0" err="1">
                <a:solidFill>
                  <a:srgbClr val="336699"/>
                </a:solidFill>
                <a:latin typeface="Trebuchet MS" charset="0"/>
                <a:ea typeface="Trebuchet MS" charset="0"/>
                <a:cs typeface="Trebuchet MS" charset="0"/>
              </a:rPr>
              <a:t>licensing</a:t>
            </a:r>
            <a:r>
              <a:rPr lang="fr-FR" i="1" dirty="0">
                <a:solidFill>
                  <a:srgbClr val="336699"/>
                </a:solidFill>
                <a:latin typeface="Trebuchet MS" charset="0"/>
                <a:ea typeface="Trebuchet MS" charset="0"/>
                <a:cs typeface="Trebuchet MS" charset="0"/>
              </a:rPr>
              <a:t> </a:t>
            </a:r>
            <a:r>
              <a:rPr lang="fr-FR" i="1" dirty="0" err="1" smtClean="0">
                <a:solidFill>
                  <a:srgbClr val="336699"/>
                </a:solidFill>
                <a:latin typeface="Trebuchet MS" charset="0"/>
                <a:ea typeface="Trebuchet MS" charset="0"/>
                <a:cs typeface="Trebuchet MS" charset="0"/>
              </a:rPr>
              <a:t>procedures</a:t>
            </a:r>
            <a:r>
              <a:rPr lang="fr-FR" i="1" dirty="0" smtClean="0">
                <a:solidFill>
                  <a:srgbClr val="336699"/>
                </a:solidFill>
                <a:latin typeface="Trebuchet MS" charset="0"/>
                <a:ea typeface="Trebuchet MS" charset="0"/>
                <a:cs typeface="Trebuchet MS" charset="0"/>
              </a:rPr>
              <a:t>.</a:t>
            </a:r>
          </a:p>
          <a:p>
            <a:pPr marL="742927" lvl="1" indent="-285750">
              <a:buFontTx/>
              <a:buChar char="-"/>
            </a:pPr>
            <a:r>
              <a:rPr lang="fr-FR" i="1" dirty="0" err="1" smtClean="0">
                <a:solidFill>
                  <a:srgbClr val="336699"/>
                </a:solidFill>
                <a:latin typeface="Trebuchet MS" charset="0"/>
                <a:ea typeface="Trebuchet MS" charset="0"/>
                <a:cs typeface="Trebuchet MS" charset="0"/>
              </a:rPr>
              <a:t>Improvement</a:t>
            </a:r>
            <a:r>
              <a:rPr lang="fr-FR" i="1" dirty="0" smtClean="0">
                <a:solidFill>
                  <a:srgbClr val="336699"/>
                </a:solidFill>
                <a:latin typeface="Trebuchet MS" charset="0"/>
                <a:ea typeface="Trebuchet MS" charset="0"/>
                <a:cs typeface="Trebuchet MS" charset="0"/>
              </a:rPr>
              <a:t> of </a:t>
            </a:r>
            <a:r>
              <a:rPr lang="fr-FR" i="1" dirty="0">
                <a:solidFill>
                  <a:srgbClr val="336699"/>
                </a:solidFill>
                <a:latin typeface="Trebuchet MS" charset="0"/>
                <a:ea typeface="Trebuchet MS" charset="0"/>
                <a:cs typeface="Trebuchet MS" charset="0"/>
              </a:rPr>
              <a:t>the water and </a:t>
            </a:r>
            <a:r>
              <a:rPr lang="fr-FR" i="1" dirty="0" err="1">
                <a:solidFill>
                  <a:srgbClr val="336699"/>
                </a:solidFill>
                <a:latin typeface="Trebuchet MS" charset="0"/>
                <a:ea typeface="Trebuchet MS" charset="0"/>
                <a:cs typeface="Trebuchet MS" charset="0"/>
              </a:rPr>
              <a:t>sanitation</a:t>
            </a:r>
            <a:r>
              <a:rPr lang="fr-FR" i="1" dirty="0">
                <a:solidFill>
                  <a:srgbClr val="336699"/>
                </a:solidFill>
                <a:latin typeface="Trebuchet MS" charset="0"/>
                <a:ea typeface="Trebuchet MS" charset="0"/>
                <a:cs typeface="Trebuchet MS" charset="0"/>
              </a:rPr>
              <a:t> situation, </a:t>
            </a:r>
            <a:r>
              <a:rPr lang="fr-FR" i="1" dirty="0" err="1">
                <a:solidFill>
                  <a:srgbClr val="336699"/>
                </a:solidFill>
                <a:latin typeface="Trebuchet MS" charset="0"/>
                <a:ea typeface="Trebuchet MS" charset="0"/>
                <a:cs typeface="Trebuchet MS" charset="0"/>
              </a:rPr>
              <a:t>including</a:t>
            </a:r>
            <a:r>
              <a:rPr lang="fr-FR" i="1" dirty="0">
                <a:solidFill>
                  <a:srgbClr val="336699"/>
                </a:solidFill>
                <a:latin typeface="Trebuchet MS" charset="0"/>
                <a:ea typeface="Trebuchet MS" charset="0"/>
                <a:cs typeface="Trebuchet MS" charset="0"/>
              </a:rPr>
              <a:t> </a:t>
            </a:r>
            <a:r>
              <a:rPr lang="fr-FR" i="1" dirty="0" err="1">
                <a:solidFill>
                  <a:srgbClr val="336699"/>
                </a:solidFill>
                <a:latin typeface="Trebuchet MS" charset="0"/>
                <a:ea typeface="Trebuchet MS" charset="0"/>
                <a:cs typeface="Trebuchet MS" charset="0"/>
              </a:rPr>
              <a:t>sewerage</a:t>
            </a:r>
            <a:r>
              <a:rPr lang="fr-FR" i="1" dirty="0">
                <a:solidFill>
                  <a:srgbClr val="336699"/>
                </a:solidFill>
                <a:latin typeface="Trebuchet MS" charset="0"/>
                <a:ea typeface="Trebuchet MS" charset="0"/>
                <a:cs typeface="Trebuchet MS" charset="0"/>
              </a:rPr>
              <a:t> and </a:t>
            </a:r>
            <a:r>
              <a:rPr lang="fr-FR" i="1" dirty="0" err="1">
                <a:solidFill>
                  <a:srgbClr val="336699"/>
                </a:solidFill>
                <a:latin typeface="Trebuchet MS" charset="0"/>
                <a:ea typeface="Trebuchet MS" charset="0"/>
                <a:cs typeface="Trebuchet MS" charset="0"/>
              </a:rPr>
              <a:t>wastewater</a:t>
            </a:r>
            <a:r>
              <a:rPr lang="fr-FR" i="1" dirty="0">
                <a:solidFill>
                  <a:srgbClr val="336699"/>
                </a:solidFill>
                <a:latin typeface="Trebuchet MS" charset="0"/>
                <a:ea typeface="Trebuchet MS" charset="0"/>
                <a:cs typeface="Trebuchet MS" charset="0"/>
              </a:rPr>
              <a:t> </a:t>
            </a:r>
            <a:r>
              <a:rPr lang="fr-FR" i="1" dirty="0" err="1">
                <a:solidFill>
                  <a:srgbClr val="336699"/>
                </a:solidFill>
                <a:latin typeface="Trebuchet MS" charset="0"/>
                <a:ea typeface="Trebuchet MS" charset="0"/>
                <a:cs typeface="Trebuchet MS" charset="0"/>
              </a:rPr>
              <a:t>treatment</a:t>
            </a:r>
            <a:r>
              <a:rPr lang="fr-FR" i="1" dirty="0">
                <a:solidFill>
                  <a:srgbClr val="336699"/>
                </a:solidFill>
                <a:latin typeface="Trebuchet MS" charset="0"/>
                <a:ea typeface="Trebuchet MS" charset="0"/>
                <a:cs typeface="Trebuchet MS" charset="0"/>
              </a:rPr>
              <a:t> provisions. </a:t>
            </a:r>
            <a:endParaRPr lang="fr-FR" i="1" dirty="0" smtClean="0">
              <a:solidFill>
                <a:srgbClr val="336699"/>
              </a:solidFill>
              <a:latin typeface="Trebuchet MS" charset="0"/>
              <a:ea typeface="Trebuchet MS" charset="0"/>
              <a:cs typeface="Trebuchet MS" charset="0"/>
            </a:endParaRPr>
          </a:p>
          <a:p>
            <a:pPr marL="742927" lvl="1" indent="-285750">
              <a:buFontTx/>
              <a:buChar char="-"/>
            </a:pPr>
            <a:r>
              <a:rPr lang="fr-FR" i="1" dirty="0" smtClean="0">
                <a:solidFill>
                  <a:srgbClr val="336699"/>
                </a:solidFill>
                <a:latin typeface="Trebuchet MS" charset="0"/>
                <a:ea typeface="Trebuchet MS" charset="0"/>
                <a:cs typeface="Trebuchet MS" charset="0"/>
              </a:rPr>
              <a:t>Protection </a:t>
            </a:r>
            <a:r>
              <a:rPr lang="fr-FR" i="1" dirty="0">
                <a:solidFill>
                  <a:srgbClr val="336699"/>
                </a:solidFill>
                <a:latin typeface="Trebuchet MS" charset="0"/>
                <a:ea typeface="Trebuchet MS" charset="0"/>
                <a:cs typeface="Trebuchet MS" charset="0"/>
              </a:rPr>
              <a:t>of key recharge zones </a:t>
            </a:r>
            <a:r>
              <a:rPr lang="fr-FR" i="1" dirty="0" err="1" smtClean="0">
                <a:solidFill>
                  <a:srgbClr val="336699"/>
                </a:solidFill>
                <a:latin typeface="Trebuchet MS" charset="0"/>
                <a:ea typeface="Trebuchet MS" charset="0"/>
                <a:cs typeface="Trebuchet MS" charset="0"/>
              </a:rPr>
              <a:t>that</a:t>
            </a:r>
            <a:r>
              <a:rPr lang="fr-FR" i="1" dirty="0" smtClean="0">
                <a:solidFill>
                  <a:srgbClr val="336699"/>
                </a:solidFill>
                <a:latin typeface="Trebuchet MS" charset="0"/>
                <a:ea typeface="Trebuchet MS" charset="0"/>
                <a:cs typeface="Trebuchet MS" charset="0"/>
              </a:rPr>
              <a:t> </a:t>
            </a:r>
            <a:r>
              <a:rPr lang="fr-FR" i="1" dirty="0" err="1" smtClean="0">
                <a:solidFill>
                  <a:srgbClr val="336699"/>
                </a:solidFill>
                <a:latin typeface="Trebuchet MS" charset="0"/>
                <a:ea typeface="Trebuchet MS" charset="0"/>
                <a:cs typeface="Trebuchet MS" charset="0"/>
              </a:rPr>
              <a:t>may</a:t>
            </a:r>
            <a:r>
              <a:rPr lang="fr-FR" i="1" dirty="0" smtClean="0">
                <a:solidFill>
                  <a:srgbClr val="336699"/>
                </a:solidFill>
                <a:latin typeface="Trebuchet MS" charset="0"/>
                <a:ea typeface="Trebuchet MS" charset="0"/>
                <a:cs typeface="Trebuchet MS" charset="0"/>
              </a:rPr>
              <a:t> </a:t>
            </a:r>
            <a:r>
              <a:rPr lang="fr-FR" i="1" dirty="0" err="1">
                <a:solidFill>
                  <a:srgbClr val="336699"/>
                </a:solidFill>
                <a:latin typeface="Trebuchet MS" charset="0"/>
                <a:ea typeface="Trebuchet MS" charset="0"/>
                <a:cs typeface="Trebuchet MS" charset="0"/>
              </a:rPr>
              <a:t>contribute</a:t>
            </a:r>
            <a:r>
              <a:rPr lang="fr-FR" i="1" dirty="0">
                <a:solidFill>
                  <a:srgbClr val="336699"/>
                </a:solidFill>
                <a:latin typeface="Trebuchet MS" charset="0"/>
                <a:ea typeface="Trebuchet MS" charset="0"/>
                <a:cs typeface="Trebuchet MS" charset="0"/>
              </a:rPr>
              <a:t> to conserve the </a:t>
            </a:r>
            <a:r>
              <a:rPr lang="fr-FR" i="1" dirty="0" err="1">
                <a:solidFill>
                  <a:srgbClr val="336699"/>
                </a:solidFill>
                <a:latin typeface="Trebuchet MS" charset="0"/>
                <a:ea typeface="Trebuchet MS" charset="0"/>
                <a:cs typeface="Trebuchet MS" charset="0"/>
              </a:rPr>
              <a:t>resources</a:t>
            </a:r>
            <a:r>
              <a:rPr lang="fr-FR" i="1" dirty="0">
                <a:solidFill>
                  <a:srgbClr val="336699"/>
                </a:solidFill>
                <a:latin typeface="Trebuchet MS" charset="0"/>
                <a:ea typeface="Trebuchet MS" charset="0"/>
                <a:cs typeface="Trebuchet MS" charset="0"/>
              </a:rPr>
              <a:t>. </a:t>
            </a:r>
            <a:endParaRPr lang="fr-FR" i="1" dirty="0" smtClean="0">
              <a:solidFill>
                <a:srgbClr val="336699"/>
              </a:solidFill>
              <a:latin typeface="Trebuchet MS" charset="0"/>
              <a:ea typeface="Trebuchet MS" charset="0"/>
              <a:cs typeface="Trebuchet MS" charset="0"/>
            </a:endParaRPr>
          </a:p>
          <a:p>
            <a:pPr marL="742927" lvl="1" indent="-285750">
              <a:buFontTx/>
              <a:buChar char="-"/>
            </a:pPr>
            <a:r>
              <a:rPr lang="fr-FR" i="1" dirty="0" err="1" smtClean="0">
                <a:solidFill>
                  <a:srgbClr val="336699"/>
                </a:solidFill>
                <a:latin typeface="Trebuchet MS" charset="0"/>
                <a:ea typeface="Trebuchet MS" charset="0"/>
                <a:cs typeface="Trebuchet MS" charset="0"/>
              </a:rPr>
              <a:t>Raising</a:t>
            </a:r>
            <a:r>
              <a:rPr lang="fr-FR" i="1" dirty="0" smtClean="0">
                <a:solidFill>
                  <a:srgbClr val="336699"/>
                </a:solidFill>
                <a:latin typeface="Trebuchet MS" charset="0"/>
                <a:ea typeface="Trebuchet MS" charset="0"/>
                <a:cs typeface="Trebuchet MS" charset="0"/>
              </a:rPr>
              <a:t> </a:t>
            </a:r>
            <a:r>
              <a:rPr lang="fr-FR" i="1" dirty="0" err="1">
                <a:solidFill>
                  <a:srgbClr val="336699"/>
                </a:solidFill>
                <a:latin typeface="Trebuchet MS" charset="0"/>
                <a:ea typeface="Trebuchet MS" charset="0"/>
                <a:cs typeface="Trebuchet MS" charset="0"/>
              </a:rPr>
              <a:t>awareness</a:t>
            </a:r>
            <a:r>
              <a:rPr lang="fr-FR" i="1" dirty="0">
                <a:solidFill>
                  <a:srgbClr val="336699"/>
                </a:solidFill>
                <a:latin typeface="Trebuchet MS" charset="0"/>
                <a:ea typeface="Trebuchet MS" charset="0"/>
                <a:cs typeface="Trebuchet MS" charset="0"/>
              </a:rPr>
              <a:t> </a:t>
            </a:r>
            <a:r>
              <a:rPr lang="fr-FR" i="1" dirty="0" smtClean="0">
                <a:solidFill>
                  <a:srgbClr val="336699"/>
                </a:solidFill>
                <a:latin typeface="Trebuchet MS" charset="0"/>
                <a:ea typeface="Trebuchet MS" charset="0"/>
                <a:cs typeface="Trebuchet MS" charset="0"/>
              </a:rPr>
              <a:t>programs </a:t>
            </a:r>
            <a:r>
              <a:rPr lang="fr-FR" i="1" dirty="0" err="1" smtClean="0">
                <a:solidFill>
                  <a:srgbClr val="336699"/>
                </a:solidFill>
                <a:latin typeface="Trebuchet MS" charset="0"/>
                <a:ea typeface="Trebuchet MS" charset="0"/>
                <a:cs typeface="Trebuchet MS" charset="0"/>
              </a:rPr>
              <a:t>among</a:t>
            </a:r>
            <a:r>
              <a:rPr lang="fr-FR" i="1" dirty="0" smtClean="0">
                <a:solidFill>
                  <a:srgbClr val="336699"/>
                </a:solidFill>
                <a:latin typeface="Trebuchet MS" charset="0"/>
                <a:ea typeface="Trebuchet MS" charset="0"/>
                <a:cs typeface="Trebuchet MS" charset="0"/>
              </a:rPr>
              <a:t> </a:t>
            </a:r>
            <a:r>
              <a:rPr lang="fr-FR" i="1" dirty="0">
                <a:solidFill>
                  <a:srgbClr val="336699"/>
                </a:solidFill>
                <a:latin typeface="Trebuchet MS" charset="0"/>
                <a:ea typeface="Trebuchet MS" charset="0"/>
                <a:cs typeface="Trebuchet MS" charset="0"/>
              </a:rPr>
              <a:t>the </a:t>
            </a:r>
            <a:r>
              <a:rPr lang="fr-FR" i="1" dirty="0" err="1">
                <a:solidFill>
                  <a:srgbClr val="336699"/>
                </a:solidFill>
                <a:latin typeface="Trebuchet MS" charset="0"/>
                <a:ea typeface="Trebuchet MS" charset="0"/>
                <a:cs typeface="Trebuchet MS" charset="0"/>
              </a:rPr>
              <a:t>area’s</a:t>
            </a:r>
            <a:r>
              <a:rPr lang="fr-FR" i="1" dirty="0">
                <a:solidFill>
                  <a:srgbClr val="336699"/>
                </a:solidFill>
                <a:latin typeface="Trebuchet MS" charset="0"/>
                <a:ea typeface="Trebuchet MS" charset="0"/>
                <a:cs typeface="Trebuchet MS" charset="0"/>
              </a:rPr>
              <a:t> </a:t>
            </a:r>
            <a:r>
              <a:rPr lang="fr-FR" i="1" dirty="0" err="1" smtClean="0">
                <a:solidFill>
                  <a:srgbClr val="336699"/>
                </a:solidFill>
                <a:latin typeface="Trebuchet MS" charset="0"/>
                <a:ea typeface="Trebuchet MS" charset="0"/>
                <a:cs typeface="Trebuchet MS" charset="0"/>
              </a:rPr>
              <a:t>inhabitants</a:t>
            </a:r>
            <a:r>
              <a:rPr lang="fr-FR" i="1" dirty="0" smtClean="0">
                <a:solidFill>
                  <a:srgbClr val="336699"/>
                </a:solidFill>
                <a:latin typeface="Trebuchet MS" charset="0"/>
                <a:ea typeface="Trebuchet MS" charset="0"/>
                <a:cs typeface="Trebuchet MS" charset="0"/>
              </a:rPr>
              <a:t> </a:t>
            </a:r>
            <a:r>
              <a:rPr lang="fr-FR" b="1" i="1" dirty="0" smtClean="0">
                <a:solidFill>
                  <a:srgbClr val="FF9300"/>
                </a:solidFill>
                <a:latin typeface="Trebuchet MS" charset="0"/>
                <a:ea typeface="Trebuchet MS" charset="0"/>
                <a:cs typeface="Trebuchet MS" charset="0"/>
              </a:rPr>
              <a:t>(</a:t>
            </a:r>
            <a:r>
              <a:rPr lang="fr-FR" b="1" i="1" dirty="0" err="1" smtClean="0">
                <a:solidFill>
                  <a:srgbClr val="FF9300"/>
                </a:solidFill>
                <a:latin typeface="Trebuchet MS" charset="0"/>
                <a:ea typeface="Trebuchet MS" charset="0"/>
                <a:cs typeface="Trebuchet MS" charset="0"/>
              </a:rPr>
              <a:t>e.g</a:t>
            </a:r>
            <a:r>
              <a:rPr lang="fr-FR" b="1" i="1" dirty="0" smtClean="0">
                <a:solidFill>
                  <a:srgbClr val="FF9300"/>
                </a:solidFill>
                <a:latin typeface="Trebuchet MS" charset="0"/>
                <a:ea typeface="Trebuchet MS" charset="0"/>
                <a:cs typeface="Trebuchet MS" charset="0"/>
              </a:rPr>
              <a:t>. invasive </a:t>
            </a:r>
            <a:r>
              <a:rPr lang="fr-FR" b="1" i="1" dirty="0" err="1" smtClean="0">
                <a:solidFill>
                  <a:srgbClr val="FF9300"/>
                </a:solidFill>
                <a:latin typeface="Trebuchet MS" charset="0"/>
                <a:ea typeface="Trebuchet MS" charset="0"/>
                <a:cs typeface="Trebuchet MS" charset="0"/>
              </a:rPr>
              <a:t>species</a:t>
            </a:r>
            <a:r>
              <a:rPr lang="fr-FR" b="1" i="1" dirty="0" smtClean="0">
                <a:solidFill>
                  <a:srgbClr val="FF9300"/>
                </a:solidFill>
                <a:latin typeface="Trebuchet MS" charset="0"/>
                <a:ea typeface="Trebuchet MS" charset="0"/>
                <a:cs typeface="Trebuchet MS" charset="0"/>
              </a:rPr>
              <a:t>) </a:t>
            </a:r>
            <a:endParaRPr lang="fr-FR" b="1" i="1" dirty="0">
              <a:solidFill>
                <a:srgbClr val="FF9300"/>
              </a:solidFill>
              <a:latin typeface="Trebuchet MS" charset="0"/>
              <a:ea typeface="Trebuchet MS" charset="0"/>
              <a:cs typeface="Trebuchet MS" charset="0"/>
            </a:endParaRPr>
          </a:p>
          <a:p>
            <a:pPr marL="742927" lvl="1" indent="-285750">
              <a:buFontTx/>
              <a:buChar char="-"/>
            </a:pPr>
            <a:r>
              <a:rPr lang="fr-FR" i="1" dirty="0" err="1" smtClean="0">
                <a:solidFill>
                  <a:srgbClr val="336699"/>
                </a:solidFill>
                <a:latin typeface="Trebuchet MS" charset="0"/>
                <a:ea typeface="Trebuchet MS" charset="0"/>
                <a:cs typeface="Trebuchet MS" charset="0"/>
              </a:rPr>
              <a:t>Enhancement</a:t>
            </a:r>
            <a:r>
              <a:rPr lang="fr-FR" i="1" dirty="0" smtClean="0">
                <a:solidFill>
                  <a:srgbClr val="336699"/>
                </a:solidFill>
                <a:latin typeface="Trebuchet MS" charset="0"/>
                <a:ea typeface="Trebuchet MS" charset="0"/>
                <a:cs typeface="Trebuchet MS" charset="0"/>
              </a:rPr>
              <a:t> of </a:t>
            </a:r>
            <a:r>
              <a:rPr lang="fr-FR" i="1" dirty="0">
                <a:solidFill>
                  <a:srgbClr val="336699"/>
                </a:solidFill>
                <a:latin typeface="Trebuchet MS" charset="0"/>
                <a:ea typeface="Trebuchet MS" charset="0"/>
                <a:cs typeface="Trebuchet MS" charset="0"/>
              </a:rPr>
              <a:t>the </a:t>
            </a:r>
            <a:r>
              <a:rPr lang="fr-FR" i="1" dirty="0" err="1">
                <a:solidFill>
                  <a:srgbClr val="336699"/>
                </a:solidFill>
                <a:latin typeface="Trebuchet MS" charset="0"/>
                <a:ea typeface="Trebuchet MS" charset="0"/>
                <a:cs typeface="Trebuchet MS" charset="0"/>
              </a:rPr>
              <a:t>capacity</a:t>
            </a:r>
            <a:r>
              <a:rPr lang="fr-FR" i="1" dirty="0">
                <a:solidFill>
                  <a:srgbClr val="336699"/>
                </a:solidFill>
                <a:latin typeface="Trebuchet MS" charset="0"/>
                <a:ea typeface="Trebuchet MS" charset="0"/>
                <a:cs typeface="Trebuchet MS" charset="0"/>
              </a:rPr>
              <a:t> of the institutions </a:t>
            </a:r>
            <a:r>
              <a:rPr lang="fr-FR" i="1" dirty="0" err="1">
                <a:solidFill>
                  <a:srgbClr val="336699"/>
                </a:solidFill>
                <a:latin typeface="Trebuchet MS" charset="0"/>
                <a:ea typeface="Trebuchet MS" charset="0"/>
                <a:cs typeface="Trebuchet MS" charset="0"/>
              </a:rPr>
              <a:t>responsible</a:t>
            </a:r>
            <a:r>
              <a:rPr lang="fr-FR" i="1" dirty="0">
                <a:solidFill>
                  <a:srgbClr val="336699"/>
                </a:solidFill>
                <a:latin typeface="Trebuchet MS" charset="0"/>
                <a:ea typeface="Trebuchet MS" charset="0"/>
                <a:cs typeface="Trebuchet MS" charset="0"/>
              </a:rPr>
              <a:t> for </a:t>
            </a:r>
            <a:r>
              <a:rPr lang="fr-FR" i="1" dirty="0" err="1">
                <a:solidFill>
                  <a:srgbClr val="336699"/>
                </a:solidFill>
                <a:latin typeface="Trebuchet MS" charset="0"/>
                <a:ea typeface="Trebuchet MS" charset="0"/>
                <a:cs typeface="Trebuchet MS" charset="0"/>
              </a:rPr>
              <a:t>groundwater</a:t>
            </a:r>
            <a:r>
              <a:rPr lang="fr-FR" i="1" dirty="0">
                <a:solidFill>
                  <a:srgbClr val="336699"/>
                </a:solidFill>
                <a:latin typeface="Trebuchet MS" charset="0"/>
                <a:ea typeface="Trebuchet MS" charset="0"/>
                <a:cs typeface="Trebuchet MS" charset="0"/>
              </a:rPr>
              <a:t> management in the area</a:t>
            </a:r>
            <a:r>
              <a:rPr lang="fr-FR" i="1" dirty="0" smtClean="0">
                <a:solidFill>
                  <a:srgbClr val="336699"/>
                </a:solidFill>
                <a:latin typeface="Trebuchet MS" charset="0"/>
                <a:ea typeface="Trebuchet MS" charset="0"/>
                <a:cs typeface="Trebuchet MS" charset="0"/>
              </a:rPr>
              <a:t>.</a:t>
            </a:r>
          </a:p>
        </p:txBody>
      </p:sp>
      <p:sp>
        <p:nvSpPr>
          <p:cNvPr id="12" name="Title 3"/>
          <p:cNvSpPr>
            <a:spLocks noGrp="1"/>
          </p:cNvSpPr>
          <p:nvPr>
            <p:ph type="title"/>
          </p:nvPr>
        </p:nvSpPr>
        <p:spPr>
          <a:xfrm>
            <a:off x="188169" y="87687"/>
            <a:ext cx="8668518" cy="473285"/>
          </a:xfrm>
        </p:spPr>
        <p:txBody>
          <a:bodyPr/>
          <a:lstStyle/>
          <a:p>
            <a:r>
              <a:rPr lang="en-US" sz="2200" b="1" dirty="0" smtClean="0">
                <a:solidFill>
                  <a:srgbClr val="336699"/>
                </a:solidFill>
                <a:latin typeface="Trebuchet MS Bold" charset="0"/>
                <a:sym typeface="Trebuchet MS Bold" charset="0"/>
              </a:rPr>
              <a:t>Key findings and recommendations – Hydrogeology and S&amp;E</a:t>
            </a:r>
            <a:endParaRPr lang="en-GB" sz="2200" dirty="0">
              <a:solidFill>
                <a:srgbClr val="336699"/>
              </a:solidFill>
            </a:endParaRPr>
          </a:p>
        </p:txBody>
      </p:sp>
      <p:pic>
        <p:nvPicPr>
          <p:cNvPr id="2" name="Image 1"/>
          <p:cNvPicPr>
            <a:picLocks noChangeAspect="1"/>
          </p:cNvPicPr>
          <p:nvPr/>
        </p:nvPicPr>
        <p:blipFill>
          <a:blip r:embed="rId2"/>
          <a:stretch>
            <a:fillRect/>
          </a:stretch>
        </p:blipFill>
        <p:spPr>
          <a:xfrm>
            <a:off x="149248" y="4958060"/>
            <a:ext cx="3851920" cy="1438275"/>
          </a:xfrm>
          <a:prstGeom prst="rect">
            <a:avLst/>
          </a:prstGeom>
        </p:spPr>
      </p:pic>
      <p:sp>
        <p:nvSpPr>
          <p:cNvPr id="4" name="Rectangle 3"/>
          <p:cNvSpPr/>
          <p:nvPr/>
        </p:nvSpPr>
        <p:spPr>
          <a:xfrm>
            <a:off x="174353" y="6396335"/>
            <a:ext cx="3062761" cy="461665"/>
          </a:xfrm>
          <a:prstGeom prst="rect">
            <a:avLst/>
          </a:prstGeom>
        </p:spPr>
        <p:txBody>
          <a:bodyPr wrap="square">
            <a:spAutoFit/>
          </a:bodyPr>
          <a:lstStyle/>
          <a:p>
            <a:pPr algn="ctr"/>
            <a:r>
              <a:rPr lang="fr-FR" sz="1200" dirty="0">
                <a:solidFill>
                  <a:srgbClr val="336699"/>
                </a:solidFill>
                <a:latin typeface="Trebuchet MS" panose="020B0603020202020204" pitchFamily="34" charset="0"/>
              </a:rPr>
              <a:t>Prosopis </a:t>
            </a:r>
            <a:r>
              <a:rPr lang="fr-FR" sz="1200" dirty="0" err="1">
                <a:solidFill>
                  <a:srgbClr val="336699"/>
                </a:solidFill>
                <a:latin typeface="Trebuchet MS" panose="020B0603020202020204" pitchFamily="34" charset="0"/>
              </a:rPr>
              <a:t>covered</a:t>
            </a:r>
            <a:r>
              <a:rPr lang="fr-FR" sz="1200" dirty="0">
                <a:solidFill>
                  <a:srgbClr val="336699"/>
                </a:solidFill>
                <a:latin typeface="Trebuchet MS" panose="020B0603020202020204" pitchFamily="34" charset="0"/>
              </a:rPr>
              <a:t> </a:t>
            </a:r>
            <a:r>
              <a:rPr lang="fr-FR" sz="1200" dirty="0" err="1">
                <a:solidFill>
                  <a:srgbClr val="336699"/>
                </a:solidFill>
                <a:latin typeface="Trebuchet MS" panose="020B0603020202020204" pitchFamily="34" charset="0"/>
              </a:rPr>
              <a:t>Nossob</a:t>
            </a:r>
            <a:r>
              <a:rPr lang="fr-FR" sz="1200" dirty="0">
                <a:solidFill>
                  <a:srgbClr val="336699"/>
                </a:solidFill>
                <a:latin typeface="Trebuchet MS" panose="020B0603020202020204" pitchFamily="34" charset="0"/>
              </a:rPr>
              <a:t> River </a:t>
            </a:r>
            <a:r>
              <a:rPr lang="fr-FR" sz="1200" dirty="0" err="1">
                <a:solidFill>
                  <a:srgbClr val="336699"/>
                </a:solidFill>
                <a:latin typeface="Trebuchet MS" panose="020B0603020202020204" pitchFamily="34" charset="0"/>
              </a:rPr>
              <a:t>upstream</a:t>
            </a:r>
            <a:r>
              <a:rPr lang="fr-FR" sz="1200" dirty="0">
                <a:solidFill>
                  <a:srgbClr val="336699"/>
                </a:solidFill>
                <a:latin typeface="Trebuchet MS" panose="020B0603020202020204" pitchFamily="34" charset="0"/>
              </a:rPr>
              <a:t> of </a:t>
            </a:r>
            <a:r>
              <a:rPr lang="fr-FR" sz="1200" dirty="0" err="1">
                <a:solidFill>
                  <a:srgbClr val="336699"/>
                </a:solidFill>
                <a:latin typeface="Trebuchet MS" panose="020B0603020202020204" pitchFamily="34" charset="0"/>
              </a:rPr>
              <a:t>Leonardville</a:t>
            </a:r>
            <a:r>
              <a:rPr lang="fr-FR" sz="1200" dirty="0">
                <a:solidFill>
                  <a:srgbClr val="336699"/>
                </a:solidFill>
                <a:latin typeface="Trebuchet MS" panose="020B0603020202020204" pitchFamily="34" charset="0"/>
              </a:rPr>
              <a:t> (Namibia) </a:t>
            </a:r>
          </a:p>
        </p:txBody>
      </p:sp>
      <p:pic>
        <p:nvPicPr>
          <p:cNvPr id="13" name="Image 12"/>
          <p:cNvPicPr>
            <a:picLocks noChangeAspect="1"/>
          </p:cNvPicPr>
          <p:nvPr/>
        </p:nvPicPr>
        <p:blipFill>
          <a:blip r:embed="rId3"/>
          <a:stretch>
            <a:fillRect/>
          </a:stretch>
        </p:blipFill>
        <p:spPr>
          <a:xfrm>
            <a:off x="4234477" y="4702694"/>
            <a:ext cx="4608512" cy="1695879"/>
          </a:xfrm>
          <a:prstGeom prst="rect">
            <a:avLst/>
          </a:prstGeom>
        </p:spPr>
      </p:pic>
      <p:sp>
        <p:nvSpPr>
          <p:cNvPr id="14" name="Rectangle 13"/>
          <p:cNvSpPr/>
          <p:nvPr/>
        </p:nvSpPr>
        <p:spPr>
          <a:xfrm>
            <a:off x="5013103" y="6396334"/>
            <a:ext cx="3062761" cy="276999"/>
          </a:xfrm>
          <a:prstGeom prst="rect">
            <a:avLst/>
          </a:prstGeom>
        </p:spPr>
        <p:txBody>
          <a:bodyPr wrap="square">
            <a:spAutoFit/>
          </a:bodyPr>
          <a:lstStyle/>
          <a:p>
            <a:pPr algn="ctr"/>
            <a:r>
              <a:rPr lang="fr-FR" sz="1200" dirty="0" err="1" smtClean="0">
                <a:solidFill>
                  <a:srgbClr val="336699"/>
                </a:solidFill>
                <a:latin typeface="Trebuchet MS" panose="020B0603020202020204" pitchFamily="34" charset="0"/>
              </a:rPr>
              <a:t>Borehole</a:t>
            </a:r>
            <a:r>
              <a:rPr lang="fr-FR" sz="1200" dirty="0" smtClean="0">
                <a:solidFill>
                  <a:srgbClr val="336699"/>
                </a:solidFill>
                <a:latin typeface="Trebuchet MS" panose="020B0603020202020204" pitchFamily="34" charset="0"/>
              </a:rPr>
              <a:t> </a:t>
            </a:r>
            <a:r>
              <a:rPr lang="fr-FR" sz="1200" dirty="0" err="1" smtClean="0">
                <a:solidFill>
                  <a:srgbClr val="336699"/>
                </a:solidFill>
                <a:latin typeface="Trebuchet MS" panose="020B0603020202020204" pitchFamily="34" charset="0"/>
              </a:rPr>
              <a:t>leakage</a:t>
            </a:r>
            <a:r>
              <a:rPr lang="fr-FR" sz="1200" dirty="0" smtClean="0">
                <a:solidFill>
                  <a:srgbClr val="336699"/>
                </a:solidFill>
                <a:latin typeface="Trebuchet MS" panose="020B0603020202020204" pitchFamily="34" charset="0"/>
              </a:rPr>
              <a:t> </a:t>
            </a:r>
            <a:endParaRPr lang="fr-FR" sz="1200" dirty="0">
              <a:solidFill>
                <a:srgbClr val="336699"/>
              </a:solidFill>
              <a:latin typeface="Trebuchet MS" panose="020B0603020202020204" pitchFamily="34" charset="0"/>
            </a:endParaRPr>
          </a:p>
        </p:txBody>
      </p:sp>
    </p:spTree>
    <p:extLst>
      <p:ext uri="{BB962C8B-B14F-4D97-AF65-F5344CB8AC3E}">
        <p14:creationId xmlns:p14="http://schemas.microsoft.com/office/powerpoint/2010/main" val="1680319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8" name="ZoneTexte 7"/>
          <p:cNvSpPr txBox="1"/>
          <p:nvPr/>
        </p:nvSpPr>
        <p:spPr>
          <a:xfrm>
            <a:off x="188169" y="1517491"/>
            <a:ext cx="8640960" cy="2985433"/>
          </a:xfrm>
          <a:prstGeom prst="rect">
            <a:avLst/>
          </a:prstGeom>
          <a:noFill/>
        </p:spPr>
        <p:txBody>
          <a:bodyPr wrap="square" rtlCol="0">
            <a:spAutoFit/>
          </a:bodyPr>
          <a:lstStyle/>
          <a:p>
            <a:pPr marL="285750" indent="-285750">
              <a:buFont typeface="Wingdings" charset="2"/>
              <a:buChar char="Ø"/>
            </a:pPr>
            <a:r>
              <a:rPr lang="fr-FR" sz="2200" b="1" dirty="0" err="1" smtClean="0">
                <a:solidFill>
                  <a:srgbClr val="336699"/>
                </a:solidFill>
                <a:latin typeface="Trebuchet MS" charset="0"/>
                <a:ea typeface="Trebuchet MS" charset="0"/>
                <a:cs typeface="Trebuchet MS" charset="0"/>
              </a:rPr>
              <a:t>Measures</a:t>
            </a:r>
            <a:r>
              <a:rPr lang="fr-FR" sz="2200" b="1" dirty="0" smtClean="0">
                <a:solidFill>
                  <a:srgbClr val="336699"/>
                </a:solidFill>
                <a:latin typeface="Trebuchet MS" charset="0"/>
                <a:ea typeface="Trebuchet MS" charset="0"/>
                <a:cs typeface="Trebuchet MS" charset="0"/>
              </a:rPr>
              <a:t> to </a:t>
            </a:r>
            <a:r>
              <a:rPr lang="fr-FR" sz="2200" b="1" dirty="0" err="1" smtClean="0">
                <a:solidFill>
                  <a:srgbClr val="336699"/>
                </a:solidFill>
                <a:latin typeface="Trebuchet MS" charset="0"/>
                <a:ea typeface="Trebuchet MS" charset="0"/>
                <a:cs typeface="Trebuchet MS" charset="0"/>
              </a:rPr>
              <a:t>cope</a:t>
            </a:r>
            <a:r>
              <a:rPr lang="fr-FR" sz="2200" b="1" dirty="0" smtClean="0">
                <a:solidFill>
                  <a:srgbClr val="336699"/>
                </a:solidFill>
                <a:latin typeface="Trebuchet MS" charset="0"/>
                <a:ea typeface="Trebuchet MS" charset="0"/>
                <a:cs typeface="Trebuchet MS" charset="0"/>
              </a:rPr>
              <a:t> </a:t>
            </a:r>
            <a:r>
              <a:rPr lang="fr-FR" sz="2200" b="1" dirty="0" err="1" smtClean="0">
                <a:solidFill>
                  <a:srgbClr val="336699"/>
                </a:solidFill>
                <a:latin typeface="Trebuchet MS" charset="0"/>
                <a:ea typeface="Trebuchet MS" charset="0"/>
                <a:cs typeface="Trebuchet MS" charset="0"/>
              </a:rPr>
              <a:t>with</a:t>
            </a:r>
            <a:r>
              <a:rPr lang="fr-FR" sz="2200" b="1" dirty="0" smtClean="0">
                <a:solidFill>
                  <a:srgbClr val="336699"/>
                </a:solidFill>
                <a:latin typeface="Trebuchet MS" charset="0"/>
                <a:ea typeface="Trebuchet MS" charset="0"/>
                <a:cs typeface="Trebuchet MS" charset="0"/>
              </a:rPr>
              <a:t> </a:t>
            </a:r>
            <a:r>
              <a:rPr lang="fr-FR" sz="2200" b="1" dirty="0" err="1" smtClean="0">
                <a:solidFill>
                  <a:srgbClr val="336699"/>
                </a:solidFill>
                <a:latin typeface="Trebuchet MS" charset="0"/>
                <a:ea typeface="Trebuchet MS" charset="0"/>
                <a:cs typeface="Trebuchet MS" charset="0"/>
              </a:rPr>
              <a:t>uncertainties</a:t>
            </a:r>
            <a:r>
              <a:rPr lang="fr-FR" sz="2200" b="1" dirty="0" smtClean="0">
                <a:solidFill>
                  <a:srgbClr val="336699"/>
                </a:solidFill>
                <a:latin typeface="Trebuchet MS" charset="0"/>
                <a:ea typeface="Trebuchet MS" charset="0"/>
                <a:cs typeface="Trebuchet MS" charset="0"/>
              </a:rPr>
              <a:t> </a:t>
            </a:r>
            <a:r>
              <a:rPr lang="fr-FR" sz="2200" b="1" dirty="0">
                <a:solidFill>
                  <a:srgbClr val="336699"/>
                </a:solidFill>
                <a:latin typeface="Trebuchet MS" charset="0"/>
                <a:ea typeface="Trebuchet MS" charset="0"/>
                <a:cs typeface="Trebuchet MS" charset="0"/>
              </a:rPr>
              <a:t>on the </a:t>
            </a:r>
            <a:r>
              <a:rPr lang="fr-FR" sz="2200" b="1" dirty="0" err="1">
                <a:solidFill>
                  <a:srgbClr val="336699"/>
                </a:solidFill>
                <a:latin typeface="Trebuchet MS" charset="0"/>
                <a:ea typeface="Trebuchet MS" charset="0"/>
                <a:cs typeface="Trebuchet MS" charset="0"/>
              </a:rPr>
              <a:t>properties</a:t>
            </a:r>
            <a:r>
              <a:rPr lang="fr-FR" sz="2200" b="1" dirty="0">
                <a:solidFill>
                  <a:srgbClr val="336699"/>
                </a:solidFill>
                <a:latin typeface="Trebuchet MS" charset="0"/>
                <a:ea typeface="Trebuchet MS" charset="0"/>
                <a:cs typeface="Trebuchet MS" charset="0"/>
              </a:rPr>
              <a:t> and </a:t>
            </a:r>
            <a:r>
              <a:rPr lang="fr-FR" sz="2200" b="1" dirty="0" err="1">
                <a:solidFill>
                  <a:srgbClr val="336699"/>
                </a:solidFill>
                <a:latin typeface="Trebuchet MS" charset="0"/>
                <a:ea typeface="Trebuchet MS" charset="0"/>
                <a:cs typeface="Trebuchet MS" charset="0"/>
              </a:rPr>
              <a:t>present</a:t>
            </a:r>
            <a:r>
              <a:rPr lang="fr-FR" sz="2200" b="1" dirty="0">
                <a:solidFill>
                  <a:srgbClr val="336699"/>
                </a:solidFill>
                <a:latin typeface="Trebuchet MS" charset="0"/>
                <a:ea typeface="Trebuchet MS" charset="0"/>
                <a:cs typeface="Trebuchet MS" charset="0"/>
              </a:rPr>
              <a:t> state of the </a:t>
            </a:r>
            <a:r>
              <a:rPr lang="fr-FR" sz="2200" b="1" dirty="0" err="1">
                <a:solidFill>
                  <a:srgbClr val="336699"/>
                </a:solidFill>
                <a:latin typeface="Trebuchet MS" charset="0"/>
                <a:ea typeface="Trebuchet MS" charset="0"/>
                <a:cs typeface="Trebuchet MS" charset="0"/>
              </a:rPr>
              <a:t>aquifer</a:t>
            </a:r>
            <a:r>
              <a:rPr lang="fr-FR" sz="2200" b="1" dirty="0">
                <a:solidFill>
                  <a:srgbClr val="336699"/>
                </a:solidFill>
                <a:latin typeface="Trebuchet MS" charset="0"/>
                <a:ea typeface="Trebuchet MS" charset="0"/>
                <a:cs typeface="Trebuchet MS" charset="0"/>
              </a:rPr>
              <a:t> system, in </a:t>
            </a:r>
            <a:r>
              <a:rPr lang="fr-FR" sz="2200" b="1" dirty="0" err="1">
                <a:solidFill>
                  <a:srgbClr val="336699"/>
                </a:solidFill>
                <a:latin typeface="Trebuchet MS" charset="0"/>
                <a:ea typeface="Trebuchet MS" charset="0"/>
                <a:cs typeface="Trebuchet MS" charset="0"/>
              </a:rPr>
              <a:t>particular</a:t>
            </a:r>
            <a:r>
              <a:rPr lang="fr-FR" sz="2200" b="1" dirty="0">
                <a:solidFill>
                  <a:srgbClr val="336699"/>
                </a:solidFill>
                <a:latin typeface="Trebuchet MS" charset="0"/>
                <a:ea typeface="Trebuchet MS" charset="0"/>
                <a:cs typeface="Trebuchet MS" charset="0"/>
              </a:rPr>
              <a:t> on how </a:t>
            </a:r>
            <a:r>
              <a:rPr lang="fr-FR" sz="2200" b="1" dirty="0" err="1">
                <a:solidFill>
                  <a:srgbClr val="336699"/>
                </a:solidFill>
                <a:latin typeface="Trebuchet MS" charset="0"/>
                <a:ea typeface="Trebuchet MS" charset="0"/>
                <a:cs typeface="Trebuchet MS" charset="0"/>
              </a:rPr>
              <a:t>it</a:t>
            </a:r>
            <a:r>
              <a:rPr lang="fr-FR" sz="2200" b="1" dirty="0">
                <a:solidFill>
                  <a:srgbClr val="336699"/>
                </a:solidFill>
                <a:latin typeface="Trebuchet MS" charset="0"/>
                <a:ea typeface="Trebuchet MS" charset="0"/>
                <a:cs typeface="Trebuchet MS" charset="0"/>
              </a:rPr>
              <a:t> </a:t>
            </a:r>
            <a:r>
              <a:rPr lang="fr-FR" sz="2200" b="1" dirty="0" err="1">
                <a:solidFill>
                  <a:srgbClr val="336699"/>
                </a:solidFill>
                <a:latin typeface="Trebuchet MS" charset="0"/>
                <a:ea typeface="Trebuchet MS" charset="0"/>
                <a:cs typeface="Trebuchet MS" charset="0"/>
              </a:rPr>
              <a:t>behaves</a:t>
            </a:r>
            <a:r>
              <a:rPr lang="fr-FR" sz="2200" b="1" dirty="0">
                <a:solidFill>
                  <a:srgbClr val="336699"/>
                </a:solidFill>
                <a:latin typeface="Trebuchet MS" charset="0"/>
                <a:ea typeface="Trebuchet MS" charset="0"/>
                <a:cs typeface="Trebuchet MS" charset="0"/>
              </a:rPr>
              <a:t> over time, in </a:t>
            </a:r>
            <a:r>
              <a:rPr lang="fr-FR" sz="2200" b="1" dirty="0" err="1">
                <a:solidFill>
                  <a:srgbClr val="336699"/>
                </a:solidFill>
                <a:latin typeface="Trebuchet MS" charset="0"/>
                <a:ea typeface="Trebuchet MS" charset="0"/>
                <a:cs typeface="Trebuchet MS" charset="0"/>
              </a:rPr>
              <a:t>response</a:t>
            </a:r>
            <a:r>
              <a:rPr lang="fr-FR" sz="2200" b="1" dirty="0">
                <a:solidFill>
                  <a:srgbClr val="336699"/>
                </a:solidFill>
                <a:latin typeface="Trebuchet MS" charset="0"/>
                <a:ea typeface="Trebuchet MS" charset="0"/>
                <a:cs typeface="Trebuchet MS" charset="0"/>
              </a:rPr>
              <a:t> to abstractions and </a:t>
            </a:r>
            <a:r>
              <a:rPr lang="fr-FR" sz="2200" b="1" dirty="0" err="1">
                <a:solidFill>
                  <a:srgbClr val="336699"/>
                </a:solidFill>
                <a:latin typeface="Trebuchet MS" charset="0"/>
                <a:ea typeface="Trebuchet MS" charset="0"/>
                <a:cs typeface="Trebuchet MS" charset="0"/>
              </a:rPr>
              <a:t>climatic</a:t>
            </a:r>
            <a:r>
              <a:rPr lang="fr-FR" sz="2200" b="1" dirty="0">
                <a:solidFill>
                  <a:srgbClr val="336699"/>
                </a:solidFill>
                <a:latin typeface="Trebuchet MS" charset="0"/>
                <a:ea typeface="Trebuchet MS" charset="0"/>
                <a:cs typeface="Trebuchet MS" charset="0"/>
              </a:rPr>
              <a:t> </a:t>
            </a:r>
            <a:r>
              <a:rPr lang="fr-FR" sz="2200" b="1" dirty="0" smtClean="0">
                <a:solidFill>
                  <a:srgbClr val="336699"/>
                </a:solidFill>
                <a:latin typeface="Trebuchet MS" charset="0"/>
                <a:ea typeface="Trebuchet MS" charset="0"/>
                <a:cs typeface="Trebuchet MS" charset="0"/>
              </a:rPr>
              <a:t>variation: </a:t>
            </a:r>
          </a:p>
          <a:p>
            <a:pPr marL="742927" lvl="1" indent="-285750">
              <a:buFontTx/>
              <a:buChar char="-"/>
            </a:pPr>
            <a:r>
              <a:rPr lang="fr-FR" sz="2000" b="1" i="1" dirty="0" err="1" smtClean="0">
                <a:solidFill>
                  <a:srgbClr val="FF9300"/>
                </a:solidFill>
                <a:latin typeface="Trebuchet MS" charset="0"/>
                <a:ea typeface="Trebuchet MS" charset="0"/>
                <a:cs typeface="Trebuchet MS" charset="0"/>
              </a:rPr>
              <a:t>Implementing</a:t>
            </a:r>
            <a:r>
              <a:rPr lang="fr-FR" sz="2000" b="1" i="1" dirty="0" smtClean="0">
                <a:solidFill>
                  <a:srgbClr val="FF9300"/>
                </a:solidFill>
                <a:latin typeface="Trebuchet MS" charset="0"/>
                <a:ea typeface="Trebuchet MS" charset="0"/>
                <a:cs typeface="Trebuchet MS" charset="0"/>
              </a:rPr>
              <a:t> </a:t>
            </a:r>
            <a:r>
              <a:rPr lang="fr-FR" sz="2000" b="1" i="1" dirty="0">
                <a:solidFill>
                  <a:srgbClr val="FF9300"/>
                </a:solidFill>
                <a:latin typeface="Trebuchet MS" charset="0"/>
                <a:ea typeface="Trebuchet MS" charset="0"/>
                <a:cs typeface="Trebuchet MS" charset="0"/>
              </a:rPr>
              <a:t>a monitoring system </a:t>
            </a:r>
            <a:r>
              <a:rPr lang="fr-FR" sz="2000" i="1" dirty="0">
                <a:solidFill>
                  <a:srgbClr val="336699"/>
                </a:solidFill>
                <a:latin typeface="Trebuchet MS" charset="0"/>
                <a:ea typeface="Trebuchet MS" charset="0"/>
                <a:cs typeface="Trebuchet MS" charset="0"/>
              </a:rPr>
              <a:t>(</a:t>
            </a:r>
            <a:r>
              <a:rPr lang="fr-FR" sz="2000" i="1" dirty="0" err="1">
                <a:solidFill>
                  <a:srgbClr val="336699"/>
                </a:solidFill>
                <a:latin typeface="Trebuchet MS" charset="0"/>
                <a:ea typeface="Trebuchet MS" charset="0"/>
                <a:cs typeface="Trebuchet MS" charset="0"/>
              </a:rPr>
              <a:t>groundwater</a:t>
            </a:r>
            <a:r>
              <a:rPr lang="fr-FR" sz="2000" i="1" dirty="0">
                <a:solidFill>
                  <a:srgbClr val="336699"/>
                </a:solidFill>
                <a:latin typeface="Trebuchet MS" charset="0"/>
                <a:ea typeface="Trebuchet MS" charset="0"/>
                <a:cs typeface="Trebuchet MS" charset="0"/>
              </a:rPr>
              <a:t> </a:t>
            </a:r>
            <a:r>
              <a:rPr lang="fr-FR" sz="2000" i="1" dirty="0" err="1">
                <a:solidFill>
                  <a:srgbClr val="336699"/>
                </a:solidFill>
                <a:latin typeface="Trebuchet MS" charset="0"/>
                <a:ea typeface="Trebuchet MS" charset="0"/>
                <a:cs typeface="Trebuchet MS" charset="0"/>
              </a:rPr>
              <a:t>levels</a:t>
            </a:r>
            <a:r>
              <a:rPr lang="fr-FR" sz="2000" i="1" dirty="0">
                <a:solidFill>
                  <a:srgbClr val="336699"/>
                </a:solidFill>
                <a:latin typeface="Trebuchet MS" charset="0"/>
                <a:ea typeface="Trebuchet MS" charset="0"/>
                <a:cs typeface="Trebuchet MS" charset="0"/>
              </a:rPr>
              <a:t> and </a:t>
            </a:r>
            <a:r>
              <a:rPr lang="fr-FR" sz="2000" i="1" dirty="0" err="1">
                <a:solidFill>
                  <a:srgbClr val="336699"/>
                </a:solidFill>
                <a:latin typeface="Trebuchet MS" charset="0"/>
                <a:ea typeface="Trebuchet MS" charset="0"/>
                <a:cs typeface="Trebuchet MS" charset="0"/>
              </a:rPr>
              <a:t>groundwater</a:t>
            </a:r>
            <a:r>
              <a:rPr lang="fr-FR" sz="2000" i="1" dirty="0">
                <a:solidFill>
                  <a:srgbClr val="336699"/>
                </a:solidFill>
                <a:latin typeface="Trebuchet MS" charset="0"/>
                <a:ea typeface="Trebuchet MS" charset="0"/>
                <a:cs typeface="Trebuchet MS" charset="0"/>
              </a:rPr>
              <a:t> abstraction) </a:t>
            </a:r>
            <a:r>
              <a:rPr lang="fr-FR" sz="2000" i="1" dirty="0" err="1">
                <a:solidFill>
                  <a:srgbClr val="336699"/>
                </a:solidFill>
                <a:latin typeface="Trebuchet MS" charset="0"/>
                <a:ea typeface="Trebuchet MS" charset="0"/>
                <a:cs typeface="Trebuchet MS" charset="0"/>
              </a:rPr>
              <a:t>is</a:t>
            </a:r>
            <a:r>
              <a:rPr lang="fr-FR" sz="2000" i="1" dirty="0">
                <a:solidFill>
                  <a:srgbClr val="336699"/>
                </a:solidFill>
                <a:latin typeface="Trebuchet MS" charset="0"/>
                <a:ea typeface="Trebuchet MS" charset="0"/>
                <a:cs typeface="Trebuchet MS" charset="0"/>
              </a:rPr>
              <a:t> a </a:t>
            </a:r>
            <a:r>
              <a:rPr lang="fr-FR" sz="2000" i="1" dirty="0" err="1">
                <a:solidFill>
                  <a:srgbClr val="336699"/>
                </a:solidFill>
                <a:latin typeface="Trebuchet MS" charset="0"/>
                <a:ea typeface="Trebuchet MS" charset="0"/>
                <a:cs typeface="Trebuchet MS" charset="0"/>
              </a:rPr>
              <a:t>priority</a:t>
            </a:r>
            <a:r>
              <a:rPr lang="fr-FR" sz="2000" i="1" dirty="0">
                <a:solidFill>
                  <a:srgbClr val="336699"/>
                </a:solidFill>
                <a:latin typeface="Trebuchet MS" charset="0"/>
                <a:ea typeface="Trebuchet MS" charset="0"/>
                <a:cs typeface="Trebuchet MS" charset="0"/>
              </a:rPr>
              <a:t>. </a:t>
            </a:r>
          </a:p>
          <a:p>
            <a:pPr marL="742927" lvl="1" indent="-285750">
              <a:buFontTx/>
              <a:buChar char="-"/>
            </a:pPr>
            <a:r>
              <a:rPr lang="fr-FR" sz="2000" b="1" i="1" dirty="0" err="1" smtClean="0">
                <a:solidFill>
                  <a:srgbClr val="FF9300"/>
                </a:solidFill>
                <a:latin typeface="Trebuchet MS" charset="0"/>
                <a:ea typeface="Trebuchet MS" charset="0"/>
                <a:cs typeface="Trebuchet MS" charset="0"/>
              </a:rPr>
              <a:t>Numerical</a:t>
            </a:r>
            <a:r>
              <a:rPr lang="fr-FR" sz="2000" b="1" i="1" dirty="0" smtClean="0">
                <a:solidFill>
                  <a:srgbClr val="FF9300"/>
                </a:solidFill>
                <a:latin typeface="Trebuchet MS" charset="0"/>
                <a:ea typeface="Trebuchet MS" charset="0"/>
                <a:cs typeface="Trebuchet MS" charset="0"/>
              </a:rPr>
              <a:t> </a:t>
            </a:r>
            <a:r>
              <a:rPr lang="fr-FR" sz="2000" b="1" i="1" dirty="0">
                <a:solidFill>
                  <a:srgbClr val="FF9300"/>
                </a:solidFill>
                <a:latin typeface="Trebuchet MS" charset="0"/>
                <a:ea typeface="Trebuchet MS" charset="0"/>
                <a:cs typeface="Trebuchet MS" charset="0"/>
              </a:rPr>
              <a:t>simulation model of the STAS </a:t>
            </a:r>
            <a:r>
              <a:rPr lang="fr-FR" sz="2000" i="1" dirty="0" err="1">
                <a:solidFill>
                  <a:srgbClr val="336699"/>
                </a:solidFill>
                <a:latin typeface="Trebuchet MS" charset="0"/>
                <a:ea typeface="Trebuchet MS" charset="0"/>
                <a:cs typeface="Trebuchet MS" charset="0"/>
              </a:rPr>
              <a:t>will</a:t>
            </a:r>
            <a:r>
              <a:rPr lang="fr-FR" sz="2000" i="1" dirty="0">
                <a:solidFill>
                  <a:srgbClr val="336699"/>
                </a:solidFill>
                <a:latin typeface="Trebuchet MS" charset="0"/>
                <a:ea typeface="Trebuchet MS" charset="0"/>
                <a:cs typeface="Trebuchet MS" charset="0"/>
              </a:rPr>
              <a:t> </a:t>
            </a:r>
            <a:r>
              <a:rPr lang="fr-FR" sz="2000" i="1" dirty="0" err="1">
                <a:solidFill>
                  <a:srgbClr val="336699"/>
                </a:solidFill>
                <a:latin typeface="Trebuchet MS" charset="0"/>
                <a:ea typeface="Trebuchet MS" charset="0"/>
                <a:cs typeface="Trebuchet MS" charset="0"/>
              </a:rPr>
              <a:t>prove</a:t>
            </a:r>
            <a:r>
              <a:rPr lang="fr-FR" sz="2000" i="1" dirty="0">
                <a:solidFill>
                  <a:srgbClr val="336699"/>
                </a:solidFill>
                <a:latin typeface="Trebuchet MS" charset="0"/>
                <a:ea typeface="Trebuchet MS" charset="0"/>
                <a:cs typeface="Trebuchet MS" charset="0"/>
              </a:rPr>
              <a:t> to </a:t>
            </a:r>
            <a:r>
              <a:rPr lang="fr-FR" sz="2000" i="1" dirty="0" err="1">
                <a:solidFill>
                  <a:srgbClr val="336699"/>
                </a:solidFill>
                <a:latin typeface="Trebuchet MS" charset="0"/>
                <a:ea typeface="Trebuchet MS" charset="0"/>
                <a:cs typeface="Trebuchet MS" charset="0"/>
              </a:rPr>
              <a:t>be</a:t>
            </a:r>
            <a:r>
              <a:rPr lang="fr-FR" sz="2000" i="1" dirty="0">
                <a:solidFill>
                  <a:srgbClr val="336699"/>
                </a:solidFill>
                <a:latin typeface="Trebuchet MS" charset="0"/>
                <a:ea typeface="Trebuchet MS" charset="0"/>
                <a:cs typeface="Trebuchet MS" charset="0"/>
              </a:rPr>
              <a:t> </a:t>
            </a:r>
            <a:r>
              <a:rPr lang="fr-FR" sz="2000" i="1" dirty="0" err="1">
                <a:solidFill>
                  <a:srgbClr val="336699"/>
                </a:solidFill>
                <a:latin typeface="Trebuchet MS" charset="0"/>
                <a:ea typeface="Trebuchet MS" charset="0"/>
                <a:cs typeface="Trebuchet MS" charset="0"/>
              </a:rPr>
              <a:t>indispensible</a:t>
            </a:r>
            <a:r>
              <a:rPr lang="fr-FR" sz="2000" i="1" dirty="0">
                <a:solidFill>
                  <a:srgbClr val="336699"/>
                </a:solidFill>
                <a:latin typeface="Trebuchet MS" charset="0"/>
                <a:ea typeface="Trebuchet MS" charset="0"/>
                <a:cs typeface="Trebuchet MS" charset="0"/>
              </a:rPr>
              <a:t> to </a:t>
            </a:r>
            <a:r>
              <a:rPr lang="fr-FR" sz="2000" i="1" dirty="0" err="1">
                <a:solidFill>
                  <a:srgbClr val="336699"/>
                </a:solidFill>
                <a:latin typeface="Trebuchet MS" charset="0"/>
                <a:ea typeface="Trebuchet MS" charset="0"/>
                <a:cs typeface="Trebuchet MS" charset="0"/>
              </a:rPr>
              <a:t>enable</a:t>
            </a:r>
            <a:r>
              <a:rPr lang="fr-FR" sz="2000" i="1" dirty="0">
                <a:solidFill>
                  <a:srgbClr val="336699"/>
                </a:solidFill>
                <a:latin typeface="Trebuchet MS" charset="0"/>
                <a:ea typeface="Trebuchet MS" charset="0"/>
                <a:cs typeface="Trebuchet MS" charset="0"/>
              </a:rPr>
              <a:t> </a:t>
            </a:r>
            <a:r>
              <a:rPr lang="fr-FR" sz="2000" i="1" dirty="0" err="1">
                <a:solidFill>
                  <a:srgbClr val="336699"/>
                </a:solidFill>
                <a:latin typeface="Trebuchet MS" charset="0"/>
                <a:ea typeface="Trebuchet MS" charset="0"/>
                <a:cs typeface="Trebuchet MS" charset="0"/>
              </a:rPr>
              <a:t>informed</a:t>
            </a:r>
            <a:r>
              <a:rPr lang="fr-FR" sz="2000" i="1" dirty="0">
                <a:solidFill>
                  <a:srgbClr val="336699"/>
                </a:solidFill>
                <a:latin typeface="Trebuchet MS" charset="0"/>
                <a:ea typeface="Trebuchet MS" charset="0"/>
                <a:cs typeface="Trebuchet MS" charset="0"/>
              </a:rPr>
              <a:t> </a:t>
            </a:r>
            <a:r>
              <a:rPr lang="fr-FR" sz="2000" i="1" dirty="0" err="1">
                <a:solidFill>
                  <a:srgbClr val="336699"/>
                </a:solidFill>
                <a:latin typeface="Trebuchet MS" charset="0"/>
                <a:ea typeface="Trebuchet MS" charset="0"/>
                <a:cs typeface="Trebuchet MS" charset="0"/>
              </a:rPr>
              <a:t>decisions</a:t>
            </a:r>
            <a:r>
              <a:rPr lang="fr-FR" sz="2000" i="1" dirty="0">
                <a:solidFill>
                  <a:srgbClr val="336699"/>
                </a:solidFill>
                <a:latin typeface="Trebuchet MS" charset="0"/>
                <a:ea typeface="Trebuchet MS" charset="0"/>
                <a:cs typeface="Trebuchet MS" charset="0"/>
              </a:rPr>
              <a:t> on </a:t>
            </a:r>
            <a:r>
              <a:rPr lang="fr-FR" sz="2000" i="1" dirty="0" err="1">
                <a:solidFill>
                  <a:srgbClr val="336699"/>
                </a:solidFill>
                <a:latin typeface="Trebuchet MS" charset="0"/>
                <a:ea typeface="Trebuchet MS" charset="0"/>
                <a:cs typeface="Trebuchet MS" charset="0"/>
              </a:rPr>
              <a:t>sustainable</a:t>
            </a:r>
            <a:r>
              <a:rPr lang="fr-FR" sz="2000" i="1" dirty="0">
                <a:solidFill>
                  <a:srgbClr val="336699"/>
                </a:solidFill>
                <a:latin typeface="Trebuchet MS" charset="0"/>
                <a:ea typeface="Trebuchet MS" charset="0"/>
                <a:cs typeface="Trebuchet MS" charset="0"/>
              </a:rPr>
              <a:t> management of the </a:t>
            </a:r>
            <a:r>
              <a:rPr lang="fr-FR" sz="2000" i="1" dirty="0" err="1">
                <a:solidFill>
                  <a:srgbClr val="336699"/>
                </a:solidFill>
                <a:latin typeface="Trebuchet MS" charset="0"/>
                <a:ea typeface="Trebuchet MS" charset="0"/>
                <a:cs typeface="Trebuchet MS" charset="0"/>
              </a:rPr>
              <a:t>area’s</a:t>
            </a:r>
            <a:r>
              <a:rPr lang="fr-FR" sz="2000" i="1" dirty="0">
                <a:solidFill>
                  <a:srgbClr val="336699"/>
                </a:solidFill>
                <a:latin typeface="Trebuchet MS" charset="0"/>
                <a:ea typeface="Trebuchet MS" charset="0"/>
                <a:cs typeface="Trebuchet MS" charset="0"/>
              </a:rPr>
              <a:t> </a:t>
            </a:r>
            <a:r>
              <a:rPr lang="fr-FR" sz="2000" i="1" dirty="0" err="1">
                <a:solidFill>
                  <a:srgbClr val="336699"/>
                </a:solidFill>
                <a:latin typeface="Trebuchet MS" charset="0"/>
                <a:ea typeface="Trebuchet MS" charset="0"/>
                <a:cs typeface="Trebuchet MS" charset="0"/>
              </a:rPr>
              <a:t>groundwater</a:t>
            </a:r>
            <a:r>
              <a:rPr lang="fr-FR" sz="2000" i="1" dirty="0">
                <a:solidFill>
                  <a:srgbClr val="336699"/>
                </a:solidFill>
                <a:latin typeface="Trebuchet MS" charset="0"/>
                <a:ea typeface="Trebuchet MS" charset="0"/>
                <a:cs typeface="Trebuchet MS" charset="0"/>
              </a:rPr>
              <a:t> </a:t>
            </a:r>
            <a:r>
              <a:rPr lang="fr-FR" sz="2000" i="1" dirty="0" err="1">
                <a:solidFill>
                  <a:srgbClr val="336699"/>
                </a:solidFill>
                <a:latin typeface="Trebuchet MS" charset="0"/>
                <a:ea typeface="Trebuchet MS" charset="0"/>
                <a:cs typeface="Trebuchet MS" charset="0"/>
              </a:rPr>
              <a:t>resources</a:t>
            </a:r>
            <a:r>
              <a:rPr lang="fr-FR" sz="2000" i="1" dirty="0">
                <a:solidFill>
                  <a:srgbClr val="336699"/>
                </a:solidFill>
                <a:latin typeface="Trebuchet MS" charset="0"/>
                <a:ea typeface="Trebuchet MS" charset="0"/>
                <a:cs typeface="Trebuchet MS" charset="0"/>
              </a:rPr>
              <a:t> to </a:t>
            </a:r>
            <a:r>
              <a:rPr lang="fr-FR" sz="2000" i="1" dirty="0" err="1">
                <a:solidFill>
                  <a:srgbClr val="336699"/>
                </a:solidFill>
                <a:latin typeface="Trebuchet MS" charset="0"/>
                <a:ea typeface="Trebuchet MS" charset="0"/>
                <a:cs typeface="Trebuchet MS" charset="0"/>
              </a:rPr>
              <a:t>be</a:t>
            </a:r>
            <a:r>
              <a:rPr lang="fr-FR" sz="2000" i="1" dirty="0">
                <a:solidFill>
                  <a:srgbClr val="336699"/>
                </a:solidFill>
                <a:latin typeface="Trebuchet MS" charset="0"/>
                <a:ea typeface="Trebuchet MS" charset="0"/>
                <a:cs typeface="Trebuchet MS" charset="0"/>
              </a:rPr>
              <a:t> made. </a:t>
            </a:r>
            <a:endParaRPr lang="fr-FR" sz="2000" i="1" dirty="0" smtClean="0">
              <a:solidFill>
                <a:srgbClr val="336699"/>
              </a:solidFill>
              <a:latin typeface="Trebuchet MS" charset="0"/>
              <a:ea typeface="Trebuchet MS" charset="0"/>
              <a:cs typeface="Trebuchet MS" charset="0"/>
            </a:endParaRPr>
          </a:p>
        </p:txBody>
      </p:sp>
      <p:sp>
        <p:nvSpPr>
          <p:cNvPr id="13" name="Title 3"/>
          <p:cNvSpPr txBox="1">
            <a:spLocks/>
          </p:cNvSpPr>
          <p:nvPr/>
        </p:nvSpPr>
        <p:spPr bwMode="auto">
          <a:xfrm>
            <a:off x="188169" y="87687"/>
            <a:ext cx="8668518" cy="47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2200" b="1" kern="0" dirty="0" smtClean="0">
                <a:solidFill>
                  <a:srgbClr val="336699"/>
                </a:solidFill>
                <a:latin typeface="Trebuchet MS Bold" charset="0"/>
                <a:sym typeface="Trebuchet MS Bold" charset="0"/>
              </a:rPr>
              <a:t>Key findings and recommendations – Hydrogeology and S&amp;E</a:t>
            </a:r>
            <a:endParaRPr lang="en-GB" sz="2200" kern="0" dirty="0">
              <a:solidFill>
                <a:srgbClr val="336699"/>
              </a:solidFill>
            </a:endParaRPr>
          </a:p>
        </p:txBody>
      </p:sp>
    </p:spTree>
    <p:extLst>
      <p:ext uri="{BB962C8B-B14F-4D97-AF65-F5344CB8AC3E}">
        <p14:creationId xmlns:p14="http://schemas.microsoft.com/office/powerpoint/2010/main" val="2136556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8" name="ZoneTexte 7"/>
          <p:cNvSpPr txBox="1"/>
          <p:nvPr/>
        </p:nvSpPr>
        <p:spPr>
          <a:xfrm>
            <a:off x="107504" y="1105043"/>
            <a:ext cx="8640960" cy="5570756"/>
          </a:xfrm>
          <a:prstGeom prst="rect">
            <a:avLst/>
          </a:prstGeom>
          <a:noFill/>
        </p:spPr>
        <p:txBody>
          <a:bodyPr wrap="square" rtlCol="0">
            <a:spAutoFit/>
          </a:bodyPr>
          <a:lstStyle/>
          <a:p>
            <a:endParaRPr lang="fr-FR" sz="1600" dirty="0"/>
          </a:p>
          <a:p>
            <a:pPr marL="342900" indent="-342900" algn="just">
              <a:buFont typeface="Wingdings" charset="2"/>
              <a:buChar char="Ø"/>
            </a:pPr>
            <a:r>
              <a:rPr lang="fr-FR" sz="2200" i="1" dirty="0" smtClean="0">
                <a:solidFill>
                  <a:srgbClr val="336699"/>
                </a:solidFill>
                <a:latin typeface="Trebuchet MS" charset="0"/>
                <a:ea typeface="Trebuchet MS" charset="0"/>
                <a:cs typeface="Trebuchet MS" charset="0"/>
              </a:rPr>
              <a:t>A </a:t>
            </a:r>
            <a:r>
              <a:rPr lang="fr-FR" sz="2200" i="1" dirty="0" err="1">
                <a:solidFill>
                  <a:srgbClr val="336699"/>
                </a:solidFill>
                <a:latin typeface="Trebuchet MS" charset="0"/>
                <a:ea typeface="Trebuchet MS" charset="0"/>
                <a:cs typeface="Trebuchet MS" charset="0"/>
              </a:rPr>
              <a:t>domestic</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policy</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legal</a:t>
            </a:r>
            <a:r>
              <a:rPr lang="fr-FR" sz="2200" i="1" dirty="0">
                <a:solidFill>
                  <a:srgbClr val="336699"/>
                </a:solidFill>
                <a:latin typeface="Trebuchet MS" charset="0"/>
                <a:ea typeface="Trebuchet MS" charset="0"/>
                <a:cs typeface="Trebuchet MS" charset="0"/>
              </a:rPr>
              <a:t> and </a:t>
            </a:r>
            <a:r>
              <a:rPr lang="fr-FR" sz="2200" i="1" dirty="0" err="1">
                <a:solidFill>
                  <a:srgbClr val="336699"/>
                </a:solidFill>
                <a:latin typeface="Trebuchet MS" charset="0"/>
                <a:ea typeface="Trebuchet MS" charset="0"/>
                <a:cs typeface="Trebuchet MS" charset="0"/>
              </a:rPr>
              <a:t>institutional</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framework</a:t>
            </a:r>
            <a:r>
              <a:rPr lang="fr-FR" sz="2200" i="1" dirty="0">
                <a:solidFill>
                  <a:srgbClr val="336699"/>
                </a:solidFill>
                <a:latin typeface="Trebuchet MS" charset="0"/>
                <a:ea typeface="Trebuchet MS" charset="0"/>
                <a:cs typeface="Trebuchet MS" charset="0"/>
              </a:rPr>
              <a:t> for </a:t>
            </a:r>
            <a:r>
              <a:rPr lang="fr-FR" sz="2200" i="1" dirty="0" err="1">
                <a:solidFill>
                  <a:srgbClr val="336699"/>
                </a:solidFill>
                <a:latin typeface="Trebuchet MS" charset="0"/>
                <a:ea typeface="Trebuchet MS" charset="0"/>
                <a:cs typeface="Trebuchet MS" charset="0"/>
              </a:rPr>
              <a:t>groundwater</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is</a:t>
            </a:r>
            <a:r>
              <a:rPr lang="fr-FR" sz="2200" i="1" dirty="0">
                <a:solidFill>
                  <a:srgbClr val="336699"/>
                </a:solidFill>
                <a:latin typeface="Trebuchet MS" charset="0"/>
                <a:ea typeface="Trebuchet MS" charset="0"/>
                <a:cs typeface="Trebuchet MS" charset="0"/>
              </a:rPr>
              <a:t> in place in all the </a:t>
            </a:r>
            <a:r>
              <a:rPr lang="fr-FR" sz="2200" i="1" dirty="0" err="1">
                <a:solidFill>
                  <a:srgbClr val="336699"/>
                </a:solidFill>
                <a:latin typeface="Trebuchet MS" charset="0"/>
                <a:ea typeface="Trebuchet MS" charset="0"/>
                <a:cs typeface="Trebuchet MS" charset="0"/>
              </a:rPr>
              <a:t>three</a:t>
            </a:r>
            <a:r>
              <a:rPr lang="fr-FR" sz="2200" i="1" dirty="0">
                <a:solidFill>
                  <a:srgbClr val="336699"/>
                </a:solidFill>
                <a:latin typeface="Trebuchet MS" charset="0"/>
                <a:ea typeface="Trebuchet MS" charset="0"/>
                <a:cs typeface="Trebuchet MS" charset="0"/>
              </a:rPr>
              <a:t> STAS countries. The </a:t>
            </a:r>
            <a:r>
              <a:rPr lang="fr-FR" sz="2200" i="1" dirty="0" err="1">
                <a:solidFill>
                  <a:srgbClr val="336699"/>
                </a:solidFill>
                <a:latin typeface="Trebuchet MS" charset="0"/>
                <a:ea typeface="Trebuchet MS" charset="0"/>
                <a:cs typeface="Trebuchet MS" charset="0"/>
              </a:rPr>
              <a:t>laws</a:t>
            </a:r>
            <a:r>
              <a:rPr lang="fr-FR" sz="2200" i="1" dirty="0">
                <a:solidFill>
                  <a:srgbClr val="336699"/>
                </a:solidFill>
                <a:latin typeface="Trebuchet MS" charset="0"/>
                <a:ea typeface="Trebuchet MS" charset="0"/>
                <a:cs typeface="Trebuchet MS" charset="0"/>
              </a:rPr>
              <a:t> of the </a:t>
            </a:r>
            <a:r>
              <a:rPr lang="fr-FR" sz="2200" i="1" dirty="0" err="1">
                <a:solidFill>
                  <a:srgbClr val="336699"/>
                </a:solidFill>
                <a:latin typeface="Trebuchet MS" charset="0"/>
                <a:ea typeface="Trebuchet MS" charset="0"/>
                <a:cs typeface="Trebuchet MS" charset="0"/>
              </a:rPr>
              <a:t>three</a:t>
            </a:r>
            <a:r>
              <a:rPr lang="fr-FR" sz="2200" i="1" dirty="0">
                <a:solidFill>
                  <a:srgbClr val="336699"/>
                </a:solidFill>
                <a:latin typeface="Trebuchet MS" charset="0"/>
                <a:ea typeface="Trebuchet MS" charset="0"/>
                <a:cs typeface="Trebuchet MS" charset="0"/>
              </a:rPr>
              <a:t> countries </a:t>
            </a:r>
            <a:r>
              <a:rPr lang="fr-FR" sz="2200" i="1" dirty="0" err="1">
                <a:solidFill>
                  <a:srgbClr val="336699"/>
                </a:solidFill>
                <a:latin typeface="Trebuchet MS" charset="0"/>
                <a:ea typeface="Trebuchet MS" charset="0"/>
                <a:cs typeface="Trebuchet MS" charset="0"/>
              </a:rPr>
              <a:t>regulate</a:t>
            </a:r>
            <a:r>
              <a:rPr lang="fr-FR" sz="2200" i="1" dirty="0">
                <a:solidFill>
                  <a:srgbClr val="336699"/>
                </a:solidFill>
                <a:latin typeface="Trebuchet MS" charset="0"/>
                <a:ea typeface="Trebuchet MS" charset="0"/>
                <a:cs typeface="Trebuchet MS" charset="0"/>
              </a:rPr>
              <a:t> abstraction and </a:t>
            </a:r>
            <a:r>
              <a:rPr lang="fr-FR" sz="2200" i="1" dirty="0" err="1">
                <a:solidFill>
                  <a:srgbClr val="336699"/>
                </a:solidFill>
                <a:latin typeface="Trebuchet MS" charset="0"/>
                <a:ea typeface="Trebuchet MS" charset="0"/>
                <a:cs typeface="Trebuchet MS" charset="0"/>
              </a:rPr>
              <a:t>potential</a:t>
            </a:r>
            <a:r>
              <a:rPr lang="fr-FR" sz="2200" i="1" dirty="0">
                <a:solidFill>
                  <a:srgbClr val="336699"/>
                </a:solidFill>
                <a:latin typeface="Trebuchet MS" charset="0"/>
                <a:ea typeface="Trebuchet MS" charset="0"/>
                <a:cs typeface="Trebuchet MS" charset="0"/>
              </a:rPr>
              <a:t> point-source pollution </a:t>
            </a:r>
            <a:r>
              <a:rPr lang="fr-FR" sz="2200" i="1" dirty="0" err="1">
                <a:solidFill>
                  <a:srgbClr val="336699"/>
                </a:solidFill>
                <a:latin typeface="Trebuchet MS" charset="0"/>
                <a:ea typeface="Trebuchet MS" charset="0"/>
                <a:cs typeface="Trebuchet MS" charset="0"/>
              </a:rPr>
              <a:t>through</a:t>
            </a:r>
            <a:r>
              <a:rPr lang="fr-FR" sz="2200" i="1" dirty="0">
                <a:solidFill>
                  <a:srgbClr val="336699"/>
                </a:solidFill>
                <a:latin typeface="Trebuchet MS" charset="0"/>
                <a:ea typeface="Trebuchet MS" charset="0"/>
                <a:cs typeface="Trebuchet MS" charset="0"/>
              </a:rPr>
              <a:t> a permit system. </a:t>
            </a:r>
            <a:r>
              <a:rPr lang="fr-FR" sz="2200" i="1" dirty="0" err="1">
                <a:solidFill>
                  <a:srgbClr val="336699"/>
                </a:solidFill>
                <a:latin typeface="Trebuchet MS" charset="0"/>
                <a:ea typeface="Trebuchet MS" charset="0"/>
                <a:cs typeface="Trebuchet MS" charset="0"/>
              </a:rPr>
              <a:t>When</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it</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comes</a:t>
            </a:r>
            <a:r>
              <a:rPr lang="fr-FR" sz="2200" i="1" dirty="0">
                <a:solidFill>
                  <a:srgbClr val="336699"/>
                </a:solidFill>
                <a:latin typeface="Trebuchet MS" charset="0"/>
                <a:ea typeface="Trebuchet MS" charset="0"/>
                <a:cs typeface="Trebuchet MS" charset="0"/>
              </a:rPr>
              <a:t> to non-point source pollution control, </a:t>
            </a:r>
            <a:r>
              <a:rPr lang="fr-FR" sz="2200" i="1" dirty="0" err="1">
                <a:solidFill>
                  <a:srgbClr val="336699"/>
                </a:solidFill>
                <a:latin typeface="Trebuchet MS" charset="0"/>
                <a:ea typeface="Trebuchet MS" charset="0"/>
                <a:cs typeface="Trebuchet MS" charset="0"/>
              </a:rPr>
              <a:t>other</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laws</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step</a:t>
            </a:r>
            <a:r>
              <a:rPr lang="fr-FR" sz="2200" i="1" dirty="0">
                <a:solidFill>
                  <a:srgbClr val="336699"/>
                </a:solidFill>
                <a:latin typeface="Trebuchet MS" charset="0"/>
                <a:ea typeface="Trebuchet MS" charset="0"/>
                <a:cs typeface="Trebuchet MS" charset="0"/>
              </a:rPr>
              <a:t> in, </a:t>
            </a:r>
            <a:r>
              <a:rPr lang="fr-FR" sz="2200" i="1" dirty="0" err="1">
                <a:solidFill>
                  <a:srgbClr val="336699"/>
                </a:solidFill>
                <a:latin typeface="Trebuchet MS" charset="0"/>
                <a:ea typeface="Trebuchet MS" charset="0"/>
                <a:cs typeface="Trebuchet MS" charset="0"/>
              </a:rPr>
              <a:t>typically</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environmental</a:t>
            </a:r>
            <a:r>
              <a:rPr lang="fr-FR" sz="2200" i="1" dirty="0">
                <a:solidFill>
                  <a:srgbClr val="336699"/>
                </a:solidFill>
                <a:latin typeface="Trebuchet MS" charset="0"/>
                <a:ea typeface="Trebuchet MS" charset="0"/>
                <a:cs typeface="Trebuchet MS" charset="0"/>
              </a:rPr>
              <a:t> protection and </a:t>
            </a:r>
            <a:r>
              <a:rPr lang="fr-FR" sz="2200" i="1" dirty="0" err="1">
                <a:solidFill>
                  <a:srgbClr val="336699"/>
                </a:solidFill>
                <a:latin typeface="Trebuchet MS" charset="0"/>
                <a:ea typeface="Trebuchet MS" charset="0"/>
                <a:cs typeface="Trebuchet MS" charset="0"/>
              </a:rPr>
              <a:t>mining</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Acts</a:t>
            </a:r>
            <a:r>
              <a:rPr lang="fr-FR" sz="2200" i="1" dirty="0">
                <a:solidFill>
                  <a:srgbClr val="336699"/>
                </a:solidFill>
                <a:latin typeface="Trebuchet MS" charset="0"/>
                <a:ea typeface="Trebuchet MS" charset="0"/>
                <a:cs typeface="Trebuchet MS" charset="0"/>
              </a:rPr>
              <a:t>. </a:t>
            </a:r>
            <a:endParaRPr lang="fr-FR" sz="2200" i="1" dirty="0" smtClean="0">
              <a:solidFill>
                <a:srgbClr val="336699"/>
              </a:solidFill>
              <a:latin typeface="Trebuchet MS" charset="0"/>
              <a:ea typeface="Trebuchet MS" charset="0"/>
              <a:cs typeface="Trebuchet MS" charset="0"/>
            </a:endParaRPr>
          </a:p>
          <a:p>
            <a:pPr algn="just"/>
            <a:endParaRPr lang="fr-FR" sz="2200" i="1" dirty="0">
              <a:solidFill>
                <a:srgbClr val="336699"/>
              </a:solidFill>
              <a:latin typeface="Trebuchet MS" charset="0"/>
              <a:ea typeface="Trebuchet MS" charset="0"/>
              <a:cs typeface="Trebuchet MS" charset="0"/>
            </a:endParaRPr>
          </a:p>
          <a:p>
            <a:pPr marL="342900" indent="-342900" algn="just">
              <a:buFont typeface="Wingdings" charset="2"/>
              <a:buChar char="Ø"/>
            </a:pPr>
            <a:r>
              <a:rPr lang="fr-FR" sz="2200" i="1" dirty="0" err="1" smtClean="0">
                <a:solidFill>
                  <a:srgbClr val="336699"/>
                </a:solidFill>
                <a:latin typeface="Trebuchet MS" charset="0"/>
                <a:ea typeface="Trebuchet MS" charset="0"/>
                <a:cs typeface="Trebuchet MS" charset="0"/>
              </a:rPr>
              <a:t>From</a:t>
            </a:r>
            <a:r>
              <a:rPr lang="fr-FR" sz="2200" i="1" dirty="0" smtClean="0">
                <a:solidFill>
                  <a:srgbClr val="336699"/>
                </a:solidFill>
                <a:latin typeface="Trebuchet MS" charset="0"/>
                <a:ea typeface="Trebuchet MS" charset="0"/>
                <a:cs typeface="Trebuchet MS" charset="0"/>
              </a:rPr>
              <a:t> </a:t>
            </a:r>
            <a:r>
              <a:rPr lang="fr-FR" sz="2200" i="1" dirty="0">
                <a:solidFill>
                  <a:srgbClr val="336699"/>
                </a:solidFill>
                <a:latin typeface="Trebuchet MS" charset="0"/>
                <a:ea typeface="Trebuchet MS" charset="0"/>
                <a:cs typeface="Trebuchet MS" charset="0"/>
              </a:rPr>
              <a:t>the </a:t>
            </a:r>
            <a:r>
              <a:rPr lang="fr-FR" sz="2200" i="1" dirty="0" err="1">
                <a:solidFill>
                  <a:srgbClr val="336699"/>
                </a:solidFill>
                <a:latin typeface="Trebuchet MS" charset="0"/>
                <a:ea typeface="Trebuchet MS" charset="0"/>
                <a:cs typeface="Trebuchet MS" charset="0"/>
              </a:rPr>
              <a:t>domestic</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legal</a:t>
            </a:r>
            <a:r>
              <a:rPr lang="fr-FR" sz="2200" i="1" dirty="0">
                <a:solidFill>
                  <a:srgbClr val="336699"/>
                </a:solidFill>
                <a:latin typeface="Trebuchet MS" charset="0"/>
                <a:ea typeface="Trebuchet MS" charset="0"/>
                <a:cs typeface="Trebuchet MS" charset="0"/>
              </a:rPr>
              <a:t> and </a:t>
            </a:r>
            <a:r>
              <a:rPr lang="fr-FR" sz="2200" i="1" dirty="0" err="1">
                <a:solidFill>
                  <a:srgbClr val="336699"/>
                </a:solidFill>
                <a:latin typeface="Trebuchet MS" charset="0"/>
                <a:ea typeface="Trebuchet MS" charset="0"/>
                <a:cs typeface="Trebuchet MS" charset="0"/>
              </a:rPr>
              <a:t>institutional</a:t>
            </a:r>
            <a:r>
              <a:rPr lang="fr-FR" sz="2200" i="1" dirty="0">
                <a:solidFill>
                  <a:srgbClr val="336699"/>
                </a:solidFill>
                <a:latin typeface="Trebuchet MS" charset="0"/>
                <a:ea typeface="Trebuchet MS" charset="0"/>
                <a:cs typeface="Trebuchet MS" charset="0"/>
              </a:rPr>
              <a:t> perspective, </a:t>
            </a:r>
            <a:r>
              <a:rPr lang="fr-FR" sz="2200" i="1" dirty="0" err="1">
                <a:solidFill>
                  <a:srgbClr val="336699"/>
                </a:solidFill>
                <a:latin typeface="Trebuchet MS" charset="0"/>
                <a:ea typeface="Trebuchet MS" charset="0"/>
                <a:cs typeface="Trebuchet MS" charset="0"/>
              </a:rPr>
              <a:t>it</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is</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fair</a:t>
            </a:r>
            <a:r>
              <a:rPr lang="fr-FR" sz="2200" i="1" dirty="0">
                <a:solidFill>
                  <a:srgbClr val="336699"/>
                </a:solidFill>
                <a:latin typeface="Trebuchet MS" charset="0"/>
                <a:ea typeface="Trebuchet MS" charset="0"/>
                <a:cs typeface="Trebuchet MS" charset="0"/>
              </a:rPr>
              <a:t> to </a:t>
            </a:r>
            <a:r>
              <a:rPr lang="fr-FR" sz="2200" i="1" dirty="0" err="1">
                <a:solidFill>
                  <a:srgbClr val="336699"/>
                </a:solidFill>
                <a:latin typeface="Trebuchet MS" charset="0"/>
                <a:ea typeface="Trebuchet MS" charset="0"/>
                <a:cs typeface="Trebuchet MS" charset="0"/>
              </a:rPr>
              <a:t>conclude</a:t>
            </a:r>
            <a:r>
              <a:rPr lang="fr-FR" sz="2200" i="1" dirty="0">
                <a:solidFill>
                  <a:srgbClr val="336699"/>
                </a:solidFill>
                <a:latin typeface="Trebuchet MS" charset="0"/>
                <a:ea typeface="Trebuchet MS" charset="0"/>
                <a:cs typeface="Trebuchet MS" charset="0"/>
              </a:rPr>
              <a:t> </a:t>
            </a:r>
            <a:r>
              <a:rPr lang="fr-FR" sz="2200" i="1" dirty="0" err="1">
                <a:solidFill>
                  <a:srgbClr val="336699"/>
                </a:solidFill>
                <a:latin typeface="Trebuchet MS" charset="0"/>
                <a:ea typeface="Trebuchet MS" charset="0"/>
                <a:cs typeface="Trebuchet MS" charset="0"/>
              </a:rPr>
              <a:t>that</a:t>
            </a:r>
            <a:r>
              <a:rPr lang="fr-FR" sz="2200" i="1" dirty="0">
                <a:solidFill>
                  <a:srgbClr val="336699"/>
                </a:solidFill>
                <a:latin typeface="Trebuchet MS" charset="0"/>
                <a:ea typeface="Trebuchet MS" charset="0"/>
                <a:cs typeface="Trebuchet MS" charset="0"/>
              </a:rPr>
              <a:t> the </a:t>
            </a:r>
            <a:r>
              <a:rPr lang="fr-FR" sz="2200" i="1" dirty="0" err="1">
                <a:solidFill>
                  <a:srgbClr val="336699"/>
                </a:solidFill>
                <a:latin typeface="Trebuchet MS" charset="0"/>
                <a:ea typeface="Trebuchet MS" charset="0"/>
                <a:cs typeface="Trebuchet MS" charset="0"/>
              </a:rPr>
              <a:t>laws</a:t>
            </a:r>
            <a:r>
              <a:rPr lang="fr-FR" sz="2200" i="1" dirty="0">
                <a:solidFill>
                  <a:srgbClr val="336699"/>
                </a:solidFill>
                <a:latin typeface="Trebuchet MS" charset="0"/>
                <a:ea typeface="Trebuchet MS" charset="0"/>
                <a:cs typeface="Trebuchet MS" charset="0"/>
              </a:rPr>
              <a:t> in place in the STAS countries are </a:t>
            </a:r>
            <a:r>
              <a:rPr lang="fr-FR" sz="2200" i="1" dirty="0" err="1">
                <a:solidFill>
                  <a:srgbClr val="336699"/>
                </a:solidFill>
                <a:latin typeface="Trebuchet MS" charset="0"/>
                <a:ea typeface="Trebuchet MS" charset="0"/>
                <a:cs typeface="Trebuchet MS" charset="0"/>
              </a:rPr>
              <a:t>adequate</a:t>
            </a:r>
            <a:r>
              <a:rPr lang="fr-FR" sz="2200" i="1" dirty="0">
                <a:solidFill>
                  <a:srgbClr val="336699"/>
                </a:solidFill>
                <a:latin typeface="Trebuchet MS" charset="0"/>
                <a:ea typeface="Trebuchet MS" charset="0"/>
                <a:cs typeface="Trebuchet MS" charset="0"/>
              </a:rPr>
              <a:t> to deal </a:t>
            </a:r>
            <a:r>
              <a:rPr lang="fr-FR" sz="2200" i="1" dirty="0" err="1">
                <a:solidFill>
                  <a:srgbClr val="336699"/>
                </a:solidFill>
                <a:latin typeface="Trebuchet MS" charset="0"/>
                <a:ea typeface="Trebuchet MS" charset="0"/>
                <a:cs typeface="Trebuchet MS" charset="0"/>
              </a:rPr>
              <a:t>with</a:t>
            </a:r>
            <a:r>
              <a:rPr lang="fr-FR" sz="2200" i="1" dirty="0">
                <a:solidFill>
                  <a:srgbClr val="336699"/>
                </a:solidFill>
                <a:latin typeface="Trebuchet MS" charset="0"/>
                <a:ea typeface="Trebuchet MS" charset="0"/>
                <a:cs typeface="Trebuchet MS" charset="0"/>
              </a:rPr>
              <a:t> the challenges </a:t>
            </a:r>
            <a:r>
              <a:rPr lang="fr-FR" sz="2200" i="1" dirty="0" err="1">
                <a:solidFill>
                  <a:srgbClr val="336699"/>
                </a:solidFill>
                <a:latin typeface="Trebuchet MS" charset="0"/>
                <a:ea typeface="Trebuchet MS" charset="0"/>
                <a:cs typeface="Trebuchet MS" charset="0"/>
              </a:rPr>
              <a:t>ahead</a:t>
            </a:r>
            <a:r>
              <a:rPr lang="fr-FR" sz="2200" i="1" dirty="0">
                <a:solidFill>
                  <a:srgbClr val="336699"/>
                </a:solidFill>
                <a:latin typeface="Trebuchet MS" charset="0"/>
                <a:ea typeface="Trebuchet MS" charset="0"/>
                <a:cs typeface="Trebuchet MS" charset="0"/>
              </a:rPr>
              <a:t> of the </a:t>
            </a:r>
            <a:r>
              <a:rPr lang="fr-FR" sz="2200" i="1" dirty="0" err="1">
                <a:solidFill>
                  <a:srgbClr val="336699"/>
                </a:solidFill>
                <a:latin typeface="Trebuchet MS" charset="0"/>
                <a:ea typeface="Trebuchet MS" charset="0"/>
                <a:cs typeface="Trebuchet MS" charset="0"/>
              </a:rPr>
              <a:t>aquifer</a:t>
            </a:r>
            <a:r>
              <a:rPr lang="fr-FR" sz="2200" i="1" dirty="0">
                <a:solidFill>
                  <a:srgbClr val="336699"/>
                </a:solidFill>
                <a:latin typeface="Trebuchet MS" charset="0"/>
                <a:ea typeface="Trebuchet MS" charset="0"/>
                <a:cs typeface="Trebuchet MS" charset="0"/>
              </a:rPr>
              <a:t>. </a:t>
            </a:r>
            <a:endParaRPr lang="fr-FR" sz="2200" i="1" dirty="0" smtClean="0">
              <a:solidFill>
                <a:srgbClr val="336699"/>
              </a:solidFill>
              <a:latin typeface="Trebuchet MS" charset="0"/>
              <a:ea typeface="Trebuchet MS" charset="0"/>
              <a:cs typeface="Trebuchet MS" charset="0"/>
            </a:endParaRPr>
          </a:p>
          <a:p>
            <a:pPr marL="342900" indent="-342900" algn="just">
              <a:buFont typeface="Wingdings" charset="2"/>
              <a:buChar char="Ø"/>
            </a:pPr>
            <a:endParaRPr lang="fr-FR" sz="2200" b="1" dirty="0">
              <a:solidFill>
                <a:srgbClr val="336699"/>
              </a:solidFill>
              <a:latin typeface="Trebuchet MS" charset="0"/>
              <a:ea typeface="Trebuchet MS" charset="0"/>
              <a:cs typeface="Trebuchet MS" charset="0"/>
            </a:endParaRPr>
          </a:p>
          <a:p>
            <a:pPr marL="342900" indent="-342900" algn="just">
              <a:buFont typeface="Wingdings" charset="2"/>
              <a:buChar char="Ø"/>
            </a:pPr>
            <a:r>
              <a:rPr lang="fr-FR" sz="2200" b="1" dirty="0" err="1" smtClean="0">
                <a:solidFill>
                  <a:srgbClr val="FF9300"/>
                </a:solidFill>
                <a:latin typeface="Trebuchet MS" charset="0"/>
                <a:ea typeface="Trebuchet MS" charset="0"/>
                <a:cs typeface="Trebuchet MS" charset="0"/>
              </a:rPr>
              <a:t>Strengthening</a:t>
            </a:r>
            <a:r>
              <a:rPr lang="fr-FR" sz="2200" b="1" dirty="0" smtClean="0">
                <a:solidFill>
                  <a:srgbClr val="FF9300"/>
                </a:solidFill>
                <a:latin typeface="Trebuchet MS" charset="0"/>
                <a:ea typeface="Trebuchet MS" charset="0"/>
                <a:cs typeface="Trebuchet MS" charset="0"/>
              </a:rPr>
              <a:t> </a:t>
            </a:r>
            <a:r>
              <a:rPr lang="fr-FR" sz="2200" b="1" dirty="0" err="1">
                <a:solidFill>
                  <a:srgbClr val="FF9300"/>
                </a:solidFill>
                <a:latin typeface="Trebuchet MS" charset="0"/>
                <a:ea typeface="Trebuchet MS" charset="0"/>
                <a:cs typeface="Trebuchet MS" charset="0"/>
              </a:rPr>
              <a:t>domestic</a:t>
            </a:r>
            <a:r>
              <a:rPr lang="fr-FR" sz="2200" b="1" dirty="0">
                <a:solidFill>
                  <a:srgbClr val="FF9300"/>
                </a:solidFill>
                <a:latin typeface="Trebuchet MS" charset="0"/>
                <a:ea typeface="Trebuchet MS" charset="0"/>
                <a:cs typeface="Trebuchet MS" charset="0"/>
              </a:rPr>
              <a:t> </a:t>
            </a:r>
            <a:r>
              <a:rPr lang="fr-FR" sz="2200" b="1" dirty="0" err="1">
                <a:solidFill>
                  <a:srgbClr val="FF9300"/>
                </a:solidFill>
                <a:latin typeface="Trebuchet MS" charset="0"/>
                <a:ea typeface="Trebuchet MS" charset="0"/>
                <a:cs typeface="Trebuchet MS" charset="0"/>
              </a:rPr>
              <a:t>capacities</a:t>
            </a:r>
            <a:r>
              <a:rPr lang="fr-FR" sz="2200" b="1" dirty="0">
                <a:solidFill>
                  <a:srgbClr val="FF9300"/>
                </a:solidFill>
                <a:latin typeface="Trebuchet MS" charset="0"/>
                <a:ea typeface="Trebuchet MS" charset="0"/>
                <a:cs typeface="Trebuchet MS" charset="0"/>
              </a:rPr>
              <a:t> in </a:t>
            </a:r>
            <a:r>
              <a:rPr lang="fr-FR" sz="2200" b="1" dirty="0" err="1">
                <a:solidFill>
                  <a:srgbClr val="FF9300"/>
                </a:solidFill>
                <a:latin typeface="Trebuchet MS" charset="0"/>
                <a:ea typeface="Trebuchet MS" charset="0"/>
                <a:cs typeface="Trebuchet MS" charset="0"/>
              </a:rPr>
              <a:t>implementation</a:t>
            </a:r>
            <a:r>
              <a:rPr lang="fr-FR" sz="2200" b="1" dirty="0">
                <a:solidFill>
                  <a:srgbClr val="FF9300"/>
                </a:solidFill>
                <a:latin typeface="Trebuchet MS" charset="0"/>
                <a:ea typeface="Trebuchet MS" charset="0"/>
                <a:cs typeface="Trebuchet MS" charset="0"/>
              </a:rPr>
              <a:t> and </a:t>
            </a:r>
            <a:r>
              <a:rPr lang="fr-FR" sz="2200" b="1" dirty="0" err="1">
                <a:solidFill>
                  <a:srgbClr val="FF9300"/>
                </a:solidFill>
                <a:latin typeface="Trebuchet MS" charset="0"/>
                <a:ea typeface="Trebuchet MS" charset="0"/>
                <a:cs typeface="Trebuchet MS" charset="0"/>
              </a:rPr>
              <a:t>enforcement</a:t>
            </a:r>
            <a:r>
              <a:rPr lang="fr-FR" sz="2200" b="1" dirty="0">
                <a:solidFill>
                  <a:srgbClr val="FF9300"/>
                </a:solidFill>
                <a:latin typeface="Trebuchet MS" charset="0"/>
                <a:ea typeface="Trebuchet MS" charset="0"/>
                <a:cs typeface="Trebuchet MS" charset="0"/>
              </a:rPr>
              <a:t> </a:t>
            </a:r>
            <a:r>
              <a:rPr lang="fr-FR" sz="2200" b="1" dirty="0" err="1">
                <a:solidFill>
                  <a:srgbClr val="FF9300"/>
                </a:solidFill>
                <a:latin typeface="Trebuchet MS" charset="0"/>
                <a:ea typeface="Trebuchet MS" charset="0"/>
                <a:cs typeface="Trebuchet MS" charset="0"/>
              </a:rPr>
              <a:t>is</a:t>
            </a:r>
            <a:r>
              <a:rPr lang="fr-FR" sz="2200" b="1" dirty="0">
                <a:solidFill>
                  <a:srgbClr val="FF9300"/>
                </a:solidFill>
                <a:latin typeface="Trebuchet MS" charset="0"/>
                <a:ea typeface="Trebuchet MS" charset="0"/>
                <a:cs typeface="Trebuchet MS" charset="0"/>
              </a:rPr>
              <a:t> </a:t>
            </a:r>
            <a:r>
              <a:rPr lang="fr-FR" sz="2200" b="1" dirty="0" err="1">
                <a:solidFill>
                  <a:srgbClr val="FF9300"/>
                </a:solidFill>
                <a:latin typeface="Trebuchet MS" charset="0"/>
                <a:ea typeface="Trebuchet MS" charset="0"/>
                <a:cs typeface="Trebuchet MS" charset="0"/>
              </a:rPr>
              <a:t>necessary</a:t>
            </a:r>
            <a:r>
              <a:rPr lang="fr-FR" sz="2200" b="1" dirty="0">
                <a:solidFill>
                  <a:srgbClr val="FF9300"/>
                </a:solidFill>
                <a:latin typeface="Trebuchet MS" charset="0"/>
                <a:ea typeface="Trebuchet MS" charset="0"/>
                <a:cs typeface="Trebuchet MS" charset="0"/>
              </a:rPr>
              <a:t> to support </a:t>
            </a:r>
            <a:r>
              <a:rPr lang="fr-FR" sz="2200" b="1" dirty="0" err="1">
                <a:solidFill>
                  <a:srgbClr val="FF9300"/>
                </a:solidFill>
                <a:latin typeface="Trebuchet MS" charset="0"/>
                <a:ea typeface="Trebuchet MS" charset="0"/>
                <a:cs typeface="Trebuchet MS" charset="0"/>
              </a:rPr>
              <a:t>cooperation</a:t>
            </a:r>
            <a:r>
              <a:rPr lang="fr-FR" sz="2200" b="1" dirty="0">
                <a:solidFill>
                  <a:srgbClr val="FF9300"/>
                </a:solidFill>
                <a:latin typeface="Trebuchet MS" charset="0"/>
                <a:ea typeface="Trebuchet MS" charset="0"/>
                <a:cs typeface="Trebuchet MS" charset="0"/>
              </a:rPr>
              <a:t> for the management of the STAS. </a:t>
            </a:r>
          </a:p>
          <a:p>
            <a:pPr lvl="1"/>
            <a:endParaRPr lang="fr-FR" sz="1600" dirty="0"/>
          </a:p>
          <a:p>
            <a:pPr lvl="1"/>
            <a:r>
              <a:rPr lang="fr-FR" sz="1600" dirty="0" smtClean="0">
                <a:latin typeface="Trebuchet MS" panose="020B0603020202020204" pitchFamily="34" charset="0"/>
              </a:rPr>
              <a:t> </a:t>
            </a:r>
          </a:p>
        </p:txBody>
      </p:sp>
      <p:sp>
        <p:nvSpPr>
          <p:cNvPr id="12" name="Title 3"/>
          <p:cNvSpPr>
            <a:spLocks noGrp="1"/>
          </p:cNvSpPr>
          <p:nvPr>
            <p:ph type="title"/>
          </p:nvPr>
        </p:nvSpPr>
        <p:spPr>
          <a:xfrm>
            <a:off x="107504" y="187259"/>
            <a:ext cx="9036496" cy="373713"/>
          </a:xfrm>
        </p:spPr>
        <p:txBody>
          <a:bodyPr/>
          <a:lstStyle/>
          <a:p>
            <a:r>
              <a:rPr lang="en-US" sz="2400" b="1" dirty="0" smtClean="0">
                <a:solidFill>
                  <a:srgbClr val="336699"/>
                </a:solidFill>
                <a:latin typeface="Trebuchet MS Bold" charset="0"/>
                <a:sym typeface="Trebuchet MS Bold" charset="0"/>
              </a:rPr>
              <a:t>Key findings and recommendations – Legal </a:t>
            </a:r>
            <a:r>
              <a:rPr lang="en-US" sz="2400" b="1" smtClean="0">
                <a:solidFill>
                  <a:srgbClr val="336699"/>
                </a:solidFill>
                <a:latin typeface="Trebuchet MS Bold" charset="0"/>
                <a:sym typeface="Trebuchet MS Bold" charset="0"/>
              </a:rPr>
              <a:t>and Institutional</a:t>
            </a:r>
            <a:endParaRPr lang="en-GB" sz="2400" dirty="0">
              <a:solidFill>
                <a:srgbClr val="336699"/>
              </a:solidFill>
            </a:endParaRPr>
          </a:p>
        </p:txBody>
      </p:sp>
    </p:spTree>
    <p:extLst>
      <p:ext uri="{BB962C8B-B14F-4D97-AF65-F5344CB8AC3E}">
        <p14:creationId xmlns:p14="http://schemas.microsoft.com/office/powerpoint/2010/main" val="1978114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2"/>
            <a:stretch>
              <a:fillRect/>
            </a:stretch>
          </p:blipFill>
          <p:spPr>
            <a:xfrm>
              <a:off x="251520" y="3356992"/>
              <a:ext cx="6877050" cy="285750"/>
            </a:xfrm>
            <a:prstGeom prst="rect">
              <a:avLst/>
            </a:prstGeom>
          </p:spPr>
        </p:pic>
        <p:pic>
          <p:nvPicPr>
            <p:cNvPr id="9"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1"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4" name="Title 3"/>
          <p:cNvSpPr>
            <a:spLocks noGrp="1"/>
          </p:cNvSpPr>
          <p:nvPr>
            <p:ph type="title"/>
          </p:nvPr>
        </p:nvSpPr>
        <p:spPr>
          <a:xfrm>
            <a:off x="475482" y="187259"/>
            <a:ext cx="8229600" cy="418058"/>
          </a:xfrm>
        </p:spPr>
        <p:txBody>
          <a:bodyPr/>
          <a:lstStyle/>
          <a:p>
            <a:r>
              <a:rPr lang="en-US" sz="2400" b="1" dirty="0" smtClean="0">
                <a:solidFill>
                  <a:schemeClr val="accent1">
                    <a:lumMod val="75000"/>
                  </a:schemeClr>
                </a:solidFill>
                <a:latin typeface="Trebuchet MS Bold" charset="0"/>
                <a:sym typeface="Trebuchet MS Bold" charset="0"/>
              </a:rPr>
              <a:t>GGRETA Phase 2 – Main Objectives</a:t>
            </a:r>
            <a:endParaRPr lang="en-GB" sz="2400" dirty="0"/>
          </a:p>
        </p:txBody>
      </p:sp>
      <p:sp>
        <p:nvSpPr>
          <p:cNvPr id="12" name="Rectangle 11"/>
          <p:cNvSpPr/>
          <p:nvPr/>
        </p:nvSpPr>
        <p:spPr>
          <a:xfrm>
            <a:off x="336030" y="481890"/>
            <a:ext cx="8352928" cy="5755422"/>
          </a:xfrm>
          <a:prstGeom prst="rect">
            <a:avLst/>
          </a:prstGeom>
        </p:spPr>
        <p:txBody>
          <a:bodyPr wrap="square">
            <a:spAutoFit/>
          </a:bodyPr>
          <a:lstStyle/>
          <a:p>
            <a:endParaRPr lang="fr-FR" sz="2200" b="1" dirty="0">
              <a:latin typeface="Arial" panose="020B0604020202020204" pitchFamily="34" charset="0"/>
              <a:cs typeface="Arial" panose="020B0604020202020204" pitchFamily="34" charset="0"/>
            </a:endParaRPr>
          </a:p>
          <a:p>
            <a:pPr algn="ctr"/>
            <a:r>
              <a:rPr lang="en-US" sz="2200" b="1" dirty="0" smtClean="0">
                <a:solidFill>
                  <a:srgbClr val="FF9300"/>
                </a:solidFill>
                <a:latin typeface="Trebuchet MS" charset="0"/>
                <a:ea typeface="Trebuchet MS" charset="0"/>
                <a:cs typeface="Trebuchet MS" charset="0"/>
              </a:rPr>
              <a:t>As a continuation of Phase </a:t>
            </a:r>
            <a:r>
              <a:rPr lang="en-US" sz="2200" b="1" dirty="0">
                <a:solidFill>
                  <a:srgbClr val="FF9300"/>
                </a:solidFill>
                <a:latin typeface="Trebuchet MS" charset="0"/>
                <a:ea typeface="Trebuchet MS" charset="0"/>
                <a:cs typeface="Trebuchet MS" charset="0"/>
              </a:rPr>
              <a:t>1, the overall </a:t>
            </a:r>
            <a:r>
              <a:rPr lang="en-US" sz="2200" b="1" dirty="0" smtClean="0">
                <a:solidFill>
                  <a:srgbClr val="FF9300"/>
                </a:solidFill>
                <a:latin typeface="Trebuchet MS" charset="0"/>
                <a:ea typeface="Trebuchet MS" charset="0"/>
                <a:cs typeface="Trebuchet MS" charset="0"/>
              </a:rPr>
              <a:t>goals </a:t>
            </a:r>
            <a:r>
              <a:rPr lang="en-US" sz="2200" b="1" dirty="0">
                <a:solidFill>
                  <a:srgbClr val="FF9300"/>
                </a:solidFill>
                <a:latin typeface="Trebuchet MS" charset="0"/>
                <a:ea typeface="Trebuchet MS" charset="0"/>
                <a:cs typeface="Trebuchet MS" charset="0"/>
              </a:rPr>
              <a:t>for Phase 2 </a:t>
            </a:r>
            <a:r>
              <a:rPr lang="en-US" sz="2200" b="1" dirty="0" smtClean="0">
                <a:solidFill>
                  <a:srgbClr val="FF9300"/>
                </a:solidFill>
                <a:latin typeface="Trebuchet MS" charset="0"/>
                <a:ea typeface="Trebuchet MS" charset="0"/>
                <a:cs typeface="Trebuchet MS" charset="0"/>
              </a:rPr>
              <a:t>are</a:t>
            </a:r>
            <a:r>
              <a:rPr lang="en-US" sz="2200" dirty="0" smtClean="0">
                <a:solidFill>
                  <a:srgbClr val="FF9300"/>
                </a:solidFill>
                <a:latin typeface="Trebuchet MS" charset="0"/>
                <a:ea typeface="Trebuchet MS" charset="0"/>
                <a:cs typeface="Trebuchet MS" charset="0"/>
              </a:rPr>
              <a:t>:</a:t>
            </a:r>
          </a:p>
          <a:p>
            <a:endParaRPr lang="en-US" sz="2200" dirty="0">
              <a:latin typeface="Trebuchet MS" charset="0"/>
              <a:ea typeface="Trebuchet MS" charset="0"/>
              <a:cs typeface="Trebuchet MS" charset="0"/>
            </a:endParaRPr>
          </a:p>
          <a:p>
            <a:pPr marL="342900" indent="-342900" algn="just">
              <a:buFontTx/>
              <a:buChar char="-"/>
            </a:pPr>
            <a:r>
              <a:rPr lang="en-US" sz="2000" b="1" i="1" dirty="0" smtClean="0">
                <a:solidFill>
                  <a:srgbClr val="336699"/>
                </a:solidFill>
                <a:latin typeface="Trebuchet MS" charset="0"/>
                <a:ea typeface="Trebuchet MS" charset="0"/>
                <a:cs typeface="Trebuchet MS" charset="0"/>
              </a:rPr>
              <a:t>To enhance groundwater </a:t>
            </a:r>
            <a:r>
              <a:rPr lang="en-US" sz="2000" b="1" i="1" dirty="0">
                <a:solidFill>
                  <a:srgbClr val="336699"/>
                </a:solidFill>
                <a:latin typeface="Trebuchet MS" charset="0"/>
                <a:ea typeface="Trebuchet MS" charset="0"/>
                <a:cs typeface="Trebuchet MS" charset="0"/>
              </a:rPr>
              <a:t>governance, </a:t>
            </a:r>
            <a:r>
              <a:rPr lang="en-US" sz="2000" b="1" i="1" dirty="0" smtClean="0">
                <a:solidFill>
                  <a:srgbClr val="336699"/>
                </a:solidFill>
                <a:latin typeface="Trebuchet MS" charset="0"/>
                <a:ea typeface="Trebuchet MS" charset="0"/>
                <a:cs typeface="Trebuchet MS" charset="0"/>
              </a:rPr>
              <a:t>develop water related gender-responsive </a:t>
            </a:r>
            <a:r>
              <a:rPr lang="en-US" sz="2000" b="1" i="1" dirty="0">
                <a:solidFill>
                  <a:srgbClr val="336699"/>
                </a:solidFill>
                <a:latin typeface="Trebuchet MS" charset="0"/>
                <a:ea typeface="Trebuchet MS" charset="0"/>
                <a:cs typeface="Trebuchet MS" charset="0"/>
              </a:rPr>
              <a:t>approach, foster cooperation on water </a:t>
            </a:r>
            <a:r>
              <a:rPr lang="en-US" sz="2000" b="1" i="1" dirty="0" smtClean="0">
                <a:solidFill>
                  <a:srgbClr val="336699"/>
                </a:solidFill>
                <a:latin typeface="Trebuchet MS" charset="0"/>
                <a:ea typeface="Trebuchet MS" charset="0"/>
                <a:cs typeface="Trebuchet MS" charset="0"/>
              </a:rPr>
              <a:t>security.  </a:t>
            </a:r>
          </a:p>
          <a:p>
            <a:pPr algn="just"/>
            <a:endParaRPr lang="en-US" sz="2000" b="1" i="1" dirty="0" smtClean="0">
              <a:solidFill>
                <a:srgbClr val="336699"/>
              </a:solidFill>
              <a:latin typeface="Trebuchet MS" charset="0"/>
              <a:ea typeface="Trebuchet MS" charset="0"/>
              <a:cs typeface="Trebuchet MS" charset="0"/>
            </a:endParaRPr>
          </a:p>
          <a:p>
            <a:pPr marL="342900" indent="-342900" algn="just">
              <a:buFontTx/>
              <a:buChar char="-"/>
            </a:pPr>
            <a:r>
              <a:rPr lang="en-US" sz="2000" b="1" i="1" dirty="0" smtClean="0">
                <a:solidFill>
                  <a:srgbClr val="336699"/>
                </a:solidFill>
                <a:latin typeface="Trebuchet MS" charset="0"/>
                <a:ea typeface="Trebuchet MS" charset="0"/>
                <a:cs typeface="Trebuchet MS" charset="0"/>
              </a:rPr>
              <a:t>Strengthen the technical capacity of the countries sharing the aquifer to consolidate the base for long term sustainable management of the aquifer.</a:t>
            </a:r>
          </a:p>
          <a:p>
            <a:pPr algn="just"/>
            <a:endParaRPr lang="en-US" sz="2000" b="1" i="1" dirty="0" smtClean="0">
              <a:solidFill>
                <a:srgbClr val="336699"/>
              </a:solidFill>
              <a:latin typeface="Trebuchet MS" charset="0"/>
              <a:ea typeface="Trebuchet MS" charset="0"/>
              <a:cs typeface="Trebuchet MS" charset="0"/>
            </a:endParaRPr>
          </a:p>
          <a:p>
            <a:pPr marL="342900" indent="-342900" algn="just">
              <a:buFontTx/>
              <a:buChar char="-"/>
            </a:pPr>
            <a:r>
              <a:rPr lang="en-US" sz="2000" b="1" i="1" dirty="0" smtClean="0">
                <a:solidFill>
                  <a:srgbClr val="336699"/>
                </a:solidFill>
                <a:latin typeface="Trebuchet MS" charset="0"/>
                <a:ea typeface="Trebuchet MS" charset="0"/>
                <a:cs typeface="Trebuchet MS" charset="0"/>
              </a:rPr>
              <a:t>Continuing the process for the establishment of a Multi-Country Cooperation Mechanism (MCCM).</a:t>
            </a:r>
          </a:p>
          <a:p>
            <a:pPr algn="just"/>
            <a:endParaRPr lang="en-US" sz="2000" b="1" i="1" dirty="0" smtClean="0">
              <a:solidFill>
                <a:srgbClr val="336699"/>
              </a:solidFill>
              <a:latin typeface="Trebuchet MS" charset="0"/>
              <a:ea typeface="Trebuchet MS" charset="0"/>
              <a:cs typeface="Trebuchet MS" charset="0"/>
            </a:endParaRPr>
          </a:p>
          <a:p>
            <a:pPr marL="342900" indent="-342900" algn="just">
              <a:buFontTx/>
              <a:buChar char="-"/>
            </a:pPr>
            <a:r>
              <a:rPr lang="en-US" sz="2000" b="1" i="1" dirty="0" smtClean="0">
                <a:solidFill>
                  <a:srgbClr val="336699"/>
                </a:solidFill>
                <a:latin typeface="Trebuchet MS" charset="0"/>
              </a:rPr>
              <a:t>Promote a regional dialogue on</a:t>
            </a:r>
            <a:r>
              <a:rPr lang="en-GB" sz="2000" b="1" i="1" dirty="0" smtClean="0">
                <a:solidFill>
                  <a:srgbClr val="336699"/>
                </a:solidFill>
                <a:latin typeface="Trebuchet MS" panose="020B0603020202020204" pitchFamily="34" charset="0"/>
              </a:rPr>
              <a:t> </a:t>
            </a:r>
            <a:r>
              <a:rPr lang="en-US" sz="2000" b="1" i="1" dirty="0">
                <a:solidFill>
                  <a:srgbClr val="336699"/>
                </a:solidFill>
                <a:latin typeface="Trebuchet MS" panose="020B0603020202020204" pitchFamily="34" charset="0"/>
              </a:rPr>
              <a:t>coordination and harmonization of groundwater governance frameworks and guiding principles both at national and transboundary </a:t>
            </a:r>
            <a:r>
              <a:rPr lang="en-US" sz="2000" b="1" i="1" dirty="0" smtClean="0">
                <a:solidFill>
                  <a:srgbClr val="336699"/>
                </a:solidFill>
                <a:latin typeface="Trebuchet MS" panose="020B0603020202020204" pitchFamily="34" charset="0"/>
              </a:rPr>
              <a:t>levels</a:t>
            </a:r>
            <a:endParaRPr lang="fr-FR"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09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93" y="2461120"/>
            <a:ext cx="1075116" cy="71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287" y="3303934"/>
            <a:ext cx="933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Forme 106"/>
          <p:cNvSpPr/>
          <p:nvPr/>
        </p:nvSpPr>
        <p:spPr>
          <a:xfrm rot="1315231">
            <a:off x="1118256" y="2269787"/>
            <a:ext cx="5391955" cy="2168749"/>
          </a:xfrm>
          <a:prstGeom prst="swooshArrow">
            <a:avLst>
              <a:gd name="adj1" fmla="val 25000"/>
              <a:gd name="adj2" fmla="val 25000"/>
            </a:avLst>
          </a:prstGeom>
          <a:solidFill>
            <a:schemeClr val="accent4">
              <a:lumMod val="40000"/>
              <a:lumOff val="60000"/>
            </a:schemeClr>
          </a:solidFill>
          <a:scene3d>
            <a:camera prst="orthographicFront">
              <a:rot lat="21299992" lon="10799999" rev="10799999"/>
            </a:camera>
            <a:lightRig rig="threePt" dir="t"/>
          </a:scene3d>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2" name="Forme 31"/>
          <p:cNvSpPr/>
          <p:nvPr/>
        </p:nvSpPr>
        <p:spPr>
          <a:xfrm rot="2823239">
            <a:off x="2544101" y="2082965"/>
            <a:ext cx="6326864" cy="2088825"/>
          </a:xfrm>
          <a:prstGeom prst="swooshArrow">
            <a:avLst>
              <a:gd name="adj1" fmla="val 25000"/>
              <a:gd name="adj2" fmla="val 2500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51" name="Ellipse 50"/>
          <p:cNvSpPr/>
          <p:nvPr/>
        </p:nvSpPr>
        <p:spPr>
          <a:xfrm>
            <a:off x="2189466" y="2192125"/>
            <a:ext cx="248934" cy="21870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0" name="Ellipse 59"/>
          <p:cNvSpPr/>
          <p:nvPr/>
        </p:nvSpPr>
        <p:spPr>
          <a:xfrm>
            <a:off x="4249368" y="1936022"/>
            <a:ext cx="348464" cy="33261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7" name="Ellipse 66"/>
          <p:cNvSpPr/>
          <p:nvPr/>
        </p:nvSpPr>
        <p:spPr>
          <a:xfrm>
            <a:off x="3100315" y="3102941"/>
            <a:ext cx="305359" cy="33523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73" name="Groupe 72"/>
          <p:cNvGrpSpPr/>
          <p:nvPr/>
        </p:nvGrpSpPr>
        <p:grpSpPr>
          <a:xfrm>
            <a:off x="4035951" y="5120982"/>
            <a:ext cx="4927044" cy="1405724"/>
            <a:chOff x="7269251" y="3132935"/>
            <a:chExt cx="3208251" cy="3329250"/>
          </a:xfrm>
        </p:grpSpPr>
        <p:sp>
          <p:nvSpPr>
            <p:cNvPr id="72" name="Rectangle à coins arrondis 71"/>
            <p:cNvSpPr/>
            <p:nvPr/>
          </p:nvSpPr>
          <p:spPr>
            <a:xfrm>
              <a:off x="7294747" y="3132935"/>
              <a:ext cx="3182755" cy="3329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8" name="Groupe 23"/>
            <p:cNvGrpSpPr>
              <a:grpSpLocks/>
            </p:cNvGrpSpPr>
            <p:nvPr/>
          </p:nvGrpSpPr>
          <p:grpSpPr bwMode="auto">
            <a:xfrm>
              <a:off x="7269251" y="3565524"/>
              <a:ext cx="3208251" cy="1911351"/>
              <a:chOff x="567264" y="4490370"/>
              <a:chExt cx="2256392" cy="1344179"/>
            </a:xfrm>
          </p:grpSpPr>
          <p:sp>
            <p:nvSpPr>
              <p:cNvPr id="69" name="Rectangle 68"/>
              <p:cNvSpPr/>
              <p:nvPr/>
            </p:nvSpPr>
            <p:spPr>
              <a:xfrm>
                <a:off x="994014" y="4490370"/>
                <a:ext cx="1545240" cy="13441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0" name="Rectangle 69"/>
              <p:cNvSpPr/>
              <p:nvPr/>
            </p:nvSpPr>
            <p:spPr>
              <a:xfrm>
                <a:off x="567264" y="4490372"/>
                <a:ext cx="2256392" cy="13441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0130" tIns="0" rIns="0" bIns="0"/>
              <a:lstStyle>
                <a:lvl1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1pPr>
                <a:lvl2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2pPr>
                <a:lvl3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3pPr>
                <a:lvl4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4pPr>
                <a:lvl5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5pPr>
                <a:lvl6pPr marL="13716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6pPr>
                <a:lvl7pPr marL="18288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7pPr>
                <a:lvl8pPr marL="22860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8pPr>
                <a:lvl9pPr marL="27432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0" algn="ctr" defTabSz="820738" rtl="0" eaLnBrk="0" fontAlgn="auto" latinLnBrk="0" hangingPunct="0">
                  <a:lnSpc>
                    <a:spcPct val="100000"/>
                  </a:lnSpc>
                  <a:spcBef>
                    <a:spcPts val="0"/>
                  </a:spcBef>
                  <a:spcAft>
                    <a:spcPts val="0"/>
                  </a:spcAft>
                  <a:buClrTx/>
                  <a:buSzTx/>
                  <a:buFontTx/>
                  <a:buNone/>
                  <a:tabLst/>
                  <a:defRPr/>
                </a:pPr>
                <a:r>
                  <a:rPr kumimoji="0" lang="en-US" altLang="en-US" sz="1600" b="1" i="0" u="sng" strike="noStrike" kern="1200" cap="none" spc="0" normalizeH="0" baseline="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rPr>
                  <a:t>Achievements</a:t>
                </a:r>
              </a:p>
              <a:p>
                <a:pPr marL="0" marR="0" lvl="0" indent="0" algn="ctr" defTabSz="820738" rtl="0" eaLnBrk="0" fontAlgn="auto" latinLnBrk="0" hangingPunct="0">
                  <a:lnSpc>
                    <a:spcPct val="100000"/>
                  </a:lnSpc>
                  <a:spcBef>
                    <a:spcPts val="0"/>
                  </a:spcBef>
                  <a:spcAft>
                    <a:spcPts val="0"/>
                  </a:spcAft>
                  <a:buClrTx/>
                  <a:buSzTx/>
                  <a:buFontTx/>
                  <a:buNone/>
                  <a:tabLst/>
                  <a:defRPr/>
                </a:pPr>
                <a:endParaRPr kumimoji="0" lang="en-US" altLang="en-US" sz="800" b="1" i="0" u="sng" strike="noStrike" kern="1200" cap="none" spc="0" normalizeH="0" baseline="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endParaRPr>
              </a:p>
              <a:p>
                <a:pPr marL="285750" marR="0" lvl="0" indent="-285750" algn="l" defTabSz="820738"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white"/>
                    </a:solidFill>
                    <a:effectLst/>
                    <a:uLnTx/>
                    <a:uFillTx/>
                    <a:latin typeface="Calibri"/>
                    <a:sym typeface="Helvetica Light" pitchFamily="2" charset="0"/>
                  </a:rPr>
                  <a:t>Strengthened </a:t>
                </a:r>
                <a:r>
                  <a:rPr kumimoji="0" lang="en-GB" sz="1400" b="0" i="0" u="none" strike="noStrike" kern="1200" cap="none" spc="0" normalizeH="0" baseline="0" noProof="0" dirty="0">
                    <a:ln>
                      <a:noFill/>
                    </a:ln>
                    <a:solidFill>
                      <a:prstClr val="white"/>
                    </a:solidFill>
                    <a:effectLst/>
                    <a:uLnTx/>
                    <a:uFillTx/>
                    <a:latin typeface="Calibri"/>
                    <a:sym typeface="Helvetica Light" pitchFamily="2" charset="0"/>
                  </a:rPr>
                  <a:t>cross‐border dialogue and </a:t>
                </a:r>
                <a:r>
                  <a:rPr kumimoji="0" lang="en-GB" sz="1400" b="0" i="0" u="none" strike="noStrike" kern="1200" cap="none" spc="0" normalizeH="0" baseline="0" noProof="0" dirty="0" smtClean="0">
                    <a:ln>
                      <a:noFill/>
                    </a:ln>
                    <a:solidFill>
                      <a:prstClr val="white"/>
                    </a:solidFill>
                    <a:effectLst/>
                    <a:uLnTx/>
                    <a:uFillTx/>
                    <a:latin typeface="Calibri"/>
                    <a:sym typeface="Helvetica Light" pitchFamily="2" charset="0"/>
                  </a:rPr>
                  <a:t>cooperation</a:t>
                </a:r>
              </a:p>
              <a:p>
                <a:pPr marL="285750" marR="0" lvl="0" indent="-285750" algn="l" defTabSz="820738"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white"/>
                    </a:solidFill>
                    <a:effectLst/>
                    <a:uLnTx/>
                    <a:uFillTx/>
                    <a:latin typeface="Calibri"/>
                    <a:sym typeface="Helvetica Light" pitchFamily="2" charset="0"/>
                  </a:rPr>
                  <a:t>Understanding of the resource for informed decision-making </a:t>
                </a:r>
                <a:endParaRPr kumimoji="0" lang="en-GB" sz="1400" b="0" i="0" u="none" strike="noStrike" kern="1200" cap="none" spc="0" normalizeH="0" baseline="0" noProof="0" dirty="0">
                  <a:ln>
                    <a:noFill/>
                  </a:ln>
                  <a:solidFill>
                    <a:prstClr val="white"/>
                  </a:solidFill>
                  <a:effectLst/>
                  <a:uLnTx/>
                  <a:uFillTx/>
                  <a:latin typeface="Calibri"/>
                  <a:sym typeface="Helvetica Light" pitchFamily="2" charset="0"/>
                </a:endParaRPr>
              </a:p>
              <a:p>
                <a:pPr marL="285750" marR="0" lvl="0" indent="-285750" algn="l" defTabSz="820738"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white"/>
                    </a:solidFill>
                    <a:effectLst/>
                    <a:uLnTx/>
                    <a:uFillTx/>
                    <a:latin typeface="Calibri"/>
                    <a:sym typeface="Helvetica Light" pitchFamily="2" charset="0"/>
                  </a:rPr>
                  <a:t>Facilitation of governance reforms</a:t>
                </a:r>
                <a:endParaRPr kumimoji="0" lang="fr-FR" sz="1400" b="0" i="0" u="none" strike="noStrike" kern="1200" cap="none" spc="0" normalizeH="0" baseline="0" noProof="0" dirty="0">
                  <a:ln>
                    <a:noFill/>
                  </a:ln>
                  <a:solidFill>
                    <a:prstClr val="white"/>
                  </a:solidFill>
                  <a:effectLst/>
                  <a:uLnTx/>
                  <a:uFillTx/>
                  <a:latin typeface="Calibri"/>
                  <a:sym typeface="Helvetica Light" pitchFamily="2" charset="0"/>
                </a:endParaRPr>
              </a:p>
            </p:txBody>
          </p:sp>
        </p:grpSp>
      </p:grpSp>
      <p:grpSp>
        <p:nvGrpSpPr>
          <p:cNvPr id="5" name="Groupe 4"/>
          <p:cNvGrpSpPr/>
          <p:nvPr/>
        </p:nvGrpSpPr>
        <p:grpSpPr>
          <a:xfrm>
            <a:off x="6099004" y="225234"/>
            <a:ext cx="2887633" cy="1292662"/>
            <a:chOff x="1926269" y="5093818"/>
            <a:chExt cx="3867244" cy="1827360"/>
          </a:xfrm>
        </p:grpSpPr>
        <p:sp>
          <p:nvSpPr>
            <p:cNvPr id="93" name="ZoneTexte 92"/>
            <p:cNvSpPr txBox="1"/>
            <p:nvPr/>
          </p:nvSpPr>
          <p:spPr>
            <a:xfrm>
              <a:off x="1926269" y="5093818"/>
              <a:ext cx="3720669" cy="1827360"/>
            </a:xfrm>
            <a:prstGeom prst="rect">
              <a:avLst/>
            </a:prstGeom>
            <a:solidFill>
              <a:schemeClr val="accent6">
                <a:lumMod val="40000"/>
                <a:lumOff val="6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79646">
                      <a:lumMod val="75000"/>
                    </a:srgbClr>
                  </a:solidFill>
                  <a:effectLst/>
                  <a:uLnTx/>
                  <a:uFillTx/>
                  <a:latin typeface="Calibri"/>
                  <a:ea typeface="+mn-ea"/>
                  <a:cs typeface="+mn-cs"/>
                  <a:sym typeface="Helvetica Light" charset="0"/>
                </a:rPr>
                <a:t>Water Diplomacy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Helvetica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Calibri"/>
                <a:ea typeface="+mn-ea"/>
                <a:cs typeface="+mn-cs"/>
                <a:sym typeface="Helvetica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Helvetica Light" charset="0"/>
              </a:endParaRPr>
            </a:p>
          </p:txBody>
        </p:sp>
        <p:pic>
          <p:nvPicPr>
            <p:cNvPr id="85" name="Image 84" descr="sector_sc_ihp_en-color"/>
            <p:cNvPicPr/>
            <p:nvPr/>
          </p:nvPicPr>
          <p:blipFill>
            <a:blip r:embed="rId4" cstate="print"/>
            <a:srcRect/>
            <a:stretch>
              <a:fillRect/>
            </a:stretch>
          </p:blipFill>
          <p:spPr bwMode="auto">
            <a:xfrm>
              <a:off x="2164190" y="5618320"/>
              <a:ext cx="1472687" cy="1020011"/>
            </a:xfrm>
            <a:prstGeom prst="rect">
              <a:avLst/>
            </a:prstGeom>
            <a:noFill/>
          </p:spPr>
        </p:pic>
        <p:grpSp>
          <p:nvGrpSpPr>
            <p:cNvPr id="82" name="Group 4"/>
            <p:cNvGrpSpPr/>
            <p:nvPr/>
          </p:nvGrpSpPr>
          <p:grpSpPr>
            <a:xfrm>
              <a:off x="3649172" y="5805048"/>
              <a:ext cx="2144341" cy="588670"/>
              <a:chOff x="0" y="-10968"/>
              <a:chExt cx="3164033" cy="681003"/>
            </a:xfrm>
          </p:grpSpPr>
          <p:pic>
            <p:nvPicPr>
              <p:cNvPr id="8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53" y="-10968"/>
                <a:ext cx="2027552" cy="37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3"/>
              <p:cNvSpPr txBox="1"/>
              <p:nvPr/>
            </p:nvSpPr>
            <p:spPr>
              <a:xfrm>
                <a:off x="0" y="421501"/>
                <a:ext cx="3164033" cy="248534"/>
              </a:xfrm>
              <a:prstGeom prst="rect">
                <a:avLst/>
              </a:prstGeom>
              <a:noFill/>
            </p:spPr>
            <p:txBody>
              <a:bodyPr wrap="square" rtlCol="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B0F0"/>
                    </a:solidFill>
                    <a:effectLst/>
                    <a:uLnTx/>
                    <a:uFillTx/>
                    <a:latin typeface="Arial"/>
                    <a:ea typeface="SimSun"/>
                    <a:cs typeface="+mn-cs"/>
                  </a:rPr>
                  <a:t>From Potential Conflict to Cooperation Potential </a:t>
                </a:r>
                <a:endParaRPr kumimoji="0" lang="fr-FR" sz="1200" b="0" i="0" u="none" strike="noStrike" kern="1200" cap="none" spc="0" normalizeH="0" baseline="0" noProof="0" dirty="0">
                  <a:ln>
                    <a:noFill/>
                  </a:ln>
                  <a:solidFill>
                    <a:prstClr val="black"/>
                  </a:solidFill>
                  <a:effectLst/>
                  <a:uLnTx/>
                  <a:uFillTx/>
                  <a:latin typeface="Times New Roman"/>
                  <a:ea typeface="SimSun"/>
                  <a:cs typeface="+mn-cs"/>
                </a:endParaRPr>
              </a:p>
            </p:txBody>
          </p:sp>
        </p:grpSp>
      </p:grpSp>
      <p:grpSp>
        <p:nvGrpSpPr>
          <p:cNvPr id="3" name="Groupe 2"/>
          <p:cNvGrpSpPr/>
          <p:nvPr/>
        </p:nvGrpSpPr>
        <p:grpSpPr>
          <a:xfrm>
            <a:off x="518316" y="4980718"/>
            <a:ext cx="3122978" cy="1538882"/>
            <a:chOff x="194621" y="4686707"/>
            <a:chExt cx="2199003" cy="2122251"/>
          </a:xfrm>
        </p:grpSpPr>
        <p:sp>
          <p:nvSpPr>
            <p:cNvPr id="4" name="ZoneTexte 3"/>
            <p:cNvSpPr txBox="1"/>
            <p:nvPr/>
          </p:nvSpPr>
          <p:spPr>
            <a:xfrm>
              <a:off x="194621" y="4686707"/>
              <a:ext cx="2199003" cy="2122251"/>
            </a:xfrm>
            <a:prstGeom prst="rect">
              <a:avLst/>
            </a:prstGeom>
            <a:solidFill>
              <a:schemeClr val="accent4">
                <a:lumMod val="40000"/>
                <a:lumOff val="60000"/>
              </a:schemeClr>
            </a:solidFill>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7030A0"/>
                  </a:solidFill>
                  <a:effectLst/>
                  <a:uLnTx/>
                  <a:uFillTx/>
                  <a:latin typeface="Calibri"/>
                  <a:ea typeface="+mn-ea"/>
                  <a:cs typeface="+mn-cs"/>
                  <a:sym typeface="Helvetica Light" charset="0"/>
                </a:rPr>
                <a:t>Science for Transboundary Multidisciplinary 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sym typeface="Helvetica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black"/>
                </a:solidFill>
                <a:effectLst/>
                <a:uLnTx/>
                <a:uFillTx/>
                <a:latin typeface="Calibri"/>
                <a:ea typeface="+mn-ea"/>
                <a:cs typeface="+mn-cs"/>
                <a:sym typeface="Helvetica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smtClean="0">
                <a:ln>
                  <a:noFill/>
                </a:ln>
                <a:solidFill>
                  <a:prstClr val="black"/>
                </a:solidFill>
                <a:effectLst/>
                <a:uLnTx/>
                <a:uFillTx/>
                <a:latin typeface="Calibri"/>
                <a:ea typeface="+mn-ea"/>
                <a:cs typeface="+mn-cs"/>
                <a:sym typeface="Helvetica Light" charset="0"/>
              </a:endParaRPr>
            </a:p>
          </p:txBody>
        </p:sp>
        <p:pic>
          <p:nvPicPr>
            <p:cNvPr id="55" name="Image 54" descr="sector_sc_ihp_en-color"/>
            <p:cNvPicPr/>
            <p:nvPr/>
          </p:nvPicPr>
          <p:blipFill>
            <a:blip r:embed="rId4" cstate="print"/>
            <a:srcRect/>
            <a:stretch>
              <a:fillRect/>
            </a:stretch>
          </p:blipFill>
          <p:spPr bwMode="auto">
            <a:xfrm>
              <a:off x="853582" y="5629841"/>
              <a:ext cx="838973" cy="989676"/>
            </a:xfrm>
            <a:prstGeom prst="rect">
              <a:avLst/>
            </a:prstGeom>
            <a:noFill/>
            <a:ln>
              <a:noFill/>
            </a:ln>
          </p:spPr>
        </p:pic>
      </p:grpSp>
      <p:sp>
        <p:nvSpPr>
          <p:cNvPr id="57" name="Ellipse 56"/>
          <p:cNvSpPr/>
          <p:nvPr/>
        </p:nvSpPr>
        <p:spPr>
          <a:xfrm>
            <a:off x="6846143" y="3752385"/>
            <a:ext cx="770313" cy="72154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74" name="Groupe 19"/>
          <p:cNvGrpSpPr>
            <a:grpSpLocks/>
          </p:cNvGrpSpPr>
          <p:nvPr/>
        </p:nvGrpSpPr>
        <p:grpSpPr bwMode="auto">
          <a:xfrm>
            <a:off x="4159707" y="1250985"/>
            <a:ext cx="1616186" cy="637857"/>
            <a:chOff x="-261875" y="4289033"/>
            <a:chExt cx="2891999" cy="1545515"/>
          </a:xfrm>
        </p:grpSpPr>
        <p:sp>
          <p:nvSpPr>
            <p:cNvPr id="78" name="Rectangle 77"/>
            <p:cNvSpPr/>
            <p:nvPr/>
          </p:nvSpPr>
          <p:spPr>
            <a:xfrm>
              <a:off x="994014" y="4490370"/>
              <a:ext cx="1545240" cy="13441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9" name="Rectangle 78"/>
            <p:cNvSpPr/>
            <p:nvPr/>
          </p:nvSpPr>
          <p:spPr>
            <a:xfrm>
              <a:off x="-261875" y="4289033"/>
              <a:ext cx="2891999" cy="8734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0130" tIns="0" rIns="0" bIns="0" spcCol="1270"/>
            <a:lstStyle/>
            <a:p>
              <a:pPr marL="0" marR="0" lvl="0" indent="0" algn="ctr" defTabSz="821818" rtl="0" eaLnBrk="1" fontAlgn="auto" latinLnBrk="0" hangingPunct="0">
                <a:lnSpc>
                  <a:spcPct val="90000"/>
                </a:lnSpc>
                <a:spcBef>
                  <a:spcPts val="0"/>
                </a:spcBef>
                <a:spcAft>
                  <a:spcPct val="35000"/>
                </a:spcAft>
                <a:buClrTx/>
                <a:buSzTx/>
                <a:buFontTx/>
                <a:buNone/>
                <a:tabLst/>
                <a:defRPr/>
              </a:pPr>
              <a:r>
                <a:rPr kumimoji="0" lang="en-US" sz="1100" b="1" i="0" u="sng" strike="noStrike" kern="1200" cap="none" spc="0" normalizeH="0" baseline="0" noProof="0" dirty="0" smtClean="0">
                  <a:ln>
                    <a:noFill/>
                  </a:ln>
                  <a:solidFill>
                    <a:srgbClr val="F79646">
                      <a:lumMod val="75000"/>
                    </a:srgbClr>
                  </a:solidFill>
                  <a:effectLst/>
                  <a:uLnTx/>
                  <a:uFillTx/>
                  <a:latin typeface="Calibri"/>
                  <a:ea typeface="+mn-ea"/>
                  <a:cs typeface="+mn-cs"/>
                  <a:sym typeface="Helvetica Light" charset="0"/>
                </a:rPr>
                <a:t>Trust-building</a:t>
              </a:r>
            </a:p>
            <a:p>
              <a:pPr marL="0" marR="0" lvl="0" indent="0" algn="ctr" defTabSz="821818" rtl="0" eaLnBrk="1" fontAlgn="auto" latinLnBrk="0" hangingPunct="0">
                <a:lnSpc>
                  <a:spcPct val="90000"/>
                </a:lnSpc>
                <a:spcBef>
                  <a:spcPts val="0"/>
                </a:spcBef>
                <a:spcAft>
                  <a:spcPct val="35000"/>
                </a:spcAft>
                <a:buClrTx/>
                <a:buSzTx/>
                <a:buFontTx/>
                <a:buNone/>
                <a:tabLst/>
                <a:defRPr/>
              </a:pP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rPr>
                <a:t>Stakeholders</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 </a:t>
              </a: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rPr>
                <a:t>mapping</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 </a:t>
              </a: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rPr>
                <a:t>identifying</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 issues</a:t>
              </a:r>
              <a:r>
                <a:rPr kumimoji="0" lang="fr-FR" sz="11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and </a:t>
              </a:r>
              <a:r>
                <a:rPr kumimoji="0" lang="fr-FR" sz="1100" b="0" i="0" u="none" strike="noStrike" kern="1200" cap="none" spc="0" normalizeH="0" baseline="0" noProof="0" dirty="0" err="1">
                  <a:ln>
                    <a:noFill/>
                  </a:ln>
                  <a:solidFill>
                    <a:prstClr val="black">
                      <a:hueOff val="0"/>
                      <a:satOff val="0"/>
                      <a:lumOff val="0"/>
                      <a:alphaOff val="0"/>
                    </a:prstClr>
                  </a:solidFill>
                  <a:effectLst/>
                  <a:uLnTx/>
                  <a:uFillTx/>
                  <a:latin typeface="Calibri"/>
                  <a:ea typeface="+mn-ea"/>
                  <a:cs typeface="+mn-cs"/>
                </a:rPr>
                <a:t>interests</a:t>
              </a:r>
              <a:endParaRPr kumimoji="0" lang="en-US" sz="1100" b="0" i="1"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sym typeface="Helvetica Light" charset="0"/>
              </a:endParaRPr>
            </a:p>
          </p:txBody>
        </p:sp>
      </p:grpSp>
      <p:grpSp>
        <p:nvGrpSpPr>
          <p:cNvPr id="95" name="Groupe 19"/>
          <p:cNvGrpSpPr>
            <a:grpSpLocks/>
          </p:cNvGrpSpPr>
          <p:nvPr/>
        </p:nvGrpSpPr>
        <p:grpSpPr bwMode="auto">
          <a:xfrm>
            <a:off x="5613725" y="1981219"/>
            <a:ext cx="1874372" cy="554762"/>
            <a:chOff x="140575" y="4490370"/>
            <a:chExt cx="2891999" cy="1344178"/>
          </a:xfrm>
        </p:grpSpPr>
        <p:sp>
          <p:nvSpPr>
            <p:cNvPr id="96" name="Rectangle 95"/>
            <p:cNvSpPr/>
            <p:nvPr/>
          </p:nvSpPr>
          <p:spPr>
            <a:xfrm>
              <a:off x="994014" y="4490370"/>
              <a:ext cx="1545240" cy="13441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7" name="Rectangle 96"/>
            <p:cNvSpPr/>
            <p:nvPr/>
          </p:nvSpPr>
          <p:spPr>
            <a:xfrm>
              <a:off x="140575" y="4744044"/>
              <a:ext cx="2891999" cy="8734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0130" tIns="0" rIns="0" bIns="0" spcCol="127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srgbClr val="F79646">
                      <a:lumMod val="75000"/>
                    </a:srgbClr>
                  </a:solidFill>
                  <a:effectLst/>
                  <a:uLnTx/>
                  <a:uFillTx/>
                  <a:latin typeface="Calibri"/>
                  <a:ea typeface="+mn-ea"/>
                  <a:cs typeface="+mn-cs"/>
                  <a:sym typeface="Helvetica Light" charset="0"/>
                </a:rPr>
                <a:t>Capacity-building</a:t>
              </a:r>
              <a:r>
                <a:rPr kumimoji="0" lang="en-US" sz="1100" b="1" i="0" u="sng"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sym typeface="Helvetica Light" charset="0"/>
                </a:rPr>
                <a:t> </a:t>
              </a:r>
              <a:br>
                <a:rPr kumimoji="0" lang="en-US" sz="1100" b="1" i="0" u="sng"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sym typeface="Helvetica Light" charset="0"/>
                </a:rPr>
              </a:b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sym typeface="Helvetica Light" charset="0"/>
                </a:rPr>
                <a:t>T</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rainings on water </a:t>
              </a: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rPr>
                <a:t>diplomacy</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 (</a:t>
              </a: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rPr>
                <a:t>multilevel</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 </a:t>
              </a: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rPr>
                <a:t>governance</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 </a:t>
              </a: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rPr>
                <a:t>stakholder</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 </a:t>
              </a: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rPr>
                <a:t>linking</a:t>
              </a: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a:t>
              </a:r>
              <a:endParaRPr kumimoji="0" lang="en-US" sz="1100" b="0" i="1"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sym typeface="Helvetica Light" charset="0"/>
              </a:endParaRPr>
            </a:p>
          </p:txBody>
        </p:sp>
      </p:grpSp>
      <p:grpSp>
        <p:nvGrpSpPr>
          <p:cNvPr id="98" name="Groupe 19"/>
          <p:cNvGrpSpPr>
            <a:grpSpLocks/>
          </p:cNvGrpSpPr>
          <p:nvPr/>
        </p:nvGrpSpPr>
        <p:grpSpPr bwMode="auto">
          <a:xfrm>
            <a:off x="7125579" y="2766077"/>
            <a:ext cx="1896392" cy="637857"/>
            <a:chOff x="-261875" y="4289033"/>
            <a:chExt cx="2891999" cy="1545515"/>
          </a:xfrm>
        </p:grpSpPr>
        <p:sp>
          <p:nvSpPr>
            <p:cNvPr id="99" name="Rectangle 98"/>
            <p:cNvSpPr/>
            <p:nvPr/>
          </p:nvSpPr>
          <p:spPr>
            <a:xfrm>
              <a:off x="994014" y="4490370"/>
              <a:ext cx="1545240" cy="13441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0" name="Rectangle 99"/>
            <p:cNvSpPr/>
            <p:nvPr/>
          </p:nvSpPr>
          <p:spPr>
            <a:xfrm>
              <a:off x="-261875" y="4289033"/>
              <a:ext cx="2891999" cy="8734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0130" tIns="0" rIns="0" bIns="0" spcCol="127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srgbClr val="F79646">
                      <a:lumMod val="75000"/>
                    </a:srgbClr>
                  </a:solidFill>
                  <a:effectLst/>
                  <a:uLnTx/>
                  <a:uFillTx/>
                  <a:latin typeface="Calibri"/>
                  <a:ea typeface="+mn-ea"/>
                  <a:cs typeface="+mn-cs"/>
                  <a:sym typeface="Helvetica Light" charset="0"/>
                </a:rPr>
                <a:t>Consensus-building</a:t>
              </a:r>
              <a:endParaRPr kumimoji="0" lang="en-US" sz="1100" b="1" i="0" u="sng"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sym typeface="Helvetica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Trebuchet MS" pitchFamily="34" charset="0"/>
                  <a:cs typeface="Trebuchet MS" pitchFamily="34" charset="0"/>
                  <a:sym typeface="Trebuchet MS" pitchFamily="34" charset="0"/>
                </a:rPr>
                <a:t>Better </a:t>
              </a:r>
              <a:r>
                <a:rPr kumimoji="0" lang="en-US" altLang="en-US" sz="1100" b="0" i="0" u="none" strike="noStrike" kern="1200" cap="none" spc="0" normalizeH="0" baseline="0" noProof="0" dirty="0">
                  <a:ln>
                    <a:noFill/>
                  </a:ln>
                  <a:solidFill>
                    <a:prstClr val="black">
                      <a:hueOff val="0"/>
                      <a:satOff val="0"/>
                      <a:lumOff val="0"/>
                      <a:alphaOff val="0"/>
                    </a:prstClr>
                  </a:solidFill>
                  <a:effectLst/>
                  <a:uLnTx/>
                  <a:uFillTx/>
                  <a:latin typeface="Calibri"/>
                  <a:ea typeface="Trebuchet MS" pitchFamily="34" charset="0"/>
                  <a:cs typeface="Trebuchet MS" pitchFamily="34" charset="0"/>
                  <a:sym typeface="Trebuchet MS" pitchFamily="34" charset="0"/>
                </a:rPr>
                <a:t>understanding of water cooperation </a:t>
              </a:r>
              <a:r>
                <a:rPr kumimoji="0" lang="en-US" altLang="en-US"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Trebuchet MS" pitchFamily="34" charset="0"/>
                  <a:cs typeface="Trebuchet MS" pitchFamily="34" charset="0"/>
                  <a:sym typeface="Trebuchet MS" pitchFamily="34" charset="0"/>
                </a:rPr>
                <a:t>benefits to </a:t>
              </a:r>
              <a:r>
                <a:rPr kumimoji="0" lang="en-US" altLang="en-US" sz="1100" b="0" i="0" u="none" strike="noStrike" kern="1200" cap="none" spc="0" normalizeH="0" baseline="0" noProof="0" dirty="0">
                  <a:ln>
                    <a:noFill/>
                  </a:ln>
                  <a:solidFill>
                    <a:prstClr val="black">
                      <a:hueOff val="0"/>
                      <a:satOff val="0"/>
                      <a:lumOff val="0"/>
                      <a:alphaOff val="0"/>
                    </a:prstClr>
                  </a:solidFill>
                  <a:effectLst/>
                  <a:uLnTx/>
                  <a:uFillTx/>
                  <a:latin typeface="Calibri"/>
                  <a:ea typeface="Trebuchet MS" pitchFamily="34" charset="0"/>
                  <a:cs typeface="Trebuchet MS" pitchFamily="34" charset="0"/>
                  <a:sym typeface="Trebuchet MS" pitchFamily="34" charset="0"/>
                </a:rPr>
                <a:t>stakeholders at national (e.g. Governments, Diplomats) and </a:t>
              </a:r>
              <a:r>
                <a:rPr kumimoji="0" lang="en-US" altLang="en-US"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Trebuchet MS" pitchFamily="34" charset="0"/>
                  <a:cs typeface="Trebuchet MS" pitchFamily="34" charset="0"/>
                  <a:sym typeface="Trebuchet MS" pitchFamily="34" charset="0"/>
                </a:rPr>
                <a:t>local level  </a:t>
              </a:r>
              <a:r>
                <a:rPr kumimoji="0" lang="en-US" altLang="en-US" sz="1100" b="0" i="0" u="none" strike="noStrike" kern="1200" cap="none" spc="0" normalizeH="0" baseline="0" noProof="0" dirty="0">
                  <a:ln>
                    <a:noFill/>
                  </a:ln>
                  <a:solidFill>
                    <a:prstClr val="black">
                      <a:hueOff val="0"/>
                      <a:satOff val="0"/>
                      <a:lumOff val="0"/>
                      <a:alphaOff val="0"/>
                    </a:prstClr>
                  </a:solidFill>
                  <a:effectLst/>
                  <a:uLnTx/>
                  <a:uFillTx/>
                  <a:latin typeface="Calibri"/>
                  <a:ea typeface="Trebuchet MS" pitchFamily="34" charset="0"/>
                  <a:cs typeface="Trebuchet MS" pitchFamily="34" charset="0"/>
                  <a:sym typeface="Trebuchet MS" pitchFamily="34" charset="0"/>
                </a:rPr>
                <a:t>(e.g. Farmers</a:t>
              </a:r>
              <a:r>
                <a:rPr kumimoji="0" lang="en-US" altLang="en-US"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Trebuchet MS" pitchFamily="34" charset="0"/>
                  <a:cs typeface="Trebuchet MS" pitchFamily="34" charset="0"/>
                  <a:sym typeface="Trebuchet MS" pitchFamily="34" charset="0"/>
                </a:rPr>
                <a:t>)</a:t>
              </a:r>
              <a:endParaRPr kumimoji="0" lang="en-US" altLang="en-US" sz="1100" b="0" i="0" u="none" strike="noStrike" kern="1200" cap="none" spc="0" normalizeH="0" baseline="0" noProof="0" dirty="0">
                <a:ln>
                  <a:noFill/>
                </a:ln>
                <a:solidFill>
                  <a:prstClr val="black">
                    <a:hueOff val="0"/>
                    <a:satOff val="0"/>
                    <a:lumOff val="0"/>
                    <a:alphaOff val="0"/>
                  </a:prstClr>
                </a:solidFill>
                <a:effectLst/>
                <a:uLnTx/>
                <a:uFillTx/>
                <a:latin typeface="Calibri"/>
                <a:ea typeface="Trebuchet MS" pitchFamily="34" charset="0"/>
                <a:cs typeface="Trebuchet MS" pitchFamily="34" charset="0"/>
                <a:sym typeface="Trebuchet MS"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101" name="Groupe 100"/>
          <p:cNvGrpSpPr/>
          <p:nvPr/>
        </p:nvGrpSpPr>
        <p:grpSpPr>
          <a:xfrm>
            <a:off x="150178" y="260534"/>
            <a:ext cx="4099190" cy="1391091"/>
            <a:chOff x="7294747" y="3132933"/>
            <a:chExt cx="3182755" cy="3924732"/>
          </a:xfrm>
        </p:grpSpPr>
        <p:sp>
          <p:nvSpPr>
            <p:cNvPr id="102" name="Rectangle à coins arrondis 101"/>
            <p:cNvSpPr/>
            <p:nvPr/>
          </p:nvSpPr>
          <p:spPr>
            <a:xfrm>
              <a:off x="7294747" y="3132933"/>
              <a:ext cx="3182755" cy="3924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3" name="Groupe 23"/>
            <p:cNvGrpSpPr>
              <a:grpSpLocks/>
            </p:cNvGrpSpPr>
            <p:nvPr/>
          </p:nvGrpSpPr>
          <p:grpSpPr bwMode="auto">
            <a:xfrm>
              <a:off x="7315657" y="3273747"/>
              <a:ext cx="3034455" cy="2203126"/>
              <a:chOff x="599902" y="4285175"/>
              <a:chExt cx="2134159" cy="1549373"/>
            </a:xfrm>
          </p:grpSpPr>
          <p:sp>
            <p:nvSpPr>
              <p:cNvPr id="104" name="Rectangle 103"/>
              <p:cNvSpPr/>
              <p:nvPr/>
            </p:nvSpPr>
            <p:spPr>
              <a:xfrm>
                <a:off x="994014" y="4490370"/>
                <a:ext cx="1545240" cy="13441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5" name="Rectangle 104"/>
              <p:cNvSpPr/>
              <p:nvPr/>
            </p:nvSpPr>
            <p:spPr>
              <a:xfrm>
                <a:off x="599902" y="4285175"/>
                <a:ext cx="2134159" cy="13441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0130" tIns="0" rIns="0" bIns="0"/>
              <a:lstStyle>
                <a:lvl1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1pPr>
                <a:lvl2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2pPr>
                <a:lvl3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3pPr>
                <a:lvl4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4pPr>
                <a:lvl5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5pPr>
                <a:lvl6pPr marL="13716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6pPr>
                <a:lvl7pPr marL="18288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7pPr>
                <a:lvl8pPr marL="22860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8pPr>
                <a:lvl9pPr marL="27432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0" algn="ctr" defTabSz="820738" rtl="0" eaLnBrk="0" fontAlgn="auto" latinLnBrk="0" hangingPunct="0">
                  <a:lnSpc>
                    <a:spcPct val="100000"/>
                  </a:lnSpc>
                  <a:spcBef>
                    <a:spcPct val="0"/>
                  </a:spcBef>
                  <a:spcAft>
                    <a:spcPts val="0"/>
                  </a:spcAft>
                  <a:buClrTx/>
                  <a:buSzTx/>
                  <a:buFontTx/>
                  <a:buNone/>
                  <a:tabLst/>
                  <a:defRPr/>
                </a:pPr>
                <a:r>
                  <a:rPr kumimoji="0" lang="en-US" altLang="en-US" sz="1600" b="1" i="0" u="sng" strike="noStrike" kern="1200" cap="none" spc="0" normalizeH="0" baseline="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rPr>
                  <a:t>Starting point (GGRETA Phase 1) </a:t>
                </a:r>
              </a:p>
              <a:p>
                <a:pPr marL="0" marR="0" lvl="0" indent="0" algn="ctr" defTabSz="820738" rtl="0" eaLnBrk="0" fontAlgn="auto" latinLnBrk="0" hangingPunct="0">
                  <a:lnSpc>
                    <a:spcPct val="100000"/>
                  </a:lnSpc>
                  <a:spcBef>
                    <a:spcPct val="0"/>
                  </a:spcBef>
                  <a:spcAft>
                    <a:spcPts val="0"/>
                  </a:spcAft>
                  <a:buClrTx/>
                  <a:buSzTx/>
                  <a:buFontTx/>
                  <a:buNone/>
                  <a:tabLst/>
                  <a:defRPr/>
                </a:pPr>
                <a:endParaRPr kumimoji="0" lang="en-US" altLang="en-US" sz="800" b="1" i="0" u="sng" strike="noStrike" kern="1200" cap="none" spc="0" normalizeH="0" baseline="0" noProof="0" dirty="0">
                  <a:ln>
                    <a:noFill/>
                  </a:ln>
                  <a:solidFill>
                    <a:prstClr val="white"/>
                  </a:solidFill>
                  <a:effectLst/>
                  <a:uLnTx/>
                  <a:uFillTx/>
                  <a:latin typeface="Calibri"/>
                  <a:ea typeface="Trebuchet MS" pitchFamily="34" charset="0"/>
                  <a:cs typeface="Trebuchet MS" pitchFamily="34" charset="0"/>
                  <a:sym typeface="Trebuchet MS" pitchFamily="34" charset="0"/>
                </a:endParaRPr>
              </a:p>
              <a:p>
                <a:pPr marL="285750" marR="0" lvl="0" indent="-285750" algn="l" defTabSz="820738" rtl="0" eaLnBrk="0" fontAlgn="auto" latinLnBrk="0" hangingPunct="0">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rPr>
                  <a:t>In-depth Transboundary</a:t>
                </a:r>
                <a:r>
                  <a:rPr kumimoji="0" lang="en-US" altLang="en-US" sz="1400" b="0" i="0" u="none" strike="noStrike" kern="1200" cap="none" spc="0" normalizeH="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rPr>
                  <a:t> </a:t>
                </a:r>
                <a:r>
                  <a:rPr lang="en-US" altLang="en-US" sz="1400" noProof="0" dirty="0" smtClean="0">
                    <a:solidFill>
                      <a:prstClr val="white"/>
                    </a:solidFill>
                    <a:latin typeface="Calibri"/>
                    <a:ea typeface="Trebuchet MS" pitchFamily="34" charset="0"/>
                    <a:cs typeface="Trebuchet MS" pitchFamily="34" charset="0"/>
                    <a:sym typeface="Trebuchet MS" pitchFamily="34" charset="0"/>
                  </a:rPr>
                  <a:t>M</a:t>
                </a:r>
                <a:r>
                  <a:rPr kumimoji="0" lang="en-US" altLang="en-US" sz="1400" b="0" i="0" u="none" strike="noStrike" kern="1200" cap="none" spc="0" normalizeH="0" baseline="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rPr>
                  <a:t>ultidisciplinary Assessment</a:t>
                </a:r>
              </a:p>
              <a:p>
                <a:pPr marL="285750" marR="0" lvl="0" indent="-285750" algn="l" defTabSz="820738" rtl="0" eaLnBrk="0" fontAlgn="auto" latinLnBrk="0" hangingPunct="0">
                  <a:lnSpc>
                    <a:spcPct val="100000"/>
                  </a:lnSpc>
                  <a:spcBef>
                    <a:spcPct val="0"/>
                  </a:spcBef>
                  <a:spcAft>
                    <a:spcPts val="0"/>
                  </a:spcAft>
                  <a:buClrTx/>
                  <a:buSzTx/>
                  <a:buFont typeface="Arial" panose="020B0604020202020204" pitchFamily="34" charset="0"/>
                  <a:buChar char="•"/>
                  <a:tabLst/>
                  <a:defRPr/>
                </a:pPr>
                <a:r>
                  <a:rPr lang="en-US" altLang="en-US" sz="1400" dirty="0" smtClean="0">
                    <a:solidFill>
                      <a:prstClr val="white"/>
                    </a:solidFill>
                    <a:latin typeface="Calibri"/>
                    <a:ea typeface="Trebuchet MS" pitchFamily="34" charset="0"/>
                    <a:cs typeface="Trebuchet MS" pitchFamily="34" charset="0"/>
                    <a:sym typeface="Trebuchet MS" pitchFamily="34" charset="0"/>
                  </a:rPr>
                  <a:t>F</a:t>
                </a:r>
                <a:r>
                  <a:rPr kumimoji="0" lang="en-US" altLang="en-US" sz="1400" b="0" i="0" u="none" strike="noStrike" kern="1200" cap="none" spc="0" normalizeH="0" baseline="0" noProof="0" dirty="0" err="1" smtClean="0">
                    <a:ln>
                      <a:noFill/>
                    </a:ln>
                    <a:solidFill>
                      <a:prstClr val="white"/>
                    </a:solidFill>
                    <a:effectLst/>
                    <a:uLnTx/>
                    <a:uFillTx/>
                    <a:latin typeface="Calibri"/>
                    <a:ea typeface="Trebuchet MS" pitchFamily="34" charset="0"/>
                    <a:cs typeface="Trebuchet MS" pitchFamily="34" charset="0"/>
                    <a:sym typeface="Trebuchet MS" pitchFamily="34" charset="0"/>
                  </a:rPr>
                  <a:t>ramework</a:t>
                </a:r>
                <a:r>
                  <a:rPr kumimoji="0" lang="en-US" altLang="en-US" sz="1400" b="0" i="0" u="none" strike="noStrike" kern="1200" cap="none" spc="0" normalizeH="0" baseline="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rPr>
                  <a:t> </a:t>
                </a:r>
                <a:r>
                  <a:rPr kumimoji="0" lang="en-US" altLang="en-US" sz="1400" b="0" i="0" u="none" strike="noStrike" kern="1200" cap="none" spc="0" normalizeH="0" baseline="0" noProof="0" dirty="0">
                    <a:ln>
                      <a:noFill/>
                    </a:ln>
                    <a:solidFill>
                      <a:prstClr val="white"/>
                    </a:solidFill>
                    <a:effectLst/>
                    <a:uLnTx/>
                    <a:uFillTx/>
                    <a:latin typeface="Calibri"/>
                    <a:ea typeface="Trebuchet MS" pitchFamily="34" charset="0"/>
                    <a:cs typeface="Trebuchet MS" pitchFamily="34" charset="0"/>
                    <a:sym typeface="Trebuchet MS" pitchFamily="34" charset="0"/>
                  </a:rPr>
                  <a:t>for dialogue on </a:t>
                </a:r>
                <a:r>
                  <a:rPr kumimoji="0" lang="en-US" altLang="en-US" sz="1400" b="0" i="0" u="none" strike="noStrike" kern="1200" cap="none" spc="0" normalizeH="0" baseline="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rPr>
                  <a:t>transboundary </a:t>
                </a:r>
                <a:r>
                  <a:rPr kumimoji="0" lang="en-US" altLang="en-US" sz="1400" b="0" i="0" u="none" strike="noStrike" kern="1200" cap="none" spc="0" normalizeH="0" baseline="0" noProof="0" dirty="0">
                    <a:ln>
                      <a:noFill/>
                    </a:ln>
                    <a:solidFill>
                      <a:prstClr val="white"/>
                    </a:solidFill>
                    <a:effectLst/>
                    <a:uLnTx/>
                    <a:uFillTx/>
                    <a:latin typeface="Calibri"/>
                    <a:ea typeface="Trebuchet MS" pitchFamily="34" charset="0"/>
                    <a:cs typeface="Trebuchet MS" pitchFamily="34" charset="0"/>
                    <a:sym typeface="Trebuchet MS" pitchFamily="34" charset="0"/>
                  </a:rPr>
                  <a:t>aquifers </a:t>
                </a:r>
                <a:r>
                  <a:rPr kumimoji="0" lang="en-US" altLang="en-US" sz="1400" b="0" i="0" u="none" strike="noStrike" kern="1200" cap="none" spc="0" normalizeH="0" baseline="0" noProof="0" dirty="0" smtClean="0">
                    <a:ln>
                      <a:noFill/>
                    </a:ln>
                    <a:solidFill>
                      <a:prstClr val="white"/>
                    </a:solidFill>
                    <a:effectLst/>
                    <a:uLnTx/>
                    <a:uFillTx/>
                    <a:latin typeface="Calibri"/>
                    <a:ea typeface="Trebuchet MS" pitchFamily="34" charset="0"/>
                    <a:cs typeface="Trebuchet MS" pitchFamily="34" charset="0"/>
                    <a:sym typeface="Trebuchet MS" pitchFamily="34" charset="0"/>
                  </a:rPr>
                  <a:t>management: “STAS family” </a:t>
                </a:r>
                <a:endParaRPr kumimoji="0" lang="en-US" altLang="en-US" sz="1400" b="0" i="0" u="none" strike="noStrike" kern="1200" cap="none" spc="0" normalizeH="0" baseline="0" noProof="0" dirty="0">
                  <a:ln>
                    <a:noFill/>
                  </a:ln>
                  <a:solidFill>
                    <a:prstClr val="white"/>
                  </a:solidFill>
                  <a:effectLst/>
                  <a:uLnTx/>
                  <a:uFillTx/>
                  <a:latin typeface="Calibri"/>
                  <a:ea typeface="Trebuchet MS" pitchFamily="34" charset="0"/>
                  <a:cs typeface="Trebuchet MS" pitchFamily="34" charset="0"/>
                  <a:sym typeface="Trebuchet MS" pitchFamily="34" charset="0"/>
                </a:endParaRPr>
              </a:p>
            </p:txBody>
          </p:sp>
        </p:grpSp>
      </p:grpSp>
      <p:sp>
        <p:nvSpPr>
          <p:cNvPr id="62" name="Ellipse 61"/>
          <p:cNvSpPr/>
          <p:nvPr/>
        </p:nvSpPr>
        <p:spPr>
          <a:xfrm>
            <a:off x="4861557" y="4163909"/>
            <a:ext cx="554562" cy="534856"/>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9" name="Rectangle 88"/>
          <p:cNvSpPr/>
          <p:nvPr/>
        </p:nvSpPr>
        <p:spPr bwMode="auto">
          <a:xfrm>
            <a:off x="346" y="1948495"/>
            <a:ext cx="2063886" cy="5122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0130" tIns="0" rIns="0" bIns="0" spcCol="1270"/>
          <a:lstStyle/>
          <a:p>
            <a:pPr marL="0" marR="0" lvl="0" indent="0" algn="ctr" defTabSz="821818" rtl="0" eaLnBrk="1" fontAlgn="auto" latinLnBrk="0" hangingPunct="0">
              <a:lnSpc>
                <a:spcPct val="90000"/>
              </a:lnSpc>
              <a:spcBef>
                <a:spcPts val="0"/>
              </a:spcBef>
              <a:spcAft>
                <a:spcPct val="35000"/>
              </a:spcAft>
              <a:buClrTx/>
              <a:buSzTx/>
              <a:buFontTx/>
              <a:buNone/>
              <a:tabLst/>
              <a:defRPr/>
            </a:pPr>
            <a:r>
              <a:rPr kumimoji="0" lang="fr-FR" sz="1100" b="1" i="0" u="sng" strike="noStrike" kern="1200" cap="none" spc="0" normalizeH="0" baseline="0" noProof="0" dirty="0" err="1" smtClean="0">
                <a:ln>
                  <a:noFill/>
                </a:ln>
                <a:solidFill>
                  <a:srgbClr val="7030A0"/>
                </a:solidFill>
                <a:effectLst/>
                <a:uLnTx/>
                <a:uFillTx/>
                <a:latin typeface="Calibri"/>
                <a:ea typeface="+mn-ea"/>
                <a:cs typeface="+mn-cs"/>
                <a:sym typeface="Helvetica Light" charset="0"/>
              </a:rPr>
              <a:t>Capacity</a:t>
            </a:r>
            <a:r>
              <a:rPr lang="fr-FR" sz="1100" b="1" u="sng" dirty="0" smtClean="0">
                <a:solidFill>
                  <a:srgbClr val="7030A0"/>
                </a:solidFill>
                <a:latin typeface="Calibri"/>
                <a:sym typeface="Helvetica Light" charset="0"/>
              </a:rPr>
              <a:t>-building modules: « training for </a:t>
            </a:r>
            <a:r>
              <a:rPr lang="fr-FR" sz="1100" b="1" u="sng" dirty="0" err="1" smtClean="0">
                <a:solidFill>
                  <a:srgbClr val="7030A0"/>
                </a:solidFill>
                <a:latin typeface="Calibri"/>
                <a:sym typeface="Helvetica Light" charset="0"/>
              </a:rPr>
              <a:t>trainers</a:t>
            </a:r>
            <a:r>
              <a:rPr lang="fr-FR" sz="1100" b="1" u="sng" dirty="0" smtClean="0">
                <a:solidFill>
                  <a:srgbClr val="7030A0"/>
                </a:solidFill>
                <a:latin typeface="Calibri"/>
                <a:sym typeface="Helvetica Light" charset="0"/>
              </a:rPr>
              <a:t> » </a:t>
            </a:r>
            <a:r>
              <a:rPr lang="fr-FR" sz="1100" b="1" u="sng" dirty="0" err="1" smtClean="0">
                <a:solidFill>
                  <a:srgbClr val="7030A0"/>
                </a:solidFill>
                <a:latin typeface="Calibri"/>
                <a:sym typeface="Helvetica Light" charset="0"/>
              </a:rPr>
              <a:t>approach</a:t>
            </a:r>
            <a:r>
              <a:rPr lang="fr-FR" sz="1100" b="1" u="sng" dirty="0" smtClean="0">
                <a:solidFill>
                  <a:srgbClr val="7030A0"/>
                </a:solidFill>
                <a:latin typeface="Calibri"/>
                <a:sym typeface="Helvetica Light" charset="0"/>
              </a:rPr>
              <a:t> for </a:t>
            </a:r>
            <a:r>
              <a:rPr lang="fr-FR" sz="1100" b="1" u="sng" dirty="0" err="1" smtClean="0">
                <a:solidFill>
                  <a:srgbClr val="7030A0"/>
                </a:solidFill>
                <a:latin typeface="Calibri"/>
                <a:sym typeface="Helvetica Light" charset="0"/>
              </a:rPr>
              <a:t>replication</a:t>
            </a:r>
            <a:endParaRPr lang="fr-FR" sz="1100" b="1" u="sng" dirty="0" smtClean="0">
              <a:solidFill>
                <a:srgbClr val="7030A0"/>
              </a:solidFill>
              <a:latin typeface="Calibri"/>
              <a:sym typeface="Helvetica Light" charset="0"/>
            </a:endParaRPr>
          </a:p>
          <a:p>
            <a:pPr marL="171450" lvl="0" indent="-171450" defTabSz="821818" hangingPunct="0">
              <a:buFontTx/>
              <a:buChar char="-"/>
              <a:defRPr/>
            </a:pPr>
            <a:r>
              <a:rPr lang="fr-FR" sz="1100" dirty="0" err="1" smtClean="0">
                <a:solidFill>
                  <a:prstClr val="black">
                    <a:hueOff val="0"/>
                    <a:satOff val="0"/>
                    <a:lumOff val="0"/>
                    <a:alphaOff val="0"/>
                  </a:prstClr>
                </a:solidFill>
                <a:sym typeface="Helvetica Light" charset="0"/>
              </a:rPr>
              <a:t>Modelling</a:t>
            </a:r>
            <a:endParaRPr lang="fr-FR" sz="1100" dirty="0" smtClean="0">
              <a:solidFill>
                <a:prstClr val="black">
                  <a:hueOff val="0"/>
                  <a:satOff val="0"/>
                  <a:lumOff val="0"/>
                  <a:alphaOff val="0"/>
                </a:prstClr>
              </a:solidFill>
              <a:sym typeface="Helvetica Light" charset="0"/>
            </a:endParaRPr>
          </a:p>
          <a:p>
            <a:pPr marL="171450" lvl="0" indent="-171450" defTabSz="821818" hangingPunct="0">
              <a:buFontTx/>
              <a:buChar char="-"/>
              <a:defRPr/>
            </a:pPr>
            <a:r>
              <a:rPr lang="fr-FR" sz="1100" dirty="0" smtClean="0">
                <a:solidFill>
                  <a:prstClr val="black">
                    <a:hueOff val="0"/>
                    <a:satOff val="0"/>
                    <a:lumOff val="0"/>
                    <a:alphaOff val="0"/>
                  </a:prstClr>
                </a:solidFill>
                <a:sym typeface="Helvetica Light" charset="0"/>
              </a:rPr>
              <a:t>Groundwater </a:t>
            </a:r>
            <a:r>
              <a:rPr lang="fr-FR" sz="1100" dirty="0" err="1" smtClean="0">
                <a:solidFill>
                  <a:prstClr val="black">
                    <a:hueOff val="0"/>
                    <a:satOff val="0"/>
                    <a:lumOff val="0"/>
                    <a:alphaOff val="0"/>
                  </a:prstClr>
                </a:solidFill>
                <a:sym typeface="Helvetica Light" charset="0"/>
              </a:rPr>
              <a:t>governance</a:t>
            </a:r>
            <a:endParaRPr lang="fr-FR" sz="1100" dirty="0" smtClean="0">
              <a:solidFill>
                <a:prstClr val="black">
                  <a:hueOff val="0"/>
                  <a:satOff val="0"/>
                  <a:lumOff val="0"/>
                  <a:alphaOff val="0"/>
                </a:prstClr>
              </a:solidFill>
              <a:sym typeface="Helvetica Light" charset="0"/>
            </a:endParaRPr>
          </a:p>
          <a:p>
            <a:pPr marL="171450" lvl="0" indent="-171450" defTabSz="821818" hangingPunct="0">
              <a:buFontTx/>
              <a:buChar char="-"/>
              <a:defRPr/>
            </a:pPr>
            <a:r>
              <a:rPr lang="fr-FR" sz="1100" dirty="0" err="1" smtClean="0">
                <a:solidFill>
                  <a:prstClr val="black">
                    <a:hueOff val="0"/>
                    <a:satOff val="0"/>
                    <a:lumOff val="0"/>
                    <a:alphaOff val="0"/>
                  </a:prstClr>
                </a:solidFill>
                <a:sym typeface="Helvetica Light" charset="0"/>
              </a:rPr>
              <a:t>Gender</a:t>
            </a:r>
            <a:endParaRPr lang="fr-FR" sz="1100" dirty="0" smtClean="0">
              <a:solidFill>
                <a:prstClr val="black">
                  <a:hueOff val="0"/>
                  <a:satOff val="0"/>
                  <a:lumOff val="0"/>
                  <a:alphaOff val="0"/>
                </a:prstClr>
              </a:solidFill>
              <a:sym typeface="Helvetica Light" charset="0"/>
            </a:endParaRPr>
          </a:p>
          <a:p>
            <a:pPr marL="171450" lvl="0" indent="-171450" defTabSz="821818" hangingPunct="0">
              <a:buFontTx/>
              <a:buChar char="-"/>
              <a:defRPr/>
            </a:pPr>
            <a:r>
              <a:rPr lang="fr-FR" sz="1100" dirty="0" smtClean="0">
                <a:solidFill>
                  <a:prstClr val="black">
                    <a:hueOff val="0"/>
                    <a:satOff val="0"/>
                    <a:lumOff val="0"/>
                    <a:alphaOff val="0"/>
                  </a:prstClr>
                </a:solidFill>
                <a:sym typeface="Helvetica Light" charset="0"/>
              </a:rPr>
              <a:t>International and </a:t>
            </a:r>
            <a:r>
              <a:rPr lang="fr-FR" sz="1100" dirty="0" err="1" smtClean="0">
                <a:solidFill>
                  <a:prstClr val="black">
                    <a:hueOff val="0"/>
                    <a:satOff val="0"/>
                    <a:lumOff val="0"/>
                    <a:alphaOff val="0"/>
                  </a:prstClr>
                </a:solidFill>
                <a:sym typeface="Helvetica Light" charset="0"/>
              </a:rPr>
              <a:t>domestic</a:t>
            </a:r>
            <a:r>
              <a:rPr lang="fr-FR" sz="1100" dirty="0" smtClean="0">
                <a:solidFill>
                  <a:prstClr val="black">
                    <a:hueOff val="0"/>
                    <a:satOff val="0"/>
                    <a:lumOff val="0"/>
                    <a:alphaOff val="0"/>
                  </a:prstClr>
                </a:solidFill>
                <a:sym typeface="Helvetica Light" charset="0"/>
              </a:rPr>
              <a:t> water </a:t>
            </a:r>
            <a:r>
              <a:rPr lang="fr-FR" sz="1100" dirty="0" err="1" smtClean="0">
                <a:solidFill>
                  <a:prstClr val="black">
                    <a:hueOff val="0"/>
                    <a:satOff val="0"/>
                    <a:lumOff val="0"/>
                    <a:alphaOff val="0"/>
                  </a:prstClr>
                </a:solidFill>
                <a:sym typeface="Helvetica Light" charset="0"/>
              </a:rPr>
              <a:t>law</a:t>
            </a:r>
            <a:endParaRPr kumimoji="0" lang="en-US" sz="1100" b="1" i="0" u="sng" strike="noStrike" kern="1200" cap="none" spc="0" normalizeH="0" baseline="0" noProof="0" dirty="0">
              <a:ln>
                <a:noFill/>
              </a:ln>
              <a:solidFill>
                <a:srgbClr val="7030A0"/>
              </a:solidFill>
              <a:effectLst/>
              <a:uLnTx/>
              <a:uFillTx/>
              <a:latin typeface="Calibri"/>
              <a:ea typeface="+mn-ea"/>
              <a:cs typeface="+mn-cs"/>
              <a:sym typeface="Helvetica Light" charset="0"/>
            </a:endParaRPr>
          </a:p>
        </p:txBody>
      </p:sp>
      <p:grpSp>
        <p:nvGrpSpPr>
          <p:cNvPr id="94" name="Groupe 19"/>
          <p:cNvGrpSpPr>
            <a:grpSpLocks/>
          </p:cNvGrpSpPr>
          <p:nvPr/>
        </p:nvGrpSpPr>
        <p:grpSpPr bwMode="auto">
          <a:xfrm>
            <a:off x="67836" y="4550557"/>
            <a:ext cx="4564207" cy="637857"/>
            <a:chOff x="-261875" y="4289033"/>
            <a:chExt cx="2891999" cy="1545515"/>
          </a:xfrm>
        </p:grpSpPr>
        <p:sp>
          <p:nvSpPr>
            <p:cNvPr id="106" name="Rectangle 105"/>
            <p:cNvSpPr/>
            <p:nvPr/>
          </p:nvSpPr>
          <p:spPr>
            <a:xfrm>
              <a:off x="994014" y="4490370"/>
              <a:ext cx="1545240" cy="13441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8" name="Rectangle 107"/>
            <p:cNvSpPr/>
            <p:nvPr/>
          </p:nvSpPr>
          <p:spPr>
            <a:xfrm>
              <a:off x="-261875" y="4289033"/>
              <a:ext cx="2891999" cy="8734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0130" tIns="0" rIns="0" bIns="0" spcCol="1270"/>
            <a:lstStyle/>
            <a:p>
              <a:pPr marL="0" marR="0" lvl="0" indent="0" algn="ctr" defTabSz="821818" rtl="0" eaLnBrk="1" fontAlgn="auto" latinLnBrk="0" hangingPunct="0">
                <a:lnSpc>
                  <a:spcPct val="90000"/>
                </a:lnSpc>
                <a:spcBef>
                  <a:spcPts val="0"/>
                </a:spcBef>
                <a:spcAft>
                  <a:spcPct val="35000"/>
                </a:spcAft>
                <a:buClrTx/>
                <a:buSzTx/>
                <a:buFontTx/>
                <a:buNone/>
                <a:tabLst/>
                <a:defRPr/>
              </a:pPr>
              <a:endParaRPr kumimoji="0" lang="en-US" sz="1200" b="0" i="1"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sym typeface="Helvetica Light" charset="0"/>
              </a:endParaRPr>
            </a:p>
          </p:txBody>
        </p:sp>
      </p:grpSp>
      <p:sp>
        <p:nvSpPr>
          <p:cNvPr id="109" name="Ellipse 108"/>
          <p:cNvSpPr/>
          <p:nvPr/>
        </p:nvSpPr>
        <p:spPr>
          <a:xfrm>
            <a:off x="5487709" y="2635431"/>
            <a:ext cx="439648" cy="46751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pic>
        <p:nvPicPr>
          <p:cNvPr id="7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8157" y="4180315"/>
            <a:ext cx="1155690" cy="57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26701" y="3981826"/>
            <a:ext cx="3237900" cy="769441"/>
          </a:xfrm>
          <a:prstGeom prst="rect">
            <a:avLst/>
          </a:prstGeom>
        </p:spPr>
        <p:txBody>
          <a:bodyPr wrap="square">
            <a:spAutoFit/>
          </a:bodyPr>
          <a:lstStyle/>
          <a:p>
            <a:pPr marL="0" marR="0" lvl="0" indent="0" algn="ctr" defTabSz="821818" rtl="0" eaLnBrk="1" fontAlgn="auto" latinLnBrk="0" hangingPunct="0">
              <a:lnSpc>
                <a:spcPct val="100000"/>
              </a:lnSpc>
              <a:spcBef>
                <a:spcPts val="0"/>
              </a:spcBef>
              <a:spcAft>
                <a:spcPts val="0"/>
              </a:spcAft>
              <a:buClrTx/>
              <a:buSzTx/>
              <a:buFontTx/>
              <a:buNone/>
              <a:tabLst/>
              <a:defRPr/>
            </a:pPr>
            <a:r>
              <a:rPr kumimoji="0" lang="fr-FR" sz="1100" b="1" i="0" u="sng" strike="noStrike" kern="1200" cap="none" spc="0" normalizeH="0" baseline="0" noProof="0" dirty="0" err="1" smtClean="0">
                <a:ln>
                  <a:noFill/>
                </a:ln>
                <a:solidFill>
                  <a:srgbClr val="7030A0"/>
                </a:solidFill>
                <a:effectLst/>
                <a:uLnTx/>
                <a:uFillTx/>
                <a:latin typeface="Calibri"/>
                <a:ea typeface="+mn-ea"/>
                <a:cs typeface="+mn-cs"/>
                <a:sym typeface="Helvetica Light" charset="0"/>
              </a:rPr>
              <a:t>Development</a:t>
            </a:r>
            <a:r>
              <a:rPr kumimoji="0" lang="fr-FR" sz="1100" b="1" i="0" u="sng" strike="noStrike" kern="1200" cap="none" spc="0" normalizeH="0" baseline="0" noProof="0" dirty="0" smtClean="0">
                <a:ln>
                  <a:noFill/>
                </a:ln>
                <a:solidFill>
                  <a:srgbClr val="7030A0"/>
                </a:solidFill>
                <a:effectLst/>
                <a:uLnTx/>
                <a:uFillTx/>
                <a:latin typeface="Calibri"/>
                <a:ea typeface="+mn-ea"/>
                <a:cs typeface="+mn-cs"/>
                <a:sym typeface="Helvetica Light" charset="0"/>
              </a:rPr>
              <a:t> and upgrade of </a:t>
            </a:r>
            <a:r>
              <a:rPr kumimoji="0" lang="fr-FR" sz="1100" b="1" i="0" u="sng" strike="noStrike" kern="1200" cap="none" spc="0" normalizeH="0" baseline="0" noProof="0" dirty="0" err="1" smtClean="0">
                <a:ln>
                  <a:noFill/>
                </a:ln>
                <a:solidFill>
                  <a:srgbClr val="7030A0"/>
                </a:solidFill>
                <a:effectLst/>
                <a:uLnTx/>
                <a:uFillTx/>
                <a:latin typeface="Calibri"/>
                <a:ea typeface="+mn-ea"/>
                <a:cs typeface="+mn-cs"/>
                <a:sym typeface="Helvetica Light" charset="0"/>
              </a:rPr>
              <a:t>innovative</a:t>
            </a:r>
            <a:r>
              <a:rPr kumimoji="0" lang="fr-FR" sz="1100" b="1" i="0" u="sng" strike="noStrike" kern="1200" cap="none" spc="0" normalizeH="0" noProof="0" dirty="0" smtClean="0">
                <a:ln>
                  <a:noFill/>
                </a:ln>
                <a:solidFill>
                  <a:srgbClr val="7030A0"/>
                </a:solidFill>
                <a:effectLst/>
                <a:uLnTx/>
                <a:uFillTx/>
                <a:latin typeface="Calibri"/>
                <a:ea typeface="+mn-ea"/>
                <a:cs typeface="+mn-cs"/>
                <a:sym typeface="Helvetica Light" charset="0"/>
              </a:rPr>
              <a:t> </a:t>
            </a:r>
            <a:r>
              <a:rPr kumimoji="0" lang="fr-FR" sz="1100" b="1" i="0" u="sng" strike="noStrike" kern="1200" cap="none" spc="0" normalizeH="0" noProof="0" dirty="0" err="1" smtClean="0">
                <a:ln>
                  <a:noFill/>
                </a:ln>
                <a:solidFill>
                  <a:srgbClr val="7030A0"/>
                </a:solidFill>
                <a:effectLst/>
                <a:uLnTx/>
                <a:uFillTx/>
                <a:latin typeface="Calibri"/>
                <a:ea typeface="+mn-ea"/>
                <a:cs typeface="+mn-cs"/>
                <a:sym typeface="Helvetica Light" charset="0"/>
              </a:rPr>
              <a:t>t</a:t>
            </a:r>
            <a:r>
              <a:rPr kumimoji="0" lang="fr-FR" sz="1100" b="1" i="0" u="sng" strike="noStrike" kern="1200" cap="none" spc="0" normalizeH="0" baseline="0" noProof="0" dirty="0" err="1" smtClean="0">
                <a:ln>
                  <a:noFill/>
                </a:ln>
                <a:solidFill>
                  <a:srgbClr val="7030A0"/>
                </a:solidFill>
                <a:effectLst/>
                <a:uLnTx/>
                <a:uFillTx/>
                <a:latin typeface="Calibri"/>
                <a:ea typeface="+mn-ea"/>
                <a:cs typeface="+mn-cs"/>
                <a:sym typeface="Helvetica Light" charset="0"/>
              </a:rPr>
              <a:t>ools</a:t>
            </a:r>
            <a:endParaRPr kumimoji="0" lang="fr-FR" sz="1100" b="1" i="0" u="sng" strike="noStrike" kern="1200" cap="none" spc="0" normalizeH="0" baseline="0" noProof="0" dirty="0">
              <a:ln>
                <a:noFill/>
              </a:ln>
              <a:solidFill>
                <a:srgbClr val="7030A0"/>
              </a:solidFill>
              <a:effectLst/>
              <a:uLnTx/>
              <a:uFillTx/>
              <a:latin typeface="Calibri"/>
              <a:ea typeface="+mn-ea"/>
              <a:cs typeface="+mn-cs"/>
              <a:sym typeface="Helvetica Light" charset="0"/>
            </a:endParaRPr>
          </a:p>
          <a:p>
            <a:pPr marL="171450" marR="0" lvl="0" indent="-171450" algn="l" defTabSz="821818" rtl="0" eaLnBrk="1" fontAlgn="auto" latinLnBrk="0" hangingPunct="0">
              <a:lnSpc>
                <a:spcPct val="100000"/>
              </a:lnSpc>
              <a:spcBef>
                <a:spcPts val="0"/>
              </a:spcBef>
              <a:spcAft>
                <a:spcPts val="0"/>
              </a:spcAft>
              <a:buClrTx/>
              <a:buSzTx/>
              <a:buFontTx/>
              <a:buChar char="-"/>
              <a:tabLst/>
              <a:defRPr/>
            </a:pPr>
            <a:r>
              <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sym typeface="Helvetica Light" charset="0"/>
              </a:rPr>
              <a:t>Information </a:t>
            </a:r>
            <a:r>
              <a:rPr kumimoji="0" lang="fr-FR" sz="11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sym typeface="Helvetica Light" charset="0"/>
              </a:rPr>
              <a:t>Management </a:t>
            </a:r>
            <a:r>
              <a:rPr kumimoji="0" lang="fr-FR" sz="1100" b="0" i="0" u="none" strike="noStrike" kern="1200" cap="none" spc="0" normalizeH="0" baseline="0" noProof="0" dirty="0" err="1" smtClean="0">
                <a:ln>
                  <a:noFill/>
                </a:ln>
                <a:solidFill>
                  <a:prstClr val="black">
                    <a:hueOff val="0"/>
                    <a:satOff val="0"/>
                    <a:lumOff val="0"/>
                    <a:alphaOff val="0"/>
                  </a:prstClr>
                </a:solidFill>
                <a:effectLst/>
                <a:uLnTx/>
                <a:uFillTx/>
                <a:latin typeface="Calibri"/>
                <a:ea typeface="+mn-ea"/>
                <a:cs typeface="+mn-cs"/>
                <a:sym typeface="Helvetica Light" charset="0"/>
              </a:rPr>
              <a:t>Systems</a:t>
            </a:r>
            <a:endParaRPr kumimoji="0" lang="fr-FR" sz="11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sym typeface="Helvetica Light" charset="0"/>
            </a:endParaRPr>
          </a:p>
          <a:p>
            <a:pPr marL="171450" marR="0" lvl="0" indent="-171450" algn="l" defTabSz="821818" rtl="0" eaLnBrk="1" fontAlgn="auto" latinLnBrk="0" hangingPunct="0">
              <a:lnSpc>
                <a:spcPct val="100000"/>
              </a:lnSpc>
              <a:spcBef>
                <a:spcPts val="0"/>
              </a:spcBef>
              <a:spcAft>
                <a:spcPts val="0"/>
              </a:spcAft>
              <a:buClrTx/>
              <a:buSzTx/>
              <a:buFontTx/>
              <a:buChar char="-"/>
              <a:tabLst/>
              <a:defRPr/>
            </a:pPr>
            <a:r>
              <a:rPr lang="fr-FR" sz="1100" dirty="0" smtClean="0">
                <a:solidFill>
                  <a:prstClr val="black">
                    <a:hueOff val="0"/>
                    <a:satOff val="0"/>
                    <a:lumOff val="0"/>
                    <a:alphaOff val="0"/>
                  </a:prstClr>
                </a:solidFill>
                <a:latin typeface="Calibri"/>
                <a:sym typeface="Helvetica Light" charset="0"/>
              </a:rPr>
              <a:t>Update of joint </a:t>
            </a:r>
            <a:r>
              <a:rPr lang="fr-FR" sz="1100" dirty="0" err="1" smtClean="0">
                <a:solidFill>
                  <a:prstClr val="black">
                    <a:hueOff val="0"/>
                    <a:satOff val="0"/>
                    <a:lumOff val="0"/>
                    <a:alphaOff val="0"/>
                  </a:prstClr>
                </a:solidFill>
                <a:latin typeface="Calibri"/>
                <a:sym typeface="Helvetica Light" charset="0"/>
              </a:rPr>
              <a:t>database</a:t>
            </a:r>
            <a:endParaRPr lang="fr-FR" sz="1100" dirty="0">
              <a:solidFill>
                <a:prstClr val="black">
                  <a:hueOff val="0"/>
                  <a:satOff val="0"/>
                  <a:lumOff val="0"/>
                  <a:alphaOff val="0"/>
                </a:prstClr>
              </a:solidFill>
              <a:latin typeface="Calibri"/>
              <a:sym typeface="Helvetica Light" charset="0"/>
            </a:endParaRPr>
          </a:p>
          <a:p>
            <a:pPr marL="171450" marR="0" lvl="0" indent="-171450" algn="l" defTabSz="821818" rtl="0" eaLnBrk="1" fontAlgn="auto" latinLnBrk="0" hangingPunct="0">
              <a:lnSpc>
                <a:spcPct val="100000"/>
              </a:lnSpc>
              <a:spcBef>
                <a:spcPts val="0"/>
              </a:spcBef>
              <a:spcAft>
                <a:spcPts val="0"/>
              </a:spcAft>
              <a:buClrTx/>
              <a:buSzTx/>
              <a:buFontTx/>
              <a:buChar char="-"/>
              <a:tabLst/>
              <a:defRPr/>
            </a:pPr>
            <a:r>
              <a:rPr lang="fr-FR" sz="1100" dirty="0" smtClean="0">
                <a:solidFill>
                  <a:prstClr val="black">
                    <a:hueOff val="0"/>
                    <a:satOff val="0"/>
                    <a:lumOff val="0"/>
                    <a:alphaOff val="0"/>
                  </a:prstClr>
                </a:solidFill>
                <a:latin typeface="Calibri"/>
                <a:sym typeface="Helvetica Light" charset="0"/>
              </a:rPr>
              <a:t>Data collection </a:t>
            </a:r>
            <a:r>
              <a:rPr lang="fr-FR" sz="1100" dirty="0" err="1" smtClean="0">
                <a:solidFill>
                  <a:prstClr val="black">
                    <a:hueOff val="0"/>
                    <a:satOff val="0"/>
                    <a:lumOff val="0"/>
                    <a:alphaOff val="0"/>
                  </a:prstClr>
                </a:solidFill>
                <a:latin typeface="Calibri"/>
                <a:sym typeface="Helvetica Light" charset="0"/>
              </a:rPr>
              <a:t>protocols</a:t>
            </a:r>
            <a:endParaRPr kumimoji="0" lang="fr-FR" sz="11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sym typeface="Helvetica Light" charset="0"/>
            </a:endParaRPr>
          </a:p>
        </p:txBody>
      </p:sp>
      <p:sp>
        <p:nvSpPr>
          <p:cNvPr id="7" name="Rectangle 6"/>
          <p:cNvSpPr/>
          <p:nvPr/>
        </p:nvSpPr>
        <p:spPr>
          <a:xfrm>
            <a:off x="3221534" y="4431337"/>
            <a:ext cx="1655266" cy="549381"/>
          </a:xfrm>
          <a:prstGeom prst="rect">
            <a:avLst/>
          </a:prstGeom>
        </p:spPr>
        <p:txBody>
          <a:bodyPr wrap="square">
            <a:spAutoFit/>
          </a:bodyPr>
          <a:lstStyle/>
          <a:p>
            <a:pPr marL="0" marR="0" lvl="0" indent="0" algn="r" defTabSz="821818" rtl="0" eaLnBrk="1" fontAlgn="auto" latinLnBrk="0" hangingPunct="0">
              <a:lnSpc>
                <a:spcPct val="90000"/>
              </a:lnSpc>
              <a:spcBef>
                <a:spcPts val="0"/>
              </a:spcBef>
              <a:spcAft>
                <a:spcPct val="35000"/>
              </a:spcAft>
              <a:buClrTx/>
              <a:buSzTx/>
              <a:buFontTx/>
              <a:buNone/>
              <a:tabLst/>
              <a:defRPr/>
            </a:pPr>
            <a:r>
              <a:rPr kumimoji="0" lang="en-US" sz="1100" b="1" i="0" u="sng" strike="noStrike" kern="1200" cap="none" spc="0" normalizeH="0" baseline="0" noProof="0" dirty="0" smtClean="0">
                <a:ln>
                  <a:noFill/>
                </a:ln>
                <a:solidFill>
                  <a:srgbClr val="7030A0"/>
                </a:solidFill>
                <a:effectLst/>
                <a:uLnTx/>
                <a:uFillTx/>
                <a:latin typeface="Calibri"/>
                <a:ea typeface="+mn-ea"/>
                <a:cs typeface="+mn-cs"/>
                <a:sym typeface="Helvetica Light" charset="0"/>
              </a:rPr>
              <a:t>Multi-Country </a:t>
            </a:r>
            <a:r>
              <a:rPr kumimoji="0" lang="en-US" sz="1100" b="1" i="0" u="sng" strike="noStrike" kern="1200" cap="none" spc="0" normalizeH="0" baseline="0" noProof="0" dirty="0">
                <a:ln>
                  <a:noFill/>
                </a:ln>
                <a:solidFill>
                  <a:srgbClr val="7030A0"/>
                </a:solidFill>
                <a:effectLst/>
                <a:uLnTx/>
                <a:uFillTx/>
                <a:latin typeface="Calibri"/>
                <a:ea typeface="+mn-ea"/>
                <a:cs typeface="+mn-cs"/>
                <a:sym typeface="Helvetica Light" charset="0"/>
              </a:rPr>
              <a:t/>
            </a:r>
            <a:br>
              <a:rPr kumimoji="0" lang="en-US" sz="1100" b="1" i="0" u="sng" strike="noStrike" kern="1200" cap="none" spc="0" normalizeH="0" baseline="0" noProof="0" dirty="0">
                <a:ln>
                  <a:noFill/>
                </a:ln>
                <a:solidFill>
                  <a:srgbClr val="7030A0"/>
                </a:solidFill>
                <a:effectLst/>
                <a:uLnTx/>
                <a:uFillTx/>
                <a:latin typeface="Calibri"/>
                <a:ea typeface="+mn-ea"/>
                <a:cs typeface="+mn-cs"/>
                <a:sym typeface="Helvetica Light" charset="0"/>
              </a:rPr>
            </a:br>
            <a:r>
              <a:rPr kumimoji="0" lang="en-US" sz="1100" b="1" i="0" u="sng" strike="noStrike" kern="1200" cap="none" spc="0" normalizeH="0" baseline="0" noProof="0" dirty="0">
                <a:ln>
                  <a:noFill/>
                </a:ln>
                <a:solidFill>
                  <a:srgbClr val="7030A0"/>
                </a:solidFill>
                <a:effectLst/>
                <a:uLnTx/>
                <a:uFillTx/>
                <a:latin typeface="Calibri"/>
                <a:ea typeface="+mn-ea"/>
                <a:cs typeface="+mn-cs"/>
                <a:sym typeface="Helvetica Light" charset="0"/>
              </a:rPr>
              <a:t>Co-operation Mechanisms</a:t>
            </a:r>
          </a:p>
        </p:txBody>
      </p:sp>
      <p:sp>
        <p:nvSpPr>
          <p:cNvPr id="49" name="Rectangle 48"/>
          <p:cNvSpPr/>
          <p:nvPr/>
        </p:nvSpPr>
        <p:spPr>
          <a:xfrm>
            <a:off x="823359" y="3313722"/>
            <a:ext cx="2615687" cy="430887"/>
          </a:xfrm>
          <a:prstGeom prst="rect">
            <a:avLst/>
          </a:prstGeom>
        </p:spPr>
        <p:txBody>
          <a:bodyPr wrap="square">
            <a:spAutoFit/>
          </a:bodyPr>
          <a:lstStyle/>
          <a:p>
            <a:pPr marL="0" marR="0" lvl="0" indent="0" algn="ctr" defTabSz="821818" rtl="0" eaLnBrk="1" fontAlgn="auto" latinLnBrk="0" hangingPunct="0">
              <a:lnSpc>
                <a:spcPct val="100000"/>
              </a:lnSpc>
              <a:spcBef>
                <a:spcPts val="0"/>
              </a:spcBef>
              <a:spcAft>
                <a:spcPts val="0"/>
              </a:spcAft>
              <a:buClrTx/>
              <a:buSzTx/>
              <a:buFontTx/>
              <a:buNone/>
              <a:tabLst/>
              <a:defRPr/>
            </a:pPr>
            <a:r>
              <a:rPr lang="fr-FR" sz="1100" b="1" u="sng" dirty="0">
                <a:solidFill>
                  <a:srgbClr val="7030A0"/>
                </a:solidFill>
                <a:latin typeface="Calibri"/>
                <a:sym typeface="Helvetica Light" charset="0"/>
              </a:rPr>
              <a:t>R</a:t>
            </a:r>
            <a:r>
              <a:rPr kumimoji="0" lang="fr-FR" sz="1100" b="1" i="0" u="sng" strike="noStrike" kern="1200" cap="none" spc="0" normalizeH="0" baseline="0" noProof="0" dirty="0" err="1" smtClean="0">
                <a:ln>
                  <a:noFill/>
                </a:ln>
                <a:solidFill>
                  <a:srgbClr val="7030A0"/>
                </a:solidFill>
                <a:effectLst/>
                <a:uLnTx/>
                <a:uFillTx/>
                <a:latin typeface="Calibri"/>
                <a:ea typeface="+mn-ea"/>
                <a:cs typeface="+mn-cs"/>
                <a:sym typeface="Helvetica Light" charset="0"/>
              </a:rPr>
              <a:t>efinement</a:t>
            </a:r>
            <a:r>
              <a:rPr kumimoji="0" lang="fr-FR" sz="1100" b="1" i="0" u="sng" strike="noStrike" kern="1200" cap="none" spc="0" normalizeH="0" baseline="0" noProof="0" dirty="0" smtClean="0">
                <a:ln>
                  <a:noFill/>
                </a:ln>
                <a:solidFill>
                  <a:srgbClr val="7030A0"/>
                </a:solidFill>
                <a:effectLst/>
                <a:uLnTx/>
                <a:uFillTx/>
                <a:latin typeface="Calibri"/>
                <a:ea typeface="+mn-ea"/>
                <a:cs typeface="+mn-cs"/>
                <a:sym typeface="Helvetica Light" charset="0"/>
              </a:rPr>
              <a:t> of</a:t>
            </a:r>
            <a:r>
              <a:rPr kumimoji="0" lang="fr-FR" sz="1100" b="1" i="0" u="sng" strike="noStrike" kern="1200" cap="none" spc="0" normalizeH="0" noProof="0" dirty="0" smtClean="0">
                <a:ln>
                  <a:noFill/>
                </a:ln>
                <a:solidFill>
                  <a:srgbClr val="7030A0"/>
                </a:solidFill>
                <a:effectLst/>
                <a:uLnTx/>
                <a:uFillTx/>
                <a:latin typeface="Calibri"/>
                <a:ea typeface="+mn-ea"/>
                <a:cs typeface="+mn-cs"/>
                <a:sym typeface="Helvetica Light" charset="0"/>
              </a:rPr>
              <a:t> GGRETA Phase 1 </a:t>
            </a:r>
            <a:r>
              <a:rPr kumimoji="0" lang="fr-FR" sz="1100" b="1" i="0" u="sng" strike="noStrike" kern="1200" cap="none" spc="0" normalizeH="0" noProof="0" dirty="0" err="1" smtClean="0">
                <a:ln>
                  <a:noFill/>
                </a:ln>
                <a:solidFill>
                  <a:srgbClr val="7030A0"/>
                </a:solidFill>
                <a:effectLst/>
                <a:uLnTx/>
                <a:uFillTx/>
                <a:latin typeface="Calibri"/>
                <a:ea typeface="+mn-ea"/>
                <a:cs typeface="+mn-cs"/>
                <a:sym typeface="Helvetica Light" charset="0"/>
              </a:rPr>
              <a:t>assessments</a:t>
            </a:r>
            <a:endParaRPr kumimoji="0" lang="fr-FR" sz="1100" b="1" i="0" u="sng" strike="noStrike" kern="1200" cap="none" spc="0" normalizeH="0" baseline="0" noProof="0" dirty="0">
              <a:ln>
                <a:noFill/>
              </a:ln>
              <a:solidFill>
                <a:srgbClr val="7030A0"/>
              </a:solidFill>
              <a:effectLst/>
              <a:uLnTx/>
              <a:uFillTx/>
              <a:latin typeface="Calibri"/>
              <a:ea typeface="+mn-ea"/>
              <a:cs typeface="+mn-cs"/>
              <a:sym typeface="Helvetica Light" charset="0"/>
            </a:endParaRPr>
          </a:p>
        </p:txBody>
      </p:sp>
      <p:sp>
        <p:nvSpPr>
          <p:cNvPr id="50" name="Ellipse 49"/>
          <p:cNvSpPr/>
          <p:nvPr/>
        </p:nvSpPr>
        <p:spPr>
          <a:xfrm>
            <a:off x="3951395" y="3651942"/>
            <a:ext cx="305359" cy="33523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52587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773858" y="1041655"/>
            <a:ext cx="7632848" cy="40435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a:solidFill>
                <a:schemeClr val="tx1"/>
              </a:solidFill>
              <a:latin typeface="Calibri" panose="020F0502020204030204" pitchFamily="34" charset="0"/>
            </a:endParaRPr>
          </a:p>
        </p:txBody>
      </p:sp>
      <p:sp>
        <p:nvSpPr>
          <p:cNvPr id="14" name="Line 9"/>
          <p:cNvSpPr>
            <a:spLocks noChangeShapeType="1"/>
          </p:cNvSpPr>
          <p:nvPr/>
        </p:nvSpPr>
        <p:spPr bwMode="auto">
          <a:xfrm>
            <a:off x="475482" y="692696"/>
            <a:ext cx="8089900" cy="0"/>
          </a:xfrm>
          <a:prstGeom prst="line">
            <a:avLst/>
          </a:prstGeom>
          <a:noFill/>
          <a:ln w="25400">
            <a:solidFill>
              <a:srgbClr val="366CA6"/>
            </a:solidFill>
            <a:round/>
            <a:headEnd/>
            <a:tailEnd/>
          </a:ln>
          <a:extLst>
            <a:ext uri="{909E8E84-426E-40dd-AFC4-6F175D3DCCD1}">
              <a14:hiddenFill xmlns:a14="http://schemas.microsoft.com/office/drawing/2010/main" xmlns="">
                <a:noFill/>
              </a14:hiddenFill>
            </a:ext>
          </a:extLst>
        </p:spPr>
        <p:txBody>
          <a:bodyPr lIns="0" tIns="0" rIns="0" bIns="0" anchor="ct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Helvetica Light"/>
            </a:endParaRPr>
          </a:p>
        </p:txBody>
      </p:sp>
      <p:sp>
        <p:nvSpPr>
          <p:cNvPr id="15" name="Title 3"/>
          <p:cNvSpPr>
            <a:spLocks noGrp="1"/>
          </p:cNvSpPr>
          <p:nvPr>
            <p:ph type="title"/>
          </p:nvPr>
        </p:nvSpPr>
        <p:spPr>
          <a:xfrm>
            <a:off x="475482" y="187259"/>
            <a:ext cx="8229600" cy="418058"/>
          </a:xfrm>
        </p:spPr>
        <p:txBody>
          <a:bodyPr>
            <a:normAutofit fontScale="90000"/>
          </a:bodyPr>
          <a:lstStyle/>
          <a:p>
            <a:r>
              <a:rPr lang="en-US" sz="2400" b="1" dirty="0" smtClean="0">
                <a:solidFill>
                  <a:srgbClr val="336699"/>
                </a:solidFill>
                <a:latin typeface="Trebuchet MS Bold" charset="0"/>
                <a:sym typeface="Trebuchet MS Bold" charset="0"/>
              </a:rPr>
              <a:t>Way forward in GGRETA Phase 2</a:t>
            </a:r>
            <a:endParaRPr lang="en-GB" sz="2400" dirty="0">
              <a:solidFill>
                <a:srgbClr val="336699"/>
              </a:solidFill>
            </a:endParaRPr>
          </a:p>
        </p:txBody>
      </p:sp>
      <p:sp>
        <p:nvSpPr>
          <p:cNvPr id="7" name="Line 9"/>
          <p:cNvSpPr>
            <a:spLocks noChangeShapeType="1"/>
          </p:cNvSpPr>
          <p:nvPr/>
        </p:nvSpPr>
        <p:spPr bwMode="auto">
          <a:xfrm>
            <a:off x="475482" y="6443608"/>
            <a:ext cx="6840760" cy="0"/>
          </a:xfrm>
          <a:prstGeom prst="line">
            <a:avLst/>
          </a:prstGeom>
          <a:noFill/>
          <a:ln w="25400">
            <a:solidFill>
              <a:srgbClr val="366CA6"/>
            </a:solidFill>
            <a:round/>
            <a:headEnd/>
            <a:tailEnd/>
          </a:ln>
          <a:extLst>
            <a:ext uri="{909E8E84-426E-40dd-AFC4-6F175D3DCCD1}">
              <a14:hiddenFill xmlns:a14="http://schemas.microsoft.com/office/drawing/2010/main" xmlns="">
                <a:noFill/>
              </a14:hiddenFill>
            </a:ext>
          </a:extLst>
        </p:spPr>
        <p:txBody>
          <a:bodyPr lIns="0" tIns="0" rIns="0" bIns="0" anchor="ctr"/>
          <a:lstStyle/>
          <a:p>
            <a:endParaRPr lang="fr-FR"/>
          </a:p>
        </p:txBody>
      </p:sp>
      <p:sp>
        <p:nvSpPr>
          <p:cNvPr id="8" name="Line 10"/>
          <p:cNvSpPr>
            <a:spLocks noChangeShapeType="1"/>
          </p:cNvSpPr>
          <p:nvPr/>
        </p:nvSpPr>
        <p:spPr bwMode="auto">
          <a:xfrm flipV="1">
            <a:off x="463575" y="6792567"/>
            <a:ext cx="6848697" cy="2744"/>
          </a:xfrm>
          <a:prstGeom prst="line">
            <a:avLst/>
          </a:prstGeom>
          <a:noFill/>
          <a:ln w="25400">
            <a:solidFill>
              <a:srgbClr val="366CA6"/>
            </a:solidFill>
            <a:round/>
            <a:headEnd/>
            <a:tailEnd/>
          </a:ln>
          <a:extLst>
            <a:ext uri="{909E8E84-426E-40dd-AFC4-6F175D3DCCD1}">
              <a14:hiddenFill xmlns:a14="http://schemas.microsoft.com/office/drawing/2010/main" xmlns="">
                <a:noFill/>
              </a14:hiddenFill>
            </a:ext>
          </a:extLst>
        </p:spPr>
        <p:txBody>
          <a:bodyPr lIns="0" tIns="0" rIns="0" bIns="0" anchor="ctr"/>
          <a:lstStyle/>
          <a:p>
            <a:endParaRPr lang="fr-FR"/>
          </a:p>
        </p:txBody>
      </p:sp>
      <p:pic>
        <p:nvPicPr>
          <p:cNvPr id="10"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6062680"/>
            <a:ext cx="1383594" cy="795320"/>
          </a:xfrm>
          <a:prstGeom prst="rect">
            <a:avLst/>
          </a:prstGeom>
        </p:spPr>
      </p:pic>
      <p:pic>
        <p:nvPicPr>
          <p:cNvPr id="12" name="Image 3"/>
          <p:cNvPicPr>
            <a:picLocks noChangeAspect="1"/>
          </p:cNvPicPr>
          <p:nvPr/>
        </p:nvPicPr>
        <p:blipFill>
          <a:blip r:embed="rId3"/>
          <a:stretch>
            <a:fillRect/>
          </a:stretch>
        </p:blipFill>
        <p:spPr>
          <a:xfrm>
            <a:off x="1115616" y="6508365"/>
            <a:ext cx="5829300" cy="257175"/>
          </a:xfrm>
          <a:prstGeom prst="rect">
            <a:avLst/>
          </a:prstGeom>
        </p:spPr>
      </p:pic>
      <p:sp>
        <p:nvSpPr>
          <p:cNvPr id="11" name="Content Placeholder 2"/>
          <p:cNvSpPr txBox="1">
            <a:spLocks/>
          </p:cNvSpPr>
          <p:nvPr/>
        </p:nvSpPr>
        <p:spPr>
          <a:xfrm>
            <a:off x="192825" y="1662930"/>
            <a:ext cx="8382000" cy="4399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buNone/>
            </a:pPr>
            <a:r>
              <a:rPr lang="en-US" sz="2400" dirty="0" smtClean="0"/>
              <a:t>• </a:t>
            </a:r>
            <a:r>
              <a:rPr lang="en-US" sz="2400" b="1" dirty="0" smtClean="0"/>
              <a:t>Establishment of National Transboundary Technical Groups (NTTGs) for</a:t>
            </a:r>
            <a:r>
              <a:rPr lang="en-US" sz="2400" dirty="0" smtClean="0"/>
              <a:t>:</a:t>
            </a:r>
          </a:p>
          <a:p>
            <a:pPr marL="1257300" lvl="2" indent="-457200" algn="just">
              <a:buFontTx/>
              <a:buChar char="-"/>
            </a:pPr>
            <a:r>
              <a:rPr lang="en-US" sz="2000" i="1" dirty="0"/>
              <a:t>M</a:t>
            </a:r>
            <a:r>
              <a:rPr lang="en-US" sz="2000" i="1" dirty="0" smtClean="0"/>
              <a:t>odelling,</a:t>
            </a:r>
          </a:p>
          <a:p>
            <a:pPr marL="1257300" lvl="2" indent="-457200" algn="just">
              <a:buFontTx/>
              <a:buChar char="-"/>
            </a:pPr>
            <a:r>
              <a:rPr lang="en-US" sz="2000" i="1" dirty="0" smtClean="0"/>
              <a:t>Legal and institutional aspects,</a:t>
            </a:r>
          </a:p>
          <a:p>
            <a:pPr marL="1257300" lvl="2" indent="-457200" algn="just">
              <a:buFontTx/>
              <a:buChar char="-"/>
            </a:pPr>
            <a:r>
              <a:rPr lang="en-US" sz="2000" i="1" dirty="0" smtClean="0"/>
              <a:t>Gender aspects.</a:t>
            </a:r>
          </a:p>
          <a:p>
            <a:pPr marL="400050" lvl="1" indent="0" algn="just">
              <a:buNone/>
            </a:pPr>
            <a:endParaRPr lang="en-US" sz="2400" dirty="0"/>
          </a:p>
          <a:p>
            <a:pPr marL="400050" lvl="1" indent="0" algn="just">
              <a:buNone/>
            </a:pPr>
            <a:r>
              <a:rPr lang="en-US" sz="2400" dirty="0"/>
              <a:t>• </a:t>
            </a:r>
            <a:r>
              <a:rPr lang="en-US" sz="2400" b="1" dirty="0" smtClean="0"/>
              <a:t>Establishment of a Working Group for Multi-Country Cooperation </a:t>
            </a:r>
            <a:r>
              <a:rPr lang="en-US" sz="2400" b="1" dirty="0" err="1" smtClean="0"/>
              <a:t>Mechamism</a:t>
            </a:r>
            <a:r>
              <a:rPr lang="en-US" sz="2400" b="1" dirty="0" smtClean="0"/>
              <a:t> (MCCM)</a:t>
            </a:r>
            <a:endParaRPr lang="fr-FR" sz="2400" b="1" dirty="0"/>
          </a:p>
        </p:txBody>
      </p:sp>
    </p:spTree>
    <p:extLst>
      <p:ext uri="{BB962C8B-B14F-4D97-AF65-F5344CB8AC3E}">
        <p14:creationId xmlns:p14="http://schemas.microsoft.com/office/powerpoint/2010/main" val="2237268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3372</TotalTime>
  <Words>1889</Words>
  <Application>Microsoft Office PowerPoint</Application>
  <PresentationFormat>Affichage à l'écran (4:3)</PresentationFormat>
  <Paragraphs>246</Paragraphs>
  <Slides>26</Slides>
  <Notes>2</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2</vt:i4>
      </vt:variant>
      <vt:variant>
        <vt:lpstr>Titres des diapositives</vt:lpstr>
      </vt:variant>
      <vt:variant>
        <vt:i4>26</vt:i4>
      </vt:variant>
    </vt:vector>
  </HeadingPairs>
  <TitlesOfParts>
    <vt:vector size="42" baseType="lpstr">
      <vt:lpstr>SimSun</vt:lpstr>
      <vt:lpstr>Arial</vt:lpstr>
      <vt:lpstr>Calibri</vt:lpstr>
      <vt:lpstr>Cambria</vt:lpstr>
      <vt:lpstr>Courier New</vt:lpstr>
      <vt:lpstr>Helvetica Light</vt:lpstr>
      <vt:lpstr>Tahoma</vt:lpstr>
      <vt:lpstr>Times New Roman</vt:lpstr>
      <vt:lpstr>Trebuchet MS</vt:lpstr>
      <vt:lpstr>Trebuchet MS Bold</vt:lpstr>
      <vt:lpstr>Wingdings</vt:lpstr>
      <vt:lpstr>ヒラギノ角ゴ Pro W3</vt:lpstr>
      <vt:lpstr>1_Office Theme</vt:lpstr>
      <vt:lpstr>Thème Office</vt:lpstr>
      <vt:lpstr>Feuille de calcul</vt:lpstr>
      <vt:lpstr>Worksheet</vt:lpstr>
      <vt:lpstr>Présentation PowerPoint</vt:lpstr>
      <vt:lpstr>Présentation PowerPoint</vt:lpstr>
      <vt:lpstr>Key findings and recommendations – Hydrogeology and S&amp;E</vt:lpstr>
      <vt:lpstr>Key findings and recommendations – Hydrogeology and S&amp;E</vt:lpstr>
      <vt:lpstr>Présentation PowerPoint</vt:lpstr>
      <vt:lpstr>Key findings and recommendations – Legal and Institutional</vt:lpstr>
      <vt:lpstr>GGRETA Phase 2 – Main Objectives</vt:lpstr>
      <vt:lpstr>Présentation PowerPoint</vt:lpstr>
      <vt:lpstr>Way forward in GGRETA Phase 2</vt:lpstr>
      <vt:lpstr>GGRETA Phase 2 – Organizational Chart</vt:lpstr>
      <vt:lpstr>GGRETA Phase 2 – Outcomes</vt:lpstr>
      <vt:lpstr>GGRETA Project - Outcome 1</vt:lpstr>
      <vt:lpstr>FREEWAT Project &amp; STAS Model</vt:lpstr>
      <vt:lpstr>FREEWAT Project &amp; STAS Model</vt:lpstr>
      <vt:lpstr>FREEWAT Project &amp; STAS model</vt:lpstr>
      <vt:lpstr>FREEWAT Project: Capacity building</vt:lpstr>
      <vt:lpstr>Workplan (September 2016 – April 2017) – Outcome 1</vt:lpstr>
      <vt:lpstr>GGRETA Project - Outcome 2</vt:lpstr>
      <vt:lpstr>Working Group for the establishment of a Multi-Country Cooperation Mechanism</vt:lpstr>
      <vt:lpstr>Workplan (September 2016 – April 2017) – Outcome 2</vt:lpstr>
      <vt:lpstr>Outcome 3</vt:lpstr>
      <vt:lpstr>Outcome 3 – Capacity building modules</vt:lpstr>
      <vt:lpstr>Outcome 3 – Capacity building modules</vt:lpstr>
      <vt:lpstr>Outcome 3 – Capacity building modules</vt:lpstr>
      <vt:lpstr>Workplan (September 2016 – April 2017) – Outcome 3</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Geert-Jan Nijsten</dc:creator>
  <cp:lastModifiedBy>Carvalho Resende, Tales</cp:lastModifiedBy>
  <cp:revision>213</cp:revision>
  <cp:lastPrinted>2014-10-16T17:20:03Z</cp:lastPrinted>
  <dcterms:created xsi:type="dcterms:W3CDTF">2013-10-21T18:26:05Z</dcterms:created>
  <dcterms:modified xsi:type="dcterms:W3CDTF">2016-11-07T16:51:27Z</dcterms:modified>
</cp:coreProperties>
</file>