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7"/>
  </p:notesMasterIdLst>
  <p:handoutMasterIdLst>
    <p:handoutMasterId r:id="rId8"/>
  </p:handoutMasterIdLst>
  <p:sldIdLst>
    <p:sldId id="326" r:id="rId2"/>
    <p:sldId id="361" r:id="rId3"/>
    <p:sldId id="363" r:id="rId4"/>
    <p:sldId id="366" r:id="rId5"/>
    <p:sldId id="367" r:id="rId6"/>
  </p:sldIdLst>
  <p:sldSz cx="9144000" cy="6858000" type="screen4x3"/>
  <p:notesSz cx="6797675" cy="9926638"/>
  <p:defaultTextStyle>
    <a:defPPr>
      <a:defRPr lang="en-US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valho Resende, Tales" initials="TC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02" autoAdjust="0"/>
    <p:restoredTop sz="94453" autoAdjust="0"/>
  </p:normalViewPr>
  <p:slideViewPr>
    <p:cSldViewPr>
      <p:cViewPr varScale="1">
        <p:scale>
          <a:sx n="95" d="100"/>
          <a:sy n="95" d="100"/>
        </p:scale>
        <p:origin x="96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2958" y="-12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5C54C-E75C-4E53-9837-2D9333A2BD7A}" type="datetimeFigureOut">
              <a:rPr lang="en-GB" smtClean="0"/>
              <a:pPr/>
              <a:t>03/11/2016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CB1FF-6A7B-4CE2-B8BD-05FCC97C779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387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E5775-9400-4094-A176-FE42FE30D48B}" type="datetimeFigureOut">
              <a:rPr lang="en-GB" smtClean="0"/>
              <a:pPr/>
              <a:t>03/11/2016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AE589-A799-4E84-B67F-C2664A093C3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64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9E783-B34F-47FC-BF1D-103E8A27B9C3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031826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3758C-B913-4FE3-9ED2-7D389540149F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18483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1515" y="1151930"/>
            <a:ext cx="1839516" cy="31789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2969" y="1151930"/>
            <a:ext cx="5411391" cy="31789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6DBBD-CB7B-42A1-9CCA-4F905C139351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292706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B0F3C-B854-4224-87E9-6A3A5329865E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35025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1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456C8-FBFF-425C-9150-C703686DB237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51783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2969" y="3536156"/>
            <a:ext cx="3625453" cy="79474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78" y="3536156"/>
            <a:ext cx="3625453" cy="79474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6730E-851B-483B-8E09-2236EC69DC2A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55550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D8CED-9909-44C0-9F76-11B864717AD3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49240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0089A-A041-4BE3-9793-489E11076EDF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49546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5F16A-E9F0-4094-8511-B449CBA33165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505272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A6D9D-00BE-45D6-9583-C27AF0D67125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04423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smtClean="0">
              <a:sym typeface="Helvetica Ligh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145D0-EDBD-4EF8-8673-C2008392287D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682055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892969" y="1151930"/>
            <a:ext cx="7358063" cy="2321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Helvetica Light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892969" y="3536156"/>
            <a:ext cx="7358063" cy="794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Helvetica Light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Helvetica Light" charset="0"/>
              </a:rPr>
              <a:t>Second level</a:t>
            </a:r>
          </a:p>
          <a:p>
            <a:pPr lvl="2"/>
            <a:r>
              <a:rPr lang="en-US" altLang="en-US" smtClean="0">
                <a:sym typeface="Helvetica Light" charset="0"/>
              </a:rPr>
              <a:t>Third level</a:t>
            </a:r>
          </a:p>
          <a:p>
            <a:pPr lvl="3"/>
            <a:r>
              <a:rPr lang="en-US" altLang="en-US" smtClean="0">
                <a:sym typeface="Helvetica Light" charset="0"/>
              </a:rPr>
              <a:t>Fourth level</a:t>
            </a:r>
          </a:p>
          <a:p>
            <a:pPr lvl="4"/>
            <a:r>
              <a:rPr lang="en-US" altLang="en-US" smtClean="0">
                <a:sym typeface="Helvetica Light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4436939" y="6505277"/>
            <a:ext cx="260077" cy="26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0CB4070-C39A-44CF-A7BD-8BB55247C7CC}" type="slidenum">
              <a:rPr lang="en-US" altLang="en-US" sz="2500">
                <a:solidFill>
                  <a:srgbClr val="000000"/>
                </a:solidFill>
                <a:sym typeface="Helvetica Light" charset="0"/>
              </a:rPr>
              <a:pPr algn="ctr" defTabSz="410751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 altLang="en-US" sz="1300">
              <a:solidFill>
                <a:srgbClr val="000000"/>
              </a:solidFill>
              <a:sym typeface="Helvetic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8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+mj-lt"/>
          <a:ea typeface="+mj-ea"/>
          <a:cs typeface="+mj-cs"/>
          <a:sym typeface="Helvetica Light" charset="0"/>
        </a:defRPr>
      </a:lvl1pPr>
      <a:lvl2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2pPr>
      <a:lvl3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3pPr>
      <a:lvl4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4pPr>
      <a:lvl5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5pPr>
      <a:lvl6pPr marL="321457" algn="ctr" defTabSz="410751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6pPr>
      <a:lvl7pPr marL="642915" algn="ctr" defTabSz="410751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7pPr>
      <a:lvl8pPr marL="964372" algn="ctr" defTabSz="410751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8pPr>
      <a:lvl9pPr marL="1285829" algn="ctr" defTabSz="410751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9pPr>
    </p:titleStyle>
    <p:bodyStyle>
      <a:lvl1pPr algn="l" defTabSz="410751" rtl="0" eaLnBrk="0" fontAlgn="base" hangingPunct="0">
        <a:spcBef>
          <a:spcPts val="2953"/>
        </a:spcBef>
        <a:spcAft>
          <a:spcPct val="0"/>
        </a:spcAft>
        <a:defRPr sz="25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1pPr>
      <a:lvl2pPr marL="160729" algn="l" defTabSz="410751" rtl="0" eaLnBrk="0" fontAlgn="base" hangingPunct="0">
        <a:spcBef>
          <a:spcPts val="2953"/>
        </a:spcBef>
        <a:spcAft>
          <a:spcPct val="0"/>
        </a:spcAft>
        <a:defRPr sz="25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2pPr>
      <a:lvl3pPr marL="321457" algn="l" defTabSz="410751" rtl="0" eaLnBrk="0" fontAlgn="base" hangingPunct="0">
        <a:spcBef>
          <a:spcPts val="2953"/>
        </a:spcBef>
        <a:spcAft>
          <a:spcPct val="0"/>
        </a:spcAft>
        <a:defRPr sz="25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3pPr>
      <a:lvl4pPr marL="482186" algn="l" defTabSz="410751" rtl="0" eaLnBrk="0" fontAlgn="base" hangingPunct="0">
        <a:spcBef>
          <a:spcPts val="2953"/>
        </a:spcBef>
        <a:spcAft>
          <a:spcPct val="0"/>
        </a:spcAft>
        <a:defRPr sz="25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4pPr>
      <a:lvl5pPr marL="642915" algn="l" defTabSz="410751" rtl="0" eaLnBrk="0" fontAlgn="base" hangingPunct="0">
        <a:spcBef>
          <a:spcPts val="2953"/>
        </a:spcBef>
        <a:spcAft>
          <a:spcPct val="0"/>
        </a:spcAft>
        <a:defRPr sz="25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5pPr>
      <a:lvl6pPr marL="964372" algn="l" defTabSz="410751" rtl="0" fontAlgn="base" hangingPunct="0">
        <a:spcBef>
          <a:spcPts val="2953"/>
        </a:spcBef>
        <a:spcAft>
          <a:spcPct val="0"/>
        </a:spcAft>
        <a:defRPr sz="25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6pPr>
      <a:lvl7pPr marL="1285829" algn="l" defTabSz="410751" rtl="0" fontAlgn="base" hangingPunct="0">
        <a:spcBef>
          <a:spcPts val="2953"/>
        </a:spcBef>
        <a:spcAft>
          <a:spcPct val="0"/>
        </a:spcAft>
        <a:defRPr sz="25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7pPr>
      <a:lvl8pPr marL="1607287" algn="l" defTabSz="410751" rtl="0" fontAlgn="base" hangingPunct="0">
        <a:spcBef>
          <a:spcPts val="2953"/>
        </a:spcBef>
        <a:spcAft>
          <a:spcPct val="0"/>
        </a:spcAft>
        <a:defRPr sz="25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8pPr>
      <a:lvl9pPr marL="1928744" algn="l" defTabSz="410751" rtl="0" fontAlgn="base" hangingPunct="0">
        <a:spcBef>
          <a:spcPts val="2953"/>
        </a:spcBef>
        <a:spcAft>
          <a:spcPct val="0"/>
        </a:spcAft>
        <a:defRPr sz="25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9pPr>
    </p:bodyStyle>
    <p:otherStyle>
      <a:defPPr>
        <a:defRPr lang="en-US"/>
      </a:defPPr>
      <a:lvl1pPr marL="0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/>
          </p:cNvSpPr>
          <p:nvPr/>
        </p:nvSpPr>
        <p:spPr bwMode="auto">
          <a:xfrm>
            <a:off x="6972693" y="5808364"/>
            <a:ext cx="1949460" cy="245567"/>
          </a:xfrm>
          <a:custGeom>
            <a:avLst/>
            <a:gdLst>
              <a:gd name="T0" fmla="*/ 2147483647 w 21600"/>
              <a:gd name="T1" fmla="*/ 1045462871 h 21600"/>
              <a:gd name="T2" fmla="*/ 2147483647 w 21600"/>
              <a:gd name="T3" fmla="*/ 1045462871 h 21600"/>
              <a:gd name="T4" fmla="*/ 2147483647 w 21600"/>
              <a:gd name="T5" fmla="*/ 1045462871 h 21600"/>
              <a:gd name="T6" fmla="*/ 2147483647 w 21600"/>
              <a:gd name="T7" fmla="*/ 1045462871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5715" tIns="35715" rIns="35715" bIns="35715" anchor="ctr"/>
          <a:lstStyle>
            <a:lvl1pPr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defTabSz="410730" eaLnBrk="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300" dirty="0" err="1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Shammy</a:t>
            </a:r>
            <a:r>
              <a:rPr lang="en-US" altLang="en-US" sz="13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</a:t>
            </a:r>
            <a:r>
              <a:rPr lang="en-US" altLang="en-US" sz="1300" dirty="0" err="1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Puri</a:t>
            </a:r>
            <a:endParaRPr lang="en-US" alt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560338" y="2634258"/>
            <a:ext cx="8022208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 flipV="1">
            <a:off x="523503" y="5777508"/>
            <a:ext cx="8095878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53" name="AutoShape 5"/>
          <p:cNvSpPr>
            <a:spLocks/>
          </p:cNvSpPr>
          <p:nvPr/>
        </p:nvSpPr>
        <p:spPr bwMode="auto">
          <a:xfrm>
            <a:off x="6923260" y="6068822"/>
            <a:ext cx="1761380" cy="196453"/>
          </a:xfrm>
          <a:custGeom>
            <a:avLst/>
            <a:gdLst>
              <a:gd name="T0" fmla="*/ 2147483647 w 21600"/>
              <a:gd name="T1" fmla="*/ 1045462871 h 21600"/>
              <a:gd name="T2" fmla="*/ 2147483647 w 21600"/>
              <a:gd name="T3" fmla="*/ 1045462871 h 21600"/>
              <a:gd name="T4" fmla="*/ 2147483647 w 21600"/>
              <a:gd name="T5" fmla="*/ 1045462871 h 21600"/>
              <a:gd name="T6" fmla="*/ 2147483647 w 21600"/>
              <a:gd name="T7" fmla="*/ 1045462871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5715" tIns="35715" rIns="35715" bIns="35715" anchor="ctr"/>
          <a:lstStyle>
            <a:lvl1pPr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defTabSz="410730" eaLnBrk="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3 November 2016</a:t>
            </a:r>
            <a:endParaRPr lang="en-US" alt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54" name="AutoShape 6"/>
          <p:cNvSpPr>
            <a:spLocks/>
          </p:cNvSpPr>
          <p:nvPr/>
        </p:nvSpPr>
        <p:spPr bwMode="auto">
          <a:xfrm>
            <a:off x="6858001" y="6212512"/>
            <a:ext cx="2181769" cy="360040"/>
          </a:xfrm>
          <a:custGeom>
            <a:avLst/>
            <a:gdLst>
              <a:gd name="T0" fmla="*/ 2147483647 w 21600"/>
              <a:gd name="T1" fmla="*/ 1045462871 h 21600"/>
              <a:gd name="T2" fmla="*/ 2147483647 w 21600"/>
              <a:gd name="T3" fmla="*/ 1045462871 h 21600"/>
              <a:gd name="T4" fmla="*/ 2147483647 w 21600"/>
              <a:gd name="T5" fmla="*/ 1045462871 h 21600"/>
              <a:gd name="T6" fmla="*/ 2147483647 w 21600"/>
              <a:gd name="T7" fmla="*/ 1045462871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5715" tIns="35715" rIns="35715" bIns="35715" anchor="ctr"/>
          <a:lstStyle>
            <a:lvl1pPr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defTabSz="410730" eaLnBrk="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3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Paris, France</a:t>
            </a:r>
            <a:endParaRPr lang="en-US" alt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55" name="AutoShape 7"/>
          <p:cNvSpPr>
            <a:spLocks/>
          </p:cNvSpPr>
          <p:nvPr/>
        </p:nvSpPr>
        <p:spPr bwMode="auto">
          <a:xfrm>
            <a:off x="2443387" y="3535041"/>
            <a:ext cx="2369715" cy="50006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5715" tIns="35715" rIns="35715" bIns="35715" anchor="ctr"/>
          <a:lstStyle>
            <a:lvl1pPr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defTabSz="410730" eaLnBrk="1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 smtClean="0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flipV="1">
            <a:off x="514575" y="6573367"/>
            <a:ext cx="8113737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pic>
        <p:nvPicPr>
          <p:cNvPr id="2059" name="Picture 11" descr="120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5"/>
          <a:stretch>
            <a:fillRect/>
          </a:stretch>
        </p:blipFill>
        <p:spPr bwMode="auto">
          <a:xfrm>
            <a:off x="287458" y="5864544"/>
            <a:ext cx="1397496" cy="677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60" name="Picture 12" descr="SDC_RV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217" y="5951573"/>
            <a:ext cx="110616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61" name="Line 19"/>
          <p:cNvSpPr>
            <a:spLocks noChangeShapeType="1"/>
          </p:cNvSpPr>
          <p:nvPr/>
        </p:nvSpPr>
        <p:spPr bwMode="auto">
          <a:xfrm flipV="1">
            <a:off x="560338" y="267891"/>
            <a:ext cx="8021092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62" name="Line 20"/>
          <p:cNvSpPr>
            <a:spLocks noChangeShapeType="1"/>
          </p:cNvSpPr>
          <p:nvPr/>
        </p:nvSpPr>
        <p:spPr bwMode="auto">
          <a:xfrm flipV="1">
            <a:off x="514575" y="6618015"/>
            <a:ext cx="8113737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63" name="Line 21"/>
          <p:cNvSpPr>
            <a:spLocks noChangeShapeType="1"/>
          </p:cNvSpPr>
          <p:nvPr/>
        </p:nvSpPr>
        <p:spPr bwMode="auto">
          <a:xfrm flipV="1">
            <a:off x="523503" y="5738441"/>
            <a:ext cx="8095878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64" name="Line 22"/>
          <p:cNvSpPr>
            <a:spLocks noChangeShapeType="1"/>
          </p:cNvSpPr>
          <p:nvPr/>
        </p:nvSpPr>
        <p:spPr bwMode="auto">
          <a:xfrm>
            <a:off x="559222" y="2681139"/>
            <a:ext cx="8022208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65" name="Line 23"/>
          <p:cNvSpPr>
            <a:spLocks noChangeShapeType="1"/>
          </p:cNvSpPr>
          <p:nvPr/>
        </p:nvSpPr>
        <p:spPr bwMode="auto">
          <a:xfrm>
            <a:off x="559222" y="321469"/>
            <a:ext cx="8022208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66" name="AutoShape 24"/>
          <p:cNvSpPr>
            <a:spLocks/>
          </p:cNvSpPr>
          <p:nvPr/>
        </p:nvSpPr>
        <p:spPr bwMode="auto">
          <a:xfrm>
            <a:off x="242332" y="2921709"/>
            <a:ext cx="8554518" cy="252351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5715" tIns="35715" rIns="35715" bIns="35715" anchor="ctr"/>
          <a:lstStyle>
            <a:lvl1pPr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defTabSz="410730" eaLnBrk="1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700" dirty="0" smtClean="0">
              <a:solidFill>
                <a:srgbClr val="426C86"/>
              </a:solidFill>
              <a:latin typeface="Trebuchet MS Bold" charset="0"/>
              <a:ea typeface="Trebuchet MS Bold" charset="0"/>
              <a:cs typeface="Trebuchet MS Bold" charset="0"/>
              <a:sym typeface="Trebuchet MS Bold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altLang="en-US" sz="2800" b="1" dirty="0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Why ‘science’ would help to make better decisions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Trebuchet MS Bold" charset="0"/>
              <a:ea typeface="Calibri"/>
              <a:cs typeface="Times New Roman"/>
              <a:sym typeface="Trebuchet MS Bold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2400" b="1" i="1" dirty="0" err="1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Shammy</a:t>
            </a:r>
            <a:r>
              <a:rPr lang="en-GB" sz="2400" b="1" i="1" dirty="0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 </a:t>
            </a:r>
            <a:r>
              <a:rPr lang="en-GB" sz="2400" b="1" i="1" dirty="0" err="1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Puri</a:t>
            </a:r>
            <a:endParaRPr lang="en-GB" sz="2400" b="1" i="1" dirty="0" smtClean="0">
              <a:solidFill>
                <a:schemeClr val="accent1">
                  <a:lumMod val="75000"/>
                </a:schemeClr>
              </a:solidFill>
              <a:latin typeface="Trebuchet MS Bold" charset="0"/>
              <a:ea typeface="Calibri"/>
              <a:cs typeface="Times New Roman"/>
              <a:sym typeface="Trebuchet MS Bold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2000" b="1" i="1" dirty="0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Chair IAH Commission on Transboundary Aquifers &amp; former Secretary General of IAH</a:t>
            </a:r>
            <a:endParaRPr lang="en-GB" sz="2000" b="1" i="1" dirty="0" smtClean="0">
              <a:solidFill>
                <a:schemeClr val="accent1">
                  <a:lumMod val="75000"/>
                </a:schemeClr>
              </a:solidFill>
              <a:latin typeface="Trebuchet MS Bold" panose="020B0703020202020204" pitchFamily="34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GB" sz="2400" dirty="0" smtClean="0">
              <a:solidFill>
                <a:srgbClr val="336699"/>
              </a:solidFill>
              <a:latin typeface="Trebuchet MS Bold" panose="020B0703020202020204" pitchFamily="34" charset="0"/>
              <a:ea typeface="Calibri"/>
              <a:cs typeface="Times New Roman"/>
            </a:endParaRPr>
          </a:p>
        </p:txBody>
      </p:sp>
      <p:pic>
        <p:nvPicPr>
          <p:cNvPr id="2067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634" y="482204"/>
            <a:ext cx="3455789" cy="1897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9" name="Picture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741" y="5933778"/>
            <a:ext cx="663029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0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2308" y="5900290"/>
            <a:ext cx="535781" cy="555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1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627" y="5883548"/>
            <a:ext cx="475506" cy="589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30" descr="tile_paper_medgray"/>
          <p:cNvSpPr>
            <a:spLocks/>
          </p:cNvSpPr>
          <p:nvPr/>
        </p:nvSpPr>
        <p:spPr bwMode="auto">
          <a:xfrm>
            <a:off x="4535913" y="-70095"/>
            <a:ext cx="72176" cy="461661"/>
          </a:xfrm>
          <a:prstGeom prst="rect">
            <a:avLst/>
          </a:prstGeom>
          <a:noFill/>
          <a:ln>
            <a:noFill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  <p:txBody>
          <a:bodyPr wrap="none" lIns="35715" tIns="35715" rIns="35715" bIns="35715" anchor="ctr">
            <a:spAutoFit/>
          </a:bodyPr>
          <a:lstStyle/>
          <a:p>
            <a:pPr algn="ctr" defTabSz="41073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altLang="fr-FR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3" name="Rectangle 31" descr="tile_paper_medgray"/>
          <p:cNvSpPr>
            <a:spLocks/>
          </p:cNvSpPr>
          <p:nvPr/>
        </p:nvSpPr>
        <p:spPr bwMode="auto">
          <a:xfrm>
            <a:off x="4519591" y="868569"/>
            <a:ext cx="104818" cy="245255"/>
          </a:xfrm>
          <a:prstGeom prst="rect">
            <a:avLst/>
          </a:prstGeom>
          <a:noFill/>
          <a:ln>
            <a:noFill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  <p:txBody>
          <a:bodyPr wrap="none" lIns="35715" tIns="35715" rIns="35715" bIns="35715" anchor="ctr">
            <a:spAutoFit/>
          </a:bodyPr>
          <a:lstStyle/>
          <a:p>
            <a:pPr algn="ctr" defTabSz="41073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fr-FR" sz="11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  <a:sym typeface="Helvetica Light" charset="0"/>
              </a:rPr>
              <a:t> </a:t>
            </a:r>
            <a:endParaRPr lang="en-GB" altLang="fr-FR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4" name="Rectangle 32" descr="tile_paper_medgray"/>
          <p:cNvSpPr>
            <a:spLocks/>
          </p:cNvSpPr>
          <p:nvPr/>
        </p:nvSpPr>
        <p:spPr bwMode="auto">
          <a:xfrm>
            <a:off x="4519591" y="1745911"/>
            <a:ext cx="104818" cy="245255"/>
          </a:xfrm>
          <a:prstGeom prst="rect">
            <a:avLst/>
          </a:prstGeom>
          <a:noFill/>
          <a:ln>
            <a:noFill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  <p:txBody>
          <a:bodyPr wrap="none" lIns="35715" tIns="35715" rIns="35715" bIns="35715" anchor="ctr">
            <a:spAutoFit/>
          </a:bodyPr>
          <a:lstStyle/>
          <a:p>
            <a:pPr algn="ctr" defTabSz="41073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fr-FR" sz="11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  <a:sym typeface="Helvetica Light" charset="0"/>
              </a:rPr>
              <a:t> </a:t>
            </a:r>
            <a:endParaRPr lang="en-GB" altLang="fr-FR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5" name="Rectangle 33" descr="tile_paper_medgray"/>
          <p:cNvSpPr>
            <a:spLocks/>
          </p:cNvSpPr>
          <p:nvPr/>
        </p:nvSpPr>
        <p:spPr bwMode="auto">
          <a:xfrm>
            <a:off x="4608089" y="2727578"/>
            <a:ext cx="72192" cy="626125"/>
          </a:xfrm>
          <a:prstGeom prst="rect">
            <a:avLst/>
          </a:prstGeom>
          <a:noFill/>
          <a:ln>
            <a:noFill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  <p:txBody>
          <a:bodyPr wrap="none" lIns="35715" tIns="35715" rIns="35715" bIns="35715" anchor="ctr">
            <a:spAutoFit/>
          </a:bodyPr>
          <a:lstStyle>
            <a:lvl1pPr algn="l" eaLnBrk="0">
              <a:spcBef>
                <a:spcPts val="4200"/>
              </a:spcBef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 algn="l" eaLnBrk="0">
              <a:spcBef>
                <a:spcPts val="4200"/>
              </a:spcBef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 algn="l" eaLnBrk="0">
              <a:spcBef>
                <a:spcPts val="4200"/>
              </a:spcBef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 algn="l" eaLnBrk="0">
              <a:spcBef>
                <a:spcPts val="4200"/>
              </a:spcBef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 algn="l" eaLnBrk="0">
              <a:spcBef>
                <a:spcPts val="4200"/>
              </a:spcBef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altLang="fr-FR" smtClean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0916" y="719769"/>
            <a:ext cx="3564232" cy="140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4030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475482" y="6443608"/>
            <a:ext cx="684076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V="1">
            <a:off x="463575" y="6792567"/>
            <a:ext cx="6848697" cy="2744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463575" y="670072"/>
            <a:ext cx="8101807" cy="22623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475482" y="187259"/>
            <a:ext cx="8229600" cy="418058"/>
          </a:xfrm>
        </p:spPr>
        <p:txBody>
          <a:bodyPr/>
          <a:lstStyle/>
          <a:p>
            <a:r>
              <a:rPr lang="en-US" sz="2400" b="1" dirty="0" smtClean="0">
                <a:solidFill>
                  <a:srgbClr val="336699"/>
                </a:solidFill>
                <a:latin typeface="Trebuchet MS Bold" charset="0"/>
                <a:sym typeface="Trebuchet MS Bold" charset="0"/>
              </a:rPr>
              <a:t>Key Points</a:t>
            </a:r>
            <a:endParaRPr lang="en-GB" sz="2400" dirty="0">
              <a:solidFill>
                <a:srgbClr val="336699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2187" y="965853"/>
            <a:ext cx="885619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642915">
              <a:lnSpc>
                <a:spcPct val="9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altLang="en-US" sz="20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Phase I has been successfully been completed</a:t>
            </a:r>
            <a:endParaRPr lang="en-US" altLang="en-US" sz="2000" b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  <a:p>
            <a:pPr marL="742927" lvl="1" indent="-285750">
              <a:spcBef>
                <a:spcPct val="0"/>
              </a:spcBef>
              <a:buFontTx/>
              <a:buChar char="-"/>
            </a:pPr>
            <a:r>
              <a:rPr lang="en-US" altLang="en-US" sz="20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What are the take home messages from this phase?</a:t>
            </a:r>
          </a:p>
          <a:p>
            <a:pPr marL="742927" lvl="1" indent="-285750">
              <a:spcBef>
                <a:spcPct val="0"/>
              </a:spcBef>
              <a:buFontTx/>
              <a:buChar char="-"/>
            </a:pPr>
            <a:endParaRPr lang="en-US" altLang="en-US" sz="2000" i="1" dirty="0" smtClean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  <a:p>
            <a:pPr marL="285750" lvl="1" indent="-285750" defTabSz="642915">
              <a:lnSpc>
                <a:spcPct val="9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altLang="en-US" sz="2000" b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For Phase II - 	</a:t>
            </a:r>
            <a:r>
              <a:rPr lang="en-US" altLang="en-US" sz="20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planning &amp; further developments</a:t>
            </a:r>
          </a:p>
          <a:p>
            <a:pPr marL="742927" lvl="1" indent="-285750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en-US" altLang="en-US" sz="2000" i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The aquifer system – </a:t>
            </a:r>
            <a:r>
              <a:rPr lang="en-US" altLang="en-US" sz="20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further understanding </a:t>
            </a:r>
            <a:r>
              <a:rPr lang="en-US" altLang="en-US" sz="2000" i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its functioning</a:t>
            </a:r>
          </a:p>
          <a:p>
            <a:pPr marL="742927" lvl="1" indent="-285750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en-US" altLang="en-US" sz="2000" i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The aquifer system – clarifying the hydrogeological uncertainties</a:t>
            </a:r>
          </a:p>
          <a:p>
            <a:pPr marL="742927" lvl="1" indent="-285750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en-US" altLang="en-US" sz="2000" i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Quantification of the flows &amp; discharges</a:t>
            </a:r>
          </a:p>
          <a:p>
            <a:pPr marL="742927" lvl="1" indent="-285750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en-US" altLang="en-US" sz="2000" i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Forecasting future alternative </a:t>
            </a:r>
            <a:r>
              <a:rPr lang="en-US" altLang="en-US" sz="20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scenarios</a:t>
            </a:r>
          </a:p>
          <a:p>
            <a:pPr marL="742927" lvl="1" indent="-285750"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en-US" altLang="en-US" sz="2000" i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  <a:p>
            <a:pPr marL="285750" lvl="1" indent="-285750" defTabSz="642915">
              <a:lnSpc>
                <a:spcPct val="9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altLang="en-US" sz="20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Harnessing the science that will provide the answers and taking account of the data gaps – these provide the upper and the lower limits to the risk management</a:t>
            </a:r>
            <a:endParaRPr lang="en-US" altLang="en-US" sz="2000" b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  <a:p>
            <a:pPr lvl="1">
              <a:spcBef>
                <a:spcPct val="0"/>
              </a:spcBef>
            </a:pPr>
            <a:endParaRPr lang="en-US" altLang="en-US" sz="2000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  <a:p>
            <a:pPr marL="285750" lvl="1" indent="-285750" defTabSz="642915">
              <a:lnSpc>
                <a:spcPct val="9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altLang="en-US" sz="2000" b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Provide input from scientific analysis to the governance for sound long term management &amp; </a:t>
            </a:r>
            <a:r>
              <a:rPr lang="en-US" altLang="en-US" sz="20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sustainability</a:t>
            </a:r>
          </a:p>
          <a:p>
            <a:pPr marL="285750" lvl="1" indent="-285750" defTabSz="642915">
              <a:lnSpc>
                <a:spcPct val="90000"/>
              </a:lnSpc>
              <a:spcBef>
                <a:spcPct val="20000"/>
              </a:spcBef>
              <a:buFont typeface="Wingdings" charset="2"/>
              <a:buChar char="Ø"/>
            </a:pPr>
            <a:endParaRPr lang="en-US" altLang="en-US" sz="2000" b="1" dirty="0" smtClean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  <a:p>
            <a:pPr marL="285750" lvl="1" indent="-285750" defTabSz="642915">
              <a:lnSpc>
                <a:spcPct val="9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altLang="en-US" sz="20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The “science” that is required here is the practical / applied approach, rather than fundamental research </a:t>
            </a:r>
            <a:endParaRPr lang="en-US" altLang="en-US" sz="2000" b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  <a:p>
            <a:pPr>
              <a:spcBef>
                <a:spcPct val="0"/>
              </a:spcBef>
            </a:pPr>
            <a:endParaRPr lang="en-US" altLang="fr-FR" sz="1600" i="1" dirty="0" smtClean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062680"/>
            <a:ext cx="1383594" cy="79532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6508365"/>
            <a:ext cx="5829300" cy="2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91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475482" y="6443608"/>
            <a:ext cx="684076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V="1">
            <a:off x="463575" y="6792567"/>
            <a:ext cx="6848697" cy="2744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463575" y="670072"/>
            <a:ext cx="8101807" cy="22623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475482" y="187259"/>
            <a:ext cx="8229600" cy="418058"/>
          </a:xfrm>
        </p:spPr>
        <p:txBody>
          <a:bodyPr/>
          <a:lstStyle/>
          <a:p>
            <a:r>
              <a:rPr lang="en-US" sz="2400" b="1" dirty="0" smtClean="0">
                <a:solidFill>
                  <a:srgbClr val="336699"/>
                </a:solidFill>
                <a:latin typeface="Trebuchet MS Bold" charset="0"/>
                <a:sym typeface="Trebuchet MS Bold" charset="0"/>
              </a:rPr>
              <a:t>From Phase I to Phase II – keep the momentum up</a:t>
            </a:r>
            <a:endParaRPr lang="en-GB" sz="2400" dirty="0">
              <a:solidFill>
                <a:srgbClr val="336699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2187" y="965853"/>
            <a:ext cx="885619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642915">
              <a:lnSpc>
                <a:spcPct val="9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altLang="en-US" sz="20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There seems to be a good understanding of parts of the aquifer system – this needs to be extended in phase II</a:t>
            </a:r>
            <a:endParaRPr lang="en-US" altLang="en-US" sz="2000" b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  <a:p>
            <a:pPr>
              <a:spcBef>
                <a:spcPct val="0"/>
              </a:spcBef>
            </a:pPr>
            <a:endParaRPr lang="en-US" altLang="fr-FR" sz="1600" i="1" dirty="0" smtClean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742927" lvl="1" indent="-285750">
              <a:spcBef>
                <a:spcPct val="0"/>
              </a:spcBef>
              <a:buFontTx/>
              <a:buChar char="-"/>
            </a:pPr>
            <a:r>
              <a:rPr lang="en-US" altLang="fr-FR" sz="2000" i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Phase I showed that there is relatively good data available – some additional data is needed – perhaps involving more data mining, some more field work, some additional searches</a:t>
            </a:r>
          </a:p>
          <a:p>
            <a:pPr>
              <a:spcBef>
                <a:spcPct val="0"/>
              </a:spcBef>
            </a:pPr>
            <a:endParaRPr lang="en-US" altLang="fr-FR" sz="1600" i="1" dirty="0" smtClean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285750" indent="-285750" defTabSz="642915">
              <a:lnSpc>
                <a:spcPct val="9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altLang="fr-FR" sz="20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CONSOLIDATION OF INFORMATION - The </a:t>
            </a:r>
            <a:r>
              <a:rPr lang="en-US" altLang="fr-FR" sz="2000" b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information consolidation can take place through a mathematical simulation model – the existing </a:t>
            </a:r>
            <a:r>
              <a:rPr lang="en-US" altLang="fr-FR" sz="20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models to be extended and refined</a:t>
            </a:r>
            <a:endParaRPr lang="en-US" altLang="fr-FR" sz="2000" b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>
              <a:spcBef>
                <a:spcPct val="0"/>
              </a:spcBef>
            </a:pPr>
            <a:endParaRPr lang="en-US" altLang="fr-FR" sz="1600" i="1" dirty="0" smtClean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285750" indent="-285750" defTabSz="642915">
              <a:lnSpc>
                <a:spcPct val="9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altLang="fr-FR" sz="2000" b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Some of the key tasks in phase II will be devoted to structuring the simulation </a:t>
            </a:r>
            <a:r>
              <a:rPr lang="en-US" altLang="fr-FR" sz="20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model – several questions need to be answered … </a:t>
            </a:r>
          </a:p>
          <a:p>
            <a:pPr marL="742927" lvl="1" indent="-285750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en-US" altLang="fr-FR" sz="2000" i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In particular the vertical inter relations between aquifers</a:t>
            </a:r>
          </a:p>
          <a:p>
            <a:pPr marL="742927" lvl="1" indent="-285750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en-US" altLang="fr-FR" sz="2000" i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Water quality variations</a:t>
            </a:r>
          </a:p>
          <a:p>
            <a:pPr marL="742927" lvl="1" indent="-285750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en-US" altLang="fr-FR" sz="2000" i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Evolution of </a:t>
            </a:r>
            <a:r>
              <a:rPr lang="en-US" altLang="fr-FR" sz="2000" i="1" dirty="0" err="1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hydrogeochemistry</a:t>
            </a:r>
            <a:endParaRPr lang="en-US" altLang="fr-FR" sz="2000" i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285750" indent="-285750" defTabSz="642915">
              <a:lnSpc>
                <a:spcPct val="90000"/>
              </a:lnSpc>
              <a:spcBef>
                <a:spcPct val="20000"/>
              </a:spcBef>
              <a:buFont typeface="Wingdings" charset="2"/>
              <a:buChar char="Ø"/>
            </a:pPr>
            <a:endParaRPr lang="en-US" altLang="fr-FR" sz="2000" b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062680"/>
            <a:ext cx="1383594" cy="79532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6508365"/>
            <a:ext cx="5829300" cy="2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11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475482" y="6443608"/>
            <a:ext cx="684076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V="1">
            <a:off x="463575" y="6792567"/>
            <a:ext cx="6848697" cy="2744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463575" y="670072"/>
            <a:ext cx="8101807" cy="22623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475482" y="187259"/>
            <a:ext cx="8229600" cy="418058"/>
          </a:xfrm>
        </p:spPr>
        <p:txBody>
          <a:bodyPr/>
          <a:lstStyle/>
          <a:p>
            <a:r>
              <a:rPr lang="en-US" sz="2400" b="1" dirty="0" smtClean="0">
                <a:solidFill>
                  <a:srgbClr val="336699"/>
                </a:solidFill>
                <a:latin typeface="Trebuchet MS Bold" charset="0"/>
                <a:sym typeface="Trebuchet MS Bold" charset="0"/>
              </a:rPr>
              <a:t>Input from Scientific Analysis to sound governance</a:t>
            </a:r>
            <a:endParaRPr lang="en-GB" sz="2400" dirty="0">
              <a:solidFill>
                <a:srgbClr val="336699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2187" y="965853"/>
            <a:ext cx="885619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642915">
              <a:lnSpc>
                <a:spcPct val="9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altLang="en-US" sz="20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The findings are stated in terms that are to be assimilated by ‘non specialists’ </a:t>
            </a:r>
            <a:r>
              <a:rPr lang="en-US" altLang="en-US" sz="2000" b="1" dirty="0" err="1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eg</a:t>
            </a:r>
            <a:endParaRPr lang="en-US" altLang="en-US" sz="2000" b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  <a:p>
            <a:pPr>
              <a:spcBef>
                <a:spcPct val="0"/>
              </a:spcBef>
            </a:pPr>
            <a:endParaRPr lang="en-US" altLang="fr-FR" sz="1600" i="1" dirty="0" smtClean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742927" lvl="1" indent="-285750">
              <a:spcBef>
                <a:spcPct val="0"/>
              </a:spcBef>
              <a:buFontTx/>
              <a:buChar char="-"/>
            </a:pPr>
            <a:r>
              <a:rPr lang="en-US" altLang="fr-FR" sz="20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How does the estimation of the ‘reserve’ affect the socio economics in the longer term?</a:t>
            </a:r>
          </a:p>
          <a:p>
            <a:pPr marL="742927" lvl="1" indent="-285750">
              <a:spcBef>
                <a:spcPct val="0"/>
              </a:spcBef>
              <a:buFontTx/>
              <a:buChar char="-"/>
            </a:pPr>
            <a:r>
              <a:rPr lang="en-US" altLang="fr-FR" sz="20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What health / social impact is there of the water quality variations?</a:t>
            </a:r>
            <a:endParaRPr lang="en-US" altLang="fr-FR" sz="2000" i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>
              <a:spcBef>
                <a:spcPct val="0"/>
              </a:spcBef>
            </a:pPr>
            <a:endParaRPr lang="en-US" altLang="fr-FR" sz="1600" i="1" dirty="0" smtClean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285750" indent="-285750" defTabSz="642915">
              <a:lnSpc>
                <a:spcPct val="9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altLang="fr-FR" sz="20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SUPPORT TO HYDRO DIPLOMACY – so that meaningful discussions take place, the findings of analysis are stated in terms of joint management of environmental risks ….</a:t>
            </a:r>
            <a:endParaRPr lang="en-US" altLang="fr-FR" sz="2000" b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>
              <a:spcBef>
                <a:spcPct val="0"/>
              </a:spcBef>
            </a:pPr>
            <a:endParaRPr lang="en-US" altLang="fr-FR" sz="1600" i="1" dirty="0" smtClean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285750" indent="-285750" defTabSz="642915">
              <a:lnSpc>
                <a:spcPct val="9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altLang="fr-FR" sz="20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INSTITUTIONAL STRENGTHENING – what aspects of the aquifer system management require additional or new expertise within the Departments that have the responsibilities …. </a:t>
            </a:r>
          </a:p>
          <a:p>
            <a:pPr marL="742927" lvl="1" indent="-285750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en-US" altLang="fr-FR" sz="2000" i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Groundwater field technicians? Hydrogeologists? Remote sensing specialists?</a:t>
            </a:r>
          </a:p>
          <a:p>
            <a:pPr marL="742927" lvl="1" indent="-285750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en-US" altLang="fr-FR" sz="2000" i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Drilling rigs? Pump testing equipment? Lab analysis?</a:t>
            </a:r>
          </a:p>
          <a:p>
            <a:pPr marL="285750" indent="-285750" defTabSz="642915">
              <a:lnSpc>
                <a:spcPct val="90000"/>
              </a:lnSpc>
              <a:spcBef>
                <a:spcPct val="20000"/>
              </a:spcBef>
              <a:buFont typeface="Wingdings" charset="2"/>
              <a:buChar char="Ø"/>
            </a:pPr>
            <a:endParaRPr lang="en-US" altLang="fr-FR" sz="2000" b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062680"/>
            <a:ext cx="1383594" cy="79532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6508365"/>
            <a:ext cx="5829300" cy="2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8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475482" y="6443608"/>
            <a:ext cx="684076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V="1">
            <a:off x="463575" y="6792567"/>
            <a:ext cx="6848697" cy="2744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463575" y="670072"/>
            <a:ext cx="8101807" cy="22623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>
              <a:solidFill>
                <a:srgbClr val="000000"/>
              </a:solidFill>
            </a:endParaRPr>
          </a:p>
        </p:txBody>
      </p:sp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475482" y="187259"/>
            <a:ext cx="8229600" cy="418058"/>
          </a:xfrm>
        </p:spPr>
        <p:txBody>
          <a:bodyPr/>
          <a:lstStyle/>
          <a:p>
            <a:r>
              <a:rPr lang="en-US" sz="2400" b="1" dirty="0" smtClean="0">
                <a:solidFill>
                  <a:srgbClr val="336699"/>
                </a:solidFill>
                <a:latin typeface="Trebuchet MS Bold" charset="0"/>
                <a:sym typeface="Trebuchet MS Bold" charset="0"/>
              </a:rPr>
              <a:t>Practical Science for the sustainability of the STAS</a:t>
            </a:r>
            <a:endParaRPr lang="en-GB" sz="2400" dirty="0">
              <a:solidFill>
                <a:srgbClr val="336699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2187" y="965853"/>
            <a:ext cx="885619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642915">
              <a:lnSpc>
                <a:spcPct val="9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altLang="en-US" sz="20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From the WORK PLAN</a:t>
            </a:r>
            <a:endParaRPr lang="en-US" altLang="en-US" sz="2000" b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  <a:p>
            <a:pPr>
              <a:spcBef>
                <a:spcPct val="0"/>
              </a:spcBef>
            </a:pPr>
            <a:endParaRPr lang="en-US" altLang="fr-FR" sz="1600" i="1" dirty="0" smtClean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742927" lvl="1" indent="-285750">
              <a:spcBef>
                <a:spcPct val="0"/>
              </a:spcBef>
              <a:buFontTx/>
              <a:buChar char="-"/>
            </a:pPr>
            <a:r>
              <a:rPr lang="en-US" altLang="fr-FR" sz="20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MODLOW Model update</a:t>
            </a:r>
          </a:p>
          <a:p>
            <a:pPr marL="742927" lvl="1" indent="-285750">
              <a:spcBef>
                <a:spcPct val="0"/>
              </a:spcBef>
              <a:buFontTx/>
              <a:buChar char="-"/>
            </a:pPr>
            <a:r>
              <a:rPr lang="en-US" altLang="fr-FR" sz="20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Tools for sustainable management</a:t>
            </a:r>
          </a:p>
          <a:p>
            <a:pPr marL="742927" lvl="1" indent="-285750">
              <a:spcBef>
                <a:spcPct val="0"/>
              </a:spcBef>
              <a:buFontTx/>
              <a:buChar char="-"/>
            </a:pPr>
            <a:r>
              <a:rPr lang="en-US" altLang="fr-FR" sz="20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‘Consultative Frameworks / Working Groups’</a:t>
            </a:r>
            <a:endParaRPr lang="en-US" altLang="fr-FR" sz="2000" i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>
              <a:spcBef>
                <a:spcPct val="0"/>
              </a:spcBef>
            </a:pPr>
            <a:endParaRPr lang="en-US" altLang="fr-FR" sz="1600" i="1" dirty="0" smtClean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285750" indent="-285750" defTabSz="642915">
              <a:lnSpc>
                <a:spcPct val="9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altLang="fr-FR" sz="20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Answers required from MODFLOW – Volumes of the resource, Degree of natural replenishment, Forecast of “Business as Usual”, Forecast of Business with Interventions</a:t>
            </a:r>
            <a:endParaRPr lang="en-US" altLang="fr-FR" sz="2000" b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>
              <a:spcBef>
                <a:spcPct val="0"/>
              </a:spcBef>
            </a:pPr>
            <a:endParaRPr lang="en-US" altLang="fr-FR" sz="1600" i="1" dirty="0" smtClean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285750" indent="-285750" defTabSz="642915">
              <a:lnSpc>
                <a:spcPct val="9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altLang="fr-FR" sz="20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CONSULTATIVE FRAMEWORKS – technical working groups and their findings – feed into the legal and the institutional working groups ….</a:t>
            </a:r>
          </a:p>
          <a:p>
            <a:pPr marL="742927" lvl="1" indent="-285750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en-US" altLang="fr-FR" sz="20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Outputs should be related to gaining economic benefits</a:t>
            </a:r>
            <a:endParaRPr lang="en-US" altLang="fr-FR" sz="2000" i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742927" lvl="1" indent="-285750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en-US" altLang="fr-FR" sz="20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Eventual establishment of a more formal consultative mechanism</a:t>
            </a:r>
          </a:p>
          <a:p>
            <a:pPr marL="742927" lvl="1" indent="-285750"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en-US" altLang="fr-FR" sz="2000" i="1" dirty="0" smtClean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285750" lvl="1" indent="-285750" defTabSz="642915">
              <a:lnSpc>
                <a:spcPct val="90000"/>
              </a:lnSpc>
              <a:spcBef>
                <a:spcPct val="20000"/>
              </a:spcBef>
              <a:buFont typeface="Wingdings" charset="2"/>
              <a:buChar char="Ø"/>
            </a:pPr>
            <a:r>
              <a:rPr lang="en-US" altLang="fr-FR" sz="2000" b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The UN’s Draft Articles on the Use of Transboundary Aquifers can help to provide </a:t>
            </a:r>
            <a:r>
              <a:rPr lang="en-US" altLang="fr-FR" sz="20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guidance </a:t>
            </a:r>
            <a:endParaRPr lang="en-US" altLang="fr-FR" sz="2000" b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285750" indent="-285750" defTabSz="642915">
              <a:lnSpc>
                <a:spcPct val="90000"/>
              </a:lnSpc>
              <a:spcBef>
                <a:spcPct val="20000"/>
              </a:spcBef>
              <a:buFont typeface="Wingdings" charset="2"/>
              <a:buChar char="Ø"/>
            </a:pPr>
            <a:endParaRPr lang="en-US" altLang="fr-FR" sz="2000" b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062680"/>
            <a:ext cx="1383594" cy="79532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6508365"/>
            <a:ext cx="5829300" cy="2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8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1_Office Theme">
  <a:themeElements>
    <a:clrScheme name="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FFFFF"/>
      </a:accent3>
      <a:accent4>
        <a:srgbClr val="000000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 Them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>
          <a:outerShdw blurRad="38100" dist="25400" dir="5400000" algn="ctr" rotWithShape="0">
            <a:srgbClr val="000000">
              <a:alpha val="50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>
          <a:outerShdw blurRad="38100" dist="25400" dir="5400000" algn="ctr" rotWithShape="0">
            <a:srgbClr val="000000">
              <a:alpha val="50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3695</TotalTime>
  <Words>412</Words>
  <Application>Microsoft Office PowerPoint</Application>
  <PresentationFormat>Affichage à l'écran (4:3)</PresentationFormat>
  <Paragraphs>60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Calibri</vt:lpstr>
      <vt:lpstr>Helvetica Light</vt:lpstr>
      <vt:lpstr>Times New Roman</vt:lpstr>
      <vt:lpstr>Trebuchet MS</vt:lpstr>
      <vt:lpstr>Trebuchet MS Bold</vt:lpstr>
      <vt:lpstr>Wingdings</vt:lpstr>
      <vt:lpstr>1_Office Theme</vt:lpstr>
      <vt:lpstr>Présentation PowerPoint</vt:lpstr>
      <vt:lpstr>Key Points</vt:lpstr>
      <vt:lpstr>From Phase I to Phase II – keep the momentum up</vt:lpstr>
      <vt:lpstr>Input from Scientific Analysis to sound governance</vt:lpstr>
      <vt:lpstr>Practical Science for the sustainability of the STAS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Geert-Jan Nijsten</dc:creator>
  <cp:lastModifiedBy>Carvalho Resende, Tales</cp:lastModifiedBy>
  <cp:revision>207</cp:revision>
  <cp:lastPrinted>2014-10-16T17:20:03Z</cp:lastPrinted>
  <dcterms:created xsi:type="dcterms:W3CDTF">2013-10-21T18:26:05Z</dcterms:created>
  <dcterms:modified xsi:type="dcterms:W3CDTF">2016-11-03T09:38:14Z</dcterms:modified>
</cp:coreProperties>
</file>