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2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CBF6-F4AC-4BDB-8D8C-F88CFA473B69}" type="datetimeFigureOut">
              <a:rPr lang="fr-FR" smtClean="0"/>
              <a:t>15/12/2015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53D04-63DA-4182-8DBA-2D69F35ED87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9309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CBF6-F4AC-4BDB-8D8C-F88CFA473B69}" type="datetimeFigureOut">
              <a:rPr lang="fr-FR" smtClean="0"/>
              <a:t>15/12/2015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53D04-63DA-4182-8DBA-2D69F35ED87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3291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CBF6-F4AC-4BDB-8D8C-F88CFA473B69}" type="datetimeFigureOut">
              <a:rPr lang="fr-FR" smtClean="0"/>
              <a:t>15/12/2015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53D04-63DA-4182-8DBA-2D69F35ED87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8156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CBF6-F4AC-4BDB-8D8C-F88CFA473B69}" type="datetimeFigureOut">
              <a:rPr lang="fr-FR" smtClean="0"/>
              <a:t>15/12/2015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53D04-63DA-4182-8DBA-2D69F35ED87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8495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CBF6-F4AC-4BDB-8D8C-F88CFA473B69}" type="datetimeFigureOut">
              <a:rPr lang="fr-FR" smtClean="0"/>
              <a:t>15/12/2015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53D04-63DA-4182-8DBA-2D69F35ED87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9625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CBF6-F4AC-4BDB-8D8C-F88CFA473B69}" type="datetimeFigureOut">
              <a:rPr lang="fr-FR" smtClean="0"/>
              <a:t>15/12/2015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53D04-63DA-4182-8DBA-2D69F35ED87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2577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CBF6-F4AC-4BDB-8D8C-F88CFA473B69}" type="datetimeFigureOut">
              <a:rPr lang="fr-FR" smtClean="0"/>
              <a:t>15/12/2015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53D04-63DA-4182-8DBA-2D69F35ED87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079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CBF6-F4AC-4BDB-8D8C-F88CFA473B69}" type="datetimeFigureOut">
              <a:rPr lang="fr-FR" smtClean="0"/>
              <a:t>15/12/2015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53D04-63DA-4182-8DBA-2D69F35ED87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5349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CBF6-F4AC-4BDB-8D8C-F88CFA473B69}" type="datetimeFigureOut">
              <a:rPr lang="fr-FR" smtClean="0"/>
              <a:t>15/12/2015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53D04-63DA-4182-8DBA-2D69F35ED87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5661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CBF6-F4AC-4BDB-8D8C-F88CFA473B69}" type="datetimeFigureOut">
              <a:rPr lang="fr-FR" smtClean="0"/>
              <a:t>15/12/2015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53D04-63DA-4182-8DBA-2D69F35ED87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2952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CBF6-F4AC-4BDB-8D8C-F88CFA473B69}" type="datetimeFigureOut">
              <a:rPr lang="fr-FR" smtClean="0"/>
              <a:t>15/12/2015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53D04-63DA-4182-8DBA-2D69F35ED87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7282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8CBF6-F4AC-4BDB-8D8C-F88CFA473B69}" type="datetimeFigureOut">
              <a:rPr lang="fr-FR" smtClean="0"/>
              <a:t>15/12/2015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53D04-63DA-4182-8DBA-2D69F35ED87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5080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5302" y="1124744"/>
            <a:ext cx="5895975" cy="507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Image 5" descr="sector_sc_ihp_en-col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7385" y="227806"/>
            <a:ext cx="1449229" cy="829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80205"/>
            <a:ext cx="1511314" cy="677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9" descr="iucn_logo2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0604" y="228600"/>
            <a:ext cx="809625" cy="769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TextBox 6"/>
          <p:cNvSpPr txBox="1"/>
          <p:nvPr/>
        </p:nvSpPr>
        <p:spPr>
          <a:xfrm>
            <a:off x="2727027" y="2448433"/>
            <a:ext cx="321312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PROPOSAL  for a Second PHASE </a:t>
            </a:r>
            <a:endParaRPr lang="fr-FR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847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991357"/>
            <a:ext cx="835292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PROPOSED GGRETA </a:t>
            </a: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Phase 2 </a:t>
            </a:r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</a:p>
          <a:p>
            <a:pPr algn="ctr"/>
            <a:endParaRPr lang="fr-FR" sz="2400" b="1" i="1" dirty="0" smtClean="0">
              <a:cs typeface="Arial" panose="020B0604020202020204" pitchFamily="34" charset="0"/>
            </a:endParaRPr>
          </a:p>
          <a:p>
            <a:pPr algn="ctr"/>
            <a:r>
              <a:rPr lang="en-US" sz="2400" b="1" i="1" dirty="0"/>
              <a:t>Duration of the Phase 2 of the GGRETA Project</a:t>
            </a:r>
          </a:p>
          <a:p>
            <a:pPr algn="ctr"/>
            <a:r>
              <a:rPr lang="en-US" sz="2400" i="1" dirty="0"/>
              <a:t>Duration: 3 years (2016, 2017, 2018</a:t>
            </a:r>
            <a:r>
              <a:rPr lang="en-US" sz="2400" i="1" dirty="0" smtClean="0"/>
              <a:t>)</a:t>
            </a:r>
            <a:endParaRPr lang="fr-FR" sz="2400" b="1" i="1" dirty="0" smtClean="0">
              <a:cs typeface="Arial" panose="020B0604020202020204" pitchFamily="34" charset="0"/>
            </a:endParaRPr>
          </a:p>
          <a:p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following from the Phase 1, the overall goal for Phase 2 is</a:t>
            </a:r>
            <a:r>
              <a:rPr lang="en-US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enhance groundwater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governance, 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develop </a:t>
            </a:r>
            <a:r>
              <a:rPr lang="en-US" sz="2000" i="1" smtClean="0">
                <a:latin typeface="Arial" panose="020B0604020202020204" pitchFamily="34" charset="0"/>
                <a:cs typeface="Arial" panose="020B0604020202020204" pitchFamily="34" charset="0"/>
              </a:rPr>
              <a:t>water related 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gender-responsive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approach, foster cooperation on water 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security.  Setting up of Cooperation Mechanisms.</a:t>
            </a:r>
            <a:endParaRPr lang="en-US" sz="20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COUNTRIES : El Salvador, Honduras, South Africa, Botswana,  	           Namibia, Kazakhstan, Uzbekistan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 5" descr="sector_sc_ihp_en-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8034" y="39753"/>
            <a:ext cx="1449229" cy="829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5755" y="119277"/>
            <a:ext cx="1511314" cy="677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9" descr="iucn_logo2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39004"/>
            <a:ext cx="691225" cy="657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1947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404664"/>
            <a:ext cx="828092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PROPOSED  GGRETA Phase 2 </a:t>
            </a:r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Objectives/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Outcomes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Outcome 1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Improved resource knowledge and monitoring based on recognition of the importance and vulnerability of transboundary groundwater resources.</a:t>
            </a:r>
          </a:p>
          <a:p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Outcome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Enhanced cross-border dialogue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cooperation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based on development of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shared management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tools, and recommendations for governance reforms focused on improving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livelihoods, economic development, gender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equality and environmental sustainability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2400" dirty="0" smtClean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/>
              <a:t>Outcome 3 </a:t>
            </a:r>
            <a:r>
              <a:rPr lang="en-US" sz="2400" dirty="0"/>
              <a:t>– </a:t>
            </a: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Improved capacity in groundwater governance, hydro-diplomacy and gender, and effective communication aiming at replication of project experiences and approaches</a:t>
            </a: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493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3954" y="404664"/>
            <a:ext cx="8062502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 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 each project aquifer, specific actions will be implemented to reach the above outcomes as follows:</a:t>
            </a:r>
          </a:p>
          <a:p>
            <a:endParaRPr lang="en-US" dirty="0" smtClean="0"/>
          </a:p>
          <a:p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Central America: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Improve groundwater governance at the domestic and regional levels and set a first example in the region of cooperative management of a transboundary aquifer. El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alvador -Honduras </a:t>
            </a:r>
          </a:p>
          <a:p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Southern Africa</a:t>
            </a:r>
            <a:r>
              <a:rPr lang="en-US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Promote regional coordination and harmonization on transboundary surface and groundwater management frameworks, and set a first example of cooperative management of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transboundary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aquifer in the SADC region, and strengthen domestic groundwater governance </a:t>
            </a:r>
            <a:r>
              <a:rPr lang="fr-F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capacity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fr-F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Central Asia: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Improve technical, scientific, legal and institutional, and hydro-diplomacy skills to facilitate transboundary waters  cooperation and groundwater resources management.</a:t>
            </a:r>
          </a:p>
          <a:p>
            <a:endParaRPr lang="en-US" dirty="0"/>
          </a:p>
          <a:p>
            <a:r>
              <a:rPr lang="en-US" b="1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77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0568" y="-1467544"/>
            <a:ext cx="9865096" cy="9314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761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286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UNESCO</dc:creator>
  <cp:lastModifiedBy>Aureli, Alice</cp:lastModifiedBy>
  <cp:revision>15</cp:revision>
  <dcterms:created xsi:type="dcterms:W3CDTF">2015-12-10T17:58:25Z</dcterms:created>
  <dcterms:modified xsi:type="dcterms:W3CDTF">2015-12-15T21:34:23Z</dcterms:modified>
</cp:coreProperties>
</file>