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61" r:id="rId2"/>
    <p:sldId id="488" r:id="rId3"/>
    <p:sldId id="511" r:id="rId4"/>
    <p:sldId id="513" r:id="rId5"/>
    <p:sldId id="514" r:id="rId6"/>
    <p:sldId id="516" r:id="rId7"/>
    <p:sldId id="498" r:id="rId8"/>
    <p:sldId id="497" r:id="rId9"/>
    <p:sldId id="532" r:id="rId10"/>
    <p:sldId id="499" r:id="rId11"/>
    <p:sldId id="489" r:id="rId12"/>
    <p:sldId id="506" r:id="rId13"/>
    <p:sldId id="502" r:id="rId14"/>
    <p:sldId id="508" r:id="rId15"/>
    <p:sldId id="510" r:id="rId16"/>
    <p:sldId id="503" r:id="rId17"/>
    <p:sldId id="505" r:id="rId18"/>
    <p:sldId id="509" r:id="rId19"/>
    <p:sldId id="512" r:id="rId20"/>
    <p:sldId id="526" r:id="rId21"/>
    <p:sldId id="517" r:id="rId22"/>
    <p:sldId id="530" r:id="rId23"/>
    <p:sldId id="527" r:id="rId24"/>
    <p:sldId id="531" r:id="rId25"/>
    <p:sldId id="515" r:id="rId26"/>
    <p:sldId id="524" r:id="rId27"/>
    <p:sldId id="528" r:id="rId28"/>
    <p:sldId id="529" r:id="rId29"/>
    <p:sldId id="519" r:id="rId30"/>
    <p:sldId id="518" r:id="rId31"/>
    <p:sldId id="520" r:id="rId32"/>
    <p:sldId id="522" r:id="rId33"/>
    <p:sldId id="525" r:id="rId34"/>
    <p:sldId id="533" r:id="rId35"/>
    <p:sldId id="504" r:id="rId36"/>
  </p:sldIdLst>
  <p:sldSz cx="9144000" cy="6858000" type="screen4x3"/>
  <p:notesSz cx="7315200" cy="9601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0849" autoAdjust="0"/>
    <p:restoredTop sz="98387" autoAdjust="0"/>
  </p:normalViewPr>
  <p:slideViewPr>
    <p:cSldViewPr>
      <p:cViewPr varScale="1">
        <p:scale>
          <a:sx n="82" d="100"/>
          <a:sy n="82"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62" y="141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nl-NL"/>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E37E57B-CD57-4E8D-A8D0-2E18A0EF48F2}" type="datetimeFigureOut">
              <a:rPr lang="nl-NL" smtClean="0"/>
              <a:pPr/>
              <a:t>15-12-2015</a:t>
            </a:fld>
            <a:endParaRPr lang="nl-NL"/>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nl-NL"/>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4AD69E0-A1E4-49A4-AC5D-7119273B08B7}" type="slidenum">
              <a:rPr lang="nl-NL" smtClean="0"/>
              <a:pPr/>
              <a:t>‹#›</a:t>
            </a:fld>
            <a:endParaRPr lang="nl-NL"/>
          </a:p>
        </p:txBody>
      </p:sp>
    </p:spTree>
    <p:extLst>
      <p:ext uri="{BB962C8B-B14F-4D97-AF65-F5344CB8AC3E}">
        <p14:creationId xmlns:p14="http://schemas.microsoft.com/office/powerpoint/2010/main" val="4262041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nl-NL"/>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72C73D-0826-43C1-BDC5-91E88D565C00}" type="datetimeFigureOut">
              <a:rPr lang="nl-NL" smtClean="0"/>
              <a:pPr/>
              <a:t>15-12-2015</a:t>
            </a:fld>
            <a:endParaRPr lang="nl-NL"/>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nl-NL"/>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nl-NL"/>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E3401DC-BF0F-4AD5-A76E-C935D1500488}" type="slidenum">
              <a:rPr lang="nl-NL" smtClean="0"/>
              <a:pPr/>
              <a:t>‹#›</a:t>
            </a:fld>
            <a:endParaRPr lang="nl-NL"/>
          </a:p>
        </p:txBody>
      </p:sp>
    </p:spTree>
    <p:extLst>
      <p:ext uri="{BB962C8B-B14F-4D97-AF65-F5344CB8AC3E}">
        <p14:creationId xmlns:p14="http://schemas.microsoft.com/office/powerpoint/2010/main" val="165273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dirty="0"/>
          </a:p>
        </p:txBody>
      </p:sp>
      <p:sp>
        <p:nvSpPr>
          <p:cNvPr id="7"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fld id="{08BB1661-0A20-410C-9B95-3B28D728C9B5}" type="slidenum">
              <a:rPr lang="en-US" altLang="en-US" sz="1400" b="1">
                <a:solidFill>
                  <a:srgbClr val="0070C0"/>
                </a:solidFill>
              </a:rPr>
              <a:pPr/>
              <a:t>‹#›</a:t>
            </a:fld>
            <a:endParaRPr lang="en-US" altLang="en-US" sz="1400" b="1">
              <a:solidFill>
                <a:srgbClr val="0070C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pic>
        <p:nvPicPr>
          <p:cNvPr id="4"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5"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6"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7"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8"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dirty="0"/>
          </a:p>
        </p:txBody>
      </p:sp>
      <p:sp>
        <p:nvSpPr>
          <p:cNvPr id="9"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fld id="{08BB1661-0A20-410C-9B95-3B28D728C9B5}" type="slidenum">
              <a:rPr lang="en-US" altLang="en-US" sz="1400" b="1">
                <a:solidFill>
                  <a:srgbClr val="0070C0"/>
                </a:solidFill>
              </a:rPr>
              <a:pPr/>
              <a:t>‹#›</a:t>
            </a:fld>
            <a:endParaRPr lang="en-US" altLang="en-US" sz="1400" b="1">
              <a:solidFill>
                <a:srgbClr val="0070C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15-12-2015</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0"/>
            <a:ext cx="8280920" cy="1143000"/>
          </a:xfrm>
          <a:prstGeom prst="rect">
            <a:avLst/>
          </a:prstGeom>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hyperlink" Target="mailto:T.carvalho-resende@unesco.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p:cNvSpPr>
          <p:nvPr/>
        </p:nvSpPr>
        <p:spPr bwMode="auto">
          <a:xfrm>
            <a:off x="6286500" y="5851525"/>
            <a:ext cx="2314575" cy="2721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35717" tIns="35717" rIns="35717" bIns="35717" anchor="ctr">
            <a:spAutoFit/>
          </a:bodyPr>
          <a:lstStyle/>
          <a:p>
            <a:pPr algn="r"/>
            <a:r>
              <a:rPr lang="en-US" altLang="en-US" sz="1300" b="1" dirty="0" smtClean="0">
                <a:solidFill>
                  <a:srgbClr val="3B7A6A"/>
                </a:solidFill>
                <a:latin typeface="Trebuchet MS" pitchFamily="34" charset="0"/>
                <a:ea typeface="Trebuchet MS" pitchFamily="34" charset="0"/>
                <a:cs typeface="Trebuchet MS" pitchFamily="34" charset="0"/>
                <a:sym typeface="Trebuchet MS" pitchFamily="34" charset="0"/>
              </a:rPr>
              <a:t>Tales </a:t>
            </a:r>
            <a:r>
              <a:rPr lang="en-US" altLang="en-US" sz="1300" b="1" dirty="0" err="1" smtClean="0">
                <a:solidFill>
                  <a:srgbClr val="3B7A6A"/>
                </a:solidFill>
                <a:latin typeface="Trebuchet MS" pitchFamily="34" charset="0"/>
                <a:ea typeface="Trebuchet MS" pitchFamily="34" charset="0"/>
                <a:cs typeface="Trebuchet MS" pitchFamily="34" charset="0"/>
                <a:sym typeface="Trebuchet MS" pitchFamily="34" charset="0"/>
              </a:rPr>
              <a:t>Carvalho</a:t>
            </a:r>
            <a:r>
              <a:rPr lang="en-US" altLang="en-US" sz="1300" b="1" dirty="0" smtClean="0">
                <a:solidFill>
                  <a:srgbClr val="3B7A6A"/>
                </a:solidFill>
                <a:latin typeface="Trebuchet MS" pitchFamily="34" charset="0"/>
                <a:ea typeface="Trebuchet MS" pitchFamily="34" charset="0"/>
                <a:cs typeface="Trebuchet MS" pitchFamily="34" charset="0"/>
                <a:sym typeface="Trebuchet MS" pitchFamily="34" charset="0"/>
              </a:rPr>
              <a:t> </a:t>
            </a:r>
            <a:r>
              <a:rPr lang="en-US" altLang="en-US" sz="1300" b="1" dirty="0" err="1" smtClean="0">
                <a:solidFill>
                  <a:srgbClr val="3B7A6A"/>
                </a:solidFill>
                <a:latin typeface="Trebuchet MS" pitchFamily="34" charset="0"/>
                <a:ea typeface="Trebuchet MS" pitchFamily="34" charset="0"/>
                <a:cs typeface="Trebuchet MS" pitchFamily="34" charset="0"/>
                <a:sym typeface="Trebuchet MS" pitchFamily="34" charset="0"/>
              </a:rPr>
              <a:t>Resende</a:t>
            </a:r>
            <a:endParaRPr lang="en-US" altLang="en-US" b="1" dirty="0"/>
          </a:p>
        </p:txBody>
      </p:sp>
      <p:sp>
        <p:nvSpPr>
          <p:cNvPr id="5" name="Line 3"/>
          <p:cNvSpPr>
            <a:spLocks noChangeShapeType="1"/>
          </p:cNvSpPr>
          <p:nvPr/>
        </p:nvSpPr>
        <p:spPr bwMode="auto">
          <a:xfrm>
            <a:off x="560388" y="2633663"/>
            <a:ext cx="8021637" cy="0"/>
          </a:xfrm>
          <a:prstGeom prst="line">
            <a:avLst/>
          </a:prstGeom>
          <a:noFill/>
          <a:ln w="25400">
            <a:solidFill>
              <a:srgbClr val="366CA6"/>
            </a:solidFill>
            <a:round/>
            <a:headEnd/>
            <a:tailEnd/>
          </a:ln>
        </p:spPr>
        <p:txBody>
          <a:bodyPr lIns="0" tIns="0" rIns="0" bIns="0" anchor="ctr"/>
          <a:lstStyle/>
          <a:p>
            <a:endParaRPr lang="en-GB"/>
          </a:p>
        </p:txBody>
      </p:sp>
      <p:sp>
        <p:nvSpPr>
          <p:cNvPr id="6" name="Line 4"/>
          <p:cNvSpPr>
            <a:spLocks noChangeShapeType="1"/>
          </p:cNvSpPr>
          <p:nvPr/>
        </p:nvSpPr>
        <p:spPr bwMode="auto">
          <a:xfrm flipV="1">
            <a:off x="523875" y="5776913"/>
            <a:ext cx="8096250" cy="0"/>
          </a:xfrm>
          <a:prstGeom prst="line">
            <a:avLst/>
          </a:prstGeom>
          <a:noFill/>
          <a:ln w="25400">
            <a:solidFill>
              <a:srgbClr val="366CA6"/>
            </a:solidFill>
            <a:round/>
            <a:headEnd/>
            <a:tailEnd/>
          </a:ln>
        </p:spPr>
        <p:txBody>
          <a:bodyPr lIns="0" tIns="0" rIns="0" bIns="0" anchor="ctr"/>
          <a:lstStyle/>
          <a:p>
            <a:endParaRPr lang="en-GB"/>
          </a:p>
        </p:txBody>
      </p:sp>
      <p:sp>
        <p:nvSpPr>
          <p:cNvPr id="8" name="AutoShape 6"/>
          <p:cNvSpPr>
            <a:spLocks/>
          </p:cNvSpPr>
          <p:nvPr/>
        </p:nvSpPr>
        <p:spPr bwMode="auto">
          <a:xfrm>
            <a:off x="6400800" y="6096000"/>
            <a:ext cx="2214563" cy="4722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wrap="square" lIns="35717" tIns="35717" rIns="35717" bIns="35717" anchor="ctr">
            <a:spAutoFit/>
          </a:bodyPr>
          <a:lstStyle/>
          <a:p>
            <a:pPr algn="r"/>
            <a:r>
              <a:rPr lang="en-US" altLang="en-US" sz="1300" i="1" dirty="0" smtClean="0">
                <a:solidFill>
                  <a:srgbClr val="3B7A6A"/>
                </a:solidFill>
                <a:latin typeface="Trebuchet MS" pitchFamily="34" charset="0"/>
                <a:ea typeface="Trebuchet MS" pitchFamily="34" charset="0"/>
                <a:cs typeface="Trebuchet MS" pitchFamily="34" charset="0"/>
                <a:sym typeface="Trebuchet MS" pitchFamily="34" charset="0"/>
              </a:rPr>
              <a:t>8 December 2015</a:t>
            </a:r>
          </a:p>
          <a:p>
            <a:pPr algn="r"/>
            <a:r>
              <a:rPr lang="en-US" altLang="en-US" sz="1300" i="1" dirty="0" smtClean="0">
                <a:solidFill>
                  <a:srgbClr val="3B7A6A"/>
                </a:solidFill>
                <a:latin typeface="Trebuchet MS" pitchFamily="34" charset="0"/>
                <a:ea typeface="Trebuchet MS" pitchFamily="34" charset="0"/>
                <a:cs typeface="Trebuchet MS" pitchFamily="34" charset="0"/>
                <a:sym typeface="Trebuchet MS" pitchFamily="34" charset="0"/>
              </a:rPr>
              <a:t>COP21, Le Bourget</a:t>
            </a:r>
            <a:endParaRPr lang="en-US" altLang="en-US" dirty="0"/>
          </a:p>
        </p:txBody>
      </p:sp>
      <p:sp>
        <p:nvSpPr>
          <p:cNvPr id="9" name="AutoShape 7"/>
          <p:cNvSpPr>
            <a:spLocks/>
          </p:cNvSpPr>
          <p:nvPr/>
        </p:nvSpPr>
        <p:spPr bwMode="auto">
          <a:xfrm>
            <a:off x="152400" y="3429000"/>
            <a:ext cx="87630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sz="2800" b="1" dirty="0" smtClean="0">
              <a:solidFill>
                <a:srgbClr val="426C86"/>
              </a:solidFill>
              <a:latin typeface="Trebuchet MS Bold" charset="0"/>
              <a:ea typeface="Trebuchet MS Bold" charset="0"/>
              <a:cs typeface="Trebuchet MS Bold" charset="0"/>
              <a:sym typeface="Trebuchet MS Bold" charset="0"/>
            </a:endParaRPr>
          </a:p>
          <a:p>
            <a:pPr algn="ctr"/>
            <a:r>
              <a:rPr lang="en-US" altLang="en-US" sz="3200" b="1" dirty="0" smtClean="0">
                <a:solidFill>
                  <a:srgbClr val="376092"/>
                </a:solidFill>
                <a:latin typeface="Trebuchet MS Bold" charset="0"/>
                <a:ea typeface="Trebuchet MS Bold" charset="0"/>
                <a:cs typeface="Trebuchet MS Bold" charset="0"/>
                <a:sym typeface="Trebuchet MS Bold" charset="0"/>
              </a:rPr>
              <a:t>Sex-disaggregated </a:t>
            </a:r>
            <a:r>
              <a:rPr lang="en-US" altLang="en-US" sz="3200" b="1" dirty="0">
                <a:solidFill>
                  <a:srgbClr val="376092"/>
                </a:solidFill>
                <a:latin typeface="Trebuchet MS Bold" charset="0"/>
                <a:ea typeface="Trebuchet MS Bold" charset="0"/>
                <a:cs typeface="Trebuchet MS Bold" charset="0"/>
                <a:sym typeface="Trebuchet MS Bold" charset="0"/>
              </a:rPr>
              <a:t>water enquiry: </a:t>
            </a:r>
            <a:r>
              <a:rPr lang="en-US" altLang="en-US" sz="3200" b="1" dirty="0" smtClean="0">
                <a:solidFill>
                  <a:srgbClr val="376092"/>
                </a:solidFill>
                <a:latin typeface="Trebuchet MS Bold" charset="0"/>
                <a:ea typeface="Trebuchet MS Bold" charset="0"/>
                <a:cs typeface="Trebuchet MS Bold" charset="0"/>
                <a:sym typeface="Trebuchet MS Bold" charset="0"/>
              </a:rPr>
              <a:t>Preliminary results</a:t>
            </a:r>
            <a:endParaRPr lang="en-US" altLang="en-US" sz="3200" b="1" dirty="0">
              <a:solidFill>
                <a:srgbClr val="376092"/>
              </a:solidFill>
              <a:latin typeface="Trebuchet MS Bold" charset="0"/>
              <a:ea typeface="Trebuchet MS Bold" charset="0"/>
              <a:cs typeface="Trebuchet MS Bold" charset="0"/>
              <a:sym typeface="Trebuchet MS Bold" charset="0"/>
            </a:endParaRPr>
          </a:p>
        </p:txBody>
      </p:sp>
      <p:sp>
        <p:nvSpPr>
          <p:cNvPr id="10" name="Line 8"/>
          <p:cNvSpPr>
            <a:spLocks noChangeShapeType="1"/>
          </p:cNvSpPr>
          <p:nvPr/>
        </p:nvSpPr>
        <p:spPr bwMode="auto">
          <a:xfrm flipV="1">
            <a:off x="514350" y="6573838"/>
            <a:ext cx="8113713" cy="0"/>
          </a:xfrm>
          <a:prstGeom prst="line">
            <a:avLst/>
          </a:prstGeom>
          <a:noFill/>
          <a:ln w="25400">
            <a:solidFill>
              <a:srgbClr val="366CA6"/>
            </a:solidFill>
            <a:round/>
            <a:headEnd/>
            <a:tailEnd/>
          </a:ln>
        </p:spPr>
        <p:txBody>
          <a:bodyPr lIns="0" tIns="0" rIns="0" bIns="0" anchor="ctr"/>
          <a:lstStyle/>
          <a:p>
            <a:endParaRPr lang="en-GB"/>
          </a:p>
        </p:txBody>
      </p:sp>
      <p:pic>
        <p:nvPicPr>
          <p:cNvPr id="12" name="Picture 10" descr="IGRAC-logo-txt-cmyk.jpg"/>
          <p:cNvPicPr>
            <a:picLocks noChangeAspect="1"/>
          </p:cNvPicPr>
          <p:nvPr/>
        </p:nvPicPr>
        <p:blipFill>
          <a:blip r:embed="rId2" cstate="print"/>
          <a:srcRect/>
          <a:stretch>
            <a:fillRect/>
          </a:stretch>
        </p:blipFill>
        <p:spPr bwMode="auto">
          <a:xfrm>
            <a:off x="3048000" y="6019800"/>
            <a:ext cx="998537" cy="338138"/>
          </a:xfrm>
          <a:prstGeom prst="rect">
            <a:avLst/>
          </a:prstGeom>
          <a:noFill/>
          <a:ln w="12700">
            <a:noFill/>
            <a:miter lim="0"/>
            <a:headEnd/>
            <a:tailEnd/>
          </a:ln>
        </p:spPr>
      </p:pic>
      <p:pic>
        <p:nvPicPr>
          <p:cNvPr id="13" name="Picture 11" descr="120.png"/>
          <p:cNvPicPr>
            <a:picLocks noChangeAspect="1"/>
          </p:cNvPicPr>
          <p:nvPr/>
        </p:nvPicPr>
        <p:blipFill>
          <a:blip r:embed="rId3" cstate="print"/>
          <a:srcRect b="17345"/>
          <a:stretch>
            <a:fillRect/>
          </a:stretch>
        </p:blipFill>
        <p:spPr bwMode="auto">
          <a:xfrm>
            <a:off x="152400" y="5849144"/>
            <a:ext cx="1397000" cy="676275"/>
          </a:xfrm>
          <a:prstGeom prst="rect">
            <a:avLst/>
          </a:prstGeom>
          <a:noFill/>
          <a:ln w="12700">
            <a:noFill/>
            <a:miter lim="0"/>
            <a:headEnd/>
            <a:tailEnd/>
          </a:ln>
        </p:spPr>
      </p:pic>
      <p:pic>
        <p:nvPicPr>
          <p:cNvPr id="14" name="Picture 12" descr="SDC_RVB.jpg"/>
          <p:cNvPicPr>
            <a:picLocks noChangeAspect="1"/>
          </p:cNvPicPr>
          <p:nvPr/>
        </p:nvPicPr>
        <p:blipFill>
          <a:blip r:embed="rId4" cstate="print"/>
          <a:srcRect/>
          <a:stretch>
            <a:fillRect/>
          </a:stretch>
        </p:blipFill>
        <p:spPr bwMode="auto">
          <a:xfrm>
            <a:off x="2864941" y="5892046"/>
            <a:ext cx="1203325" cy="543828"/>
          </a:xfrm>
          <a:prstGeom prst="rect">
            <a:avLst/>
          </a:prstGeom>
          <a:noFill/>
          <a:ln w="12700">
            <a:noFill/>
            <a:miter lim="0"/>
            <a:headEnd/>
            <a:tailEnd/>
          </a:ln>
        </p:spPr>
      </p:pic>
      <p:sp>
        <p:nvSpPr>
          <p:cNvPr id="15" name="Line 20"/>
          <p:cNvSpPr>
            <a:spLocks noChangeShapeType="1"/>
          </p:cNvSpPr>
          <p:nvPr/>
        </p:nvSpPr>
        <p:spPr bwMode="auto">
          <a:xfrm flipV="1">
            <a:off x="514350" y="6618288"/>
            <a:ext cx="8113713" cy="0"/>
          </a:xfrm>
          <a:prstGeom prst="line">
            <a:avLst/>
          </a:prstGeom>
          <a:noFill/>
          <a:ln w="25400">
            <a:solidFill>
              <a:srgbClr val="366CA6"/>
            </a:solidFill>
            <a:round/>
            <a:headEnd/>
            <a:tailEnd/>
          </a:ln>
        </p:spPr>
        <p:txBody>
          <a:bodyPr lIns="0" tIns="0" rIns="0" bIns="0" anchor="ctr"/>
          <a:lstStyle/>
          <a:p>
            <a:endParaRPr lang="en-GB"/>
          </a:p>
        </p:txBody>
      </p:sp>
      <p:sp>
        <p:nvSpPr>
          <p:cNvPr id="16" name="Line 21"/>
          <p:cNvSpPr>
            <a:spLocks noChangeShapeType="1"/>
          </p:cNvSpPr>
          <p:nvPr/>
        </p:nvSpPr>
        <p:spPr bwMode="auto">
          <a:xfrm flipV="1">
            <a:off x="523875" y="5738813"/>
            <a:ext cx="8096250" cy="0"/>
          </a:xfrm>
          <a:prstGeom prst="line">
            <a:avLst/>
          </a:prstGeom>
          <a:noFill/>
          <a:ln w="25400">
            <a:solidFill>
              <a:srgbClr val="366CA6"/>
            </a:solidFill>
            <a:round/>
            <a:headEnd/>
            <a:tailEnd/>
          </a:ln>
        </p:spPr>
        <p:txBody>
          <a:bodyPr lIns="0" tIns="0" rIns="0" bIns="0" anchor="ctr"/>
          <a:lstStyle/>
          <a:p>
            <a:endParaRPr lang="en-GB"/>
          </a:p>
        </p:txBody>
      </p:sp>
      <p:sp>
        <p:nvSpPr>
          <p:cNvPr id="17" name="Line 22"/>
          <p:cNvSpPr>
            <a:spLocks noChangeShapeType="1"/>
          </p:cNvSpPr>
          <p:nvPr/>
        </p:nvSpPr>
        <p:spPr bwMode="auto">
          <a:xfrm>
            <a:off x="558800" y="2681288"/>
            <a:ext cx="8023225" cy="0"/>
          </a:xfrm>
          <a:prstGeom prst="line">
            <a:avLst/>
          </a:prstGeom>
          <a:noFill/>
          <a:ln w="25400">
            <a:solidFill>
              <a:srgbClr val="366CA6"/>
            </a:solidFill>
            <a:round/>
            <a:headEnd/>
            <a:tailEnd/>
          </a:ln>
        </p:spPr>
        <p:txBody>
          <a:bodyPr lIns="0" tIns="0" rIns="0" bIns="0" anchor="ctr"/>
          <a:lstStyle/>
          <a:p>
            <a:endParaRPr lang="en-GB"/>
          </a:p>
        </p:txBody>
      </p:sp>
      <p:pic>
        <p:nvPicPr>
          <p:cNvPr id="19" name="Picture 1"/>
          <p:cNvPicPr>
            <a:picLocks noChangeAspect="1"/>
          </p:cNvPicPr>
          <p:nvPr/>
        </p:nvPicPr>
        <p:blipFill>
          <a:blip r:embed="rId5" cstate="print"/>
          <a:srcRect/>
          <a:stretch>
            <a:fillRect/>
          </a:stretch>
        </p:blipFill>
        <p:spPr bwMode="auto">
          <a:xfrm>
            <a:off x="4491038" y="482600"/>
            <a:ext cx="3455987" cy="1897063"/>
          </a:xfrm>
          <a:prstGeom prst="rect">
            <a:avLst/>
          </a:prstGeom>
          <a:noFill/>
          <a:ln w="9525">
            <a:noFill/>
            <a:miter lim="800000"/>
            <a:headEnd/>
            <a:tailEnd/>
          </a:ln>
        </p:spPr>
      </p:pic>
      <p:pic>
        <p:nvPicPr>
          <p:cNvPr id="20" name="Picture 2"/>
          <p:cNvPicPr>
            <a:picLocks noChangeAspect="1"/>
          </p:cNvPicPr>
          <p:nvPr/>
        </p:nvPicPr>
        <p:blipFill>
          <a:blip r:embed="rId6" cstate="print"/>
          <a:srcRect/>
          <a:stretch>
            <a:fillRect/>
          </a:stretch>
        </p:blipFill>
        <p:spPr bwMode="auto">
          <a:xfrm>
            <a:off x="1238250" y="877888"/>
            <a:ext cx="2905125" cy="1225550"/>
          </a:xfrm>
          <a:prstGeom prst="rect">
            <a:avLst/>
          </a:prstGeom>
          <a:noFill/>
          <a:ln w="9525">
            <a:noFill/>
            <a:miter lim="800000"/>
            <a:headEnd/>
            <a:tailEnd/>
          </a:ln>
        </p:spPr>
      </p:pic>
      <p:sp>
        <p:nvSpPr>
          <p:cNvPr id="21" name="Line 22"/>
          <p:cNvSpPr>
            <a:spLocks noChangeShapeType="1"/>
          </p:cNvSpPr>
          <p:nvPr/>
        </p:nvSpPr>
        <p:spPr bwMode="auto">
          <a:xfrm>
            <a:off x="614363" y="322263"/>
            <a:ext cx="8021637" cy="0"/>
          </a:xfrm>
          <a:prstGeom prst="line">
            <a:avLst/>
          </a:prstGeom>
          <a:noFill/>
          <a:ln w="25400">
            <a:solidFill>
              <a:srgbClr val="366CA6"/>
            </a:solidFill>
            <a:round/>
            <a:headEnd/>
            <a:tailEnd/>
          </a:ln>
        </p:spPr>
        <p:txBody>
          <a:bodyPr lIns="0" tIns="0" rIns="0" bIns="0" anchor="ctr"/>
          <a:lstStyle/>
          <a:p>
            <a:endParaRPr lang="en-GB"/>
          </a:p>
        </p:txBody>
      </p:sp>
      <p:sp>
        <p:nvSpPr>
          <p:cNvPr id="22" name="Line 22"/>
          <p:cNvSpPr>
            <a:spLocks noChangeShapeType="1"/>
          </p:cNvSpPr>
          <p:nvPr/>
        </p:nvSpPr>
        <p:spPr bwMode="auto">
          <a:xfrm>
            <a:off x="614363" y="374650"/>
            <a:ext cx="8021637" cy="0"/>
          </a:xfrm>
          <a:prstGeom prst="line">
            <a:avLst/>
          </a:prstGeom>
          <a:noFill/>
          <a:ln w="25400">
            <a:solidFill>
              <a:srgbClr val="366CA6"/>
            </a:solidFill>
            <a:round/>
            <a:headEnd/>
            <a:tailEnd/>
          </a:ln>
        </p:spPr>
        <p:txBody>
          <a:bodyPr lIns="0" tIns="0" rIns="0" bIns="0" anchor="ctr"/>
          <a:lstStyle/>
          <a:p>
            <a:endParaRPr lang="en-GB"/>
          </a:p>
        </p:txBody>
      </p:sp>
      <p:pic>
        <p:nvPicPr>
          <p:cNvPr id="23" name="Picture 20"/>
          <p:cNvPicPr>
            <a:picLocks noChangeAspect="1"/>
          </p:cNvPicPr>
          <p:nvPr/>
        </p:nvPicPr>
        <p:blipFill>
          <a:blip r:embed="rId7" cstate="print"/>
          <a:srcRect/>
          <a:stretch>
            <a:fillRect/>
          </a:stretch>
        </p:blipFill>
        <p:spPr bwMode="auto">
          <a:xfrm>
            <a:off x="4343400" y="5867400"/>
            <a:ext cx="658812" cy="508000"/>
          </a:xfrm>
          <a:prstGeom prst="rect">
            <a:avLst/>
          </a:prstGeom>
          <a:noFill/>
          <a:ln w="9525">
            <a:noFill/>
            <a:miter lim="800000"/>
            <a:headEnd/>
            <a:tailEnd/>
          </a:ln>
        </p:spPr>
      </p:pic>
      <p:pic>
        <p:nvPicPr>
          <p:cNvPr id="24" name="Picture 21"/>
          <p:cNvPicPr>
            <a:picLocks noChangeAspect="1"/>
          </p:cNvPicPr>
          <p:nvPr/>
        </p:nvPicPr>
        <p:blipFill>
          <a:blip r:embed="rId8" cstate="print"/>
          <a:srcRect/>
          <a:stretch>
            <a:fillRect/>
          </a:stretch>
        </p:blipFill>
        <p:spPr bwMode="auto">
          <a:xfrm>
            <a:off x="5181600" y="5867400"/>
            <a:ext cx="482600" cy="503237"/>
          </a:xfrm>
          <a:prstGeom prst="rect">
            <a:avLst/>
          </a:prstGeom>
          <a:noFill/>
          <a:ln w="9525">
            <a:noFill/>
            <a:miter lim="800000"/>
            <a:headEnd/>
            <a:tailEnd/>
          </a:ln>
        </p:spPr>
      </p:pic>
      <p:pic>
        <p:nvPicPr>
          <p:cNvPr id="25" name="Picture 22"/>
          <p:cNvPicPr>
            <a:picLocks noChangeAspect="1"/>
          </p:cNvPicPr>
          <p:nvPr/>
        </p:nvPicPr>
        <p:blipFill>
          <a:blip r:embed="rId9" cstate="print"/>
          <a:srcRect/>
          <a:stretch>
            <a:fillRect/>
          </a:stretch>
        </p:blipFill>
        <p:spPr bwMode="auto">
          <a:xfrm>
            <a:off x="5867400" y="5867400"/>
            <a:ext cx="376237" cy="498475"/>
          </a:xfrm>
          <a:prstGeom prst="rect">
            <a:avLst/>
          </a:prstGeom>
          <a:noFill/>
          <a:ln w="9525">
            <a:noFill/>
            <a:miter lim="800000"/>
            <a:headEnd/>
            <a:tailEnd/>
          </a:ln>
        </p:spPr>
      </p:pic>
      <p:pic>
        <p:nvPicPr>
          <p:cNvPr id="26" name="Picture 1" descr="Logo WWAP vert BIG.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92275" y="5862261"/>
            <a:ext cx="998537" cy="6532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10</a:t>
            </a:fld>
            <a:endParaRPr lang="en-US" altLang="en-US" sz="1400" b="1" dirty="0">
              <a:solidFill>
                <a:srgbClr val="376092"/>
              </a:solidFill>
            </a:endParaRPr>
          </a:p>
        </p:txBody>
      </p:sp>
      <p:sp>
        <p:nvSpPr>
          <p:cNvPr id="12" name="Content Placeholder 2"/>
          <p:cNvSpPr>
            <a:spLocks noGrp="1"/>
          </p:cNvSpPr>
          <p:nvPr>
            <p:ph idx="1"/>
          </p:nvPr>
        </p:nvSpPr>
        <p:spPr>
          <a:xfrm>
            <a:off x="310778" y="2772569"/>
            <a:ext cx="8458200" cy="990600"/>
          </a:xfrm>
        </p:spPr>
        <p:txBody>
          <a:bodyPr>
            <a:noAutofit/>
          </a:bodyPr>
          <a:lstStyle/>
          <a:p>
            <a:pPr algn="ctr">
              <a:buNone/>
            </a:pPr>
            <a:r>
              <a:rPr lang="en-US" sz="4000" b="1" dirty="0" smtClean="0">
                <a:latin typeface="Trebuchet MS"/>
                <a:cs typeface="Trebuchet MS"/>
              </a:rPr>
              <a:t>Preliminary results</a:t>
            </a:r>
          </a:p>
          <a:p>
            <a:pPr algn="ctr">
              <a:buNone/>
            </a:pPr>
            <a:r>
              <a:rPr lang="en-US" sz="2000" b="1" dirty="0" smtClean="0">
                <a:latin typeface="Trebuchet MS"/>
                <a:cs typeface="Trebuchet MS"/>
              </a:rPr>
              <a:t>(</a:t>
            </a:r>
            <a:r>
              <a:rPr lang="en-US" sz="2000" b="1" dirty="0" err="1" smtClean="0">
                <a:latin typeface="Trebuchet MS"/>
                <a:cs typeface="Trebuchet MS"/>
              </a:rPr>
              <a:t>Stampriet</a:t>
            </a:r>
            <a:r>
              <a:rPr lang="en-US" sz="2000" b="1" dirty="0" smtClean="0">
                <a:latin typeface="Trebuchet MS"/>
                <a:cs typeface="Trebuchet MS"/>
              </a:rPr>
              <a:t> Transboundary Aquifer System)</a:t>
            </a:r>
          </a:p>
        </p:txBody>
      </p:sp>
      <p:pic>
        <p:nvPicPr>
          <p:cNvPr id="11" name="Picture 11" descr="120.png"/>
          <p:cNvPicPr>
            <a:picLocks noChangeAspect="1"/>
          </p:cNvPicPr>
          <p:nvPr/>
        </p:nvPicPr>
        <p:blipFill>
          <a:blip r:embed="rId4" cstate="print"/>
          <a:srcRect b="17345"/>
          <a:stretch>
            <a:fillRect/>
          </a:stretch>
        </p:blipFill>
        <p:spPr bwMode="auto">
          <a:xfrm>
            <a:off x="152400" y="152400"/>
            <a:ext cx="2057400" cy="995969"/>
          </a:xfrm>
          <a:prstGeom prst="rect">
            <a:avLst/>
          </a:prstGeom>
          <a:noFill/>
          <a:ln w="12700">
            <a:noFill/>
            <a:miter lim="0"/>
            <a:headEnd/>
            <a:tailEnd/>
          </a:ln>
        </p:spPr>
      </p:pic>
      <p:pic>
        <p:nvPicPr>
          <p:cNvPr id="13" name="Picture 1" descr="Logo WWAP vert BI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0176" y="152400"/>
            <a:ext cx="1630761" cy="1066800"/>
          </a:xfrm>
          <a:prstGeom prst="rect">
            <a:avLst/>
          </a:prstGeom>
        </p:spPr>
      </p:pic>
    </p:spTree>
    <p:extLst>
      <p:ext uri="{BB962C8B-B14F-4D97-AF65-F5344CB8AC3E}">
        <p14:creationId xmlns:p14="http://schemas.microsoft.com/office/powerpoint/2010/main" val="4198768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Water Governance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11</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pic>
        <p:nvPicPr>
          <p:cNvPr id="8" name="Picture 7"/>
          <p:cNvPicPr>
            <a:picLocks noChangeAspect="1"/>
          </p:cNvPicPr>
          <p:nvPr/>
        </p:nvPicPr>
        <p:blipFill>
          <a:blip r:embed="rId4"/>
          <a:stretch>
            <a:fillRect/>
          </a:stretch>
        </p:blipFill>
        <p:spPr>
          <a:xfrm>
            <a:off x="650935" y="985382"/>
            <a:ext cx="8157155" cy="4895512"/>
          </a:xfrm>
          <a:prstGeom prst="rect">
            <a:avLst/>
          </a:prstGeom>
        </p:spPr>
      </p:pic>
    </p:spTree>
    <p:extLst>
      <p:ext uri="{BB962C8B-B14F-4D97-AF65-F5344CB8AC3E}">
        <p14:creationId xmlns:p14="http://schemas.microsoft.com/office/powerpoint/2010/main" val="69516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2"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Water Governance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12</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228958" y="727076"/>
            <a:ext cx="8618537" cy="3733800"/>
          </a:xfrm>
        </p:spPr>
        <p:txBody>
          <a:bodyPr>
            <a:noAutofit/>
          </a:bodyPr>
          <a:lstStyle/>
          <a:p>
            <a:r>
              <a:rPr lang="en-US" sz="2000" b="1" dirty="0" smtClean="0"/>
              <a:t>Number of M/F in paid and unpaid positions in local water governance formally-structured entities </a:t>
            </a:r>
          </a:p>
          <a:p>
            <a:pPr lvl="1"/>
            <a:r>
              <a:rPr lang="en-US" sz="1800" i="1" dirty="0" smtClean="0"/>
              <a:t>No local water committees in the aquifer area</a:t>
            </a:r>
          </a:p>
          <a:p>
            <a:pPr lvl="1">
              <a:buNone/>
            </a:pPr>
            <a:endParaRPr lang="fr-FR" sz="1800" dirty="0" smtClean="0"/>
          </a:p>
          <a:p>
            <a:r>
              <a:rPr lang="en-GB" sz="2000" b="1" dirty="0" smtClean="0"/>
              <a:t>Presence and nature of gender sensitive training within responsible ministries/ lead agencies.</a:t>
            </a:r>
            <a:endParaRPr lang="fr-FR" sz="2000" b="1" dirty="0" smtClean="0"/>
          </a:p>
          <a:p>
            <a:pPr lvl="1"/>
            <a:r>
              <a:rPr lang="fr-FR" sz="1800" b="1" i="1" dirty="0" smtClean="0">
                <a:latin typeface="Trebuchet MS" panose="020B0603020202020204" pitchFamily="34" charset="0"/>
              </a:rPr>
              <a:t>More </a:t>
            </a:r>
            <a:r>
              <a:rPr lang="fr-FR" sz="1800" b="1" i="1" dirty="0" err="1" smtClean="0">
                <a:latin typeface="Trebuchet MS" panose="020B0603020202020204" pitchFamily="34" charset="0"/>
              </a:rPr>
              <a:t>than</a:t>
            </a:r>
            <a:r>
              <a:rPr lang="fr-FR" sz="1800" b="1" i="1" dirty="0" smtClean="0">
                <a:latin typeface="Trebuchet MS" panose="020B0603020202020204" pitchFamily="34" charset="0"/>
              </a:rPr>
              <a:t> 90% of </a:t>
            </a:r>
            <a:r>
              <a:rPr lang="fr-FR" sz="1800" b="1" i="1" dirty="0" err="1" smtClean="0">
                <a:latin typeface="Trebuchet MS" panose="020B0603020202020204" pitchFamily="34" charset="0"/>
              </a:rPr>
              <a:t>respondents</a:t>
            </a:r>
            <a:r>
              <a:rPr lang="fr-FR" sz="1800" b="1" i="1" dirty="0" smtClean="0">
                <a:latin typeface="Trebuchet MS" panose="020B0603020202020204" pitchFamily="34" charset="0"/>
              </a:rPr>
              <a:t> </a:t>
            </a:r>
            <a:r>
              <a:rPr lang="fr-FR" sz="1800" b="1" i="1" dirty="0" err="1" smtClean="0">
                <a:latin typeface="Trebuchet MS" panose="020B0603020202020204" pitchFamily="34" charset="0"/>
              </a:rPr>
              <a:t>never</a:t>
            </a:r>
            <a:r>
              <a:rPr lang="fr-FR" sz="1800" b="1" i="1" dirty="0" smtClean="0">
                <a:latin typeface="Trebuchet MS" panose="020B0603020202020204" pitchFamily="34" charset="0"/>
              </a:rPr>
              <a:t> </a:t>
            </a:r>
            <a:r>
              <a:rPr lang="fr-FR" sz="1800" b="1" i="1" dirty="0" err="1" smtClean="0">
                <a:latin typeface="Trebuchet MS" panose="020B0603020202020204" pitchFamily="34" charset="0"/>
              </a:rPr>
              <a:t>had</a:t>
            </a:r>
            <a:r>
              <a:rPr lang="fr-FR" sz="1800" b="1" i="1" dirty="0" smtClean="0">
                <a:latin typeface="Trebuchet MS" panose="020B0603020202020204" pitchFamily="34" charset="0"/>
              </a:rPr>
              <a:t> the </a:t>
            </a:r>
            <a:r>
              <a:rPr lang="fr-FR" sz="1800" b="1" i="1" dirty="0" err="1" smtClean="0">
                <a:latin typeface="Trebuchet MS" panose="020B0603020202020204" pitchFamily="34" charset="0"/>
              </a:rPr>
              <a:t>opportunity</a:t>
            </a:r>
            <a:r>
              <a:rPr lang="fr-FR" sz="1800" b="1" i="1" dirty="0" smtClean="0">
                <a:latin typeface="Trebuchet MS" panose="020B0603020202020204" pitchFamily="34" charset="0"/>
              </a:rPr>
              <a:t> to </a:t>
            </a:r>
            <a:r>
              <a:rPr lang="fr-FR" sz="1800" b="1" i="1" dirty="0" err="1" smtClean="0">
                <a:latin typeface="Trebuchet MS" panose="020B0603020202020204" pitchFamily="34" charset="0"/>
              </a:rPr>
              <a:t>be</a:t>
            </a:r>
            <a:r>
              <a:rPr lang="fr-FR" sz="1800" b="1" i="1" dirty="0" smtClean="0">
                <a:latin typeface="Trebuchet MS" panose="020B0603020202020204" pitchFamily="34" charset="0"/>
              </a:rPr>
              <a:t> </a:t>
            </a:r>
            <a:r>
              <a:rPr lang="fr-FR" sz="1800" b="1" i="1" dirty="0" err="1" smtClean="0">
                <a:latin typeface="Trebuchet MS" panose="020B0603020202020204" pitchFamily="34" charset="0"/>
              </a:rPr>
              <a:t>invited</a:t>
            </a:r>
            <a:r>
              <a:rPr lang="fr-FR" sz="1800" b="1" i="1" dirty="0" smtClean="0">
                <a:latin typeface="Trebuchet MS" panose="020B0603020202020204" pitchFamily="34" charset="0"/>
              </a:rPr>
              <a:t> to </a:t>
            </a:r>
            <a:r>
              <a:rPr lang="fr-FR" sz="1800" b="1" i="1" dirty="0" err="1" smtClean="0">
                <a:latin typeface="Trebuchet MS" panose="020B0603020202020204" pitchFamily="34" charset="0"/>
              </a:rPr>
              <a:t>any</a:t>
            </a:r>
            <a:r>
              <a:rPr lang="fr-FR" sz="1800" b="1" i="1" dirty="0" smtClean="0">
                <a:latin typeface="Trebuchet MS" panose="020B0603020202020204" pitchFamily="34" charset="0"/>
              </a:rPr>
              <a:t> training on </a:t>
            </a:r>
            <a:r>
              <a:rPr lang="fr-FR" sz="1800" b="1" i="1" dirty="0" err="1" smtClean="0">
                <a:latin typeface="Trebuchet MS" panose="020B0603020202020204" pitchFamily="34" charset="0"/>
              </a:rPr>
              <a:t>gender</a:t>
            </a:r>
            <a:r>
              <a:rPr lang="fr-FR" sz="1800" b="1" i="1" dirty="0" smtClean="0">
                <a:latin typeface="Trebuchet MS" panose="020B0603020202020204" pitchFamily="34" charset="0"/>
              </a:rPr>
              <a:t> </a:t>
            </a:r>
            <a:r>
              <a:rPr lang="fr-FR" sz="1800" b="1" i="1" dirty="0" smtClean="0">
                <a:latin typeface="Trebuchet MS" panose="020B0603020202020204" pitchFamily="34" charset="0"/>
              </a:rPr>
              <a:t>issues </a:t>
            </a:r>
            <a:endParaRPr lang="fr-FR" sz="1800" b="1" i="1" dirty="0" smtClean="0">
              <a:latin typeface="Trebuchet MS" panose="020B0603020202020204" pitchFamily="34" charset="0"/>
            </a:endParaRPr>
          </a:p>
          <a:p>
            <a:pPr lvl="1"/>
            <a:r>
              <a:rPr lang="en-US" sz="1800" i="1" dirty="0" smtClean="0"/>
              <a:t>Local authorities and settlements do not have gender-specific objectives or Gender strategies to guide their operations.</a:t>
            </a:r>
          </a:p>
          <a:p>
            <a:pPr lvl="1"/>
            <a:r>
              <a:rPr lang="en-US" sz="1800" i="1" dirty="0" smtClean="0"/>
              <a:t>However </a:t>
            </a:r>
            <a:r>
              <a:rPr lang="en-US" sz="1800" b="1" i="1" dirty="0" smtClean="0"/>
              <a:t>National Development Plans provide guidance </a:t>
            </a:r>
            <a:r>
              <a:rPr lang="en-US" sz="1800" i="1" dirty="0" smtClean="0"/>
              <a:t>to local authorities </a:t>
            </a:r>
          </a:p>
          <a:p>
            <a:pPr lvl="1"/>
            <a:endParaRPr lang="fr-FR" sz="1600" i="1" dirty="0" smtClean="0">
              <a:latin typeface="Trebuchet MS" panose="020B0603020202020204" pitchFamily="34" charset="0"/>
            </a:endParaRPr>
          </a:p>
        </p:txBody>
      </p:sp>
      <p:sp>
        <p:nvSpPr>
          <p:cNvPr id="8" name="Rectangle 2"/>
          <p:cNvSpPr>
            <a:spLocks noChangeArrowheads="1"/>
          </p:cNvSpPr>
          <p:nvPr/>
        </p:nvSpPr>
        <p:spPr bwMode="auto">
          <a:xfrm>
            <a:off x="5575901" y="5180930"/>
            <a:ext cx="33750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err="1" smtClean="0">
                <a:latin typeface="Calibri" panose="020F0502020204030204" pitchFamily="34" charset="0"/>
                <a:ea typeface="Times New Roman" panose="02020603050405020304" pitchFamily="18" charset="0"/>
                <a:cs typeface="Calibri" panose="020F0502020204030204" pitchFamily="34" charset="0"/>
              </a:rPr>
              <a:t>ExBotswana</a:t>
            </a:r>
            <a:r>
              <a:rPr lang="en-US" altLang="en-US" sz="1000" b="1" dirty="0" smtClean="0">
                <a:latin typeface="Calibri" panose="020F0502020204030204" pitchFamily="34" charset="0"/>
                <a:ea typeface="Times New Roman" panose="02020603050405020304" pitchFamily="18" charset="0"/>
                <a:cs typeface="Calibri" panose="020F0502020204030204" pitchFamily="34" charset="0"/>
              </a:rPr>
              <a:t> </a:t>
            </a:r>
            <a:r>
              <a:rPr kumimoji="0" lang="en-US" altLang="en-US" sz="10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Analysis of participants who attended Gender Training : 90% did</a:t>
            </a:r>
            <a:r>
              <a:rPr kumimoji="0" lang="en-US" altLang="en-US" sz="1000" b="1" i="0" u="none" strike="noStrike" cap="none" normalizeH="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not attend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607" y="4284152"/>
            <a:ext cx="2281006" cy="189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60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Safe </a:t>
            </a:r>
            <a:r>
              <a:rPr lang="en-US" altLang="en-US" sz="2800" dirty="0">
                <a:solidFill>
                  <a:srgbClr val="3B7A6A"/>
                </a:solidFill>
                <a:latin typeface="Trebuchet MS" pitchFamily="34" charset="0"/>
                <a:sym typeface="Trebuchet MS" pitchFamily="34" charset="0"/>
              </a:rPr>
              <a:t>drinking water, sanitation and </a:t>
            </a:r>
            <a:r>
              <a:rPr lang="en-US" altLang="en-US" sz="2800" dirty="0" smtClean="0">
                <a:solidFill>
                  <a:srgbClr val="3B7A6A"/>
                </a:solidFill>
                <a:latin typeface="Trebuchet MS" pitchFamily="34" charset="0"/>
                <a:sym typeface="Trebuchet MS" pitchFamily="34" charset="0"/>
              </a:rPr>
              <a:t>hygiene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13</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pic>
        <p:nvPicPr>
          <p:cNvPr id="12" name="Picture 1"/>
          <p:cNvPicPr>
            <a:picLocks noChangeAspect="1"/>
          </p:cNvPicPr>
          <p:nvPr/>
        </p:nvPicPr>
        <p:blipFill>
          <a:blip r:embed="rId4"/>
          <a:stretch>
            <a:fillRect/>
          </a:stretch>
        </p:blipFill>
        <p:spPr>
          <a:xfrm>
            <a:off x="914400" y="990601"/>
            <a:ext cx="6858000" cy="4898517"/>
          </a:xfrm>
          <a:prstGeom prst="rect">
            <a:avLst/>
          </a:prstGeom>
        </p:spPr>
      </p:pic>
    </p:spTree>
    <p:extLst>
      <p:ext uri="{BB962C8B-B14F-4D97-AF65-F5344CB8AC3E}">
        <p14:creationId xmlns:p14="http://schemas.microsoft.com/office/powerpoint/2010/main" val="252987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Safe </a:t>
            </a:r>
            <a:r>
              <a:rPr lang="en-US" altLang="en-US" sz="2800" dirty="0">
                <a:solidFill>
                  <a:srgbClr val="3B7A6A"/>
                </a:solidFill>
                <a:latin typeface="Trebuchet MS" pitchFamily="34" charset="0"/>
                <a:sym typeface="Trebuchet MS" pitchFamily="34" charset="0"/>
              </a:rPr>
              <a:t>drinking water, sanitation and </a:t>
            </a:r>
            <a:r>
              <a:rPr lang="en-US" altLang="en-US" sz="2800" dirty="0" smtClean="0">
                <a:solidFill>
                  <a:srgbClr val="3B7A6A"/>
                </a:solidFill>
                <a:latin typeface="Trebuchet MS" pitchFamily="34" charset="0"/>
                <a:sym typeface="Trebuchet MS" pitchFamily="34" charset="0"/>
              </a:rPr>
              <a:t>hygiene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14</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3" name="Content Placeholder 2"/>
          <p:cNvSpPr>
            <a:spLocks noGrp="1"/>
          </p:cNvSpPr>
          <p:nvPr>
            <p:ph idx="1"/>
          </p:nvPr>
        </p:nvSpPr>
        <p:spPr>
          <a:xfrm>
            <a:off x="304800" y="457200"/>
            <a:ext cx="8618537" cy="5135016"/>
          </a:xfrm>
        </p:spPr>
        <p:txBody>
          <a:bodyPr>
            <a:noAutofit/>
          </a:bodyPr>
          <a:lstStyle/>
          <a:p>
            <a:pPr>
              <a:buNone/>
            </a:pPr>
            <a:endParaRPr lang="en-GB" sz="2000" dirty="0" smtClean="0"/>
          </a:p>
          <a:p>
            <a:r>
              <a:rPr lang="en-GB" sz="2000" b="1" dirty="0" smtClean="0"/>
              <a:t>54% of households do not have access to any toilet facilities</a:t>
            </a:r>
          </a:p>
          <a:p>
            <a:pPr lvl="1"/>
            <a:r>
              <a:rPr lang="en-GB" sz="1600" i="1" dirty="0" smtClean="0"/>
              <a:t>In some settlements in Namibia it can go up to 80%</a:t>
            </a:r>
          </a:p>
          <a:p>
            <a:pPr lvl="1"/>
            <a:r>
              <a:rPr lang="en-US" sz="1600" i="1" dirty="0" smtClean="0"/>
              <a:t>Namibia: All the respondents expressed dissatisfaction with the sanitation situation. During the day the residents use the bush. It was reported that the </a:t>
            </a:r>
            <a:r>
              <a:rPr lang="en-US" sz="1600" b="1" i="1" dirty="0" smtClean="0"/>
              <a:t>bush system exposes women and children to sexual abuse, and snakebites. </a:t>
            </a:r>
            <a:endParaRPr lang="en-GB" sz="1600" b="1" i="1" dirty="0" smtClean="0"/>
          </a:p>
          <a:p>
            <a:pPr lvl="1">
              <a:buNone/>
            </a:pPr>
            <a:endParaRPr lang="en-US" sz="1600" dirty="0" smtClean="0"/>
          </a:p>
          <a:p>
            <a:r>
              <a:rPr lang="en-US" sz="2000" b="1" dirty="0" smtClean="0"/>
              <a:t>Only 15% of households are directly connected to water</a:t>
            </a:r>
          </a:p>
          <a:p>
            <a:pPr lvl="1"/>
            <a:r>
              <a:rPr lang="en-US" sz="1600" i="1" dirty="0" smtClean="0"/>
              <a:t>Distances </a:t>
            </a:r>
            <a:r>
              <a:rPr lang="en-US" sz="1600" i="1" dirty="0" err="1" smtClean="0"/>
              <a:t>travelled</a:t>
            </a:r>
            <a:r>
              <a:rPr lang="en-US" sz="1600" i="1" dirty="0" smtClean="0"/>
              <a:t> by households (mainly women &gt;70%) to communal standpipes varies and as such the burden of collecting water for household varies as well</a:t>
            </a:r>
          </a:p>
          <a:p>
            <a:pPr lvl="1"/>
            <a:r>
              <a:rPr lang="en-US" sz="1600" i="1" dirty="0" smtClean="0"/>
              <a:t>More than 90% of respondents do not purify water</a:t>
            </a:r>
          </a:p>
          <a:p>
            <a:pPr lvl="1">
              <a:buNone/>
            </a:pPr>
            <a:r>
              <a:rPr lang="en-US" sz="1600" dirty="0" smtClean="0"/>
              <a:t>  </a:t>
            </a:r>
          </a:p>
          <a:p>
            <a:r>
              <a:rPr lang="en-US" sz="2000" b="1" dirty="0" smtClean="0"/>
              <a:t>M/F perceptions of the adequacy of current water supply/availability in both quality and quantity</a:t>
            </a:r>
          </a:p>
          <a:p>
            <a:pPr lvl="1"/>
            <a:r>
              <a:rPr lang="en-US" sz="1600" i="1" dirty="0" smtClean="0"/>
              <a:t>Botswana: 65% of respondents where satisfied with current water supply/availability (mark &gt; 8/10)</a:t>
            </a:r>
          </a:p>
          <a:p>
            <a:pPr lvl="1"/>
            <a:r>
              <a:rPr lang="en-US" sz="1600" i="1" dirty="0" smtClean="0"/>
              <a:t>Namibia: Distance is the main limiting factor and consequently quantity is also perceived as inadequate. Studies indicate that reduction of 15min in water collection time increase under-five survival and girl’s attendance at school </a:t>
            </a:r>
            <a:endParaRPr lang="fr-FR" sz="1600" i="1" dirty="0" smtClean="0">
              <a:latin typeface="Trebuchet MS" panose="020B0603020202020204" pitchFamily="34" charset="0"/>
            </a:endParaRPr>
          </a:p>
        </p:txBody>
      </p:sp>
    </p:spTree>
    <p:extLst>
      <p:ext uri="{BB962C8B-B14F-4D97-AF65-F5344CB8AC3E}">
        <p14:creationId xmlns:p14="http://schemas.microsoft.com/office/powerpoint/2010/main" val="2529874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Decision </a:t>
            </a:r>
            <a:r>
              <a:rPr lang="en-US" altLang="en-US" sz="2800" dirty="0">
                <a:solidFill>
                  <a:srgbClr val="3B7A6A"/>
                </a:solidFill>
                <a:latin typeface="Trebuchet MS" pitchFamily="34" charset="0"/>
                <a:sym typeface="Trebuchet MS" pitchFamily="34" charset="0"/>
              </a:rPr>
              <a:t>making and knowledge production</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15</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pic>
        <p:nvPicPr>
          <p:cNvPr id="8" name="Picture 7"/>
          <p:cNvPicPr>
            <a:picLocks noChangeAspect="1"/>
          </p:cNvPicPr>
          <p:nvPr/>
        </p:nvPicPr>
        <p:blipFill>
          <a:blip r:embed="rId4"/>
          <a:stretch>
            <a:fillRect/>
          </a:stretch>
        </p:blipFill>
        <p:spPr>
          <a:xfrm>
            <a:off x="264802" y="1048305"/>
            <a:ext cx="8614395" cy="4761389"/>
          </a:xfrm>
          <a:prstGeom prst="rect">
            <a:avLst/>
          </a:prstGeom>
        </p:spPr>
      </p:pic>
    </p:spTree>
    <p:extLst>
      <p:ext uri="{BB962C8B-B14F-4D97-AF65-F5344CB8AC3E}">
        <p14:creationId xmlns:p14="http://schemas.microsoft.com/office/powerpoint/2010/main" val="1753015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Decision </a:t>
            </a:r>
            <a:r>
              <a:rPr lang="en-US" altLang="en-US" sz="2800" dirty="0">
                <a:solidFill>
                  <a:srgbClr val="3B7A6A"/>
                </a:solidFill>
                <a:latin typeface="Trebuchet MS" pitchFamily="34" charset="0"/>
                <a:sym typeface="Trebuchet MS" pitchFamily="34" charset="0"/>
              </a:rPr>
              <a:t>making and knowledge production</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16</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100358" y="1579564"/>
            <a:ext cx="8290297" cy="2057400"/>
          </a:xfrm>
        </p:spPr>
        <p:txBody>
          <a:bodyPr>
            <a:noAutofit/>
          </a:bodyPr>
          <a:lstStyle/>
          <a:p>
            <a:pPr>
              <a:buNone/>
            </a:pPr>
            <a:endParaRPr lang="en-GB" sz="2000" dirty="0" smtClean="0"/>
          </a:p>
          <a:p>
            <a:r>
              <a:rPr lang="en-GB" sz="2000" dirty="0" smtClean="0"/>
              <a:t>Approximately 25% of households are run by women</a:t>
            </a:r>
          </a:p>
          <a:p>
            <a:endParaRPr lang="en-GB" sz="2000" dirty="0" smtClean="0"/>
          </a:p>
          <a:p>
            <a:r>
              <a:rPr lang="en-US" sz="2000" dirty="0" smtClean="0"/>
              <a:t>Women or mothers are the ones responsible for monitoring water quality once water is home (&gt; 70% of respondents)</a:t>
            </a:r>
            <a:endParaRPr lang="fr-FR" sz="1600" i="1" dirty="0" smtClean="0">
              <a:latin typeface="Trebuchet MS" panose="020B0603020202020204" pitchFamily="34" charset="0"/>
            </a:endParaRPr>
          </a:p>
        </p:txBody>
      </p:sp>
      <p:sp>
        <p:nvSpPr>
          <p:cNvPr id="13" name="TextBox 12"/>
          <p:cNvSpPr txBox="1"/>
          <p:nvPr/>
        </p:nvSpPr>
        <p:spPr>
          <a:xfrm>
            <a:off x="1830004" y="927487"/>
            <a:ext cx="5416446" cy="954107"/>
          </a:xfrm>
          <a:prstGeom prst="rect">
            <a:avLst/>
          </a:prstGeom>
          <a:solidFill>
            <a:schemeClr val="accent1">
              <a:lumMod val="20000"/>
              <a:lumOff val="80000"/>
            </a:schemeClr>
          </a:solidFill>
        </p:spPr>
        <p:txBody>
          <a:bodyPr wrap="square" rtlCol="0">
            <a:spAutoFit/>
          </a:bodyPr>
          <a:lstStyle/>
          <a:p>
            <a:r>
              <a:rPr lang="en-GB" b="1" dirty="0"/>
              <a:t> </a:t>
            </a:r>
            <a:r>
              <a:rPr lang="en-US" sz="2800" dirty="0"/>
              <a:t>M/F perceptions of household </a:t>
            </a:r>
            <a:r>
              <a:rPr lang="en-US" sz="2800" dirty="0" smtClean="0"/>
              <a:t/>
            </a:r>
            <a:br>
              <a:rPr lang="en-US" sz="2800" dirty="0" smtClean="0"/>
            </a:br>
            <a:r>
              <a:rPr lang="en-US" sz="2800" dirty="0" smtClean="0"/>
              <a:t> gender </a:t>
            </a:r>
            <a:r>
              <a:rPr lang="en-US" sz="2800" dirty="0"/>
              <a:t>equality in water </a:t>
            </a:r>
            <a:r>
              <a:rPr lang="en-US" sz="2800" dirty="0" smtClean="0"/>
              <a:t>decisions          </a:t>
            </a:r>
            <a:endParaRPr lang="en-GB" sz="2800" dirty="0"/>
          </a:p>
        </p:txBody>
      </p:sp>
      <p:sp>
        <p:nvSpPr>
          <p:cNvPr id="8" name="Rectangle 2"/>
          <p:cNvSpPr>
            <a:spLocks noChangeArrowheads="1"/>
          </p:cNvSpPr>
          <p:nvPr/>
        </p:nvSpPr>
        <p:spPr bwMode="auto">
          <a:xfrm>
            <a:off x="5753100" y="4152870"/>
            <a:ext cx="31902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smtClean="0">
                <a:latin typeface="Calibri" panose="020F0502020204030204" pitchFamily="34" charset="0"/>
                <a:ea typeface="Times New Roman" panose="02020603050405020304" pitchFamily="18" charset="0"/>
                <a:cs typeface="Calibri" panose="020F0502020204030204" pitchFamily="34" charset="0"/>
              </a:rPr>
              <a:t>Example of </a:t>
            </a:r>
            <a:r>
              <a:rPr kumimoji="0" lang="en-US" altLang="en-US" sz="10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House water decisions from Botswana</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smtClean="0">
                <a:latin typeface="Calibri" panose="020F0502020204030204" pitchFamily="34" charset="0"/>
              </a:rPr>
              <a:t>The Mother is the main decision maker in the household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756" y="3595688"/>
            <a:ext cx="33909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015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Income generation for agricultural uses</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17</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pic>
        <p:nvPicPr>
          <p:cNvPr id="12" name="Picture 1"/>
          <p:cNvPicPr>
            <a:picLocks noChangeAspect="1"/>
          </p:cNvPicPr>
          <p:nvPr/>
        </p:nvPicPr>
        <p:blipFill>
          <a:blip r:embed="rId4"/>
          <a:stretch>
            <a:fillRect/>
          </a:stretch>
        </p:blipFill>
        <p:spPr>
          <a:xfrm>
            <a:off x="152400" y="602652"/>
            <a:ext cx="8763000" cy="5398098"/>
          </a:xfrm>
          <a:prstGeom prst="rect">
            <a:avLst/>
          </a:prstGeom>
        </p:spPr>
      </p:pic>
    </p:spTree>
    <p:extLst>
      <p:ext uri="{BB962C8B-B14F-4D97-AF65-F5344CB8AC3E}">
        <p14:creationId xmlns:p14="http://schemas.microsoft.com/office/powerpoint/2010/main" val="107370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18</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228600" y="593053"/>
            <a:ext cx="8618537" cy="2057400"/>
          </a:xfrm>
        </p:spPr>
        <p:txBody>
          <a:bodyPr>
            <a:noAutofit/>
          </a:bodyPr>
          <a:lstStyle/>
          <a:p>
            <a:pPr>
              <a:buNone/>
            </a:pPr>
            <a:endParaRPr lang="en-GB" sz="2000" dirty="0" smtClean="0"/>
          </a:p>
          <a:p>
            <a:r>
              <a:rPr lang="en-US" sz="2000" dirty="0" smtClean="0"/>
              <a:t>Women usually contribute to food production for their families through back yard gardening (more often involved in small-scale and rain-fed subsistence farming).</a:t>
            </a:r>
          </a:p>
          <a:p>
            <a:pPr lvl="1"/>
            <a:r>
              <a:rPr lang="en-US" sz="1600" dirty="0" smtClean="0"/>
              <a:t>Namibia Demographic Health Survey (2014) revealed that at the national level, </a:t>
            </a:r>
            <a:r>
              <a:rPr lang="en-US" sz="1600" b="1" dirty="0" smtClean="0">
                <a:solidFill>
                  <a:schemeClr val="accent1"/>
                </a:solidFill>
              </a:rPr>
              <a:t>36% of women who work in agriculture are not paid at all for their </a:t>
            </a:r>
            <a:r>
              <a:rPr lang="en-US" sz="1600" b="1" dirty="0" smtClean="0">
                <a:solidFill>
                  <a:schemeClr val="accent1"/>
                </a:solidFill>
              </a:rPr>
              <a:t>work</a:t>
            </a:r>
          </a:p>
          <a:p>
            <a:pPr lvl="1"/>
            <a:endParaRPr lang="en-US" sz="1600" b="1" dirty="0" smtClean="0">
              <a:solidFill>
                <a:schemeClr val="accent1"/>
              </a:solidFill>
            </a:endParaRPr>
          </a:p>
          <a:p>
            <a:endParaRPr lang="en-US" sz="2000" dirty="0" smtClean="0"/>
          </a:p>
          <a:p>
            <a:r>
              <a:rPr lang="en-US" sz="2000" dirty="0" smtClean="0"/>
              <a:t>In contrast, male farmers are more involved in medium to large-scale irrigation and stock farming (95% are male).</a:t>
            </a:r>
          </a:p>
          <a:p>
            <a:endParaRPr lang="en-US" sz="2000" dirty="0" smtClean="0"/>
          </a:p>
          <a:p>
            <a:r>
              <a:rPr lang="en-US" sz="2000" dirty="0" smtClean="0"/>
              <a:t>Planning and management of farming processes are predominantly male dominated</a:t>
            </a:r>
          </a:p>
          <a:p>
            <a:pPr>
              <a:buNone/>
            </a:pPr>
            <a:endParaRPr lang="en-US" sz="2000" dirty="0" smtClean="0"/>
          </a:p>
          <a:p>
            <a:r>
              <a:rPr lang="en-GB" sz="2000" dirty="0" smtClean="0"/>
              <a:t>Farmers associations: </a:t>
            </a:r>
          </a:p>
          <a:p>
            <a:pPr lvl="1"/>
            <a:r>
              <a:rPr lang="en-GB" sz="1600" dirty="0" smtClean="0"/>
              <a:t>White, male commercial farmers dominate (90% of member)</a:t>
            </a:r>
            <a:endParaRPr lang="fr-FR" sz="1600" i="1" dirty="0" smtClean="0">
              <a:latin typeface="Trebuchet MS" panose="020B0603020202020204" pitchFamily="34" charset="0"/>
            </a:endParaRPr>
          </a:p>
        </p:txBody>
      </p:sp>
      <p:sp>
        <p:nvSpPr>
          <p:cNvPr id="13"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Income generation for agricultural uses</a:t>
            </a:r>
          </a:p>
        </p:txBody>
      </p:sp>
      <p:sp>
        <p:nvSpPr>
          <p:cNvPr id="6" name="Rectangle 2"/>
          <p:cNvSpPr>
            <a:spLocks noChangeArrowheads="1"/>
          </p:cNvSpPr>
          <p:nvPr/>
        </p:nvSpPr>
        <p:spPr bwMode="auto">
          <a:xfrm>
            <a:off x="0" y="-927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Perceptions regarding management systems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3015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19</a:t>
            </a:fld>
            <a:endParaRPr lang="en-US" altLang="en-US" sz="1400" b="1" dirty="0">
              <a:solidFill>
                <a:srgbClr val="376092"/>
              </a:solidFill>
            </a:endParaRPr>
          </a:p>
        </p:txBody>
      </p:sp>
      <p:sp>
        <p:nvSpPr>
          <p:cNvPr id="12" name="Content Placeholder 2"/>
          <p:cNvSpPr>
            <a:spLocks noGrp="1"/>
          </p:cNvSpPr>
          <p:nvPr>
            <p:ph idx="1"/>
          </p:nvPr>
        </p:nvSpPr>
        <p:spPr>
          <a:xfrm>
            <a:off x="310778" y="2772569"/>
            <a:ext cx="8458200" cy="990600"/>
          </a:xfrm>
        </p:spPr>
        <p:txBody>
          <a:bodyPr>
            <a:noAutofit/>
          </a:bodyPr>
          <a:lstStyle/>
          <a:p>
            <a:pPr algn="ctr">
              <a:buNone/>
            </a:pPr>
            <a:r>
              <a:rPr lang="en-US" sz="4000" b="1" dirty="0" smtClean="0">
                <a:latin typeface="Trebuchet MS"/>
                <a:cs typeface="Trebuchet MS"/>
              </a:rPr>
              <a:t>Preliminary results</a:t>
            </a:r>
          </a:p>
          <a:p>
            <a:pPr algn="ctr">
              <a:buNone/>
            </a:pPr>
            <a:r>
              <a:rPr lang="en-US" sz="2000" b="1" dirty="0" smtClean="0">
                <a:latin typeface="Trebuchet MS"/>
                <a:cs typeface="Trebuchet MS"/>
              </a:rPr>
              <a:t>TRIFINIO AQUIFER </a:t>
            </a:r>
          </a:p>
        </p:txBody>
      </p:sp>
      <p:pic>
        <p:nvPicPr>
          <p:cNvPr id="11" name="Picture 11" descr="120.png"/>
          <p:cNvPicPr>
            <a:picLocks noChangeAspect="1"/>
          </p:cNvPicPr>
          <p:nvPr/>
        </p:nvPicPr>
        <p:blipFill>
          <a:blip r:embed="rId4" cstate="print"/>
          <a:srcRect b="17345"/>
          <a:stretch>
            <a:fillRect/>
          </a:stretch>
        </p:blipFill>
        <p:spPr bwMode="auto">
          <a:xfrm>
            <a:off x="152400" y="152400"/>
            <a:ext cx="2057400" cy="995969"/>
          </a:xfrm>
          <a:prstGeom prst="rect">
            <a:avLst/>
          </a:prstGeom>
          <a:noFill/>
          <a:ln w="12700">
            <a:noFill/>
            <a:miter lim="0"/>
            <a:headEnd/>
            <a:tailEnd/>
          </a:ln>
        </p:spPr>
      </p:pic>
      <p:pic>
        <p:nvPicPr>
          <p:cNvPr id="13" name="Picture 1" descr="Logo WWAP vert BI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0176" y="152400"/>
            <a:ext cx="1630761" cy="1066800"/>
          </a:xfrm>
          <a:prstGeom prst="rect">
            <a:avLst/>
          </a:prstGeom>
        </p:spPr>
      </p:pic>
    </p:spTree>
    <p:extLst>
      <p:ext uri="{BB962C8B-B14F-4D97-AF65-F5344CB8AC3E}">
        <p14:creationId xmlns:p14="http://schemas.microsoft.com/office/powerpoint/2010/main" val="2517134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2</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grpSp>
        <p:nvGrpSpPr>
          <p:cNvPr id="13" name="Groupe 1"/>
          <p:cNvGrpSpPr>
            <a:grpSpLocks/>
          </p:cNvGrpSpPr>
          <p:nvPr/>
        </p:nvGrpSpPr>
        <p:grpSpPr bwMode="auto">
          <a:xfrm>
            <a:off x="533400" y="2057400"/>
            <a:ext cx="8305800" cy="2895600"/>
            <a:chOff x="357188" y="2828925"/>
            <a:chExt cx="12392025" cy="5222875"/>
          </a:xfrm>
        </p:grpSpPr>
        <p:sp>
          <p:nvSpPr>
            <p:cNvPr id="14" name="Right Arrow 15"/>
            <p:cNvSpPr/>
            <p:nvPr/>
          </p:nvSpPr>
          <p:spPr>
            <a:xfrm>
              <a:off x="973101" y="2828925"/>
              <a:ext cx="8395966" cy="5222875"/>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307"/>
              <a:endParaRPr lang="en-GB" altLang="fr-FR">
                <a:solidFill>
                  <a:srgbClr val="FFFFFF"/>
                </a:solidFill>
              </a:endParaRPr>
            </a:p>
          </p:txBody>
        </p:sp>
        <p:sp>
          <p:nvSpPr>
            <p:cNvPr id="16" name="Rounded Rectangle 7"/>
            <p:cNvSpPr/>
            <p:nvPr/>
          </p:nvSpPr>
          <p:spPr>
            <a:xfrm>
              <a:off x="357188" y="4671575"/>
              <a:ext cx="2766077" cy="1537575"/>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lIns="130046" tIns="65023" rIns="130046" bIns="65023" anchor="ctr"/>
            <a:lstStyle/>
            <a:p>
              <a:pPr defTabSz="914307">
                <a:defRPr/>
              </a:pPr>
              <a:r>
                <a:rPr lang="en-GB" sz="1100" b="1" dirty="0">
                  <a:solidFill>
                    <a:prstClr val="white"/>
                  </a:solidFill>
                </a:rPr>
                <a:t>Data collection</a:t>
              </a:r>
              <a:br>
                <a:rPr lang="en-GB" sz="1100" b="1" dirty="0">
                  <a:solidFill>
                    <a:prstClr val="white"/>
                  </a:solidFill>
                </a:rPr>
              </a:br>
              <a:r>
                <a:rPr lang="en-GB" sz="1100" b="1" dirty="0">
                  <a:solidFill>
                    <a:prstClr val="white"/>
                  </a:solidFill>
                </a:rPr>
                <a:t>(mainly existing)</a:t>
              </a:r>
            </a:p>
          </p:txBody>
        </p:sp>
        <p:sp>
          <p:nvSpPr>
            <p:cNvPr id="17" name="Rounded Rectangle 8"/>
            <p:cNvSpPr/>
            <p:nvPr/>
          </p:nvSpPr>
          <p:spPr>
            <a:xfrm>
              <a:off x="3226532" y="4671575"/>
              <a:ext cx="2762389" cy="1537575"/>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lIns="130046" tIns="65023" rIns="130046" bIns="65023" anchor="ctr"/>
            <a:lstStyle/>
            <a:p>
              <a:pPr defTabSz="914307">
                <a:defRPr/>
              </a:pPr>
              <a:r>
                <a:rPr lang="en-GB" sz="1100" b="1" dirty="0">
                  <a:solidFill>
                    <a:prstClr val="white"/>
                  </a:solidFill>
                </a:rPr>
                <a:t>Data harmonisation</a:t>
              </a:r>
            </a:p>
          </p:txBody>
        </p:sp>
        <p:sp>
          <p:nvSpPr>
            <p:cNvPr id="18" name="Rounded Rectangle 10"/>
            <p:cNvSpPr/>
            <p:nvPr/>
          </p:nvSpPr>
          <p:spPr>
            <a:xfrm>
              <a:off x="7016058" y="6517276"/>
              <a:ext cx="2762389" cy="1534524"/>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lIns="130046" tIns="65023" rIns="130046" bIns="65023" anchor="ctr"/>
            <a:lstStyle/>
            <a:p>
              <a:pPr defTabSz="914307">
                <a:defRPr/>
              </a:pPr>
              <a:r>
                <a:rPr lang="en-GB" sz="1100" b="1" dirty="0">
                  <a:solidFill>
                    <a:prstClr val="white"/>
                  </a:solidFill>
                </a:rPr>
                <a:t>Proposal for harmonised monitoring</a:t>
              </a:r>
            </a:p>
          </p:txBody>
        </p:sp>
        <p:sp>
          <p:nvSpPr>
            <p:cNvPr id="19" name="Rounded Rectangle 11"/>
            <p:cNvSpPr/>
            <p:nvPr/>
          </p:nvSpPr>
          <p:spPr>
            <a:xfrm>
              <a:off x="7630126" y="2828925"/>
              <a:ext cx="2764234" cy="1534526"/>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lIns="130046" tIns="65023" rIns="130046" bIns="65023" anchor="ctr"/>
            <a:lstStyle/>
            <a:p>
              <a:pPr defTabSz="914307">
                <a:defRPr/>
              </a:pPr>
              <a:r>
                <a:rPr lang="en-GB" sz="1100" b="1" dirty="0">
                  <a:solidFill>
                    <a:prstClr val="white"/>
                  </a:solidFill>
                </a:rPr>
                <a:t>Multi Country</a:t>
              </a:r>
              <a:br>
                <a:rPr lang="en-GB" sz="1100" b="1" dirty="0">
                  <a:solidFill>
                    <a:prstClr val="white"/>
                  </a:solidFill>
                </a:rPr>
              </a:br>
              <a:r>
                <a:rPr lang="en-GB" sz="1100" b="1" dirty="0">
                  <a:solidFill>
                    <a:prstClr val="white"/>
                  </a:solidFill>
                </a:rPr>
                <a:t>Consultative Body</a:t>
              </a:r>
            </a:p>
          </p:txBody>
        </p:sp>
        <p:grpSp>
          <p:nvGrpSpPr>
            <p:cNvPr id="20" name="Group 12"/>
            <p:cNvGrpSpPr>
              <a:grpSpLocks/>
            </p:cNvGrpSpPr>
            <p:nvPr/>
          </p:nvGrpSpPr>
          <p:grpSpPr bwMode="auto">
            <a:xfrm>
              <a:off x="9575604" y="4262774"/>
              <a:ext cx="3173612" cy="2455851"/>
              <a:chOff x="7641509" y="1171903"/>
              <a:chExt cx="1502490" cy="1855343"/>
            </a:xfrm>
          </p:grpSpPr>
          <p:sp>
            <p:nvSpPr>
              <p:cNvPr id="22" name="Rounded Rectangle 13"/>
              <p:cNvSpPr/>
              <p:nvPr/>
            </p:nvSpPr>
            <p:spPr>
              <a:xfrm>
                <a:off x="7641509" y="1171903"/>
                <a:ext cx="1502490" cy="1855343"/>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7714844" y="1245656"/>
                <a:ext cx="1355820" cy="17078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defTabSz="666683">
                  <a:lnSpc>
                    <a:spcPct val="90000"/>
                  </a:lnSpc>
                  <a:spcAft>
                    <a:spcPct val="35000"/>
                  </a:spcAft>
                  <a:defRPr/>
                </a:pPr>
                <a:r>
                  <a:rPr lang="en-GB" sz="1400" b="1" dirty="0">
                    <a:solidFill>
                      <a:srgbClr val="003399"/>
                    </a:solidFill>
                  </a:rPr>
                  <a:t>Sustainable management of TBA</a:t>
                </a:r>
              </a:p>
            </p:txBody>
          </p:sp>
        </p:grpSp>
        <p:sp>
          <p:nvSpPr>
            <p:cNvPr id="21" name="Rounded Rectangle 9"/>
            <p:cNvSpPr/>
            <p:nvPr/>
          </p:nvSpPr>
          <p:spPr>
            <a:xfrm>
              <a:off x="6094032" y="4671575"/>
              <a:ext cx="2762389" cy="1537575"/>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lIns="130046" tIns="65023" rIns="130046" bIns="65023" anchor="ctr"/>
            <a:lstStyle/>
            <a:p>
              <a:pPr defTabSz="914307">
                <a:defRPr/>
              </a:pPr>
              <a:r>
                <a:rPr lang="en-GB" sz="1100" b="1" dirty="0">
                  <a:solidFill>
                    <a:prstClr val="white"/>
                  </a:solidFill>
                </a:rPr>
                <a:t>TBA</a:t>
              </a:r>
              <a:br>
                <a:rPr lang="en-GB" sz="1100" b="1" dirty="0">
                  <a:solidFill>
                    <a:prstClr val="white"/>
                  </a:solidFill>
                </a:rPr>
              </a:br>
              <a:r>
                <a:rPr lang="en-GB" sz="1100" b="1" dirty="0">
                  <a:solidFill>
                    <a:prstClr val="white"/>
                  </a:solidFill>
                </a:rPr>
                <a:t>assessment</a:t>
              </a:r>
            </a:p>
          </p:txBody>
        </p:sp>
      </p:grpSp>
      <p:sp>
        <p:nvSpPr>
          <p:cNvPr id="24"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Objectives of the project</a:t>
            </a:r>
            <a:endParaRPr lang="en-US" altLang="en-US" sz="2800" dirty="0"/>
          </a:p>
        </p:txBody>
      </p:sp>
    </p:spTree>
    <p:extLst>
      <p:ext uri="{BB962C8B-B14F-4D97-AF65-F5344CB8AC3E}">
        <p14:creationId xmlns:p14="http://schemas.microsoft.com/office/powerpoint/2010/main" val="417579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Decision </a:t>
            </a:r>
            <a:r>
              <a:rPr lang="en-US" altLang="en-US" sz="2800" dirty="0">
                <a:solidFill>
                  <a:srgbClr val="3B7A6A"/>
                </a:solidFill>
                <a:latin typeface="Trebuchet MS" pitchFamily="34" charset="0"/>
                <a:sym typeface="Trebuchet MS" pitchFamily="34" charset="0"/>
              </a:rPr>
              <a:t>making and knowledge production</a:t>
            </a:r>
            <a:endParaRPr lang="en-US" altLang="en-US" sz="2800" dirty="0"/>
          </a:p>
        </p:txBody>
      </p:sp>
      <p:sp>
        <p:nvSpPr>
          <p:cNvPr id="7" name="AutoShape 5"/>
          <p:cNvSpPr>
            <a:spLocks/>
          </p:cNvSpPr>
          <p:nvPr/>
        </p:nvSpPr>
        <p:spPr bwMode="auto">
          <a:xfrm>
            <a:off x="-612576" y="4591163"/>
            <a:ext cx="9217024" cy="8092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a:r>
              <a:rPr lang="en-GB" sz="1400" dirty="0"/>
              <a:t>At the municipal level,  </a:t>
            </a:r>
            <a:r>
              <a:rPr lang="en-GB" sz="1400" dirty="0" smtClean="0"/>
              <a:t>every unit  </a:t>
            </a:r>
            <a:r>
              <a:rPr lang="en-GB" sz="1400" dirty="0"/>
              <a:t>has a municipal office </a:t>
            </a:r>
            <a:r>
              <a:rPr lang="en-GB" sz="1400" dirty="0" smtClean="0"/>
              <a:t>who is a woman , and who is working </a:t>
            </a:r>
            <a:r>
              <a:rPr lang="en-GB" sz="1400" dirty="0"/>
              <a:t>with gender issues in order to empower the female sector and to promote their participation in productive activities</a:t>
            </a:r>
            <a:endParaRPr lang="en-US" altLang="en-US" sz="1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20</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3" name="Rectangle 12"/>
          <p:cNvSpPr/>
          <p:nvPr/>
        </p:nvSpPr>
        <p:spPr>
          <a:xfrm>
            <a:off x="350888" y="3403185"/>
            <a:ext cx="7275017" cy="1442703"/>
          </a:xfrm>
          <a:prstGeom prst="rect">
            <a:avLst/>
          </a:prstGeom>
        </p:spPr>
        <p:txBody>
          <a:bodyPr wrap="square">
            <a:spAutoFit/>
          </a:bodyPr>
          <a:lstStyle/>
          <a:p>
            <a:pPr>
              <a:lnSpc>
                <a:spcPct val="115000"/>
              </a:lnSpc>
              <a:spcAft>
                <a:spcPts val="1000"/>
              </a:spcAft>
            </a:pPr>
            <a:r>
              <a:rPr lang="en-US" dirty="0" smtClean="0"/>
              <a:t>It was not possible to disclose this information for experts in the field, because the majority  of “</a:t>
            </a:r>
            <a:r>
              <a:rPr lang="es-ES" dirty="0" smtClean="0"/>
              <a:t>comités </a:t>
            </a:r>
            <a:r>
              <a:rPr lang="es-ES" dirty="0"/>
              <a:t>de agua, juntas de agua, y </a:t>
            </a:r>
            <a:r>
              <a:rPr lang="es-ES" dirty="0" err="1" smtClean="0"/>
              <a:t>COCODEs</a:t>
            </a:r>
            <a:r>
              <a:rPr lang="es-ES" dirty="0" smtClean="0"/>
              <a:t>” are  non </a:t>
            </a:r>
            <a:r>
              <a:rPr lang="es-ES" dirty="0" err="1" smtClean="0"/>
              <a:t>paid</a:t>
            </a:r>
            <a:r>
              <a:rPr lang="es-ES" dirty="0" smtClean="0"/>
              <a:t> positions.</a:t>
            </a:r>
            <a:endParaRPr lang="en-US" b="1" dirty="0"/>
          </a:p>
          <a:p>
            <a:pPr>
              <a:lnSpc>
                <a:spcPct val="115000"/>
              </a:lnSpc>
              <a:spcAft>
                <a:spcPts val="1000"/>
              </a:spcAft>
            </a:pPr>
            <a:endParaRPr lang="en-GB"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75862" y="401621"/>
            <a:ext cx="7250043" cy="2308324"/>
          </a:xfrm>
          <a:prstGeom prst="rect">
            <a:avLst/>
          </a:prstGeom>
        </p:spPr>
        <p:txBody>
          <a:bodyPr wrap="square">
            <a:spAutoFit/>
          </a:bodyPr>
          <a:lstStyle/>
          <a:p>
            <a:endParaRPr lang="en-GB" dirty="0" smtClean="0"/>
          </a:p>
          <a:p>
            <a:endParaRPr lang="en-GB" dirty="0"/>
          </a:p>
          <a:p>
            <a:r>
              <a:rPr lang="en-GB" dirty="0" smtClean="0"/>
              <a:t>WHAT ARE THE ROLES OF MEN AND WOMEN IN THE MANAGEMENT AND DECISION-MAKING? </a:t>
            </a:r>
          </a:p>
          <a:p>
            <a:endParaRPr lang="en-GB" dirty="0"/>
          </a:p>
          <a:p>
            <a:r>
              <a:rPr lang="en-GB" b="1" dirty="0" smtClean="0">
                <a:solidFill>
                  <a:schemeClr val="tx2">
                    <a:lumMod val="60000"/>
                    <a:lumOff val="40000"/>
                  </a:schemeClr>
                </a:solidFill>
              </a:rPr>
              <a:t>Number </a:t>
            </a:r>
            <a:r>
              <a:rPr lang="en-GB" b="1" dirty="0">
                <a:solidFill>
                  <a:schemeClr val="tx2">
                    <a:lumMod val="60000"/>
                    <a:lumOff val="40000"/>
                  </a:schemeClr>
                </a:solidFill>
              </a:rPr>
              <a:t>of M/F in paid and unpaid positions in local water governance formally-structured entities (water users associations, </a:t>
            </a:r>
            <a:r>
              <a:rPr lang="en-GB" b="1" dirty="0" err="1">
                <a:solidFill>
                  <a:schemeClr val="tx2">
                    <a:lumMod val="60000"/>
                    <a:lumOff val="40000"/>
                  </a:schemeClr>
                </a:solidFill>
              </a:rPr>
              <a:t>etc</a:t>
            </a:r>
            <a:r>
              <a:rPr lang="en-GB" b="1" dirty="0">
                <a:solidFill>
                  <a:schemeClr val="tx2">
                    <a:lumMod val="60000"/>
                    <a:lumOff val="40000"/>
                  </a:schemeClr>
                </a:solidFill>
              </a:rPr>
              <a:t>) at town/ village level </a:t>
            </a:r>
            <a:endParaRPr lang="en-GB" dirty="0">
              <a:solidFill>
                <a:schemeClr val="tx2">
                  <a:lumMod val="60000"/>
                  <a:lumOff val="40000"/>
                </a:schemeClr>
              </a:solidFill>
            </a:endParaRPr>
          </a:p>
        </p:txBody>
      </p:sp>
    </p:spTree>
    <p:extLst>
      <p:ext uri="{BB962C8B-B14F-4D97-AF65-F5344CB8AC3E}">
        <p14:creationId xmlns:p14="http://schemas.microsoft.com/office/powerpoint/2010/main" val="1544290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Water Governance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21</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339726" y="2293145"/>
            <a:ext cx="8618537" cy="3733800"/>
          </a:xfrm>
        </p:spPr>
        <p:txBody>
          <a:bodyPr>
            <a:noAutofit/>
          </a:bodyPr>
          <a:lstStyle/>
          <a:p>
            <a:r>
              <a:rPr lang="en-GB" sz="2000" b="1" dirty="0" smtClean="0"/>
              <a:t>Presence and nature of gender sensitive training within responsible ministries/ lead agencies</a:t>
            </a:r>
          </a:p>
          <a:p>
            <a:pPr marL="0" indent="0">
              <a:buNone/>
            </a:pPr>
            <a:r>
              <a:rPr lang="en-GB" sz="2000" b="1" dirty="0"/>
              <a:t> </a:t>
            </a:r>
            <a:r>
              <a:rPr lang="en-GB" sz="2000" b="1" dirty="0" smtClean="0"/>
              <a:t>      </a:t>
            </a:r>
            <a:r>
              <a:rPr lang="en-GB" sz="2000" dirty="0"/>
              <a:t>- there have been a </a:t>
            </a:r>
            <a:r>
              <a:rPr lang="en-GB" sz="2000" b="1" dirty="0"/>
              <a:t>series of training </a:t>
            </a:r>
            <a:r>
              <a:rPr lang="en-GB" sz="2000" dirty="0"/>
              <a:t>with the aim of contributing to </a:t>
            </a:r>
            <a:r>
              <a:rPr lang="en-GB" sz="2000" dirty="0" smtClean="0"/>
              <a:t/>
            </a:r>
            <a:br>
              <a:rPr lang="en-GB" sz="2000" dirty="0" smtClean="0"/>
            </a:br>
            <a:r>
              <a:rPr lang="en-GB" sz="2000" dirty="0" smtClean="0"/>
              <a:t>         establishing </a:t>
            </a:r>
            <a:r>
              <a:rPr lang="en-GB" sz="2000" dirty="0"/>
              <a:t>the steps of how to diagnose the application of the </a:t>
            </a:r>
            <a:r>
              <a:rPr lang="en-GB" sz="2000" dirty="0" smtClean="0"/>
              <a:t>gender </a:t>
            </a:r>
            <a:br>
              <a:rPr lang="en-GB" sz="2000" dirty="0" smtClean="0"/>
            </a:br>
            <a:r>
              <a:rPr lang="en-GB" sz="2000" dirty="0" smtClean="0"/>
              <a:t>         analysis to local </a:t>
            </a:r>
            <a:r>
              <a:rPr lang="en-GB" sz="2000" dirty="0"/>
              <a:t>development plans </a:t>
            </a:r>
            <a:r>
              <a:rPr lang="en-GB" sz="2000" dirty="0" smtClean="0"/>
              <a:t> at the Municipal </a:t>
            </a:r>
            <a:r>
              <a:rPr lang="en-GB" sz="2000" dirty="0"/>
              <a:t>Office of Women </a:t>
            </a:r>
            <a:r>
              <a:rPr lang="en-GB" sz="2000" dirty="0" smtClean="0"/>
              <a:t>and </a:t>
            </a:r>
            <a:br>
              <a:rPr lang="en-GB" sz="2000" dirty="0" smtClean="0"/>
            </a:br>
            <a:r>
              <a:rPr lang="en-GB" sz="2000" dirty="0" smtClean="0"/>
              <a:t>         </a:t>
            </a:r>
            <a:r>
              <a:rPr lang="en-GB" sz="2000" dirty="0"/>
              <a:t>the Municipal Offices </a:t>
            </a:r>
            <a:r>
              <a:rPr lang="en-GB" sz="2000" dirty="0" smtClean="0"/>
              <a:t>Environment ( Sept. and Dec 2015)</a:t>
            </a:r>
          </a:p>
          <a:p>
            <a:pPr marL="0" indent="0">
              <a:buNone/>
            </a:pPr>
            <a:r>
              <a:rPr lang="en-GB" sz="1400" dirty="0"/>
              <a:t> </a:t>
            </a:r>
            <a:r>
              <a:rPr lang="en-GB" sz="1400" dirty="0" smtClean="0"/>
              <a:t>           (attended </a:t>
            </a:r>
            <a:r>
              <a:rPr lang="en-GB" sz="1400" dirty="0"/>
              <a:t>by representatives of the municipalities of La Palma, San Ignacio, </a:t>
            </a:r>
            <a:r>
              <a:rPr lang="en-GB" sz="1400" dirty="0" err="1"/>
              <a:t>Citalá</a:t>
            </a:r>
            <a:r>
              <a:rPr lang="en-GB" sz="1400" dirty="0"/>
              <a:t>, The Salvador, </a:t>
            </a:r>
            <a:r>
              <a:rPr lang="en-GB" sz="1400" dirty="0" err="1"/>
              <a:t>Sinuapa</a:t>
            </a:r>
            <a:r>
              <a:rPr lang="en-GB" sz="1400" dirty="0"/>
              <a:t>, </a:t>
            </a:r>
            <a:r>
              <a:rPr lang="en-GB" sz="1400" dirty="0" smtClean="0"/>
              <a:t> </a:t>
            </a:r>
            <a:br>
              <a:rPr lang="en-GB" sz="1400" dirty="0" smtClean="0"/>
            </a:br>
            <a:r>
              <a:rPr lang="en-GB" sz="1400" dirty="0" smtClean="0"/>
              <a:t>            Santa </a:t>
            </a:r>
            <a:r>
              <a:rPr lang="en-GB" sz="1400" dirty="0"/>
              <a:t>Fe and New Ocotepeque, Honduras, and Guatemala </a:t>
            </a:r>
            <a:r>
              <a:rPr lang="en-GB" sz="1400" dirty="0" err="1"/>
              <a:t>Esquipulas</a:t>
            </a:r>
            <a:r>
              <a:rPr lang="en-GB" sz="1400" dirty="0"/>
              <a:t>, with a total of 15 people (56% </a:t>
            </a:r>
            <a:r>
              <a:rPr lang="en-GB" sz="1400" dirty="0" smtClean="0"/>
              <a:t>women</a:t>
            </a:r>
            <a:br>
              <a:rPr lang="en-GB" sz="1400" dirty="0" smtClean="0"/>
            </a:br>
            <a:r>
              <a:rPr lang="en-GB" sz="1400" dirty="0" smtClean="0"/>
              <a:t>             </a:t>
            </a:r>
            <a:r>
              <a:rPr lang="en-GB" sz="1400" dirty="0"/>
              <a:t>and 44% men)</a:t>
            </a:r>
            <a:endParaRPr lang="en-GB" sz="1400" dirty="0" smtClean="0"/>
          </a:p>
          <a:p>
            <a:pPr marL="0" indent="0">
              <a:buNone/>
            </a:pPr>
            <a:r>
              <a:rPr lang="en-GB" sz="1400" dirty="0" smtClean="0"/>
              <a:t>       - </a:t>
            </a:r>
            <a:r>
              <a:rPr lang="en-GB" sz="2000" dirty="0"/>
              <a:t>planning and implementation of plans, programs and projects are limited</a:t>
            </a:r>
            <a:endParaRPr lang="fr-FR" sz="2000" dirty="0"/>
          </a:p>
          <a:p>
            <a:pPr lvl="1"/>
            <a:endParaRPr lang="fr-FR" sz="2000" dirty="0"/>
          </a:p>
        </p:txBody>
      </p:sp>
      <p:sp>
        <p:nvSpPr>
          <p:cNvPr id="8" name="Rectangle 7"/>
          <p:cNvSpPr/>
          <p:nvPr/>
        </p:nvSpPr>
        <p:spPr>
          <a:xfrm>
            <a:off x="298450" y="881063"/>
            <a:ext cx="8618538" cy="1200329"/>
          </a:xfrm>
          <a:prstGeom prst="rect">
            <a:avLst/>
          </a:prstGeom>
        </p:spPr>
        <p:txBody>
          <a:bodyPr wrap="square">
            <a:spAutoFit/>
          </a:bodyPr>
          <a:lstStyle/>
          <a:p>
            <a:r>
              <a:rPr lang="en-GB" dirty="0"/>
              <a:t>At the regional level, the Plan </a:t>
            </a:r>
            <a:r>
              <a:rPr lang="en-GB" dirty="0" err="1"/>
              <a:t>Trifinio</a:t>
            </a:r>
            <a:r>
              <a:rPr lang="en-GB" dirty="0"/>
              <a:t> </a:t>
            </a:r>
            <a:r>
              <a:rPr lang="en-GB" dirty="0" err="1"/>
              <a:t>Trinational</a:t>
            </a:r>
            <a:r>
              <a:rPr lang="en-GB" dirty="0"/>
              <a:t> Committee executes its strategic plan with the function of promoting the construction of a territorial border management model for sustainable development and gender policies applied transversely to achieve its mission.</a:t>
            </a:r>
          </a:p>
        </p:txBody>
      </p:sp>
    </p:spTree>
    <p:extLst>
      <p:ext uri="{BB962C8B-B14F-4D97-AF65-F5344CB8AC3E}">
        <p14:creationId xmlns:p14="http://schemas.microsoft.com/office/powerpoint/2010/main" val="1317843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Water Governance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22</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9" name="Content Placeholder 8"/>
          <p:cNvSpPr>
            <a:spLocks noGrp="1"/>
          </p:cNvSpPr>
          <p:nvPr>
            <p:ph idx="1"/>
          </p:nvPr>
        </p:nvSpPr>
        <p:spPr>
          <a:xfrm>
            <a:off x="467544" y="1114426"/>
            <a:ext cx="8219256" cy="5011737"/>
          </a:xfrm>
        </p:spPr>
        <p:txBody>
          <a:bodyPr>
            <a:normAutofit fontScale="55000" lnSpcReduction="20000"/>
          </a:bodyPr>
          <a:lstStyle/>
          <a:p>
            <a:pPr marL="0" indent="0">
              <a:buNone/>
            </a:pPr>
            <a:r>
              <a:rPr lang="en-GB" dirty="0" smtClean="0"/>
              <a:t>EXISTENCE AND NATURE OF GENDER-SPECIFIC OBJECTIVES AND COMMITMENTS (OR GENDER STRATEGY) IN NATIONAL AND SECTORAL WATER POLICIES</a:t>
            </a:r>
          </a:p>
          <a:p>
            <a:pPr marL="0" indent="0">
              <a:buNone/>
            </a:pPr>
            <a:endParaRPr lang="en-GB" dirty="0"/>
          </a:p>
          <a:p>
            <a:r>
              <a:rPr lang="en-GB" b="1" dirty="0" smtClean="0"/>
              <a:t>Guatemala</a:t>
            </a:r>
            <a:r>
              <a:rPr lang="en-GB" dirty="0" smtClean="0"/>
              <a:t> has </a:t>
            </a:r>
            <a:r>
              <a:rPr lang="en-GB" dirty="0"/>
              <a:t>a specific cabinet of women and by law each of the NGOs have to have a gender department to promote equal participation of men and women and train female sector </a:t>
            </a:r>
            <a:r>
              <a:rPr lang="en-GB" dirty="0" smtClean="0"/>
              <a:t>. In </a:t>
            </a:r>
            <a:r>
              <a:rPr lang="en-GB" dirty="0"/>
              <a:t>other local-level governments </a:t>
            </a:r>
            <a:r>
              <a:rPr lang="en-GB" dirty="0" smtClean="0"/>
              <a:t> </a:t>
            </a:r>
            <a:r>
              <a:rPr lang="en-GB" dirty="0"/>
              <a:t>by law every municipality must have a Municipal Office for Women and has been assigned a small percentage (0.05%) of the Municipal budget which allows for a starting point to initiate activities.</a:t>
            </a:r>
          </a:p>
          <a:p>
            <a:r>
              <a:rPr lang="en-GB" b="1" dirty="0" smtClean="0"/>
              <a:t>El </a:t>
            </a:r>
            <a:r>
              <a:rPr lang="en-GB" b="1" dirty="0"/>
              <a:t>Salvador also has a public policy </a:t>
            </a:r>
            <a:r>
              <a:rPr lang="en-GB" dirty="0"/>
              <a:t>that promotes the participation of women which is the Special Law for a Life Free of Violence for Women, Law of Equality, Equality and Elimination of Discrimination against Women and the Law Against Domestic Violence that prevents the unequal distribution of power and asymmetrical </a:t>
            </a:r>
            <a:r>
              <a:rPr lang="en-GB" dirty="0" smtClean="0"/>
              <a:t>relations</a:t>
            </a:r>
          </a:p>
          <a:p>
            <a:r>
              <a:rPr lang="en-GB" dirty="0"/>
              <a:t>In the case of </a:t>
            </a:r>
            <a:r>
              <a:rPr lang="en-GB" b="1" dirty="0"/>
              <a:t>Honduras</a:t>
            </a:r>
            <a:r>
              <a:rPr lang="en-GB" dirty="0"/>
              <a:t> is the Law Against Domestic Violence and the Law on Equal Opportunities for Women and the Law of the National Institute of Women (INAM) </a:t>
            </a:r>
            <a:r>
              <a:rPr lang="en-GB" dirty="0" smtClean="0"/>
              <a:t> in 1999 </a:t>
            </a:r>
            <a:r>
              <a:rPr lang="en-GB" dirty="0"/>
              <a:t>which was a major step in creating the institute. The country had made much progress in this area but in the last year had </a:t>
            </a:r>
            <a:r>
              <a:rPr lang="en-GB" b="1" dirty="0"/>
              <a:t>a delay the disappearance of the National Institute for Women, so for its support in training and budget now no longer exists</a:t>
            </a:r>
          </a:p>
          <a:p>
            <a:endParaRPr lang="en-GB" dirty="0"/>
          </a:p>
        </p:txBody>
      </p:sp>
    </p:spTree>
    <p:extLst>
      <p:ext uri="{BB962C8B-B14F-4D97-AF65-F5344CB8AC3E}">
        <p14:creationId xmlns:p14="http://schemas.microsoft.com/office/powerpoint/2010/main" val="2263649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23</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3"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Income generation for agricultural uses</a:t>
            </a:r>
            <a:endParaRPr lang="en-US" altLang="en-US" sz="2800" dirty="0"/>
          </a:p>
        </p:txBody>
      </p:sp>
      <p:sp>
        <p:nvSpPr>
          <p:cNvPr id="8" name="Rectangle 7"/>
          <p:cNvSpPr/>
          <p:nvPr/>
        </p:nvSpPr>
        <p:spPr>
          <a:xfrm>
            <a:off x="467544" y="1256995"/>
            <a:ext cx="7704856" cy="3865289"/>
          </a:xfrm>
          <a:prstGeom prst="rect">
            <a:avLst/>
          </a:prstGeom>
        </p:spPr>
        <p:txBody>
          <a:bodyPr wrap="square">
            <a:spAutoFit/>
          </a:bodyPr>
          <a:lstStyle/>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THE PRESENCE OF WOMEN IN COOPERATIVES AND INDUSTRIES RELATED TO WATER</a:t>
            </a: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In </a:t>
            </a:r>
            <a:r>
              <a:rPr lang="en-GB" dirty="0">
                <a:latin typeface="Calibri" panose="020F0502020204030204" pitchFamily="34" charset="0"/>
                <a:ea typeface="Calibri" panose="020F0502020204030204" pitchFamily="34" charset="0"/>
                <a:cs typeface="Times New Roman" panose="02020603050405020304" pitchFamily="18" charset="0"/>
              </a:rPr>
              <a:t>the area of ​​the aquifer </a:t>
            </a:r>
            <a:r>
              <a:rPr lang="en-GB" dirty="0" err="1" smtClean="0">
                <a:latin typeface="Calibri" panose="020F0502020204030204" pitchFamily="34" charset="0"/>
                <a:ea typeface="Calibri" panose="020F0502020204030204" pitchFamily="34" charset="0"/>
                <a:cs typeface="Times New Roman" panose="02020603050405020304" pitchFamily="18" charset="0"/>
              </a:rPr>
              <a:t>Trifinio</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the presence or participation of women in cooperatives it has been made </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recent </a:t>
            </a:r>
            <a:r>
              <a:rPr lang="en-GB"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years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these </a:t>
            </a:r>
            <a:r>
              <a:rPr lang="en-GB" dirty="0">
                <a:latin typeface="Calibri" panose="020F0502020204030204" pitchFamily="34" charset="0"/>
                <a:ea typeface="Calibri" panose="020F0502020204030204" pitchFamily="34" charset="0"/>
                <a:cs typeface="Times New Roman" panose="02020603050405020304" pitchFamily="18" charset="0"/>
              </a:rPr>
              <a:t>institutions have opened coverage, specifically in cooperatives that are related to the cultivation of </a:t>
            </a:r>
            <a:r>
              <a:rPr lang="en-GB" dirty="0" smtClean="0">
                <a:latin typeface="Calibri" panose="020F0502020204030204" pitchFamily="34" charset="0"/>
                <a:ea typeface="Calibri" panose="020F0502020204030204" pitchFamily="34" charset="0"/>
                <a:cs typeface="Times New Roman" panose="02020603050405020304" pitchFamily="18" charset="0"/>
              </a:rPr>
              <a:t>coffee</a:t>
            </a:r>
          </a:p>
          <a:p>
            <a:pPr marL="285750" indent="-285750">
              <a:lnSpc>
                <a:spcPct val="107000"/>
              </a:lnSpc>
              <a:spcAft>
                <a:spcPts val="800"/>
              </a:spcAft>
              <a:buFontTx/>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questions </a:t>
            </a:r>
            <a:r>
              <a:rPr lang="en-GB" dirty="0">
                <a:latin typeface="Calibri" panose="020F0502020204030204" pitchFamily="34" charset="0"/>
                <a:ea typeface="Calibri" panose="020F0502020204030204" pitchFamily="34" charset="0"/>
                <a:cs typeface="Times New Roman" panose="02020603050405020304" pitchFamily="18" charset="0"/>
              </a:rPr>
              <a:t>inheritance </a:t>
            </a:r>
            <a:r>
              <a:rPr lang="en-GB" dirty="0" smtClean="0">
                <a:latin typeface="Calibri" panose="020F0502020204030204" pitchFamily="34" charset="0"/>
                <a:ea typeface="Calibri" panose="020F0502020204030204" pitchFamily="34" charset="0"/>
                <a:cs typeface="Times New Roman" panose="02020603050405020304" pitchFamily="18" charset="0"/>
              </a:rPr>
              <a:t>or </a:t>
            </a:r>
            <a:r>
              <a:rPr lang="en-GB" dirty="0">
                <a:latin typeface="Calibri" panose="020F0502020204030204" pitchFamily="34" charset="0"/>
                <a:ea typeface="Calibri" panose="020F0502020204030204" pitchFamily="34" charset="0"/>
                <a:cs typeface="Times New Roman" panose="02020603050405020304" pitchFamily="18" charset="0"/>
              </a:rPr>
              <a:t>lack of </a:t>
            </a:r>
            <a:r>
              <a:rPr lang="en-GB" dirty="0" smtClean="0">
                <a:latin typeface="Calibri" panose="020F0502020204030204" pitchFamily="34" charset="0"/>
                <a:ea typeface="Calibri" panose="020F0502020204030204" pitchFamily="34" charset="0"/>
                <a:cs typeface="Times New Roman" panose="02020603050405020304" pitchFamily="18" charset="0"/>
              </a:rPr>
              <a:t>presence  in </a:t>
            </a:r>
            <a:r>
              <a:rPr lang="en-GB" dirty="0">
                <a:latin typeface="Calibri" panose="020F0502020204030204" pitchFamily="34" charset="0"/>
                <a:ea typeface="Calibri" panose="020F0502020204030204" pitchFamily="34" charset="0"/>
                <a:cs typeface="Times New Roman" panose="02020603050405020304" pitchFamily="18" charset="0"/>
              </a:rPr>
              <a:t>the </a:t>
            </a:r>
            <a:r>
              <a:rPr lang="en-GB" dirty="0" smtClean="0">
                <a:latin typeface="Calibri" panose="020F0502020204030204" pitchFamily="34" charset="0"/>
                <a:ea typeface="Calibri" panose="020F0502020204030204" pitchFamily="34" charset="0"/>
                <a:cs typeface="Times New Roman" panose="02020603050405020304" pitchFamily="18" charset="0"/>
              </a:rPr>
              <a:t>house were limiting the process in the past</a:t>
            </a:r>
          </a:p>
          <a:p>
            <a:pPr marL="285750" indent="-285750">
              <a:lnSpc>
                <a:spcPct val="107000"/>
              </a:lnSpc>
              <a:spcAft>
                <a:spcPts val="800"/>
              </a:spcAft>
              <a:buFontTx/>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women </a:t>
            </a:r>
            <a:r>
              <a:rPr lang="en-GB" dirty="0">
                <a:latin typeface="Calibri" panose="020F0502020204030204" pitchFamily="34" charset="0"/>
                <a:ea typeface="Calibri" panose="020F0502020204030204" pitchFamily="34" charset="0"/>
                <a:cs typeface="Times New Roman" panose="02020603050405020304" pitchFamily="18" charset="0"/>
              </a:rPr>
              <a:t>have assumed this responsibility in terms of coffee production and the livelihood of </a:t>
            </a:r>
            <a:r>
              <a:rPr lang="en-GB" dirty="0" smtClean="0">
                <a:latin typeface="Calibri" panose="020F0502020204030204" pitchFamily="34" charset="0"/>
                <a:ea typeface="Calibri" panose="020F0502020204030204" pitchFamily="34" charset="0"/>
                <a:cs typeface="Times New Roman" panose="02020603050405020304" pitchFamily="18" charset="0"/>
              </a:rPr>
              <a:t>their family</a:t>
            </a:r>
          </a:p>
          <a:p>
            <a:pPr marL="285750" indent="-285750">
              <a:lnSpc>
                <a:spcPct val="107000"/>
              </a:lnSpc>
              <a:spcAft>
                <a:spcPts val="800"/>
              </a:spcAft>
              <a:buFontTx/>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They take </a:t>
            </a:r>
            <a:r>
              <a:rPr lang="en-GB" dirty="0">
                <a:latin typeface="Calibri" panose="020F0502020204030204" pitchFamily="34" charset="0"/>
                <a:ea typeface="Calibri" panose="020F0502020204030204" pitchFamily="34" charset="0"/>
                <a:cs typeface="Times New Roman" panose="02020603050405020304" pitchFamily="18" charset="0"/>
              </a:rPr>
              <a:t>part both as a </a:t>
            </a:r>
            <a:r>
              <a:rPr lang="en-GB" dirty="0" smtClean="0">
                <a:latin typeface="Calibri" panose="020F0502020204030204" pitchFamily="34" charset="0"/>
                <a:ea typeface="Calibri" panose="020F0502020204030204" pitchFamily="34" charset="0"/>
                <a:cs typeface="Times New Roman" panose="02020603050405020304" pitchFamily="18" charset="0"/>
              </a:rPr>
              <a:t>partner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or director’s </a:t>
            </a:r>
            <a:r>
              <a:rPr lang="en-GB" dirty="0">
                <a:latin typeface="Calibri" panose="020F0502020204030204" pitchFamily="34" charset="0"/>
                <a:ea typeface="Calibri" panose="020F0502020204030204" pitchFamily="34" charset="0"/>
                <a:cs typeface="Times New Roman" panose="02020603050405020304" pitchFamily="18" charset="0"/>
              </a:rPr>
              <a:t>positions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865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88" y="188640"/>
            <a:ext cx="8280920" cy="1143000"/>
          </a:xfrm>
        </p:spPr>
        <p:txBody>
          <a:bodyPr>
            <a:normAutofit fontScale="90000"/>
          </a:bodyPr>
          <a:lstStyle/>
          <a:p>
            <a:r>
              <a:rPr lang="en-GB" dirty="0">
                <a:latin typeface="Calibri" panose="020F0502020204030204" pitchFamily="34" charset="0"/>
                <a:ea typeface="Calibri" panose="020F0502020204030204" pitchFamily="34" charset="0"/>
                <a:cs typeface="Times New Roman" panose="02020603050405020304" pitchFamily="18" charset="0"/>
              </a:rPr>
              <a:t>PERCEPTIONS OF M / F ON THE ADEQUACY OF THE </a:t>
            </a:r>
            <a:r>
              <a:rPr lang="en-GB" dirty="0" smtClean="0">
                <a:latin typeface="Calibri" panose="020F0502020204030204" pitchFamily="34" charset="0"/>
                <a:ea typeface="Calibri" panose="020F0502020204030204" pitchFamily="34" charset="0"/>
                <a:cs typeface="Times New Roman" panose="02020603050405020304" pitchFamily="18" charset="0"/>
              </a:rPr>
              <a:t>CU</a:t>
            </a:r>
            <a:r>
              <a:rPr lang="en-GB" dirty="0">
                <a:latin typeface="Calibri" panose="020F0502020204030204" pitchFamily="34" charset="0"/>
                <a:ea typeface="Calibri" panose="020F0502020204030204" pitchFamily="34" charset="0"/>
                <a:cs typeface="Times New Roman" panose="02020603050405020304" pitchFamily="18" charset="0"/>
              </a:rPr>
              <a:t>PERCEPTIONS OF M / F ON THE ADEQUACY OF THE CURRENT SUPPLY / WATER AVAILABILITY IN QUALITY AND QUANTITY</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smtClean="0">
                <a:latin typeface="Calibri" panose="020F0502020204030204" pitchFamily="34" charset="0"/>
                <a:ea typeface="Calibri" panose="020F0502020204030204" pitchFamily="34" charset="0"/>
                <a:cs typeface="Times New Roman" panose="02020603050405020304" pitchFamily="18" charset="0"/>
              </a:rPr>
              <a:t>RRENT </a:t>
            </a:r>
            <a:r>
              <a:rPr lang="en-GB" dirty="0">
                <a:latin typeface="Calibri" panose="020F0502020204030204" pitchFamily="34" charset="0"/>
                <a:ea typeface="Calibri" panose="020F0502020204030204" pitchFamily="34" charset="0"/>
                <a:cs typeface="Times New Roman" panose="02020603050405020304" pitchFamily="18" charset="0"/>
              </a:rPr>
              <a:t>SUPPLY / WATER AVAILABILITY IN QUALITY AND QUANTITY</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Rectangle 2"/>
          <p:cNvSpPr/>
          <p:nvPr/>
        </p:nvSpPr>
        <p:spPr>
          <a:xfrm>
            <a:off x="323528" y="1556792"/>
            <a:ext cx="8280920" cy="4942635"/>
          </a:xfrm>
          <a:prstGeom prst="rect">
            <a:avLst/>
          </a:prstGeom>
        </p:spPr>
        <p:txBody>
          <a:bodyPr wrap="square">
            <a:spAutoFit/>
          </a:bodyPr>
          <a:lstStyle/>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PERCEPTIONS OF M / F ON THE ADEQUACY OF THE CURRENT SUPPLY / WATER AVAILABILITY IN QUALITY AND QUANTITY</a:t>
            </a:r>
          </a:p>
          <a:p>
            <a:r>
              <a:rPr lang="en-GB" dirty="0" smtClean="0">
                <a:latin typeface="Calibri" panose="020F0502020204030204" pitchFamily="34" charset="0"/>
                <a:ea typeface="Calibri" panose="020F0502020204030204" pitchFamily="34" charset="0"/>
                <a:cs typeface="Times New Roman" panose="02020603050405020304" pitchFamily="18" charset="0"/>
              </a:rPr>
              <a:t>Both </a:t>
            </a:r>
            <a:r>
              <a:rPr lang="en-GB" dirty="0">
                <a:latin typeface="Calibri" panose="020F0502020204030204" pitchFamily="34" charset="0"/>
                <a:ea typeface="Calibri" panose="020F0502020204030204" pitchFamily="34" charset="0"/>
                <a:cs typeface="Times New Roman" panose="02020603050405020304" pitchFamily="18" charset="0"/>
              </a:rPr>
              <a:t>men and women who were interviewed </a:t>
            </a:r>
            <a:r>
              <a:rPr lang="en-GB" b="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agreed on the perception</a:t>
            </a:r>
            <a:r>
              <a:rPr lang="en-GB" dirty="0">
                <a:latin typeface="Calibri" panose="020F0502020204030204" pitchFamily="34" charset="0"/>
                <a:ea typeface="Calibri" panose="020F0502020204030204" pitchFamily="34" charset="0"/>
                <a:cs typeface="Times New Roman" panose="02020603050405020304" pitchFamily="18" charset="0"/>
              </a:rPr>
              <a:t> on the current water supply in terms of </a:t>
            </a:r>
            <a:r>
              <a:rPr lang="en-GB" dirty="0" smtClean="0">
                <a:latin typeface="Calibri" panose="020F0502020204030204" pitchFamily="34" charset="0"/>
                <a:ea typeface="Calibri" panose="020F0502020204030204" pitchFamily="34" charset="0"/>
                <a:cs typeface="Times New Roman" panose="02020603050405020304" pitchFamily="18" charset="0"/>
              </a:rPr>
              <a:t>quantity and quality</a:t>
            </a:r>
          </a:p>
          <a:p>
            <a:endParaRPr lang="en-GB" dirty="0">
              <a:latin typeface="Calibri" panose="020F0502020204030204" pitchFamily="34" charset="0"/>
              <a:cs typeface="Times New Roman" panose="02020603050405020304" pitchFamily="18" charset="0"/>
            </a:endParaRPr>
          </a:p>
          <a:p>
            <a:r>
              <a:rPr lang="en-GB" dirty="0" smtClean="0"/>
              <a:t>PERCEPTIONS M / F GENDER EQUALITY IN HOUSEHOLD DECISIONS WASH</a:t>
            </a:r>
          </a:p>
          <a:p>
            <a:endParaRPr lang="en-GB" dirty="0" smtClean="0"/>
          </a:p>
          <a:p>
            <a:r>
              <a:rPr lang="en-GB" dirty="0" smtClean="0"/>
              <a:t>In </a:t>
            </a:r>
            <a:r>
              <a:rPr lang="en-GB" dirty="0"/>
              <a:t>the </a:t>
            </a:r>
            <a:r>
              <a:rPr lang="en-GB" dirty="0" err="1"/>
              <a:t>Trifinio</a:t>
            </a:r>
            <a:r>
              <a:rPr lang="en-GB" dirty="0"/>
              <a:t> Aquifer area especially </a:t>
            </a:r>
            <a:endParaRPr lang="en-GB" dirty="0" smtClean="0"/>
          </a:p>
          <a:p>
            <a:r>
              <a:rPr lang="en-GB" b="1" dirty="0" smtClean="0"/>
              <a:t>--in </a:t>
            </a:r>
            <a:r>
              <a:rPr lang="en-GB" b="1" dirty="0"/>
              <a:t>rural communities</a:t>
            </a:r>
            <a:r>
              <a:rPr lang="en-GB" dirty="0"/>
              <a:t>, the perception is that decisions about safe use of water, sanitation and hygiene activities </a:t>
            </a:r>
            <a:r>
              <a:rPr lang="en-GB" dirty="0" smtClean="0"/>
              <a:t> </a:t>
            </a:r>
            <a:r>
              <a:rPr lang="en-GB" b="1" dirty="0" smtClean="0">
                <a:solidFill>
                  <a:schemeClr val="tx2">
                    <a:lumMod val="60000"/>
                    <a:lumOff val="40000"/>
                  </a:schemeClr>
                </a:solidFill>
              </a:rPr>
              <a:t>are taken by women</a:t>
            </a:r>
            <a:r>
              <a:rPr lang="en-GB" dirty="0"/>
              <a:t>, and </a:t>
            </a:r>
            <a:r>
              <a:rPr lang="en-GB" dirty="0" smtClean="0"/>
              <a:t>women are responsible </a:t>
            </a:r>
            <a:r>
              <a:rPr lang="en-GB" dirty="0"/>
              <a:t>for ensuring </a:t>
            </a:r>
            <a:r>
              <a:rPr lang="en-GB" dirty="0" smtClean="0"/>
              <a:t>housecleaning.</a:t>
            </a:r>
          </a:p>
          <a:p>
            <a:r>
              <a:rPr lang="en-GB" dirty="0" smtClean="0"/>
              <a:t>Men are not involved,  </a:t>
            </a:r>
            <a:r>
              <a:rPr lang="en-GB" dirty="0"/>
              <a:t>their activities are outdoors a lot and the little time that is at home is dedicated to other tasks. </a:t>
            </a:r>
            <a:endParaRPr lang="en-GB" dirty="0" smtClean="0"/>
          </a:p>
          <a:p>
            <a:r>
              <a:rPr lang="en-GB" dirty="0" smtClean="0"/>
              <a:t>--</a:t>
            </a:r>
            <a:r>
              <a:rPr lang="en-GB" b="1" dirty="0" smtClean="0"/>
              <a:t>in </a:t>
            </a:r>
            <a:r>
              <a:rPr lang="en-GB" b="1" dirty="0"/>
              <a:t>urban areas </a:t>
            </a:r>
            <a:r>
              <a:rPr lang="en-GB" dirty="0"/>
              <a:t>the perception has changed in such a way that man has begun to be involved in decisions on this issue and </a:t>
            </a:r>
            <a:r>
              <a:rPr lang="en-GB" dirty="0" smtClean="0"/>
              <a:t>now</a:t>
            </a:r>
            <a:r>
              <a:rPr lang="en-GB" dirty="0"/>
              <a:t> </a:t>
            </a:r>
            <a:r>
              <a:rPr lang="en-GB" dirty="0" smtClean="0"/>
              <a:t>both women and men  </a:t>
            </a:r>
            <a:r>
              <a:rPr lang="en-GB" dirty="0"/>
              <a:t>provide safe water to keep the home and household hygiene and sanitation.</a:t>
            </a:r>
          </a:p>
          <a:p>
            <a:endParaRPr lang="en-GB" dirty="0"/>
          </a:p>
        </p:txBody>
      </p:sp>
      <p:sp>
        <p:nvSpPr>
          <p:cNvPr id="4" name="AutoShape 11"/>
          <p:cNvSpPr>
            <a:spLocks/>
          </p:cNvSpPr>
          <p:nvPr/>
        </p:nvSpPr>
        <p:spPr bwMode="auto">
          <a:xfrm>
            <a:off x="611560" y="293476"/>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Safe </a:t>
            </a:r>
            <a:r>
              <a:rPr lang="en-US" altLang="en-US" sz="2800" dirty="0">
                <a:solidFill>
                  <a:srgbClr val="3B7A6A"/>
                </a:solidFill>
                <a:latin typeface="Trebuchet MS" pitchFamily="34" charset="0"/>
                <a:sym typeface="Trebuchet MS" pitchFamily="34" charset="0"/>
              </a:rPr>
              <a:t>drinking water, sanitation and </a:t>
            </a:r>
            <a:r>
              <a:rPr lang="en-US" altLang="en-US" sz="2800" dirty="0" smtClean="0">
                <a:solidFill>
                  <a:srgbClr val="3B7A6A"/>
                </a:solidFill>
                <a:latin typeface="Trebuchet MS" pitchFamily="34" charset="0"/>
                <a:sym typeface="Trebuchet MS" pitchFamily="34" charset="0"/>
              </a:rPr>
              <a:t>hygiene</a:t>
            </a:r>
            <a:endParaRPr lang="en-US" altLang="en-US" sz="2800" dirty="0"/>
          </a:p>
        </p:txBody>
      </p:sp>
      <p:sp>
        <p:nvSpPr>
          <p:cNvPr id="5" name="Line 13"/>
          <p:cNvSpPr>
            <a:spLocks noChangeShapeType="1"/>
          </p:cNvSpPr>
          <p:nvPr/>
        </p:nvSpPr>
        <p:spPr bwMode="auto">
          <a:xfrm flipV="1">
            <a:off x="971600" y="676064"/>
            <a:ext cx="6673850" cy="0"/>
          </a:xfrm>
          <a:prstGeom prst="line">
            <a:avLst/>
          </a:prstGeom>
          <a:noFill/>
          <a:ln w="25400">
            <a:solidFill>
              <a:srgbClr val="366CA6"/>
            </a:solidFill>
            <a:round/>
            <a:headEnd/>
            <a:tailEnd/>
          </a:ln>
        </p:spPr>
        <p:txBody>
          <a:bodyPr lIns="0" tIns="0" rIns="0" bIns="0" anchor="ctr"/>
          <a:lstStyle/>
          <a:p>
            <a:endParaRPr lang="en-GB"/>
          </a:p>
        </p:txBody>
      </p:sp>
    </p:spTree>
    <p:extLst>
      <p:ext uri="{BB962C8B-B14F-4D97-AF65-F5344CB8AC3E}">
        <p14:creationId xmlns:p14="http://schemas.microsoft.com/office/powerpoint/2010/main" val="3911092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25</a:t>
            </a:fld>
            <a:endParaRPr lang="en-US" altLang="en-US" sz="1400" b="1" dirty="0">
              <a:solidFill>
                <a:srgbClr val="376092"/>
              </a:solidFill>
            </a:endParaRPr>
          </a:p>
        </p:txBody>
      </p:sp>
      <p:sp>
        <p:nvSpPr>
          <p:cNvPr id="12" name="Content Placeholder 2"/>
          <p:cNvSpPr>
            <a:spLocks noGrp="1"/>
          </p:cNvSpPr>
          <p:nvPr>
            <p:ph idx="1"/>
          </p:nvPr>
        </p:nvSpPr>
        <p:spPr>
          <a:xfrm>
            <a:off x="310778" y="2772569"/>
            <a:ext cx="8458200" cy="990600"/>
          </a:xfrm>
        </p:spPr>
        <p:txBody>
          <a:bodyPr>
            <a:noAutofit/>
          </a:bodyPr>
          <a:lstStyle/>
          <a:p>
            <a:pPr algn="ctr">
              <a:buNone/>
            </a:pPr>
            <a:r>
              <a:rPr lang="en-US" sz="4000" b="1" dirty="0" smtClean="0">
                <a:latin typeface="Trebuchet MS"/>
                <a:cs typeface="Trebuchet MS"/>
              </a:rPr>
              <a:t>Preliminary results</a:t>
            </a:r>
          </a:p>
          <a:p>
            <a:pPr algn="ctr">
              <a:buNone/>
            </a:pPr>
            <a:r>
              <a:rPr lang="en-US" sz="2000" b="1" dirty="0" smtClean="0">
                <a:latin typeface="Trebuchet MS"/>
                <a:cs typeface="Trebuchet MS"/>
              </a:rPr>
              <a:t>PRETASHKENT AQUIFER </a:t>
            </a:r>
            <a:br>
              <a:rPr lang="en-US" sz="2000" b="1" dirty="0" smtClean="0">
                <a:latin typeface="Trebuchet MS"/>
                <a:cs typeface="Trebuchet MS"/>
              </a:rPr>
            </a:br>
            <a:r>
              <a:rPr lang="en-US" sz="2000" dirty="0"/>
              <a:t>(</a:t>
            </a:r>
            <a:r>
              <a:rPr lang="en-US" sz="2000" dirty="0" smtClean="0"/>
              <a:t> </a:t>
            </a:r>
            <a:r>
              <a:rPr lang="en-US" sz="2000" dirty="0"/>
              <a:t>Kazakhstan </a:t>
            </a:r>
            <a:r>
              <a:rPr lang="en-US" sz="2000" dirty="0" smtClean="0"/>
              <a:t>Segment) </a:t>
            </a:r>
            <a:endParaRPr lang="en-US" sz="2000" b="1" dirty="0" smtClean="0">
              <a:latin typeface="Trebuchet MS"/>
              <a:cs typeface="Trebuchet MS"/>
            </a:endParaRPr>
          </a:p>
        </p:txBody>
      </p:sp>
      <p:pic>
        <p:nvPicPr>
          <p:cNvPr id="11" name="Picture 11" descr="120.png"/>
          <p:cNvPicPr>
            <a:picLocks noChangeAspect="1"/>
          </p:cNvPicPr>
          <p:nvPr/>
        </p:nvPicPr>
        <p:blipFill>
          <a:blip r:embed="rId4" cstate="print"/>
          <a:srcRect b="17345"/>
          <a:stretch>
            <a:fillRect/>
          </a:stretch>
        </p:blipFill>
        <p:spPr bwMode="auto">
          <a:xfrm>
            <a:off x="152400" y="152400"/>
            <a:ext cx="2057400" cy="995969"/>
          </a:xfrm>
          <a:prstGeom prst="rect">
            <a:avLst/>
          </a:prstGeom>
          <a:noFill/>
          <a:ln w="12700">
            <a:noFill/>
            <a:miter lim="0"/>
            <a:headEnd/>
            <a:tailEnd/>
          </a:ln>
        </p:spPr>
      </p:pic>
      <p:pic>
        <p:nvPicPr>
          <p:cNvPr id="13" name="Picture 1" descr="Logo WWAP vert BI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0176" y="152400"/>
            <a:ext cx="1630761" cy="1066800"/>
          </a:xfrm>
          <a:prstGeom prst="rect">
            <a:avLst/>
          </a:prstGeom>
        </p:spPr>
      </p:pic>
    </p:spTree>
    <p:extLst>
      <p:ext uri="{BB962C8B-B14F-4D97-AF65-F5344CB8AC3E}">
        <p14:creationId xmlns:p14="http://schemas.microsoft.com/office/powerpoint/2010/main" val="3121963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Decision </a:t>
            </a:r>
            <a:r>
              <a:rPr lang="en-US" altLang="en-US" sz="2800" dirty="0">
                <a:solidFill>
                  <a:srgbClr val="3B7A6A"/>
                </a:solidFill>
                <a:latin typeface="Trebuchet MS" pitchFamily="34" charset="0"/>
                <a:sym typeface="Trebuchet MS" pitchFamily="34" charset="0"/>
              </a:rPr>
              <a:t>making and knowledge production</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26</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3" name="Rectangle 12"/>
          <p:cNvSpPr/>
          <p:nvPr/>
        </p:nvSpPr>
        <p:spPr>
          <a:xfrm>
            <a:off x="1115637" y="2554943"/>
            <a:ext cx="7275017" cy="3565079"/>
          </a:xfrm>
          <a:prstGeom prst="rect">
            <a:avLst/>
          </a:prstGeom>
        </p:spPr>
        <p:txBody>
          <a:bodyPr wrap="square">
            <a:spAutoFit/>
          </a:bodyPr>
          <a:lstStyle/>
          <a:p>
            <a:pPr>
              <a:lnSpc>
                <a:spcPct val="115000"/>
              </a:lnSpc>
              <a:spcAft>
                <a:spcPts val="1000"/>
              </a:spcAft>
            </a:pPr>
            <a:r>
              <a:rPr lang="en-US" dirty="0">
                <a:solidFill>
                  <a:schemeClr val="tx2">
                    <a:lumMod val="60000"/>
                    <a:lumOff val="40000"/>
                  </a:schemeClr>
                </a:solidFill>
              </a:rPr>
              <a:t>In general, women </a:t>
            </a:r>
          </a:p>
          <a:p>
            <a:pPr>
              <a:lnSpc>
                <a:spcPct val="115000"/>
              </a:lnSpc>
              <a:spcAft>
                <a:spcPts val="1000"/>
              </a:spcAft>
            </a:pPr>
            <a:r>
              <a:rPr lang="en-US" dirty="0">
                <a:solidFill>
                  <a:schemeClr val="tx2">
                    <a:lumMod val="60000"/>
                    <a:lumOff val="40000"/>
                  </a:schemeClr>
                </a:solidFill>
              </a:rPr>
              <a:t>-</a:t>
            </a:r>
            <a:r>
              <a:rPr lang="en-US" b="1" dirty="0">
                <a:solidFill>
                  <a:schemeClr val="tx2">
                    <a:lumMod val="60000"/>
                    <a:lumOff val="40000"/>
                  </a:schemeClr>
                </a:solidFill>
              </a:rPr>
              <a:t>do not participate in the management of Association of Farmers </a:t>
            </a:r>
          </a:p>
          <a:p>
            <a:pPr>
              <a:lnSpc>
                <a:spcPct val="115000"/>
              </a:lnSpc>
              <a:spcAft>
                <a:spcPts val="1000"/>
              </a:spcAft>
            </a:pPr>
            <a:r>
              <a:rPr lang="en-US" b="1" dirty="0">
                <a:solidFill>
                  <a:schemeClr val="tx2">
                    <a:lumMod val="60000"/>
                    <a:lumOff val="40000"/>
                  </a:schemeClr>
                </a:solidFill>
              </a:rPr>
              <a:t>-do not participate  to  Water Consumer </a:t>
            </a:r>
            <a:r>
              <a:rPr lang="en-US" b="1" dirty="0" smtClean="0">
                <a:solidFill>
                  <a:schemeClr val="tx2">
                    <a:lumMod val="60000"/>
                    <a:lumOff val="40000"/>
                  </a:schemeClr>
                </a:solidFill>
              </a:rPr>
              <a:t>Associations</a:t>
            </a:r>
          </a:p>
          <a:p>
            <a:pPr>
              <a:lnSpc>
                <a:spcPct val="115000"/>
              </a:lnSpc>
              <a:spcAft>
                <a:spcPts val="1000"/>
              </a:spcAft>
            </a:pPr>
            <a:r>
              <a:rPr lang="en-US" dirty="0" smtClean="0">
                <a:solidFill>
                  <a:schemeClr val="tx2">
                    <a:lumMod val="60000"/>
                    <a:lumOff val="40000"/>
                  </a:schemeClr>
                </a:solidFill>
              </a:rPr>
              <a:t>Regarding decision </a:t>
            </a:r>
            <a:r>
              <a:rPr lang="en-US" dirty="0">
                <a:solidFill>
                  <a:schemeClr val="tx2">
                    <a:lumMod val="60000"/>
                    <a:lumOff val="40000"/>
                  </a:schemeClr>
                </a:solidFill>
              </a:rPr>
              <a:t>making according to the survey data, all the important questions including water safety and water supply are solved by men (90%). But women are taking care of water quality (90%) as </a:t>
            </a:r>
            <a:r>
              <a:rPr lang="en-US" dirty="0" smtClean="0">
                <a:solidFill>
                  <a:schemeClr val="tx2">
                    <a:lumMod val="60000"/>
                    <a:lumOff val="40000"/>
                  </a:schemeClr>
                </a:solidFill>
              </a:rPr>
              <a:t>long </a:t>
            </a:r>
            <a:r>
              <a:rPr lang="en-US" dirty="0">
                <a:solidFill>
                  <a:schemeClr val="tx2">
                    <a:lumMod val="60000"/>
                    <a:lumOff val="40000"/>
                  </a:schemeClr>
                </a:solidFill>
              </a:rPr>
              <a:t>as they are involved in household’s activity</a:t>
            </a:r>
            <a:r>
              <a:rPr lang="en-US" dirty="0"/>
              <a:t>.</a:t>
            </a:r>
            <a:endParaRPr lang="en-US" b="1" dirty="0"/>
          </a:p>
          <a:p>
            <a:pPr>
              <a:lnSpc>
                <a:spcPct val="115000"/>
              </a:lnSpc>
              <a:spcAft>
                <a:spcPts val="1000"/>
              </a:spcAft>
            </a:pPr>
            <a:endParaRPr lang="en-US" b="1" dirty="0"/>
          </a:p>
          <a:p>
            <a:pPr>
              <a:lnSpc>
                <a:spcPct val="115000"/>
              </a:lnSpc>
              <a:spcAft>
                <a:spcPts val="1000"/>
              </a:spcAft>
            </a:pPr>
            <a:endParaRPr lang="en-GB"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066373" y="1244383"/>
            <a:ext cx="4572000" cy="646331"/>
          </a:xfrm>
          <a:prstGeom prst="rect">
            <a:avLst/>
          </a:prstGeom>
        </p:spPr>
        <p:txBody>
          <a:bodyPr>
            <a:spAutoFit/>
          </a:bodyPr>
          <a:lstStyle/>
          <a:p>
            <a:r>
              <a:rPr lang="en-GB" dirty="0">
                <a:solidFill>
                  <a:schemeClr val="tx2">
                    <a:lumMod val="60000"/>
                    <a:lumOff val="40000"/>
                  </a:schemeClr>
                </a:solidFill>
              </a:rPr>
              <a:t>What are the roles of men and women in the management and decision-making? </a:t>
            </a:r>
          </a:p>
        </p:txBody>
      </p:sp>
    </p:spTree>
    <p:extLst>
      <p:ext uri="{BB962C8B-B14F-4D97-AF65-F5344CB8AC3E}">
        <p14:creationId xmlns:p14="http://schemas.microsoft.com/office/powerpoint/2010/main" val="540866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27869" y="836613"/>
            <a:ext cx="820891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for International level in water resources management, according to the data of Joint Commissions for protection and use of Transboundary Rivers, there are </a:t>
            </a:r>
            <a:r>
              <a:rPr kumimoji="0" lang="en-US" altLang="en-US" sz="2000" b="1"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also women who are participating</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their works</a:t>
            </a:r>
            <a:endParaRPr kumimoji="0" lang="en-GB" altLang="en-US" sz="2000" b="0" i="0" u="none" strike="noStrike" cap="none" normalizeH="0" baseline="0" dirty="0" smtClean="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the course of negotiations of joint commissions for use and protection of transboundary rivers and at the stage of making decisions the opinions of women in accordance with their positions are taken into account equally with the opinions of men. </a:t>
            </a:r>
            <a:r>
              <a:rPr lang="en-US" altLang="en-US" b="1" dirty="0">
                <a:solidFill>
                  <a:schemeClr val="accent1">
                    <a:lumMod val="75000"/>
                  </a:schemeClr>
                </a:solidFill>
              </a:rPr>
              <a:t>Therefore, contribution of women and men in the processes of making decisions could be announced as equal</a:t>
            </a:r>
            <a:r>
              <a:rPr lang="en-US" altLang="en-US" b="1" dirty="0" smtClean="0">
                <a:solidFill>
                  <a:schemeClr val="accent1">
                    <a:lumMod val="75000"/>
                  </a:schemeClr>
                </a:solidFill>
              </a:rPr>
              <a:t>.</a:t>
            </a:r>
          </a:p>
          <a:p>
            <a:pPr marR="0" lvl="0" indent="0" algn="just" defTabSz="914400" rtl="0" eaLnBrk="0" fontAlgn="base" latinLnBrk="0" hangingPunct="0">
              <a:lnSpc>
                <a:spcPct val="100000"/>
              </a:lnSpc>
              <a:spcBef>
                <a:spcPct val="0"/>
              </a:spcBef>
              <a:spcAft>
                <a:spcPct val="0"/>
              </a:spcAft>
              <a:buClrTx/>
              <a:buSzTx/>
              <a:buFontTx/>
              <a:buNone/>
              <a:tabLst/>
            </a:pPr>
            <a:endParaRPr lang="en-US" altLang="en-US" b="1" dirty="0">
              <a:solidFill>
                <a:schemeClr val="accent1">
                  <a:lumMod val="75000"/>
                </a:schemeClr>
              </a:solidFill>
            </a:endParaRPr>
          </a:p>
          <a:p>
            <a:pPr lvl="0" indent="0" algn="just"/>
            <a:r>
              <a:rPr lang="en-US" b="1" dirty="0">
                <a:solidFill>
                  <a:schemeClr val="accent1">
                    <a:lumMod val="75000"/>
                  </a:schemeClr>
                </a:solidFill>
              </a:rPr>
              <a:t>G</a:t>
            </a:r>
            <a:r>
              <a:rPr lang="en-US" b="1" dirty="0" smtClean="0">
                <a:solidFill>
                  <a:schemeClr val="accent1">
                    <a:lumMod val="75000"/>
                  </a:schemeClr>
                </a:solidFill>
              </a:rPr>
              <a:t>ender </a:t>
            </a:r>
            <a:r>
              <a:rPr lang="en-US" b="1" dirty="0">
                <a:solidFill>
                  <a:schemeClr val="accent1">
                    <a:lumMod val="75000"/>
                  </a:schemeClr>
                </a:solidFill>
              </a:rPr>
              <a:t>goals </a:t>
            </a:r>
            <a:r>
              <a:rPr lang="en-US" dirty="0"/>
              <a:t>and obligations in transboundary agreements and measurements </a:t>
            </a:r>
            <a:r>
              <a:rPr lang="en-US" b="1" dirty="0">
                <a:solidFill>
                  <a:schemeClr val="accent1">
                    <a:lumMod val="75000"/>
                  </a:schemeClr>
                </a:solidFill>
              </a:rPr>
              <a:t>are not considered. </a:t>
            </a:r>
            <a:endParaRPr lang="en-US" b="1" dirty="0" smtClean="0">
              <a:solidFill>
                <a:schemeClr val="accent1">
                  <a:lumMod val="75000"/>
                </a:schemeClr>
              </a:solidFill>
            </a:endParaRPr>
          </a:p>
          <a:p>
            <a:pPr lvl="0" indent="0" algn="just"/>
            <a:endParaRPr lang="en-US" b="1" dirty="0">
              <a:solidFill>
                <a:schemeClr val="accent1">
                  <a:lumMod val="75000"/>
                </a:schemeClr>
              </a:solidFill>
            </a:endParaRPr>
          </a:p>
          <a:p>
            <a:pPr lvl="0" indent="0" algn="just"/>
            <a:r>
              <a:rPr lang="en-US" dirty="0" smtClean="0"/>
              <a:t>That </a:t>
            </a:r>
            <a:r>
              <a:rPr lang="en-US" dirty="0"/>
              <a:t>is why gender-sensitive indicators are not determined and not estimated. Correspondingly </a:t>
            </a:r>
            <a:r>
              <a:rPr lang="en-US" b="1" dirty="0">
                <a:solidFill>
                  <a:schemeClr val="accent1">
                    <a:lumMod val="75000"/>
                  </a:schemeClr>
                </a:solidFill>
              </a:rPr>
              <a:t>transboundary agreements and measurements are not including analysis of gender results</a:t>
            </a:r>
            <a:endParaRPr lang="en-US" altLang="en-US" b="1" dirty="0">
              <a:solidFill>
                <a:schemeClr val="accent1">
                  <a:lumMod val="75000"/>
                </a:schemeClr>
              </a:solidFill>
            </a:endParaRPr>
          </a:p>
        </p:txBody>
      </p:sp>
      <p:sp>
        <p:nvSpPr>
          <p:cNvPr id="5"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Decision </a:t>
            </a:r>
            <a:r>
              <a:rPr lang="en-US" altLang="en-US" sz="2800" dirty="0">
                <a:solidFill>
                  <a:srgbClr val="3B7A6A"/>
                </a:solidFill>
                <a:latin typeface="Trebuchet MS" pitchFamily="34" charset="0"/>
                <a:sym typeface="Trebuchet MS" pitchFamily="34" charset="0"/>
              </a:rPr>
              <a:t>making </a:t>
            </a:r>
            <a:r>
              <a:rPr lang="en-US" altLang="en-US" sz="2800" dirty="0" smtClean="0">
                <a:solidFill>
                  <a:srgbClr val="3B7A6A"/>
                </a:solidFill>
                <a:latin typeface="Trebuchet MS" pitchFamily="34" charset="0"/>
                <a:sym typeface="Trebuchet MS" pitchFamily="34" charset="0"/>
              </a:rPr>
              <a:t>in transboundary institutions</a:t>
            </a:r>
            <a:endParaRPr lang="en-US" altLang="en-US" sz="2800" dirty="0"/>
          </a:p>
        </p:txBody>
      </p:sp>
      <p:sp>
        <p:nvSpPr>
          <p:cNvPr id="6"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Tree>
    <p:extLst>
      <p:ext uri="{BB962C8B-B14F-4D97-AF65-F5344CB8AC3E}">
        <p14:creationId xmlns:p14="http://schemas.microsoft.com/office/powerpoint/2010/main" val="3172715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Decision </a:t>
            </a:r>
            <a:r>
              <a:rPr lang="en-US" altLang="en-US" sz="2800" dirty="0">
                <a:solidFill>
                  <a:srgbClr val="3B7A6A"/>
                </a:solidFill>
                <a:latin typeface="Trebuchet MS" pitchFamily="34" charset="0"/>
                <a:sym typeface="Trebuchet MS" pitchFamily="34" charset="0"/>
              </a:rPr>
              <a:t>making </a:t>
            </a:r>
            <a:r>
              <a:rPr lang="en-US" altLang="en-US" sz="2800" dirty="0" smtClean="0">
                <a:solidFill>
                  <a:srgbClr val="3B7A6A"/>
                </a:solidFill>
                <a:latin typeface="Trebuchet MS" pitchFamily="34" charset="0"/>
                <a:sym typeface="Trebuchet MS" pitchFamily="34" charset="0"/>
              </a:rPr>
              <a:t>in transboundary context</a:t>
            </a:r>
            <a:endParaRPr lang="en-US" altLang="en-US" sz="2800" dirty="0"/>
          </a:p>
        </p:txBody>
      </p:sp>
      <p:sp>
        <p:nvSpPr>
          <p:cNvPr id="3"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04540782"/>
              </p:ext>
            </p:extLst>
          </p:nvPr>
        </p:nvGraphicFramePr>
        <p:xfrm>
          <a:off x="1547664" y="1772815"/>
          <a:ext cx="5290715" cy="3621001"/>
        </p:xfrm>
        <a:graphic>
          <a:graphicData uri="http://schemas.openxmlformats.org/drawingml/2006/table">
            <a:tbl>
              <a:tblPr firstRow="1" firstCol="1" bandRow="1">
                <a:tableStyleId>{5C22544A-7EE6-4342-B048-85BDC9FD1C3A}</a:tableStyleId>
              </a:tblPr>
              <a:tblGrid>
                <a:gridCol w="1401223"/>
                <a:gridCol w="1084887"/>
                <a:gridCol w="1231553"/>
                <a:gridCol w="1573052"/>
              </a:tblGrid>
              <a:tr h="804667">
                <a:tc>
                  <a:txBody>
                    <a:bodyPr/>
                    <a:lstStyle/>
                    <a:p>
                      <a:pPr algn="ctr">
                        <a:lnSpc>
                          <a:spcPct val="115000"/>
                        </a:lnSpc>
                        <a:spcAft>
                          <a:spcPts val="0"/>
                        </a:spcAft>
                      </a:pPr>
                      <a:r>
                        <a:rPr lang="ru-RU" sz="1200" dirty="0">
                          <a:effectLst/>
                        </a:rPr>
                        <a:t>Job category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Top level</a:t>
                      </a:r>
                      <a:endParaRPr lang="en-GB" sz="1100">
                        <a:effectLst/>
                      </a:endParaRPr>
                    </a:p>
                    <a:p>
                      <a:pPr algn="ctr">
                        <a:lnSpc>
                          <a:spcPct val="115000"/>
                        </a:lnSpc>
                        <a:spcAft>
                          <a:spcPts val="0"/>
                        </a:spcAft>
                      </a:pPr>
                      <a:r>
                        <a:rPr lang="en-US" sz="1200">
                          <a:effectLst/>
                        </a:rPr>
                        <a:t>No. M/No. </a:t>
                      </a:r>
                      <a:r>
                        <a:rPr lang="ru-RU" sz="12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Middle level</a:t>
                      </a:r>
                      <a:endParaRPr lang="en-GB" sz="1100">
                        <a:effectLst/>
                      </a:endParaRPr>
                    </a:p>
                    <a:p>
                      <a:pPr algn="ctr">
                        <a:lnSpc>
                          <a:spcPct val="115000"/>
                        </a:lnSpc>
                        <a:spcAft>
                          <a:spcPts val="0"/>
                        </a:spcAft>
                      </a:pPr>
                      <a:r>
                        <a:rPr lang="en-US" sz="1200">
                          <a:effectLst/>
                        </a:rPr>
                        <a:t>No. M/No. </a:t>
                      </a:r>
                      <a:r>
                        <a:rPr lang="ru-RU" sz="12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Lower level</a:t>
                      </a:r>
                      <a:endParaRPr lang="en-GB" sz="1100">
                        <a:effectLst/>
                      </a:endParaRPr>
                    </a:p>
                    <a:p>
                      <a:pPr algn="ctr">
                        <a:lnSpc>
                          <a:spcPct val="115000"/>
                        </a:lnSpc>
                        <a:spcAft>
                          <a:spcPts val="0"/>
                        </a:spcAft>
                      </a:pPr>
                      <a:r>
                        <a:rPr lang="en-US" sz="1200">
                          <a:effectLst/>
                        </a:rPr>
                        <a:t>No. M/No. </a:t>
                      </a:r>
                      <a:r>
                        <a:rPr lang="ru-RU" sz="12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4667">
                <a:tc>
                  <a:txBody>
                    <a:bodyPr/>
                    <a:lstStyle/>
                    <a:p>
                      <a:pPr algn="ctr">
                        <a:lnSpc>
                          <a:spcPct val="115000"/>
                        </a:lnSpc>
                        <a:spcAft>
                          <a:spcPts val="0"/>
                        </a:spcAft>
                      </a:pPr>
                      <a:r>
                        <a:rPr lang="ru-RU" sz="1200" dirty="0">
                          <a:effectLst/>
                        </a:rPr>
                        <a:t>Executive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M- 5</a:t>
                      </a:r>
                      <a:endParaRPr lang="en-GB" sz="1100">
                        <a:effectLst/>
                      </a:endParaRPr>
                    </a:p>
                    <a:p>
                      <a:pPr algn="ctr">
                        <a:lnSpc>
                          <a:spcPct val="115000"/>
                        </a:lnSpc>
                        <a:spcAft>
                          <a:spcPts val="0"/>
                        </a:spcAft>
                      </a:pPr>
                      <a:r>
                        <a:rPr lang="en-US" sz="1200">
                          <a:effectLst/>
                        </a:rPr>
                        <a:t>F - </a:t>
                      </a:r>
                      <a:r>
                        <a:rPr lang="ru-RU"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M -7</a:t>
                      </a:r>
                      <a:endParaRPr lang="en-GB" sz="1100">
                        <a:effectLst/>
                      </a:endParaRPr>
                    </a:p>
                    <a:p>
                      <a:pPr algn="ctr">
                        <a:lnSpc>
                          <a:spcPct val="115000"/>
                        </a:lnSpc>
                        <a:spcAft>
                          <a:spcPts val="0"/>
                        </a:spcAft>
                      </a:pPr>
                      <a:r>
                        <a:rPr lang="en-US" sz="1200">
                          <a:effectLst/>
                        </a:rPr>
                        <a:t>F - </a:t>
                      </a:r>
                      <a:r>
                        <a:rPr lang="ru-RU" sz="12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4667">
                <a:tc>
                  <a:txBody>
                    <a:bodyPr/>
                    <a:lstStyle/>
                    <a:p>
                      <a:pPr algn="ctr">
                        <a:lnSpc>
                          <a:spcPct val="115000"/>
                        </a:lnSpc>
                        <a:spcAft>
                          <a:spcPts val="0"/>
                        </a:spcAft>
                      </a:pPr>
                      <a:r>
                        <a:rPr lang="ru-RU" sz="1200" dirty="0">
                          <a:effectLst/>
                        </a:rPr>
                        <a:t>Consultant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M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M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M -</a:t>
                      </a:r>
                      <a:r>
                        <a:rPr lang="ru-RU" sz="1200">
                          <a:effectLst/>
                        </a:rPr>
                        <a:t>4</a:t>
                      </a:r>
                      <a:endParaRPr lang="en-GB" sz="1100">
                        <a:effectLst/>
                      </a:endParaRPr>
                    </a:p>
                    <a:p>
                      <a:pPr algn="ctr">
                        <a:lnSpc>
                          <a:spcPct val="115000"/>
                        </a:lnSpc>
                        <a:spcAft>
                          <a:spcPts val="0"/>
                        </a:spcAft>
                      </a:pPr>
                      <a:r>
                        <a:rPr lang="en-US" sz="1200">
                          <a:effectLst/>
                        </a:rPr>
                        <a:t>F- </a:t>
                      </a:r>
                      <a:r>
                        <a:rPr lang="ru-RU"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4667">
                <a:tc>
                  <a:txBody>
                    <a:bodyPr/>
                    <a:lstStyle/>
                    <a:p>
                      <a:pPr algn="ctr">
                        <a:lnSpc>
                          <a:spcPct val="115000"/>
                        </a:lnSpc>
                        <a:spcAft>
                          <a:spcPts val="0"/>
                        </a:spcAft>
                      </a:pPr>
                      <a:r>
                        <a:rPr lang="ru-RU" sz="1200" dirty="0">
                          <a:effectLst/>
                        </a:rPr>
                        <a:t>Technician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M- 5</a:t>
                      </a:r>
                      <a:endParaRPr lang="en-GB" sz="1100">
                        <a:effectLst/>
                      </a:endParaRPr>
                    </a:p>
                    <a:p>
                      <a:pPr algn="ctr">
                        <a:lnSpc>
                          <a:spcPct val="115000"/>
                        </a:lnSpc>
                        <a:spcAft>
                          <a:spcPts val="0"/>
                        </a:spcAft>
                      </a:pPr>
                      <a:r>
                        <a:rPr lang="en-US" sz="1200">
                          <a:effectLst/>
                        </a:rPr>
                        <a:t>F - </a:t>
                      </a:r>
                      <a:r>
                        <a:rPr lang="ru-RU"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2333">
                <a:tc>
                  <a:txBody>
                    <a:bodyPr/>
                    <a:lstStyle/>
                    <a:p>
                      <a:pPr algn="ctr">
                        <a:lnSpc>
                          <a:spcPct val="115000"/>
                        </a:lnSpc>
                        <a:spcAft>
                          <a:spcPts val="0"/>
                        </a:spcAft>
                      </a:pPr>
                      <a:r>
                        <a:rPr lang="ru-RU" sz="1200">
                          <a:effectLst/>
                        </a:rPr>
                        <a:t>Administrative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M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971600" y="5557500"/>
            <a:ext cx="6751079" cy="923330"/>
          </a:xfrm>
          <a:prstGeom prst="rect">
            <a:avLst/>
          </a:prstGeom>
          <a:noFill/>
        </p:spPr>
        <p:txBody>
          <a:bodyPr wrap="none" rtlCol="0">
            <a:spAutoFit/>
          </a:bodyPr>
          <a:lstStyle/>
          <a:p>
            <a:pPr lvl="0" indent="449263" algn="just" eaLnBrk="0" fontAlgn="base" hangingPunct="0">
              <a:spcBef>
                <a:spcPct val="0"/>
              </a:spcBef>
              <a:spcAft>
                <a:spcPct val="0"/>
              </a:spcAft>
            </a:pPr>
            <a:r>
              <a:rPr lang="en-US" alt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Tab. 1 Data of distribution of members of commission by gender, </a:t>
            </a:r>
            <a:endParaRPr lang="en-GB" altLang="en-US" sz="1100" dirty="0"/>
          </a:p>
          <a:p>
            <a:pPr lvl="0" indent="449263" algn="just" eaLnBrk="0" fontAlgn="base" hangingPunct="0">
              <a:spcBef>
                <a:spcPct val="0"/>
              </a:spcBef>
              <a:spcAft>
                <a:spcPct val="0"/>
              </a:spcAft>
            </a:pPr>
            <a:r>
              <a:rPr lang="en-US" alt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position and type of activity.</a:t>
            </a:r>
            <a:endParaRPr lang="en-GB" altLang="en-US" sz="1100" dirty="0"/>
          </a:p>
          <a:p>
            <a:endParaRPr lang="en-GB" dirty="0"/>
          </a:p>
        </p:txBody>
      </p:sp>
    </p:spTree>
    <p:extLst>
      <p:ext uri="{BB962C8B-B14F-4D97-AF65-F5344CB8AC3E}">
        <p14:creationId xmlns:p14="http://schemas.microsoft.com/office/powerpoint/2010/main" val="3010258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Water Governance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29</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381000" y="1600200"/>
            <a:ext cx="8618537" cy="3733800"/>
          </a:xfrm>
        </p:spPr>
        <p:txBody>
          <a:bodyPr>
            <a:noAutofit/>
          </a:bodyPr>
          <a:lstStyle/>
          <a:p>
            <a:r>
              <a:rPr lang="en-US" sz="2000" b="1" dirty="0" smtClean="0"/>
              <a:t>Number of M/F in paid and unpaid positions in local water governance formally-structured entities :</a:t>
            </a:r>
          </a:p>
          <a:p>
            <a:pPr marL="0" indent="0">
              <a:buNone/>
            </a:pPr>
            <a:r>
              <a:rPr lang="en-US" sz="2000" b="1" dirty="0"/>
              <a:t> </a:t>
            </a:r>
            <a:r>
              <a:rPr lang="en-US" sz="2000" b="1" dirty="0" smtClean="0"/>
              <a:t>     - there are 6 times more men then women in Water Management </a:t>
            </a:r>
            <a:br>
              <a:rPr lang="en-US" sz="2000" b="1" dirty="0" smtClean="0"/>
            </a:br>
            <a:r>
              <a:rPr lang="en-US" sz="2000" b="1" dirty="0" smtClean="0"/>
              <a:t>        Institutions ( formally structured):</a:t>
            </a:r>
            <a:br>
              <a:rPr lang="en-US" sz="2000" b="1" dirty="0" smtClean="0"/>
            </a:br>
            <a:r>
              <a:rPr lang="en-US" sz="2000" b="1" dirty="0" smtClean="0"/>
              <a:t>        </a:t>
            </a:r>
            <a:r>
              <a:rPr lang="en-US" sz="1800" dirty="0" smtClean="0"/>
              <a:t>Women’s </a:t>
            </a:r>
            <a:r>
              <a:rPr lang="en-US" sz="1800" dirty="0"/>
              <a:t>Committee of Uzbekistan filed the above inquiry  </a:t>
            </a:r>
            <a:r>
              <a:rPr lang="en-US" sz="1800" dirty="0" smtClean="0"/>
              <a:t>on the Tashkent </a:t>
            </a:r>
            <a:r>
              <a:rPr lang="en-US" sz="1800" dirty="0"/>
              <a:t>and </a:t>
            </a:r>
            <a:r>
              <a:rPr lang="en-US" sz="1800" dirty="0" smtClean="0"/>
              <a:t/>
            </a:r>
            <a:br>
              <a:rPr lang="en-US" sz="1800" dirty="0" smtClean="0"/>
            </a:br>
            <a:r>
              <a:rPr lang="en-US" sz="1800" dirty="0" smtClean="0"/>
              <a:t>         Tashkent Region</a:t>
            </a:r>
          </a:p>
          <a:p>
            <a:pPr marL="0" indent="0">
              <a:buNone/>
            </a:pPr>
            <a:r>
              <a:rPr lang="en-US" sz="1800" b="1" i="1" dirty="0" smtClean="0"/>
              <a:t> - in Water Consumer Associations </a:t>
            </a:r>
          </a:p>
          <a:p>
            <a:pPr marL="446088" indent="0">
              <a:buNone/>
            </a:pPr>
            <a:r>
              <a:rPr lang="en-US" sz="1800" i="1" dirty="0" smtClean="0"/>
              <a:t>There are 749 women out of 8,596 specialists in the Water Consumer Associations in </a:t>
            </a:r>
            <a:r>
              <a:rPr lang="en-US" sz="1800" i="1" dirty="0" err="1" smtClean="0"/>
              <a:t>Uzbekistan;of</a:t>
            </a:r>
            <a:r>
              <a:rPr lang="en-US" sz="1800" i="1" dirty="0" smtClean="0"/>
              <a:t> them, only 3 women  are members of the management board. </a:t>
            </a:r>
            <a:br>
              <a:rPr lang="en-US" sz="1800" i="1" dirty="0" smtClean="0"/>
            </a:br>
            <a:r>
              <a:rPr lang="en-US" sz="1800" b="1" i="1" dirty="0" smtClean="0"/>
              <a:t>There are no women managers in the Water Consumer Associations within Tashkent and Tashkent Region</a:t>
            </a:r>
            <a:r>
              <a:rPr lang="en-US" sz="1800" i="1" dirty="0" smtClean="0"/>
              <a:t>. There are 1,505 Water Consumer Associations in Uzbekistan</a:t>
            </a:r>
            <a:r>
              <a:rPr lang="en-GB" sz="1800" i="1" dirty="0" smtClean="0"/>
              <a:t>. </a:t>
            </a:r>
          </a:p>
          <a:p>
            <a:pPr marL="742950" indent="-285750">
              <a:buNone/>
            </a:pPr>
            <a:endParaRPr lang="en-US" sz="1800" i="1" dirty="0" smtClean="0"/>
          </a:p>
          <a:p>
            <a:pPr lvl="1">
              <a:buNone/>
            </a:pPr>
            <a:endParaRPr lang="fr-FR" sz="1800" dirty="0" smtClean="0"/>
          </a:p>
          <a:p>
            <a:r>
              <a:rPr lang="en-GB" sz="2000" b="1" dirty="0" smtClean="0"/>
              <a:t>- </a:t>
            </a:r>
            <a:endParaRPr lang="fr-FR" sz="2000" b="1" dirty="0" smtClean="0"/>
          </a:p>
        </p:txBody>
      </p:sp>
    </p:spTree>
    <p:extLst>
      <p:ext uri="{BB962C8B-B14F-4D97-AF65-F5344CB8AC3E}">
        <p14:creationId xmlns:p14="http://schemas.microsoft.com/office/powerpoint/2010/main" val="2106164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3</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24"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GGRETA Project: a gender sensitive assessment</a:t>
            </a:r>
            <a:endParaRPr lang="en-US" altLang="en-US" sz="2800" dirty="0"/>
          </a:p>
        </p:txBody>
      </p:sp>
      <p:pic>
        <p:nvPicPr>
          <p:cNvPr id="9" name="Picture 8"/>
          <p:cNvPicPr>
            <a:picLocks noChangeAspect="1"/>
          </p:cNvPicPr>
          <p:nvPr/>
        </p:nvPicPr>
        <p:blipFill rotWithShape="1">
          <a:blip r:embed="rId4"/>
          <a:srcRect l="25397" t="14975" r="22735" b="6184"/>
          <a:stretch/>
        </p:blipFill>
        <p:spPr>
          <a:xfrm>
            <a:off x="2260600" y="963613"/>
            <a:ext cx="5683250" cy="5138614"/>
          </a:xfrm>
          <a:prstGeom prst="rect">
            <a:avLst/>
          </a:prstGeom>
        </p:spPr>
      </p:pic>
    </p:spTree>
    <p:extLst>
      <p:ext uri="{BB962C8B-B14F-4D97-AF65-F5344CB8AC3E}">
        <p14:creationId xmlns:p14="http://schemas.microsoft.com/office/powerpoint/2010/main" val="4213937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27711"/>
            <a:ext cx="6830546" cy="5870169"/>
          </a:xfrm>
          <a:prstGeom prst="rect">
            <a:avLst/>
          </a:prstGeom>
        </p:spPr>
      </p:pic>
    </p:spTree>
    <p:extLst>
      <p:ext uri="{BB962C8B-B14F-4D97-AF65-F5344CB8AC3E}">
        <p14:creationId xmlns:p14="http://schemas.microsoft.com/office/powerpoint/2010/main" val="2886310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Water Governance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31</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289718" y="1001409"/>
            <a:ext cx="8618537" cy="3733800"/>
          </a:xfrm>
        </p:spPr>
        <p:txBody>
          <a:bodyPr>
            <a:noAutofit/>
          </a:bodyPr>
          <a:lstStyle/>
          <a:p>
            <a:pPr marL="742950" indent="-285750">
              <a:buNone/>
            </a:pPr>
            <a:endParaRPr lang="en-US" sz="1800" i="1" dirty="0" smtClean="0"/>
          </a:p>
          <a:p>
            <a:pPr lvl="1">
              <a:buNone/>
            </a:pPr>
            <a:r>
              <a:rPr lang="en-GB" sz="1800" b="1" dirty="0" smtClean="0"/>
              <a:t>Presence and nature of gender sensitive training within responsible ministries/ lead agencies</a:t>
            </a:r>
            <a:endParaRPr lang="fr-FR" sz="1800" dirty="0"/>
          </a:p>
          <a:p>
            <a:r>
              <a:rPr lang="en-US" sz="1800" dirty="0" smtClean="0"/>
              <a:t>Hardly </a:t>
            </a:r>
            <a:r>
              <a:rPr lang="en-US" sz="1800" dirty="0"/>
              <a:t>anyone has ever participated in gender trainings. Such subject was known only to the specialists from the Women’s Committee and nongovernmental organizations. </a:t>
            </a:r>
            <a:endParaRPr lang="en-US" sz="1800" dirty="0" smtClean="0"/>
          </a:p>
          <a:p>
            <a:r>
              <a:rPr lang="en-US" sz="1800" dirty="0" smtClean="0"/>
              <a:t>No </a:t>
            </a:r>
            <a:r>
              <a:rPr lang="en-US" sz="1800" dirty="0"/>
              <a:t>particular events for gender integration have been held.     </a:t>
            </a:r>
            <a:endParaRPr lang="en-GB" sz="1800" dirty="0"/>
          </a:p>
          <a:p>
            <a:r>
              <a:rPr lang="en-US" sz="1800" dirty="0" smtClean="0"/>
              <a:t>Standard </a:t>
            </a:r>
            <a:r>
              <a:rPr lang="en-US" sz="1800" dirty="0"/>
              <a:t>of knowledge of regulations and gender component of these issues is very low</a:t>
            </a:r>
            <a:r>
              <a:rPr lang="en-US" sz="1800" dirty="0" smtClean="0"/>
              <a:t>.</a:t>
            </a:r>
          </a:p>
          <a:p>
            <a:pPr marL="0" indent="0">
              <a:buNone/>
            </a:pPr>
            <a:r>
              <a:rPr lang="en-US" sz="1800" dirty="0" smtClean="0"/>
              <a:t>COMMENTS FROM EXPERTS IN THE FIELD</a:t>
            </a:r>
          </a:p>
          <a:p>
            <a:pPr marL="0" indent="0">
              <a:buNone/>
            </a:pPr>
            <a:r>
              <a:rPr lang="en-US" sz="1800" dirty="0" smtClean="0"/>
              <a:t> “This </a:t>
            </a:r>
            <a:r>
              <a:rPr lang="en-US" sz="1800" dirty="0"/>
              <a:t>issue should be regularly risen by both officials and population. </a:t>
            </a:r>
            <a:endParaRPr lang="en-US" sz="1800" dirty="0" smtClean="0"/>
          </a:p>
          <a:p>
            <a:r>
              <a:rPr lang="en-US" sz="1800" dirty="0" smtClean="0"/>
              <a:t>They  </a:t>
            </a:r>
            <a:r>
              <a:rPr lang="en-US" sz="1800" dirty="0"/>
              <a:t>should develop a procedure for implementation of educational programs for managers, officials, and population.    </a:t>
            </a:r>
            <a:endParaRPr lang="en-GB" sz="1800" dirty="0"/>
          </a:p>
          <a:p>
            <a:r>
              <a:rPr lang="en-US" sz="1800" b="1" dirty="0" smtClean="0"/>
              <a:t>This  </a:t>
            </a:r>
            <a:r>
              <a:rPr lang="en-US" sz="1800" b="1" dirty="0"/>
              <a:t>data collected and </a:t>
            </a:r>
            <a:r>
              <a:rPr lang="en-US" sz="1800" b="1" dirty="0" smtClean="0"/>
              <a:t>presented material </a:t>
            </a:r>
            <a:r>
              <a:rPr lang="en-US" sz="1800" b="1" dirty="0"/>
              <a:t>may be of interest for initiation and development of the projects for increase in awareness of those people, who make decisions in the field of the use, access to, and management of water resources</a:t>
            </a:r>
            <a:r>
              <a:rPr lang="en-US" sz="1800" b="1" dirty="0" smtClean="0"/>
              <a:t>.” </a:t>
            </a:r>
            <a:endParaRPr lang="en-GB" sz="1800" b="1" dirty="0"/>
          </a:p>
          <a:p>
            <a:pPr lvl="1">
              <a:buNone/>
            </a:pPr>
            <a:endParaRPr lang="en-GB" sz="1400" b="1" dirty="0" smtClean="0"/>
          </a:p>
        </p:txBody>
      </p:sp>
      <p:sp>
        <p:nvSpPr>
          <p:cNvPr id="8" name="Rectangle 7"/>
          <p:cNvSpPr/>
          <p:nvPr/>
        </p:nvSpPr>
        <p:spPr>
          <a:xfrm>
            <a:off x="179512" y="3501008"/>
            <a:ext cx="8518401" cy="2304256"/>
          </a:xfrm>
          <a:prstGeom prst="rect">
            <a:avLst/>
          </a:prstGeom>
          <a:solidFill>
            <a:schemeClr val="tx2">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84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1720" y="188640"/>
            <a:ext cx="6108799" cy="5816356"/>
          </a:xfrm>
          <a:prstGeom prst="rect">
            <a:avLst/>
          </a:prstGeom>
        </p:spPr>
      </p:pic>
    </p:spTree>
    <p:extLst>
      <p:ext uri="{BB962C8B-B14F-4D97-AF65-F5344CB8AC3E}">
        <p14:creationId xmlns:p14="http://schemas.microsoft.com/office/powerpoint/2010/main" val="1886134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33</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3"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Income generation for agricultural uses</a:t>
            </a:r>
            <a:endParaRPr lang="en-US" altLang="en-US" sz="2800" dirty="0"/>
          </a:p>
        </p:txBody>
      </p:sp>
      <p:sp>
        <p:nvSpPr>
          <p:cNvPr id="14" name="TextBox 13"/>
          <p:cNvSpPr txBox="1"/>
          <p:nvPr/>
        </p:nvSpPr>
        <p:spPr>
          <a:xfrm>
            <a:off x="611559" y="973041"/>
            <a:ext cx="7332291" cy="646331"/>
          </a:xfrm>
          <a:prstGeom prst="rect">
            <a:avLst/>
          </a:prstGeom>
          <a:noFill/>
        </p:spPr>
        <p:txBody>
          <a:bodyPr wrap="square" rtlCol="0">
            <a:spAutoFit/>
          </a:bodyPr>
          <a:lstStyle/>
          <a:p>
            <a:r>
              <a:rPr lang="en-GB" b="1" dirty="0" smtClean="0">
                <a:solidFill>
                  <a:schemeClr val="accent1">
                    <a:lumMod val="75000"/>
                  </a:schemeClr>
                </a:solidFill>
              </a:rPr>
              <a:t>NUMBERS ARE WORST THAN  THE GLOBAL OUTLOOK IN THE MENA REGION  </a:t>
            </a:r>
            <a:endParaRPr lang="en-GB" b="1" dirty="0">
              <a:solidFill>
                <a:schemeClr val="accent1">
                  <a:lumMod val="75000"/>
                </a:schemeClr>
              </a:solidFill>
            </a:endParaRPr>
          </a:p>
        </p:txBody>
      </p:sp>
      <p:sp>
        <p:nvSpPr>
          <p:cNvPr id="16" name="TextBox 15"/>
          <p:cNvSpPr txBox="1"/>
          <p:nvPr/>
        </p:nvSpPr>
        <p:spPr>
          <a:xfrm>
            <a:off x="611560" y="1628800"/>
            <a:ext cx="8665321" cy="2308324"/>
          </a:xfrm>
          <a:prstGeom prst="rect">
            <a:avLst/>
          </a:prstGeom>
          <a:noFill/>
        </p:spPr>
        <p:txBody>
          <a:bodyPr wrap="none" rtlCol="0">
            <a:spAutoFit/>
          </a:bodyPr>
          <a:lstStyle/>
          <a:p>
            <a:r>
              <a:rPr lang="en-GB" dirty="0" smtClean="0"/>
              <a:t>-    </a:t>
            </a:r>
            <a:r>
              <a:rPr lang="en-GB" b="1" dirty="0" smtClean="0"/>
              <a:t>women </a:t>
            </a:r>
            <a:r>
              <a:rPr lang="en-GB" b="1" dirty="0"/>
              <a:t>have no private property to be </a:t>
            </a:r>
            <a:r>
              <a:rPr lang="en-GB" b="1" dirty="0" smtClean="0"/>
              <a:t>pledged for loans regarding agriculture</a:t>
            </a:r>
          </a:p>
          <a:p>
            <a:r>
              <a:rPr lang="en-US" dirty="0" smtClean="0"/>
              <a:t>-    there </a:t>
            </a:r>
            <a:r>
              <a:rPr lang="en-US" dirty="0"/>
              <a:t>are only 5 women of 287 farmers in </a:t>
            </a:r>
            <a:r>
              <a:rPr lang="en-US" dirty="0" err="1"/>
              <a:t>Okhangaron</a:t>
            </a:r>
            <a:r>
              <a:rPr lang="en-US" dirty="0"/>
              <a:t> District </a:t>
            </a:r>
            <a:r>
              <a:rPr lang="en-US" dirty="0" smtClean="0"/>
              <a:t>females </a:t>
            </a:r>
            <a:r>
              <a:rPr lang="en-US" b="1" dirty="0" smtClean="0"/>
              <a:t>( less than 2%)</a:t>
            </a:r>
            <a:endParaRPr lang="en-US" b="1" dirty="0"/>
          </a:p>
          <a:p>
            <a:pPr marL="285750" indent="-285750">
              <a:buFontTx/>
              <a:buChar char="-"/>
            </a:pPr>
            <a:r>
              <a:rPr lang="en-US" dirty="0" smtClean="0"/>
              <a:t>there </a:t>
            </a:r>
            <a:r>
              <a:rPr lang="en-US" dirty="0"/>
              <a:t>are12 women of 264 farmers in </a:t>
            </a:r>
            <a:r>
              <a:rPr lang="en-US" dirty="0" err="1"/>
              <a:t>Zangiata</a:t>
            </a:r>
            <a:r>
              <a:rPr lang="en-US" dirty="0"/>
              <a:t> </a:t>
            </a:r>
            <a:r>
              <a:rPr lang="en-US" dirty="0" smtClean="0"/>
              <a:t>District</a:t>
            </a:r>
            <a:r>
              <a:rPr lang="en-US" dirty="0"/>
              <a:t> </a:t>
            </a:r>
            <a:r>
              <a:rPr lang="en-US" b="1" dirty="0" smtClean="0"/>
              <a:t>( 4.5% of women) </a:t>
            </a:r>
          </a:p>
          <a:p>
            <a:pPr marL="285750" indent="-285750">
              <a:buFontTx/>
              <a:buChar char="-"/>
            </a:pPr>
            <a:r>
              <a:rPr lang="en-US" dirty="0" smtClean="0"/>
              <a:t>Irrigative </a:t>
            </a:r>
            <a:r>
              <a:rPr lang="en-US" dirty="0"/>
              <a:t>systems are managed mostly by men. </a:t>
            </a:r>
            <a:endParaRPr lang="en-US" dirty="0" smtClean="0"/>
          </a:p>
          <a:p>
            <a:pPr marL="285750" indent="-285750">
              <a:buFontTx/>
              <a:buChar char="-"/>
            </a:pPr>
            <a:r>
              <a:rPr lang="en-US" dirty="0" smtClean="0"/>
              <a:t>Women </a:t>
            </a:r>
            <a:r>
              <a:rPr lang="en-US" dirty="0"/>
              <a:t>are practically not involved in the process of management of irrigative systems.</a:t>
            </a:r>
            <a:endParaRPr lang="en-US" b="1" dirty="0" smtClean="0"/>
          </a:p>
          <a:p>
            <a:pPr marL="285750" indent="-285750">
              <a:buFontTx/>
              <a:buChar char="-"/>
            </a:pPr>
            <a:endParaRPr lang="en-US" dirty="0"/>
          </a:p>
          <a:p>
            <a:r>
              <a:rPr lang="en-US" dirty="0" smtClean="0"/>
              <a:t>Interesting opinion from experts in the field: </a:t>
            </a:r>
            <a:endParaRPr lang="en-GB" dirty="0"/>
          </a:p>
          <a:p>
            <a:endParaRPr lang="en-GB" dirty="0"/>
          </a:p>
        </p:txBody>
      </p:sp>
      <p:sp>
        <p:nvSpPr>
          <p:cNvPr id="6" name="Rectangle 5"/>
          <p:cNvSpPr/>
          <p:nvPr/>
        </p:nvSpPr>
        <p:spPr>
          <a:xfrm>
            <a:off x="469900" y="3156844"/>
            <a:ext cx="8358188" cy="2764346"/>
          </a:xfrm>
          <a:prstGeom prst="rect">
            <a:avLst/>
          </a:prstGeom>
          <a:solidFill>
            <a:schemeClr val="accent1">
              <a:lumMod val="40000"/>
              <a:lumOff val="60000"/>
              <a:alpha val="62000"/>
            </a:schemeClr>
          </a:solidFill>
        </p:spPr>
        <p:txBody>
          <a:bodyPr wrap="square">
            <a:spAutoFit/>
          </a:bodyPr>
          <a:lstStyle/>
          <a:p>
            <a:pPr>
              <a:lnSpc>
                <a:spcPct val="115000"/>
              </a:lnSpc>
              <a:spcAft>
                <a:spcPts val="1000"/>
              </a:spcAft>
            </a:pPr>
            <a:endParaRPr lang="en-US" dirty="0">
              <a:solidFill>
                <a:schemeClr val="accent1">
                  <a:lumMod val="75000"/>
                </a:schemeClr>
              </a:solidFill>
              <a:highlight>
                <a:srgbClr val="FFFF00"/>
              </a:highlight>
            </a:endParaRPr>
          </a:p>
          <a:p>
            <a:pPr>
              <a:lnSpc>
                <a:spcPct val="115000"/>
              </a:lnSpc>
              <a:spcAft>
                <a:spcPts val="1000"/>
              </a:spcAft>
            </a:pPr>
            <a:r>
              <a:rPr lang="en-US" dirty="0" smtClean="0">
                <a:solidFill>
                  <a:schemeClr val="accent1">
                    <a:lumMod val="75000"/>
                  </a:schemeClr>
                </a:solidFill>
                <a:highlight>
                  <a:srgbClr val="FFFF00"/>
                </a:highlight>
              </a:rPr>
              <a:t>  </a:t>
            </a:r>
            <a:endParaRPr lang="en-US" dirty="0">
              <a:solidFill>
                <a:schemeClr val="accent1">
                  <a:lumMod val="75000"/>
                </a:schemeClr>
              </a:solidFill>
              <a:highlight>
                <a:srgbClr val="FFFF00"/>
              </a:highlight>
            </a:endParaRPr>
          </a:p>
          <a:p>
            <a:pPr>
              <a:lnSpc>
                <a:spcPct val="115000"/>
              </a:lnSpc>
              <a:spcAft>
                <a:spcPts val="1000"/>
              </a:spcAft>
            </a:pPr>
            <a:r>
              <a:rPr lang="en-US" sz="1400" dirty="0"/>
              <a:t>What are the perceptions of male farmers and female farmers in respect of the use of water resources and management system? </a:t>
            </a:r>
          </a:p>
          <a:p>
            <a:pPr>
              <a:lnSpc>
                <a:spcPct val="115000"/>
              </a:lnSpc>
              <a:spcAft>
                <a:spcPts val="1000"/>
              </a:spcAft>
            </a:pPr>
            <a:r>
              <a:rPr lang="en-US" sz="1400" dirty="0" smtClean="0"/>
              <a:t>“Having </a:t>
            </a:r>
            <a:r>
              <a:rPr lang="en-US" sz="1400" dirty="0"/>
              <a:t>water means having good harvest and be prosperous. That is why we can see such issues as corruption, nepotism, and </a:t>
            </a:r>
            <a:r>
              <a:rPr lang="en-US" sz="1400" dirty="0" smtClean="0"/>
              <a:t>violence in </a:t>
            </a:r>
            <a:r>
              <a:rPr lang="en-US" sz="1400" dirty="0"/>
              <a:t>distribution of water. Irrigation activities are associated with many conflicts. In such a case, </a:t>
            </a:r>
            <a:r>
              <a:rPr lang="en-US" sz="1400" b="1" dirty="0"/>
              <a:t>women are in more complicated situation</a:t>
            </a:r>
            <a:r>
              <a:rPr lang="en-US" sz="1400" dirty="0"/>
              <a:t>. </a:t>
            </a:r>
            <a:r>
              <a:rPr lang="en-US" sz="1400" dirty="0" smtClean="0"/>
              <a:t>“</a:t>
            </a:r>
            <a:endParaRPr lang="en-GB" sz="1400" dirty="0"/>
          </a:p>
          <a:p>
            <a:pPr>
              <a:lnSpc>
                <a:spcPct val="115000"/>
              </a:lnSpc>
              <a:spcAft>
                <a:spcPts val="1000"/>
              </a:spcAft>
            </a:pPr>
            <a:endParaRPr lang="en-GB"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28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lumMod val="60000"/>
                    <a:lumOff val="40000"/>
                  </a:schemeClr>
                </a:solidFill>
              </a:rPr>
              <a:t>CONCLUSIONS/ preliminary gender analysis</a:t>
            </a:r>
            <a:endParaRPr lang="en-GB" b="1" dirty="0">
              <a:solidFill>
                <a:schemeClr val="tx2">
                  <a:lumMod val="60000"/>
                  <a:lumOff val="40000"/>
                </a:schemeClr>
              </a:solidFill>
            </a:endParaRPr>
          </a:p>
        </p:txBody>
      </p:sp>
      <p:sp>
        <p:nvSpPr>
          <p:cNvPr id="4" name="Content Placeholder 3"/>
          <p:cNvSpPr>
            <a:spLocks noGrp="1"/>
          </p:cNvSpPr>
          <p:nvPr>
            <p:ph sz="half" idx="2"/>
          </p:nvPr>
        </p:nvSpPr>
        <p:spPr>
          <a:xfrm>
            <a:off x="0" y="2174875"/>
            <a:ext cx="3270250" cy="3951288"/>
          </a:xfrm>
        </p:spPr>
        <p:txBody>
          <a:bodyPr>
            <a:normAutofit fontScale="70000" lnSpcReduction="20000"/>
          </a:bodyPr>
          <a:lstStyle/>
          <a:p>
            <a:r>
              <a:rPr lang="en-GB" sz="1800" dirty="0" smtClean="0"/>
              <a:t>Good Legislative framework for gender in Namibia </a:t>
            </a:r>
          </a:p>
          <a:p>
            <a:pPr marL="342900" lvl="1" indent="-342900">
              <a:buFont typeface="Arial" pitchFamily="34" charset="0"/>
              <a:buChar char="•"/>
            </a:pPr>
            <a:r>
              <a:rPr lang="en-US" sz="1800" i="1" dirty="0"/>
              <a:t>do not have gender-specific objectives or Gender strategies to guide their </a:t>
            </a:r>
            <a:r>
              <a:rPr lang="en-US" sz="1800" i="1" dirty="0" smtClean="0"/>
              <a:t>operations at local level</a:t>
            </a:r>
            <a:endParaRPr lang="en-US" sz="1800" i="1" dirty="0"/>
          </a:p>
          <a:p>
            <a:endParaRPr lang="en-GB" sz="1800" dirty="0" smtClean="0"/>
          </a:p>
          <a:p>
            <a:pPr marL="342900" lvl="1" indent="-342900">
              <a:buFont typeface="Arial" pitchFamily="34" charset="0"/>
              <a:buChar char="•"/>
            </a:pPr>
            <a:r>
              <a:rPr lang="en-US" sz="1800" i="1" dirty="0" smtClean="0"/>
              <a:t>No gender-specific trainings in the area</a:t>
            </a:r>
          </a:p>
          <a:p>
            <a:r>
              <a:rPr lang="en-GB" sz="1800" dirty="0"/>
              <a:t>54% of households do not have access to any toilet </a:t>
            </a:r>
            <a:r>
              <a:rPr lang="en-GB" sz="1800" dirty="0" err="1" smtClean="0"/>
              <a:t>facilities</a:t>
            </a:r>
            <a:r>
              <a:rPr lang="en-GB" sz="1800" i="1" dirty="0" err="1" smtClean="0"/>
              <a:t>In</a:t>
            </a:r>
            <a:r>
              <a:rPr lang="en-GB" sz="1800" i="1" dirty="0" smtClean="0"/>
              <a:t> </a:t>
            </a:r>
            <a:r>
              <a:rPr lang="en-GB" sz="1800" i="1" dirty="0"/>
              <a:t>some settlements in Namibia it can go up to </a:t>
            </a:r>
            <a:r>
              <a:rPr lang="en-GB" sz="1800" i="1" dirty="0" smtClean="0"/>
              <a:t>80%</a:t>
            </a:r>
          </a:p>
          <a:p>
            <a:r>
              <a:rPr lang="en-US" sz="1800" i="1" dirty="0" smtClean="0"/>
              <a:t>Namibia</a:t>
            </a:r>
            <a:r>
              <a:rPr lang="en-US" sz="1800" i="1" dirty="0"/>
              <a:t>: All </a:t>
            </a:r>
            <a:r>
              <a:rPr lang="en-US" sz="1800" i="1" dirty="0" smtClean="0"/>
              <a:t>dissatisfaction </a:t>
            </a:r>
            <a:r>
              <a:rPr lang="en-US" sz="1800" i="1" dirty="0"/>
              <a:t>with the sanitation situation. </a:t>
            </a:r>
          </a:p>
          <a:p>
            <a:r>
              <a:rPr lang="en-US" sz="1800" i="1" dirty="0" smtClean="0"/>
              <a:t>bush </a:t>
            </a:r>
            <a:r>
              <a:rPr lang="en-US" sz="1800" i="1" dirty="0"/>
              <a:t>system exposes women and children to sexual abuse, and </a:t>
            </a:r>
            <a:r>
              <a:rPr lang="en-US" sz="1800" i="1" dirty="0" smtClean="0"/>
              <a:t>snakebites</a:t>
            </a:r>
            <a:endParaRPr lang="en-US" sz="1800" i="1" dirty="0"/>
          </a:p>
          <a:p>
            <a:r>
              <a:rPr lang="en-US" sz="1800" i="1" dirty="0"/>
              <a:t>Distance is the main limiting </a:t>
            </a:r>
            <a:r>
              <a:rPr lang="en-US" sz="1800" i="1" dirty="0" smtClean="0"/>
              <a:t>factor</a:t>
            </a:r>
          </a:p>
          <a:p>
            <a:r>
              <a:rPr lang="en-US" sz="1800" i="1" dirty="0" smtClean="0"/>
              <a:t>36% or women active in agriculture are NOT paid for their work</a:t>
            </a:r>
          </a:p>
          <a:p>
            <a:r>
              <a:rPr lang="en-US" sz="1800" i="1" dirty="0" smtClean="0"/>
              <a:t>Irrigation is male dominated</a:t>
            </a:r>
          </a:p>
          <a:p>
            <a:pPr marL="342900" lvl="1" indent="-342900">
              <a:buFont typeface="Arial" pitchFamily="34" charset="0"/>
              <a:buChar char="•"/>
            </a:pPr>
            <a:endParaRPr lang="en-US" sz="1400" i="1" dirty="0"/>
          </a:p>
          <a:p>
            <a:endParaRPr lang="en-GB" sz="1200" dirty="0" smtClean="0"/>
          </a:p>
          <a:p>
            <a:endParaRPr lang="en-GB" sz="1200" dirty="0"/>
          </a:p>
        </p:txBody>
      </p:sp>
      <p:sp>
        <p:nvSpPr>
          <p:cNvPr id="10" name="Content Placeholder 5"/>
          <p:cNvSpPr>
            <a:spLocks noGrp="1"/>
          </p:cNvSpPr>
          <p:nvPr>
            <p:ph type="body" idx="1"/>
          </p:nvPr>
        </p:nvSpPr>
        <p:spPr>
          <a:xfrm>
            <a:off x="450850" y="1338263"/>
            <a:ext cx="2819400" cy="641350"/>
          </a:xfrm>
        </p:spPr>
        <p:txBody>
          <a:bodyPr/>
          <a:lstStyle/>
          <a:p>
            <a:r>
              <a:rPr lang="en-GB" dirty="0" smtClean="0"/>
              <a:t>STAMPRIET</a:t>
            </a:r>
            <a:endParaRPr lang="en-GB" dirty="0"/>
          </a:p>
        </p:txBody>
      </p:sp>
      <p:sp>
        <p:nvSpPr>
          <p:cNvPr id="11" name="Content Placeholder 5"/>
          <p:cNvSpPr>
            <a:spLocks noGrp="1"/>
          </p:cNvSpPr>
          <p:nvPr>
            <p:ph type="body" idx="1"/>
          </p:nvPr>
        </p:nvSpPr>
        <p:spPr>
          <a:xfrm>
            <a:off x="3491880" y="1338262"/>
            <a:ext cx="2819400" cy="641350"/>
          </a:xfrm>
        </p:spPr>
        <p:txBody>
          <a:bodyPr/>
          <a:lstStyle/>
          <a:p>
            <a:r>
              <a:rPr lang="en-GB" dirty="0" smtClean="0"/>
              <a:t>TRIFINIO</a:t>
            </a:r>
            <a:endParaRPr lang="en-GB" dirty="0"/>
          </a:p>
        </p:txBody>
      </p:sp>
      <p:sp>
        <p:nvSpPr>
          <p:cNvPr id="12" name="Content Placeholder 5"/>
          <p:cNvSpPr>
            <a:spLocks noGrp="1"/>
          </p:cNvSpPr>
          <p:nvPr>
            <p:ph type="body" idx="1"/>
          </p:nvPr>
        </p:nvSpPr>
        <p:spPr>
          <a:xfrm>
            <a:off x="6156176" y="1376946"/>
            <a:ext cx="2819400" cy="641350"/>
          </a:xfrm>
        </p:spPr>
        <p:txBody>
          <a:bodyPr/>
          <a:lstStyle/>
          <a:p>
            <a:r>
              <a:rPr lang="en-GB" dirty="0" smtClean="0"/>
              <a:t>PRETASHKENT</a:t>
            </a:r>
            <a:endParaRPr lang="en-GB" dirty="0"/>
          </a:p>
        </p:txBody>
      </p:sp>
      <p:sp>
        <p:nvSpPr>
          <p:cNvPr id="13" name="Content Placeholder 3"/>
          <p:cNvSpPr>
            <a:spLocks noGrp="1"/>
          </p:cNvSpPr>
          <p:nvPr>
            <p:ph sz="half" idx="2"/>
          </p:nvPr>
        </p:nvSpPr>
        <p:spPr>
          <a:xfrm>
            <a:off x="3209576" y="2174875"/>
            <a:ext cx="2386608" cy="3951288"/>
          </a:xfrm>
        </p:spPr>
        <p:txBody>
          <a:bodyPr>
            <a:normAutofit/>
          </a:bodyPr>
          <a:lstStyle/>
          <a:p>
            <a:r>
              <a:rPr lang="en-GB" sz="1600" dirty="0" smtClean="0"/>
              <a:t>Good Institutional framework at local level and national legislation of each country</a:t>
            </a:r>
          </a:p>
          <a:p>
            <a:r>
              <a:rPr lang="en-GB" sz="1600" dirty="0" smtClean="0"/>
              <a:t>Good training  </a:t>
            </a:r>
          </a:p>
          <a:p>
            <a:r>
              <a:rPr lang="en-GB" sz="1600" dirty="0" smtClean="0"/>
              <a:t>Interesting how WASH issues are participated by men only in urban settings</a:t>
            </a:r>
          </a:p>
          <a:p>
            <a:r>
              <a:rPr lang="en-GB" sz="1400" dirty="0">
                <a:latin typeface="Calibri" panose="020F0502020204030204" pitchFamily="34" charset="0"/>
                <a:ea typeface="Calibri" panose="020F0502020204030204" pitchFamily="34" charset="0"/>
                <a:cs typeface="Times New Roman" panose="02020603050405020304" pitchFamily="18" charset="0"/>
              </a:rPr>
              <a:t>In the area of ​​the aquifer </a:t>
            </a:r>
            <a:r>
              <a:rPr lang="en-GB" sz="1400" dirty="0" err="1">
                <a:latin typeface="Calibri" panose="020F0502020204030204" pitchFamily="34" charset="0"/>
                <a:ea typeface="Calibri" panose="020F0502020204030204" pitchFamily="34" charset="0"/>
                <a:cs typeface="Times New Roman" panose="02020603050405020304" pitchFamily="18" charset="0"/>
              </a:rPr>
              <a:t>Trifinio</a:t>
            </a:r>
            <a:r>
              <a:rPr lang="en-GB" sz="1400" dirty="0">
                <a:latin typeface="Calibri" panose="020F0502020204030204" pitchFamily="34" charset="0"/>
                <a:ea typeface="Calibri" panose="020F0502020204030204" pitchFamily="34" charset="0"/>
                <a:cs typeface="Times New Roman" panose="02020603050405020304" pitchFamily="18" charset="0"/>
              </a:rPr>
              <a:t> the presence or participation of women in cooperatives it has been made </a:t>
            </a:r>
            <a:r>
              <a:rPr lang="en-GB" sz="1400" b="1" dirty="0">
                <a:latin typeface="Calibri" panose="020F0502020204030204" pitchFamily="34" charset="0"/>
                <a:ea typeface="Calibri" panose="020F0502020204030204" pitchFamily="34" charset="0"/>
                <a:cs typeface="Times New Roman" panose="02020603050405020304" pitchFamily="18" charset="0"/>
              </a:rPr>
              <a:t>in recent years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200" dirty="0" smtClean="0"/>
          </a:p>
          <a:p>
            <a:endParaRPr lang="en-GB" sz="1200" dirty="0"/>
          </a:p>
        </p:txBody>
      </p:sp>
      <p:sp>
        <p:nvSpPr>
          <p:cNvPr id="14" name="Content Placeholder 3"/>
          <p:cNvSpPr>
            <a:spLocks noGrp="1"/>
          </p:cNvSpPr>
          <p:nvPr>
            <p:ph sz="half" idx="2"/>
          </p:nvPr>
        </p:nvSpPr>
        <p:spPr>
          <a:xfrm>
            <a:off x="5508104" y="2157362"/>
            <a:ext cx="3635896" cy="3951288"/>
          </a:xfrm>
        </p:spPr>
        <p:txBody>
          <a:bodyPr>
            <a:normAutofit fontScale="47500" lnSpcReduction="20000"/>
          </a:bodyPr>
          <a:lstStyle/>
          <a:p>
            <a:r>
              <a:rPr lang="en-GB" sz="2900" dirty="0" smtClean="0"/>
              <a:t>No participation of women in water management ( local water committees and regional institutions) </a:t>
            </a:r>
          </a:p>
          <a:p>
            <a:r>
              <a:rPr lang="en-GB" sz="2900" dirty="0" smtClean="0"/>
              <a:t>Good gender equality in decision making at high-level positions when women do reach such positions ( rarely)</a:t>
            </a:r>
          </a:p>
          <a:p>
            <a:r>
              <a:rPr lang="en-GB" sz="2900" dirty="0" smtClean="0"/>
              <a:t>No gender-specific objectives at TB level</a:t>
            </a:r>
          </a:p>
          <a:p>
            <a:r>
              <a:rPr lang="en-GB" sz="2900" dirty="0" smtClean="0"/>
              <a:t>No gender training is implemented</a:t>
            </a:r>
          </a:p>
          <a:p>
            <a:r>
              <a:rPr lang="en-GB" sz="2900" dirty="0" smtClean="0"/>
              <a:t>Serious issue in land tenure, land ownership rights: women are not entitled to own land</a:t>
            </a:r>
          </a:p>
          <a:p>
            <a:r>
              <a:rPr lang="en-GB" sz="2900" dirty="0" smtClean="0"/>
              <a:t>Serious issue with irrigation management: it is not participated by women </a:t>
            </a:r>
          </a:p>
          <a:p>
            <a:r>
              <a:rPr lang="en-US" sz="2900" dirty="0" smtClean="0"/>
              <a:t>there are from 2% to 4%  of female farmers ( less than global data for MENA region)</a:t>
            </a:r>
            <a:endParaRPr lang="en-US" sz="2900" b="1" dirty="0" smtClean="0"/>
          </a:p>
          <a:p>
            <a:r>
              <a:rPr lang="en-US" sz="2900" dirty="0" smtClean="0"/>
              <a:t>Women </a:t>
            </a:r>
            <a:r>
              <a:rPr lang="en-US" sz="2900" dirty="0"/>
              <a:t>are practically not involved in the process of management of irrigative systems</a:t>
            </a:r>
            <a:endParaRPr lang="en-GB" sz="2900" dirty="0" smtClean="0"/>
          </a:p>
          <a:p>
            <a:endParaRPr lang="en-GB" sz="1200" dirty="0" smtClean="0"/>
          </a:p>
          <a:p>
            <a:endParaRPr lang="en-GB" sz="1200" dirty="0"/>
          </a:p>
        </p:txBody>
      </p:sp>
    </p:spTree>
    <p:extLst>
      <p:ext uri="{BB962C8B-B14F-4D97-AF65-F5344CB8AC3E}">
        <p14:creationId xmlns:p14="http://schemas.microsoft.com/office/powerpoint/2010/main" val="398257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35</a:t>
            </a:fld>
            <a:endParaRPr lang="en-US" altLang="en-US" sz="1400" b="1" dirty="0">
              <a:solidFill>
                <a:srgbClr val="376092"/>
              </a:solidFill>
            </a:endParaRPr>
          </a:p>
        </p:txBody>
      </p:sp>
      <p:sp>
        <p:nvSpPr>
          <p:cNvPr id="12" name="Content Placeholder 2"/>
          <p:cNvSpPr>
            <a:spLocks noGrp="1"/>
          </p:cNvSpPr>
          <p:nvPr>
            <p:ph idx="1"/>
          </p:nvPr>
        </p:nvSpPr>
        <p:spPr>
          <a:xfrm>
            <a:off x="228600" y="685800"/>
            <a:ext cx="8618537" cy="2057400"/>
          </a:xfrm>
        </p:spPr>
        <p:txBody>
          <a:bodyPr>
            <a:noAutofit/>
          </a:bodyPr>
          <a:lstStyle/>
          <a:p>
            <a:pPr>
              <a:buNone/>
            </a:pPr>
            <a:endParaRPr lang="en-GB" sz="2000" dirty="0" smtClean="0"/>
          </a:p>
          <a:p>
            <a:pPr>
              <a:buNone/>
            </a:pPr>
            <a:endParaRPr lang="en-US" sz="2000" dirty="0" smtClean="0"/>
          </a:p>
          <a:p>
            <a:pPr>
              <a:buNone/>
            </a:pPr>
            <a:endParaRPr lang="en-US" sz="2000" dirty="0" smtClean="0"/>
          </a:p>
          <a:p>
            <a:pPr algn="ctr">
              <a:buNone/>
            </a:pPr>
            <a:r>
              <a:rPr lang="en-US" sz="2800" dirty="0" smtClean="0"/>
              <a:t>THANK YOU FOR YOUR ATTENTION!</a:t>
            </a:r>
          </a:p>
          <a:p>
            <a:pPr algn="ctr"/>
            <a:endParaRPr lang="en-US" sz="2800" dirty="0" smtClean="0"/>
          </a:p>
          <a:p>
            <a:pPr algn="ctr">
              <a:buNone/>
            </a:pPr>
            <a:r>
              <a:rPr lang="en-US" sz="2800" dirty="0" smtClean="0">
                <a:hlinkClick r:id="rId4"/>
              </a:rPr>
              <a:t>f.greco@unesco.org</a:t>
            </a:r>
            <a:endParaRPr lang="en-US" sz="2800" dirty="0" smtClean="0"/>
          </a:p>
        </p:txBody>
      </p:sp>
      <p:pic>
        <p:nvPicPr>
          <p:cNvPr id="13" name="Picture 11" descr="120.png"/>
          <p:cNvPicPr>
            <a:picLocks noChangeAspect="1"/>
          </p:cNvPicPr>
          <p:nvPr/>
        </p:nvPicPr>
        <p:blipFill>
          <a:blip r:embed="rId5" cstate="print"/>
          <a:srcRect b="17345"/>
          <a:stretch>
            <a:fillRect/>
          </a:stretch>
        </p:blipFill>
        <p:spPr bwMode="auto">
          <a:xfrm>
            <a:off x="152400" y="152400"/>
            <a:ext cx="2057400" cy="995969"/>
          </a:xfrm>
          <a:prstGeom prst="rect">
            <a:avLst/>
          </a:prstGeom>
          <a:noFill/>
          <a:ln w="12700">
            <a:noFill/>
            <a:miter lim="0"/>
            <a:headEnd/>
            <a:tailEnd/>
          </a:ln>
        </p:spPr>
      </p:pic>
      <p:pic>
        <p:nvPicPr>
          <p:cNvPr id="14" name="Picture 1" descr="Logo WWAP vert BI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0176" y="152400"/>
            <a:ext cx="1630761" cy="1066800"/>
          </a:xfrm>
          <a:prstGeom prst="rect">
            <a:avLst/>
          </a:prstGeom>
        </p:spPr>
      </p:pic>
    </p:spTree>
    <p:extLst>
      <p:ext uri="{BB962C8B-B14F-4D97-AF65-F5344CB8AC3E}">
        <p14:creationId xmlns:p14="http://schemas.microsoft.com/office/powerpoint/2010/main" val="1764139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4</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24" name="AutoShape 11"/>
          <p:cNvSpPr>
            <a:spLocks/>
          </p:cNvSpPr>
          <p:nvPr/>
        </p:nvSpPr>
        <p:spPr bwMode="auto">
          <a:xfrm>
            <a:off x="746559" y="127793"/>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   SEX DISAGGREGATED WATER DATA </a:t>
            </a:r>
            <a:endParaRPr lang="en-US" altLang="en-US" sz="2800" dirty="0"/>
          </a:p>
        </p:txBody>
      </p:sp>
      <p:pic>
        <p:nvPicPr>
          <p:cNvPr id="8" name="Picture 7"/>
          <p:cNvPicPr>
            <a:picLocks noChangeAspect="1"/>
          </p:cNvPicPr>
          <p:nvPr/>
        </p:nvPicPr>
        <p:blipFill>
          <a:blip r:embed="rId4"/>
          <a:stretch>
            <a:fillRect/>
          </a:stretch>
        </p:blipFill>
        <p:spPr>
          <a:xfrm>
            <a:off x="2084239" y="773649"/>
            <a:ext cx="6048672" cy="5441423"/>
          </a:xfrm>
          <a:prstGeom prst="rect">
            <a:avLst/>
          </a:prstGeom>
        </p:spPr>
      </p:pic>
    </p:spTree>
    <p:extLst>
      <p:ext uri="{BB962C8B-B14F-4D97-AF65-F5344CB8AC3E}">
        <p14:creationId xmlns:p14="http://schemas.microsoft.com/office/powerpoint/2010/main" val="101443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9752" y="692696"/>
            <a:ext cx="5593605" cy="5523539"/>
          </a:xfrm>
          <a:prstGeom prst="rect">
            <a:avLst/>
          </a:prstGeom>
        </p:spPr>
      </p:pic>
      <p:pic>
        <p:nvPicPr>
          <p:cNvPr id="3" name="Picture 2"/>
          <p:cNvPicPr>
            <a:picLocks noChangeAspect="1"/>
          </p:cNvPicPr>
          <p:nvPr/>
        </p:nvPicPr>
        <p:blipFill>
          <a:blip r:embed="rId3"/>
          <a:stretch>
            <a:fillRect/>
          </a:stretch>
        </p:blipFill>
        <p:spPr>
          <a:xfrm>
            <a:off x="971600" y="-63274"/>
            <a:ext cx="7706012" cy="755970"/>
          </a:xfrm>
          <a:prstGeom prst="rect">
            <a:avLst/>
          </a:prstGeom>
        </p:spPr>
      </p:pic>
    </p:spTree>
    <p:extLst>
      <p:ext uri="{BB962C8B-B14F-4D97-AF65-F5344CB8AC3E}">
        <p14:creationId xmlns:p14="http://schemas.microsoft.com/office/powerpoint/2010/main" val="1931959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905" y="1721972"/>
            <a:ext cx="8096190" cy="3414056"/>
          </a:xfrm>
          <a:prstGeom prst="rect">
            <a:avLst/>
          </a:prstGeom>
        </p:spPr>
      </p:pic>
      <p:pic>
        <p:nvPicPr>
          <p:cNvPr id="3" name="Picture 2"/>
          <p:cNvPicPr>
            <a:picLocks noChangeAspect="1"/>
          </p:cNvPicPr>
          <p:nvPr/>
        </p:nvPicPr>
        <p:blipFill>
          <a:blip r:embed="rId3"/>
          <a:stretch>
            <a:fillRect/>
          </a:stretch>
        </p:blipFill>
        <p:spPr>
          <a:xfrm>
            <a:off x="554211" y="116632"/>
            <a:ext cx="7706012" cy="755970"/>
          </a:xfrm>
          <a:prstGeom prst="rect">
            <a:avLst/>
          </a:prstGeom>
        </p:spPr>
      </p:pic>
      <p:sp>
        <p:nvSpPr>
          <p:cNvPr id="4" name="TextBox 3"/>
          <p:cNvSpPr txBox="1"/>
          <p:nvPr/>
        </p:nvSpPr>
        <p:spPr>
          <a:xfrm>
            <a:off x="523905" y="1137197"/>
            <a:ext cx="3613682" cy="584775"/>
          </a:xfrm>
          <a:prstGeom prst="rect">
            <a:avLst/>
          </a:prstGeom>
          <a:noFill/>
        </p:spPr>
        <p:txBody>
          <a:bodyPr wrap="none" rtlCol="0">
            <a:spAutoFit/>
          </a:bodyPr>
          <a:lstStyle/>
          <a:p>
            <a:r>
              <a:rPr lang="en-GB" sz="3200" dirty="0" smtClean="0">
                <a:solidFill>
                  <a:schemeClr val="accent1">
                    <a:lumMod val="75000"/>
                  </a:schemeClr>
                </a:solidFill>
              </a:rPr>
              <a:t>THE WWAP TOOLKIT</a:t>
            </a:r>
            <a:endParaRPr lang="en-GB" sz="3200" dirty="0">
              <a:solidFill>
                <a:schemeClr val="accent1">
                  <a:lumMod val="75000"/>
                </a:schemeClr>
              </a:solidFill>
            </a:endParaRPr>
          </a:p>
        </p:txBody>
      </p:sp>
      <p:pic>
        <p:nvPicPr>
          <p:cNvPr id="5" name="Picture 8" descr="sottopancia.jpg"/>
          <p:cNvPicPr>
            <a:picLocks noChangeAspect="1"/>
          </p:cNvPicPr>
          <p:nvPr/>
        </p:nvPicPr>
        <p:blipFill>
          <a:blip r:embed="rId4" cstate="print"/>
          <a:srcRect/>
          <a:stretch>
            <a:fillRect/>
          </a:stretch>
        </p:blipFill>
        <p:spPr bwMode="auto">
          <a:xfrm>
            <a:off x="2273300" y="6543675"/>
            <a:ext cx="5670550" cy="150813"/>
          </a:xfrm>
          <a:prstGeom prst="rect">
            <a:avLst/>
          </a:prstGeom>
          <a:noFill/>
          <a:ln w="12700">
            <a:noFill/>
            <a:miter lim="0"/>
            <a:headEnd/>
            <a:tailEnd/>
          </a:ln>
        </p:spPr>
      </p:pic>
      <p:sp>
        <p:nvSpPr>
          <p:cNvPr id="6"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7"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8" name="Picture 1"/>
          <p:cNvPicPr>
            <a:picLocks noChangeAspect="1"/>
          </p:cNvPicPr>
          <p:nvPr/>
        </p:nvPicPr>
        <p:blipFill>
          <a:blip r:embed="rId5" cstate="print"/>
          <a:srcRect/>
          <a:stretch>
            <a:fillRect/>
          </a:stretch>
        </p:blipFill>
        <p:spPr bwMode="auto">
          <a:xfrm>
            <a:off x="339725" y="5938838"/>
            <a:ext cx="1525588" cy="838200"/>
          </a:xfrm>
          <a:prstGeom prst="rect">
            <a:avLst/>
          </a:prstGeom>
          <a:noFill/>
          <a:ln w="9525">
            <a:noFill/>
            <a:miter lim="800000"/>
            <a:headEnd/>
            <a:tailEnd/>
          </a:ln>
        </p:spPr>
      </p:pic>
    </p:spTree>
    <p:extLst>
      <p:ext uri="{BB962C8B-B14F-4D97-AF65-F5344CB8AC3E}">
        <p14:creationId xmlns:p14="http://schemas.microsoft.com/office/powerpoint/2010/main" val="1019200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7</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24"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GGRETA Project: a gender sensitive assessment</a:t>
            </a:r>
            <a:endParaRPr lang="en-US" altLang="en-US" sz="2800" dirty="0"/>
          </a:p>
        </p:txBody>
      </p:sp>
      <p:sp>
        <p:nvSpPr>
          <p:cNvPr id="25" name="Content Placeholder 2"/>
          <p:cNvSpPr>
            <a:spLocks noGrp="1"/>
          </p:cNvSpPr>
          <p:nvPr>
            <p:ph idx="1"/>
          </p:nvPr>
        </p:nvSpPr>
        <p:spPr>
          <a:xfrm>
            <a:off x="457200" y="1143000"/>
            <a:ext cx="8229600" cy="5135016"/>
          </a:xfrm>
        </p:spPr>
        <p:txBody>
          <a:bodyPr>
            <a:noAutofit/>
          </a:bodyPr>
          <a:lstStyle/>
          <a:p>
            <a:r>
              <a:rPr lang="fr-FR" sz="2000" dirty="0" err="1" smtClean="0"/>
              <a:t>Integration</a:t>
            </a:r>
            <a:r>
              <a:rPr lang="fr-FR" sz="2000" dirty="0" smtClean="0"/>
              <a:t> of UN WWAP/UNESCO TOOLKIT on </a:t>
            </a:r>
            <a:r>
              <a:rPr lang="fr-FR" sz="2000" dirty="0" err="1" smtClean="0"/>
              <a:t>sex-disaggregated</a:t>
            </a:r>
            <a:r>
              <a:rPr lang="fr-FR" sz="2000" dirty="0" smtClean="0"/>
              <a:t> water </a:t>
            </a:r>
            <a:r>
              <a:rPr lang="fr-FR" sz="2000" dirty="0" err="1" smtClean="0"/>
              <a:t>indicators</a:t>
            </a:r>
            <a:r>
              <a:rPr lang="fr-FR" sz="2000" dirty="0" smtClean="0"/>
              <a:t> and </a:t>
            </a:r>
            <a:r>
              <a:rPr lang="fr-FR" sz="2000" dirty="0" err="1" smtClean="0"/>
              <a:t>methodology</a:t>
            </a:r>
            <a:endParaRPr lang="fr-FR" sz="2000" dirty="0" smtClean="0"/>
          </a:p>
          <a:p>
            <a:endParaRPr lang="fr-FR" sz="2000" dirty="0"/>
          </a:p>
          <a:p>
            <a:r>
              <a:rPr lang="en-US" sz="2000" dirty="0" smtClean="0"/>
              <a:t>GGRETA </a:t>
            </a:r>
            <a:r>
              <a:rPr lang="en-US" sz="2000" dirty="0"/>
              <a:t>project </a:t>
            </a:r>
            <a:r>
              <a:rPr lang="en-US" sz="2000" dirty="0" smtClean="0"/>
              <a:t>is the </a:t>
            </a:r>
            <a:r>
              <a:rPr lang="en-US" sz="2000" b="1" dirty="0"/>
              <a:t>first ever multi-country and multi-regional water-monitoring project </a:t>
            </a:r>
            <a:r>
              <a:rPr lang="en-US" sz="2000" dirty="0"/>
              <a:t> with comparable sex-disaggregated data . </a:t>
            </a:r>
          </a:p>
          <a:p>
            <a:endParaRPr lang="en-US" sz="2000" dirty="0"/>
          </a:p>
          <a:p>
            <a:r>
              <a:rPr lang="en-US" sz="2000" dirty="0" smtClean="0"/>
              <a:t>Results </a:t>
            </a:r>
            <a:r>
              <a:rPr lang="en-US" sz="2000" dirty="0"/>
              <a:t>will be useful for the formulation of informed decisions  on water resource management, use and access in the areas of interest of GGRETA </a:t>
            </a:r>
          </a:p>
          <a:p>
            <a:endParaRPr lang="en-US" sz="2000" dirty="0"/>
          </a:p>
          <a:p>
            <a:r>
              <a:rPr lang="en-US" sz="2000" dirty="0"/>
              <a:t>The sex-disaggregated data overview will also prove the importance to get such data on a global scale, in view of the post-2015/SDGs monitoring </a:t>
            </a:r>
            <a:r>
              <a:rPr lang="en-US" sz="2000" dirty="0" smtClean="0"/>
              <a:t>strategy. WWAP provided the GGRETA project results as a dataset example for the monitoring of SDG 6.5.1 ( on IWRM and Transboundary Water) in the future</a:t>
            </a:r>
            <a:endParaRPr lang="fr-FR" sz="2000" i="1" dirty="0" smtClean="0"/>
          </a:p>
        </p:txBody>
      </p:sp>
    </p:spTree>
    <p:extLst>
      <p:ext uri="{BB962C8B-B14F-4D97-AF65-F5344CB8AC3E}">
        <p14:creationId xmlns:p14="http://schemas.microsoft.com/office/powerpoint/2010/main" val="1556305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8</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24"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GGRETA Project: a gender sensitive assessment</a:t>
            </a:r>
            <a:endParaRPr lang="en-US" altLang="en-US" sz="2800" dirty="0"/>
          </a:p>
        </p:txBody>
      </p:sp>
      <p:sp>
        <p:nvSpPr>
          <p:cNvPr id="25" name="Content Placeholder 2"/>
          <p:cNvSpPr>
            <a:spLocks noGrp="1"/>
          </p:cNvSpPr>
          <p:nvPr>
            <p:ph idx="1"/>
          </p:nvPr>
        </p:nvSpPr>
        <p:spPr>
          <a:xfrm>
            <a:off x="381000" y="990600"/>
            <a:ext cx="8618537" cy="5135016"/>
          </a:xfrm>
        </p:spPr>
        <p:txBody>
          <a:bodyPr>
            <a:noAutofit/>
          </a:bodyPr>
          <a:lstStyle/>
          <a:p>
            <a:r>
              <a:rPr lang="fr-FR" sz="2000" dirty="0" err="1" smtClean="0"/>
              <a:t>Mid</a:t>
            </a:r>
            <a:r>
              <a:rPr lang="fr-FR" sz="2000" dirty="0" smtClean="0"/>
              <a:t> 2014: Experts </a:t>
            </a:r>
            <a:r>
              <a:rPr lang="fr-FR" sz="2000" dirty="0" err="1" smtClean="0"/>
              <a:t>received</a:t>
            </a:r>
            <a:r>
              <a:rPr lang="fr-FR" sz="2000" dirty="0" smtClean="0"/>
              <a:t> </a:t>
            </a:r>
            <a:r>
              <a:rPr lang="fr-FR" sz="2000" dirty="0" err="1" smtClean="0"/>
              <a:t>methodology</a:t>
            </a:r>
            <a:r>
              <a:rPr lang="fr-FR" sz="2000" dirty="0" smtClean="0"/>
              <a:t> and a </a:t>
            </a:r>
            <a:r>
              <a:rPr lang="fr-FR" sz="2000" dirty="0" err="1" smtClean="0"/>
              <a:t>list</a:t>
            </a:r>
            <a:r>
              <a:rPr lang="fr-FR" sz="2000" dirty="0" smtClean="0"/>
              <a:t> of 50 </a:t>
            </a:r>
            <a:r>
              <a:rPr lang="fr-FR" sz="2000" dirty="0" err="1" smtClean="0"/>
              <a:t>indicators</a:t>
            </a:r>
            <a:endParaRPr lang="fr-FR" sz="2000" dirty="0" smtClean="0"/>
          </a:p>
          <a:p>
            <a:endParaRPr lang="fr-FR" sz="2000" dirty="0" smtClean="0"/>
          </a:p>
          <a:p>
            <a:r>
              <a:rPr lang="fr-FR" sz="2000" dirty="0" smtClean="0"/>
              <a:t>End 2014: Experts </a:t>
            </a:r>
            <a:r>
              <a:rPr lang="fr-FR" sz="2000" dirty="0" err="1" smtClean="0"/>
              <a:t>provided</a:t>
            </a:r>
            <a:r>
              <a:rPr lang="fr-FR" sz="2000" dirty="0" smtClean="0"/>
              <a:t> </a:t>
            </a:r>
            <a:r>
              <a:rPr lang="fr-FR" sz="2000" dirty="0" err="1" smtClean="0"/>
              <a:t>preliminary</a:t>
            </a:r>
            <a:r>
              <a:rPr lang="fr-FR" sz="2000" dirty="0" smtClean="0"/>
              <a:t> feedback on the </a:t>
            </a:r>
            <a:r>
              <a:rPr lang="fr-FR" sz="2000" dirty="0" err="1" smtClean="0"/>
              <a:t>availability</a:t>
            </a:r>
            <a:r>
              <a:rPr lang="fr-FR" sz="2000" dirty="0" smtClean="0"/>
              <a:t> of data</a:t>
            </a:r>
          </a:p>
          <a:p>
            <a:pPr lvl="1"/>
            <a:r>
              <a:rPr lang="fr-FR" sz="1600" i="1" dirty="0" err="1" smtClean="0">
                <a:latin typeface="Trebuchet MS" panose="020B0603020202020204" pitchFamily="34" charset="0"/>
              </a:rPr>
              <a:t>Lack</a:t>
            </a:r>
            <a:r>
              <a:rPr lang="fr-FR" sz="1600" i="1" dirty="0" smtClean="0">
                <a:latin typeface="Trebuchet MS" panose="020B0603020202020204" pitchFamily="34" charset="0"/>
              </a:rPr>
              <a:t> of data</a:t>
            </a:r>
          </a:p>
          <a:p>
            <a:pPr lvl="1"/>
            <a:r>
              <a:rPr lang="fr-FR" sz="1600" i="1" dirty="0" err="1" smtClean="0">
                <a:latin typeface="Trebuchet MS" panose="020B0603020202020204" pitchFamily="34" charset="0"/>
              </a:rPr>
              <a:t>Different</a:t>
            </a:r>
            <a:r>
              <a:rPr lang="fr-FR" sz="1600" i="1" dirty="0" smtClean="0">
                <a:latin typeface="Trebuchet MS" panose="020B0603020202020204" pitchFamily="34" charset="0"/>
              </a:rPr>
              <a:t> </a:t>
            </a:r>
            <a:r>
              <a:rPr lang="fr-FR" sz="1600" i="1" dirty="0" err="1" smtClean="0">
                <a:latin typeface="Trebuchet MS" panose="020B0603020202020204" pitchFamily="34" charset="0"/>
              </a:rPr>
              <a:t>resolutions</a:t>
            </a:r>
            <a:r>
              <a:rPr lang="fr-FR" sz="1600" i="1" dirty="0" smtClean="0">
                <a:latin typeface="Trebuchet MS" panose="020B0603020202020204" pitchFamily="34" charset="0"/>
              </a:rPr>
              <a:t> (district / </a:t>
            </a:r>
            <a:r>
              <a:rPr lang="fr-FR" sz="1600" i="1" dirty="0" err="1" smtClean="0">
                <a:latin typeface="Trebuchet MS" panose="020B0603020202020204" pitchFamily="34" charset="0"/>
              </a:rPr>
              <a:t>settlement</a:t>
            </a:r>
            <a:r>
              <a:rPr lang="fr-FR" sz="1600" i="1" dirty="0" smtClean="0">
                <a:latin typeface="Trebuchet MS" panose="020B0603020202020204" pitchFamily="34" charset="0"/>
              </a:rPr>
              <a:t> </a:t>
            </a:r>
            <a:r>
              <a:rPr lang="fr-FR" sz="1600" i="1" dirty="0" err="1" smtClean="0">
                <a:latin typeface="Trebuchet MS" panose="020B0603020202020204" pitchFamily="34" charset="0"/>
              </a:rPr>
              <a:t>level</a:t>
            </a:r>
            <a:r>
              <a:rPr lang="fr-FR" sz="1600" i="1" dirty="0" smtClean="0">
                <a:latin typeface="Trebuchet MS" panose="020B0603020202020204" pitchFamily="34" charset="0"/>
              </a:rPr>
              <a:t>)  </a:t>
            </a:r>
          </a:p>
          <a:p>
            <a:pPr lvl="1"/>
            <a:r>
              <a:rPr lang="fr-FR" sz="1600" i="1" dirty="0" err="1" smtClean="0">
                <a:latin typeface="Trebuchet MS" panose="020B0603020202020204" pitchFamily="34" charset="0"/>
              </a:rPr>
              <a:t>Need</a:t>
            </a:r>
            <a:r>
              <a:rPr lang="fr-FR" sz="1600" i="1" dirty="0" smtClean="0">
                <a:latin typeface="Trebuchet MS" panose="020B0603020202020204" pitchFamily="34" charset="0"/>
              </a:rPr>
              <a:t> to go to the </a:t>
            </a:r>
            <a:r>
              <a:rPr lang="fr-FR" sz="1600" i="1" dirty="0" err="1" smtClean="0">
                <a:latin typeface="Trebuchet MS" panose="020B0603020202020204" pitchFamily="34" charset="0"/>
              </a:rPr>
              <a:t>field</a:t>
            </a:r>
            <a:endParaRPr lang="fr-FR" sz="1600" i="1" dirty="0" smtClean="0">
              <a:latin typeface="Trebuchet MS" panose="020B0603020202020204" pitchFamily="34" charset="0"/>
            </a:endParaRPr>
          </a:p>
          <a:p>
            <a:pPr marL="457200" lvl="1" indent="0">
              <a:buNone/>
            </a:pPr>
            <a:endParaRPr lang="fr-FR" sz="2000" dirty="0" smtClean="0"/>
          </a:p>
          <a:p>
            <a:r>
              <a:rPr lang="fr-FR" sz="2000" dirty="0" err="1" smtClean="0"/>
              <a:t>Early</a:t>
            </a:r>
            <a:r>
              <a:rPr lang="fr-FR" sz="2000" dirty="0" smtClean="0"/>
              <a:t> 2015: </a:t>
            </a:r>
            <a:r>
              <a:rPr lang="fr-FR" sz="2000" dirty="0" err="1" smtClean="0"/>
              <a:t>Sub-selection</a:t>
            </a:r>
            <a:r>
              <a:rPr lang="fr-FR" sz="2000" dirty="0" smtClean="0"/>
              <a:t> of a </a:t>
            </a:r>
            <a:r>
              <a:rPr lang="en-US" sz="2000" dirty="0" smtClean="0"/>
              <a:t>core-set of  indicators to be gathered by all participating countries</a:t>
            </a:r>
          </a:p>
          <a:p>
            <a:pPr lvl="1"/>
            <a:r>
              <a:rPr lang="en-US" altLang="en-US" sz="1600" i="1" dirty="0" smtClean="0">
                <a:solidFill>
                  <a:srgbClr val="164F86"/>
                </a:solidFill>
                <a:latin typeface="Trebuchet MS" pitchFamily="34" charset="0"/>
                <a:ea typeface="Trebuchet MS" pitchFamily="34" charset="0"/>
                <a:cs typeface="Trebuchet MS" pitchFamily="34" charset="0"/>
                <a:sym typeface="Trebuchet MS" pitchFamily="34" charset="0"/>
              </a:rPr>
              <a:t>WWAP was avoiding the risk of non-comparability of data</a:t>
            </a:r>
          </a:p>
          <a:p>
            <a:pPr lvl="1"/>
            <a:r>
              <a:rPr lang="en-US" altLang="en-US" sz="1600" i="1" dirty="0" smtClean="0">
                <a:solidFill>
                  <a:srgbClr val="164F86"/>
                </a:solidFill>
                <a:latin typeface="Trebuchet MS" pitchFamily="34" charset="0"/>
                <a:ea typeface="Trebuchet MS" pitchFamily="34" charset="0"/>
                <a:cs typeface="Trebuchet MS" pitchFamily="34" charset="0"/>
                <a:sym typeface="Trebuchet MS" pitchFamily="34" charset="0"/>
              </a:rPr>
              <a:t>WWAP worked for ensuring the presence of both qualitative and quantitative data </a:t>
            </a:r>
          </a:p>
          <a:p>
            <a:pPr lvl="1"/>
            <a:endParaRPr lang="en-US" sz="1600" dirty="0" smtClean="0"/>
          </a:p>
          <a:p>
            <a:r>
              <a:rPr lang="fr-FR" sz="2000" dirty="0" err="1" smtClean="0"/>
              <a:t>Mid</a:t>
            </a:r>
            <a:r>
              <a:rPr lang="fr-FR" sz="2000" dirty="0" smtClean="0"/>
              <a:t> 2015: Field </a:t>
            </a:r>
            <a:r>
              <a:rPr lang="fr-FR" sz="2000" dirty="0" err="1" smtClean="0"/>
              <a:t>surveys</a:t>
            </a:r>
            <a:r>
              <a:rPr lang="fr-FR" sz="2000" dirty="0" smtClean="0"/>
              <a:t> </a:t>
            </a:r>
            <a:r>
              <a:rPr lang="fr-FR" sz="2000" dirty="0" err="1" smtClean="0"/>
              <a:t>were</a:t>
            </a:r>
            <a:r>
              <a:rPr lang="fr-FR" sz="2000" dirty="0" smtClean="0"/>
              <a:t> </a:t>
            </a:r>
            <a:r>
              <a:rPr lang="fr-FR" sz="2000" dirty="0" err="1" smtClean="0"/>
              <a:t>undertaken</a:t>
            </a:r>
            <a:r>
              <a:rPr lang="fr-FR" sz="2000" dirty="0" smtClean="0"/>
              <a:t> </a:t>
            </a:r>
            <a:r>
              <a:rPr lang="fr-FR" sz="2000" dirty="0" err="1" smtClean="0"/>
              <a:t>based</a:t>
            </a:r>
            <a:r>
              <a:rPr lang="fr-FR" sz="2000" dirty="0" smtClean="0"/>
              <a:t> on </a:t>
            </a:r>
            <a:r>
              <a:rPr lang="fr-FR" sz="2000" dirty="0" err="1" smtClean="0"/>
              <a:t>tailor</a:t>
            </a:r>
            <a:r>
              <a:rPr lang="fr-FR" sz="2000" dirty="0" smtClean="0"/>
              <a:t>-made questionnaires </a:t>
            </a:r>
            <a:r>
              <a:rPr lang="fr-FR" sz="2000" dirty="0" err="1" smtClean="0"/>
              <a:t>provided</a:t>
            </a:r>
            <a:r>
              <a:rPr lang="fr-FR" sz="2000" dirty="0" smtClean="0"/>
              <a:t> to experts.</a:t>
            </a:r>
            <a:endParaRPr lang="fr-FR" sz="2000" i="1" dirty="0" smtClean="0"/>
          </a:p>
        </p:txBody>
      </p:sp>
    </p:spTree>
    <p:extLst>
      <p:ext uri="{BB962C8B-B14F-4D97-AF65-F5344CB8AC3E}">
        <p14:creationId xmlns:p14="http://schemas.microsoft.com/office/powerpoint/2010/main" val="894031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7544" y="188640"/>
            <a:ext cx="3286125" cy="5600700"/>
          </a:xfrm>
          <a:prstGeom prst="rect">
            <a:avLst/>
          </a:prstGeom>
        </p:spPr>
      </p:pic>
      <p:pic>
        <p:nvPicPr>
          <p:cNvPr id="6" name="Picture 5"/>
          <p:cNvPicPr>
            <a:picLocks noChangeAspect="1"/>
          </p:cNvPicPr>
          <p:nvPr/>
        </p:nvPicPr>
        <p:blipFill rotWithShape="1">
          <a:blip r:embed="rId3"/>
          <a:srcRect t="43166"/>
          <a:stretch/>
        </p:blipFill>
        <p:spPr>
          <a:xfrm>
            <a:off x="5478404" y="624669"/>
            <a:ext cx="3343275" cy="1412925"/>
          </a:xfrm>
          <a:prstGeom prst="rect">
            <a:avLst/>
          </a:prstGeom>
        </p:spPr>
      </p:pic>
      <p:pic>
        <p:nvPicPr>
          <p:cNvPr id="7" name="Picture 6"/>
          <p:cNvPicPr>
            <a:picLocks noChangeAspect="1"/>
          </p:cNvPicPr>
          <p:nvPr/>
        </p:nvPicPr>
        <p:blipFill>
          <a:blip r:embed="rId4"/>
          <a:stretch>
            <a:fillRect/>
          </a:stretch>
        </p:blipFill>
        <p:spPr>
          <a:xfrm>
            <a:off x="5559947" y="5793830"/>
            <a:ext cx="3324225" cy="666750"/>
          </a:xfrm>
          <a:prstGeom prst="rect">
            <a:avLst/>
          </a:prstGeom>
        </p:spPr>
      </p:pic>
      <p:sp>
        <p:nvSpPr>
          <p:cNvPr id="2" name="TextBox 1"/>
          <p:cNvSpPr txBox="1"/>
          <p:nvPr/>
        </p:nvSpPr>
        <p:spPr>
          <a:xfrm>
            <a:off x="22523" y="2492896"/>
            <a:ext cx="461665" cy="4365104"/>
          </a:xfrm>
          <a:prstGeom prst="rect">
            <a:avLst/>
          </a:prstGeom>
          <a:solidFill>
            <a:srgbClr val="FFFF00">
              <a:alpha val="58000"/>
            </a:srgbClr>
          </a:solidFill>
        </p:spPr>
        <p:txBody>
          <a:bodyPr vert="vert270" wrap="square" rtlCol="0">
            <a:spAutoFit/>
          </a:bodyPr>
          <a:lstStyle/>
          <a:p>
            <a:r>
              <a:rPr lang="en-GB" dirty="0"/>
              <a:t> </a:t>
            </a:r>
            <a:r>
              <a:rPr lang="en-GB" dirty="0" smtClean="0"/>
              <a:t>       Water    Governance</a:t>
            </a:r>
            <a:endParaRPr lang="en-GB" dirty="0"/>
          </a:p>
        </p:txBody>
      </p:sp>
      <p:sp>
        <p:nvSpPr>
          <p:cNvPr id="4" name="TextBox 3"/>
          <p:cNvSpPr txBox="1"/>
          <p:nvPr/>
        </p:nvSpPr>
        <p:spPr>
          <a:xfrm>
            <a:off x="4185742" y="624669"/>
            <a:ext cx="1292662" cy="1288182"/>
          </a:xfrm>
          <a:prstGeom prst="rect">
            <a:avLst/>
          </a:prstGeom>
          <a:solidFill>
            <a:schemeClr val="accent6">
              <a:lumMod val="60000"/>
              <a:lumOff val="40000"/>
            </a:schemeClr>
          </a:solidFill>
        </p:spPr>
        <p:txBody>
          <a:bodyPr vert="vert270" wrap="square" rtlCol="0">
            <a:spAutoFit/>
          </a:bodyPr>
          <a:lstStyle/>
          <a:p>
            <a:r>
              <a:rPr lang="en-GB" sz="1600" dirty="0" smtClean="0">
                <a:latin typeface="Arial Nova Cond" panose="020B0506020202020204" pitchFamily="34" charset="0"/>
              </a:rPr>
              <a:t>Safe Drinking Water, Sanitation And Hygiene</a:t>
            </a:r>
          </a:p>
          <a:p>
            <a:endParaRPr lang="en-GB" dirty="0">
              <a:latin typeface="Arial Nova Cond" panose="020B0506020202020204" pitchFamily="34" charset="0"/>
            </a:endParaRPr>
          </a:p>
        </p:txBody>
      </p:sp>
      <p:pic>
        <p:nvPicPr>
          <p:cNvPr id="8" name="Picture 7"/>
          <p:cNvPicPr>
            <a:picLocks noChangeAspect="1"/>
          </p:cNvPicPr>
          <p:nvPr/>
        </p:nvPicPr>
        <p:blipFill>
          <a:blip r:embed="rId5"/>
          <a:stretch>
            <a:fillRect/>
          </a:stretch>
        </p:blipFill>
        <p:spPr>
          <a:xfrm>
            <a:off x="448493" y="5789340"/>
            <a:ext cx="3324225" cy="1104900"/>
          </a:xfrm>
          <a:prstGeom prst="rect">
            <a:avLst/>
          </a:prstGeom>
        </p:spPr>
      </p:pic>
      <p:sp>
        <p:nvSpPr>
          <p:cNvPr id="9" name="TextBox 8"/>
          <p:cNvSpPr txBox="1"/>
          <p:nvPr/>
        </p:nvSpPr>
        <p:spPr>
          <a:xfrm>
            <a:off x="4198690" y="2007258"/>
            <a:ext cx="1261884" cy="1456489"/>
          </a:xfrm>
          <a:prstGeom prst="rect">
            <a:avLst/>
          </a:prstGeom>
          <a:solidFill>
            <a:schemeClr val="bg2">
              <a:lumMod val="50000"/>
              <a:alpha val="28000"/>
            </a:schemeClr>
          </a:solidFill>
        </p:spPr>
        <p:txBody>
          <a:bodyPr vert="vert270" wrap="none" rtlCol="0">
            <a:spAutoFit/>
          </a:bodyPr>
          <a:lstStyle/>
          <a:p>
            <a:r>
              <a:rPr lang="en-US" sz="1400" dirty="0" smtClean="0">
                <a:latin typeface="Arial" panose="020B0604020202020204" pitchFamily="34" charset="0"/>
                <a:cs typeface="Arial" panose="020B0604020202020204" pitchFamily="34" charset="0"/>
              </a:rPr>
              <a:t>Decision Making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And Knowledge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Production</a:t>
            </a: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5559947" y="2319069"/>
            <a:ext cx="3249553" cy="584775"/>
          </a:xfrm>
          <a:prstGeom prst="rect">
            <a:avLst/>
          </a:prstGeom>
          <a:solidFill>
            <a:schemeClr val="accent1">
              <a:lumMod val="20000"/>
              <a:lumOff val="80000"/>
            </a:schemeClr>
          </a:solidFill>
        </p:spPr>
        <p:txBody>
          <a:bodyPr wrap="square" rtlCol="0">
            <a:spAutoFit/>
          </a:bodyPr>
          <a:lstStyle/>
          <a:p>
            <a:r>
              <a:rPr lang="en-GB" b="1" dirty="0"/>
              <a:t> </a:t>
            </a:r>
            <a:r>
              <a:rPr lang="en-US" sz="1400" dirty="0"/>
              <a:t>M/F perceptions of household </a:t>
            </a:r>
            <a:r>
              <a:rPr lang="en-US" sz="1400" dirty="0" smtClean="0"/>
              <a:t/>
            </a:r>
            <a:br>
              <a:rPr lang="en-US" sz="1400" dirty="0" smtClean="0"/>
            </a:br>
            <a:r>
              <a:rPr lang="en-US" sz="1400" dirty="0" smtClean="0"/>
              <a:t> gender </a:t>
            </a:r>
            <a:r>
              <a:rPr lang="en-US" sz="1400" dirty="0"/>
              <a:t>equality in water </a:t>
            </a:r>
            <a:r>
              <a:rPr lang="en-US" sz="1400" dirty="0" smtClean="0"/>
              <a:t>decisions          </a:t>
            </a:r>
            <a:endParaRPr lang="en-GB" sz="1400" dirty="0"/>
          </a:p>
        </p:txBody>
      </p:sp>
      <p:sp>
        <p:nvSpPr>
          <p:cNvPr id="12" name="TextBox 11"/>
          <p:cNvSpPr txBox="1"/>
          <p:nvPr/>
        </p:nvSpPr>
        <p:spPr>
          <a:xfrm>
            <a:off x="5608030" y="4288542"/>
            <a:ext cx="3228060" cy="1446550"/>
          </a:xfrm>
          <a:prstGeom prst="rect">
            <a:avLst/>
          </a:prstGeom>
          <a:solidFill>
            <a:schemeClr val="accent1">
              <a:lumMod val="20000"/>
              <a:lumOff val="80000"/>
            </a:schemeClr>
          </a:solidFill>
        </p:spPr>
        <p:txBody>
          <a:bodyPr wrap="square" rtlCol="0">
            <a:spAutoFit/>
          </a:bodyPr>
          <a:lstStyle/>
          <a:p>
            <a:r>
              <a:rPr lang="en-GB" b="1" dirty="0"/>
              <a:t> </a:t>
            </a:r>
            <a:r>
              <a:rPr lang="en-US" sz="1400" dirty="0"/>
              <a:t>Decision-makers and participants in community-based decision-making process (if any) regarding irrigation (M/F informants/ perceptions, decisions re-allocation of time and financial resources; crops to be irrigated</a:t>
            </a:r>
            <a:r>
              <a:rPr lang="en-US" sz="1400" dirty="0" smtClean="0"/>
              <a:t>.</a:t>
            </a:r>
            <a:endParaRPr lang="en-GB" sz="1400" dirty="0"/>
          </a:p>
        </p:txBody>
      </p:sp>
      <p:sp>
        <p:nvSpPr>
          <p:cNvPr id="13" name="TextBox 12"/>
          <p:cNvSpPr txBox="1"/>
          <p:nvPr/>
        </p:nvSpPr>
        <p:spPr>
          <a:xfrm>
            <a:off x="5608030" y="3450356"/>
            <a:ext cx="3228060" cy="738664"/>
          </a:xfrm>
          <a:prstGeom prst="rect">
            <a:avLst/>
          </a:prstGeom>
          <a:solidFill>
            <a:schemeClr val="accent1">
              <a:lumMod val="20000"/>
              <a:lumOff val="80000"/>
            </a:schemeClr>
          </a:solidFill>
        </p:spPr>
        <p:txBody>
          <a:bodyPr wrap="square" rtlCol="0">
            <a:spAutoFit/>
          </a:bodyPr>
          <a:lstStyle/>
          <a:p>
            <a:r>
              <a:rPr lang="en-US" sz="1400" dirty="0"/>
              <a:t>Decision-makers and participants in household-based decision-making process regarding irrigation </a:t>
            </a:r>
            <a:endParaRPr lang="en-GB" sz="1400" dirty="0"/>
          </a:p>
        </p:txBody>
      </p:sp>
      <p:sp>
        <p:nvSpPr>
          <p:cNvPr id="15" name="TextBox 14"/>
          <p:cNvSpPr txBox="1"/>
          <p:nvPr/>
        </p:nvSpPr>
        <p:spPr>
          <a:xfrm>
            <a:off x="4198690" y="3558154"/>
            <a:ext cx="1261884" cy="2823174"/>
          </a:xfrm>
          <a:prstGeom prst="rect">
            <a:avLst/>
          </a:prstGeom>
          <a:solidFill>
            <a:schemeClr val="accent4">
              <a:lumMod val="60000"/>
              <a:lumOff val="40000"/>
              <a:alpha val="40000"/>
            </a:schemeClr>
          </a:solidFill>
        </p:spPr>
        <p:txBody>
          <a:bodyPr vert="vert270" wrap="square" rtlCol="0">
            <a:spAutoFit/>
          </a:bodyPr>
          <a:lstStyle/>
          <a:p>
            <a:r>
              <a:rPr lang="en-US" sz="1400" dirty="0" smtClean="0"/>
              <a:t>Water For Income Generation For </a:t>
            </a:r>
            <a:br>
              <a:rPr lang="en-US" sz="1400" dirty="0" smtClean="0"/>
            </a:br>
            <a:r>
              <a:rPr lang="en-US" sz="1400" dirty="0" smtClean="0"/>
              <a:t>Industrial  And  Agricultural Uses, </a:t>
            </a:r>
            <a:br>
              <a:rPr lang="en-US" sz="1400" dirty="0" smtClean="0"/>
            </a:br>
            <a:r>
              <a:rPr lang="en-US" sz="1400" dirty="0" smtClean="0"/>
              <a:t>Including Unaccounted-for Labour  </a:t>
            </a:r>
          </a:p>
          <a:p>
            <a:r>
              <a:rPr lang="en-US" sz="1400" dirty="0" smtClean="0"/>
              <a:t>      </a:t>
            </a:r>
          </a:p>
          <a:p>
            <a:endParaRPr lang="en-GB" sz="1400" dirty="0"/>
          </a:p>
        </p:txBody>
      </p:sp>
      <p:sp>
        <p:nvSpPr>
          <p:cNvPr id="16" name="TextBox 15"/>
          <p:cNvSpPr txBox="1"/>
          <p:nvPr/>
        </p:nvSpPr>
        <p:spPr>
          <a:xfrm>
            <a:off x="3772718" y="6404238"/>
            <a:ext cx="4399682"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264179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7406</TotalTime>
  <Words>2458</Words>
  <Application>Microsoft Office PowerPoint</Application>
  <PresentationFormat>On-screen Show (4:3)</PresentationFormat>
  <Paragraphs>268</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SimSun</vt:lpstr>
      <vt:lpstr>Arial</vt:lpstr>
      <vt:lpstr>Arial Nova Cond</vt:lpstr>
      <vt:lpstr>Calibri</vt:lpstr>
      <vt:lpstr>Times New Roman</vt:lpstr>
      <vt:lpstr>Trebuchet MS</vt:lpstr>
      <vt:lpstr>Trebuchet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PERCEPTIONS OF M / F ON THE ADEQUACY OF THE CUPERCEPTIONS OF M / F ON THE ADEQUACY OF THE CURRENT SUPPLY / WATER AVAILABILITY IN QUALITY AND QUANTITY RRENT SUPPLY / WATER AVAILABILITY IN QUALITY AND QUANTITY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preliminary gender analysis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del Val Alonso</dc:creator>
  <cp:lastModifiedBy>Francesca Greco</cp:lastModifiedBy>
  <cp:revision>625</cp:revision>
  <dcterms:created xsi:type="dcterms:W3CDTF">2015-12-07T23:25:37Z</dcterms:created>
  <dcterms:modified xsi:type="dcterms:W3CDTF">2015-12-15T06:02:12Z</dcterms:modified>
</cp:coreProperties>
</file>