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handoutMasterIdLst>
    <p:handoutMasterId r:id="rId16"/>
  </p:handoutMasterIdLst>
  <p:sldIdLst>
    <p:sldId id="361" r:id="rId2"/>
    <p:sldId id="398" r:id="rId3"/>
    <p:sldId id="392" r:id="rId4"/>
    <p:sldId id="397" r:id="rId5"/>
    <p:sldId id="394" r:id="rId6"/>
    <p:sldId id="395" r:id="rId7"/>
    <p:sldId id="399" r:id="rId8"/>
    <p:sldId id="400" r:id="rId9"/>
    <p:sldId id="391" r:id="rId10"/>
    <p:sldId id="389" r:id="rId11"/>
    <p:sldId id="401" r:id="rId12"/>
    <p:sldId id="402" r:id="rId13"/>
    <p:sldId id="403" r:id="rId14"/>
  </p:sldIdLst>
  <p:sldSz cx="9144000" cy="6858000" type="screen4x3"/>
  <p:notesSz cx="7315200" cy="96012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844" autoAdjust="0"/>
    <p:restoredTop sz="98321" autoAdjust="0"/>
  </p:normalViewPr>
  <p:slideViewPr>
    <p:cSldViewPr>
      <p:cViewPr>
        <p:scale>
          <a:sx n="100" d="100"/>
          <a:sy n="100" d="100"/>
        </p:scale>
        <p:origin x="-72" y="21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424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>
        <p:scale>
          <a:sx n="100" d="100"/>
          <a:sy n="100" d="100"/>
        </p:scale>
        <p:origin x="-1662" y="1416"/>
      </p:cViewPr>
      <p:guideLst>
        <p:guide orient="horz" pos="3024"/>
        <p:guide pos="2304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/>
            </a:lvl1pPr>
          </a:lstStyle>
          <a:p>
            <a:endParaRPr lang="nl-NL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143587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/>
            </a:lvl1pPr>
          </a:lstStyle>
          <a:p>
            <a:fld id="{7E37E57B-CD57-4E8D-A8D0-2E18A0EF48F2}" type="datetimeFigureOut">
              <a:rPr lang="nl-NL" smtClean="0"/>
              <a:pPr/>
              <a:t>15-12-2015</a:t>
            </a:fld>
            <a:endParaRPr lang="nl-N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endParaRPr lang="nl-N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fld id="{F4AD69E0-A1E4-49A4-AC5D-7119273B08B7}" type="slidenum">
              <a:rPr lang="nl-NL" smtClean="0"/>
              <a:pPr/>
              <a:t>‹N°›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77023994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/>
            </a:lvl1pPr>
          </a:lstStyle>
          <a:p>
            <a:endParaRPr lang="nl-NL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7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/>
            </a:lvl1pPr>
          </a:lstStyle>
          <a:p>
            <a:fld id="{E172C73D-0826-43C1-BDC5-91E88D565C00}" type="datetimeFigureOut">
              <a:rPr lang="nl-NL" smtClean="0"/>
              <a:pPr/>
              <a:t>15-12-2015</a:t>
            </a:fld>
            <a:endParaRPr lang="nl-NL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61" tIns="48331" rIns="96661" bIns="48331" rtlCol="0" anchor="ctr"/>
          <a:lstStyle/>
          <a:p>
            <a:endParaRPr lang="nl-NL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</p:spPr>
        <p:txBody>
          <a:bodyPr vert="horz" lIns="96661" tIns="48331" rIns="96661" bIns="48331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fld id="{3E3401DC-BF0F-4AD5-A76E-C935D1500488}" type="slidenum">
              <a:rPr lang="nl-NL" smtClean="0"/>
              <a:pPr/>
              <a:t>‹N°›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6785480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8" descr="sottopancia.jp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73300" y="6543675"/>
            <a:ext cx="5670550" cy="150813"/>
          </a:xfrm>
          <a:prstGeom prst="rect">
            <a:avLst/>
          </a:prstGeom>
          <a:noFill/>
          <a:ln w="12700">
            <a:noFill/>
            <a:miter lim="0"/>
            <a:headEnd/>
            <a:tailEnd/>
          </a:ln>
        </p:spPr>
      </p:pic>
      <p:sp>
        <p:nvSpPr>
          <p:cNvPr id="3" name="Line 9"/>
          <p:cNvSpPr>
            <a:spLocks noChangeShapeType="1"/>
          </p:cNvSpPr>
          <p:nvPr userDrawn="1"/>
        </p:nvSpPr>
        <p:spPr bwMode="auto">
          <a:xfrm>
            <a:off x="2265363" y="6465888"/>
            <a:ext cx="5688012" cy="0"/>
          </a:xfrm>
          <a:prstGeom prst="line">
            <a:avLst/>
          </a:prstGeom>
          <a:noFill/>
          <a:ln w="25400">
            <a:solidFill>
              <a:srgbClr val="366CA6"/>
            </a:solidFill>
            <a:round/>
            <a:headEnd/>
            <a:tailEnd/>
          </a:ln>
        </p:spPr>
        <p:txBody>
          <a:bodyPr lIns="0" tIns="0" rIns="0" bIns="0" anchor="ctr"/>
          <a:lstStyle/>
          <a:p>
            <a:endParaRPr lang="en-GB"/>
          </a:p>
        </p:txBody>
      </p:sp>
      <p:sp>
        <p:nvSpPr>
          <p:cNvPr id="4" name="Line 10"/>
          <p:cNvSpPr>
            <a:spLocks noChangeShapeType="1"/>
          </p:cNvSpPr>
          <p:nvPr userDrawn="1"/>
        </p:nvSpPr>
        <p:spPr bwMode="auto">
          <a:xfrm>
            <a:off x="2260600" y="6777038"/>
            <a:ext cx="5699125" cy="0"/>
          </a:xfrm>
          <a:prstGeom prst="line">
            <a:avLst/>
          </a:prstGeom>
          <a:noFill/>
          <a:ln w="25400">
            <a:solidFill>
              <a:srgbClr val="366CA6"/>
            </a:solidFill>
            <a:round/>
            <a:headEnd/>
            <a:tailEnd/>
          </a:ln>
        </p:spPr>
        <p:txBody>
          <a:bodyPr lIns="0" tIns="0" rIns="0" bIns="0" anchor="ctr"/>
          <a:lstStyle/>
          <a:p>
            <a:endParaRPr lang="en-GB"/>
          </a:p>
        </p:txBody>
      </p:sp>
      <p:pic>
        <p:nvPicPr>
          <p:cNvPr id="5" name="Picture 1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9725" y="5938838"/>
            <a:ext cx="1525588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AutoShape 11"/>
          <p:cNvSpPr>
            <a:spLocks/>
          </p:cNvSpPr>
          <p:nvPr userDrawn="1"/>
        </p:nvSpPr>
        <p:spPr bwMode="auto">
          <a:xfrm>
            <a:off x="430213" y="152400"/>
            <a:ext cx="7464425" cy="382588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12700">
            <a:noFill/>
            <a:miter lim="0"/>
            <a:headEnd/>
            <a:tailEnd/>
          </a:ln>
        </p:spPr>
        <p:txBody>
          <a:bodyPr lIns="35717" tIns="35717" rIns="35717" bIns="35717" anchor="ctr"/>
          <a:lstStyle/>
          <a:p>
            <a:pPr algn="l"/>
            <a:endParaRPr lang="en-US" altLang="en-US" dirty="0"/>
          </a:p>
        </p:txBody>
      </p:sp>
      <p:sp>
        <p:nvSpPr>
          <p:cNvPr id="7" name="Slide Number Placeholder 12"/>
          <p:cNvSpPr txBox="1">
            <a:spLocks/>
          </p:cNvSpPr>
          <p:nvPr userDrawn="1"/>
        </p:nvSpPr>
        <p:spPr bwMode="auto">
          <a:xfrm>
            <a:off x="8697913" y="6483350"/>
            <a:ext cx="260350" cy="268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fld id="{08BB1661-0A20-410C-9B95-3B28D728C9B5}" type="slidenum">
              <a:rPr lang="en-US" altLang="en-US" sz="1400" b="1">
                <a:solidFill>
                  <a:srgbClr val="0070C0"/>
                </a:solidFill>
              </a:rPr>
              <a:pPr/>
              <a:t>‹N°›</a:t>
            </a:fld>
            <a:endParaRPr lang="en-US" altLang="en-US" sz="1400" b="1">
              <a:solidFill>
                <a:srgbClr val="0070C0"/>
              </a:solidFill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1677F49-83C2-4E09-BC33-3F7DC6FC53A2}" type="datetimeFigureOut">
              <a:rPr lang="nl-NL" smtClean="0"/>
              <a:pPr/>
              <a:t>15-12-2015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3C43483-8689-4C2F-920C-19194D50F8BE}" type="slidenum">
              <a:rPr lang="nl-NL" smtClean="0"/>
              <a:pPr/>
              <a:t>‹N°›</a:t>
            </a:fld>
            <a:endParaRPr lang="nl-N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1677F49-83C2-4E09-BC33-3F7DC6FC53A2}" type="datetimeFigureOut">
              <a:rPr lang="nl-NL" smtClean="0"/>
              <a:pPr/>
              <a:t>15-12-2015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3C43483-8689-4C2F-920C-19194D50F8BE}" type="slidenum">
              <a:rPr lang="nl-NL" smtClean="0"/>
              <a:pPr/>
              <a:t>‹N°›</a:t>
            </a:fld>
            <a:endParaRPr lang="nl-N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nl-NL" dirty="0"/>
          </a:p>
        </p:txBody>
      </p:sp>
      <p:pic>
        <p:nvPicPr>
          <p:cNvPr id="4" name="Picture 8" descr="sottopancia.jp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73300" y="6543675"/>
            <a:ext cx="5670550" cy="150813"/>
          </a:xfrm>
          <a:prstGeom prst="rect">
            <a:avLst/>
          </a:prstGeom>
          <a:noFill/>
          <a:ln w="12700">
            <a:noFill/>
            <a:miter lim="0"/>
            <a:headEnd/>
            <a:tailEnd/>
          </a:ln>
        </p:spPr>
      </p:pic>
      <p:sp>
        <p:nvSpPr>
          <p:cNvPr id="5" name="Line 9"/>
          <p:cNvSpPr>
            <a:spLocks noChangeShapeType="1"/>
          </p:cNvSpPr>
          <p:nvPr userDrawn="1"/>
        </p:nvSpPr>
        <p:spPr bwMode="auto">
          <a:xfrm>
            <a:off x="2265363" y="6465888"/>
            <a:ext cx="5688012" cy="0"/>
          </a:xfrm>
          <a:prstGeom prst="line">
            <a:avLst/>
          </a:prstGeom>
          <a:noFill/>
          <a:ln w="25400">
            <a:solidFill>
              <a:srgbClr val="366CA6"/>
            </a:solidFill>
            <a:round/>
            <a:headEnd/>
            <a:tailEnd/>
          </a:ln>
        </p:spPr>
        <p:txBody>
          <a:bodyPr lIns="0" tIns="0" rIns="0" bIns="0" anchor="ctr"/>
          <a:lstStyle/>
          <a:p>
            <a:endParaRPr lang="en-GB"/>
          </a:p>
        </p:txBody>
      </p:sp>
      <p:sp>
        <p:nvSpPr>
          <p:cNvPr id="6" name="Line 10"/>
          <p:cNvSpPr>
            <a:spLocks noChangeShapeType="1"/>
          </p:cNvSpPr>
          <p:nvPr userDrawn="1"/>
        </p:nvSpPr>
        <p:spPr bwMode="auto">
          <a:xfrm>
            <a:off x="2260600" y="6777038"/>
            <a:ext cx="5699125" cy="0"/>
          </a:xfrm>
          <a:prstGeom prst="line">
            <a:avLst/>
          </a:prstGeom>
          <a:noFill/>
          <a:ln w="25400">
            <a:solidFill>
              <a:srgbClr val="366CA6"/>
            </a:solidFill>
            <a:round/>
            <a:headEnd/>
            <a:tailEnd/>
          </a:ln>
        </p:spPr>
        <p:txBody>
          <a:bodyPr lIns="0" tIns="0" rIns="0" bIns="0" anchor="ctr"/>
          <a:lstStyle/>
          <a:p>
            <a:endParaRPr lang="en-GB"/>
          </a:p>
        </p:txBody>
      </p:sp>
      <p:pic>
        <p:nvPicPr>
          <p:cNvPr id="7" name="Picture 1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9725" y="5938838"/>
            <a:ext cx="1525588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AutoShape 11"/>
          <p:cNvSpPr>
            <a:spLocks/>
          </p:cNvSpPr>
          <p:nvPr userDrawn="1"/>
        </p:nvSpPr>
        <p:spPr bwMode="auto">
          <a:xfrm>
            <a:off x="430213" y="152400"/>
            <a:ext cx="7464425" cy="382588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12700">
            <a:noFill/>
            <a:miter lim="0"/>
            <a:headEnd/>
            <a:tailEnd/>
          </a:ln>
        </p:spPr>
        <p:txBody>
          <a:bodyPr lIns="35717" tIns="35717" rIns="35717" bIns="35717" anchor="ctr"/>
          <a:lstStyle/>
          <a:p>
            <a:pPr algn="l"/>
            <a:endParaRPr lang="en-US" altLang="en-US" dirty="0"/>
          </a:p>
        </p:txBody>
      </p:sp>
      <p:sp>
        <p:nvSpPr>
          <p:cNvPr id="9" name="Slide Number Placeholder 12"/>
          <p:cNvSpPr txBox="1">
            <a:spLocks/>
          </p:cNvSpPr>
          <p:nvPr userDrawn="1"/>
        </p:nvSpPr>
        <p:spPr bwMode="auto">
          <a:xfrm>
            <a:off x="8697913" y="6483350"/>
            <a:ext cx="260350" cy="268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fld id="{08BB1661-0A20-410C-9B95-3B28D728C9B5}" type="slidenum">
              <a:rPr lang="en-US" altLang="en-US" sz="1400" b="1">
                <a:solidFill>
                  <a:srgbClr val="0070C0"/>
                </a:solidFill>
              </a:rPr>
              <a:pPr/>
              <a:t>‹N°›</a:t>
            </a:fld>
            <a:endParaRPr lang="en-US" altLang="en-US" sz="1400" b="1">
              <a:solidFill>
                <a:srgbClr val="0070C0"/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1677F49-83C2-4E09-BC33-3F7DC6FC53A2}" type="datetimeFigureOut">
              <a:rPr lang="nl-NL" smtClean="0"/>
              <a:pPr/>
              <a:t>15-12-2015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3C43483-8689-4C2F-920C-19194D50F8BE}" type="slidenum">
              <a:rPr lang="nl-NL" smtClean="0"/>
              <a:pPr/>
              <a:t>‹N°›</a:t>
            </a:fld>
            <a:endParaRPr lang="nl-N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1677F49-83C2-4E09-BC33-3F7DC6FC53A2}" type="datetimeFigureOut">
              <a:rPr lang="nl-NL" smtClean="0"/>
              <a:pPr/>
              <a:t>15-12-2015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3C43483-8689-4C2F-920C-19194D50F8BE}" type="slidenum">
              <a:rPr lang="nl-NL" smtClean="0"/>
              <a:pPr/>
              <a:t>‹N°›</a:t>
            </a:fld>
            <a:endParaRPr lang="nl-N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1677F49-83C2-4E09-BC33-3F7DC6FC53A2}" type="datetimeFigureOut">
              <a:rPr lang="nl-NL" smtClean="0"/>
              <a:pPr/>
              <a:t>15-12-2015</a:t>
            </a:fld>
            <a:endParaRPr lang="nl-N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nl-N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3C43483-8689-4C2F-920C-19194D50F8BE}" type="slidenum">
              <a:rPr lang="nl-NL" smtClean="0"/>
              <a:pPr/>
              <a:t>‹N°›</a:t>
            </a:fld>
            <a:endParaRPr lang="nl-N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1677F49-83C2-4E09-BC33-3F7DC6FC53A2}" type="datetimeFigureOut">
              <a:rPr lang="nl-NL" smtClean="0"/>
              <a:pPr/>
              <a:t>15-12-2015</a:t>
            </a:fld>
            <a:endParaRPr lang="nl-N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nl-N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3C43483-8689-4C2F-920C-19194D50F8BE}" type="slidenum">
              <a:rPr lang="nl-NL" smtClean="0"/>
              <a:pPr/>
              <a:t>‹N°›</a:t>
            </a:fld>
            <a:endParaRPr lang="nl-N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1677F49-83C2-4E09-BC33-3F7DC6FC53A2}" type="datetimeFigureOut">
              <a:rPr lang="nl-NL" smtClean="0"/>
              <a:pPr/>
              <a:t>15-12-2015</a:t>
            </a:fld>
            <a:endParaRPr lang="nl-N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nl-N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3C43483-8689-4C2F-920C-19194D50F8BE}" type="slidenum">
              <a:rPr lang="nl-NL" smtClean="0"/>
              <a:pPr/>
              <a:t>‹N°›</a:t>
            </a:fld>
            <a:endParaRPr lang="nl-N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1677F49-83C2-4E09-BC33-3F7DC6FC53A2}" type="datetimeFigureOut">
              <a:rPr lang="nl-NL" smtClean="0"/>
              <a:pPr/>
              <a:t>15-12-2015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3C43483-8689-4C2F-920C-19194D50F8BE}" type="slidenum">
              <a:rPr lang="nl-NL" smtClean="0"/>
              <a:pPr/>
              <a:t>‹N°›</a:t>
            </a:fld>
            <a:endParaRPr lang="nl-N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1677F49-83C2-4E09-BC33-3F7DC6FC53A2}" type="datetimeFigureOut">
              <a:rPr lang="nl-NL" smtClean="0"/>
              <a:pPr/>
              <a:t>15-12-2015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3C43483-8689-4C2F-920C-19194D50F8BE}" type="slidenum">
              <a:rPr lang="nl-NL" smtClean="0"/>
              <a:pPr/>
              <a:t>‹N°›</a:t>
            </a:fld>
            <a:endParaRPr lang="nl-N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67544" y="0"/>
            <a:ext cx="828092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nl-NL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nl-NL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36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4.png"/><Relationship Id="rId7" Type="http://schemas.openxmlformats.org/officeDocument/2006/relationships/image" Target="../media/image7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2.jpeg"/><Relationship Id="rId4" Type="http://schemas.openxmlformats.org/officeDocument/2006/relationships/image" Target="../media/image5.jpeg"/><Relationship Id="rId9" Type="http://schemas.openxmlformats.org/officeDocument/2006/relationships/image" Target="../media/image9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2"/>
          <p:cNvSpPr>
            <a:spLocks/>
          </p:cNvSpPr>
          <p:nvPr/>
        </p:nvSpPr>
        <p:spPr bwMode="auto">
          <a:xfrm>
            <a:off x="6300192" y="5851525"/>
            <a:ext cx="2314575" cy="272186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12700">
            <a:noFill/>
            <a:miter lim="0"/>
            <a:headEnd/>
            <a:tailEnd/>
          </a:ln>
        </p:spPr>
        <p:txBody>
          <a:bodyPr lIns="35717" tIns="35717" rIns="35717" bIns="35717" anchor="ctr">
            <a:spAutoFit/>
          </a:bodyPr>
          <a:lstStyle/>
          <a:p>
            <a:pPr algn="r"/>
            <a:r>
              <a:rPr lang="en-US" altLang="en-US" sz="1300" b="1" dirty="0" smtClean="0">
                <a:solidFill>
                  <a:srgbClr val="3B7A6A"/>
                </a:solidFill>
                <a:latin typeface="Trebuchet MS" pitchFamily="34" charset="0"/>
                <a:ea typeface="Trebuchet MS" pitchFamily="34" charset="0"/>
                <a:cs typeface="Trebuchet MS" pitchFamily="34" charset="0"/>
                <a:sym typeface="Trebuchet MS" pitchFamily="34" charset="0"/>
              </a:rPr>
              <a:t>Stefano </a:t>
            </a:r>
            <a:r>
              <a:rPr lang="en-US" altLang="en-US" sz="1300" b="1" dirty="0" err="1" smtClean="0">
                <a:solidFill>
                  <a:srgbClr val="3B7A6A"/>
                </a:solidFill>
                <a:latin typeface="Trebuchet MS" pitchFamily="34" charset="0"/>
                <a:ea typeface="Trebuchet MS" pitchFamily="34" charset="0"/>
                <a:cs typeface="Trebuchet MS" pitchFamily="34" charset="0"/>
                <a:sym typeface="Trebuchet MS" pitchFamily="34" charset="0"/>
              </a:rPr>
              <a:t>Burchi</a:t>
            </a:r>
            <a:r>
              <a:rPr lang="en-US" altLang="en-US" sz="1300" b="1" dirty="0" smtClean="0">
                <a:solidFill>
                  <a:srgbClr val="3B7A6A"/>
                </a:solidFill>
                <a:latin typeface="Trebuchet MS" pitchFamily="34" charset="0"/>
                <a:ea typeface="Trebuchet MS" pitchFamily="34" charset="0"/>
                <a:cs typeface="Trebuchet MS" pitchFamily="34" charset="0"/>
                <a:sym typeface="Trebuchet MS" pitchFamily="34" charset="0"/>
              </a:rPr>
              <a:t>, UNESCO</a:t>
            </a:r>
            <a:endParaRPr lang="en-US" altLang="en-US" b="1" dirty="0"/>
          </a:p>
        </p:txBody>
      </p:sp>
      <p:sp>
        <p:nvSpPr>
          <p:cNvPr id="5" name="Line 3"/>
          <p:cNvSpPr>
            <a:spLocks noChangeShapeType="1"/>
          </p:cNvSpPr>
          <p:nvPr/>
        </p:nvSpPr>
        <p:spPr bwMode="auto">
          <a:xfrm>
            <a:off x="560388" y="2633663"/>
            <a:ext cx="8021637" cy="0"/>
          </a:xfrm>
          <a:prstGeom prst="line">
            <a:avLst/>
          </a:prstGeom>
          <a:noFill/>
          <a:ln w="25400">
            <a:solidFill>
              <a:srgbClr val="366CA6"/>
            </a:solidFill>
            <a:round/>
            <a:headEnd/>
            <a:tailEnd/>
          </a:ln>
        </p:spPr>
        <p:txBody>
          <a:bodyPr lIns="0" tIns="0" rIns="0" bIns="0" anchor="ctr"/>
          <a:lstStyle/>
          <a:p>
            <a:endParaRPr lang="en-GB"/>
          </a:p>
        </p:txBody>
      </p:sp>
      <p:sp>
        <p:nvSpPr>
          <p:cNvPr id="6" name="Line 4"/>
          <p:cNvSpPr>
            <a:spLocks noChangeShapeType="1"/>
          </p:cNvSpPr>
          <p:nvPr/>
        </p:nvSpPr>
        <p:spPr bwMode="auto">
          <a:xfrm flipV="1">
            <a:off x="523875" y="5776913"/>
            <a:ext cx="8096250" cy="0"/>
          </a:xfrm>
          <a:prstGeom prst="line">
            <a:avLst/>
          </a:prstGeom>
          <a:noFill/>
          <a:ln w="25400">
            <a:solidFill>
              <a:srgbClr val="366CA6"/>
            </a:solidFill>
            <a:round/>
            <a:headEnd/>
            <a:tailEnd/>
          </a:ln>
        </p:spPr>
        <p:txBody>
          <a:bodyPr lIns="0" tIns="0" rIns="0" bIns="0" anchor="ctr"/>
          <a:lstStyle/>
          <a:p>
            <a:endParaRPr lang="en-GB"/>
          </a:p>
        </p:txBody>
      </p:sp>
      <p:sp>
        <p:nvSpPr>
          <p:cNvPr id="8" name="AutoShape 6"/>
          <p:cNvSpPr>
            <a:spLocks/>
          </p:cNvSpPr>
          <p:nvPr/>
        </p:nvSpPr>
        <p:spPr bwMode="auto">
          <a:xfrm>
            <a:off x="6400800" y="6096000"/>
            <a:ext cx="2214563" cy="472241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12700">
            <a:noFill/>
            <a:miter lim="0"/>
            <a:headEnd/>
            <a:tailEnd/>
          </a:ln>
        </p:spPr>
        <p:txBody>
          <a:bodyPr wrap="square" lIns="35717" tIns="35717" rIns="35717" bIns="35717" anchor="ctr">
            <a:spAutoFit/>
          </a:bodyPr>
          <a:lstStyle/>
          <a:p>
            <a:pPr algn="r"/>
            <a:r>
              <a:rPr lang="en-US" altLang="en-US" sz="1300" i="1" dirty="0">
                <a:solidFill>
                  <a:srgbClr val="3B7A6A"/>
                </a:solidFill>
                <a:latin typeface="Trebuchet MS" pitchFamily="34" charset="0"/>
                <a:ea typeface="Trebuchet MS" pitchFamily="34" charset="0"/>
                <a:cs typeface="Trebuchet MS" pitchFamily="34" charset="0"/>
                <a:sym typeface="Trebuchet MS" pitchFamily="34" charset="0"/>
              </a:rPr>
              <a:t>1</a:t>
            </a:r>
            <a:r>
              <a:rPr lang="en-US" altLang="en-US" sz="1300" i="1" dirty="0" smtClean="0">
                <a:solidFill>
                  <a:srgbClr val="3B7A6A"/>
                </a:solidFill>
                <a:latin typeface="Trebuchet MS" pitchFamily="34" charset="0"/>
                <a:ea typeface="Trebuchet MS" pitchFamily="34" charset="0"/>
                <a:cs typeface="Trebuchet MS" pitchFamily="34" charset="0"/>
                <a:sym typeface="Trebuchet MS" pitchFamily="34" charset="0"/>
              </a:rPr>
              <a:t>5 December 2015</a:t>
            </a:r>
          </a:p>
          <a:p>
            <a:pPr algn="r"/>
            <a:r>
              <a:rPr lang="en-US" altLang="en-US" sz="1300" i="1" dirty="0" smtClean="0">
                <a:solidFill>
                  <a:srgbClr val="3B7A6A"/>
                </a:solidFill>
                <a:latin typeface="Trebuchet MS" pitchFamily="34" charset="0"/>
                <a:ea typeface="Trebuchet MS" pitchFamily="34" charset="0"/>
                <a:cs typeface="Trebuchet MS" pitchFamily="34" charset="0"/>
                <a:sym typeface="Trebuchet MS" pitchFamily="34" charset="0"/>
              </a:rPr>
              <a:t>UNESCO HQ, Paris</a:t>
            </a:r>
            <a:endParaRPr lang="en-US" altLang="en-US" dirty="0"/>
          </a:p>
        </p:txBody>
      </p:sp>
      <p:sp>
        <p:nvSpPr>
          <p:cNvPr id="9" name="AutoShape 7"/>
          <p:cNvSpPr>
            <a:spLocks/>
          </p:cNvSpPr>
          <p:nvPr/>
        </p:nvSpPr>
        <p:spPr bwMode="auto">
          <a:xfrm>
            <a:off x="152400" y="3429000"/>
            <a:ext cx="8763000" cy="820737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12700">
            <a:noFill/>
            <a:miter lim="0"/>
            <a:headEnd/>
            <a:tailEnd/>
          </a:ln>
        </p:spPr>
        <p:txBody>
          <a:bodyPr lIns="35717" tIns="35717" rIns="35717" bIns="35717" anchor="ctr"/>
          <a:lstStyle/>
          <a:p>
            <a:pPr algn="ctr"/>
            <a:r>
              <a:rPr lang="en-US" altLang="en-US" sz="2800" b="1" dirty="0" smtClean="0">
                <a:solidFill>
                  <a:srgbClr val="426C86"/>
                </a:solidFill>
                <a:latin typeface="Trebuchet MS Bold" charset="0"/>
                <a:ea typeface="Trebuchet MS Bold" charset="0"/>
                <a:cs typeface="Trebuchet MS Bold" charset="0"/>
                <a:sym typeface="Trebuchet MS Bold" charset="0"/>
              </a:rPr>
              <a:t>MODELS </a:t>
            </a:r>
            <a:r>
              <a:rPr lang="en-US" altLang="en-US" sz="2800" b="1" dirty="0" smtClean="0">
                <a:solidFill>
                  <a:srgbClr val="426C86"/>
                </a:solidFill>
                <a:latin typeface="Trebuchet MS Bold" charset="0"/>
                <a:ea typeface="Trebuchet MS Bold" charset="0"/>
                <a:cs typeface="Trebuchet MS Bold" charset="0"/>
                <a:sym typeface="Trebuchet MS Bold" charset="0"/>
              </a:rPr>
              <a:t>FOR A MCCM FOR THE</a:t>
            </a:r>
          </a:p>
          <a:p>
            <a:pPr algn="ctr"/>
            <a:r>
              <a:rPr lang="en-US" altLang="en-US" sz="2400" b="1" dirty="0" err="1" smtClean="0">
                <a:solidFill>
                  <a:srgbClr val="376092"/>
                </a:solidFill>
                <a:latin typeface="Trebuchet MS Bold" charset="0"/>
                <a:ea typeface="Trebuchet MS Bold" charset="0"/>
                <a:cs typeface="Trebuchet MS Bold" charset="0"/>
                <a:sym typeface="Trebuchet MS Bold" charset="0"/>
              </a:rPr>
              <a:t>Stampriet</a:t>
            </a:r>
            <a:r>
              <a:rPr lang="en-US" altLang="en-US" sz="2400" b="1" dirty="0" smtClean="0">
                <a:solidFill>
                  <a:srgbClr val="376092"/>
                </a:solidFill>
                <a:latin typeface="Trebuchet MS Bold" charset="0"/>
                <a:ea typeface="Trebuchet MS Bold" charset="0"/>
                <a:cs typeface="Trebuchet MS Bold" charset="0"/>
                <a:sym typeface="Trebuchet MS Bold" charset="0"/>
              </a:rPr>
              <a:t> Aquifer System (STAS)</a:t>
            </a:r>
          </a:p>
        </p:txBody>
      </p:sp>
      <p:sp>
        <p:nvSpPr>
          <p:cNvPr id="10" name="Line 8"/>
          <p:cNvSpPr>
            <a:spLocks noChangeShapeType="1"/>
          </p:cNvSpPr>
          <p:nvPr/>
        </p:nvSpPr>
        <p:spPr bwMode="auto">
          <a:xfrm flipV="1">
            <a:off x="514350" y="6573838"/>
            <a:ext cx="8113713" cy="0"/>
          </a:xfrm>
          <a:prstGeom prst="line">
            <a:avLst/>
          </a:prstGeom>
          <a:noFill/>
          <a:ln w="25400">
            <a:solidFill>
              <a:srgbClr val="366CA6"/>
            </a:solidFill>
            <a:round/>
            <a:headEnd/>
            <a:tailEnd/>
          </a:ln>
        </p:spPr>
        <p:txBody>
          <a:bodyPr lIns="0" tIns="0" rIns="0" bIns="0" anchor="ctr"/>
          <a:lstStyle/>
          <a:p>
            <a:endParaRPr lang="en-GB"/>
          </a:p>
        </p:txBody>
      </p:sp>
      <p:pic>
        <p:nvPicPr>
          <p:cNvPr id="12" name="Picture 10" descr="IGRAC-logo-txt-cmyk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0" y="6019800"/>
            <a:ext cx="998537" cy="338138"/>
          </a:xfrm>
          <a:prstGeom prst="rect">
            <a:avLst/>
          </a:prstGeom>
          <a:noFill/>
          <a:ln w="12700">
            <a:noFill/>
            <a:miter lim="0"/>
            <a:headEnd/>
            <a:tailEnd/>
          </a:ln>
        </p:spPr>
      </p:pic>
      <p:pic>
        <p:nvPicPr>
          <p:cNvPr id="13" name="Picture 11" descr="120.png"/>
          <p:cNvPicPr>
            <a:picLocks noChangeAspect="1"/>
          </p:cNvPicPr>
          <p:nvPr/>
        </p:nvPicPr>
        <p:blipFill>
          <a:blip r:embed="rId3" cstate="print"/>
          <a:srcRect b="17345"/>
          <a:stretch>
            <a:fillRect/>
          </a:stretch>
        </p:blipFill>
        <p:spPr bwMode="auto">
          <a:xfrm>
            <a:off x="457200" y="5867400"/>
            <a:ext cx="1397000" cy="676275"/>
          </a:xfrm>
          <a:prstGeom prst="rect">
            <a:avLst/>
          </a:prstGeom>
          <a:noFill/>
          <a:ln w="12700">
            <a:noFill/>
            <a:miter lim="0"/>
            <a:headEnd/>
            <a:tailEnd/>
          </a:ln>
        </p:spPr>
      </p:pic>
      <p:pic>
        <p:nvPicPr>
          <p:cNvPr id="14" name="Picture 12" descr="SDC_RVB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52600" y="5943600"/>
            <a:ext cx="1106487" cy="500063"/>
          </a:xfrm>
          <a:prstGeom prst="rect">
            <a:avLst/>
          </a:prstGeom>
          <a:noFill/>
          <a:ln w="12700">
            <a:noFill/>
            <a:miter lim="0"/>
            <a:headEnd/>
            <a:tailEnd/>
          </a:ln>
        </p:spPr>
      </p:pic>
      <p:sp>
        <p:nvSpPr>
          <p:cNvPr id="15" name="Line 20"/>
          <p:cNvSpPr>
            <a:spLocks noChangeShapeType="1"/>
          </p:cNvSpPr>
          <p:nvPr/>
        </p:nvSpPr>
        <p:spPr bwMode="auto">
          <a:xfrm flipV="1">
            <a:off x="514350" y="6618288"/>
            <a:ext cx="8113713" cy="0"/>
          </a:xfrm>
          <a:prstGeom prst="line">
            <a:avLst/>
          </a:prstGeom>
          <a:noFill/>
          <a:ln w="25400">
            <a:solidFill>
              <a:srgbClr val="366CA6"/>
            </a:solidFill>
            <a:round/>
            <a:headEnd/>
            <a:tailEnd/>
          </a:ln>
        </p:spPr>
        <p:txBody>
          <a:bodyPr lIns="0" tIns="0" rIns="0" bIns="0" anchor="ctr"/>
          <a:lstStyle/>
          <a:p>
            <a:endParaRPr lang="en-GB"/>
          </a:p>
        </p:txBody>
      </p:sp>
      <p:sp>
        <p:nvSpPr>
          <p:cNvPr id="16" name="Line 21"/>
          <p:cNvSpPr>
            <a:spLocks noChangeShapeType="1"/>
          </p:cNvSpPr>
          <p:nvPr/>
        </p:nvSpPr>
        <p:spPr bwMode="auto">
          <a:xfrm flipV="1">
            <a:off x="523875" y="5738813"/>
            <a:ext cx="8096250" cy="0"/>
          </a:xfrm>
          <a:prstGeom prst="line">
            <a:avLst/>
          </a:prstGeom>
          <a:noFill/>
          <a:ln w="25400">
            <a:solidFill>
              <a:srgbClr val="366CA6"/>
            </a:solidFill>
            <a:round/>
            <a:headEnd/>
            <a:tailEnd/>
          </a:ln>
        </p:spPr>
        <p:txBody>
          <a:bodyPr lIns="0" tIns="0" rIns="0" bIns="0" anchor="ctr"/>
          <a:lstStyle/>
          <a:p>
            <a:endParaRPr lang="en-GB"/>
          </a:p>
        </p:txBody>
      </p:sp>
      <p:sp>
        <p:nvSpPr>
          <p:cNvPr id="17" name="Line 22"/>
          <p:cNvSpPr>
            <a:spLocks noChangeShapeType="1"/>
          </p:cNvSpPr>
          <p:nvPr/>
        </p:nvSpPr>
        <p:spPr bwMode="auto">
          <a:xfrm>
            <a:off x="558800" y="2681288"/>
            <a:ext cx="8023225" cy="0"/>
          </a:xfrm>
          <a:prstGeom prst="line">
            <a:avLst/>
          </a:prstGeom>
          <a:noFill/>
          <a:ln w="25400">
            <a:solidFill>
              <a:srgbClr val="366CA6"/>
            </a:solidFill>
            <a:round/>
            <a:headEnd/>
            <a:tailEnd/>
          </a:ln>
        </p:spPr>
        <p:txBody>
          <a:bodyPr lIns="0" tIns="0" rIns="0" bIns="0" anchor="ctr"/>
          <a:lstStyle/>
          <a:p>
            <a:endParaRPr lang="en-GB"/>
          </a:p>
        </p:txBody>
      </p:sp>
      <p:pic>
        <p:nvPicPr>
          <p:cNvPr id="19" name="Picture 1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491038" y="482600"/>
            <a:ext cx="3455987" cy="1897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" name="Picture 2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238250" y="877888"/>
            <a:ext cx="2905125" cy="1225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" name="Line 22"/>
          <p:cNvSpPr>
            <a:spLocks noChangeShapeType="1"/>
          </p:cNvSpPr>
          <p:nvPr/>
        </p:nvSpPr>
        <p:spPr bwMode="auto">
          <a:xfrm>
            <a:off x="614363" y="322263"/>
            <a:ext cx="8021637" cy="0"/>
          </a:xfrm>
          <a:prstGeom prst="line">
            <a:avLst/>
          </a:prstGeom>
          <a:noFill/>
          <a:ln w="25400">
            <a:solidFill>
              <a:srgbClr val="366CA6"/>
            </a:solidFill>
            <a:round/>
            <a:headEnd/>
            <a:tailEnd/>
          </a:ln>
        </p:spPr>
        <p:txBody>
          <a:bodyPr lIns="0" tIns="0" rIns="0" bIns="0" anchor="ctr"/>
          <a:lstStyle/>
          <a:p>
            <a:endParaRPr lang="en-GB"/>
          </a:p>
        </p:txBody>
      </p:sp>
      <p:sp>
        <p:nvSpPr>
          <p:cNvPr id="22" name="Line 22"/>
          <p:cNvSpPr>
            <a:spLocks noChangeShapeType="1"/>
          </p:cNvSpPr>
          <p:nvPr/>
        </p:nvSpPr>
        <p:spPr bwMode="auto">
          <a:xfrm>
            <a:off x="614363" y="374650"/>
            <a:ext cx="8021637" cy="0"/>
          </a:xfrm>
          <a:prstGeom prst="line">
            <a:avLst/>
          </a:prstGeom>
          <a:noFill/>
          <a:ln w="25400">
            <a:solidFill>
              <a:srgbClr val="366CA6"/>
            </a:solidFill>
            <a:round/>
            <a:headEnd/>
            <a:tailEnd/>
          </a:ln>
        </p:spPr>
        <p:txBody>
          <a:bodyPr lIns="0" tIns="0" rIns="0" bIns="0" anchor="ctr"/>
          <a:lstStyle/>
          <a:p>
            <a:endParaRPr lang="en-GB"/>
          </a:p>
        </p:txBody>
      </p:sp>
      <p:pic>
        <p:nvPicPr>
          <p:cNvPr id="23" name="Picture 20"/>
          <p:cNvPicPr>
            <a:picLocks noChangeAspect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343400" y="5867400"/>
            <a:ext cx="658812" cy="50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" name="Picture 21"/>
          <p:cNvPicPr>
            <a:picLocks noChangeAspect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181600" y="5867400"/>
            <a:ext cx="482600" cy="503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" name="Picture 22"/>
          <p:cNvPicPr>
            <a:picLocks noChangeAspect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867400" y="5867400"/>
            <a:ext cx="376237" cy="49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8" descr="sottopancia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73300" y="6543675"/>
            <a:ext cx="5670550" cy="150813"/>
          </a:xfrm>
          <a:prstGeom prst="rect">
            <a:avLst/>
          </a:prstGeom>
          <a:noFill/>
          <a:ln w="12700">
            <a:noFill/>
            <a:miter lim="0"/>
            <a:headEnd/>
            <a:tailEnd/>
          </a:ln>
        </p:spPr>
      </p:pic>
      <p:sp>
        <p:nvSpPr>
          <p:cNvPr id="3" name="Line 9"/>
          <p:cNvSpPr>
            <a:spLocks noChangeShapeType="1"/>
          </p:cNvSpPr>
          <p:nvPr/>
        </p:nvSpPr>
        <p:spPr bwMode="auto">
          <a:xfrm>
            <a:off x="2265363" y="6465888"/>
            <a:ext cx="5688012" cy="0"/>
          </a:xfrm>
          <a:prstGeom prst="line">
            <a:avLst/>
          </a:prstGeom>
          <a:noFill/>
          <a:ln w="25400">
            <a:solidFill>
              <a:srgbClr val="366CA6"/>
            </a:solidFill>
            <a:round/>
            <a:headEnd/>
            <a:tailEnd/>
          </a:ln>
        </p:spPr>
        <p:txBody>
          <a:bodyPr lIns="0" tIns="0" rIns="0" bIns="0" anchor="ctr"/>
          <a:lstStyle/>
          <a:p>
            <a:endParaRPr lang="en-GB"/>
          </a:p>
        </p:txBody>
      </p:sp>
      <p:sp>
        <p:nvSpPr>
          <p:cNvPr id="4" name="Line 10"/>
          <p:cNvSpPr>
            <a:spLocks noChangeShapeType="1"/>
          </p:cNvSpPr>
          <p:nvPr/>
        </p:nvSpPr>
        <p:spPr bwMode="auto">
          <a:xfrm>
            <a:off x="2260600" y="6777038"/>
            <a:ext cx="5699125" cy="0"/>
          </a:xfrm>
          <a:prstGeom prst="line">
            <a:avLst/>
          </a:prstGeom>
          <a:noFill/>
          <a:ln w="25400">
            <a:solidFill>
              <a:srgbClr val="366CA6"/>
            </a:solidFill>
            <a:round/>
            <a:headEnd/>
            <a:tailEnd/>
          </a:ln>
        </p:spPr>
        <p:txBody>
          <a:bodyPr lIns="0" tIns="0" rIns="0" bIns="0" anchor="ctr"/>
          <a:lstStyle/>
          <a:p>
            <a:endParaRPr lang="en-GB"/>
          </a:p>
        </p:txBody>
      </p:sp>
      <p:pic>
        <p:nvPicPr>
          <p:cNvPr id="5" name="Picture 1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9725" y="5938838"/>
            <a:ext cx="1525588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Slide Number Placeholder 12"/>
          <p:cNvSpPr txBox="1">
            <a:spLocks/>
          </p:cNvSpPr>
          <p:nvPr/>
        </p:nvSpPr>
        <p:spPr bwMode="auto">
          <a:xfrm>
            <a:off x="8697913" y="6483350"/>
            <a:ext cx="260350" cy="268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fld id="{4A449DD8-133F-46C3-AA22-D52B08A7B1FF}" type="slidenum">
              <a:rPr lang="en-US" altLang="en-US" sz="1400" b="1">
                <a:solidFill>
                  <a:srgbClr val="376092"/>
                </a:solidFill>
              </a:rPr>
              <a:pPr/>
              <a:t>10</a:t>
            </a:fld>
            <a:endParaRPr lang="en-US" altLang="en-US" sz="1400" b="1" dirty="0">
              <a:solidFill>
                <a:srgbClr val="376092"/>
              </a:solidFill>
            </a:endParaRPr>
          </a:p>
        </p:txBody>
      </p:sp>
      <p:grpSp>
        <p:nvGrpSpPr>
          <p:cNvPr id="12" name="Groupe 11"/>
          <p:cNvGrpSpPr/>
          <p:nvPr/>
        </p:nvGrpSpPr>
        <p:grpSpPr>
          <a:xfrm>
            <a:off x="107504" y="251556"/>
            <a:ext cx="8862571" cy="6066709"/>
            <a:chOff x="-206703" y="0"/>
            <a:chExt cx="7888676" cy="8062180"/>
          </a:xfrm>
        </p:grpSpPr>
        <p:sp>
          <p:nvSpPr>
            <p:cNvPr id="13" name="Isosceles Triangle 1"/>
            <p:cNvSpPr/>
            <p:nvPr/>
          </p:nvSpPr>
          <p:spPr>
            <a:xfrm>
              <a:off x="2921329" y="1995054"/>
              <a:ext cx="1781175" cy="1638300"/>
            </a:xfrm>
            <a:prstGeom prst="triangle">
              <a:avLst/>
            </a:prstGeom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fr-FR"/>
            </a:p>
          </p:txBody>
        </p:sp>
        <p:sp>
          <p:nvSpPr>
            <p:cNvPr id="15" name="Rounded Rectangle 3"/>
            <p:cNvSpPr/>
            <p:nvPr/>
          </p:nvSpPr>
          <p:spPr>
            <a:xfrm>
              <a:off x="59376" y="0"/>
              <a:ext cx="1657350" cy="962025"/>
            </a:xfrm>
            <a:prstGeom prst="roundRect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fr-FR"/>
            </a:p>
          </p:txBody>
        </p:sp>
        <p:sp>
          <p:nvSpPr>
            <p:cNvPr id="16" name="Rounded Rectangle 4"/>
            <p:cNvSpPr/>
            <p:nvPr/>
          </p:nvSpPr>
          <p:spPr>
            <a:xfrm>
              <a:off x="1947553" y="0"/>
              <a:ext cx="1647825" cy="962025"/>
            </a:xfrm>
            <a:prstGeom prst="roundRect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fr-FR"/>
            </a:p>
          </p:txBody>
        </p:sp>
        <p:sp>
          <p:nvSpPr>
            <p:cNvPr id="17" name="Rounded Rectangle 5"/>
            <p:cNvSpPr/>
            <p:nvPr/>
          </p:nvSpPr>
          <p:spPr>
            <a:xfrm>
              <a:off x="3859480" y="0"/>
              <a:ext cx="1600200" cy="962025"/>
            </a:xfrm>
            <a:prstGeom prst="roundRect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fr-FR"/>
            </a:p>
          </p:txBody>
        </p:sp>
        <p:sp>
          <p:nvSpPr>
            <p:cNvPr id="18" name="Rounded Rectangle 6"/>
            <p:cNvSpPr/>
            <p:nvPr/>
          </p:nvSpPr>
          <p:spPr>
            <a:xfrm>
              <a:off x="5664529" y="0"/>
              <a:ext cx="1647825" cy="952500"/>
            </a:xfrm>
            <a:prstGeom prst="roundRect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fr-FR"/>
            </a:p>
          </p:txBody>
        </p:sp>
        <p:sp>
          <p:nvSpPr>
            <p:cNvPr id="19" name="Text Box 2"/>
            <p:cNvSpPr txBox="1">
              <a:spLocks noChangeArrowheads="1"/>
            </p:cNvSpPr>
            <p:nvPr/>
          </p:nvSpPr>
          <p:spPr bwMode="auto">
            <a:xfrm>
              <a:off x="3289464" y="2778826"/>
              <a:ext cx="1076325" cy="71818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>
              <a:noAutofit/>
            </a:bodyPr>
            <a:lstStyle/>
            <a:p>
              <a:pPr marL="0" marR="0" algn="ctr">
                <a:lnSpc>
                  <a:spcPct val="115000"/>
                </a:lnSpc>
                <a:spcBef>
                  <a:spcPts val="0"/>
                </a:spcBef>
                <a:spcAft>
                  <a:spcPts val="1000"/>
                </a:spcAft>
              </a:pPr>
              <a:r>
                <a:rPr lang="en-US" sz="1100" b="1" dirty="0">
                  <a:solidFill>
                    <a:srgbClr val="FFFFFF"/>
                  </a:solidFill>
                  <a:effectLst/>
                  <a:latin typeface="Calibri"/>
                  <a:ea typeface="Calibri"/>
                  <a:cs typeface="Times New Roman"/>
                </a:rPr>
                <a:t>ORASECOM</a:t>
              </a:r>
              <a:endParaRPr lang="fr-FR" sz="1100" dirty="0">
                <a:effectLst/>
                <a:latin typeface="Calibri"/>
                <a:ea typeface="Calibri"/>
                <a:cs typeface="Times New Roman"/>
              </a:endParaRPr>
            </a:p>
            <a:p>
              <a:pPr marL="0" marR="0" algn="ctr">
                <a:lnSpc>
                  <a:spcPct val="115000"/>
                </a:lnSpc>
                <a:spcBef>
                  <a:spcPts val="0"/>
                </a:spcBef>
                <a:spcAft>
                  <a:spcPts val="1000"/>
                </a:spcAft>
              </a:pPr>
              <a:r>
                <a:rPr lang="en-US" sz="1100" b="1" dirty="0">
                  <a:solidFill>
                    <a:srgbClr val="FFFFFF"/>
                  </a:solidFill>
                  <a:effectLst/>
                  <a:latin typeface="Calibri"/>
                  <a:ea typeface="Calibri"/>
                  <a:cs typeface="Times New Roman"/>
                </a:rPr>
                <a:t>COUNCIL</a:t>
              </a:r>
              <a:endParaRPr lang="fr-FR" sz="1100" dirty="0">
                <a:effectLst/>
                <a:latin typeface="Calibri"/>
                <a:ea typeface="Calibri"/>
                <a:cs typeface="Times New Roman"/>
              </a:endParaRPr>
            </a:p>
          </p:txBody>
        </p:sp>
        <p:sp>
          <p:nvSpPr>
            <p:cNvPr id="20" name="Text Box 2"/>
            <p:cNvSpPr txBox="1">
              <a:spLocks noChangeArrowheads="1"/>
            </p:cNvSpPr>
            <p:nvPr/>
          </p:nvSpPr>
          <p:spPr bwMode="auto">
            <a:xfrm>
              <a:off x="0" y="130629"/>
              <a:ext cx="1809750" cy="8286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>
              <a:noAutofit/>
            </a:bodyPr>
            <a:lstStyle/>
            <a:p>
              <a:pPr marL="0" marR="0" algn="ctr">
                <a:spcBef>
                  <a:spcPts val="0"/>
                </a:spcBef>
                <a:spcAft>
                  <a:spcPts val="0"/>
                </a:spcAft>
              </a:pPr>
              <a:r>
                <a:rPr lang="en-US" sz="1100" b="1">
                  <a:solidFill>
                    <a:srgbClr val="FFFFFF"/>
                  </a:solidFill>
                  <a:effectLst/>
                  <a:latin typeface="Calibri"/>
                  <a:ea typeface="Calibri"/>
                  <a:cs typeface="Times New Roman"/>
                </a:rPr>
                <a:t>FOCAL POINT</a:t>
              </a:r>
              <a:endParaRPr lang="fr-FR" sz="1100">
                <a:effectLst/>
                <a:latin typeface="Calibri"/>
                <a:ea typeface="Calibri"/>
                <a:cs typeface="Times New Roman"/>
              </a:endParaRPr>
            </a:p>
            <a:p>
              <a:pPr marL="0" marR="0" algn="ctr">
                <a:spcBef>
                  <a:spcPts val="0"/>
                </a:spcBef>
                <a:spcAft>
                  <a:spcPts val="0"/>
                </a:spcAft>
              </a:pPr>
              <a:r>
                <a:rPr lang="en-US" sz="1100" b="1">
                  <a:solidFill>
                    <a:srgbClr val="FFFFFF"/>
                  </a:solidFill>
                  <a:effectLst/>
                  <a:latin typeface="Calibri"/>
                  <a:ea typeface="Calibri"/>
                  <a:cs typeface="Times New Roman"/>
                </a:rPr>
                <a:t>BOTSWANA</a:t>
              </a:r>
              <a:endParaRPr lang="fr-FR" sz="1100">
                <a:effectLst/>
                <a:latin typeface="Calibri"/>
                <a:ea typeface="Calibri"/>
                <a:cs typeface="Times New Roman"/>
              </a:endParaRPr>
            </a:p>
            <a:p>
              <a:pPr marL="0" marR="0" algn="ctr">
                <a:spcBef>
                  <a:spcPts val="0"/>
                </a:spcBef>
                <a:spcAft>
                  <a:spcPts val="0"/>
                </a:spcAft>
              </a:pPr>
              <a:r>
                <a:rPr lang="en-US" sz="1100" b="1">
                  <a:solidFill>
                    <a:srgbClr val="FFFFFF"/>
                  </a:solidFill>
                  <a:effectLst/>
                  <a:latin typeface="Calibri"/>
                  <a:ea typeface="Calibri"/>
                  <a:cs typeface="Times New Roman"/>
                </a:rPr>
                <a:t>(DWA)</a:t>
              </a:r>
              <a:endParaRPr lang="fr-FR" sz="1100">
                <a:effectLst/>
                <a:latin typeface="Calibri"/>
                <a:ea typeface="Calibri"/>
                <a:cs typeface="Times New Roman"/>
              </a:endParaRPr>
            </a:p>
          </p:txBody>
        </p:sp>
        <p:sp>
          <p:nvSpPr>
            <p:cNvPr id="21" name="Text Box 2"/>
            <p:cNvSpPr txBox="1">
              <a:spLocks noChangeArrowheads="1"/>
            </p:cNvSpPr>
            <p:nvPr/>
          </p:nvSpPr>
          <p:spPr bwMode="auto">
            <a:xfrm>
              <a:off x="1603168" y="47501"/>
              <a:ext cx="2386941" cy="110440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>
              <a:spAutoFit/>
            </a:bodyPr>
            <a:lstStyle/>
            <a:p>
              <a:pPr marL="0" marR="0" algn="ctr">
                <a:spcBef>
                  <a:spcPts val="0"/>
                </a:spcBef>
                <a:spcAft>
                  <a:spcPts val="0"/>
                </a:spcAft>
              </a:pPr>
              <a:r>
                <a:rPr lang="en-US" sz="1100" b="1" dirty="0">
                  <a:solidFill>
                    <a:srgbClr val="FFFFFF"/>
                  </a:solidFill>
                  <a:effectLst/>
                  <a:latin typeface="Calibri"/>
                  <a:ea typeface="Calibri"/>
                  <a:cs typeface="Times New Roman"/>
                </a:rPr>
                <a:t>FOCAL POINT</a:t>
              </a:r>
              <a:endParaRPr lang="fr-FR" sz="1100" dirty="0">
                <a:effectLst/>
                <a:latin typeface="Calibri"/>
                <a:ea typeface="Calibri"/>
                <a:cs typeface="Times New Roman"/>
              </a:endParaRPr>
            </a:p>
            <a:p>
              <a:pPr marL="0" marR="0" algn="ctr">
                <a:spcBef>
                  <a:spcPts val="0"/>
                </a:spcBef>
                <a:spcAft>
                  <a:spcPts val="0"/>
                </a:spcAft>
              </a:pPr>
              <a:r>
                <a:rPr lang="en-US" sz="1100" b="1" dirty="0">
                  <a:solidFill>
                    <a:srgbClr val="FFFFFF"/>
                  </a:solidFill>
                  <a:effectLst/>
                  <a:latin typeface="Calibri"/>
                  <a:ea typeface="Calibri"/>
                  <a:cs typeface="Times New Roman"/>
                </a:rPr>
                <a:t>LESOTHO</a:t>
              </a:r>
              <a:endParaRPr lang="fr-FR" sz="1100" dirty="0">
                <a:effectLst/>
                <a:latin typeface="Calibri"/>
                <a:ea typeface="Calibri"/>
                <a:cs typeface="Times New Roman"/>
              </a:endParaRPr>
            </a:p>
            <a:p>
              <a:pPr marL="0" marR="0" algn="ctr">
                <a:spcBef>
                  <a:spcPts val="0"/>
                </a:spcBef>
                <a:spcAft>
                  <a:spcPts val="0"/>
                </a:spcAft>
              </a:pPr>
              <a:r>
                <a:rPr lang="en-US" sz="1100" b="1" dirty="0">
                  <a:solidFill>
                    <a:srgbClr val="FFFFFF"/>
                  </a:solidFill>
                  <a:effectLst/>
                  <a:latin typeface="Calibri"/>
                  <a:ea typeface="Calibri"/>
                  <a:cs typeface="Times New Roman"/>
                </a:rPr>
                <a:t>(DWA)</a:t>
              </a:r>
              <a:endParaRPr lang="fr-FR" sz="1100" dirty="0">
                <a:effectLst/>
                <a:latin typeface="Calibri"/>
                <a:ea typeface="Calibri"/>
                <a:cs typeface="Times New Roman"/>
              </a:endParaRPr>
            </a:p>
            <a:p>
              <a:pPr marL="0" marR="0" algn="ctr">
                <a:spcBef>
                  <a:spcPts val="0"/>
                </a:spcBef>
                <a:spcAft>
                  <a:spcPts val="0"/>
                </a:spcAft>
              </a:pPr>
              <a:r>
                <a:rPr lang="en-US" sz="1100" b="1" dirty="0">
                  <a:solidFill>
                    <a:srgbClr val="FFFFFF"/>
                  </a:solidFill>
                  <a:effectLst/>
                  <a:latin typeface="Calibri"/>
                  <a:ea typeface="Calibri"/>
                  <a:cs typeface="Times New Roman"/>
                </a:rPr>
                <a:t> </a:t>
              </a:r>
              <a:endParaRPr lang="fr-FR" sz="1100" dirty="0">
                <a:effectLst/>
                <a:latin typeface="Calibri"/>
                <a:ea typeface="Calibri"/>
                <a:cs typeface="Times New Roman"/>
              </a:endParaRPr>
            </a:p>
            <a:p>
              <a:pPr marL="0" marR="0">
                <a:lnSpc>
                  <a:spcPct val="115000"/>
                </a:lnSpc>
                <a:spcBef>
                  <a:spcPts val="0"/>
                </a:spcBef>
                <a:spcAft>
                  <a:spcPts val="1000"/>
                </a:spcAft>
              </a:pPr>
              <a:r>
                <a:rPr lang="en-US" sz="1100" dirty="0">
                  <a:effectLst/>
                  <a:latin typeface="Calibri"/>
                  <a:ea typeface="Calibri"/>
                  <a:cs typeface="Times New Roman"/>
                </a:rPr>
                <a:t> </a:t>
              </a:r>
              <a:endParaRPr lang="fr-FR" sz="1100" dirty="0">
                <a:effectLst/>
                <a:latin typeface="Calibri"/>
                <a:ea typeface="Calibri"/>
                <a:cs typeface="Times New Roman"/>
              </a:endParaRPr>
            </a:p>
          </p:txBody>
        </p:sp>
        <p:sp>
          <p:nvSpPr>
            <p:cNvPr id="22" name="Text Box 2"/>
            <p:cNvSpPr txBox="1">
              <a:spLocks noChangeArrowheads="1"/>
            </p:cNvSpPr>
            <p:nvPr/>
          </p:nvSpPr>
          <p:spPr bwMode="auto">
            <a:xfrm>
              <a:off x="3455719" y="47501"/>
              <a:ext cx="2386940" cy="9381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>
              <a:spAutoFit/>
            </a:bodyPr>
            <a:lstStyle/>
            <a:p>
              <a:pPr marL="0" marR="0" algn="ctr">
                <a:spcBef>
                  <a:spcPts val="0"/>
                </a:spcBef>
                <a:spcAft>
                  <a:spcPts val="0"/>
                </a:spcAft>
              </a:pPr>
              <a:r>
                <a:rPr lang="en-US" sz="1100" b="1" dirty="0">
                  <a:solidFill>
                    <a:srgbClr val="FFFFFF"/>
                  </a:solidFill>
                  <a:effectLst/>
                  <a:latin typeface="Calibri"/>
                  <a:ea typeface="Calibri"/>
                  <a:cs typeface="Times New Roman"/>
                </a:rPr>
                <a:t>FOCAL POINT</a:t>
              </a:r>
              <a:endParaRPr lang="fr-FR" sz="1100" dirty="0">
                <a:effectLst/>
                <a:latin typeface="Calibri"/>
                <a:ea typeface="Calibri"/>
                <a:cs typeface="Times New Roman"/>
              </a:endParaRPr>
            </a:p>
            <a:p>
              <a:pPr marL="0" marR="0" algn="ctr">
                <a:spcBef>
                  <a:spcPts val="0"/>
                </a:spcBef>
                <a:spcAft>
                  <a:spcPts val="0"/>
                </a:spcAft>
              </a:pPr>
              <a:r>
                <a:rPr lang="en-US" sz="1100" b="1" dirty="0">
                  <a:solidFill>
                    <a:srgbClr val="FFFFFF"/>
                  </a:solidFill>
                  <a:effectLst/>
                  <a:latin typeface="Calibri"/>
                  <a:ea typeface="Calibri"/>
                  <a:cs typeface="Times New Roman"/>
                </a:rPr>
                <a:t>NAMIBIA</a:t>
              </a:r>
              <a:endParaRPr lang="fr-FR" sz="1100" dirty="0">
                <a:effectLst/>
                <a:latin typeface="Calibri"/>
                <a:ea typeface="Calibri"/>
                <a:cs typeface="Times New Roman"/>
              </a:endParaRPr>
            </a:p>
            <a:p>
              <a:pPr marL="0" marR="0" algn="ctr">
                <a:spcBef>
                  <a:spcPts val="0"/>
                </a:spcBef>
                <a:spcAft>
                  <a:spcPts val="0"/>
                </a:spcAft>
              </a:pPr>
              <a:r>
                <a:rPr lang="en-US" sz="1100" b="1" dirty="0">
                  <a:solidFill>
                    <a:srgbClr val="FFFFFF"/>
                  </a:solidFill>
                  <a:effectLst/>
                  <a:latin typeface="Calibri"/>
                  <a:ea typeface="Calibri"/>
                  <a:cs typeface="Times New Roman"/>
                </a:rPr>
                <a:t>(DWAF)</a:t>
              </a:r>
              <a:endParaRPr lang="fr-FR" sz="1100" dirty="0">
                <a:effectLst/>
                <a:latin typeface="Calibri"/>
                <a:ea typeface="Calibri"/>
                <a:cs typeface="Times New Roman"/>
              </a:endParaRPr>
            </a:p>
            <a:p>
              <a:pPr marL="0" marR="0">
                <a:lnSpc>
                  <a:spcPct val="115000"/>
                </a:lnSpc>
                <a:spcBef>
                  <a:spcPts val="0"/>
                </a:spcBef>
                <a:spcAft>
                  <a:spcPts val="1000"/>
                </a:spcAft>
              </a:pPr>
              <a:r>
                <a:rPr lang="en-US" sz="1100" dirty="0">
                  <a:effectLst/>
                  <a:latin typeface="Calibri"/>
                  <a:ea typeface="Calibri"/>
                  <a:cs typeface="Times New Roman"/>
                </a:rPr>
                <a:t> </a:t>
              </a:r>
              <a:endParaRPr lang="fr-FR" sz="1100" dirty="0">
                <a:effectLst/>
                <a:latin typeface="Calibri"/>
                <a:ea typeface="Calibri"/>
                <a:cs typeface="Times New Roman"/>
              </a:endParaRPr>
            </a:p>
          </p:txBody>
        </p:sp>
        <p:sp>
          <p:nvSpPr>
            <p:cNvPr id="23" name="Text Box 2"/>
            <p:cNvSpPr txBox="1">
              <a:spLocks noChangeArrowheads="1"/>
            </p:cNvSpPr>
            <p:nvPr/>
          </p:nvSpPr>
          <p:spPr bwMode="auto">
            <a:xfrm>
              <a:off x="5295033" y="47501"/>
              <a:ext cx="2386940" cy="9381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>
              <a:spAutoFit/>
            </a:bodyPr>
            <a:lstStyle/>
            <a:p>
              <a:pPr marL="0" marR="0" algn="ctr">
                <a:spcBef>
                  <a:spcPts val="0"/>
                </a:spcBef>
                <a:spcAft>
                  <a:spcPts val="0"/>
                </a:spcAft>
              </a:pPr>
              <a:r>
                <a:rPr lang="en-US" sz="1100" b="1" dirty="0">
                  <a:solidFill>
                    <a:srgbClr val="FFFFFF"/>
                  </a:solidFill>
                  <a:effectLst/>
                  <a:latin typeface="Calibri"/>
                  <a:ea typeface="Calibri"/>
                  <a:cs typeface="Times New Roman"/>
                </a:rPr>
                <a:t>FOCAL POINT</a:t>
              </a:r>
              <a:endParaRPr lang="fr-FR" sz="1100" dirty="0">
                <a:effectLst/>
                <a:latin typeface="Calibri"/>
                <a:ea typeface="Calibri"/>
                <a:cs typeface="Times New Roman"/>
              </a:endParaRPr>
            </a:p>
            <a:p>
              <a:pPr marL="0" marR="0" algn="ctr">
                <a:spcBef>
                  <a:spcPts val="0"/>
                </a:spcBef>
                <a:spcAft>
                  <a:spcPts val="0"/>
                </a:spcAft>
              </a:pPr>
              <a:r>
                <a:rPr lang="en-US" sz="1100" b="1" dirty="0">
                  <a:solidFill>
                    <a:srgbClr val="FFFFFF"/>
                  </a:solidFill>
                  <a:effectLst/>
                  <a:latin typeface="Calibri"/>
                  <a:ea typeface="Calibri"/>
                  <a:cs typeface="Times New Roman"/>
                </a:rPr>
                <a:t>SOUTH AFRICA</a:t>
              </a:r>
              <a:endParaRPr lang="fr-FR" sz="1100" dirty="0">
                <a:effectLst/>
                <a:latin typeface="Calibri"/>
                <a:ea typeface="Calibri"/>
                <a:cs typeface="Times New Roman"/>
              </a:endParaRPr>
            </a:p>
            <a:p>
              <a:pPr marL="0" marR="0" algn="ctr">
                <a:spcBef>
                  <a:spcPts val="0"/>
                </a:spcBef>
                <a:spcAft>
                  <a:spcPts val="0"/>
                </a:spcAft>
              </a:pPr>
              <a:r>
                <a:rPr lang="en-US" sz="1100" b="1" dirty="0">
                  <a:solidFill>
                    <a:srgbClr val="FFFFFF"/>
                  </a:solidFill>
                  <a:effectLst/>
                  <a:latin typeface="Calibri"/>
                  <a:ea typeface="Calibri"/>
                  <a:cs typeface="Times New Roman"/>
                </a:rPr>
                <a:t>(DWS)</a:t>
              </a:r>
              <a:endParaRPr lang="fr-FR" sz="1100" dirty="0">
                <a:effectLst/>
                <a:latin typeface="Calibri"/>
                <a:ea typeface="Calibri"/>
                <a:cs typeface="Times New Roman"/>
              </a:endParaRPr>
            </a:p>
            <a:p>
              <a:pPr marL="0" marR="0">
                <a:lnSpc>
                  <a:spcPct val="115000"/>
                </a:lnSpc>
                <a:spcBef>
                  <a:spcPts val="0"/>
                </a:spcBef>
                <a:spcAft>
                  <a:spcPts val="1000"/>
                </a:spcAft>
              </a:pPr>
              <a:r>
                <a:rPr lang="en-US" sz="1100" dirty="0">
                  <a:effectLst/>
                  <a:latin typeface="Calibri"/>
                  <a:ea typeface="Calibri"/>
                  <a:cs typeface="Times New Roman"/>
                </a:rPr>
                <a:t> </a:t>
              </a:r>
              <a:endParaRPr lang="fr-FR" sz="1100" dirty="0">
                <a:effectLst/>
                <a:latin typeface="Calibri"/>
                <a:ea typeface="Calibri"/>
                <a:cs typeface="Times New Roman"/>
              </a:endParaRPr>
            </a:p>
          </p:txBody>
        </p:sp>
        <p:cxnSp>
          <p:nvCxnSpPr>
            <p:cNvPr id="24" name="Straight Arrow Connector 11"/>
            <p:cNvCxnSpPr/>
            <p:nvPr/>
          </p:nvCxnSpPr>
          <p:spPr>
            <a:xfrm>
              <a:off x="973776" y="1270660"/>
              <a:ext cx="1800225" cy="1457325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Arrow Connector 12"/>
            <p:cNvCxnSpPr/>
            <p:nvPr/>
          </p:nvCxnSpPr>
          <p:spPr>
            <a:xfrm>
              <a:off x="2873828" y="1068779"/>
              <a:ext cx="495300" cy="1064895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Arrow Connector 13"/>
            <p:cNvCxnSpPr/>
            <p:nvPr/>
          </p:nvCxnSpPr>
          <p:spPr>
            <a:xfrm flipH="1">
              <a:off x="4310742" y="1068779"/>
              <a:ext cx="447675" cy="111252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Arrow Connector 14"/>
            <p:cNvCxnSpPr/>
            <p:nvPr/>
          </p:nvCxnSpPr>
          <p:spPr>
            <a:xfrm flipH="1">
              <a:off x="4702628" y="1199408"/>
              <a:ext cx="1914525" cy="158115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8" name="Oval 15"/>
            <p:cNvSpPr/>
            <p:nvPr/>
          </p:nvSpPr>
          <p:spPr>
            <a:xfrm>
              <a:off x="973776" y="4512623"/>
              <a:ext cx="1724025" cy="9906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fr-FR"/>
            </a:p>
          </p:txBody>
        </p:sp>
        <p:sp>
          <p:nvSpPr>
            <p:cNvPr id="29" name="Oval 16"/>
            <p:cNvSpPr/>
            <p:nvPr/>
          </p:nvSpPr>
          <p:spPr>
            <a:xfrm>
              <a:off x="4940135" y="4595751"/>
              <a:ext cx="1876425" cy="100965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fr-FR"/>
            </a:p>
          </p:txBody>
        </p:sp>
        <p:sp>
          <p:nvSpPr>
            <p:cNvPr id="30" name="Text Box 2"/>
            <p:cNvSpPr txBox="1">
              <a:spLocks noChangeArrowheads="1"/>
            </p:cNvSpPr>
            <p:nvPr/>
          </p:nvSpPr>
          <p:spPr bwMode="auto">
            <a:xfrm>
              <a:off x="1401288" y="4868883"/>
              <a:ext cx="1068779" cy="4275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>
              <a:spAutoFit/>
            </a:bodyPr>
            <a:lstStyle/>
            <a:p>
              <a:pPr marL="0" marR="0">
                <a:lnSpc>
                  <a:spcPct val="115000"/>
                </a:lnSpc>
                <a:spcBef>
                  <a:spcPts val="0"/>
                </a:spcBef>
                <a:spcAft>
                  <a:spcPts val="1000"/>
                </a:spcAft>
              </a:pPr>
              <a:r>
                <a:rPr lang="en-US" sz="1100" b="1">
                  <a:solidFill>
                    <a:srgbClr val="FFFFFF"/>
                  </a:solidFill>
                  <a:effectLst/>
                  <a:latin typeface="Calibri"/>
                  <a:ea typeface="Calibri"/>
                  <a:cs typeface="Times New Roman"/>
                </a:rPr>
                <a:t>TASK TEAMS</a:t>
              </a:r>
              <a:endParaRPr lang="fr-FR" sz="1100">
                <a:effectLst/>
                <a:latin typeface="Calibri"/>
                <a:ea typeface="Calibri"/>
                <a:cs typeface="Times New Roman"/>
              </a:endParaRPr>
            </a:p>
          </p:txBody>
        </p:sp>
        <p:sp>
          <p:nvSpPr>
            <p:cNvPr id="31" name="Text Box 2"/>
            <p:cNvSpPr txBox="1">
              <a:spLocks noChangeArrowheads="1"/>
            </p:cNvSpPr>
            <p:nvPr/>
          </p:nvSpPr>
          <p:spPr bwMode="auto">
            <a:xfrm>
              <a:off x="4987636" y="4750130"/>
              <a:ext cx="1781299" cy="74814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>
              <a:spAutoFit/>
            </a:bodyPr>
            <a:lstStyle/>
            <a:p>
              <a:pPr marL="0" marR="0" algn="ctr">
                <a:lnSpc>
                  <a:spcPct val="115000"/>
                </a:lnSpc>
                <a:spcBef>
                  <a:spcPts val="0"/>
                </a:spcBef>
                <a:spcAft>
                  <a:spcPts val="1000"/>
                </a:spcAft>
              </a:pPr>
              <a:r>
                <a:rPr lang="en-US" sz="1100" b="1">
                  <a:solidFill>
                    <a:srgbClr val="FFFFFF"/>
                  </a:solidFill>
                  <a:effectLst/>
                  <a:latin typeface="Calibri"/>
                  <a:ea typeface="Calibri"/>
                  <a:cs typeface="Times New Roman"/>
                </a:rPr>
                <a:t>ORASECOM</a:t>
              </a:r>
              <a:endParaRPr lang="fr-FR" sz="1100">
                <a:effectLst/>
                <a:latin typeface="Calibri"/>
                <a:ea typeface="Calibri"/>
                <a:cs typeface="Times New Roman"/>
              </a:endParaRPr>
            </a:p>
            <a:p>
              <a:pPr marL="0" marR="0" algn="ctr">
                <a:lnSpc>
                  <a:spcPct val="115000"/>
                </a:lnSpc>
                <a:spcBef>
                  <a:spcPts val="0"/>
                </a:spcBef>
                <a:spcAft>
                  <a:spcPts val="1000"/>
                </a:spcAft>
              </a:pPr>
              <a:r>
                <a:rPr lang="en-US" sz="1100" b="1">
                  <a:solidFill>
                    <a:srgbClr val="FFFFFF"/>
                  </a:solidFill>
                  <a:effectLst/>
                  <a:latin typeface="Calibri"/>
                  <a:ea typeface="Calibri"/>
                  <a:cs typeface="Times New Roman"/>
                </a:rPr>
                <a:t>SECRETARIAT</a:t>
              </a:r>
              <a:endParaRPr lang="fr-FR" sz="1100">
                <a:effectLst/>
                <a:latin typeface="Calibri"/>
                <a:ea typeface="Calibri"/>
                <a:cs typeface="Times New Roman"/>
              </a:endParaRPr>
            </a:p>
          </p:txBody>
        </p:sp>
        <p:cxnSp>
          <p:nvCxnSpPr>
            <p:cNvPr id="32" name="Straight Arrow Connector 19"/>
            <p:cNvCxnSpPr/>
            <p:nvPr/>
          </p:nvCxnSpPr>
          <p:spPr>
            <a:xfrm flipH="1">
              <a:off x="2375064" y="3764478"/>
              <a:ext cx="495300" cy="685800"/>
            </a:xfrm>
            <a:prstGeom prst="straightConnector1">
              <a:avLst/>
            </a:prstGeom>
            <a:ln>
              <a:headEnd type="arrow"/>
              <a:tailEnd type="arrow"/>
            </a:ln>
          </p:spPr>
          <p:style>
            <a:lnRef idx="2">
              <a:schemeClr val="accent6"/>
            </a:lnRef>
            <a:fillRef idx="0">
              <a:schemeClr val="accent6"/>
            </a:fillRef>
            <a:effectRef idx="1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33" name="Straight Arrow Connector 20"/>
            <p:cNvCxnSpPr/>
            <p:nvPr/>
          </p:nvCxnSpPr>
          <p:spPr>
            <a:xfrm>
              <a:off x="4833257" y="3764478"/>
              <a:ext cx="571500" cy="685800"/>
            </a:xfrm>
            <a:prstGeom prst="straightConnector1">
              <a:avLst/>
            </a:prstGeom>
            <a:ln>
              <a:headEnd type="arrow"/>
              <a:tailEnd type="arrow"/>
            </a:ln>
          </p:spPr>
          <p:style>
            <a:lnRef idx="2">
              <a:schemeClr val="accent6"/>
            </a:lnRef>
            <a:fillRef idx="0">
              <a:schemeClr val="accent6"/>
            </a:fillRef>
            <a:effectRef idx="1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34" name="Straight Arrow Connector 21"/>
            <p:cNvCxnSpPr/>
            <p:nvPr/>
          </p:nvCxnSpPr>
          <p:spPr>
            <a:xfrm>
              <a:off x="3040083" y="5070764"/>
              <a:ext cx="1590675" cy="0"/>
            </a:xfrm>
            <a:prstGeom prst="straightConnector1">
              <a:avLst/>
            </a:prstGeom>
            <a:ln>
              <a:headEnd type="arrow"/>
              <a:tailEnd type="arrow"/>
            </a:ln>
          </p:spPr>
          <p:style>
            <a:lnRef idx="2">
              <a:schemeClr val="accent6"/>
            </a:lnRef>
            <a:fillRef idx="0">
              <a:schemeClr val="accent6"/>
            </a:fillRef>
            <a:effectRef idx="1">
              <a:schemeClr val="accent6"/>
            </a:effectRef>
            <a:fontRef idx="minor">
              <a:schemeClr val="tx1"/>
            </a:fontRef>
          </p:style>
        </p:cxnSp>
        <p:sp>
          <p:nvSpPr>
            <p:cNvPr id="35" name="Rounded Rectangle 2"/>
            <p:cNvSpPr/>
            <p:nvPr/>
          </p:nvSpPr>
          <p:spPr>
            <a:xfrm>
              <a:off x="-206703" y="6118142"/>
              <a:ext cx="1295400" cy="561976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fr-FR"/>
            </a:p>
          </p:txBody>
        </p:sp>
        <p:sp>
          <p:nvSpPr>
            <p:cNvPr id="36" name="Rounded Rectangle 22"/>
            <p:cNvSpPr/>
            <p:nvPr/>
          </p:nvSpPr>
          <p:spPr>
            <a:xfrm>
              <a:off x="1169039" y="6118142"/>
              <a:ext cx="867588" cy="552450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fr-FR"/>
            </a:p>
          </p:txBody>
        </p:sp>
        <p:sp>
          <p:nvSpPr>
            <p:cNvPr id="37" name="Rounded Rectangle 23"/>
            <p:cNvSpPr/>
            <p:nvPr/>
          </p:nvSpPr>
          <p:spPr>
            <a:xfrm>
              <a:off x="2159639" y="6118142"/>
              <a:ext cx="538162" cy="552450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fr-FR"/>
            </a:p>
          </p:txBody>
        </p:sp>
        <p:sp>
          <p:nvSpPr>
            <p:cNvPr id="38" name="Text Box 2"/>
            <p:cNvSpPr txBox="1">
              <a:spLocks noChangeArrowheads="1"/>
            </p:cNvSpPr>
            <p:nvPr/>
          </p:nvSpPr>
          <p:spPr bwMode="auto">
            <a:xfrm>
              <a:off x="-138422" y="6222892"/>
              <a:ext cx="1353787" cy="4275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>
              <a:spAutoFit/>
            </a:bodyPr>
            <a:lstStyle/>
            <a:p>
              <a:pPr marL="0" marR="0">
                <a:lnSpc>
                  <a:spcPct val="115000"/>
                </a:lnSpc>
                <a:spcBef>
                  <a:spcPts val="0"/>
                </a:spcBef>
                <a:spcAft>
                  <a:spcPts val="1000"/>
                </a:spcAft>
              </a:pPr>
              <a:r>
                <a:rPr lang="en-US" sz="1100" b="1" dirty="0">
                  <a:solidFill>
                    <a:srgbClr val="FFFFFF"/>
                  </a:solidFill>
                  <a:effectLst/>
                  <a:latin typeface="Calibri"/>
                  <a:ea typeface="Calibri"/>
                  <a:cs typeface="Times New Roman"/>
                </a:rPr>
                <a:t>COMMUNICATIONS</a:t>
              </a:r>
              <a:endParaRPr lang="fr-FR" sz="1100" dirty="0">
                <a:effectLst/>
                <a:latin typeface="Calibri"/>
                <a:ea typeface="Calibri"/>
                <a:cs typeface="Times New Roman"/>
              </a:endParaRPr>
            </a:p>
          </p:txBody>
        </p:sp>
        <p:sp>
          <p:nvSpPr>
            <p:cNvPr id="39" name="Text Box 2"/>
            <p:cNvSpPr txBox="1">
              <a:spLocks noChangeArrowheads="1"/>
            </p:cNvSpPr>
            <p:nvPr/>
          </p:nvSpPr>
          <p:spPr bwMode="auto">
            <a:xfrm>
              <a:off x="1215366" y="6203665"/>
              <a:ext cx="791670" cy="38140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>
              <a:spAutoFit/>
            </a:bodyPr>
            <a:lstStyle/>
            <a:p>
              <a:pPr marL="0" marR="0">
                <a:lnSpc>
                  <a:spcPct val="115000"/>
                </a:lnSpc>
                <a:spcBef>
                  <a:spcPts val="0"/>
                </a:spcBef>
                <a:spcAft>
                  <a:spcPts val="1000"/>
                </a:spcAft>
              </a:pPr>
              <a:r>
                <a:rPr lang="en-US" sz="1100" b="1" dirty="0">
                  <a:solidFill>
                    <a:srgbClr val="FFFFFF"/>
                  </a:solidFill>
                  <a:effectLst/>
                  <a:latin typeface="Calibri"/>
                  <a:ea typeface="Calibri"/>
                  <a:cs typeface="Times New Roman"/>
                </a:rPr>
                <a:t>FINANCIAL</a:t>
              </a:r>
              <a:endParaRPr lang="fr-FR" sz="1100" dirty="0">
                <a:effectLst/>
                <a:latin typeface="Calibri"/>
                <a:ea typeface="Calibri"/>
                <a:cs typeface="Times New Roman"/>
              </a:endParaRPr>
            </a:p>
          </p:txBody>
        </p:sp>
        <p:sp>
          <p:nvSpPr>
            <p:cNvPr id="40" name="Text Box 2"/>
            <p:cNvSpPr txBox="1">
              <a:spLocks noChangeArrowheads="1"/>
            </p:cNvSpPr>
            <p:nvPr/>
          </p:nvSpPr>
          <p:spPr bwMode="auto">
            <a:xfrm>
              <a:off x="2161457" y="6212066"/>
              <a:ext cx="795646" cy="4275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>
              <a:spAutoFit/>
            </a:bodyPr>
            <a:lstStyle/>
            <a:p>
              <a:pPr marL="0" marR="0">
                <a:lnSpc>
                  <a:spcPct val="115000"/>
                </a:lnSpc>
                <a:spcBef>
                  <a:spcPts val="0"/>
                </a:spcBef>
                <a:spcAft>
                  <a:spcPts val="1000"/>
                </a:spcAft>
              </a:pPr>
              <a:r>
                <a:rPr lang="en-US" sz="1100" b="1" dirty="0">
                  <a:solidFill>
                    <a:srgbClr val="FFFFFF"/>
                  </a:solidFill>
                  <a:effectLst/>
                  <a:latin typeface="Calibri"/>
                  <a:ea typeface="Calibri"/>
                  <a:cs typeface="Times New Roman"/>
                </a:rPr>
                <a:t>LEGAL</a:t>
              </a:r>
              <a:endParaRPr lang="fr-FR" sz="1100" dirty="0">
                <a:effectLst/>
                <a:latin typeface="Calibri"/>
                <a:ea typeface="Calibri"/>
                <a:cs typeface="Times New Roman"/>
              </a:endParaRPr>
            </a:p>
          </p:txBody>
        </p:sp>
        <p:sp>
          <p:nvSpPr>
            <p:cNvPr id="41" name="Rounded Rectangle 27"/>
            <p:cNvSpPr/>
            <p:nvPr/>
          </p:nvSpPr>
          <p:spPr>
            <a:xfrm>
              <a:off x="2803257" y="6127668"/>
              <a:ext cx="835749" cy="552450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fr-FR"/>
            </a:p>
          </p:txBody>
        </p:sp>
        <p:sp>
          <p:nvSpPr>
            <p:cNvPr id="42" name="Text Box 2"/>
            <p:cNvSpPr txBox="1">
              <a:spLocks noChangeArrowheads="1"/>
            </p:cNvSpPr>
            <p:nvPr/>
          </p:nvSpPr>
          <p:spPr bwMode="auto">
            <a:xfrm>
              <a:off x="2670092" y="6230478"/>
              <a:ext cx="1094385" cy="5726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>
              <a:spAutoFit/>
            </a:bodyPr>
            <a:lstStyle/>
            <a:p>
              <a:pPr marL="0" marR="0" algn="ctr">
                <a:spcBef>
                  <a:spcPts val="0"/>
                </a:spcBef>
                <a:spcAft>
                  <a:spcPts val="0"/>
                </a:spcAft>
              </a:pPr>
              <a:r>
                <a:rPr lang="en-US" sz="1100" b="1" dirty="0">
                  <a:solidFill>
                    <a:srgbClr val="FFFFFF"/>
                  </a:solidFill>
                  <a:effectLst/>
                  <a:latin typeface="Calibri"/>
                  <a:ea typeface="Calibri"/>
                  <a:cs typeface="Times New Roman"/>
                </a:rPr>
                <a:t>TECHNICAL</a:t>
              </a:r>
              <a:endParaRPr lang="fr-FR" sz="1100" dirty="0">
                <a:effectLst/>
                <a:latin typeface="Calibri"/>
                <a:ea typeface="Calibri"/>
                <a:cs typeface="Times New Roman"/>
              </a:endParaRPr>
            </a:p>
            <a:p>
              <a:pPr marL="0" marR="0" algn="ctr">
                <a:spcBef>
                  <a:spcPts val="0"/>
                </a:spcBef>
                <a:spcAft>
                  <a:spcPts val="0"/>
                </a:spcAft>
              </a:pPr>
              <a:r>
                <a:rPr lang="en-US" sz="1100" b="1" dirty="0">
                  <a:solidFill>
                    <a:srgbClr val="FFFFFF"/>
                  </a:solidFill>
                  <a:effectLst/>
                  <a:latin typeface="Calibri"/>
                  <a:ea typeface="Calibri"/>
                  <a:cs typeface="Times New Roman"/>
                </a:rPr>
                <a:t> </a:t>
              </a:r>
              <a:endParaRPr lang="fr-FR" sz="1100" dirty="0">
                <a:effectLst/>
                <a:latin typeface="Calibri"/>
                <a:ea typeface="Calibri"/>
                <a:cs typeface="Times New Roman"/>
              </a:endParaRPr>
            </a:p>
          </p:txBody>
        </p:sp>
        <p:cxnSp>
          <p:nvCxnSpPr>
            <p:cNvPr id="43" name="Straight Arrow Connector 29"/>
            <p:cNvCxnSpPr/>
            <p:nvPr/>
          </p:nvCxnSpPr>
          <p:spPr>
            <a:xfrm flipH="1">
              <a:off x="558140" y="5510151"/>
              <a:ext cx="657225" cy="43434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Arrow Connector 30"/>
            <p:cNvCxnSpPr/>
            <p:nvPr/>
          </p:nvCxnSpPr>
          <p:spPr>
            <a:xfrm flipH="1">
              <a:off x="1652057" y="5605400"/>
              <a:ext cx="157692" cy="402154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Arrow Connector 31"/>
            <p:cNvCxnSpPr/>
            <p:nvPr/>
          </p:nvCxnSpPr>
          <p:spPr>
            <a:xfrm>
              <a:off x="2458192" y="5510151"/>
              <a:ext cx="819150" cy="43434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Arrow Connector 288"/>
            <p:cNvCxnSpPr/>
            <p:nvPr/>
          </p:nvCxnSpPr>
          <p:spPr>
            <a:xfrm>
              <a:off x="2778825" y="5332021"/>
              <a:ext cx="1581150" cy="596265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8" name="Text Box 2"/>
            <p:cNvSpPr txBox="1">
              <a:spLocks noChangeArrowheads="1"/>
            </p:cNvSpPr>
            <p:nvPr/>
          </p:nvSpPr>
          <p:spPr bwMode="auto">
            <a:xfrm>
              <a:off x="3700647" y="7422078"/>
              <a:ext cx="2003961" cy="64010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>
              <a:spAutoFit/>
            </a:bodyPr>
            <a:lstStyle/>
            <a:p>
              <a:pPr marL="0" marR="0" algn="ctr">
                <a:lnSpc>
                  <a:spcPct val="115000"/>
                </a:lnSpc>
                <a:spcBef>
                  <a:spcPts val="0"/>
                </a:spcBef>
                <a:spcAft>
                  <a:spcPts val="1000"/>
                </a:spcAft>
              </a:pPr>
              <a:r>
                <a:rPr lang="en-US" sz="1100" b="1" dirty="0">
                  <a:solidFill>
                    <a:srgbClr val="FFFFFF"/>
                  </a:solidFill>
                  <a:effectLst/>
                  <a:latin typeface="Calibri"/>
                  <a:ea typeface="Calibri"/>
                  <a:cs typeface="Times New Roman"/>
                </a:rPr>
                <a:t>(STAS) HYDROGEOLOGY SUBCOMMITTEE</a:t>
              </a:r>
              <a:endParaRPr lang="fr-FR" sz="1100" dirty="0">
                <a:effectLst/>
                <a:latin typeface="Calibri"/>
                <a:ea typeface="Calibri"/>
                <a:cs typeface="Times New Roman"/>
              </a:endParaRPr>
            </a:p>
          </p:txBody>
        </p:sp>
      </p:grpSp>
      <p:sp>
        <p:nvSpPr>
          <p:cNvPr id="50" name="Rounded Rectangle 27"/>
          <p:cNvSpPr/>
          <p:nvPr/>
        </p:nvSpPr>
        <p:spPr>
          <a:xfrm>
            <a:off x="4605704" y="4865337"/>
            <a:ext cx="1262440" cy="41571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fr-FR"/>
          </a:p>
        </p:txBody>
      </p:sp>
      <p:sp>
        <p:nvSpPr>
          <p:cNvPr id="51" name="Text Box 2"/>
          <p:cNvSpPr txBox="1">
            <a:spLocks noChangeArrowheads="1"/>
          </p:cNvSpPr>
          <p:nvPr/>
        </p:nvSpPr>
        <p:spPr bwMode="auto">
          <a:xfrm>
            <a:off x="4629746" y="4879624"/>
            <a:ext cx="1229492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spAutoFit/>
          </a:bodyPr>
          <a:lstStyle/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1100" b="1" dirty="0" smtClean="0">
                <a:solidFill>
                  <a:srgbClr val="FFFFFF"/>
                </a:solidFill>
                <a:effectLst/>
                <a:latin typeface="Calibri"/>
                <a:ea typeface="Calibri"/>
                <a:cs typeface="Times New Roman"/>
              </a:rPr>
              <a:t>HYDROGEOLOGY (STAS)</a:t>
            </a:r>
            <a:endParaRPr lang="fr-FR" sz="1100" dirty="0">
              <a:effectLst/>
              <a:latin typeface="Calibri"/>
              <a:ea typeface="Calibri"/>
              <a:cs typeface="Times New Roman"/>
            </a:endParaRPr>
          </a:p>
        </p:txBody>
      </p:sp>
      <p:cxnSp>
        <p:nvCxnSpPr>
          <p:cNvPr id="52" name="Straight Arrow Connector 30"/>
          <p:cNvCxnSpPr/>
          <p:nvPr/>
        </p:nvCxnSpPr>
        <p:spPr>
          <a:xfrm>
            <a:off x="2768025" y="4469563"/>
            <a:ext cx="239978" cy="302617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161123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8" descr="sottopancia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73300" y="6543675"/>
            <a:ext cx="5670550" cy="150813"/>
          </a:xfrm>
          <a:prstGeom prst="rect">
            <a:avLst/>
          </a:prstGeom>
          <a:noFill/>
          <a:ln w="12700">
            <a:noFill/>
            <a:miter lim="0"/>
            <a:headEnd/>
            <a:tailEnd/>
          </a:ln>
        </p:spPr>
      </p:pic>
      <p:sp>
        <p:nvSpPr>
          <p:cNvPr id="3" name="Line 9"/>
          <p:cNvSpPr>
            <a:spLocks noChangeShapeType="1"/>
          </p:cNvSpPr>
          <p:nvPr/>
        </p:nvSpPr>
        <p:spPr bwMode="auto">
          <a:xfrm>
            <a:off x="2265363" y="6465888"/>
            <a:ext cx="5688012" cy="0"/>
          </a:xfrm>
          <a:prstGeom prst="line">
            <a:avLst/>
          </a:prstGeom>
          <a:noFill/>
          <a:ln w="25400">
            <a:solidFill>
              <a:srgbClr val="366CA6"/>
            </a:solidFill>
            <a:round/>
            <a:headEnd/>
            <a:tailEnd/>
          </a:ln>
        </p:spPr>
        <p:txBody>
          <a:bodyPr lIns="0" tIns="0" rIns="0" bIns="0" anchor="ctr"/>
          <a:lstStyle/>
          <a:p>
            <a:endParaRPr lang="en-GB"/>
          </a:p>
        </p:txBody>
      </p:sp>
      <p:sp>
        <p:nvSpPr>
          <p:cNvPr id="4" name="Line 10"/>
          <p:cNvSpPr>
            <a:spLocks noChangeShapeType="1"/>
          </p:cNvSpPr>
          <p:nvPr/>
        </p:nvSpPr>
        <p:spPr bwMode="auto">
          <a:xfrm>
            <a:off x="2260600" y="6777038"/>
            <a:ext cx="5699125" cy="0"/>
          </a:xfrm>
          <a:prstGeom prst="line">
            <a:avLst/>
          </a:prstGeom>
          <a:noFill/>
          <a:ln w="25400">
            <a:solidFill>
              <a:srgbClr val="366CA6"/>
            </a:solidFill>
            <a:round/>
            <a:headEnd/>
            <a:tailEnd/>
          </a:ln>
        </p:spPr>
        <p:txBody>
          <a:bodyPr lIns="0" tIns="0" rIns="0" bIns="0" anchor="ctr"/>
          <a:lstStyle/>
          <a:p>
            <a:endParaRPr lang="en-GB"/>
          </a:p>
        </p:txBody>
      </p:sp>
      <p:pic>
        <p:nvPicPr>
          <p:cNvPr id="5" name="Picture 1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9725" y="5938838"/>
            <a:ext cx="1525588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AutoShape 11"/>
          <p:cNvSpPr>
            <a:spLocks/>
          </p:cNvSpPr>
          <p:nvPr/>
        </p:nvSpPr>
        <p:spPr bwMode="auto">
          <a:xfrm>
            <a:off x="685800" y="238100"/>
            <a:ext cx="7704855" cy="382588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12700">
            <a:noFill/>
            <a:miter lim="0"/>
            <a:headEnd/>
            <a:tailEnd/>
          </a:ln>
        </p:spPr>
        <p:txBody>
          <a:bodyPr lIns="35717" tIns="35717" rIns="35717" bIns="35717" anchor="ctr"/>
          <a:lstStyle/>
          <a:p>
            <a:pPr algn="ctr"/>
            <a:r>
              <a:rPr lang="en-US" altLang="en-US" sz="2800" dirty="0" smtClean="0">
                <a:solidFill>
                  <a:srgbClr val="3B7A6A"/>
                </a:solidFill>
                <a:latin typeface="Trebuchet MS" pitchFamily="34" charset="0"/>
                <a:sym typeface="Trebuchet MS" pitchFamily="34" charset="0"/>
              </a:rPr>
              <a:t>Core tasks, Legal arrangements &amp; Funding</a:t>
            </a:r>
            <a:endParaRPr lang="en-US" altLang="en-US" sz="2800" dirty="0"/>
          </a:p>
        </p:txBody>
      </p:sp>
      <p:sp>
        <p:nvSpPr>
          <p:cNvPr id="10" name="Slide Number Placeholder 12"/>
          <p:cNvSpPr txBox="1">
            <a:spLocks/>
          </p:cNvSpPr>
          <p:nvPr/>
        </p:nvSpPr>
        <p:spPr bwMode="auto">
          <a:xfrm>
            <a:off x="8697913" y="6483350"/>
            <a:ext cx="260350" cy="268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fld id="{4A449DD8-133F-46C3-AA22-D52B08A7B1FF}" type="slidenum">
              <a:rPr lang="en-US" altLang="en-US" sz="1400" b="1">
                <a:solidFill>
                  <a:srgbClr val="376092"/>
                </a:solidFill>
              </a:rPr>
              <a:pPr/>
              <a:t>11</a:t>
            </a:fld>
            <a:endParaRPr lang="en-US" altLang="en-US" sz="1400" b="1" dirty="0">
              <a:solidFill>
                <a:srgbClr val="376092"/>
              </a:solidFill>
            </a:endParaRPr>
          </a:p>
        </p:txBody>
      </p:sp>
      <p:sp>
        <p:nvSpPr>
          <p:cNvPr id="11" name="Line 13"/>
          <p:cNvSpPr>
            <a:spLocks noChangeShapeType="1"/>
          </p:cNvSpPr>
          <p:nvPr/>
        </p:nvSpPr>
        <p:spPr bwMode="auto">
          <a:xfrm flipV="1">
            <a:off x="1295400" y="-243408"/>
            <a:ext cx="6673850" cy="0"/>
          </a:xfrm>
          <a:prstGeom prst="line">
            <a:avLst/>
          </a:prstGeom>
          <a:noFill/>
          <a:ln w="25400">
            <a:solidFill>
              <a:srgbClr val="366CA6"/>
            </a:solidFill>
            <a:round/>
            <a:headEnd/>
            <a:tailEnd/>
          </a:ln>
        </p:spPr>
        <p:txBody>
          <a:bodyPr lIns="0" tIns="0" rIns="0" bIns="0" anchor="ctr"/>
          <a:lstStyle/>
          <a:p>
            <a:endParaRPr lang="en-GB"/>
          </a:p>
        </p:txBody>
      </p:sp>
      <p:sp>
        <p:nvSpPr>
          <p:cNvPr id="14" name="Content Placeholder 2"/>
          <p:cNvSpPr>
            <a:spLocks noGrp="1"/>
          </p:cNvSpPr>
          <p:nvPr>
            <p:ph idx="1"/>
          </p:nvPr>
        </p:nvSpPr>
        <p:spPr>
          <a:xfrm>
            <a:off x="467544" y="1412777"/>
            <a:ext cx="8229600" cy="4752528"/>
          </a:xfrm>
        </p:spPr>
        <p:txBody>
          <a:bodyPr>
            <a:noAutofit/>
          </a:bodyPr>
          <a:lstStyle/>
          <a:p>
            <a:pPr lvl="0"/>
            <a:r>
              <a:rPr lang="en-GB" sz="3600" dirty="0" smtClean="0"/>
              <a:t>Same as in Option 1, but no liaison duties (these will be ensured by ORASECOM as a matter of course)</a:t>
            </a:r>
          </a:p>
          <a:p>
            <a:pPr lvl="0"/>
            <a:r>
              <a:rPr lang="en-GB" sz="3600" dirty="0" smtClean="0"/>
              <a:t>ORASECOM Council decision required</a:t>
            </a:r>
          </a:p>
          <a:p>
            <a:pPr lvl="0"/>
            <a:r>
              <a:rPr lang="en-GB" sz="3600" dirty="0" smtClean="0"/>
              <a:t>Each STAS country would bear the cost of its representative on the Task Team</a:t>
            </a:r>
          </a:p>
        </p:txBody>
      </p:sp>
    </p:spTree>
    <p:extLst>
      <p:ext uri="{BB962C8B-B14F-4D97-AF65-F5344CB8AC3E}">
        <p14:creationId xmlns:p14="http://schemas.microsoft.com/office/powerpoint/2010/main" val="27058921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8" descr="sottopancia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73300" y="6543675"/>
            <a:ext cx="5670550" cy="150813"/>
          </a:xfrm>
          <a:prstGeom prst="rect">
            <a:avLst/>
          </a:prstGeom>
          <a:noFill/>
          <a:ln w="12700">
            <a:noFill/>
            <a:miter lim="0"/>
            <a:headEnd/>
            <a:tailEnd/>
          </a:ln>
        </p:spPr>
      </p:pic>
      <p:sp>
        <p:nvSpPr>
          <p:cNvPr id="3" name="Line 9"/>
          <p:cNvSpPr>
            <a:spLocks noChangeShapeType="1"/>
          </p:cNvSpPr>
          <p:nvPr/>
        </p:nvSpPr>
        <p:spPr bwMode="auto">
          <a:xfrm>
            <a:off x="2265363" y="6465888"/>
            <a:ext cx="5688012" cy="0"/>
          </a:xfrm>
          <a:prstGeom prst="line">
            <a:avLst/>
          </a:prstGeom>
          <a:noFill/>
          <a:ln w="25400">
            <a:solidFill>
              <a:srgbClr val="366CA6"/>
            </a:solidFill>
            <a:round/>
            <a:headEnd/>
            <a:tailEnd/>
          </a:ln>
        </p:spPr>
        <p:txBody>
          <a:bodyPr lIns="0" tIns="0" rIns="0" bIns="0" anchor="ctr"/>
          <a:lstStyle/>
          <a:p>
            <a:endParaRPr lang="en-GB"/>
          </a:p>
        </p:txBody>
      </p:sp>
      <p:sp>
        <p:nvSpPr>
          <p:cNvPr id="4" name="Line 10"/>
          <p:cNvSpPr>
            <a:spLocks noChangeShapeType="1"/>
          </p:cNvSpPr>
          <p:nvPr/>
        </p:nvSpPr>
        <p:spPr bwMode="auto">
          <a:xfrm>
            <a:off x="2260600" y="6777038"/>
            <a:ext cx="5699125" cy="0"/>
          </a:xfrm>
          <a:prstGeom prst="line">
            <a:avLst/>
          </a:prstGeom>
          <a:noFill/>
          <a:ln w="25400">
            <a:solidFill>
              <a:srgbClr val="366CA6"/>
            </a:solidFill>
            <a:round/>
            <a:headEnd/>
            <a:tailEnd/>
          </a:ln>
        </p:spPr>
        <p:txBody>
          <a:bodyPr lIns="0" tIns="0" rIns="0" bIns="0" anchor="ctr"/>
          <a:lstStyle/>
          <a:p>
            <a:endParaRPr lang="en-GB"/>
          </a:p>
        </p:txBody>
      </p:sp>
      <p:pic>
        <p:nvPicPr>
          <p:cNvPr id="5" name="Picture 1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9725" y="5938838"/>
            <a:ext cx="1525588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AutoShape 11"/>
          <p:cNvSpPr>
            <a:spLocks/>
          </p:cNvSpPr>
          <p:nvPr/>
        </p:nvSpPr>
        <p:spPr bwMode="auto">
          <a:xfrm>
            <a:off x="685800" y="166092"/>
            <a:ext cx="7704855" cy="382588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12700">
            <a:noFill/>
            <a:miter lim="0"/>
            <a:headEnd/>
            <a:tailEnd/>
          </a:ln>
        </p:spPr>
        <p:txBody>
          <a:bodyPr lIns="35717" tIns="35717" rIns="35717" bIns="35717" anchor="ctr"/>
          <a:lstStyle/>
          <a:p>
            <a:pPr algn="ctr"/>
            <a:r>
              <a:rPr lang="en-US" altLang="en-US" sz="2800" dirty="0" smtClean="0">
                <a:solidFill>
                  <a:srgbClr val="3B7A6A"/>
                </a:solidFill>
                <a:latin typeface="Trebuchet MS" pitchFamily="34" charset="0"/>
                <a:sym typeface="Trebuchet MS" pitchFamily="34" charset="0"/>
              </a:rPr>
              <a:t>Advantages</a:t>
            </a:r>
            <a:endParaRPr lang="en-US" altLang="en-US" sz="2800" dirty="0"/>
          </a:p>
        </p:txBody>
      </p:sp>
      <p:sp>
        <p:nvSpPr>
          <p:cNvPr id="10" name="Slide Number Placeholder 12"/>
          <p:cNvSpPr txBox="1">
            <a:spLocks/>
          </p:cNvSpPr>
          <p:nvPr/>
        </p:nvSpPr>
        <p:spPr bwMode="auto">
          <a:xfrm>
            <a:off x="8697913" y="6483350"/>
            <a:ext cx="260350" cy="268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fld id="{4A449DD8-133F-46C3-AA22-D52B08A7B1FF}" type="slidenum">
              <a:rPr lang="en-US" altLang="en-US" sz="1400" b="1">
                <a:solidFill>
                  <a:srgbClr val="376092"/>
                </a:solidFill>
              </a:rPr>
              <a:pPr/>
              <a:t>12</a:t>
            </a:fld>
            <a:endParaRPr lang="en-US" altLang="en-US" sz="1400" b="1" dirty="0">
              <a:solidFill>
                <a:srgbClr val="376092"/>
              </a:solidFill>
            </a:endParaRPr>
          </a:p>
        </p:txBody>
      </p:sp>
      <p:sp>
        <p:nvSpPr>
          <p:cNvPr id="11" name="Line 13"/>
          <p:cNvSpPr>
            <a:spLocks noChangeShapeType="1"/>
          </p:cNvSpPr>
          <p:nvPr/>
        </p:nvSpPr>
        <p:spPr bwMode="auto">
          <a:xfrm flipV="1">
            <a:off x="1295400" y="685800"/>
            <a:ext cx="6673850" cy="0"/>
          </a:xfrm>
          <a:prstGeom prst="line">
            <a:avLst/>
          </a:prstGeom>
          <a:noFill/>
          <a:ln w="25400">
            <a:solidFill>
              <a:srgbClr val="366CA6"/>
            </a:solidFill>
            <a:round/>
            <a:headEnd/>
            <a:tailEnd/>
          </a:ln>
        </p:spPr>
        <p:txBody>
          <a:bodyPr lIns="0" tIns="0" rIns="0" bIns="0" anchor="ctr"/>
          <a:lstStyle/>
          <a:p>
            <a:endParaRPr lang="en-GB"/>
          </a:p>
        </p:txBody>
      </p:sp>
      <p:sp>
        <p:nvSpPr>
          <p:cNvPr id="14" name="Content Placeholder 2"/>
          <p:cNvSpPr>
            <a:spLocks noGrp="1"/>
          </p:cNvSpPr>
          <p:nvPr>
            <p:ph idx="1"/>
          </p:nvPr>
        </p:nvSpPr>
        <p:spPr>
          <a:xfrm>
            <a:off x="467544" y="1412777"/>
            <a:ext cx="8229600" cy="4752528"/>
          </a:xfrm>
        </p:spPr>
        <p:txBody>
          <a:bodyPr>
            <a:noAutofit/>
          </a:bodyPr>
          <a:lstStyle/>
          <a:p>
            <a:pPr lvl="0"/>
            <a:r>
              <a:rPr lang="en-GB" sz="3600" dirty="0" smtClean="0"/>
              <a:t>Expeditiousness of implementation</a:t>
            </a:r>
          </a:p>
          <a:p>
            <a:pPr lvl="0"/>
            <a:r>
              <a:rPr lang="en-GB" sz="3600" dirty="0" smtClean="0"/>
              <a:t>Leanness of institutional architecture (no secretariat facility is required)</a:t>
            </a:r>
          </a:p>
          <a:p>
            <a:pPr lvl="0"/>
            <a:r>
              <a:rPr lang="en-GB" sz="3600" dirty="0" smtClean="0"/>
              <a:t>Economies of scale (TT will rely on support facilities available in ORASECOM)</a:t>
            </a:r>
          </a:p>
          <a:p>
            <a:pPr lvl="0"/>
            <a:r>
              <a:rPr lang="en-GB" sz="3600" dirty="0" smtClean="0"/>
              <a:t>Cost to STAS countries limited to TT meetings</a:t>
            </a:r>
          </a:p>
        </p:txBody>
      </p:sp>
    </p:spTree>
    <p:extLst>
      <p:ext uri="{BB962C8B-B14F-4D97-AF65-F5344CB8AC3E}">
        <p14:creationId xmlns:p14="http://schemas.microsoft.com/office/powerpoint/2010/main" val="35948980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8" descr="sottopancia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73300" y="6543675"/>
            <a:ext cx="5670550" cy="150813"/>
          </a:xfrm>
          <a:prstGeom prst="rect">
            <a:avLst/>
          </a:prstGeom>
          <a:noFill/>
          <a:ln w="12700">
            <a:noFill/>
            <a:miter lim="0"/>
            <a:headEnd/>
            <a:tailEnd/>
          </a:ln>
        </p:spPr>
      </p:pic>
      <p:sp>
        <p:nvSpPr>
          <p:cNvPr id="3" name="Line 9"/>
          <p:cNvSpPr>
            <a:spLocks noChangeShapeType="1"/>
          </p:cNvSpPr>
          <p:nvPr/>
        </p:nvSpPr>
        <p:spPr bwMode="auto">
          <a:xfrm>
            <a:off x="2265363" y="6465888"/>
            <a:ext cx="5688012" cy="0"/>
          </a:xfrm>
          <a:prstGeom prst="line">
            <a:avLst/>
          </a:prstGeom>
          <a:noFill/>
          <a:ln w="25400">
            <a:solidFill>
              <a:srgbClr val="366CA6"/>
            </a:solidFill>
            <a:round/>
            <a:headEnd/>
            <a:tailEnd/>
          </a:ln>
        </p:spPr>
        <p:txBody>
          <a:bodyPr lIns="0" tIns="0" rIns="0" bIns="0" anchor="ctr"/>
          <a:lstStyle/>
          <a:p>
            <a:endParaRPr lang="en-GB"/>
          </a:p>
        </p:txBody>
      </p:sp>
      <p:sp>
        <p:nvSpPr>
          <p:cNvPr id="4" name="Line 10"/>
          <p:cNvSpPr>
            <a:spLocks noChangeShapeType="1"/>
          </p:cNvSpPr>
          <p:nvPr/>
        </p:nvSpPr>
        <p:spPr bwMode="auto">
          <a:xfrm>
            <a:off x="2260600" y="6777038"/>
            <a:ext cx="5699125" cy="0"/>
          </a:xfrm>
          <a:prstGeom prst="line">
            <a:avLst/>
          </a:prstGeom>
          <a:noFill/>
          <a:ln w="25400">
            <a:solidFill>
              <a:srgbClr val="366CA6"/>
            </a:solidFill>
            <a:round/>
            <a:headEnd/>
            <a:tailEnd/>
          </a:ln>
        </p:spPr>
        <p:txBody>
          <a:bodyPr lIns="0" tIns="0" rIns="0" bIns="0" anchor="ctr"/>
          <a:lstStyle/>
          <a:p>
            <a:endParaRPr lang="en-GB"/>
          </a:p>
        </p:txBody>
      </p:sp>
      <p:pic>
        <p:nvPicPr>
          <p:cNvPr id="5" name="Picture 1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9725" y="5938838"/>
            <a:ext cx="1525588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AutoShape 11"/>
          <p:cNvSpPr>
            <a:spLocks/>
          </p:cNvSpPr>
          <p:nvPr/>
        </p:nvSpPr>
        <p:spPr bwMode="auto">
          <a:xfrm>
            <a:off x="685800" y="152400"/>
            <a:ext cx="7704855" cy="382588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12700">
            <a:noFill/>
            <a:miter lim="0"/>
            <a:headEnd/>
            <a:tailEnd/>
          </a:ln>
        </p:spPr>
        <p:txBody>
          <a:bodyPr lIns="35717" tIns="35717" rIns="35717" bIns="35717" anchor="ctr"/>
          <a:lstStyle/>
          <a:p>
            <a:pPr algn="ctr"/>
            <a:r>
              <a:rPr lang="en-US" altLang="en-US" sz="2800" dirty="0" smtClean="0">
                <a:solidFill>
                  <a:srgbClr val="3B7A6A"/>
                </a:solidFill>
                <a:latin typeface="Trebuchet MS" pitchFamily="34" charset="0"/>
                <a:sym typeface="Trebuchet MS" pitchFamily="34" charset="0"/>
              </a:rPr>
              <a:t>Dis-advantages</a:t>
            </a:r>
            <a:endParaRPr lang="en-US" altLang="en-US" sz="2800" dirty="0"/>
          </a:p>
        </p:txBody>
      </p:sp>
      <p:sp>
        <p:nvSpPr>
          <p:cNvPr id="10" name="Slide Number Placeholder 12"/>
          <p:cNvSpPr txBox="1">
            <a:spLocks/>
          </p:cNvSpPr>
          <p:nvPr/>
        </p:nvSpPr>
        <p:spPr bwMode="auto">
          <a:xfrm>
            <a:off x="8697913" y="6483350"/>
            <a:ext cx="260350" cy="268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fld id="{4A449DD8-133F-46C3-AA22-D52B08A7B1FF}" type="slidenum">
              <a:rPr lang="en-US" altLang="en-US" sz="1400" b="1">
                <a:solidFill>
                  <a:srgbClr val="376092"/>
                </a:solidFill>
              </a:rPr>
              <a:pPr/>
              <a:t>13</a:t>
            </a:fld>
            <a:endParaRPr lang="en-US" altLang="en-US" sz="1400" b="1" dirty="0">
              <a:solidFill>
                <a:srgbClr val="376092"/>
              </a:solidFill>
            </a:endParaRPr>
          </a:p>
        </p:txBody>
      </p:sp>
      <p:sp>
        <p:nvSpPr>
          <p:cNvPr id="11" name="Line 13"/>
          <p:cNvSpPr>
            <a:spLocks noChangeShapeType="1"/>
          </p:cNvSpPr>
          <p:nvPr/>
        </p:nvSpPr>
        <p:spPr bwMode="auto">
          <a:xfrm flipV="1">
            <a:off x="1295400" y="685800"/>
            <a:ext cx="6673850" cy="0"/>
          </a:xfrm>
          <a:prstGeom prst="line">
            <a:avLst/>
          </a:prstGeom>
          <a:noFill/>
          <a:ln w="25400">
            <a:solidFill>
              <a:srgbClr val="366CA6"/>
            </a:solidFill>
            <a:round/>
            <a:headEnd/>
            <a:tailEnd/>
          </a:ln>
        </p:spPr>
        <p:txBody>
          <a:bodyPr lIns="0" tIns="0" rIns="0" bIns="0" anchor="ctr"/>
          <a:lstStyle/>
          <a:p>
            <a:endParaRPr lang="en-GB"/>
          </a:p>
        </p:txBody>
      </p:sp>
      <p:sp>
        <p:nvSpPr>
          <p:cNvPr id="14" name="Content Placeholder 2"/>
          <p:cNvSpPr>
            <a:spLocks noGrp="1"/>
          </p:cNvSpPr>
          <p:nvPr>
            <p:ph idx="1"/>
          </p:nvPr>
        </p:nvSpPr>
        <p:spPr>
          <a:xfrm>
            <a:off x="467544" y="1412777"/>
            <a:ext cx="8229600" cy="4752528"/>
          </a:xfrm>
        </p:spPr>
        <p:txBody>
          <a:bodyPr>
            <a:noAutofit/>
          </a:bodyPr>
          <a:lstStyle/>
          <a:p>
            <a:r>
              <a:rPr lang="en-GB" sz="4000" dirty="0" smtClean="0"/>
              <a:t>Subordination to ORASECOM agenda &amp; priorities</a:t>
            </a:r>
          </a:p>
          <a:p>
            <a:r>
              <a:rPr lang="en-GB" sz="4000" dirty="0" smtClean="0"/>
              <a:t>Competition with Lesotho’s priorities</a:t>
            </a:r>
          </a:p>
          <a:p>
            <a:r>
              <a:rPr lang="en-GB" sz="4000" dirty="0" smtClean="0"/>
              <a:t>Competition for attention &amp; resources from other known trans-boundary aquifers in the Orange-</a:t>
            </a:r>
            <a:r>
              <a:rPr lang="en-GB" sz="4000" dirty="0" err="1" smtClean="0"/>
              <a:t>Senqu</a:t>
            </a:r>
            <a:r>
              <a:rPr lang="en-GB" sz="4000" dirty="0" smtClean="0"/>
              <a:t> basin</a:t>
            </a:r>
          </a:p>
        </p:txBody>
      </p:sp>
    </p:spTree>
    <p:extLst>
      <p:ext uri="{BB962C8B-B14F-4D97-AF65-F5344CB8AC3E}">
        <p14:creationId xmlns:p14="http://schemas.microsoft.com/office/powerpoint/2010/main" val="742653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8" descr="sottopancia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73300" y="6543675"/>
            <a:ext cx="5670550" cy="150813"/>
          </a:xfrm>
          <a:prstGeom prst="rect">
            <a:avLst/>
          </a:prstGeom>
          <a:noFill/>
          <a:ln w="12700">
            <a:noFill/>
            <a:miter lim="0"/>
            <a:headEnd/>
            <a:tailEnd/>
          </a:ln>
        </p:spPr>
      </p:pic>
      <p:sp>
        <p:nvSpPr>
          <p:cNvPr id="3" name="Line 9"/>
          <p:cNvSpPr>
            <a:spLocks noChangeShapeType="1"/>
          </p:cNvSpPr>
          <p:nvPr/>
        </p:nvSpPr>
        <p:spPr bwMode="auto">
          <a:xfrm>
            <a:off x="2265363" y="6465888"/>
            <a:ext cx="5688012" cy="0"/>
          </a:xfrm>
          <a:prstGeom prst="line">
            <a:avLst/>
          </a:prstGeom>
          <a:noFill/>
          <a:ln w="25400">
            <a:solidFill>
              <a:srgbClr val="366CA6"/>
            </a:solidFill>
            <a:round/>
            <a:headEnd/>
            <a:tailEnd/>
          </a:ln>
        </p:spPr>
        <p:txBody>
          <a:bodyPr lIns="0" tIns="0" rIns="0" bIns="0" anchor="ctr"/>
          <a:lstStyle/>
          <a:p>
            <a:endParaRPr lang="en-GB"/>
          </a:p>
        </p:txBody>
      </p:sp>
      <p:sp>
        <p:nvSpPr>
          <p:cNvPr id="4" name="Line 10"/>
          <p:cNvSpPr>
            <a:spLocks noChangeShapeType="1"/>
          </p:cNvSpPr>
          <p:nvPr/>
        </p:nvSpPr>
        <p:spPr bwMode="auto">
          <a:xfrm>
            <a:off x="2260600" y="6777038"/>
            <a:ext cx="5699125" cy="0"/>
          </a:xfrm>
          <a:prstGeom prst="line">
            <a:avLst/>
          </a:prstGeom>
          <a:noFill/>
          <a:ln w="25400">
            <a:solidFill>
              <a:srgbClr val="366CA6"/>
            </a:solidFill>
            <a:round/>
            <a:headEnd/>
            <a:tailEnd/>
          </a:ln>
        </p:spPr>
        <p:txBody>
          <a:bodyPr lIns="0" tIns="0" rIns="0" bIns="0" anchor="ctr"/>
          <a:lstStyle/>
          <a:p>
            <a:endParaRPr lang="en-GB"/>
          </a:p>
        </p:txBody>
      </p:sp>
      <p:pic>
        <p:nvPicPr>
          <p:cNvPr id="5" name="Picture 1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9725" y="5938838"/>
            <a:ext cx="1525588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AutoShape 11"/>
          <p:cNvSpPr>
            <a:spLocks/>
          </p:cNvSpPr>
          <p:nvPr/>
        </p:nvSpPr>
        <p:spPr bwMode="auto">
          <a:xfrm>
            <a:off x="685800" y="152400"/>
            <a:ext cx="7704855" cy="382588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12700">
            <a:noFill/>
            <a:miter lim="0"/>
            <a:headEnd/>
            <a:tailEnd/>
          </a:ln>
        </p:spPr>
        <p:txBody>
          <a:bodyPr lIns="35717" tIns="35717" rIns="35717" bIns="35717" anchor="ctr"/>
          <a:lstStyle/>
          <a:p>
            <a:pPr algn="ctr"/>
            <a:r>
              <a:rPr lang="en-US" altLang="en-US" sz="2800" dirty="0" smtClean="0">
                <a:solidFill>
                  <a:srgbClr val="3B7A6A"/>
                </a:solidFill>
                <a:latin typeface="Trebuchet MS" pitchFamily="34" charset="0"/>
                <a:sym typeface="Trebuchet MS" pitchFamily="34" charset="0"/>
              </a:rPr>
              <a:t>Rationale for a STAS MCCM</a:t>
            </a:r>
            <a:endParaRPr lang="en-US" altLang="en-US" sz="2800" dirty="0"/>
          </a:p>
        </p:txBody>
      </p:sp>
      <p:sp>
        <p:nvSpPr>
          <p:cNvPr id="10" name="Slide Number Placeholder 12"/>
          <p:cNvSpPr txBox="1">
            <a:spLocks/>
          </p:cNvSpPr>
          <p:nvPr/>
        </p:nvSpPr>
        <p:spPr bwMode="auto">
          <a:xfrm>
            <a:off x="8697913" y="6483350"/>
            <a:ext cx="260350" cy="268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fld id="{4A449DD8-133F-46C3-AA22-D52B08A7B1FF}" type="slidenum">
              <a:rPr lang="en-US" altLang="en-US" sz="1400" b="1">
                <a:solidFill>
                  <a:srgbClr val="376092"/>
                </a:solidFill>
              </a:rPr>
              <a:pPr/>
              <a:t>2</a:t>
            </a:fld>
            <a:endParaRPr lang="en-US" altLang="en-US" sz="1400" b="1" dirty="0">
              <a:solidFill>
                <a:srgbClr val="376092"/>
              </a:solidFill>
            </a:endParaRPr>
          </a:p>
        </p:txBody>
      </p:sp>
      <p:sp>
        <p:nvSpPr>
          <p:cNvPr id="11" name="Line 13"/>
          <p:cNvSpPr>
            <a:spLocks noChangeShapeType="1"/>
          </p:cNvSpPr>
          <p:nvPr/>
        </p:nvSpPr>
        <p:spPr bwMode="auto">
          <a:xfrm flipV="1">
            <a:off x="1295400" y="685800"/>
            <a:ext cx="6673850" cy="0"/>
          </a:xfrm>
          <a:prstGeom prst="line">
            <a:avLst/>
          </a:prstGeom>
          <a:noFill/>
          <a:ln w="25400">
            <a:solidFill>
              <a:srgbClr val="366CA6"/>
            </a:solidFill>
            <a:round/>
            <a:headEnd/>
            <a:tailEnd/>
          </a:ln>
        </p:spPr>
        <p:txBody>
          <a:bodyPr lIns="0" tIns="0" rIns="0" bIns="0" anchor="ctr"/>
          <a:lstStyle/>
          <a:p>
            <a:endParaRPr lang="en-GB"/>
          </a:p>
        </p:txBody>
      </p:sp>
      <p:sp>
        <p:nvSpPr>
          <p:cNvPr id="14" name="Content Placeholder 2"/>
          <p:cNvSpPr>
            <a:spLocks noGrp="1"/>
          </p:cNvSpPr>
          <p:nvPr>
            <p:ph idx="1"/>
          </p:nvPr>
        </p:nvSpPr>
        <p:spPr>
          <a:xfrm>
            <a:off x="467544" y="1412777"/>
            <a:ext cx="8229600" cy="4752528"/>
          </a:xfrm>
        </p:spPr>
        <p:txBody>
          <a:bodyPr>
            <a:noAutofit/>
          </a:bodyPr>
          <a:lstStyle/>
          <a:p>
            <a:pPr lvl="0"/>
            <a:r>
              <a:rPr lang="en-GB" sz="2400" b="1" dirty="0" smtClean="0"/>
              <a:t>Over-arching objective</a:t>
            </a:r>
            <a:r>
              <a:rPr lang="en-GB" sz="2400" dirty="0" smtClean="0"/>
              <a:t>: transitioning from project-driven cooperation to institutionalized cooperation beyond project</a:t>
            </a:r>
            <a:endParaRPr lang="en-AU" sz="2400" dirty="0" smtClean="0"/>
          </a:p>
          <a:p>
            <a:pPr lvl="0"/>
            <a:r>
              <a:rPr lang="en-GB" sz="2400" b="1" dirty="0" smtClean="0"/>
              <a:t>Short-term objective</a:t>
            </a:r>
            <a:r>
              <a:rPr lang="en-GB" sz="2400" dirty="0" smtClean="0"/>
              <a:t>: continue joint study &amp; characterization of STAS, and generate flow of data feeding STAS IMS</a:t>
            </a:r>
          </a:p>
          <a:p>
            <a:pPr lvl="0"/>
            <a:r>
              <a:rPr lang="en-GB" sz="2400" b="1" dirty="0" smtClean="0"/>
              <a:t>Long-term objective</a:t>
            </a:r>
            <a:r>
              <a:rPr lang="en-GB" sz="2400" dirty="0" smtClean="0"/>
              <a:t>: move from data collection &amp; exchange to joint strategizing/advising STAS countries on management of STAS resources</a:t>
            </a:r>
            <a:endParaRPr lang="en-AU" sz="2400" dirty="0" smtClean="0"/>
          </a:p>
          <a:p>
            <a:pPr lvl="0"/>
            <a:r>
              <a:rPr lang="en-GB" sz="2400" b="1" dirty="0" smtClean="0"/>
              <a:t>Value-added </a:t>
            </a:r>
            <a:r>
              <a:rPr lang="en-GB" sz="2400" dirty="0" smtClean="0"/>
              <a:t>– </a:t>
            </a:r>
          </a:p>
          <a:p>
            <a:pPr lvl="0"/>
            <a:r>
              <a:rPr lang="en-GB" sz="2000" dirty="0" smtClean="0"/>
              <a:t>STAS vision/perspective</a:t>
            </a:r>
          </a:p>
          <a:p>
            <a:pPr lvl="0"/>
            <a:r>
              <a:rPr lang="en-GB" sz="2000" dirty="0"/>
              <a:t>c</a:t>
            </a:r>
            <a:r>
              <a:rPr lang="en-GB" sz="2000" dirty="0" smtClean="0"/>
              <a:t>onsistency of direction &amp; purpose of domestic actions</a:t>
            </a:r>
          </a:p>
          <a:p>
            <a:pPr lvl="0"/>
            <a:r>
              <a:rPr lang="en-GB" sz="2000" dirty="0"/>
              <a:t>j</a:t>
            </a:r>
            <a:r>
              <a:rPr lang="en-GB" sz="2000" dirty="0" smtClean="0"/>
              <a:t>oint control of data &amp; information feeding IMS</a:t>
            </a:r>
            <a:endParaRPr lang="en-AU" sz="2000" dirty="0"/>
          </a:p>
        </p:txBody>
      </p:sp>
    </p:spTree>
    <p:extLst>
      <p:ext uri="{BB962C8B-B14F-4D97-AF65-F5344CB8AC3E}">
        <p14:creationId xmlns:p14="http://schemas.microsoft.com/office/powerpoint/2010/main" val="1575407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8" descr="sottopancia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73300" y="6543675"/>
            <a:ext cx="5670550" cy="150813"/>
          </a:xfrm>
          <a:prstGeom prst="rect">
            <a:avLst/>
          </a:prstGeom>
          <a:noFill/>
          <a:ln w="12700">
            <a:noFill/>
            <a:miter lim="0"/>
            <a:headEnd/>
            <a:tailEnd/>
          </a:ln>
        </p:spPr>
      </p:pic>
      <p:sp>
        <p:nvSpPr>
          <p:cNvPr id="3" name="Line 9"/>
          <p:cNvSpPr>
            <a:spLocks noChangeShapeType="1"/>
          </p:cNvSpPr>
          <p:nvPr/>
        </p:nvSpPr>
        <p:spPr bwMode="auto">
          <a:xfrm>
            <a:off x="2265363" y="6465888"/>
            <a:ext cx="5688012" cy="0"/>
          </a:xfrm>
          <a:prstGeom prst="line">
            <a:avLst/>
          </a:prstGeom>
          <a:noFill/>
          <a:ln w="25400">
            <a:solidFill>
              <a:srgbClr val="366CA6"/>
            </a:solidFill>
            <a:round/>
            <a:headEnd/>
            <a:tailEnd/>
          </a:ln>
        </p:spPr>
        <p:txBody>
          <a:bodyPr lIns="0" tIns="0" rIns="0" bIns="0" anchor="ctr"/>
          <a:lstStyle/>
          <a:p>
            <a:endParaRPr lang="en-GB"/>
          </a:p>
        </p:txBody>
      </p:sp>
      <p:sp>
        <p:nvSpPr>
          <p:cNvPr id="4" name="Line 10"/>
          <p:cNvSpPr>
            <a:spLocks noChangeShapeType="1"/>
          </p:cNvSpPr>
          <p:nvPr/>
        </p:nvSpPr>
        <p:spPr bwMode="auto">
          <a:xfrm>
            <a:off x="2260600" y="6777038"/>
            <a:ext cx="5699125" cy="0"/>
          </a:xfrm>
          <a:prstGeom prst="line">
            <a:avLst/>
          </a:prstGeom>
          <a:noFill/>
          <a:ln w="25400">
            <a:solidFill>
              <a:srgbClr val="366CA6"/>
            </a:solidFill>
            <a:round/>
            <a:headEnd/>
            <a:tailEnd/>
          </a:ln>
        </p:spPr>
        <p:txBody>
          <a:bodyPr lIns="0" tIns="0" rIns="0" bIns="0" anchor="ctr"/>
          <a:lstStyle/>
          <a:p>
            <a:endParaRPr lang="en-GB"/>
          </a:p>
        </p:txBody>
      </p:sp>
      <p:pic>
        <p:nvPicPr>
          <p:cNvPr id="5" name="Picture 1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9725" y="5938838"/>
            <a:ext cx="1525588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Slide Number Placeholder 12"/>
          <p:cNvSpPr txBox="1">
            <a:spLocks/>
          </p:cNvSpPr>
          <p:nvPr/>
        </p:nvSpPr>
        <p:spPr bwMode="auto">
          <a:xfrm>
            <a:off x="8697913" y="6483350"/>
            <a:ext cx="260350" cy="268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fld id="{4A449DD8-133F-46C3-AA22-D52B08A7B1FF}" type="slidenum">
              <a:rPr lang="en-US" altLang="en-US" sz="1400" b="1">
                <a:solidFill>
                  <a:srgbClr val="376092"/>
                </a:solidFill>
              </a:rPr>
              <a:pPr/>
              <a:t>3</a:t>
            </a:fld>
            <a:endParaRPr lang="en-US" altLang="en-US" sz="1400" b="1" dirty="0">
              <a:solidFill>
                <a:srgbClr val="376092"/>
              </a:solidFill>
            </a:endParaRPr>
          </a:p>
        </p:txBody>
      </p:sp>
      <p:sp>
        <p:nvSpPr>
          <p:cNvPr id="14" name="Content Placeholder 2"/>
          <p:cNvSpPr>
            <a:spLocks noGrp="1"/>
          </p:cNvSpPr>
          <p:nvPr>
            <p:ph idx="1"/>
          </p:nvPr>
        </p:nvSpPr>
        <p:spPr>
          <a:xfrm>
            <a:off x="462815" y="2924944"/>
            <a:ext cx="8229600" cy="576063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fr-FR" sz="3600" b="1" dirty="0" smtClean="0"/>
              <a:t>MODEL 1 </a:t>
            </a:r>
            <a:r>
              <a:rPr lang="fr-FR" sz="3600" b="1" dirty="0" smtClean="0"/>
              <a:t>– </a:t>
            </a:r>
            <a:r>
              <a:rPr lang="en-US" sz="3600" b="1" dirty="0"/>
              <a:t>Coordinating STAS </a:t>
            </a:r>
            <a:r>
              <a:rPr lang="en-US" sz="3600" b="1" dirty="0" smtClean="0"/>
              <a:t>Committee</a:t>
            </a:r>
            <a:endParaRPr lang="fr-FR" sz="3600" dirty="0"/>
          </a:p>
        </p:txBody>
      </p:sp>
    </p:spTree>
    <p:extLst>
      <p:ext uri="{BB962C8B-B14F-4D97-AF65-F5344CB8AC3E}">
        <p14:creationId xmlns:p14="http://schemas.microsoft.com/office/powerpoint/2010/main" val="4594616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8" descr="sottopancia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73300" y="6543675"/>
            <a:ext cx="5670550" cy="150813"/>
          </a:xfrm>
          <a:prstGeom prst="rect">
            <a:avLst/>
          </a:prstGeom>
          <a:noFill/>
          <a:ln w="12700">
            <a:noFill/>
            <a:miter lim="0"/>
            <a:headEnd/>
            <a:tailEnd/>
          </a:ln>
        </p:spPr>
      </p:pic>
      <p:sp>
        <p:nvSpPr>
          <p:cNvPr id="3" name="Line 9"/>
          <p:cNvSpPr>
            <a:spLocks noChangeShapeType="1"/>
          </p:cNvSpPr>
          <p:nvPr/>
        </p:nvSpPr>
        <p:spPr bwMode="auto">
          <a:xfrm>
            <a:off x="2265363" y="6465888"/>
            <a:ext cx="5688012" cy="0"/>
          </a:xfrm>
          <a:prstGeom prst="line">
            <a:avLst/>
          </a:prstGeom>
          <a:noFill/>
          <a:ln w="25400">
            <a:solidFill>
              <a:srgbClr val="366CA6"/>
            </a:solidFill>
            <a:round/>
            <a:headEnd/>
            <a:tailEnd/>
          </a:ln>
        </p:spPr>
        <p:txBody>
          <a:bodyPr lIns="0" tIns="0" rIns="0" bIns="0" anchor="ctr"/>
          <a:lstStyle/>
          <a:p>
            <a:endParaRPr lang="en-GB"/>
          </a:p>
        </p:txBody>
      </p:sp>
      <p:sp>
        <p:nvSpPr>
          <p:cNvPr id="4" name="Line 10"/>
          <p:cNvSpPr>
            <a:spLocks noChangeShapeType="1"/>
          </p:cNvSpPr>
          <p:nvPr/>
        </p:nvSpPr>
        <p:spPr bwMode="auto">
          <a:xfrm>
            <a:off x="2260600" y="6777038"/>
            <a:ext cx="5699125" cy="0"/>
          </a:xfrm>
          <a:prstGeom prst="line">
            <a:avLst/>
          </a:prstGeom>
          <a:noFill/>
          <a:ln w="25400">
            <a:solidFill>
              <a:srgbClr val="366CA6"/>
            </a:solidFill>
            <a:round/>
            <a:headEnd/>
            <a:tailEnd/>
          </a:ln>
        </p:spPr>
        <p:txBody>
          <a:bodyPr lIns="0" tIns="0" rIns="0" bIns="0" anchor="ctr"/>
          <a:lstStyle/>
          <a:p>
            <a:endParaRPr lang="en-GB"/>
          </a:p>
        </p:txBody>
      </p:sp>
      <p:sp>
        <p:nvSpPr>
          <p:cNvPr id="10" name="Slide Number Placeholder 12"/>
          <p:cNvSpPr txBox="1">
            <a:spLocks/>
          </p:cNvSpPr>
          <p:nvPr/>
        </p:nvSpPr>
        <p:spPr bwMode="auto">
          <a:xfrm>
            <a:off x="8697913" y="6483350"/>
            <a:ext cx="260350" cy="268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fld id="{4A449DD8-133F-46C3-AA22-D52B08A7B1FF}" type="slidenum">
              <a:rPr lang="en-US" altLang="en-US" sz="1400" b="1">
                <a:solidFill>
                  <a:srgbClr val="376092"/>
                </a:solidFill>
              </a:rPr>
              <a:pPr/>
              <a:t>4</a:t>
            </a:fld>
            <a:endParaRPr lang="en-US" altLang="en-US" sz="1400" b="1" dirty="0">
              <a:solidFill>
                <a:srgbClr val="376092"/>
              </a:solidFill>
            </a:endParaRPr>
          </a:p>
        </p:txBody>
      </p:sp>
      <p:grpSp>
        <p:nvGrpSpPr>
          <p:cNvPr id="97" name="Groupe 96"/>
          <p:cNvGrpSpPr/>
          <p:nvPr/>
        </p:nvGrpSpPr>
        <p:grpSpPr>
          <a:xfrm>
            <a:off x="697156" y="121592"/>
            <a:ext cx="8017944" cy="5636587"/>
            <a:chOff x="503756" y="121592"/>
            <a:chExt cx="8017944" cy="5636587"/>
          </a:xfrm>
        </p:grpSpPr>
        <p:sp>
          <p:nvSpPr>
            <p:cNvPr id="67" name="Rounded Rectangle 3"/>
            <p:cNvSpPr>
              <a:spLocks noChangeArrowheads="1"/>
            </p:cNvSpPr>
            <p:nvPr/>
          </p:nvSpPr>
          <p:spPr bwMode="auto">
            <a:xfrm>
              <a:off x="6261100" y="1677142"/>
              <a:ext cx="2260600" cy="966787"/>
            </a:xfrm>
            <a:prstGeom prst="roundRect">
              <a:avLst>
                <a:gd name="adj" fmla="val 16667"/>
              </a:avLst>
            </a:prstGeom>
            <a:solidFill>
              <a:srgbClr val="4F81BD"/>
            </a:solidFill>
            <a:ln w="25400">
              <a:solidFill>
                <a:srgbClr val="243F6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altLang="fr-FR" sz="1600" b="1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Calibri" pitchFamily="34" charset="0"/>
                  <a:ea typeface="Calibri" pitchFamily="34" charset="0"/>
                  <a:cs typeface="Times New Roman" pitchFamily="18" charset="0"/>
                </a:rPr>
                <a:t>ORASECOM</a:t>
              </a:r>
              <a:endParaRPr kumimoji="0" lang="fr-FR" altLang="fr-FR" sz="16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8" name="Rounded Rectangle 4"/>
            <p:cNvSpPr>
              <a:spLocks noChangeArrowheads="1"/>
            </p:cNvSpPr>
            <p:nvPr/>
          </p:nvSpPr>
          <p:spPr bwMode="auto">
            <a:xfrm>
              <a:off x="503756" y="1424246"/>
              <a:ext cx="1682750" cy="828675"/>
            </a:xfrm>
            <a:prstGeom prst="roundRect">
              <a:avLst>
                <a:gd name="adj" fmla="val 16667"/>
              </a:avLst>
            </a:prstGeom>
            <a:solidFill>
              <a:srgbClr val="4F81BD"/>
            </a:solidFill>
            <a:ln w="25400">
              <a:solidFill>
                <a:srgbClr val="243F6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altLang="fr-FR" sz="1600" b="1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Calibri" pitchFamily="34" charset="0"/>
                  <a:ea typeface="Calibri" pitchFamily="34" charset="0"/>
                  <a:cs typeface="Times New Roman" pitchFamily="18" charset="0"/>
                </a:rPr>
                <a:t>SADC</a:t>
              </a:r>
              <a:endParaRPr kumimoji="0" lang="fr-FR" altLang="fr-FR" sz="16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cs typeface="Arial" pitchFamily="34" charset="0"/>
              </a:endParaRPr>
            </a:p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altLang="fr-FR" sz="1600" b="1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Calibri" pitchFamily="34" charset="0"/>
                  <a:ea typeface="Calibri" pitchFamily="34" charset="0"/>
                  <a:cs typeface="Times New Roman" pitchFamily="18" charset="0"/>
                </a:rPr>
                <a:t>SECRETARIAT</a:t>
              </a:r>
              <a:endParaRPr kumimoji="0" lang="fr-FR" altLang="fr-FR" sz="16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9" name="Rounded Rectangle 5"/>
            <p:cNvSpPr>
              <a:spLocks noChangeArrowheads="1"/>
            </p:cNvSpPr>
            <p:nvPr/>
          </p:nvSpPr>
          <p:spPr bwMode="auto">
            <a:xfrm>
              <a:off x="934763" y="355401"/>
              <a:ext cx="801688" cy="595313"/>
            </a:xfrm>
            <a:prstGeom prst="roundRect">
              <a:avLst>
                <a:gd name="adj" fmla="val 16667"/>
              </a:avLst>
            </a:prstGeom>
            <a:solidFill>
              <a:srgbClr val="4F81BD"/>
            </a:solidFill>
            <a:ln w="25400">
              <a:solidFill>
                <a:srgbClr val="243F6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altLang="fr-FR" sz="1600" b="1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Calibri" pitchFamily="34" charset="0"/>
                  <a:ea typeface="Calibri" pitchFamily="34" charset="0"/>
                  <a:cs typeface="Times New Roman" pitchFamily="18" charset="0"/>
                </a:rPr>
                <a:t>GMI</a:t>
              </a:r>
              <a:endParaRPr kumimoji="0" lang="fr-FR" altLang="fr-FR" sz="16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70" name="Isosceles Triangle 6"/>
            <p:cNvSpPr>
              <a:spLocks noChangeArrowheads="1"/>
            </p:cNvSpPr>
            <p:nvPr/>
          </p:nvSpPr>
          <p:spPr bwMode="auto">
            <a:xfrm>
              <a:off x="2382991" y="1610251"/>
              <a:ext cx="3460165" cy="2822684"/>
            </a:xfrm>
            <a:prstGeom prst="triangle">
              <a:avLst>
                <a:gd name="adj" fmla="val 50000"/>
              </a:avLst>
            </a:prstGeom>
            <a:gradFill rotWithShape="1">
              <a:gsLst>
                <a:gs pos="0">
                  <a:srgbClr val="CB6C1D"/>
                </a:gs>
                <a:gs pos="80000">
                  <a:srgbClr val="FF8F2A"/>
                </a:gs>
                <a:gs pos="100000">
                  <a:srgbClr val="FF8F26"/>
                </a:gs>
              </a:gsLst>
              <a:lin ang="16200000"/>
            </a:gradFill>
            <a:ln>
              <a:noFill/>
            </a:ln>
            <a:effectLst>
              <a:outerShdw dist="23000" dir="5400000" rotWithShape="0">
                <a:srgbClr val="000000">
                  <a:alpha val="34999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fr-FR" altLang="fr-FR" sz="1400" b="1" dirty="0" smtClean="0">
                  <a:solidFill>
                    <a:schemeClr val="bg1"/>
                  </a:solidFill>
                  <a:latin typeface="Calibri" pitchFamily="34" charset="0"/>
                  <a:ea typeface="Calibri" pitchFamily="34" charset="0"/>
                  <a:cs typeface="Times New Roman" pitchFamily="18" charset="0"/>
                </a:rPr>
                <a:t>STEER</a:t>
              </a:r>
              <a:r>
                <a:rPr kumimoji="0" lang="fr-FR" altLang="fr-FR" sz="1400" b="1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Calibri" pitchFamily="34" charset="0"/>
                  <a:ea typeface="Calibri" pitchFamily="34" charset="0"/>
                  <a:cs typeface="Times New Roman" pitchFamily="18" charset="0"/>
                </a:rPr>
                <a:t>ING COMMITTEE</a:t>
              </a:r>
              <a:endParaRPr kumimoji="0" lang="fr-FR" altLang="fr-FR" sz="1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71" name="Rounded Rectangle 7"/>
            <p:cNvSpPr>
              <a:spLocks noChangeArrowheads="1"/>
            </p:cNvSpPr>
            <p:nvPr/>
          </p:nvSpPr>
          <p:spPr bwMode="auto">
            <a:xfrm>
              <a:off x="4669155" y="3199097"/>
              <a:ext cx="1682750" cy="1052513"/>
            </a:xfrm>
            <a:prstGeom prst="roundRect">
              <a:avLst>
                <a:gd name="adj" fmla="val 16667"/>
              </a:avLst>
            </a:prstGeom>
            <a:solidFill>
              <a:srgbClr val="9BBB59"/>
            </a:solidFill>
            <a:ln w="25400">
              <a:solidFill>
                <a:srgbClr val="4E6128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fr-FR" sz="1600" b="1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Calibri" pitchFamily="34" charset="0"/>
                  <a:ea typeface="Calibri" pitchFamily="34" charset="0"/>
                  <a:cs typeface="Times New Roman" pitchFamily="18" charset="0"/>
                </a:rPr>
                <a:t>FOCAL POINT</a:t>
              </a:r>
              <a:endParaRPr kumimoji="0" lang="en-US" altLang="fr-FR" sz="16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cs typeface="Arial" pitchFamily="34" charset="0"/>
              </a:endParaRPr>
            </a:p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fr-FR" sz="1600" b="1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Calibri" pitchFamily="34" charset="0"/>
                  <a:ea typeface="Calibri" pitchFamily="34" charset="0"/>
                  <a:cs typeface="Times New Roman" pitchFamily="18" charset="0"/>
                </a:rPr>
                <a:t>SOUTH AFRICA</a:t>
              </a:r>
              <a:endParaRPr kumimoji="0" lang="en-US" altLang="fr-FR" sz="16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cs typeface="Arial" pitchFamily="34" charset="0"/>
              </a:endParaRPr>
            </a:p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fr-FR" sz="1600" b="1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Calibri" pitchFamily="34" charset="0"/>
                  <a:ea typeface="Calibri" pitchFamily="34" charset="0"/>
                  <a:cs typeface="Times New Roman" pitchFamily="18" charset="0"/>
                </a:rPr>
                <a:t>(DWS)</a:t>
              </a:r>
              <a:endParaRPr kumimoji="0" lang="en-US" altLang="fr-FR" sz="16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73" name="Rounded Rectangle 9"/>
            <p:cNvSpPr>
              <a:spLocks noChangeArrowheads="1"/>
            </p:cNvSpPr>
            <p:nvPr/>
          </p:nvSpPr>
          <p:spPr bwMode="auto">
            <a:xfrm>
              <a:off x="1891764" y="3180594"/>
              <a:ext cx="1681163" cy="1052513"/>
            </a:xfrm>
            <a:prstGeom prst="roundRect">
              <a:avLst>
                <a:gd name="adj" fmla="val 16667"/>
              </a:avLst>
            </a:prstGeom>
            <a:solidFill>
              <a:srgbClr val="9BBB59"/>
            </a:solidFill>
            <a:ln w="25400">
              <a:solidFill>
                <a:srgbClr val="4E6128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altLang="fr-FR" sz="1600" b="1" i="0" u="none" strike="noStrike" cap="none" normalizeH="0" baseline="0" dirty="0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Calibri" pitchFamily="34" charset="0"/>
                  <a:ea typeface="Calibri" pitchFamily="34" charset="0"/>
                  <a:cs typeface="Times New Roman" pitchFamily="18" charset="0"/>
                </a:rPr>
                <a:t>FOCAL POINT</a:t>
              </a:r>
              <a:endParaRPr kumimoji="0" lang="fr-FR" altLang="fr-FR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altLang="fr-FR" sz="1600" b="1" i="0" u="none" strike="noStrike" cap="none" normalizeH="0" baseline="0" dirty="0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Calibri" pitchFamily="34" charset="0"/>
                  <a:ea typeface="Calibri" pitchFamily="34" charset="0"/>
                  <a:cs typeface="Times New Roman" pitchFamily="18" charset="0"/>
                </a:rPr>
                <a:t>NAMIBIA</a:t>
              </a:r>
              <a:endParaRPr kumimoji="0" lang="fr-FR" altLang="fr-FR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altLang="fr-FR" sz="1600" b="1" i="0" u="none" strike="noStrike" cap="none" normalizeH="0" baseline="0" dirty="0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Calibri" pitchFamily="34" charset="0"/>
                  <a:ea typeface="Calibri" pitchFamily="34" charset="0"/>
                  <a:cs typeface="Times New Roman" pitchFamily="18" charset="0"/>
                </a:rPr>
                <a:t>(DWAF)</a:t>
              </a:r>
              <a:endParaRPr kumimoji="0" lang="fr-FR" altLang="fr-FR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74" name="Oval 11"/>
            <p:cNvSpPr>
              <a:spLocks noChangeArrowheads="1"/>
            </p:cNvSpPr>
            <p:nvPr/>
          </p:nvSpPr>
          <p:spPr bwMode="auto">
            <a:xfrm>
              <a:off x="949582" y="4783772"/>
              <a:ext cx="1884363" cy="974407"/>
            </a:xfrm>
            <a:prstGeom prst="ellipse">
              <a:avLst/>
            </a:prstGeom>
            <a:solidFill>
              <a:srgbClr val="4F81BD"/>
            </a:solidFill>
            <a:ln w="25400">
              <a:solidFill>
                <a:srgbClr val="385D8A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altLang="fr-FR" sz="1400" b="1" i="0" u="none" strike="noStrike" cap="none" normalizeH="0" baseline="0" dirty="0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Calibri" pitchFamily="34" charset="0"/>
                  <a:ea typeface="Calibri" pitchFamily="34" charset="0"/>
                  <a:cs typeface="Times New Roman" pitchFamily="18" charset="0"/>
                </a:rPr>
                <a:t>RESEARCH</a:t>
              </a:r>
              <a:endParaRPr kumimoji="0" lang="fr-FR" altLang="fr-FR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altLang="fr-FR" sz="1400" b="1" i="0" u="none" strike="noStrike" cap="none" normalizeH="0" baseline="0" dirty="0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Calibri" pitchFamily="34" charset="0"/>
                  <a:ea typeface="Calibri" pitchFamily="34" charset="0"/>
                  <a:cs typeface="Times New Roman" pitchFamily="18" charset="0"/>
                </a:rPr>
                <a:t>INSTITUTIONS</a:t>
              </a:r>
              <a:endParaRPr kumimoji="0" lang="fr-FR" altLang="fr-FR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altLang="fr-FR" sz="1400" b="1" i="0" u="none" strike="noStrike" cap="none" normalizeH="0" baseline="0" dirty="0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Calibri" pitchFamily="34" charset="0"/>
                  <a:ea typeface="Calibri" pitchFamily="34" charset="0"/>
                  <a:cs typeface="Times New Roman" pitchFamily="18" charset="0"/>
                </a:rPr>
                <a:t>(?)</a:t>
              </a:r>
              <a:endParaRPr kumimoji="0" lang="fr-FR" altLang="fr-FR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cxnSp>
          <p:nvCxnSpPr>
            <p:cNvPr id="76" name="Straight Arrow Connector 13"/>
            <p:cNvCxnSpPr/>
            <p:nvPr/>
          </p:nvCxnSpPr>
          <p:spPr>
            <a:xfrm>
              <a:off x="1342265" y="950714"/>
              <a:ext cx="2866" cy="479722"/>
            </a:xfrm>
            <a:prstGeom prst="straightConnector1">
              <a:avLst/>
            </a:prstGeom>
            <a:ln>
              <a:headEnd type="arrow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Straight Arrow Connector 20"/>
            <p:cNvCxnSpPr>
              <a:endCxn id="67" idx="1"/>
            </p:cNvCxnSpPr>
            <p:nvPr/>
          </p:nvCxnSpPr>
          <p:spPr>
            <a:xfrm flipV="1">
              <a:off x="4985452" y="2160536"/>
              <a:ext cx="1275648" cy="842486"/>
            </a:xfrm>
            <a:prstGeom prst="straightConnector1">
              <a:avLst/>
            </a:prstGeom>
            <a:ln w="15875">
              <a:prstDash val="sysDash"/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Arrow Connector 21"/>
            <p:cNvCxnSpPr>
              <a:stCxn id="70" idx="1"/>
              <a:endCxn id="68" idx="3"/>
            </p:cNvCxnSpPr>
            <p:nvPr/>
          </p:nvCxnSpPr>
          <p:spPr>
            <a:xfrm flipH="1" flipV="1">
              <a:off x="2186506" y="1838584"/>
              <a:ext cx="1061526" cy="1183009"/>
            </a:xfrm>
            <a:prstGeom prst="straightConnector1">
              <a:avLst/>
            </a:prstGeom>
            <a:ln w="15875">
              <a:prstDash val="sysDash"/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4" name="Rounded Rectangle 10"/>
            <p:cNvSpPr/>
            <p:nvPr/>
          </p:nvSpPr>
          <p:spPr>
            <a:xfrm>
              <a:off x="3168912" y="1954134"/>
              <a:ext cx="1880235" cy="914400"/>
            </a:xfrm>
            <a:prstGeom prst="roundRect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fr-FR" sz="1600" b="1" dirty="0">
                  <a:solidFill>
                    <a:schemeClr val="bg1"/>
                  </a:solidFill>
                  <a:ea typeface="Calibri" pitchFamily="34" charset="0"/>
                  <a:cs typeface="Times New Roman" pitchFamily="18" charset="0"/>
                </a:rPr>
                <a:t>FOCAL POINT</a:t>
              </a:r>
              <a:endParaRPr lang="en-US" altLang="fr-FR" sz="1600" dirty="0">
                <a:solidFill>
                  <a:schemeClr val="bg1"/>
                </a:solidFill>
                <a:cs typeface="Arial" pitchFamily="34" charset="0"/>
              </a:endParaRPr>
            </a:p>
            <a:p>
              <a:pPr lvl="0"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fr-FR" sz="1600" b="1" dirty="0" smtClean="0">
                  <a:solidFill>
                    <a:schemeClr val="bg1"/>
                  </a:solidFill>
                  <a:ea typeface="Calibri" pitchFamily="34" charset="0"/>
                  <a:cs typeface="Times New Roman" pitchFamily="18" charset="0"/>
                </a:rPr>
                <a:t>BOTSWANA </a:t>
              </a:r>
            </a:p>
            <a:p>
              <a:pPr lvl="0"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fr-FR" sz="1600" b="1" dirty="0" smtClean="0">
                  <a:solidFill>
                    <a:schemeClr val="bg1"/>
                  </a:solidFill>
                  <a:ea typeface="Calibri" pitchFamily="34" charset="0"/>
                  <a:cs typeface="Times New Roman" pitchFamily="18" charset="0"/>
                </a:rPr>
                <a:t>(DWA)</a:t>
              </a:r>
              <a:endParaRPr lang="en-US" altLang="fr-FR" sz="16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88" name="Oval 11"/>
            <p:cNvSpPr>
              <a:spLocks noChangeArrowheads="1"/>
            </p:cNvSpPr>
            <p:nvPr/>
          </p:nvSpPr>
          <p:spPr bwMode="auto">
            <a:xfrm>
              <a:off x="3170891" y="121592"/>
              <a:ext cx="1884363" cy="974407"/>
            </a:xfrm>
            <a:prstGeom prst="ellipse">
              <a:avLst/>
            </a:prstGeom>
            <a:solidFill>
              <a:srgbClr val="4F81BD"/>
            </a:solidFill>
            <a:ln w="25400">
              <a:solidFill>
                <a:srgbClr val="385D8A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altLang="fr-FR" sz="1400" b="1" i="0" u="none" strike="noStrike" cap="none" normalizeH="0" baseline="0" dirty="0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Calibri" pitchFamily="34" charset="0"/>
                  <a:ea typeface="Calibri" pitchFamily="34" charset="0"/>
                  <a:cs typeface="Times New Roman" pitchFamily="18" charset="0"/>
                </a:rPr>
                <a:t>RESEARCH</a:t>
              </a:r>
              <a:endParaRPr kumimoji="0" lang="fr-FR" altLang="fr-FR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altLang="fr-FR" sz="1400" b="1" i="0" u="none" strike="noStrike" cap="none" normalizeH="0" baseline="0" dirty="0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Calibri" pitchFamily="34" charset="0"/>
                  <a:ea typeface="Calibri" pitchFamily="34" charset="0"/>
                  <a:cs typeface="Times New Roman" pitchFamily="18" charset="0"/>
                </a:rPr>
                <a:t>INSTITUTIONS</a:t>
              </a:r>
              <a:endParaRPr kumimoji="0" lang="fr-FR" altLang="fr-FR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altLang="fr-FR" sz="1400" b="1" i="0" u="none" strike="noStrike" cap="none" normalizeH="0" baseline="0" dirty="0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Calibri" pitchFamily="34" charset="0"/>
                  <a:ea typeface="Calibri" pitchFamily="34" charset="0"/>
                  <a:cs typeface="Times New Roman" pitchFamily="18" charset="0"/>
                </a:rPr>
                <a:t>(?)</a:t>
              </a:r>
              <a:endParaRPr kumimoji="0" lang="fr-FR" altLang="fr-FR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92" name="Oval 11"/>
            <p:cNvSpPr>
              <a:spLocks noChangeArrowheads="1"/>
            </p:cNvSpPr>
            <p:nvPr/>
          </p:nvSpPr>
          <p:spPr bwMode="auto">
            <a:xfrm>
              <a:off x="5524222" y="4783771"/>
              <a:ext cx="1884363" cy="974407"/>
            </a:xfrm>
            <a:prstGeom prst="ellipse">
              <a:avLst/>
            </a:prstGeom>
            <a:solidFill>
              <a:srgbClr val="4F81BD"/>
            </a:solidFill>
            <a:ln w="25400">
              <a:solidFill>
                <a:srgbClr val="385D8A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altLang="fr-FR" sz="1400" b="1" i="0" u="none" strike="noStrike" cap="none" normalizeH="0" baseline="0" dirty="0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Calibri" pitchFamily="34" charset="0"/>
                  <a:ea typeface="Calibri" pitchFamily="34" charset="0"/>
                  <a:cs typeface="Times New Roman" pitchFamily="18" charset="0"/>
                </a:rPr>
                <a:t>RESEARCH</a:t>
              </a:r>
              <a:endParaRPr kumimoji="0" lang="fr-FR" altLang="fr-FR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altLang="fr-FR" sz="1400" b="1" i="0" u="none" strike="noStrike" cap="none" normalizeH="0" baseline="0" dirty="0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Calibri" pitchFamily="34" charset="0"/>
                  <a:ea typeface="Calibri" pitchFamily="34" charset="0"/>
                  <a:cs typeface="Times New Roman" pitchFamily="18" charset="0"/>
                </a:rPr>
                <a:t>INSTITUTIONS</a:t>
              </a:r>
              <a:endParaRPr kumimoji="0" lang="fr-FR" altLang="fr-FR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altLang="fr-FR" sz="1400" b="1" i="0" u="none" strike="noStrike" cap="none" normalizeH="0" baseline="0" dirty="0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Calibri" pitchFamily="34" charset="0"/>
                  <a:ea typeface="Calibri" pitchFamily="34" charset="0"/>
                  <a:cs typeface="Times New Roman" pitchFamily="18" charset="0"/>
                </a:rPr>
                <a:t>(WRC)</a:t>
              </a:r>
              <a:endParaRPr kumimoji="0" lang="fr-FR" altLang="fr-FR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</p:grpSp>
      <p:cxnSp>
        <p:nvCxnSpPr>
          <p:cNvPr id="27" name="Straight Arrow Connector 20"/>
          <p:cNvCxnSpPr>
            <a:stCxn id="84" idx="0"/>
            <a:endCxn id="88" idx="4"/>
          </p:cNvCxnSpPr>
          <p:nvPr/>
        </p:nvCxnSpPr>
        <p:spPr>
          <a:xfrm flipV="1">
            <a:off x="4302430" y="1095999"/>
            <a:ext cx="4043" cy="858135"/>
          </a:xfrm>
          <a:prstGeom prst="straightConnector1">
            <a:avLst/>
          </a:prstGeom>
          <a:ln w="15875">
            <a:prstDash val="sysDash"/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20"/>
          <p:cNvCxnSpPr>
            <a:stCxn id="74" idx="0"/>
            <a:endCxn id="73" idx="2"/>
          </p:cNvCxnSpPr>
          <p:nvPr/>
        </p:nvCxnSpPr>
        <p:spPr>
          <a:xfrm flipV="1">
            <a:off x="2085164" y="4233107"/>
            <a:ext cx="840582" cy="550665"/>
          </a:xfrm>
          <a:prstGeom prst="straightConnector1">
            <a:avLst/>
          </a:prstGeom>
          <a:ln w="15875">
            <a:prstDash val="sysDash"/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20"/>
          <p:cNvCxnSpPr>
            <a:stCxn id="92" idx="0"/>
            <a:endCxn id="71" idx="2"/>
          </p:cNvCxnSpPr>
          <p:nvPr/>
        </p:nvCxnSpPr>
        <p:spPr>
          <a:xfrm flipH="1" flipV="1">
            <a:off x="5703930" y="4251610"/>
            <a:ext cx="955874" cy="532161"/>
          </a:xfrm>
          <a:prstGeom prst="straightConnector1">
            <a:avLst/>
          </a:prstGeom>
          <a:ln w="15875">
            <a:prstDash val="sysDash"/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40295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8" descr="sottopancia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73300" y="6543675"/>
            <a:ext cx="5670550" cy="150813"/>
          </a:xfrm>
          <a:prstGeom prst="rect">
            <a:avLst/>
          </a:prstGeom>
          <a:noFill/>
          <a:ln w="12700">
            <a:noFill/>
            <a:miter lim="0"/>
            <a:headEnd/>
            <a:tailEnd/>
          </a:ln>
        </p:spPr>
      </p:pic>
      <p:sp>
        <p:nvSpPr>
          <p:cNvPr id="3" name="Line 9"/>
          <p:cNvSpPr>
            <a:spLocks noChangeShapeType="1"/>
          </p:cNvSpPr>
          <p:nvPr/>
        </p:nvSpPr>
        <p:spPr bwMode="auto">
          <a:xfrm>
            <a:off x="2265363" y="6465888"/>
            <a:ext cx="5688012" cy="0"/>
          </a:xfrm>
          <a:prstGeom prst="line">
            <a:avLst/>
          </a:prstGeom>
          <a:noFill/>
          <a:ln w="25400">
            <a:solidFill>
              <a:srgbClr val="366CA6"/>
            </a:solidFill>
            <a:round/>
            <a:headEnd/>
            <a:tailEnd/>
          </a:ln>
        </p:spPr>
        <p:txBody>
          <a:bodyPr lIns="0" tIns="0" rIns="0" bIns="0" anchor="ctr"/>
          <a:lstStyle/>
          <a:p>
            <a:endParaRPr lang="en-GB"/>
          </a:p>
        </p:txBody>
      </p:sp>
      <p:sp>
        <p:nvSpPr>
          <p:cNvPr id="4" name="Line 10"/>
          <p:cNvSpPr>
            <a:spLocks noChangeShapeType="1"/>
          </p:cNvSpPr>
          <p:nvPr/>
        </p:nvSpPr>
        <p:spPr bwMode="auto">
          <a:xfrm>
            <a:off x="2260600" y="6777038"/>
            <a:ext cx="5699125" cy="0"/>
          </a:xfrm>
          <a:prstGeom prst="line">
            <a:avLst/>
          </a:prstGeom>
          <a:noFill/>
          <a:ln w="25400">
            <a:solidFill>
              <a:srgbClr val="366CA6"/>
            </a:solidFill>
            <a:round/>
            <a:headEnd/>
            <a:tailEnd/>
          </a:ln>
        </p:spPr>
        <p:txBody>
          <a:bodyPr lIns="0" tIns="0" rIns="0" bIns="0" anchor="ctr"/>
          <a:lstStyle/>
          <a:p>
            <a:endParaRPr lang="en-GB"/>
          </a:p>
        </p:txBody>
      </p:sp>
      <p:pic>
        <p:nvPicPr>
          <p:cNvPr id="5" name="Picture 1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9725" y="5938838"/>
            <a:ext cx="1525588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AutoShape 11"/>
          <p:cNvSpPr>
            <a:spLocks/>
          </p:cNvSpPr>
          <p:nvPr/>
        </p:nvSpPr>
        <p:spPr bwMode="auto">
          <a:xfrm>
            <a:off x="685800" y="152400"/>
            <a:ext cx="7704855" cy="382588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12700">
            <a:noFill/>
            <a:miter lim="0"/>
            <a:headEnd/>
            <a:tailEnd/>
          </a:ln>
        </p:spPr>
        <p:txBody>
          <a:bodyPr lIns="35717" tIns="35717" rIns="35717" bIns="35717" anchor="ctr"/>
          <a:lstStyle/>
          <a:p>
            <a:pPr algn="ctr"/>
            <a:r>
              <a:rPr lang="en-US" altLang="en-US" sz="2800" dirty="0" smtClean="0">
                <a:solidFill>
                  <a:srgbClr val="3B7A6A"/>
                </a:solidFill>
                <a:latin typeface="Trebuchet MS" pitchFamily="34" charset="0"/>
                <a:sym typeface="Trebuchet MS" pitchFamily="34" charset="0"/>
              </a:rPr>
              <a:t>Core tasks</a:t>
            </a:r>
            <a:endParaRPr lang="en-US" altLang="en-US" sz="2800" dirty="0"/>
          </a:p>
        </p:txBody>
      </p:sp>
      <p:sp>
        <p:nvSpPr>
          <p:cNvPr id="10" name="Slide Number Placeholder 12"/>
          <p:cNvSpPr txBox="1">
            <a:spLocks/>
          </p:cNvSpPr>
          <p:nvPr/>
        </p:nvSpPr>
        <p:spPr bwMode="auto">
          <a:xfrm>
            <a:off x="8697913" y="6483350"/>
            <a:ext cx="260350" cy="268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fld id="{4A449DD8-133F-46C3-AA22-D52B08A7B1FF}" type="slidenum">
              <a:rPr lang="en-US" altLang="en-US" sz="1400" b="1">
                <a:solidFill>
                  <a:srgbClr val="376092"/>
                </a:solidFill>
              </a:rPr>
              <a:pPr/>
              <a:t>5</a:t>
            </a:fld>
            <a:endParaRPr lang="en-US" altLang="en-US" sz="1400" b="1" dirty="0">
              <a:solidFill>
                <a:srgbClr val="376092"/>
              </a:solidFill>
            </a:endParaRPr>
          </a:p>
        </p:txBody>
      </p:sp>
      <p:sp>
        <p:nvSpPr>
          <p:cNvPr id="11" name="Line 13"/>
          <p:cNvSpPr>
            <a:spLocks noChangeShapeType="1"/>
          </p:cNvSpPr>
          <p:nvPr/>
        </p:nvSpPr>
        <p:spPr bwMode="auto">
          <a:xfrm flipV="1">
            <a:off x="1295400" y="685800"/>
            <a:ext cx="6673850" cy="0"/>
          </a:xfrm>
          <a:prstGeom prst="line">
            <a:avLst/>
          </a:prstGeom>
          <a:noFill/>
          <a:ln w="25400">
            <a:solidFill>
              <a:srgbClr val="366CA6"/>
            </a:solidFill>
            <a:round/>
            <a:headEnd/>
            <a:tailEnd/>
          </a:ln>
        </p:spPr>
        <p:txBody>
          <a:bodyPr lIns="0" tIns="0" rIns="0" bIns="0" anchor="ctr"/>
          <a:lstStyle/>
          <a:p>
            <a:endParaRPr lang="en-GB"/>
          </a:p>
        </p:txBody>
      </p:sp>
      <p:sp>
        <p:nvSpPr>
          <p:cNvPr id="14" name="Content Placeholder 2"/>
          <p:cNvSpPr>
            <a:spLocks noGrp="1"/>
          </p:cNvSpPr>
          <p:nvPr>
            <p:ph idx="1"/>
          </p:nvPr>
        </p:nvSpPr>
        <p:spPr>
          <a:xfrm>
            <a:off x="467544" y="1412777"/>
            <a:ext cx="8229600" cy="4752528"/>
          </a:xfrm>
        </p:spPr>
        <p:txBody>
          <a:bodyPr>
            <a:noAutofit/>
          </a:bodyPr>
          <a:lstStyle/>
          <a:p>
            <a:pPr lvl="0"/>
            <a:r>
              <a:rPr lang="en-GB" dirty="0" smtClean="0"/>
              <a:t>Data collection &amp; exchange</a:t>
            </a:r>
          </a:p>
          <a:p>
            <a:pPr lvl="0"/>
            <a:r>
              <a:rPr lang="en-GB" dirty="0" smtClean="0"/>
              <a:t>Manage data flow feeding STAS IMS</a:t>
            </a:r>
          </a:p>
          <a:p>
            <a:pPr lvl="0"/>
            <a:r>
              <a:rPr lang="en-GB" dirty="0" smtClean="0"/>
              <a:t>Attract donor funding</a:t>
            </a:r>
            <a:endParaRPr lang="en-AU" dirty="0" smtClean="0"/>
          </a:p>
          <a:p>
            <a:pPr lvl="0"/>
            <a:r>
              <a:rPr lang="en-GB" dirty="0" smtClean="0"/>
              <a:t>Advise STAS countries on application of available/relevant SADC guidelines to the specifics of STAS</a:t>
            </a:r>
          </a:p>
          <a:p>
            <a:pPr lvl="0"/>
            <a:r>
              <a:rPr lang="en-GB" dirty="0" smtClean="0"/>
              <a:t>Liaise </a:t>
            </a:r>
            <a:r>
              <a:rPr lang="en-GB" dirty="0" smtClean="0"/>
              <a:t>with SADC and ORASECOM</a:t>
            </a:r>
          </a:p>
        </p:txBody>
      </p:sp>
    </p:spTree>
    <p:extLst>
      <p:ext uri="{BB962C8B-B14F-4D97-AF65-F5344CB8AC3E}">
        <p14:creationId xmlns:p14="http://schemas.microsoft.com/office/powerpoint/2010/main" val="956785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8" descr="sottopancia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73300" y="6543675"/>
            <a:ext cx="5670550" cy="150813"/>
          </a:xfrm>
          <a:prstGeom prst="rect">
            <a:avLst/>
          </a:prstGeom>
          <a:noFill/>
          <a:ln w="12700">
            <a:noFill/>
            <a:miter lim="0"/>
            <a:headEnd/>
            <a:tailEnd/>
          </a:ln>
        </p:spPr>
      </p:pic>
      <p:sp>
        <p:nvSpPr>
          <p:cNvPr id="3" name="Line 9"/>
          <p:cNvSpPr>
            <a:spLocks noChangeShapeType="1"/>
          </p:cNvSpPr>
          <p:nvPr/>
        </p:nvSpPr>
        <p:spPr bwMode="auto">
          <a:xfrm>
            <a:off x="2265363" y="6465888"/>
            <a:ext cx="5688012" cy="0"/>
          </a:xfrm>
          <a:prstGeom prst="line">
            <a:avLst/>
          </a:prstGeom>
          <a:noFill/>
          <a:ln w="25400">
            <a:solidFill>
              <a:srgbClr val="366CA6"/>
            </a:solidFill>
            <a:round/>
            <a:headEnd/>
            <a:tailEnd/>
          </a:ln>
        </p:spPr>
        <p:txBody>
          <a:bodyPr lIns="0" tIns="0" rIns="0" bIns="0" anchor="ctr"/>
          <a:lstStyle/>
          <a:p>
            <a:endParaRPr lang="en-GB"/>
          </a:p>
        </p:txBody>
      </p:sp>
      <p:sp>
        <p:nvSpPr>
          <p:cNvPr id="4" name="Line 10"/>
          <p:cNvSpPr>
            <a:spLocks noChangeShapeType="1"/>
          </p:cNvSpPr>
          <p:nvPr/>
        </p:nvSpPr>
        <p:spPr bwMode="auto">
          <a:xfrm>
            <a:off x="2260600" y="6777038"/>
            <a:ext cx="5699125" cy="0"/>
          </a:xfrm>
          <a:prstGeom prst="line">
            <a:avLst/>
          </a:prstGeom>
          <a:noFill/>
          <a:ln w="25400">
            <a:solidFill>
              <a:srgbClr val="366CA6"/>
            </a:solidFill>
            <a:round/>
            <a:headEnd/>
            <a:tailEnd/>
          </a:ln>
        </p:spPr>
        <p:txBody>
          <a:bodyPr lIns="0" tIns="0" rIns="0" bIns="0" anchor="ctr"/>
          <a:lstStyle/>
          <a:p>
            <a:endParaRPr lang="en-GB"/>
          </a:p>
        </p:txBody>
      </p:sp>
      <p:pic>
        <p:nvPicPr>
          <p:cNvPr id="5" name="Picture 1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9725" y="5938838"/>
            <a:ext cx="1525588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AutoShape 11"/>
          <p:cNvSpPr>
            <a:spLocks/>
          </p:cNvSpPr>
          <p:nvPr/>
        </p:nvSpPr>
        <p:spPr bwMode="auto">
          <a:xfrm>
            <a:off x="685800" y="152400"/>
            <a:ext cx="7704855" cy="382588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12700">
            <a:noFill/>
            <a:miter lim="0"/>
            <a:headEnd/>
            <a:tailEnd/>
          </a:ln>
        </p:spPr>
        <p:txBody>
          <a:bodyPr lIns="35717" tIns="35717" rIns="35717" bIns="35717" anchor="ctr"/>
          <a:lstStyle/>
          <a:p>
            <a:pPr algn="ctr"/>
            <a:r>
              <a:rPr lang="en-US" altLang="en-US" sz="2800" dirty="0" smtClean="0">
                <a:solidFill>
                  <a:srgbClr val="3B7A6A"/>
                </a:solidFill>
                <a:latin typeface="Trebuchet MS" pitchFamily="34" charset="0"/>
                <a:sym typeface="Trebuchet MS" pitchFamily="34" charset="0"/>
              </a:rPr>
              <a:t>Legal arrangements &amp; Funding</a:t>
            </a:r>
            <a:endParaRPr lang="en-US" altLang="en-US" sz="2800" dirty="0"/>
          </a:p>
        </p:txBody>
      </p:sp>
      <p:sp>
        <p:nvSpPr>
          <p:cNvPr id="10" name="Slide Number Placeholder 12"/>
          <p:cNvSpPr txBox="1">
            <a:spLocks/>
          </p:cNvSpPr>
          <p:nvPr/>
        </p:nvSpPr>
        <p:spPr bwMode="auto">
          <a:xfrm>
            <a:off x="8697913" y="6483350"/>
            <a:ext cx="260350" cy="268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fld id="{4A449DD8-133F-46C3-AA22-D52B08A7B1FF}" type="slidenum">
              <a:rPr lang="en-US" altLang="en-US" sz="1400" b="1">
                <a:solidFill>
                  <a:srgbClr val="376092"/>
                </a:solidFill>
              </a:rPr>
              <a:pPr/>
              <a:t>6</a:t>
            </a:fld>
            <a:endParaRPr lang="en-US" altLang="en-US" sz="1400" b="1" dirty="0">
              <a:solidFill>
                <a:srgbClr val="376092"/>
              </a:solidFill>
            </a:endParaRPr>
          </a:p>
        </p:txBody>
      </p:sp>
      <p:sp>
        <p:nvSpPr>
          <p:cNvPr id="11" name="Line 13"/>
          <p:cNvSpPr>
            <a:spLocks noChangeShapeType="1"/>
          </p:cNvSpPr>
          <p:nvPr/>
        </p:nvSpPr>
        <p:spPr bwMode="auto">
          <a:xfrm flipV="1">
            <a:off x="1295400" y="685800"/>
            <a:ext cx="6673850" cy="0"/>
          </a:xfrm>
          <a:prstGeom prst="line">
            <a:avLst/>
          </a:prstGeom>
          <a:noFill/>
          <a:ln w="25400">
            <a:solidFill>
              <a:srgbClr val="366CA6"/>
            </a:solidFill>
            <a:round/>
            <a:headEnd/>
            <a:tailEnd/>
          </a:ln>
        </p:spPr>
        <p:txBody>
          <a:bodyPr lIns="0" tIns="0" rIns="0" bIns="0" anchor="ctr"/>
          <a:lstStyle/>
          <a:p>
            <a:endParaRPr lang="en-GB"/>
          </a:p>
        </p:txBody>
      </p:sp>
      <p:sp>
        <p:nvSpPr>
          <p:cNvPr id="14" name="Content Placeholder 2"/>
          <p:cNvSpPr>
            <a:spLocks noGrp="1"/>
          </p:cNvSpPr>
          <p:nvPr>
            <p:ph idx="1"/>
          </p:nvPr>
        </p:nvSpPr>
        <p:spPr>
          <a:xfrm>
            <a:off x="467544" y="1412777"/>
            <a:ext cx="8229600" cy="4752528"/>
          </a:xfrm>
        </p:spPr>
        <p:txBody>
          <a:bodyPr>
            <a:noAutofit/>
          </a:bodyPr>
          <a:lstStyle/>
          <a:p>
            <a:pPr lvl="0"/>
            <a:r>
              <a:rPr lang="en-GB" dirty="0" smtClean="0"/>
              <a:t>MOU signed by concerned Water Ministers should suffice</a:t>
            </a:r>
          </a:p>
          <a:p>
            <a:pPr lvl="0"/>
            <a:r>
              <a:rPr lang="en-GB" dirty="0" smtClean="0"/>
              <a:t>Art.1.4 of ORASECOM Agreement may be an issue (“subordination” of CC to ORASECOM)</a:t>
            </a:r>
          </a:p>
          <a:p>
            <a:pPr lvl="0"/>
            <a:r>
              <a:rPr lang="en-GB" dirty="0" smtClean="0"/>
              <a:t>Each STAS country would, on a rotation basis, bear the cost of –</a:t>
            </a:r>
          </a:p>
          <a:p>
            <a:pPr lvl="0"/>
            <a:r>
              <a:rPr lang="en-GB" sz="2400" dirty="0"/>
              <a:t>h</a:t>
            </a:r>
            <a:r>
              <a:rPr lang="en-GB" sz="2400" dirty="0" smtClean="0"/>
              <a:t>osting the regular meetings of Coordinating Committee, and</a:t>
            </a:r>
          </a:p>
          <a:p>
            <a:pPr lvl="0"/>
            <a:r>
              <a:rPr lang="en-GB" sz="2400" dirty="0" smtClean="0"/>
              <a:t>providing administrative support for duration of host duties</a:t>
            </a:r>
          </a:p>
        </p:txBody>
      </p:sp>
    </p:spTree>
    <p:extLst>
      <p:ext uri="{BB962C8B-B14F-4D97-AF65-F5344CB8AC3E}">
        <p14:creationId xmlns:p14="http://schemas.microsoft.com/office/powerpoint/2010/main" val="956785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8" descr="sottopancia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73300" y="6543675"/>
            <a:ext cx="5670550" cy="150813"/>
          </a:xfrm>
          <a:prstGeom prst="rect">
            <a:avLst/>
          </a:prstGeom>
          <a:noFill/>
          <a:ln w="12700">
            <a:noFill/>
            <a:miter lim="0"/>
            <a:headEnd/>
            <a:tailEnd/>
          </a:ln>
        </p:spPr>
      </p:pic>
      <p:sp>
        <p:nvSpPr>
          <p:cNvPr id="3" name="Line 9"/>
          <p:cNvSpPr>
            <a:spLocks noChangeShapeType="1"/>
          </p:cNvSpPr>
          <p:nvPr/>
        </p:nvSpPr>
        <p:spPr bwMode="auto">
          <a:xfrm>
            <a:off x="2265363" y="6465888"/>
            <a:ext cx="5688012" cy="0"/>
          </a:xfrm>
          <a:prstGeom prst="line">
            <a:avLst/>
          </a:prstGeom>
          <a:noFill/>
          <a:ln w="25400">
            <a:solidFill>
              <a:srgbClr val="366CA6"/>
            </a:solidFill>
            <a:round/>
            <a:headEnd/>
            <a:tailEnd/>
          </a:ln>
        </p:spPr>
        <p:txBody>
          <a:bodyPr lIns="0" tIns="0" rIns="0" bIns="0" anchor="ctr"/>
          <a:lstStyle/>
          <a:p>
            <a:endParaRPr lang="en-GB"/>
          </a:p>
        </p:txBody>
      </p:sp>
      <p:sp>
        <p:nvSpPr>
          <p:cNvPr id="4" name="Line 10"/>
          <p:cNvSpPr>
            <a:spLocks noChangeShapeType="1"/>
          </p:cNvSpPr>
          <p:nvPr/>
        </p:nvSpPr>
        <p:spPr bwMode="auto">
          <a:xfrm>
            <a:off x="2260600" y="6777038"/>
            <a:ext cx="5699125" cy="0"/>
          </a:xfrm>
          <a:prstGeom prst="line">
            <a:avLst/>
          </a:prstGeom>
          <a:noFill/>
          <a:ln w="25400">
            <a:solidFill>
              <a:srgbClr val="366CA6"/>
            </a:solidFill>
            <a:round/>
            <a:headEnd/>
            <a:tailEnd/>
          </a:ln>
        </p:spPr>
        <p:txBody>
          <a:bodyPr lIns="0" tIns="0" rIns="0" bIns="0" anchor="ctr"/>
          <a:lstStyle/>
          <a:p>
            <a:endParaRPr lang="en-GB"/>
          </a:p>
        </p:txBody>
      </p:sp>
      <p:pic>
        <p:nvPicPr>
          <p:cNvPr id="5" name="Picture 1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9725" y="5938838"/>
            <a:ext cx="1525588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AutoShape 11"/>
          <p:cNvSpPr>
            <a:spLocks/>
          </p:cNvSpPr>
          <p:nvPr/>
        </p:nvSpPr>
        <p:spPr bwMode="auto">
          <a:xfrm>
            <a:off x="685800" y="152400"/>
            <a:ext cx="7704855" cy="382588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12700">
            <a:noFill/>
            <a:miter lim="0"/>
            <a:headEnd/>
            <a:tailEnd/>
          </a:ln>
        </p:spPr>
        <p:txBody>
          <a:bodyPr lIns="35717" tIns="35717" rIns="35717" bIns="35717" anchor="ctr"/>
          <a:lstStyle/>
          <a:p>
            <a:pPr algn="ctr"/>
            <a:r>
              <a:rPr lang="en-US" altLang="en-US" sz="2800" dirty="0" smtClean="0">
                <a:solidFill>
                  <a:srgbClr val="3B7A6A"/>
                </a:solidFill>
                <a:latin typeface="Trebuchet MS" pitchFamily="34" charset="0"/>
                <a:sym typeface="Trebuchet MS" pitchFamily="34" charset="0"/>
              </a:rPr>
              <a:t>Advantages</a:t>
            </a:r>
            <a:endParaRPr lang="en-US" altLang="en-US" sz="2800" dirty="0"/>
          </a:p>
        </p:txBody>
      </p:sp>
      <p:sp>
        <p:nvSpPr>
          <p:cNvPr id="10" name="Slide Number Placeholder 12"/>
          <p:cNvSpPr txBox="1">
            <a:spLocks/>
          </p:cNvSpPr>
          <p:nvPr/>
        </p:nvSpPr>
        <p:spPr bwMode="auto">
          <a:xfrm>
            <a:off x="8697913" y="6483350"/>
            <a:ext cx="260350" cy="268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fld id="{4A449DD8-133F-46C3-AA22-D52B08A7B1FF}" type="slidenum">
              <a:rPr lang="en-US" altLang="en-US" sz="1400" b="1">
                <a:solidFill>
                  <a:srgbClr val="376092"/>
                </a:solidFill>
              </a:rPr>
              <a:pPr/>
              <a:t>7</a:t>
            </a:fld>
            <a:endParaRPr lang="en-US" altLang="en-US" sz="1400" b="1" dirty="0">
              <a:solidFill>
                <a:srgbClr val="376092"/>
              </a:solidFill>
            </a:endParaRPr>
          </a:p>
        </p:txBody>
      </p:sp>
      <p:sp>
        <p:nvSpPr>
          <p:cNvPr id="11" name="Line 13"/>
          <p:cNvSpPr>
            <a:spLocks noChangeShapeType="1"/>
          </p:cNvSpPr>
          <p:nvPr/>
        </p:nvSpPr>
        <p:spPr bwMode="auto">
          <a:xfrm flipV="1">
            <a:off x="1295400" y="685800"/>
            <a:ext cx="6673850" cy="0"/>
          </a:xfrm>
          <a:prstGeom prst="line">
            <a:avLst/>
          </a:prstGeom>
          <a:noFill/>
          <a:ln w="25400">
            <a:solidFill>
              <a:srgbClr val="366CA6"/>
            </a:solidFill>
            <a:round/>
            <a:headEnd/>
            <a:tailEnd/>
          </a:ln>
        </p:spPr>
        <p:txBody>
          <a:bodyPr lIns="0" tIns="0" rIns="0" bIns="0" anchor="ctr"/>
          <a:lstStyle/>
          <a:p>
            <a:endParaRPr lang="en-GB"/>
          </a:p>
        </p:txBody>
      </p:sp>
      <p:sp>
        <p:nvSpPr>
          <p:cNvPr id="14" name="Content Placeholder 2"/>
          <p:cNvSpPr>
            <a:spLocks noGrp="1"/>
          </p:cNvSpPr>
          <p:nvPr>
            <p:ph idx="1"/>
          </p:nvPr>
        </p:nvSpPr>
        <p:spPr>
          <a:xfrm>
            <a:off x="467544" y="1412777"/>
            <a:ext cx="8229600" cy="4752528"/>
          </a:xfrm>
        </p:spPr>
        <p:txBody>
          <a:bodyPr>
            <a:noAutofit/>
          </a:bodyPr>
          <a:lstStyle/>
          <a:p>
            <a:pPr lvl="0"/>
            <a:r>
              <a:rPr lang="en-GB" sz="2800" dirty="0" smtClean="0"/>
              <a:t>Expeditiousness of implementation</a:t>
            </a:r>
          </a:p>
          <a:p>
            <a:pPr lvl="0"/>
            <a:r>
              <a:rPr lang="en-GB" sz="2800" dirty="0" smtClean="0"/>
              <a:t>Leanness of institutional architecture (no secretariat facility is required)</a:t>
            </a:r>
          </a:p>
          <a:p>
            <a:pPr lvl="0"/>
            <a:r>
              <a:rPr lang="en-GB" sz="2800" dirty="0" smtClean="0"/>
              <a:t>Economies of scale </a:t>
            </a:r>
            <a:r>
              <a:rPr lang="en-GB" sz="2800" dirty="0"/>
              <a:t>(</a:t>
            </a:r>
            <a:r>
              <a:rPr lang="en-GB" sz="2800" dirty="0" smtClean="0"/>
              <a:t>CC will rely on support facilities provided by host Government department, on a rotation basis)</a:t>
            </a:r>
          </a:p>
          <a:p>
            <a:pPr lvl="0"/>
            <a:r>
              <a:rPr lang="en-GB" sz="2800" dirty="0" smtClean="0"/>
              <a:t>Strong ownership by STAS countries</a:t>
            </a:r>
          </a:p>
          <a:p>
            <a:pPr lvl="0"/>
            <a:r>
              <a:rPr lang="en-GB" sz="2800" dirty="0" smtClean="0"/>
              <a:t>High visibility</a:t>
            </a:r>
          </a:p>
          <a:p>
            <a:pPr lvl="0"/>
            <a:r>
              <a:rPr lang="en-GB" sz="2800" dirty="0" smtClean="0"/>
              <a:t>Independence from external support for functioning of CC</a:t>
            </a:r>
          </a:p>
        </p:txBody>
      </p:sp>
    </p:spTree>
    <p:extLst>
      <p:ext uri="{BB962C8B-B14F-4D97-AF65-F5344CB8AC3E}">
        <p14:creationId xmlns:p14="http://schemas.microsoft.com/office/powerpoint/2010/main" val="27058921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8" descr="sottopancia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73300" y="6543675"/>
            <a:ext cx="5670550" cy="150813"/>
          </a:xfrm>
          <a:prstGeom prst="rect">
            <a:avLst/>
          </a:prstGeom>
          <a:noFill/>
          <a:ln w="12700">
            <a:noFill/>
            <a:miter lim="0"/>
            <a:headEnd/>
            <a:tailEnd/>
          </a:ln>
        </p:spPr>
      </p:pic>
      <p:sp>
        <p:nvSpPr>
          <p:cNvPr id="3" name="Line 9"/>
          <p:cNvSpPr>
            <a:spLocks noChangeShapeType="1"/>
          </p:cNvSpPr>
          <p:nvPr/>
        </p:nvSpPr>
        <p:spPr bwMode="auto">
          <a:xfrm>
            <a:off x="2265363" y="6465888"/>
            <a:ext cx="5688012" cy="0"/>
          </a:xfrm>
          <a:prstGeom prst="line">
            <a:avLst/>
          </a:prstGeom>
          <a:noFill/>
          <a:ln w="25400">
            <a:solidFill>
              <a:srgbClr val="366CA6"/>
            </a:solidFill>
            <a:round/>
            <a:headEnd/>
            <a:tailEnd/>
          </a:ln>
        </p:spPr>
        <p:txBody>
          <a:bodyPr lIns="0" tIns="0" rIns="0" bIns="0" anchor="ctr"/>
          <a:lstStyle/>
          <a:p>
            <a:endParaRPr lang="en-GB"/>
          </a:p>
        </p:txBody>
      </p:sp>
      <p:sp>
        <p:nvSpPr>
          <p:cNvPr id="4" name="Line 10"/>
          <p:cNvSpPr>
            <a:spLocks noChangeShapeType="1"/>
          </p:cNvSpPr>
          <p:nvPr/>
        </p:nvSpPr>
        <p:spPr bwMode="auto">
          <a:xfrm>
            <a:off x="2260600" y="6777038"/>
            <a:ext cx="5699125" cy="0"/>
          </a:xfrm>
          <a:prstGeom prst="line">
            <a:avLst/>
          </a:prstGeom>
          <a:noFill/>
          <a:ln w="25400">
            <a:solidFill>
              <a:srgbClr val="366CA6"/>
            </a:solidFill>
            <a:round/>
            <a:headEnd/>
            <a:tailEnd/>
          </a:ln>
        </p:spPr>
        <p:txBody>
          <a:bodyPr lIns="0" tIns="0" rIns="0" bIns="0" anchor="ctr"/>
          <a:lstStyle/>
          <a:p>
            <a:endParaRPr lang="en-GB"/>
          </a:p>
        </p:txBody>
      </p:sp>
      <p:pic>
        <p:nvPicPr>
          <p:cNvPr id="5" name="Picture 1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9725" y="5938838"/>
            <a:ext cx="1525588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AutoShape 11"/>
          <p:cNvSpPr>
            <a:spLocks/>
          </p:cNvSpPr>
          <p:nvPr/>
        </p:nvSpPr>
        <p:spPr bwMode="auto">
          <a:xfrm>
            <a:off x="685800" y="152400"/>
            <a:ext cx="7704855" cy="382588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12700">
            <a:noFill/>
            <a:miter lim="0"/>
            <a:headEnd/>
            <a:tailEnd/>
          </a:ln>
        </p:spPr>
        <p:txBody>
          <a:bodyPr lIns="35717" tIns="35717" rIns="35717" bIns="35717" anchor="ctr"/>
          <a:lstStyle/>
          <a:p>
            <a:pPr algn="ctr"/>
            <a:r>
              <a:rPr lang="en-US" altLang="en-US" sz="2800" dirty="0" smtClean="0">
                <a:solidFill>
                  <a:srgbClr val="3B7A6A"/>
                </a:solidFill>
                <a:latin typeface="Trebuchet MS" pitchFamily="34" charset="0"/>
                <a:sym typeface="Trebuchet MS" pitchFamily="34" charset="0"/>
              </a:rPr>
              <a:t>Dis-advantages</a:t>
            </a:r>
            <a:endParaRPr lang="en-US" altLang="en-US" sz="2800" dirty="0"/>
          </a:p>
        </p:txBody>
      </p:sp>
      <p:sp>
        <p:nvSpPr>
          <p:cNvPr id="10" name="Slide Number Placeholder 12"/>
          <p:cNvSpPr txBox="1">
            <a:spLocks/>
          </p:cNvSpPr>
          <p:nvPr/>
        </p:nvSpPr>
        <p:spPr bwMode="auto">
          <a:xfrm>
            <a:off x="8697913" y="6483350"/>
            <a:ext cx="260350" cy="268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fld id="{4A449DD8-133F-46C3-AA22-D52B08A7B1FF}" type="slidenum">
              <a:rPr lang="en-US" altLang="en-US" sz="1400" b="1">
                <a:solidFill>
                  <a:srgbClr val="376092"/>
                </a:solidFill>
              </a:rPr>
              <a:pPr/>
              <a:t>8</a:t>
            </a:fld>
            <a:endParaRPr lang="en-US" altLang="en-US" sz="1400" b="1" dirty="0">
              <a:solidFill>
                <a:srgbClr val="376092"/>
              </a:solidFill>
            </a:endParaRPr>
          </a:p>
        </p:txBody>
      </p:sp>
      <p:sp>
        <p:nvSpPr>
          <p:cNvPr id="11" name="Line 13"/>
          <p:cNvSpPr>
            <a:spLocks noChangeShapeType="1"/>
          </p:cNvSpPr>
          <p:nvPr/>
        </p:nvSpPr>
        <p:spPr bwMode="auto">
          <a:xfrm flipV="1">
            <a:off x="1295400" y="685800"/>
            <a:ext cx="6673850" cy="0"/>
          </a:xfrm>
          <a:prstGeom prst="line">
            <a:avLst/>
          </a:prstGeom>
          <a:noFill/>
          <a:ln w="25400">
            <a:solidFill>
              <a:srgbClr val="366CA6"/>
            </a:solidFill>
            <a:round/>
            <a:headEnd/>
            <a:tailEnd/>
          </a:ln>
        </p:spPr>
        <p:txBody>
          <a:bodyPr lIns="0" tIns="0" rIns="0" bIns="0" anchor="ctr"/>
          <a:lstStyle/>
          <a:p>
            <a:endParaRPr lang="en-GB"/>
          </a:p>
        </p:txBody>
      </p:sp>
      <p:sp>
        <p:nvSpPr>
          <p:cNvPr id="14" name="Content Placeholder 2"/>
          <p:cNvSpPr>
            <a:spLocks noGrp="1"/>
          </p:cNvSpPr>
          <p:nvPr>
            <p:ph idx="1"/>
          </p:nvPr>
        </p:nvSpPr>
        <p:spPr>
          <a:xfrm>
            <a:off x="467544" y="1412777"/>
            <a:ext cx="8229600" cy="4752528"/>
          </a:xfrm>
        </p:spPr>
        <p:txBody>
          <a:bodyPr>
            <a:noAutofit/>
          </a:bodyPr>
          <a:lstStyle/>
          <a:p>
            <a:pPr lvl="0"/>
            <a:r>
              <a:rPr lang="en-GB" sz="4800" dirty="0" smtClean="0"/>
              <a:t>Dependence on priorities and political agendas of Government water administration hosting the Committee</a:t>
            </a:r>
          </a:p>
        </p:txBody>
      </p:sp>
    </p:spTree>
    <p:extLst>
      <p:ext uri="{BB962C8B-B14F-4D97-AF65-F5344CB8AC3E}">
        <p14:creationId xmlns:p14="http://schemas.microsoft.com/office/powerpoint/2010/main" val="27058921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8" descr="sottopancia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73300" y="6543675"/>
            <a:ext cx="5670550" cy="150813"/>
          </a:xfrm>
          <a:prstGeom prst="rect">
            <a:avLst/>
          </a:prstGeom>
          <a:noFill/>
          <a:ln w="12700">
            <a:noFill/>
            <a:miter lim="0"/>
            <a:headEnd/>
            <a:tailEnd/>
          </a:ln>
        </p:spPr>
      </p:pic>
      <p:sp>
        <p:nvSpPr>
          <p:cNvPr id="3" name="Line 9"/>
          <p:cNvSpPr>
            <a:spLocks noChangeShapeType="1"/>
          </p:cNvSpPr>
          <p:nvPr/>
        </p:nvSpPr>
        <p:spPr bwMode="auto">
          <a:xfrm>
            <a:off x="2265363" y="6465888"/>
            <a:ext cx="5688012" cy="0"/>
          </a:xfrm>
          <a:prstGeom prst="line">
            <a:avLst/>
          </a:prstGeom>
          <a:noFill/>
          <a:ln w="25400">
            <a:solidFill>
              <a:srgbClr val="366CA6"/>
            </a:solidFill>
            <a:round/>
            <a:headEnd/>
            <a:tailEnd/>
          </a:ln>
        </p:spPr>
        <p:txBody>
          <a:bodyPr lIns="0" tIns="0" rIns="0" bIns="0" anchor="ctr"/>
          <a:lstStyle/>
          <a:p>
            <a:endParaRPr lang="en-GB"/>
          </a:p>
        </p:txBody>
      </p:sp>
      <p:sp>
        <p:nvSpPr>
          <p:cNvPr id="4" name="Line 10"/>
          <p:cNvSpPr>
            <a:spLocks noChangeShapeType="1"/>
          </p:cNvSpPr>
          <p:nvPr/>
        </p:nvSpPr>
        <p:spPr bwMode="auto">
          <a:xfrm>
            <a:off x="2260600" y="6777038"/>
            <a:ext cx="5699125" cy="0"/>
          </a:xfrm>
          <a:prstGeom prst="line">
            <a:avLst/>
          </a:prstGeom>
          <a:noFill/>
          <a:ln w="25400">
            <a:solidFill>
              <a:srgbClr val="366CA6"/>
            </a:solidFill>
            <a:round/>
            <a:headEnd/>
            <a:tailEnd/>
          </a:ln>
        </p:spPr>
        <p:txBody>
          <a:bodyPr lIns="0" tIns="0" rIns="0" bIns="0" anchor="ctr"/>
          <a:lstStyle/>
          <a:p>
            <a:endParaRPr lang="en-GB"/>
          </a:p>
        </p:txBody>
      </p:sp>
      <p:pic>
        <p:nvPicPr>
          <p:cNvPr id="5" name="Picture 1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9725" y="5938838"/>
            <a:ext cx="1525588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Slide Number Placeholder 12"/>
          <p:cNvSpPr txBox="1">
            <a:spLocks/>
          </p:cNvSpPr>
          <p:nvPr/>
        </p:nvSpPr>
        <p:spPr bwMode="auto">
          <a:xfrm>
            <a:off x="8697913" y="6483350"/>
            <a:ext cx="260350" cy="268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fld id="{4A449DD8-133F-46C3-AA22-D52B08A7B1FF}" type="slidenum">
              <a:rPr lang="en-US" altLang="en-US" sz="1400" b="1">
                <a:solidFill>
                  <a:srgbClr val="376092"/>
                </a:solidFill>
              </a:rPr>
              <a:pPr/>
              <a:t>9</a:t>
            </a:fld>
            <a:endParaRPr lang="en-US" altLang="en-US" sz="1400" b="1" dirty="0">
              <a:solidFill>
                <a:srgbClr val="376092"/>
              </a:solidFill>
            </a:endParaRPr>
          </a:p>
        </p:txBody>
      </p:sp>
      <p:sp>
        <p:nvSpPr>
          <p:cNvPr id="14" name="Content Placeholder 2"/>
          <p:cNvSpPr>
            <a:spLocks noGrp="1"/>
          </p:cNvSpPr>
          <p:nvPr>
            <p:ph idx="1"/>
          </p:nvPr>
        </p:nvSpPr>
        <p:spPr>
          <a:xfrm>
            <a:off x="462815" y="2924944"/>
            <a:ext cx="8229600" cy="576063"/>
          </a:xfrm>
        </p:spPr>
        <p:txBody>
          <a:bodyPr>
            <a:noAutofit/>
          </a:bodyPr>
          <a:lstStyle/>
          <a:p>
            <a:pPr marL="0" lvl="0" indent="0" algn="ctr">
              <a:buNone/>
            </a:pPr>
            <a:r>
              <a:rPr lang="fr-FR" sz="3600" b="1" dirty="0" smtClean="0"/>
              <a:t>MODEL 2 </a:t>
            </a:r>
            <a:r>
              <a:rPr lang="fr-FR" sz="3600" b="1" dirty="0" smtClean="0"/>
              <a:t>– MCCM </a:t>
            </a:r>
            <a:r>
              <a:rPr lang="fr-FR" sz="3600" b="1" dirty="0" err="1" smtClean="0"/>
              <a:t>nested</a:t>
            </a:r>
            <a:r>
              <a:rPr lang="fr-FR" sz="3600" b="1" dirty="0" smtClean="0"/>
              <a:t> in ORASECOM</a:t>
            </a:r>
          </a:p>
          <a:p>
            <a:pPr marL="0" lvl="0" indent="0" algn="ctr">
              <a:buNone/>
            </a:pPr>
            <a:r>
              <a:rPr lang="fr-FR" sz="3600" b="1" dirty="0" smtClean="0"/>
              <a:t>(</a:t>
            </a:r>
            <a:r>
              <a:rPr lang="fr-FR" sz="3600" b="1" dirty="0" err="1" smtClean="0"/>
              <a:t>upgrading</a:t>
            </a:r>
            <a:r>
              <a:rPr lang="fr-FR" sz="3600" b="1" dirty="0"/>
              <a:t> </a:t>
            </a:r>
            <a:r>
              <a:rPr lang="fr-FR" sz="3600" b="1" dirty="0" err="1" smtClean="0"/>
              <a:t>Geo-hydrology</a:t>
            </a:r>
            <a:r>
              <a:rPr lang="fr-FR" sz="3600" b="1" dirty="0" smtClean="0"/>
              <a:t> </a:t>
            </a:r>
            <a:r>
              <a:rPr lang="fr-FR" sz="3600" b="1" dirty="0" err="1" smtClean="0"/>
              <a:t>Sub-committee</a:t>
            </a:r>
            <a:r>
              <a:rPr lang="fr-FR" sz="3600" b="1" dirty="0" smtClean="0"/>
              <a:t> to </a:t>
            </a:r>
            <a:r>
              <a:rPr lang="fr-FR" sz="3600" b="1" dirty="0" err="1" smtClean="0"/>
              <a:t>Hydrogeology</a:t>
            </a:r>
            <a:r>
              <a:rPr lang="fr-FR" sz="3600" b="1" dirty="0" smtClean="0"/>
              <a:t> </a:t>
            </a:r>
            <a:r>
              <a:rPr lang="fr-FR" sz="3600" b="1" dirty="0" err="1" smtClean="0"/>
              <a:t>Task</a:t>
            </a:r>
            <a:r>
              <a:rPr lang="fr-FR" sz="3600" b="1" dirty="0" smtClean="0"/>
              <a:t> Team)</a:t>
            </a:r>
          </a:p>
          <a:p>
            <a:pPr marL="0" lvl="0" indent="0" algn="ctr">
              <a:buNone/>
            </a:pPr>
            <a:endParaRPr lang="en-AU" sz="3600" b="1" dirty="0"/>
          </a:p>
        </p:txBody>
      </p:sp>
    </p:spTree>
    <p:extLst>
      <p:ext uri="{BB962C8B-B14F-4D97-AF65-F5344CB8AC3E}">
        <p14:creationId xmlns:p14="http://schemas.microsoft.com/office/powerpoint/2010/main" val="34155377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7654</TotalTime>
  <Words>481</Words>
  <Application>Microsoft Office PowerPoint</Application>
  <PresentationFormat>Affichage à l'écran (4:3)</PresentationFormat>
  <Paragraphs>113</Paragraphs>
  <Slides>13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13</vt:i4>
      </vt:variant>
    </vt:vector>
  </HeadingPairs>
  <TitlesOfParts>
    <vt:vector size="14" baseType="lpstr">
      <vt:lpstr>Office Theme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Laura del Val Alonso</dc:creator>
  <cp:lastModifiedBy>Carvalho Resende, Tales</cp:lastModifiedBy>
  <cp:revision>560</cp:revision>
  <dcterms:created xsi:type="dcterms:W3CDTF">2015-11-25T01:33:49Z</dcterms:created>
  <dcterms:modified xsi:type="dcterms:W3CDTF">2015-12-15T19:19:16Z</dcterms:modified>
</cp:coreProperties>
</file>