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934" r:id="rId2"/>
    <p:sldMasterId id="2147483946" r:id="rId3"/>
  </p:sldMasterIdLst>
  <p:notesMasterIdLst>
    <p:notesMasterId r:id="rId38"/>
  </p:notesMasterIdLst>
  <p:sldIdLst>
    <p:sldId id="375" r:id="rId4"/>
    <p:sldId id="397" r:id="rId5"/>
    <p:sldId id="404" r:id="rId6"/>
    <p:sldId id="400" r:id="rId7"/>
    <p:sldId id="405" r:id="rId8"/>
    <p:sldId id="406" r:id="rId9"/>
    <p:sldId id="407" r:id="rId10"/>
    <p:sldId id="403" r:id="rId11"/>
    <p:sldId id="313" r:id="rId12"/>
    <p:sldId id="364" r:id="rId13"/>
    <p:sldId id="381" r:id="rId14"/>
    <p:sldId id="370" r:id="rId15"/>
    <p:sldId id="382" r:id="rId16"/>
    <p:sldId id="342" r:id="rId17"/>
    <p:sldId id="408" r:id="rId18"/>
    <p:sldId id="345" r:id="rId19"/>
    <p:sldId id="343" r:id="rId20"/>
    <p:sldId id="344" r:id="rId21"/>
    <p:sldId id="415" r:id="rId22"/>
    <p:sldId id="413" r:id="rId23"/>
    <p:sldId id="412" r:id="rId24"/>
    <p:sldId id="411" r:id="rId25"/>
    <p:sldId id="410" r:id="rId26"/>
    <p:sldId id="409" r:id="rId27"/>
    <p:sldId id="414" r:id="rId28"/>
    <p:sldId id="385" r:id="rId29"/>
    <p:sldId id="417" r:id="rId30"/>
    <p:sldId id="384" r:id="rId31"/>
    <p:sldId id="386" r:id="rId32"/>
    <p:sldId id="392" r:id="rId33"/>
    <p:sldId id="372" r:id="rId34"/>
    <p:sldId id="373" r:id="rId35"/>
    <p:sldId id="374" r:id="rId36"/>
    <p:sldId id="340" r:id="rId37"/>
  </p:sldIdLst>
  <p:sldSz cx="9144000" cy="6858000" type="screen4x3"/>
  <p:notesSz cx="6858000" cy="9144000"/>
  <p:defaultTextStyle>
    <a:defPPr>
      <a:defRPr lang="en-US"/>
    </a:defPPr>
    <a:lvl1pPr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1pPr>
    <a:lvl2pPr marL="160338" indent="160338"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2pPr>
    <a:lvl3pPr marL="320675" indent="320675"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3pPr>
    <a:lvl4pPr marL="481013" indent="481013"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4pPr>
    <a:lvl5pPr marL="641350" indent="641350" algn="ctr" defTabSz="409575" rtl="0" fontAlgn="base" hangingPunct="0">
      <a:spcBef>
        <a:spcPct val="0"/>
      </a:spcBef>
      <a:spcAft>
        <a:spcPct val="0"/>
      </a:spcAft>
      <a:defRPr sz="25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2500" kern="1200">
        <a:solidFill>
          <a:srgbClr val="000000"/>
        </a:solidFill>
        <a:latin typeface="Helvetica Light" charset="0"/>
        <a:ea typeface="Helvetica Light" charset="0"/>
        <a:cs typeface="Helvetica Light"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94660"/>
  </p:normalViewPr>
  <p:slideViewPr>
    <p:cSldViewPr>
      <p:cViewPr varScale="1">
        <p:scale>
          <a:sx n="65" d="100"/>
          <a:sy n="65" d="100"/>
        </p:scale>
        <p:origin x="-1248" y="-10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85" d="100"/>
          <a:sy n="85" d="100"/>
        </p:scale>
        <p:origin x="-383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2050" name="Rectangle 2"/>
          <p:cNvSpPr>
            <a:spLocks noGrp="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en-US" noProof="0" smtClean="0">
                <a:sym typeface="Avenir Roman" charset="0"/>
              </a:rPr>
              <a:t>Click to edit Master text styles</a:t>
            </a:r>
          </a:p>
          <a:p>
            <a:pPr lvl="1"/>
            <a:r>
              <a:rPr lang="en-US" altLang="en-US" noProof="0" smtClean="0">
                <a:sym typeface="Avenir Roman" charset="0"/>
              </a:rPr>
              <a:t>Second level</a:t>
            </a:r>
          </a:p>
          <a:p>
            <a:pPr lvl="2"/>
            <a:r>
              <a:rPr lang="en-US" altLang="en-US" noProof="0" smtClean="0">
                <a:sym typeface="Avenir Roman" charset="0"/>
              </a:rPr>
              <a:t>Third level</a:t>
            </a:r>
          </a:p>
          <a:p>
            <a:pPr lvl="3"/>
            <a:r>
              <a:rPr lang="en-US" altLang="en-US" noProof="0" smtClean="0">
                <a:sym typeface="Avenir Roman" charset="0"/>
              </a:rPr>
              <a:t>Fourth level</a:t>
            </a:r>
          </a:p>
          <a:p>
            <a:pPr lvl="4"/>
            <a:r>
              <a:rPr lang="en-US" altLang="en-US" noProof="0" smtClean="0">
                <a:sym typeface="Avenir Roman" charset="0"/>
              </a:rPr>
              <a:t>Fifth level</a:t>
            </a:r>
          </a:p>
        </p:txBody>
      </p:sp>
    </p:spTree>
    <p:extLst>
      <p:ext uri="{BB962C8B-B14F-4D97-AF65-F5344CB8AC3E}">
        <p14:creationId xmlns:p14="http://schemas.microsoft.com/office/powerpoint/2010/main" val="1689597622"/>
      </p:ext>
    </p:extLst>
  </p:cSld>
  <p:clrMap bg1="lt1" tx1="dk1" bg2="lt2" tx2="dk2" accent1="accent1" accent2="accent2" accent3="accent3" accent4="accent4" accent5="accent5" accent6="accent6" hlink="hlink" folHlink="folHlink"/>
  <p:notesStyle>
    <a:lvl1pPr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1pPr>
    <a:lvl2pPr marL="160338"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2pPr>
    <a:lvl3pPr marL="320675"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3pPr>
    <a:lvl4pPr marL="481013"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4pPr>
    <a:lvl5pPr marL="641350" algn="l" defTabSz="320675" rtl="0" eaLnBrk="0" fontAlgn="base" hangingPunct="0">
      <a:lnSpc>
        <a:spcPct val="125000"/>
      </a:lnSpc>
      <a:spcBef>
        <a:spcPct val="0"/>
      </a:spcBef>
      <a:spcAft>
        <a:spcPct val="0"/>
      </a:spcAft>
      <a:defRPr sz="1700" kern="1200">
        <a:solidFill>
          <a:srgbClr val="000000"/>
        </a:solidFill>
        <a:latin typeface="Avenir Roman" charset="0"/>
        <a:ea typeface="Avenir Roman" charset="0"/>
        <a:cs typeface="Avenir Roman" charset="0"/>
        <a:sym typeface="Avenir Roman" charset="0"/>
      </a:defRPr>
    </a:lvl5pPr>
    <a:lvl6pPr marL="1607287" algn="l" defTabSz="642915" rtl="0" eaLnBrk="1" latinLnBrk="0" hangingPunct="1">
      <a:defRPr sz="800" kern="1200">
        <a:solidFill>
          <a:schemeClr val="tx1"/>
        </a:solidFill>
        <a:latin typeface="+mn-lt"/>
        <a:ea typeface="+mn-ea"/>
        <a:cs typeface="+mn-cs"/>
      </a:defRPr>
    </a:lvl6pPr>
    <a:lvl7pPr marL="1928744" algn="l" defTabSz="642915" rtl="0" eaLnBrk="1" latinLnBrk="0" hangingPunct="1">
      <a:defRPr sz="800" kern="1200">
        <a:solidFill>
          <a:schemeClr val="tx1"/>
        </a:solidFill>
        <a:latin typeface="+mn-lt"/>
        <a:ea typeface="+mn-ea"/>
        <a:cs typeface="+mn-cs"/>
      </a:defRPr>
    </a:lvl7pPr>
    <a:lvl8pPr marL="2250201" algn="l" defTabSz="642915" rtl="0" eaLnBrk="1" latinLnBrk="0" hangingPunct="1">
      <a:defRPr sz="800" kern="1200">
        <a:solidFill>
          <a:schemeClr val="tx1"/>
        </a:solidFill>
        <a:latin typeface="+mn-lt"/>
        <a:ea typeface="+mn-ea"/>
        <a:cs typeface="+mn-cs"/>
      </a:defRPr>
    </a:lvl8pPr>
    <a:lvl9pPr marL="2571659" algn="l" defTabSz="642915"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smtClean="0">
                <a:solidFill>
                  <a:srgbClr val="000000"/>
                </a:solidFill>
                <a:effectLst/>
                <a:latin typeface="Avenir Roman" charset="0"/>
                <a:ea typeface="Avenir Roman" charset="0"/>
                <a:cs typeface="Avenir Roman" charset="0"/>
                <a:sym typeface="Avenir Roman" charset="0"/>
              </a:rPr>
              <a:t>Intro IMS: Goals </a:t>
            </a:r>
            <a:r>
              <a:rPr lang="en-GB" sz="1700" kern="1200" dirty="0" smtClean="0">
                <a:solidFill>
                  <a:srgbClr val="000000"/>
                </a:solidFill>
                <a:effectLst/>
                <a:latin typeface="Avenir Roman" charset="0"/>
                <a:ea typeface="Avenir Roman" charset="0"/>
                <a:cs typeface="Avenir Roman" charset="0"/>
                <a:sym typeface="Wingdings"/>
              </a:rPr>
              <a:t></a:t>
            </a:r>
            <a:r>
              <a:rPr lang="en-GB" sz="1700" kern="1200" dirty="0" smtClean="0">
                <a:solidFill>
                  <a:srgbClr val="000000"/>
                </a:solidFill>
                <a:effectLst/>
                <a:latin typeface="Avenir Roman" charset="0"/>
                <a:ea typeface="Avenir Roman" charset="0"/>
                <a:cs typeface="Avenir Roman" charset="0"/>
                <a:sym typeface="Avenir Roman" charset="0"/>
              </a:rPr>
              <a:t>   collected and analysed a lot of information resulting in the assessment report, but also been creating a lot of additional information like thematic maps, overview tables, graphics (cross-sections). The IMS has been designed to give easy access to this information. Maps can be uploaded to a publically accessible viewer which anyone with an internet connection can use. In addition to the public viewer there also is a pass word protected environment where registered users can view maps which are not publically accessible. This can be used to share drafts, but also for sensitive maps which still need to be shared between the countries, people involved</a:t>
            </a:r>
            <a:endParaRPr lang="en-GB" dirty="0"/>
          </a:p>
        </p:txBody>
      </p:sp>
    </p:spTree>
    <p:extLst>
      <p:ext uri="{BB962C8B-B14F-4D97-AF65-F5344CB8AC3E}">
        <p14:creationId xmlns:p14="http://schemas.microsoft.com/office/powerpoint/2010/main" val="403314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smtClean="0">
                <a:solidFill>
                  <a:srgbClr val="000000"/>
                </a:solidFill>
                <a:effectLst/>
                <a:latin typeface="Avenir Roman" charset="0"/>
                <a:ea typeface="Avenir Roman" charset="0"/>
                <a:cs typeface="Avenir Roman" charset="0"/>
                <a:sym typeface="Avenir Roman" charset="0"/>
              </a:rPr>
              <a:t>Intro IMS: Goals </a:t>
            </a:r>
            <a:r>
              <a:rPr lang="en-GB" sz="1700" kern="1200" dirty="0" smtClean="0">
                <a:solidFill>
                  <a:srgbClr val="000000"/>
                </a:solidFill>
                <a:effectLst/>
                <a:latin typeface="Avenir Roman" charset="0"/>
                <a:ea typeface="Avenir Roman" charset="0"/>
                <a:cs typeface="Avenir Roman" charset="0"/>
                <a:sym typeface="Wingdings"/>
              </a:rPr>
              <a:t></a:t>
            </a:r>
            <a:r>
              <a:rPr lang="en-GB" sz="1700" kern="1200" dirty="0" smtClean="0">
                <a:solidFill>
                  <a:srgbClr val="000000"/>
                </a:solidFill>
                <a:effectLst/>
                <a:latin typeface="Avenir Roman" charset="0"/>
                <a:ea typeface="Avenir Roman" charset="0"/>
                <a:cs typeface="Avenir Roman" charset="0"/>
                <a:sym typeface="Avenir Roman" charset="0"/>
              </a:rPr>
              <a:t>   collected and analysed a lot of information resulting in the assessment report, but also been creating a lot of additional information like thematic maps, overview tables, graphics (cross-sections). The IMS has been designed to give easy access to this information. Maps can be uploaded to a publically accessible viewer which anyone with an internet connection can use. In addition to the public viewer there also is a pass word protected environment where registered users can view maps which are not publically accessible. This can be used to share drafts, but also for sensitive maps which still need to be shared between the countries, people involved</a:t>
            </a:r>
            <a:endParaRPr lang="en-GB" dirty="0"/>
          </a:p>
        </p:txBody>
      </p:sp>
    </p:spTree>
    <p:extLst>
      <p:ext uri="{BB962C8B-B14F-4D97-AF65-F5344CB8AC3E}">
        <p14:creationId xmlns:p14="http://schemas.microsoft.com/office/powerpoint/2010/main" val="403314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smtClean="0">
                <a:solidFill>
                  <a:srgbClr val="000000"/>
                </a:solidFill>
                <a:effectLst/>
                <a:latin typeface="Avenir Roman" charset="0"/>
                <a:ea typeface="Avenir Roman" charset="0"/>
                <a:cs typeface="Avenir Roman" charset="0"/>
                <a:sym typeface="Avenir Roman" charset="0"/>
              </a:rPr>
              <a:t>Intro IMS: Goals </a:t>
            </a:r>
            <a:r>
              <a:rPr lang="en-GB" sz="1700" kern="1200" dirty="0" smtClean="0">
                <a:solidFill>
                  <a:srgbClr val="000000"/>
                </a:solidFill>
                <a:effectLst/>
                <a:latin typeface="Avenir Roman" charset="0"/>
                <a:ea typeface="Avenir Roman" charset="0"/>
                <a:cs typeface="Avenir Roman" charset="0"/>
                <a:sym typeface="Wingdings"/>
              </a:rPr>
              <a:t></a:t>
            </a:r>
            <a:r>
              <a:rPr lang="en-GB" sz="1700" kern="1200" dirty="0" smtClean="0">
                <a:solidFill>
                  <a:srgbClr val="000000"/>
                </a:solidFill>
                <a:effectLst/>
                <a:latin typeface="Avenir Roman" charset="0"/>
                <a:ea typeface="Avenir Roman" charset="0"/>
                <a:cs typeface="Avenir Roman" charset="0"/>
                <a:sym typeface="Avenir Roman" charset="0"/>
              </a:rPr>
              <a:t>   collected and analysed a lot of information resulting in the assessment report, but also been creating a lot of additional information like thematic maps, overview tables, graphics (cross-sections). The IMS has been designed to give easy access to this information. Maps can be uploaded to a publically accessible viewer which anyone with an internet connection can use. In addition to the public viewer there also is a pass word protected environment where registered users can view maps which are not publically accessible. This can be used to share drafts, but also for sensitive maps which still need to be shared between the countries, people involved</a:t>
            </a:r>
            <a:endParaRPr lang="en-GB" dirty="0"/>
          </a:p>
        </p:txBody>
      </p:sp>
    </p:spTree>
    <p:extLst>
      <p:ext uri="{BB962C8B-B14F-4D97-AF65-F5344CB8AC3E}">
        <p14:creationId xmlns:p14="http://schemas.microsoft.com/office/powerpoint/2010/main" val="403314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0675" rtl="0" eaLnBrk="0" fontAlgn="base" latinLnBrk="0" hangingPunct="0">
              <a:lnSpc>
                <a:spcPct val="125000"/>
              </a:lnSpc>
              <a:spcBef>
                <a:spcPct val="0"/>
              </a:spcBef>
              <a:spcAft>
                <a:spcPct val="0"/>
              </a:spcAft>
              <a:buClrTx/>
              <a:buSzTx/>
              <a:buFontTx/>
              <a:buNone/>
              <a:tabLst/>
              <a:defRPr/>
            </a:pPr>
            <a:r>
              <a:rPr lang="en-GB" sz="1700" kern="1200" dirty="0" smtClean="0">
                <a:solidFill>
                  <a:srgbClr val="000000"/>
                </a:solidFill>
                <a:effectLst/>
                <a:latin typeface="Avenir Roman" charset="0"/>
                <a:ea typeface="Avenir Roman" charset="0"/>
                <a:cs typeface="Avenir Roman" charset="0"/>
                <a:sym typeface="Avenir Roman" charset="0"/>
              </a:rPr>
              <a:t>System has been developed in the GGRETA project and is used for all three case studies in Central America – Trifinio, Central Asia – Pretashkent and for the Stampriet</a:t>
            </a:r>
          </a:p>
          <a:p>
            <a:endParaRPr lang="en-US" dirty="0"/>
          </a:p>
        </p:txBody>
      </p:sp>
      <p:sp>
        <p:nvSpPr>
          <p:cNvPr id="4" name="Slide Number Placeholder 3"/>
          <p:cNvSpPr>
            <a:spLocks noGrp="1"/>
          </p:cNvSpPr>
          <p:nvPr>
            <p:ph type="sldNum" sz="quarter" idx="10"/>
          </p:nvPr>
        </p:nvSpPr>
        <p:spPr>
          <a:xfrm>
            <a:off x="3884614" y="8685214"/>
            <a:ext cx="2971800" cy="457200"/>
          </a:xfrm>
          <a:prstGeom prst="rect">
            <a:avLst/>
          </a:prstGeom>
        </p:spPr>
        <p:txBody>
          <a:bodyPr/>
          <a:lstStyle/>
          <a:p>
            <a:fld id="{FD24D61A-CF5D-47AB-AC50-8F139B4ED28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57528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0675" rtl="0" eaLnBrk="0" fontAlgn="base" latinLnBrk="0" hangingPunct="0">
              <a:lnSpc>
                <a:spcPct val="125000"/>
              </a:lnSpc>
              <a:spcBef>
                <a:spcPct val="0"/>
              </a:spcBef>
              <a:spcAft>
                <a:spcPct val="0"/>
              </a:spcAft>
              <a:buClrTx/>
              <a:buSzTx/>
              <a:buFontTx/>
              <a:buNone/>
              <a:tabLst/>
              <a:defRPr/>
            </a:pPr>
            <a:r>
              <a:rPr lang="en-GB" sz="1700" kern="1200" dirty="0" smtClean="0">
                <a:solidFill>
                  <a:srgbClr val="000000"/>
                </a:solidFill>
                <a:effectLst/>
                <a:latin typeface="Avenir Roman" charset="0"/>
                <a:ea typeface="Avenir Roman" charset="0"/>
                <a:cs typeface="Avenir Roman" charset="0"/>
                <a:sym typeface="Avenir Roman" charset="0"/>
              </a:rPr>
              <a:t>Explain that functionality in </a:t>
            </a:r>
            <a:r>
              <a:rPr lang="en-GB" sz="1700" u="sng" kern="1200" dirty="0" smtClean="0">
                <a:solidFill>
                  <a:srgbClr val="000000"/>
                </a:solidFill>
                <a:effectLst/>
                <a:latin typeface="Avenir Roman" charset="0"/>
                <a:ea typeface="Avenir Roman" charset="0"/>
                <a:cs typeface="Avenir Roman" charset="0"/>
                <a:sym typeface="Avenir Roman" charset="0"/>
              </a:rPr>
              <a:t>public view</a:t>
            </a:r>
            <a:r>
              <a:rPr lang="en-GB" sz="1700" kern="1200" dirty="0" smtClean="0">
                <a:solidFill>
                  <a:srgbClr val="000000"/>
                </a:solidFill>
                <a:effectLst/>
                <a:latin typeface="Avenir Roman" charset="0"/>
                <a:ea typeface="Avenir Roman" charset="0"/>
                <a:cs typeface="Avenir Roman" charset="0"/>
                <a:sym typeface="Avenir Roman" charset="0"/>
              </a:rPr>
              <a:t> and </a:t>
            </a:r>
            <a:r>
              <a:rPr lang="en-GB" sz="1700" u="sng" kern="1200" dirty="0" smtClean="0">
                <a:solidFill>
                  <a:srgbClr val="000000"/>
                </a:solidFill>
                <a:effectLst/>
                <a:latin typeface="Avenir Roman" charset="0"/>
                <a:ea typeface="Avenir Roman" charset="0"/>
                <a:cs typeface="Avenir Roman" charset="0"/>
                <a:sym typeface="Avenir Roman" charset="0"/>
              </a:rPr>
              <a:t>private view</a:t>
            </a:r>
            <a:r>
              <a:rPr lang="en-GB" sz="1700" kern="1200" dirty="0" smtClean="0">
                <a:solidFill>
                  <a:srgbClr val="000000"/>
                </a:solidFill>
                <a:effectLst/>
                <a:latin typeface="Avenir Roman" charset="0"/>
                <a:ea typeface="Avenir Roman" charset="0"/>
                <a:cs typeface="Avenir Roman" charset="0"/>
                <a:sym typeface="Avenir Roman" charset="0"/>
              </a:rPr>
              <a:t> is the same. For now only maps have been uploaded to the private view.</a:t>
            </a:r>
          </a:p>
        </p:txBody>
      </p:sp>
    </p:spTree>
    <p:extLst>
      <p:ext uri="{BB962C8B-B14F-4D97-AF65-F5344CB8AC3E}">
        <p14:creationId xmlns:p14="http://schemas.microsoft.com/office/powerpoint/2010/main" val="35437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1740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17403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3050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3852" y="8685331"/>
            <a:ext cx="2972547" cy="457200"/>
          </a:xfrm>
          <a:prstGeom prst="rect">
            <a:avLst/>
          </a:prstGeom>
        </p:spPr>
        <p:txBody>
          <a:bodyPr/>
          <a:lstStyle/>
          <a:p>
            <a:fld id="{FD24D61A-CF5D-47AB-AC50-8F139B4ED28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66657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10" name="Rectangle 9"/>
          <p:cNvSpPr>
            <a:spLocks noGrp="1"/>
          </p:cNvSpPr>
          <p:nvPr>
            <p:ph type="sldNum" sz="quarter" idx="10"/>
          </p:nvPr>
        </p:nvSpPr>
        <p:spPr/>
        <p:txBody>
          <a:bodyPr/>
          <a:lstStyle>
            <a:lvl1pPr>
              <a:defRPr/>
            </a:lvl1pPr>
          </a:lstStyle>
          <a:p>
            <a:pPr>
              <a:defRPr/>
            </a:pPr>
            <a:fld id="{02494AAA-6B48-4B2B-B6FD-31FC5E429D0E}" type="slidenum">
              <a:rPr lang="en-US" altLang="en-US"/>
              <a:pPr>
                <a:defRPr/>
              </a:pPr>
              <a:t>‹#›</a:t>
            </a:fld>
            <a:endParaRPr lang="en-US" altLang="en-US" sz="13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a:spLocks noGrp="1"/>
          </p:cNvSpPr>
          <p:nvPr>
            <p:ph type="sldNum" sz="quarter" idx="10"/>
          </p:nvPr>
        </p:nvSpPr>
        <p:spPr/>
        <p:txBody>
          <a:bodyPr/>
          <a:lstStyle>
            <a:lvl1pPr>
              <a:defRPr/>
            </a:lvl1pPr>
          </a:lstStyle>
          <a:p>
            <a:pPr>
              <a:defRPr/>
            </a:pPr>
            <a:fld id="{41D2A16B-A4E7-417B-9191-92E102EF1B14}" type="slidenum">
              <a:rPr lang="en-US" altLang="en-US"/>
              <a:pPr>
                <a:defRPr/>
              </a:pPr>
              <a:t>‹#›</a:t>
            </a:fld>
            <a:endParaRPr lang="en-US" altLang="en-US" sz="13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sldNum" sz="quarter" idx="10"/>
          </p:nvPr>
        </p:nvSpPr>
        <p:spPr>
          <a:ln/>
        </p:spPr>
        <p:txBody>
          <a:bodyPr/>
          <a:lstStyle>
            <a:lvl1pPr>
              <a:defRPr/>
            </a:lvl1pPr>
          </a:lstStyle>
          <a:p>
            <a:pPr>
              <a:defRPr/>
            </a:pPr>
            <a:fld id="{B095A0B5-9BA7-46D3-8DA7-0A8D506E0030}" type="slidenum">
              <a:rPr lang="en-US" altLang="en-US"/>
              <a:pPr>
                <a:defRPr/>
              </a:pPr>
              <a:t>‹#›</a:t>
            </a:fld>
            <a:endParaRPr lang="en-US" altLang="en-US" sz="13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pic>
        <p:nvPicPr>
          <p:cNvPr id="4"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5"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6"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7"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8"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endParaRPr lang="en-US" altLang="en-US" dirty="0"/>
          </a:p>
        </p:txBody>
      </p:sp>
      <p:sp>
        <p:nvSpPr>
          <p:cNvPr id="9"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fld id="{08BB1661-0A20-410C-9B95-3B28D728C9B5}" type="slidenum">
              <a:rPr lang="en-US" altLang="en-US" sz="1400" b="1">
                <a:solidFill>
                  <a:srgbClr val="0070C0"/>
                </a:solidFill>
              </a:rPr>
              <a:pPr/>
              <a:t>‹#›</a:t>
            </a:fld>
            <a:endParaRPr lang="en-US" altLang="en-US" sz="1400" b="1">
              <a:solidFill>
                <a:srgbClr val="0070C0"/>
              </a:solidFill>
            </a:endParaRPr>
          </a:p>
        </p:txBody>
      </p:sp>
    </p:spTree>
    <p:extLst>
      <p:ext uri="{BB962C8B-B14F-4D97-AF65-F5344CB8AC3E}">
        <p14:creationId xmlns:p14="http://schemas.microsoft.com/office/powerpoint/2010/main" val="394824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4"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pic>
        <p:nvPicPr>
          <p:cNvPr id="5"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defTabSz="914400" fontAlgn="auto" hangingPunct="1">
              <a:spcBef>
                <a:spcPts val="0"/>
              </a:spcBef>
              <a:spcAft>
                <a:spcPts val="0"/>
              </a:spcAft>
            </a:pPr>
            <a:endParaRPr lang="en-US" altLang="en-US" sz="1800" dirty="0">
              <a:solidFill>
                <a:prstClr val="black"/>
              </a:solidFill>
              <a:latin typeface="Calibri"/>
              <a:ea typeface="+mn-ea"/>
              <a:cs typeface="+mn-cs"/>
            </a:endParaRPr>
          </a:p>
        </p:txBody>
      </p:sp>
      <p:sp>
        <p:nvSpPr>
          <p:cNvPr id="7"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pPr algn="l" defTabSz="914400" fontAlgn="auto" hangingPunct="1">
              <a:spcBef>
                <a:spcPts val="0"/>
              </a:spcBef>
              <a:spcAft>
                <a:spcPts val="0"/>
              </a:spcAft>
            </a:pPr>
            <a:fld id="{08BB1661-0A20-410C-9B95-3B28D728C9B5}" type="slidenum">
              <a:rPr lang="en-US" altLang="en-US" sz="1400" b="1">
                <a:solidFill>
                  <a:srgbClr val="0070C0"/>
                </a:solidFill>
                <a:latin typeface="Calibri"/>
                <a:ea typeface="+mn-ea"/>
                <a:cs typeface="+mn-cs"/>
              </a:rPr>
              <a:pPr algn="l" defTabSz="914400" fontAlgn="auto" hangingPunct="1">
                <a:spcBef>
                  <a:spcPts val="0"/>
                </a:spcBef>
                <a:spcAft>
                  <a:spcPts val="0"/>
                </a:spcAft>
              </a:pPr>
              <a:t>‹#›</a:t>
            </a:fld>
            <a:endParaRPr lang="en-US" altLang="en-US" sz="1400" b="1">
              <a:solidFill>
                <a:srgbClr val="0070C0"/>
              </a:solidFill>
              <a:latin typeface="Calibri"/>
              <a:ea typeface="+mn-ea"/>
              <a:cs typeface="+mn-cs"/>
            </a:endParaRPr>
          </a:p>
        </p:txBody>
      </p:sp>
    </p:spTree>
    <p:extLst>
      <p:ext uri="{BB962C8B-B14F-4D97-AF65-F5344CB8AC3E}">
        <p14:creationId xmlns:p14="http://schemas.microsoft.com/office/powerpoint/2010/main" val="3949861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pic>
        <p:nvPicPr>
          <p:cNvPr id="4" name="Picture 8" descr="sottopancia.jpg"/>
          <p:cNvPicPr>
            <a:picLocks noChangeAspect="1"/>
          </p:cNvPicPr>
          <p:nvPr userDrawn="1"/>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5"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6"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pic>
        <p:nvPicPr>
          <p:cNvPr id="7" name="Picture 1"/>
          <p:cNvPicPr>
            <a:picLocks noChangeAspect="1"/>
          </p:cNvPicPr>
          <p:nvPr userDrawn="1"/>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8"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defTabSz="914400" fontAlgn="auto" hangingPunct="1">
              <a:spcBef>
                <a:spcPts val="0"/>
              </a:spcBef>
              <a:spcAft>
                <a:spcPts val="0"/>
              </a:spcAft>
            </a:pPr>
            <a:endParaRPr lang="en-US" altLang="en-US" sz="1800" dirty="0">
              <a:solidFill>
                <a:prstClr val="black"/>
              </a:solidFill>
              <a:latin typeface="Calibri"/>
              <a:ea typeface="+mn-ea"/>
              <a:cs typeface="+mn-cs"/>
            </a:endParaRPr>
          </a:p>
        </p:txBody>
      </p:sp>
      <p:sp>
        <p:nvSpPr>
          <p:cNvPr id="9"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pPr algn="l" defTabSz="914400" fontAlgn="auto" hangingPunct="1">
              <a:spcBef>
                <a:spcPts val="0"/>
              </a:spcBef>
              <a:spcAft>
                <a:spcPts val="0"/>
              </a:spcAft>
            </a:pPr>
            <a:fld id="{08BB1661-0A20-410C-9B95-3B28D728C9B5}" type="slidenum">
              <a:rPr lang="en-US" altLang="en-US" sz="1400" b="1">
                <a:solidFill>
                  <a:srgbClr val="0070C0"/>
                </a:solidFill>
                <a:latin typeface="Calibri"/>
                <a:ea typeface="+mn-ea"/>
                <a:cs typeface="+mn-cs"/>
              </a:rPr>
              <a:pPr algn="l" defTabSz="914400" fontAlgn="auto" hangingPunct="1">
                <a:spcBef>
                  <a:spcPts val="0"/>
                </a:spcBef>
                <a:spcAft>
                  <a:spcPts val="0"/>
                </a:spcAft>
              </a:pPr>
              <a:t>‹#›</a:t>
            </a:fld>
            <a:endParaRPr lang="en-US" altLang="en-US" sz="1400" b="1">
              <a:solidFill>
                <a:srgbClr val="0070C0"/>
              </a:solidFill>
              <a:latin typeface="Calibri"/>
              <a:ea typeface="+mn-ea"/>
              <a:cs typeface="+mn-cs"/>
            </a:endParaRPr>
          </a:p>
        </p:txBody>
      </p:sp>
    </p:spTree>
    <p:extLst>
      <p:ext uri="{BB962C8B-B14F-4D97-AF65-F5344CB8AC3E}">
        <p14:creationId xmlns:p14="http://schemas.microsoft.com/office/powerpoint/2010/main" val="685134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254582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31522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126493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197153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367484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96850"/>
            <a:ext cx="998538" cy="338138"/>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a:spLocks noGrp="1"/>
          </p:cNvSpPr>
          <p:nvPr>
            <p:ph type="sldNum" sz="quarter" idx="10"/>
          </p:nvPr>
        </p:nvSpPr>
        <p:spPr/>
        <p:txBody>
          <a:bodyPr/>
          <a:lstStyle>
            <a:lvl1pPr>
              <a:defRPr/>
            </a:lvl1pPr>
          </a:lstStyle>
          <a:p>
            <a:pPr>
              <a:defRPr/>
            </a:pPr>
            <a:fld id="{DF9DE51C-C4DE-4FE3-B562-DF6BF34734C6}" type="slidenum">
              <a:rPr lang="en-US" altLang="en-US"/>
              <a:pPr>
                <a:defRPr/>
              </a:pPr>
              <a:t>‹#›</a:t>
            </a:fld>
            <a:endParaRPr lang="en-US" altLang="en-US" sz="130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192623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693283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161972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l" defTabSz="914400" fontAlgn="auto" hangingPunct="1">
              <a:spcBef>
                <a:spcPts val="0"/>
              </a:spcBef>
              <a:spcAft>
                <a:spcPts val="0"/>
              </a:spcAft>
            </a:pPr>
            <a:fld id="{71677F49-83C2-4E09-BC33-3F7DC6FC53A2}" type="datetimeFigureOut">
              <a:rPr lang="nl-NL" sz="1800" smtClean="0">
                <a:solidFill>
                  <a:prstClr val="black"/>
                </a:solidFill>
                <a:latin typeface="Calibri"/>
                <a:ea typeface="+mn-ea"/>
                <a:cs typeface="+mn-cs"/>
              </a:rPr>
              <a:pPr algn="l" defTabSz="914400" fontAlgn="auto" hangingPunct="1">
                <a:spcBef>
                  <a:spcPts val="0"/>
                </a:spcBef>
                <a:spcAft>
                  <a:spcPts val="0"/>
                </a:spcAft>
              </a:pPr>
              <a:t>25-11-2015</a:t>
            </a:fld>
            <a:endParaRPr lang="nl-NL" sz="18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l" defTabSz="914400" fontAlgn="auto" hangingPunct="1">
              <a:spcBef>
                <a:spcPts val="0"/>
              </a:spcBef>
              <a:spcAft>
                <a:spcPts val="0"/>
              </a:spcAft>
            </a:pPr>
            <a:endParaRPr lang="nl-NL" sz="18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914400" fontAlgn="auto" hangingPunct="1">
              <a:spcBef>
                <a:spcPts val="0"/>
              </a:spcBef>
              <a:spcAft>
                <a:spcPts val="0"/>
              </a:spcAft>
            </a:pPr>
            <a:fld id="{E3C43483-8689-4C2F-920C-19194D50F8BE}" type="slidenum">
              <a:rPr lang="nl-NL" sz="1800" smtClean="0">
                <a:solidFill>
                  <a:prstClr val="black"/>
                </a:solidFill>
                <a:latin typeface="Calibri"/>
                <a:ea typeface="+mn-ea"/>
                <a:cs typeface="+mn-cs"/>
              </a:rPr>
              <a:pPr algn="l" defTabSz="914400" fontAlgn="auto" hangingPunct="1">
                <a:spcBef>
                  <a:spcPts val="0"/>
                </a:spcBef>
                <a:spcAft>
                  <a:spcPts val="0"/>
                </a:spcAft>
              </a:pPr>
              <a:t>‹#›</a:t>
            </a:fld>
            <a:endParaRPr lang="nl-NL" sz="1800">
              <a:solidFill>
                <a:prstClr val="black"/>
              </a:solidFill>
              <a:latin typeface="Calibri"/>
              <a:ea typeface="+mn-ea"/>
              <a:cs typeface="+mn-cs"/>
            </a:endParaRPr>
          </a:p>
        </p:txBody>
      </p:sp>
    </p:spTree>
    <p:extLst>
      <p:ext uri="{BB962C8B-B14F-4D97-AF65-F5344CB8AC3E}">
        <p14:creationId xmlns:p14="http://schemas.microsoft.com/office/powerpoint/2010/main" val="225662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2564904"/>
            <a:ext cx="6400800" cy="175260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85836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70992"/>
          </a:xfrm>
        </p:spPr>
        <p:txBody>
          <a:bodyPr>
            <a:normAutofit/>
          </a:bodyPr>
          <a:lstStyle>
            <a:lvl1pPr algn="ctr">
              <a:defRPr sz="32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56792"/>
            <a:ext cx="8229600" cy="4525963"/>
          </a:xfrm>
        </p:spPr>
        <p:txBody>
          <a:bodyPr>
            <a:normAutofit/>
          </a:bodyPr>
          <a:lstStyle>
            <a:lvl1pPr>
              <a:defRPr sz="3600">
                <a:latin typeface="+mn-lt"/>
                <a:cs typeface="Iskoola Pota" pitchFamily="34" charset="0"/>
              </a:defRPr>
            </a:lvl1pPr>
            <a:lvl2pPr>
              <a:defRPr sz="3200">
                <a:latin typeface="+mn-lt"/>
                <a:cs typeface="Iskoola Pota" pitchFamily="34" charset="0"/>
              </a:defRPr>
            </a:lvl2pPr>
            <a:lvl3pPr>
              <a:defRPr sz="2800">
                <a:latin typeface="+mn-lt"/>
                <a:cs typeface="Iskoola Pota" pitchFamily="34" charset="0"/>
              </a:defRPr>
            </a:lvl3pPr>
            <a:lvl4pPr>
              <a:defRPr sz="2400">
                <a:latin typeface="+mn-lt"/>
                <a:cs typeface="Iskoola Pota" pitchFamily="34" charset="0"/>
              </a:defRPr>
            </a:lvl4pPr>
            <a:lvl5pPr>
              <a:defRPr sz="2400">
                <a:latin typeface="+mn-lt"/>
                <a:cs typeface="Iskoola Pot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59825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99393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r>
              <a:rPr lang="en-US" dirty="0" smtClean="0">
                <a:solidFill>
                  <a:prstClr val="black">
                    <a:tint val="75000"/>
                  </a:prstClr>
                </a:solidFill>
              </a:rPr>
              <a:t>cc</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10241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4405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73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339725" y="5938838"/>
            <a:ext cx="7620000" cy="838200"/>
            <a:chOff x="482600" y="8447088"/>
            <a:chExt cx="10837863" cy="1192212"/>
          </a:xfrm>
        </p:grpSpPr>
        <p:pic>
          <p:nvPicPr>
            <p:cNvPr id="5"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6"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7"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8"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9"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10" name="Rectangle 9"/>
          <p:cNvSpPr>
            <a:spLocks noGrp="1"/>
          </p:cNvSpPr>
          <p:nvPr>
            <p:ph type="sldNum" sz="quarter" idx="10"/>
          </p:nvPr>
        </p:nvSpPr>
        <p:spPr/>
        <p:txBody>
          <a:bodyPr/>
          <a:lstStyle>
            <a:lvl1pPr>
              <a:defRPr/>
            </a:lvl1pPr>
          </a:lstStyle>
          <a:p>
            <a:pPr>
              <a:defRPr/>
            </a:pPr>
            <a:fld id="{75EA2C10-A64C-4089-8BDC-2C74DEE1141C}" type="slidenum">
              <a:rPr lang="en-US" altLang="en-US"/>
              <a:pPr>
                <a:defRPr/>
              </a:pPr>
              <a:t>‹#›</a:t>
            </a:fld>
            <a:endParaRPr lang="en-US" altLang="en-US" sz="130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911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4175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2731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0132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1501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7B7C67-B8D1-4C63-87C6-BBC1A7B94E87}" type="datetimeFigureOut">
              <a:rPr lang="en-US" smtClean="0">
                <a:solidFill>
                  <a:prstClr val="black">
                    <a:tint val="75000"/>
                  </a:prstClr>
                </a:solidFill>
              </a:rPr>
              <a:pPr/>
              <a:t>11/25/2015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0D4BC4-99CF-4568-BE5D-DA7DA3FA6D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739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3224970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512045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4174308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C1678A5-BDAC-4E68-98C7-2DA0AB5BD1BC}" type="slidenum">
              <a:rPr lang="en-US">
                <a:solidFill>
                  <a:prstClr val="black">
                    <a:tint val="75000"/>
                  </a:prstClr>
                </a:solidFill>
              </a:rPr>
              <a:pPr>
                <a:defRPr/>
              </a:pPr>
              <a:t>‹#›</a:t>
            </a:fld>
            <a:endParaRPr lang="en-US">
              <a:solidFill>
                <a:prstClr val="black">
                  <a:tint val="75000"/>
                </a:prstClr>
              </a:solidFill>
            </a:endParaRPr>
          </a:p>
        </p:txBody>
      </p:sp>
      <p:pic>
        <p:nvPicPr>
          <p:cNvPr id="7" name="Picture 6" descr="water achtergrond.png"/>
          <p:cNvPicPr>
            <a:picLocks noChangeAspect="1"/>
          </p:cNvPicPr>
          <p:nvPr userDrawn="1"/>
        </p:nvPicPr>
        <p:blipFill>
          <a:blip r:embed="rId2" cstate="email"/>
          <a:srcRect/>
          <a:stretch>
            <a:fillRect/>
          </a:stretch>
        </p:blipFill>
        <p:spPr>
          <a:xfrm>
            <a:off x="0" y="5794438"/>
            <a:ext cx="9144000" cy="1090946"/>
          </a:xfrm>
          <a:prstGeom prst="rect">
            <a:avLst/>
          </a:prstGeom>
        </p:spPr>
      </p:pic>
      <p:pic>
        <p:nvPicPr>
          <p:cNvPr id="8" name="Picture 7"/>
          <p:cNvPicPr>
            <a:picLocks noChangeAspect="1"/>
          </p:cNvPicPr>
          <p:nvPr userDrawn="1"/>
        </p:nvPicPr>
        <p:blipFill>
          <a:blip r:embed="rId3" cstate="email">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35496" y="6309320"/>
            <a:ext cx="1484255" cy="484984"/>
          </a:xfrm>
          <a:prstGeom prst="rect">
            <a:avLst/>
          </a:prstGeom>
        </p:spPr>
      </p:pic>
    </p:spTree>
    <p:extLst>
      <p:ext uri="{BB962C8B-B14F-4D97-AF65-F5344CB8AC3E}">
        <p14:creationId xmlns:p14="http://schemas.microsoft.com/office/powerpoint/2010/main" val="38726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4"/>
          <p:cNvGrpSpPr>
            <a:grpSpLocks/>
          </p:cNvGrpSpPr>
          <p:nvPr userDrawn="1"/>
        </p:nvGrpSpPr>
        <p:grpSpPr bwMode="auto">
          <a:xfrm>
            <a:off x="339725" y="5938838"/>
            <a:ext cx="7620000" cy="838200"/>
            <a:chOff x="482600" y="8447088"/>
            <a:chExt cx="10837863" cy="1192212"/>
          </a:xfrm>
        </p:grpSpPr>
        <p:pic>
          <p:nvPicPr>
            <p:cNvPr id="6"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7"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8"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9"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0" name="Picture 9"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3"/>
          <p:cNvSpPr>
            <a:spLocks noGrp="1"/>
          </p:cNvSpPr>
          <p:nvPr>
            <p:ph type="sldNum" sz="quarter" idx="10"/>
          </p:nvPr>
        </p:nvSpPr>
        <p:spPr/>
        <p:txBody>
          <a:bodyPr/>
          <a:lstStyle>
            <a:lvl1pPr>
              <a:defRPr/>
            </a:lvl1pPr>
          </a:lstStyle>
          <a:p>
            <a:pPr>
              <a:defRPr/>
            </a:pPr>
            <a:fld id="{809FC734-5B5F-4D19-B396-038565C9818C}" type="slidenum">
              <a:rPr lang="en-US" altLang="en-US"/>
              <a:pPr>
                <a:defRPr/>
              </a:pPr>
              <a:t>‹#›</a:t>
            </a:fld>
            <a:endParaRPr lang="en-US" altLang="en-US" sz="130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8" descr="sottopancia.jpg"/>
          <p:cNvPicPr>
            <a:picLocks noChangeAspect="1"/>
          </p:cNvPicPr>
          <p:nvPr userDrawn="1"/>
        </p:nvPicPr>
        <p:blipFill>
          <a:blip r:embed="rId2" cstate="email"/>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userDrawn="1"/>
        </p:nvSpPr>
        <p:spPr bwMode="auto">
          <a:xfrm>
            <a:off x="2265363" y="6465888"/>
            <a:ext cx="5688012"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defRPr/>
            </a:pPr>
            <a:endParaRPr lang="en-GB" sz="1800">
              <a:solidFill>
                <a:prstClr val="black"/>
              </a:solidFill>
              <a:latin typeface="Calibri"/>
              <a:ea typeface="+mn-ea"/>
              <a:cs typeface="+mn-cs"/>
            </a:endParaRPr>
          </a:p>
        </p:txBody>
      </p:sp>
      <p:sp>
        <p:nvSpPr>
          <p:cNvPr id="4" name="Line 10"/>
          <p:cNvSpPr>
            <a:spLocks noChangeShapeType="1"/>
          </p:cNvSpPr>
          <p:nvPr userDrawn="1"/>
        </p:nvSpPr>
        <p:spPr bwMode="auto">
          <a:xfrm>
            <a:off x="2260600" y="6777038"/>
            <a:ext cx="5699125"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defRPr/>
            </a:pPr>
            <a:endParaRPr lang="en-GB" sz="1800">
              <a:solidFill>
                <a:prstClr val="black"/>
              </a:solidFill>
              <a:latin typeface="Calibri"/>
              <a:ea typeface="+mn-ea"/>
              <a:cs typeface="+mn-cs"/>
            </a:endParaRPr>
          </a:p>
        </p:txBody>
      </p:sp>
      <p:pic>
        <p:nvPicPr>
          <p:cNvPr id="5" name="Picture 1"/>
          <p:cNvPicPr>
            <a:picLocks noChangeAspect="1"/>
          </p:cNvPicPr>
          <p:nvPr userDrawn="1"/>
        </p:nvPicPr>
        <p:blipFill>
          <a:blip r:embed="rId3" cstate="email"/>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userDrawn="1"/>
        </p:nvSpPr>
        <p:spPr bwMode="auto">
          <a:xfrm>
            <a:off x="430213" y="152400"/>
            <a:ext cx="74644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defTabSz="914400" fontAlgn="auto" hangingPunct="1">
              <a:spcBef>
                <a:spcPts val="0"/>
              </a:spcBef>
              <a:spcAft>
                <a:spcPts val="0"/>
              </a:spcAft>
              <a:defRPr/>
            </a:pPr>
            <a:endParaRPr lang="en-US" altLang="en-US" sz="1800" dirty="0">
              <a:solidFill>
                <a:prstClr val="black"/>
              </a:solidFill>
              <a:latin typeface="Calibri"/>
              <a:ea typeface="+mn-ea"/>
              <a:cs typeface="+mn-cs"/>
            </a:endParaRPr>
          </a:p>
        </p:txBody>
      </p:sp>
      <p:sp>
        <p:nvSpPr>
          <p:cNvPr id="7" name="Slide Number Placeholder 12"/>
          <p:cNvSpPr txBox="1">
            <a:spLocks/>
          </p:cNvSpPr>
          <p:nvPr userDrawn="1"/>
        </p:nvSpPr>
        <p:spPr bwMode="auto">
          <a:xfrm>
            <a:off x="8697913" y="6483350"/>
            <a:ext cx="260350" cy="268288"/>
          </a:xfrm>
          <a:prstGeom prst="rect">
            <a:avLst/>
          </a:prstGeom>
          <a:noFill/>
          <a:ln w="9525">
            <a:noFill/>
            <a:miter lim="800000"/>
            <a:headEnd/>
            <a:tailEnd/>
          </a:ln>
        </p:spPr>
        <p:txBody>
          <a:bodyPr lIns="0" tIns="0" rIns="0" bIns="0"/>
          <a:lstStyle/>
          <a:p>
            <a:pPr algn="l" defTabSz="914400" fontAlgn="auto" hangingPunct="1">
              <a:spcBef>
                <a:spcPts val="0"/>
              </a:spcBef>
              <a:spcAft>
                <a:spcPts val="0"/>
              </a:spcAft>
              <a:defRPr/>
            </a:pPr>
            <a:fld id="{C4A5F340-BABF-48A3-AF8C-D4332E051B5F}" type="slidenum">
              <a:rPr lang="en-US" altLang="en-US" sz="1400" b="1">
                <a:solidFill>
                  <a:srgbClr val="0070C0"/>
                </a:solidFill>
                <a:latin typeface="Calibri"/>
                <a:ea typeface="+mn-ea"/>
                <a:cs typeface="+mn-cs"/>
              </a:rPr>
              <a:pPr algn="l" defTabSz="914400" fontAlgn="auto" hangingPunct="1">
                <a:spcBef>
                  <a:spcPts val="0"/>
                </a:spcBef>
                <a:spcAft>
                  <a:spcPts val="0"/>
                </a:spcAft>
                <a:defRPr/>
              </a:pPr>
              <a:t>‹#›</a:t>
            </a:fld>
            <a:endParaRPr lang="en-US" altLang="en-US" sz="1400" b="1">
              <a:solidFill>
                <a:srgbClr val="0070C0"/>
              </a:solidFill>
              <a:latin typeface="Calibri"/>
              <a:ea typeface="+mn-ea"/>
              <a:cs typeface="+mn-cs"/>
            </a:endParaRPr>
          </a:p>
        </p:txBody>
      </p:sp>
    </p:spTree>
    <p:extLst>
      <p:ext uri="{BB962C8B-B14F-4D97-AF65-F5344CB8AC3E}">
        <p14:creationId xmlns:p14="http://schemas.microsoft.com/office/powerpoint/2010/main" val="22619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4"/>
          <p:cNvGrpSpPr>
            <a:grpSpLocks/>
          </p:cNvGrpSpPr>
          <p:nvPr userDrawn="1"/>
        </p:nvGrpSpPr>
        <p:grpSpPr bwMode="auto">
          <a:xfrm>
            <a:off x="339725" y="5938838"/>
            <a:ext cx="7620000" cy="838200"/>
            <a:chOff x="482600" y="8447088"/>
            <a:chExt cx="10837863" cy="1192212"/>
          </a:xfrm>
        </p:grpSpPr>
        <p:pic>
          <p:nvPicPr>
            <p:cNvPr id="8" name="Picture 5"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9"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10"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11"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2"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3"/>
          <p:cNvSpPr>
            <a:spLocks noGrp="1"/>
          </p:cNvSpPr>
          <p:nvPr>
            <p:ph type="sldNum" sz="quarter" idx="10"/>
          </p:nvPr>
        </p:nvSpPr>
        <p:spPr/>
        <p:txBody>
          <a:bodyPr/>
          <a:lstStyle>
            <a:lvl1pPr>
              <a:defRPr/>
            </a:lvl1pPr>
          </a:lstStyle>
          <a:p>
            <a:pPr>
              <a:defRPr/>
            </a:pPr>
            <a:fld id="{0A462DBD-54DF-45F6-866A-BF95D570A720}" type="slidenum">
              <a:rPr lang="en-US" altLang="en-US"/>
              <a:pPr>
                <a:defRPr/>
              </a:pPr>
              <a:t>‹#›</a:t>
            </a:fld>
            <a:endParaRPr lang="en-US" altLang="en-US" sz="13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4"/>
          <p:cNvGrpSpPr>
            <a:grpSpLocks/>
          </p:cNvGrpSpPr>
          <p:nvPr userDrawn="1"/>
        </p:nvGrpSpPr>
        <p:grpSpPr bwMode="auto">
          <a:xfrm>
            <a:off x="339725" y="5938838"/>
            <a:ext cx="7620000" cy="838200"/>
            <a:chOff x="482600" y="8447088"/>
            <a:chExt cx="10837863" cy="1192212"/>
          </a:xfrm>
        </p:grpSpPr>
        <p:pic>
          <p:nvPicPr>
            <p:cNvPr id="4"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5"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6"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7"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8"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9" name="Rectangle 3"/>
          <p:cNvSpPr>
            <a:spLocks noGrp="1"/>
          </p:cNvSpPr>
          <p:nvPr>
            <p:ph type="sldNum" sz="quarter" idx="10"/>
          </p:nvPr>
        </p:nvSpPr>
        <p:spPr/>
        <p:txBody>
          <a:bodyPr/>
          <a:lstStyle>
            <a:lvl1pPr>
              <a:defRPr/>
            </a:lvl1pPr>
          </a:lstStyle>
          <a:p>
            <a:pPr>
              <a:defRPr/>
            </a:pPr>
            <a:fld id="{B1ACC605-6923-4020-8AD3-BBC9C663413C}" type="slidenum">
              <a:rPr lang="en-US" altLang="en-US"/>
              <a:pPr>
                <a:defRPr/>
              </a:pPr>
              <a:t>‹#›</a:t>
            </a:fld>
            <a:endParaRPr lang="en-US" altLang="en-US" sz="1300"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pPr>
              <a:defRPr/>
            </a:pPr>
            <a:fld id="{A760A135-5AAC-4A09-819D-F34B6E973819}" type="slidenum">
              <a:rPr lang="en-US" altLang="en-US"/>
              <a:pPr>
                <a:defRPr/>
              </a:pPr>
              <a:t>‹#›</a:t>
            </a:fld>
            <a:endParaRPr lang="en-US" altLang="en-US" sz="1300" dirty="0"/>
          </a:p>
        </p:txBody>
      </p:sp>
      <p:grpSp>
        <p:nvGrpSpPr>
          <p:cNvPr id="3" name="Group 4"/>
          <p:cNvGrpSpPr>
            <a:grpSpLocks/>
          </p:cNvGrpSpPr>
          <p:nvPr userDrawn="1"/>
        </p:nvGrpSpPr>
        <p:grpSpPr bwMode="auto">
          <a:xfrm>
            <a:off x="339725" y="5938838"/>
            <a:ext cx="7620000" cy="838200"/>
            <a:chOff x="482600" y="8447088"/>
            <a:chExt cx="10837863" cy="1192212"/>
          </a:xfrm>
        </p:grpSpPr>
        <p:pic>
          <p:nvPicPr>
            <p:cNvPr id="4"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5"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6"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7"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8" name="Picture 10"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4"/>
          <p:cNvGrpSpPr>
            <a:grpSpLocks/>
          </p:cNvGrpSpPr>
          <p:nvPr userDrawn="1"/>
        </p:nvGrpSpPr>
        <p:grpSpPr bwMode="auto">
          <a:xfrm>
            <a:off x="339725" y="5938838"/>
            <a:ext cx="7620000" cy="838200"/>
            <a:chOff x="482600" y="8447088"/>
            <a:chExt cx="10837863" cy="1192212"/>
          </a:xfrm>
        </p:grpSpPr>
        <p:pic>
          <p:nvPicPr>
            <p:cNvPr id="6"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7"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8"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9"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0" name="Picture 9"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11" name="Rectangle 3"/>
          <p:cNvSpPr>
            <a:spLocks noGrp="1"/>
          </p:cNvSpPr>
          <p:nvPr>
            <p:ph type="sldNum" sz="quarter" idx="10"/>
          </p:nvPr>
        </p:nvSpPr>
        <p:spPr/>
        <p:txBody>
          <a:bodyPr/>
          <a:lstStyle>
            <a:lvl1pPr>
              <a:defRPr/>
            </a:lvl1pPr>
          </a:lstStyle>
          <a:p>
            <a:pPr>
              <a:defRPr/>
            </a:pPr>
            <a:fld id="{3ED4E874-182A-4F0D-BBF0-4814AC29D677}" type="slidenum">
              <a:rPr lang="en-US" altLang="en-US"/>
              <a:pPr>
                <a:defRPr/>
              </a:pPr>
              <a:t>‹#›</a:t>
            </a:fld>
            <a:endParaRPr lang="en-US" altLang="en-US" sz="1300"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4"/>
          <p:cNvGrpSpPr>
            <a:grpSpLocks/>
          </p:cNvGrpSpPr>
          <p:nvPr userDrawn="1"/>
        </p:nvGrpSpPr>
        <p:grpSpPr bwMode="auto">
          <a:xfrm>
            <a:off x="339725" y="5938838"/>
            <a:ext cx="7620000" cy="838200"/>
            <a:chOff x="482600" y="8447088"/>
            <a:chExt cx="10837863" cy="1192212"/>
          </a:xfrm>
        </p:grpSpPr>
        <p:pic>
          <p:nvPicPr>
            <p:cNvPr id="6" name="Picture 8" descr="sottopancia.jpg"/>
            <p:cNvPicPr>
              <a:picLocks noChangeAspect="1"/>
            </p:cNvPicPr>
            <p:nvPr userDrawn="1"/>
          </p:nvPicPr>
          <p:blipFill>
            <a:blip r:embed="rId2" cstate="print"/>
            <a:srcRect/>
            <a:stretch>
              <a:fillRect/>
            </a:stretch>
          </p:blipFill>
          <p:spPr bwMode="auto">
            <a:xfrm>
              <a:off x="3232150" y="9305925"/>
              <a:ext cx="8066088" cy="215900"/>
            </a:xfrm>
            <a:prstGeom prst="rect">
              <a:avLst/>
            </a:prstGeom>
            <a:noFill/>
            <a:ln w="12700">
              <a:noFill/>
              <a:miter lim="0"/>
              <a:headEnd/>
              <a:tailEnd/>
            </a:ln>
          </p:spPr>
        </p:pic>
        <p:sp>
          <p:nvSpPr>
            <p:cNvPr id="7"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8"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9" name="Picture 1"/>
            <p:cNvPicPr>
              <a:picLocks noChangeAspect="1"/>
            </p:cNvPicPr>
            <p:nvPr userDrawn="1"/>
          </p:nvPicPr>
          <p:blipFill>
            <a:blip r:embed="rId3" cstate="print"/>
            <a:srcRect/>
            <a:stretch>
              <a:fillRect/>
            </a:stretch>
          </p:blipFill>
          <p:spPr bwMode="auto">
            <a:xfrm>
              <a:off x="482600" y="8447088"/>
              <a:ext cx="2170113" cy="1192212"/>
            </a:xfrm>
            <a:prstGeom prst="rect">
              <a:avLst/>
            </a:prstGeom>
            <a:noFill/>
            <a:ln w="9525">
              <a:noFill/>
              <a:miter lim="800000"/>
              <a:headEnd/>
              <a:tailEnd/>
            </a:ln>
          </p:spPr>
        </p:pic>
      </p:grpSp>
      <p:pic>
        <p:nvPicPr>
          <p:cNvPr id="10" name="Picture 9" descr="IGRAC-logo-txt-cmyk.jpg"/>
          <p:cNvPicPr>
            <a:picLocks noChangeAspect="1"/>
          </p:cNvPicPr>
          <p:nvPr userDrawn="1"/>
        </p:nvPicPr>
        <p:blipFill>
          <a:blip r:embed="rId4" cstate="print"/>
          <a:srcRect/>
          <a:stretch>
            <a:fillRect/>
          </a:stretch>
        </p:blipFill>
        <p:spPr bwMode="auto">
          <a:xfrm>
            <a:off x="7947025" y="160338"/>
            <a:ext cx="998538" cy="339725"/>
          </a:xfrm>
          <a:prstGeom prst="rect">
            <a:avLst/>
          </a:prstGeom>
          <a:noFill/>
          <a:ln w="12700">
            <a:noFill/>
            <a:miter lim="0"/>
            <a:headEnd/>
            <a:tailEnd/>
          </a:ln>
        </p:spPr>
      </p:pic>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11" name="Rectangle 3"/>
          <p:cNvSpPr>
            <a:spLocks noGrp="1"/>
          </p:cNvSpPr>
          <p:nvPr>
            <p:ph type="sldNum" sz="quarter" idx="10"/>
          </p:nvPr>
        </p:nvSpPr>
        <p:spPr/>
        <p:txBody>
          <a:bodyPr/>
          <a:lstStyle>
            <a:lvl1pPr>
              <a:defRPr/>
            </a:lvl1pPr>
          </a:lstStyle>
          <a:p>
            <a:pPr>
              <a:defRPr/>
            </a:pPr>
            <a:fld id="{4A6A3EC3-BD6A-441A-8E12-03D22D505FF3}" type="slidenum">
              <a:rPr lang="en-US" altLang="en-US"/>
              <a:pPr>
                <a:defRPr/>
              </a:pPr>
              <a:t>‹#›</a:t>
            </a:fld>
            <a:endParaRPr lang="en-US" altLang="en-US" sz="1300"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image" Target="../media/image4.jpe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jpe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893763" y="1152525"/>
            <a:ext cx="7358062" cy="2320925"/>
          </a:xfrm>
          <a:prstGeom prst="rect">
            <a:avLst/>
          </a:prstGeom>
          <a:noFill/>
          <a:ln w="12700">
            <a:noFill/>
            <a:miter lim="0"/>
            <a:headEnd/>
            <a:tailEnd/>
          </a:ln>
        </p:spPr>
        <p:txBody>
          <a:bodyPr vert="horz" wrap="square" lIns="0" tIns="0" rIns="0" bIns="0" numCol="1" anchor="b" anchorCtr="0" compatLnSpc="1">
            <a:prstTxWarp prst="textNoShape">
              <a:avLst/>
            </a:prstTxWarp>
          </a:bodyPr>
          <a:lstStyle/>
          <a:p>
            <a:pPr lvl="0"/>
            <a:r>
              <a:rPr lang="en-US" altLang="en-US" smtClean="0">
                <a:sym typeface="Helvetica Light" charset="0"/>
              </a:rPr>
              <a:t>Click to edit Master title style</a:t>
            </a:r>
          </a:p>
        </p:txBody>
      </p:sp>
      <p:sp>
        <p:nvSpPr>
          <p:cNvPr id="1027" name="Rectangle 2"/>
          <p:cNvSpPr>
            <a:spLocks noGrp="1"/>
          </p:cNvSpPr>
          <p:nvPr>
            <p:ph type="body" idx="1"/>
          </p:nvPr>
        </p:nvSpPr>
        <p:spPr bwMode="auto">
          <a:xfrm>
            <a:off x="893763" y="3535363"/>
            <a:ext cx="7358062" cy="795337"/>
          </a:xfrm>
          <a:prstGeom prst="rect">
            <a:avLst/>
          </a:prstGeom>
          <a:noFill/>
          <a:ln w="12700">
            <a:noFill/>
            <a:miter lim="0"/>
            <a:headEnd/>
            <a:tailEnd/>
          </a:ln>
        </p:spPr>
        <p:txBody>
          <a:bodyPr vert="horz" wrap="square" lIns="0" tIns="0" rIns="0" bIns="0" numCol="1" anchor="t" anchorCtr="0" compatLnSpc="1">
            <a:prstTxWarp prst="textNoShape">
              <a:avLst/>
            </a:prstTxWarp>
          </a:bodyPr>
          <a:lstStyle/>
          <a:p>
            <a:pPr lvl="0"/>
            <a:r>
              <a:rPr lang="en-US" altLang="en-US" smtClean="0">
                <a:sym typeface="Helvetica Light" charset="0"/>
              </a:rPr>
              <a:t>Click to edit Master text styles</a:t>
            </a:r>
          </a:p>
          <a:p>
            <a:pPr lvl="1"/>
            <a:r>
              <a:rPr lang="en-US" altLang="en-US" smtClean="0">
                <a:sym typeface="Helvetica Light" charset="0"/>
              </a:rPr>
              <a:t>Second level</a:t>
            </a:r>
          </a:p>
          <a:p>
            <a:pPr lvl="2"/>
            <a:r>
              <a:rPr lang="en-US" altLang="en-US" smtClean="0">
                <a:sym typeface="Helvetica Light" charset="0"/>
              </a:rPr>
              <a:t>Third level</a:t>
            </a:r>
          </a:p>
          <a:p>
            <a:pPr lvl="3"/>
            <a:r>
              <a:rPr lang="en-US" altLang="en-US" smtClean="0">
                <a:sym typeface="Helvetica Light" charset="0"/>
              </a:rPr>
              <a:t>Fourth level</a:t>
            </a:r>
          </a:p>
          <a:p>
            <a:pPr lvl="4"/>
            <a:r>
              <a:rPr lang="en-US" altLang="en-US" smtClean="0">
                <a:sym typeface="Helvetica Light" charset="0"/>
              </a:rPr>
              <a:t>Fifth level</a:t>
            </a:r>
          </a:p>
        </p:txBody>
      </p:sp>
      <p:sp>
        <p:nvSpPr>
          <p:cNvPr id="2" name="Rectangle 3"/>
          <p:cNvSpPr>
            <a:spLocks noGrp="1"/>
          </p:cNvSpPr>
          <p:nvPr>
            <p:ph type="sldNum" sz="quarter" idx="2"/>
          </p:nvPr>
        </p:nvSpPr>
        <p:spPr bwMode="auto">
          <a:xfrm>
            <a:off x="4437063" y="6505575"/>
            <a:ext cx="260350" cy="268288"/>
          </a:xfrm>
          <a:prstGeom prst="rect">
            <a:avLst/>
          </a:prstGeom>
          <a:noFill/>
          <a:ln>
            <a:noFill/>
          </a:ln>
          <a:effectLst/>
          <a:extLst/>
        </p:spPr>
        <p:txBody>
          <a:bodyPr vert="horz" wrap="square" lIns="0" tIns="0" rIns="0" bIns="0" numCol="1" anchor="t" anchorCtr="0" compatLnSpc="1">
            <a:prstTxWarp prst="textNoShape">
              <a:avLst/>
            </a:prstTxWarp>
          </a:bodyPr>
          <a:lstStyle>
            <a:lvl1pPr defTabSz="410751">
              <a:defRPr/>
            </a:lvl1pPr>
          </a:lstStyle>
          <a:p>
            <a:pPr>
              <a:defRPr/>
            </a:pPr>
            <a:fld id="{5A5929C2-2CB7-42F1-9ADB-3E2BB03E15C4}" type="slidenum">
              <a:rPr lang="en-US" altLang="en-US"/>
              <a:pPr>
                <a:defRPr/>
              </a:pPr>
              <a:t>‹#›</a:t>
            </a:fld>
            <a:endParaRPr lang="en-US" altLang="en-US" sz="1300" dirty="0"/>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57" r:id="rId7"/>
    <p:sldLayoutId id="2147483865" r:id="rId8"/>
    <p:sldLayoutId id="2147483866" r:id="rId9"/>
    <p:sldLayoutId id="2147483867" r:id="rId10"/>
    <p:sldLayoutId id="2147483858" r:id="rId11"/>
    <p:sldLayoutId id="2147483872" r:id="rId12"/>
  </p:sldLayoutIdLst>
  <p:timing>
    <p:tnLst>
      <p:par>
        <p:cTn id="1" dur="indefinite" restart="never" nodeType="tmRoot"/>
      </p:par>
    </p:tnLst>
  </p:timing>
  <p:txStyles>
    <p:title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p:titleStyle>
    <p:bodyStyle>
      <a:lvl1pPr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1pPr>
      <a:lvl2pPr marL="160338"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2pPr>
      <a:lvl3pPr marL="320675"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3pPr>
      <a:lvl4pPr marL="481013"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4pPr>
      <a:lvl5pPr marL="641350" algn="l" defTabSz="409575" rtl="0" eaLnBrk="0" fontAlgn="base" hangingPunct="0">
        <a:spcBef>
          <a:spcPts val="2950"/>
        </a:spcBef>
        <a:spcAft>
          <a:spcPct val="0"/>
        </a:spcAft>
        <a:defRPr sz="2500">
          <a:solidFill>
            <a:srgbClr val="000000"/>
          </a:solidFill>
          <a:latin typeface="+mn-lt"/>
          <a:ea typeface="+mn-ea"/>
          <a:cs typeface="+mn-cs"/>
          <a:sym typeface="Helvetica Light" charset="0"/>
        </a:defRPr>
      </a:lvl5pPr>
      <a:lvl6pPr marL="964372" algn="l" defTabSz="410751" rtl="0" fontAlgn="base" hangingPunct="0">
        <a:spcBef>
          <a:spcPts val="2953"/>
        </a:spcBef>
        <a:spcAft>
          <a:spcPct val="0"/>
        </a:spcAft>
        <a:defRPr sz="2500">
          <a:solidFill>
            <a:srgbClr val="000000"/>
          </a:solidFill>
          <a:latin typeface="+mn-lt"/>
          <a:ea typeface="+mn-ea"/>
          <a:cs typeface="+mn-cs"/>
          <a:sym typeface="Helvetica Light" charset="0"/>
        </a:defRPr>
      </a:lvl6pPr>
      <a:lvl7pPr marL="1285829" algn="l" defTabSz="410751" rtl="0" fontAlgn="base" hangingPunct="0">
        <a:spcBef>
          <a:spcPts val="2953"/>
        </a:spcBef>
        <a:spcAft>
          <a:spcPct val="0"/>
        </a:spcAft>
        <a:defRPr sz="2500">
          <a:solidFill>
            <a:srgbClr val="000000"/>
          </a:solidFill>
          <a:latin typeface="+mn-lt"/>
          <a:ea typeface="+mn-ea"/>
          <a:cs typeface="+mn-cs"/>
          <a:sym typeface="Helvetica Light" charset="0"/>
        </a:defRPr>
      </a:lvl7pPr>
      <a:lvl8pPr marL="1607287" algn="l" defTabSz="410751" rtl="0" fontAlgn="base" hangingPunct="0">
        <a:spcBef>
          <a:spcPts val="2953"/>
        </a:spcBef>
        <a:spcAft>
          <a:spcPct val="0"/>
        </a:spcAft>
        <a:defRPr sz="2500">
          <a:solidFill>
            <a:srgbClr val="000000"/>
          </a:solidFill>
          <a:latin typeface="+mn-lt"/>
          <a:ea typeface="+mn-ea"/>
          <a:cs typeface="+mn-cs"/>
          <a:sym typeface="Helvetica Light" charset="0"/>
        </a:defRPr>
      </a:lvl8pPr>
      <a:lvl9pPr marL="1928744" algn="l" defTabSz="410751" rtl="0" fontAlgn="base" hangingPunct="0">
        <a:spcBef>
          <a:spcPts val="2953"/>
        </a:spcBef>
        <a:spcAft>
          <a:spcPct val="0"/>
        </a:spcAft>
        <a:defRPr sz="2500">
          <a:solidFill>
            <a:srgbClr val="000000"/>
          </a:solidFill>
          <a:latin typeface="+mn-lt"/>
          <a:ea typeface="+mn-ea"/>
          <a:cs typeface="+mn-cs"/>
          <a:sym typeface="Helvetica Light"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0"/>
            <a:ext cx="8280920" cy="1143000"/>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Tree>
    <p:extLst>
      <p:ext uri="{BB962C8B-B14F-4D97-AF65-F5344CB8AC3E}">
        <p14:creationId xmlns:p14="http://schemas.microsoft.com/office/powerpoint/2010/main" val="295867820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hangingPunct="1">
              <a:spcBef>
                <a:spcPts val="0"/>
              </a:spcBef>
              <a:spcAft>
                <a:spcPts val="0"/>
              </a:spcAft>
            </a:pPr>
            <a:fld id="{2C7B7C67-B8D1-4C63-87C6-BBC1A7B94E87}" type="datetimeFigureOut">
              <a:rPr lang="en-US" smtClean="0">
                <a:solidFill>
                  <a:prstClr val="black">
                    <a:tint val="75000"/>
                  </a:prstClr>
                </a:solidFill>
                <a:latin typeface="Calibri"/>
                <a:ea typeface="+mn-ea"/>
                <a:cs typeface="+mn-cs"/>
              </a:rPr>
              <a:pPr defTabSz="914400" fontAlgn="auto" hangingPunct="1">
                <a:spcBef>
                  <a:spcPts val="0"/>
                </a:spcBef>
                <a:spcAft>
                  <a:spcPts val="0"/>
                </a:spcAft>
              </a:pPr>
              <a:t>11/25/2015</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hangingPunct="1">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hangingPunct="1">
              <a:spcBef>
                <a:spcPts val="0"/>
              </a:spcBef>
              <a:spcAft>
                <a:spcPts val="0"/>
              </a:spcAft>
            </a:pPr>
            <a:fld id="{4F0D4BC4-99CF-4568-BE5D-DA7DA3FA6D60}" type="slidenum">
              <a:rPr lang="en-US" smtClean="0">
                <a:solidFill>
                  <a:prstClr val="black">
                    <a:tint val="75000"/>
                  </a:prstClr>
                </a:solidFill>
                <a:latin typeface="Calibri"/>
                <a:ea typeface="+mn-ea"/>
                <a:cs typeface="+mn-cs"/>
              </a:rPr>
              <a:pPr defTabSz="914400" fontAlgn="auto" hangingPunct="1">
                <a:spcBef>
                  <a:spcPts val="0"/>
                </a:spcBef>
                <a:spcAft>
                  <a:spcPts val="0"/>
                </a:spcAft>
              </a:pPr>
              <a:t>‹#›</a:t>
            </a:fld>
            <a:endParaRPr lang="en-US" dirty="0">
              <a:solidFill>
                <a:prstClr val="black">
                  <a:tint val="75000"/>
                </a:prstClr>
              </a:solidFill>
              <a:latin typeface="Calibri"/>
              <a:ea typeface="+mn-ea"/>
              <a:cs typeface="+mn-cs"/>
            </a:endParaRPr>
          </a:p>
        </p:txBody>
      </p:sp>
      <p:grpSp>
        <p:nvGrpSpPr>
          <p:cNvPr id="7" name="Group 4"/>
          <p:cNvGrpSpPr>
            <a:grpSpLocks/>
          </p:cNvGrpSpPr>
          <p:nvPr userDrawn="1"/>
        </p:nvGrpSpPr>
        <p:grpSpPr bwMode="auto">
          <a:xfrm>
            <a:off x="339725" y="5938838"/>
            <a:ext cx="7620000" cy="838200"/>
            <a:chOff x="482600" y="8447088"/>
            <a:chExt cx="10837863" cy="1192212"/>
          </a:xfrm>
        </p:grpSpPr>
        <p:pic>
          <p:nvPicPr>
            <p:cNvPr id="8" name="Picture 8" descr="sottopancia.jpg"/>
            <p:cNvPicPr>
              <a:picLocks noChangeAspect="1"/>
            </p:cNvPicPr>
            <p:nvPr userDrawn="1"/>
          </p:nvPicPr>
          <p:blipFill>
            <a:blip r:embed="rId19" cstate="print"/>
            <a:srcRect/>
            <a:stretch>
              <a:fillRect/>
            </a:stretch>
          </p:blipFill>
          <p:spPr bwMode="auto">
            <a:xfrm>
              <a:off x="3232150" y="9305925"/>
              <a:ext cx="8066088" cy="215900"/>
            </a:xfrm>
            <a:prstGeom prst="rect">
              <a:avLst/>
            </a:prstGeom>
            <a:noFill/>
            <a:ln w="12700">
              <a:noFill/>
              <a:miter lim="0"/>
              <a:headEnd/>
              <a:tailEnd/>
            </a:ln>
          </p:spPr>
        </p:pic>
        <p:sp>
          <p:nvSpPr>
            <p:cNvPr id="9"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10"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11" name="Picture 1"/>
            <p:cNvPicPr>
              <a:picLocks noChangeAspect="1"/>
            </p:cNvPicPr>
            <p:nvPr userDrawn="1"/>
          </p:nvPicPr>
          <p:blipFill>
            <a:blip r:embed="rId20" cstate="print"/>
            <a:srcRect/>
            <a:stretch>
              <a:fillRect/>
            </a:stretch>
          </p:blipFill>
          <p:spPr bwMode="auto">
            <a:xfrm>
              <a:off x="482600" y="8447088"/>
              <a:ext cx="2170113" cy="1192212"/>
            </a:xfrm>
            <a:prstGeom prst="rect">
              <a:avLst/>
            </a:prstGeom>
            <a:noFill/>
            <a:ln w="9525">
              <a:noFill/>
              <a:miter lim="800000"/>
              <a:headEnd/>
              <a:tailEnd/>
            </a:ln>
          </p:spPr>
        </p:pic>
      </p:grpSp>
      <p:pic>
        <p:nvPicPr>
          <p:cNvPr id="12" name="Picture 10" descr="IGRAC-logo-txt-cmyk.jpg"/>
          <p:cNvPicPr>
            <a:picLocks noChangeAspect="1"/>
          </p:cNvPicPr>
          <p:nvPr userDrawn="1"/>
        </p:nvPicPr>
        <p:blipFill>
          <a:blip r:embed="rId21" cstate="print"/>
          <a:srcRect/>
          <a:stretch>
            <a:fillRect/>
          </a:stretch>
        </p:blipFill>
        <p:spPr bwMode="auto">
          <a:xfrm>
            <a:off x="7947025" y="160338"/>
            <a:ext cx="998538" cy="339725"/>
          </a:xfrm>
          <a:prstGeom prst="rect">
            <a:avLst/>
          </a:prstGeom>
          <a:noFill/>
          <a:ln w="12700">
            <a:noFill/>
            <a:miter lim="0"/>
            <a:headEnd/>
            <a:tailEnd/>
          </a:ln>
        </p:spPr>
      </p:pic>
    </p:spTree>
    <p:extLst>
      <p:ext uri="{BB962C8B-B14F-4D97-AF65-F5344CB8AC3E}">
        <p14:creationId xmlns:p14="http://schemas.microsoft.com/office/powerpoint/2010/main" val="62354958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Iskoola Pota" pitchFamily="34" charset="0"/>
          <a:ea typeface="+mn-ea"/>
          <a:cs typeface="Iskoola Pot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Iskoola Pota" pitchFamily="34" charset="0"/>
          <a:ea typeface="+mn-ea"/>
          <a:cs typeface="Iskoola Pota"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Iskoola Pota" pitchFamily="34" charset="0"/>
          <a:ea typeface="+mn-ea"/>
          <a:cs typeface="Iskoola Pota"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Iskoola Pota" pitchFamily="34" charset="0"/>
          <a:ea typeface="+mn-ea"/>
          <a:cs typeface="Iskoola Pota"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Iskoola Pota" pitchFamily="34" charset="0"/>
          <a:ea typeface="+mn-ea"/>
          <a:cs typeface="Iskoola Pot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hyperlink" Target="http://www.groundwatergovernance.org/" TargetMode="Externa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jpeg"/><Relationship Id="rId7"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ggis.un-igrac.org/"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p:cNvSpPr>
          <p:nvPr/>
        </p:nvSpPr>
        <p:spPr bwMode="auto">
          <a:xfrm>
            <a:off x="6372225" y="5834738"/>
            <a:ext cx="2314575" cy="7184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35717" tIns="35717" rIns="35717" bIns="35717" anchor="ctr">
            <a:spAutoFit/>
          </a:bodyPr>
          <a:lstStyle/>
          <a:p>
            <a:pPr algn="r"/>
            <a:r>
              <a:rPr lang="en-GB" altLang="en-US" sz="1400" b="1" dirty="0">
                <a:solidFill>
                  <a:srgbClr val="3B7A6A"/>
                </a:solidFill>
                <a:latin typeface="Trebuchet MS" pitchFamily="34" charset="0"/>
                <a:ea typeface="Trebuchet MS" pitchFamily="34" charset="0"/>
                <a:cs typeface="Trebuchet MS" pitchFamily="34" charset="0"/>
                <a:sym typeface="Trebuchet MS" pitchFamily="34" charset="0"/>
              </a:rPr>
              <a:t>Geert</a:t>
            </a:r>
            <a:r>
              <a:rPr lang="en-US" altLang="en-US" sz="1400" b="1" dirty="0">
                <a:solidFill>
                  <a:srgbClr val="3B7A6A"/>
                </a:solidFill>
                <a:latin typeface="Trebuchet MS" pitchFamily="34" charset="0"/>
                <a:ea typeface="Trebuchet MS" pitchFamily="34" charset="0"/>
                <a:cs typeface="Trebuchet MS" pitchFamily="34" charset="0"/>
                <a:sym typeface="Trebuchet MS" pitchFamily="34" charset="0"/>
              </a:rPr>
              <a:t>-Jan </a:t>
            </a:r>
            <a:r>
              <a:rPr lang="en-US" altLang="en-US" sz="1400" b="1" dirty="0" err="1">
                <a:solidFill>
                  <a:srgbClr val="3B7A6A"/>
                </a:solidFill>
                <a:latin typeface="Trebuchet MS" pitchFamily="34" charset="0"/>
                <a:ea typeface="Trebuchet MS" pitchFamily="34" charset="0"/>
                <a:cs typeface="Trebuchet MS" pitchFamily="34" charset="0"/>
                <a:sym typeface="Trebuchet MS" pitchFamily="34" charset="0"/>
              </a:rPr>
              <a:t>Nijsten</a:t>
            </a:r>
            <a:r>
              <a:rPr lang="en-US" altLang="en-US" sz="1400" b="1" dirty="0">
                <a:solidFill>
                  <a:srgbClr val="3B7A6A"/>
                </a:solidFill>
                <a:latin typeface="Trebuchet MS" pitchFamily="34" charset="0"/>
                <a:ea typeface="Trebuchet MS" pitchFamily="34" charset="0"/>
                <a:cs typeface="Trebuchet MS" pitchFamily="34" charset="0"/>
                <a:sym typeface="Trebuchet MS" pitchFamily="34" charset="0"/>
              </a:rPr>
              <a:t> </a:t>
            </a:r>
            <a:r>
              <a:rPr lang="en-US" altLang="en-US" sz="1400" b="1" dirty="0" smtClean="0">
                <a:solidFill>
                  <a:srgbClr val="3B7A6A"/>
                </a:solidFill>
                <a:latin typeface="Trebuchet MS" pitchFamily="34" charset="0"/>
                <a:ea typeface="Trebuchet MS" pitchFamily="34" charset="0"/>
                <a:cs typeface="Trebuchet MS" pitchFamily="34" charset="0"/>
                <a:sym typeface="Trebuchet MS" pitchFamily="34" charset="0"/>
              </a:rPr>
              <a:t>– IGRAC</a:t>
            </a:r>
          </a:p>
          <a:p>
            <a:pPr algn="r"/>
            <a:r>
              <a:rPr lang="en-US" altLang="en-US" sz="1400" dirty="0" smtClean="0">
                <a:solidFill>
                  <a:srgbClr val="426C86"/>
                </a:solidFill>
                <a:latin typeface="Trebuchet MS" pitchFamily="34" charset="0"/>
                <a:ea typeface="Trebuchet MS" pitchFamily="34" charset="0"/>
                <a:cs typeface="Trebuchet MS" pitchFamily="34" charset="0"/>
                <a:sym typeface="Trebuchet MS" pitchFamily="34" charset="0"/>
              </a:rPr>
              <a:t>25 November 2015</a:t>
            </a:r>
          </a:p>
          <a:p>
            <a:pPr algn="r"/>
            <a:r>
              <a:rPr lang="en-US" altLang="en-US" sz="1400" i="1" dirty="0" err="1" smtClean="0">
                <a:solidFill>
                  <a:srgbClr val="3B7A6A"/>
                </a:solidFill>
                <a:latin typeface="Trebuchet MS" pitchFamily="34" charset="0"/>
                <a:ea typeface="Trebuchet MS" pitchFamily="34" charset="0"/>
                <a:cs typeface="Trebuchet MS" pitchFamily="34" charset="0"/>
                <a:sym typeface="Trebuchet MS" pitchFamily="34" charset="0"/>
              </a:rPr>
              <a:t>Mariental</a:t>
            </a:r>
            <a:r>
              <a:rPr lang="en-US" altLang="en-US" sz="1400" b="1" dirty="0" smtClean="0">
                <a:solidFill>
                  <a:srgbClr val="3B7A6A"/>
                </a:solidFill>
                <a:latin typeface="Trebuchet MS" pitchFamily="34" charset="0"/>
                <a:ea typeface="Trebuchet MS" pitchFamily="34" charset="0"/>
                <a:cs typeface="Trebuchet MS" pitchFamily="34" charset="0"/>
                <a:sym typeface="Trebuchet MS" pitchFamily="34" charset="0"/>
              </a:rPr>
              <a:t> </a:t>
            </a:r>
            <a:endParaRPr lang="en-US" altLang="en-US" sz="2800" b="1" dirty="0"/>
          </a:p>
        </p:txBody>
      </p:sp>
      <p:sp>
        <p:nvSpPr>
          <p:cNvPr id="3" name="Line 3"/>
          <p:cNvSpPr>
            <a:spLocks noChangeShapeType="1"/>
          </p:cNvSpPr>
          <p:nvPr/>
        </p:nvSpPr>
        <p:spPr bwMode="auto">
          <a:xfrm>
            <a:off x="560388" y="2633663"/>
            <a:ext cx="8021637" cy="0"/>
          </a:xfrm>
          <a:prstGeom prst="line">
            <a:avLst/>
          </a:prstGeom>
          <a:noFill/>
          <a:ln w="25400">
            <a:solidFill>
              <a:srgbClr val="366CA6"/>
            </a:solidFill>
            <a:round/>
            <a:headEnd/>
            <a:tailEnd/>
          </a:ln>
        </p:spPr>
        <p:txBody>
          <a:bodyPr lIns="0" tIns="0" rIns="0" bIns="0" anchor="ctr"/>
          <a:lstStyle/>
          <a:p>
            <a:endParaRPr lang="en-GB"/>
          </a:p>
        </p:txBody>
      </p:sp>
      <p:sp>
        <p:nvSpPr>
          <p:cNvPr id="4" name="Line 4"/>
          <p:cNvSpPr>
            <a:spLocks noChangeShapeType="1"/>
          </p:cNvSpPr>
          <p:nvPr/>
        </p:nvSpPr>
        <p:spPr bwMode="auto">
          <a:xfrm flipV="1">
            <a:off x="523875" y="5776913"/>
            <a:ext cx="8096250" cy="0"/>
          </a:xfrm>
          <a:prstGeom prst="line">
            <a:avLst/>
          </a:prstGeom>
          <a:noFill/>
          <a:ln w="25400">
            <a:solidFill>
              <a:srgbClr val="366CA6"/>
            </a:solidFill>
            <a:round/>
            <a:headEnd/>
            <a:tailEnd/>
          </a:ln>
        </p:spPr>
        <p:txBody>
          <a:bodyPr lIns="0" tIns="0" rIns="0" bIns="0" anchor="ctr"/>
          <a:lstStyle/>
          <a:p>
            <a:endParaRPr lang="en-GB"/>
          </a:p>
        </p:txBody>
      </p:sp>
      <p:sp>
        <p:nvSpPr>
          <p:cNvPr id="5" name="AutoShape 7"/>
          <p:cNvSpPr>
            <a:spLocks/>
          </p:cNvSpPr>
          <p:nvPr/>
        </p:nvSpPr>
        <p:spPr bwMode="auto">
          <a:xfrm>
            <a:off x="554037" y="2819693"/>
            <a:ext cx="7553325" cy="8207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l"/>
            <a:r>
              <a:rPr lang="en-US" altLang="en-US" sz="2400" dirty="0" err="1" smtClean="0">
                <a:solidFill>
                  <a:srgbClr val="426C86"/>
                </a:solidFill>
                <a:latin typeface="Trebuchet MS Bold" charset="0"/>
                <a:ea typeface="Trebuchet MS Bold" charset="0"/>
                <a:cs typeface="Trebuchet MS Bold" charset="0"/>
                <a:sym typeface="Trebuchet MS Bold" charset="0"/>
              </a:rPr>
              <a:t>Stampriet</a:t>
            </a:r>
            <a:r>
              <a:rPr lang="en-US" altLang="en-US" sz="2400" dirty="0" smtClean="0">
                <a:solidFill>
                  <a:srgbClr val="426C86"/>
                </a:solidFill>
                <a:latin typeface="Trebuchet MS Bold" charset="0"/>
                <a:ea typeface="Trebuchet MS Bold" charset="0"/>
                <a:cs typeface="Trebuchet MS Bold" charset="0"/>
                <a:sym typeface="Trebuchet MS Bold" charset="0"/>
              </a:rPr>
              <a:t> </a:t>
            </a:r>
            <a:r>
              <a:rPr lang="en-US" altLang="en-US" sz="2400" dirty="0" err="1" smtClean="0">
                <a:solidFill>
                  <a:srgbClr val="426C86"/>
                </a:solidFill>
                <a:latin typeface="Trebuchet MS Bold" charset="0"/>
                <a:ea typeface="Trebuchet MS Bold" charset="0"/>
                <a:cs typeface="Trebuchet MS Bold" charset="0"/>
                <a:sym typeface="Trebuchet MS Bold" charset="0"/>
              </a:rPr>
              <a:t>Transboundary</a:t>
            </a:r>
            <a:r>
              <a:rPr lang="en-US" altLang="en-US" sz="2400" dirty="0" smtClean="0">
                <a:solidFill>
                  <a:srgbClr val="426C86"/>
                </a:solidFill>
                <a:latin typeface="Trebuchet MS Bold" charset="0"/>
                <a:ea typeface="Trebuchet MS Bold" charset="0"/>
                <a:cs typeface="Trebuchet MS Bold" charset="0"/>
                <a:sym typeface="Trebuchet MS Bold" charset="0"/>
              </a:rPr>
              <a:t> Aquifer System</a:t>
            </a:r>
            <a:endParaRPr lang="en-US" altLang="en-US" sz="2400" dirty="0">
              <a:solidFill>
                <a:srgbClr val="426C86"/>
              </a:solidFill>
              <a:latin typeface="Trebuchet MS Bold" charset="0"/>
              <a:ea typeface="Trebuchet MS Bold" charset="0"/>
              <a:cs typeface="Trebuchet MS Bold" charset="0"/>
              <a:sym typeface="Trebuchet MS Bold" charset="0"/>
            </a:endParaRPr>
          </a:p>
          <a:p>
            <a:pPr algn="l"/>
            <a:r>
              <a:rPr lang="en-US" altLang="en-US" sz="2400" dirty="0" smtClean="0">
                <a:solidFill>
                  <a:srgbClr val="426C86"/>
                </a:solidFill>
                <a:latin typeface="Trebuchet MS Bold" charset="0"/>
                <a:sym typeface="Trebuchet MS Bold" charset="0"/>
              </a:rPr>
              <a:t>2</a:t>
            </a:r>
            <a:r>
              <a:rPr lang="en-US" altLang="en-US" sz="2400" baseline="30000" dirty="0" smtClean="0">
                <a:solidFill>
                  <a:srgbClr val="426C86"/>
                </a:solidFill>
                <a:latin typeface="Trebuchet MS Bold" charset="0"/>
                <a:sym typeface="Trebuchet MS Bold" charset="0"/>
              </a:rPr>
              <a:t>nd</a:t>
            </a:r>
            <a:r>
              <a:rPr lang="en-US" altLang="en-US" sz="2400" dirty="0" smtClean="0">
                <a:solidFill>
                  <a:srgbClr val="426C86"/>
                </a:solidFill>
                <a:latin typeface="Trebuchet MS Bold" charset="0"/>
                <a:sym typeface="Trebuchet MS Bold" charset="0"/>
              </a:rPr>
              <a:t> assessment stakeholder meeting - </a:t>
            </a:r>
            <a:r>
              <a:rPr lang="en-US" altLang="en-US" sz="2400" dirty="0" err="1" smtClean="0">
                <a:solidFill>
                  <a:srgbClr val="426C86"/>
                </a:solidFill>
                <a:latin typeface="Trebuchet MS Bold" charset="0"/>
                <a:sym typeface="Trebuchet MS Bold" charset="0"/>
              </a:rPr>
              <a:t>Mariental</a:t>
            </a:r>
            <a:r>
              <a:rPr lang="en-US" altLang="en-US" sz="2400" dirty="0" smtClean="0">
                <a:solidFill>
                  <a:srgbClr val="426C86"/>
                </a:solidFill>
                <a:latin typeface="Trebuchet MS Bold" charset="0"/>
                <a:sym typeface="Trebuchet MS Bold" charset="0"/>
              </a:rPr>
              <a:t> </a:t>
            </a:r>
            <a:endParaRPr lang="en-US" altLang="en-US" sz="2400" dirty="0"/>
          </a:p>
        </p:txBody>
      </p:sp>
      <p:sp>
        <p:nvSpPr>
          <p:cNvPr id="6" name="Line 8"/>
          <p:cNvSpPr>
            <a:spLocks noChangeShapeType="1"/>
          </p:cNvSpPr>
          <p:nvPr/>
        </p:nvSpPr>
        <p:spPr bwMode="auto">
          <a:xfrm flipV="1">
            <a:off x="514350" y="6573838"/>
            <a:ext cx="8113713" cy="0"/>
          </a:xfrm>
          <a:prstGeom prst="line">
            <a:avLst/>
          </a:prstGeom>
          <a:noFill/>
          <a:ln w="25400">
            <a:solidFill>
              <a:srgbClr val="366CA6"/>
            </a:solidFill>
            <a:round/>
            <a:headEnd/>
            <a:tailEnd/>
          </a:ln>
        </p:spPr>
        <p:txBody>
          <a:bodyPr lIns="0" tIns="0" rIns="0" bIns="0" anchor="ctr"/>
          <a:lstStyle/>
          <a:p>
            <a:endParaRPr lang="en-GB"/>
          </a:p>
        </p:txBody>
      </p:sp>
      <p:pic>
        <p:nvPicPr>
          <p:cNvPr id="7" name="Picture 9" descr="iucn_logo2.gif"/>
          <p:cNvPicPr>
            <a:picLocks noChangeAspect="1"/>
          </p:cNvPicPr>
          <p:nvPr/>
        </p:nvPicPr>
        <p:blipFill>
          <a:blip r:embed="rId2" cstate="print"/>
          <a:srcRect/>
          <a:stretch>
            <a:fillRect/>
          </a:stretch>
        </p:blipFill>
        <p:spPr bwMode="auto">
          <a:xfrm>
            <a:off x="1557338" y="5961063"/>
            <a:ext cx="531812" cy="508000"/>
          </a:xfrm>
          <a:prstGeom prst="rect">
            <a:avLst/>
          </a:prstGeom>
          <a:noFill/>
          <a:ln w="12700">
            <a:noFill/>
            <a:miter lim="0"/>
            <a:headEnd/>
            <a:tailEnd/>
          </a:ln>
        </p:spPr>
      </p:pic>
      <p:pic>
        <p:nvPicPr>
          <p:cNvPr id="8" name="Picture 10" descr="IGRAC-logo-txt-cmyk.jpg"/>
          <p:cNvPicPr>
            <a:picLocks noChangeAspect="1"/>
          </p:cNvPicPr>
          <p:nvPr/>
        </p:nvPicPr>
        <p:blipFill>
          <a:blip r:embed="rId3" cstate="print"/>
          <a:srcRect/>
          <a:stretch>
            <a:fillRect/>
          </a:stretch>
        </p:blipFill>
        <p:spPr bwMode="auto">
          <a:xfrm>
            <a:off x="522288" y="6134100"/>
            <a:ext cx="998537" cy="338138"/>
          </a:xfrm>
          <a:prstGeom prst="rect">
            <a:avLst/>
          </a:prstGeom>
          <a:noFill/>
          <a:ln w="12700">
            <a:noFill/>
            <a:miter lim="0"/>
            <a:headEnd/>
            <a:tailEnd/>
          </a:ln>
        </p:spPr>
      </p:pic>
      <p:pic>
        <p:nvPicPr>
          <p:cNvPr id="9" name="Picture 11" descr="120.png"/>
          <p:cNvPicPr>
            <a:picLocks noChangeAspect="1"/>
          </p:cNvPicPr>
          <p:nvPr/>
        </p:nvPicPr>
        <p:blipFill>
          <a:blip r:embed="rId4" cstate="print"/>
          <a:srcRect b="17345"/>
          <a:stretch>
            <a:fillRect/>
          </a:stretch>
        </p:blipFill>
        <p:spPr bwMode="auto">
          <a:xfrm>
            <a:off x="2109788" y="5856288"/>
            <a:ext cx="1397000" cy="676275"/>
          </a:xfrm>
          <a:prstGeom prst="rect">
            <a:avLst/>
          </a:prstGeom>
          <a:noFill/>
          <a:ln w="12700">
            <a:noFill/>
            <a:miter lim="0"/>
            <a:headEnd/>
            <a:tailEnd/>
          </a:ln>
        </p:spPr>
      </p:pic>
      <p:pic>
        <p:nvPicPr>
          <p:cNvPr id="10" name="Picture 12" descr="SDC_RVB.jpg"/>
          <p:cNvPicPr>
            <a:picLocks noChangeAspect="1"/>
          </p:cNvPicPr>
          <p:nvPr/>
        </p:nvPicPr>
        <p:blipFill>
          <a:blip r:embed="rId5" cstate="print"/>
          <a:srcRect/>
          <a:stretch>
            <a:fillRect/>
          </a:stretch>
        </p:blipFill>
        <p:spPr bwMode="auto">
          <a:xfrm>
            <a:off x="3417888" y="5943600"/>
            <a:ext cx="1106487" cy="500063"/>
          </a:xfrm>
          <a:prstGeom prst="rect">
            <a:avLst/>
          </a:prstGeom>
          <a:noFill/>
          <a:ln w="12700">
            <a:noFill/>
            <a:miter lim="0"/>
            <a:headEnd/>
            <a:tailEnd/>
          </a:ln>
        </p:spPr>
      </p:pic>
      <p:sp>
        <p:nvSpPr>
          <p:cNvPr id="11" name="Line 20"/>
          <p:cNvSpPr>
            <a:spLocks noChangeShapeType="1"/>
          </p:cNvSpPr>
          <p:nvPr/>
        </p:nvSpPr>
        <p:spPr bwMode="auto">
          <a:xfrm flipV="1">
            <a:off x="514350" y="6618288"/>
            <a:ext cx="8113713" cy="0"/>
          </a:xfrm>
          <a:prstGeom prst="line">
            <a:avLst/>
          </a:prstGeom>
          <a:noFill/>
          <a:ln w="25400">
            <a:solidFill>
              <a:srgbClr val="366CA6"/>
            </a:solidFill>
            <a:round/>
            <a:headEnd/>
            <a:tailEnd/>
          </a:ln>
        </p:spPr>
        <p:txBody>
          <a:bodyPr lIns="0" tIns="0" rIns="0" bIns="0" anchor="ctr"/>
          <a:lstStyle/>
          <a:p>
            <a:endParaRPr lang="en-GB"/>
          </a:p>
        </p:txBody>
      </p:sp>
      <p:sp>
        <p:nvSpPr>
          <p:cNvPr id="12" name="Line 21"/>
          <p:cNvSpPr>
            <a:spLocks noChangeShapeType="1"/>
          </p:cNvSpPr>
          <p:nvPr/>
        </p:nvSpPr>
        <p:spPr bwMode="auto">
          <a:xfrm flipV="1">
            <a:off x="523875" y="5738813"/>
            <a:ext cx="8096250" cy="0"/>
          </a:xfrm>
          <a:prstGeom prst="line">
            <a:avLst/>
          </a:prstGeom>
          <a:noFill/>
          <a:ln w="25400">
            <a:solidFill>
              <a:srgbClr val="366CA6"/>
            </a:solidFill>
            <a:round/>
            <a:headEnd/>
            <a:tailEnd/>
          </a:ln>
        </p:spPr>
        <p:txBody>
          <a:bodyPr lIns="0" tIns="0" rIns="0" bIns="0" anchor="ctr"/>
          <a:lstStyle/>
          <a:p>
            <a:endParaRPr lang="en-GB"/>
          </a:p>
        </p:txBody>
      </p:sp>
      <p:sp>
        <p:nvSpPr>
          <p:cNvPr id="13" name="Line 22"/>
          <p:cNvSpPr>
            <a:spLocks noChangeShapeType="1"/>
          </p:cNvSpPr>
          <p:nvPr/>
        </p:nvSpPr>
        <p:spPr bwMode="auto">
          <a:xfrm>
            <a:off x="558800" y="2681288"/>
            <a:ext cx="8023225" cy="0"/>
          </a:xfrm>
          <a:prstGeom prst="line">
            <a:avLst/>
          </a:prstGeom>
          <a:noFill/>
          <a:ln w="25400">
            <a:solidFill>
              <a:srgbClr val="366CA6"/>
            </a:solidFill>
            <a:round/>
            <a:headEnd/>
            <a:tailEnd/>
          </a:ln>
        </p:spPr>
        <p:txBody>
          <a:bodyPr lIns="0" tIns="0" rIns="0" bIns="0" anchor="ctr"/>
          <a:lstStyle/>
          <a:p>
            <a:endParaRPr lang="en-GB"/>
          </a:p>
        </p:txBody>
      </p:sp>
      <p:sp>
        <p:nvSpPr>
          <p:cNvPr id="14" name="AutoShape 24"/>
          <p:cNvSpPr>
            <a:spLocks/>
          </p:cNvSpPr>
          <p:nvPr/>
        </p:nvSpPr>
        <p:spPr bwMode="auto">
          <a:xfrm>
            <a:off x="874713" y="4338409"/>
            <a:ext cx="7715250" cy="93390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spAutoFit/>
          </a:bodyPr>
          <a:lstStyle/>
          <a:p>
            <a:pPr algn="r"/>
            <a:r>
              <a:rPr lang="en-GB" altLang="en-US" sz="2800" b="1" dirty="0" smtClean="0">
                <a:solidFill>
                  <a:srgbClr val="426C86"/>
                </a:solidFill>
                <a:latin typeface="Trebuchet MS Bold" charset="0"/>
                <a:ea typeface="Trebuchet MS Bold" charset="0"/>
                <a:cs typeface="Trebuchet MS Bold" charset="0"/>
                <a:sym typeface="Trebuchet MS Bold" charset="0"/>
              </a:rPr>
              <a:t>GGRETA Information Management System</a:t>
            </a:r>
          </a:p>
          <a:p>
            <a:pPr algn="r"/>
            <a:r>
              <a:rPr lang="en-GB" altLang="en-US" sz="2800" b="1" dirty="0" smtClean="0">
                <a:solidFill>
                  <a:srgbClr val="426C86"/>
                </a:solidFill>
                <a:latin typeface="Trebuchet MS Bold" charset="0"/>
                <a:ea typeface="Trebuchet MS Bold" charset="0"/>
                <a:cs typeface="Trebuchet MS Bold" charset="0"/>
                <a:sym typeface="Trebuchet MS Bold" charset="0"/>
              </a:rPr>
              <a:t>Benefits and </a:t>
            </a:r>
            <a:r>
              <a:rPr lang="en-GB" altLang="en-US" sz="2800" b="1" dirty="0">
                <a:solidFill>
                  <a:srgbClr val="426C86"/>
                </a:solidFill>
                <a:latin typeface="Trebuchet MS Bold" charset="0"/>
                <a:ea typeface="Trebuchet MS Bold" charset="0"/>
                <a:cs typeface="Trebuchet MS Bold" charset="0"/>
                <a:sym typeface="Trebuchet MS Bold" charset="0"/>
              </a:rPr>
              <a:t>D</a:t>
            </a:r>
            <a:r>
              <a:rPr lang="en-GB" altLang="en-US" sz="2800" b="1" dirty="0" smtClean="0">
                <a:solidFill>
                  <a:srgbClr val="426C86"/>
                </a:solidFill>
                <a:latin typeface="Trebuchet MS Bold" charset="0"/>
                <a:ea typeface="Trebuchet MS Bold" charset="0"/>
                <a:cs typeface="Trebuchet MS Bold" charset="0"/>
                <a:sym typeface="Trebuchet MS Bold" charset="0"/>
              </a:rPr>
              <a:t>emonstration</a:t>
            </a:r>
            <a:endParaRPr lang="en-GB" altLang="en-US" sz="2400" b="1" dirty="0">
              <a:solidFill>
                <a:srgbClr val="426C86"/>
              </a:solidFill>
              <a:latin typeface="Trebuchet MS Bold" charset="0"/>
              <a:ea typeface="Trebuchet MS Bold" charset="0"/>
              <a:cs typeface="Trebuchet MS Bold" charset="0"/>
              <a:sym typeface="Trebuchet MS Bold" charset="0"/>
            </a:endParaRPr>
          </a:p>
        </p:txBody>
      </p:sp>
      <p:pic>
        <p:nvPicPr>
          <p:cNvPr id="15" name="Picture 1"/>
          <p:cNvPicPr>
            <a:picLocks noChangeAspect="1"/>
          </p:cNvPicPr>
          <p:nvPr/>
        </p:nvPicPr>
        <p:blipFill>
          <a:blip r:embed="rId6" cstate="print"/>
          <a:srcRect/>
          <a:stretch>
            <a:fillRect/>
          </a:stretch>
        </p:blipFill>
        <p:spPr bwMode="auto">
          <a:xfrm>
            <a:off x="4491038" y="482600"/>
            <a:ext cx="3455987" cy="1897063"/>
          </a:xfrm>
          <a:prstGeom prst="rect">
            <a:avLst/>
          </a:prstGeom>
          <a:noFill/>
          <a:ln w="9525">
            <a:noFill/>
            <a:miter lim="800000"/>
            <a:headEnd/>
            <a:tailEnd/>
          </a:ln>
        </p:spPr>
      </p:pic>
      <p:pic>
        <p:nvPicPr>
          <p:cNvPr id="16" name="Picture 2"/>
          <p:cNvPicPr>
            <a:picLocks noChangeAspect="1"/>
          </p:cNvPicPr>
          <p:nvPr/>
        </p:nvPicPr>
        <p:blipFill>
          <a:blip r:embed="rId7" cstate="print"/>
          <a:srcRect/>
          <a:stretch>
            <a:fillRect/>
          </a:stretch>
        </p:blipFill>
        <p:spPr bwMode="auto">
          <a:xfrm>
            <a:off x="1238250" y="877888"/>
            <a:ext cx="2905125" cy="1225550"/>
          </a:xfrm>
          <a:prstGeom prst="rect">
            <a:avLst/>
          </a:prstGeom>
          <a:noFill/>
          <a:ln w="9525">
            <a:noFill/>
            <a:miter lim="800000"/>
            <a:headEnd/>
            <a:tailEnd/>
          </a:ln>
        </p:spPr>
      </p:pic>
      <p:sp>
        <p:nvSpPr>
          <p:cNvPr id="17" name="Line 22"/>
          <p:cNvSpPr>
            <a:spLocks noChangeShapeType="1"/>
          </p:cNvSpPr>
          <p:nvPr/>
        </p:nvSpPr>
        <p:spPr bwMode="auto">
          <a:xfrm>
            <a:off x="614363" y="322263"/>
            <a:ext cx="8021637" cy="0"/>
          </a:xfrm>
          <a:prstGeom prst="line">
            <a:avLst/>
          </a:prstGeom>
          <a:noFill/>
          <a:ln w="25400">
            <a:solidFill>
              <a:srgbClr val="366CA6"/>
            </a:solidFill>
            <a:round/>
            <a:headEnd/>
            <a:tailEnd/>
          </a:ln>
        </p:spPr>
        <p:txBody>
          <a:bodyPr lIns="0" tIns="0" rIns="0" bIns="0" anchor="ctr"/>
          <a:lstStyle/>
          <a:p>
            <a:endParaRPr lang="en-GB"/>
          </a:p>
        </p:txBody>
      </p:sp>
      <p:sp>
        <p:nvSpPr>
          <p:cNvPr id="18" name="Line 22"/>
          <p:cNvSpPr>
            <a:spLocks noChangeShapeType="1"/>
          </p:cNvSpPr>
          <p:nvPr/>
        </p:nvSpPr>
        <p:spPr bwMode="auto">
          <a:xfrm>
            <a:off x="614363" y="374650"/>
            <a:ext cx="8021637" cy="0"/>
          </a:xfrm>
          <a:prstGeom prst="line">
            <a:avLst/>
          </a:prstGeom>
          <a:noFill/>
          <a:ln w="25400">
            <a:solidFill>
              <a:srgbClr val="366CA6"/>
            </a:solidFill>
            <a:round/>
            <a:headEnd/>
            <a:tailEnd/>
          </a:ln>
        </p:spPr>
        <p:txBody>
          <a:bodyPr lIns="0" tIns="0" rIns="0" bIns="0" anchor="ctr"/>
          <a:lstStyle/>
          <a:p>
            <a:endParaRPr lang="en-GB"/>
          </a:p>
        </p:txBody>
      </p:sp>
      <p:pic>
        <p:nvPicPr>
          <p:cNvPr id="19" name="Picture 20"/>
          <p:cNvPicPr>
            <a:picLocks noChangeAspect="1"/>
          </p:cNvPicPr>
          <p:nvPr/>
        </p:nvPicPr>
        <p:blipFill>
          <a:blip r:embed="rId8" cstate="print"/>
          <a:srcRect/>
          <a:stretch>
            <a:fillRect/>
          </a:stretch>
        </p:blipFill>
        <p:spPr bwMode="auto">
          <a:xfrm>
            <a:off x="4732338" y="5946775"/>
            <a:ext cx="658812" cy="508000"/>
          </a:xfrm>
          <a:prstGeom prst="rect">
            <a:avLst/>
          </a:prstGeom>
          <a:noFill/>
          <a:ln w="9525">
            <a:noFill/>
            <a:miter lim="800000"/>
            <a:headEnd/>
            <a:tailEnd/>
          </a:ln>
        </p:spPr>
      </p:pic>
      <p:pic>
        <p:nvPicPr>
          <p:cNvPr id="20" name="Picture 21"/>
          <p:cNvPicPr>
            <a:picLocks noChangeAspect="1"/>
          </p:cNvPicPr>
          <p:nvPr/>
        </p:nvPicPr>
        <p:blipFill>
          <a:blip r:embed="rId9" cstate="print"/>
          <a:srcRect/>
          <a:stretch>
            <a:fillRect/>
          </a:stretch>
        </p:blipFill>
        <p:spPr bwMode="auto">
          <a:xfrm>
            <a:off x="5429250" y="5926138"/>
            <a:ext cx="482600" cy="503237"/>
          </a:xfrm>
          <a:prstGeom prst="rect">
            <a:avLst/>
          </a:prstGeom>
          <a:noFill/>
          <a:ln w="9525">
            <a:noFill/>
            <a:miter lim="800000"/>
            <a:headEnd/>
            <a:tailEnd/>
          </a:ln>
        </p:spPr>
      </p:pic>
      <p:pic>
        <p:nvPicPr>
          <p:cNvPr id="21" name="Picture 22"/>
          <p:cNvPicPr>
            <a:picLocks noChangeAspect="1"/>
          </p:cNvPicPr>
          <p:nvPr/>
        </p:nvPicPr>
        <p:blipFill>
          <a:blip r:embed="rId10" cstate="print"/>
          <a:srcRect/>
          <a:stretch>
            <a:fillRect/>
          </a:stretch>
        </p:blipFill>
        <p:spPr bwMode="auto">
          <a:xfrm>
            <a:off x="6018213" y="5946775"/>
            <a:ext cx="376237" cy="498475"/>
          </a:xfrm>
          <a:prstGeom prst="rect">
            <a:avLst/>
          </a:prstGeom>
          <a:noFill/>
          <a:ln w="9525">
            <a:noFill/>
            <a:miter lim="800000"/>
            <a:headEnd/>
            <a:tailEnd/>
          </a:ln>
        </p:spPr>
      </p:pic>
    </p:spTree>
    <p:extLst>
      <p:ext uri="{BB962C8B-B14F-4D97-AF65-F5344CB8AC3E}">
        <p14:creationId xmlns:p14="http://schemas.microsoft.com/office/powerpoint/2010/main" val="2720488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409575" fontAlgn="base" hangingPunct="0">
              <a:spcAft>
                <a:spcPct val="0"/>
              </a:spcAft>
            </a:pPr>
            <a:r>
              <a:rPr lang="en-US" sz="2800" dirty="0" err="1">
                <a:solidFill>
                  <a:srgbClr val="3B7A6A"/>
                </a:solidFill>
                <a:latin typeface="Trebuchet MS" pitchFamily="34" charset="0"/>
                <a:ea typeface="Helvetica Light" charset="0"/>
                <a:cs typeface="Helvetica Light" charset="0"/>
                <a:sym typeface="Helvetica Light" charset="0"/>
              </a:rPr>
              <a:t>GGRETA</a:t>
            </a:r>
            <a:r>
              <a:rPr lang="en-US" sz="2800" dirty="0">
                <a:solidFill>
                  <a:srgbClr val="3B7A6A"/>
                </a:solidFill>
                <a:latin typeface="Trebuchet MS" pitchFamily="34" charset="0"/>
                <a:ea typeface="Helvetica Light" charset="0"/>
                <a:cs typeface="Helvetica Light" charset="0"/>
                <a:sym typeface="Helvetica Light" charset="0"/>
              </a:rPr>
              <a:t>: Public Access </a:t>
            </a:r>
          </a:p>
        </p:txBody>
      </p:sp>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27238" y="986860"/>
            <a:ext cx="7150793" cy="4709120"/>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pic>
      <p:sp>
        <p:nvSpPr>
          <p:cNvPr id="8" name="Right Arrow 7"/>
          <p:cNvSpPr/>
          <p:nvPr/>
        </p:nvSpPr>
        <p:spPr>
          <a:xfrm>
            <a:off x="620775" y="3657600"/>
            <a:ext cx="544822" cy="24547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US" sz="1800">
              <a:solidFill>
                <a:prstClr val="white"/>
              </a:solidFill>
            </a:endParaRPr>
          </a:p>
        </p:txBody>
      </p:sp>
      <p:sp>
        <p:nvSpPr>
          <p:cNvPr id="7" name="Rounded Rectangle 6"/>
          <p:cNvSpPr/>
          <p:nvPr/>
        </p:nvSpPr>
        <p:spPr>
          <a:xfrm>
            <a:off x="2819400" y="4953000"/>
            <a:ext cx="5998534" cy="11430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smtClean="0">
                <a:solidFill>
                  <a:srgbClr val="0070C0"/>
                </a:solidFill>
              </a:rPr>
              <a:t>Anyone with an internet connection can view and </a:t>
            </a:r>
            <a:r>
              <a:rPr lang="en-US" sz="2400" dirty="0" err="1" smtClean="0">
                <a:solidFill>
                  <a:srgbClr val="0070C0"/>
                </a:solidFill>
              </a:rPr>
              <a:t>analyse</a:t>
            </a:r>
            <a:r>
              <a:rPr lang="en-US" sz="2400" dirty="0" smtClean="0">
                <a:solidFill>
                  <a:srgbClr val="0070C0"/>
                </a:solidFill>
              </a:rPr>
              <a:t> the data in the public viewer</a:t>
            </a:r>
            <a:endParaRPr lang="en-US" sz="1800" i="1" dirty="0">
              <a:solidFill>
                <a:srgbClr val="0070C0"/>
              </a:solidFill>
            </a:endParaRPr>
          </a:p>
        </p:txBody>
      </p:sp>
    </p:spTree>
    <p:extLst>
      <p:ext uri="{BB962C8B-B14F-4D97-AF65-F5344CB8AC3E}">
        <p14:creationId xmlns:p14="http://schemas.microsoft.com/office/powerpoint/2010/main" val="2250298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920000" cy="445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76200"/>
            <a:ext cx="8077200" cy="10709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2"/>
                </a:solidFill>
                <a:latin typeface="+mj-lt"/>
                <a:ea typeface="+mj-ea"/>
                <a:cs typeface="+mj-cs"/>
              </a:defRPr>
            </a:lvl1pPr>
          </a:lstStyle>
          <a:p>
            <a:pPr defTabSz="409575" hangingPunct="0"/>
            <a:r>
              <a:rPr lang="en-US" sz="2800" dirty="0">
                <a:solidFill>
                  <a:srgbClr val="3B7A6A"/>
                </a:solidFill>
                <a:latin typeface="Trebuchet MS" pitchFamily="34" charset="0"/>
                <a:ea typeface="Helvetica Light" charset="0"/>
                <a:cs typeface="Helvetica Light" charset="0"/>
              </a:rPr>
              <a:t>GGRETA Password Protected Workspace</a:t>
            </a:r>
          </a:p>
        </p:txBody>
      </p:sp>
      <p:sp>
        <p:nvSpPr>
          <p:cNvPr id="4" name="Oval 3"/>
          <p:cNvSpPr/>
          <p:nvPr/>
        </p:nvSpPr>
        <p:spPr>
          <a:xfrm>
            <a:off x="5486400" y="1447800"/>
            <a:ext cx="28956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3124200" y="4724400"/>
            <a:ext cx="5867400" cy="15240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smtClean="0">
                <a:solidFill>
                  <a:srgbClr val="0070C0"/>
                </a:solidFill>
              </a:rPr>
              <a:t>Password protected workspace:</a:t>
            </a:r>
          </a:p>
          <a:p>
            <a:pPr marL="342900" indent="-342900" algn="l">
              <a:buFont typeface="Arial" panose="020B0604020202020204" pitchFamily="34" charset="0"/>
              <a:buChar char="•"/>
            </a:pPr>
            <a:r>
              <a:rPr lang="en-US" sz="2400" dirty="0" smtClean="0">
                <a:solidFill>
                  <a:srgbClr val="0070C0"/>
                </a:solidFill>
              </a:rPr>
              <a:t>to upload data and </a:t>
            </a:r>
          </a:p>
          <a:p>
            <a:pPr marL="342900" indent="-342900" algn="l">
              <a:buFont typeface="Arial" panose="020B0604020202020204" pitchFamily="34" charset="0"/>
              <a:buChar char="•"/>
            </a:pPr>
            <a:r>
              <a:rPr lang="en-US" sz="2400" dirty="0" smtClean="0">
                <a:solidFill>
                  <a:srgbClr val="0070C0"/>
                </a:solidFill>
              </a:rPr>
              <a:t>to share draft or sensitive maps between registered users</a:t>
            </a:r>
            <a:endParaRPr lang="en-US" sz="1800" i="1" dirty="0">
              <a:solidFill>
                <a:srgbClr val="0070C0"/>
              </a:solidFill>
            </a:endParaRPr>
          </a:p>
        </p:txBody>
      </p:sp>
    </p:spTree>
    <p:extLst>
      <p:ext uri="{BB962C8B-B14F-4D97-AF65-F5344CB8AC3E}">
        <p14:creationId xmlns:p14="http://schemas.microsoft.com/office/powerpoint/2010/main" val="3289836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1003"/>
            <a:ext cx="7138607" cy="4013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76200"/>
            <a:ext cx="8077200" cy="1070992"/>
          </a:xfrm>
        </p:spPr>
        <p:txBody>
          <a:bodyPr>
            <a:normAutofit/>
          </a:bodyPr>
          <a:lstStyle/>
          <a:p>
            <a:pPr defTabSz="409575" fontAlgn="base" hangingPunct="0">
              <a:spcAft>
                <a:spcPct val="0"/>
              </a:spcAft>
            </a:pPr>
            <a:r>
              <a:rPr lang="en-US" sz="2800" dirty="0">
                <a:solidFill>
                  <a:srgbClr val="3B7A6A"/>
                </a:solidFill>
                <a:latin typeface="Trebuchet MS" pitchFamily="34" charset="0"/>
                <a:ea typeface="Helvetica Light" charset="0"/>
                <a:cs typeface="Helvetica Light" charset="0"/>
              </a:rPr>
              <a:t>GGRETA Password Protected Workspace</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70214" y="2057400"/>
            <a:ext cx="2419041" cy="196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flipV="1">
            <a:off x="6248600" y="1656520"/>
            <a:ext cx="521614" cy="495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712814" y="1145239"/>
            <a:ext cx="2057400" cy="4174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GB" sz="1800">
              <a:solidFill>
                <a:prstClr val="white"/>
              </a:solidFill>
            </a:endParaRPr>
          </a:p>
        </p:txBody>
      </p:sp>
      <p:cxnSp>
        <p:nvCxnSpPr>
          <p:cNvPr id="12" name="Straight Arrow Connector 11"/>
          <p:cNvCxnSpPr/>
          <p:nvPr/>
        </p:nvCxnSpPr>
        <p:spPr>
          <a:xfrm flipH="1">
            <a:off x="6770214" y="3561518"/>
            <a:ext cx="187546"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124200" y="4724400"/>
            <a:ext cx="5867400" cy="15240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smtClean="0">
                <a:solidFill>
                  <a:srgbClr val="0070C0"/>
                </a:solidFill>
              </a:rPr>
              <a:t>Password protected workspace:</a:t>
            </a:r>
          </a:p>
          <a:p>
            <a:pPr marL="342900" indent="-342900" algn="l">
              <a:buFont typeface="Arial" panose="020B0604020202020204" pitchFamily="34" charset="0"/>
              <a:buChar char="•"/>
            </a:pPr>
            <a:r>
              <a:rPr lang="en-US" sz="2400" dirty="0" smtClean="0">
                <a:solidFill>
                  <a:srgbClr val="0070C0"/>
                </a:solidFill>
              </a:rPr>
              <a:t>to upload data and </a:t>
            </a:r>
          </a:p>
          <a:p>
            <a:pPr marL="342900" indent="-342900" algn="l">
              <a:buFont typeface="Arial" panose="020B0604020202020204" pitchFamily="34" charset="0"/>
              <a:buChar char="•"/>
            </a:pPr>
            <a:r>
              <a:rPr lang="en-US" sz="2400" dirty="0" smtClean="0">
                <a:solidFill>
                  <a:srgbClr val="0070C0"/>
                </a:solidFill>
              </a:rPr>
              <a:t>to share draft or sensitive maps between registered users</a:t>
            </a:r>
            <a:endParaRPr lang="en-US" sz="1800" i="1" dirty="0">
              <a:solidFill>
                <a:srgbClr val="0070C0"/>
              </a:solidFill>
            </a:endParaRPr>
          </a:p>
        </p:txBody>
      </p:sp>
    </p:spTree>
    <p:extLst>
      <p:ext uri="{BB962C8B-B14F-4D97-AF65-F5344CB8AC3E}">
        <p14:creationId xmlns:p14="http://schemas.microsoft.com/office/powerpoint/2010/main" val="1325215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54" y="975100"/>
            <a:ext cx="8626958"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2800" dirty="0">
                <a:solidFill>
                  <a:srgbClr val="3B7A6A"/>
                </a:solidFill>
                <a:latin typeface="Trebuchet MS" pitchFamily="34" charset="0"/>
                <a:ea typeface="Helvetica Light" charset="0"/>
                <a:cs typeface="Helvetica Light" charset="0"/>
              </a:rPr>
              <a:t>Folder structure and map view</a:t>
            </a:r>
            <a:r>
              <a:rPr lang="en-US" dirty="0"/>
              <a:t/>
            </a:r>
            <a:br>
              <a:rPr lang="en-US" dirty="0"/>
            </a:br>
            <a:endParaRPr lang="en-GB" dirty="0"/>
          </a:p>
        </p:txBody>
      </p:sp>
      <p:cxnSp>
        <p:nvCxnSpPr>
          <p:cNvPr id="7" name="Straight Connector 6"/>
          <p:cNvCxnSpPr/>
          <p:nvPr/>
        </p:nvCxnSpPr>
        <p:spPr>
          <a:xfrm flipV="1">
            <a:off x="299884" y="710416"/>
            <a:ext cx="1219200" cy="19182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2284" y="3581400"/>
            <a:ext cx="1219200" cy="9654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824" r="76057" b="44666"/>
          <a:stretch/>
        </p:blipFill>
        <p:spPr bwMode="auto">
          <a:xfrm>
            <a:off x="1519084" y="710416"/>
            <a:ext cx="6196864" cy="383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5223387" y="1745226"/>
            <a:ext cx="3733800" cy="4394589"/>
          </a:xfrm>
          <a:prstGeom prst="roundRect">
            <a:avLst/>
          </a:prstGeom>
          <a:solidFill>
            <a:schemeClr val="bg1">
              <a:alpha val="6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fontAlgn="auto">
              <a:spcAft>
                <a:spcPts val="0"/>
              </a:spcAft>
              <a:buFont typeface="Arial" panose="020B0604020202020204" pitchFamily="34" charset="0"/>
              <a:buChar char="•"/>
            </a:pPr>
            <a:r>
              <a:rPr lang="en-US" sz="2400" dirty="0" smtClean="0">
                <a:solidFill>
                  <a:srgbClr val="0070C0"/>
                </a:solidFill>
              </a:rPr>
              <a:t>Presently more than 50 maps</a:t>
            </a:r>
          </a:p>
          <a:p>
            <a:pPr marL="342900" indent="-342900" algn="l" fontAlgn="auto">
              <a:spcAft>
                <a:spcPts val="0"/>
              </a:spcAft>
              <a:buFont typeface="Arial" panose="020B0604020202020204" pitchFamily="34" charset="0"/>
              <a:buChar char="•"/>
            </a:pPr>
            <a:r>
              <a:rPr lang="en-US" sz="2400" dirty="0" smtClean="0">
                <a:solidFill>
                  <a:srgbClr val="0070C0"/>
                </a:solidFill>
              </a:rPr>
              <a:t>New maps can be added any time (Phase2…)</a:t>
            </a:r>
            <a:endParaRPr lang="en-US" sz="2400" dirty="0">
              <a:solidFill>
                <a:srgbClr val="0070C0"/>
              </a:solidFill>
            </a:endParaRPr>
          </a:p>
          <a:p>
            <a:pPr marL="342900" indent="-342900" algn="l" fontAlgn="auto">
              <a:spcAft>
                <a:spcPts val="0"/>
              </a:spcAft>
              <a:buFont typeface="Arial" panose="020B0604020202020204" pitchFamily="34" charset="0"/>
              <a:buChar char="•"/>
            </a:pPr>
            <a:r>
              <a:rPr lang="en-US" sz="2400" dirty="0">
                <a:solidFill>
                  <a:srgbClr val="0070C0"/>
                </a:solidFill>
              </a:rPr>
              <a:t>Folder structure can be modified according to the needs </a:t>
            </a:r>
            <a:r>
              <a:rPr lang="en-US" sz="2400" dirty="0" smtClean="0">
                <a:solidFill>
                  <a:srgbClr val="0070C0"/>
                </a:solidFill>
              </a:rPr>
              <a:t>of users</a:t>
            </a:r>
            <a:endParaRPr lang="en-US" sz="2400" dirty="0">
              <a:solidFill>
                <a:srgbClr val="0070C0"/>
              </a:solidFill>
            </a:endParaRPr>
          </a:p>
        </p:txBody>
      </p:sp>
    </p:spTree>
    <p:extLst>
      <p:ext uri="{BB962C8B-B14F-4D97-AF65-F5344CB8AC3E}">
        <p14:creationId xmlns:p14="http://schemas.microsoft.com/office/powerpoint/2010/main" val="251299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90599"/>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19783" y="76200"/>
            <a:ext cx="5457904" cy="523220"/>
          </a:xfrm>
          <a:prstGeom prst="rect">
            <a:avLst/>
          </a:prstGeom>
          <a:noFill/>
        </p:spPr>
        <p:txBody>
          <a:bodyPr wrap="none" rtlCol="0">
            <a:spAutoFit/>
          </a:bodyPr>
          <a:lstStyle/>
          <a:p>
            <a:r>
              <a:rPr lang="en-GB" sz="2800" b="1" dirty="0" smtClean="0">
                <a:solidFill>
                  <a:srgbClr val="3B7A6A"/>
                </a:solidFill>
                <a:latin typeface="Trebuchet MS" pitchFamily="34" charset="0"/>
              </a:rPr>
              <a:t>View maps - activate </a:t>
            </a:r>
            <a:r>
              <a:rPr lang="en-GB" sz="2800" b="1" dirty="0">
                <a:solidFill>
                  <a:srgbClr val="3B7A6A"/>
                </a:solidFill>
                <a:latin typeface="Trebuchet MS" pitchFamily="34" charset="0"/>
              </a:rPr>
              <a:t>map layer</a:t>
            </a:r>
          </a:p>
        </p:txBody>
      </p:sp>
      <p:sp>
        <p:nvSpPr>
          <p:cNvPr id="5" name="Oval 4"/>
          <p:cNvSpPr/>
          <p:nvPr/>
        </p:nvSpPr>
        <p:spPr bwMode="auto">
          <a:xfrm>
            <a:off x="228600" y="3428099"/>
            <a:ext cx="457200" cy="457200"/>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98776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686800" cy="468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82062"/>
            <a:ext cx="6705599" cy="523220"/>
          </a:xfrm>
          <a:prstGeom prst="rect">
            <a:avLst/>
          </a:prstGeom>
          <a:noFill/>
        </p:spPr>
        <p:txBody>
          <a:bodyPr wrap="square" rtlCol="0">
            <a:spAutoFit/>
          </a:bodyPr>
          <a:lstStyle/>
          <a:p>
            <a:r>
              <a:rPr lang="en-GB" sz="2800" b="1" dirty="0" smtClean="0">
                <a:solidFill>
                  <a:srgbClr val="3B7A6A"/>
                </a:solidFill>
                <a:latin typeface="Trebuchet MS" pitchFamily="34" charset="0"/>
              </a:rPr>
              <a:t>View maps – Elevation and settlements</a:t>
            </a:r>
            <a:endParaRPr lang="en-GB" sz="2800" b="1" dirty="0">
              <a:solidFill>
                <a:srgbClr val="3B7A6A"/>
              </a:solidFill>
              <a:latin typeface="Trebuchet MS" pitchFamily="34" charset="0"/>
            </a:endParaRPr>
          </a:p>
        </p:txBody>
      </p:sp>
    </p:spTree>
    <p:extLst>
      <p:ext uri="{BB962C8B-B14F-4D97-AF65-F5344CB8AC3E}">
        <p14:creationId xmlns:p14="http://schemas.microsoft.com/office/powerpoint/2010/main" val="3730359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0" y="763800"/>
            <a:ext cx="9000000" cy="48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67000" y="82062"/>
            <a:ext cx="4724399" cy="523220"/>
          </a:xfrm>
          <a:prstGeom prst="rect">
            <a:avLst/>
          </a:prstGeom>
          <a:noFill/>
        </p:spPr>
        <p:txBody>
          <a:bodyPr wrap="square" rtlCol="0">
            <a:spAutoFit/>
          </a:bodyPr>
          <a:lstStyle/>
          <a:p>
            <a:r>
              <a:rPr lang="en-GB" sz="2800" b="1" dirty="0" smtClean="0">
                <a:solidFill>
                  <a:srgbClr val="3B7A6A"/>
                </a:solidFill>
                <a:latin typeface="Trebuchet MS" pitchFamily="34" charset="0"/>
              </a:rPr>
              <a:t>View maps – Geology</a:t>
            </a:r>
            <a:endParaRPr lang="en-GB" sz="2800" b="1" dirty="0">
              <a:solidFill>
                <a:srgbClr val="3B7A6A"/>
              </a:solidFill>
              <a:latin typeface="Trebuchet MS" pitchFamily="34" charset="0"/>
            </a:endParaRPr>
          </a:p>
        </p:txBody>
      </p:sp>
    </p:spTree>
    <p:extLst>
      <p:ext uri="{BB962C8B-B14F-4D97-AF65-F5344CB8AC3E}">
        <p14:creationId xmlns:p14="http://schemas.microsoft.com/office/powerpoint/2010/main" val="1694154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82062"/>
            <a:ext cx="7924800" cy="523220"/>
          </a:xfrm>
          <a:prstGeom prst="rect">
            <a:avLst/>
          </a:prstGeom>
          <a:noFill/>
        </p:spPr>
        <p:txBody>
          <a:bodyPr wrap="square" rtlCol="0">
            <a:spAutoFit/>
          </a:bodyPr>
          <a:lstStyle/>
          <a:p>
            <a:r>
              <a:rPr lang="en-GB" sz="2800" b="1" dirty="0" smtClean="0">
                <a:solidFill>
                  <a:srgbClr val="3B7A6A"/>
                </a:solidFill>
                <a:latin typeface="Trebuchet MS" pitchFamily="34" charset="0"/>
              </a:rPr>
              <a:t>View maps – Sulphate concentration </a:t>
            </a:r>
            <a:endParaRPr lang="en-GB" sz="2800" b="1" dirty="0">
              <a:solidFill>
                <a:srgbClr val="3B7A6A"/>
              </a:solidFill>
              <a:latin typeface="Trebuchet MS"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4900"/>
            <a:ext cx="9000000" cy="50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126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9000000" cy="50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94761" y="180842"/>
            <a:ext cx="6762878" cy="523220"/>
          </a:xfrm>
          <a:prstGeom prst="rect">
            <a:avLst/>
          </a:prstGeom>
          <a:noFill/>
        </p:spPr>
        <p:txBody>
          <a:bodyPr wrap="none" rtlCol="0">
            <a:spAutoFit/>
          </a:bodyPr>
          <a:lstStyle/>
          <a:p>
            <a:r>
              <a:rPr lang="en-GB" sz="2800" b="1" dirty="0">
                <a:solidFill>
                  <a:srgbClr val="3B7A6A"/>
                </a:solidFill>
                <a:latin typeface="Trebuchet MS" pitchFamily="34" charset="0"/>
              </a:rPr>
              <a:t>Get information </a:t>
            </a:r>
            <a:r>
              <a:rPr lang="en-GB" sz="2800" b="1" dirty="0" smtClean="0">
                <a:solidFill>
                  <a:srgbClr val="3B7A6A"/>
                </a:solidFill>
                <a:latin typeface="Trebuchet MS" pitchFamily="34" charset="0"/>
              </a:rPr>
              <a:t>from ‘behind</a:t>
            </a:r>
            <a:r>
              <a:rPr lang="en-GB" sz="2800" b="1" dirty="0">
                <a:solidFill>
                  <a:srgbClr val="3B7A6A"/>
                </a:solidFill>
                <a:latin typeface="Trebuchet MS" pitchFamily="34" charset="0"/>
              </a:rPr>
              <a:t>’ the </a:t>
            </a:r>
            <a:r>
              <a:rPr lang="en-GB" sz="2800" b="1" dirty="0" smtClean="0">
                <a:solidFill>
                  <a:srgbClr val="3B7A6A"/>
                </a:solidFill>
                <a:latin typeface="Trebuchet MS" pitchFamily="34" charset="0"/>
              </a:rPr>
              <a:t>map</a:t>
            </a:r>
          </a:p>
        </p:txBody>
      </p:sp>
      <p:sp>
        <p:nvSpPr>
          <p:cNvPr id="5" name="Rounded Rectangle 4"/>
          <p:cNvSpPr/>
          <p:nvPr/>
        </p:nvSpPr>
        <p:spPr>
          <a:xfrm>
            <a:off x="4809000" y="775403"/>
            <a:ext cx="4267200" cy="1668542"/>
          </a:xfrm>
          <a:prstGeom prst="roundRect">
            <a:avLst/>
          </a:prstGeom>
          <a:solidFill>
            <a:schemeClr val="bg1">
              <a:alpha val="78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l" fontAlgn="auto">
              <a:spcAft>
                <a:spcPts val="0"/>
              </a:spcAft>
            </a:pPr>
            <a:r>
              <a:rPr lang="en-US" sz="2200" dirty="0" smtClean="0">
                <a:solidFill>
                  <a:srgbClr val="0070C0"/>
                </a:solidFill>
              </a:rPr>
              <a:t>Retrieve additional information behind map elements: </a:t>
            </a:r>
            <a:r>
              <a:rPr lang="en-US" sz="2000" dirty="0" smtClean="0">
                <a:solidFill>
                  <a:srgbClr val="0070C0"/>
                </a:solidFill>
              </a:rPr>
              <a:t/>
            </a:r>
            <a:br>
              <a:rPr lang="en-US" sz="2000" dirty="0" smtClean="0">
                <a:solidFill>
                  <a:srgbClr val="0070C0"/>
                </a:solidFill>
              </a:rPr>
            </a:br>
            <a:r>
              <a:rPr lang="en-US" sz="1600" dirty="0" smtClean="0">
                <a:solidFill>
                  <a:srgbClr val="0070C0"/>
                </a:solidFill>
              </a:rPr>
              <a:t>For example borehole specifics like borehole number, formation, owner, quality, etc.</a:t>
            </a:r>
            <a:endParaRPr lang="en-US" sz="1400" dirty="0">
              <a:solidFill>
                <a:srgbClr val="0070C0"/>
              </a:solidFill>
            </a:endParaRPr>
          </a:p>
        </p:txBody>
      </p:sp>
    </p:spTree>
    <p:extLst>
      <p:ext uri="{BB962C8B-B14F-4D97-AF65-F5344CB8AC3E}">
        <p14:creationId xmlns:p14="http://schemas.microsoft.com/office/powerpoint/2010/main" val="2868310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0" y="804900"/>
            <a:ext cx="9000000" cy="50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94761" y="180842"/>
            <a:ext cx="6762878" cy="523220"/>
          </a:xfrm>
          <a:prstGeom prst="rect">
            <a:avLst/>
          </a:prstGeom>
          <a:noFill/>
        </p:spPr>
        <p:txBody>
          <a:bodyPr wrap="none" rtlCol="0">
            <a:spAutoFit/>
          </a:bodyPr>
          <a:lstStyle/>
          <a:p>
            <a:r>
              <a:rPr lang="en-GB" sz="2800" b="1" dirty="0">
                <a:solidFill>
                  <a:srgbClr val="3B7A6A"/>
                </a:solidFill>
                <a:latin typeface="Trebuchet MS" pitchFamily="34" charset="0"/>
              </a:rPr>
              <a:t>Get information </a:t>
            </a:r>
            <a:r>
              <a:rPr lang="en-GB" sz="2800" b="1" dirty="0" smtClean="0">
                <a:solidFill>
                  <a:srgbClr val="3B7A6A"/>
                </a:solidFill>
                <a:latin typeface="Trebuchet MS" pitchFamily="34" charset="0"/>
              </a:rPr>
              <a:t>from ‘behind</a:t>
            </a:r>
            <a:r>
              <a:rPr lang="en-GB" sz="2800" b="1" dirty="0">
                <a:solidFill>
                  <a:srgbClr val="3B7A6A"/>
                </a:solidFill>
                <a:latin typeface="Trebuchet MS" pitchFamily="34" charset="0"/>
              </a:rPr>
              <a:t>’ the </a:t>
            </a:r>
            <a:r>
              <a:rPr lang="en-GB" sz="2800" b="1" dirty="0" smtClean="0">
                <a:solidFill>
                  <a:srgbClr val="3B7A6A"/>
                </a:solidFill>
                <a:latin typeface="Trebuchet MS" pitchFamily="34" charset="0"/>
              </a:rPr>
              <a:t>map</a:t>
            </a:r>
          </a:p>
        </p:txBody>
      </p:sp>
      <p:sp>
        <p:nvSpPr>
          <p:cNvPr id="5" name="Rounded Rectangle 4"/>
          <p:cNvSpPr/>
          <p:nvPr/>
        </p:nvSpPr>
        <p:spPr>
          <a:xfrm>
            <a:off x="4724400" y="4572000"/>
            <a:ext cx="4267200" cy="1396127"/>
          </a:xfrm>
          <a:prstGeom prst="roundRect">
            <a:avLst/>
          </a:prstGeom>
          <a:solidFill>
            <a:schemeClr val="bg1">
              <a:alpha val="78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l" fontAlgn="auto">
              <a:spcAft>
                <a:spcPts val="0"/>
              </a:spcAft>
            </a:pPr>
            <a:r>
              <a:rPr lang="en-US" sz="2200" dirty="0" smtClean="0">
                <a:solidFill>
                  <a:srgbClr val="0070C0"/>
                </a:solidFill>
              </a:rPr>
              <a:t>Download table with data for  all points in the map: </a:t>
            </a:r>
            <a:r>
              <a:rPr lang="en-US" sz="2000" dirty="0" smtClean="0">
                <a:solidFill>
                  <a:srgbClr val="0070C0"/>
                </a:solidFill>
              </a:rPr>
              <a:t/>
            </a:r>
            <a:br>
              <a:rPr lang="en-US" sz="2000" dirty="0" smtClean="0">
                <a:solidFill>
                  <a:srgbClr val="0070C0"/>
                </a:solidFill>
              </a:rPr>
            </a:br>
            <a:r>
              <a:rPr lang="en-US" sz="1600" dirty="0" smtClean="0">
                <a:solidFill>
                  <a:srgbClr val="0070C0"/>
                </a:solidFill>
              </a:rPr>
              <a:t>For example borehole specifics like borehole number, formation, owner, etc.</a:t>
            </a:r>
            <a:endParaRPr lang="en-US" sz="1400" dirty="0">
              <a:solidFill>
                <a:srgbClr val="0070C0"/>
              </a:solidFill>
            </a:endParaRPr>
          </a:p>
        </p:txBody>
      </p:sp>
    </p:spTree>
    <p:extLst>
      <p:ext uri="{BB962C8B-B14F-4D97-AF65-F5344CB8AC3E}">
        <p14:creationId xmlns:p14="http://schemas.microsoft.com/office/powerpoint/2010/main" val="379227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3"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4"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79597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b="1" dirty="0" smtClean="0">
                <a:solidFill>
                  <a:srgbClr val="3B7A6A"/>
                </a:solidFill>
                <a:latin typeface="Trebuchet MS" pitchFamily="34" charset="0"/>
                <a:sym typeface="Trebuchet MS" pitchFamily="34" charset="0"/>
              </a:rPr>
              <a:t>introduction</a:t>
            </a:r>
            <a:endParaRPr lang="en-US" altLang="en-US" sz="2800" b="1" dirty="0"/>
          </a:p>
        </p:txBody>
      </p:sp>
      <p:sp>
        <p:nvSpPr>
          <p:cNvPr id="8" name="Line 12"/>
          <p:cNvSpPr>
            <a:spLocks noChangeShapeType="1"/>
          </p:cNvSpPr>
          <p:nvPr/>
        </p:nvSpPr>
        <p:spPr bwMode="auto">
          <a:xfrm flipV="1">
            <a:off x="1235075" y="836712"/>
            <a:ext cx="6673850" cy="0"/>
          </a:xfrm>
          <a:prstGeom prst="line">
            <a:avLst/>
          </a:prstGeom>
          <a:noFill/>
          <a:ln w="25400">
            <a:solidFill>
              <a:srgbClr val="366CA6"/>
            </a:solidFill>
            <a:round/>
            <a:headEnd/>
            <a:tailEnd/>
          </a:ln>
        </p:spPr>
        <p:txBody>
          <a:bodyPr lIns="0" tIns="0" rIns="0" bIns="0" anchor="ctr"/>
          <a:lstStyle/>
          <a:p>
            <a:endParaRPr lang="en-GB"/>
          </a:p>
        </p:txBody>
      </p:sp>
      <p:sp>
        <p:nvSpPr>
          <p:cNvPr id="10" name="AutoShape 5"/>
          <p:cNvSpPr>
            <a:spLocks/>
          </p:cNvSpPr>
          <p:nvPr/>
        </p:nvSpPr>
        <p:spPr bwMode="auto">
          <a:xfrm>
            <a:off x="914400" y="914400"/>
            <a:ext cx="7417785" cy="50085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algn="l"/>
            <a:r>
              <a:rPr lang="en-GB" altLang="en-US" sz="2400" b="1"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International Groundwater Resource Assessment Centre</a:t>
            </a:r>
          </a:p>
          <a:p>
            <a:pPr marL="457200" indent="-457200" algn="l">
              <a:buFont typeface="Arial" panose="020B0604020202020204" pitchFamily="34" charset="0"/>
              <a:buChar char="•"/>
            </a:pPr>
            <a:r>
              <a:rPr lang="en-GB" altLang="en-US" sz="2000"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UNESCO – category 2 centre &amp; WMO – centre, with support from the Netherlands Government</a:t>
            </a:r>
          </a:p>
          <a:p>
            <a:pPr marL="457200" indent="-457200" algn="l">
              <a:buFont typeface="Arial" panose="020B0604020202020204" pitchFamily="34" charset="0"/>
              <a:buChar char="•"/>
            </a:pPr>
            <a:r>
              <a:rPr lang="en-GB" altLang="en-US" sz="2000" dirty="0">
                <a:solidFill>
                  <a:srgbClr val="164F86"/>
                </a:solidFill>
                <a:latin typeface="Calibri" panose="020F0502020204030204" pitchFamily="34" charset="0"/>
                <a:ea typeface="Trebuchet MS" pitchFamily="34" charset="0"/>
                <a:cs typeface="Trebuchet MS" pitchFamily="34" charset="0"/>
                <a:sym typeface="Trebuchet MS" pitchFamily="34" charset="0"/>
              </a:rPr>
              <a:t>Non-profit organisation</a:t>
            </a:r>
          </a:p>
          <a:p>
            <a:pPr marL="457200" indent="-457200" algn="l">
              <a:buFont typeface="Arial" panose="020B0604020202020204" pitchFamily="34" charset="0"/>
              <a:buChar char="•"/>
            </a:pPr>
            <a:r>
              <a:rPr lang="en-GB" altLang="en-US" sz="2000"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Based in the Netherlands at UNESCO-Institute for Water Education</a:t>
            </a:r>
          </a:p>
          <a:p>
            <a:pPr algn="l"/>
            <a:endParaRPr lang="en-GB" altLang="en-US" sz="2000" dirty="0" smtClean="0">
              <a:solidFill>
                <a:srgbClr val="164F86"/>
              </a:solidFill>
              <a:latin typeface="Calibri" panose="020F0502020204030204" pitchFamily="34" charset="0"/>
              <a:ea typeface="Trebuchet MS" pitchFamily="34" charset="0"/>
              <a:cs typeface="Trebuchet MS" pitchFamily="34" charset="0"/>
              <a:sym typeface="Trebuchet MS" pitchFamily="34" charset="0"/>
            </a:endParaRPr>
          </a:p>
          <a:p>
            <a:pPr algn="l">
              <a:spcBef>
                <a:spcPts val="1200"/>
              </a:spcBef>
            </a:pPr>
            <a:r>
              <a:rPr lang="en-GB" altLang="en-US" sz="2000" b="1"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IGRAC</a:t>
            </a:r>
            <a:r>
              <a:rPr lang="en-GB" altLang="en-US" sz="2000"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 facilitates and promotes international sharing of data, information and knowledge required for sustainable development, management and governance of groundwater worldwide.</a:t>
            </a:r>
          </a:p>
          <a:p>
            <a:pPr algn="l">
              <a:spcBef>
                <a:spcPts val="1200"/>
              </a:spcBef>
            </a:pPr>
            <a:r>
              <a:rPr lang="en-GB" altLang="en-US" sz="2000" b="1"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Focus on:</a:t>
            </a:r>
          </a:p>
          <a:p>
            <a:pPr marL="342900" indent="-342900" algn="l">
              <a:buFont typeface="Arial" panose="020B0604020202020204" pitchFamily="34" charset="0"/>
              <a:buChar char="•"/>
            </a:pPr>
            <a:r>
              <a:rPr lang="en-GB" altLang="en-US" sz="2000"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Information and knowledge management and sharing</a:t>
            </a:r>
          </a:p>
          <a:p>
            <a:pPr marL="342900" indent="-342900" algn="l">
              <a:buFont typeface="Arial" panose="020B0604020202020204" pitchFamily="34" charset="0"/>
              <a:buChar char="•"/>
            </a:pPr>
            <a:r>
              <a:rPr lang="en-GB" altLang="en-US" sz="2000"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Transboundary aquifers – assessment and governance</a:t>
            </a:r>
          </a:p>
          <a:p>
            <a:pPr marL="342900" indent="-342900" algn="l">
              <a:buFont typeface="Arial" panose="020B0604020202020204" pitchFamily="34" charset="0"/>
              <a:buChar char="•"/>
            </a:pPr>
            <a:r>
              <a:rPr lang="en-GB" altLang="en-US" sz="2000" dirty="0" smtClean="0">
                <a:solidFill>
                  <a:srgbClr val="164F86"/>
                </a:solidFill>
                <a:latin typeface="Calibri" panose="020F0502020204030204" pitchFamily="34" charset="0"/>
                <a:ea typeface="Trebuchet MS" pitchFamily="34" charset="0"/>
                <a:cs typeface="Trebuchet MS" pitchFamily="34" charset="0"/>
                <a:sym typeface="Trebuchet MS" pitchFamily="34" charset="0"/>
              </a:rPr>
              <a:t>Groundwater monitoring</a:t>
            </a:r>
          </a:p>
        </p:txBody>
      </p:sp>
      <p:pic>
        <p:nvPicPr>
          <p:cNvPr id="11" name="Picture 24" descr="IGRAC-logo-txt-cmyk"/>
          <p:cNvPicPr>
            <a:picLocks noChangeAspect="1" noChangeArrowheads="1"/>
          </p:cNvPicPr>
          <p:nvPr/>
        </p:nvPicPr>
        <p:blipFill>
          <a:blip r:embed="rId5" cstate="screen">
            <a:clrChange>
              <a:clrFrom>
                <a:srgbClr val="FDFDFD"/>
              </a:clrFrom>
              <a:clrTo>
                <a:srgbClr val="FDFDFD">
                  <a:alpha val="0"/>
                </a:srgbClr>
              </a:clrTo>
            </a:clrChange>
          </a:blip>
          <a:srcRect/>
          <a:stretch>
            <a:fillRect/>
          </a:stretch>
        </p:blipFill>
        <p:spPr bwMode="auto">
          <a:xfrm>
            <a:off x="1102519" y="111280"/>
            <a:ext cx="1920875" cy="650720"/>
          </a:xfrm>
          <a:prstGeom prst="rect">
            <a:avLst/>
          </a:prstGeom>
          <a:noFill/>
          <a:ln w="9525">
            <a:noFill/>
            <a:miter lim="800000"/>
            <a:headEnd/>
            <a:tailEnd/>
          </a:ln>
        </p:spPr>
      </p:pic>
    </p:spTree>
    <p:extLst>
      <p:ext uri="{BB962C8B-B14F-4D97-AF65-F5344CB8AC3E}">
        <p14:creationId xmlns:p14="http://schemas.microsoft.com/office/powerpoint/2010/main" val="409477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 y="1226044"/>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gis.townofchapelhill.org/_img/ClipArt-GIS.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13077"/>
          <a:stretch>
            <a:fillRect/>
          </a:stretch>
        </p:blipFill>
        <p:spPr bwMode="auto">
          <a:xfrm>
            <a:off x="6400800" y="2534907"/>
            <a:ext cx="2466028" cy="3158012"/>
          </a:xfrm>
          <a:prstGeom prst="rect">
            <a:avLst/>
          </a:prstGeom>
          <a:noFill/>
          <a:ln w="9525">
            <a:noFill/>
            <a:miter lim="800000"/>
            <a:headEnd/>
            <a:tailEnd/>
          </a:ln>
        </p:spPr>
      </p:pic>
      <p:sp>
        <p:nvSpPr>
          <p:cNvPr id="6" name="Rounded Rectangle 5"/>
          <p:cNvSpPr/>
          <p:nvPr/>
        </p:nvSpPr>
        <p:spPr>
          <a:xfrm>
            <a:off x="2095500" y="5206180"/>
            <a:ext cx="4953000" cy="919401"/>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defTabSz="914400" fontAlgn="auto" hangingPunct="1">
              <a:spcBef>
                <a:spcPts val="0"/>
              </a:spcBef>
              <a:spcAft>
                <a:spcPts val="0"/>
              </a:spcAft>
              <a:defRPr/>
            </a:pPr>
            <a:r>
              <a:rPr lang="en-US" sz="2400" dirty="0">
                <a:solidFill>
                  <a:srgbClr val="0070C0"/>
                </a:solidFill>
              </a:rPr>
              <a:t>Create new insights  by  making </a:t>
            </a:r>
          </a:p>
          <a:p>
            <a:pPr defTabSz="914400" fontAlgn="auto" hangingPunct="1">
              <a:spcBef>
                <a:spcPts val="0"/>
              </a:spcBef>
              <a:spcAft>
                <a:spcPts val="0"/>
              </a:spcAft>
              <a:defRPr/>
            </a:pPr>
            <a:r>
              <a:rPr lang="en-US" sz="2400" dirty="0">
                <a:solidFill>
                  <a:srgbClr val="0070C0"/>
                </a:solidFill>
              </a:rPr>
              <a:t>overlays of thematic maps</a:t>
            </a:r>
            <a:endParaRPr lang="en-GB" sz="2400" dirty="0">
              <a:solidFill>
                <a:srgbClr val="0070C0"/>
              </a:solidFill>
            </a:endParaRPr>
          </a:p>
        </p:txBody>
      </p:sp>
      <p:sp>
        <p:nvSpPr>
          <p:cNvPr id="7" name="Title 1"/>
          <p:cNvSpPr txBox="1">
            <a:spLocks/>
          </p:cNvSpPr>
          <p:nvPr/>
        </p:nvSpPr>
        <p:spPr>
          <a:xfrm>
            <a:off x="457200" y="44624"/>
            <a:ext cx="8229600" cy="1033628"/>
          </a:xfrm>
          <a:prstGeom prst="rect">
            <a:avLst/>
          </a:prstGeom>
        </p:spPr>
        <p:txBody>
          <a:bodyPr>
            <a:normAutofit/>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r>
              <a:rPr lang="en-US" sz="2800" kern="0" dirty="0" smtClean="0">
                <a:solidFill>
                  <a:srgbClr val="3B7A6A"/>
                </a:solidFill>
                <a:latin typeface="Trebuchet MS" pitchFamily="34" charset="0"/>
                <a:ea typeface="Helvetica Light" charset="0"/>
                <a:cs typeface="Helvetica Light" charset="0"/>
              </a:rPr>
              <a:t>Create your own maps – overlays</a:t>
            </a:r>
          </a:p>
          <a:p>
            <a:pPr algn="l"/>
            <a:r>
              <a:rPr lang="en-US" sz="2000" kern="0" dirty="0" smtClean="0">
                <a:solidFill>
                  <a:srgbClr val="3B7A6A"/>
                </a:solidFill>
                <a:latin typeface="Trebuchet MS" pitchFamily="34" charset="0"/>
                <a:ea typeface="Helvetica Light" charset="0"/>
                <a:cs typeface="Helvetica Light" charset="0"/>
              </a:rPr>
              <a:t>Recharge</a:t>
            </a:r>
            <a:endParaRPr lang="en-US" sz="2800" kern="0" dirty="0">
              <a:solidFill>
                <a:srgbClr val="3B7A6A"/>
              </a:solidFill>
              <a:latin typeface="Trebuchet MS" pitchFamily="34" charset="0"/>
              <a:ea typeface="Helvetica Light" charset="0"/>
              <a:cs typeface="Helvetica Light" charset="0"/>
            </a:endParaRPr>
          </a:p>
        </p:txBody>
      </p:sp>
    </p:spTree>
    <p:extLst>
      <p:ext uri="{BB962C8B-B14F-4D97-AF65-F5344CB8AC3E}">
        <p14:creationId xmlns:p14="http://schemas.microsoft.com/office/powerpoint/2010/main" val="4249623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 y="1226044"/>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44624"/>
            <a:ext cx="8229600" cy="1033628"/>
          </a:xfrm>
          <a:prstGeom prst="rect">
            <a:avLst/>
          </a:prstGeom>
        </p:spPr>
        <p:txBody>
          <a:bodyPr>
            <a:normAutofit/>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r>
              <a:rPr lang="en-US" sz="2800" kern="0" dirty="0" smtClean="0">
                <a:solidFill>
                  <a:srgbClr val="3B7A6A"/>
                </a:solidFill>
                <a:latin typeface="Trebuchet MS" pitchFamily="34" charset="0"/>
                <a:ea typeface="Helvetica Light" charset="0"/>
                <a:cs typeface="Helvetica Light" charset="0"/>
              </a:rPr>
              <a:t>Create your own maps – overlays</a:t>
            </a:r>
          </a:p>
          <a:p>
            <a:pPr algn="l"/>
            <a:r>
              <a:rPr lang="en-US" sz="2000" kern="0" dirty="0" smtClean="0">
                <a:solidFill>
                  <a:srgbClr val="3B7A6A"/>
                </a:solidFill>
                <a:latin typeface="Trebuchet MS" pitchFamily="34" charset="0"/>
                <a:ea typeface="Helvetica Light" charset="0"/>
                <a:cs typeface="Helvetica Light" charset="0"/>
              </a:rPr>
              <a:t>Recharge + </a:t>
            </a:r>
            <a:r>
              <a:rPr lang="en-US" sz="2000" kern="0" dirty="0" err="1" smtClean="0">
                <a:solidFill>
                  <a:srgbClr val="3B7A6A"/>
                </a:solidFill>
                <a:latin typeface="Trebuchet MS" pitchFamily="34" charset="0"/>
                <a:ea typeface="Helvetica Light" charset="0"/>
                <a:cs typeface="Helvetica Light" charset="0"/>
              </a:rPr>
              <a:t>GWlevels</a:t>
            </a:r>
            <a:endParaRPr lang="en-US" sz="2800" kern="0" dirty="0">
              <a:solidFill>
                <a:srgbClr val="3B7A6A"/>
              </a:solidFill>
              <a:latin typeface="Trebuchet MS" pitchFamily="34" charset="0"/>
              <a:ea typeface="Helvetica Light" charset="0"/>
              <a:cs typeface="Helvetica Light" charset="0"/>
            </a:endParaRPr>
          </a:p>
        </p:txBody>
      </p:sp>
      <p:pic>
        <p:nvPicPr>
          <p:cNvPr id="6" name="Picture 2" descr="http://gis.townofchapelhill.org/_img/ClipArt-GIS.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13077"/>
          <a:stretch>
            <a:fillRect/>
          </a:stretch>
        </p:blipFill>
        <p:spPr bwMode="auto">
          <a:xfrm>
            <a:off x="6400800" y="2534907"/>
            <a:ext cx="2466028" cy="3158012"/>
          </a:xfrm>
          <a:prstGeom prst="rect">
            <a:avLst/>
          </a:prstGeom>
          <a:noFill/>
          <a:ln w="9525">
            <a:noFill/>
            <a:miter lim="800000"/>
            <a:headEnd/>
            <a:tailEnd/>
          </a:ln>
        </p:spPr>
      </p:pic>
      <p:sp>
        <p:nvSpPr>
          <p:cNvPr id="7" name="Rounded Rectangle 6"/>
          <p:cNvSpPr/>
          <p:nvPr/>
        </p:nvSpPr>
        <p:spPr>
          <a:xfrm>
            <a:off x="2095500" y="5206180"/>
            <a:ext cx="4953000" cy="919401"/>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defTabSz="914400" fontAlgn="auto" hangingPunct="1">
              <a:spcBef>
                <a:spcPts val="0"/>
              </a:spcBef>
              <a:spcAft>
                <a:spcPts val="0"/>
              </a:spcAft>
              <a:defRPr/>
            </a:pPr>
            <a:r>
              <a:rPr lang="en-US" sz="2400" dirty="0">
                <a:solidFill>
                  <a:srgbClr val="0070C0"/>
                </a:solidFill>
              </a:rPr>
              <a:t>Create new insights  by  making </a:t>
            </a:r>
          </a:p>
          <a:p>
            <a:pPr defTabSz="914400" fontAlgn="auto" hangingPunct="1">
              <a:spcBef>
                <a:spcPts val="0"/>
              </a:spcBef>
              <a:spcAft>
                <a:spcPts val="0"/>
              </a:spcAft>
              <a:defRPr/>
            </a:pPr>
            <a:r>
              <a:rPr lang="en-US" sz="2400" dirty="0">
                <a:solidFill>
                  <a:srgbClr val="0070C0"/>
                </a:solidFill>
              </a:rPr>
              <a:t>overlays of thematic maps</a:t>
            </a:r>
            <a:endParaRPr lang="en-GB" sz="2400" dirty="0">
              <a:solidFill>
                <a:srgbClr val="0070C0"/>
              </a:solidFill>
            </a:endParaRPr>
          </a:p>
        </p:txBody>
      </p:sp>
    </p:spTree>
    <p:extLst>
      <p:ext uri="{BB962C8B-B14F-4D97-AF65-F5344CB8AC3E}">
        <p14:creationId xmlns:p14="http://schemas.microsoft.com/office/powerpoint/2010/main" val="220893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 y="1219200"/>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44624"/>
            <a:ext cx="8229600" cy="1033628"/>
          </a:xfrm>
          <a:prstGeom prst="rect">
            <a:avLst/>
          </a:prstGeom>
        </p:spPr>
        <p:txBody>
          <a:bodyPr>
            <a:normAutofit/>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r>
              <a:rPr lang="en-US" sz="2800" kern="0" dirty="0" smtClean="0">
                <a:solidFill>
                  <a:srgbClr val="3B7A6A"/>
                </a:solidFill>
                <a:latin typeface="Trebuchet MS" pitchFamily="34" charset="0"/>
                <a:ea typeface="Helvetica Light" charset="0"/>
                <a:cs typeface="Helvetica Light" charset="0"/>
              </a:rPr>
              <a:t>Create your own maps – overlays</a:t>
            </a:r>
          </a:p>
          <a:p>
            <a:pPr algn="l"/>
            <a:r>
              <a:rPr lang="en-US" sz="2000" kern="0" dirty="0" smtClean="0">
                <a:solidFill>
                  <a:srgbClr val="3B7A6A"/>
                </a:solidFill>
                <a:latin typeface="Trebuchet MS" pitchFamily="34" charset="0"/>
                <a:ea typeface="Helvetica Light" charset="0"/>
                <a:cs typeface="Helvetica Light" charset="0"/>
              </a:rPr>
              <a:t>Recharge + </a:t>
            </a:r>
            <a:r>
              <a:rPr lang="en-US" sz="2000" kern="0" dirty="0" err="1" smtClean="0">
                <a:solidFill>
                  <a:srgbClr val="3B7A6A"/>
                </a:solidFill>
                <a:latin typeface="Trebuchet MS" pitchFamily="34" charset="0"/>
                <a:ea typeface="Helvetica Light" charset="0"/>
                <a:cs typeface="Helvetica Light" charset="0"/>
              </a:rPr>
              <a:t>Gwlevels</a:t>
            </a:r>
            <a:r>
              <a:rPr lang="en-US" sz="2000" kern="0" dirty="0" smtClean="0">
                <a:solidFill>
                  <a:srgbClr val="3B7A6A"/>
                </a:solidFill>
                <a:latin typeface="Trebuchet MS" pitchFamily="34" charset="0"/>
                <a:ea typeface="Helvetica Light" charset="0"/>
                <a:cs typeface="Helvetica Light" charset="0"/>
              </a:rPr>
              <a:t> + Free flow</a:t>
            </a:r>
            <a:endParaRPr lang="en-US" sz="2800" kern="0" dirty="0">
              <a:solidFill>
                <a:srgbClr val="3B7A6A"/>
              </a:solidFill>
              <a:latin typeface="Trebuchet MS" pitchFamily="34" charset="0"/>
              <a:ea typeface="Helvetica Light" charset="0"/>
              <a:cs typeface="Helvetica Light" charset="0"/>
            </a:endParaRPr>
          </a:p>
        </p:txBody>
      </p:sp>
      <p:pic>
        <p:nvPicPr>
          <p:cNvPr id="10" name="Picture 2" descr="http://gis.townofchapelhill.org/_img/ClipArt-GIS.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13077"/>
          <a:stretch>
            <a:fillRect/>
          </a:stretch>
        </p:blipFill>
        <p:spPr bwMode="auto">
          <a:xfrm>
            <a:off x="6400800" y="2534907"/>
            <a:ext cx="2466028" cy="3158012"/>
          </a:xfrm>
          <a:prstGeom prst="rect">
            <a:avLst/>
          </a:prstGeom>
          <a:noFill/>
          <a:ln w="9525">
            <a:noFill/>
            <a:miter lim="800000"/>
            <a:headEnd/>
            <a:tailEnd/>
          </a:ln>
        </p:spPr>
      </p:pic>
      <p:sp>
        <p:nvSpPr>
          <p:cNvPr id="11" name="Rounded Rectangle 10"/>
          <p:cNvSpPr/>
          <p:nvPr/>
        </p:nvSpPr>
        <p:spPr>
          <a:xfrm>
            <a:off x="2095500" y="5206180"/>
            <a:ext cx="4953000" cy="919401"/>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defTabSz="914400" fontAlgn="auto" hangingPunct="1">
              <a:spcBef>
                <a:spcPts val="0"/>
              </a:spcBef>
              <a:spcAft>
                <a:spcPts val="0"/>
              </a:spcAft>
              <a:defRPr/>
            </a:pPr>
            <a:r>
              <a:rPr lang="en-US" sz="2400" dirty="0">
                <a:solidFill>
                  <a:srgbClr val="0070C0"/>
                </a:solidFill>
              </a:rPr>
              <a:t>Create new insights  by  making </a:t>
            </a:r>
          </a:p>
          <a:p>
            <a:pPr defTabSz="914400" fontAlgn="auto" hangingPunct="1">
              <a:spcBef>
                <a:spcPts val="0"/>
              </a:spcBef>
              <a:spcAft>
                <a:spcPts val="0"/>
              </a:spcAft>
              <a:defRPr/>
            </a:pPr>
            <a:r>
              <a:rPr lang="en-US" sz="2400" dirty="0">
                <a:solidFill>
                  <a:srgbClr val="0070C0"/>
                </a:solidFill>
              </a:rPr>
              <a:t>overlays of thematic maps</a:t>
            </a:r>
            <a:endParaRPr lang="en-GB" sz="2400" dirty="0">
              <a:solidFill>
                <a:srgbClr val="0070C0"/>
              </a:solidFill>
            </a:endParaRPr>
          </a:p>
        </p:txBody>
      </p:sp>
    </p:spTree>
    <p:extLst>
      <p:ext uri="{BB962C8B-B14F-4D97-AF65-F5344CB8AC3E}">
        <p14:creationId xmlns:p14="http://schemas.microsoft.com/office/powerpoint/2010/main" val="1830999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 y="1226044"/>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44624"/>
            <a:ext cx="8229600" cy="1033628"/>
          </a:xfrm>
          <a:prstGeom prst="rect">
            <a:avLst/>
          </a:prstGeom>
        </p:spPr>
        <p:txBody>
          <a:bodyPr>
            <a:normAutofit/>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r>
              <a:rPr lang="en-US" sz="2800" kern="0" dirty="0" smtClean="0">
                <a:solidFill>
                  <a:srgbClr val="3B7A6A"/>
                </a:solidFill>
                <a:latin typeface="Trebuchet MS" pitchFamily="34" charset="0"/>
                <a:ea typeface="Helvetica Light" charset="0"/>
                <a:cs typeface="Helvetica Light" charset="0"/>
              </a:rPr>
              <a:t>Create your own maps – overlays</a:t>
            </a:r>
          </a:p>
          <a:p>
            <a:pPr algn="l"/>
            <a:r>
              <a:rPr lang="en-US" sz="2000" kern="0" dirty="0" smtClean="0">
                <a:solidFill>
                  <a:srgbClr val="3B7A6A"/>
                </a:solidFill>
                <a:latin typeface="Trebuchet MS" pitchFamily="34" charset="0"/>
                <a:ea typeface="Helvetica Light" charset="0"/>
                <a:cs typeface="Helvetica Light" charset="0"/>
              </a:rPr>
              <a:t>Recharge + </a:t>
            </a:r>
            <a:r>
              <a:rPr lang="en-US" sz="2000" kern="0" dirty="0" err="1" smtClean="0">
                <a:solidFill>
                  <a:srgbClr val="3B7A6A"/>
                </a:solidFill>
                <a:latin typeface="Trebuchet MS" pitchFamily="34" charset="0"/>
                <a:ea typeface="Helvetica Light" charset="0"/>
                <a:cs typeface="Helvetica Light" charset="0"/>
              </a:rPr>
              <a:t>Gwlevels</a:t>
            </a:r>
            <a:r>
              <a:rPr lang="en-US" sz="2000" kern="0" dirty="0" smtClean="0">
                <a:solidFill>
                  <a:srgbClr val="3B7A6A"/>
                </a:solidFill>
                <a:latin typeface="Trebuchet MS" pitchFamily="34" charset="0"/>
                <a:ea typeface="Helvetica Light" charset="0"/>
                <a:cs typeface="Helvetica Light" charset="0"/>
              </a:rPr>
              <a:t> + Free flow + discharge</a:t>
            </a:r>
            <a:endParaRPr lang="en-US" sz="2800" kern="0" dirty="0">
              <a:solidFill>
                <a:srgbClr val="3B7A6A"/>
              </a:solidFill>
              <a:latin typeface="Trebuchet MS" pitchFamily="34" charset="0"/>
              <a:ea typeface="Helvetica Light" charset="0"/>
              <a:cs typeface="Helvetica Light" charset="0"/>
            </a:endParaRPr>
          </a:p>
        </p:txBody>
      </p:sp>
      <p:pic>
        <p:nvPicPr>
          <p:cNvPr id="6" name="Picture 2" descr="http://gis.townofchapelhill.org/_img/ClipArt-GIS.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13077"/>
          <a:stretch>
            <a:fillRect/>
          </a:stretch>
        </p:blipFill>
        <p:spPr bwMode="auto">
          <a:xfrm>
            <a:off x="6400800" y="2534907"/>
            <a:ext cx="2466028" cy="3158012"/>
          </a:xfrm>
          <a:prstGeom prst="rect">
            <a:avLst/>
          </a:prstGeom>
          <a:noFill/>
          <a:ln w="9525">
            <a:noFill/>
            <a:miter lim="800000"/>
            <a:headEnd/>
            <a:tailEnd/>
          </a:ln>
        </p:spPr>
      </p:pic>
      <p:sp>
        <p:nvSpPr>
          <p:cNvPr id="7" name="Rounded Rectangle 6"/>
          <p:cNvSpPr/>
          <p:nvPr/>
        </p:nvSpPr>
        <p:spPr>
          <a:xfrm>
            <a:off x="2095500" y="5206180"/>
            <a:ext cx="4953000" cy="919401"/>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defTabSz="914400" fontAlgn="auto" hangingPunct="1">
              <a:spcBef>
                <a:spcPts val="0"/>
              </a:spcBef>
              <a:spcAft>
                <a:spcPts val="0"/>
              </a:spcAft>
              <a:defRPr/>
            </a:pPr>
            <a:r>
              <a:rPr lang="en-US" sz="2400" dirty="0">
                <a:solidFill>
                  <a:srgbClr val="0070C0"/>
                </a:solidFill>
              </a:rPr>
              <a:t>Create new insights  by  making </a:t>
            </a:r>
          </a:p>
          <a:p>
            <a:pPr defTabSz="914400" fontAlgn="auto" hangingPunct="1">
              <a:spcBef>
                <a:spcPts val="0"/>
              </a:spcBef>
              <a:spcAft>
                <a:spcPts val="0"/>
              </a:spcAft>
              <a:defRPr/>
            </a:pPr>
            <a:r>
              <a:rPr lang="en-US" sz="2400" dirty="0">
                <a:solidFill>
                  <a:srgbClr val="0070C0"/>
                </a:solidFill>
              </a:rPr>
              <a:t>overlays of thematic maps</a:t>
            </a:r>
            <a:endParaRPr lang="en-GB" sz="2400" dirty="0">
              <a:solidFill>
                <a:srgbClr val="0070C0"/>
              </a:solidFill>
            </a:endParaRPr>
          </a:p>
        </p:txBody>
      </p:sp>
    </p:spTree>
    <p:extLst>
      <p:ext uri="{BB962C8B-B14F-4D97-AF65-F5344CB8AC3E}">
        <p14:creationId xmlns:p14="http://schemas.microsoft.com/office/powerpoint/2010/main" val="1037110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 y="1226043"/>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44624"/>
            <a:ext cx="8229600" cy="1033628"/>
          </a:xfrm>
          <a:prstGeom prst="rect">
            <a:avLst/>
          </a:prstGeom>
        </p:spPr>
        <p:txBody>
          <a:bodyPr>
            <a:normAutofit/>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r>
              <a:rPr lang="en-US" sz="2800" kern="0" dirty="0" smtClean="0">
                <a:solidFill>
                  <a:srgbClr val="3B7A6A"/>
                </a:solidFill>
                <a:latin typeface="Trebuchet MS" pitchFamily="34" charset="0"/>
                <a:ea typeface="Helvetica Light" charset="0"/>
                <a:cs typeface="Helvetica Light" charset="0"/>
              </a:rPr>
              <a:t>Create your own maps – overlays</a:t>
            </a:r>
          </a:p>
          <a:p>
            <a:pPr algn="l"/>
            <a:r>
              <a:rPr lang="en-US" sz="2000" kern="0" dirty="0" smtClean="0">
                <a:solidFill>
                  <a:srgbClr val="3B7A6A"/>
                </a:solidFill>
                <a:latin typeface="Trebuchet MS" pitchFamily="34" charset="0"/>
                <a:ea typeface="Helvetica Light" charset="0"/>
                <a:cs typeface="Helvetica Light" charset="0"/>
              </a:rPr>
              <a:t>Recharge + </a:t>
            </a:r>
            <a:r>
              <a:rPr lang="en-US" sz="2000" kern="0" dirty="0" err="1" smtClean="0">
                <a:solidFill>
                  <a:srgbClr val="3B7A6A"/>
                </a:solidFill>
                <a:latin typeface="Trebuchet MS" pitchFamily="34" charset="0"/>
                <a:ea typeface="Helvetica Light" charset="0"/>
                <a:cs typeface="Helvetica Light" charset="0"/>
              </a:rPr>
              <a:t>Gwlevels</a:t>
            </a:r>
            <a:r>
              <a:rPr lang="en-US" sz="2000" kern="0" dirty="0" smtClean="0">
                <a:solidFill>
                  <a:srgbClr val="3B7A6A"/>
                </a:solidFill>
                <a:latin typeface="Trebuchet MS" pitchFamily="34" charset="0"/>
                <a:ea typeface="Helvetica Light" charset="0"/>
                <a:cs typeface="Helvetica Light" charset="0"/>
              </a:rPr>
              <a:t> + Free flow + discharge + boreholes</a:t>
            </a:r>
            <a:endParaRPr lang="en-US" sz="2800" kern="0" dirty="0">
              <a:solidFill>
                <a:srgbClr val="3B7A6A"/>
              </a:solidFill>
              <a:latin typeface="Trebuchet MS" pitchFamily="34" charset="0"/>
              <a:ea typeface="Helvetica Light" charset="0"/>
              <a:cs typeface="Helvetica Light" charset="0"/>
            </a:endParaRPr>
          </a:p>
        </p:txBody>
      </p:sp>
      <p:pic>
        <p:nvPicPr>
          <p:cNvPr id="6" name="Picture 2" descr="http://gis.townofchapelhill.org/_img/ClipArt-GIS.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13077"/>
          <a:stretch>
            <a:fillRect/>
          </a:stretch>
        </p:blipFill>
        <p:spPr bwMode="auto">
          <a:xfrm>
            <a:off x="6400800" y="2534907"/>
            <a:ext cx="2466028" cy="3158012"/>
          </a:xfrm>
          <a:prstGeom prst="rect">
            <a:avLst/>
          </a:prstGeom>
          <a:noFill/>
          <a:ln w="9525">
            <a:noFill/>
            <a:miter lim="800000"/>
            <a:headEnd/>
            <a:tailEnd/>
          </a:ln>
        </p:spPr>
      </p:pic>
      <p:sp>
        <p:nvSpPr>
          <p:cNvPr id="7" name="Rounded Rectangle 6"/>
          <p:cNvSpPr/>
          <p:nvPr/>
        </p:nvSpPr>
        <p:spPr>
          <a:xfrm>
            <a:off x="2095500" y="5206180"/>
            <a:ext cx="4953000" cy="919401"/>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defTabSz="914400" fontAlgn="auto" hangingPunct="1">
              <a:spcBef>
                <a:spcPts val="0"/>
              </a:spcBef>
              <a:spcAft>
                <a:spcPts val="0"/>
              </a:spcAft>
              <a:defRPr/>
            </a:pPr>
            <a:r>
              <a:rPr lang="en-US" sz="2400" dirty="0">
                <a:solidFill>
                  <a:srgbClr val="0070C0"/>
                </a:solidFill>
              </a:rPr>
              <a:t>Create new insights  by  making </a:t>
            </a:r>
          </a:p>
          <a:p>
            <a:pPr defTabSz="914400" fontAlgn="auto" hangingPunct="1">
              <a:spcBef>
                <a:spcPts val="0"/>
              </a:spcBef>
              <a:spcAft>
                <a:spcPts val="0"/>
              </a:spcAft>
              <a:defRPr/>
            </a:pPr>
            <a:r>
              <a:rPr lang="en-US" sz="2400" dirty="0">
                <a:solidFill>
                  <a:srgbClr val="0070C0"/>
                </a:solidFill>
              </a:rPr>
              <a:t>overlays of thematic maps</a:t>
            </a:r>
            <a:endParaRPr lang="en-GB" sz="2400" dirty="0">
              <a:solidFill>
                <a:srgbClr val="0070C0"/>
              </a:solidFill>
            </a:endParaRPr>
          </a:p>
        </p:txBody>
      </p:sp>
    </p:spTree>
    <p:extLst>
      <p:ext uri="{BB962C8B-B14F-4D97-AF65-F5344CB8AC3E}">
        <p14:creationId xmlns:p14="http://schemas.microsoft.com/office/powerpoint/2010/main" val="3734051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94" y="1219200"/>
            <a:ext cx="7200000" cy="387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44624"/>
            <a:ext cx="8229600" cy="1033628"/>
          </a:xfrm>
          <a:prstGeom prst="rect">
            <a:avLst/>
          </a:prstGeom>
        </p:spPr>
        <p:txBody>
          <a:bodyPr>
            <a:normAutofit/>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r>
              <a:rPr lang="en-US" sz="2800" kern="0" dirty="0" smtClean="0">
                <a:solidFill>
                  <a:srgbClr val="3B7A6A"/>
                </a:solidFill>
                <a:latin typeface="Trebuchet MS" pitchFamily="34" charset="0"/>
                <a:ea typeface="Helvetica Light" charset="0"/>
                <a:cs typeface="Helvetica Light" charset="0"/>
              </a:rPr>
              <a:t>Create your own maps – overlays</a:t>
            </a:r>
          </a:p>
          <a:p>
            <a:pPr algn="l"/>
            <a:r>
              <a:rPr lang="en-US" sz="2000" kern="0" dirty="0" smtClean="0">
                <a:solidFill>
                  <a:srgbClr val="3B7A6A"/>
                </a:solidFill>
                <a:latin typeface="Trebuchet MS" pitchFamily="34" charset="0"/>
                <a:ea typeface="Helvetica Light" charset="0"/>
                <a:cs typeface="Helvetica Light" charset="0"/>
              </a:rPr>
              <a:t>Recharge + </a:t>
            </a:r>
            <a:r>
              <a:rPr lang="en-US" sz="2000" kern="0" dirty="0" err="1" smtClean="0">
                <a:solidFill>
                  <a:srgbClr val="3B7A6A"/>
                </a:solidFill>
                <a:latin typeface="Trebuchet MS" pitchFamily="34" charset="0"/>
                <a:ea typeface="Helvetica Light" charset="0"/>
                <a:cs typeface="Helvetica Light" charset="0"/>
              </a:rPr>
              <a:t>Gwlevels</a:t>
            </a:r>
            <a:r>
              <a:rPr lang="en-US" sz="2000" kern="0" dirty="0" smtClean="0">
                <a:solidFill>
                  <a:srgbClr val="3B7A6A"/>
                </a:solidFill>
                <a:latin typeface="Trebuchet MS" pitchFamily="34" charset="0"/>
                <a:ea typeface="Helvetica Light" charset="0"/>
                <a:cs typeface="Helvetica Light" charset="0"/>
              </a:rPr>
              <a:t> + Free flow + discharge + boreholes + </a:t>
            </a:r>
            <a:r>
              <a:rPr lang="en-US" sz="2000" kern="0" dirty="0" err="1" smtClean="0">
                <a:solidFill>
                  <a:srgbClr val="3B7A6A"/>
                </a:solidFill>
                <a:latin typeface="Trebuchet MS" pitchFamily="34" charset="0"/>
                <a:ea typeface="Helvetica Light" charset="0"/>
                <a:cs typeface="Helvetica Light" charset="0"/>
              </a:rPr>
              <a:t>sulphate</a:t>
            </a:r>
            <a:endParaRPr lang="en-US" sz="2800" kern="0" dirty="0">
              <a:solidFill>
                <a:srgbClr val="3B7A6A"/>
              </a:solidFill>
              <a:latin typeface="Trebuchet MS" pitchFamily="34" charset="0"/>
              <a:ea typeface="Helvetica Light" charset="0"/>
              <a:cs typeface="Helvetica Light" charset="0"/>
            </a:endParaRPr>
          </a:p>
        </p:txBody>
      </p:sp>
      <p:pic>
        <p:nvPicPr>
          <p:cNvPr id="7" name="Picture 2" descr="http://gis.townofchapelhill.org/_img/ClipArt-GIS.g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13077"/>
          <a:stretch>
            <a:fillRect/>
          </a:stretch>
        </p:blipFill>
        <p:spPr bwMode="auto">
          <a:xfrm>
            <a:off x="6400800" y="2534908"/>
            <a:ext cx="2466028" cy="3158012"/>
          </a:xfrm>
          <a:prstGeom prst="rect">
            <a:avLst/>
          </a:prstGeom>
          <a:noFill/>
          <a:ln w="9525">
            <a:noFill/>
            <a:miter lim="800000"/>
            <a:headEnd/>
            <a:tailEnd/>
          </a:ln>
        </p:spPr>
      </p:pic>
      <p:sp>
        <p:nvSpPr>
          <p:cNvPr id="5" name="Rounded Rectangle 4"/>
          <p:cNvSpPr/>
          <p:nvPr/>
        </p:nvSpPr>
        <p:spPr>
          <a:xfrm>
            <a:off x="2095500" y="5206181"/>
            <a:ext cx="4953000" cy="919401"/>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anchor="ctr">
            <a:spAutoFit/>
          </a:bodyPr>
          <a:lstStyle/>
          <a:p>
            <a:pPr defTabSz="914400" fontAlgn="auto" hangingPunct="1">
              <a:spcBef>
                <a:spcPts val="0"/>
              </a:spcBef>
              <a:spcAft>
                <a:spcPts val="0"/>
              </a:spcAft>
              <a:defRPr/>
            </a:pPr>
            <a:r>
              <a:rPr lang="en-US" sz="2400" dirty="0">
                <a:solidFill>
                  <a:srgbClr val="0070C0"/>
                </a:solidFill>
              </a:rPr>
              <a:t>Create new insights  by  making </a:t>
            </a:r>
          </a:p>
          <a:p>
            <a:pPr defTabSz="914400" fontAlgn="auto" hangingPunct="1">
              <a:spcBef>
                <a:spcPts val="0"/>
              </a:spcBef>
              <a:spcAft>
                <a:spcPts val="0"/>
              </a:spcAft>
              <a:defRPr/>
            </a:pPr>
            <a:r>
              <a:rPr lang="en-US" sz="2400" dirty="0">
                <a:solidFill>
                  <a:srgbClr val="0070C0"/>
                </a:solidFill>
              </a:rPr>
              <a:t>overlays of thematic maps</a:t>
            </a:r>
            <a:endParaRPr lang="en-GB" sz="2400" dirty="0">
              <a:solidFill>
                <a:srgbClr val="0070C0"/>
              </a:solidFill>
            </a:endParaRPr>
          </a:p>
        </p:txBody>
      </p:sp>
    </p:spTree>
    <p:extLst>
      <p:ext uri="{BB962C8B-B14F-4D97-AF65-F5344CB8AC3E}">
        <p14:creationId xmlns:p14="http://schemas.microsoft.com/office/powerpoint/2010/main" val="333859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Geert-Jan\Desktop\W O R K    I N   P R O G R E S S\!Stampriet Mariental PRESENTATION\Emilie plaatjes\query_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87584"/>
            <a:ext cx="9000000" cy="442261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1752600" y="914400"/>
            <a:ext cx="457200" cy="457200"/>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3" name="TextBox 12"/>
          <p:cNvSpPr txBox="1"/>
          <p:nvPr/>
        </p:nvSpPr>
        <p:spPr>
          <a:xfrm>
            <a:off x="1564263" y="14749"/>
            <a:ext cx="6202339" cy="954107"/>
          </a:xfrm>
          <a:prstGeom prst="rect">
            <a:avLst/>
          </a:prstGeom>
          <a:noFill/>
        </p:spPr>
        <p:txBody>
          <a:bodyPr wrap="none" rtlCol="0">
            <a:spAutoFit/>
          </a:bodyPr>
          <a:lstStyle/>
          <a:p>
            <a:r>
              <a:rPr lang="en-GB" sz="2800" b="1" dirty="0">
                <a:solidFill>
                  <a:srgbClr val="3B7A6A"/>
                </a:solidFill>
                <a:latin typeface="Trebuchet MS" pitchFamily="34" charset="0"/>
              </a:rPr>
              <a:t>Query </a:t>
            </a:r>
            <a:r>
              <a:rPr lang="en-GB" sz="2800" b="1" dirty="0" smtClean="0">
                <a:solidFill>
                  <a:srgbClr val="3B7A6A"/>
                </a:solidFill>
                <a:latin typeface="Trebuchet MS" pitchFamily="34" charset="0"/>
              </a:rPr>
              <a:t>maps / filter content of maps</a:t>
            </a:r>
          </a:p>
          <a:p>
            <a:r>
              <a:rPr lang="en-GB" sz="2800" b="1" dirty="0" smtClean="0">
                <a:solidFill>
                  <a:srgbClr val="3B7A6A"/>
                </a:solidFill>
                <a:latin typeface="Trebuchet MS" pitchFamily="34" charset="0"/>
              </a:rPr>
              <a:t>for specific purposes</a:t>
            </a:r>
            <a:endParaRPr lang="en-GB" sz="2800" b="1" dirty="0">
              <a:solidFill>
                <a:srgbClr val="3B7A6A"/>
              </a:solidFill>
              <a:latin typeface="Trebuchet MS" pitchFamily="34" charset="0"/>
            </a:endParaRP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920" t="49290" r="21068" b="22960"/>
          <a:stretch/>
        </p:blipFill>
        <p:spPr bwMode="auto">
          <a:xfrm>
            <a:off x="3911763" y="3989070"/>
            <a:ext cx="5227321" cy="2385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152400" y="4724400"/>
            <a:ext cx="2956519" cy="9144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solidFill>
                  <a:srgbClr val="0070C0"/>
                </a:solidFill>
              </a:rPr>
              <a:t>Analyse (multiple) maps in detail</a:t>
            </a:r>
            <a:endParaRPr lang="en-GB" sz="2400" dirty="0">
              <a:solidFill>
                <a:srgbClr val="0070C0"/>
              </a:solidFill>
            </a:endParaRPr>
          </a:p>
        </p:txBody>
      </p:sp>
      <p:cxnSp>
        <p:nvCxnSpPr>
          <p:cNvPr id="7" name="Straight Connector 6"/>
          <p:cNvCxnSpPr>
            <a:stCxn id="3" idx="3"/>
          </p:cNvCxnSpPr>
          <p:nvPr/>
        </p:nvCxnSpPr>
        <p:spPr bwMode="auto">
          <a:xfrm>
            <a:off x="1819555" y="1304645"/>
            <a:ext cx="2092208" cy="5069485"/>
          </a:xfrm>
          <a:prstGeom prst="line">
            <a:avLst/>
          </a:prstGeom>
          <a:blipFill dpi="0" rotWithShape="0">
            <a:blip r:embed="rId5"/>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cxnSp>
      <p:cxnSp>
        <p:nvCxnSpPr>
          <p:cNvPr id="10" name="Straight Connector 9"/>
          <p:cNvCxnSpPr>
            <a:stCxn id="3" idx="6"/>
          </p:cNvCxnSpPr>
          <p:nvPr/>
        </p:nvCxnSpPr>
        <p:spPr bwMode="auto">
          <a:xfrm>
            <a:off x="2209800" y="1143000"/>
            <a:ext cx="6781800" cy="2846070"/>
          </a:xfrm>
          <a:prstGeom prst="line">
            <a:avLst/>
          </a:prstGeom>
          <a:blipFill dpi="0" rotWithShape="0">
            <a:blip r:embed="rId5"/>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330152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Geert-Jan\Desktop\W O R K    I N   P R O G R E S S\!Stampriet Mariental PRESENTATION\Emilie plaatjes\query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978204"/>
            <a:ext cx="9000000" cy="44413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64263" y="14749"/>
            <a:ext cx="6202339" cy="954107"/>
          </a:xfrm>
          <a:prstGeom prst="rect">
            <a:avLst/>
          </a:prstGeom>
          <a:noFill/>
        </p:spPr>
        <p:txBody>
          <a:bodyPr wrap="none" rtlCol="0">
            <a:spAutoFit/>
          </a:bodyPr>
          <a:lstStyle/>
          <a:p>
            <a:r>
              <a:rPr lang="en-GB" sz="2800" b="1" dirty="0">
                <a:solidFill>
                  <a:srgbClr val="3B7A6A"/>
                </a:solidFill>
                <a:latin typeface="Trebuchet MS" pitchFamily="34" charset="0"/>
              </a:rPr>
              <a:t>Query </a:t>
            </a:r>
            <a:r>
              <a:rPr lang="en-GB" sz="2800" b="1" dirty="0" smtClean="0">
                <a:solidFill>
                  <a:srgbClr val="3B7A6A"/>
                </a:solidFill>
                <a:latin typeface="Trebuchet MS" pitchFamily="34" charset="0"/>
              </a:rPr>
              <a:t>maps / filter content of </a:t>
            </a:r>
            <a:r>
              <a:rPr lang="en-GB" sz="2800" b="1" dirty="0">
                <a:solidFill>
                  <a:srgbClr val="3B7A6A"/>
                </a:solidFill>
                <a:latin typeface="Trebuchet MS" pitchFamily="34" charset="0"/>
              </a:rPr>
              <a:t>maps</a:t>
            </a:r>
          </a:p>
          <a:p>
            <a:r>
              <a:rPr lang="en-GB" sz="2800" b="1" dirty="0">
                <a:solidFill>
                  <a:srgbClr val="3B7A6A"/>
                </a:solidFill>
                <a:latin typeface="Trebuchet MS" pitchFamily="34" charset="0"/>
              </a:rPr>
              <a:t>for specific purposes</a:t>
            </a:r>
          </a:p>
        </p:txBody>
      </p:sp>
      <p:sp>
        <p:nvSpPr>
          <p:cNvPr id="15" name="Rounded Rectangle 14"/>
          <p:cNvSpPr/>
          <p:nvPr/>
        </p:nvSpPr>
        <p:spPr>
          <a:xfrm>
            <a:off x="152400" y="4724400"/>
            <a:ext cx="2956519" cy="9144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solidFill>
                  <a:srgbClr val="0070C0"/>
                </a:solidFill>
              </a:rPr>
              <a:t>Analyse (multiple) maps in detail</a:t>
            </a:r>
            <a:endParaRPr lang="en-GB" sz="2400" dirty="0">
              <a:solidFill>
                <a:srgbClr val="0070C0"/>
              </a:solidFill>
            </a:endParaRPr>
          </a:p>
        </p:txBody>
      </p:sp>
      <p:sp>
        <p:nvSpPr>
          <p:cNvPr id="11" name="Rounded Rectangle 10"/>
          <p:cNvSpPr/>
          <p:nvPr/>
        </p:nvSpPr>
        <p:spPr>
          <a:xfrm>
            <a:off x="5943600" y="978204"/>
            <a:ext cx="2956519" cy="9144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dirty="0" smtClean="0">
                <a:solidFill>
                  <a:srgbClr val="0070C0"/>
                </a:solidFill>
              </a:rPr>
              <a:t>All boreholes with Fluoride &gt; 1,5 mg/l</a:t>
            </a:r>
            <a:endParaRPr lang="en-GB" sz="2400" dirty="0">
              <a:solidFill>
                <a:srgbClr val="0070C0"/>
              </a:solidFill>
            </a:endParaRPr>
          </a:p>
        </p:txBody>
      </p:sp>
    </p:spTree>
    <p:extLst>
      <p:ext uri="{BB962C8B-B14F-4D97-AF65-F5344CB8AC3E}">
        <p14:creationId xmlns:p14="http://schemas.microsoft.com/office/powerpoint/2010/main" val="1741646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46799"/>
            <a:ext cx="8001000" cy="523220"/>
          </a:xfrm>
          <a:prstGeom prst="rect">
            <a:avLst/>
          </a:prstGeom>
          <a:noFill/>
        </p:spPr>
        <p:txBody>
          <a:bodyPr wrap="square" rtlCol="0">
            <a:spAutoFit/>
          </a:bodyPr>
          <a:lstStyle/>
          <a:p>
            <a:r>
              <a:rPr lang="en-GB" sz="2800" b="1" dirty="0">
                <a:solidFill>
                  <a:srgbClr val="3B7A6A"/>
                </a:solidFill>
                <a:latin typeface="Trebuchet MS" pitchFamily="34" charset="0"/>
              </a:rPr>
              <a:t>Storing and sharing of additional information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0" y="654971"/>
            <a:ext cx="9000000" cy="506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4567800" y="3657600"/>
            <a:ext cx="40428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9372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36" y="885950"/>
            <a:ext cx="8839200" cy="496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086600" y="2133600"/>
            <a:ext cx="1828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 y="46799"/>
            <a:ext cx="8001000" cy="523220"/>
          </a:xfrm>
          <a:prstGeom prst="rect">
            <a:avLst/>
          </a:prstGeom>
          <a:noFill/>
        </p:spPr>
        <p:txBody>
          <a:bodyPr wrap="square" rtlCol="0">
            <a:spAutoFit/>
          </a:bodyPr>
          <a:lstStyle/>
          <a:p>
            <a:r>
              <a:rPr lang="en-GB" sz="2800" b="1" dirty="0">
                <a:solidFill>
                  <a:srgbClr val="3B7A6A"/>
                </a:solidFill>
                <a:latin typeface="Trebuchet MS" pitchFamily="34" charset="0"/>
              </a:rPr>
              <a:t>Storing and sharing of additional information</a:t>
            </a:r>
          </a:p>
        </p:txBody>
      </p:sp>
    </p:spTree>
    <p:extLst>
      <p:ext uri="{BB962C8B-B14F-4D97-AF65-F5344CB8AC3E}">
        <p14:creationId xmlns:p14="http://schemas.microsoft.com/office/powerpoint/2010/main" val="3416360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905000"/>
            <a:ext cx="2843213" cy="41190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481" y="2514951"/>
            <a:ext cx="2646361" cy="37933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8" descr="sottopancia.jpg"/>
          <p:cNvPicPr>
            <a:picLocks noChangeAspect="1"/>
          </p:cNvPicPr>
          <p:nvPr/>
        </p:nvPicPr>
        <p:blipFill>
          <a:blip r:embed="rId4" cstate="print"/>
          <a:srcRect/>
          <a:stretch>
            <a:fillRect/>
          </a:stretch>
        </p:blipFill>
        <p:spPr bwMode="auto">
          <a:xfrm>
            <a:off x="2273300" y="6543675"/>
            <a:ext cx="5670550" cy="150813"/>
          </a:xfrm>
          <a:prstGeom prst="rect">
            <a:avLst/>
          </a:prstGeom>
          <a:noFill/>
          <a:ln w="12700">
            <a:noFill/>
            <a:miter lim="0"/>
            <a:headEnd/>
            <a:tailEnd/>
          </a:ln>
        </p:spPr>
      </p:pic>
      <p:sp>
        <p:nvSpPr>
          <p:cNvPr id="7"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8"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9" name="Picture 1"/>
          <p:cNvPicPr>
            <a:picLocks noChangeAspect="1"/>
          </p:cNvPicPr>
          <p:nvPr/>
        </p:nvPicPr>
        <p:blipFill>
          <a:blip r:embed="rId5" cstate="print"/>
          <a:srcRect/>
          <a:stretch>
            <a:fillRect/>
          </a:stretch>
        </p:blipFill>
        <p:spPr bwMode="auto">
          <a:xfrm>
            <a:off x="339725" y="5938838"/>
            <a:ext cx="1525588" cy="838200"/>
          </a:xfrm>
          <a:prstGeom prst="rect">
            <a:avLst/>
          </a:prstGeom>
          <a:noFill/>
          <a:ln w="9525">
            <a:noFill/>
            <a:miter lim="800000"/>
            <a:headEnd/>
            <a:tailEnd/>
          </a:ln>
        </p:spPr>
      </p:pic>
      <p:sp>
        <p:nvSpPr>
          <p:cNvPr id="10"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b="1" dirty="0" smtClean="0">
                <a:solidFill>
                  <a:srgbClr val="3B7A6A"/>
                </a:solidFill>
                <a:latin typeface="Trebuchet MS" pitchFamily="34" charset="0"/>
                <a:sym typeface="Trebuchet MS" pitchFamily="34" charset="0"/>
              </a:rPr>
              <a:t>Role of information in Governance</a:t>
            </a:r>
            <a:endParaRPr lang="en-US" altLang="en-US" sz="2800" b="1" dirty="0"/>
          </a:p>
        </p:txBody>
      </p:sp>
      <p:sp>
        <p:nvSpPr>
          <p:cNvPr id="11" name="Line 12"/>
          <p:cNvSpPr>
            <a:spLocks noChangeShapeType="1"/>
          </p:cNvSpPr>
          <p:nvPr/>
        </p:nvSpPr>
        <p:spPr bwMode="auto">
          <a:xfrm flipV="1">
            <a:off x="1235075" y="685800"/>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AutoShape 11"/>
          <p:cNvSpPr>
            <a:spLocks/>
          </p:cNvSpPr>
          <p:nvPr/>
        </p:nvSpPr>
        <p:spPr bwMode="auto">
          <a:xfrm>
            <a:off x="0" y="914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000" b="1" dirty="0" smtClean="0">
                <a:solidFill>
                  <a:srgbClr val="3B7A6A"/>
                </a:solidFill>
                <a:latin typeface="Trebuchet MS" pitchFamily="34" charset="0"/>
                <a:sym typeface="Trebuchet MS" pitchFamily="34" charset="0"/>
              </a:rPr>
              <a:t>GEF Groundwater Governance </a:t>
            </a:r>
            <a:r>
              <a:rPr lang="en-US" altLang="en-US" sz="2000" b="1" dirty="0" err="1" smtClean="0">
                <a:solidFill>
                  <a:srgbClr val="3B7A6A"/>
                </a:solidFill>
                <a:latin typeface="Trebuchet MS" pitchFamily="34" charset="0"/>
                <a:sym typeface="Trebuchet MS" pitchFamily="34" charset="0"/>
              </a:rPr>
              <a:t>Programme</a:t>
            </a:r>
            <a:endParaRPr lang="en-US" altLang="en-US" sz="2000" b="1" dirty="0" smtClean="0">
              <a:solidFill>
                <a:srgbClr val="3B7A6A"/>
              </a:solidFill>
              <a:latin typeface="Trebuchet MS" pitchFamily="34" charset="0"/>
              <a:sym typeface="Trebuchet MS" pitchFamily="34" charset="0"/>
            </a:endParaRPr>
          </a:p>
          <a:p>
            <a:pPr algn="ctr"/>
            <a:r>
              <a:rPr lang="en-US" altLang="en-US" sz="2000" b="1" dirty="0" smtClean="0">
                <a:solidFill>
                  <a:srgbClr val="3B7A6A"/>
                </a:solidFill>
                <a:latin typeface="Trebuchet MS" pitchFamily="34" charset="0"/>
                <a:sym typeface="Trebuchet MS" pitchFamily="34" charset="0"/>
                <a:hlinkClick r:id="rId6"/>
              </a:rPr>
              <a:t>www.groundwatergovernance.org</a:t>
            </a:r>
            <a:r>
              <a:rPr lang="en-US" altLang="en-US" sz="2000" b="1" dirty="0" smtClean="0">
                <a:solidFill>
                  <a:srgbClr val="3B7A6A"/>
                </a:solidFill>
                <a:latin typeface="Trebuchet MS" pitchFamily="34" charset="0"/>
                <a:sym typeface="Trebuchet MS" pitchFamily="34" charset="0"/>
              </a:rPr>
              <a:t> </a:t>
            </a:r>
            <a:endParaRPr lang="en-US" altLang="en-US" sz="2800" b="1" dirty="0"/>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733" y="1698873"/>
            <a:ext cx="2699734" cy="3863727"/>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4466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18"/>
          <a:stretch/>
        </p:blipFill>
        <p:spPr bwMode="auto">
          <a:xfrm>
            <a:off x="67800" y="685801"/>
            <a:ext cx="9000000" cy="478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0"/>
            <a:ext cx="7848600" cy="535496"/>
          </a:xfrm>
          <a:prstGeom prst="rect">
            <a:avLst/>
          </a:prstGeom>
        </p:spPr>
        <p:txBody>
          <a:bodyPr/>
          <a:lstStyle>
            <a:lvl1pPr algn="ctr" defTabSz="409575" rtl="0" eaLnBrk="0" fontAlgn="base" hangingPunct="0">
              <a:spcBef>
                <a:spcPct val="0"/>
              </a:spcBef>
              <a:spcAft>
                <a:spcPct val="0"/>
              </a:spcAft>
              <a:defRPr sz="5600">
                <a:solidFill>
                  <a:srgbClr val="000000"/>
                </a:solidFill>
                <a:latin typeface="+mj-lt"/>
                <a:ea typeface="+mj-ea"/>
                <a:cs typeface="+mj-cs"/>
                <a:sym typeface="Helvetica Light" charset="0"/>
              </a:defRPr>
            </a:lvl1pPr>
            <a:lvl2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09575" rtl="0" eaLnBrk="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321457"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642915"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964372"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1285829" algn="ctr" defTabSz="410751" rtl="0" fontAlgn="base" hangingPunct="0">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pPr eaLnBrk="1"/>
            <a:r>
              <a:rPr lang="en-US" sz="2800" b="1" dirty="0" smtClean="0">
                <a:solidFill>
                  <a:srgbClr val="3B7A6A"/>
                </a:solidFill>
                <a:latin typeface="Trebuchet MS" pitchFamily="34" charset="0"/>
                <a:ea typeface="Helvetica Light" charset="0"/>
                <a:cs typeface="Helvetica Light" charset="0"/>
              </a:rPr>
              <a:t>Add external data for analyses</a:t>
            </a:r>
            <a:endParaRPr lang="en-US" sz="2800" b="1" dirty="0">
              <a:solidFill>
                <a:srgbClr val="3B7A6A"/>
              </a:solidFill>
              <a:latin typeface="Trebuchet MS" pitchFamily="34" charset="0"/>
              <a:ea typeface="Helvetica Light" charset="0"/>
              <a:cs typeface="Helvetica Light" charset="0"/>
            </a:endParaRPr>
          </a:p>
        </p:txBody>
      </p:sp>
      <p:sp>
        <p:nvSpPr>
          <p:cNvPr id="5" name="Rounded Rectangle 4"/>
          <p:cNvSpPr/>
          <p:nvPr/>
        </p:nvSpPr>
        <p:spPr>
          <a:xfrm>
            <a:off x="3657600" y="4495800"/>
            <a:ext cx="5257800" cy="17526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dirty="0" smtClean="0">
                <a:solidFill>
                  <a:srgbClr val="0070C0"/>
                </a:solidFill>
              </a:rPr>
              <a:t>International open standards (WMS/WFS),</a:t>
            </a:r>
          </a:p>
          <a:p>
            <a:pPr algn="l"/>
            <a:r>
              <a:rPr lang="en-GB" sz="2000" dirty="0" smtClean="0">
                <a:solidFill>
                  <a:srgbClr val="0070C0"/>
                </a:solidFill>
              </a:rPr>
              <a:t>enabling viewing of external maps.</a:t>
            </a:r>
            <a:br>
              <a:rPr lang="en-GB" sz="2000" dirty="0" smtClean="0">
                <a:solidFill>
                  <a:srgbClr val="0070C0"/>
                </a:solidFill>
              </a:rPr>
            </a:br>
            <a:endParaRPr lang="en-GB" sz="2000" dirty="0" smtClean="0">
              <a:solidFill>
                <a:srgbClr val="0070C0"/>
              </a:solidFill>
            </a:endParaRPr>
          </a:p>
          <a:p>
            <a:pPr algn="l"/>
            <a:r>
              <a:rPr lang="en-GB" sz="2000" dirty="0" smtClean="0">
                <a:solidFill>
                  <a:srgbClr val="0070C0"/>
                </a:solidFill>
              </a:rPr>
              <a:t>For example from NASA database:</a:t>
            </a:r>
          </a:p>
          <a:p>
            <a:pPr algn="l"/>
            <a:r>
              <a:rPr lang="en-GB" sz="1600" dirty="0">
                <a:solidFill>
                  <a:srgbClr val="0070C0"/>
                </a:solidFill>
              </a:rPr>
              <a:t>http://</a:t>
            </a:r>
            <a:r>
              <a:rPr lang="en-GB" sz="1600" dirty="0" smtClean="0">
                <a:solidFill>
                  <a:srgbClr val="0070C0"/>
                </a:solidFill>
              </a:rPr>
              <a:t>sedac.ciesin.columbia.edu/geoserver/wms</a:t>
            </a:r>
            <a:endParaRPr lang="en-GB" sz="2000" dirty="0" smtClean="0">
              <a:solidFill>
                <a:srgbClr val="0070C0"/>
              </a:solidFill>
            </a:endParaRPr>
          </a:p>
        </p:txBody>
      </p:sp>
    </p:spTree>
    <p:extLst>
      <p:ext uri="{BB962C8B-B14F-4D97-AF65-F5344CB8AC3E}">
        <p14:creationId xmlns:p14="http://schemas.microsoft.com/office/powerpoint/2010/main" val="49025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451"/>
            <a:ext cx="8229600" cy="488950"/>
          </a:xfrm>
        </p:spPr>
        <p:txBody>
          <a:bodyPr>
            <a:normAutofit/>
          </a:bodyPr>
          <a:lstStyle/>
          <a:p>
            <a:pPr defTabSz="409575" fontAlgn="base" hangingPunct="0">
              <a:spcAft>
                <a:spcPct val="0"/>
              </a:spcAft>
            </a:pPr>
            <a:r>
              <a:rPr lang="en-US" sz="2800" dirty="0">
                <a:solidFill>
                  <a:srgbClr val="3B7A6A"/>
                </a:solidFill>
                <a:latin typeface="Trebuchet MS" pitchFamily="34" charset="0"/>
                <a:ea typeface="Helvetica Light" charset="0"/>
                <a:cs typeface="Helvetica Light" charset="0"/>
              </a:rPr>
              <a:t>Data Upload </a:t>
            </a:r>
            <a:r>
              <a:rPr lang="en-US" sz="2800" dirty="0" smtClean="0">
                <a:solidFill>
                  <a:srgbClr val="3B7A6A"/>
                </a:solidFill>
                <a:latin typeface="Trebuchet MS" pitchFamily="34" charset="0"/>
                <a:ea typeface="Helvetica Light" charset="0"/>
                <a:cs typeface="Helvetica Light" charset="0"/>
              </a:rPr>
              <a:t>– </a:t>
            </a:r>
            <a:r>
              <a:rPr lang="en-GB" sz="2800" dirty="0" smtClean="0">
                <a:solidFill>
                  <a:srgbClr val="3B7A6A"/>
                </a:solidFill>
                <a:latin typeface="Trebuchet MS" pitchFamily="34" charset="0"/>
                <a:ea typeface="Helvetica Light" charset="0"/>
                <a:cs typeface="Helvetica Light" charset="0"/>
              </a:rPr>
              <a:t>authorised</a:t>
            </a:r>
            <a:r>
              <a:rPr lang="en-US" sz="2800" dirty="0" smtClean="0">
                <a:solidFill>
                  <a:srgbClr val="3B7A6A"/>
                </a:solidFill>
                <a:latin typeface="Trebuchet MS" pitchFamily="34" charset="0"/>
                <a:ea typeface="Helvetica Light" charset="0"/>
                <a:cs typeface="Helvetica Light" charset="0"/>
              </a:rPr>
              <a:t> users only</a:t>
            </a:r>
            <a:endParaRPr lang="en-US" sz="2800" dirty="0">
              <a:solidFill>
                <a:srgbClr val="3B7A6A"/>
              </a:solidFill>
              <a:latin typeface="Trebuchet MS" pitchFamily="34" charset="0"/>
              <a:ea typeface="Helvetica Light" charset="0"/>
              <a:cs typeface="Helvetica Light" charset="0"/>
            </a:endParaRPr>
          </a:p>
        </p:txBody>
      </p:sp>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17490" y="1524000"/>
            <a:ext cx="5427999" cy="47625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p:cNvSpPr/>
          <p:nvPr/>
        </p:nvSpPr>
        <p:spPr>
          <a:xfrm>
            <a:off x="228600" y="762000"/>
            <a:ext cx="3886200" cy="4355690"/>
          </a:xfrm>
          <a:prstGeom prst="roundRect">
            <a:avLst/>
          </a:prstGeom>
          <a:solidFill>
            <a:schemeClr val="bg1">
              <a:alpha val="88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Wingdings" panose="05000000000000000000" pitchFamily="2" charset="2"/>
              <a:buChar char="ü"/>
            </a:pPr>
            <a:r>
              <a:rPr lang="en-GB" sz="2000" b="1" dirty="0">
                <a:solidFill>
                  <a:srgbClr val="0070C0"/>
                </a:solidFill>
              </a:rPr>
              <a:t>Point data </a:t>
            </a:r>
            <a:r>
              <a:rPr lang="en-GB" sz="1600" dirty="0">
                <a:solidFill>
                  <a:srgbClr val="0070C0"/>
                </a:solidFill>
              </a:rPr>
              <a:t>(e.g. borehole locations </a:t>
            </a:r>
            <a:r>
              <a:rPr lang="en-GB" sz="1600" dirty="0" smtClean="0">
                <a:solidFill>
                  <a:srgbClr val="0070C0"/>
                </a:solidFill>
              </a:rPr>
              <a:t>with information </a:t>
            </a:r>
            <a:r>
              <a:rPr lang="en-GB" sz="1600" dirty="0">
                <a:solidFill>
                  <a:srgbClr val="0070C0"/>
                </a:solidFill>
              </a:rPr>
              <a:t>on formation type, water </a:t>
            </a:r>
            <a:r>
              <a:rPr lang="en-GB" sz="1600" dirty="0" smtClean="0">
                <a:solidFill>
                  <a:srgbClr val="0070C0"/>
                </a:solidFill>
              </a:rPr>
              <a:t>quality)</a:t>
            </a:r>
            <a:r>
              <a:rPr lang="en-GB" sz="2000" dirty="0" smtClean="0">
                <a:solidFill>
                  <a:srgbClr val="0070C0"/>
                </a:solidFill>
              </a:rPr>
              <a:t>: Excel spreadsheet</a:t>
            </a:r>
            <a:endParaRPr lang="en-GB" sz="2000" dirty="0">
              <a:solidFill>
                <a:srgbClr val="0070C0"/>
              </a:solidFill>
            </a:endParaRPr>
          </a:p>
          <a:p>
            <a:pPr marL="342900" indent="-342900" algn="l">
              <a:buFont typeface="Wingdings" panose="05000000000000000000" pitchFamily="2" charset="2"/>
              <a:buChar char="ü"/>
            </a:pPr>
            <a:r>
              <a:rPr lang="en-GB" sz="2000" b="1" dirty="0">
                <a:solidFill>
                  <a:srgbClr val="0070C0"/>
                </a:solidFill>
              </a:rPr>
              <a:t>GIS-maps</a:t>
            </a:r>
            <a:r>
              <a:rPr lang="en-GB" sz="2000" dirty="0">
                <a:solidFill>
                  <a:srgbClr val="0070C0"/>
                </a:solidFill>
              </a:rPr>
              <a:t> with points, lines and polygons </a:t>
            </a:r>
            <a:r>
              <a:rPr lang="en-GB" sz="1600" dirty="0">
                <a:solidFill>
                  <a:srgbClr val="0070C0"/>
                </a:solidFill>
              </a:rPr>
              <a:t>(</a:t>
            </a:r>
            <a:r>
              <a:rPr lang="en-GB" sz="1600" dirty="0" err="1">
                <a:solidFill>
                  <a:srgbClr val="0070C0"/>
                </a:solidFill>
              </a:rPr>
              <a:t>e.g</a:t>
            </a:r>
            <a:r>
              <a:rPr lang="en-GB" sz="1600" dirty="0">
                <a:solidFill>
                  <a:srgbClr val="0070C0"/>
                </a:solidFill>
              </a:rPr>
              <a:t>: land use map</a:t>
            </a:r>
            <a:r>
              <a:rPr lang="en-GB" sz="1600" dirty="0" smtClean="0">
                <a:solidFill>
                  <a:srgbClr val="0070C0"/>
                </a:solidFill>
              </a:rPr>
              <a:t>)</a:t>
            </a:r>
            <a:r>
              <a:rPr lang="en-GB" sz="2000" dirty="0" smtClean="0">
                <a:solidFill>
                  <a:srgbClr val="0070C0"/>
                </a:solidFill>
              </a:rPr>
              <a:t>: ESRI </a:t>
            </a:r>
            <a:r>
              <a:rPr lang="en-GB" sz="2000" dirty="0" err="1" smtClean="0">
                <a:solidFill>
                  <a:srgbClr val="0070C0"/>
                </a:solidFill>
              </a:rPr>
              <a:t>Shapefile</a:t>
            </a:r>
            <a:endParaRPr lang="en-GB" sz="2000" dirty="0">
              <a:solidFill>
                <a:srgbClr val="0070C0"/>
              </a:solidFill>
            </a:endParaRPr>
          </a:p>
          <a:p>
            <a:pPr marL="342900" indent="-342900" algn="l">
              <a:buFont typeface="Wingdings" panose="05000000000000000000" pitchFamily="2" charset="2"/>
              <a:buChar char="ü"/>
            </a:pPr>
            <a:r>
              <a:rPr lang="en-GB" sz="2000" b="1" dirty="0" smtClean="0">
                <a:solidFill>
                  <a:srgbClr val="0070C0"/>
                </a:solidFill>
              </a:rPr>
              <a:t>Geo-referenced images </a:t>
            </a:r>
            <a:r>
              <a:rPr lang="en-GB" sz="1600" dirty="0" smtClean="0">
                <a:solidFill>
                  <a:srgbClr val="0070C0"/>
                </a:solidFill>
              </a:rPr>
              <a:t>(</a:t>
            </a:r>
            <a:r>
              <a:rPr lang="en-GB" sz="1600" dirty="0" err="1" smtClean="0">
                <a:solidFill>
                  <a:srgbClr val="0070C0"/>
                </a:solidFill>
              </a:rPr>
              <a:t>e.g</a:t>
            </a:r>
            <a:r>
              <a:rPr lang="en-GB" sz="1600" dirty="0">
                <a:solidFill>
                  <a:srgbClr val="0070C0"/>
                </a:solidFill>
              </a:rPr>
              <a:t>: </a:t>
            </a:r>
            <a:r>
              <a:rPr lang="en-GB" sz="1600" dirty="0" smtClean="0">
                <a:solidFill>
                  <a:srgbClr val="0070C0"/>
                </a:solidFill>
              </a:rPr>
              <a:t>satellite </a:t>
            </a:r>
            <a:r>
              <a:rPr lang="en-GB" sz="1600" dirty="0">
                <a:solidFill>
                  <a:srgbClr val="0070C0"/>
                </a:solidFill>
              </a:rPr>
              <a:t>image, elevation data</a:t>
            </a:r>
            <a:r>
              <a:rPr lang="en-GB" sz="1600" dirty="0" smtClean="0">
                <a:solidFill>
                  <a:srgbClr val="0070C0"/>
                </a:solidFill>
              </a:rPr>
              <a:t>): </a:t>
            </a:r>
            <a:r>
              <a:rPr lang="en-GB" sz="2000" dirty="0" smtClean="0">
                <a:solidFill>
                  <a:srgbClr val="0070C0"/>
                </a:solidFill>
              </a:rPr>
              <a:t>geo-tiff</a:t>
            </a:r>
            <a:endParaRPr lang="en-GB" sz="2000" dirty="0">
              <a:solidFill>
                <a:srgbClr val="0070C0"/>
              </a:solidFill>
            </a:endParaRPr>
          </a:p>
          <a:p>
            <a:pPr algn="l"/>
            <a:endParaRPr lang="en-US" sz="2000" dirty="0">
              <a:solidFill>
                <a:srgbClr val="0070C0"/>
              </a:solidFill>
            </a:endParaRPr>
          </a:p>
          <a:p>
            <a:pPr marL="342900" indent="-342900" algn="l">
              <a:buFont typeface="Wingdings" panose="05000000000000000000" pitchFamily="2" charset="2"/>
              <a:buChar char="ü"/>
            </a:pPr>
            <a:r>
              <a:rPr lang="en-US" sz="2000" b="1" dirty="0" smtClean="0">
                <a:solidFill>
                  <a:srgbClr val="0070C0"/>
                </a:solidFill>
              </a:rPr>
              <a:t>Documents</a:t>
            </a:r>
            <a:r>
              <a:rPr lang="en-US" sz="2000" dirty="0" smtClean="0">
                <a:solidFill>
                  <a:srgbClr val="0070C0"/>
                </a:solidFill>
              </a:rPr>
              <a:t>: Reports, Images, etc. </a:t>
            </a:r>
            <a:endParaRPr lang="en-US" sz="2000" dirty="0">
              <a:solidFill>
                <a:srgbClr val="0070C0"/>
              </a:solidFill>
            </a:endParaRPr>
          </a:p>
        </p:txBody>
      </p:sp>
    </p:spTree>
    <p:extLst>
      <p:ext uri="{BB962C8B-B14F-4D97-AF65-F5344CB8AC3E}">
        <p14:creationId xmlns:p14="http://schemas.microsoft.com/office/powerpoint/2010/main" val="1500758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451"/>
            <a:ext cx="7848600" cy="946150"/>
          </a:xfrm>
        </p:spPr>
        <p:txBody>
          <a:bodyPr>
            <a:normAutofit/>
          </a:bodyPr>
          <a:lstStyle/>
          <a:p>
            <a:pPr defTabSz="409575" fontAlgn="base" hangingPunct="0">
              <a:spcAft>
                <a:spcPct val="0"/>
              </a:spcAft>
            </a:pPr>
            <a:r>
              <a:rPr lang="en-US" sz="2800" dirty="0">
                <a:solidFill>
                  <a:srgbClr val="3B7A6A"/>
                </a:solidFill>
                <a:latin typeface="Trebuchet MS" pitchFamily="34" charset="0"/>
                <a:ea typeface="Helvetica Light" charset="0"/>
                <a:cs typeface="Helvetica Light" charset="0"/>
              </a:rPr>
              <a:t>Publishing </a:t>
            </a:r>
            <a:r>
              <a:rPr lang="en-US" sz="2800" dirty="0" smtClean="0">
                <a:solidFill>
                  <a:srgbClr val="3B7A6A"/>
                </a:solidFill>
                <a:latin typeface="Trebuchet MS" pitchFamily="34" charset="0"/>
                <a:ea typeface="Helvetica Light" charset="0"/>
                <a:cs typeface="Helvetica Light" charset="0"/>
              </a:rPr>
              <a:t>data – </a:t>
            </a:r>
            <a:r>
              <a:rPr lang="en-US" sz="2800" dirty="0" err="1" smtClean="0">
                <a:solidFill>
                  <a:srgbClr val="3B7A6A"/>
                </a:solidFill>
                <a:latin typeface="Trebuchet MS" pitchFamily="34" charset="0"/>
                <a:ea typeface="Helvetica Light" charset="0"/>
                <a:cs typeface="Helvetica Light" charset="0"/>
              </a:rPr>
              <a:t>authorised</a:t>
            </a:r>
            <a:r>
              <a:rPr lang="en-US" sz="2800" dirty="0" smtClean="0">
                <a:solidFill>
                  <a:srgbClr val="3B7A6A"/>
                </a:solidFill>
                <a:latin typeface="Trebuchet MS" pitchFamily="34" charset="0"/>
                <a:ea typeface="Helvetica Light" charset="0"/>
                <a:cs typeface="Helvetica Light" charset="0"/>
              </a:rPr>
              <a:t> users only</a:t>
            </a:r>
            <a:br>
              <a:rPr lang="en-US" sz="2800" dirty="0" smtClean="0">
                <a:solidFill>
                  <a:srgbClr val="3B7A6A"/>
                </a:solidFill>
                <a:latin typeface="Trebuchet MS" pitchFamily="34" charset="0"/>
                <a:ea typeface="Helvetica Light" charset="0"/>
                <a:cs typeface="Helvetica Light" charset="0"/>
              </a:rPr>
            </a:br>
            <a:r>
              <a:rPr lang="en-US" sz="2800" dirty="0" smtClean="0">
                <a:solidFill>
                  <a:srgbClr val="3B7A6A"/>
                </a:solidFill>
                <a:latin typeface="Trebuchet MS" pitchFamily="34" charset="0"/>
                <a:ea typeface="Helvetica Light" charset="0"/>
                <a:cs typeface="Helvetica Light" charset="0"/>
              </a:rPr>
              <a:t> c</a:t>
            </a:r>
            <a:r>
              <a:rPr lang="en-US" sz="2400" dirty="0" smtClean="0">
                <a:solidFill>
                  <a:srgbClr val="3B7A6A"/>
                </a:solidFill>
                <a:latin typeface="Trebuchet MS" pitchFamily="34" charset="0"/>
                <a:ea typeface="Helvetica Light" charset="0"/>
                <a:cs typeface="Helvetica Light" charset="0"/>
              </a:rPr>
              <a:t>opy maps from private to public viewer </a:t>
            </a:r>
            <a:r>
              <a:rPr lang="en-US" sz="2800" dirty="0" smtClean="0">
                <a:solidFill>
                  <a:srgbClr val="3B7A6A"/>
                </a:solidFill>
                <a:latin typeface="Trebuchet MS" pitchFamily="34" charset="0"/>
                <a:ea typeface="Helvetica Light" charset="0"/>
                <a:cs typeface="Helvetica Light" charset="0"/>
              </a:rPr>
              <a:t> </a:t>
            </a:r>
            <a:endParaRPr lang="en-US" sz="2800" dirty="0">
              <a:solidFill>
                <a:srgbClr val="3B7A6A"/>
              </a:solidFill>
              <a:latin typeface="Trebuchet MS" pitchFamily="34" charset="0"/>
              <a:ea typeface="Helvetica Light" charset="0"/>
              <a:cs typeface="Helvetica Light" charset="0"/>
            </a:endParaRP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1550" y="1394494"/>
            <a:ext cx="8376934" cy="160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646883" y="1816760"/>
            <a:ext cx="1109206" cy="3912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US" sz="1800">
              <a:solidFill>
                <a:prstClr val="white"/>
              </a:solidFill>
            </a:endParaRPr>
          </a:p>
        </p:txBody>
      </p:sp>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75000" y="3626920"/>
            <a:ext cx="5092800" cy="2371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8032268" y="4407446"/>
            <a:ext cx="959332" cy="1916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hangingPunct="1">
              <a:spcBef>
                <a:spcPts val="0"/>
              </a:spcBef>
              <a:spcAft>
                <a:spcPts val="0"/>
              </a:spcAft>
            </a:pPr>
            <a:endParaRPr lang="en-US" sz="1800">
              <a:solidFill>
                <a:prstClr val="white"/>
              </a:solidFill>
            </a:endParaRPr>
          </a:p>
        </p:txBody>
      </p:sp>
      <p:sp>
        <p:nvSpPr>
          <p:cNvPr id="10" name="Rounded Rectangle 9"/>
          <p:cNvSpPr/>
          <p:nvPr/>
        </p:nvSpPr>
        <p:spPr>
          <a:xfrm>
            <a:off x="272284" y="3226342"/>
            <a:ext cx="5998534" cy="2553891"/>
          </a:xfrm>
          <a:prstGeom prst="roundRect">
            <a:avLst/>
          </a:prstGeom>
          <a:solidFill>
            <a:schemeClr val="bg1">
              <a:alpha val="71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l"/>
            <a:r>
              <a:rPr lang="en-US" sz="2400" dirty="0" smtClean="0">
                <a:solidFill>
                  <a:srgbClr val="0070C0"/>
                </a:solidFill>
              </a:rPr>
              <a:t>Different roles can be defined. Currently:</a:t>
            </a:r>
          </a:p>
          <a:p>
            <a:pPr marL="457200" indent="-457200" algn="l">
              <a:buFont typeface="Arial" panose="020B0604020202020204" pitchFamily="34" charset="0"/>
              <a:buChar char="•"/>
            </a:pPr>
            <a:r>
              <a:rPr lang="en-US" sz="2400" dirty="0" smtClean="0">
                <a:solidFill>
                  <a:srgbClr val="0070C0"/>
                </a:solidFill>
              </a:rPr>
              <a:t>GGRETA </a:t>
            </a:r>
            <a:r>
              <a:rPr lang="en-US" sz="2400" dirty="0">
                <a:solidFill>
                  <a:srgbClr val="0070C0"/>
                </a:solidFill>
              </a:rPr>
              <a:t>‘Regional </a:t>
            </a:r>
            <a:r>
              <a:rPr lang="en-US" sz="2400" dirty="0" smtClean="0">
                <a:solidFill>
                  <a:srgbClr val="0070C0"/>
                </a:solidFill>
              </a:rPr>
              <a:t>coordinator’</a:t>
            </a:r>
            <a:br>
              <a:rPr lang="en-US" sz="2400" dirty="0" smtClean="0">
                <a:solidFill>
                  <a:srgbClr val="0070C0"/>
                </a:solidFill>
              </a:rPr>
            </a:br>
            <a:r>
              <a:rPr lang="en-US" sz="1800" i="1" dirty="0" smtClean="0">
                <a:solidFill>
                  <a:srgbClr val="0070C0"/>
                </a:solidFill>
              </a:rPr>
              <a:t>access </a:t>
            </a:r>
            <a:r>
              <a:rPr lang="en-US" sz="1800" i="1" dirty="0">
                <a:solidFill>
                  <a:srgbClr val="0070C0"/>
                </a:solidFill>
              </a:rPr>
              <a:t>protected viewer, upload data, manage data</a:t>
            </a:r>
          </a:p>
          <a:p>
            <a:pPr marL="457200" indent="-457200" algn="l">
              <a:buFont typeface="Arial" panose="020B0604020202020204" pitchFamily="34" charset="0"/>
              <a:buChar char="•"/>
            </a:pPr>
            <a:r>
              <a:rPr lang="en-US" sz="2400" dirty="0">
                <a:solidFill>
                  <a:srgbClr val="0070C0"/>
                </a:solidFill>
              </a:rPr>
              <a:t>GGRETA ‘National </a:t>
            </a:r>
            <a:r>
              <a:rPr lang="en-US" sz="2400" dirty="0" smtClean="0">
                <a:solidFill>
                  <a:srgbClr val="0070C0"/>
                </a:solidFill>
              </a:rPr>
              <a:t>experts’</a:t>
            </a:r>
            <a:br>
              <a:rPr lang="en-US" sz="2400" dirty="0" smtClean="0">
                <a:solidFill>
                  <a:srgbClr val="0070C0"/>
                </a:solidFill>
              </a:rPr>
            </a:br>
            <a:r>
              <a:rPr lang="en-US" sz="1800" i="1" dirty="0" smtClean="0">
                <a:solidFill>
                  <a:srgbClr val="0070C0"/>
                </a:solidFill>
              </a:rPr>
              <a:t>access </a:t>
            </a:r>
            <a:r>
              <a:rPr lang="en-US" sz="1800" i="1" dirty="0">
                <a:solidFill>
                  <a:srgbClr val="0070C0"/>
                </a:solidFill>
              </a:rPr>
              <a:t>protected viewer, upload data for their country</a:t>
            </a:r>
          </a:p>
        </p:txBody>
      </p:sp>
    </p:spTree>
    <p:extLst>
      <p:ext uri="{BB962C8B-B14F-4D97-AF65-F5344CB8AC3E}">
        <p14:creationId xmlns:p14="http://schemas.microsoft.com/office/powerpoint/2010/main" val="2058400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886" t="9550" r="26728" b="9535"/>
          <a:stretch/>
        </p:blipFill>
        <p:spPr bwMode="auto">
          <a:xfrm>
            <a:off x="3200400" y="1063308"/>
            <a:ext cx="3804522" cy="3813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4"/>
          <p:cNvGrpSpPr>
            <a:grpSpLocks/>
          </p:cNvGrpSpPr>
          <p:nvPr/>
        </p:nvGrpSpPr>
        <p:grpSpPr bwMode="auto">
          <a:xfrm>
            <a:off x="339725" y="5938838"/>
            <a:ext cx="7620000" cy="838200"/>
            <a:chOff x="482600" y="8447088"/>
            <a:chExt cx="10837863" cy="1192212"/>
          </a:xfrm>
        </p:grpSpPr>
        <p:pic>
          <p:nvPicPr>
            <p:cNvPr id="4" name="Picture 8" descr="sottopancia.jpg"/>
            <p:cNvPicPr>
              <a:picLocks noChangeAspect="1"/>
            </p:cNvPicPr>
            <p:nvPr userDrawn="1"/>
          </p:nvPicPr>
          <p:blipFill>
            <a:blip r:embed="rId3" cstate="print"/>
            <a:srcRect/>
            <a:stretch>
              <a:fillRect/>
            </a:stretch>
          </p:blipFill>
          <p:spPr bwMode="auto">
            <a:xfrm>
              <a:off x="3232150" y="9305925"/>
              <a:ext cx="8066088" cy="215900"/>
            </a:xfrm>
            <a:prstGeom prst="rect">
              <a:avLst/>
            </a:prstGeom>
            <a:noFill/>
            <a:ln w="12700">
              <a:noFill/>
              <a:miter lim="0"/>
              <a:headEnd/>
              <a:tailEnd/>
            </a:ln>
          </p:spPr>
        </p:pic>
        <p:sp>
          <p:nvSpPr>
            <p:cNvPr id="5" name="Line 9"/>
            <p:cNvSpPr>
              <a:spLocks noChangeShapeType="1"/>
            </p:cNvSpPr>
            <p:nvPr userDrawn="1"/>
          </p:nvSpPr>
          <p:spPr bwMode="auto">
            <a:xfrm>
              <a:off x="3223676" y="9194478"/>
              <a:ext cx="8087755"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sp>
          <p:nvSpPr>
            <p:cNvPr id="6" name="Line 10"/>
            <p:cNvSpPr>
              <a:spLocks noChangeShapeType="1"/>
            </p:cNvSpPr>
            <p:nvPr userDrawn="1"/>
          </p:nvSpPr>
          <p:spPr bwMode="auto">
            <a:xfrm>
              <a:off x="3214645" y="9639300"/>
              <a:ext cx="8105818" cy="0"/>
            </a:xfrm>
            <a:prstGeom prst="line">
              <a:avLst/>
            </a:prstGeom>
            <a:noFill/>
            <a:ln w="25400">
              <a:solidFill>
                <a:srgbClr val="366CA6"/>
              </a:solidFill>
              <a:round/>
              <a:headEnd/>
              <a:tailEnd/>
            </a:ln>
            <a:effectLst/>
          </p:spPr>
          <p:txBody>
            <a:bodyPr lIns="0" tIns="0" rIns="0" bIns="0" anchor="ctr"/>
            <a:lstStyle/>
            <a:p>
              <a:pPr defTabSz="410751">
                <a:defRPr/>
              </a:pPr>
              <a:endParaRPr lang="en-GB"/>
            </a:p>
          </p:txBody>
        </p:sp>
        <p:pic>
          <p:nvPicPr>
            <p:cNvPr id="7" name="Picture 1"/>
            <p:cNvPicPr>
              <a:picLocks noChangeAspect="1"/>
            </p:cNvPicPr>
            <p:nvPr userDrawn="1"/>
          </p:nvPicPr>
          <p:blipFill>
            <a:blip r:embed="rId4" cstate="print"/>
            <a:srcRect/>
            <a:stretch>
              <a:fillRect/>
            </a:stretch>
          </p:blipFill>
          <p:spPr bwMode="auto">
            <a:xfrm>
              <a:off x="482600" y="8447088"/>
              <a:ext cx="2170113" cy="1192212"/>
            </a:xfrm>
            <a:prstGeom prst="rect">
              <a:avLst/>
            </a:prstGeom>
            <a:noFill/>
            <a:ln w="9525">
              <a:noFill/>
              <a:miter lim="800000"/>
              <a:headEnd/>
              <a:tailEnd/>
            </a:ln>
          </p:spPr>
        </p:pic>
      </p:grpSp>
      <p:pic>
        <p:nvPicPr>
          <p:cNvPr id="8" name="Picture 10" descr="IGRAC-logo-txt-cmyk.jpg"/>
          <p:cNvPicPr>
            <a:picLocks noChangeAspect="1"/>
          </p:cNvPicPr>
          <p:nvPr/>
        </p:nvPicPr>
        <p:blipFill>
          <a:blip r:embed="rId5" cstate="print"/>
          <a:srcRect/>
          <a:stretch>
            <a:fillRect/>
          </a:stretch>
        </p:blipFill>
        <p:spPr bwMode="auto">
          <a:xfrm>
            <a:off x="7947025" y="160338"/>
            <a:ext cx="998538" cy="339725"/>
          </a:xfrm>
          <a:prstGeom prst="rect">
            <a:avLst/>
          </a:prstGeom>
          <a:noFill/>
          <a:ln w="12700">
            <a:noFill/>
            <a:miter lim="0"/>
            <a:headEnd/>
            <a:tailEnd/>
          </a:ln>
        </p:spPr>
      </p:pic>
      <p:sp>
        <p:nvSpPr>
          <p:cNvPr id="10" name="Rounded Rectangle 9"/>
          <p:cNvSpPr/>
          <p:nvPr/>
        </p:nvSpPr>
        <p:spPr bwMode="auto">
          <a:xfrm>
            <a:off x="3311122" y="3046253"/>
            <a:ext cx="1718078" cy="763747"/>
          </a:xfrm>
          <a:prstGeom prst="round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1" name="Rectangle 10"/>
          <p:cNvSpPr/>
          <p:nvPr/>
        </p:nvSpPr>
        <p:spPr>
          <a:xfrm>
            <a:off x="-13093" y="19579"/>
            <a:ext cx="8242693" cy="461665"/>
          </a:xfrm>
          <a:prstGeom prst="rect">
            <a:avLst/>
          </a:prstGeom>
        </p:spPr>
        <p:txBody>
          <a:bodyPr wrap="square">
            <a:spAutoFit/>
          </a:bodyPr>
          <a:lstStyle/>
          <a:p>
            <a:r>
              <a:rPr lang="en-US" sz="2400" b="1" dirty="0" smtClean="0">
                <a:solidFill>
                  <a:srgbClr val="3B7A6A"/>
                </a:solidFill>
                <a:latin typeface="Trebuchet MS" pitchFamily="34" charset="0"/>
                <a:sym typeface="Trebuchet MS" pitchFamily="34" charset="0"/>
              </a:rPr>
              <a:t>Integration into Global </a:t>
            </a:r>
            <a:r>
              <a:rPr lang="en-US" sz="2400" b="1" dirty="0">
                <a:solidFill>
                  <a:srgbClr val="3B7A6A"/>
                </a:solidFill>
                <a:latin typeface="Trebuchet MS" pitchFamily="34" charset="0"/>
                <a:sym typeface="Trebuchet MS" pitchFamily="34" charset="0"/>
              </a:rPr>
              <a:t>Groundwater Information </a:t>
            </a:r>
            <a:r>
              <a:rPr lang="en-US" sz="2400" b="1" dirty="0" smtClean="0">
                <a:solidFill>
                  <a:srgbClr val="3B7A6A"/>
                </a:solidFill>
                <a:latin typeface="Trebuchet MS" pitchFamily="34" charset="0"/>
                <a:sym typeface="Trebuchet MS" pitchFamily="34" charset="0"/>
              </a:rPr>
              <a:t>System</a:t>
            </a:r>
            <a:endParaRPr lang="en-GB" sz="2400" b="1" dirty="0">
              <a:solidFill>
                <a:srgbClr val="3B7A6A"/>
              </a:solidFill>
              <a:latin typeface="Trebuchet MS" pitchFamily="34" charset="0"/>
            </a:endParaRPr>
          </a:p>
        </p:txBody>
      </p:sp>
      <p:sp>
        <p:nvSpPr>
          <p:cNvPr id="13" name="TextBox 12"/>
          <p:cNvSpPr txBox="1"/>
          <p:nvPr/>
        </p:nvSpPr>
        <p:spPr>
          <a:xfrm>
            <a:off x="3200400" y="533625"/>
            <a:ext cx="2758640" cy="400110"/>
          </a:xfrm>
          <a:prstGeom prst="rect">
            <a:avLst/>
          </a:prstGeom>
          <a:noFill/>
        </p:spPr>
        <p:txBody>
          <a:bodyPr wrap="none" rtlCol="0">
            <a:spAutoFit/>
          </a:bodyPr>
          <a:lstStyle/>
          <a:p>
            <a:pPr algn="l" defTabSz="914400" fontAlgn="auto" hangingPunct="1">
              <a:spcBef>
                <a:spcPts val="0"/>
              </a:spcBef>
              <a:spcAft>
                <a:spcPts val="0"/>
              </a:spcAft>
            </a:pPr>
            <a:r>
              <a:rPr lang="en-US" sz="2000" dirty="0" smtClean="0">
                <a:solidFill>
                  <a:prstClr val="black"/>
                </a:solidFill>
                <a:latin typeface="Calibri"/>
                <a:ea typeface="+mn-ea"/>
                <a:cs typeface="+mn-cs"/>
                <a:hlinkClick r:id="rId6"/>
              </a:rPr>
              <a:t>https://ggis.un-igrac.org</a:t>
            </a:r>
            <a:r>
              <a:rPr lang="en-US" sz="2000" dirty="0" smtClean="0">
                <a:solidFill>
                  <a:prstClr val="black"/>
                </a:solidFill>
                <a:latin typeface="Calibri"/>
                <a:ea typeface="+mn-ea"/>
                <a:cs typeface="+mn-cs"/>
              </a:rPr>
              <a:t> </a:t>
            </a:r>
            <a:endParaRPr lang="en-US" sz="2000" dirty="0">
              <a:solidFill>
                <a:prstClr val="black"/>
              </a:solidFill>
              <a:latin typeface="Calibri"/>
              <a:ea typeface="+mn-ea"/>
              <a:cs typeface="+mn-cs"/>
            </a:endParaRPr>
          </a:p>
        </p:txBody>
      </p:sp>
      <p:sp>
        <p:nvSpPr>
          <p:cNvPr id="14" name="Rounded Rectangle 13"/>
          <p:cNvSpPr/>
          <p:nvPr/>
        </p:nvSpPr>
        <p:spPr bwMode="auto">
          <a:xfrm>
            <a:off x="1752600" y="4544219"/>
            <a:ext cx="5110889" cy="1475581"/>
          </a:xfrm>
          <a:prstGeom prst="roundRect">
            <a:avLst/>
          </a:prstGeom>
          <a:solidFill>
            <a:schemeClr val="lt1">
              <a:alpha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spAutoFit/>
          </a:bodyPr>
          <a:lstStyle/>
          <a:p>
            <a:pPr marR="0" algn="l" defTabSz="584200" rtl="0" eaLnBrk="1" fontAlgn="base" latinLnBrk="0" hangingPunct="0">
              <a:lnSpc>
                <a:spcPct val="100000"/>
              </a:lnSpc>
              <a:spcBef>
                <a:spcPct val="0"/>
              </a:spcBef>
              <a:spcAft>
                <a:spcPct val="0"/>
              </a:spcAft>
              <a:buClrTx/>
              <a:buSzTx/>
              <a:tabLst/>
            </a:pPr>
            <a:r>
              <a:rPr lang="en-GB" sz="1600" dirty="0" smtClean="0">
                <a:solidFill>
                  <a:srgbClr val="0070C0"/>
                </a:solidFill>
                <a:latin typeface="Helvetica Light" charset="0"/>
                <a:ea typeface="Helvetica Light" charset="0"/>
                <a:cs typeface="Helvetica Light" charset="0"/>
              </a:rPr>
              <a:t>Benefits:</a:t>
            </a:r>
          </a:p>
          <a:p>
            <a:pPr marL="342900" marR="0" indent="-342900"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1600" dirty="0" smtClean="0">
                <a:solidFill>
                  <a:srgbClr val="0070C0"/>
                </a:solidFill>
                <a:latin typeface="Helvetica Light" charset="0"/>
                <a:ea typeface="Helvetica Light" charset="0"/>
                <a:cs typeface="Helvetica Light" charset="0"/>
              </a:rPr>
              <a:t>Lots of groundwater data in one place</a:t>
            </a:r>
          </a:p>
          <a:p>
            <a:pPr marL="342900" marR="0" indent="-342900"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1600" dirty="0" smtClean="0">
                <a:solidFill>
                  <a:srgbClr val="0070C0"/>
                </a:solidFill>
                <a:latin typeface="Helvetica Light" charset="0"/>
                <a:ea typeface="Helvetica Light" charset="0"/>
                <a:cs typeface="Helvetica Light" charset="0"/>
              </a:rPr>
              <a:t>IGRAC committed to long term maintenance</a:t>
            </a:r>
          </a:p>
          <a:p>
            <a:pPr marL="342900" marR="0" indent="-342900"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1600" dirty="0" smtClean="0">
                <a:solidFill>
                  <a:srgbClr val="0070C0"/>
                </a:solidFill>
                <a:latin typeface="Helvetica Light" charset="0"/>
                <a:ea typeface="Helvetica Light" charset="0"/>
                <a:cs typeface="Helvetica Light" charset="0"/>
              </a:rPr>
              <a:t>Stampriet automatically  benefits from future improvements</a:t>
            </a:r>
            <a:endParaRPr kumimoji="0" lang="en-GB" sz="1600" b="0" i="0" u="none" strike="noStrike" cap="none" normalizeH="0" baseline="0" dirty="0" smtClean="0">
              <a:ln>
                <a:noFill/>
              </a:ln>
              <a:solidFill>
                <a:srgbClr val="0070C0"/>
              </a:solidFill>
              <a:effectLst/>
              <a:latin typeface="Helvetica Light" charset="0"/>
              <a:ea typeface="Helvetica Light" charset="0"/>
              <a:cs typeface="Helvetica Light" charset="0"/>
              <a:sym typeface="Helvetica Light" charset="0"/>
            </a:endParaRP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52503" y="613770"/>
            <a:ext cx="3372211" cy="292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085" t="16158" r="22058"/>
          <a:stretch/>
        </p:blipFill>
        <p:spPr bwMode="auto">
          <a:xfrm>
            <a:off x="7162800" y="4191000"/>
            <a:ext cx="1881169" cy="178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bwMode="auto">
          <a:xfrm flipH="1" flipV="1">
            <a:off x="5110162" y="3536493"/>
            <a:ext cx="2128838" cy="654507"/>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H="1">
            <a:off x="5101253" y="2075131"/>
            <a:ext cx="877004" cy="29857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bwMode="auto">
          <a:xfrm>
            <a:off x="3276600" y="2284254"/>
            <a:ext cx="1752600" cy="685800"/>
          </a:xfrm>
          <a:prstGeom prst="roundRect">
            <a:avLst/>
          </a:prstGeom>
          <a:noFill/>
          <a:ln>
            <a:solidFill>
              <a:schemeClr val="accent1">
                <a:lumMod val="40000"/>
                <a:lumOff val="6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2" name="Rounded Rectangle 11"/>
          <p:cNvSpPr/>
          <p:nvPr/>
        </p:nvSpPr>
        <p:spPr bwMode="auto">
          <a:xfrm>
            <a:off x="181738" y="1295400"/>
            <a:ext cx="3323461" cy="2156619"/>
          </a:xfrm>
          <a:prstGeom prst="roundRect">
            <a:avLst/>
          </a:prstGeom>
          <a:solidFill>
            <a:schemeClr val="lt1">
              <a:alpha val="8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0800" tIns="50800" rIns="50800" bIns="50800" numCol="1" rtlCol="0" anchor="ctr" anchorCtr="0" compatLnSpc="1">
            <a:prstTxWarp prst="textNoShape">
              <a:avLst/>
            </a:prstTxWarp>
            <a:spAutoFit/>
          </a:bodyPr>
          <a:lstStyle/>
          <a:p>
            <a:pPr marL="176213" marR="0" indent="-176213"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2000" dirty="0" smtClean="0">
                <a:solidFill>
                  <a:srgbClr val="0070C0"/>
                </a:solidFill>
                <a:latin typeface="Helvetica Light" charset="0"/>
                <a:ea typeface="Helvetica Light" charset="0"/>
                <a:cs typeface="Helvetica Light" charset="0"/>
              </a:rPr>
              <a:t>GGRETA system is integrated into Global Groundwater Information System</a:t>
            </a:r>
          </a:p>
          <a:p>
            <a:pPr marL="176213" marR="0" indent="-176213" algn="l" defTabSz="584200" rtl="0" eaLnBrk="1" fontAlgn="base" latinLnBrk="0" hangingPunct="0">
              <a:lnSpc>
                <a:spcPct val="100000"/>
              </a:lnSpc>
              <a:spcBef>
                <a:spcPct val="0"/>
              </a:spcBef>
              <a:spcAft>
                <a:spcPct val="0"/>
              </a:spcAft>
              <a:buClrTx/>
              <a:buSzTx/>
              <a:buFont typeface="Arial" panose="020B0604020202020204" pitchFamily="34" charset="0"/>
              <a:buChar char="•"/>
              <a:tabLst/>
            </a:pPr>
            <a:r>
              <a:rPr lang="en-GB" sz="2000" dirty="0" smtClean="0">
                <a:solidFill>
                  <a:srgbClr val="0070C0"/>
                </a:solidFill>
                <a:latin typeface="Helvetica Light" charset="0"/>
                <a:ea typeface="Helvetica Light" charset="0"/>
                <a:cs typeface="Helvetica Light" charset="0"/>
              </a:rPr>
              <a:t>Hosted &amp; Maintained by IGRAC</a:t>
            </a:r>
            <a:endParaRPr kumimoji="0" lang="en-GB" sz="2000" b="0" i="0" u="none" strike="noStrike" cap="none" normalizeH="0" baseline="0" dirty="0" smtClean="0">
              <a:ln>
                <a:noFill/>
              </a:ln>
              <a:solidFill>
                <a:srgbClr val="0070C0"/>
              </a:solidFill>
              <a:effectLst/>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2844009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2"/>
          <p:cNvSpPr>
            <a:spLocks noChangeShapeType="1"/>
          </p:cNvSpPr>
          <p:nvPr/>
        </p:nvSpPr>
        <p:spPr bwMode="auto">
          <a:xfrm flipV="1">
            <a:off x="1235075" y="1295400"/>
            <a:ext cx="6673850"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5" name="Line 13"/>
          <p:cNvSpPr>
            <a:spLocks noChangeShapeType="1"/>
          </p:cNvSpPr>
          <p:nvPr/>
        </p:nvSpPr>
        <p:spPr bwMode="auto">
          <a:xfrm flipV="1">
            <a:off x="1235075" y="5678488"/>
            <a:ext cx="6673850" cy="0"/>
          </a:xfrm>
          <a:prstGeom prst="line">
            <a:avLst/>
          </a:prstGeom>
          <a:noFill/>
          <a:ln w="25400">
            <a:solidFill>
              <a:srgbClr val="366CA6"/>
            </a:solidFill>
            <a:round/>
            <a:headEnd/>
            <a:tailEnd/>
          </a:ln>
        </p:spPr>
        <p:txBody>
          <a:bodyPr lIns="0" tIns="0" rIns="0" bIns="0" anchor="ctr"/>
          <a:lstStyle/>
          <a:p>
            <a:pPr algn="l" defTabSz="914400" fontAlgn="auto" hangingPunct="1">
              <a:spcBef>
                <a:spcPts val="0"/>
              </a:spcBef>
              <a:spcAft>
                <a:spcPts val="0"/>
              </a:spcAft>
            </a:pPr>
            <a:endParaRPr lang="en-GB" sz="1800">
              <a:solidFill>
                <a:prstClr val="black"/>
              </a:solidFill>
              <a:latin typeface="Calibri"/>
              <a:ea typeface="+mn-ea"/>
              <a:cs typeface="+mn-cs"/>
            </a:endParaRPr>
          </a:p>
        </p:txBody>
      </p:sp>
      <p:sp>
        <p:nvSpPr>
          <p:cNvPr id="2" name="Content Placeholder 1"/>
          <p:cNvSpPr>
            <a:spLocks noGrp="1"/>
          </p:cNvSpPr>
          <p:nvPr>
            <p:ph idx="4294967295"/>
          </p:nvPr>
        </p:nvSpPr>
        <p:spPr>
          <a:xfrm>
            <a:off x="0" y="2819400"/>
            <a:ext cx="8229600" cy="1143000"/>
          </a:xfrm>
        </p:spPr>
        <p:txBody>
          <a:bodyPr>
            <a:normAutofit/>
          </a:bodyPr>
          <a:lstStyle/>
          <a:p>
            <a:pPr marL="0" indent="0" algn="ctr">
              <a:buNone/>
            </a:pPr>
            <a:r>
              <a:rPr lang="en-GB" sz="4800" b="1" dirty="0" smtClean="0">
                <a:solidFill>
                  <a:schemeClr val="accent5">
                    <a:lumMod val="50000"/>
                  </a:schemeClr>
                </a:solidFill>
              </a:rPr>
              <a:t>Thank you</a:t>
            </a:r>
            <a:endParaRPr lang="en-GB" sz="4000" b="1" dirty="0" smtClean="0">
              <a:solidFill>
                <a:schemeClr val="accent5">
                  <a:lumMod val="50000"/>
                </a:schemeClr>
              </a:solidFill>
            </a:endParaRPr>
          </a:p>
          <a:p>
            <a:pPr marL="0" indent="0" algn="ctr">
              <a:buNone/>
            </a:pPr>
            <a:endParaRPr lang="en-GB" sz="4000" dirty="0">
              <a:solidFill>
                <a:schemeClr val="accent5">
                  <a:lumMod val="50000"/>
                </a:schemeClr>
              </a:solidFill>
            </a:endParaRPr>
          </a:p>
          <a:p>
            <a:pPr marL="0" indent="0" algn="ctr">
              <a:buNone/>
            </a:pPr>
            <a:endParaRPr lang="en-GB" sz="4000" dirty="0">
              <a:solidFill>
                <a:schemeClr val="accent5">
                  <a:lumMod val="50000"/>
                </a:schemeClr>
              </a:solidFill>
            </a:endParaRPr>
          </a:p>
        </p:txBody>
      </p:sp>
      <p:pic>
        <p:nvPicPr>
          <p:cNvPr id="8" name="Picture 10" descr="IGRAC-logo-txt-cmyk.jpg"/>
          <p:cNvPicPr>
            <a:picLocks noChangeAspect="1"/>
          </p:cNvPicPr>
          <p:nvPr/>
        </p:nvPicPr>
        <p:blipFill>
          <a:blip r:embed="rId2" cstate="print"/>
          <a:srcRect/>
          <a:stretch>
            <a:fillRect/>
          </a:stretch>
        </p:blipFill>
        <p:spPr bwMode="auto">
          <a:xfrm>
            <a:off x="6330538" y="119062"/>
            <a:ext cx="2798714" cy="947738"/>
          </a:xfrm>
          <a:prstGeom prst="rect">
            <a:avLst/>
          </a:prstGeom>
          <a:noFill/>
          <a:ln w="12700">
            <a:noFill/>
            <a:miter lim="0"/>
            <a:headEnd/>
            <a:tailEnd/>
          </a:ln>
        </p:spPr>
      </p:pic>
    </p:spTree>
    <p:extLst>
      <p:ext uri="{BB962C8B-B14F-4D97-AF65-F5344CB8AC3E}">
        <p14:creationId xmlns:p14="http://schemas.microsoft.com/office/powerpoint/2010/main" val="2734923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180811" y="960120"/>
            <a:ext cx="6728114" cy="4948237"/>
          </a:xfrm>
          <a:prstGeom prst="rect">
            <a:avLst/>
          </a:prstGeom>
          <a:ln>
            <a:solidFill>
              <a:schemeClr val="accent4">
                <a:lumMod val="50000"/>
              </a:schemeClr>
            </a:solidFill>
          </a:ln>
        </p:spPr>
      </p:pic>
      <p:pic>
        <p:nvPicPr>
          <p:cNvPr id="2" name="Picture 8" descr="sottopancia.jpg"/>
          <p:cNvPicPr>
            <a:picLocks noChangeAspect="1"/>
          </p:cNvPicPr>
          <p:nvPr/>
        </p:nvPicPr>
        <p:blipFill>
          <a:blip r:embed="rId4"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5"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79597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b="1" dirty="0" smtClean="0">
                <a:solidFill>
                  <a:srgbClr val="3B7A6A"/>
                </a:solidFill>
                <a:latin typeface="Trebuchet MS" pitchFamily="34" charset="0"/>
                <a:sym typeface="Trebuchet MS" pitchFamily="34" charset="0"/>
              </a:rPr>
              <a:t>Role of information in Governance</a:t>
            </a:r>
            <a:endParaRPr lang="en-US" altLang="en-US" sz="2800" b="1" dirty="0"/>
          </a:p>
        </p:txBody>
      </p:sp>
      <p:sp>
        <p:nvSpPr>
          <p:cNvPr id="8" name="Line 12"/>
          <p:cNvSpPr>
            <a:spLocks noChangeShapeType="1"/>
          </p:cNvSpPr>
          <p:nvPr/>
        </p:nvSpPr>
        <p:spPr bwMode="auto">
          <a:xfrm flipV="1">
            <a:off x="1235075" y="836712"/>
            <a:ext cx="6673850" cy="0"/>
          </a:xfrm>
          <a:prstGeom prst="line">
            <a:avLst/>
          </a:prstGeom>
          <a:noFill/>
          <a:ln w="25400">
            <a:solidFill>
              <a:srgbClr val="366CA6"/>
            </a:solidFill>
            <a:round/>
            <a:headEnd/>
            <a:tailEnd/>
          </a:ln>
        </p:spPr>
        <p:txBody>
          <a:bodyPr lIns="0" tIns="0" rIns="0" bIns="0" anchor="ctr"/>
          <a:lstStyle/>
          <a:p>
            <a:endParaRPr lang="en-GB"/>
          </a:p>
        </p:txBody>
      </p:sp>
      <p:sp>
        <p:nvSpPr>
          <p:cNvPr id="14" name="Rounded Rectangle 13"/>
          <p:cNvSpPr/>
          <p:nvPr/>
        </p:nvSpPr>
        <p:spPr>
          <a:xfrm>
            <a:off x="6400800" y="1600200"/>
            <a:ext cx="144780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1447800" y="3810000"/>
            <a:ext cx="6400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3407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545" b="6558"/>
          <a:stretch/>
        </p:blipFill>
        <p:spPr bwMode="auto">
          <a:xfrm>
            <a:off x="2784475" y="1"/>
            <a:ext cx="5687371" cy="638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sottopancia.jpg"/>
          <p:cNvPicPr>
            <a:picLocks noChangeAspect="1"/>
          </p:cNvPicPr>
          <p:nvPr/>
        </p:nvPicPr>
        <p:blipFill>
          <a:blip r:embed="rId3" cstate="print"/>
          <a:srcRect/>
          <a:stretch>
            <a:fillRect/>
          </a:stretch>
        </p:blipFill>
        <p:spPr bwMode="auto">
          <a:xfrm>
            <a:off x="2273300" y="6543675"/>
            <a:ext cx="5670550" cy="150813"/>
          </a:xfrm>
          <a:prstGeom prst="rect">
            <a:avLst/>
          </a:prstGeom>
          <a:noFill/>
          <a:ln w="12700">
            <a:noFill/>
            <a:miter lim="0"/>
            <a:headEnd/>
            <a:tailEnd/>
          </a:ln>
        </p:spPr>
      </p:pic>
      <p:sp>
        <p:nvSpPr>
          <p:cNvPr id="7"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8"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9" name="Picture 1"/>
          <p:cNvPicPr>
            <a:picLocks noChangeAspect="1"/>
          </p:cNvPicPr>
          <p:nvPr/>
        </p:nvPicPr>
        <p:blipFill>
          <a:blip r:embed="rId4" cstate="print"/>
          <a:srcRect/>
          <a:stretch>
            <a:fillRect/>
          </a:stretch>
        </p:blipFill>
        <p:spPr bwMode="auto">
          <a:xfrm>
            <a:off x="339725" y="5938838"/>
            <a:ext cx="1525588" cy="838200"/>
          </a:xfrm>
          <a:prstGeom prst="rect">
            <a:avLst/>
          </a:prstGeom>
          <a:noFill/>
          <a:ln w="9525">
            <a:noFill/>
            <a:miter lim="800000"/>
            <a:headEnd/>
            <a:tailEnd/>
          </a:ln>
        </p:spPr>
      </p:pic>
      <p:sp>
        <p:nvSpPr>
          <p:cNvPr id="13" name="Rounded Rectangle 12"/>
          <p:cNvSpPr/>
          <p:nvPr/>
        </p:nvSpPr>
        <p:spPr>
          <a:xfrm>
            <a:off x="2427760" y="533400"/>
            <a:ext cx="625904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2394679" y="5253038"/>
            <a:ext cx="625904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2404511" y="2971800"/>
            <a:ext cx="625904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13" y="1676400"/>
            <a:ext cx="2103887" cy="30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3060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7"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8"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9"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539" b="11105"/>
          <a:stretch/>
        </p:blipFill>
        <p:spPr bwMode="auto">
          <a:xfrm>
            <a:off x="2460523" y="152400"/>
            <a:ext cx="5973628" cy="628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2460523" y="1219200"/>
            <a:ext cx="625904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2438400" y="3810000"/>
            <a:ext cx="625904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13" y="1676400"/>
            <a:ext cx="2103887" cy="30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4789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sottopancia.jpg"/>
          <p:cNvPicPr>
            <a:picLocks noChangeAspect="1"/>
          </p:cNvPicPr>
          <p:nvPr/>
        </p:nvPicPr>
        <p:blipFill>
          <a:blip r:embed="rId2" cstate="print"/>
          <a:srcRect/>
          <a:stretch>
            <a:fillRect/>
          </a:stretch>
        </p:blipFill>
        <p:spPr bwMode="auto">
          <a:xfrm>
            <a:off x="2273300" y="6543675"/>
            <a:ext cx="5670550" cy="150813"/>
          </a:xfrm>
          <a:prstGeom prst="rect">
            <a:avLst/>
          </a:prstGeom>
          <a:noFill/>
          <a:ln w="12700">
            <a:noFill/>
            <a:miter lim="0"/>
            <a:headEnd/>
            <a:tailEnd/>
          </a:ln>
        </p:spPr>
      </p:pic>
      <p:sp>
        <p:nvSpPr>
          <p:cNvPr id="7"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8"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9" name="Picture 1"/>
          <p:cNvPicPr>
            <a:picLocks noChangeAspect="1"/>
          </p:cNvPicPr>
          <p:nvPr/>
        </p:nvPicPr>
        <p:blipFill>
          <a:blip r:embed="rId3" cstate="print"/>
          <a:srcRect/>
          <a:stretch>
            <a:fillRect/>
          </a:stretch>
        </p:blipFill>
        <p:spPr bwMode="auto">
          <a:xfrm>
            <a:off x="339725" y="5938838"/>
            <a:ext cx="1525588" cy="838200"/>
          </a:xfrm>
          <a:prstGeom prst="rect">
            <a:avLst/>
          </a:prstGeom>
          <a:noFill/>
          <a:ln w="9525">
            <a:noFill/>
            <a:miter lim="800000"/>
            <a:headEnd/>
            <a:tailEnd/>
          </a:ln>
        </p:spPr>
      </p:pic>
      <p:sp>
        <p:nvSpPr>
          <p:cNvPr id="10" name="AutoShape 11"/>
          <p:cNvSpPr>
            <a:spLocks/>
          </p:cNvSpPr>
          <p:nvPr/>
        </p:nvSpPr>
        <p:spPr bwMode="auto">
          <a:xfrm>
            <a:off x="0" y="152400"/>
            <a:ext cx="9144000"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b="1" dirty="0" smtClean="0">
                <a:solidFill>
                  <a:srgbClr val="3B7A6A"/>
                </a:solidFill>
                <a:latin typeface="Trebuchet MS" pitchFamily="34" charset="0"/>
                <a:sym typeface="Trebuchet MS" pitchFamily="34" charset="0"/>
              </a:rPr>
              <a:t>Role of information in TRANSBOUNDARY Governance</a:t>
            </a:r>
            <a:endParaRPr lang="en-US" altLang="en-US" sz="2800" b="1" dirty="0"/>
          </a:p>
        </p:txBody>
      </p:sp>
      <p:sp>
        <p:nvSpPr>
          <p:cNvPr id="11" name="Line 12"/>
          <p:cNvSpPr>
            <a:spLocks noChangeShapeType="1"/>
          </p:cNvSpPr>
          <p:nvPr/>
        </p:nvSpPr>
        <p:spPr bwMode="auto">
          <a:xfrm flipV="1">
            <a:off x="1235075" y="836712"/>
            <a:ext cx="6673850" cy="0"/>
          </a:xfrm>
          <a:prstGeom prst="line">
            <a:avLst/>
          </a:prstGeom>
          <a:noFill/>
          <a:ln w="25400">
            <a:solidFill>
              <a:srgbClr val="366CA6"/>
            </a:solidFill>
            <a:round/>
            <a:headEnd/>
            <a:tailEnd/>
          </a:ln>
        </p:spPr>
        <p:txBody>
          <a:bodyPr lIns="0" tIns="0" rIns="0" bIns="0" anchor="ctr"/>
          <a:lstStyle/>
          <a:p>
            <a:endParaRPr lang="en-GB"/>
          </a:p>
        </p:txBody>
      </p:sp>
      <p:sp>
        <p:nvSpPr>
          <p:cNvPr id="15" name="TextBox 14"/>
          <p:cNvSpPr txBox="1"/>
          <p:nvPr/>
        </p:nvSpPr>
        <p:spPr>
          <a:xfrm>
            <a:off x="761999" y="1696283"/>
            <a:ext cx="7620002" cy="4247317"/>
          </a:xfrm>
          <a:prstGeom prst="rect">
            <a:avLst/>
          </a:prstGeom>
          <a:noFill/>
          <a:ln w="28575">
            <a:solidFill>
              <a:schemeClr val="accent1"/>
            </a:solidFill>
          </a:ln>
        </p:spPr>
        <p:txBody>
          <a:bodyPr wrap="square" rtlCol="0">
            <a:spAutoFit/>
          </a:bodyPr>
          <a:lstStyle/>
          <a:p>
            <a:r>
              <a:rPr lang="en-US" sz="1800" b="1" dirty="0" smtClean="0"/>
              <a:t>United Nations Draft </a:t>
            </a:r>
            <a:r>
              <a:rPr lang="en-US" sz="1800" b="1" dirty="0"/>
              <a:t>articles on the Law of Transboundary </a:t>
            </a:r>
            <a:r>
              <a:rPr lang="en-US" sz="1800" b="1" dirty="0" smtClean="0"/>
              <a:t>Aquifers</a:t>
            </a:r>
          </a:p>
          <a:p>
            <a:r>
              <a:rPr lang="en-GB" sz="1800" dirty="0" smtClean="0"/>
              <a:t>Article 8 - Regular </a:t>
            </a:r>
            <a:r>
              <a:rPr lang="en-GB" sz="1800" dirty="0"/>
              <a:t>exchange of data and information</a:t>
            </a:r>
          </a:p>
          <a:p>
            <a:pPr marL="663575" lvl="2" indent="-342900">
              <a:buFont typeface="+mj-lt"/>
              <a:buAutoNum type="arabicPeriod"/>
            </a:pPr>
            <a:endParaRPr lang="en-GB" sz="1800" dirty="0"/>
          </a:p>
          <a:p>
            <a:pPr marL="342900" indent="-342900" algn="l">
              <a:buFont typeface="+mj-lt"/>
              <a:buAutoNum type="arabicPeriod"/>
            </a:pPr>
            <a:r>
              <a:rPr lang="en-GB" sz="1800" dirty="0" smtClean="0"/>
              <a:t>… </a:t>
            </a:r>
            <a:r>
              <a:rPr lang="en-GB" sz="1800" dirty="0"/>
              <a:t>aquifer States shall, on a regular basis, </a:t>
            </a:r>
            <a:r>
              <a:rPr lang="en-GB" sz="1800" u="sng" dirty="0"/>
              <a:t>exchange</a:t>
            </a:r>
            <a:r>
              <a:rPr lang="en-GB" sz="1800" dirty="0"/>
              <a:t> readily available data and information on the condition of their transboundary </a:t>
            </a:r>
            <a:r>
              <a:rPr lang="en-GB" sz="1800" dirty="0" smtClean="0"/>
              <a:t>aquifers…..</a:t>
            </a:r>
            <a:endParaRPr lang="en-GB" sz="1800" dirty="0"/>
          </a:p>
          <a:p>
            <a:pPr marL="342900" indent="-342900" algn="l">
              <a:buFont typeface="+mj-lt"/>
              <a:buAutoNum type="arabicPeriod"/>
            </a:pPr>
            <a:r>
              <a:rPr lang="en-GB" sz="1800" dirty="0" smtClean="0"/>
              <a:t>….aquifer </a:t>
            </a:r>
            <a:r>
              <a:rPr lang="en-GB" sz="1800" dirty="0"/>
              <a:t>States concerned shall employ their best efforts </a:t>
            </a:r>
            <a:r>
              <a:rPr lang="en-GB" sz="1800" u="sng" dirty="0"/>
              <a:t>to collect and generate</a:t>
            </a:r>
            <a:r>
              <a:rPr lang="en-GB" sz="1800" dirty="0"/>
              <a:t> more complete data and information </a:t>
            </a:r>
            <a:r>
              <a:rPr lang="en-GB" sz="1800" dirty="0" smtClean="0"/>
              <a:t>….. </a:t>
            </a:r>
            <a:r>
              <a:rPr lang="en-GB" sz="1800" dirty="0"/>
              <a:t>They shall take such action </a:t>
            </a:r>
            <a:r>
              <a:rPr lang="en-GB" sz="1800" u="sng" dirty="0"/>
              <a:t>individually or jointly</a:t>
            </a:r>
            <a:r>
              <a:rPr lang="en-GB" sz="1800" dirty="0"/>
              <a:t> and, where appropriate, together with or through international </a:t>
            </a:r>
            <a:r>
              <a:rPr lang="en-GB" sz="1800" dirty="0" smtClean="0"/>
              <a:t>organizations.</a:t>
            </a:r>
          </a:p>
          <a:p>
            <a:pPr marL="342900" indent="-342900" algn="l">
              <a:buFont typeface="+mj-lt"/>
              <a:buAutoNum type="arabicPeriod"/>
            </a:pPr>
            <a:r>
              <a:rPr lang="en-GB" sz="1800" dirty="0" smtClean="0"/>
              <a:t>…</a:t>
            </a:r>
            <a:endParaRPr lang="en-GB" sz="1800" dirty="0"/>
          </a:p>
          <a:p>
            <a:pPr marL="342900" indent="-342900" algn="l">
              <a:buFont typeface="+mj-lt"/>
              <a:buAutoNum type="arabicPeriod"/>
            </a:pPr>
            <a:r>
              <a:rPr lang="en-GB" sz="1800" dirty="0" smtClean="0"/>
              <a:t>Aquifer </a:t>
            </a:r>
            <a:r>
              <a:rPr lang="en-GB" sz="1800" dirty="0"/>
              <a:t>States shall, where appropriate, employ their best efforts to collect and </a:t>
            </a:r>
            <a:r>
              <a:rPr lang="en-GB" sz="1800" u="sng" dirty="0"/>
              <a:t>process data and information in a manner that facilitates their utilization by the other aquifer States</a:t>
            </a:r>
            <a:r>
              <a:rPr lang="en-GB" sz="1800" dirty="0"/>
              <a:t> to which such data and information are communicated.</a:t>
            </a:r>
          </a:p>
        </p:txBody>
      </p:sp>
      <p:sp>
        <p:nvSpPr>
          <p:cNvPr id="2" name="TextBox 1"/>
          <p:cNvSpPr txBox="1"/>
          <p:nvPr/>
        </p:nvSpPr>
        <p:spPr>
          <a:xfrm>
            <a:off x="761999" y="945910"/>
            <a:ext cx="7432675" cy="709374"/>
          </a:xfrm>
          <a:prstGeom prst="rect">
            <a:avLst/>
          </a:prstGeom>
          <a:noFill/>
        </p:spPr>
        <p:txBody>
          <a:bodyPr wrap="square" rtlCol="0">
            <a:spAutoFit/>
          </a:bodyPr>
          <a:lstStyle/>
          <a:p>
            <a:r>
              <a:rPr lang="en-GB" sz="2000" dirty="0" smtClean="0">
                <a:solidFill>
                  <a:schemeClr val="tx2">
                    <a:lumMod val="60000"/>
                    <a:lumOff val="40000"/>
                  </a:schemeClr>
                </a:solidFill>
              </a:rPr>
              <a:t>In a transboundary setting data sharing between nations is a prerequisite for cooperation and joint governance </a:t>
            </a:r>
            <a:endParaRPr lang="en-GB" sz="2000" dirty="0">
              <a:solidFill>
                <a:schemeClr val="tx2">
                  <a:lumMod val="60000"/>
                  <a:lumOff val="40000"/>
                </a:schemeClr>
              </a:solidFill>
            </a:endParaRPr>
          </a:p>
        </p:txBody>
      </p:sp>
    </p:spTree>
    <p:extLst>
      <p:ext uri="{BB962C8B-B14F-4D97-AF65-F5344CB8AC3E}">
        <p14:creationId xmlns:p14="http://schemas.microsoft.com/office/powerpoint/2010/main" val="1199190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p:cNvSpPr>
          <p:nvPr/>
        </p:nvSpPr>
        <p:spPr bwMode="auto">
          <a:xfrm>
            <a:off x="621890" y="1371600"/>
            <a:ext cx="79597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3200" b="1" dirty="0" smtClean="0">
                <a:solidFill>
                  <a:srgbClr val="3B7A6A"/>
                </a:solidFill>
                <a:latin typeface="Trebuchet MS" pitchFamily="34" charset="0"/>
                <a:sym typeface="Trebuchet MS" pitchFamily="34" charset="0"/>
              </a:rPr>
              <a:t>GGRETA – STAMPRIET </a:t>
            </a:r>
          </a:p>
          <a:p>
            <a:pPr algn="ctr"/>
            <a:r>
              <a:rPr lang="en-US" altLang="en-US" sz="3200" b="1" dirty="0" smtClean="0">
                <a:solidFill>
                  <a:srgbClr val="3B7A6A"/>
                </a:solidFill>
                <a:latin typeface="Trebuchet MS" pitchFamily="34" charset="0"/>
                <a:sym typeface="Trebuchet MS" pitchFamily="34" charset="0"/>
              </a:rPr>
              <a:t>Information Management System</a:t>
            </a:r>
            <a:endParaRPr lang="en-US" altLang="en-US" sz="32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427" y="2286000"/>
            <a:ext cx="5746649" cy="309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355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ottopancia.jpg"/>
          <p:cNvPicPr>
            <a:picLocks noChangeAspect="1"/>
          </p:cNvPicPr>
          <p:nvPr/>
        </p:nvPicPr>
        <p:blipFill>
          <a:blip r:embed="rId3" cstate="print"/>
          <a:srcRect/>
          <a:stretch>
            <a:fillRect/>
          </a:stretch>
        </p:blipFill>
        <p:spPr bwMode="auto">
          <a:xfrm>
            <a:off x="2273300" y="6543675"/>
            <a:ext cx="5670550" cy="150813"/>
          </a:xfrm>
          <a:prstGeom prst="rect">
            <a:avLst/>
          </a:prstGeom>
          <a:noFill/>
          <a:ln w="12700">
            <a:noFill/>
            <a:miter lim="0"/>
            <a:headEnd/>
            <a:tailEnd/>
          </a:ln>
        </p:spPr>
      </p:pic>
      <p:sp>
        <p:nvSpPr>
          <p:cNvPr id="3" name="Line 9"/>
          <p:cNvSpPr>
            <a:spLocks noChangeShapeType="1"/>
          </p:cNvSpPr>
          <p:nvPr/>
        </p:nvSpPr>
        <p:spPr bwMode="auto">
          <a:xfrm>
            <a:off x="2265363" y="6465888"/>
            <a:ext cx="5688012" cy="0"/>
          </a:xfrm>
          <a:prstGeom prst="line">
            <a:avLst/>
          </a:prstGeom>
          <a:noFill/>
          <a:ln w="25400">
            <a:solidFill>
              <a:srgbClr val="366CA6"/>
            </a:solidFill>
            <a:round/>
            <a:headEnd/>
            <a:tailEnd/>
          </a:ln>
        </p:spPr>
        <p:txBody>
          <a:bodyPr lIns="0" tIns="0" rIns="0" bIns="0" anchor="ctr"/>
          <a:lstStyle/>
          <a:p>
            <a:endParaRPr lang="en-GB"/>
          </a:p>
        </p:txBody>
      </p:sp>
      <p:sp>
        <p:nvSpPr>
          <p:cNvPr id="4" name="Line 10"/>
          <p:cNvSpPr>
            <a:spLocks noChangeShapeType="1"/>
          </p:cNvSpPr>
          <p:nvPr/>
        </p:nvSpPr>
        <p:spPr bwMode="auto">
          <a:xfrm>
            <a:off x="2260600" y="6777038"/>
            <a:ext cx="5699125" cy="0"/>
          </a:xfrm>
          <a:prstGeom prst="line">
            <a:avLst/>
          </a:prstGeom>
          <a:noFill/>
          <a:ln w="25400">
            <a:solidFill>
              <a:srgbClr val="366CA6"/>
            </a:solidFill>
            <a:round/>
            <a:headEnd/>
            <a:tailEnd/>
          </a:ln>
        </p:spPr>
        <p:txBody>
          <a:bodyPr lIns="0" tIns="0" rIns="0" bIns="0" anchor="ctr"/>
          <a:lstStyle/>
          <a:p>
            <a:endParaRPr lang="en-GB"/>
          </a:p>
        </p:txBody>
      </p:sp>
      <p:pic>
        <p:nvPicPr>
          <p:cNvPr id="5" name="Picture 1"/>
          <p:cNvPicPr>
            <a:picLocks noChangeAspect="1"/>
          </p:cNvPicPr>
          <p:nvPr/>
        </p:nvPicPr>
        <p:blipFill>
          <a:blip r:embed="rId4" cstate="print"/>
          <a:srcRect/>
          <a:stretch>
            <a:fillRect/>
          </a:stretch>
        </p:blipFill>
        <p:spPr bwMode="auto">
          <a:xfrm>
            <a:off x="339725" y="5938838"/>
            <a:ext cx="1525588" cy="838200"/>
          </a:xfrm>
          <a:prstGeom prst="rect">
            <a:avLst/>
          </a:prstGeom>
          <a:noFill/>
          <a:ln w="9525">
            <a:noFill/>
            <a:miter lim="800000"/>
            <a:headEnd/>
            <a:tailEnd/>
          </a:ln>
        </p:spPr>
      </p:pic>
      <p:sp>
        <p:nvSpPr>
          <p:cNvPr id="6" name="AutoShape 11"/>
          <p:cNvSpPr>
            <a:spLocks/>
          </p:cNvSpPr>
          <p:nvPr/>
        </p:nvSpPr>
        <p:spPr bwMode="auto">
          <a:xfrm>
            <a:off x="0" y="152400"/>
            <a:ext cx="7959725" cy="382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35717" tIns="35717" rIns="35717" bIns="35717" anchor="ctr"/>
          <a:lstStyle/>
          <a:p>
            <a:pPr algn="ctr"/>
            <a:r>
              <a:rPr lang="en-US" altLang="en-US" sz="2800" b="1" dirty="0" smtClean="0">
                <a:solidFill>
                  <a:srgbClr val="3B7A6A"/>
                </a:solidFill>
                <a:latin typeface="Trebuchet MS" pitchFamily="34" charset="0"/>
                <a:sym typeface="Trebuchet MS" pitchFamily="34" charset="0"/>
              </a:rPr>
              <a:t>GGRETA Information Management System</a:t>
            </a:r>
            <a:endParaRPr lang="en-US" altLang="en-US" sz="2800" b="1" dirty="0"/>
          </a:p>
        </p:txBody>
      </p:sp>
      <p:sp>
        <p:nvSpPr>
          <p:cNvPr id="7" name="AutoShape 5"/>
          <p:cNvSpPr>
            <a:spLocks/>
          </p:cNvSpPr>
          <p:nvPr/>
        </p:nvSpPr>
        <p:spPr bwMode="auto">
          <a:xfrm>
            <a:off x="609600" y="1066800"/>
            <a:ext cx="8218488" cy="4495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35717" tIns="35717" rIns="35717" bIns="35717"/>
          <a:lstStyle/>
          <a:p>
            <a:pPr algn="l"/>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Objectives: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Support tool for Governance of Transboundary aquifers, with access for all stakeholders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System for storing, sharing and analysing of project results</a:t>
            </a:r>
          </a:p>
          <a:p>
            <a:pPr algn="l"/>
            <a:endPar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endParaRPr>
          </a:p>
          <a:p>
            <a:pPr algn="l"/>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Characteristics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Map based web application</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Public &amp; Password protected viewers</a:t>
            </a:r>
          </a:p>
          <a:p>
            <a:pPr marL="457200" indent="-457200" algn="l">
              <a:buFont typeface="Arial" panose="020B0604020202020204" pitchFamily="34" charset="0"/>
              <a:buChar char="•"/>
            </a:pPr>
            <a:r>
              <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rPr>
              <a:t>Countries control content of system</a:t>
            </a:r>
          </a:p>
          <a:p>
            <a:pPr marL="457200" indent="-457200" algn="l">
              <a:buFont typeface="Arial" panose="020B0604020202020204" pitchFamily="34" charset="0"/>
              <a:buChar char="•"/>
            </a:pPr>
            <a:endParaRPr lang="en-GB" altLang="en-US" sz="2800" dirty="0" smtClean="0">
              <a:solidFill>
                <a:srgbClr val="164F86"/>
              </a:solidFill>
              <a:latin typeface="Trebuchet MS" pitchFamily="34" charset="0"/>
              <a:ea typeface="Trebuchet MS" pitchFamily="34" charset="0"/>
              <a:cs typeface="Trebuchet MS" pitchFamily="34" charset="0"/>
              <a:sym typeface="Trebuchet MS" pitchFamily="34" charset="0"/>
            </a:endParaRPr>
          </a:p>
        </p:txBody>
      </p:sp>
      <p:sp>
        <p:nvSpPr>
          <p:cNvPr id="8" name="Line 12"/>
          <p:cNvSpPr>
            <a:spLocks noChangeShapeType="1"/>
          </p:cNvSpPr>
          <p:nvPr/>
        </p:nvSpPr>
        <p:spPr bwMode="auto">
          <a:xfrm flipV="1">
            <a:off x="1235075" y="836712"/>
            <a:ext cx="6673850" cy="0"/>
          </a:xfrm>
          <a:prstGeom prst="line">
            <a:avLst/>
          </a:prstGeom>
          <a:noFill/>
          <a:ln w="25400">
            <a:solidFill>
              <a:srgbClr val="366CA6"/>
            </a:solidFill>
            <a:round/>
            <a:headEnd/>
            <a:tailEnd/>
          </a:ln>
        </p:spPr>
        <p:txBody>
          <a:bodyPr lIns="0" tIns="0" rIns="0" bIns="0" anchor="ctr"/>
          <a:lstStyle/>
          <a:p>
            <a:endParaRPr lang="en-GB"/>
          </a:p>
        </p:txBody>
      </p:sp>
      <p:sp>
        <p:nvSpPr>
          <p:cNvPr id="9" name="Line 13"/>
          <p:cNvSpPr>
            <a:spLocks noChangeShapeType="1"/>
          </p:cNvSpPr>
          <p:nvPr/>
        </p:nvSpPr>
        <p:spPr bwMode="auto">
          <a:xfrm flipV="1">
            <a:off x="1235075" y="5678488"/>
            <a:ext cx="6673850" cy="0"/>
          </a:xfrm>
          <a:prstGeom prst="line">
            <a:avLst/>
          </a:prstGeom>
          <a:noFill/>
          <a:ln w="25400">
            <a:solidFill>
              <a:srgbClr val="366CA6"/>
            </a:solidFill>
            <a:round/>
            <a:headEnd/>
            <a:tailEnd/>
          </a:ln>
        </p:spPr>
        <p:txBody>
          <a:bodyPr lIns="0" tIns="0" rIns="0" bIns="0" anchor="ctr"/>
          <a:lstStyle/>
          <a:p>
            <a:endParaRPr lang="en-GB"/>
          </a:p>
        </p:txBody>
      </p:sp>
    </p:spTree>
    <p:extLst>
      <p:ext uri="{BB962C8B-B14F-4D97-AF65-F5344CB8AC3E}">
        <p14:creationId xmlns:p14="http://schemas.microsoft.com/office/powerpoint/2010/main" val="385075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Stampriet">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ustom 2">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1307</TotalTime>
  <Words>1198</Words>
  <Application>Microsoft Office PowerPoint</Application>
  <PresentationFormat>On-screen Show (4:3)</PresentationFormat>
  <Paragraphs>128</Paragraphs>
  <Slides>34</Slides>
  <Notes>9</Notes>
  <HiddenSlides>1</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Stampriet</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GGRETA: Public Access </vt:lpstr>
      <vt:lpstr>PowerPoint Presentation</vt:lpstr>
      <vt:lpstr>GGRETA Password Protected Workspace</vt:lpstr>
      <vt:lpstr>Folder structure and map 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Upload – authorised users only</vt:lpstr>
      <vt:lpstr>Publishing data – authorised users only  copy maps from private to public viewer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Minelli, Lucilla</dc:creator>
  <cp:lastModifiedBy>Geert-Jan Nijsten</cp:lastModifiedBy>
  <cp:revision>201</cp:revision>
  <dcterms:modified xsi:type="dcterms:W3CDTF">2015-11-25T07:09:04Z</dcterms:modified>
</cp:coreProperties>
</file>