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3"/>
  </p:notesMasterIdLst>
  <p:handoutMasterIdLst>
    <p:handoutMasterId r:id="rId14"/>
  </p:handoutMasterIdLst>
  <p:sldIdLst>
    <p:sldId id="361" r:id="rId2"/>
    <p:sldId id="388" r:id="rId3"/>
    <p:sldId id="484" r:id="rId4"/>
    <p:sldId id="396" r:id="rId5"/>
    <p:sldId id="397" r:id="rId6"/>
    <p:sldId id="485" r:id="rId7"/>
    <p:sldId id="466" r:id="rId8"/>
    <p:sldId id="427" r:id="rId9"/>
    <p:sldId id="486" r:id="rId10"/>
    <p:sldId id="487" r:id="rId11"/>
    <p:sldId id="489" r:id="rId12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snapVertSplitter="1">
    <p:restoredLeft sz="20849" autoAdjust="0"/>
    <p:restoredTop sz="98387" autoAdjust="0"/>
  </p:normalViewPr>
  <p:slideViewPr>
    <p:cSldViewPr>
      <p:cViewPr>
        <p:scale>
          <a:sx n="100" d="100"/>
          <a:sy n="100" d="100"/>
        </p:scale>
        <p:origin x="-6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11/25/15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11/25/15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11/25/15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11/25/15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11/25/15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11/25/15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11/25/15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11/25/15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11/25/15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11/25/15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11/25/15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/>
          </p:cNvSpPr>
          <p:nvPr/>
        </p:nvSpPr>
        <p:spPr bwMode="auto">
          <a:xfrm>
            <a:off x="6286500" y="5851525"/>
            <a:ext cx="2314575" cy="2721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altLang="en-US" sz="13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Tales </a:t>
            </a:r>
            <a:r>
              <a:rPr lang="en-US" altLang="en-US" sz="1300" b="1" dirty="0" err="1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Carvalho</a:t>
            </a:r>
            <a:r>
              <a:rPr lang="en-US" altLang="en-US" sz="13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altLang="en-US" sz="1300" b="1" dirty="0" err="1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Resende</a:t>
            </a:r>
            <a:endParaRPr lang="en-US" altLang="en-US" b="1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60388" y="26336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523875" y="57769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6400800" y="6096000"/>
            <a:ext cx="2214563" cy="4722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algn="r"/>
            <a:r>
              <a:rPr lang="en-US" altLang="en-US" sz="1300" i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25 November 2015</a:t>
            </a:r>
          </a:p>
          <a:p>
            <a:pPr algn="r"/>
            <a:r>
              <a:rPr lang="en-US" altLang="en-US" sz="1300" i="1" dirty="0" err="1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Mariental</a:t>
            </a:r>
            <a:r>
              <a:rPr lang="en-US" altLang="en-US" sz="1300" i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Namibia</a:t>
            </a:r>
            <a:endParaRPr lang="en-US" altLang="en-US" dirty="0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152400" y="3429000"/>
            <a:ext cx="8763000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sz="2800" b="1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/>
            <a:r>
              <a:rPr lang="en-US" altLang="en-US" sz="2400" b="1" dirty="0" err="1" smtClean="0">
                <a:solidFill>
                  <a:srgbClr val="376092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Stampriet</a:t>
            </a:r>
            <a:r>
              <a:rPr lang="en-US" altLang="en-US" sz="2400" b="1" dirty="0" smtClean="0">
                <a:solidFill>
                  <a:srgbClr val="376092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</a:t>
            </a:r>
            <a:r>
              <a:rPr lang="en-US" altLang="en-US" sz="2400" b="1" dirty="0" err="1" smtClean="0">
                <a:solidFill>
                  <a:srgbClr val="376092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Transboundary</a:t>
            </a:r>
            <a:r>
              <a:rPr lang="en-US" altLang="en-US" sz="2400" b="1" dirty="0" smtClean="0">
                <a:solidFill>
                  <a:srgbClr val="376092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Aquifer System (STAS) assessment</a:t>
            </a:r>
            <a:endParaRPr lang="en-US" altLang="en-US" sz="2400" b="1" dirty="0" smtClean="0">
              <a:solidFill>
                <a:srgbClr val="376092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/>
            <a:endParaRPr lang="en-US" altLang="en-US" sz="2400" b="1" dirty="0" smtClean="0">
              <a:solidFill>
                <a:srgbClr val="376092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/>
            <a:r>
              <a:rPr lang="en-US" altLang="en-US" sz="2400" b="1" dirty="0" smtClean="0">
                <a:solidFill>
                  <a:srgbClr val="376092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Introduction</a:t>
            </a:r>
            <a:endParaRPr lang="en-US" altLang="en-US" sz="2400" b="1" dirty="0" smtClean="0">
              <a:solidFill>
                <a:srgbClr val="376092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514350" y="657383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2" name="Picture 10" descr="IGRAC-logo-txt-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019800"/>
            <a:ext cx="998537" cy="3381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" name="Picture 11" descr="120.png"/>
          <p:cNvPicPr>
            <a:picLocks noChangeAspect="1"/>
          </p:cNvPicPr>
          <p:nvPr/>
        </p:nvPicPr>
        <p:blipFill>
          <a:blip r:embed="rId3" cstate="print"/>
          <a:srcRect b="17345"/>
          <a:stretch>
            <a:fillRect/>
          </a:stretch>
        </p:blipFill>
        <p:spPr bwMode="auto">
          <a:xfrm>
            <a:off x="457200" y="5867400"/>
            <a:ext cx="1397000" cy="6762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4" name="Picture 12" descr="SDC_RV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943600"/>
            <a:ext cx="1106487" cy="500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514350" y="661828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523875" y="57388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58800" y="2681288"/>
            <a:ext cx="80232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1038" y="482600"/>
            <a:ext cx="34559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8250" y="877888"/>
            <a:ext cx="2905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14363" y="3222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14363" y="374650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23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5867400"/>
            <a:ext cx="658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5867400"/>
            <a:ext cx="482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867400"/>
            <a:ext cx="376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err="1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Organogram</a:t>
            </a:r>
            <a:endParaRPr lang="en-US" altLang="en-US" sz="2800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000125" lvl="2" indent="0" algn="l"/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10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grpSp>
        <p:nvGrpSpPr>
          <p:cNvPr id="181250" name="Groupe 7195"/>
          <p:cNvGrpSpPr>
            <a:grpSpLocks/>
          </p:cNvGrpSpPr>
          <p:nvPr/>
        </p:nvGrpSpPr>
        <p:grpSpPr bwMode="auto">
          <a:xfrm>
            <a:off x="0" y="1295400"/>
            <a:ext cx="9144000" cy="4518025"/>
            <a:chOff x="1943" y="0"/>
            <a:chExt cx="103435" cy="47142"/>
          </a:xfrm>
        </p:grpSpPr>
        <p:sp>
          <p:nvSpPr>
            <p:cNvPr id="7196" name="ZoneTexte 126"/>
            <p:cNvSpPr txBox="1">
              <a:spLocks noChangeArrowheads="1"/>
            </p:cNvSpPr>
            <p:nvPr/>
          </p:nvSpPr>
          <p:spPr bwMode="auto">
            <a:xfrm>
              <a:off x="18031" y="0"/>
              <a:ext cx="18202" cy="4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Cambria" charset="0"/>
                </a:rPr>
                <a:t>BOTSWANA</a:t>
              </a:r>
              <a:endParaRPr kumimoji="0" lang="fr-F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4" charset="0"/>
                <a:ea typeface="ヒラギノ角ゴ Pro W3" pitchFamily="4" charset="-128"/>
              </a:endParaRPr>
            </a:p>
          </p:txBody>
        </p:sp>
        <p:grpSp>
          <p:nvGrpSpPr>
            <p:cNvPr id="7197" name="Groupe 9"/>
            <p:cNvGrpSpPr>
              <a:grpSpLocks/>
            </p:cNvGrpSpPr>
            <p:nvPr/>
          </p:nvGrpSpPr>
          <p:grpSpPr bwMode="auto">
            <a:xfrm>
              <a:off x="17335" y="5334"/>
              <a:ext cx="20003" cy="9715"/>
              <a:chOff x="7190" y="4514"/>
              <a:chExt cx="10154" cy="4945"/>
            </a:xfrm>
          </p:grpSpPr>
          <p:sp>
            <p:nvSpPr>
              <p:cNvPr id="7198" name="Rectangle 64"/>
              <p:cNvSpPr>
                <a:spLocks noChangeArrowheads="1"/>
              </p:cNvSpPr>
              <p:nvPr/>
            </p:nvSpPr>
            <p:spPr bwMode="auto">
              <a:xfrm>
                <a:off x="7190" y="5083"/>
                <a:ext cx="10154" cy="4376"/>
              </a:xfrm>
              <a:prstGeom prst="rect">
                <a:avLst/>
              </a:prstGeom>
              <a:solidFill>
                <a:srgbClr val="1F497D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4" charset="0"/>
                  <a:ea typeface="Times New Roman" pitchFamily="4" charset="0"/>
                </a:endParaRPr>
              </a:p>
            </p:txBody>
          </p:sp>
          <p:sp>
            <p:nvSpPr>
              <p:cNvPr id="7199" name="Rectangle 65"/>
              <p:cNvSpPr>
                <a:spLocks noChangeArrowheads="1"/>
              </p:cNvSpPr>
              <p:nvPr/>
            </p:nvSpPr>
            <p:spPr bwMode="auto">
              <a:xfrm>
                <a:off x="7190" y="4514"/>
                <a:ext cx="10154" cy="4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810" tIns="3810" rIns="3810" bIns="381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88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Mr Obolokile Obakeng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88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Director of Department </a:t>
                </a:r>
                <a:br>
                  <a:rPr kumimoji="0" lang="en-US" sz="1000" b="0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</a:br>
                <a:r>
                  <a:rPr kumimoji="0" lang="en-US" sz="1000" b="0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of Water Affairs</a:t>
                </a: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endParaRPr>
              </a:p>
            </p:txBody>
          </p:sp>
        </p:grpSp>
        <p:grpSp>
          <p:nvGrpSpPr>
            <p:cNvPr id="71680" name="Groupe 10"/>
            <p:cNvGrpSpPr>
              <a:grpSpLocks/>
            </p:cNvGrpSpPr>
            <p:nvPr/>
          </p:nvGrpSpPr>
          <p:grpSpPr bwMode="auto">
            <a:xfrm>
              <a:off x="19240" y="17145"/>
              <a:ext cx="16358" cy="8470"/>
              <a:chOff x="8332" y="11874"/>
              <a:chExt cx="9310" cy="6476"/>
            </a:xfrm>
          </p:grpSpPr>
          <p:sp>
            <p:nvSpPr>
              <p:cNvPr id="71686" name="Rectangle 62"/>
              <p:cNvSpPr>
                <a:spLocks noChangeArrowheads="1"/>
              </p:cNvSpPr>
              <p:nvPr/>
            </p:nvSpPr>
            <p:spPr bwMode="auto">
              <a:xfrm>
                <a:off x="8332" y="11874"/>
                <a:ext cx="9310" cy="5870"/>
              </a:xfrm>
              <a:prstGeom prst="rect">
                <a:avLst/>
              </a:prstGeom>
              <a:solidFill>
                <a:srgbClr val="4F81BD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4" charset="0"/>
                  <a:ea typeface="Times New Roman" pitchFamily="4" charset="0"/>
                </a:endParaRPr>
              </a:p>
            </p:txBody>
          </p:sp>
          <p:sp>
            <p:nvSpPr>
              <p:cNvPr id="71688" name="Rectangle 63"/>
              <p:cNvSpPr>
                <a:spLocks noChangeArrowheads="1"/>
              </p:cNvSpPr>
              <p:nvPr/>
            </p:nvSpPr>
            <p:spPr bwMode="auto">
              <a:xfrm>
                <a:off x="8332" y="11874"/>
                <a:ext cx="9310" cy="6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810" tIns="3810" rIns="3810" bIns="381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Mr Piet Kenabatho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University of Botswana</a:t>
                </a: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endParaRPr>
              </a:p>
            </p:txBody>
          </p:sp>
        </p:grpSp>
        <p:sp>
          <p:nvSpPr>
            <p:cNvPr id="71689" name="ZoneTexte 126"/>
            <p:cNvSpPr txBox="1">
              <a:spLocks noChangeArrowheads="1"/>
            </p:cNvSpPr>
            <p:nvPr/>
          </p:nvSpPr>
          <p:spPr bwMode="auto">
            <a:xfrm>
              <a:off x="1943" y="8286"/>
              <a:ext cx="16377" cy="5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4" charset="0"/>
                  <a:ea typeface="Cambria" charset="0"/>
                </a:rPr>
                <a:t>Government</a:t>
              </a:r>
              <a:r>
                <a:rPr kumimoji="0" 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4" charset="0"/>
                  <a:ea typeface="Cambria" charset="0"/>
                </a:rPr>
                <a:t> </a:t>
              </a:r>
              <a:r>
                <a:rPr kumimoji="0" lang="fr-FR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4" charset="0"/>
                  <a:ea typeface="Cambria" charset="0"/>
                </a:rPr>
                <a:t>Representatives</a:t>
              </a:r>
              <a:endPara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4" charset="0"/>
                <a:ea typeface="ヒラギノ角ゴ Pro W3" pitchFamily="4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4" charset="0"/>
                <a:ea typeface="ヒラギノ角ゴ Pro W3" pitchFamily="4" charset="-128"/>
              </a:endParaRPr>
            </a:p>
          </p:txBody>
        </p:sp>
        <p:sp>
          <p:nvSpPr>
            <p:cNvPr id="71690" name="ZoneTexte 126"/>
            <p:cNvSpPr txBox="1">
              <a:spLocks noChangeArrowheads="1"/>
            </p:cNvSpPr>
            <p:nvPr/>
          </p:nvSpPr>
          <p:spPr bwMode="auto">
            <a:xfrm>
              <a:off x="2667" y="18192"/>
              <a:ext cx="14001" cy="6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4" charset="0"/>
                  <a:ea typeface="Cambria" charset="0"/>
                </a:rPr>
                <a:t>Coordination Focal Points (CFP)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4" charset="0"/>
                <a:ea typeface="ヒラギノ角ゴ Pro W3" pitchFamily="4" charset="-128"/>
              </a:endParaRPr>
            </a:p>
          </p:txBody>
        </p:sp>
        <p:sp>
          <p:nvSpPr>
            <p:cNvPr id="71691" name="ZoneTexte 126"/>
            <p:cNvSpPr txBox="1">
              <a:spLocks noChangeArrowheads="1"/>
            </p:cNvSpPr>
            <p:nvPr/>
          </p:nvSpPr>
          <p:spPr bwMode="auto">
            <a:xfrm>
              <a:off x="1943" y="33432"/>
              <a:ext cx="13201" cy="8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4" charset="0"/>
                  <a:ea typeface="Cambria" charset="0"/>
                </a:rPr>
                <a:t>National Technical TBA Group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rPr>
                <a:t>(NTTG)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4" charset="0"/>
                <a:ea typeface="ヒラギノ角ゴ Pro W3" pitchFamily="4" charset="-128"/>
              </a:endParaRPr>
            </a:p>
          </p:txBody>
        </p:sp>
        <p:sp>
          <p:nvSpPr>
            <p:cNvPr id="71692" name="Zone de texte 71692"/>
            <p:cNvSpPr txBox="1">
              <a:spLocks noChangeArrowheads="1"/>
            </p:cNvSpPr>
            <p:nvPr/>
          </p:nvSpPr>
          <p:spPr bwMode="auto">
            <a:xfrm rot="-5400000">
              <a:off x="11144" y="34861"/>
              <a:ext cx="17145" cy="476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ヒラギノ角ゴ Pro W3" pitchFamily="4" charset="-128"/>
                </a:rPr>
                <a:t>Mr Gaolatlhe Lentswe</a:t>
              </a: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ヒラギノ角ゴ Pro W3" pitchFamily="4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ヒラギノ角ゴ Pro W3" pitchFamily="4" charset="-128"/>
                </a:rPr>
                <a:t> (Hydrogeology)</a:t>
              </a: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ヒラギノ角ゴ Pro W3" pitchFamily="4" charset="-12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Times New Roman" pitchFamily="4" charset="0"/>
              </a:endParaRPr>
            </a:p>
          </p:txBody>
        </p:sp>
        <p:sp>
          <p:nvSpPr>
            <p:cNvPr id="71693" name="Zone de texte 71693"/>
            <p:cNvSpPr txBox="1">
              <a:spLocks noChangeArrowheads="1"/>
            </p:cNvSpPr>
            <p:nvPr/>
          </p:nvSpPr>
          <p:spPr bwMode="auto">
            <a:xfrm rot="-5400000">
              <a:off x="18573" y="33623"/>
              <a:ext cx="17145" cy="7144"/>
            </a:xfrm>
            <a:prstGeom prst="rect">
              <a:avLst/>
            </a:prstGeom>
            <a:solidFill>
              <a:srgbClr val="E36C0A"/>
            </a:solidFill>
            <a:ln w="6350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ヒラギノ角ゴ Pro W3" pitchFamily="4" charset="-128"/>
                </a:rPr>
                <a:t>Ms Bothepha Mosetlhi</a:t>
              </a: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ヒラギノ角ゴ Pro W3" pitchFamily="4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 (Socioeconomic and environmental)</a:t>
              </a:r>
            </a:p>
          </p:txBody>
        </p:sp>
        <p:sp>
          <p:nvSpPr>
            <p:cNvPr id="71694" name="Zone de texte 71694"/>
            <p:cNvSpPr txBox="1">
              <a:spLocks noChangeArrowheads="1"/>
            </p:cNvSpPr>
            <p:nvPr/>
          </p:nvSpPr>
          <p:spPr bwMode="auto">
            <a:xfrm rot="-5400000">
              <a:off x="26384" y="34861"/>
              <a:ext cx="17145" cy="4763"/>
            </a:xfrm>
            <a:prstGeom prst="rect">
              <a:avLst/>
            </a:prstGeom>
            <a:solidFill>
              <a:srgbClr val="FBD4B4"/>
            </a:solidFill>
            <a:ln w="6350">
              <a:solidFill>
                <a:srgbClr val="FBD4B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Mr Odirile Itumeleng</a:t>
              </a: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ヒラギノ角ゴ Pro W3" pitchFamily="4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 (Legal and institutional)</a:t>
              </a: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ヒラギノ角ゴ Pro W3" pitchFamily="4" charset="-12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Times New Roman" pitchFamily="4" charset="0"/>
              </a:endParaRPr>
            </a:p>
          </p:txBody>
        </p:sp>
        <p:grpSp>
          <p:nvGrpSpPr>
            <p:cNvPr id="71695" name="Groupe 9"/>
            <p:cNvGrpSpPr>
              <a:grpSpLocks/>
            </p:cNvGrpSpPr>
            <p:nvPr/>
          </p:nvGrpSpPr>
          <p:grpSpPr bwMode="auto">
            <a:xfrm>
              <a:off x="40386" y="5238"/>
              <a:ext cx="20002" cy="9716"/>
              <a:chOff x="7190" y="4514"/>
              <a:chExt cx="10154" cy="4945"/>
            </a:xfrm>
          </p:grpSpPr>
          <p:sp>
            <p:nvSpPr>
              <p:cNvPr id="71696" name="Rectangle 64"/>
              <p:cNvSpPr>
                <a:spLocks noChangeArrowheads="1"/>
              </p:cNvSpPr>
              <p:nvPr/>
            </p:nvSpPr>
            <p:spPr bwMode="auto">
              <a:xfrm>
                <a:off x="7190" y="5083"/>
                <a:ext cx="10154" cy="4376"/>
              </a:xfrm>
              <a:prstGeom prst="rect">
                <a:avLst/>
              </a:prstGeom>
              <a:solidFill>
                <a:srgbClr val="1F497D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4" charset="0"/>
                  <a:ea typeface="Times New Roman" pitchFamily="4" charset="0"/>
                </a:endParaRPr>
              </a:p>
            </p:txBody>
          </p:sp>
          <p:sp>
            <p:nvSpPr>
              <p:cNvPr id="71697" name="Rectangle 65"/>
              <p:cNvSpPr>
                <a:spLocks noChangeArrowheads="1"/>
              </p:cNvSpPr>
              <p:nvPr/>
            </p:nvSpPr>
            <p:spPr bwMode="auto">
              <a:xfrm>
                <a:off x="7190" y="4514"/>
                <a:ext cx="10154" cy="4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810" tIns="3810" rIns="3810" bIns="381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88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Mr</a:t>
                </a: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 Abraham </a:t>
                </a:r>
                <a:r>
                  <a:rPr kumimoji="0" lang="en-US" sz="1200" b="1" i="0" u="none" strike="noStrike" cap="none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Nehemia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88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Acting Permanent</a:t>
                </a:r>
                <a:r>
                  <a:rPr kumimoji="0" lang="en-US" sz="1000" b="0" i="1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 Secretary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88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Department </a:t>
                </a:r>
                <a:r>
                  <a:rPr kumimoji="0" lang="en-US" sz="1000" b="0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/>
                </a:r>
                <a:br>
                  <a:rPr kumimoji="0" lang="en-US" sz="1000" b="0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</a:br>
                <a:r>
                  <a:rPr kumimoji="0" lang="en-US" sz="1000" b="0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of Water </a:t>
                </a:r>
                <a:r>
                  <a:rPr kumimoji="0" lang="en-US" sz="10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Affairs and Forestry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endParaRPr>
              </a:p>
            </p:txBody>
          </p:sp>
        </p:grpSp>
        <p:grpSp>
          <p:nvGrpSpPr>
            <p:cNvPr id="71698" name="Groupe 10"/>
            <p:cNvGrpSpPr>
              <a:grpSpLocks/>
            </p:cNvGrpSpPr>
            <p:nvPr/>
          </p:nvGrpSpPr>
          <p:grpSpPr bwMode="auto">
            <a:xfrm>
              <a:off x="42291" y="17049"/>
              <a:ext cx="16357" cy="8471"/>
              <a:chOff x="8332" y="11874"/>
              <a:chExt cx="9310" cy="6476"/>
            </a:xfrm>
          </p:grpSpPr>
          <p:sp>
            <p:nvSpPr>
              <p:cNvPr id="71699" name="Rectangle 62"/>
              <p:cNvSpPr>
                <a:spLocks noChangeArrowheads="1"/>
              </p:cNvSpPr>
              <p:nvPr/>
            </p:nvSpPr>
            <p:spPr bwMode="auto">
              <a:xfrm>
                <a:off x="8332" y="11874"/>
                <a:ext cx="9310" cy="5870"/>
              </a:xfrm>
              <a:prstGeom prst="rect">
                <a:avLst/>
              </a:prstGeom>
              <a:solidFill>
                <a:srgbClr val="4F81BD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4" charset="0"/>
                  <a:ea typeface="Times New Roman" pitchFamily="4" charset="0"/>
                </a:endParaRPr>
              </a:p>
            </p:txBody>
          </p:sp>
          <p:sp>
            <p:nvSpPr>
              <p:cNvPr id="71700" name="Rectangle 63"/>
              <p:cNvSpPr>
                <a:spLocks noChangeArrowheads="1"/>
              </p:cNvSpPr>
              <p:nvPr/>
            </p:nvSpPr>
            <p:spPr bwMode="auto">
              <a:xfrm>
                <a:off x="8332" y="11874"/>
                <a:ext cx="9310" cy="6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810" tIns="3810" rIns="3810" bIns="381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Ms Aina Ileka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Chief Hydrologist at Department of Water Affairs</a:t>
                </a: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endParaRPr>
              </a:p>
            </p:txBody>
          </p:sp>
        </p:grpSp>
        <p:sp>
          <p:nvSpPr>
            <p:cNvPr id="71701" name="Zone de texte 71701"/>
            <p:cNvSpPr txBox="1">
              <a:spLocks noChangeArrowheads="1"/>
            </p:cNvSpPr>
            <p:nvPr/>
          </p:nvSpPr>
          <p:spPr bwMode="auto">
            <a:xfrm rot="-5400000">
              <a:off x="34194" y="34767"/>
              <a:ext cx="17145" cy="4762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ヒラギノ角ゴ Pro W3" pitchFamily="4" charset="-128"/>
                </a:rPr>
                <a:t>Ms Lydia Joel</a:t>
              </a: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ヒラギノ角ゴ Pro W3" pitchFamily="4" charset="-128"/>
                </a:rPr>
                <a:t> (Hydrogeology)</a:t>
              </a: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ヒラギノ角ゴ Pro W3" pitchFamily="4" charset="-12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Times New Roman" pitchFamily="4" charset="0"/>
              </a:endParaRPr>
            </a:p>
          </p:txBody>
        </p:sp>
        <p:sp>
          <p:nvSpPr>
            <p:cNvPr id="71702" name="Zone de texte 71702"/>
            <p:cNvSpPr txBox="1">
              <a:spLocks noChangeArrowheads="1"/>
            </p:cNvSpPr>
            <p:nvPr/>
          </p:nvSpPr>
          <p:spPr bwMode="auto">
            <a:xfrm rot="-5400000">
              <a:off x="41623" y="33528"/>
              <a:ext cx="17145" cy="7144"/>
            </a:xfrm>
            <a:prstGeom prst="rect">
              <a:avLst/>
            </a:prstGeom>
            <a:solidFill>
              <a:srgbClr val="E36C0A"/>
            </a:solidFill>
            <a:ln w="6350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ヒラギノ角ゴ Pro W3" pitchFamily="4" charset="-128"/>
                </a:rPr>
                <a:t>Mr</a:t>
              </a: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ヒラギノ角ゴ Pro W3" pitchFamily="4" charset="-128"/>
                </a:rPr>
                <a:t> Don </a:t>
              </a:r>
              <a:r>
                <a:rPr kumimoji="0" 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ヒラギノ角ゴ Pro W3" pitchFamily="4" charset="-128"/>
                </a:rPr>
                <a:t>Muroua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ヒラギノ角ゴ Pro W3" pitchFamily="4" charset="-128"/>
                </a:rPr>
                <a:t> and NNF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 </a:t>
              </a: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(Socioeconomic and environmental)</a:t>
              </a:r>
            </a:p>
          </p:txBody>
        </p:sp>
        <p:sp>
          <p:nvSpPr>
            <p:cNvPr id="71705" name="Zone de texte 71705"/>
            <p:cNvSpPr txBox="1">
              <a:spLocks noChangeArrowheads="1"/>
            </p:cNvSpPr>
            <p:nvPr/>
          </p:nvSpPr>
          <p:spPr bwMode="auto">
            <a:xfrm rot="-5400000">
              <a:off x="49434" y="34767"/>
              <a:ext cx="17145" cy="4762"/>
            </a:xfrm>
            <a:prstGeom prst="rect">
              <a:avLst/>
            </a:prstGeom>
            <a:solidFill>
              <a:srgbClr val="FBD4B4"/>
            </a:solidFill>
            <a:ln w="6350">
              <a:solidFill>
                <a:srgbClr val="FBD4B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Ms Viviane </a:t>
              </a:r>
              <a:r>
                <a:rPr kumimoji="0" lang="en-US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Kinyaga</a:t>
              </a: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(Legal and institutional)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ヒラギノ角ゴ Pro W3" pitchFamily="4" charset="-12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Times New Roman" pitchFamily="4" charset="0"/>
              </a:endParaRPr>
            </a:p>
          </p:txBody>
        </p:sp>
        <p:grpSp>
          <p:nvGrpSpPr>
            <p:cNvPr id="71706" name="Groupe 9"/>
            <p:cNvGrpSpPr>
              <a:grpSpLocks/>
            </p:cNvGrpSpPr>
            <p:nvPr/>
          </p:nvGrpSpPr>
          <p:grpSpPr bwMode="auto">
            <a:xfrm>
              <a:off x="63341" y="5334"/>
              <a:ext cx="20002" cy="9715"/>
              <a:chOff x="7190" y="4514"/>
              <a:chExt cx="10154" cy="4945"/>
            </a:xfrm>
          </p:grpSpPr>
          <p:sp>
            <p:nvSpPr>
              <p:cNvPr id="71707" name="Rectangle 64"/>
              <p:cNvSpPr>
                <a:spLocks noChangeArrowheads="1"/>
              </p:cNvSpPr>
              <p:nvPr/>
            </p:nvSpPr>
            <p:spPr bwMode="auto">
              <a:xfrm>
                <a:off x="7190" y="5083"/>
                <a:ext cx="10154" cy="4376"/>
              </a:xfrm>
              <a:prstGeom prst="rect">
                <a:avLst/>
              </a:prstGeom>
              <a:solidFill>
                <a:srgbClr val="1F497D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4" charset="0"/>
                  <a:ea typeface="Times New Roman" pitchFamily="4" charset="0"/>
                </a:endParaRPr>
              </a:p>
            </p:txBody>
          </p:sp>
          <p:sp>
            <p:nvSpPr>
              <p:cNvPr id="71708" name="Rectangle 65"/>
              <p:cNvSpPr>
                <a:spLocks noChangeArrowheads="1"/>
              </p:cNvSpPr>
              <p:nvPr/>
            </p:nvSpPr>
            <p:spPr bwMode="auto">
              <a:xfrm>
                <a:off x="7190" y="4514"/>
                <a:ext cx="10154" cy="4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810" tIns="3810" rIns="3810" bIns="381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88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Ms</a:t>
                </a:r>
                <a:r>
                  <a:rPr kumimoji="0" lang="en-US" sz="1200" b="1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 Deborah </a:t>
                </a:r>
                <a:r>
                  <a:rPr kumimoji="0" lang="en-US" sz="1200" b="1" i="0" u="none" strike="noStrike" cap="none" normalizeH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Mochotlhi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88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Deputy Director General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88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Department </a:t>
                </a:r>
                <a:r>
                  <a:rPr kumimoji="0" lang="en-US" sz="800" b="0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of Water &amp; Sanitation</a:t>
                </a:r>
                <a:endParaRPr kumimoji="0" lang="en-US" sz="800" b="0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charset="0"/>
                  <a:ea typeface="ヒラギノ角ゴ Pro W3" pitchFamily="4" charset="-128"/>
                </a:endParaRPr>
              </a:p>
            </p:txBody>
          </p:sp>
        </p:grpSp>
        <p:grpSp>
          <p:nvGrpSpPr>
            <p:cNvPr id="71709" name="Groupe 10"/>
            <p:cNvGrpSpPr>
              <a:grpSpLocks/>
            </p:cNvGrpSpPr>
            <p:nvPr/>
          </p:nvGrpSpPr>
          <p:grpSpPr bwMode="auto">
            <a:xfrm>
              <a:off x="65246" y="17145"/>
              <a:ext cx="16357" cy="8470"/>
              <a:chOff x="8332" y="11874"/>
              <a:chExt cx="9310" cy="6476"/>
            </a:xfrm>
          </p:grpSpPr>
          <p:sp>
            <p:nvSpPr>
              <p:cNvPr id="71710" name="Rectangle 62"/>
              <p:cNvSpPr>
                <a:spLocks noChangeArrowheads="1"/>
              </p:cNvSpPr>
              <p:nvPr/>
            </p:nvSpPr>
            <p:spPr bwMode="auto">
              <a:xfrm>
                <a:off x="8332" y="11874"/>
                <a:ext cx="9310" cy="5870"/>
              </a:xfrm>
              <a:prstGeom prst="rect">
                <a:avLst/>
              </a:prstGeom>
              <a:solidFill>
                <a:srgbClr val="4F81BD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4" charset="0"/>
                  <a:ea typeface="Times New Roman" pitchFamily="4" charset="0"/>
                </a:endParaRPr>
              </a:p>
            </p:txBody>
          </p:sp>
          <p:sp>
            <p:nvSpPr>
              <p:cNvPr id="71711" name="Rectangle 63"/>
              <p:cNvSpPr>
                <a:spLocks noChangeArrowheads="1"/>
              </p:cNvSpPr>
              <p:nvPr/>
            </p:nvSpPr>
            <p:spPr bwMode="auto">
              <a:xfrm>
                <a:off x="8332" y="11874"/>
                <a:ext cx="9310" cy="6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810" tIns="3810" rIns="3810" bIns="381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Mr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 </a:t>
                </a:r>
                <a:r>
                  <a:rPr kumimoji="0" 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Kwazi</a:t>
                </a:r>
                <a:r>
                  <a:rPr kumimoji="0" lang="en-US" sz="1200" b="1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 </a:t>
                </a:r>
                <a:r>
                  <a:rPr kumimoji="0" lang="en-US" sz="1200" b="1" i="0" u="none" strike="noStrike" cap="none" normalizeH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Majola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charset="0"/>
                  <a:ea typeface="Cambria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Senior </a:t>
                </a:r>
                <a:r>
                  <a:rPr kumimoji="0" lang="en-US" sz="1000" b="0" i="1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Hydrogeologist</a:t>
                </a:r>
                <a:r>
                  <a:rPr kumimoji="0" lang="en-US" sz="10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 Department </a:t>
                </a:r>
                <a:r>
                  <a:rPr kumimoji="0" lang="en-US" sz="1000" b="0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charset="0"/>
                    <a:ea typeface="Cambria" charset="0"/>
                  </a:rPr>
                  <a:t>of Water &amp; Sanitation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4" charset="0"/>
                  <a:ea typeface="ヒラギノ角ゴ Pro W3" pitchFamily="4" charset="-128"/>
                </a:endParaRPr>
              </a:p>
            </p:txBody>
          </p:sp>
        </p:grpSp>
        <p:sp>
          <p:nvSpPr>
            <p:cNvPr id="1073741827" name="Zone de texte 1073741827"/>
            <p:cNvSpPr txBox="1">
              <a:spLocks noChangeArrowheads="1"/>
            </p:cNvSpPr>
            <p:nvPr/>
          </p:nvSpPr>
          <p:spPr bwMode="auto">
            <a:xfrm rot="-5400000">
              <a:off x="57149" y="34862"/>
              <a:ext cx="17145" cy="4762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ヒラギノ角ゴ Pro W3" pitchFamily="4" charset="-128"/>
                </a:rPr>
                <a:t>Ms Joyce Leshomo</a:t>
              </a: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ヒラギノ角ゴ Pro W3" pitchFamily="4" charset="-128"/>
                </a:rPr>
                <a:t> (Hydrogeology)</a:t>
              </a: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ヒラギノ角ゴ Pro W3" pitchFamily="4" charset="-12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Times New Roman" pitchFamily="4" charset="0"/>
              </a:endParaRPr>
            </a:p>
          </p:txBody>
        </p:sp>
        <p:sp>
          <p:nvSpPr>
            <p:cNvPr id="1073741828" name="Zone de texte 1073741828"/>
            <p:cNvSpPr txBox="1">
              <a:spLocks noChangeArrowheads="1"/>
            </p:cNvSpPr>
            <p:nvPr/>
          </p:nvSpPr>
          <p:spPr bwMode="auto">
            <a:xfrm rot="-5400000">
              <a:off x="64579" y="33623"/>
              <a:ext cx="17145" cy="7143"/>
            </a:xfrm>
            <a:prstGeom prst="rect">
              <a:avLst/>
            </a:prstGeom>
            <a:solidFill>
              <a:srgbClr val="E36C0A"/>
            </a:solidFill>
            <a:ln w="6350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ヒラギノ角ゴ Pro W3" pitchFamily="4" charset="-128"/>
                </a:rPr>
                <a:t>Mr</a:t>
              </a: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ヒラギノ角ゴ Pro W3" pitchFamily="4" charset="-128"/>
                </a:rPr>
                <a:t> Bantu </a:t>
              </a:r>
              <a:r>
                <a:rPr kumimoji="0" lang="en-US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ヒラギノ角ゴ Pro W3" pitchFamily="4" charset="-128"/>
                </a:rPr>
                <a:t>Hanise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ヒラギノ角ゴ Pro W3" pitchFamily="4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 (Socioeconomic and environmental)</a:t>
              </a:r>
            </a:p>
          </p:txBody>
        </p:sp>
        <p:sp>
          <p:nvSpPr>
            <p:cNvPr id="1073741829" name="Zone de texte 1073741829"/>
            <p:cNvSpPr txBox="1">
              <a:spLocks noChangeArrowheads="1"/>
            </p:cNvSpPr>
            <p:nvPr/>
          </p:nvSpPr>
          <p:spPr bwMode="auto">
            <a:xfrm rot="-5400000">
              <a:off x="72723" y="34528"/>
              <a:ext cx="17145" cy="5429"/>
            </a:xfrm>
            <a:prstGeom prst="rect">
              <a:avLst/>
            </a:prstGeom>
            <a:solidFill>
              <a:srgbClr val="FBD4B4"/>
            </a:solidFill>
            <a:ln w="6350">
              <a:solidFill>
                <a:srgbClr val="FBD4B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Ms M.H. </a:t>
              </a:r>
              <a:r>
                <a:rPr kumimoji="0" lang="en-US" sz="1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Lebeloane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Times New Roman" pitchFamily="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 (Legal and 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Times New Roman" pitchFamily="4" charset="0"/>
                </a:rPr>
                <a:t>institutional)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ヒラギノ角ゴ Pro W3" pitchFamily="4" charset="-12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Times New Roman" pitchFamily="4" charset="0"/>
              </a:endParaRPr>
            </a:p>
          </p:txBody>
        </p:sp>
        <p:sp>
          <p:nvSpPr>
            <p:cNvPr id="1073741830" name="Ellipse 66"/>
            <p:cNvSpPr>
              <a:spLocks noChangeArrowheads="1"/>
            </p:cNvSpPr>
            <p:nvPr/>
          </p:nvSpPr>
          <p:spPr bwMode="auto">
            <a:xfrm>
              <a:off x="84005" y="5334"/>
              <a:ext cx="21373" cy="8667"/>
            </a:xfrm>
            <a:prstGeom prst="ellipse">
              <a:avLst/>
            </a:prstGeom>
            <a:noFill/>
            <a:ln w="2540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>
                  <a:ln>
                    <a:noFill/>
                  </a:ln>
                  <a:solidFill>
                    <a:srgbClr val="1F497D"/>
                  </a:solidFill>
                  <a:effectLst/>
                  <a:latin typeface="Cambria" charset="0"/>
                  <a:ea typeface="Times New Roman" pitchFamily="4" charset="0"/>
                </a:rPr>
                <a:t>Project Management Unit </a:t>
              </a:r>
              <a:endParaRPr kumimoji="0" lang="fr-FR" sz="1100" b="1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ヒラギノ角ゴ Pro W3" pitchFamily="4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>
                  <a:ln>
                    <a:noFill/>
                  </a:ln>
                  <a:solidFill>
                    <a:srgbClr val="1F497D"/>
                  </a:solidFill>
                  <a:effectLst/>
                  <a:latin typeface="Cambria" charset="0"/>
                  <a:ea typeface="Times New Roman" pitchFamily="4" charset="0"/>
                </a:rPr>
                <a:t>(UNESCO/IGRAC)</a:t>
              </a:r>
              <a:endParaRPr kumimoji="0" 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4" charset="0"/>
                <a:ea typeface="ヒラギノ角ゴ Pro W3" pitchFamily="4" charset="-128"/>
              </a:endParaRPr>
            </a:p>
          </p:txBody>
        </p:sp>
        <p:sp>
          <p:nvSpPr>
            <p:cNvPr id="1073741831" name="Rectangle à coins arrondis 1073741831"/>
            <p:cNvSpPr>
              <a:spLocks noChangeArrowheads="1"/>
            </p:cNvSpPr>
            <p:nvPr/>
          </p:nvSpPr>
          <p:spPr bwMode="auto">
            <a:xfrm>
              <a:off x="16764" y="16478"/>
              <a:ext cx="67246" cy="904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243F6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741835" name="Rectangle à coins arrondis 1073741835"/>
            <p:cNvSpPr>
              <a:spLocks noChangeArrowheads="1"/>
            </p:cNvSpPr>
            <p:nvPr/>
          </p:nvSpPr>
          <p:spPr bwMode="auto">
            <a:xfrm>
              <a:off x="15144" y="27622"/>
              <a:ext cx="70581" cy="1952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243F6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73741836" name="Groupe 1073741836"/>
            <p:cNvGrpSpPr>
              <a:grpSpLocks/>
            </p:cNvGrpSpPr>
            <p:nvPr/>
          </p:nvGrpSpPr>
          <p:grpSpPr bwMode="auto">
            <a:xfrm>
              <a:off x="19812" y="24765"/>
              <a:ext cx="15144" cy="3937"/>
              <a:chOff x="0" y="0"/>
              <a:chExt cx="15144" cy="3937"/>
            </a:xfrm>
          </p:grpSpPr>
          <p:cxnSp>
            <p:nvCxnSpPr>
              <p:cNvPr id="1073741837" name="Connecteur droit 1073741837"/>
              <p:cNvCxnSpPr>
                <a:cxnSpLocks noChangeShapeType="1"/>
              </p:cNvCxnSpPr>
              <p:nvPr/>
            </p:nvCxnSpPr>
            <p:spPr bwMode="auto">
              <a:xfrm>
                <a:off x="7429" y="0"/>
                <a:ext cx="0" cy="3937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1073741838" name="Connecteur droit 1073741838"/>
              <p:cNvCxnSpPr>
                <a:cxnSpLocks noChangeShapeType="1"/>
              </p:cNvCxnSpPr>
              <p:nvPr/>
            </p:nvCxnSpPr>
            <p:spPr bwMode="auto">
              <a:xfrm flipH="1">
                <a:off x="0" y="1809"/>
                <a:ext cx="15144" cy="0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1073741839" name="Connecteur droit 1073741839"/>
              <p:cNvCxnSpPr>
                <a:cxnSpLocks noChangeShapeType="1"/>
              </p:cNvCxnSpPr>
              <p:nvPr/>
            </p:nvCxnSpPr>
            <p:spPr bwMode="auto">
              <a:xfrm>
                <a:off x="95" y="1809"/>
                <a:ext cx="0" cy="2128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1073741840" name="Connecteur droit 1073741840"/>
              <p:cNvCxnSpPr>
                <a:cxnSpLocks noChangeShapeType="1"/>
              </p:cNvCxnSpPr>
              <p:nvPr/>
            </p:nvCxnSpPr>
            <p:spPr bwMode="auto">
              <a:xfrm>
                <a:off x="15144" y="1714"/>
                <a:ext cx="0" cy="2127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</p:grpSp>
        <p:grpSp>
          <p:nvGrpSpPr>
            <p:cNvPr id="1073741841" name="Groupe 1073741841"/>
            <p:cNvGrpSpPr>
              <a:grpSpLocks/>
            </p:cNvGrpSpPr>
            <p:nvPr/>
          </p:nvGrpSpPr>
          <p:grpSpPr bwMode="auto">
            <a:xfrm>
              <a:off x="42576" y="24574"/>
              <a:ext cx="15145" cy="3937"/>
              <a:chOff x="0" y="0"/>
              <a:chExt cx="15144" cy="3937"/>
            </a:xfrm>
          </p:grpSpPr>
          <p:cxnSp>
            <p:nvCxnSpPr>
              <p:cNvPr id="1073741842" name="Connecteur droit 1073741842"/>
              <p:cNvCxnSpPr>
                <a:cxnSpLocks noChangeShapeType="1"/>
              </p:cNvCxnSpPr>
              <p:nvPr/>
            </p:nvCxnSpPr>
            <p:spPr bwMode="auto">
              <a:xfrm>
                <a:off x="7429" y="0"/>
                <a:ext cx="0" cy="3937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1073741843" name="Connecteur droit 1073741843"/>
              <p:cNvCxnSpPr>
                <a:cxnSpLocks noChangeShapeType="1"/>
              </p:cNvCxnSpPr>
              <p:nvPr/>
            </p:nvCxnSpPr>
            <p:spPr bwMode="auto">
              <a:xfrm flipH="1">
                <a:off x="0" y="1809"/>
                <a:ext cx="15144" cy="0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1073741844" name="Connecteur droit 1073741844"/>
              <p:cNvCxnSpPr>
                <a:cxnSpLocks noChangeShapeType="1"/>
              </p:cNvCxnSpPr>
              <p:nvPr/>
            </p:nvCxnSpPr>
            <p:spPr bwMode="auto">
              <a:xfrm>
                <a:off x="95" y="1809"/>
                <a:ext cx="0" cy="2128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1073741845" name="Connecteur droit 1073741845"/>
              <p:cNvCxnSpPr>
                <a:cxnSpLocks noChangeShapeType="1"/>
              </p:cNvCxnSpPr>
              <p:nvPr/>
            </p:nvCxnSpPr>
            <p:spPr bwMode="auto">
              <a:xfrm>
                <a:off x="15144" y="1714"/>
                <a:ext cx="0" cy="2127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</p:grpSp>
        <p:grpSp>
          <p:nvGrpSpPr>
            <p:cNvPr id="1073741846" name="Groupe 1073741846"/>
            <p:cNvGrpSpPr>
              <a:grpSpLocks/>
            </p:cNvGrpSpPr>
            <p:nvPr/>
          </p:nvGrpSpPr>
          <p:grpSpPr bwMode="auto">
            <a:xfrm>
              <a:off x="65722" y="24765"/>
              <a:ext cx="15145" cy="3937"/>
              <a:chOff x="0" y="0"/>
              <a:chExt cx="15144" cy="3937"/>
            </a:xfrm>
          </p:grpSpPr>
          <p:cxnSp>
            <p:nvCxnSpPr>
              <p:cNvPr id="1073741847" name="Connecteur droit 1073741847"/>
              <p:cNvCxnSpPr>
                <a:cxnSpLocks noChangeShapeType="1"/>
              </p:cNvCxnSpPr>
              <p:nvPr/>
            </p:nvCxnSpPr>
            <p:spPr bwMode="auto">
              <a:xfrm>
                <a:off x="7429" y="0"/>
                <a:ext cx="0" cy="3937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1073741848" name="Connecteur droit 1073741848"/>
              <p:cNvCxnSpPr>
                <a:cxnSpLocks noChangeShapeType="1"/>
              </p:cNvCxnSpPr>
              <p:nvPr/>
            </p:nvCxnSpPr>
            <p:spPr bwMode="auto">
              <a:xfrm flipH="1">
                <a:off x="0" y="1809"/>
                <a:ext cx="15144" cy="0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1073741849" name="Connecteur droit 1073741849"/>
              <p:cNvCxnSpPr>
                <a:cxnSpLocks noChangeShapeType="1"/>
              </p:cNvCxnSpPr>
              <p:nvPr/>
            </p:nvCxnSpPr>
            <p:spPr bwMode="auto">
              <a:xfrm>
                <a:off x="95" y="1809"/>
                <a:ext cx="0" cy="2128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1073741850" name="Connecteur droit 1073741850"/>
              <p:cNvCxnSpPr>
                <a:cxnSpLocks noChangeShapeType="1"/>
              </p:cNvCxnSpPr>
              <p:nvPr/>
            </p:nvCxnSpPr>
            <p:spPr bwMode="auto">
              <a:xfrm>
                <a:off x="15144" y="1714"/>
                <a:ext cx="0" cy="2127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</p:grpSp>
        <p:cxnSp>
          <p:nvCxnSpPr>
            <p:cNvPr id="1073741851" name="Connecteur droit 1073741851"/>
            <p:cNvCxnSpPr>
              <a:cxnSpLocks noChangeShapeType="1"/>
            </p:cNvCxnSpPr>
            <p:nvPr/>
          </p:nvCxnSpPr>
          <p:spPr bwMode="auto">
            <a:xfrm>
              <a:off x="27241" y="14859"/>
              <a:ext cx="0" cy="2286"/>
            </a:xfrm>
            <a:prstGeom prst="lin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</p:cxnSp>
        <p:cxnSp>
          <p:nvCxnSpPr>
            <p:cNvPr id="1073741852" name="Connecteur droit 1073741852"/>
            <p:cNvCxnSpPr>
              <a:cxnSpLocks noChangeShapeType="1"/>
            </p:cNvCxnSpPr>
            <p:nvPr/>
          </p:nvCxnSpPr>
          <p:spPr bwMode="auto">
            <a:xfrm>
              <a:off x="49911" y="15049"/>
              <a:ext cx="0" cy="2286"/>
            </a:xfrm>
            <a:prstGeom prst="lin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</p:cxnSp>
        <p:cxnSp>
          <p:nvCxnSpPr>
            <p:cNvPr id="1073741853" name="Connecteur droit 1073741853"/>
            <p:cNvCxnSpPr>
              <a:cxnSpLocks noChangeShapeType="1"/>
            </p:cNvCxnSpPr>
            <p:nvPr/>
          </p:nvCxnSpPr>
          <p:spPr bwMode="auto">
            <a:xfrm>
              <a:off x="73152" y="15049"/>
              <a:ext cx="0" cy="2286"/>
            </a:xfrm>
            <a:prstGeom prst="lin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</p:cxnSp>
        <p:cxnSp>
          <p:nvCxnSpPr>
            <p:cNvPr id="1073741854" name="Connecteur droit 1073741854"/>
            <p:cNvCxnSpPr>
              <a:cxnSpLocks noChangeShapeType="1"/>
            </p:cNvCxnSpPr>
            <p:nvPr/>
          </p:nvCxnSpPr>
          <p:spPr bwMode="auto">
            <a:xfrm>
              <a:off x="94773" y="14001"/>
              <a:ext cx="0" cy="4858"/>
            </a:xfrm>
            <a:prstGeom prst="line">
              <a:avLst/>
            </a:prstGeom>
            <a:noFill/>
            <a:ln w="28575">
              <a:solidFill>
                <a:srgbClr val="1F497D"/>
              </a:solidFill>
              <a:round/>
              <a:headEnd/>
              <a:tailEnd/>
            </a:ln>
          </p:spPr>
        </p:cxnSp>
        <p:sp>
          <p:nvSpPr>
            <p:cNvPr id="1073741855" name="ZoneTexte 126"/>
            <p:cNvSpPr txBox="1">
              <a:spLocks noChangeArrowheads="1"/>
            </p:cNvSpPr>
            <p:nvPr/>
          </p:nvSpPr>
          <p:spPr bwMode="auto">
            <a:xfrm>
              <a:off x="41910" y="0"/>
              <a:ext cx="15849" cy="4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Cambria" charset="0"/>
                </a:rPr>
                <a:t>NAMIBIA</a:t>
              </a:r>
              <a:endParaRPr kumimoji="0" lang="fr-F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4" charset="0"/>
                <a:ea typeface="ヒラギノ角ゴ Pro W3" pitchFamily="4" charset="-128"/>
              </a:endParaRPr>
            </a:p>
          </p:txBody>
        </p:sp>
        <p:sp>
          <p:nvSpPr>
            <p:cNvPr id="31744" name="ZoneTexte 126"/>
            <p:cNvSpPr txBox="1">
              <a:spLocks noChangeArrowheads="1"/>
            </p:cNvSpPr>
            <p:nvPr/>
          </p:nvSpPr>
          <p:spPr bwMode="auto">
            <a:xfrm>
              <a:off x="63341" y="95"/>
              <a:ext cx="19336" cy="4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charset="0"/>
                  <a:ea typeface="Cambria" charset="0"/>
                </a:rPr>
                <a:t>SOUTH AFRICA</a:t>
              </a:r>
              <a:endParaRPr kumimoji="0" lang="fr-FR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4" charset="0"/>
                <a:ea typeface="ヒラギノ角ゴ Pro W3" pitchFamily="4" charset="-128"/>
              </a:endParaRPr>
            </a:p>
          </p:txBody>
        </p:sp>
        <p:sp>
          <p:nvSpPr>
            <p:cNvPr id="31745" name="Rectangle à coins arrondis 31745"/>
            <p:cNvSpPr>
              <a:spLocks noChangeArrowheads="1"/>
            </p:cNvSpPr>
            <p:nvPr/>
          </p:nvSpPr>
          <p:spPr bwMode="auto">
            <a:xfrm>
              <a:off x="87534" y="18859"/>
              <a:ext cx="15621" cy="2133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Times New Roman" pitchFamily="4" charset="0"/>
                </a:rPr>
                <a:t>Prof. Jurgen Kirchner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Times New Roman" pitchFamily="4" charset="0"/>
                </a:rPr>
                <a:t>(Regional Coordinator)</a:t>
              </a:r>
            </a:p>
          </p:txBody>
        </p:sp>
        <p:cxnSp>
          <p:nvCxnSpPr>
            <p:cNvPr id="31746" name="Connecteur droit 31746"/>
            <p:cNvCxnSpPr>
              <a:cxnSpLocks noChangeShapeType="1"/>
            </p:cNvCxnSpPr>
            <p:nvPr/>
          </p:nvCxnSpPr>
          <p:spPr bwMode="auto">
            <a:xfrm flipH="1">
              <a:off x="84010" y="21907"/>
              <a:ext cx="3524" cy="0"/>
            </a:xfrm>
            <a:prstGeom prst="line">
              <a:avLst/>
            </a:prstGeom>
            <a:noFill/>
            <a:ln w="28575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31747" name="Connecteur droit 31747"/>
            <p:cNvCxnSpPr>
              <a:cxnSpLocks noChangeShapeType="1"/>
            </p:cNvCxnSpPr>
            <p:nvPr/>
          </p:nvCxnSpPr>
          <p:spPr bwMode="auto">
            <a:xfrm flipH="1">
              <a:off x="85725" y="36004"/>
              <a:ext cx="1809" cy="0"/>
            </a:xfrm>
            <a:prstGeom prst="line">
              <a:avLst/>
            </a:prstGeom>
            <a:noFill/>
            <a:ln w="28575">
              <a:solidFill>
                <a:srgbClr val="1F497D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Working program</a:t>
            </a:r>
            <a:endParaRPr lang="en-US" altLang="en-US" sz="2800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000125" lvl="2" indent="0" algn="l"/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11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5016"/>
          </a:xfrm>
        </p:spPr>
        <p:txBody>
          <a:bodyPr>
            <a:noAutofit/>
          </a:bodyPr>
          <a:lstStyle/>
          <a:p>
            <a:r>
              <a:rPr lang="fr-FR" sz="2400" dirty="0" smtClean="0"/>
              <a:t>5 </a:t>
            </a:r>
            <a:r>
              <a:rPr lang="fr-FR" sz="2400" dirty="0" err="1" smtClean="0"/>
              <a:t>Regional</a:t>
            </a:r>
            <a:r>
              <a:rPr lang="fr-FR" sz="2400" dirty="0" smtClean="0"/>
              <a:t> workshops</a:t>
            </a:r>
          </a:p>
          <a:p>
            <a:r>
              <a:rPr lang="fr-FR" sz="2400" dirty="0" smtClean="0"/>
              <a:t>2 </a:t>
            </a:r>
            <a:r>
              <a:rPr lang="fr-FR" sz="2400" dirty="0" err="1" smtClean="0"/>
              <a:t>Stakeholder</a:t>
            </a:r>
            <a:r>
              <a:rPr lang="fr-FR" sz="2400" dirty="0" smtClean="0"/>
              <a:t> Consultation Meetings</a:t>
            </a:r>
          </a:p>
          <a:p>
            <a:r>
              <a:rPr lang="fr-FR" sz="2400" dirty="0" smtClean="0"/>
              <a:t>Field </a:t>
            </a:r>
            <a:r>
              <a:rPr lang="fr-FR" sz="2400" dirty="0" err="1" smtClean="0"/>
              <a:t>visits</a:t>
            </a:r>
            <a:endParaRPr lang="fr-FR" sz="2400" dirty="0" smtClea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2057400" cy="130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1981200" cy="129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417912" cy="103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590800" cy="140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198810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2485888" cy="110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Objectives of the meeting</a:t>
            </a:r>
            <a:endParaRPr lang="en-US" altLang="en-US" sz="28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2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Raise awareness and promote </a:t>
            </a:r>
            <a:r>
              <a:rPr lang="en-GB" sz="2400" dirty="0" err="1" smtClean="0"/>
              <a:t>transboundary</a:t>
            </a:r>
            <a:r>
              <a:rPr lang="en-GB" sz="2400" dirty="0" smtClean="0"/>
              <a:t> aquifer management cooperation in Southern Africa</a:t>
            </a:r>
            <a:r>
              <a:rPr lang="en-GB" sz="2400" dirty="0" smtClean="0"/>
              <a:t>,</a:t>
            </a:r>
          </a:p>
          <a:p>
            <a:pPr lvl="0">
              <a:buNone/>
            </a:pPr>
            <a:endParaRPr lang="en-AU" sz="2400" dirty="0" smtClean="0"/>
          </a:p>
          <a:p>
            <a:pPr lvl="0"/>
            <a:r>
              <a:rPr lang="en-GB" sz="2400" dirty="0" smtClean="0"/>
              <a:t>Share the results of the STAS assessment with a broader </a:t>
            </a:r>
            <a:r>
              <a:rPr lang="en-GB" sz="2400" dirty="0" smtClean="0"/>
              <a:t>audience</a:t>
            </a:r>
          </a:p>
          <a:p>
            <a:pPr lvl="0">
              <a:buNone/>
            </a:pPr>
            <a:endParaRPr lang="en-GB" sz="2400" dirty="0" smtClean="0"/>
          </a:p>
          <a:p>
            <a:pPr lvl="0"/>
            <a:r>
              <a:rPr lang="en-GB" sz="2400" dirty="0" smtClean="0"/>
              <a:t>Receive feedback of the STAS assessment</a:t>
            </a:r>
          </a:p>
          <a:p>
            <a:pPr lvl="0">
              <a:buNone/>
            </a:pPr>
            <a:endParaRPr lang="en-AU" sz="2400" dirty="0" smtClean="0"/>
          </a:p>
          <a:p>
            <a:pPr lvl="0"/>
            <a:r>
              <a:rPr lang="en-GB" sz="2400" dirty="0" smtClean="0"/>
              <a:t>Discuss</a:t>
            </a:r>
            <a:r>
              <a:rPr lang="en-GB" sz="2400" dirty="0" smtClean="0"/>
              <a:t> on a plan for further work on the STAS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Objectives of the meeting</a:t>
            </a:r>
            <a:endParaRPr lang="en-US" altLang="en-US" sz="28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3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Day 1: </a:t>
            </a:r>
          </a:p>
          <a:p>
            <a:pPr lvl="1"/>
            <a:r>
              <a:rPr lang="en-GB" sz="2000" dirty="0" smtClean="0"/>
              <a:t>Presentation of the STAS assessment results</a:t>
            </a:r>
          </a:p>
          <a:p>
            <a:pPr lvl="1"/>
            <a:r>
              <a:rPr lang="en-GB" sz="2000" dirty="0" smtClean="0"/>
              <a:t>Presentation of the Information Management System</a:t>
            </a:r>
          </a:p>
          <a:p>
            <a:pPr lvl="1"/>
            <a:r>
              <a:rPr lang="en-GB" sz="2000" dirty="0" smtClean="0"/>
              <a:t>Discussion / Reactions on the results of the STAS assessment</a:t>
            </a:r>
          </a:p>
          <a:p>
            <a:pPr lvl="1"/>
            <a:r>
              <a:rPr lang="en-GB" sz="2000" dirty="0" smtClean="0"/>
              <a:t>Game drive </a:t>
            </a:r>
            <a:r>
              <a:rPr lang="en-GB" sz="2000" dirty="0" err="1" smtClean="0">
                <a:sym typeface="Wingdings"/>
              </a:rPr>
              <a:t></a:t>
            </a:r>
            <a:endParaRPr lang="en-GB" sz="2000" dirty="0" smtClean="0"/>
          </a:p>
          <a:p>
            <a:pPr lvl="0">
              <a:buNone/>
            </a:pPr>
            <a:endParaRPr lang="en-AU" sz="2400" dirty="0" smtClean="0"/>
          </a:p>
          <a:p>
            <a:pPr lvl="0"/>
            <a:r>
              <a:rPr lang="en-GB" sz="2400" dirty="0" smtClean="0"/>
              <a:t>Day 2:</a:t>
            </a:r>
          </a:p>
          <a:p>
            <a:pPr lvl="1"/>
            <a:r>
              <a:rPr lang="en-GB" sz="2000" dirty="0" smtClean="0"/>
              <a:t>Consensus-building workshop</a:t>
            </a:r>
          </a:p>
          <a:p>
            <a:pPr lvl="1"/>
            <a:r>
              <a:rPr lang="en-GB" sz="2000" dirty="0" smtClean="0"/>
              <a:t>Update and discussion on a plan for further work for Phase 2 of the project</a:t>
            </a:r>
          </a:p>
          <a:p>
            <a:pPr lvl="1"/>
            <a:r>
              <a:rPr lang="en-GB" sz="2000" dirty="0" smtClean="0"/>
              <a:t>Field visit (after lunch)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000125" lvl="2" indent="0" algn="l"/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4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4582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latin typeface="Trebuchet MS"/>
                <a:cs typeface="Trebuchet MS"/>
              </a:rPr>
              <a:t>The</a:t>
            </a:r>
            <a:r>
              <a:rPr lang="en-US" sz="4000" b="1" dirty="0" smtClean="0">
                <a:latin typeface="Trebuchet MS"/>
                <a:cs typeface="Trebuchet MS"/>
              </a:rPr>
              <a:t> GGRETA Project</a:t>
            </a:r>
            <a:endParaRPr lang="en-US" sz="4000" b="1" dirty="0" smtClean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0" y="152400"/>
            <a:ext cx="9144000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0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UNESCO’s leading role in </a:t>
            </a:r>
            <a:r>
              <a:rPr lang="en-US" altLang="en-US" sz="2000" dirty="0" err="1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transboundary</a:t>
            </a:r>
            <a:r>
              <a:rPr lang="en-US" altLang="en-US" sz="20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 groundwater governance</a:t>
            </a:r>
            <a:endParaRPr lang="en-US" altLang="en-US" sz="2000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000125" lvl="2" indent="0" algn="l"/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5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501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ISARM              TWAP  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GGRETA (2013-2015)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ISARM: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International Shared Aquifers Resources Management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Inventory of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Transboundary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 Aquifers (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TBAs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)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TWAP: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TB waters assessment program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Global assessment 166 TBAs &amp; 43 SIDS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GGRETA: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Groundwater Governance of </a:t>
            </a:r>
          </a:p>
          <a:p>
            <a:pPr marL="457176" lvl="1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     Resources in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Transboundary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 Aquifers 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In-depth assessment of TBA case studies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Spatially differentiated info, maps</a:t>
            </a:r>
          </a:p>
          <a:p>
            <a:endParaRPr lang="en-US" sz="2000" dirty="0">
              <a:latin typeface="+mj-lt"/>
              <a:cs typeface="Trebuchet MS"/>
            </a:endParaRPr>
          </a:p>
        </p:txBody>
      </p:sp>
      <p:pic>
        <p:nvPicPr>
          <p:cNvPr id="16" name="Picture 4" descr="TBA-tran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0163" y="3019400"/>
            <a:ext cx="4033837" cy="246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>
          <a:xfrm>
            <a:off x="2133600" y="1295400"/>
            <a:ext cx="489204" cy="2423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114800" y="1295400"/>
            <a:ext cx="489204" cy="2423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0" y="152400"/>
            <a:ext cx="9144000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3 case studies</a:t>
            </a:r>
            <a:endParaRPr lang="en-US" altLang="en-US" sz="2800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000125" lvl="2" indent="0" algn="l"/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6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5016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Stampriet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Transboundary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 Aquifer System (STAS) – Botswana, Namibia and South Africa</a:t>
            </a: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+mj-lt"/>
              <a:cs typeface="Trebuchet MS"/>
            </a:endParaRPr>
          </a:p>
          <a:p>
            <a:r>
              <a:rPr lang="en-US" sz="2400" dirty="0" err="1" smtClean="0">
                <a:latin typeface="+mj-lt"/>
                <a:cs typeface="Trebuchet MS"/>
              </a:rPr>
              <a:t>Pretashkent</a:t>
            </a:r>
            <a:r>
              <a:rPr lang="en-US" sz="2400" dirty="0" smtClean="0">
                <a:latin typeface="+mj-lt"/>
                <a:cs typeface="Trebuchet MS"/>
              </a:rPr>
              <a:t> (Kazakhstan, Uzbekistan)</a:t>
            </a:r>
          </a:p>
          <a:p>
            <a:pPr>
              <a:buNone/>
            </a:pPr>
            <a:endParaRPr lang="en-US" sz="2400" dirty="0" smtClean="0">
              <a:latin typeface="+mj-lt"/>
              <a:cs typeface="Trebuchet MS"/>
            </a:endParaRPr>
          </a:p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Trifinio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rebuchet MS"/>
              </a:rPr>
              <a:t> Aquifers Complex (El Salvador, Guatemala, Honduras)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j-lt"/>
              <a:cs typeface="Trebuchet MS"/>
            </a:endParaRPr>
          </a:p>
          <a:p>
            <a:endParaRPr lang="en-US" sz="2000" dirty="0">
              <a:latin typeface="+mj-lt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Objectives of the project</a:t>
            </a:r>
            <a:endParaRPr lang="en-US" altLang="en-US" sz="2800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000125" lvl="2" indent="0" algn="l"/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7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5016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Detailed</a:t>
            </a:r>
            <a:r>
              <a:rPr lang="fr-FR" sz="2400" dirty="0" smtClean="0"/>
              <a:t> </a:t>
            </a:r>
            <a:r>
              <a:rPr lang="fr-FR" sz="2400" dirty="0" err="1" smtClean="0"/>
              <a:t>assessment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current</a:t>
            </a:r>
            <a:r>
              <a:rPr lang="fr-FR" sz="2400" dirty="0" smtClean="0"/>
              <a:t> conditions of the </a:t>
            </a:r>
            <a:r>
              <a:rPr lang="fr-FR" sz="2400" dirty="0" err="1" smtClean="0"/>
              <a:t>aquifers</a:t>
            </a:r>
            <a:r>
              <a:rPr lang="fr-FR" sz="2400" dirty="0" smtClean="0"/>
              <a:t>, </a:t>
            </a:r>
            <a:r>
              <a:rPr lang="fr-FR" sz="2400" dirty="0" err="1" smtClean="0"/>
              <a:t>including</a:t>
            </a:r>
            <a:r>
              <a:rPr lang="fr-FR" sz="2400" dirty="0" smtClean="0"/>
              <a:t> a diagnostic of </a:t>
            </a:r>
            <a:r>
              <a:rPr lang="fr-FR" sz="2400" dirty="0" err="1" smtClean="0"/>
              <a:t>transboundary</a:t>
            </a:r>
            <a:r>
              <a:rPr lang="fr-FR" sz="2400" dirty="0" smtClean="0"/>
              <a:t> </a:t>
            </a:r>
            <a:r>
              <a:rPr lang="fr-FR" sz="2400" dirty="0" err="1" smtClean="0"/>
              <a:t>concerns</a:t>
            </a:r>
            <a:r>
              <a:rPr lang="fr-FR" sz="2400" dirty="0" smtClean="0"/>
              <a:t>, </a:t>
            </a:r>
            <a:r>
              <a:rPr lang="fr-FR" sz="2400" dirty="0" err="1" smtClean="0"/>
              <a:t>conducted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full participation of national experts.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+mj-lt"/>
              <a:cs typeface="Trebuchet MS"/>
            </a:endParaRPr>
          </a:p>
          <a:p>
            <a:r>
              <a:rPr lang="fr-FR" sz="2400" dirty="0" smtClean="0"/>
              <a:t>A </a:t>
            </a:r>
            <a:r>
              <a:rPr lang="fr-FR" sz="2400" dirty="0" err="1" smtClean="0"/>
              <a:t>database</a:t>
            </a:r>
            <a:r>
              <a:rPr lang="fr-FR" sz="2400" dirty="0" smtClean="0"/>
              <a:t> and IMS for </a:t>
            </a:r>
            <a:r>
              <a:rPr lang="fr-FR" sz="2400" dirty="0" err="1" smtClean="0"/>
              <a:t>field</a:t>
            </a:r>
            <a:r>
              <a:rPr lang="fr-FR" sz="2400" dirty="0" smtClean="0"/>
              <a:t> data </a:t>
            </a:r>
            <a:r>
              <a:rPr lang="fr-FR" sz="2400" dirty="0" err="1" smtClean="0"/>
              <a:t>storage</a:t>
            </a:r>
            <a:r>
              <a:rPr lang="fr-FR" sz="2400" dirty="0" smtClean="0"/>
              <a:t> and </a:t>
            </a:r>
            <a:r>
              <a:rPr lang="fr-FR" sz="2400" dirty="0" err="1" smtClean="0"/>
              <a:t>elaboration</a:t>
            </a:r>
            <a:r>
              <a:rPr lang="fr-FR" sz="2400" dirty="0" smtClean="0"/>
              <a:t>, </a:t>
            </a:r>
            <a:r>
              <a:rPr lang="fr-FR" sz="2400" dirty="0" err="1" smtClean="0"/>
              <a:t>established</a:t>
            </a:r>
            <a:r>
              <a:rPr lang="fr-FR" sz="2400" dirty="0" smtClean="0"/>
              <a:t> for </a:t>
            </a:r>
            <a:r>
              <a:rPr lang="fr-FR" sz="2400" dirty="0" err="1" smtClean="0"/>
              <a:t>each</a:t>
            </a:r>
            <a:r>
              <a:rPr lang="fr-FR" sz="2400" dirty="0" smtClean="0"/>
              <a:t> </a:t>
            </a:r>
            <a:r>
              <a:rPr lang="fr-FR" sz="2400" dirty="0" err="1" smtClean="0"/>
              <a:t>aquifer</a:t>
            </a:r>
            <a:r>
              <a:rPr lang="fr-FR" sz="2400" dirty="0" smtClean="0"/>
              <a:t>.</a:t>
            </a:r>
            <a:r>
              <a:rPr lang="en-US" sz="2400" dirty="0" smtClean="0"/>
              <a:t> </a:t>
            </a:r>
          </a:p>
          <a:p>
            <a:endParaRPr lang="en-US" sz="2400" dirty="0" smtClean="0">
              <a:latin typeface="+mj-lt"/>
              <a:cs typeface="Trebuchet MS"/>
            </a:endParaRPr>
          </a:p>
          <a:p>
            <a:r>
              <a:rPr lang="fr-FR" sz="2400" dirty="0" err="1" smtClean="0"/>
              <a:t>Enhanced</a:t>
            </a:r>
            <a:r>
              <a:rPr lang="fr-FR" sz="2400" dirty="0" smtClean="0"/>
              <a:t> </a:t>
            </a:r>
            <a:r>
              <a:rPr lang="fr-FR" sz="2400" dirty="0" err="1" smtClean="0"/>
              <a:t>awareness</a:t>
            </a:r>
            <a:r>
              <a:rPr lang="fr-FR" sz="2400" dirty="0" smtClean="0"/>
              <a:t> of</a:t>
            </a:r>
            <a:r>
              <a:rPr lang="fr-FR" sz="2400" dirty="0" smtClean="0"/>
              <a:t> International Water Law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000125" lvl="2" indent="0" algn="l"/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8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grpSp>
        <p:nvGrpSpPr>
          <p:cNvPr id="13" name="Groupe 1"/>
          <p:cNvGrpSpPr>
            <a:grpSpLocks/>
          </p:cNvGrpSpPr>
          <p:nvPr/>
        </p:nvGrpSpPr>
        <p:grpSpPr bwMode="auto">
          <a:xfrm>
            <a:off x="533400" y="2057400"/>
            <a:ext cx="8305800" cy="2895600"/>
            <a:chOff x="357188" y="2828925"/>
            <a:chExt cx="12392025" cy="5222875"/>
          </a:xfrm>
        </p:grpSpPr>
        <p:sp>
          <p:nvSpPr>
            <p:cNvPr id="14" name="Right Arrow 15"/>
            <p:cNvSpPr/>
            <p:nvPr/>
          </p:nvSpPr>
          <p:spPr>
            <a:xfrm>
              <a:off x="973101" y="2828925"/>
              <a:ext cx="8395966" cy="522287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defTabSz="914307"/>
              <a:endParaRPr lang="en-GB" altLang="fr-FR">
                <a:solidFill>
                  <a:srgbClr val="FFFFFF"/>
                </a:solidFill>
              </a:endParaRPr>
            </a:p>
          </p:txBody>
        </p:sp>
        <p:sp>
          <p:nvSpPr>
            <p:cNvPr id="16" name="Rounded Rectangle 7"/>
            <p:cNvSpPr/>
            <p:nvPr/>
          </p:nvSpPr>
          <p:spPr>
            <a:xfrm>
              <a:off x="357188" y="4671575"/>
              <a:ext cx="2766077" cy="153757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defTabSz="914307">
                <a:defRPr/>
              </a:pPr>
              <a:r>
                <a:rPr lang="en-GB" sz="1100" b="1" dirty="0">
                  <a:solidFill>
                    <a:prstClr val="white"/>
                  </a:solidFill>
                </a:rPr>
                <a:t>Data collection</a:t>
              </a:r>
              <a:br>
                <a:rPr lang="en-GB" sz="1100" b="1" dirty="0">
                  <a:solidFill>
                    <a:prstClr val="white"/>
                  </a:solidFill>
                </a:rPr>
              </a:br>
              <a:r>
                <a:rPr lang="en-GB" sz="1100" b="1" dirty="0">
                  <a:solidFill>
                    <a:prstClr val="white"/>
                  </a:solidFill>
                </a:rPr>
                <a:t>(mainly existing)</a:t>
              </a:r>
            </a:p>
          </p:txBody>
        </p:sp>
        <p:sp>
          <p:nvSpPr>
            <p:cNvPr id="17" name="Rounded Rectangle 8"/>
            <p:cNvSpPr/>
            <p:nvPr/>
          </p:nvSpPr>
          <p:spPr>
            <a:xfrm>
              <a:off x="3226532" y="4671575"/>
              <a:ext cx="2762389" cy="153757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defTabSz="914307">
                <a:defRPr/>
              </a:pPr>
              <a:r>
                <a:rPr lang="en-GB" sz="1100" b="1" dirty="0">
                  <a:solidFill>
                    <a:prstClr val="white"/>
                  </a:solidFill>
                </a:rPr>
                <a:t>Data harmonisation</a:t>
              </a:r>
            </a:p>
          </p:txBody>
        </p:sp>
        <p:sp>
          <p:nvSpPr>
            <p:cNvPr id="18" name="Rounded Rectangle 10"/>
            <p:cNvSpPr/>
            <p:nvPr/>
          </p:nvSpPr>
          <p:spPr>
            <a:xfrm>
              <a:off x="7016058" y="6517276"/>
              <a:ext cx="2762389" cy="153452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defTabSz="914307">
                <a:defRPr/>
              </a:pPr>
              <a:r>
                <a:rPr lang="en-GB" sz="1100" b="1" dirty="0">
                  <a:solidFill>
                    <a:prstClr val="white"/>
                  </a:solidFill>
                </a:rPr>
                <a:t>Proposal for harmonised monitoring</a:t>
              </a:r>
            </a:p>
          </p:txBody>
        </p:sp>
        <p:sp>
          <p:nvSpPr>
            <p:cNvPr id="19" name="Rounded Rectangle 11"/>
            <p:cNvSpPr/>
            <p:nvPr/>
          </p:nvSpPr>
          <p:spPr>
            <a:xfrm>
              <a:off x="7630126" y="2828925"/>
              <a:ext cx="2764234" cy="153452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defTabSz="914307">
                <a:defRPr/>
              </a:pPr>
              <a:r>
                <a:rPr lang="en-GB" sz="1100" b="1" dirty="0">
                  <a:solidFill>
                    <a:prstClr val="white"/>
                  </a:solidFill>
                </a:rPr>
                <a:t>Multi Country</a:t>
              </a:r>
              <a:br>
                <a:rPr lang="en-GB" sz="1100" b="1" dirty="0">
                  <a:solidFill>
                    <a:prstClr val="white"/>
                  </a:solidFill>
                </a:rPr>
              </a:br>
              <a:r>
                <a:rPr lang="en-GB" sz="1100" b="1" dirty="0">
                  <a:solidFill>
                    <a:prstClr val="white"/>
                  </a:solidFill>
                </a:rPr>
                <a:t>Consultative Body</a:t>
              </a:r>
            </a:p>
          </p:txBody>
        </p:sp>
        <p:grpSp>
          <p:nvGrpSpPr>
            <p:cNvPr id="20" name="Group 12"/>
            <p:cNvGrpSpPr>
              <a:grpSpLocks/>
            </p:cNvGrpSpPr>
            <p:nvPr/>
          </p:nvGrpSpPr>
          <p:grpSpPr bwMode="auto">
            <a:xfrm>
              <a:off x="9575604" y="4262774"/>
              <a:ext cx="3173612" cy="2455851"/>
              <a:chOff x="7641509" y="1171903"/>
              <a:chExt cx="1502490" cy="1855343"/>
            </a:xfrm>
          </p:grpSpPr>
          <p:sp>
            <p:nvSpPr>
              <p:cNvPr id="22" name="Rounded Rectangle 13"/>
              <p:cNvSpPr/>
              <p:nvPr/>
            </p:nvSpPr>
            <p:spPr>
              <a:xfrm>
                <a:off x="7641509" y="1171903"/>
                <a:ext cx="1502490" cy="1855343"/>
              </a:xfrm>
              <a:prstGeom prst="roundRect">
                <a:avLst/>
              </a:pr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7714844" y="1245656"/>
                <a:ext cx="1355820" cy="17078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7150" tIns="57150" rIns="57150" bIns="57150" spcCol="1270" anchor="ctr"/>
              <a:lstStyle/>
              <a:p>
                <a:pPr defTabSz="66668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1400" b="1" dirty="0">
                    <a:solidFill>
                      <a:srgbClr val="003399"/>
                    </a:solidFill>
                  </a:rPr>
                  <a:t>Sustainable management of TBA</a:t>
                </a:r>
              </a:p>
            </p:txBody>
          </p:sp>
        </p:grpSp>
        <p:sp>
          <p:nvSpPr>
            <p:cNvPr id="21" name="Rounded Rectangle 9"/>
            <p:cNvSpPr/>
            <p:nvPr/>
          </p:nvSpPr>
          <p:spPr>
            <a:xfrm>
              <a:off x="6094032" y="4671575"/>
              <a:ext cx="2762389" cy="153757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defTabSz="914307">
                <a:defRPr/>
              </a:pPr>
              <a:r>
                <a:rPr lang="en-GB" sz="1100" b="1" dirty="0">
                  <a:solidFill>
                    <a:prstClr val="white"/>
                  </a:solidFill>
                </a:rPr>
                <a:t>TBA</a:t>
              </a:r>
              <a:br>
                <a:rPr lang="en-GB" sz="1100" b="1" dirty="0">
                  <a:solidFill>
                    <a:prstClr val="white"/>
                  </a:solidFill>
                </a:rPr>
              </a:br>
              <a:r>
                <a:rPr lang="en-GB" sz="1100" b="1" dirty="0">
                  <a:solidFill>
                    <a:prstClr val="white"/>
                  </a:solidFill>
                </a:rPr>
                <a:t>assessment</a:t>
              </a:r>
            </a:p>
          </p:txBody>
        </p:sp>
      </p:grpSp>
      <p:sp>
        <p:nvSpPr>
          <p:cNvPr id="24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Objectives of the project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Objectives of the project</a:t>
            </a:r>
            <a:endParaRPr lang="en-US" altLang="en-US" sz="2800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000125" lvl="2" indent="0" algn="l"/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9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5016"/>
          </a:xfrm>
        </p:spPr>
        <p:txBody>
          <a:bodyPr>
            <a:noAutofit/>
          </a:bodyPr>
          <a:lstStyle/>
          <a:p>
            <a:r>
              <a:rPr lang="fr-FR" sz="2400" dirty="0" smtClean="0"/>
              <a:t>Data </a:t>
            </a:r>
            <a:r>
              <a:rPr lang="fr-FR" sz="2400" dirty="0" err="1" smtClean="0"/>
              <a:t>collected</a:t>
            </a:r>
            <a:r>
              <a:rPr lang="fr-FR" sz="2400" dirty="0" smtClean="0"/>
              <a:t> in 3 major aspects:</a:t>
            </a:r>
          </a:p>
          <a:p>
            <a:pPr>
              <a:buNone/>
            </a:pPr>
            <a:endParaRPr lang="fr-FR" sz="2400" dirty="0" smtClean="0"/>
          </a:p>
          <a:p>
            <a:pPr lvl="1"/>
            <a:r>
              <a:rPr lang="fr-FR" sz="2000" dirty="0" err="1" smtClean="0"/>
              <a:t>Hydrogeology</a:t>
            </a:r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  <a:p>
            <a:pPr lvl="1"/>
            <a:r>
              <a:rPr lang="fr-FR" sz="2000" dirty="0" err="1" smtClean="0"/>
              <a:t>Socio-economic</a:t>
            </a:r>
            <a:r>
              <a:rPr lang="fr-FR" sz="2000" dirty="0" smtClean="0"/>
              <a:t> and </a:t>
            </a:r>
            <a:r>
              <a:rPr lang="fr-FR" sz="2000" dirty="0" err="1" smtClean="0"/>
              <a:t>Environmental</a:t>
            </a:r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  <a:p>
            <a:pPr lvl="1"/>
            <a:r>
              <a:rPr lang="fr-FR" sz="2000" dirty="0" err="1" smtClean="0"/>
              <a:t>Legal</a:t>
            </a:r>
            <a:r>
              <a:rPr lang="fr-FR" sz="2000" dirty="0" smtClean="0"/>
              <a:t> and </a:t>
            </a:r>
            <a:r>
              <a:rPr lang="fr-FR" sz="2000" dirty="0" err="1" smtClean="0"/>
              <a:t>Institutional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6769</TotalTime>
  <Words>515</Words>
  <Application>Microsoft Office PowerPoint</Application>
  <PresentationFormat>On-screen Show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Tales Carvalho Resende</cp:lastModifiedBy>
  <cp:revision>544</cp:revision>
  <dcterms:created xsi:type="dcterms:W3CDTF">2015-11-25T01:33:49Z</dcterms:created>
  <dcterms:modified xsi:type="dcterms:W3CDTF">2015-11-25T02:11:59Z</dcterms:modified>
</cp:coreProperties>
</file>