
<file path=[Content_Types].xml><?xml version="1.0" encoding="utf-8"?>
<Types xmlns="http://schemas.openxmlformats.org/package/2006/content-types">
  <Default Extension="pdf" ContentType="application/pdf"/>
  <Default Extension="rels" ContentType="application/vnd.openxmlformats-package.relationships+xml"/>
  <Override PartName="/ppt/slides/slide14.xml" ContentType="application/vnd.openxmlformats-officedocument.presentationml.slide+xml"/>
  <Override PartName="/ppt/slides/slide62.xml" ContentType="application/vnd.openxmlformats-officedocument.presentationml.slide+xml"/>
  <Default Extension="xlsx" ContentType="application/vnd.openxmlformats-officedocument.spreadsheetml.sheet"/>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slides/slide61.xml" ContentType="application/vnd.openxmlformats-officedocument.presentationml.slide+xml"/>
  <Override PartName="/ppt/slides/slide44.xml" ContentType="application/vnd.openxmlformats-officedocument.presentationml.slide+xml"/>
  <Override PartName="/ppt/handoutMasters/handoutMaster1.xml" ContentType="application/vnd.openxmlformats-officedocument.presentationml.handoutMaster+xml"/>
  <Override PartName="/ppt/slides/slide27.xml" ContentType="application/vnd.openxmlformats-officedocument.presentationml.slide+xml"/>
  <Override PartName="/ppt/charts/chart4.xml" ContentType="application/vnd.openxmlformats-officedocument.drawingml.chart+xml"/>
  <Override PartName="/ppt/slides/slide53.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slides/slide12.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slides/slide43.xml" ContentType="application/vnd.openxmlformats-officedocument.presentationml.slide+xml"/>
  <Override PartName="/ppt/slides/slide59.xml" ContentType="application/vnd.openxmlformats-officedocument.presentationml.slide+xml"/>
  <Default Extension="pict" ContentType="image/pict"/>
  <Override PartName="/ppt/slides/slide26.xml" ContentType="application/vnd.openxmlformats-officedocument.presentationml.slide+xml"/>
  <Override PartName="/ppt/charts/chart3.xml" ContentType="application/vnd.openxmlformats-officedocument.drawingml.chart+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slides/slide49.xml" ContentType="application/vnd.openxmlformats-officedocument.presentationml.slide+xml"/>
  <Override PartName="/ppt/slides/slide42.xml" ContentType="application/vnd.openxmlformats-officedocument.presentationml.slide+xml"/>
  <Override PartName="/ppt/slides/slide58.xml" ContentType="application/vnd.openxmlformats-officedocument.presentationml.slide+xml"/>
  <Override PartName="/ppt/slides/slide25.xml" ContentType="application/vnd.openxmlformats-officedocument.presentationml.slide+xml"/>
  <Override PartName="/ppt/charts/chart2.xml" ContentType="application/vnd.openxmlformats-officedocument.drawingml.chart+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docProps/app.xml" ContentType="application/vnd.openxmlformats-officedocument.extended-properties+xml"/>
  <Override PartName="/ppt/slides/slide48.xml" ContentType="application/vnd.openxmlformats-officedocument.presentationml.slide+xml"/>
  <Override PartName="/ppt/slides/slide41.xml" ContentType="application/vnd.openxmlformats-officedocument.presentationml.slide+xml"/>
  <Override PartName="/ppt/slides/slide57.xml" ContentType="application/vnd.openxmlformats-officedocument.presentationml.slide+xml"/>
  <Override PartName="/ppt/theme/theme3.xml" ContentType="application/vnd.openxmlformats-officedocument.theme+xml"/>
  <Override PartName="/ppt/slides/slide24.xml" ContentType="application/vnd.openxmlformats-officedocument.presentationml.slide+xml"/>
  <Override PartName="/ppt/charts/chart1.xml" ContentType="application/vnd.openxmlformats-officedocument.drawingml.chart+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slides/slide47.xml" ContentType="application/vnd.openxmlformats-officedocument.presentationml.slide+xml"/>
  <Override PartName="/ppt/slides/slide40.xml" ContentType="application/vnd.openxmlformats-officedocument.presentationml.slide+xml"/>
  <Override PartName="/ppt/slides/slide56.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slides/slide63.xml" ContentType="application/vnd.openxmlformats-officedocument.presentationml.slide+xml"/>
  <Override PartName="/ppt/slides/slide46.xml" ContentType="application/vnd.openxmlformats-officedocument.presentationml.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r:id="rId1"/>
  </p:sldMasterIdLst>
  <p:notesMasterIdLst>
    <p:notesMasterId r:id="rId65"/>
  </p:notesMasterIdLst>
  <p:handoutMasterIdLst>
    <p:handoutMasterId r:id="rId66"/>
  </p:handoutMasterIdLst>
  <p:sldIdLst>
    <p:sldId id="361" r:id="rId2"/>
    <p:sldId id="388" r:id="rId3"/>
    <p:sldId id="396" r:id="rId4"/>
    <p:sldId id="397" r:id="rId5"/>
    <p:sldId id="466" r:id="rId6"/>
    <p:sldId id="427" r:id="rId7"/>
    <p:sldId id="465" r:id="rId8"/>
    <p:sldId id="428" r:id="rId9"/>
    <p:sldId id="467" r:id="rId10"/>
    <p:sldId id="429" r:id="rId11"/>
    <p:sldId id="464" r:id="rId12"/>
    <p:sldId id="430" r:id="rId13"/>
    <p:sldId id="404" r:id="rId14"/>
    <p:sldId id="405" r:id="rId15"/>
    <p:sldId id="415" r:id="rId16"/>
    <p:sldId id="434" r:id="rId17"/>
    <p:sldId id="432" r:id="rId18"/>
    <p:sldId id="433" r:id="rId19"/>
    <p:sldId id="435" r:id="rId20"/>
    <p:sldId id="436" r:id="rId21"/>
    <p:sldId id="437" r:id="rId22"/>
    <p:sldId id="438" r:id="rId23"/>
    <p:sldId id="439" r:id="rId24"/>
    <p:sldId id="440" r:id="rId25"/>
    <p:sldId id="442" r:id="rId26"/>
    <p:sldId id="441" r:id="rId27"/>
    <p:sldId id="443" r:id="rId28"/>
    <p:sldId id="444" r:id="rId29"/>
    <p:sldId id="445" r:id="rId30"/>
    <p:sldId id="446" r:id="rId31"/>
    <p:sldId id="447" r:id="rId32"/>
    <p:sldId id="449" r:id="rId33"/>
    <p:sldId id="450" r:id="rId34"/>
    <p:sldId id="457" r:id="rId35"/>
    <p:sldId id="448" r:id="rId36"/>
    <p:sldId id="451" r:id="rId37"/>
    <p:sldId id="452" r:id="rId38"/>
    <p:sldId id="455" r:id="rId39"/>
    <p:sldId id="453" r:id="rId40"/>
    <p:sldId id="471" r:id="rId41"/>
    <p:sldId id="470" r:id="rId42"/>
    <p:sldId id="454" r:id="rId43"/>
    <p:sldId id="472" r:id="rId44"/>
    <p:sldId id="473" r:id="rId45"/>
    <p:sldId id="456" r:id="rId46"/>
    <p:sldId id="458" r:id="rId47"/>
    <p:sldId id="459" r:id="rId48"/>
    <p:sldId id="468" r:id="rId49"/>
    <p:sldId id="475" r:id="rId50"/>
    <p:sldId id="482" r:id="rId51"/>
    <p:sldId id="460" r:id="rId52"/>
    <p:sldId id="474" r:id="rId53"/>
    <p:sldId id="461" r:id="rId54"/>
    <p:sldId id="462" r:id="rId55"/>
    <p:sldId id="476" r:id="rId56"/>
    <p:sldId id="477" r:id="rId57"/>
    <p:sldId id="478" r:id="rId58"/>
    <p:sldId id="479" r:id="rId59"/>
    <p:sldId id="480" r:id="rId60"/>
    <p:sldId id="481" r:id="rId61"/>
    <p:sldId id="463" r:id="rId62"/>
    <p:sldId id="406" r:id="rId63"/>
    <p:sldId id="483" r:id="rId64"/>
  </p:sldIdLst>
  <p:sldSz cx="9144000" cy="6858000" type="screen4x3"/>
  <p:notesSz cx="7315200" cy="96012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snapVertSplitter="1">
    <p:restoredLeft sz="20849" autoAdjust="0"/>
    <p:restoredTop sz="98387" autoAdjust="0"/>
  </p:normalViewPr>
  <p:slideViewPr>
    <p:cSldViewPr>
      <p:cViewPr>
        <p:scale>
          <a:sx n="100" d="100"/>
          <a:sy n="100" d="100"/>
        </p:scale>
        <p:origin x="-64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1662" y="1416"/>
      </p:cViewPr>
      <p:guideLst>
        <p:guide orient="horz" pos="3024"/>
        <p:guide pos="2304"/>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handoutMaster" Target="handoutMasters/handoutMaster1.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hart>
    <c:title/>
    <c:plotArea>
      <c:layout/>
      <c:pieChart>
        <c:varyColors val="1"/>
        <c:ser>
          <c:idx val="0"/>
          <c:order val="0"/>
          <c:tx>
            <c:strRef>
              <c:f>Sheet1!$B$1</c:f>
              <c:strCache>
                <c:ptCount val="1"/>
                <c:pt idx="0">
                  <c:v>Abstraction</c:v>
                </c:pt>
              </c:strCache>
            </c:strRef>
          </c:tx>
          <c:dLbls>
            <c:dLbl>
              <c:idx val="0"/>
              <c:layout>
                <c:manualLayout>
                  <c:x val="-0.0242384951881014"/>
                  <c:y val="-0.301268115942029"/>
                </c:manualLayout>
              </c:layout>
              <c:tx>
                <c:rich>
                  <a:bodyPr/>
                  <a:lstStyle/>
                  <a:p>
                    <a:r>
                      <a:rPr lang="en-US" dirty="0" smtClean="0"/>
                      <a:t>97%</a:t>
                    </a:r>
                    <a:endParaRPr lang="en-US" dirty="0"/>
                  </a:p>
                </c:rich>
              </c:tx>
              <c:showVal val="1"/>
            </c:dLbl>
            <c:dLbl>
              <c:idx val="1"/>
              <c:layout>
                <c:manualLayout>
                  <c:x val="-0.0800334208223972"/>
                  <c:y val="-0.0312798128494808"/>
                </c:manualLayout>
              </c:layout>
              <c:tx>
                <c:rich>
                  <a:bodyPr/>
                  <a:lstStyle/>
                  <a:p>
                    <a:r>
                      <a:rPr lang="en-US" dirty="0" smtClean="0"/>
                      <a:t>2%</a:t>
                    </a:r>
                    <a:endParaRPr lang="en-US" dirty="0"/>
                  </a:p>
                </c:rich>
              </c:tx>
              <c:showVal val="1"/>
            </c:dLbl>
            <c:dLbl>
              <c:idx val="2"/>
              <c:layout>
                <c:manualLayout>
                  <c:x val="0.0943587051618548"/>
                  <c:y val="-0.00962684012324546"/>
                </c:manualLayout>
              </c:layout>
              <c:tx>
                <c:rich>
                  <a:bodyPr/>
                  <a:lstStyle/>
                  <a:p>
                    <a:r>
                      <a:rPr lang="en-US" dirty="0" smtClean="0"/>
                      <a:t>1%</a:t>
                    </a:r>
                    <a:endParaRPr lang="en-US" dirty="0"/>
                  </a:p>
                </c:rich>
              </c:tx>
              <c:showVal val="1"/>
            </c:dLbl>
            <c:showVal val="1"/>
            <c:showLeaderLines val="1"/>
          </c:dLbls>
          <c:cat>
            <c:strRef>
              <c:f>Sheet1!$A$2:$A$4</c:f>
              <c:strCache>
                <c:ptCount val="3"/>
                <c:pt idx="0">
                  <c:v>Namibia</c:v>
                </c:pt>
                <c:pt idx="1">
                  <c:v>Botswana</c:v>
                </c:pt>
                <c:pt idx="2">
                  <c:v>South Africa</c:v>
                </c:pt>
              </c:strCache>
            </c:strRef>
          </c:cat>
          <c:val>
            <c:numRef>
              <c:f>Sheet1!$B$2:$B$4</c:f>
              <c:numCache>
                <c:formatCode>General</c:formatCode>
                <c:ptCount val="3"/>
                <c:pt idx="0">
                  <c:v>97.0</c:v>
                </c:pt>
                <c:pt idx="1">
                  <c:v>2.0</c:v>
                </c:pt>
                <c:pt idx="2">
                  <c:v>1.0</c:v>
                </c:pt>
              </c:numCache>
            </c:numRef>
          </c:val>
        </c:ser>
        <c:firstSliceAng val="0"/>
      </c:pieChart>
    </c:plotArea>
    <c:legend>
      <c:legendPos val="r"/>
    </c:legend>
    <c:plotVisOnly val="1"/>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18"/>
  <c:chart>
    <c:title/>
    <c:plotArea>
      <c:layout/>
      <c:pieChart>
        <c:varyColors val="1"/>
        <c:ser>
          <c:idx val="0"/>
          <c:order val="0"/>
          <c:tx>
            <c:strRef>
              <c:f>Sheet1!$B$1</c:f>
              <c:strCache>
                <c:ptCount val="1"/>
                <c:pt idx="0">
                  <c:v>Abstraction per aquifer</c:v>
                </c:pt>
              </c:strCache>
            </c:strRef>
          </c:tx>
          <c:dLbls>
            <c:dLbl>
              <c:idx val="0"/>
              <c:layout>
                <c:manualLayout>
                  <c:x val="-0.147590059055118"/>
                  <c:y val="-0.12772219488189"/>
                </c:manualLayout>
              </c:layout>
              <c:tx>
                <c:rich>
                  <a:bodyPr/>
                  <a:lstStyle/>
                  <a:p>
                    <a:r>
                      <a:rPr lang="en-US" smtClean="0"/>
                      <a:t>65%</a:t>
                    </a:r>
                    <a:endParaRPr lang="en-US"/>
                  </a:p>
                </c:rich>
              </c:tx>
              <c:showVal val="1"/>
            </c:dLbl>
            <c:dLbl>
              <c:idx val="1"/>
              <c:layout>
                <c:manualLayout>
                  <c:x val="0.140458005249344"/>
                  <c:y val="0.0722937992125984"/>
                </c:manualLayout>
              </c:layout>
              <c:tx>
                <c:rich>
                  <a:bodyPr/>
                  <a:lstStyle/>
                  <a:p>
                    <a:r>
                      <a:rPr lang="en-US" smtClean="0"/>
                      <a:t>33%</a:t>
                    </a:r>
                    <a:endParaRPr lang="en-US"/>
                  </a:p>
                </c:rich>
              </c:tx>
              <c:showVal val="1"/>
            </c:dLbl>
            <c:dLbl>
              <c:idx val="2"/>
              <c:layout>
                <c:manualLayout>
                  <c:x val="0.166198572834646"/>
                  <c:y val="0.0107130905511811"/>
                </c:manualLayout>
              </c:layout>
              <c:tx>
                <c:rich>
                  <a:bodyPr/>
                  <a:lstStyle/>
                  <a:p>
                    <a:r>
                      <a:rPr lang="en-US" smtClean="0"/>
                      <a:t>2%</a:t>
                    </a:r>
                    <a:endParaRPr lang="en-US"/>
                  </a:p>
                </c:rich>
              </c:tx>
              <c:showVal val="1"/>
            </c:dLbl>
            <c:showVal val="1"/>
            <c:showLeaderLines val="1"/>
          </c:dLbls>
          <c:cat>
            <c:strRef>
              <c:f>Sheet1!$A$2:$A$4</c:f>
              <c:strCache>
                <c:ptCount val="3"/>
                <c:pt idx="0">
                  <c:v>Kalahari</c:v>
                </c:pt>
                <c:pt idx="1">
                  <c:v>Auob</c:v>
                </c:pt>
                <c:pt idx="2">
                  <c:v>Nossob</c:v>
                </c:pt>
              </c:strCache>
            </c:strRef>
          </c:cat>
          <c:val>
            <c:numRef>
              <c:f>Sheet1!$B$2:$B$4</c:f>
              <c:numCache>
                <c:formatCode>General</c:formatCode>
                <c:ptCount val="3"/>
                <c:pt idx="0">
                  <c:v>65.0</c:v>
                </c:pt>
                <c:pt idx="1">
                  <c:v>33.0</c:v>
                </c:pt>
                <c:pt idx="2">
                  <c:v>2.0</c:v>
                </c:pt>
              </c:numCache>
            </c:numRef>
          </c:val>
        </c:ser>
        <c:firstSliceAng val="0"/>
      </c:pieChart>
    </c:plotArea>
    <c:legend>
      <c:legendPos val="r"/>
    </c:legend>
    <c:plotVisOnly val="1"/>
  </c:chart>
  <c:txPr>
    <a:bodyPr/>
    <a:lstStyle/>
    <a:p>
      <a:pPr>
        <a:defRPr sz="18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18"/>
  <c:chart>
    <c:title>
      <c:layout>
        <c:manualLayout>
          <c:xMode val="edge"/>
          <c:yMode val="edge"/>
          <c:x val="0.175385170603675"/>
          <c:y val="0.01875"/>
        </c:manualLayout>
      </c:layout>
    </c:title>
    <c:plotArea>
      <c:layout/>
      <c:pieChart>
        <c:varyColors val="1"/>
        <c:ser>
          <c:idx val="0"/>
          <c:order val="0"/>
          <c:tx>
            <c:strRef>
              <c:f>Sheet1!$B$1</c:f>
              <c:strCache>
                <c:ptCount val="1"/>
                <c:pt idx="0">
                  <c:v>Groundwater use</c:v>
                </c:pt>
              </c:strCache>
            </c:strRef>
          </c:tx>
          <c:dLbls>
            <c:dLbl>
              <c:idx val="0"/>
              <c:layout>
                <c:manualLayout>
                  <c:x val="-0.194531660104987"/>
                  <c:y val="-0.0355"/>
                </c:manualLayout>
              </c:layout>
              <c:showVal val="1"/>
            </c:dLbl>
            <c:dLbl>
              <c:idx val="1"/>
              <c:layout>
                <c:manualLayout>
                  <c:x val="0.142462270341207"/>
                  <c:y val="-0.0900164862204724"/>
                </c:manualLayout>
              </c:layout>
              <c:showVal val="1"/>
            </c:dLbl>
            <c:dLbl>
              <c:idx val="2"/>
              <c:layout>
                <c:manualLayout>
                  <c:x val="0.0860933398950131"/>
                  <c:y val="0.145412893700787"/>
                </c:manualLayout>
              </c:layout>
              <c:showVal val="1"/>
            </c:dLbl>
            <c:showVal val="1"/>
            <c:showLeaderLines val="1"/>
          </c:dLbls>
          <c:cat>
            <c:strRef>
              <c:f>Sheet1!$A$2:$A$4</c:f>
              <c:strCache>
                <c:ptCount val="3"/>
                <c:pt idx="0">
                  <c:v>Irrigation</c:v>
                </c:pt>
                <c:pt idx="1">
                  <c:v>Stock watering</c:v>
                </c:pt>
                <c:pt idx="2">
                  <c:v>Domestic use</c:v>
                </c:pt>
              </c:strCache>
            </c:strRef>
          </c:cat>
          <c:val>
            <c:numRef>
              <c:f>Sheet1!$B$2:$B$4</c:f>
              <c:numCache>
                <c:formatCode>0%</c:formatCode>
                <c:ptCount val="3"/>
                <c:pt idx="0">
                  <c:v>0.52</c:v>
                </c:pt>
                <c:pt idx="1">
                  <c:v>0.32</c:v>
                </c:pt>
                <c:pt idx="2">
                  <c:v>0.16</c:v>
                </c:pt>
              </c:numCache>
            </c:numRef>
          </c:val>
        </c:ser>
        <c:firstSliceAng val="0"/>
      </c:pieChart>
    </c:plotArea>
    <c:legend>
      <c:legendPos val="r"/>
      <c:layout>
        <c:manualLayout>
          <c:xMode val="edge"/>
          <c:yMode val="edge"/>
          <c:x val="0.599202209098863"/>
          <c:y val="0.412271568571914"/>
          <c:w val="0.330348818897638"/>
          <c:h val="0.58772838468007"/>
        </c:manualLayout>
      </c:layout>
    </c:legend>
    <c:plotVisOnly val="1"/>
  </c:chart>
  <c:txPr>
    <a:bodyPr/>
    <a:lstStyle/>
    <a:p>
      <a:pPr>
        <a:defRPr sz="1800"/>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18"/>
  <c:chart>
    <c:title>
      <c:layout>
        <c:manualLayout>
          <c:xMode val="edge"/>
          <c:yMode val="edge"/>
          <c:x val="0.279253864100321"/>
          <c:y val="0.0508474576271186"/>
        </c:manualLayout>
      </c:layout>
    </c:title>
    <c:plotArea>
      <c:layout/>
      <c:pieChart>
        <c:varyColors val="1"/>
        <c:ser>
          <c:idx val="0"/>
          <c:order val="0"/>
          <c:tx>
            <c:strRef>
              <c:f>Sheet1!$B$1</c:f>
              <c:strCache>
                <c:ptCount val="1"/>
                <c:pt idx="0">
                  <c:v>Crops</c:v>
                </c:pt>
              </c:strCache>
            </c:strRef>
          </c:tx>
          <c:dLbls>
            <c:dLbl>
              <c:idx val="0"/>
              <c:layout>
                <c:manualLayout>
                  <c:x val="-0.0473102216389618"/>
                  <c:y val="0.140624916588816"/>
                </c:manualLayout>
              </c:layout>
              <c:tx>
                <c:rich>
                  <a:bodyPr/>
                  <a:lstStyle/>
                  <a:p>
                    <a:r>
                      <a:rPr lang="en-US" dirty="0" smtClean="0"/>
                      <a:t>23%</a:t>
                    </a:r>
                    <a:endParaRPr lang="en-US" dirty="0"/>
                  </a:p>
                </c:rich>
              </c:tx>
              <c:showVal val="1"/>
            </c:dLbl>
            <c:dLbl>
              <c:idx val="1"/>
              <c:layout>
                <c:manualLayout>
                  <c:x val="0.0124730242053077"/>
                  <c:y val="-0.124390097424263"/>
                </c:manualLayout>
              </c:layout>
              <c:tx>
                <c:rich>
                  <a:bodyPr/>
                  <a:lstStyle/>
                  <a:p>
                    <a:r>
                      <a:rPr lang="en-US" smtClean="0"/>
                      <a:t>7%</a:t>
                    </a:r>
                    <a:endParaRPr lang="en-US"/>
                  </a:p>
                </c:rich>
              </c:tx>
              <c:showVal val="1"/>
            </c:dLbl>
            <c:dLbl>
              <c:idx val="2"/>
              <c:layout>
                <c:manualLayout>
                  <c:x val="0.0156450860309128"/>
                  <c:y val="0.0210509809155211"/>
                </c:manualLayout>
              </c:layout>
              <c:tx>
                <c:rich>
                  <a:bodyPr/>
                  <a:lstStyle/>
                  <a:p>
                    <a:r>
                      <a:rPr lang="en-US" smtClean="0"/>
                      <a:t>4%</a:t>
                    </a:r>
                    <a:endParaRPr lang="en-US"/>
                  </a:p>
                </c:rich>
              </c:tx>
              <c:showVal val="1"/>
            </c:dLbl>
            <c:dLbl>
              <c:idx val="3"/>
              <c:layout/>
              <c:tx>
                <c:rich>
                  <a:bodyPr/>
                  <a:lstStyle/>
                  <a:p>
                    <a:r>
                      <a:rPr lang="en-US" smtClean="0"/>
                      <a:t>12%</a:t>
                    </a:r>
                    <a:endParaRPr lang="en-US"/>
                  </a:p>
                </c:rich>
              </c:tx>
              <c:showVal val="1"/>
            </c:dLbl>
            <c:dLbl>
              <c:idx val="4"/>
              <c:layout/>
              <c:tx>
                <c:rich>
                  <a:bodyPr/>
                  <a:lstStyle/>
                  <a:p>
                    <a:r>
                      <a:rPr lang="en-US" smtClean="0"/>
                      <a:t>50%</a:t>
                    </a:r>
                    <a:endParaRPr lang="en-US"/>
                  </a:p>
                </c:rich>
              </c:tx>
              <c:showVal val="1"/>
            </c:dLbl>
            <c:dLbl>
              <c:idx val="5"/>
              <c:layout/>
              <c:tx>
                <c:rich>
                  <a:bodyPr/>
                  <a:lstStyle/>
                  <a:p>
                    <a:r>
                      <a:rPr lang="en-US" smtClean="0"/>
                      <a:t>4%</a:t>
                    </a:r>
                    <a:endParaRPr lang="en-US"/>
                  </a:p>
                </c:rich>
              </c:tx>
              <c:showVal val="1"/>
            </c:dLbl>
            <c:showVal val="1"/>
            <c:showLeaderLines val="1"/>
          </c:dLbls>
          <c:cat>
            <c:strRef>
              <c:f>Sheet1!$A$2:$A$7</c:f>
              <c:strCache>
                <c:ptCount val="6"/>
                <c:pt idx="0">
                  <c:v>Vegetables (tomatoes, beans)</c:v>
                </c:pt>
                <c:pt idx="1">
                  <c:v>Oats</c:v>
                </c:pt>
                <c:pt idx="2">
                  <c:v>Fruits (grapes, citrus and lemons)</c:v>
                </c:pt>
                <c:pt idx="3">
                  <c:v>Maize</c:v>
                </c:pt>
                <c:pt idx="4">
                  <c:v>Lucerne</c:v>
                </c:pt>
                <c:pt idx="5">
                  <c:v>Hoodia &amp; Scelicea</c:v>
                </c:pt>
              </c:strCache>
            </c:strRef>
          </c:cat>
          <c:val>
            <c:numRef>
              <c:f>Sheet1!$B$2:$B$7</c:f>
              <c:numCache>
                <c:formatCode>General</c:formatCode>
                <c:ptCount val="6"/>
                <c:pt idx="0">
                  <c:v>23.0</c:v>
                </c:pt>
                <c:pt idx="1">
                  <c:v>7.0</c:v>
                </c:pt>
                <c:pt idx="2">
                  <c:v>4.0</c:v>
                </c:pt>
                <c:pt idx="3">
                  <c:v>12.0</c:v>
                </c:pt>
                <c:pt idx="4">
                  <c:v>50.0</c:v>
                </c:pt>
                <c:pt idx="5">
                  <c:v>4.0</c:v>
                </c:pt>
              </c:numCache>
            </c:numRef>
          </c:val>
        </c:ser>
        <c:firstSliceAng val="0"/>
      </c:pieChart>
    </c:plotArea>
    <c:legend>
      <c:legendPos val="r"/>
      <c:layout>
        <c:manualLayout>
          <c:xMode val="edge"/>
          <c:yMode val="edge"/>
          <c:x val="0.575333916593759"/>
          <c:y val="0.0496073001468037"/>
          <c:w val="0.420875830941693"/>
          <c:h val="0.916448351795009"/>
        </c:manualLayout>
      </c:layout>
    </c:legend>
    <c:plotVisOnly val="1"/>
  </c:chart>
  <c:txPr>
    <a:bodyPr/>
    <a:lstStyle/>
    <a:p>
      <a:pPr>
        <a:defRPr sz="180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36.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nl-NL"/>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7E37E57B-CD57-4E8D-A8D0-2E18A0EF48F2}" type="datetimeFigureOut">
              <a:rPr lang="nl-NL" smtClean="0"/>
              <a:pPr/>
              <a:t>11/27/15</a:t>
            </a:fld>
            <a:endParaRPr lang="nl-NL"/>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nl-NL"/>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F4AD69E0-A1E4-49A4-AC5D-7119273B08B7}" type="slidenum">
              <a:rPr lang="nl-NL" smtClean="0"/>
              <a:pPr/>
              <a:t>‹#›</a:t>
            </a:fld>
            <a:endParaRPr lang="nl-NL"/>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nl-NL"/>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E172C73D-0826-43C1-BDC5-91E88D565C00}" type="datetimeFigureOut">
              <a:rPr lang="nl-NL" smtClean="0"/>
              <a:pPr/>
              <a:t>11/27/15</a:t>
            </a:fld>
            <a:endParaRPr lang="nl-NL"/>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nl-NL"/>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nl-NL"/>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3E3401DC-BF0F-4AD5-A76E-C935D1500488}" type="slidenum">
              <a:rPr lang="nl-NL" smtClean="0"/>
              <a:pPr/>
              <a:t>‹#›</a:t>
            </a:fld>
            <a:endParaRPr lang="nl-N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spTree>
      <p:nvGrpSpPr>
        <p:cNvPr id="1" name=""/>
        <p:cNvGrpSpPr/>
        <p:nvPr/>
      </p:nvGrpSpPr>
      <p:grpSpPr>
        <a:xfrm>
          <a:off x="0" y="0"/>
          <a:ext cx="0" cy="0"/>
          <a:chOff x="0" y="0"/>
          <a:chExt cx="0" cy="0"/>
        </a:xfrm>
      </p:grpSpPr>
      <p:pic>
        <p:nvPicPr>
          <p:cNvPr id="2" name="Picture 8" descr="sottopancia.jpg"/>
          <p:cNvPicPr>
            <a:picLocks noChangeAspect="1"/>
          </p:cNvPicPr>
          <p:nvPr userDrawn="1"/>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userDrawn="1"/>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userDrawn="1"/>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userDrawn="1"/>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userDrawn="1"/>
        </p:nvSpPr>
        <p:spPr bwMode="auto">
          <a:xfrm>
            <a:off x="430213" y="152400"/>
            <a:ext cx="746442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l"/>
            <a:endParaRPr lang="en-US" altLang="en-US" dirty="0"/>
          </a:p>
        </p:txBody>
      </p:sp>
      <p:sp>
        <p:nvSpPr>
          <p:cNvPr id="7" name="Slide Number Placeholder 12"/>
          <p:cNvSpPr txBox="1">
            <a:spLocks/>
          </p:cNvSpPr>
          <p:nvPr userDrawn="1"/>
        </p:nvSpPr>
        <p:spPr bwMode="auto">
          <a:xfrm>
            <a:off x="8697913" y="6483350"/>
            <a:ext cx="260350" cy="268288"/>
          </a:xfrm>
          <a:prstGeom prst="rect">
            <a:avLst/>
          </a:prstGeom>
          <a:noFill/>
          <a:ln w="9525">
            <a:noFill/>
            <a:miter lim="800000"/>
            <a:headEnd/>
            <a:tailEnd/>
          </a:ln>
        </p:spPr>
        <p:txBody>
          <a:bodyPr lIns="0" tIns="0" rIns="0" bIns="0"/>
          <a:lstStyle/>
          <a:p>
            <a:fld id="{08BB1661-0A20-410C-9B95-3B28D728C9B5}" type="slidenum">
              <a:rPr lang="en-US" altLang="en-US" sz="1400" b="1">
                <a:solidFill>
                  <a:srgbClr val="0070C0"/>
                </a:solidFill>
              </a:rPr>
              <a:pPr/>
              <a:t>‹#›</a:t>
            </a:fld>
            <a:endParaRPr lang="en-US" altLang="en-US" sz="1400" b="1">
              <a:solidFill>
                <a:srgbClr val="0070C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1677F49-83C2-4E09-BC33-3F7DC6FC53A2}" type="datetimeFigureOut">
              <a:rPr lang="nl-NL" smtClean="0"/>
              <a:pPr/>
              <a:t>11/27/15</a:t>
            </a:fld>
            <a:endParaRPr lang="nl-NL"/>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nl-NL"/>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3C43483-8689-4C2F-920C-19194D50F8BE}" type="slidenum">
              <a:rPr lang="nl-NL" smtClean="0"/>
              <a:pPr/>
              <a:t>‹#›</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1677F49-83C2-4E09-BC33-3F7DC6FC53A2}" type="datetimeFigureOut">
              <a:rPr lang="nl-NL" smtClean="0"/>
              <a:pPr/>
              <a:t>11/27/15</a:t>
            </a:fld>
            <a:endParaRPr lang="nl-NL"/>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nl-NL"/>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3C43483-8689-4C2F-920C-19194D50F8BE}" type="slidenum">
              <a:rPr lang="nl-NL" smtClean="0"/>
              <a:pPr/>
              <a:t>‹#›</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pic>
        <p:nvPicPr>
          <p:cNvPr id="4" name="Picture 8" descr="sottopancia.jpg"/>
          <p:cNvPicPr>
            <a:picLocks noChangeAspect="1"/>
          </p:cNvPicPr>
          <p:nvPr userDrawn="1"/>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5" name="Line 9"/>
          <p:cNvSpPr>
            <a:spLocks noChangeShapeType="1"/>
          </p:cNvSpPr>
          <p:nvPr userDrawn="1"/>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6" name="Line 10"/>
          <p:cNvSpPr>
            <a:spLocks noChangeShapeType="1"/>
          </p:cNvSpPr>
          <p:nvPr userDrawn="1"/>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7" name="Picture 1"/>
          <p:cNvPicPr>
            <a:picLocks noChangeAspect="1"/>
          </p:cNvPicPr>
          <p:nvPr userDrawn="1"/>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8" name="AutoShape 11"/>
          <p:cNvSpPr>
            <a:spLocks/>
          </p:cNvSpPr>
          <p:nvPr userDrawn="1"/>
        </p:nvSpPr>
        <p:spPr bwMode="auto">
          <a:xfrm>
            <a:off x="430213" y="152400"/>
            <a:ext cx="746442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l"/>
            <a:endParaRPr lang="en-US" altLang="en-US" dirty="0"/>
          </a:p>
        </p:txBody>
      </p:sp>
      <p:sp>
        <p:nvSpPr>
          <p:cNvPr id="9" name="Slide Number Placeholder 12"/>
          <p:cNvSpPr txBox="1">
            <a:spLocks/>
          </p:cNvSpPr>
          <p:nvPr userDrawn="1"/>
        </p:nvSpPr>
        <p:spPr bwMode="auto">
          <a:xfrm>
            <a:off x="8697913" y="6483350"/>
            <a:ext cx="260350" cy="268288"/>
          </a:xfrm>
          <a:prstGeom prst="rect">
            <a:avLst/>
          </a:prstGeom>
          <a:noFill/>
          <a:ln w="9525">
            <a:noFill/>
            <a:miter lim="800000"/>
            <a:headEnd/>
            <a:tailEnd/>
          </a:ln>
        </p:spPr>
        <p:txBody>
          <a:bodyPr lIns="0" tIns="0" rIns="0" bIns="0"/>
          <a:lstStyle/>
          <a:p>
            <a:fld id="{08BB1661-0A20-410C-9B95-3B28D728C9B5}" type="slidenum">
              <a:rPr lang="en-US" altLang="en-US" sz="1400" b="1">
                <a:solidFill>
                  <a:srgbClr val="0070C0"/>
                </a:solidFill>
              </a:rPr>
              <a:pPr/>
              <a:t>‹#›</a:t>
            </a:fld>
            <a:endParaRPr lang="en-US" altLang="en-US" sz="1400" b="1">
              <a:solidFill>
                <a:srgbClr val="0070C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1677F49-83C2-4E09-BC33-3F7DC6FC53A2}" type="datetimeFigureOut">
              <a:rPr lang="nl-NL" smtClean="0"/>
              <a:pPr/>
              <a:t>11/27/15</a:t>
            </a:fld>
            <a:endParaRPr lang="nl-NL"/>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nl-NL"/>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3C43483-8689-4C2F-920C-19194D50F8BE}" type="slidenum">
              <a:rPr lang="nl-NL" smtClean="0"/>
              <a:pPr/>
              <a:t>‹#›</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1677F49-83C2-4E09-BC33-3F7DC6FC53A2}" type="datetimeFigureOut">
              <a:rPr lang="nl-NL" smtClean="0"/>
              <a:pPr/>
              <a:t>11/27/15</a:t>
            </a:fld>
            <a:endParaRPr lang="nl-NL"/>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nl-NL"/>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3C43483-8689-4C2F-920C-19194D50F8BE}" type="slidenum">
              <a:rPr lang="nl-NL" smtClean="0"/>
              <a:pPr/>
              <a:t>‹#›</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1677F49-83C2-4E09-BC33-3F7DC6FC53A2}" type="datetimeFigureOut">
              <a:rPr lang="nl-NL" smtClean="0"/>
              <a:pPr/>
              <a:t>11/27/15</a:t>
            </a:fld>
            <a:endParaRPr lang="nl-NL"/>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nl-NL"/>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E3C43483-8689-4C2F-920C-19194D50F8BE}" type="slidenum">
              <a:rPr lang="nl-NL" smtClean="0"/>
              <a:pPr/>
              <a:t>‹#›</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1677F49-83C2-4E09-BC33-3F7DC6FC53A2}" type="datetimeFigureOut">
              <a:rPr lang="nl-NL" smtClean="0"/>
              <a:pPr/>
              <a:t>11/27/15</a:t>
            </a:fld>
            <a:endParaRPr lang="nl-NL"/>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nl-NL"/>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E3C43483-8689-4C2F-920C-19194D50F8BE}" type="slidenum">
              <a:rPr lang="nl-NL" smtClean="0"/>
              <a:pPr/>
              <a:t>‹#›</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1677F49-83C2-4E09-BC33-3F7DC6FC53A2}" type="datetimeFigureOut">
              <a:rPr lang="nl-NL" smtClean="0"/>
              <a:pPr/>
              <a:t>11/27/15</a:t>
            </a:fld>
            <a:endParaRPr lang="nl-NL"/>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nl-NL"/>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E3C43483-8689-4C2F-920C-19194D50F8BE}" type="slidenum">
              <a:rPr lang="nl-NL" smtClean="0"/>
              <a:pPr/>
              <a:t>‹#›</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1677F49-83C2-4E09-BC33-3F7DC6FC53A2}" type="datetimeFigureOut">
              <a:rPr lang="nl-NL" smtClean="0"/>
              <a:pPr/>
              <a:t>11/27/15</a:t>
            </a:fld>
            <a:endParaRPr lang="nl-NL"/>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nl-NL"/>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3C43483-8689-4C2F-920C-19194D50F8BE}" type="slidenum">
              <a:rPr lang="nl-NL" smtClean="0"/>
              <a:pPr/>
              <a:t>‹#›</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1677F49-83C2-4E09-BC33-3F7DC6FC53A2}" type="datetimeFigureOut">
              <a:rPr lang="nl-NL" smtClean="0"/>
              <a:pPr/>
              <a:t>11/27/15</a:t>
            </a:fld>
            <a:endParaRPr lang="nl-NL"/>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nl-NL"/>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3C43483-8689-4C2F-920C-19194D50F8BE}" type="slidenum">
              <a:rPr lang="nl-NL" smtClean="0"/>
              <a:pPr/>
              <a:t>‹#›</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0"/>
            <a:ext cx="8280920" cy="1143000"/>
          </a:xfrm>
          <a:prstGeom prst="rect">
            <a:avLst/>
          </a:prstGeom>
        </p:spPr>
        <p:txBody>
          <a:bodyPr vert="horz" lIns="91440" tIns="45720" rIns="91440" bIns="45720" rtlCol="0" anchor="ctr">
            <a:normAutofit/>
          </a:bodyPr>
          <a:lstStyle/>
          <a:p>
            <a:r>
              <a:rPr lang="en-US" dirty="0" smtClean="0"/>
              <a:t>Click to edit Master title style</a:t>
            </a:r>
            <a:endParaRPr lang="nl-NL"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xStyles>
    <p:titleStyle>
      <a:lvl1pPr algn="ctr"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accent1">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1">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2.jpe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3.png"/><Relationship Id="rId5" Type="http://schemas.openxmlformats.org/officeDocument/2006/relationships/image" Target="../media/image24.jpeg"/><Relationship Id="rId6"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6.jpeg"/><Relationship Id="rId5"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2.pdf"/><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4.pdf"/><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oleObject" Target="???" TargetMode="External"/><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oleObject" Target="???" TargetMode="External"/><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chart" Target="../charts/chart1.xml"/><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chart" Target="../charts/chart2.xml"/><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chart" Target="../charts/chart3.xml"/><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chart" Target="../charts/chart4.xml"/><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jpe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jpe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jpeg"/></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AutoShape 2"/>
          <p:cNvSpPr>
            <a:spLocks/>
          </p:cNvSpPr>
          <p:nvPr/>
        </p:nvSpPr>
        <p:spPr bwMode="auto">
          <a:xfrm>
            <a:off x="6286500" y="5851525"/>
            <a:ext cx="2314575" cy="272186"/>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12700">
            <a:noFill/>
            <a:miter lim="0"/>
            <a:headEnd/>
            <a:tailEnd/>
          </a:ln>
        </p:spPr>
        <p:txBody>
          <a:bodyPr lIns="35717" tIns="35717" rIns="35717" bIns="35717" anchor="ctr">
            <a:spAutoFit/>
          </a:bodyPr>
          <a:lstStyle/>
          <a:p>
            <a:pPr algn="r"/>
            <a:r>
              <a:rPr lang="en-US" altLang="en-US" sz="1300" b="1" dirty="0" smtClean="0">
                <a:solidFill>
                  <a:srgbClr val="3B7A6A"/>
                </a:solidFill>
                <a:latin typeface="Trebuchet MS" pitchFamily="34" charset="0"/>
                <a:ea typeface="Trebuchet MS" pitchFamily="34" charset="0"/>
                <a:cs typeface="Trebuchet MS" pitchFamily="34" charset="0"/>
                <a:sym typeface="Trebuchet MS" pitchFamily="34" charset="0"/>
              </a:rPr>
              <a:t>Tales </a:t>
            </a:r>
            <a:r>
              <a:rPr lang="en-US" altLang="en-US" sz="1300" b="1" dirty="0" err="1" smtClean="0">
                <a:solidFill>
                  <a:srgbClr val="3B7A6A"/>
                </a:solidFill>
                <a:latin typeface="Trebuchet MS" pitchFamily="34" charset="0"/>
                <a:ea typeface="Trebuchet MS" pitchFamily="34" charset="0"/>
                <a:cs typeface="Trebuchet MS" pitchFamily="34" charset="0"/>
                <a:sym typeface="Trebuchet MS" pitchFamily="34" charset="0"/>
              </a:rPr>
              <a:t>Carvalho</a:t>
            </a:r>
            <a:r>
              <a:rPr lang="en-US" altLang="en-US" sz="1300" b="1" dirty="0" smtClean="0">
                <a:solidFill>
                  <a:srgbClr val="3B7A6A"/>
                </a:solidFill>
                <a:latin typeface="Trebuchet MS" pitchFamily="34" charset="0"/>
                <a:ea typeface="Trebuchet MS" pitchFamily="34" charset="0"/>
                <a:cs typeface="Trebuchet MS" pitchFamily="34" charset="0"/>
                <a:sym typeface="Trebuchet MS" pitchFamily="34" charset="0"/>
              </a:rPr>
              <a:t> </a:t>
            </a:r>
            <a:r>
              <a:rPr lang="en-US" altLang="en-US" sz="1300" b="1" dirty="0" err="1" smtClean="0">
                <a:solidFill>
                  <a:srgbClr val="3B7A6A"/>
                </a:solidFill>
                <a:latin typeface="Trebuchet MS" pitchFamily="34" charset="0"/>
                <a:ea typeface="Trebuchet MS" pitchFamily="34" charset="0"/>
                <a:cs typeface="Trebuchet MS" pitchFamily="34" charset="0"/>
                <a:sym typeface="Trebuchet MS" pitchFamily="34" charset="0"/>
              </a:rPr>
              <a:t>Resende</a:t>
            </a:r>
            <a:endParaRPr lang="en-US" altLang="en-US" b="1" dirty="0"/>
          </a:p>
        </p:txBody>
      </p:sp>
      <p:sp>
        <p:nvSpPr>
          <p:cNvPr id="5" name="Line 3"/>
          <p:cNvSpPr>
            <a:spLocks noChangeShapeType="1"/>
          </p:cNvSpPr>
          <p:nvPr/>
        </p:nvSpPr>
        <p:spPr bwMode="auto">
          <a:xfrm>
            <a:off x="560388" y="2633663"/>
            <a:ext cx="8021637" cy="0"/>
          </a:xfrm>
          <a:prstGeom prst="line">
            <a:avLst/>
          </a:prstGeom>
          <a:noFill/>
          <a:ln w="25400">
            <a:solidFill>
              <a:srgbClr val="366CA6"/>
            </a:solidFill>
            <a:round/>
            <a:headEnd/>
            <a:tailEnd/>
          </a:ln>
        </p:spPr>
        <p:txBody>
          <a:bodyPr lIns="0" tIns="0" rIns="0" bIns="0" anchor="ctr"/>
          <a:lstStyle/>
          <a:p>
            <a:endParaRPr lang="en-GB"/>
          </a:p>
        </p:txBody>
      </p:sp>
      <p:sp>
        <p:nvSpPr>
          <p:cNvPr id="6" name="Line 4"/>
          <p:cNvSpPr>
            <a:spLocks noChangeShapeType="1"/>
          </p:cNvSpPr>
          <p:nvPr/>
        </p:nvSpPr>
        <p:spPr bwMode="auto">
          <a:xfrm flipV="1">
            <a:off x="523875" y="5776913"/>
            <a:ext cx="8096250" cy="0"/>
          </a:xfrm>
          <a:prstGeom prst="line">
            <a:avLst/>
          </a:prstGeom>
          <a:noFill/>
          <a:ln w="25400">
            <a:solidFill>
              <a:srgbClr val="366CA6"/>
            </a:solidFill>
            <a:round/>
            <a:headEnd/>
            <a:tailEnd/>
          </a:ln>
        </p:spPr>
        <p:txBody>
          <a:bodyPr lIns="0" tIns="0" rIns="0" bIns="0" anchor="ctr"/>
          <a:lstStyle/>
          <a:p>
            <a:endParaRPr lang="en-GB"/>
          </a:p>
        </p:txBody>
      </p:sp>
      <p:sp>
        <p:nvSpPr>
          <p:cNvPr id="8" name="AutoShape 6"/>
          <p:cNvSpPr>
            <a:spLocks/>
          </p:cNvSpPr>
          <p:nvPr/>
        </p:nvSpPr>
        <p:spPr bwMode="auto">
          <a:xfrm>
            <a:off x="6400800" y="6096000"/>
            <a:ext cx="2214563" cy="47224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wrap="square" lIns="35717" tIns="35717" rIns="35717" bIns="35717" anchor="ctr">
            <a:spAutoFit/>
          </a:bodyPr>
          <a:lstStyle/>
          <a:p>
            <a:pPr algn="r"/>
            <a:r>
              <a:rPr lang="en-US" altLang="en-US" sz="1300" i="1" dirty="0" smtClean="0">
                <a:solidFill>
                  <a:srgbClr val="3B7A6A"/>
                </a:solidFill>
                <a:latin typeface="Trebuchet MS" pitchFamily="34" charset="0"/>
                <a:ea typeface="Trebuchet MS" pitchFamily="34" charset="0"/>
                <a:cs typeface="Trebuchet MS" pitchFamily="34" charset="0"/>
                <a:sym typeface="Trebuchet MS" pitchFamily="34" charset="0"/>
              </a:rPr>
              <a:t>25 November 2015</a:t>
            </a:r>
          </a:p>
          <a:p>
            <a:pPr algn="r"/>
            <a:r>
              <a:rPr lang="en-US" altLang="en-US" sz="1300" i="1" dirty="0" err="1" smtClean="0">
                <a:solidFill>
                  <a:srgbClr val="3B7A6A"/>
                </a:solidFill>
                <a:latin typeface="Trebuchet MS" pitchFamily="34" charset="0"/>
                <a:ea typeface="Trebuchet MS" pitchFamily="34" charset="0"/>
                <a:cs typeface="Trebuchet MS" pitchFamily="34" charset="0"/>
                <a:sym typeface="Trebuchet MS" pitchFamily="34" charset="0"/>
              </a:rPr>
              <a:t>Mariental</a:t>
            </a:r>
            <a:r>
              <a:rPr lang="en-US" altLang="en-US" sz="1300" i="1" dirty="0" smtClean="0">
                <a:solidFill>
                  <a:srgbClr val="3B7A6A"/>
                </a:solidFill>
                <a:latin typeface="Trebuchet MS" pitchFamily="34" charset="0"/>
                <a:ea typeface="Trebuchet MS" pitchFamily="34" charset="0"/>
                <a:cs typeface="Trebuchet MS" pitchFamily="34" charset="0"/>
                <a:sym typeface="Trebuchet MS" pitchFamily="34" charset="0"/>
              </a:rPr>
              <a:t>, Namibia</a:t>
            </a:r>
            <a:endParaRPr lang="en-US" altLang="en-US" dirty="0"/>
          </a:p>
        </p:txBody>
      </p:sp>
      <p:sp>
        <p:nvSpPr>
          <p:cNvPr id="9" name="AutoShape 7"/>
          <p:cNvSpPr>
            <a:spLocks/>
          </p:cNvSpPr>
          <p:nvPr/>
        </p:nvSpPr>
        <p:spPr bwMode="auto">
          <a:xfrm>
            <a:off x="152400" y="3429000"/>
            <a:ext cx="8763000" cy="8207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l"/>
            <a:endParaRPr lang="en-US" altLang="en-US" sz="2800" b="1" dirty="0" smtClean="0">
              <a:solidFill>
                <a:srgbClr val="426C86"/>
              </a:solidFill>
              <a:latin typeface="Trebuchet MS Bold" charset="0"/>
              <a:ea typeface="Trebuchet MS Bold" charset="0"/>
              <a:cs typeface="Trebuchet MS Bold" charset="0"/>
              <a:sym typeface="Trebuchet MS Bold" charset="0"/>
            </a:endParaRPr>
          </a:p>
          <a:p>
            <a:pPr algn="ctr"/>
            <a:r>
              <a:rPr lang="en-US" altLang="en-US" sz="2400" b="1" dirty="0" err="1" smtClean="0">
                <a:solidFill>
                  <a:srgbClr val="376092"/>
                </a:solidFill>
                <a:latin typeface="Trebuchet MS Bold" charset="0"/>
                <a:ea typeface="Trebuchet MS Bold" charset="0"/>
                <a:cs typeface="Trebuchet MS Bold" charset="0"/>
                <a:sym typeface="Trebuchet MS Bold" charset="0"/>
              </a:rPr>
              <a:t>Stampriet</a:t>
            </a:r>
            <a:r>
              <a:rPr lang="en-US" altLang="en-US" sz="2400" b="1" dirty="0" smtClean="0">
                <a:solidFill>
                  <a:srgbClr val="376092"/>
                </a:solidFill>
                <a:latin typeface="Trebuchet MS Bold" charset="0"/>
                <a:ea typeface="Trebuchet MS Bold" charset="0"/>
                <a:cs typeface="Trebuchet MS Bold" charset="0"/>
                <a:sym typeface="Trebuchet MS Bold" charset="0"/>
              </a:rPr>
              <a:t> </a:t>
            </a:r>
            <a:r>
              <a:rPr lang="en-US" altLang="en-US" sz="2400" b="1" dirty="0" err="1" smtClean="0">
                <a:solidFill>
                  <a:srgbClr val="376092"/>
                </a:solidFill>
                <a:latin typeface="Trebuchet MS Bold" charset="0"/>
                <a:ea typeface="Trebuchet MS Bold" charset="0"/>
                <a:cs typeface="Trebuchet MS Bold" charset="0"/>
                <a:sym typeface="Trebuchet MS Bold" charset="0"/>
              </a:rPr>
              <a:t>Transboundary</a:t>
            </a:r>
            <a:r>
              <a:rPr lang="en-US" altLang="en-US" sz="2400" b="1" dirty="0" smtClean="0">
                <a:solidFill>
                  <a:srgbClr val="376092"/>
                </a:solidFill>
                <a:latin typeface="Trebuchet MS Bold" charset="0"/>
                <a:ea typeface="Trebuchet MS Bold" charset="0"/>
                <a:cs typeface="Trebuchet MS Bold" charset="0"/>
                <a:sym typeface="Trebuchet MS Bold" charset="0"/>
              </a:rPr>
              <a:t> Aquifer System (STAS) assessment</a:t>
            </a:r>
          </a:p>
          <a:p>
            <a:pPr algn="ctr"/>
            <a:r>
              <a:rPr lang="en-US" altLang="en-US" sz="2400" b="1" dirty="0" smtClean="0">
                <a:solidFill>
                  <a:srgbClr val="376092"/>
                </a:solidFill>
                <a:latin typeface="Trebuchet MS Bold" charset="0"/>
                <a:ea typeface="Trebuchet MS Bold" charset="0"/>
                <a:cs typeface="Trebuchet MS Bold" charset="0"/>
                <a:sym typeface="Trebuchet MS Bold" charset="0"/>
              </a:rPr>
              <a:t>Final findings</a:t>
            </a:r>
          </a:p>
        </p:txBody>
      </p:sp>
      <p:sp>
        <p:nvSpPr>
          <p:cNvPr id="10" name="Line 8"/>
          <p:cNvSpPr>
            <a:spLocks noChangeShapeType="1"/>
          </p:cNvSpPr>
          <p:nvPr/>
        </p:nvSpPr>
        <p:spPr bwMode="auto">
          <a:xfrm flipV="1">
            <a:off x="514350" y="6573838"/>
            <a:ext cx="8113713" cy="0"/>
          </a:xfrm>
          <a:prstGeom prst="line">
            <a:avLst/>
          </a:prstGeom>
          <a:noFill/>
          <a:ln w="25400">
            <a:solidFill>
              <a:srgbClr val="366CA6"/>
            </a:solidFill>
            <a:round/>
            <a:headEnd/>
            <a:tailEnd/>
          </a:ln>
        </p:spPr>
        <p:txBody>
          <a:bodyPr lIns="0" tIns="0" rIns="0" bIns="0" anchor="ctr"/>
          <a:lstStyle/>
          <a:p>
            <a:endParaRPr lang="en-GB"/>
          </a:p>
        </p:txBody>
      </p:sp>
      <p:pic>
        <p:nvPicPr>
          <p:cNvPr id="12" name="Picture 10" descr="IGRAC-logo-txt-cmyk.jpg"/>
          <p:cNvPicPr>
            <a:picLocks noChangeAspect="1"/>
          </p:cNvPicPr>
          <p:nvPr/>
        </p:nvPicPr>
        <p:blipFill>
          <a:blip r:embed="rId2" cstate="print"/>
          <a:srcRect/>
          <a:stretch>
            <a:fillRect/>
          </a:stretch>
        </p:blipFill>
        <p:spPr bwMode="auto">
          <a:xfrm>
            <a:off x="3048000" y="6019800"/>
            <a:ext cx="998537" cy="338138"/>
          </a:xfrm>
          <a:prstGeom prst="rect">
            <a:avLst/>
          </a:prstGeom>
          <a:noFill/>
          <a:ln w="12700">
            <a:noFill/>
            <a:miter lim="0"/>
            <a:headEnd/>
            <a:tailEnd/>
          </a:ln>
        </p:spPr>
      </p:pic>
      <p:pic>
        <p:nvPicPr>
          <p:cNvPr id="13" name="Picture 11" descr="120.png"/>
          <p:cNvPicPr>
            <a:picLocks noChangeAspect="1"/>
          </p:cNvPicPr>
          <p:nvPr/>
        </p:nvPicPr>
        <p:blipFill>
          <a:blip r:embed="rId3" cstate="print"/>
          <a:srcRect b="17345"/>
          <a:stretch>
            <a:fillRect/>
          </a:stretch>
        </p:blipFill>
        <p:spPr bwMode="auto">
          <a:xfrm>
            <a:off x="457200" y="5867400"/>
            <a:ext cx="1397000" cy="676275"/>
          </a:xfrm>
          <a:prstGeom prst="rect">
            <a:avLst/>
          </a:prstGeom>
          <a:noFill/>
          <a:ln w="12700">
            <a:noFill/>
            <a:miter lim="0"/>
            <a:headEnd/>
            <a:tailEnd/>
          </a:ln>
        </p:spPr>
      </p:pic>
      <p:pic>
        <p:nvPicPr>
          <p:cNvPr id="14" name="Picture 12" descr="SDC_RVB.jpg"/>
          <p:cNvPicPr>
            <a:picLocks noChangeAspect="1"/>
          </p:cNvPicPr>
          <p:nvPr/>
        </p:nvPicPr>
        <p:blipFill>
          <a:blip r:embed="rId4" cstate="print"/>
          <a:srcRect/>
          <a:stretch>
            <a:fillRect/>
          </a:stretch>
        </p:blipFill>
        <p:spPr bwMode="auto">
          <a:xfrm>
            <a:off x="1752600" y="5943600"/>
            <a:ext cx="1106487" cy="500063"/>
          </a:xfrm>
          <a:prstGeom prst="rect">
            <a:avLst/>
          </a:prstGeom>
          <a:noFill/>
          <a:ln w="12700">
            <a:noFill/>
            <a:miter lim="0"/>
            <a:headEnd/>
            <a:tailEnd/>
          </a:ln>
        </p:spPr>
      </p:pic>
      <p:sp>
        <p:nvSpPr>
          <p:cNvPr id="15" name="Line 20"/>
          <p:cNvSpPr>
            <a:spLocks noChangeShapeType="1"/>
          </p:cNvSpPr>
          <p:nvPr/>
        </p:nvSpPr>
        <p:spPr bwMode="auto">
          <a:xfrm flipV="1">
            <a:off x="514350" y="6618288"/>
            <a:ext cx="8113713" cy="0"/>
          </a:xfrm>
          <a:prstGeom prst="line">
            <a:avLst/>
          </a:prstGeom>
          <a:noFill/>
          <a:ln w="25400">
            <a:solidFill>
              <a:srgbClr val="366CA6"/>
            </a:solidFill>
            <a:round/>
            <a:headEnd/>
            <a:tailEnd/>
          </a:ln>
        </p:spPr>
        <p:txBody>
          <a:bodyPr lIns="0" tIns="0" rIns="0" bIns="0" anchor="ctr"/>
          <a:lstStyle/>
          <a:p>
            <a:endParaRPr lang="en-GB"/>
          </a:p>
        </p:txBody>
      </p:sp>
      <p:sp>
        <p:nvSpPr>
          <p:cNvPr id="16" name="Line 21"/>
          <p:cNvSpPr>
            <a:spLocks noChangeShapeType="1"/>
          </p:cNvSpPr>
          <p:nvPr/>
        </p:nvSpPr>
        <p:spPr bwMode="auto">
          <a:xfrm flipV="1">
            <a:off x="523875" y="5738813"/>
            <a:ext cx="8096250" cy="0"/>
          </a:xfrm>
          <a:prstGeom prst="line">
            <a:avLst/>
          </a:prstGeom>
          <a:noFill/>
          <a:ln w="25400">
            <a:solidFill>
              <a:srgbClr val="366CA6"/>
            </a:solidFill>
            <a:round/>
            <a:headEnd/>
            <a:tailEnd/>
          </a:ln>
        </p:spPr>
        <p:txBody>
          <a:bodyPr lIns="0" tIns="0" rIns="0" bIns="0" anchor="ctr"/>
          <a:lstStyle/>
          <a:p>
            <a:endParaRPr lang="en-GB"/>
          </a:p>
        </p:txBody>
      </p:sp>
      <p:sp>
        <p:nvSpPr>
          <p:cNvPr id="17" name="Line 22"/>
          <p:cNvSpPr>
            <a:spLocks noChangeShapeType="1"/>
          </p:cNvSpPr>
          <p:nvPr/>
        </p:nvSpPr>
        <p:spPr bwMode="auto">
          <a:xfrm>
            <a:off x="558800" y="2681288"/>
            <a:ext cx="8023225" cy="0"/>
          </a:xfrm>
          <a:prstGeom prst="line">
            <a:avLst/>
          </a:prstGeom>
          <a:noFill/>
          <a:ln w="25400">
            <a:solidFill>
              <a:srgbClr val="366CA6"/>
            </a:solidFill>
            <a:round/>
            <a:headEnd/>
            <a:tailEnd/>
          </a:ln>
        </p:spPr>
        <p:txBody>
          <a:bodyPr lIns="0" tIns="0" rIns="0" bIns="0" anchor="ctr"/>
          <a:lstStyle/>
          <a:p>
            <a:endParaRPr lang="en-GB"/>
          </a:p>
        </p:txBody>
      </p:sp>
      <p:pic>
        <p:nvPicPr>
          <p:cNvPr id="19" name="Picture 1"/>
          <p:cNvPicPr>
            <a:picLocks noChangeAspect="1"/>
          </p:cNvPicPr>
          <p:nvPr/>
        </p:nvPicPr>
        <p:blipFill>
          <a:blip r:embed="rId5" cstate="print"/>
          <a:srcRect/>
          <a:stretch>
            <a:fillRect/>
          </a:stretch>
        </p:blipFill>
        <p:spPr bwMode="auto">
          <a:xfrm>
            <a:off x="4491038" y="482600"/>
            <a:ext cx="3455987" cy="1897063"/>
          </a:xfrm>
          <a:prstGeom prst="rect">
            <a:avLst/>
          </a:prstGeom>
          <a:noFill/>
          <a:ln w="9525">
            <a:noFill/>
            <a:miter lim="800000"/>
            <a:headEnd/>
            <a:tailEnd/>
          </a:ln>
        </p:spPr>
      </p:pic>
      <p:pic>
        <p:nvPicPr>
          <p:cNvPr id="20" name="Picture 2"/>
          <p:cNvPicPr>
            <a:picLocks noChangeAspect="1"/>
          </p:cNvPicPr>
          <p:nvPr/>
        </p:nvPicPr>
        <p:blipFill>
          <a:blip r:embed="rId6" cstate="print"/>
          <a:srcRect/>
          <a:stretch>
            <a:fillRect/>
          </a:stretch>
        </p:blipFill>
        <p:spPr bwMode="auto">
          <a:xfrm>
            <a:off x="1238250" y="877888"/>
            <a:ext cx="2905125" cy="1225550"/>
          </a:xfrm>
          <a:prstGeom prst="rect">
            <a:avLst/>
          </a:prstGeom>
          <a:noFill/>
          <a:ln w="9525">
            <a:noFill/>
            <a:miter lim="800000"/>
            <a:headEnd/>
            <a:tailEnd/>
          </a:ln>
        </p:spPr>
      </p:pic>
      <p:sp>
        <p:nvSpPr>
          <p:cNvPr id="21" name="Line 22"/>
          <p:cNvSpPr>
            <a:spLocks noChangeShapeType="1"/>
          </p:cNvSpPr>
          <p:nvPr/>
        </p:nvSpPr>
        <p:spPr bwMode="auto">
          <a:xfrm>
            <a:off x="614363" y="322263"/>
            <a:ext cx="8021637" cy="0"/>
          </a:xfrm>
          <a:prstGeom prst="line">
            <a:avLst/>
          </a:prstGeom>
          <a:noFill/>
          <a:ln w="25400">
            <a:solidFill>
              <a:srgbClr val="366CA6"/>
            </a:solidFill>
            <a:round/>
            <a:headEnd/>
            <a:tailEnd/>
          </a:ln>
        </p:spPr>
        <p:txBody>
          <a:bodyPr lIns="0" tIns="0" rIns="0" bIns="0" anchor="ctr"/>
          <a:lstStyle/>
          <a:p>
            <a:endParaRPr lang="en-GB"/>
          </a:p>
        </p:txBody>
      </p:sp>
      <p:sp>
        <p:nvSpPr>
          <p:cNvPr id="22" name="Line 22"/>
          <p:cNvSpPr>
            <a:spLocks noChangeShapeType="1"/>
          </p:cNvSpPr>
          <p:nvPr/>
        </p:nvSpPr>
        <p:spPr bwMode="auto">
          <a:xfrm>
            <a:off x="614363" y="374650"/>
            <a:ext cx="8021637" cy="0"/>
          </a:xfrm>
          <a:prstGeom prst="line">
            <a:avLst/>
          </a:prstGeom>
          <a:noFill/>
          <a:ln w="25400">
            <a:solidFill>
              <a:srgbClr val="366CA6"/>
            </a:solidFill>
            <a:round/>
            <a:headEnd/>
            <a:tailEnd/>
          </a:ln>
        </p:spPr>
        <p:txBody>
          <a:bodyPr lIns="0" tIns="0" rIns="0" bIns="0" anchor="ctr"/>
          <a:lstStyle/>
          <a:p>
            <a:endParaRPr lang="en-GB"/>
          </a:p>
        </p:txBody>
      </p:sp>
      <p:pic>
        <p:nvPicPr>
          <p:cNvPr id="23" name="Picture 20"/>
          <p:cNvPicPr>
            <a:picLocks noChangeAspect="1"/>
          </p:cNvPicPr>
          <p:nvPr/>
        </p:nvPicPr>
        <p:blipFill>
          <a:blip r:embed="rId7" cstate="print"/>
          <a:srcRect/>
          <a:stretch>
            <a:fillRect/>
          </a:stretch>
        </p:blipFill>
        <p:spPr bwMode="auto">
          <a:xfrm>
            <a:off x="4343400" y="5867400"/>
            <a:ext cx="658812" cy="508000"/>
          </a:xfrm>
          <a:prstGeom prst="rect">
            <a:avLst/>
          </a:prstGeom>
          <a:noFill/>
          <a:ln w="9525">
            <a:noFill/>
            <a:miter lim="800000"/>
            <a:headEnd/>
            <a:tailEnd/>
          </a:ln>
        </p:spPr>
      </p:pic>
      <p:pic>
        <p:nvPicPr>
          <p:cNvPr id="24" name="Picture 21"/>
          <p:cNvPicPr>
            <a:picLocks noChangeAspect="1"/>
          </p:cNvPicPr>
          <p:nvPr/>
        </p:nvPicPr>
        <p:blipFill>
          <a:blip r:embed="rId8" cstate="print"/>
          <a:srcRect/>
          <a:stretch>
            <a:fillRect/>
          </a:stretch>
        </p:blipFill>
        <p:spPr bwMode="auto">
          <a:xfrm>
            <a:off x="5181600" y="5867400"/>
            <a:ext cx="482600" cy="503237"/>
          </a:xfrm>
          <a:prstGeom prst="rect">
            <a:avLst/>
          </a:prstGeom>
          <a:noFill/>
          <a:ln w="9525">
            <a:noFill/>
            <a:miter lim="800000"/>
            <a:headEnd/>
            <a:tailEnd/>
          </a:ln>
        </p:spPr>
      </p:pic>
      <p:pic>
        <p:nvPicPr>
          <p:cNvPr id="25" name="Picture 22"/>
          <p:cNvPicPr>
            <a:picLocks noChangeAspect="1"/>
          </p:cNvPicPr>
          <p:nvPr/>
        </p:nvPicPr>
        <p:blipFill>
          <a:blip r:embed="rId9" cstate="print"/>
          <a:srcRect/>
          <a:stretch>
            <a:fillRect/>
          </a:stretch>
        </p:blipFill>
        <p:spPr bwMode="auto">
          <a:xfrm>
            <a:off x="5867400" y="5867400"/>
            <a:ext cx="376237" cy="498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685800" y="152400"/>
            <a:ext cx="770485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Delineation and general features of the STAS</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10</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28" name="Content Placeholder 2"/>
          <p:cNvSpPr>
            <a:spLocks noGrp="1"/>
          </p:cNvSpPr>
          <p:nvPr>
            <p:ph idx="1"/>
          </p:nvPr>
        </p:nvSpPr>
        <p:spPr>
          <a:xfrm>
            <a:off x="381000" y="838200"/>
            <a:ext cx="8382000" cy="5181600"/>
          </a:xfrm>
        </p:spPr>
        <p:txBody>
          <a:bodyPr>
            <a:noAutofit/>
          </a:bodyPr>
          <a:lstStyle/>
          <a:p>
            <a:r>
              <a:rPr lang="en-US" sz="1600" dirty="0" smtClean="0"/>
              <a:t>The study area is lightly populated and its population is estimated at approximately 45 000</a:t>
            </a:r>
          </a:p>
          <a:p>
            <a:pPr>
              <a:buNone/>
            </a:pPr>
            <a:endParaRPr lang="en-US" sz="1600" dirty="0" smtClean="0"/>
          </a:p>
          <a:p>
            <a:r>
              <a:rPr lang="en-US" sz="1600" dirty="0" smtClean="0"/>
              <a:t>Namibia has the largest share of population with 91%, followed by Botswana at 8% and South Africa at 1%.</a:t>
            </a:r>
          </a:p>
          <a:p>
            <a:pPr>
              <a:buNone/>
            </a:pPr>
            <a:endParaRPr lang="en-US" sz="1600" dirty="0" smtClean="0"/>
          </a:p>
          <a:p>
            <a:r>
              <a:rPr lang="en-US" sz="1600" dirty="0" smtClean="0"/>
              <a:t>Early 1990s: 30 000 / Early 2000s: 38 000</a:t>
            </a:r>
          </a:p>
          <a:p>
            <a:endParaRPr lang="en-US" sz="1600" dirty="0" smtClean="0"/>
          </a:p>
          <a:p>
            <a:r>
              <a:rPr lang="en-US" sz="1600" dirty="0" smtClean="0"/>
              <a:t>Major settlements: </a:t>
            </a:r>
            <a:r>
              <a:rPr lang="en-US" sz="1600" dirty="0" err="1" smtClean="0"/>
              <a:t>Aranos</a:t>
            </a:r>
            <a:r>
              <a:rPr lang="en-US" sz="1600" dirty="0" smtClean="0"/>
              <a:t>, </a:t>
            </a:r>
            <a:r>
              <a:rPr lang="en-US" sz="1600" dirty="0" err="1" smtClean="0"/>
              <a:t>Koes</a:t>
            </a:r>
            <a:r>
              <a:rPr lang="en-US" sz="1600" dirty="0" smtClean="0"/>
              <a:t> and </a:t>
            </a:r>
            <a:r>
              <a:rPr lang="en-US" sz="1600" dirty="0" err="1" smtClean="0"/>
              <a:t>Stampriet</a:t>
            </a:r>
            <a:r>
              <a:rPr lang="en-US" sz="1600" dirty="0" smtClean="0"/>
              <a:t> in Namibia, </a:t>
            </a:r>
            <a:r>
              <a:rPr lang="en-US" sz="1600" dirty="0" err="1" smtClean="0"/>
              <a:t>Ncojane</a:t>
            </a:r>
            <a:r>
              <a:rPr lang="en-US" sz="1600" dirty="0" smtClean="0"/>
              <a:t> and </a:t>
            </a:r>
            <a:r>
              <a:rPr lang="en-US" sz="1600" dirty="0" err="1" smtClean="0"/>
              <a:t>Kule</a:t>
            </a:r>
            <a:r>
              <a:rPr lang="en-US" sz="1600" dirty="0" smtClean="0"/>
              <a:t> in Botswana, while </a:t>
            </a:r>
            <a:r>
              <a:rPr lang="en-US" sz="1600" dirty="0" err="1" smtClean="0"/>
              <a:t>Mier</a:t>
            </a:r>
            <a:r>
              <a:rPr lang="en-US" sz="1600" dirty="0" smtClean="0"/>
              <a:t> in the </a:t>
            </a:r>
            <a:r>
              <a:rPr lang="en-US" sz="1600" dirty="0" err="1" smtClean="0"/>
              <a:t>Kgalagadi</a:t>
            </a:r>
            <a:r>
              <a:rPr lang="en-US" sz="1600" dirty="0" smtClean="0"/>
              <a:t> </a:t>
            </a:r>
            <a:r>
              <a:rPr lang="en-US" sz="1600" dirty="0" err="1" smtClean="0"/>
              <a:t>Transfrontier</a:t>
            </a:r>
            <a:r>
              <a:rPr lang="en-US" sz="1600" dirty="0" smtClean="0"/>
              <a:t> Park is the sole settlement in South Africa</a:t>
            </a:r>
          </a:p>
          <a:p>
            <a:pPr>
              <a:buNone/>
            </a:pPr>
            <a:r>
              <a:rPr lang="en-US" sz="1600" dirty="0" smtClean="0"/>
              <a:t> </a:t>
            </a:r>
          </a:p>
          <a:p>
            <a:r>
              <a:rPr lang="en-US" sz="1600" dirty="0" smtClean="0"/>
              <a:t>In Namibia, approximately </a:t>
            </a:r>
            <a:r>
              <a:rPr lang="en-ZA" sz="1600" dirty="0" smtClean="0"/>
              <a:t>33% of the STAS area population lives in settlements, while 67% lives in the farming rural area.</a:t>
            </a:r>
          </a:p>
          <a:p>
            <a:pPr>
              <a:buNone/>
            </a:pPr>
            <a:r>
              <a:rPr lang="en-ZA" sz="1600" dirty="0" smtClean="0"/>
              <a:t> </a:t>
            </a:r>
          </a:p>
          <a:p>
            <a:r>
              <a:rPr lang="en-US" sz="1600" dirty="0" smtClean="0"/>
              <a:t>In Botswana, the STAS area is inhabited by minority or small communities referred to as the Remote Area Dwellers (</a:t>
            </a:r>
            <a:r>
              <a:rPr lang="en-US" sz="1600" dirty="0" err="1" smtClean="0"/>
              <a:t>RADs</a:t>
            </a:r>
            <a:r>
              <a:rPr lang="en-US" sz="1600" dirty="0" smtClean="0"/>
              <a:t>) and their localities as </a:t>
            </a:r>
            <a:r>
              <a:rPr lang="en-US" sz="1600" dirty="0" err="1" smtClean="0"/>
              <a:t>RADs</a:t>
            </a:r>
            <a:r>
              <a:rPr lang="en-US" sz="1600" dirty="0" smtClean="0"/>
              <a:t> settlements.</a:t>
            </a:r>
          </a:p>
          <a:p>
            <a:pPr>
              <a:buNone/>
            </a:pPr>
            <a:r>
              <a:rPr lang="en-US" sz="1600" dirty="0" smtClean="0"/>
              <a:t> </a:t>
            </a:r>
          </a:p>
          <a:p>
            <a:r>
              <a:rPr lang="en-US" sz="1600" dirty="0" smtClean="0"/>
              <a:t>In South African STAS area, population lives entirely in rural settlements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685800" y="152400"/>
            <a:ext cx="770485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Delineation and general features of the STAS</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11</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pic>
        <p:nvPicPr>
          <p:cNvPr id="13" name="Picture 12" descr="population.jpg"/>
          <p:cNvPicPr>
            <a:picLocks noChangeAspect="1"/>
          </p:cNvPicPr>
          <p:nvPr/>
        </p:nvPicPr>
        <p:blipFill>
          <a:blip r:embed="rId4"/>
          <a:stretch>
            <a:fillRect/>
          </a:stretch>
        </p:blipFill>
        <p:spPr>
          <a:xfrm>
            <a:off x="228600" y="1066800"/>
            <a:ext cx="8305800" cy="57912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685800" y="152400"/>
            <a:ext cx="770485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Delineation and general features of the STAS</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12</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28" name="Content Placeholder 2"/>
          <p:cNvSpPr>
            <a:spLocks noGrp="1"/>
          </p:cNvSpPr>
          <p:nvPr>
            <p:ph idx="1"/>
          </p:nvPr>
        </p:nvSpPr>
        <p:spPr>
          <a:xfrm>
            <a:off x="381000" y="838200"/>
            <a:ext cx="8382000" cy="5181600"/>
          </a:xfrm>
        </p:spPr>
        <p:txBody>
          <a:bodyPr>
            <a:noAutofit/>
          </a:bodyPr>
          <a:lstStyle/>
          <a:p>
            <a:r>
              <a:rPr lang="en-US" sz="1600" dirty="0" smtClean="0"/>
              <a:t>The STAS is relatively flat with an elevation of 1400m-900m above mean sea level from the northwest to the southeast</a:t>
            </a:r>
          </a:p>
        </p:txBody>
      </p:sp>
      <p:pic>
        <p:nvPicPr>
          <p:cNvPr id="12" name="Picture 11" descr="elevation.jpg"/>
          <p:cNvPicPr>
            <a:picLocks noChangeAspect="1"/>
          </p:cNvPicPr>
          <p:nvPr/>
        </p:nvPicPr>
        <p:blipFill>
          <a:blip r:embed="rId4"/>
          <a:stretch>
            <a:fillRect/>
          </a:stretch>
        </p:blipFill>
        <p:spPr>
          <a:xfrm>
            <a:off x="304800" y="1469727"/>
            <a:ext cx="7772400" cy="5388273"/>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13</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12" name="Content Placeholder 2"/>
          <p:cNvSpPr>
            <a:spLocks noGrp="1"/>
          </p:cNvSpPr>
          <p:nvPr>
            <p:ph idx="1"/>
          </p:nvPr>
        </p:nvSpPr>
        <p:spPr>
          <a:xfrm>
            <a:off x="381000" y="838200"/>
            <a:ext cx="8382000" cy="5181600"/>
          </a:xfrm>
        </p:spPr>
        <p:txBody>
          <a:bodyPr>
            <a:noAutofit/>
          </a:bodyPr>
          <a:lstStyle/>
          <a:p>
            <a:r>
              <a:rPr sz="1600" dirty="0" smtClean="0"/>
              <a:t>The STAS is characterized by various landscapes, including sand dunes in Namibia and South Africa, calcrete/sandy surface area with shrubs and in some cases thick bushes. </a:t>
            </a:r>
            <a:r>
              <a:rPr lang="en-US" sz="1600" dirty="0" smtClean="0"/>
              <a:t>Seasonal </a:t>
            </a:r>
            <a:r>
              <a:rPr lang="en-US" sz="1600" dirty="0" err="1" smtClean="0"/>
              <a:t>p</a:t>
            </a:r>
            <a:r>
              <a:rPr sz="1600" dirty="0" smtClean="0"/>
              <a:t>ans are also important features found across the STAS.</a:t>
            </a:r>
            <a:endParaRPr lang="en-US" sz="1600" dirty="0" smtClean="0"/>
          </a:p>
          <a:p>
            <a:pPr>
              <a:buNone/>
            </a:pPr>
            <a:endParaRPr lang="en-US" sz="1600" dirty="0" smtClean="0"/>
          </a:p>
          <a:p>
            <a:endParaRPr lang="fr-FR" sz="1600" dirty="0" smtClean="0"/>
          </a:p>
          <a:p>
            <a:pPr>
              <a:buNone/>
            </a:pPr>
            <a:endParaRPr lang="en-AU" sz="1600" b="1" dirty="0" smtClean="0"/>
          </a:p>
          <a:p>
            <a:pPr>
              <a:buNone/>
            </a:pPr>
            <a:endParaRPr lang="en-AU" sz="1600" b="1" dirty="0" smtClean="0"/>
          </a:p>
          <a:p>
            <a:pPr>
              <a:buNone/>
            </a:pPr>
            <a:endParaRPr lang="en-AU" sz="1600" b="1" dirty="0" smtClean="0"/>
          </a:p>
          <a:p>
            <a:pPr>
              <a:buNone/>
            </a:pPr>
            <a:endParaRPr lang="en-AU" sz="1600" b="1" dirty="0" smtClean="0"/>
          </a:p>
          <a:p>
            <a:pPr>
              <a:buNone/>
            </a:pPr>
            <a:endParaRPr lang="en-US" sz="1600" b="1" dirty="0" smtClean="0"/>
          </a:p>
          <a:p>
            <a:pPr>
              <a:buNone/>
            </a:pPr>
            <a:endParaRPr lang="en-US" sz="1600" b="1" dirty="0" smtClean="0"/>
          </a:p>
          <a:p>
            <a:pPr>
              <a:buNone/>
            </a:pPr>
            <a:endParaRPr lang="en-US" sz="1600" b="1" dirty="0" smtClean="0"/>
          </a:p>
          <a:p>
            <a:pPr>
              <a:buNone/>
            </a:pPr>
            <a:endParaRPr lang="en-US" sz="1600" b="1" dirty="0" smtClean="0"/>
          </a:p>
          <a:p>
            <a:pPr>
              <a:buNone/>
            </a:pPr>
            <a:endParaRPr lang="en-US" sz="1600" b="1" dirty="0" smtClean="0"/>
          </a:p>
          <a:p>
            <a:pPr algn="ctr">
              <a:buNone/>
            </a:pPr>
            <a:r>
              <a:rPr lang="en-US" sz="1600" i="1" dirty="0" smtClean="0"/>
              <a:t>Common landscapes in the STAS: dune area stretching from the </a:t>
            </a:r>
            <a:r>
              <a:rPr lang="en-US" sz="1600" i="1" dirty="0" err="1" smtClean="0"/>
              <a:t>Auob</a:t>
            </a:r>
            <a:r>
              <a:rPr lang="en-US" sz="1600" i="1" dirty="0" smtClean="0"/>
              <a:t> to the </a:t>
            </a:r>
            <a:r>
              <a:rPr lang="en-US" sz="1600" i="1" dirty="0" err="1" smtClean="0"/>
              <a:t>Nossob</a:t>
            </a:r>
            <a:endParaRPr lang="en-US" sz="1600" i="1" dirty="0" smtClean="0"/>
          </a:p>
          <a:p>
            <a:pPr algn="ctr">
              <a:buNone/>
            </a:pPr>
            <a:r>
              <a:rPr lang="en-US" sz="1600" i="1" dirty="0" smtClean="0"/>
              <a:t>River (top left), </a:t>
            </a:r>
            <a:r>
              <a:rPr lang="en-US" sz="1600" i="1" dirty="0" err="1" smtClean="0"/>
              <a:t>calcrete</a:t>
            </a:r>
            <a:r>
              <a:rPr lang="en-US" sz="1600" i="1" dirty="0" smtClean="0"/>
              <a:t>/sandy surface where pans are quite common (top right),</a:t>
            </a:r>
          </a:p>
          <a:p>
            <a:pPr algn="ctr">
              <a:buNone/>
            </a:pPr>
            <a:r>
              <a:rPr lang="en-US" sz="1600" i="1" dirty="0" smtClean="0"/>
              <a:t>deep cut in the </a:t>
            </a:r>
            <a:r>
              <a:rPr lang="en-US" sz="1600" i="1" dirty="0" err="1" smtClean="0"/>
              <a:t>Auob</a:t>
            </a:r>
            <a:r>
              <a:rPr lang="en-US" sz="1600" i="1" dirty="0" smtClean="0"/>
              <a:t> and </a:t>
            </a:r>
            <a:r>
              <a:rPr lang="en-US" sz="1600" i="1" dirty="0" err="1" smtClean="0"/>
              <a:t>Nossob</a:t>
            </a:r>
            <a:r>
              <a:rPr lang="en-US" sz="1600" i="1" dirty="0" smtClean="0"/>
              <a:t> Rivers (bottom center) (Source: J. Kirchner)</a:t>
            </a:r>
          </a:p>
          <a:p>
            <a:pPr>
              <a:buNone/>
            </a:pPr>
            <a:r>
              <a:rPr sz="1600" dirty="0" smtClean="0"/>
              <a:t> </a:t>
            </a:r>
            <a:endParaRPr sz="1600" dirty="0"/>
          </a:p>
        </p:txBody>
      </p:sp>
      <p:pic>
        <p:nvPicPr>
          <p:cNvPr id="13" name="Picture 12"/>
          <p:cNvPicPr/>
          <p:nvPr/>
        </p:nvPicPr>
        <p:blipFill>
          <a:blip r:embed="rId4" cstate="print"/>
          <a:srcRect/>
          <a:stretch>
            <a:fillRect/>
          </a:stretch>
        </p:blipFill>
        <p:spPr bwMode="auto">
          <a:xfrm>
            <a:off x="3352800" y="3200400"/>
            <a:ext cx="2404872" cy="1645920"/>
          </a:xfrm>
          <a:prstGeom prst="rect">
            <a:avLst/>
          </a:prstGeom>
          <a:noFill/>
          <a:ln w="9525">
            <a:noFill/>
            <a:miter lim="800000"/>
            <a:headEnd/>
            <a:tailEnd/>
          </a:ln>
        </p:spPr>
      </p:pic>
      <p:pic>
        <p:nvPicPr>
          <p:cNvPr id="14" name="Picture 13"/>
          <p:cNvPicPr/>
          <p:nvPr/>
        </p:nvPicPr>
        <p:blipFill>
          <a:blip r:embed="rId5" cstate="print"/>
          <a:srcRect/>
          <a:stretch>
            <a:fillRect/>
          </a:stretch>
        </p:blipFill>
        <p:spPr bwMode="auto">
          <a:xfrm>
            <a:off x="1524000" y="1828800"/>
            <a:ext cx="2642616" cy="1645920"/>
          </a:xfrm>
          <a:prstGeom prst="rect">
            <a:avLst/>
          </a:prstGeom>
          <a:noFill/>
          <a:ln w="9525">
            <a:noFill/>
            <a:miter lim="800000"/>
            <a:headEnd/>
            <a:tailEnd/>
          </a:ln>
        </p:spPr>
      </p:pic>
      <p:pic>
        <p:nvPicPr>
          <p:cNvPr id="15" name="Picture 14"/>
          <p:cNvPicPr/>
          <p:nvPr/>
        </p:nvPicPr>
        <p:blipFill>
          <a:blip r:embed="rId6" cstate="print"/>
          <a:srcRect/>
          <a:stretch>
            <a:fillRect/>
          </a:stretch>
        </p:blipFill>
        <p:spPr bwMode="auto">
          <a:xfrm>
            <a:off x="5334000" y="1676400"/>
            <a:ext cx="2635431" cy="1645920"/>
          </a:xfrm>
          <a:prstGeom prst="rect">
            <a:avLst/>
          </a:prstGeom>
          <a:noFill/>
          <a:ln w="9525">
            <a:noFill/>
            <a:miter lim="800000"/>
            <a:headEnd/>
            <a:tailEnd/>
          </a:ln>
        </p:spPr>
      </p:pic>
      <p:sp>
        <p:nvSpPr>
          <p:cNvPr id="16" name="AutoShape 11"/>
          <p:cNvSpPr>
            <a:spLocks/>
          </p:cNvSpPr>
          <p:nvPr/>
        </p:nvSpPr>
        <p:spPr bwMode="auto">
          <a:xfrm>
            <a:off x="685800" y="152400"/>
            <a:ext cx="770485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Delineation and general features of the STAS</a:t>
            </a:r>
            <a:endParaRPr lang="en-US" altLang="en-US" sz="28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685800" y="152400"/>
            <a:ext cx="770485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Climate</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14</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13" name="Content Placeholder 2"/>
          <p:cNvSpPr>
            <a:spLocks noGrp="1"/>
          </p:cNvSpPr>
          <p:nvPr>
            <p:ph idx="1"/>
          </p:nvPr>
        </p:nvSpPr>
        <p:spPr>
          <a:xfrm>
            <a:off x="381000" y="838200"/>
            <a:ext cx="8382000" cy="5181600"/>
          </a:xfrm>
        </p:spPr>
        <p:txBody>
          <a:bodyPr>
            <a:noAutofit/>
          </a:bodyPr>
          <a:lstStyle/>
          <a:p>
            <a:r>
              <a:rPr sz="1800" dirty="0" smtClean="0"/>
              <a:t>Te</a:t>
            </a:r>
            <a:r>
              <a:rPr lang="en-US" sz="1800" dirty="0" err="1" smtClean="0"/>
              <a:t>mperature</a:t>
            </a:r>
            <a:r>
              <a:rPr lang="en-US" sz="1600" dirty="0" smtClean="0"/>
              <a:t>:</a:t>
            </a:r>
          </a:p>
          <a:p>
            <a:endParaRPr lang="en-US" sz="1600" dirty="0" smtClean="0"/>
          </a:p>
          <a:p>
            <a:pPr lvl="1">
              <a:buFontTx/>
              <a:buChar char="-"/>
            </a:pPr>
            <a:r>
              <a:rPr lang="en-US" sz="1600" dirty="0" smtClean="0"/>
              <a:t>High temperature time fluctuations</a:t>
            </a:r>
            <a:r>
              <a:rPr lang="en-ZA" sz="1600" dirty="0" smtClean="0"/>
              <a:t> </a:t>
            </a:r>
            <a:r>
              <a:rPr lang="en-US" sz="1600" dirty="0" smtClean="0"/>
              <a:t>owing to the semi-arid conditions</a:t>
            </a:r>
          </a:p>
          <a:p>
            <a:pPr lvl="1">
              <a:buFontTx/>
              <a:buChar char="-"/>
            </a:pPr>
            <a:r>
              <a:rPr lang="en-US" sz="1600" dirty="0" smtClean="0"/>
              <a:t>Mean temperature: 19-22</a:t>
            </a:r>
            <a:r>
              <a:rPr lang="en-ZA" sz="1600" dirty="0" smtClean="0"/>
              <a:t>°</a:t>
            </a:r>
            <a:r>
              <a:rPr lang="en-US" sz="1600" dirty="0" smtClean="0"/>
              <a:t>C</a:t>
            </a:r>
          </a:p>
          <a:p>
            <a:pPr lvl="1">
              <a:buFontTx/>
              <a:buChar char="-"/>
            </a:pPr>
            <a:r>
              <a:rPr lang="en-US" sz="1600" dirty="0" smtClean="0"/>
              <a:t>July mean minimum temperature: 1-12</a:t>
            </a:r>
            <a:r>
              <a:rPr lang="en-ZA" sz="1600" dirty="0" smtClean="0"/>
              <a:t>°</a:t>
            </a:r>
            <a:r>
              <a:rPr lang="en-US" sz="1600" dirty="0" smtClean="0"/>
              <a:t>C</a:t>
            </a:r>
          </a:p>
          <a:p>
            <a:pPr lvl="1">
              <a:buFontTx/>
              <a:buChar char="-"/>
            </a:pPr>
            <a:r>
              <a:rPr lang="en-US" sz="1600" dirty="0" smtClean="0"/>
              <a:t>January mean maximum temperature: 26-36</a:t>
            </a:r>
            <a:r>
              <a:rPr lang="en-ZA" sz="1600" dirty="0" smtClean="0"/>
              <a:t>°</a:t>
            </a:r>
            <a:r>
              <a:rPr lang="en-US" sz="1600" dirty="0" smtClean="0"/>
              <a:t>C</a:t>
            </a:r>
          </a:p>
          <a:p>
            <a:pPr lvl="1">
              <a:buFontTx/>
              <a:buChar char="-"/>
            </a:pPr>
            <a:r>
              <a:rPr lang="en-US" sz="1600" b="1" dirty="0" smtClean="0"/>
              <a:t>Only 2 temperature stations within the study area (</a:t>
            </a:r>
            <a:r>
              <a:rPr lang="en-US" sz="1600" b="1" dirty="0" err="1" smtClean="0"/>
              <a:t>Aranos</a:t>
            </a:r>
            <a:r>
              <a:rPr lang="en-US" sz="1600" b="1" dirty="0" smtClean="0"/>
              <a:t> and </a:t>
            </a:r>
            <a:r>
              <a:rPr lang="en-US" sz="1600" b="1" dirty="0" err="1" smtClean="0"/>
              <a:t>Bitterwasser</a:t>
            </a:r>
            <a:r>
              <a:rPr lang="en-US" sz="1600" b="1" dirty="0" smtClean="0"/>
              <a:t>) </a:t>
            </a:r>
            <a:r>
              <a:rPr lang="en-ZA" sz="1600" dirty="0" smtClean="0"/>
              <a:t> </a:t>
            </a:r>
            <a:endParaRPr sz="1600" dirty="0"/>
          </a:p>
        </p:txBody>
      </p:sp>
      <p:pic>
        <p:nvPicPr>
          <p:cNvPr id="15" name="Picture 14"/>
          <p:cNvPicPr>
            <a:picLocks noChangeAspect="1"/>
          </p:cNvPicPr>
          <p:nvPr/>
        </p:nvPicPr>
        <p:blipFill>
          <a:blip r:embed="rId4"/>
          <a:stretch>
            <a:fillRect/>
          </a:stretch>
        </p:blipFill>
        <p:spPr>
          <a:xfrm>
            <a:off x="0" y="3352800"/>
            <a:ext cx="3053080" cy="2438400"/>
          </a:xfrm>
          <a:prstGeom prst="rect">
            <a:avLst/>
          </a:prstGeom>
        </p:spPr>
      </p:pic>
      <p:pic>
        <p:nvPicPr>
          <p:cNvPr id="16" name="Picture 15"/>
          <p:cNvPicPr>
            <a:picLocks noChangeAspect="1"/>
          </p:cNvPicPr>
          <p:nvPr/>
        </p:nvPicPr>
        <p:blipFill>
          <a:blip r:embed="rId5"/>
          <a:stretch>
            <a:fillRect/>
          </a:stretch>
        </p:blipFill>
        <p:spPr>
          <a:xfrm>
            <a:off x="3124200" y="3429000"/>
            <a:ext cx="3263096" cy="2229482"/>
          </a:xfrm>
          <a:prstGeom prst="rect">
            <a:avLst/>
          </a:prstGeom>
        </p:spPr>
      </p:pic>
      <p:pic>
        <p:nvPicPr>
          <p:cNvPr id="17" name="Picture 16"/>
          <p:cNvPicPr>
            <a:picLocks noChangeAspect="1"/>
          </p:cNvPicPr>
          <p:nvPr/>
        </p:nvPicPr>
        <p:blipFill>
          <a:blip r:embed="rId6"/>
          <a:stretch>
            <a:fillRect/>
          </a:stretch>
        </p:blipFill>
        <p:spPr>
          <a:xfrm>
            <a:off x="6294504" y="3429000"/>
            <a:ext cx="2849496" cy="22606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685800" y="152400"/>
            <a:ext cx="770485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Climate</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15</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13" name="Content Placeholder 2"/>
          <p:cNvSpPr>
            <a:spLocks noGrp="1"/>
          </p:cNvSpPr>
          <p:nvPr>
            <p:ph idx="1"/>
          </p:nvPr>
        </p:nvSpPr>
        <p:spPr>
          <a:xfrm>
            <a:off x="381000" y="838200"/>
            <a:ext cx="8382000" cy="5181600"/>
          </a:xfrm>
        </p:spPr>
        <p:txBody>
          <a:bodyPr>
            <a:noAutofit/>
          </a:bodyPr>
          <a:lstStyle/>
          <a:p>
            <a:r>
              <a:rPr lang="en-US" sz="1800" dirty="0" smtClean="0"/>
              <a:t>Rainfall</a:t>
            </a:r>
            <a:r>
              <a:rPr lang="en-US" sz="1600" dirty="0" smtClean="0"/>
              <a:t>:</a:t>
            </a:r>
          </a:p>
          <a:p>
            <a:pPr lvl="1"/>
            <a:r>
              <a:rPr lang="en-US" sz="1400" dirty="0" smtClean="0"/>
              <a:t>The average rainfall</a:t>
            </a:r>
            <a:r>
              <a:rPr lang="en-ZA" sz="1400" dirty="0" smtClean="0"/>
              <a:t> </a:t>
            </a:r>
            <a:r>
              <a:rPr lang="en-US" sz="1400" dirty="0" smtClean="0"/>
              <a:t> for the STAS is 150 - 310 mm/</a:t>
            </a:r>
            <a:r>
              <a:rPr lang="en-US" sz="1400" dirty="0" err="1" smtClean="0"/>
              <a:t>y</a:t>
            </a:r>
            <a:endParaRPr lang="en-US" sz="1400" dirty="0" smtClean="0"/>
          </a:p>
          <a:p>
            <a:pPr lvl="1"/>
            <a:r>
              <a:rPr lang="en-ZA" sz="1400" dirty="0" smtClean="0"/>
              <a:t>Maxima of up to 310 mm/y in the north and northeast Botswana area of the STAS and decreases to about 150 mm/a in the South Africa and south-western Namibia portion of the study area.</a:t>
            </a:r>
          </a:p>
          <a:p>
            <a:pPr lvl="1"/>
            <a:r>
              <a:rPr lang="en-US" sz="1400" dirty="0" smtClean="0"/>
              <a:t>From December to April: predominantly in the form of thunderstorms (high intensity and short duration).</a:t>
            </a:r>
          </a:p>
          <a:p>
            <a:pPr lvl="1"/>
            <a:r>
              <a:rPr lang="en-US" sz="1400" b="1" dirty="0" smtClean="0"/>
              <a:t>Only 2 rainfall stations within the study area (</a:t>
            </a:r>
            <a:r>
              <a:rPr lang="en-US" sz="1400" b="1" dirty="0" err="1" smtClean="0"/>
              <a:t>Aranos</a:t>
            </a:r>
            <a:r>
              <a:rPr lang="en-US" sz="1400" b="1" dirty="0" smtClean="0"/>
              <a:t> and </a:t>
            </a:r>
            <a:r>
              <a:rPr lang="en-US" sz="1400" b="1" dirty="0" err="1" smtClean="0"/>
              <a:t>Ncojane</a:t>
            </a:r>
            <a:r>
              <a:rPr lang="en-US" sz="1400" b="1" dirty="0" smtClean="0"/>
              <a:t>)</a:t>
            </a:r>
          </a:p>
          <a:p>
            <a:pPr lvl="1">
              <a:buNone/>
            </a:pPr>
            <a:r>
              <a:rPr lang="en-US" sz="1200" dirty="0" smtClean="0"/>
              <a:t> </a:t>
            </a:r>
            <a:r>
              <a:rPr lang="en-ZA" sz="1200" dirty="0" smtClean="0"/>
              <a:t> </a:t>
            </a:r>
            <a:endParaRPr lang="en-US" sz="1200" dirty="0" smtClean="0"/>
          </a:p>
          <a:p>
            <a:pPr lvl="1"/>
            <a:endParaRPr lang="en-US" sz="1200" dirty="0" smtClean="0"/>
          </a:p>
          <a:p>
            <a:pPr>
              <a:buNone/>
            </a:pPr>
            <a:endParaRPr lang="en-US" sz="1600" dirty="0" smtClean="0"/>
          </a:p>
          <a:p>
            <a:pPr>
              <a:buNone/>
            </a:pPr>
            <a:endParaRPr lang="en-US" sz="1600" dirty="0" smtClean="0"/>
          </a:p>
          <a:p>
            <a:endParaRPr lang="fr-FR" sz="1600" dirty="0" smtClean="0"/>
          </a:p>
          <a:p>
            <a:pPr>
              <a:buNone/>
            </a:pPr>
            <a:endParaRPr lang="en-AU" sz="1600" b="1" dirty="0" smtClean="0"/>
          </a:p>
          <a:p>
            <a:pPr>
              <a:buNone/>
            </a:pPr>
            <a:endParaRPr lang="en-AU" sz="1600" b="1" dirty="0" smtClean="0"/>
          </a:p>
          <a:p>
            <a:pPr>
              <a:buNone/>
            </a:pPr>
            <a:endParaRPr lang="en-AU" sz="1600" b="1" dirty="0" smtClean="0"/>
          </a:p>
          <a:p>
            <a:pPr>
              <a:buNone/>
            </a:pPr>
            <a:endParaRPr lang="en-AU" sz="1600" b="1" dirty="0" smtClean="0"/>
          </a:p>
          <a:p>
            <a:pPr>
              <a:buNone/>
            </a:pPr>
            <a:endParaRPr lang="en-US" sz="1600" b="1" dirty="0" smtClean="0"/>
          </a:p>
          <a:p>
            <a:pPr>
              <a:buNone/>
            </a:pPr>
            <a:endParaRPr lang="en-US" sz="1600" b="1" dirty="0" smtClean="0"/>
          </a:p>
          <a:p>
            <a:pPr>
              <a:buNone/>
            </a:pPr>
            <a:endParaRPr lang="en-US" sz="1600" b="1" dirty="0" smtClean="0"/>
          </a:p>
          <a:p>
            <a:pPr>
              <a:buNone/>
            </a:pPr>
            <a:endParaRPr lang="en-US" sz="1600" b="1" dirty="0" smtClean="0"/>
          </a:p>
          <a:p>
            <a:pPr>
              <a:buNone/>
            </a:pPr>
            <a:r>
              <a:rPr sz="1600" dirty="0" smtClean="0"/>
              <a:t> </a:t>
            </a:r>
            <a:endParaRPr sz="1600" dirty="0"/>
          </a:p>
        </p:txBody>
      </p:sp>
      <p:pic>
        <p:nvPicPr>
          <p:cNvPr id="12" name="Picture 11"/>
          <p:cNvPicPr>
            <a:picLocks noChangeAspect="1"/>
          </p:cNvPicPr>
          <p:nvPr/>
        </p:nvPicPr>
        <p:blipFill>
          <a:blip r:embed="rId4"/>
          <a:stretch>
            <a:fillRect/>
          </a:stretch>
        </p:blipFill>
        <p:spPr>
          <a:xfrm>
            <a:off x="2209800" y="2951230"/>
            <a:ext cx="5791200" cy="390677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685800" y="152400"/>
            <a:ext cx="770485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Climate</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16</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pic>
        <p:nvPicPr>
          <p:cNvPr id="15" name="Picture 14" descr="Rainfall.png"/>
          <p:cNvPicPr>
            <a:picLocks noChangeAspect="1"/>
          </p:cNvPicPr>
          <p:nvPr/>
        </p:nvPicPr>
        <p:blipFill>
          <a:blip r:embed="rId4"/>
          <a:stretch>
            <a:fillRect/>
          </a:stretch>
        </p:blipFill>
        <p:spPr>
          <a:xfrm>
            <a:off x="1835150" y="850900"/>
            <a:ext cx="5473700" cy="51562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685800" y="152400"/>
            <a:ext cx="770485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Climate</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17</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13" name="Content Placeholder 2"/>
          <p:cNvSpPr>
            <a:spLocks noGrp="1"/>
          </p:cNvSpPr>
          <p:nvPr>
            <p:ph idx="1"/>
          </p:nvPr>
        </p:nvSpPr>
        <p:spPr>
          <a:xfrm>
            <a:off x="381000" y="838200"/>
            <a:ext cx="8382000" cy="5181600"/>
          </a:xfrm>
        </p:spPr>
        <p:txBody>
          <a:bodyPr>
            <a:noAutofit/>
          </a:bodyPr>
          <a:lstStyle/>
          <a:p>
            <a:r>
              <a:rPr lang="en-US" sz="1600" dirty="0" smtClean="0"/>
              <a:t>Mostly dry but can get flooded:</a:t>
            </a:r>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pPr>
              <a:buNone/>
            </a:pPr>
            <a:endParaRPr lang="en-US" sz="1600" dirty="0" smtClean="0"/>
          </a:p>
          <a:p>
            <a:r>
              <a:rPr lang="en-US" sz="1600" dirty="0" smtClean="0"/>
              <a:t>Heavy rainfall events can produce the annual rainfall within a few days, and might result in flooding in some areas. A cloud burst in central Namibia in 1960 produced up to 489 mm in just 24 hours (</a:t>
            </a:r>
            <a:r>
              <a:rPr lang="en-US" sz="1600" dirty="0" err="1" smtClean="0"/>
              <a:t>Schalk</a:t>
            </a:r>
            <a:r>
              <a:rPr lang="en-US" sz="1600" dirty="0" smtClean="0"/>
              <a:t>, 1961)</a:t>
            </a:r>
          </a:p>
          <a:p>
            <a:pPr>
              <a:buNone/>
            </a:pPr>
            <a:endParaRPr lang="en-US" sz="1600" dirty="0" smtClean="0"/>
          </a:p>
          <a:p>
            <a:pPr>
              <a:buNone/>
            </a:pPr>
            <a:endParaRPr lang="fr-FR" sz="1600" dirty="0" smtClean="0"/>
          </a:p>
          <a:p>
            <a:pPr>
              <a:buNone/>
            </a:pPr>
            <a:endParaRPr lang="en-AU" sz="1600" b="1" dirty="0" smtClean="0"/>
          </a:p>
          <a:p>
            <a:pPr>
              <a:buNone/>
            </a:pPr>
            <a:endParaRPr lang="en-AU" sz="1600" b="1" dirty="0" smtClean="0"/>
          </a:p>
          <a:p>
            <a:pPr>
              <a:buNone/>
            </a:pPr>
            <a:endParaRPr lang="en-AU" sz="1600" b="1" dirty="0" smtClean="0"/>
          </a:p>
          <a:p>
            <a:pPr>
              <a:buNone/>
            </a:pPr>
            <a:endParaRPr lang="en-AU" sz="1600" b="1" dirty="0" smtClean="0"/>
          </a:p>
          <a:p>
            <a:pPr>
              <a:buNone/>
            </a:pPr>
            <a:endParaRPr lang="en-US" sz="1600" b="1" dirty="0" smtClean="0"/>
          </a:p>
          <a:p>
            <a:pPr>
              <a:buNone/>
            </a:pPr>
            <a:endParaRPr lang="en-US" sz="1600" b="1" dirty="0" smtClean="0"/>
          </a:p>
          <a:p>
            <a:pPr>
              <a:buNone/>
            </a:pPr>
            <a:endParaRPr lang="en-US" sz="1600" b="1" dirty="0" smtClean="0"/>
          </a:p>
          <a:p>
            <a:pPr>
              <a:buNone/>
            </a:pPr>
            <a:endParaRPr lang="en-US" sz="1600" b="1" dirty="0" smtClean="0"/>
          </a:p>
          <a:p>
            <a:pPr>
              <a:buNone/>
            </a:pPr>
            <a:r>
              <a:rPr sz="1600" dirty="0" smtClean="0"/>
              <a:t> </a:t>
            </a:r>
            <a:endParaRPr sz="1600" dirty="0"/>
          </a:p>
        </p:txBody>
      </p:sp>
      <p:pic>
        <p:nvPicPr>
          <p:cNvPr id="14" name="Image 31752"/>
          <p:cNvPicPr/>
          <p:nvPr/>
        </p:nvPicPr>
        <p:blipFill>
          <a:blip r:embed="rId4" cstate="print">
            <a:extLst>
              <a:ext uri="{28A0092B-C50C-407E-A947-70E740481C1C}">
                <a14:useLocalDpi xmlns:lc="http://schemas.openxmlformats.org/drawingml/2006/lockedCanvas" xmlns="" xmlns:wpc="http://schemas.microsoft.com/office/word/2010/wordprocessingCanvas" xmlns:mc="http://schemas.openxmlformats.org/markup-compatibility/2006"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http://schemas.openxmlformats.org/drawingml/2006/main" xmlns:pic="http://schemas.openxmlformats.org/drawingml/2006/picture" xmlns:a14="http://schemas.microsoft.com/office/drawing/2010/main" xmlns:ve="http://schemas.openxmlformats.org/markup-compatibility/2006" xmlns:mo="http://schemas.microsoft.com/office/mac/office/2008/main" xmlns:mv="urn:schemas-microsoft-com:mac:vml" xmlns:p="http://schemas.openxmlformats.org/presentationml/2006/main" val="0"/>
              </a:ext>
            </a:extLst>
          </a:blip>
          <a:srcRect/>
          <a:stretch>
            <a:fillRect/>
          </a:stretch>
        </p:blipFill>
        <p:spPr bwMode="auto">
          <a:xfrm>
            <a:off x="2438400" y="1295400"/>
            <a:ext cx="3826813" cy="2362200"/>
          </a:xfrm>
          <a:prstGeom prst="rect">
            <a:avLst/>
          </a:prstGeom>
          <a:noFill/>
        </p:spPr>
      </p:pic>
      <p:pic>
        <p:nvPicPr>
          <p:cNvPr id="15" name="P 4"/>
          <p:cNvPicPr/>
          <p:nvPr/>
        </p:nvPicPr>
        <p:blipFill>
          <a:blip r:embed="rId5"/>
          <a:srcRect/>
          <a:stretch>
            <a:fillRect/>
          </a:stretch>
        </p:blipFill>
        <p:spPr bwMode="auto">
          <a:xfrm>
            <a:off x="4495800" y="4800600"/>
            <a:ext cx="2941955" cy="1481031"/>
          </a:xfrm>
          <a:prstGeom prst="rect">
            <a:avLst/>
          </a:prstGeom>
          <a:noFill/>
          <a:ln w="9525">
            <a:noFill/>
            <a:miter lim="800000"/>
            <a:headEnd/>
            <a:tailEnd/>
          </a:ln>
          <a:effectLst/>
        </p:spPr>
      </p:pic>
      <p:pic>
        <p:nvPicPr>
          <p:cNvPr id="16" name="P 2"/>
          <p:cNvPicPr/>
          <p:nvPr/>
        </p:nvPicPr>
        <p:blipFill>
          <a:blip r:embed="rId6"/>
          <a:srcRect/>
          <a:stretch>
            <a:fillRect/>
          </a:stretch>
        </p:blipFill>
        <p:spPr bwMode="auto">
          <a:xfrm>
            <a:off x="1600200" y="4800600"/>
            <a:ext cx="2713134" cy="148620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685800" y="152400"/>
            <a:ext cx="770485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Climate</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18</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13" name="Content Placeholder 2"/>
          <p:cNvSpPr>
            <a:spLocks noGrp="1"/>
          </p:cNvSpPr>
          <p:nvPr>
            <p:ph idx="1"/>
          </p:nvPr>
        </p:nvSpPr>
        <p:spPr>
          <a:xfrm>
            <a:off x="381000" y="838200"/>
            <a:ext cx="8382000" cy="5181600"/>
          </a:xfrm>
        </p:spPr>
        <p:txBody>
          <a:bodyPr>
            <a:noAutofit/>
          </a:bodyPr>
          <a:lstStyle/>
          <a:p>
            <a:r>
              <a:rPr lang="en-US" sz="1400" dirty="0" smtClean="0"/>
              <a:t>Rainfall during the mid-1970s (1974 and 1976) was also above normal and 600mm/y were recorded at </a:t>
            </a:r>
            <a:r>
              <a:rPr lang="en-US" sz="1400" dirty="0" err="1" smtClean="0"/>
              <a:t>Leonardville</a:t>
            </a:r>
            <a:r>
              <a:rPr lang="en-US" sz="1400" dirty="0" smtClean="0"/>
              <a:t> (Namibia) for 1974</a:t>
            </a:r>
          </a:p>
          <a:p>
            <a:r>
              <a:rPr lang="en-US" sz="1400" dirty="0" smtClean="0"/>
              <a:t>Another good rainfall season occurred in 1999/2000, in which lakes were forming in the dune areas east of </a:t>
            </a:r>
            <a:r>
              <a:rPr lang="en-US" sz="1400" dirty="0" err="1" smtClean="0"/>
              <a:t>Kalkrand</a:t>
            </a:r>
            <a:r>
              <a:rPr lang="en-US" sz="1400" dirty="0" smtClean="0"/>
              <a:t> (Kirchner, 2012)</a:t>
            </a:r>
          </a:p>
          <a:p>
            <a:r>
              <a:rPr lang="en-US" sz="1400" dirty="0" smtClean="0"/>
              <a:t>An important rainfall event led to flooding of </a:t>
            </a:r>
            <a:r>
              <a:rPr lang="en-US" sz="1400" dirty="0" err="1" smtClean="0"/>
              <a:t>Mariental</a:t>
            </a:r>
            <a:r>
              <a:rPr lang="en-US" sz="1400" dirty="0" smtClean="0"/>
              <a:t> (Namibia) in 2006</a:t>
            </a:r>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p>
            <a:pPr>
              <a:buNone/>
            </a:pPr>
            <a:endParaRPr lang="en-US" sz="1400" dirty="0" smtClean="0"/>
          </a:p>
          <a:p>
            <a:pPr>
              <a:buNone/>
            </a:pPr>
            <a:endParaRPr lang="en-US" sz="1400" dirty="0" smtClean="0"/>
          </a:p>
          <a:p>
            <a:r>
              <a:rPr lang="en-US" sz="1400" dirty="0" smtClean="0"/>
              <a:t>It is estimated by the local Namibian farmers that the 2010-2011 rainy season experienced about 3 times the annual average precipitation</a:t>
            </a:r>
            <a:endParaRPr lang="en-US" sz="1200" dirty="0" smtClean="0"/>
          </a:p>
          <a:p>
            <a:pPr>
              <a:buNone/>
            </a:pPr>
            <a:endParaRPr lang="en-US" sz="1600" dirty="0" smtClean="0"/>
          </a:p>
          <a:p>
            <a:pPr>
              <a:buNone/>
            </a:pPr>
            <a:endParaRPr lang="en-US" sz="1600" dirty="0" smtClean="0"/>
          </a:p>
          <a:p>
            <a:endParaRPr lang="fr-FR" sz="1600" dirty="0" smtClean="0"/>
          </a:p>
          <a:p>
            <a:pPr>
              <a:buNone/>
            </a:pPr>
            <a:endParaRPr lang="en-AU" sz="1600" b="1" dirty="0" smtClean="0"/>
          </a:p>
          <a:p>
            <a:pPr>
              <a:buNone/>
            </a:pPr>
            <a:endParaRPr lang="en-AU" sz="1600" b="1" dirty="0" smtClean="0"/>
          </a:p>
          <a:p>
            <a:pPr>
              <a:buNone/>
            </a:pPr>
            <a:endParaRPr lang="en-AU" sz="1600" b="1" dirty="0" smtClean="0"/>
          </a:p>
          <a:p>
            <a:pPr>
              <a:buNone/>
            </a:pPr>
            <a:endParaRPr lang="en-AU" sz="1600" b="1" dirty="0" smtClean="0"/>
          </a:p>
          <a:p>
            <a:pPr>
              <a:buNone/>
            </a:pPr>
            <a:endParaRPr lang="en-US" sz="1600" b="1" dirty="0" smtClean="0"/>
          </a:p>
          <a:p>
            <a:pPr>
              <a:buNone/>
            </a:pPr>
            <a:endParaRPr lang="en-US" sz="1600" b="1" dirty="0" smtClean="0"/>
          </a:p>
          <a:p>
            <a:pPr>
              <a:buNone/>
            </a:pPr>
            <a:endParaRPr lang="en-US" sz="1600" b="1" dirty="0" smtClean="0"/>
          </a:p>
          <a:p>
            <a:pPr>
              <a:buNone/>
            </a:pPr>
            <a:endParaRPr lang="en-US" sz="1600" b="1" dirty="0" smtClean="0"/>
          </a:p>
          <a:p>
            <a:pPr>
              <a:buNone/>
            </a:pPr>
            <a:r>
              <a:rPr sz="1600" dirty="0" smtClean="0"/>
              <a:t> </a:t>
            </a:r>
            <a:endParaRPr sz="1600" dirty="0"/>
          </a:p>
        </p:txBody>
      </p:sp>
      <p:pic>
        <p:nvPicPr>
          <p:cNvPr id="12" name="P 5"/>
          <p:cNvPicPr/>
          <p:nvPr/>
        </p:nvPicPr>
        <p:blipFill>
          <a:blip r:embed="rId4"/>
          <a:srcRect/>
          <a:stretch>
            <a:fillRect/>
          </a:stretch>
        </p:blipFill>
        <p:spPr bwMode="auto">
          <a:xfrm>
            <a:off x="838200" y="2438400"/>
            <a:ext cx="2713134" cy="1827503"/>
          </a:xfrm>
          <a:prstGeom prst="rect">
            <a:avLst/>
          </a:prstGeom>
          <a:noFill/>
          <a:ln w="9525">
            <a:noFill/>
            <a:miter lim="800000"/>
            <a:headEnd/>
            <a:tailEnd/>
          </a:ln>
          <a:effectLst/>
        </p:spPr>
      </p:pic>
      <p:pic>
        <p:nvPicPr>
          <p:cNvPr id="14" name="P 1" descr="F1010010"/>
          <p:cNvPicPr/>
          <p:nvPr/>
        </p:nvPicPr>
        <p:blipFill>
          <a:blip r:embed="rId5" cstate="print"/>
          <a:srcRect/>
          <a:stretch>
            <a:fillRect/>
          </a:stretch>
        </p:blipFill>
        <p:spPr bwMode="auto">
          <a:xfrm>
            <a:off x="4953000" y="2438400"/>
            <a:ext cx="2941955" cy="1860034"/>
          </a:xfrm>
          <a:prstGeom prst="rect">
            <a:avLst/>
          </a:prstGeom>
          <a:noFill/>
        </p:spPr>
      </p:pic>
      <p:sp>
        <p:nvSpPr>
          <p:cNvPr id="15" name="Content Placeholder 2"/>
          <p:cNvSpPr txBox="1">
            <a:spLocks/>
          </p:cNvSpPr>
          <p:nvPr/>
        </p:nvSpPr>
        <p:spPr>
          <a:xfrm>
            <a:off x="5715000" y="4419600"/>
            <a:ext cx="1676400" cy="3810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0" i="0" u="none" strike="noStrike" kern="1200" cap="none" spc="0" normalizeH="0" baseline="0" noProof="0" dirty="0" smtClean="0">
                <a:ln>
                  <a:noFill/>
                </a:ln>
                <a:solidFill>
                  <a:schemeClr val="accent1">
                    <a:lumMod val="75000"/>
                  </a:schemeClr>
                </a:solidFill>
                <a:effectLst/>
                <a:uLnTx/>
                <a:uFillTx/>
                <a:latin typeface="+mn-lt"/>
                <a:ea typeface="+mn-ea"/>
                <a:cs typeface="+mn-cs"/>
              </a:rPr>
              <a:t>2006: </a:t>
            </a:r>
            <a:r>
              <a:rPr kumimoji="0" lang="en-US" sz="1600" b="0" i="0" u="none" strike="noStrike" kern="1200" cap="none" spc="0" normalizeH="0" baseline="0" noProof="0" dirty="0" err="1" smtClean="0">
                <a:ln>
                  <a:noFill/>
                </a:ln>
                <a:solidFill>
                  <a:schemeClr val="accent1">
                    <a:lumMod val="75000"/>
                  </a:schemeClr>
                </a:solidFill>
                <a:effectLst/>
                <a:uLnTx/>
                <a:uFillTx/>
                <a:latin typeface="+mn-lt"/>
                <a:ea typeface="+mn-ea"/>
                <a:cs typeface="+mn-cs"/>
              </a:rPr>
              <a:t>Mariental</a:t>
            </a:r>
            <a:r>
              <a:rPr kumimoji="0" lang="en-US" sz="1600" b="0" i="0" u="none" strike="noStrike" kern="1200" cap="none" spc="0" normalizeH="0" noProof="0" dirty="0" smtClean="0">
                <a:ln>
                  <a:noFill/>
                </a:ln>
                <a:solidFill>
                  <a:schemeClr val="accent1">
                    <a:lumMod val="75000"/>
                  </a:schemeClr>
                </a:solidFill>
                <a:effectLst/>
                <a:uLnTx/>
                <a:uFillTx/>
                <a:latin typeface="+mn-lt"/>
                <a:ea typeface="+mn-ea"/>
                <a:cs typeface="+mn-cs"/>
              </a:rPr>
              <a:t> </a:t>
            </a:r>
            <a:endParaRPr kumimoji="0" lang="en-US" sz="1600" b="0"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0"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1600" b="0"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AU" sz="16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AU" sz="16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AU" sz="16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AU" sz="16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sz="1600" b="0" i="0" u="none" strike="noStrike" kern="1200" cap="none" spc="0" normalizeH="0" baseline="0" noProof="0" dirty="0" smtClean="0">
                <a:ln>
                  <a:noFill/>
                </a:ln>
                <a:solidFill>
                  <a:schemeClr val="accent1">
                    <a:lumMod val="75000"/>
                  </a:schemeClr>
                </a:solidFill>
                <a:effectLst/>
                <a:uLnTx/>
                <a:uFillTx/>
                <a:latin typeface="+mn-lt"/>
                <a:ea typeface="+mn-ea"/>
                <a:cs typeface="+mn-cs"/>
              </a:rPr>
              <a:t> </a:t>
            </a:r>
            <a:endParaRPr kumimoji="0" sz="1600" b="0" i="0" u="none" strike="noStrike" kern="1200" cap="none" spc="0" normalizeH="0" baseline="0" noProof="0" dirty="0">
              <a:ln>
                <a:noFill/>
              </a:ln>
              <a:solidFill>
                <a:schemeClr val="accent1">
                  <a:lumMod val="75000"/>
                </a:schemeClr>
              </a:solidFill>
              <a:effectLst/>
              <a:uLnTx/>
              <a:uFillTx/>
              <a:latin typeface="+mn-lt"/>
              <a:ea typeface="+mn-ea"/>
              <a:cs typeface="+mn-cs"/>
            </a:endParaRPr>
          </a:p>
        </p:txBody>
      </p:sp>
      <p:sp>
        <p:nvSpPr>
          <p:cNvPr id="16" name="Content Placeholder 2"/>
          <p:cNvSpPr txBox="1">
            <a:spLocks/>
          </p:cNvSpPr>
          <p:nvPr/>
        </p:nvSpPr>
        <p:spPr>
          <a:xfrm>
            <a:off x="1676400" y="4419600"/>
            <a:ext cx="1676400" cy="3810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0" i="0" u="none" strike="noStrike" kern="1200" cap="none" spc="0" normalizeH="0" baseline="0" noProof="0" dirty="0" smtClean="0">
                <a:ln>
                  <a:noFill/>
                </a:ln>
                <a:solidFill>
                  <a:schemeClr val="accent1">
                    <a:lumMod val="75000"/>
                  </a:schemeClr>
                </a:solidFill>
                <a:effectLst/>
                <a:uLnTx/>
                <a:uFillTx/>
                <a:latin typeface="+mn-lt"/>
                <a:ea typeface="+mn-ea"/>
                <a:cs typeface="+mn-cs"/>
              </a:rPr>
              <a:t>2000</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0"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1600" b="0"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AU" sz="16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AU" sz="16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AU" sz="16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AU" sz="16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sz="1600" b="0" i="0" u="none" strike="noStrike" kern="1200" cap="none" spc="0" normalizeH="0" baseline="0" noProof="0" dirty="0" smtClean="0">
                <a:ln>
                  <a:noFill/>
                </a:ln>
                <a:solidFill>
                  <a:schemeClr val="accent1">
                    <a:lumMod val="75000"/>
                  </a:schemeClr>
                </a:solidFill>
                <a:effectLst/>
                <a:uLnTx/>
                <a:uFillTx/>
                <a:latin typeface="+mn-lt"/>
                <a:ea typeface="+mn-ea"/>
                <a:cs typeface="+mn-cs"/>
              </a:rPr>
              <a:t> </a:t>
            </a:r>
            <a:endParaRPr kumimoji="0" sz="1600" b="0" i="0" u="none" strike="noStrike" kern="1200" cap="none" spc="0" normalizeH="0" baseline="0" noProof="0" dirty="0">
              <a:ln>
                <a:noFill/>
              </a:ln>
              <a:solidFill>
                <a:schemeClr val="accent1">
                  <a:lumMod val="75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685800" y="152400"/>
            <a:ext cx="770485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Climate</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19</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13" name="Content Placeholder 2"/>
          <p:cNvSpPr>
            <a:spLocks noGrp="1"/>
          </p:cNvSpPr>
          <p:nvPr>
            <p:ph idx="1"/>
          </p:nvPr>
        </p:nvSpPr>
        <p:spPr>
          <a:xfrm>
            <a:off x="381000" y="838200"/>
            <a:ext cx="8382000" cy="5181600"/>
          </a:xfrm>
        </p:spPr>
        <p:txBody>
          <a:bodyPr>
            <a:noAutofit/>
          </a:bodyPr>
          <a:lstStyle/>
          <a:p>
            <a:r>
              <a:rPr lang="en-US" sz="1800" dirty="0" smtClean="0"/>
              <a:t>Evaporation</a:t>
            </a:r>
            <a:r>
              <a:rPr lang="en-US" sz="1600" dirty="0" smtClean="0"/>
              <a:t>:</a:t>
            </a:r>
          </a:p>
          <a:p>
            <a:pPr lvl="1"/>
            <a:r>
              <a:rPr lang="en-US" sz="1400" dirty="0" err="1" smtClean="0"/>
              <a:t>Evapotranspiration</a:t>
            </a:r>
            <a:r>
              <a:rPr lang="en-US" sz="1400" dirty="0" smtClean="0"/>
              <a:t> is the STAS’ biggest water “consumer” </a:t>
            </a:r>
          </a:p>
          <a:p>
            <a:pPr lvl="1"/>
            <a:r>
              <a:rPr lang="en-US" sz="1400" dirty="0" smtClean="0"/>
              <a:t>Evaporation in the study area is very high, and were measured in the early 2000s (in  Namibia) to be between 3 000 mm/</a:t>
            </a:r>
            <a:r>
              <a:rPr lang="en-US" sz="1400" dirty="0" err="1" smtClean="0"/>
              <a:t>y</a:t>
            </a:r>
            <a:r>
              <a:rPr lang="en-US" sz="1400" dirty="0" smtClean="0"/>
              <a:t> in the north to 3 500 mm/</a:t>
            </a:r>
            <a:r>
              <a:rPr lang="en-US" sz="1400" dirty="0" err="1" smtClean="0"/>
              <a:t>y</a:t>
            </a:r>
            <a:r>
              <a:rPr lang="en-US" sz="1400" dirty="0" smtClean="0"/>
              <a:t> in the south of the STAS area. </a:t>
            </a:r>
          </a:p>
          <a:p>
            <a:pPr lvl="1"/>
            <a:r>
              <a:rPr lang="en-US" sz="1400" dirty="0" smtClean="0"/>
              <a:t>Evaporation is difficult to measure from open water because it is not usually possible to distinguish between evaporation and seepage losses. </a:t>
            </a:r>
            <a:endParaRPr lang="en-US" sz="1600" dirty="0" smtClean="0"/>
          </a:p>
          <a:p>
            <a:pPr>
              <a:buNone/>
            </a:pPr>
            <a:endParaRPr lang="en-US" sz="1600" dirty="0" smtClean="0"/>
          </a:p>
          <a:p>
            <a:endParaRPr lang="fr-FR" sz="1600" dirty="0" smtClean="0"/>
          </a:p>
          <a:p>
            <a:pPr>
              <a:buNone/>
            </a:pPr>
            <a:endParaRPr lang="en-AU" sz="1600" b="1" dirty="0" smtClean="0"/>
          </a:p>
          <a:p>
            <a:pPr>
              <a:buNone/>
            </a:pPr>
            <a:endParaRPr lang="en-AU" sz="1600" b="1" dirty="0" smtClean="0"/>
          </a:p>
          <a:p>
            <a:pPr>
              <a:buNone/>
            </a:pPr>
            <a:endParaRPr lang="en-AU" sz="1600" b="1" dirty="0" smtClean="0"/>
          </a:p>
          <a:p>
            <a:pPr>
              <a:buNone/>
            </a:pPr>
            <a:endParaRPr lang="en-AU" sz="1600" b="1" dirty="0" smtClean="0"/>
          </a:p>
          <a:p>
            <a:pPr>
              <a:buNone/>
            </a:pPr>
            <a:endParaRPr lang="en-US" sz="1600" b="1" dirty="0" smtClean="0"/>
          </a:p>
          <a:p>
            <a:pPr>
              <a:buNone/>
            </a:pPr>
            <a:endParaRPr lang="en-US" sz="1600" b="1" dirty="0" smtClean="0"/>
          </a:p>
          <a:p>
            <a:pPr>
              <a:buNone/>
            </a:pPr>
            <a:endParaRPr lang="en-US" sz="1600" b="1" dirty="0" smtClean="0"/>
          </a:p>
          <a:p>
            <a:pPr>
              <a:buNone/>
            </a:pPr>
            <a:endParaRPr lang="en-US" sz="1600" b="1" dirty="0" smtClean="0"/>
          </a:p>
          <a:p>
            <a:pPr>
              <a:buNone/>
            </a:pPr>
            <a:r>
              <a:rPr sz="1600" dirty="0" smtClean="0"/>
              <a:t> </a:t>
            </a:r>
            <a:endParaRPr sz="1600" dirty="0"/>
          </a:p>
        </p:txBody>
      </p:sp>
      <p:pic>
        <p:nvPicPr>
          <p:cNvPr id="14" name="Picture 13" descr="E_trend.png"/>
          <p:cNvPicPr>
            <a:picLocks noChangeAspect="1"/>
          </p:cNvPicPr>
          <p:nvPr/>
        </p:nvPicPr>
        <p:blipFill>
          <a:blip r:embed="rId4"/>
          <a:stretch>
            <a:fillRect/>
          </a:stretch>
        </p:blipFill>
        <p:spPr>
          <a:xfrm>
            <a:off x="1981200" y="2438400"/>
            <a:ext cx="5638800" cy="3951276"/>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685800" y="152400"/>
            <a:ext cx="770485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Outline</a:t>
            </a:r>
            <a:endParaRPr lang="en-US" altLang="en-US" sz="2800" dirty="0"/>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2</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12" name="Content Placeholder 2"/>
          <p:cNvSpPr>
            <a:spLocks noGrp="1"/>
          </p:cNvSpPr>
          <p:nvPr>
            <p:ph idx="1"/>
          </p:nvPr>
        </p:nvSpPr>
        <p:spPr>
          <a:xfrm>
            <a:off x="1752600" y="838200"/>
            <a:ext cx="7696200" cy="3352800"/>
          </a:xfrm>
        </p:spPr>
        <p:txBody>
          <a:bodyPr>
            <a:noAutofit/>
          </a:bodyPr>
          <a:lstStyle/>
          <a:p>
            <a:pPr marL="457200" indent="-457200">
              <a:buAutoNum type="arabicPeriod"/>
            </a:pPr>
            <a:r>
              <a:rPr lang="en-US" sz="1600" dirty="0" smtClean="0">
                <a:solidFill>
                  <a:srgbClr val="376092"/>
                </a:solidFill>
                <a:latin typeface="Trebuchet MS"/>
                <a:cs typeface="Trebuchet MS"/>
              </a:rPr>
              <a:t>The STAS area</a:t>
            </a:r>
          </a:p>
          <a:p>
            <a:pPr marL="857250" lvl="1" indent="-457200">
              <a:buFontTx/>
              <a:buChar char="-"/>
            </a:pPr>
            <a:r>
              <a:rPr lang="en-US" sz="1200" dirty="0" smtClean="0">
                <a:solidFill>
                  <a:srgbClr val="376092"/>
                </a:solidFill>
                <a:latin typeface="Trebuchet MS"/>
                <a:cs typeface="Trebuchet MS"/>
              </a:rPr>
              <a:t>Historical background</a:t>
            </a:r>
          </a:p>
          <a:p>
            <a:pPr marL="857250" lvl="1" indent="-457200">
              <a:buFontTx/>
              <a:buChar char="-"/>
            </a:pPr>
            <a:r>
              <a:rPr lang="en-US" sz="1200" dirty="0" smtClean="0">
                <a:solidFill>
                  <a:srgbClr val="376092"/>
                </a:solidFill>
                <a:latin typeface="Trebuchet MS"/>
                <a:cs typeface="Trebuchet MS"/>
              </a:rPr>
              <a:t>Delineation and general features of the STAS area</a:t>
            </a:r>
          </a:p>
          <a:p>
            <a:pPr marL="857250" lvl="1" indent="-457200">
              <a:buFontTx/>
              <a:buChar char="-"/>
            </a:pPr>
            <a:r>
              <a:rPr lang="en-US" sz="1200" dirty="0" smtClean="0">
                <a:solidFill>
                  <a:srgbClr val="376092"/>
                </a:solidFill>
                <a:latin typeface="Trebuchet MS"/>
                <a:cs typeface="Trebuchet MS"/>
              </a:rPr>
              <a:t>Climate</a:t>
            </a:r>
          </a:p>
          <a:p>
            <a:pPr marL="457200" indent="-457200">
              <a:buNone/>
            </a:pPr>
            <a:endParaRPr lang="en-US" sz="1200" dirty="0" smtClean="0">
              <a:solidFill>
                <a:srgbClr val="376092"/>
              </a:solidFill>
              <a:latin typeface="Trebuchet MS"/>
              <a:cs typeface="Trebuchet MS"/>
            </a:endParaRPr>
          </a:p>
          <a:p>
            <a:pPr>
              <a:buNone/>
            </a:pPr>
            <a:r>
              <a:rPr lang="en-US" sz="1600" dirty="0" smtClean="0">
                <a:solidFill>
                  <a:srgbClr val="376092"/>
                </a:solidFill>
                <a:latin typeface="Trebuchet MS"/>
                <a:cs typeface="Trebuchet MS"/>
              </a:rPr>
              <a:t>2. Overview of the STAS</a:t>
            </a:r>
          </a:p>
          <a:p>
            <a:pPr marL="857250" lvl="1" indent="-457200">
              <a:buFontTx/>
              <a:buChar char="-"/>
            </a:pPr>
            <a:r>
              <a:rPr lang="en-US" sz="1200" dirty="0" smtClean="0">
                <a:solidFill>
                  <a:srgbClr val="376092"/>
                </a:solidFill>
                <a:latin typeface="Trebuchet MS"/>
                <a:cs typeface="Trebuchet MS"/>
              </a:rPr>
              <a:t>Groundwater occurrence</a:t>
            </a:r>
          </a:p>
          <a:p>
            <a:pPr marL="857250" lvl="1" indent="-457200">
              <a:buFontTx/>
              <a:buChar char="-"/>
            </a:pPr>
            <a:r>
              <a:rPr lang="en-US" sz="1200" dirty="0" smtClean="0">
                <a:solidFill>
                  <a:srgbClr val="376092"/>
                </a:solidFill>
                <a:latin typeface="Trebuchet MS"/>
                <a:cs typeface="Trebuchet MS"/>
              </a:rPr>
              <a:t>Cross sections</a:t>
            </a:r>
          </a:p>
          <a:p>
            <a:pPr marL="857250" lvl="1" indent="-457200">
              <a:buFontTx/>
              <a:buChar char="-"/>
            </a:pPr>
            <a:r>
              <a:rPr lang="en-US" sz="1200" dirty="0" smtClean="0">
                <a:solidFill>
                  <a:srgbClr val="376092"/>
                </a:solidFill>
                <a:latin typeface="Trebuchet MS"/>
                <a:cs typeface="Trebuchet MS"/>
              </a:rPr>
              <a:t>Groundwater storage and exploitable volumes</a:t>
            </a:r>
          </a:p>
          <a:p>
            <a:pPr marL="857250" lvl="1" indent="-457200">
              <a:buFontTx/>
              <a:buChar char="-"/>
            </a:pPr>
            <a:r>
              <a:rPr lang="en-US" sz="1200" dirty="0" smtClean="0">
                <a:solidFill>
                  <a:srgbClr val="376092"/>
                </a:solidFill>
                <a:latin typeface="Trebuchet MS"/>
                <a:cs typeface="Trebuchet MS"/>
              </a:rPr>
              <a:t>Conceptual model</a:t>
            </a:r>
          </a:p>
          <a:p>
            <a:pPr>
              <a:buNone/>
            </a:pPr>
            <a:endParaRPr lang="en-US" sz="1200" dirty="0" smtClean="0">
              <a:solidFill>
                <a:srgbClr val="376092"/>
              </a:solidFill>
              <a:latin typeface="Trebuchet MS"/>
              <a:cs typeface="Trebuchet MS"/>
            </a:endParaRPr>
          </a:p>
          <a:p>
            <a:pPr>
              <a:buNone/>
            </a:pPr>
            <a:r>
              <a:rPr lang="en-US" sz="1600" dirty="0" smtClean="0">
                <a:solidFill>
                  <a:srgbClr val="376092"/>
                </a:solidFill>
                <a:latin typeface="Trebuchet MS"/>
                <a:cs typeface="Trebuchet MS"/>
              </a:rPr>
              <a:t>3. The role of groundwater in the STAS area</a:t>
            </a:r>
          </a:p>
          <a:p>
            <a:pPr marL="857250" lvl="1" indent="-457200">
              <a:buFontTx/>
              <a:buChar char="-"/>
            </a:pPr>
            <a:r>
              <a:rPr lang="en-US" sz="1200" dirty="0" smtClean="0">
                <a:solidFill>
                  <a:srgbClr val="376092"/>
                </a:solidFill>
                <a:latin typeface="Trebuchet MS"/>
                <a:cs typeface="Trebuchet MS"/>
              </a:rPr>
              <a:t>Numbers and distribution of boreholes</a:t>
            </a:r>
          </a:p>
          <a:p>
            <a:pPr marL="857250" lvl="1" indent="-457200">
              <a:buFontTx/>
              <a:buChar char="-"/>
            </a:pPr>
            <a:r>
              <a:rPr lang="en-US" sz="1200" dirty="0" smtClean="0">
                <a:solidFill>
                  <a:srgbClr val="376092"/>
                </a:solidFill>
                <a:latin typeface="Trebuchet MS"/>
                <a:cs typeface="Trebuchet MS"/>
              </a:rPr>
              <a:t>Groundwater level monitoring</a:t>
            </a:r>
          </a:p>
          <a:p>
            <a:pPr marL="857250" lvl="1" indent="-457200">
              <a:buFontTx/>
              <a:buChar char="-"/>
            </a:pPr>
            <a:r>
              <a:rPr lang="en-US" sz="1200" dirty="0" smtClean="0">
                <a:solidFill>
                  <a:srgbClr val="376092"/>
                </a:solidFill>
                <a:latin typeface="Trebuchet MS"/>
                <a:cs typeface="Trebuchet MS"/>
              </a:rPr>
              <a:t>Volumes abstracted</a:t>
            </a:r>
          </a:p>
          <a:p>
            <a:pPr marL="857250" lvl="1" indent="-457200">
              <a:buFontTx/>
              <a:buChar char="-"/>
            </a:pPr>
            <a:r>
              <a:rPr lang="en-US" sz="1200" dirty="0" smtClean="0">
                <a:solidFill>
                  <a:srgbClr val="376092"/>
                </a:solidFill>
                <a:latin typeface="Trebuchet MS"/>
                <a:cs typeface="Trebuchet MS"/>
              </a:rPr>
              <a:t>Groundwater use patterns</a:t>
            </a:r>
          </a:p>
          <a:p>
            <a:pPr marL="857250" lvl="1" indent="-457200">
              <a:buFontTx/>
              <a:buChar char="-"/>
            </a:pPr>
            <a:r>
              <a:rPr lang="en-US" sz="1200" dirty="0" smtClean="0">
                <a:solidFill>
                  <a:srgbClr val="376092"/>
                </a:solidFill>
                <a:latin typeface="Trebuchet MS"/>
                <a:cs typeface="Trebuchet MS"/>
              </a:rPr>
              <a:t>Water supply and sanitation</a:t>
            </a:r>
          </a:p>
          <a:p>
            <a:pPr marL="857250" lvl="1" indent="-457200">
              <a:buFontTx/>
              <a:buChar char="-"/>
            </a:pPr>
            <a:r>
              <a:rPr lang="en-US" sz="1200" dirty="0" smtClean="0">
                <a:solidFill>
                  <a:srgbClr val="376092"/>
                </a:solidFill>
                <a:latin typeface="Trebuchet MS"/>
                <a:cs typeface="Trebuchet MS"/>
              </a:rPr>
              <a:t>Economic activities</a:t>
            </a:r>
          </a:p>
          <a:p>
            <a:pPr marL="857250" lvl="1" indent="-457200">
              <a:buFontTx/>
              <a:buChar char="-"/>
            </a:pPr>
            <a:r>
              <a:rPr lang="en-US" sz="1200" dirty="0" smtClean="0">
                <a:solidFill>
                  <a:srgbClr val="376092"/>
                </a:solidFill>
                <a:latin typeface="Trebuchet MS"/>
                <a:cs typeface="Trebuchet MS"/>
              </a:rPr>
              <a:t>Groundwater quality: risks and actual pollution</a:t>
            </a:r>
          </a:p>
          <a:p>
            <a:pPr marL="857250" lvl="1" indent="-457200">
              <a:buFontTx/>
              <a:buChar char="-"/>
            </a:pPr>
            <a:r>
              <a:rPr lang="en-US" sz="1200" dirty="0" smtClean="0">
                <a:solidFill>
                  <a:srgbClr val="376092"/>
                </a:solidFill>
                <a:latin typeface="Trebuchet MS"/>
                <a:cs typeface="Trebuchet MS"/>
              </a:rPr>
              <a:t>Current and potential threats</a:t>
            </a:r>
          </a:p>
          <a:p>
            <a:pPr marL="857250" lvl="1" indent="-457200">
              <a:buFontTx/>
              <a:buChar char="-"/>
            </a:pPr>
            <a:endParaRPr lang="en-US" sz="1200" dirty="0" smtClean="0">
              <a:solidFill>
                <a:srgbClr val="376092"/>
              </a:solidFill>
              <a:latin typeface="Trebuchet MS"/>
              <a:cs typeface="Trebuchet MS"/>
            </a:endParaRPr>
          </a:p>
          <a:p>
            <a:pPr marL="457200" indent="-457200">
              <a:buNone/>
            </a:pPr>
            <a:r>
              <a:rPr lang="en-US" sz="1600" dirty="0" smtClean="0">
                <a:solidFill>
                  <a:srgbClr val="376092"/>
                </a:solidFill>
                <a:latin typeface="Trebuchet MS"/>
                <a:cs typeface="Trebuchet MS"/>
              </a:rPr>
              <a:t>4. Legal and Institutional assessment</a:t>
            </a:r>
          </a:p>
          <a:p>
            <a:pPr marL="857250" lvl="1" indent="-457200">
              <a:buFontTx/>
              <a:buChar char="-"/>
            </a:pPr>
            <a:r>
              <a:rPr lang="en-US" sz="1200" dirty="0" smtClean="0">
                <a:solidFill>
                  <a:srgbClr val="376092"/>
                </a:solidFill>
                <a:latin typeface="Trebuchet MS"/>
                <a:cs typeface="Trebuchet MS"/>
              </a:rPr>
              <a:t>Legal and institutional responses</a:t>
            </a:r>
          </a:p>
          <a:p>
            <a:pPr marL="857250" lvl="1" indent="-457200">
              <a:buFontTx/>
              <a:buChar char="-"/>
            </a:pPr>
            <a:r>
              <a:rPr lang="en-US" sz="1200" dirty="0" smtClean="0">
                <a:solidFill>
                  <a:srgbClr val="376092"/>
                </a:solidFill>
                <a:latin typeface="Trebuchet MS"/>
                <a:cs typeface="Trebuchet MS"/>
              </a:rPr>
              <a:t>Options of Multi-Country Consultation Mechanism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685800" y="152400"/>
            <a:ext cx="770485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Climate variability and change</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20</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13" name="Content Placeholder 2"/>
          <p:cNvSpPr>
            <a:spLocks noGrp="1"/>
          </p:cNvSpPr>
          <p:nvPr>
            <p:ph idx="1"/>
          </p:nvPr>
        </p:nvSpPr>
        <p:spPr>
          <a:xfrm>
            <a:off x="381000" y="838200"/>
            <a:ext cx="8382000" cy="5181600"/>
          </a:xfrm>
        </p:spPr>
        <p:txBody>
          <a:bodyPr>
            <a:noAutofit/>
          </a:bodyPr>
          <a:lstStyle/>
          <a:p>
            <a:r>
              <a:rPr lang="en-US" sz="1800" dirty="0" smtClean="0"/>
              <a:t>Temperature</a:t>
            </a:r>
            <a:r>
              <a:rPr lang="en-US" sz="1600" dirty="0" smtClean="0"/>
              <a:t>:</a:t>
            </a:r>
          </a:p>
          <a:p>
            <a:pPr lvl="1"/>
            <a:r>
              <a:rPr lang="en-US" sz="1400" dirty="0" smtClean="0"/>
              <a:t>Accelerating warming trend since 1960, reaching +0.03 </a:t>
            </a:r>
            <a:r>
              <a:rPr lang="en-US" sz="1400" b="1" dirty="0" smtClean="0"/>
              <a:t>°</a:t>
            </a:r>
            <a:r>
              <a:rPr lang="en-US" sz="1400" dirty="0" smtClean="0"/>
              <a:t>C/year in Southern Africa ( The average rainfall</a:t>
            </a:r>
            <a:r>
              <a:rPr lang="en-ZA" sz="1400" dirty="0" smtClean="0"/>
              <a:t> </a:t>
            </a:r>
            <a:r>
              <a:rPr lang="en-US" sz="1400" dirty="0" smtClean="0"/>
              <a:t> for the STAS is 150 - 310 mm/</a:t>
            </a:r>
            <a:r>
              <a:rPr lang="en-US" sz="1400" dirty="0" err="1" smtClean="0"/>
              <a:t>y</a:t>
            </a:r>
            <a:endParaRPr lang="en-US" sz="1400" dirty="0" smtClean="0"/>
          </a:p>
          <a:p>
            <a:pPr lvl="1"/>
            <a:r>
              <a:rPr lang="en-US" sz="1400" dirty="0" smtClean="0"/>
              <a:t>International Panel on Climate Change (IPCC), projected temperature increases are likely to lead to increased open water and soil/plant evaporation </a:t>
            </a:r>
          </a:p>
          <a:p>
            <a:pPr lvl="1"/>
            <a:r>
              <a:rPr lang="en-US" sz="1400" dirty="0" smtClean="0"/>
              <a:t>However, there is little agreement on the direction and magnitude of predicted </a:t>
            </a:r>
            <a:r>
              <a:rPr lang="en-US" sz="1400" dirty="0" err="1" smtClean="0"/>
              <a:t>evapotranspiration</a:t>
            </a:r>
            <a:r>
              <a:rPr lang="en-US" sz="1400" dirty="0" smtClean="0"/>
              <a:t> patterns (Barnett et al., 2008).</a:t>
            </a:r>
          </a:p>
          <a:p>
            <a:pPr lvl="1">
              <a:buNone/>
            </a:pPr>
            <a:r>
              <a:rPr lang="en-US" sz="1200" dirty="0" smtClean="0"/>
              <a:t> </a:t>
            </a:r>
            <a:r>
              <a:rPr lang="en-ZA" sz="1200" dirty="0" smtClean="0"/>
              <a:t> </a:t>
            </a:r>
            <a:endParaRPr lang="en-US" sz="1200" dirty="0" smtClean="0"/>
          </a:p>
          <a:p>
            <a:pPr lvl="1"/>
            <a:endParaRPr lang="en-US" sz="1200" dirty="0" smtClean="0"/>
          </a:p>
          <a:p>
            <a:pPr>
              <a:buNone/>
            </a:pPr>
            <a:endParaRPr lang="en-US" sz="1600" dirty="0" smtClean="0"/>
          </a:p>
          <a:p>
            <a:pPr>
              <a:buNone/>
            </a:pPr>
            <a:endParaRPr lang="en-US" sz="1600" dirty="0" smtClean="0"/>
          </a:p>
          <a:p>
            <a:endParaRPr lang="fr-FR" sz="1600" dirty="0" smtClean="0"/>
          </a:p>
          <a:p>
            <a:pPr>
              <a:buNone/>
            </a:pPr>
            <a:endParaRPr lang="en-AU" sz="1600" b="1" dirty="0" smtClean="0"/>
          </a:p>
          <a:p>
            <a:pPr>
              <a:buNone/>
            </a:pPr>
            <a:endParaRPr lang="en-AU" sz="1600" b="1" dirty="0" smtClean="0"/>
          </a:p>
          <a:p>
            <a:pPr>
              <a:buNone/>
            </a:pPr>
            <a:endParaRPr lang="en-AU" sz="1600" b="1" dirty="0" smtClean="0"/>
          </a:p>
          <a:p>
            <a:pPr>
              <a:buNone/>
            </a:pPr>
            <a:endParaRPr lang="en-AU" sz="1600" b="1" dirty="0" smtClean="0"/>
          </a:p>
          <a:p>
            <a:pPr>
              <a:buNone/>
            </a:pPr>
            <a:endParaRPr lang="en-US" sz="1600" b="1" dirty="0" smtClean="0"/>
          </a:p>
          <a:p>
            <a:pPr>
              <a:buNone/>
            </a:pPr>
            <a:endParaRPr lang="en-US" sz="1600" b="1" dirty="0" smtClean="0"/>
          </a:p>
          <a:p>
            <a:pPr>
              <a:buNone/>
            </a:pPr>
            <a:endParaRPr lang="en-US" sz="1600" b="1" dirty="0" smtClean="0"/>
          </a:p>
          <a:p>
            <a:pPr>
              <a:buNone/>
            </a:pPr>
            <a:endParaRPr lang="en-US" sz="1600" b="1" dirty="0" smtClean="0"/>
          </a:p>
          <a:p>
            <a:pPr>
              <a:buNone/>
            </a:pPr>
            <a:r>
              <a:rPr sz="1600" dirty="0" smtClean="0"/>
              <a:t> </a:t>
            </a:r>
            <a:endParaRPr sz="1600" dirty="0"/>
          </a:p>
        </p:txBody>
      </p:sp>
      <p:pic>
        <p:nvPicPr>
          <p:cNvPr id="14" name="Picture 13" descr="T_trend.png"/>
          <p:cNvPicPr>
            <a:picLocks noChangeAspect="1"/>
          </p:cNvPicPr>
          <p:nvPr/>
        </p:nvPicPr>
        <p:blipFill>
          <a:blip r:embed="rId4"/>
          <a:stretch>
            <a:fillRect/>
          </a:stretch>
        </p:blipFill>
        <p:spPr>
          <a:xfrm>
            <a:off x="2209800" y="2590800"/>
            <a:ext cx="4032547" cy="3810000"/>
          </a:xfrm>
          <a:prstGeom prst="rect">
            <a:avLst/>
          </a:prstGeom>
        </p:spPr>
      </p:pic>
      <p:cxnSp>
        <p:nvCxnSpPr>
          <p:cNvPr id="16" name="Straight Connector 15"/>
          <p:cNvCxnSpPr/>
          <p:nvPr/>
        </p:nvCxnSpPr>
        <p:spPr>
          <a:xfrm flipV="1">
            <a:off x="2971800" y="3886200"/>
            <a:ext cx="2895600" cy="16002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685800" y="152400"/>
            <a:ext cx="770485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Climate variability and change</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21</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13" name="Content Placeholder 2"/>
          <p:cNvSpPr>
            <a:spLocks noGrp="1"/>
          </p:cNvSpPr>
          <p:nvPr>
            <p:ph idx="1"/>
          </p:nvPr>
        </p:nvSpPr>
        <p:spPr>
          <a:xfrm>
            <a:off x="381000" y="838200"/>
            <a:ext cx="8382000" cy="5181600"/>
          </a:xfrm>
        </p:spPr>
        <p:txBody>
          <a:bodyPr>
            <a:noAutofit/>
          </a:bodyPr>
          <a:lstStyle/>
          <a:p>
            <a:r>
              <a:rPr lang="en-US" sz="1800" dirty="0" smtClean="0"/>
              <a:t>Rainfall</a:t>
            </a:r>
            <a:r>
              <a:rPr lang="en-US" sz="1600" dirty="0" smtClean="0"/>
              <a:t>:</a:t>
            </a:r>
          </a:p>
          <a:p>
            <a:pPr lvl="1"/>
            <a:r>
              <a:rPr lang="en-US" sz="1400" dirty="0" smtClean="0"/>
              <a:t>Weak long-term trend has been noted in southern Africa, but increased </a:t>
            </a:r>
            <a:r>
              <a:rPr lang="en-US" sz="1400" dirty="0" err="1" smtClean="0"/>
              <a:t>interannual</a:t>
            </a:r>
            <a:r>
              <a:rPr lang="en-US" sz="1400" dirty="0" smtClean="0"/>
              <a:t> variability has, however, been observed in the post-1970 period, with higher rainfall anomalies and more intense and widespread droughts reported </a:t>
            </a:r>
          </a:p>
          <a:p>
            <a:pPr lvl="1"/>
            <a:r>
              <a:rPr lang="en-US" sz="1400" dirty="0" smtClean="0"/>
              <a:t>The intra-decadal oscillations are recognized to be influenced by the El </a:t>
            </a:r>
            <a:r>
              <a:rPr lang="en-US" sz="1400" dirty="0" err="1" smtClean="0"/>
              <a:t>Niño</a:t>
            </a:r>
            <a:r>
              <a:rPr lang="en-US" sz="1400" dirty="0" smtClean="0"/>
              <a:t> Southern Oscillation (ENSO)</a:t>
            </a:r>
            <a:endParaRPr lang="en-US" sz="1200" dirty="0" smtClean="0"/>
          </a:p>
          <a:p>
            <a:pPr>
              <a:buNone/>
            </a:pPr>
            <a:endParaRPr lang="en-US" sz="1600" dirty="0" smtClean="0"/>
          </a:p>
          <a:p>
            <a:pPr>
              <a:buNone/>
            </a:pPr>
            <a:endParaRPr lang="en-US" sz="1600" dirty="0" smtClean="0"/>
          </a:p>
          <a:p>
            <a:endParaRPr lang="fr-FR" sz="1600" dirty="0" smtClean="0"/>
          </a:p>
          <a:p>
            <a:pPr>
              <a:buNone/>
            </a:pPr>
            <a:endParaRPr lang="en-AU" sz="1600" b="1" dirty="0" smtClean="0"/>
          </a:p>
          <a:p>
            <a:pPr>
              <a:buNone/>
            </a:pPr>
            <a:endParaRPr lang="en-AU" sz="1600" b="1" dirty="0" smtClean="0"/>
          </a:p>
          <a:p>
            <a:pPr>
              <a:buNone/>
            </a:pPr>
            <a:endParaRPr lang="en-AU" sz="1600" b="1" dirty="0" smtClean="0"/>
          </a:p>
          <a:p>
            <a:pPr>
              <a:buNone/>
            </a:pPr>
            <a:endParaRPr lang="en-AU" sz="1600" b="1" dirty="0" smtClean="0"/>
          </a:p>
          <a:p>
            <a:pPr>
              <a:buNone/>
            </a:pPr>
            <a:endParaRPr lang="en-US" sz="1600" b="1" dirty="0" smtClean="0"/>
          </a:p>
          <a:p>
            <a:pPr>
              <a:buNone/>
            </a:pPr>
            <a:endParaRPr lang="en-US" sz="1600" b="1" dirty="0" smtClean="0"/>
          </a:p>
          <a:p>
            <a:pPr>
              <a:buNone/>
            </a:pPr>
            <a:endParaRPr lang="en-US" sz="1600" b="1" dirty="0" smtClean="0"/>
          </a:p>
          <a:p>
            <a:pPr>
              <a:buNone/>
            </a:pPr>
            <a:endParaRPr lang="en-US" sz="1600" b="1" dirty="0" smtClean="0"/>
          </a:p>
          <a:p>
            <a:pPr>
              <a:buNone/>
            </a:pPr>
            <a:r>
              <a:rPr sz="1600" dirty="0" smtClean="0"/>
              <a:t> </a:t>
            </a:r>
            <a:endParaRPr sz="1600" dirty="0"/>
          </a:p>
        </p:txBody>
      </p:sp>
      <p:pic>
        <p:nvPicPr>
          <p:cNvPr id="12" name="Picture 11" descr="R_trend.png"/>
          <p:cNvPicPr>
            <a:picLocks noChangeAspect="1"/>
          </p:cNvPicPr>
          <p:nvPr/>
        </p:nvPicPr>
        <p:blipFill>
          <a:blip r:embed="rId4"/>
          <a:stretch>
            <a:fillRect/>
          </a:stretch>
        </p:blipFill>
        <p:spPr>
          <a:xfrm>
            <a:off x="1752600" y="2590800"/>
            <a:ext cx="4127500" cy="3892675"/>
          </a:xfrm>
          <a:prstGeom prst="rect">
            <a:avLst/>
          </a:prstGeom>
        </p:spPr>
      </p:pic>
      <p:cxnSp>
        <p:nvCxnSpPr>
          <p:cNvPr id="15" name="Straight Arrow Connector 14"/>
          <p:cNvCxnSpPr/>
          <p:nvPr/>
        </p:nvCxnSpPr>
        <p:spPr>
          <a:xfrm rot="10800000">
            <a:off x="4495800" y="3505200"/>
            <a:ext cx="2286000" cy="838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10800000" flipV="1">
            <a:off x="4267200" y="4495800"/>
            <a:ext cx="2514600" cy="1143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Content Placeholder 2"/>
          <p:cNvSpPr txBox="1">
            <a:spLocks/>
          </p:cNvSpPr>
          <p:nvPr/>
        </p:nvSpPr>
        <p:spPr>
          <a:xfrm>
            <a:off x="6858000" y="4191000"/>
            <a:ext cx="2286000" cy="45720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smtClean="0">
                <a:ln>
                  <a:noFill/>
                </a:ln>
                <a:solidFill>
                  <a:srgbClr val="FF0000"/>
                </a:solidFill>
                <a:effectLst/>
                <a:uLnTx/>
                <a:uFillTx/>
                <a:latin typeface="+mn-lt"/>
                <a:ea typeface="+mn-ea"/>
                <a:cs typeface="+mn-cs"/>
              </a:rPr>
              <a:t>Increased </a:t>
            </a:r>
            <a:r>
              <a:rPr kumimoji="0" lang="en-US" sz="1600" b="1" i="0" u="none" strike="noStrike" kern="1200" cap="none" spc="0" normalizeH="0" baseline="0" noProof="0" dirty="0" err="1" smtClean="0">
                <a:ln>
                  <a:noFill/>
                </a:ln>
                <a:solidFill>
                  <a:srgbClr val="FF0000"/>
                </a:solidFill>
                <a:effectLst/>
                <a:uLnTx/>
                <a:uFillTx/>
                <a:latin typeface="+mn-lt"/>
                <a:ea typeface="+mn-ea"/>
                <a:cs typeface="+mn-cs"/>
              </a:rPr>
              <a:t>internanual</a:t>
            </a:r>
            <a:r>
              <a:rPr kumimoji="0" lang="en-US" sz="1600" b="1" i="0" u="none" strike="noStrike" kern="1200" cap="none" spc="0" normalizeH="0" baseline="0" noProof="0" dirty="0" smtClean="0">
                <a:ln>
                  <a:noFill/>
                </a:ln>
                <a:solidFill>
                  <a:srgbClr val="FF0000"/>
                </a:solidFill>
                <a:effectLst/>
                <a:uLnTx/>
                <a:uFillTx/>
                <a:latin typeface="+mn-lt"/>
                <a:ea typeface="+mn-ea"/>
                <a:cs typeface="+mn-cs"/>
              </a:rPr>
              <a:t> variability</a:t>
            </a:r>
            <a:r>
              <a:rPr kumimoji="0" lang="en-US" sz="1600" b="1" i="0" u="none" strike="noStrike" kern="1200" cap="none" spc="0" normalizeH="0" noProof="0" dirty="0" smtClean="0">
                <a:ln>
                  <a:noFill/>
                </a:ln>
                <a:solidFill>
                  <a:srgbClr val="FF0000"/>
                </a:solidFill>
                <a:effectLst/>
                <a:uLnTx/>
                <a:uFillTx/>
                <a:latin typeface="+mn-lt"/>
                <a:ea typeface="+mn-ea"/>
                <a:cs typeface="+mn-cs"/>
              </a:rPr>
              <a:t> </a:t>
            </a:r>
            <a:endParaRPr kumimoji="0" lang="en-US" sz="1600" b="1" i="0" u="none" strike="noStrike" kern="1200" cap="none" spc="0" normalizeH="0" baseline="0" noProof="0" dirty="0" smtClean="0">
              <a:ln>
                <a:noFill/>
              </a:ln>
              <a:solidFill>
                <a:srgbClr val="FF0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0"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1600" b="0"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AU" sz="16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AU" sz="16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AU" sz="16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AU" sz="16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sz="1600" b="0" i="0" u="none" strike="noStrike" kern="1200" cap="none" spc="0" normalizeH="0" baseline="0" noProof="0" dirty="0" smtClean="0">
                <a:ln>
                  <a:noFill/>
                </a:ln>
                <a:solidFill>
                  <a:schemeClr val="accent1">
                    <a:lumMod val="75000"/>
                  </a:schemeClr>
                </a:solidFill>
                <a:effectLst/>
                <a:uLnTx/>
                <a:uFillTx/>
                <a:latin typeface="+mn-lt"/>
                <a:ea typeface="+mn-ea"/>
                <a:cs typeface="+mn-cs"/>
              </a:rPr>
              <a:t> </a:t>
            </a:r>
            <a:endParaRPr kumimoji="0" sz="1600" b="0" i="0" u="none" strike="noStrike" kern="1200" cap="none" spc="0" normalizeH="0" baseline="0" noProof="0" dirty="0">
              <a:ln>
                <a:noFill/>
              </a:ln>
              <a:solidFill>
                <a:schemeClr val="accent1">
                  <a:lumMod val="75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685800" y="152400"/>
            <a:ext cx="770485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Climate variability and change</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22</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13" name="Content Placeholder 2"/>
          <p:cNvSpPr>
            <a:spLocks noGrp="1"/>
          </p:cNvSpPr>
          <p:nvPr>
            <p:ph idx="1"/>
          </p:nvPr>
        </p:nvSpPr>
        <p:spPr>
          <a:xfrm>
            <a:off x="381000" y="838200"/>
            <a:ext cx="8382000" cy="5181600"/>
          </a:xfrm>
        </p:spPr>
        <p:txBody>
          <a:bodyPr>
            <a:noAutofit/>
          </a:bodyPr>
          <a:lstStyle/>
          <a:p>
            <a:r>
              <a:rPr lang="en-US" sz="1800" dirty="0" smtClean="0"/>
              <a:t>Rainfall:</a:t>
            </a:r>
          </a:p>
          <a:p>
            <a:pPr>
              <a:buNone/>
            </a:pPr>
            <a:endParaRPr lang="en-US" sz="1600" dirty="0" smtClean="0"/>
          </a:p>
          <a:p>
            <a:pPr lvl="1"/>
            <a:r>
              <a:rPr lang="en-US" sz="1600" dirty="0" smtClean="0"/>
              <a:t>In the STAS area, below-normal rainfall can be expected during El Niño years, especially during the main December to March crop-growing period.</a:t>
            </a:r>
          </a:p>
          <a:p>
            <a:pPr lvl="1">
              <a:buNone/>
            </a:pPr>
            <a:r>
              <a:rPr lang="en-US" sz="1600" dirty="0" smtClean="0"/>
              <a:t> </a:t>
            </a:r>
          </a:p>
          <a:p>
            <a:pPr lvl="1"/>
            <a:r>
              <a:rPr lang="en-US" sz="1600" dirty="0" smtClean="0"/>
              <a:t>On the other hand, La Niña years seem to have positive effect on seasonal rainfall, especially after November and also seems to last until at least April, or even May.</a:t>
            </a:r>
          </a:p>
          <a:p>
            <a:pPr lvl="1">
              <a:buNone/>
            </a:pPr>
            <a:r>
              <a:rPr lang="en-US" sz="1600" dirty="0" smtClean="0"/>
              <a:t> </a:t>
            </a:r>
          </a:p>
          <a:p>
            <a:pPr lvl="1"/>
            <a:r>
              <a:rPr lang="en-US" sz="1600" dirty="0" smtClean="0"/>
              <a:t>Generally, the best seasonal total rainfall seems to coincide with La Niña conditions. Above normal rainfall events (e.g. early 1960s, mid 1970s, early 2000s) have occurred after very strong El Niño events (1957-1958, 1972-1973, and 1997-1998).</a:t>
            </a:r>
          </a:p>
          <a:p>
            <a:pPr lvl="1">
              <a:buNone/>
            </a:pPr>
            <a:r>
              <a:rPr lang="en-US" sz="1600" dirty="0" smtClean="0"/>
              <a:t> </a:t>
            </a:r>
          </a:p>
          <a:p>
            <a:pPr lvl="1"/>
            <a:endParaRPr lang="en-US" sz="1600" dirty="0" smtClean="0"/>
          </a:p>
          <a:p>
            <a:pPr lvl="1" algn="ctr">
              <a:buNone/>
            </a:pPr>
            <a:r>
              <a:rPr lang="en-US" sz="1800" b="1" dirty="0" smtClean="0">
                <a:solidFill>
                  <a:srgbClr val="FF0000"/>
                </a:solidFill>
              </a:rPr>
              <a:t>Understanding how El Niño/La Niña events may influence future climate variability in the STAS is therefore critical, and requires further research.</a:t>
            </a:r>
            <a:r>
              <a:rPr lang="en-ZA" sz="1800" b="1" dirty="0" smtClean="0">
                <a:solidFill>
                  <a:srgbClr val="FF0000"/>
                </a:solidFill>
              </a:rPr>
              <a:t> </a:t>
            </a:r>
            <a:endParaRPr lang="en-US" sz="1800" b="1" dirty="0" smtClean="0">
              <a:solidFill>
                <a:srgbClr val="FF0000"/>
              </a:solidFill>
            </a:endParaRPr>
          </a:p>
          <a:p>
            <a:pPr lvl="1"/>
            <a:endParaRPr lang="en-US" sz="1200" dirty="0" smtClean="0"/>
          </a:p>
          <a:p>
            <a:pPr>
              <a:buNone/>
            </a:pPr>
            <a:endParaRPr lang="en-US" sz="1600" dirty="0" smtClean="0"/>
          </a:p>
          <a:p>
            <a:pPr>
              <a:buNone/>
            </a:pPr>
            <a:endParaRPr lang="en-US" sz="1600" dirty="0" smtClean="0"/>
          </a:p>
          <a:p>
            <a:endParaRPr lang="fr-FR" sz="1600" dirty="0" smtClean="0"/>
          </a:p>
          <a:p>
            <a:pPr>
              <a:buNone/>
            </a:pPr>
            <a:endParaRPr lang="en-AU" sz="1600" b="1" dirty="0" smtClean="0"/>
          </a:p>
          <a:p>
            <a:pPr>
              <a:buNone/>
            </a:pPr>
            <a:endParaRPr lang="en-AU" sz="1600" b="1" dirty="0" smtClean="0"/>
          </a:p>
          <a:p>
            <a:pPr>
              <a:buNone/>
            </a:pPr>
            <a:endParaRPr lang="en-AU" sz="1600" b="1" dirty="0" smtClean="0"/>
          </a:p>
          <a:p>
            <a:pPr>
              <a:buNone/>
            </a:pPr>
            <a:endParaRPr lang="en-AU" sz="1600" b="1" dirty="0" smtClean="0"/>
          </a:p>
          <a:p>
            <a:pPr>
              <a:buNone/>
            </a:pPr>
            <a:endParaRPr lang="en-US" sz="1600" b="1" dirty="0" smtClean="0"/>
          </a:p>
          <a:p>
            <a:pPr>
              <a:buNone/>
            </a:pPr>
            <a:endParaRPr lang="en-US" sz="1600" b="1" dirty="0" smtClean="0"/>
          </a:p>
          <a:p>
            <a:pPr>
              <a:buNone/>
            </a:pPr>
            <a:endParaRPr lang="en-US" sz="1600" b="1" dirty="0" smtClean="0"/>
          </a:p>
          <a:p>
            <a:pPr>
              <a:buNone/>
            </a:pPr>
            <a:endParaRPr lang="en-US" sz="1600" b="1" dirty="0" smtClean="0"/>
          </a:p>
          <a:p>
            <a:pPr>
              <a:buNone/>
            </a:pPr>
            <a:r>
              <a:rPr sz="1600" dirty="0" smtClean="0"/>
              <a:t> </a:t>
            </a:r>
            <a:endParaRPr sz="16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23</a:t>
            </a:fld>
            <a:endParaRPr lang="en-US" altLang="en-US" sz="1400" b="1" dirty="0">
              <a:solidFill>
                <a:srgbClr val="376092"/>
              </a:solidFill>
            </a:endParaRPr>
          </a:p>
        </p:txBody>
      </p:sp>
      <p:sp>
        <p:nvSpPr>
          <p:cNvPr id="12" name="Content Placeholder 2"/>
          <p:cNvSpPr>
            <a:spLocks noGrp="1"/>
          </p:cNvSpPr>
          <p:nvPr>
            <p:ph idx="1"/>
          </p:nvPr>
        </p:nvSpPr>
        <p:spPr>
          <a:xfrm>
            <a:off x="381000" y="2743200"/>
            <a:ext cx="8458200" cy="990600"/>
          </a:xfrm>
        </p:spPr>
        <p:txBody>
          <a:bodyPr>
            <a:noAutofit/>
          </a:bodyPr>
          <a:lstStyle/>
          <a:p>
            <a:pPr algn="ctr">
              <a:buNone/>
            </a:pPr>
            <a:r>
              <a:rPr lang="en-US" sz="4000" b="1" dirty="0" smtClean="0">
                <a:latin typeface="Trebuchet MS"/>
                <a:cs typeface="Trebuchet MS"/>
              </a:rPr>
              <a:t>Overview of the STAS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685800" y="152400"/>
            <a:ext cx="770485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Groundwater occurrence</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24</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14" name="Content Placeholder 2"/>
          <p:cNvSpPr>
            <a:spLocks noGrp="1"/>
          </p:cNvSpPr>
          <p:nvPr>
            <p:ph idx="1"/>
          </p:nvPr>
        </p:nvSpPr>
        <p:spPr>
          <a:xfrm>
            <a:off x="381000" y="838200"/>
            <a:ext cx="8382000" cy="5867400"/>
          </a:xfrm>
        </p:spPr>
        <p:txBody>
          <a:bodyPr>
            <a:noAutofit/>
          </a:bodyPr>
          <a:lstStyle/>
          <a:p>
            <a:r>
              <a:rPr lang="en-US" sz="1600" dirty="0" smtClean="0"/>
              <a:t>STAS = unconfined aquifers (Kalahari) + confined aquifers (</a:t>
            </a:r>
            <a:r>
              <a:rPr lang="en-US" sz="1600" dirty="0" err="1" smtClean="0"/>
              <a:t>Auob</a:t>
            </a:r>
            <a:r>
              <a:rPr lang="en-US" sz="1600" dirty="0" smtClean="0"/>
              <a:t> and </a:t>
            </a:r>
            <a:r>
              <a:rPr lang="en-US" sz="1600" dirty="0" err="1" smtClean="0"/>
              <a:t>Nossob</a:t>
            </a:r>
            <a:r>
              <a:rPr lang="en-US" sz="1600" dirty="0" smtClean="0"/>
              <a:t>)</a:t>
            </a:r>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r>
              <a:rPr lang="en-US" sz="1600" dirty="0" smtClean="0"/>
              <a:t>STAS is not hydraulically connected to the Orange River</a:t>
            </a:r>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b="1" u="sng" dirty="0" smtClean="0"/>
          </a:p>
          <a:p>
            <a:endParaRPr lang="en-US" sz="1600" b="1" u="sng" dirty="0" smtClean="0"/>
          </a:p>
          <a:p>
            <a:pPr>
              <a:buNone/>
            </a:pPr>
            <a:endParaRPr lang="fr-FR" sz="1600" dirty="0" smtClean="0"/>
          </a:p>
          <a:p>
            <a:pPr>
              <a:buNone/>
            </a:pPr>
            <a:endParaRPr lang="en-AU" sz="1600" b="1" dirty="0" smtClean="0"/>
          </a:p>
          <a:p>
            <a:pPr>
              <a:buNone/>
            </a:pPr>
            <a:endParaRPr lang="en-AU" sz="1600" b="1" dirty="0" smtClean="0"/>
          </a:p>
          <a:p>
            <a:pPr>
              <a:buNone/>
            </a:pPr>
            <a:endParaRPr lang="en-AU" sz="1600" b="1" dirty="0" smtClean="0"/>
          </a:p>
          <a:p>
            <a:pPr>
              <a:buNone/>
            </a:pPr>
            <a:endParaRPr lang="en-US" sz="1600" b="1" dirty="0" smtClean="0"/>
          </a:p>
          <a:p>
            <a:pPr>
              <a:buNone/>
            </a:pPr>
            <a:endParaRPr lang="en-US" sz="1600" b="1" dirty="0" smtClean="0"/>
          </a:p>
          <a:p>
            <a:pPr>
              <a:buNone/>
            </a:pPr>
            <a:endParaRPr lang="en-US" sz="1600" b="1" dirty="0" smtClean="0"/>
          </a:p>
          <a:p>
            <a:pPr>
              <a:buNone/>
            </a:pPr>
            <a:endParaRPr lang="en-US" sz="1600" b="1" dirty="0" smtClean="0"/>
          </a:p>
          <a:p>
            <a:pPr>
              <a:buNone/>
            </a:pPr>
            <a:r>
              <a:rPr sz="1600" dirty="0" smtClean="0"/>
              <a:t> </a:t>
            </a:r>
            <a:endParaRPr sz="1600" dirty="0"/>
          </a:p>
        </p:txBody>
      </p:sp>
      <p:graphicFrame>
        <p:nvGraphicFramePr>
          <p:cNvPr id="15" name="Table 14"/>
          <p:cNvGraphicFramePr>
            <a:graphicFrameLocks noGrp="1"/>
          </p:cNvGraphicFramePr>
          <p:nvPr/>
        </p:nvGraphicFramePr>
        <p:xfrm>
          <a:off x="1828800" y="1524000"/>
          <a:ext cx="5715000" cy="3124200"/>
        </p:xfrm>
        <a:graphic>
          <a:graphicData uri="http://schemas.openxmlformats.org/drawingml/2006/table">
            <a:tbl>
              <a:tblPr firstRow="1" bandRow="1">
                <a:tableStyleId>{D7AC3CCA-C797-4891-BE02-D94E43425B78}</a:tableStyleId>
              </a:tblPr>
              <a:tblGrid>
                <a:gridCol w="5715000"/>
              </a:tblGrid>
              <a:tr h="624840">
                <a:tc>
                  <a:txBody>
                    <a:bodyPr/>
                    <a:lstStyle/>
                    <a:p>
                      <a:r>
                        <a:rPr lang="en-US" dirty="0" smtClean="0"/>
                        <a:t>Kalahari aquifers</a:t>
                      </a:r>
                      <a:endParaRPr lang="en-US" dirty="0"/>
                    </a:p>
                  </a:txBody>
                  <a:tcPr>
                    <a:solidFill>
                      <a:schemeClr val="tx2">
                        <a:lumMod val="20000"/>
                        <a:lumOff val="80000"/>
                      </a:schemeClr>
                    </a:solidFill>
                  </a:tcPr>
                </a:tc>
              </a:tr>
              <a:tr h="624840">
                <a:tc>
                  <a:txBody>
                    <a:bodyPr/>
                    <a:lstStyle/>
                    <a:p>
                      <a:r>
                        <a:rPr lang="en-US" dirty="0" smtClean="0"/>
                        <a:t>Impermeable</a:t>
                      </a:r>
                      <a:r>
                        <a:rPr lang="en-US" baseline="0" dirty="0" smtClean="0"/>
                        <a:t> layer</a:t>
                      </a:r>
                      <a:endParaRPr lang="en-US" dirty="0"/>
                    </a:p>
                  </a:txBody>
                  <a:tcPr>
                    <a:solidFill>
                      <a:schemeClr val="accent6">
                        <a:lumMod val="50000"/>
                      </a:schemeClr>
                    </a:solidFill>
                  </a:tcPr>
                </a:tc>
              </a:tr>
              <a:tr h="624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smtClean="0"/>
                        <a:t>Auob</a:t>
                      </a:r>
                      <a:r>
                        <a:rPr lang="en-US" b="1" dirty="0" smtClean="0"/>
                        <a:t> aquifer</a:t>
                      </a:r>
                    </a:p>
                    <a:p>
                      <a:endParaRPr lang="en-US" dirty="0"/>
                    </a:p>
                  </a:txBody>
                  <a:tcPr>
                    <a:solidFill>
                      <a:schemeClr val="tx2">
                        <a:lumMod val="40000"/>
                        <a:lumOff val="60000"/>
                      </a:schemeClr>
                    </a:solidFill>
                  </a:tcPr>
                </a:tc>
              </a:tr>
              <a:tr h="624840">
                <a:tc>
                  <a:txBody>
                    <a:bodyPr/>
                    <a:lstStyle/>
                    <a:p>
                      <a:r>
                        <a:rPr lang="en-US" dirty="0" smtClean="0"/>
                        <a:t>Impermeable layer</a:t>
                      </a:r>
                      <a:endParaRPr lang="en-US" dirty="0"/>
                    </a:p>
                  </a:txBody>
                  <a:tcPr>
                    <a:solidFill>
                      <a:schemeClr val="accent6">
                        <a:lumMod val="50000"/>
                      </a:schemeClr>
                    </a:solidFill>
                  </a:tcPr>
                </a:tc>
              </a:tr>
              <a:tr h="624840">
                <a:tc>
                  <a:txBody>
                    <a:bodyPr/>
                    <a:lstStyle/>
                    <a:p>
                      <a:r>
                        <a:rPr lang="en-US" b="1" dirty="0" err="1" smtClean="0"/>
                        <a:t>Nossob</a:t>
                      </a:r>
                      <a:r>
                        <a:rPr lang="en-US" b="1" baseline="0" dirty="0" smtClean="0"/>
                        <a:t> aquifer</a:t>
                      </a:r>
                      <a:endParaRPr lang="en-US" b="1" dirty="0"/>
                    </a:p>
                  </a:txBody>
                  <a:tcPr>
                    <a:solidFill>
                      <a:schemeClr val="tx2">
                        <a:lumMod val="60000"/>
                        <a:lumOff val="40000"/>
                      </a:schemeClr>
                    </a:solidFill>
                  </a:tcP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685800" y="152400"/>
            <a:ext cx="770485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Groundwater occurrence</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25</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14" name="Content Placeholder 2"/>
          <p:cNvSpPr>
            <a:spLocks noGrp="1"/>
          </p:cNvSpPr>
          <p:nvPr>
            <p:ph idx="1"/>
          </p:nvPr>
        </p:nvSpPr>
        <p:spPr>
          <a:xfrm>
            <a:off x="381000" y="838200"/>
            <a:ext cx="8382000" cy="5867400"/>
          </a:xfrm>
        </p:spPr>
        <p:txBody>
          <a:bodyPr>
            <a:noAutofit/>
          </a:bodyPr>
          <a:lstStyle/>
          <a:p>
            <a:pPr>
              <a:buNone/>
            </a:pPr>
            <a:endParaRPr lang="en-US" sz="1600" b="1" u="sng" dirty="0" smtClean="0"/>
          </a:p>
          <a:p>
            <a:r>
              <a:rPr lang="en-US" sz="1600" b="1" u="sng" dirty="0" smtClean="0"/>
              <a:t>Kalahari aquifers: </a:t>
            </a:r>
          </a:p>
          <a:p>
            <a:pPr lvl="1"/>
            <a:r>
              <a:rPr lang="en-US" sz="1600" dirty="0" smtClean="0"/>
              <a:t>Hundreds of individual aquifers more or less loosely connected forming an unconfined aquifer system - </a:t>
            </a:r>
            <a:r>
              <a:rPr lang="en-US" sz="1600" b="1" dirty="0" smtClean="0">
                <a:solidFill>
                  <a:srgbClr val="FF0000"/>
                </a:solidFill>
              </a:rPr>
              <a:t>NOT TRANSBOUNDARY</a:t>
            </a:r>
          </a:p>
          <a:p>
            <a:pPr lvl="1"/>
            <a:r>
              <a:rPr lang="en-US" sz="1600" dirty="0" smtClean="0"/>
              <a:t>Thickness varies from 0 to 250m although it generally does not exceed 100m.</a:t>
            </a:r>
            <a:endParaRPr lang="en-US" sz="1600" b="1" dirty="0" smtClean="0">
              <a:solidFill>
                <a:srgbClr val="FF0000"/>
              </a:solidFill>
            </a:endParaRPr>
          </a:p>
          <a:p>
            <a:pPr>
              <a:buNone/>
            </a:pPr>
            <a:endParaRPr lang="en-US" sz="1600" b="1" dirty="0" smtClean="0">
              <a:solidFill>
                <a:srgbClr val="FF0000"/>
              </a:solidFill>
            </a:endParaRPr>
          </a:p>
          <a:p>
            <a:r>
              <a:rPr sz="1600" b="1" u="sng" dirty="0" smtClean="0"/>
              <a:t>A</a:t>
            </a:r>
            <a:r>
              <a:rPr lang="en-US" sz="1600" b="1" u="sng" dirty="0" err="1" smtClean="0"/>
              <a:t>uob</a:t>
            </a:r>
            <a:r>
              <a:rPr lang="en-US" sz="1600" b="1" u="sng" dirty="0" smtClean="0"/>
              <a:t> aquifer: </a:t>
            </a:r>
          </a:p>
          <a:p>
            <a:pPr lvl="1"/>
            <a:r>
              <a:rPr lang="en-US" sz="1600" dirty="0" smtClean="0"/>
              <a:t>Confined aquifer with isolated outcrops in the extreme western part of the STAS in Namibia – </a:t>
            </a:r>
            <a:r>
              <a:rPr lang="en-US" sz="1600" b="1" dirty="0" smtClean="0">
                <a:solidFill>
                  <a:srgbClr val="FF0000"/>
                </a:solidFill>
              </a:rPr>
              <a:t>TRANSBOUNDARY</a:t>
            </a:r>
          </a:p>
          <a:p>
            <a:pPr lvl="1"/>
            <a:r>
              <a:rPr lang="en-US" sz="1600" dirty="0" smtClean="0"/>
              <a:t>Depths varying from 0 to over 300m.</a:t>
            </a:r>
          </a:p>
          <a:p>
            <a:pPr lvl="1"/>
            <a:r>
              <a:rPr lang="en-US" sz="1600" dirty="0" smtClean="0"/>
              <a:t>Thickness varies from 0 to 150m. </a:t>
            </a:r>
            <a:endParaRPr lang="en-US" sz="1600" b="1" dirty="0" smtClean="0">
              <a:solidFill>
                <a:srgbClr val="FF0000"/>
              </a:solidFill>
            </a:endParaRPr>
          </a:p>
          <a:p>
            <a:pPr>
              <a:buNone/>
            </a:pPr>
            <a:endParaRPr lang="en-US" sz="1800" b="1" dirty="0" smtClean="0">
              <a:solidFill>
                <a:srgbClr val="FF0000"/>
              </a:solidFill>
            </a:endParaRPr>
          </a:p>
          <a:p>
            <a:r>
              <a:rPr lang="en-US" sz="1800" b="1" u="sng" dirty="0" err="1" smtClean="0"/>
              <a:t>Nossob</a:t>
            </a:r>
            <a:r>
              <a:rPr lang="en-US" sz="1800" b="1" u="sng" dirty="0" smtClean="0"/>
              <a:t> aquifer: </a:t>
            </a:r>
          </a:p>
          <a:p>
            <a:pPr lvl="1"/>
            <a:r>
              <a:rPr lang="en-US" sz="1600" dirty="0" smtClean="0"/>
              <a:t>Confined aquifer with isolated outcrops in the extreme western part of the STAS in Namibia – </a:t>
            </a:r>
            <a:r>
              <a:rPr lang="en-US" sz="1600" b="1" dirty="0" smtClean="0">
                <a:solidFill>
                  <a:srgbClr val="FF0000"/>
                </a:solidFill>
              </a:rPr>
              <a:t>TRANSBOUNDARY</a:t>
            </a:r>
          </a:p>
          <a:p>
            <a:pPr lvl="1"/>
            <a:r>
              <a:rPr lang="en-US" sz="1600" dirty="0" smtClean="0"/>
              <a:t>Depths varying from 0 to more than 400m</a:t>
            </a:r>
          </a:p>
          <a:p>
            <a:pPr lvl="1"/>
            <a:r>
              <a:rPr lang="en-US" sz="1600" dirty="0" smtClean="0"/>
              <a:t>Thickness varies from 0 to 60m in Namibia and from 0 to 20 in South Africa </a:t>
            </a:r>
            <a:r>
              <a:rPr sz="1600" dirty="0" smtClean="0"/>
              <a:t>  </a:t>
            </a:r>
            <a:endParaRPr lang="en-US" sz="1600" dirty="0" smtClean="0"/>
          </a:p>
          <a:p>
            <a:endParaRPr lang="fr-FR" sz="1600" dirty="0" smtClean="0"/>
          </a:p>
          <a:p>
            <a:pPr>
              <a:buNone/>
            </a:pPr>
            <a:endParaRPr lang="en-AU" sz="1600" b="1" dirty="0" smtClean="0"/>
          </a:p>
          <a:p>
            <a:pPr>
              <a:buNone/>
            </a:pPr>
            <a:endParaRPr lang="en-AU" sz="1600" b="1" dirty="0" smtClean="0"/>
          </a:p>
          <a:p>
            <a:pPr>
              <a:buNone/>
            </a:pPr>
            <a:endParaRPr lang="en-AU" sz="1600" b="1" dirty="0" smtClean="0"/>
          </a:p>
          <a:p>
            <a:pPr>
              <a:buNone/>
            </a:pPr>
            <a:endParaRPr lang="en-US" sz="1600" b="1" dirty="0" smtClean="0"/>
          </a:p>
          <a:p>
            <a:pPr>
              <a:buNone/>
            </a:pPr>
            <a:endParaRPr lang="en-US" sz="1600" b="1" dirty="0" smtClean="0"/>
          </a:p>
          <a:p>
            <a:pPr>
              <a:buNone/>
            </a:pPr>
            <a:endParaRPr lang="en-US" sz="1600" b="1" dirty="0" smtClean="0"/>
          </a:p>
          <a:p>
            <a:pPr>
              <a:buNone/>
            </a:pPr>
            <a:endParaRPr lang="en-US" sz="1600" b="1" dirty="0" smtClean="0"/>
          </a:p>
          <a:p>
            <a:pPr>
              <a:buNone/>
            </a:pPr>
            <a:r>
              <a:rPr sz="1600" dirty="0" smtClean="0"/>
              <a:t> </a:t>
            </a:r>
            <a:endParaRPr sz="16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685800" y="152400"/>
            <a:ext cx="770485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Cross-sections</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26</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14" name="Content Placeholder 2"/>
          <p:cNvSpPr>
            <a:spLocks noGrp="1"/>
          </p:cNvSpPr>
          <p:nvPr>
            <p:ph idx="1"/>
          </p:nvPr>
        </p:nvSpPr>
        <p:spPr>
          <a:xfrm>
            <a:off x="381000" y="838200"/>
            <a:ext cx="8382000" cy="5867400"/>
          </a:xfrm>
        </p:spPr>
        <p:txBody>
          <a:bodyPr>
            <a:noAutofit/>
          </a:bodyPr>
          <a:lstStyle/>
          <a:p>
            <a:r>
              <a:rPr lang="en-US" sz="1600" dirty="0" smtClean="0"/>
              <a:t>A W-E Namibia-Botswana cross-section through </a:t>
            </a:r>
            <a:r>
              <a:rPr lang="en-US" sz="1600" dirty="0" err="1" smtClean="0"/>
              <a:t>Stampriet</a:t>
            </a:r>
            <a:r>
              <a:rPr lang="en-US" sz="1600" dirty="0" smtClean="0"/>
              <a:t>, </a:t>
            </a:r>
            <a:r>
              <a:rPr lang="en-US" sz="1600" dirty="0" err="1" smtClean="0"/>
              <a:t>Aminuis</a:t>
            </a:r>
            <a:r>
              <a:rPr lang="en-US" sz="1600" dirty="0" smtClean="0"/>
              <a:t> (Namibia) and </a:t>
            </a:r>
            <a:r>
              <a:rPr lang="en-US" sz="1600" dirty="0" err="1" smtClean="0"/>
              <a:t>Ncojane</a:t>
            </a:r>
            <a:r>
              <a:rPr lang="en-US" sz="1600" dirty="0" smtClean="0"/>
              <a:t> (Botswana)</a:t>
            </a:r>
            <a:endParaRPr lang="fr-FR" sz="1600" dirty="0" smtClean="0"/>
          </a:p>
          <a:p>
            <a:pPr>
              <a:buNone/>
            </a:pPr>
            <a:endParaRPr lang="en-AU" sz="1600" b="1" dirty="0" smtClean="0"/>
          </a:p>
          <a:p>
            <a:pPr>
              <a:buNone/>
            </a:pPr>
            <a:endParaRPr lang="en-AU" sz="1600" b="1" dirty="0" smtClean="0"/>
          </a:p>
          <a:p>
            <a:pPr>
              <a:buNone/>
            </a:pPr>
            <a:endParaRPr lang="en-AU" sz="1600" b="1" dirty="0" smtClean="0"/>
          </a:p>
          <a:p>
            <a:pPr>
              <a:buNone/>
            </a:pPr>
            <a:endParaRPr lang="en-US" sz="1600" b="1" dirty="0" smtClean="0"/>
          </a:p>
          <a:p>
            <a:pPr>
              <a:buNone/>
            </a:pPr>
            <a:endParaRPr lang="en-US" sz="1600" b="1" dirty="0" smtClean="0"/>
          </a:p>
          <a:p>
            <a:pPr>
              <a:buNone/>
            </a:pPr>
            <a:endParaRPr lang="en-US" sz="1600" b="1" dirty="0" smtClean="0"/>
          </a:p>
          <a:p>
            <a:pPr>
              <a:buNone/>
            </a:pPr>
            <a:endParaRPr lang="en-US" sz="1600" b="1" dirty="0" smtClean="0"/>
          </a:p>
          <a:p>
            <a:pPr>
              <a:buNone/>
            </a:pPr>
            <a:r>
              <a:rPr sz="1600" dirty="0" smtClean="0"/>
              <a:t> </a:t>
            </a:r>
            <a:endParaRPr sz="1600" dirty="0"/>
          </a:p>
        </p:txBody>
      </p:sp>
      <p:grpSp>
        <p:nvGrpSpPr>
          <p:cNvPr id="12" name="Groupe 19"/>
          <p:cNvGrpSpPr/>
          <p:nvPr/>
        </p:nvGrpSpPr>
        <p:grpSpPr>
          <a:xfrm>
            <a:off x="271183" y="2514600"/>
            <a:ext cx="8872817" cy="2827872"/>
            <a:chOff x="152400" y="1972964"/>
            <a:chExt cx="8872817" cy="2827872"/>
          </a:xfrm>
        </p:grpSpPr>
        <p:pic>
          <p:nvPicPr>
            <p:cNvPr id="13" name="Picture 2"/>
            <p:cNvPicPr>
              <a:picLocks noChangeAspect="1" noChangeArrowheads="1"/>
            </p:cNvPicPr>
            <p:nvPr/>
          </p:nvPicPr>
          <p:blipFill>
            <a:blip r:embed="rId4" cstate="print"/>
            <a:srcRect/>
            <a:stretch>
              <a:fillRect/>
            </a:stretch>
          </p:blipFill>
          <p:spPr bwMode="auto">
            <a:xfrm>
              <a:off x="152400" y="2157630"/>
              <a:ext cx="8872817" cy="2643206"/>
            </a:xfrm>
            <a:prstGeom prst="rect">
              <a:avLst/>
            </a:prstGeom>
            <a:noFill/>
            <a:ln w="9525">
              <a:noFill/>
              <a:miter lim="800000"/>
              <a:headEnd/>
              <a:tailEnd/>
            </a:ln>
            <a:effectLst/>
          </p:spPr>
        </p:pic>
        <p:grpSp>
          <p:nvGrpSpPr>
            <p:cNvPr id="16" name="Groupe 18"/>
            <p:cNvGrpSpPr/>
            <p:nvPr/>
          </p:nvGrpSpPr>
          <p:grpSpPr>
            <a:xfrm>
              <a:off x="2438399" y="1972964"/>
              <a:ext cx="6272650" cy="2494024"/>
              <a:chOff x="2438399" y="1972964"/>
              <a:chExt cx="6272650" cy="2494024"/>
            </a:xfrm>
          </p:grpSpPr>
          <p:cxnSp>
            <p:nvCxnSpPr>
              <p:cNvPr id="17" name="Straight Connector 6"/>
              <p:cNvCxnSpPr/>
              <p:nvPr/>
            </p:nvCxnSpPr>
            <p:spPr bwMode="auto">
              <a:xfrm rot="5400000">
                <a:off x="4340527" y="2921449"/>
                <a:ext cx="1500198" cy="1588"/>
              </a:xfrm>
              <a:prstGeom prst="line">
                <a:avLst/>
              </a:prstGeom>
              <a:solidFill>
                <a:schemeClr val="accent1"/>
              </a:solidFill>
              <a:ln w="22225" cap="sq" cmpd="sng" algn="ctr">
                <a:solidFill>
                  <a:srgbClr val="0070C0"/>
                </a:solidFill>
                <a:prstDash val="solid"/>
                <a:round/>
                <a:headEnd type="none" w="sm" len="sm"/>
                <a:tailEnd type="none" w="sm" len="sm"/>
              </a:ln>
              <a:effectLst/>
            </p:spPr>
          </p:cxnSp>
          <p:sp>
            <p:nvSpPr>
              <p:cNvPr id="18" name="TextBox 7"/>
              <p:cNvSpPr txBox="1"/>
              <p:nvPr/>
            </p:nvSpPr>
            <p:spPr>
              <a:xfrm>
                <a:off x="2438399" y="1972964"/>
                <a:ext cx="1405217" cy="369332"/>
              </a:xfrm>
              <a:prstGeom prst="rect">
                <a:avLst/>
              </a:prstGeom>
              <a:noFill/>
            </p:spPr>
            <p:txBody>
              <a:bodyPr wrap="square" rtlCol="0">
                <a:spAutoFit/>
              </a:bodyPr>
              <a:lstStyle/>
              <a:p>
                <a:r>
                  <a:rPr lang="en-ZA" b="1" i="1" dirty="0" smtClean="0">
                    <a:solidFill>
                      <a:srgbClr val="FF0000"/>
                    </a:solidFill>
                  </a:rPr>
                  <a:t>Namibia</a:t>
                </a:r>
                <a:endParaRPr lang="en-ZA" b="1" i="1" dirty="0">
                  <a:solidFill>
                    <a:srgbClr val="FF0000"/>
                  </a:solidFill>
                </a:endParaRPr>
              </a:p>
            </p:txBody>
          </p:sp>
          <p:sp>
            <p:nvSpPr>
              <p:cNvPr id="19" name="TextBox 7"/>
              <p:cNvSpPr txBox="1"/>
              <p:nvPr/>
            </p:nvSpPr>
            <p:spPr>
              <a:xfrm>
                <a:off x="6324599" y="1972964"/>
                <a:ext cx="1329017" cy="369332"/>
              </a:xfrm>
              <a:prstGeom prst="rect">
                <a:avLst/>
              </a:prstGeom>
              <a:noFill/>
            </p:spPr>
            <p:txBody>
              <a:bodyPr wrap="square" rtlCol="0">
                <a:spAutoFit/>
              </a:bodyPr>
              <a:lstStyle/>
              <a:p>
                <a:r>
                  <a:rPr lang="en-ZA" b="1" i="1" dirty="0" smtClean="0">
                    <a:solidFill>
                      <a:srgbClr val="FF0000"/>
                    </a:solidFill>
                  </a:rPr>
                  <a:t>Botswana</a:t>
                </a:r>
                <a:endParaRPr lang="en-ZA" b="1" i="1" dirty="0">
                  <a:solidFill>
                    <a:srgbClr val="FF0000"/>
                  </a:solidFill>
                </a:endParaRPr>
              </a:p>
            </p:txBody>
          </p:sp>
          <p:sp>
            <p:nvSpPr>
              <p:cNvPr id="20" name="TextBox 19"/>
              <p:cNvSpPr txBox="1"/>
              <p:nvPr/>
            </p:nvSpPr>
            <p:spPr>
              <a:xfrm>
                <a:off x="5257800" y="3467565"/>
                <a:ext cx="329049" cy="369332"/>
              </a:xfrm>
              <a:prstGeom prst="rect">
                <a:avLst/>
              </a:prstGeom>
              <a:noFill/>
            </p:spPr>
            <p:txBody>
              <a:bodyPr wrap="square" rtlCol="0">
                <a:spAutoFit/>
              </a:bodyPr>
              <a:lstStyle/>
              <a:p>
                <a:r>
                  <a:rPr lang="en-ZA" b="1" i="1" dirty="0" smtClean="0">
                    <a:solidFill>
                      <a:srgbClr val="FF0000"/>
                    </a:solidFill>
                  </a:rPr>
                  <a:t>?</a:t>
                </a:r>
                <a:endParaRPr lang="en-ZA" b="1" i="1" dirty="0">
                  <a:solidFill>
                    <a:srgbClr val="FF0000"/>
                  </a:solidFill>
                </a:endParaRPr>
              </a:p>
            </p:txBody>
          </p:sp>
          <p:sp>
            <p:nvSpPr>
              <p:cNvPr id="21" name="TextBox 7"/>
              <p:cNvSpPr txBox="1"/>
              <p:nvPr/>
            </p:nvSpPr>
            <p:spPr>
              <a:xfrm>
                <a:off x="5586849" y="3559300"/>
                <a:ext cx="329049" cy="369332"/>
              </a:xfrm>
              <a:prstGeom prst="rect">
                <a:avLst/>
              </a:prstGeom>
              <a:noFill/>
            </p:spPr>
            <p:txBody>
              <a:bodyPr wrap="square" rtlCol="0">
                <a:spAutoFit/>
              </a:bodyPr>
              <a:lstStyle/>
              <a:p>
                <a:r>
                  <a:rPr lang="en-ZA" b="1" i="1" dirty="0" smtClean="0">
                    <a:solidFill>
                      <a:srgbClr val="FF0000"/>
                    </a:solidFill>
                  </a:rPr>
                  <a:t>?</a:t>
                </a:r>
                <a:endParaRPr lang="en-ZA" b="1" i="1" dirty="0">
                  <a:solidFill>
                    <a:srgbClr val="FF0000"/>
                  </a:solidFill>
                </a:endParaRPr>
              </a:p>
            </p:txBody>
          </p:sp>
          <p:sp>
            <p:nvSpPr>
              <p:cNvPr id="22" name="TextBox 7"/>
              <p:cNvSpPr txBox="1"/>
              <p:nvPr/>
            </p:nvSpPr>
            <p:spPr>
              <a:xfrm>
                <a:off x="5926300" y="3637564"/>
                <a:ext cx="329049" cy="369332"/>
              </a:xfrm>
              <a:prstGeom prst="rect">
                <a:avLst/>
              </a:prstGeom>
              <a:noFill/>
            </p:spPr>
            <p:txBody>
              <a:bodyPr wrap="square" rtlCol="0">
                <a:spAutoFit/>
              </a:bodyPr>
              <a:lstStyle/>
              <a:p>
                <a:r>
                  <a:rPr lang="en-ZA" b="1" i="1" dirty="0" smtClean="0">
                    <a:solidFill>
                      <a:srgbClr val="FF0000"/>
                    </a:solidFill>
                  </a:rPr>
                  <a:t>?</a:t>
                </a:r>
                <a:endParaRPr lang="en-ZA" b="1" i="1" dirty="0">
                  <a:solidFill>
                    <a:srgbClr val="FF0000"/>
                  </a:solidFill>
                </a:endParaRPr>
              </a:p>
            </p:txBody>
          </p:sp>
          <p:sp>
            <p:nvSpPr>
              <p:cNvPr id="23" name="TextBox 7"/>
              <p:cNvSpPr txBox="1"/>
              <p:nvPr/>
            </p:nvSpPr>
            <p:spPr>
              <a:xfrm>
                <a:off x="6289964" y="3685323"/>
                <a:ext cx="329049" cy="369332"/>
              </a:xfrm>
              <a:prstGeom prst="rect">
                <a:avLst/>
              </a:prstGeom>
              <a:noFill/>
            </p:spPr>
            <p:txBody>
              <a:bodyPr wrap="square" rtlCol="0">
                <a:spAutoFit/>
              </a:bodyPr>
              <a:lstStyle/>
              <a:p>
                <a:r>
                  <a:rPr lang="en-ZA" b="1" i="1" dirty="0" smtClean="0">
                    <a:solidFill>
                      <a:srgbClr val="FF0000"/>
                    </a:solidFill>
                  </a:rPr>
                  <a:t>?</a:t>
                </a:r>
                <a:endParaRPr lang="en-ZA" b="1" i="1" dirty="0">
                  <a:solidFill>
                    <a:srgbClr val="FF0000"/>
                  </a:solidFill>
                </a:endParaRPr>
              </a:p>
            </p:txBody>
          </p:sp>
          <p:sp>
            <p:nvSpPr>
              <p:cNvPr id="24" name="TextBox 7"/>
              <p:cNvSpPr txBox="1"/>
              <p:nvPr/>
            </p:nvSpPr>
            <p:spPr>
              <a:xfrm>
                <a:off x="6619013" y="3785652"/>
                <a:ext cx="329049" cy="369332"/>
              </a:xfrm>
              <a:prstGeom prst="rect">
                <a:avLst/>
              </a:prstGeom>
              <a:noFill/>
            </p:spPr>
            <p:txBody>
              <a:bodyPr wrap="square" rtlCol="0">
                <a:spAutoFit/>
              </a:bodyPr>
              <a:lstStyle/>
              <a:p>
                <a:r>
                  <a:rPr lang="en-ZA" b="1" i="1" dirty="0" smtClean="0">
                    <a:solidFill>
                      <a:srgbClr val="FF0000"/>
                    </a:solidFill>
                  </a:rPr>
                  <a:t>?</a:t>
                </a:r>
                <a:endParaRPr lang="en-ZA" b="1" i="1" dirty="0">
                  <a:solidFill>
                    <a:srgbClr val="FF0000"/>
                  </a:solidFill>
                </a:endParaRPr>
              </a:p>
            </p:txBody>
          </p:sp>
          <p:sp>
            <p:nvSpPr>
              <p:cNvPr id="25" name="TextBox 7"/>
              <p:cNvSpPr txBox="1"/>
              <p:nvPr/>
            </p:nvSpPr>
            <p:spPr>
              <a:xfrm>
                <a:off x="6953727" y="3867127"/>
                <a:ext cx="329049" cy="369332"/>
              </a:xfrm>
              <a:prstGeom prst="rect">
                <a:avLst/>
              </a:prstGeom>
              <a:noFill/>
            </p:spPr>
            <p:txBody>
              <a:bodyPr wrap="square" rtlCol="0">
                <a:spAutoFit/>
              </a:bodyPr>
              <a:lstStyle/>
              <a:p>
                <a:r>
                  <a:rPr lang="en-ZA" b="1" i="1" dirty="0" smtClean="0">
                    <a:solidFill>
                      <a:srgbClr val="FF0000"/>
                    </a:solidFill>
                  </a:rPr>
                  <a:t>?</a:t>
                </a:r>
                <a:endParaRPr lang="en-ZA" b="1" i="1" dirty="0">
                  <a:solidFill>
                    <a:srgbClr val="FF0000"/>
                  </a:solidFill>
                </a:endParaRPr>
              </a:p>
            </p:txBody>
          </p:sp>
          <p:sp>
            <p:nvSpPr>
              <p:cNvPr id="26" name="TextBox 7"/>
              <p:cNvSpPr txBox="1"/>
              <p:nvPr/>
            </p:nvSpPr>
            <p:spPr>
              <a:xfrm>
                <a:off x="7282776" y="3928632"/>
                <a:ext cx="329049" cy="369332"/>
              </a:xfrm>
              <a:prstGeom prst="rect">
                <a:avLst/>
              </a:prstGeom>
              <a:noFill/>
            </p:spPr>
            <p:txBody>
              <a:bodyPr wrap="square" rtlCol="0">
                <a:spAutoFit/>
              </a:bodyPr>
              <a:lstStyle/>
              <a:p>
                <a:r>
                  <a:rPr lang="en-ZA" b="1" i="1" dirty="0" smtClean="0">
                    <a:solidFill>
                      <a:srgbClr val="FF0000"/>
                    </a:solidFill>
                  </a:rPr>
                  <a:t>?</a:t>
                </a:r>
                <a:endParaRPr lang="en-ZA" b="1" i="1" dirty="0">
                  <a:solidFill>
                    <a:srgbClr val="FF0000"/>
                  </a:solidFill>
                </a:endParaRPr>
              </a:p>
            </p:txBody>
          </p:sp>
          <p:sp>
            <p:nvSpPr>
              <p:cNvPr id="27" name="TextBox 7"/>
              <p:cNvSpPr txBox="1"/>
              <p:nvPr/>
            </p:nvSpPr>
            <p:spPr>
              <a:xfrm>
                <a:off x="8382000" y="4054655"/>
                <a:ext cx="329049" cy="369332"/>
              </a:xfrm>
              <a:prstGeom prst="rect">
                <a:avLst/>
              </a:prstGeom>
              <a:noFill/>
            </p:spPr>
            <p:txBody>
              <a:bodyPr wrap="square" rtlCol="0">
                <a:spAutoFit/>
              </a:bodyPr>
              <a:lstStyle/>
              <a:p>
                <a:r>
                  <a:rPr lang="en-ZA" b="1" i="1" dirty="0" smtClean="0">
                    <a:solidFill>
                      <a:srgbClr val="FF0000"/>
                    </a:solidFill>
                  </a:rPr>
                  <a:t>?</a:t>
                </a:r>
                <a:endParaRPr lang="en-ZA" b="1" i="1" dirty="0">
                  <a:solidFill>
                    <a:srgbClr val="FF0000"/>
                  </a:solidFill>
                </a:endParaRPr>
              </a:p>
            </p:txBody>
          </p:sp>
          <p:sp>
            <p:nvSpPr>
              <p:cNvPr id="28" name="TextBox 7"/>
              <p:cNvSpPr txBox="1"/>
              <p:nvPr/>
            </p:nvSpPr>
            <p:spPr>
              <a:xfrm>
                <a:off x="7611825" y="4086147"/>
                <a:ext cx="329049" cy="369332"/>
              </a:xfrm>
              <a:prstGeom prst="rect">
                <a:avLst/>
              </a:prstGeom>
              <a:noFill/>
            </p:spPr>
            <p:txBody>
              <a:bodyPr wrap="square" rtlCol="0">
                <a:spAutoFit/>
              </a:bodyPr>
              <a:lstStyle/>
              <a:p>
                <a:r>
                  <a:rPr lang="en-ZA" b="1" i="1" dirty="0" smtClean="0">
                    <a:solidFill>
                      <a:srgbClr val="FF0000"/>
                    </a:solidFill>
                  </a:rPr>
                  <a:t>?</a:t>
                </a:r>
                <a:endParaRPr lang="en-ZA" b="1" i="1" dirty="0">
                  <a:solidFill>
                    <a:srgbClr val="FF0000"/>
                  </a:solidFill>
                </a:endParaRPr>
              </a:p>
            </p:txBody>
          </p:sp>
          <p:sp>
            <p:nvSpPr>
              <p:cNvPr id="29" name="TextBox 7"/>
              <p:cNvSpPr txBox="1"/>
              <p:nvPr/>
            </p:nvSpPr>
            <p:spPr>
              <a:xfrm>
                <a:off x="7946539" y="4097656"/>
                <a:ext cx="329049" cy="369332"/>
              </a:xfrm>
              <a:prstGeom prst="rect">
                <a:avLst/>
              </a:prstGeom>
              <a:noFill/>
            </p:spPr>
            <p:txBody>
              <a:bodyPr wrap="square" rtlCol="0">
                <a:spAutoFit/>
              </a:bodyPr>
              <a:lstStyle/>
              <a:p>
                <a:r>
                  <a:rPr lang="en-ZA" b="1" i="1" dirty="0" smtClean="0">
                    <a:solidFill>
                      <a:srgbClr val="FF0000"/>
                    </a:solidFill>
                  </a:rPr>
                  <a:t>?</a:t>
                </a:r>
                <a:endParaRPr lang="en-ZA" b="1" i="1" dirty="0">
                  <a:solidFill>
                    <a:srgbClr val="FF0000"/>
                  </a:solidFill>
                </a:endParaRPr>
              </a:p>
            </p:txBody>
          </p:sp>
        </p:grpSp>
      </p:grpSp>
      <p:sp>
        <p:nvSpPr>
          <p:cNvPr id="30" name="TextBox 7"/>
          <p:cNvSpPr txBox="1"/>
          <p:nvPr/>
        </p:nvSpPr>
        <p:spPr>
          <a:xfrm>
            <a:off x="1600200" y="3048000"/>
            <a:ext cx="1371600" cy="369332"/>
          </a:xfrm>
          <a:prstGeom prst="rect">
            <a:avLst/>
          </a:prstGeom>
          <a:noFill/>
        </p:spPr>
        <p:txBody>
          <a:bodyPr wrap="square" rtlCol="0">
            <a:spAutoFit/>
          </a:bodyPr>
          <a:lstStyle/>
          <a:p>
            <a:r>
              <a:rPr lang="en-ZA" i="1" dirty="0" smtClean="0"/>
              <a:t>Stampriet</a:t>
            </a:r>
            <a:endParaRPr lang="en-ZA" i="1" dirty="0"/>
          </a:p>
        </p:txBody>
      </p:sp>
      <p:sp>
        <p:nvSpPr>
          <p:cNvPr id="31" name="TextBox 7"/>
          <p:cNvSpPr txBox="1"/>
          <p:nvPr/>
        </p:nvSpPr>
        <p:spPr>
          <a:xfrm>
            <a:off x="3200400" y="3048000"/>
            <a:ext cx="1371600" cy="369332"/>
          </a:xfrm>
          <a:prstGeom prst="rect">
            <a:avLst/>
          </a:prstGeom>
          <a:noFill/>
        </p:spPr>
        <p:txBody>
          <a:bodyPr wrap="square" rtlCol="0">
            <a:spAutoFit/>
          </a:bodyPr>
          <a:lstStyle/>
          <a:p>
            <a:r>
              <a:rPr lang="en-ZA" i="1" dirty="0" smtClean="0"/>
              <a:t>Aminuis</a:t>
            </a:r>
            <a:endParaRPr lang="en-ZA" i="1" dirty="0"/>
          </a:p>
        </p:txBody>
      </p:sp>
      <p:sp>
        <p:nvSpPr>
          <p:cNvPr id="32" name="TextBox 7"/>
          <p:cNvSpPr txBox="1"/>
          <p:nvPr/>
        </p:nvSpPr>
        <p:spPr>
          <a:xfrm>
            <a:off x="6781800" y="3124200"/>
            <a:ext cx="1371600" cy="369332"/>
          </a:xfrm>
          <a:prstGeom prst="rect">
            <a:avLst/>
          </a:prstGeom>
          <a:noFill/>
        </p:spPr>
        <p:txBody>
          <a:bodyPr wrap="square" rtlCol="0">
            <a:spAutoFit/>
          </a:bodyPr>
          <a:lstStyle/>
          <a:p>
            <a:r>
              <a:rPr lang="en-ZA" i="1" dirty="0" smtClean="0"/>
              <a:t>Ncojane</a:t>
            </a:r>
            <a:endParaRPr lang="en-ZA" i="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685800" y="152400"/>
            <a:ext cx="770485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Cross-sections</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27</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14" name="Content Placeholder 2"/>
          <p:cNvSpPr>
            <a:spLocks noGrp="1"/>
          </p:cNvSpPr>
          <p:nvPr>
            <p:ph idx="1"/>
          </p:nvPr>
        </p:nvSpPr>
        <p:spPr>
          <a:xfrm>
            <a:off x="381000" y="838200"/>
            <a:ext cx="8382000" cy="5867400"/>
          </a:xfrm>
        </p:spPr>
        <p:txBody>
          <a:bodyPr>
            <a:noAutofit/>
          </a:bodyPr>
          <a:lstStyle/>
          <a:p>
            <a:r>
              <a:rPr lang="en-US" sz="1600" dirty="0" smtClean="0"/>
              <a:t>W-E Namibia-Botswana through the KTP</a:t>
            </a:r>
          </a:p>
          <a:p>
            <a:pPr>
              <a:buNone/>
            </a:pPr>
            <a:endParaRPr lang="en-AU" sz="1600" b="1" dirty="0" smtClean="0"/>
          </a:p>
          <a:p>
            <a:pPr>
              <a:buNone/>
            </a:pPr>
            <a:endParaRPr lang="en-AU" sz="1600" b="1" dirty="0" smtClean="0"/>
          </a:p>
          <a:p>
            <a:pPr>
              <a:buNone/>
            </a:pPr>
            <a:endParaRPr lang="en-AU" sz="1600" b="1" dirty="0" smtClean="0"/>
          </a:p>
          <a:p>
            <a:pPr>
              <a:buNone/>
            </a:pPr>
            <a:endParaRPr lang="en-US" sz="1600" b="1" dirty="0" smtClean="0"/>
          </a:p>
          <a:p>
            <a:pPr>
              <a:buNone/>
            </a:pPr>
            <a:endParaRPr lang="en-US" sz="1600" b="1" dirty="0" smtClean="0"/>
          </a:p>
          <a:p>
            <a:pPr>
              <a:buNone/>
            </a:pPr>
            <a:endParaRPr lang="en-US" sz="1600" b="1" dirty="0" smtClean="0"/>
          </a:p>
          <a:p>
            <a:pPr>
              <a:buNone/>
            </a:pPr>
            <a:endParaRPr lang="en-US" sz="1600" b="1" dirty="0" smtClean="0"/>
          </a:p>
          <a:p>
            <a:pPr>
              <a:buNone/>
            </a:pPr>
            <a:r>
              <a:rPr sz="1600" dirty="0" smtClean="0"/>
              <a:t> </a:t>
            </a:r>
            <a:endParaRPr sz="1600" dirty="0"/>
          </a:p>
        </p:txBody>
      </p:sp>
      <p:pic>
        <p:nvPicPr>
          <p:cNvPr id="12" name="Picture 11" descr="Namibia_Botswana.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304800" y="1676400"/>
            <a:ext cx="8458200" cy="5181600"/>
          </a:xfrm>
          <a:prstGeom prst="rect">
            <a:avLst/>
          </a:prstGeom>
        </p:spPr>
      </p:pic>
      <p:sp>
        <p:nvSpPr>
          <p:cNvPr id="13" name="TextBox 7"/>
          <p:cNvSpPr txBox="1"/>
          <p:nvPr/>
        </p:nvSpPr>
        <p:spPr>
          <a:xfrm>
            <a:off x="2057400" y="1981200"/>
            <a:ext cx="1371600" cy="369332"/>
          </a:xfrm>
          <a:prstGeom prst="rect">
            <a:avLst/>
          </a:prstGeom>
          <a:noFill/>
        </p:spPr>
        <p:txBody>
          <a:bodyPr wrap="square" rtlCol="0">
            <a:spAutoFit/>
          </a:bodyPr>
          <a:lstStyle/>
          <a:p>
            <a:r>
              <a:rPr lang="en-ZA" b="1" i="1" dirty="0" smtClean="0">
                <a:solidFill>
                  <a:srgbClr val="FF0000"/>
                </a:solidFill>
              </a:rPr>
              <a:t>Namibia</a:t>
            </a:r>
            <a:endParaRPr lang="en-ZA" b="1" i="1" dirty="0">
              <a:solidFill>
                <a:srgbClr val="FF0000"/>
              </a:solidFill>
            </a:endParaRPr>
          </a:p>
        </p:txBody>
      </p:sp>
      <p:sp>
        <p:nvSpPr>
          <p:cNvPr id="15" name="TextBox 7"/>
          <p:cNvSpPr txBox="1"/>
          <p:nvPr/>
        </p:nvSpPr>
        <p:spPr>
          <a:xfrm>
            <a:off x="6781800" y="3124200"/>
            <a:ext cx="1371600" cy="369332"/>
          </a:xfrm>
          <a:prstGeom prst="rect">
            <a:avLst/>
          </a:prstGeom>
          <a:noFill/>
        </p:spPr>
        <p:txBody>
          <a:bodyPr wrap="square" rtlCol="0">
            <a:spAutoFit/>
          </a:bodyPr>
          <a:lstStyle/>
          <a:p>
            <a:r>
              <a:rPr lang="en-ZA" i="1" dirty="0" smtClean="0"/>
              <a:t>Ncojane</a:t>
            </a:r>
            <a:endParaRPr lang="en-ZA" i="1" dirty="0"/>
          </a:p>
        </p:txBody>
      </p:sp>
      <p:sp>
        <p:nvSpPr>
          <p:cNvPr id="16" name="TextBox 7"/>
          <p:cNvSpPr txBox="1"/>
          <p:nvPr/>
        </p:nvSpPr>
        <p:spPr>
          <a:xfrm>
            <a:off x="6324600" y="1981200"/>
            <a:ext cx="1371600" cy="369332"/>
          </a:xfrm>
          <a:prstGeom prst="rect">
            <a:avLst/>
          </a:prstGeom>
          <a:noFill/>
        </p:spPr>
        <p:txBody>
          <a:bodyPr wrap="square" rtlCol="0">
            <a:spAutoFit/>
          </a:bodyPr>
          <a:lstStyle/>
          <a:p>
            <a:r>
              <a:rPr lang="en-ZA" b="1" i="1" dirty="0" smtClean="0">
                <a:solidFill>
                  <a:srgbClr val="FF0000"/>
                </a:solidFill>
              </a:rPr>
              <a:t>Botswana</a:t>
            </a:r>
            <a:endParaRPr lang="en-ZA" b="1" i="1" dirty="0">
              <a:solidFill>
                <a:srgbClr val="FF0000"/>
              </a:solidFill>
            </a:endParaRPr>
          </a:p>
        </p:txBody>
      </p:sp>
      <p:cxnSp>
        <p:nvCxnSpPr>
          <p:cNvPr id="18" name="Straight Connector 17"/>
          <p:cNvCxnSpPr/>
          <p:nvPr/>
        </p:nvCxnSpPr>
        <p:spPr>
          <a:xfrm rot="5400000">
            <a:off x="2628900" y="4152900"/>
            <a:ext cx="38862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685800" y="152400"/>
            <a:ext cx="770485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Cross-sections</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28</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14" name="Content Placeholder 2"/>
          <p:cNvSpPr>
            <a:spLocks noGrp="1"/>
          </p:cNvSpPr>
          <p:nvPr>
            <p:ph idx="1"/>
          </p:nvPr>
        </p:nvSpPr>
        <p:spPr>
          <a:xfrm>
            <a:off x="381000" y="838200"/>
            <a:ext cx="8382000" cy="5867400"/>
          </a:xfrm>
        </p:spPr>
        <p:txBody>
          <a:bodyPr>
            <a:noAutofit/>
          </a:bodyPr>
          <a:lstStyle/>
          <a:p>
            <a:r>
              <a:rPr lang="en-US" sz="1600" dirty="0" smtClean="0"/>
              <a:t>N-S Namibia-South Africa cross-section through </a:t>
            </a:r>
            <a:r>
              <a:rPr lang="en-US" sz="1600" dirty="0" err="1" smtClean="0"/>
              <a:t>Hoachanas</a:t>
            </a:r>
            <a:r>
              <a:rPr lang="en-US" sz="1600" dirty="0" smtClean="0"/>
              <a:t>, </a:t>
            </a:r>
            <a:r>
              <a:rPr lang="en-US" sz="1600" dirty="0" err="1" smtClean="0"/>
              <a:t>Stampriet</a:t>
            </a:r>
            <a:r>
              <a:rPr lang="en-US" sz="1600" dirty="0" smtClean="0"/>
              <a:t>, and </a:t>
            </a:r>
            <a:r>
              <a:rPr lang="en-US" sz="1600" dirty="0" err="1" smtClean="0"/>
              <a:t>Gochas</a:t>
            </a:r>
            <a:r>
              <a:rPr lang="en-US" sz="1600" dirty="0" smtClean="0"/>
              <a:t> (Namibia) and the KTP (South Africa) </a:t>
            </a:r>
            <a:endParaRPr lang="en-AU" sz="1600" b="1" dirty="0" smtClean="0"/>
          </a:p>
          <a:p>
            <a:pPr>
              <a:buNone/>
            </a:pPr>
            <a:endParaRPr lang="en-AU" sz="1600" b="1" dirty="0" smtClean="0"/>
          </a:p>
          <a:p>
            <a:pPr>
              <a:buNone/>
            </a:pPr>
            <a:endParaRPr lang="en-AU" sz="1600" b="1" dirty="0" smtClean="0"/>
          </a:p>
          <a:p>
            <a:pPr>
              <a:buNone/>
            </a:pPr>
            <a:endParaRPr lang="en-US" sz="1600" b="1" dirty="0" smtClean="0"/>
          </a:p>
          <a:p>
            <a:pPr>
              <a:buNone/>
            </a:pPr>
            <a:endParaRPr lang="en-US" sz="1600" b="1" dirty="0" smtClean="0"/>
          </a:p>
          <a:p>
            <a:pPr>
              <a:buNone/>
            </a:pPr>
            <a:endParaRPr lang="en-US" sz="1600" b="1" dirty="0" smtClean="0"/>
          </a:p>
          <a:p>
            <a:pPr>
              <a:buNone/>
            </a:pPr>
            <a:endParaRPr lang="en-US" sz="1600" b="1" dirty="0" smtClean="0"/>
          </a:p>
          <a:p>
            <a:pPr>
              <a:buNone/>
            </a:pPr>
            <a:r>
              <a:rPr sz="1600" dirty="0" smtClean="0"/>
              <a:t> </a:t>
            </a:r>
            <a:endParaRPr sz="1600" dirty="0"/>
          </a:p>
        </p:txBody>
      </p:sp>
      <p:pic>
        <p:nvPicPr>
          <p:cNvPr id="12" name="Picture 11" descr="Namibia-SouthAfrica.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0" y="1554624"/>
            <a:ext cx="9144000" cy="5303376"/>
          </a:xfrm>
          <a:prstGeom prst="rect">
            <a:avLst/>
          </a:prstGeom>
        </p:spPr>
      </p:pic>
      <p:sp>
        <p:nvSpPr>
          <p:cNvPr id="13" name="TextBox 7"/>
          <p:cNvSpPr txBox="1"/>
          <p:nvPr/>
        </p:nvSpPr>
        <p:spPr>
          <a:xfrm>
            <a:off x="3734594" y="2437606"/>
            <a:ext cx="1371600" cy="369332"/>
          </a:xfrm>
          <a:prstGeom prst="rect">
            <a:avLst/>
          </a:prstGeom>
          <a:noFill/>
        </p:spPr>
        <p:txBody>
          <a:bodyPr wrap="square" rtlCol="0">
            <a:spAutoFit/>
          </a:bodyPr>
          <a:lstStyle/>
          <a:p>
            <a:r>
              <a:rPr lang="en-ZA" b="1" i="1" dirty="0" smtClean="0">
                <a:solidFill>
                  <a:srgbClr val="FF0000"/>
                </a:solidFill>
              </a:rPr>
              <a:t>Namibia</a:t>
            </a:r>
            <a:endParaRPr lang="en-ZA" b="1" i="1" dirty="0">
              <a:solidFill>
                <a:srgbClr val="FF0000"/>
              </a:solidFill>
            </a:endParaRPr>
          </a:p>
        </p:txBody>
      </p:sp>
      <p:sp>
        <p:nvSpPr>
          <p:cNvPr id="15" name="TextBox 7"/>
          <p:cNvSpPr txBox="1"/>
          <p:nvPr/>
        </p:nvSpPr>
        <p:spPr>
          <a:xfrm>
            <a:off x="7162800" y="2438400"/>
            <a:ext cx="1371600" cy="646331"/>
          </a:xfrm>
          <a:prstGeom prst="rect">
            <a:avLst/>
          </a:prstGeom>
          <a:noFill/>
        </p:spPr>
        <p:txBody>
          <a:bodyPr wrap="square" rtlCol="0">
            <a:spAutoFit/>
          </a:bodyPr>
          <a:lstStyle/>
          <a:p>
            <a:r>
              <a:rPr lang="en-ZA" b="1" i="1" dirty="0" smtClean="0">
                <a:solidFill>
                  <a:srgbClr val="FF0000"/>
                </a:solidFill>
              </a:rPr>
              <a:t>South Africa</a:t>
            </a:r>
            <a:endParaRPr lang="en-ZA" b="1" i="1" dirty="0">
              <a:solidFill>
                <a:srgbClr val="FF0000"/>
              </a:solidFill>
            </a:endParaRPr>
          </a:p>
        </p:txBody>
      </p:sp>
      <p:cxnSp>
        <p:nvCxnSpPr>
          <p:cNvPr id="16" name="Straight Connector 15"/>
          <p:cNvCxnSpPr/>
          <p:nvPr/>
        </p:nvCxnSpPr>
        <p:spPr>
          <a:xfrm rot="5400000">
            <a:off x="4306094" y="4609306"/>
            <a:ext cx="38862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3"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4"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685800" y="152400"/>
            <a:ext cx="770485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Groundwater storage and exploitable volumes</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29</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14" name="Content Placeholder 2"/>
          <p:cNvSpPr>
            <a:spLocks noGrp="1"/>
          </p:cNvSpPr>
          <p:nvPr>
            <p:ph idx="1"/>
          </p:nvPr>
        </p:nvSpPr>
        <p:spPr>
          <a:xfrm>
            <a:off x="381000" y="838200"/>
            <a:ext cx="8382000" cy="5867400"/>
          </a:xfrm>
        </p:spPr>
        <p:txBody>
          <a:bodyPr>
            <a:noAutofit/>
          </a:bodyPr>
          <a:lstStyle/>
          <a:p>
            <a:r>
              <a:rPr lang="en-US" sz="1600" dirty="0" smtClean="0"/>
              <a:t>The Kalahari and </a:t>
            </a:r>
            <a:r>
              <a:rPr lang="en-US" sz="1600" dirty="0" err="1" smtClean="0"/>
              <a:t>Auob</a:t>
            </a:r>
            <a:r>
              <a:rPr lang="en-US" sz="1600" dirty="0" smtClean="0"/>
              <a:t> Aquifers have the highest exploitable potential, while the </a:t>
            </a:r>
            <a:r>
              <a:rPr lang="en-US" sz="1600" dirty="0" err="1" smtClean="0"/>
              <a:t>Nossob</a:t>
            </a:r>
            <a:r>
              <a:rPr lang="en-US" sz="1600" dirty="0" smtClean="0"/>
              <a:t> Aquifer shows the lowest potential </a:t>
            </a:r>
            <a:endParaRPr lang="en-AU" sz="1600" b="1" dirty="0" smtClean="0"/>
          </a:p>
          <a:p>
            <a:pPr>
              <a:buNone/>
            </a:pPr>
            <a:endParaRPr lang="en-AU" sz="1600" b="1" dirty="0" smtClean="0"/>
          </a:p>
          <a:p>
            <a:pPr>
              <a:buNone/>
            </a:pPr>
            <a:endParaRPr lang="en-US" sz="1600" b="1" dirty="0" smtClean="0"/>
          </a:p>
          <a:p>
            <a:pPr>
              <a:buNone/>
            </a:pPr>
            <a:endParaRPr lang="en-US" sz="1600" b="1" dirty="0" smtClean="0"/>
          </a:p>
          <a:p>
            <a:pPr>
              <a:buNone/>
            </a:pPr>
            <a:endParaRPr lang="en-US" sz="1600" b="1" dirty="0" smtClean="0"/>
          </a:p>
          <a:p>
            <a:pPr>
              <a:buNone/>
            </a:pPr>
            <a:endParaRPr lang="en-US" sz="1600" b="1" dirty="0" smtClean="0"/>
          </a:p>
          <a:p>
            <a:pPr>
              <a:buNone/>
            </a:pPr>
            <a:r>
              <a:rPr sz="1600" dirty="0" smtClean="0"/>
              <a:t> </a:t>
            </a:r>
            <a:endParaRPr sz="1600" dirty="0"/>
          </a:p>
        </p:txBody>
      </p:sp>
      <p:graphicFrame>
        <p:nvGraphicFramePr>
          <p:cNvPr id="101378" name="Object 2"/>
          <p:cNvGraphicFramePr>
            <a:graphicFrameLocks noChangeAspect="1"/>
          </p:cNvGraphicFramePr>
          <p:nvPr/>
        </p:nvGraphicFramePr>
        <p:xfrm>
          <a:off x="228600" y="2209800"/>
          <a:ext cx="8719496" cy="3098800"/>
        </p:xfrm>
        <a:graphic>
          <a:graphicData uri="http://schemas.openxmlformats.org/presentationml/2006/ole">
            <p:oleObj spid="_x0000_s101378" name="Document" r:id="rId5" imgW="6718300" imgH="2387600" progId="Word.Document.12">
              <p:link updateAutomatic="1"/>
            </p:oleObj>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3</a:t>
            </a:fld>
            <a:endParaRPr lang="en-US" altLang="en-US" sz="1400" b="1" dirty="0">
              <a:solidFill>
                <a:srgbClr val="376092"/>
              </a:solidFill>
            </a:endParaRPr>
          </a:p>
        </p:txBody>
      </p:sp>
      <p:sp>
        <p:nvSpPr>
          <p:cNvPr id="12" name="Content Placeholder 2"/>
          <p:cNvSpPr>
            <a:spLocks noGrp="1"/>
          </p:cNvSpPr>
          <p:nvPr>
            <p:ph idx="1"/>
          </p:nvPr>
        </p:nvSpPr>
        <p:spPr>
          <a:xfrm>
            <a:off x="685800" y="2743200"/>
            <a:ext cx="8458200" cy="990600"/>
          </a:xfrm>
        </p:spPr>
        <p:txBody>
          <a:bodyPr>
            <a:noAutofit/>
          </a:bodyPr>
          <a:lstStyle/>
          <a:p>
            <a:pPr algn="ctr">
              <a:buNone/>
            </a:pPr>
            <a:r>
              <a:rPr lang="en-US" sz="4000" b="1" dirty="0" smtClean="0">
                <a:latin typeface="Trebuchet MS"/>
                <a:cs typeface="Trebuchet MS"/>
              </a:rPr>
              <a:t>The STAS area</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685800" y="152400"/>
            <a:ext cx="770485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Conceptual model</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30</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15" name="Content Placeholder 2"/>
          <p:cNvSpPr>
            <a:spLocks noGrp="1"/>
          </p:cNvSpPr>
          <p:nvPr>
            <p:ph idx="1"/>
          </p:nvPr>
        </p:nvSpPr>
        <p:spPr>
          <a:xfrm>
            <a:off x="152400" y="838200"/>
            <a:ext cx="8839200" cy="5867400"/>
          </a:xfrm>
        </p:spPr>
        <p:txBody>
          <a:bodyPr>
            <a:noAutofit/>
          </a:bodyPr>
          <a:lstStyle/>
          <a:p>
            <a:r>
              <a:rPr lang="en-US" sz="1800" dirty="0" smtClean="0"/>
              <a:t>Countries recommendation =&gt; </a:t>
            </a:r>
            <a:r>
              <a:rPr lang="en-US" sz="1800" b="1" u="sng" dirty="0" smtClean="0"/>
              <a:t>treat aquifers separately</a:t>
            </a:r>
          </a:p>
          <a:p>
            <a:endParaRPr lang="en-US" sz="1800" dirty="0" smtClean="0"/>
          </a:p>
          <a:p>
            <a:r>
              <a:rPr lang="en-US" sz="1800" dirty="0" smtClean="0"/>
              <a:t>Recharge:</a:t>
            </a:r>
          </a:p>
          <a:p>
            <a:pPr lvl="1"/>
            <a:r>
              <a:rPr lang="en-US" sz="1800" dirty="0" smtClean="0"/>
              <a:t>Kalahari aquifers = 0.5% of rainfall (3% of rainfall in heavier rainfall events)</a:t>
            </a:r>
          </a:p>
          <a:p>
            <a:pPr lvl="1"/>
            <a:r>
              <a:rPr lang="en-US" sz="1800" dirty="0" err="1" smtClean="0"/>
              <a:t>Auob</a:t>
            </a:r>
            <a:r>
              <a:rPr lang="en-US" sz="1800" dirty="0" smtClean="0"/>
              <a:t> aquifer =  almost non-</a:t>
            </a:r>
            <a:r>
              <a:rPr lang="en-US" sz="1800" dirty="0" err="1" smtClean="0"/>
              <a:t>existant</a:t>
            </a:r>
            <a:r>
              <a:rPr lang="en-US" sz="1800" dirty="0" smtClean="0"/>
              <a:t> (3% of rainfall in heavier rainfall events)</a:t>
            </a:r>
          </a:p>
          <a:p>
            <a:pPr lvl="1"/>
            <a:r>
              <a:rPr lang="en-US" sz="1800" dirty="0" err="1" smtClean="0"/>
              <a:t>Nossob</a:t>
            </a:r>
            <a:r>
              <a:rPr lang="en-US" sz="1800" dirty="0" smtClean="0"/>
              <a:t> aquifer = almost non-existent (fossil water)</a:t>
            </a:r>
          </a:p>
          <a:p>
            <a:pPr lvl="1">
              <a:buNone/>
            </a:pPr>
            <a:endParaRPr lang="en-US" sz="1800" dirty="0" smtClean="0"/>
          </a:p>
          <a:p>
            <a:r>
              <a:rPr lang="en-US" sz="1800" dirty="0" smtClean="0"/>
              <a:t>Discharge:</a:t>
            </a:r>
          </a:p>
          <a:p>
            <a:pPr lvl="1"/>
            <a:r>
              <a:rPr lang="en-US" sz="1800" dirty="0" smtClean="0"/>
              <a:t>Kalahari aquifers = evaporation</a:t>
            </a:r>
          </a:p>
          <a:p>
            <a:pPr lvl="1"/>
            <a:r>
              <a:rPr lang="en-US" sz="1800" dirty="0" err="1" smtClean="0"/>
              <a:t>Auob</a:t>
            </a:r>
            <a:r>
              <a:rPr lang="en-US" sz="1800" dirty="0" smtClean="0"/>
              <a:t> and </a:t>
            </a:r>
            <a:r>
              <a:rPr lang="en-US" sz="1800" dirty="0" err="1" smtClean="0"/>
              <a:t>Nossob</a:t>
            </a:r>
            <a:r>
              <a:rPr lang="en-US" sz="1800" dirty="0" smtClean="0"/>
              <a:t> aquifers = draining into Kalahari aquifers (Salt Block)</a:t>
            </a:r>
          </a:p>
          <a:p>
            <a:pPr lvl="1">
              <a:buNone/>
            </a:pPr>
            <a:endParaRPr lang="en-US" sz="1800" dirty="0" smtClean="0"/>
          </a:p>
          <a:p>
            <a:r>
              <a:rPr lang="en-US" sz="1800" dirty="0" smtClean="0"/>
              <a:t>Groundwater flow:</a:t>
            </a:r>
          </a:p>
          <a:p>
            <a:pPr lvl="1"/>
            <a:r>
              <a:rPr lang="en-US" sz="1800" dirty="0" err="1" smtClean="0"/>
              <a:t>Auob</a:t>
            </a:r>
            <a:r>
              <a:rPr lang="en-US" sz="1800" dirty="0" smtClean="0"/>
              <a:t> and </a:t>
            </a:r>
            <a:r>
              <a:rPr lang="en-US" sz="1800" dirty="0" err="1" smtClean="0"/>
              <a:t>Nossob</a:t>
            </a:r>
            <a:r>
              <a:rPr lang="en-US" sz="1800" dirty="0" smtClean="0"/>
              <a:t> aquifers = from northwest to southeast</a:t>
            </a:r>
          </a:p>
          <a:p>
            <a:pPr lvl="1"/>
            <a:r>
              <a:rPr lang="en-US" sz="1800" dirty="0" smtClean="0"/>
              <a:t>It usually takes 30 000 years to water flow from recharge to discharge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685800" y="152400"/>
            <a:ext cx="770485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Conceptual model</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31</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15" name="Content Placeholder 2"/>
          <p:cNvSpPr>
            <a:spLocks noGrp="1"/>
          </p:cNvSpPr>
          <p:nvPr>
            <p:ph idx="1"/>
          </p:nvPr>
        </p:nvSpPr>
        <p:spPr>
          <a:xfrm>
            <a:off x="152400" y="838200"/>
            <a:ext cx="8839200" cy="5867400"/>
          </a:xfrm>
        </p:spPr>
        <p:txBody>
          <a:bodyPr>
            <a:noAutofit/>
          </a:bodyPr>
          <a:lstStyle/>
          <a:p>
            <a:r>
              <a:rPr lang="en-US" sz="1800" dirty="0" smtClean="0"/>
              <a:t>Kalahari aquifers:</a:t>
            </a:r>
          </a:p>
        </p:txBody>
      </p:sp>
      <p:pic>
        <p:nvPicPr>
          <p:cNvPr id="12" name="Picture 11" descr="conceptualmodel_kalahari.jpg"/>
          <p:cNvPicPr>
            <a:picLocks noChangeAspect="1"/>
          </p:cNvPicPr>
          <p:nvPr/>
        </p:nvPicPr>
        <p:blipFill>
          <a:blip r:embed="rId4"/>
          <a:stretch>
            <a:fillRect/>
          </a:stretch>
        </p:blipFill>
        <p:spPr>
          <a:xfrm>
            <a:off x="228600" y="1371600"/>
            <a:ext cx="8458200" cy="54864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685800" y="152400"/>
            <a:ext cx="770485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Conceptual model</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32</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15" name="Content Placeholder 2"/>
          <p:cNvSpPr>
            <a:spLocks noGrp="1"/>
          </p:cNvSpPr>
          <p:nvPr>
            <p:ph idx="1"/>
          </p:nvPr>
        </p:nvSpPr>
        <p:spPr>
          <a:xfrm>
            <a:off x="152400" y="838200"/>
            <a:ext cx="8839200" cy="5867400"/>
          </a:xfrm>
        </p:spPr>
        <p:txBody>
          <a:bodyPr>
            <a:noAutofit/>
          </a:bodyPr>
          <a:lstStyle/>
          <a:p>
            <a:r>
              <a:rPr lang="en-US" sz="1800" dirty="0" err="1" smtClean="0"/>
              <a:t>Auob</a:t>
            </a:r>
            <a:r>
              <a:rPr lang="en-US" sz="1800" dirty="0" smtClean="0"/>
              <a:t> and </a:t>
            </a:r>
            <a:r>
              <a:rPr lang="en-US" sz="1800" dirty="0" err="1" smtClean="0"/>
              <a:t>Nossob</a:t>
            </a:r>
            <a:r>
              <a:rPr lang="en-US" sz="1800" dirty="0" smtClean="0"/>
              <a:t> aquifers:</a:t>
            </a:r>
          </a:p>
        </p:txBody>
      </p:sp>
      <p:pic>
        <p:nvPicPr>
          <p:cNvPr id="12" name="Picture 11" descr="conceptualmodel_nossob_auob.jpg"/>
          <p:cNvPicPr>
            <a:picLocks noChangeAspect="1"/>
          </p:cNvPicPr>
          <p:nvPr/>
        </p:nvPicPr>
        <p:blipFill>
          <a:blip r:embed="rId4"/>
          <a:stretch>
            <a:fillRect/>
          </a:stretch>
        </p:blipFill>
        <p:spPr>
          <a:xfrm>
            <a:off x="12127" y="1219200"/>
            <a:ext cx="9131873" cy="62484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33</a:t>
            </a:fld>
            <a:endParaRPr lang="en-US" altLang="en-US" sz="1400" b="1" dirty="0">
              <a:solidFill>
                <a:srgbClr val="376092"/>
              </a:solidFill>
            </a:endParaRPr>
          </a:p>
        </p:txBody>
      </p:sp>
      <p:sp>
        <p:nvSpPr>
          <p:cNvPr id="12" name="Content Placeholder 2"/>
          <p:cNvSpPr>
            <a:spLocks noGrp="1"/>
          </p:cNvSpPr>
          <p:nvPr>
            <p:ph idx="1"/>
          </p:nvPr>
        </p:nvSpPr>
        <p:spPr>
          <a:xfrm>
            <a:off x="381000" y="2743200"/>
            <a:ext cx="8458200" cy="990600"/>
          </a:xfrm>
        </p:spPr>
        <p:txBody>
          <a:bodyPr>
            <a:noAutofit/>
          </a:bodyPr>
          <a:lstStyle/>
          <a:p>
            <a:pPr algn="ctr">
              <a:buNone/>
            </a:pPr>
            <a:r>
              <a:rPr lang="en-US" sz="4000" b="1" dirty="0" smtClean="0">
                <a:latin typeface="Trebuchet MS"/>
                <a:cs typeface="Trebuchet MS"/>
              </a:rPr>
              <a:t>The role of groundwater in the STAS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3"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4"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0" y="152400"/>
            <a:ext cx="9144000"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Numbers, categories and distribution of boreholes</a:t>
            </a:r>
            <a:r>
              <a:rPr lang="en-GB" sz="2800" dirty="0" smtClean="0"/>
              <a:t> </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34</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15" name="Content Placeholder 2"/>
          <p:cNvSpPr>
            <a:spLocks noGrp="1"/>
          </p:cNvSpPr>
          <p:nvPr>
            <p:ph idx="1"/>
          </p:nvPr>
        </p:nvSpPr>
        <p:spPr>
          <a:xfrm>
            <a:off x="152400" y="838200"/>
            <a:ext cx="8839200" cy="5867400"/>
          </a:xfrm>
        </p:spPr>
        <p:txBody>
          <a:bodyPr>
            <a:noAutofit/>
          </a:bodyPr>
          <a:lstStyle/>
          <a:p>
            <a:r>
              <a:rPr lang="fr-FR" sz="1800" dirty="0" smtClean="0"/>
              <a:t>Joint </a:t>
            </a:r>
            <a:r>
              <a:rPr lang="fr-FR" sz="1800" dirty="0" err="1" smtClean="0"/>
              <a:t>database</a:t>
            </a:r>
            <a:r>
              <a:rPr lang="fr-FR" sz="1800" dirty="0" smtClean="0"/>
              <a:t> of 6167 </a:t>
            </a:r>
            <a:r>
              <a:rPr lang="fr-FR" sz="1800" dirty="0" err="1" smtClean="0"/>
              <a:t>boreholes</a:t>
            </a:r>
            <a:endParaRPr lang="fr-FR" sz="1800" dirty="0" smtClean="0"/>
          </a:p>
          <a:p>
            <a:pPr lvl="1"/>
            <a:r>
              <a:rPr lang="fr-FR" sz="1400" dirty="0" smtClean="0"/>
              <a:t>5844 </a:t>
            </a:r>
            <a:r>
              <a:rPr lang="fr-FR" sz="1400" dirty="0" err="1" smtClean="0"/>
              <a:t>boreholes</a:t>
            </a:r>
            <a:r>
              <a:rPr lang="fr-FR" sz="1400" dirty="0" smtClean="0"/>
              <a:t> in </a:t>
            </a:r>
            <a:r>
              <a:rPr lang="fr-FR" sz="1400" dirty="0" err="1" smtClean="0"/>
              <a:t>Namibia</a:t>
            </a:r>
            <a:r>
              <a:rPr lang="fr-FR" sz="1400" dirty="0" smtClean="0"/>
              <a:t> (</a:t>
            </a:r>
            <a:r>
              <a:rPr lang="fr-FR" sz="1400" dirty="0" err="1" smtClean="0"/>
              <a:t>Hydrocensus</a:t>
            </a:r>
            <a:r>
              <a:rPr lang="fr-FR" sz="1400" dirty="0" smtClean="0"/>
              <a:t>, 2000; JICA, 2002; </a:t>
            </a:r>
            <a:r>
              <a:rPr lang="fr-FR" sz="1400" dirty="0" err="1" smtClean="0"/>
              <a:t>Tredoux</a:t>
            </a:r>
            <a:r>
              <a:rPr lang="fr-FR" sz="1400" dirty="0" smtClean="0"/>
              <a:t>, 2002) =&gt; 95% </a:t>
            </a:r>
          </a:p>
          <a:p>
            <a:pPr lvl="1"/>
            <a:r>
              <a:rPr lang="fr-FR" sz="1400" dirty="0" smtClean="0"/>
              <a:t>155 </a:t>
            </a:r>
            <a:r>
              <a:rPr lang="fr-FR" sz="1400" dirty="0" err="1" smtClean="0"/>
              <a:t>boreholes</a:t>
            </a:r>
            <a:r>
              <a:rPr lang="fr-FR" sz="1400" dirty="0" smtClean="0"/>
              <a:t> in South </a:t>
            </a:r>
            <a:r>
              <a:rPr lang="fr-FR" sz="1400" dirty="0" err="1" smtClean="0"/>
              <a:t>Africa</a:t>
            </a:r>
            <a:r>
              <a:rPr lang="fr-FR" sz="1400" dirty="0" smtClean="0"/>
              <a:t> (Van </a:t>
            </a:r>
            <a:r>
              <a:rPr lang="fr-FR" sz="1400" dirty="0" err="1" smtClean="0"/>
              <a:t>Wyk</a:t>
            </a:r>
            <a:r>
              <a:rPr lang="fr-FR" sz="1400" dirty="0" smtClean="0"/>
              <a:t>, 1987; DWS, 2015) =&gt; 3%</a:t>
            </a:r>
            <a:r>
              <a:rPr lang="fr-FR" sz="1400" b="1" dirty="0" smtClean="0"/>
              <a:t> </a:t>
            </a:r>
          </a:p>
          <a:p>
            <a:pPr lvl="1"/>
            <a:r>
              <a:rPr lang="fr-FR" sz="1400" dirty="0" smtClean="0"/>
              <a:t>168 in Botswana (</a:t>
            </a:r>
            <a:r>
              <a:rPr lang="fr-FR" sz="1400" dirty="0" err="1" smtClean="0"/>
              <a:t>Matsheng</a:t>
            </a:r>
            <a:r>
              <a:rPr lang="fr-FR" sz="1400" dirty="0" smtClean="0"/>
              <a:t>, 2008; DWA, 2015) =&gt; 2%</a:t>
            </a:r>
          </a:p>
          <a:p>
            <a:pPr lvl="1"/>
            <a:endParaRPr lang="fr-FR" sz="1400" dirty="0" smtClean="0"/>
          </a:p>
          <a:p>
            <a:r>
              <a:rPr lang="fr-FR" sz="1800" dirty="0" smtClean="0"/>
              <a:t>It </a:t>
            </a:r>
            <a:r>
              <a:rPr lang="fr-FR" sz="1800" dirty="0" err="1" smtClean="0"/>
              <a:t>is</a:t>
            </a:r>
            <a:r>
              <a:rPr lang="fr-FR" sz="1800" dirty="0" smtClean="0"/>
              <a:t> </a:t>
            </a:r>
            <a:r>
              <a:rPr lang="fr-FR" sz="1800" dirty="0" err="1" smtClean="0"/>
              <a:t>estimated</a:t>
            </a:r>
            <a:r>
              <a:rPr lang="fr-FR" sz="1800" dirty="0" smtClean="0"/>
              <a:t> </a:t>
            </a:r>
            <a:r>
              <a:rPr lang="fr-FR" sz="1800" dirty="0" err="1" smtClean="0"/>
              <a:t>that</a:t>
            </a:r>
            <a:r>
              <a:rPr lang="fr-FR" sz="1800" dirty="0" smtClean="0"/>
              <a:t> </a:t>
            </a:r>
            <a:r>
              <a:rPr lang="fr-FR" sz="1800" dirty="0" err="1" smtClean="0"/>
              <a:t>approximately</a:t>
            </a:r>
            <a:r>
              <a:rPr lang="fr-FR" sz="1800" dirty="0" smtClean="0"/>
              <a:t> 80% of </a:t>
            </a:r>
            <a:r>
              <a:rPr lang="fr-FR" sz="1800" dirty="0" err="1" smtClean="0"/>
              <a:t>these</a:t>
            </a:r>
            <a:r>
              <a:rPr lang="fr-FR" sz="1800" dirty="0" smtClean="0"/>
              <a:t> </a:t>
            </a:r>
            <a:r>
              <a:rPr lang="fr-FR" sz="1800" dirty="0" err="1" smtClean="0"/>
              <a:t>borehole</a:t>
            </a:r>
            <a:r>
              <a:rPr lang="fr-FR" sz="1800" dirty="0" smtClean="0"/>
              <a:t> are </a:t>
            </a:r>
            <a:r>
              <a:rPr lang="fr-FR" sz="1800" dirty="0" err="1" smtClean="0"/>
              <a:t>currently</a:t>
            </a:r>
            <a:r>
              <a:rPr lang="fr-FR" sz="1800" dirty="0" smtClean="0"/>
              <a:t> in use</a:t>
            </a:r>
          </a:p>
          <a:p>
            <a:pPr>
              <a:buNone/>
            </a:pPr>
            <a:endParaRPr lang="en-US" sz="1800" dirty="0" smtClean="0"/>
          </a:p>
          <a:p>
            <a:r>
              <a:rPr lang="en-US" sz="1800" dirty="0" smtClean="0"/>
              <a:t>Data on the distribution of boreholes into the different aquifers is very limited as this information is available only for approximately 16% of the boreholes in the STAS </a:t>
            </a:r>
          </a:p>
        </p:txBody>
      </p:sp>
      <p:graphicFrame>
        <p:nvGraphicFramePr>
          <p:cNvPr id="104450" name="Object 2"/>
          <p:cNvGraphicFramePr>
            <a:graphicFrameLocks noChangeAspect="1"/>
          </p:cNvGraphicFramePr>
          <p:nvPr/>
        </p:nvGraphicFramePr>
        <p:xfrm>
          <a:off x="986155" y="3886200"/>
          <a:ext cx="8157845" cy="2209800"/>
        </p:xfrm>
        <a:graphic>
          <a:graphicData uri="http://schemas.openxmlformats.org/presentationml/2006/ole">
            <p:oleObj spid="_x0000_s113666" name="Document" r:id="rId5" imgW="5626100" imgH="1524000" progId="Word.Document.12">
              <p:link updateAutomatic="1"/>
            </p:oleObj>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0" y="152400"/>
            <a:ext cx="9144000"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Numbers, categories and distribution of boreholes</a:t>
            </a:r>
            <a:r>
              <a:rPr lang="en-GB" sz="2800" dirty="0" smtClean="0"/>
              <a:t> </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35</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pic>
        <p:nvPicPr>
          <p:cNvPr id="13" name="Picture 12" descr="boreholes.jpg"/>
          <p:cNvPicPr>
            <a:picLocks noChangeAspect="1"/>
          </p:cNvPicPr>
          <p:nvPr/>
        </p:nvPicPr>
        <p:blipFill>
          <a:blip r:embed="rId4"/>
          <a:stretch>
            <a:fillRect/>
          </a:stretch>
        </p:blipFill>
        <p:spPr>
          <a:xfrm>
            <a:off x="0" y="838200"/>
            <a:ext cx="9144000" cy="60198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0" y="152400"/>
            <a:ext cx="9144000"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Groundwater level monitoring</a:t>
            </a:r>
            <a:r>
              <a:rPr lang="en-GB" sz="2800" dirty="0" smtClean="0"/>
              <a:t> </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36</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13" name="Content Placeholder 2"/>
          <p:cNvSpPr>
            <a:spLocks noGrp="1"/>
          </p:cNvSpPr>
          <p:nvPr>
            <p:ph idx="1"/>
          </p:nvPr>
        </p:nvSpPr>
        <p:spPr>
          <a:xfrm>
            <a:off x="152400" y="838200"/>
            <a:ext cx="8839200" cy="5867400"/>
          </a:xfrm>
        </p:spPr>
        <p:txBody>
          <a:bodyPr>
            <a:noAutofit/>
          </a:bodyPr>
          <a:lstStyle/>
          <a:p>
            <a:r>
              <a:rPr lang="en-US" sz="1800" dirty="0" smtClean="0"/>
              <a:t>The STAS experienced a falling water table in the Kalahari and </a:t>
            </a:r>
            <a:r>
              <a:rPr lang="en-US" sz="1800" dirty="0" err="1" smtClean="0"/>
              <a:t>Auob</a:t>
            </a:r>
            <a:r>
              <a:rPr lang="en-US" sz="1800" dirty="0" smtClean="0"/>
              <a:t> aquifers from early to late 1990s. </a:t>
            </a:r>
          </a:p>
          <a:p>
            <a:r>
              <a:rPr lang="en-US" sz="1800" dirty="0" smtClean="0"/>
              <a:t>An extreme rainfall in 2001 restored the water table to levels previously observed</a:t>
            </a:r>
          </a:p>
          <a:p>
            <a:r>
              <a:rPr lang="en-US" sz="1800" dirty="0" smtClean="0"/>
              <a:t>Water level in the </a:t>
            </a:r>
            <a:r>
              <a:rPr lang="en-US" sz="1800" dirty="0" err="1" smtClean="0"/>
              <a:t>Nossob</a:t>
            </a:r>
            <a:r>
              <a:rPr lang="en-US" sz="1800" dirty="0" smtClean="0"/>
              <a:t> aquifer remained relatively stable  </a:t>
            </a:r>
          </a:p>
        </p:txBody>
      </p:sp>
      <p:pic>
        <p:nvPicPr>
          <p:cNvPr id="18" name="Picture 17"/>
          <p:cNvPicPr/>
          <p:nvPr/>
        </p:nvPicPr>
        <p:blipFill>
          <a:blip r:embed="rId4"/>
          <a:srcRect/>
          <a:stretch>
            <a:fillRect/>
          </a:stretch>
        </p:blipFill>
        <p:spPr bwMode="auto">
          <a:xfrm>
            <a:off x="1981200" y="2286000"/>
            <a:ext cx="5147462" cy="38117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0" y="152400"/>
            <a:ext cx="9144000"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Groundwater level monitoring</a:t>
            </a:r>
            <a:r>
              <a:rPr lang="en-GB" sz="2800" dirty="0" smtClean="0"/>
              <a:t> </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37</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pic>
        <p:nvPicPr>
          <p:cNvPr id="14" name="Image 31755"/>
          <p:cNvPicPr/>
          <p:nvPr/>
        </p:nvPicPr>
        <p:blipFill>
          <a:blip r:embed="rId4">
            <a:extLst>
              <a:ext uri="{28A0092B-C50C-407E-A947-70E740481C1C}">
                <a14:useLocalDpi xmlns:lc="http://schemas.openxmlformats.org/drawingml/2006/lockedCanvas" xmlns="" xmlns:wpc="http://schemas.microsoft.com/office/word/2010/wordprocessingCanvas" xmlns:mc="http://schemas.openxmlformats.org/markup-compatibility/2006"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http://schemas.openxmlformats.org/drawingml/2006/main" xmlns:pic="http://schemas.openxmlformats.org/drawingml/2006/picture" xmlns:a14="http://schemas.microsoft.com/office/drawing/2010/main" xmlns:ve="http://schemas.openxmlformats.org/markup-compatibility/2006" xmlns:mo="http://schemas.microsoft.com/office/mac/office/2008/main" xmlns:mv="urn:schemas-microsoft-com:mac:vml" xmlns:p="http://schemas.openxmlformats.org/presentationml/2006/main" val="0"/>
              </a:ext>
            </a:extLst>
          </a:blip>
          <a:srcRect/>
          <a:stretch>
            <a:fillRect/>
          </a:stretch>
        </p:blipFill>
        <p:spPr bwMode="auto">
          <a:xfrm>
            <a:off x="1295400" y="1600200"/>
            <a:ext cx="7696200" cy="3571557"/>
          </a:xfrm>
          <a:prstGeom prst="rect">
            <a:avLst/>
          </a:prstGeom>
          <a:noFill/>
          <a:ln>
            <a:noFill/>
          </a:ln>
        </p:spPr>
      </p:pic>
      <p:sp>
        <p:nvSpPr>
          <p:cNvPr id="16" name="Content Placeholder 2"/>
          <p:cNvSpPr txBox="1">
            <a:spLocks/>
          </p:cNvSpPr>
          <p:nvPr/>
        </p:nvSpPr>
        <p:spPr>
          <a:xfrm>
            <a:off x="152400" y="2286000"/>
            <a:ext cx="1676400" cy="3810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1600" dirty="0" smtClean="0">
                <a:solidFill>
                  <a:schemeClr val="accent1">
                    <a:lumMod val="75000"/>
                  </a:schemeClr>
                </a:solidFill>
              </a:rPr>
              <a:t>Kalahari</a:t>
            </a:r>
            <a:endParaRPr kumimoji="0" lang="en-US" sz="1600" b="0"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0"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1600" b="0"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AU" sz="16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AU" sz="16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AU" sz="16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AU" sz="16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sz="1600" b="0" i="0" u="none" strike="noStrike" kern="1200" cap="none" spc="0" normalizeH="0" baseline="0" noProof="0" dirty="0" smtClean="0">
                <a:ln>
                  <a:noFill/>
                </a:ln>
                <a:solidFill>
                  <a:schemeClr val="accent1">
                    <a:lumMod val="75000"/>
                  </a:schemeClr>
                </a:solidFill>
                <a:effectLst/>
                <a:uLnTx/>
                <a:uFillTx/>
                <a:latin typeface="+mn-lt"/>
                <a:ea typeface="+mn-ea"/>
                <a:cs typeface="+mn-cs"/>
              </a:rPr>
              <a:t> </a:t>
            </a:r>
            <a:endParaRPr kumimoji="0" sz="1600" b="0" i="0" u="none" strike="noStrike" kern="1200" cap="none" spc="0" normalizeH="0" baseline="0" noProof="0" dirty="0">
              <a:ln>
                <a:noFill/>
              </a:ln>
              <a:solidFill>
                <a:schemeClr val="accent1">
                  <a:lumMod val="75000"/>
                </a:schemeClr>
              </a:solidFill>
              <a:effectLst/>
              <a:uLnTx/>
              <a:uFillTx/>
              <a:latin typeface="+mn-lt"/>
              <a:ea typeface="+mn-ea"/>
              <a:cs typeface="+mn-cs"/>
            </a:endParaRPr>
          </a:p>
        </p:txBody>
      </p:sp>
      <p:sp>
        <p:nvSpPr>
          <p:cNvPr id="17" name="Content Placeholder 2"/>
          <p:cNvSpPr txBox="1">
            <a:spLocks/>
          </p:cNvSpPr>
          <p:nvPr/>
        </p:nvSpPr>
        <p:spPr>
          <a:xfrm>
            <a:off x="228600" y="4114800"/>
            <a:ext cx="1676400" cy="3810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1600" dirty="0" err="1" smtClean="0">
                <a:solidFill>
                  <a:schemeClr val="accent1">
                    <a:lumMod val="75000"/>
                  </a:schemeClr>
                </a:solidFill>
              </a:rPr>
              <a:t>Auob</a:t>
            </a:r>
            <a:endParaRPr kumimoji="0" lang="en-US" sz="1600" b="0"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0"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1600" b="0"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AU" sz="16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AU" sz="16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AU" sz="16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AU" sz="16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sz="1600" b="0" i="0" u="none" strike="noStrike" kern="1200" cap="none" spc="0" normalizeH="0" baseline="0" noProof="0" dirty="0" smtClean="0">
                <a:ln>
                  <a:noFill/>
                </a:ln>
                <a:solidFill>
                  <a:schemeClr val="accent1">
                    <a:lumMod val="75000"/>
                  </a:schemeClr>
                </a:solidFill>
                <a:effectLst/>
                <a:uLnTx/>
                <a:uFillTx/>
                <a:latin typeface="+mn-lt"/>
                <a:ea typeface="+mn-ea"/>
                <a:cs typeface="+mn-cs"/>
              </a:rPr>
              <a:t> </a:t>
            </a:r>
            <a:endParaRPr kumimoji="0" sz="1600" b="0" i="0" u="none" strike="noStrike" kern="1200" cap="none" spc="0" normalizeH="0" baseline="0" noProof="0" dirty="0">
              <a:ln>
                <a:noFill/>
              </a:ln>
              <a:solidFill>
                <a:schemeClr val="accent1">
                  <a:lumMod val="75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0" y="152400"/>
            <a:ext cx="9144000"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Groundwater level monitoring</a:t>
            </a:r>
            <a:r>
              <a:rPr lang="en-GB" sz="2800" dirty="0" smtClean="0"/>
              <a:t> </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38</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13" name="Content Placeholder 2"/>
          <p:cNvSpPr>
            <a:spLocks noGrp="1"/>
          </p:cNvSpPr>
          <p:nvPr>
            <p:ph idx="1"/>
          </p:nvPr>
        </p:nvSpPr>
        <p:spPr>
          <a:xfrm>
            <a:off x="152400" y="838200"/>
            <a:ext cx="8839200" cy="5867400"/>
          </a:xfrm>
        </p:spPr>
        <p:txBody>
          <a:bodyPr>
            <a:noAutofit/>
          </a:bodyPr>
          <a:lstStyle/>
          <a:p>
            <a:r>
              <a:rPr lang="en-US" sz="1800" dirty="0" smtClean="0"/>
              <a:t>Most years contribute little or nothing to recharge to the aquifers, whereas few exceptional rainfall years may replenish the systems for years to come. </a:t>
            </a:r>
          </a:p>
          <a:p>
            <a:endParaRPr lang="en-US" sz="1800" dirty="0" smtClean="0"/>
          </a:p>
          <a:p>
            <a:r>
              <a:rPr lang="en-US" sz="1800" dirty="0" smtClean="0"/>
              <a:t>During the last 35 years substantial recharge occurred only three times, namely during the rainy season of the years 1974, 1976 and 2000. </a:t>
            </a:r>
          </a:p>
          <a:p>
            <a:endParaRPr lang="en-US" sz="1800" dirty="0" smtClean="0"/>
          </a:p>
          <a:p>
            <a:r>
              <a:rPr lang="en-US" sz="1800" dirty="0" smtClean="0"/>
              <a:t>Generally, exceptional rainfall coincides with La Niña conditions. </a:t>
            </a:r>
          </a:p>
          <a:p>
            <a:endParaRPr lang="en-US" sz="1800" dirty="0" smtClean="0"/>
          </a:p>
          <a:p>
            <a:r>
              <a:rPr lang="en-US" sz="1800" dirty="0" smtClean="0"/>
              <a:t>Exceptional rainfall events (e.g. early 1960s, mid 1970s, early 2000s) have occurred after very strong El Niño events (1957-1958, 1972-1973, and 1997-1998). </a:t>
            </a:r>
          </a:p>
          <a:p>
            <a:endParaRPr lang="en-US" sz="1800" dirty="0" smtClean="0"/>
          </a:p>
          <a:p>
            <a:pPr algn="ctr">
              <a:buNone/>
            </a:pPr>
            <a:r>
              <a:rPr lang="en-US" sz="1800" b="1" dirty="0" smtClean="0">
                <a:solidFill>
                  <a:srgbClr val="FF0000"/>
                </a:solidFill>
              </a:rPr>
              <a:t>Understanding how El Niño / La Niña events may influence future climate variability in the STAS is therefore critical for groundwater level monitoring, and requires further research.</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0" y="152400"/>
            <a:ext cx="9144000"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Volumes abstracted</a:t>
            </a:r>
            <a:r>
              <a:rPr lang="en-GB" sz="2800" dirty="0" smtClean="0"/>
              <a:t> </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39</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15" name="Rectangle 14"/>
          <p:cNvSpPr/>
          <p:nvPr/>
        </p:nvSpPr>
        <p:spPr>
          <a:xfrm>
            <a:off x="304800" y="914400"/>
            <a:ext cx="8534400" cy="1975926"/>
          </a:xfrm>
          <a:prstGeom prst="rect">
            <a:avLst/>
          </a:prstGeom>
        </p:spPr>
        <p:txBody>
          <a:bodyPr wrap="square">
            <a:spAutoFit/>
          </a:bodyPr>
          <a:lstStyle/>
          <a:p>
            <a:pPr marL="342900" lvl="0" indent="-342900">
              <a:spcBef>
                <a:spcPct val="20000"/>
              </a:spcBef>
              <a:buFont typeface="Arial" pitchFamily="34" charset="0"/>
              <a:buChar char="•"/>
            </a:pPr>
            <a:r>
              <a:rPr dirty="0" smtClean="0">
                <a:solidFill>
                  <a:srgbClr val="4F81BD">
                    <a:lumMod val="75000"/>
                  </a:srgbClr>
                </a:solidFill>
              </a:rPr>
              <a:t>Groundwater is the major only source of water in the STAS, to provide portable water to the people, livestock and for irrigation. </a:t>
            </a:r>
          </a:p>
          <a:p>
            <a:pPr marL="342900" lvl="0" indent="-342900">
              <a:spcBef>
                <a:spcPct val="20000"/>
              </a:spcBef>
              <a:buFont typeface="Arial" pitchFamily="34" charset="0"/>
              <a:buChar char="•"/>
            </a:pPr>
            <a:r>
              <a:rPr lang="en-US" dirty="0" smtClean="0">
                <a:solidFill>
                  <a:srgbClr val="4F81BD">
                    <a:lumMod val="75000"/>
                  </a:srgbClr>
                </a:solidFill>
              </a:rPr>
              <a:t>Total abstraction estimated at </a:t>
            </a:r>
            <a:r>
              <a:rPr lang="en-US" b="1" dirty="0" smtClean="0">
                <a:solidFill>
                  <a:srgbClr val="4F81BD">
                    <a:lumMod val="75000"/>
                  </a:srgbClr>
                </a:solidFill>
              </a:rPr>
              <a:t>20 M</a:t>
            </a:r>
            <a:r>
              <a:rPr lang="en-US" b="1" dirty="0" smtClean="0">
                <a:solidFill>
                  <a:srgbClr val="4F81BD">
                    <a:lumMod val="75000"/>
                  </a:srgbClr>
                </a:solidFill>
                <a:latin typeface="Arial"/>
                <a:ea typeface="Calibri"/>
                <a:cs typeface="Arial"/>
              </a:rPr>
              <a:t>m</a:t>
            </a:r>
            <a:r>
              <a:rPr lang="en-US" b="1" baseline="30000" dirty="0" smtClean="0">
                <a:solidFill>
                  <a:srgbClr val="4F81BD">
                    <a:lumMod val="75000"/>
                  </a:srgbClr>
                </a:solidFill>
                <a:latin typeface="Arial"/>
                <a:ea typeface="Calibri"/>
                <a:cs typeface="Arial"/>
              </a:rPr>
              <a:t>3</a:t>
            </a:r>
            <a:r>
              <a:rPr lang="en-US" b="1" dirty="0" smtClean="0">
                <a:solidFill>
                  <a:srgbClr val="4F81BD">
                    <a:lumMod val="75000"/>
                  </a:srgbClr>
                </a:solidFill>
                <a:latin typeface="Arial"/>
                <a:ea typeface="Calibri"/>
                <a:cs typeface="Arial"/>
              </a:rPr>
              <a:t>/y</a:t>
            </a:r>
          </a:p>
          <a:p>
            <a:pPr marL="342900" lvl="0" indent="-342900">
              <a:spcBef>
                <a:spcPct val="20000"/>
              </a:spcBef>
              <a:buFont typeface="Arial" pitchFamily="34" charset="0"/>
              <a:buChar char="•"/>
            </a:pPr>
            <a:r>
              <a:rPr lang="en-US" dirty="0" smtClean="0">
                <a:solidFill>
                  <a:srgbClr val="4F81BD">
                    <a:lumMod val="75000"/>
                  </a:srgbClr>
                </a:solidFill>
                <a:latin typeface="Arial"/>
                <a:ea typeface="Calibri"/>
                <a:cs typeface="Arial"/>
              </a:rPr>
              <a:t>Approximately </a:t>
            </a:r>
            <a:r>
              <a:rPr lang="en-US" b="1" dirty="0" smtClean="0">
                <a:solidFill>
                  <a:srgbClr val="4F81BD">
                    <a:lumMod val="75000"/>
                  </a:srgbClr>
                </a:solidFill>
                <a:latin typeface="Arial"/>
                <a:ea typeface="Calibri"/>
                <a:cs typeface="Arial"/>
              </a:rPr>
              <a:t>97% of total abstraction occurs in Namibia</a:t>
            </a:r>
          </a:p>
          <a:p>
            <a:pPr marL="342900" lvl="0" indent="-342900">
              <a:spcBef>
                <a:spcPct val="20000"/>
              </a:spcBef>
              <a:buFont typeface="Arial" pitchFamily="34" charset="0"/>
              <a:buChar char="•"/>
            </a:pPr>
            <a:r>
              <a:rPr lang="en-US" b="1" dirty="0" smtClean="0">
                <a:solidFill>
                  <a:srgbClr val="4F81BD">
                    <a:lumMod val="75000"/>
                  </a:srgbClr>
                </a:solidFill>
                <a:latin typeface="Arial"/>
                <a:ea typeface="Calibri"/>
                <a:cs typeface="Arial"/>
              </a:rPr>
              <a:t>Abstraction has been stable over years</a:t>
            </a:r>
          </a:p>
          <a:p>
            <a:pPr marL="342900" lvl="0" indent="-342900">
              <a:spcBef>
                <a:spcPct val="20000"/>
              </a:spcBef>
              <a:buFont typeface="Arial" pitchFamily="34" charset="0"/>
              <a:buChar char="•"/>
            </a:pPr>
            <a:r>
              <a:rPr lang="en-US" b="1" dirty="0" err="1" smtClean="0">
                <a:solidFill>
                  <a:srgbClr val="4F81BD">
                    <a:lumMod val="75000"/>
                  </a:srgbClr>
                </a:solidFill>
                <a:latin typeface="Arial"/>
                <a:ea typeface="Calibri"/>
                <a:cs typeface="Arial"/>
              </a:rPr>
              <a:t>Stampriet</a:t>
            </a:r>
            <a:r>
              <a:rPr lang="en-US" b="1" dirty="0" smtClean="0">
                <a:solidFill>
                  <a:srgbClr val="4F81BD">
                    <a:lumMod val="75000"/>
                  </a:srgbClr>
                </a:solidFill>
                <a:latin typeface="Arial"/>
                <a:ea typeface="Calibri"/>
                <a:cs typeface="Arial"/>
              </a:rPr>
              <a:t> region requires special monitoring</a:t>
            </a:r>
          </a:p>
        </p:txBody>
      </p:sp>
      <p:graphicFrame>
        <p:nvGraphicFramePr>
          <p:cNvPr id="21" name="Chart 20"/>
          <p:cNvGraphicFramePr/>
          <p:nvPr/>
        </p:nvGraphicFramePr>
        <p:xfrm>
          <a:off x="1905000" y="2971800"/>
          <a:ext cx="5715000" cy="35052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685800" y="152400"/>
            <a:ext cx="770485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Historical background</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4</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28" name="Content Placeholder 2"/>
          <p:cNvSpPr>
            <a:spLocks noGrp="1"/>
          </p:cNvSpPr>
          <p:nvPr>
            <p:ph idx="1"/>
          </p:nvPr>
        </p:nvSpPr>
        <p:spPr>
          <a:xfrm>
            <a:off x="381000" y="838200"/>
            <a:ext cx="8382000" cy="5181600"/>
          </a:xfrm>
        </p:spPr>
        <p:txBody>
          <a:bodyPr>
            <a:noAutofit/>
          </a:bodyPr>
          <a:lstStyle/>
          <a:p>
            <a:r>
              <a:rPr lang="en-US" sz="1600" dirty="0" smtClean="0"/>
              <a:t>1912: In the search for coal, Dr. Paul Range discovered struck artesian water in the </a:t>
            </a:r>
            <a:r>
              <a:rPr lang="en-US" sz="1600" dirty="0" err="1" smtClean="0"/>
              <a:t>Stampriet</a:t>
            </a:r>
            <a:r>
              <a:rPr lang="en-US" sz="1600" dirty="0" smtClean="0"/>
              <a:t> Artesian Basin (SAB): a borehole at </a:t>
            </a:r>
            <a:r>
              <a:rPr lang="en-US" sz="1600" dirty="0" err="1" smtClean="0"/>
              <a:t>Stamprietfontein</a:t>
            </a:r>
            <a:r>
              <a:rPr lang="en-US" sz="1600" dirty="0" smtClean="0"/>
              <a:t> (Namibia).</a:t>
            </a:r>
          </a:p>
          <a:p>
            <a:r>
              <a:rPr lang="en-US" sz="1600" dirty="0" smtClean="0"/>
              <a:t>After World War I: farms were developed for South African ex-soldiers along the </a:t>
            </a:r>
            <a:r>
              <a:rPr lang="en-US" sz="1600" dirty="0" err="1" smtClean="0"/>
              <a:t>Auob</a:t>
            </a:r>
            <a:r>
              <a:rPr lang="en-US" sz="1600" dirty="0" smtClean="0"/>
              <a:t> River.  </a:t>
            </a:r>
            <a:endParaRPr lang="en-US" sz="1600" dirty="0" smtClean="0">
              <a:latin typeface="Arial"/>
              <a:cs typeface="Arial"/>
            </a:endParaRPr>
          </a:p>
          <a:p>
            <a:r>
              <a:rPr lang="en-US" sz="1600" dirty="0" smtClean="0"/>
              <a:t>After World War II: further farms were developed for South African ex-soldiers, this time in the farther east lying </a:t>
            </a:r>
            <a:r>
              <a:rPr lang="en-US" sz="1600" dirty="0" err="1" smtClean="0"/>
              <a:t>Nossob</a:t>
            </a:r>
            <a:r>
              <a:rPr lang="en-US" sz="1600" dirty="0" smtClean="0"/>
              <a:t> River area. </a:t>
            </a:r>
          </a:p>
          <a:p>
            <a:r>
              <a:rPr lang="en-US" sz="1600" dirty="0" smtClean="0"/>
              <a:t>1960s to 80s: Groundwater investigations and exploration for hydrocarbons </a:t>
            </a:r>
          </a:p>
          <a:p>
            <a:r>
              <a:rPr lang="en-US" sz="1600" dirty="0" smtClean="0"/>
              <a:t>1970s and early 80s: Hydrochemistry investigations</a:t>
            </a:r>
          </a:p>
          <a:p>
            <a:r>
              <a:rPr lang="en-US" sz="1600" dirty="0" smtClean="0">
                <a:latin typeface="Arial"/>
                <a:ea typeface="Calibri"/>
                <a:cs typeface="Arial"/>
              </a:rPr>
              <a:t>From 1980s onwards: JICA study (2002) in Namibia and </a:t>
            </a:r>
            <a:r>
              <a:rPr lang="en-US" sz="1600" dirty="0" err="1" smtClean="0">
                <a:latin typeface="Arial"/>
                <a:ea typeface="Calibri"/>
                <a:cs typeface="Arial"/>
              </a:rPr>
              <a:t>Matsheng</a:t>
            </a:r>
            <a:r>
              <a:rPr lang="en-US" sz="1600" dirty="0" smtClean="0">
                <a:latin typeface="Arial"/>
                <a:ea typeface="Calibri"/>
                <a:cs typeface="Arial"/>
              </a:rPr>
              <a:t> study (2008) in Botswana   </a:t>
            </a:r>
            <a:endParaRPr lang="en-US" sz="1600" dirty="0" smtClean="0">
              <a:solidFill>
                <a:srgbClr val="376092"/>
              </a:solidFill>
              <a:latin typeface="Trebuchet MS"/>
              <a:cs typeface="Trebuchet MS"/>
            </a:endParaRPr>
          </a:p>
        </p:txBody>
      </p:sp>
      <p:pic>
        <p:nvPicPr>
          <p:cNvPr id="12" name="P 1" descr="0804030851b-ed"/>
          <p:cNvPicPr/>
          <p:nvPr/>
        </p:nvPicPr>
        <p:blipFill>
          <a:blip r:embed="rId4"/>
          <a:srcRect l="1473"/>
          <a:stretch>
            <a:fillRect/>
          </a:stretch>
        </p:blipFill>
        <p:spPr bwMode="auto">
          <a:xfrm>
            <a:off x="2209800" y="3568065"/>
            <a:ext cx="5943600" cy="3289935"/>
          </a:xfrm>
          <a:prstGeom prst="rect">
            <a:avLst/>
          </a:prstGeom>
          <a:noFill/>
        </p:spPr>
      </p:pic>
      <p:sp>
        <p:nvSpPr>
          <p:cNvPr id="13" name="Rectangle 12"/>
          <p:cNvSpPr/>
          <p:nvPr/>
        </p:nvSpPr>
        <p:spPr>
          <a:xfrm>
            <a:off x="3505200" y="3657600"/>
            <a:ext cx="4572000" cy="646331"/>
          </a:xfrm>
          <a:prstGeom prst="rect">
            <a:avLst/>
          </a:prstGeom>
        </p:spPr>
        <p:txBody>
          <a:bodyPr>
            <a:spAutoFit/>
          </a:bodyPr>
          <a:lstStyle/>
          <a:p>
            <a:r>
              <a:rPr lang="en-US" dirty="0" smtClean="0"/>
              <a:t>First artesian water was struck in 1912 (110m3/hr free flowing artesian borehole) </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0" y="152400"/>
            <a:ext cx="9144000"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Volumes abstracted</a:t>
            </a:r>
            <a:r>
              <a:rPr lang="en-GB" sz="2800" dirty="0" smtClean="0"/>
              <a:t> </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40</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graphicFrame>
        <p:nvGraphicFramePr>
          <p:cNvPr id="12" name="Chart 11"/>
          <p:cNvGraphicFramePr/>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0" y="152400"/>
            <a:ext cx="9144000"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Volumes abstracted</a:t>
            </a:r>
            <a:r>
              <a:rPr lang="en-GB" sz="2800" dirty="0" smtClean="0"/>
              <a:t> </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41</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graphicFrame>
        <p:nvGraphicFramePr>
          <p:cNvPr id="13" name="Chart 12"/>
          <p:cNvGraphicFramePr/>
          <p:nvPr/>
        </p:nvGraphicFramePr>
        <p:xfrm>
          <a:off x="2209800" y="1295400"/>
          <a:ext cx="5029200" cy="42164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0" y="228600"/>
            <a:ext cx="9144000"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Profit and economic aspects of groundwater use</a:t>
            </a:r>
            <a:endParaRPr lang="en-US" sz="2800" dirty="0" smtClean="0"/>
          </a:p>
          <a:p>
            <a:pPr algn="ctr"/>
            <a:r>
              <a:rPr lang="en-GB" sz="2800" dirty="0" smtClean="0"/>
              <a:t> </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42</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12" name="Content Placeholder 2"/>
          <p:cNvSpPr>
            <a:spLocks noGrp="1"/>
          </p:cNvSpPr>
          <p:nvPr>
            <p:ph idx="1"/>
          </p:nvPr>
        </p:nvSpPr>
        <p:spPr>
          <a:xfrm>
            <a:off x="304800" y="914400"/>
            <a:ext cx="8382000" cy="4343400"/>
          </a:xfrm>
        </p:spPr>
        <p:txBody>
          <a:bodyPr>
            <a:noAutofit/>
          </a:bodyPr>
          <a:lstStyle/>
          <a:p>
            <a:r>
              <a:rPr lang="en-US" sz="1600" dirty="0" smtClean="0"/>
              <a:t>Farms:</a:t>
            </a:r>
          </a:p>
          <a:p>
            <a:pPr lvl="1"/>
            <a:r>
              <a:rPr lang="en-US" sz="1600" dirty="0" smtClean="0"/>
              <a:t>1200 farms</a:t>
            </a:r>
          </a:p>
          <a:p>
            <a:pPr lvl="1"/>
            <a:r>
              <a:rPr lang="en-US" sz="1600" dirty="0" smtClean="0"/>
              <a:t>110 commercial farms: livestock and irrigation</a:t>
            </a:r>
          </a:p>
          <a:p>
            <a:pPr lvl="1"/>
            <a:r>
              <a:rPr lang="en-US" sz="1600" dirty="0" smtClean="0"/>
              <a:t>300 emerging commercial farms (resettlements + AALS): mainly livestock</a:t>
            </a:r>
          </a:p>
          <a:p>
            <a:pPr>
              <a:buNone/>
            </a:pPr>
            <a:endParaRPr lang="en-US" sz="1600" dirty="0" smtClean="0"/>
          </a:p>
          <a:p>
            <a:r>
              <a:rPr lang="en-US" sz="1600" dirty="0" smtClean="0"/>
              <a:t>Livestock:</a:t>
            </a:r>
          </a:p>
          <a:p>
            <a:pPr lvl="1"/>
            <a:r>
              <a:rPr lang="en-US" sz="1600" dirty="0" smtClean="0"/>
              <a:t>Small: 1 200 000 (65% sheep, 14% goats)</a:t>
            </a:r>
          </a:p>
          <a:p>
            <a:pPr lvl="1"/>
            <a:r>
              <a:rPr lang="en-US" sz="1600" dirty="0" smtClean="0"/>
              <a:t>Large: 110 000 </a:t>
            </a:r>
            <a:r>
              <a:rPr lang="en-US" sz="1600" dirty="0" smtClean="0">
                <a:solidFill>
                  <a:srgbClr val="FF0000"/>
                </a:solidFill>
              </a:rPr>
              <a:t>(???)</a:t>
            </a:r>
          </a:p>
          <a:p>
            <a:pPr lvl="1"/>
            <a:endParaRPr lang="en-US" sz="1600" dirty="0" smtClean="0">
              <a:solidFill>
                <a:srgbClr val="FF0000"/>
              </a:solidFill>
            </a:endParaRPr>
          </a:p>
          <a:p>
            <a:r>
              <a:rPr lang="en-US" sz="1600" dirty="0" smtClean="0"/>
              <a:t>Irrigation:</a:t>
            </a:r>
          </a:p>
          <a:p>
            <a:pPr lvl="1"/>
            <a:r>
              <a:rPr lang="en-US" sz="1600" dirty="0" smtClean="0"/>
              <a:t>80 irrigation farms</a:t>
            </a:r>
          </a:p>
          <a:p>
            <a:pPr lvl="1"/>
            <a:r>
              <a:rPr lang="en-US" sz="1600" dirty="0" smtClean="0"/>
              <a:t>Irrigated area: 610 ha</a:t>
            </a:r>
            <a:endParaRPr lang="en-US" sz="1600" dirty="0" smtClean="0">
              <a:solidFill>
                <a:srgbClr val="FF0000"/>
              </a:solidFill>
            </a:endParaRPr>
          </a:p>
        </p:txBody>
      </p:sp>
      <p:graphicFrame>
        <p:nvGraphicFramePr>
          <p:cNvPr id="13" name="Chart 12"/>
          <p:cNvGraphicFramePr/>
          <p:nvPr/>
        </p:nvGraphicFramePr>
        <p:xfrm>
          <a:off x="2057400" y="3276600"/>
          <a:ext cx="6858000" cy="29972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0" y="228600"/>
            <a:ext cx="9144000"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Profit and economic aspects of groundwater use</a:t>
            </a:r>
            <a:endParaRPr lang="en-US" sz="2800" dirty="0" smtClean="0"/>
          </a:p>
          <a:p>
            <a:pPr algn="ctr"/>
            <a:r>
              <a:rPr lang="en-GB" sz="2800" dirty="0" smtClean="0"/>
              <a:t> </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43</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12" name="Content Placeholder 2"/>
          <p:cNvSpPr>
            <a:spLocks noGrp="1"/>
          </p:cNvSpPr>
          <p:nvPr>
            <p:ph idx="1"/>
          </p:nvPr>
        </p:nvSpPr>
        <p:spPr>
          <a:xfrm>
            <a:off x="304800" y="914400"/>
            <a:ext cx="8382000" cy="4343400"/>
          </a:xfrm>
        </p:spPr>
        <p:txBody>
          <a:bodyPr>
            <a:noAutofit/>
          </a:bodyPr>
          <a:lstStyle/>
          <a:p>
            <a:r>
              <a:rPr lang="en-US" sz="1600" dirty="0" smtClean="0"/>
              <a:t>Employment:</a:t>
            </a:r>
          </a:p>
          <a:p>
            <a:pPr lvl="1"/>
            <a:r>
              <a:rPr lang="en-US" sz="1600" dirty="0" smtClean="0"/>
              <a:t>10% of STAS population </a:t>
            </a:r>
            <a:r>
              <a:rPr lang="en-ZA" sz="1600" dirty="0" smtClean="0"/>
              <a:t>(and likely significantly more of the working-age population)</a:t>
            </a:r>
            <a:endParaRPr lang="en-US" sz="1600" dirty="0" smtClean="0"/>
          </a:p>
          <a:p>
            <a:pPr lvl="1"/>
            <a:r>
              <a:rPr lang="en-US" sz="1600" dirty="0" smtClean="0"/>
              <a:t>Livestock farms: 4000 employees</a:t>
            </a:r>
          </a:p>
          <a:p>
            <a:pPr lvl="1"/>
            <a:r>
              <a:rPr lang="en-US" sz="1600" dirty="0" smtClean="0"/>
              <a:t>Irrigation farms: 700 employees (0.9 employees / irrigated ha)</a:t>
            </a:r>
          </a:p>
          <a:p>
            <a:pPr lvl="1"/>
            <a:r>
              <a:rPr lang="en-US" sz="1600" dirty="0" smtClean="0"/>
              <a:t>600 employees in lodges</a:t>
            </a:r>
          </a:p>
          <a:p>
            <a:pPr lvl="1"/>
            <a:r>
              <a:rPr lang="en-US" sz="1600" dirty="0" smtClean="0"/>
              <a:t>900 others commercial farms: livestock and irrigation</a:t>
            </a:r>
          </a:p>
          <a:p>
            <a:pPr lvl="1"/>
            <a:r>
              <a:rPr lang="en-US" sz="1600" dirty="0" smtClean="0"/>
              <a:t>300 emerging commercial farms (resettlements + AALS): mainly </a:t>
            </a:r>
            <a:r>
              <a:rPr lang="en-US" sz="1600" dirty="0" smtClean="0"/>
              <a:t>livestock</a:t>
            </a:r>
            <a:endParaRPr lang="en-US" sz="1600" dirty="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0" y="228600"/>
            <a:ext cx="9144000"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Profit and economic aspects of groundwater use</a:t>
            </a:r>
            <a:endParaRPr lang="en-US" sz="2800" dirty="0" smtClean="0"/>
          </a:p>
          <a:p>
            <a:pPr algn="ctr"/>
            <a:r>
              <a:rPr lang="en-GB" sz="2800" dirty="0" smtClean="0"/>
              <a:t> </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44</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12" name="Content Placeholder 2"/>
          <p:cNvSpPr>
            <a:spLocks noGrp="1"/>
          </p:cNvSpPr>
          <p:nvPr>
            <p:ph idx="1"/>
          </p:nvPr>
        </p:nvSpPr>
        <p:spPr>
          <a:xfrm>
            <a:off x="304800" y="914400"/>
            <a:ext cx="8382000" cy="4343400"/>
          </a:xfrm>
        </p:spPr>
        <p:txBody>
          <a:bodyPr>
            <a:noAutofit/>
          </a:bodyPr>
          <a:lstStyle/>
          <a:p>
            <a:r>
              <a:rPr lang="en-US" sz="1600" dirty="0" smtClean="0"/>
              <a:t>Tourism:</a:t>
            </a:r>
          </a:p>
          <a:p>
            <a:pPr lvl="1"/>
            <a:r>
              <a:rPr lang="en-US" sz="1600" dirty="0" smtClean="0"/>
              <a:t>Namibia: around 10 lodges (10-15 rooms each)</a:t>
            </a:r>
          </a:p>
          <a:p>
            <a:pPr lvl="1"/>
            <a:r>
              <a:rPr lang="en-US" sz="1600" dirty="0" smtClean="0"/>
              <a:t>Botswana and South Africa: </a:t>
            </a:r>
            <a:r>
              <a:rPr lang="en-US" sz="1600" dirty="0" err="1" smtClean="0"/>
              <a:t>Kgalagadi</a:t>
            </a:r>
            <a:r>
              <a:rPr lang="en-US" sz="1600" dirty="0" smtClean="0"/>
              <a:t> </a:t>
            </a:r>
            <a:r>
              <a:rPr lang="en-US" sz="1600" dirty="0" err="1" smtClean="0"/>
              <a:t>Transfrontier</a:t>
            </a:r>
            <a:r>
              <a:rPr lang="en-US" sz="1600" dirty="0" smtClean="0"/>
              <a:t> Park (KTP)</a:t>
            </a:r>
          </a:p>
        </p:txBody>
      </p:sp>
      <p:pic>
        <p:nvPicPr>
          <p:cNvPr id="15" name="Image 31749"/>
          <p:cNvPicPr/>
          <p:nvPr/>
        </p:nvPicPr>
        <p:blipFill>
          <a:blip r:embed="rId4">
            <a:extLst>
              <a:ext uri="{28A0092B-C50C-407E-A947-70E740481C1C}">
                <a14:useLocalDpi xmlns:p="http://schemas.openxmlformats.org/presentationml/2006/main" xmlns:mv="urn:schemas-microsoft-com:mac:vml" xmlns:mo="http://schemas.microsoft.com/office/mac/office/2008/main" xmlns:ve="http://schemas.openxmlformats.org/markup-compatibility/2006" xmlns:a14="http://schemas.microsoft.com/office/drawing/2010/main" xmlns:pic="http://schemas.openxmlformats.org/drawingml/2006/picture" xmlns:a="http://schemas.openxmlformats.org/drawingml/2006/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r="http://schemas.openxmlformats.org/officeDocument/2006/relationships" xmlns:o="urn:schemas-microsoft-com:office:office" xmlns:mc="http://schemas.openxmlformats.org/markup-compatibility/2006" xmlns:wpc="http://schemas.microsoft.com/office/word/2010/wordprocessingCanvas" xmlns="" xmlns:lc="http://schemas.openxmlformats.org/drawingml/2006/lockedCanvas" val="0"/>
              </a:ext>
            </a:extLst>
          </a:blip>
          <a:srcRect/>
          <a:stretch>
            <a:fillRect/>
          </a:stretch>
        </p:blipFill>
        <p:spPr bwMode="auto">
          <a:xfrm>
            <a:off x="304800" y="2057400"/>
            <a:ext cx="4191000" cy="4198620"/>
          </a:xfrm>
          <a:prstGeom prst="rect">
            <a:avLst/>
          </a:prstGeom>
          <a:noFill/>
          <a:ln>
            <a:noFill/>
          </a:ln>
        </p:spPr>
      </p:pic>
      <p:sp>
        <p:nvSpPr>
          <p:cNvPr id="16" name="Content Placeholder 2"/>
          <p:cNvSpPr txBox="1">
            <a:spLocks/>
          </p:cNvSpPr>
          <p:nvPr/>
        </p:nvSpPr>
        <p:spPr>
          <a:xfrm>
            <a:off x="4800600" y="2667000"/>
            <a:ext cx="4038600" cy="31242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smtClean="0">
                <a:ln>
                  <a:noFill/>
                </a:ln>
                <a:solidFill>
                  <a:schemeClr val="accent1">
                    <a:lumMod val="75000"/>
                  </a:schemeClr>
                </a:solidFill>
                <a:effectLst/>
                <a:uLnTx/>
                <a:uFillTx/>
                <a:latin typeface="+mn-lt"/>
                <a:ea typeface="+mn-ea"/>
                <a:cs typeface="+mn-cs"/>
              </a:rPr>
              <a:t>KTP:</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err="1" smtClean="0">
                <a:ln>
                  <a:noFill/>
                </a:ln>
                <a:solidFill>
                  <a:schemeClr val="accent1">
                    <a:lumMod val="75000"/>
                  </a:schemeClr>
                </a:solidFill>
                <a:effectLst/>
                <a:uLnTx/>
                <a:uFillTx/>
                <a:latin typeface="+mn-lt"/>
                <a:ea typeface="+mn-ea"/>
                <a:cs typeface="+mn-cs"/>
              </a:rPr>
              <a:t>Kgalagadi</a:t>
            </a:r>
            <a:r>
              <a:rPr kumimoji="0" lang="en-US" sz="1600" b="0" i="0" u="none" strike="noStrike" kern="1200" cap="none" spc="0" normalizeH="0" baseline="0" noProof="0" dirty="0" smtClean="0">
                <a:ln>
                  <a:noFill/>
                </a:ln>
                <a:solidFill>
                  <a:schemeClr val="accent1">
                    <a:lumMod val="75000"/>
                  </a:schemeClr>
                </a:solidFill>
                <a:effectLst/>
                <a:uLnTx/>
                <a:uFillTx/>
                <a:latin typeface="+mn-lt"/>
                <a:ea typeface="+mn-ea"/>
                <a:cs typeface="+mn-cs"/>
              </a:rPr>
              <a:t> = “</a:t>
            </a:r>
            <a:r>
              <a:rPr kumimoji="0" lang="en-US" sz="1600" b="0" i="0" u="none" strike="noStrike" kern="1200" cap="none" spc="0" normalizeH="0" baseline="0" noProof="0" dirty="0" err="1" smtClean="0">
                <a:ln>
                  <a:noFill/>
                </a:ln>
                <a:solidFill>
                  <a:schemeClr val="accent1">
                    <a:lumMod val="75000"/>
                  </a:schemeClr>
                </a:solidFill>
                <a:effectLst/>
                <a:uLnTx/>
                <a:uFillTx/>
                <a:latin typeface="+mn-lt"/>
                <a:ea typeface="+mn-ea"/>
                <a:cs typeface="+mn-cs"/>
              </a:rPr>
              <a:t>Thristland</a:t>
            </a:r>
            <a:r>
              <a:rPr kumimoji="0" lang="en-US" sz="1600" b="0" i="0" u="none" strike="noStrike" kern="1200" cap="none" spc="0" normalizeH="0" baseline="0" noProof="0" dirty="0" smtClean="0">
                <a:ln>
                  <a:noFill/>
                </a:ln>
                <a:solidFill>
                  <a:schemeClr val="accent1">
                    <a:lumMod val="75000"/>
                  </a:schemeClr>
                </a:solidFill>
                <a:effectLst/>
                <a:uLnTx/>
                <a:uFillTx/>
                <a:latin typeface="+mn-lt"/>
                <a:ea typeface="+mn-ea"/>
                <a:cs typeface="+mn-cs"/>
              </a:rPr>
              <a: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dirty="0" smtClean="0">
                <a:solidFill>
                  <a:schemeClr val="accent1">
                    <a:lumMod val="75000"/>
                  </a:schemeClr>
                </a:solidFill>
              </a:rPr>
              <a:t>Park merged in 2000</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smtClean="0">
                <a:ln>
                  <a:noFill/>
                </a:ln>
                <a:solidFill>
                  <a:schemeClr val="accent1">
                    <a:lumMod val="75000"/>
                  </a:schemeClr>
                </a:solidFill>
                <a:effectLst/>
                <a:uLnTx/>
                <a:uFillTx/>
                <a:latin typeface="+mn-lt"/>
                <a:ea typeface="+mn-ea"/>
                <a:cs typeface="+mn-cs"/>
              </a:rPr>
              <a:t>40 000 visitors/year</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smtClean="0">
                <a:ln>
                  <a:noFill/>
                </a:ln>
                <a:solidFill>
                  <a:schemeClr val="accent1">
                    <a:lumMod val="75000"/>
                  </a:schemeClr>
                </a:solidFill>
                <a:effectLst/>
                <a:uLnTx/>
                <a:uFillTx/>
                <a:latin typeface="+mn-lt"/>
                <a:ea typeface="+mn-ea"/>
                <a:cs typeface="+mn-cs"/>
              </a:rPr>
              <a:t>10 tourist facilities (all in South Africa)</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dirty="0" smtClean="0">
                <a:solidFill>
                  <a:schemeClr val="accent1">
                    <a:lumMod val="75000"/>
                  </a:schemeClr>
                </a:solidFill>
              </a:rPr>
              <a:t>330 beds (bed occupancy = 70%)</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smtClean="0">
                <a:ln>
                  <a:noFill/>
                </a:ln>
                <a:solidFill>
                  <a:schemeClr val="accent1">
                    <a:lumMod val="75000"/>
                  </a:schemeClr>
                </a:solidFill>
                <a:effectLst/>
                <a:uLnTx/>
                <a:uFillTx/>
                <a:latin typeface="+mn-lt"/>
                <a:ea typeface="+mn-ea"/>
                <a:cs typeface="+mn-cs"/>
              </a:rPr>
              <a:t>Camping site occupancy</a:t>
            </a:r>
            <a:r>
              <a:rPr kumimoji="0" lang="en-US" sz="1600" b="0" i="0" u="none" strike="noStrike" kern="1200" cap="none" spc="0" normalizeH="0" noProof="0" dirty="0" smtClean="0">
                <a:ln>
                  <a:noFill/>
                </a:ln>
                <a:solidFill>
                  <a:schemeClr val="accent1">
                    <a:lumMod val="75000"/>
                  </a:schemeClr>
                </a:solidFill>
                <a:effectLst/>
                <a:uLnTx/>
                <a:uFillTx/>
                <a:latin typeface="+mn-lt"/>
                <a:ea typeface="+mn-ea"/>
                <a:cs typeface="+mn-cs"/>
              </a:rPr>
              <a:t> = 80%</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dirty="0" smtClean="0">
                <a:solidFill>
                  <a:schemeClr val="accent1">
                    <a:lumMod val="75000"/>
                  </a:schemeClr>
                </a:solidFill>
              </a:rPr>
              <a:t>Land restitution program in South Africa (</a:t>
            </a:r>
            <a:r>
              <a:rPr lang="en-US" sz="1600" dirty="0" err="1" smtClean="0">
                <a:solidFill>
                  <a:schemeClr val="accent1">
                    <a:lumMod val="75000"/>
                  </a:schemeClr>
                </a:solidFill>
              </a:rPr>
              <a:t>Mier</a:t>
            </a:r>
            <a:r>
              <a:rPr lang="en-US" sz="1600" dirty="0" smtClean="0">
                <a:solidFill>
                  <a:schemeClr val="accent1">
                    <a:lumMod val="75000"/>
                  </a:schemeClr>
                </a:solidFill>
              </a:rPr>
              <a:t> community)</a:t>
            </a:r>
            <a:endParaRPr kumimoji="0" lang="en-US" sz="1600" b="0" i="0" u="none" strike="noStrike" kern="1200" cap="none" spc="0" normalizeH="0" noProof="0" dirty="0" smtClean="0">
              <a:ln>
                <a:noFill/>
              </a:ln>
              <a:solidFill>
                <a:schemeClr val="accent1">
                  <a:lumMod val="75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0" y="152400"/>
            <a:ext cx="9144000"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Groundwater quality: risks and actual pollution</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45</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pic>
        <p:nvPicPr>
          <p:cNvPr id="13" name="Picture 12" descr="tds_kalahari.jpg"/>
          <p:cNvPicPr>
            <a:picLocks noChangeAspect="1"/>
          </p:cNvPicPr>
          <p:nvPr/>
        </p:nvPicPr>
        <p:blipFill>
          <a:blip r:embed="rId4"/>
          <a:stretch>
            <a:fillRect/>
          </a:stretch>
        </p:blipFill>
        <p:spPr>
          <a:xfrm>
            <a:off x="0" y="914400"/>
            <a:ext cx="8610600" cy="594360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0" y="152400"/>
            <a:ext cx="9144000"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Groundwater quality: risks and actual pollution</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46</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pic>
        <p:nvPicPr>
          <p:cNvPr id="12" name="Picture 11" descr="tds_auob.jpg"/>
          <p:cNvPicPr>
            <a:picLocks noChangeAspect="1"/>
          </p:cNvPicPr>
          <p:nvPr/>
        </p:nvPicPr>
        <p:blipFill>
          <a:blip r:embed="rId4"/>
          <a:stretch>
            <a:fillRect/>
          </a:stretch>
        </p:blipFill>
        <p:spPr>
          <a:xfrm>
            <a:off x="0" y="849272"/>
            <a:ext cx="8497436" cy="6008728"/>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0" y="152400"/>
            <a:ext cx="9144000"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Groundwater quality: risks and actual pollution</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47</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pic>
        <p:nvPicPr>
          <p:cNvPr id="12" name="Picture 11" descr="tds_nossob.jpg"/>
          <p:cNvPicPr>
            <a:picLocks noChangeAspect="1"/>
          </p:cNvPicPr>
          <p:nvPr/>
        </p:nvPicPr>
        <p:blipFill>
          <a:blip r:embed="rId4"/>
          <a:stretch>
            <a:fillRect/>
          </a:stretch>
        </p:blipFill>
        <p:spPr>
          <a:xfrm>
            <a:off x="0" y="762000"/>
            <a:ext cx="8610600" cy="609600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0" y="152400"/>
            <a:ext cx="9144000"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Groundwater quality: risks and actual pollution</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48</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13" name="Content Placeholder 2"/>
          <p:cNvSpPr>
            <a:spLocks noGrp="1"/>
          </p:cNvSpPr>
          <p:nvPr>
            <p:ph idx="1"/>
          </p:nvPr>
        </p:nvSpPr>
        <p:spPr>
          <a:xfrm>
            <a:off x="152400" y="838200"/>
            <a:ext cx="8839200" cy="5867400"/>
          </a:xfrm>
        </p:spPr>
        <p:txBody>
          <a:bodyPr>
            <a:noAutofit/>
          </a:bodyPr>
          <a:lstStyle/>
          <a:p>
            <a:r>
              <a:rPr lang="en-US" sz="1800" dirty="0" smtClean="0"/>
              <a:t>Conclusions:</a:t>
            </a:r>
          </a:p>
          <a:p>
            <a:pPr>
              <a:buNone/>
            </a:pPr>
            <a:endParaRPr lang="en-US" sz="1800" dirty="0" smtClean="0"/>
          </a:p>
          <a:p>
            <a:pPr lvl="1"/>
            <a:r>
              <a:rPr lang="en-US" sz="1500" dirty="0" smtClean="0">
                <a:solidFill>
                  <a:srgbClr val="4F81BD">
                    <a:lumMod val="75000"/>
                  </a:srgbClr>
                </a:solidFill>
              </a:rPr>
              <a:t>General trend: Groundwater quality decreases southeasterly (Salt Block)</a:t>
            </a:r>
          </a:p>
          <a:p>
            <a:pPr lvl="1">
              <a:buNone/>
            </a:pPr>
            <a:endParaRPr lang="en-US" sz="1500" dirty="0" smtClean="0">
              <a:solidFill>
                <a:srgbClr val="4F81BD">
                  <a:lumMod val="75000"/>
                </a:srgbClr>
              </a:solidFill>
            </a:endParaRPr>
          </a:p>
          <a:p>
            <a:pPr lvl="1"/>
            <a:r>
              <a:rPr lang="en-US" sz="1500" dirty="0" smtClean="0">
                <a:solidFill>
                  <a:srgbClr val="4F81BD">
                    <a:lumMod val="75000"/>
                  </a:srgbClr>
                </a:solidFill>
              </a:rPr>
              <a:t>Kalahari aquifers:</a:t>
            </a:r>
          </a:p>
          <a:p>
            <a:pPr lvl="2"/>
            <a:r>
              <a:rPr lang="en-US" sz="1500" i="1" dirty="0" smtClean="0">
                <a:solidFill>
                  <a:srgbClr val="4F81BD">
                    <a:lumMod val="75000"/>
                  </a:srgbClr>
                </a:solidFill>
              </a:rPr>
              <a:t>Suitable for human consumption (Namibia – around </a:t>
            </a:r>
            <a:r>
              <a:rPr lang="en-US" sz="1500" i="1" dirty="0" err="1" smtClean="0">
                <a:solidFill>
                  <a:srgbClr val="4F81BD">
                    <a:lumMod val="75000"/>
                  </a:srgbClr>
                </a:solidFill>
              </a:rPr>
              <a:t>Hoachanas</a:t>
            </a:r>
            <a:r>
              <a:rPr lang="en-US" sz="1500" i="1" dirty="0" smtClean="0">
                <a:solidFill>
                  <a:srgbClr val="4F81BD">
                    <a:lumMod val="75000"/>
                  </a:srgbClr>
                </a:solidFill>
              </a:rPr>
              <a:t>, </a:t>
            </a:r>
            <a:r>
              <a:rPr lang="en-US" sz="1500" i="1" dirty="0" err="1" smtClean="0">
                <a:solidFill>
                  <a:srgbClr val="4F81BD">
                    <a:lumMod val="75000"/>
                  </a:srgbClr>
                </a:solidFill>
              </a:rPr>
              <a:t>Stampriet</a:t>
            </a:r>
            <a:r>
              <a:rPr lang="en-US" sz="1500" i="1" dirty="0" smtClean="0">
                <a:solidFill>
                  <a:srgbClr val="4F81BD">
                    <a:lumMod val="75000"/>
                  </a:srgbClr>
                </a:solidFill>
              </a:rPr>
              <a:t> and </a:t>
            </a:r>
            <a:r>
              <a:rPr lang="en-US" sz="1500" i="1" dirty="0" err="1" smtClean="0">
                <a:solidFill>
                  <a:srgbClr val="4F81BD">
                    <a:lumMod val="75000"/>
                  </a:srgbClr>
                </a:solidFill>
              </a:rPr>
              <a:t>Leonarville</a:t>
            </a:r>
            <a:r>
              <a:rPr lang="en-US" sz="1500" i="1" dirty="0" smtClean="0">
                <a:solidFill>
                  <a:srgbClr val="4F81BD">
                    <a:lumMod val="75000"/>
                  </a:srgbClr>
                </a:solidFill>
              </a:rPr>
              <a:t>)</a:t>
            </a:r>
          </a:p>
          <a:p>
            <a:pPr lvl="2"/>
            <a:r>
              <a:rPr lang="en-US" sz="1500" i="1" dirty="0" smtClean="0">
                <a:solidFill>
                  <a:srgbClr val="4F81BD">
                    <a:lumMod val="75000"/>
                  </a:srgbClr>
                </a:solidFill>
              </a:rPr>
              <a:t>Unsuitable for human consumption but good for livestock (Botswana and South Africa)</a:t>
            </a:r>
          </a:p>
          <a:p>
            <a:pPr lvl="2">
              <a:buNone/>
            </a:pPr>
            <a:endParaRPr lang="en-US" sz="1500" i="1" dirty="0" smtClean="0">
              <a:solidFill>
                <a:srgbClr val="4F81BD">
                  <a:lumMod val="75000"/>
                </a:srgbClr>
              </a:solidFill>
            </a:endParaRPr>
          </a:p>
          <a:p>
            <a:pPr lvl="1"/>
            <a:r>
              <a:rPr lang="en-US" sz="1500" dirty="0" err="1" smtClean="0">
                <a:solidFill>
                  <a:srgbClr val="4F81BD">
                    <a:lumMod val="75000"/>
                  </a:srgbClr>
                </a:solidFill>
              </a:rPr>
              <a:t>Auob</a:t>
            </a:r>
            <a:r>
              <a:rPr lang="en-US" sz="1500" dirty="0" smtClean="0">
                <a:solidFill>
                  <a:srgbClr val="4F81BD">
                    <a:lumMod val="75000"/>
                  </a:srgbClr>
                </a:solidFill>
              </a:rPr>
              <a:t> aquifer:</a:t>
            </a:r>
          </a:p>
          <a:p>
            <a:pPr lvl="2"/>
            <a:r>
              <a:rPr lang="en-US" sz="1500" i="1" dirty="0" smtClean="0">
                <a:solidFill>
                  <a:srgbClr val="4F81BD">
                    <a:lumMod val="75000"/>
                  </a:srgbClr>
                </a:solidFill>
              </a:rPr>
              <a:t>Suitable for human consumption (most parts of Namibia and Botswana)</a:t>
            </a:r>
          </a:p>
          <a:p>
            <a:pPr lvl="2"/>
            <a:r>
              <a:rPr lang="en-US" sz="1500" i="1" dirty="0" smtClean="0">
                <a:solidFill>
                  <a:srgbClr val="4F81BD">
                    <a:lumMod val="75000"/>
                  </a:srgbClr>
                </a:solidFill>
              </a:rPr>
              <a:t> Unsuitable for human consumption but good for livestock (South Africa)</a:t>
            </a:r>
          </a:p>
          <a:p>
            <a:pPr lvl="2">
              <a:buNone/>
            </a:pPr>
            <a:endParaRPr lang="en-US" sz="1500" i="1" dirty="0" smtClean="0">
              <a:solidFill>
                <a:srgbClr val="4F81BD">
                  <a:lumMod val="75000"/>
                </a:srgbClr>
              </a:solidFill>
            </a:endParaRPr>
          </a:p>
          <a:p>
            <a:pPr lvl="1"/>
            <a:r>
              <a:rPr lang="en-US" sz="1500" dirty="0" err="1" smtClean="0">
                <a:solidFill>
                  <a:srgbClr val="4F81BD">
                    <a:lumMod val="75000"/>
                  </a:srgbClr>
                </a:solidFill>
              </a:rPr>
              <a:t>Nossob</a:t>
            </a:r>
            <a:r>
              <a:rPr lang="en-US" sz="1500" dirty="0" smtClean="0">
                <a:solidFill>
                  <a:srgbClr val="4F81BD">
                    <a:lumMod val="75000"/>
                  </a:srgbClr>
                </a:solidFill>
              </a:rPr>
              <a:t> aquifer:</a:t>
            </a:r>
          </a:p>
          <a:p>
            <a:pPr lvl="2"/>
            <a:r>
              <a:rPr lang="en-US" sz="1500" i="1" dirty="0" smtClean="0">
                <a:solidFill>
                  <a:srgbClr val="4F81BD">
                    <a:lumMod val="75000"/>
                  </a:srgbClr>
                </a:solidFill>
              </a:rPr>
              <a:t>Suitable for human consumption (Namibia – around </a:t>
            </a:r>
            <a:r>
              <a:rPr lang="en-US" sz="1500" i="1" dirty="0" err="1" smtClean="0">
                <a:solidFill>
                  <a:srgbClr val="4F81BD">
                    <a:lumMod val="75000"/>
                  </a:srgbClr>
                </a:solidFill>
              </a:rPr>
              <a:t>Hoachanas</a:t>
            </a:r>
            <a:r>
              <a:rPr lang="en-US" sz="1500" i="1" dirty="0" smtClean="0">
                <a:solidFill>
                  <a:srgbClr val="4F81BD">
                    <a:lumMod val="75000"/>
                  </a:srgbClr>
                </a:solidFill>
              </a:rPr>
              <a:t>, </a:t>
            </a:r>
            <a:r>
              <a:rPr lang="en-US" sz="1500" i="1" dirty="0" err="1" smtClean="0">
                <a:solidFill>
                  <a:srgbClr val="4F81BD">
                    <a:lumMod val="75000"/>
                  </a:srgbClr>
                </a:solidFill>
              </a:rPr>
              <a:t>Aminuis</a:t>
            </a:r>
            <a:r>
              <a:rPr lang="en-US" sz="1500" i="1" dirty="0" smtClean="0">
                <a:solidFill>
                  <a:srgbClr val="4F81BD">
                    <a:lumMod val="75000"/>
                  </a:srgbClr>
                </a:solidFill>
              </a:rPr>
              <a:t> and </a:t>
            </a:r>
            <a:r>
              <a:rPr lang="en-US" sz="1500" i="1" dirty="0" err="1" smtClean="0">
                <a:solidFill>
                  <a:srgbClr val="4F81BD">
                    <a:lumMod val="75000"/>
                  </a:srgbClr>
                </a:solidFill>
              </a:rPr>
              <a:t>Leonardville</a:t>
            </a:r>
            <a:r>
              <a:rPr lang="en-US" sz="1500" i="1" dirty="0" smtClean="0">
                <a:solidFill>
                  <a:srgbClr val="4F81BD">
                    <a:lumMod val="75000"/>
                  </a:srgbClr>
                </a:solidFill>
              </a:rPr>
              <a:t>)  </a:t>
            </a:r>
          </a:p>
          <a:p>
            <a:pPr lvl="1">
              <a:buNone/>
            </a:pPr>
            <a:endParaRPr lang="en-US" sz="1500" dirty="0" smtClean="0">
              <a:solidFill>
                <a:srgbClr val="4F81BD">
                  <a:lumMod val="75000"/>
                </a:srgbClr>
              </a:solidFill>
            </a:endParaRPr>
          </a:p>
          <a:p>
            <a:endParaRPr lang="en-US" sz="1500" b="1" dirty="0" smtClean="0">
              <a:solidFill>
                <a:srgbClr val="FF0000"/>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0" y="152400"/>
            <a:ext cx="9144000"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Groundwater quality: risks and actual pollution</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49</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13" name="Content Placeholder 2"/>
          <p:cNvSpPr>
            <a:spLocks noGrp="1"/>
          </p:cNvSpPr>
          <p:nvPr>
            <p:ph idx="1"/>
          </p:nvPr>
        </p:nvSpPr>
        <p:spPr>
          <a:xfrm>
            <a:off x="152400" y="838200"/>
            <a:ext cx="8839200" cy="5867400"/>
          </a:xfrm>
        </p:spPr>
        <p:txBody>
          <a:bodyPr>
            <a:noAutofit/>
          </a:bodyPr>
          <a:lstStyle/>
          <a:p>
            <a:r>
              <a:rPr lang="en-US" sz="1800" dirty="0" smtClean="0"/>
              <a:t>Conclusions:</a:t>
            </a:r>
          </a:p>
          <a:p>
            <a:pPr>
              <a:buNone/>
            </a:pPr>
            <a:endParaRPr lang="en-US" sz="1800" dirty="0" smtClean="0"/>
          </a:p>
          <a:p>
            <a:pPr lvl="1"/>
            <a:r>
              <a:rPr sz="1500" dirty="0" smtClean="0">
                <a:solidFill>
                  <a:srgbClr val="4F81BD">
                    <a:lumMod val="75000"/>
                  </a:srgbClr>
                </a:solidFill>
              </a:rPr>
              <a:t>Pollution vulnerability in the STAS is generally negligible at the current levels of development</a:t>
            </a:r>
            <a:endParaRPr lang="en-US" sz="1500" dirty="0" smtClean="0">
              <a:solidFill>
                <a:srgbClr val="4F81BD">
                  <a:lumMod val="75000"/>
                </a:srgbClr>
              </a:solidFill>
            </a:endParaRPr>
          </a:p>
          <a:p>
            <a:pPr lvl="1">
              <a:buNone/>
            </a:pPr>
            <a:endParaRPr lang="en-US" sz="1500" dirty="0" smtClean="0">
              <a:solidFill>
                <a:srgbClr val="4F81BD">
                  <a:lumMod val="75000"/>
                </a:srgbClr>
              </a:solidFill>
            </a:endParaRPr>
          </a:p>
          <a:p>
            <a:pPr lvl="1"/>
            <a:r>
              <a:rPr lang="en-US" sz="1500" dirty="0" smtClean="0">
                <a:solidFill>
                  <a:srgbClr val="4F81BD">
                    <a:lumMod val="75000"/>
                  </a:srgbClr>
                </a:solidFill>
              </a:rPr>
              <a:t>However, TDS levels have increased by 10% in the last 30 years</a:t>
            </a:r>
          </a:p>
          <a:p>
            <a:pPr lvl="1">
              <a:buNone/>
            </a:pPr>
            <a:r>
              <a:rPr sz="1500" dirty="0" smtClean="0">
                <a:solidFill>
                  <a:srgbClr val="4F81BD">
                    <a:lumMod val="75000"/>
                  </a:srgbClr>
                </a:solidFill>
              </a:rPr>
              <a:t> </a:t>
            </a:r>
          </a:p>
          <a:p>
            <a:pPr lvl="1"/>
            <a:r>
              <a:rPr sz="1500" dirty="0" smtClean="0">
                <a:solidFill>
                  <a:srgbClr val="4F81BD">
                    <a:lumMod val="75000"/>
                  </a:srgbClr>
                </a:solidFill>
              </a:rPr>
              <a:t>There are some localised potential sources of pollution to the </a:t>
            </a:r>
            <a:r>
              <a:rPr lang="en-US" sz="1500" dirty="0" smtClean="0">
                <a:solidFill>
                  <a:srgbClr val="4F81BD">
                    <a:lumMod val="75000"/>
                  </a:srgbClr>
                </a:solidFill>
              </a:rPr>
              <a:t>Kalahari </a:t>
            </a:r>
            <a:r>
              <a:rPr sz="1500" dirty="0" smtClean="0">
                <a:solidFill>
                  <a:srgbClr val="4F81BD">
                    <a:lumMod val="75000"/>
                  </a:srgbClr>
                </a:solidFill>
              </a:rPr>
              <a:t>aquifer</a:t>
            </a:r>
            <a:r>
              <a:rPr lang="en-US" sz="1500" dirty="0" err="1" smtClean="0">
                <a:solidFill>
                  <a:srgbClr val="4F81BD">
                    <a:lumMod val="75000"/>
                  </a:srgbClr>
                </a:solidFill>
              </a:rPr>
              <a:t>s</a:t>
            </a:r>
            <a:r>
              <a:rPr lang="en-US" sz="1500" dirty="0" smtClean="0">
                <a:solidFill>
                  <a:srgbClr val="4F81BD">
                    <a:lumMod val="75000"/>
                  </a:srgbClr>
                </a:solidFill>
              </a:rPr>
              <a:t> (close to settlements)</a:t>
            </a:r>
          </a:p>
          <a:p>
            <a:pPr lvl="1">
              <a:buNone/>
            </a:pPr>
            <a:endParaRPr lang="en-US" sz="1500" dirty="0" smtClean="0">
              <a:solidFill>
                <a:srgbClr val="4F81BD">
                  <a:lumMod val="75000"/>
                </a:srgbClr>
              </a:solidFill>
            </a:endParaRPr>
          </a:p>
          <a:p>
            <a:pPr lvl="1"/>
            <a:r>
              <a:rPr lang="en-US" sz="1500" dirty="0" smtClean="0">
                <a:solidFill>
                  <a:srgbClr val="4F81BD">
                    <a:lumMod val="75000"/>
                  </a:srgbClr>
                </a:solidFill>
              </a:rPr>
              <a:t>Special attention should be given to irrigation boreholes (along the </a:t>
            </a:r>
            <a:r>
              <a:rPr lang="en-US" sz="1500" dirty="0" err="1" smtClean="0">
                <a:solidFill>
                  <a:srgbClr val="4F81BD">
                    <a:lumMod val="75000"/>
                  </a:srgbClr>
                </a:solidFill>
              </a:rPr>
              <a:t>Auob</a:t>
            </a:r>
            <a:r>
              <a:rPr lang="en-US" sz="1500" dirty="0" smtClean="0">
                <a:solidFill>
                  <a:srgbClr val="4F81BD">
                    <a:lumMod val="75000"/>
                  </a:srgbClr>
                </a:solidFill>
              </a:rPr>
              <a:t> and </a:t>
            </a:r>
            <a:r>
              <a:rPr lang="en-US" sz="1500" dirty="0" err="1" smtClean="0">
                <a:solidFill>
                  <a:srgbClr val="4F81BD">
                    <a:lumMod val="75000"/>
                  </a:srgbClr>
                </a:solidFill>
              </a:rPr>
              <a:t>Nossob</a:t>
            </a:r>
            <a:r>
              <a:rPr lang="en-US" sz="1500" dirty="0" smtClean="0">
                <a:solidFill>
                  <a:srgbClr val="4F81BD">
                    <a:lumMod val="75000"/>
                  </a:srgbClr>
                </a:solidFill>
              </a:rPr>
              <a:t> rivers)</a:t>
            </a:r>
          </a:p>
          <a:p>
            <a:pPr lvl="1">
              <a:buNone/>
            </a:pPr>
            <a:endParaRPr lang="en-US" sz="1500" dirty="0" smtClean="0">
              <a:solidFill>
                <a:srgbClr val="4F81BD">
                  <a:lumMod val="75000"/>
                </a:srgbClr>
              </a:solidFill>
            </a:endParaRPr>
          </a:p>
          <a:p>
            <a:pPr lvl="1"/>
            <a:r>
              <a:rPr lang="en-US" sz="1500" dirty="0" smtClean="0">
                <a:solidFill>
                  <a:srgbClr val="4F81BD">
                    <a:lumMod val="75000"/>
                  </a:srgbClr>
                </a:solidFill>
              </a:rPr>
              <a:t>Recharge zones in Namibia should also be addressed.</a:t>
            </a:r>
          </a:p>
          <a:p>
            <a:endParaRPr lang="en-US" sz="1500" dirty="0" smtClean="0"/>
          </a:p>
          <a:p>
            <a:endParaRPr lang="en-US" sz="1500" b="1" dirty="0" smtClean="0">
              <a:solidFill>
                <a:srgbClr val="FF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685800" y="152400"/>
            <a:ext cx="770485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Delineation and general features of the STAS</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5</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28" name="Content Placeholder 2"/>
          <p:cNvSpPr>
            <a:spLocks noGrp="1"/>
          </p:cNvSpPr>
          <p:nvPr>
            <p:ph idx="1"/>
          </p:nvPr>
        </p:nvSpPr>
        <p:spPr>
          <a:xfrm>
            <a:off x="381000" y="1524000"/>
            <a:ext cx="8382000" cy="3581400"/>
          </a:xfrm>
        </p:spPr>
        <p:txBody>
          <a:bodyPr>
            <a:noAutofit/>
          </a:bodyPr>
          <a:lstStyle/>
          <a:p>
            <a:r>
              <a:rPr lang="en-US" sz="1600" dirty="0" smtClean="0"/>
              <a:t>The </a:t>
            </a:r>
            <a:r>
              <a:rPr lang="en-US" sz="1600" dirty="0" err="1" smtClean="0"/>
              <a:t>Stampriet</a:t>
            </a:r>
            <a:r>
              <a:rPr lang="en-US" sz="1600" dirty="0" smtClean="0"/>
              <a:t> </a:t>
            </a:r>
            <a:r>
              <a:rPr lang="en-US" sz="1600" dirty="0" err="1" smtClean="0"/>
              <a:t>Transboundary</a:t>
            </a:r>
            <a:r>
              <a:rPr lang="en-US" sz="1600" dirty="0" smtClean="0"/>
              <a:t> Aquifer System (STAS) stretches from Central Namibia into Western Botswana and South Africa’s Northern Cape Province, and lies within the Orange River Basin.</a:t>
            </a:r>
          </a:p>
          <a:p>
            <a:pPr>
              <a:buNone/>
            </a:pPr>
            <a:r>
              <a:rPr lang="en-US" sz="1600" dirty="0" smtClean="0"/>
              <a:t> </a:t>
            </a:r>
          </a:p>
          <a:p>
            <a:r>
              <a:rPr lang="en-GB" sz="1600" dirty="0" smtClean="0"/>
              <a:t>The STAS covers a total area of 86 647km², of which 73% of the area is in Namibia, 19% in Botswana, and 8% in South Africa.</a:t>
            </a:r>
          </a:p>
          <a:p>
            <a:pPr>
              <a:buNone/>
            </a:pPr>
            <a:r>
              <a:rPr lang="en-US" sz="1600" dirty="0" smtClean="0"/>
              <a:t> </a:t>
            </a:r>
          </a:p>
          <a:p>
            <a:r>
              <a:rPr lang="en-US" sz="1600" dirty="0" smtClean="0"/>
              <a:t>The STAS was delineated based on the occurrence of geological formations belonging to the so-called </a:t>
            </a:r>
            <a:r>
              <a:rPr lang="en-US" sz="1600" dirty="0" err="1" smtClean="0"/>
              <a:t>Ecca</a:t>
            </a:r>
            <a:r>
              <a:rPr lang="en-US" sz="1600" dirty="0" smtClean="0"/>
              <a:t> Group within the </a:t>
            </a:r>
            <a:r>
              <a:rPr lang="en-US" sz="1600" dirty="0" err="1" smtClean="0"/>
              <a:t>Auob</a:t>
            </a:r>
            <a:r>
              <a:rPr lang="en-US" sz="1600" dirty="0" smtClean="0"/>
              <a:t> and </a:t>
            </a:r>
            <a:r>
              <a:rPr lang="en-US" sz="1600" dirty="0" err="1" smtClean="0"/>
              <a:t>Nossob</a:t>
            </a:r>
            <a:r>
              <a:rPr lang="en-US" sz="1600" dirty="0" smtClean="0"/>
              <a:t> river basins.</a:t>
            </a:r>
          </a:p>
          <a:p>
            <a:pPr>
              <a:buNone/>
            </a:pPr>
            <a:r>
              <a:rPr lang="en-US" sz="1600" dirty="0" smtClean="0"/>
              <a:t> </a:t>
            </a:r>
          </a:p>
          <a:p>
            <a:r>
              <a:rPr lang="en-US" sz="1600" dirty="0" smtClean="0"/>
              <a:t>2 ephemeral rivers (</a:t>
            </a:r>
            <a:r>
              <a:rPr lang="en-US" sz="1600" dirty="0" err="1" smtClean="0"/>
              <a:t>Auob</a:t>
            </a:r>
            <a:r>
              <a:rPr lang="en-US" sz="1600" dirty="0" smtClean="0"/>
              <a:t> and </a:t>
            </a:r>
            <a:r>
              <a:rPr lang="en-US" sz="1600" dirty="0" err="1" smtClean="0"/>
              <a:t>Nossob</a:t>
            </a:r>
            <a:r>
              <a:rPr lang="en-US" sz="1600" dirty="0" smtClean="0"/>
              <a:t>) that never reach the Orange river</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0" y="152400"/>
            <a:ext cx="9144000"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Groundwater use patterns</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50</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13" name="Content Placeholder 2"/>
          <p:cNvSpPr>
            <a:spLocks noGrp="1"/>
          </p:cNvSpPr>
          <p:nvPr>
            <p:ph idx="1"/>
          </p:nvPr>
        </p:nvSpPr>
        <p:spPr>
          <a:xfrm>
            <a:off x="152400" y="838200"/>
            <a:ext cx="8839200" cy="5867400"/>
          </a:xfrm>
        </p:spPr>
        <p:txBody>
          <a:bodyPr>
            <a:noAutofit/>
          </a:bodyPr>
          <a:lstStyle/>
          <a:p>
            <a:r>
              <a:rPr lang="en-US" sz="1800" dirty="0" smtClean="0"/>
              <a:t>Abstraction rate is not considered to increase considerably in the next years</a:t>
            </a:r>
          </a:p>
          <a:p>
            <a:endParaRPr lang="en-US" sz="1800" dirty="0" smtClean="0"/>
          </a:p>
          <a:p>
            <a:r>
              <a:rPr lang="en-US" sz="1800" dirty="0" err="1" smtClean="0"/>
              <a:t>Matsheng</a:t>
            </a:r>
            <a:r>
              <a:rPr lang="en-US" sz="1800" dirty="0" smtClean="0"/>
              <a:t> Water Transfer Scheme in Botswana:</a:t>
            </a:r>
          </a:p>
          <a:p>
            <a:pPr>
              <a:buNone/>
            </a:pPr>
            <a:endParaRPr lang="en-US" sz="1600" dirty="0" smtClean="0"/>
          </a:p>
          <a:p>
            <a:pPr lvl="1"/>
            <a:r>
              <a:rPr lang="en-US" sz="1600" dirty="0" smtClean="0">
                <a:solidFill>
                  <a:srgbClr val="4F81BD">
                    <a:lumMod val="75000"/>
                  </a:srgbClr>
                </a:solidFill>
              </a:rPr>
              <a:t>Driven by the fact that Kalahari aquifers &lt; </a:t>
            </a:r>
            <a:r>
              <a:rPr lang="en-US" sz="1600" dirty="0" err="1" smtClean="0">
                <a:solidFill>
                  <a:srgbClr val="4F81BD">
                    <a:lumMod val="75000"/>
                  </a:srgbClr>
                </a:solidFill>
              </a:rPr>
              <a:t>Auob</a:t>
            </a:r>
            <a:r>
              <a:rPr lang="en-US" sz="1600" dirty="0" smtClean="0">
                <a:solidFill>
                  <a:srgbClr val="4F81BD">
                    <a:lumMod val="75000"/>
                  </a:srgbClr>
                </a:solidFill>
              </a:rPr>
              <a:t> aquifer water quality</a:t>
            </a:r>
          </a:p>
          <a:p>
            <a:pPr lvl="1">
              <a:buNone/>
            </a:pPr>
            <a:endParaRPr lang="en-US" sz="1600" dirty="0" smtClean="0">
              <a:solidFill>
                <a:srgbClr val="4F81BD">
                  <a:lumMod val="75000"/>
                </a:srgbClr>
              </a:solidFill>
            </a:endParaRPr>
          </a:p>
          <a:p>
            <a:pPr lvl="1"/>
            <a:r>
              <a:rPr lang="fr-FR" sz="1600" dirty="0" err="1" smtClean="0"/>
              <a:t>Cones</a:t>
            </a:r>
            <a:r>
              <a:rPr lang="fr-FR" sz="1600" dirty="0" smtClean="0"/>
              <a:t> of abstraction </a:t>
            </a:r>
            <a:r>
              <a:rPr lang="fr-FR" sz="1600" dirty="0" err="1" smtClean="0"/>
              <a:t>will</a:t>
            </a:r>
            <a:r>
              <a:rPr lang="fr-FR" sz="1600" dirty="0" smtClean="0"/>
              <a:t> not </a:t>
            </a:r>
            <a:r>
              <a:rPr lang="fr-FR" sz="1600" dirty="0" err="1" smtClean="0"/>
              <a:t>extend</a:t>
            </a:r>
            <a:r>
              <a:rPr lang="fr-FR" sz="1600" dirty="0" smtClean="0"/>
              <a:t> to </a:t>
            </a:r>
            <a:r>
              <a:rPr lang="fr-FR" sz="1600" dirty="0" err="1" smtClean="0"/>
              <a:t>such</a:t>
            </a:r>
            <a:r>
              <a:rPr lang="fr-FR" sz="1600" dirty="0" smtClean="0"/>
              <a:t> a </a:t>
            </a:r>
            <a:r>
              <a:rPr lang="fr-FR" sz="1600" dirty="0" err="1" smtClean="0"/>
              <a:t>degree</a:t>
            </a:r>
            <a:r>
              <a:rPr lang="fr-FR" sz="1600" dirty="0" smtClean="0"/>
              <a:t> </a:t>
            </a:r>
            <a:r>
              <a:rPr lang="fr-FR" sz="1600" dirty="0" err="1" smtClean="0"/>
              <a:t>that</a:t>
            </a:r>
            <a:r>
              <a:rPr lang="fr-FR" sz="1600" dirty="0" smtClean="0"/>
              <a:t> </a:t>
            </a:r>
            <a:r>
              <a:rPr lang="fr-FR" sz="1600" dirty="0" err="1" smtClean="0"/>
              <a:t>they</a:t>
            </a:r>
            <a:r>
              <a:rPr lang="fr-FR" sz="1600" dirty="0" smtClean="0"/>
              <a:t> </a:t>
            </a:r>
            <a:r>
              <a:rPr lang="fr-FR" sz="1600" dirty="0" err="1" smtClean="0"/>
              <a:t>will</a:t>
            </a:r>
            <a:r>
              <a:rPr lang="fr-FR" sz="1600" dirty="0" smtClean="0"/>
              <a:t> cause a </a:t>
            </a:r>
            <a:r>
              <a:rPr lang="fr-FR" sz="1600" dirty="0" err="1" smtClean="0"/>
              <a:t>noticeable</a:t>
            </a:r>
            <a:r>
              <a:rPr lang="fr-FR" sz="1600" dirty="0" smtClean="0"/>
              <a:t> </a:t>
            </a:r>
            <a:r>
              <a:rPr lang="fr-FR" sz="1600" dirty="0" err="1" smtClean="0"/>
              <a:t>drawdown</a:t>
            </a:r>
            <a:r>
              <a:rPr lang="fr-FR" sz="1600" dirty="0" smtClean="0"/>
              <a:t> on the </a:t>
            </a:r>
            <a:r>
              <a:rPr lang="fr-FR" sz="1600" dirty="0" err="1" smtClean="0"/>
              <a:t>Namibian</a:t>
            </a:r>
            <a:r>
              <a:rPr lang="fr-FR" sz="1600" dirty="0" smtClean="0"/>
              <a:t> </a:t>
            </a:r>
            <a:r>
              <a:rPr lang="fr-FR" sz="1600" dirty="0" err="1" smtClean="0"/>
              <a:t>side</a:t>
            </a:r>
            <a:r>
              <a:rPr lang="fr-FR" sz="1600" dirty="0" smtClean="0"/>
              <a:t> of the </a:t>
            </a:r>
            <a:r>
              <a:rPr lang="fr-FR" sz="1600" dirty="0" err="1" smtClean="0"/>
              <a:t>boundary</a:t>
            </a:r>
            <a:endParaRPr lang="fr-FR" sz="1600" dirty="0" smtClean="0"/>
          </a:p>
          <a:p>
            <a:pPr lvl="1">
              <a:buNone/>
            </a:pPr>
            <a:r>
              <a:rPr lang="en-US" sz="1600" dirty="0" smtClean="0"/>
              <a:t> </a:t>
            </a:r>
          </a:p>
          <a:p>
            <a:pPr lvl="1"/>
            <a:r>
              <a:rPr lang="en-US" sz="1600" dirty="0" smtClean="0">
                <a:solidFill>
                  <a:srgbClr val="4F81BD">
                    <a:lumMod val="75000"/>
                  </a:srgbClr>
                </a:solidFill>
              </a:rPr>
              <a:t>Scheme seems acceptable</a:t>
            </a:r>
          </a:p>
          <a:p>
            <a:pPr lvl="1">
              <a:buNone/>
            </a:pPr>
            <a:endParaRPr lang="en-US" sz="1600" dirty="0" smtClean="0">
              <a:solidFill>
                <a:srgbClr val="4F81BD">
                  <a:lumMod val="75000"/>
                </a:srgbClr>
              </a:solidFill>
            </a:endParaRPr>
          </a:p>
          <a:p>
            <a:pPr lvl="1"/>
            <a:r>
              <a:rPr lang="en-US" sz="1600" dirty="0" smtClean="0">
                <a:solidFill>
                  <a:srgbClr val="4F81BD">
                    <a:lumMod val="75000"/>
                  </a:srgbClr>
                </a:solidFill>
              </a:rPr>
              <a:t>Risk:</a:t>
            </a:r>
          </a:p>
          <a:p>
            <a:pPr lvl="2"/>
            <a:r>
              <a:rPr lang="en-US" sz="1600" dirty="0" smtClean="0">
                <a:solidFill>
                  <a:srgbClr val="4F81BD">
                    <a:lumMod val="75000"/>
                  </a:srgbClr>
                </a:solidFill>
              </a:rPr>
              <a:t>Yields may be reduced if decreasing water pressure from </a:t>
            </a:r>
            <a:r>
              <a:rPr lang="fr-FR" sz="1600" dirty="0" err="1" smtClean="0">
                <a:solidFill>
                  <a:srgbClr val="4F81BD">
                    <a:lumMod val="75000"/>
                  </a:srgbClr>
                </a:solidFill>
              </a:rPr>
              <a:t>p</a:t>
            </a:r>
            <a:r>
              <a:rPr lang="fr-FR" sz="1600" dirty="0" err="1" smtClean="0"/>
              <a:t>umping</a:t>
            </a:r>
            <a:endParaRPr lang="fr-FR" sz="1600" dirty="0" smtClean="0"/>
          </a:p>
          <a:p>
            <a:pPr lvl="2"/>
            <a:r>
              <a:rPr lang="fr-FR" sz="1600" dirty="0" err="1" smtClean="0"/>
              <a:t>Prolonged</a:t>
            </a:r>
            <a:r>
              <a:rPr lang="fr-FR" sz="1600" dirty="0" smtClean="0"/>
              <a:t> </a:t>
            </a:r>
            <a:r>
              <a:rPr lang="fr-FR" sz="1600" dirty="0" err="1" smtClean="0"/>
              <a:t>pumping</a:t>
            </a:r>
            <a:r>
              <a:rPr lang="fr-FR" sz="1600" dirty="0" smtClean="0"/>
              <a:t> </a:t>
            </a:r>
            <a:r>
              <a:rPr lang="fr-FR" sz="1600" dirty="0" err="1" smtClean="0"/>
              <a:t>may</a:t>
            </a:r>
            <a:r>
              <a:rPr lang="fr-FR" sz="1600" dirty="0" smtClean="0"/>
              <a:t> </a:t>
            </a:r>
            <a:r>
              <a:rPr lang="fr-FR" sz="1600" dirty="0" err="1" smtClean="0"/>
              <a:t>lead</a:t>
            </a:r>
            <a:r>
              <a:rPr lang="fr-FR" sz="1600" dirty="0" smtClean="0"/>
              <a:t> to </a:t>
            </a:r>
            <a:r>
              <a:rPr lang="fr-FR" sz="1600" dirty="0" err="1" smtClean="0"/>
              <a:t>rising</a:t>
            </a:r>
            <a:r>
              <a:rPr lang="fr-FR" sz="1600" dirty="0" smtClean="0"/>
              <a:t> TDS </a:t>
            </a:r>
            <a:r>
              <a:rPr lang="fr-FR" sz="1600" dirty="0" err="1" smtClean="0"/>
              <a:t>levels</a:t>
            </a:r>
            <a:endParaRPr lang="en-US" sz="1600" dirty="0" smtClean="0"/>
          </a:p>
          <a:p>
            <a:endParaRPr lang="en-US" sz="1500" b="1" dirty="0" smtClean="0">
              <a:solidFill>
                <a:srgbClr val="FF0000"/>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0" y="152400"/>
            <a:ext cx="9144000"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Current and potential threats</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51</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14" name="Content Placeholder 2"/>
          <p:cNvSpPr>
            <a:spLocks noGrp="1"/>
          </p:cNvSpPr>
          <p:nvPr>
            <p:ph idx="1"/>
          </p:nvPr>
        </p:nvSpPr>
        <p:spPr>
          <a:xfrm>
            <a:off x="381000" y="838200"/>
            <a:ext cx="8382000" cy="5181600"/>
          </a:xfrm>
        </p:spPr>
        <p:txBody>
          <a:bodyPr>
            <a:noAutofit/>
          </a:bodyPr>
          <a:lstStyle/>
          <a:p>
            <a:r>
              <a:rPr lang="en-ZA" sz="1600" dirty="0" smtClean="0"/>
              <a:t>Prosopis trees are found </a:t>
            </a:r>
            <a:r>
              <a:rPr lang="en-US" sz="1600" dirty="0" smtClean="0"/>
              <a:t>in abundance along the </a:t>
            </a:r>
            <a:r>
              <a:rPr lang="en-US" sz="1600" dirty="0" err="1" smtClean="0"/>
              <a:t>Auob</a:t>
            </a:r>
            <a:r>
              <a:rPr lang="en-US" sz="1600" dirty="0" smtClean="0"/>
              <a:t> and </a:t>
            </a:r>
            <a:r>
              <a:rPr lang="en-US" sz="1600" dirty="0" err="1" smtClean="0"/>
              <a:t>Nossob</a:t>
            </a:r>
            <a:r>
              <a:rPr lang="en-US" sz="1600" dirty="0" smtClean="0"/>
              <a:t> Rivers, causing bush encroachment in some parts of the basin</a:t>
            </a:r>
          </a:p>
          <a:p>
            <a:r>
              <a:rPr lang="en-US" sz="1600" dirty="0" smtClean="0"/>
              <a:t>Density of </a:t>
            </a:r>
            <a:r>
              <a:rPr lang="en-US" sz="1600" dirty="0" err="1" smtClean="0"/>
              <a:t>Prosopis</a:t>
            </a:r>
            <a:r>
              <a:rPr lang="en-US" sz="1600" i="1" dirty="0" smtClean="0"/>
              <a:t> </a:t>
            </a:r>
            <a:r>
              <a:rPr lang="en-US" sz="1600" dirty="0" smtClean="0"/>
              <a:t>in the </a:t>
            </a:r>
            <a:r>
              <a:rPr lang="en-US" sz="1600" dirty="0" err="1" smtClean="0"/>
              <a:t>Auob</a:t>
            </a:r>
            <a:r>
              <a:rPr lang="en-US" sz="1600" dirty="0" smtClean="0"/>
              <a:t> and </a:t>
            </a:r>
            <a:r>
              <a:rPr lang="en-US" sz="1600" dirty="0" err="1" smtClean="0"/>
              <a:t>Nossob</a:t>
            </a:r>
            <a:r>
              <a:rPr lang="en-US" sz="1600" dirty="0" smtClean="0"/>
              <a:t> River Basins is highest along the rivers (1000 trees/ha) compared to gravel plains (350 trees/ha) and dunes (&lt;50 trees/ha) (</a:t>
            </a:r>
            <a:r>
              <a:rPr lang="en-US" sz="1600" dirty="0" err="1" smtClean="0"/>
              <a:t>Helmi</a:t>
            </a:r>
            <a:r>
              <a:rPr lang="en-US" sz="1600" dirty="0" smtClean="0"/>
              <a:t> et al, 2012)</a:t>
            </a:r>
          </a:p>
          <a:p>
            <a:r>
              <a:rPr lang="en-US" sz="1600" dirty="0" smtClean="0"/>
              <a:t>The </a:t>
            </a:r>
            <a:r>
              <a:rPr lang="en-US" sz="1600" dirty="0" err="1" smtClean="0"/>
              <a:t>Nossob</a:t>
            </a:r>
            <a:r>
              <a:rPr lang="en-US" sz="1600" dirty="0" smtClean="0"/>
              <a:t> River upstream is infested by </a:t>
            </a:r>
            <a:r>
              <a:rPr lang="en-US" sz="1600" dirty="0" err="1" smtClean="0"/>
              <a:t>Prosopis</a:t>
            </a:r>
            <a:r>
              <a:rPr lang="en-US" sz="1600" dirty="0" smtClean="0"/>
              <a:t>, and has an effect on the availability of fresh water in the lower </a:t>
            </a:r>
            <a:r>
              <a:rPr lang="en-US" sz="1600" dirty="0" err="1" smtClean="0"/>
              <a:t>Nossob</a:t>
            </a:r>
            <a:r>
              <a:rPr lang="en-US" sz="1600" dirty="0" smtClean="0"/>
              <a:t> River as one </a:t>
            </a:r>
            <a:r>
              <a:rPr lang="en-US" sz="1600" dirty="0" err="1" smtClean="0"/>
              <a:t>Prosopis</a:t>
            </a:r>
            <a:r>
              <a:rPr lang="en-US" sz="1600" dirty="0" smtClean="0"/>
              <a:t> tree can take up to 50 </a:t>
            </a:r>
            <a:r>
              <a:rPr lang="en-US" sz="1600" dirty="0" err="1" smtClean="0"/>
              <a:t>litres</a:t>
            </a:r>
            <a:r>
              <a:rPr lang="en-US" sz="1600" dirty="0" smtClean="0"/>
              <a:t> per day (Maitre, 1999)</a:t>
            </a:r>
          </a:p>
          <a:p>
            <a:r>
              <a:rPr lang="en-US" sz="1600" dirty="0" err="1" smtClean="0"/>
              <a:t>Prosopis</a:t>
            </a:r>
            <a:r>
              <a:rPr lang="en-US" sz="1600" i="1" dirty="0" smtClean="0"/>
              <a:t> </a:t>
            </a:r>
            <a:r>
              <a:rPr lang="en-US" sz="1600" dirty="0" smtClean="0"/>
              <a:t>density increases at 18% per annum, resulting in the invaded area to double every five years (</a:t>
            </a:r>
            <a:r>
              <a:rPr lang="en-US" sz="1600" dirty="0" err="1" smtClean="0"/>
              <a:t>Smit</a:t>
            </a:r>
            <a:r>
              <a:rPr lang="en-US" sz="1600" dirty="0" smtClean="0"/>
              <a:t>, 2005)</a:t>
            </a:r>
          </a:p>
          <a:p>
            <a:pPr>
              <a:buNone/>
            </a:pPr>
            <a:endParaRPr lang="en-US" sz="1600" dirty="0" smtClean="0"/>
          </a:p>
          <a:p>
            <a:pPr>
              <a:buNone/>
            </a:pPr>
            <a:r>
              <a:rPr lang="en-US" sz="1600" dirty="0" smtClean="0"/>
              <a:t> </a:t>
            </a:r>
          </a:p>
          <a:p>
            <a:endParaRPr lang="en-US" sz="1600" dirty="0" smtClean="0"/>
          </a:p>
          <a:p>
            <a:endParaRPr lang="en-US" sz="1600" dirty="0" smtClean="0"/>
          </a:p>
          <a:p>
            <a:endParaRPr lang="en-US" sz="1600" dirty="0" smtClean="0"/>
          </a:p>
          <a:p>
            <a:endParaRPr lang="en-US" sz="1600" dirty="0" smtClean="0"/>
          </a:p>
          <a:p>
            <a:pPr>
              <a:buNone/>
            </a:pPr>
            <a:endParaRPr lang="en-US" sz="1600" b="1" dirty="0" smtClean="0"/>
          </a:p>
          <a:p>
            <a:pPr algn="ctr">
              <a:buNone/>
            </a:pPr>
            <a:r>
              <a:rPr lang="en-US" sz="1600" i="1" dirty="0" err="1" smtClean="0"/>
              <a:t>Prosopis</a:t>
            </a:r>
            <a:r>
              <a:rPr lang="en-US" sz="1600" i="1" dirty="0" smtClean="0"/>
              <a:t> covered </a:t>
            </a:r>
            <a:r>
              <a:rPr lang="en-US" sz="1600" i="1" dirty="0" err="1" smtClean="0"/>
              <a:t>Nossob</a:t>
            </a:r>
            <a:r>
              <a:rPr lang="en-US" sz="1600" i="1" dirty="0" smtClean="0"/>
              <a:t> River upstream of </a:t>
            </a:r>
            <a:r>
              <a:rPr lang="en-US" sz="1600" i="1" dirty="0" err="1" smtClean="0"/>
              <a:t>Leonardville</a:t>
            </a:r>
            <a:r>
              <a:rPr lang="en-US" sz="1600" i="1" dirty="0" smtClean="0"/>
              <a:t> (Namibia) </a:t>
            </a:r>
          </a:p>
          <a:p>
            <a:pPr algn="ctr">
              <a:buNone/>
            </a:pPr>
            <a:r>
              <a:rPr lang="en-US" sz="1600" i="1" dirty="0" smtClean="0"/>
              <a:t>(Source: J. Kirchner)</a:t>
            </a:r>
          </a:p>
          <a:p>
            <a:pPr>
              <a:buNone/>
            </a:pPr>
            <a:r>
              <a:rPr lang="en-US" sz="1600" dirty="0" smtClean="0"/>
              <a:t> </a:t>
            </a:r>
          </a:p>
          <a:p>
            <a:pPr>
              <a:buNone/>
            </a:pPr>
            <a:endParaRPr lang="en-US" sz="1600" dirty="0" smtClean="0"/>
          </a:p>
          <a:p>
            <a:endParaRPr lang="fr-FR" sz="1600" dirty="0" smtClean="0"/>
          </a:p>
          <a:p>
            <a:pPr>
              <a:buNone/>
            </a:pPr>
            <a:endParaRPr lang="en-AU" sz="1600" b="1" dirty="0" smtClean="0"/>
          </a:p>
          <a:p>
            <a:pPr>
              <a:buNone/>
            </a:pPr>
            <a:endParaRPr lang="en-AU" sz="1600" b="1" dirty="0" smtClean="0"/>
          </a:p>
          <a:p>
            <a:pPr>
              <a:buNone/>
            </a:pPr>
            <a:endParaRPr lang="en-AU" sz="1600" b="1" dirty="0" smtClean="0"/>
          </a:p>
          <a:p>
            <a:pPr>
              <a:buNone/>
            </a:pPr>
            <a:endParaRPr lang="en-AU" sz="1600" b="1" dirty="0" smtClean="0"/>
          </a:p>
          <a:p>
            <a:pPr>
              <a:buNone/>
            </a:pPr>
            <a:endParaRPr lang="en-US" sz="1600" b="1" dirty="0" smtClean="0"/>
          </a:p>
          <a:p>
            <a:pPr>
              <a:buNone/>
            </a:pPr>
            <a:endParaRPr lang="en-US" sz="1600" b="1" dirty="0" smtClean="0"/>
          </a:p>
          <a:p>
            <a:pPr>
              <a:buNone/>
            </a:pPr>
            <a:endParaRPr lang="en-US" sz="1600" b="1" dirty="0" smtClean="0"/>
          </a:p>
          <a:p>
            <a:pPr>
              <a:buNone/>
            </a:pPr>
            <a:endParaRPr lang="en-US" sz="1600" b="1" dirty="0" smtClean="0"/>
          </a:p>
          <a:p>
            <a:pPr>
              <a:buNone/>
            </a:pPr>
            <a:endParaRPr lang="en-US" sz="1600" b="1" dirty="0" smtClean="0"/>
          </a:p>
          <a:p>
            <a:pPr>
              <a:buNone/>
            </a:pPr>
            <a:r>
              <a:rPr sz="1600" dirty="0" smtClean="0"/>
              <a:t> </a:t>
            </a:r>
            <a:endParaRPr sz="1600" dirty="0"/>
          </a:p>
        </p:txBody>
      </p:sp>
      <p:pic>
        <p:nvPicPr>
          <p:cNvPr id="15" name="Picture 14"/>
          <p:cNvPicPr/>
          <p:nvPr/>
        </p:nvPicPr>
        <p:blipFill>
          <a:blip r:embed="rId4" cstate="print"/>
          <a:srcRect/>
          <a:stretch>
            <a:fillRect/>
          </a:stretch>
        </p:blipFill>
        <p:spPr bwMode="auto">
          <a:xfrm>
            <a:off x="1371600" y="3657600"/>
            <a:ext cx="6446520" cy="18106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0" y="152400"/>
            <a:ext cx="9144000"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Current and potential threats</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52</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13" name="Rectangle 12"/>
          <p:cNvSpPr/>
          <p:nvPr/>
        </p:nvSpPr>
        <p:spPr>
          <a:xfrm>
            <a:off x="609600" y="2133600"/>
            <a:ext cx="8001000" cy="2640723"/>
          </a:xfrm>
          <a:prstGeom prst="rect">
            <a:avLst/>
          </a:prstGeom>
        </p:spPr>
        <p:txBody>
          <a:bodyPr wrap="square">
            <a:spAutoFit/>
          </a:bodyPr>
          <a:lstStyle/>
          <a:p>
            <a:pPr marL="342900" lvl="0" indent="-342900">
              <a:spcBef>
                <a:spcPct val="20000"/>
              </a:spcBef>
              <a:buFont typeface="Arial" pitchFamily="34" charset="0"/>
              <a:buChar char="•"/>
            </a:pPr>
            <a:r>
              <a:rPr lang="en-US" b="1" dirty="0" smtClean="0">
                <a:solidFill>
                  <a:srgbClr val="4F81BD">
                    <a:lumMod val="75000"/>
                  </a:srgbClr>
                </a:solidFill>
                <a:latin typeface="Arial"/>
                <a:ea typeface="Calibri"/>
                <a:cs typeface="Arial"/>
              </a:rPr>
              <a:t>High water losses, </a:t>
            </a:r>
            <a:r>
              <a:rPr lang="en-US" dirty="0" smtClean="0">
                <a:solidFill>
                  <a:srgbClr val="4F81BD">
                    <a:lumMod val="75000"/>
                  </a:srgbClr>
                </a:solidFill>
                <a:latin typeface="Arial"/>
                <a:ea typeface="Calibri"/>
                <a:cs typeface="Arial"/>
              </a:rPr>
              <a:t>e.g. in </a:t>
            </a:r>
            <a:r>
              <a:rPr lang="en-US" dirty="0" err="1" smtClean="0">
                <a:solidFill>
                  <a:srgbClr val="4F81BD">
                    <a:lumMod val="75000"/>
                  </a:srgbClr>
                </a:solidFill>
                <a:latin typeface="Arial"/>
                <a:ea typeface="Calibri"/>
                <a:cs typeface="Arial"/>
              </a:rPr>
              <a:t>Stampriet</a:t>
            </a:r>
            <a:r>
              <a:rPr lang="en-US" dirty="0" smtClean="0">
                <a:solidFill>
                  <a:srgbClr val="4F81BD">
                    <a:lumMod val="75000"/>
                  </a:srgbClr>
                </a:solidFill>
                <a:latin typeface="Arial"/>
                <a:ea typeface="Calibri"/>
                <a:cs typeface="Arial"/>
              </a:rPr>
              <a:t> 60% </a:t>
            </a:r>
            <a:r>
              <a:rPr lang="en-US" dirty="0" err="1" smtClean="0">
                <a:solidFill>
                  <a:srgbClr val="4F81BD">
                    <a:lumMod val="75000"/>
                  </a:srgbClr>
                </a:solidFill>
                <a:latin typeface="Arial"/>
                <a:ea typeface="Calibri"/>
                <a:cs typeface="Arial"/>
              </a:rPr>
              <a:t>l</a:t>
            </a:r>
            <a:r>
              <a:rPr dirty="0" smtClean="0">
                <a:solidFill>
                  <a:srgbClr val="4F81BD">
                    <a:lumMod val="75000"/>
                  </a:srgbClr>
                </a:solidFill>
              </a:rPr>
              <a:t>oss as percent of water supply</a:t>
            </a:r>
            <a:r>
              <a:rPr lang="en-US" dirty="0" smtClean="0">
                <a:solidFill>
                  <a:srgbClr val="4F81BD">
                    <a:lumMod val="75000"/>
                  </a:srgbClr>
                </a:solidFill>
              </a:rPr>
              <a:t> (DWA, 2006)</a:t>
            </a:r>
          </a:p>
          <a:p>
            <a:pPr marL="342900" lvl="0" indent="-342900">
              <a:spcBef>
                <a:spcPct val="20000"/>
              </a:spcBef>
            </a:pPr>
            <a:endParaRPr lang="en-US" dirty="0" smtClean="0">
              <a:solidFill>
                <a:srgbClr val="4F81BD">
                  <a:lumMod val="75000"/>
                </a:srgbClr>
              </a:solidFill>
            </a:endParaRPr>
          </a:p>
          <a:p>
            <a:pPr marL="342900" lvl="0" indent="-342900">
              <a:spcBef>
                <a:spcPct val="20000"/>
              </a:spcBef>
              <a:buFont typeface="Arial" pitchFamily="34" charset="0"/>
              <a:buChar char="•"/>
            </a:pPr>
            <a:r>
              <a:rPr lang="en-US" b="1" dirty="0" smtClean="0">
                <a:solidFill>
                  <a:srgbClr val="4F81BD">
                    <a:lumMod val="75000"/>
                  </a:srgbClr>
                </a:solidFill>
              </a:rPr>
              <a:t>Non-optimal water use</a:t>
            </a:r>
          </a:p>
          <a:p>
            <a:pPr marL="342900" lvl="0" indent="-342900">
              <a:spcBef>
                <a:spcPct val="20000"/>
              </a:spcBef>
            </a:pPr>
            <a:endParaRPr lang="en-US" b="1" dirty="0" smtClean="0">
              <a:solidFill>
                <a:srgbClr val="4F81BD">
                  <a:lumMod val="75000"/>
                </a:srgbClr>
              </a:solidFill>
            </a:endParaRPr>
          </a:p>
          <a:p>
            <a:pPr marL="342900" lvl="0" indent="-342900">
              <a:spcBef>
                <a:spcPct val="20000"/>
              </a:spcBef>
              <a:buFont typeface="Arial" pitchFamily="34" charset="0"/>
              <a:buChar char="•"/>
            </a:pPr>
            <a:r>
              <a:rPr lang="en-US" b="1" dirty="0" smtClean="0">
                <a:solidFill>
                  <a:srgbClr val="4F81BD">
                    <a:lumMod val="75000"/>
                  </a:srgbClr>
                </a:solidFill>
              </a:rPr>
              <a:t>Borehole leakages</a:t>
            </a:r>
          </a:p>
          <a:p>
            <a:pPr marL="342900" lvl="0" indent="-342900">
              <a:spcBef>
                <a:spcPct val="20000"/>
              </a:spcBef>
            </a:pPr>
            <a:endParaRPr lang="en-US" b="1" dirty="0" smtClean="0">
              <a:solidFill>
                <a:srgbClr val="4F81BD">
                  <a:lumMod val="75000"/>
                </a:srgbClr>
              </a:solidFill>
            </a:endParaRPr>
          </a:p>
          <a:p>
            <a:pPr marL="342900" lvl="0" indent="-342900">
              <a:spcBef>
                <a:spcPct val="20000"/>
              </a:spcBef>
              <a:buFont typeface="Arial" pitchFamily="34" charset="0"/>
              <a:buChar char="•"/>
            </a:pPr>
            <a:r>
              <a:rPr lang="en-US" b="1" dirty="0" smtClean="0">
                <a:solidFill>
                  <a:srgbClr val="4F81BD">
                    <a:lumMod val="75000"/>
                  </a:srgbClr>
                </a:solidFill>
              </a:rPr>
              <a:t>Illegal abstraction occurs</a:t>
            </a:r>
            <a:r>
              <a:rPr b="1" dirty="0" smtClean="0">
                <a:solidFill>
                  <a:srgbClr val="4F81BD">
                    <a:lumMod val="75000"/>
                  </a:srgbClr>
                </a:solidFill>
              </a:rPr>
              <a:t>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53</a:t>
            </a:fld>
            <a:endParaRPr lang="en-US" altLang="en-US" sz="1400" b="1" dirty="0">
              <a:solidFill>
                <a:srgbClr val="376092"/>
              </a:solidFill>
            </a:endParaRPr>
          </a:p>
        </p:txBody>
      </p:sp>
      <p:sp>
        <p:nvSpPr>
          <p:cNvPr id="12" name="Content Placeholder 2"/>
          <p:cNvSpPr>
            <a:spLocks noGrp="1"/>
          </p:cNvSpPr>
          <p:nvPr>
            <p:ph idx="1"/>
          </p:nvPr>
        </p:nvSpPr>
        <p:spPr>
          <a:xfrm>
            <a:off x="381000" y="2743200"/>
            <a:ext cx="8458200" cy="990600"/>
          </a:xfrm>
        </p:spPr>
        <p:txBody>
          <a:bodyPr>
            <a:noAutofit/>
          </a:bodyPr>
          <a:lstStyle/>
          <a:p>
            <a:pPr algn="ctr">
              <a:buNone/>
            </a:pPr>
            <a:r>
              <a:rPr lang="en-US" sz="4000" b="1" dirty="0" smtClean="0">
                <a:latin typeface="Trebuchet MS"/>
                <a:cs typeface="Trebuchet MS"/>
              </a:rPr>
              <a:t>Legal and Institutional assessment</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0" y="152400"/>
            <a:ext cx="9144000"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Legal and Institutional responses</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54</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14" name="AutoShape 2"/>
          <p:cNvSpPr txBox="1">
            <a:spLocks noChangeArrowheads="1"/>
          </p:cNvSpPr>
          <p:nvPr/>
        </p:nvSpPr>
        <p:spPr bwMode="auto">
          <a:xfrm>
            <a:off x="762000" y="762000"/>
            <a:ext cx="7924800" cy="1143000"/>
          </a:xfrm>
          <a:prstGeom prst="roundRect">
            <a:avLst>
              <a:gd name="adj" fmla="val 21667"/>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chemeClr val="tx1"/>
                </a:solidFill>
                <a:round/>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blurRad="63500" dist="38099" dir="2700000" algn="ctr" rotWithShape="0">
                    <a:schemeClr val="bg2">
                      <a:alpha val="74998"/>
                    </a:schemeClr>
                  </a:outerShdw>
                </a:effectLst>
              </a14:hiddenEffects>
            </a:ext>
            <a:ext uri="{FAA26D3D-D897-4be2-8F04-BA451C77F1D7}">
              <ma14:placeholderFlag xmlns:r="http://schemas.openxmlformats.org/officeDocument/2006/relationships" xmlns:mc="http://schemas.openxmlformats.org/markup-compatibility/2006" xmlns:mv="urn:schemas-microsoft-com:mac:vml" xmlns:ma14="http://schemas.microsoft.com/office/mac/drawingml/2011/main" xmlns:a="http://schemas.openxmlformats.org/drawingml/2006/main" xmlns:p="http://schemas.openxmlformats.org/presentationml/2006/main" xmlns="" val="1"/>
            </a:ext>
          </a:extLst>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sz="3200" b="1" i="0" u="none" strike="noStrike" kern="0" cap="none" spc="0" normalizeH="0" baseline="0" noProof="0" smtClean="0">
                <a:ln>
                  <a:noFill/>
                </a:ln>
                <a:solidFill>
                  <a:schemeClr val="tx2"/>
                </a:solidFill>
                <a:effectLst/>
                <a:uLnTx/>
                <a:uFillTx/>
                <a:latin typeface="+mj-lt"/>
                <a:ea typeface="+mj-ea"/>
                <a:cs typeface="ＭＳ Ｐゴシック" pitchFamily="-84" charset="-128"/>
              </a:rPr>
              <a:t>DOMESTIC LEGAL &amp; INSTITUTIONAL RESPONSES: SOURCES</a:t>
            </a:r>
            <a:endParaRPr kumimoji="0" lang="en-US" sz="3200" b="1" i="0" u="none" strike="noStrike" kern="0" cap="none" spc="0" normalizeH="0" baseline="0" noProof="0" dirty="0">
              <a:ln>
                <a:noFill/>
              </a:ln>
              <a:solidFill>
                <a:schemeClr val="tx2"/>
              </a:solidFill>
              <a:effectLst/>
              <a:uLnTx/>
              <a:uFillTx/>
              <a:latin typeface="+mj-lt"/>
              <a:ea typeface="+mj-ea"/>
              <a:cs typeface="ＭＳ Ｐゴシック" pitchFamily="-84" charset="-128"/>
            </a:endParaRPr>
          </a:p>
        </p:txBody>
      </p:sp>
      <p:sp>
        <p:nvSpPr>
          <p:cNvPr id="15" name="Rectangle 3"/>
          <p:cNvSpPr txBox="1">
            <a:spLocks noChangeArrowheads="1"/>
          </p:cNvSpPr>
          <p:nvPr/>
        </p:nvSpPr>
        <p:spPr bwMode="auto">
          <a:xfrm>
            <a:off x="838200" y="2362200"/>
            <a:ext cx="7693025" cy="3724275"/>
          </a:xfrm>
          <a:prstGeom prst="rect">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blurRad="63500" dist="38099" dir="2700000" algn="ctr" rotWithShape="0">
                    <a:schemeClr val="bg2">
                      <a:alpha val="74998"/>
                    </a:schemeClr>
                  </a:outerShdw>
                </a:effectLst>
              </a14:hiddenEffects>
            </a:ext>
            <a:ext uri="{FAA26D3D-D897-4be2-8F04-BA451C77F1D7}">
              <ma14:placeholderFlag xmlns:r="http://schemas.openxmlformats.org/officeDocument/2006/relationships" xmlns:mc="http://schemas.openxmlformats.org/markup-compatibility/2006" xmlns:mv="urn:schemas-microsoft-com:mac:vml" xmlns:ma14="http://schemas.microsoft.com/office/mac/drawingml/2011/main" xmlns:a="http://schemas.openxmlformats.org/drawingml/2006/main" xmlns:p="http://schemas.openxmlformats.org/presentationml/2006/main" xmlns="" val="1"/>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4" charset="2"/>
              <a:buNone/>
              <a:tabLst/>
              <a:defRPr/>
            </a:pPr>
            <a:r>
              <a:rPr kumimoji="0" lang="en-US" sz="2800" b="0" i="0" u="none" strike="noStrike" kern="0" cap="none" spc="0" normalizeH="0" baseline="0" noProof="0" smtClean="0">
                <a:ln>
                  <a:noFill/>
                </a:ln>
                <a:solidFill>
                  <a:schemeClr val="tx1"/>
                </a:solidFill>
                <a:effectLst/>
                <a:uLnTx/>
                <a:uFillTx/>
                <a:latin typeface="+mn-lt"/>
                <a:ea typeface="+mn-ea"/>
                <a:cs typeface="ＭＳ Ｐゴシック" pitchFamily="-84" charset="-128"/>
              </a:rPr>
              <a:t>DOMESTIC-LEVEL RESPONSES MUST COME FROM –</a:t>
            </a:r>
          </a:p>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4" charset="2"/>
              <a:buNone/>
              <a:tabLst/>
              <a:defRPr/>
            </a:pPr>
            <a:endParaRPr kumimoji="0" lang="en-US" sz="2800" b="0" i="0" u="none" strike="noStrike" kern="0" cap="none" spc="0" normalizeH="0" baseline="0" noProof="0" smtClean="0">
              <a:ln>
                <a:noFill/>
              </a:ln>
              <a:solidFill>
                <a:schemeClr val="tx1"/>
              </a:solidFill>
              <a:effectLst/>
              <a:uLnTx/>
              <a:uFillTx/>
              <a:latin typeface="+mn-lt"/>
              <a:ea typeface="+mn-ea"/>
              <a:cs typeface="ＭＳ Ｐゴシック" pitchFamily="-84" charset="-128"/>
            </a:endParaRPr>
          </a:p>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4" charset="2"/>
              <a:buChar char="l"/>
              <a:tabLst/>
              <a:defRPr/>
            </a:pPr>
            <a:r>
              <a:rPr kumimoji="0" lang="en-US" sz="2400" b="0" i="0" u="none" strike="noStrike" kern="0" cap="none" spc="0" normalizeH="0" baseline="0" noProof="0" smtClean="0">
                <a:ln>
                  <a:noFill/>
                </a:ln>
                <a:solidFill>
                  <a:schemeClr val="tx1"/>
                </a:solidFill>
                <a:effectLst/>
                <a:uLnTx/>
                <a:uFillTx/>
                <a:latin typeface="+mn-lt"/>
                <a:ea typeface="+mn-ea"/>
                <a:cs typeface="ＭＳ Ｐゴシック" pitchFamily="-84" charset="-128"/>
              </a:rPr>
              <a:t>THE DOMESTIC GROUNDWATER-RELEVANT </a:t>
            </a:r>
            <a:r>
              <a:rPr kumimoji="0" lang="en-US" sz="2400" b="1" i="0" u="none" strike="noStrike" kern="0" cap="none" spc="0" normalizeH="0" baseline="0" noProof="0" smtClean="0">
                <a:ln>
                  <a:noFill/>
                </a:ln>
                <a:solidFill>
                  <a:schemeClr val="tx1"/>
                </a:solidFill>
                <a:effectLst/>
                <a:uLnTx/>
                <a:uFillTx/>
                <a:latin typeface="+mn-lt"/>
                <a:ea typeface="+mn-ea"/>
                <a:cs typeface="ＭＳ Ｐゴシック" pitchFamily="-84" charset="-128"/>
              </a:rPr>
              <a:t>LEGISLATION</a:t>
            </a:r>
            <a:r>
              <a:rPr kumimoji="0" lang="en-US" sz="2400" b="0" i="0" u="none" strike="noStrike" kern="0" cap="none" spc="0" normalizeH="0" baseline="0" noProof="0" smtClean="0">
                <a:ln>
                  <a:noFill/>
                </a:ln>
                <a:solidFill>
                  <a:schemeClr val="tx1"/>
                </a:solidFill>
                <a:effectLst/>
                <a:uLnTx/>
                <a:uFillTx/>
                <a:latin typeface="+mn-lt"/>
                <a:ea typeface="+mn-ea"/>
                <a:cs typeface="ＭＳ Ｐゴシック" pitchFamily="-84" charset="-128"/>
              </a:rPr>
              <a:t> OF EACH STAS COUNTRY, AND</a:t>
            </a:r>
          </a:p>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4" charset="2"/>
              <a:buChar char="l"/>
              <a:tabLst/>
              <a:defRPr/>
            </a:pPr>
            <a:r>
              <a:rPr kumimoji="0" lang="en-US" sz="2400" b="0" i="0" u="none" strike="noStrike" kern="0" cap="none" spc="0" normalizeH="0" baseline="0" noProof="0" smtClean="0">
                <a:ln>
                  <a:noFill/>
                </a:ln>
                <a:solidFill>
                  <a:schemeClr val="tx1"/>
                </a:solidFill>
                <a:effectLst/>
                <a:uLnTx/>
                <a:uFillTx/>
                <a:latin typeface="+mn-lt"/>
                <a:ea typeface="+mn-ea"/>
                <a:cs typeface="ＭＳ Ｐゴシック" pitchFamily="-84" charset="-128"/>
              </a:rPr>
              <a:t>THE DOMESTIC GROUNDWATER-RELEVANT </a:t>
            </a:r>
            <a:r>
              <a:rPr kumimoji="0" lang="en-US" sz="2400" b="1" i="0" u="none" strike="noStrike" kern="0" cap="none" spc="0" normalizeH="0" baseline="0" noProof="0" smtClean="0">
                <a:ln>
                  <a:noFill/>
                </a:ln>
                <a:solidFill>
                  <a:schemeClr val="tx1"/>
                </a:solidFill>
                <a:effectLst/>
                <a:uLnTx/>
                <a:uFillTx/>
                <a:latin typeface="+mn-lt"/>
                <a:ea typeface="+mn-ea"/>
                <a:cs typeface="ＭＳ Ｐゴシック" pitchFamily="-84" charset="-128"/>
              </a:rPr>
              <a:t>GOVERNMENT ADMINISTRATION </a:t>
            </a:r>
            <a:r>
              <a:rPr kumimoji="0" lang="en-US" sz="2400" b="0" i="0" u="none" strike="noStrike" kern="0" cap="none" spc="0" normalizeH="0" baseline="0" noProof="0" smtClean="0">
                <a:ln>
                  <a:noFill/>
                </a:ln>
                <a:solidFill>
                  <a:schemeClr val="tx1"/>
                </a:solidFill>
                <a:effectLst/>
                <a:uLnTx/>
                <a:uFillTx/>
                <a:latin typeface="+mn-lt"/>
                <a:ea typeface="+mn-ea"/>
                <a:cs typeface="ＭＳ Ｐゴシック" pitchFamily="-84" charset="-128"/>
              </a:rPr>
              <a:t>IN EACH STAS COUNTRY</a:t>
            </a:r>
            <a:r>
              <a:rPr kumimoji="0" lang="en-US" sz="2800" b="0" i="0" u="none" strike="noStrike" kern="0" cap="none" spc="0" normalizeH="0" baseline="0" noProof="0" smtClean="0">
                <a:ln>
                  <a:noFill/>
                </a:ln>
                <a:solidFill>
                  <a:schemeClr val="tx1"/>
                </a:solidFill>
                <a:effectLst/>
                <a:uLnTx/>
                <a:uFillTx/>
                <a:latin typeface="+mn-lt"/>
                <a:ea typeface="+mn-ea"/>
                <a:cs typeface="ＭＳ Ｐゴシック" pitchFamily="-84" charset="-128"/>
              </a:rPr>
              <a:t> </a:t>
            </a:r>
          </a:p>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4" charset="2"/>
              <a:buNone/>
              <a:tabLst/>
              <a:defRPr/>
            </a:pPr>
            <a:endParaRPr kumimoji="0" lang="en-US" sz="2800" b="0" i="0" u="none" strike="noStrike" kern="0" cap="none" spc="0" normalizeH="0" baseline="0" noProof="0" dirty="0">
              <a:ln>
                <a:noFill/>
              </a:ln>
              <a:solidFill>
                <a:schemeClr val="tx1"/>
              </a:solidFill>
              <a:effectLst/>
              <a:uLnTx/>
              <a:uFillTx/>
              <a:latin typeface="+mn-lt"/>
              <a:ea typeface="+mn-ea"/>
              <a:cs typeface="ＭＳ Ｐゴシック" pitchFamily="-84" charset="-128"/>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0" y="152400"/>
            <a:ext cx="9144000"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Legal and Institutional responses</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55</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19" name="AutoShape 2"/>
          <p:cNvSpPr txBox="1">
            <a:spLocks noChangeArrowheads="1"/>
          </p:cNvSpPr>
          <p:nvPr/>
        </p:nvSpPr>
        <p:spPr bwMode="auto">
          <a:xfrm>
            <a:off x="762000" y="228600"/>
            <a:ext cx="7924800" cy="1143000"/>
          </a:xfrm>
          <a:prstGeom prst="roundRect">
            <a:avLst>
              <a:gd name="adj" fmla="val 21667"/>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chemeClr val="tx1"/>
                </a:solidFill>
                <a:round/>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blurRad="63500" dist="38099" dir="2700000" algn="ctr" rotWithShape="0">
                    <a:schemeClr val="bg2">
                      <a:alpha val="74998"/>
                    </a:schemeClr>
                  </a:outerShdw>
                </a:effectLst>
              </a14:hiddenEffects>
            </a:ext>
            <a:ext uri="{FAA26D3D-D897-4be2-8F04-BA451C77F1D7}">
              <ma14:placeholderFlag xmlns:r="http://schemas.openxmlformats.org/officeDocument/2006/relationships" xmlns:mc="http://schemas.openxmlformats.org/markup-compatibility/2006" xmlns:mv="urn:schemas-microsoft-com:mac:vml" xmlns:ma14="http://schemas.microsoft.com/office/mac/drawingml/2011/main" xmlns:a="http://schemas.openxmlformats.org/drawingml/2006/main" xmlns:p="http://schemas.openxmlformats.org/presentationml/2006/main" xmlns="" val="1"/>
            </a:ext>
          </a:extLst>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chemeClr val="tx2"/>
                </a:solidFill>
                <a:effectLst/>
                <a:uLnTx/>
                <a:uFillTx/>
                <a:latin typeface="+mj-lt"/>
                <a:ea typeface="+mj-ea"/>
                <a:cs typeface="ＭＳ Ｐゴシック" pitchFamily="-84" charset="-128"/>
              </a:rPr>
              <a:t>LEGISLATIVE REPONSE</a:t>
            </a:r>
            <a:endParaRPr kumimoji="0" lang="en-US" sz="3200" b="1" i="0" u="none" strike="noStrike" kern="0" cap="none" spc="0" normalizeH="0" baseline="0" noProof="0" dirty="0">
              <a:ln>
                <a:noFill/>
              </a:ln>
              <a:solidFill>
                <a:schemeClr val="tx2"/>
              </a:solidFill>
              <a:effectLst/>
              <a:uLnTx/>
              <a:uFillTx/>
              <a:latin typeface="+mj-lt"/>
              <a:ea typeface="+mj-ea"/>
              <a:cs typeface="ＭＳ Ｐゴシック" pitchFamily="-84" charset="-128"/>
            </a:endParaRPr>
          </a:p>
        </p:txBody>
      </p:sp>
      <p:sp>
        <p:nvSpPr>
          <p:cNvPr id="20" name="Rectangle 3"/>
          <p:cNvSpPr txBox="1">
            <a:spLocks noChangeArrowheads="1"/>
          </p:cNvSpPr>
          <p:nvPr/>
        </p:nvSpPr>
        <p:spPr bwMode="auto">
          <a:xfrm>
            <a:off x="838200" y="1752600"/>
            <a:ext cx="7693025" cy="3724275"/>
          </a:xfrm>
          <a:prstGeom prst="rect">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blurRad="63500" dist="38099" dir="2700000" algn="ctr" rotWithShape="0">
                    <a:schemeClr val="bg2">
                      <a:alpha val="74998"/>
                    </a:schemeClr>
                  </a:outerShdw>
                </a:effectLst>
              </a14:hiddenEffects>
            </a:ext>
            <a:ext uri="{FAA26D3D-D897-4be2-8F04-BA451C77F1D7}">
              <ma14:placeholderFlag xmlns:r="http://schemas.openxmlformats.org/officeDocument/2006/relationships" xmlns:mc="http://schemas.openxmlformats.org/markup-compatibility/2006" xmlns:mv="urn:schemas-microsoft-com:mac:vml" xmlns:ma14="http://schemas.microsoft.com/office/mac/drawingml/2011/main" xmlns:a="http://schemas.openxmlformats.org/drawingml/2006/main" xmlns:p="http://schemas.openxmlformats.org/presentationml/2006/main" xmlns="" val="1"/>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4" charset="2"/>
              <a:buNone/>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ＭＳ Ｐゴシック" pitchFamily="-84" charset="-128"/>
              </a:rPr>
              <a:t>THE GW-RELEVANT LEGISLATION SHOULD RESPOND BY REGULATING AT A MINIMUM - </a:t>
            </a:r>
          </a:p>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4" charset="2"/>
              <a:buChar char="l"/>
              <a:tabLst/>
              <a:defRPr/>
            </a:pPr>
            <a:r>
              <a:rPr kumimoji="0" lang="en-US" sz="1600" b="1" i="0" u="none" strike="noStrike" kern="0" cap="none" spc="0" normalizeH="0" baseline="0" noProof="0" dirty="0" smtClean="0">
                <a:ln>
                  <a:noFill/>
                </a:ln>
                <a:solidFill>
                  <a:schemeClr val="tx1"/>
                </a:solidFill>
                <a:effectLst/>
                <a:uLnTx/>
                <a:uFillTx/>
                <a:latin typeface="+mn-lt"/>
                <a:ea typeface="+mn-ea"/>
                <a:cs typeface="ＭＳ Ｐゴシック" pitchFamily="-84" charset="-128"/>
              </a:rPr>
              <a:t>WELL DRILLING </a:t>
            </a:r>
            <a:r>
              <a:rPr kumimoji="0" lang="en-US" sz="1600" b="0" i="0" u="none" strike="noStrike" kern="0" cap="none" spc="0" normalizeH="0" baseline="0" noProof="0" dirty="0" smtClean="0">
                <a:ln>
                  <a:noFill/>
                </a:ln>
                <a:solidFill>
                  <a:schemeClr val="tx1"/>
                </a:solidFill>
                <a:effectLst/>
                <a:uLnTx/>
                <a:uFillTx/>
                <a:latin typeface="+mn-lt"/>
                <a:ea typeface="+mn-ea"/>
                <a:cs typeface="ＭＳ Ｐゴシック" pitchFamily="-84" charset="-128"/>
              </a:rPr>
              <a:t>– THE LEGISLATION OF THE STAS COUNTRIES SEEMS ON TRACK</a:t>
            </a:r>
          </a:p>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4" charset="2"/>
              <a:buChar char="l"/>
              <a:tabLst/>
              <a:defRPr/>
            </a:pPr>
            <a:r>
              <a:rPr kumimoji="0" lang="en-US" sz="1600" b="1" i="0" u="none" strike="noStrike" kern="0" cap="none" spc="0" normalizeH="0" baseline="0" noProof="0" dirty="0" smtClean="0">
                <a:ln>
                  <a:noFill/>
                </a:ln>
                <a:solidFill>
                  <a:schemeClr val="tx1"/>
                </a:solidFill>
                <a:effectLst/>
                <a:uLnTx/>
                <a:uFillTx/>
                <a:latin typeface="+mn-lt"/>
                <a:ea typeface="+mn-ea"/>
                <a:cs typeface="ＭＳ Ｐゴシック" pitchFamily="-84" charset="-128"/>
              </a:rPr>
              <a:t>GROUNDWATER ABSTRACTION AND USE </a:t>
            </a:r>
            <a:r>
              <a:rPr kumimoji="0" lang="en-US" sz="1600" b="0" i="0" u="none" strike="noStrike" kern="0" cap="none" spc="0" normalizeH="0" baseline="0" noProof="0" dirty="0" smtClean="0">
                <a:ln>
                  <a:noFill/>
                </a:ln>
                <a:solidFill>
                  <a:schemeClr val="tx1"/>
                </a:solidFill>
                <a:effectLst/>
                <a:uLnTx/>
                <a:uFillTx/>
                <a:latin typeface="+mn-lt"/>
                <a:ea typeface="+mn-ea"/>
                <a:cs typeface="ＭＳ Ｐゴシック" pitchFamily="-84" charset="-128"/>
              </a:rPr>
              <a:t>- THE LEGISLATION OF THE STAS COUNTRIES SEEMS ON TRACK</a:t>
            </a:r>
          </a:p>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4" charset="2"/>
              <a:buChar char="l"/>
              <a:tabLst/>
              <a:defRPr/>
            </a:pPr>
            <a:r>
              <a:rPr kumimoji="0" lang="en-US" sz="1600" b="1" i="0" u="none" strike="noStrike" kern="0" cap="none" spc="0" normalizeH="0" baseline="0" noProof="0" dirty="0" smtClean="0">
                <a:ln>
                  <a:noFill/>
                </a:ln>
                <a:solidFill>
                  <a:schemeClr val="tx1"/>
                </a:solidFill>
                <a:effectLst/>
                <a:uLnTx/>
                <a:uFillTx/>
                <a:latin typeface="+mn-lt"/>
                <a:ea typeface="+mn-ea"/>
                <a:cs typeface="ＭＳ Ｐゴシック" pitchFamily="-84" charset="-128"/>
              </a:rPr>
              <a:t>POLLUTION FROM “POINT” SOURCES </a:t>
            </a:r>
            <a:r>
              <a:rPr kumimoji="0" lang="en-US" sz="1600" b="0" i="0" u="none" strike="noStrike" kern="0" cap="none" spc="0" normalizeH="0" baseline="0" noProof="0" dirty="0" smtClean="0">
                <a:ln>
                  <a:noFill/>
                </a:ln>
                <a:solidFill>
                  <a:schemeClr val="tx1"/>
                </a:solidFill>
                <a:effectLst/>
                <a:uLnTx/>
                <a:uFillTx/>
                <a:latin typeface="+mn-lt"/>
                <a:ea typeface="+mn-ea"/>
                <a:cs typeface="ＭＳ Ｐゴシック" pitchFamily="-84" charset="-128"/>
              </a:rPr>
              <a:t>- THE LEGISLATION OF THE STAS COUNTRIES SEEMS ON TRACK</a:t>
            </a:r>
          </a:p>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4" charset="2"/>
              <a:buNone/>
              <a:tabLst/>
              <a:defRPr/>
            </a:pPr>
            <a:r>
              <a:rPr kumimoji="0" lang="en-US" sz="1600" b="0" i="0" u="none" strike="noStrike" kern="0" cap="none" spc="0" normalizeH="0" baseline="0" noProof="0" dirty="0" smtClean="0">
                <a:ln>
                  <a:noFill/>
                </a:ln>
                <a:solidFill>
                  <a:schemeClr val="tx1"/>
                </a:solidFill>
                <a:effectLst/>
                <a:uLnTx/>
                <a:uFillTx/>
                <a:latin typeface="+mn-lt"/>
                <a:ea typeface="+mn-ea"/>
                <a:cs typeface="ＭＳ Ｐゴシック" pitchFamily="-84" charset="-128"/>
              </a:rPr>
              <a:t> </a:t>
            </a:r>
          </a:p>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4" charset="2"/>
              <a:buNone/>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ＭＳ Ｐゴシック" pitchFamily="-84" charset="-128"/>
              </a:rPr>
              <a:t>AS A COMPLEMENT, LEGISLATION SHOULD ALSO RESPOND BY CONFERRING </a:t>
            </a:r>
            <a:r>
              <a:rPr kumimoji="0" lang="en-US" sz="2000" b="1" i="0" u="none" strike="noStrike" kern="0" cap="none" spc="0" normalizeH="0" baseline="0" noProof="0" dirty="0" smtClean="0">
                <a:ln>
                  <a:noFill/>
                </a:ln>
                <a:solidFill>
                  <a:schemeClr val="tx1"/>
                </a:solidFill>
                <a:effectLst/>
                <a:uLnTx/>
                <a:uFillTx/>
                <a:latin typeface="+mn-lt"/>
                <a:ea typeface="+mn-ea"/>
                <a:cs typeface="ＭＳ Ｐゴシック" pitchFamily="-84" charset="-128"/>
              </a:rPr>
              <a:t>PUBLIC PROPERTY </a:t>
            </a:r>
            <a:r>
              <a:rPr kumimoji="0" lang="en-US" sz="2000" b="0" i="0" u="none" strike="noStrike" kern="0" cap="none" spc="0" normalizeH="0" baseline="0" noProof="0" dirty="0" smtClean="0">
                <a:ln>
                  <a:noFill/>
                </a:ln>
                <a:solidFill>
                  <a:schemeClr val="tx1"/>
                </a:solidFill>
                <a:effectLst/>
                <a:uLnTx/>
                <a:uFillTx/>
                <a:latin typeface="+mn-lt"/>
                <a:ea typeface="+mn-ea"/>
                <a:cs typeface="ＭＳ Ｐゴシック" pitchFamily="-84" charset="-128"/>
              </a:rPr>
              <a:t>STATUS ON GROUNDWATER - THE LEGISLATION OF THE STAS COUNTRIES SEEMS ON TRACK ALSO ON THIS SCORE</a:t>
            </a:r>
          </a:p>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4" charset="2"/>
              <a:buNone/>
              <a:tabLst/>
              <a:defRPr/>
            </a:pPr>
            <a:endParaRPr kumimoji="0" lang="en-US" sz="2000" b="0" i="0" u="none" strike="noStrike" kern="0" cap="none" spc="0" normalizeH="0" baseline="0" noProof="0" dirty="0">
              <a:ln>
                <a:noFill/>
              </a:ln>
              <a:solidFill>
                <a:schemeClr val="tx1"/>
              </a:solidFill>
              <a:effectLst/>
              <a:uLnTx/>
              <a:uFillTx/>
              <a:latin typeface="+mn-lt"/>
              <a:ea typeface="+mn-ea"/>
              <a:cs typeface="ＭＳ Ｐゴシック" pitchFamily="-84" charset="-128"/>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0" y="152400"/>
            <a:ext cx="9144000"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Legal and Institutional responses</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56</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12" name="AutoShape 2"/>
          <p:cNvSpPr txBox="1">
            <a:spLocks noChangeArrowheads="1"/>
          </p:cNvSpPr>
          <p:nvPr/>
        </p:nvSpPr>
        <p:spPr bwMode="auto">
          <a:xfrm>
            <a:off x="762000" y="762000"/>
            <a:ext cx="7924800" cy="1143000"/>
          </a:xfrm>
          <a:prstGeom prst="roundRect">
            <a:avLst>
              <a:gd name="adj" fmla="val 21667"/>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chemeClr val="tx1"/>
                </a:solidFill>
                <a:round/>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blurRad="63500" dist="38099" dir="2700000" algn="ctr" rotWithShape="0">
                    <a:schemeClr val="bg2">
                      <a:alpha val="74998"/>
                    </a:schemeClr>
                  </a:outerShdw>
                </a:effectLst>
              </a14:hiddenEffects>
            </a:ext>
            <a:ext uri="{FAA26D3D-D897-4be2-8F04-BA451C77F1D7}">
              <ma14:placeholderFlag xmlns:r="http://schemas.openxmlformats.org/officeDocument/2006/relationships" xmlns:mc="http://schemas.openxmlformats.org/markup-compatibility/2006" xmlns:mv="urn:schemas-microsoft-com:mac:vml" xmlns:ma14="http://schemas.microsoft.com/office/mac/drawingml/2011/main" xmlns:a="http://schemas.openxmlformats.org/drawingml/2006/main" xmlns:p="http://schemas.openxmlformats.org/presentationml/2006/main" xmlns="" val="1"/>
            </a:ext>
          </a:extLst>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chemeClr val="tx2"/>
                </a:solidFill>
                <a:effectLst/>
                <a:uLnTx/>
                <a:uFillTx/>
                <a:latin typeface="+mj-lt"/>
                <a:ea typeface="+mj-ea"/>
                <a:cs typeface="ＭＳ Ｐゴシック" pitchFamily="-84" charset="-128"/>
              </a:rPr>
              <a:t>LEGISLATIVE REPONSE</a:t>
            </a:r>
            <a:endParaRPr kumimoji="0" lang="en-US" sz="3200" b="1" i="0" u="none" strike="noStrike" kern="0" cap="none" spc="0" normalizeH="0" baseline="0" noProof="0" dirty="0">
              <a:ln>
                <a:noFill/>
              </a:ln>
              <a:solidFill>
                <a:schemeClr val="tx2"/>
              </a:solidFill>
              <a:effectLst/>
              <a:uLnTx/>
              <a:uFillTx/>
              <a:latin typeface="+mj-lt"/>
              <a:ea typeface="+mj-ea"/>
              <a:cs typeface="ＭＳ Ｐゴシック" pitchFamily="-84" charset="-128"/>
            </a:endParaRPr>
          </a:p>
        </p:txBody>
      </p:sp>
      <p:sp>
        <p:nvSpPr>
          <p:cNvPr id="13" name="Rectangle 3"/>
          <p:cNvSpPr txBox="1">
            <a:spLocks noChangeArrowheads="1"/>
          </p:cNvSpPr>
          <p:nvPr/>
        </p:nvSpPr>
        <p:spPr bwMode="auto">
          <a:xfrm>
            <a:off x="762000" y="1905000"/>
            <a:ext cx="7693025" cy="3724275"/>
          </a:xfrm>
          <a:prstGeom prst="rect">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blurRad="63500" dist="38099" dir="2700000" algn="ctr" rotWithShape="0">
                    <a:schemeClr val="bg2">
                      <a:alpha val="74998"/>
                    </a:schemeClr>
                  </a:outerShdw>
                </a:effectLst>
              </a14:hiddenEffects>
            </a:ext>
            <a:ext uri="{FAA26D3D-D897-4be2-8F04-BA451C77F1D7}">
              <ma14:placeholderFlag xmlns:r="http://schemas.openxmlformats.org/officeDocument/2006/relationships" xmlns:mc="http://schemas.openxmlformats.org/markup-compatibility/2006" xmlns:mv="urn:schemas-microsoft-com:mac:vml" xmlns:ma14="http://schemas.microsoft.com/office/mac/drawingml/2011/main" xmlns:a="http://schemas.openxmlformats.org/drawingml/2006/main" xmlns:p="http://schemas.openxmlformats.org/presentationml/2006/main" xmlns="" val="1"/>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4" charset="2"/>
              <a:buNone/>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ＭＳ Ｐゴシック" pitchFamily="-84" charset="-128"/>
              </a:rPr>
              <a:t> </a:t>
            </a:r>
          </a:p>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4" charset="2"/>
              <a:buNone/>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ＭＳ Ｐゴシック" pitchFamily="-84" charset="-128"/>
              </a:rPr>
              <a:t>ADDITIONALLY (AND IDEALLY) LEGISLATION SHOULD REGULATE – </a:t>
            </a:r>
          </a:p>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4" charset="2"/>
              <a:buChar char="l"/>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ＭＳ Ｐゴシック" pitchFamily="-84" charset="-128"/>
              </a:rPr>
              <a:t>POLLUTION FROM “NON-POINT” SOURCES</a:t>
            </a:r>
          </a:p>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4" charset="2"/>
              <a:buChar char="l"/>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ＭＳ Ｐゴシック" pitchFamily="-84" charset="-128"/>
              </a:rPr>
              <a:t>MAN-MADE INTERFERENCES WITH NATURAL RECHARGE OF GROUNDWATER</a:t>
            </a:r>
          </a:p>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4" charset="2"/>
              <a:buNone/>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ＭＳ Ｐゴシック" pitchFamily="-84" charset="-128"/>
              </a:rPr>
              <a:t> </a:t>
            </a:r>
          </a:p>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4" charset="2"/>
              <a:buNone/>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ＭＳ Ｐゴシック" pitchFamily="-84" charset="-128"/>
              </a:rPr>
              <a:t>THESE ARE AREAS OF REGULATORY LEGISLATION WITH ROOM FOR IMPROVEMENT IN THE STAS COUNTRIES</a:t>
            </a:r>
          </a:p>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4" charset="2"/>
              <a:buNone/>
              <a:tabLst/>
              <a:defRPr/>
            </a:pPr>
            <a:endParaRPr kumimoji="0" lang="en-US" sz="1800" b="0" i="0" u="none" strike="noStrike" kern="0" cap="none" spc="0" normalizeH="0" baseline="0" noProof="0" dirty="0">
              <a:ln>
                <a:noFill/>
              </a:ln>
              <a:solidFill>
                <a:schemeClr val="tx1"/>
              </a:solidFill>
              <a:effectLst/>
              <a:uLnTx/>
              <a:uFillTx/>
              <a:latin typeface="+mn-lt"/>
              <a:ea typeface="+mn-ea"/>
              <a:cs typeface="ＭＳ Ｐゴシック" pitchFamily="-84" charset="-128"/>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0" y="152400"/>
            <a:ext cx="9144000"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Legal and Institutional responses</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57</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14" name="AutoShape 2"/>
          <p:cNvSpPr txBox="1">
            <a:spLocks noChangeArrowheads="1"/>
          </p:cNvSpPr>
          <p:nvPr/>
        </p:nvSpPr>
        <p:spPr bwMode="auto">
          <a:xfrm>
            <a:off x="762000" y="762000"/>
            <a:ext cx="7924800" cy="1143000"/>
          </a:xfrm>
          <a:prstGeom prst="roundRect">
            <a:avLst>
              <a:gd name="adj" fmla="val 21667"/>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chemeClr val="tx1"/>
                </a:solidFill>
                <a:round/>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blurRad="63500" dist="38099" dir="2700000" algn="ctr" rotWithShape="0">
                    <a:schemeClr val="bg2">
                      <a:alpha val="74998"/>
                    </a:schemeClr>
                  </a:outerShdw>
                </a:effectLst>
              </a14:hiddenEffects>
            </a:ext>
            <a:ext uri="{FAA26D3D-D897-4be2-8F04-BA451C77F1D7}">
              <ma14:placeholderFlag xmlns:r="http://schemas.openxmlformats.org/officeDocument/2006/relationships" xmlns:mc="http://schemas.openxmlformats.org/markup-compatibility/2006" xmlns:mv="urn:schemas-microsoft-com:mac:vml" xmlns:ma14="http://schemas.microsoft.com/office/mac/drawingml/2011/main" xmlns:a="http://schemas.openxmlformats.org/drawingml/2006/main" xmlns:p="http://schemas.openxmlformats.org/presentationml/2006/main" xmlns="" val="1"/>
            </a:ext>
          </a:extLst>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200" b="1" i="0" u="none" strike="noStrike" kern="0" cap="none" spc="0" normalizeH="0" baseline="0" noProof="0" smtClean="0">
                <a:ln>
                  <a:noFill/>
                </a:ln>
                <a:solidFill>
                  <a:schemeClr val="tx2"/>
                </a:solidFill>
                <a:effectLst/>
                <a:uLnTx/>
                <a:uFillTx/>
                <a:latin typeface="+mj-lt"/>
                <a:ea typeface="+mj-ea"/>
                <a:cs typeface="ＭＳ Ｐゴシック" pitchFamily="-84" charset="-128"/>
              </a:rPr>
              <a:t>IMPLEMENTATION &amp; ENFORCEMENT</a:t>
            </a:r>
            <a:endParaRPr kumimoji="0" lang="en-US" sz="3200" b="1" i="0" u="none" strike="noStrike" kern="0" cap="none" spc="0" normalizeH="0" baseline="0" noProof="0" dirty="0">
              <a:ln>
                <a:noFill/>
              </a:ln>
              <a:solidFill>
                <a:schemeClr val="tx2"/>
              </a:solidFill>
              <a:effectLst/>
              <a:uLnTx/>
              <a:uFillTx/>
              <a:latin typeface="+mj-lt"/>
              <a:ea typeface="+mj-ea"/>
              <a:cs typeface="ＭＳ Ｐゴシック" pitchFamily="-84" charset="-128"/>
            </a:endParaRPr>
          </a:p>
        </p:txBody>
      </p:sp>
      <p:sp>
        <p:nvSpPr>
          <p:cNvPr id="15" name="Rectangle 3"/>
          <p:cNvSpPr txBox="1">
            <a:spLocks noChangeArrowheads="1"/>
          </p:cNvSpPr>
          <p:nvPr/>
        </p:nvSpPr>
        <p:spPr bwMode="auto">
          <a:xfrm>
            <a:off x="827088" y="2492375"/>
            <a:ext cx="7693025" cy="3724275"/>
          </a:xfrm>
          <a:prstGeom prst="rect">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blurRad="63500" dist="38099" dir="2700000" algn="ctr" rotWithShape="0">
                    <a:schemeClr val="bg2">
                      <a:alpha val="74998"/>
                    </a:schemeClr>
                  </a:outerShdw>
                </a:effectLst>
              </a14:hiddenEffects>
            </a:ext>
            <a:ext uri="{FAA26D3D-D897-4be2-8F04-BA451C77F1D7}">
              <ma14:placeholderFlag xmlns:r="http://schemas.openxmlformats.org/officeDocument/2006/relationships" xmlns:mc="http://schemas.openxmlformats.org/markup-compatibility/2006" xmlns:mv="urn:schemas-microsoft-com:mac:vml" xmlns:ma14="http://schemas.microsoft.com/office/mac/drawingml/2011/main" xmlns:a="http://schemas.openxmlformats.org/drawingml/2006/main" xmlns:p="http://schemas.openxmlformats.org/presentationml/2006/main" xmlns="" val="1"/>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4" charset="2"/>
              <a:buNone/>
              <a:tabLst/>
              <a:defRPr/>
            </a:pPr>
            <a:r>
              <a:rPr kumimoji="0" lang="en-US" sz="2400" b="0" i="0" u="none" strike="noStrike" kern="0" cap="none" spc="0" normalizeH="0" baseline="0" noProof="0" smtClean="0">
                <a:ln>
                  <a:noFill/>
                </a:ln>
                <a:solidFill>
                  <a:schemeClr val="tx1"/>
                </a:solidFill>
                <a:effectLst/>
                <a:uLnTx/>
                <a:uFillTx/>
                <a:latin typeface="+mn-lt"/>
                <a:ea typeface="+mn-ea"/>
                <a:cs typeface="ＭＳ Ｐゴシック" pitchFamily="-84" charset="-128"/>
              </a:rPr>
              <a:t>THE RECORD OF </a:t>
            </a:r>
          </a:p>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4" charset="2"/>
              <a:buChar char="l"/>
              <a:tabLst/>
              <a:defRPr/>
            </a:pPr>
            <a:r>
              <a:rPr kumimoji="0" lang="en-US" sz="2000" b="0" i="0" u="none" strike="noStrike" kern="0" cap="none" spc="0" normalizeH="0" baseline="0" noProof="0" smtClean="0">
                <a:ln>
                  <a:noFill/>
                </a:ln>
                <a:solidFill>
                  <a:schemeClr val="tx1"/>
                </a:solidFill>
                <a:effectLst/>
                <a:uLnTx/>
                <a:uFillTx/>
                <a:latin typeface="+mn-lt"/>
                <a:ea typeface="+mn-ea"/>
                <a:cs typeface="ＭＳ Ｐゴシック" pitchFamily="-84" charset="-128"/>
              </a:rPr>
              <a:t>IMPLEMENTATION, AND</a:t>
            </a:r>
          </a:p>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4" charset="2"/>
              <a:buChar char="l"/>
              <a:tabLst/>
              <a:defRPr/>
            </a:pPr>
            <a:r>
              <a:rPr kumimoji="0" lang="en-US" sz="2000" b="0" i="0" u="none" strike="noStrike" kern="0" cap="none" spc="0" normalizeH="0" baseline="0" noProof="0" smtClean="0">
                <a:ln>
                  <a:noFill/>
                </a:ln>
                <a:solidFill>
                  <a:schemeClr val="tx1"/>
                </a:solidFill>
                <a:effectLst/>
                <a:uLnTx/>
                <a:uFillTx/>
                <a:latin typeface="+mn-lt"/>
                <a:ea typeface="+mn-ea"/>
                <a:cs typeface="ＭＳ Ｐゴシック" pitchFamily="-84" charset="-128"/>
              </a:rPr>
              <a:t>ENFORCEMENT</a:t>
            </a:r>
          </a:p>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4" charset="2"/>
              <a:buNone/>
              <a:tabLst/>
              <a:defRPr/>
            </a:pPr>
            <a:r>
              <a:rPr kumimoji="0" lang="en-US" sz="2000" b="0" i="0" u="none" strike="noStrike" kern="0" cap="none" spc="0" normalizeH="0" baseline="0" noProof="0" smtClean="0">
                <a:ln>
                  <a:noFill/>
                </a:ln>
                <a:solidFill>
                  <a:schemeClr val="tx1"/>
                </a:solidFill>
                <a:effectLst/>
                <a:uLnTx/>
                <a:uFillTx/>
                <a:latin typeface="+mn-lt"/>
                <a:ea typeface="+mn-ea"/>
                <a:cs typeface="ＭＳ Ｐゴシック" pitchFamily="-84" charset="-128"/>
              </a:rPr>
              <a:t> </a:t>
            </a:r>
          </a:p>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4" charset="2"/>
              <a:buNone/>
              <a:tabLst/>
              <a:defRPr/>
            </a:pPr>
            <a:r>
              <a:rPr kumimoji="0" lang="en-US" sz="2400" b="0" i="0" u="none" strike="noStrike" kern="0" cap="none" spc="0" normalizeH="0" baseline="0" noProof="0" smtClean="0">
                <a:ln>
                  <a:noFill/>
                </a:ln>
                <a:solidFill>
                  <a:schemeClr val="tx1"/>
                </a:solidFill>
                <a:effectLst/>
                <a:uLnTx/>
                <a:uFillTx/>
                <a:latin typeface="+mn-lt"/>
                <a:ea typeface="+mn-ea"/>
                <a:cs typeface="ＭＳ Ｐゴシック" pitchFamily="-84" charset="-128"/>
              </a:rPr>
              <a:t>OF REGULATORY LEGISLATION IS MIXED IN ALL THREE STAS COUNTRIES, WITH ROOM FOR IMPROVEMENT VARYING IN EACH COUNTRY</a:t>
            </a:r>
            <a:endParaRPr kumimoji="0" lang="en-US" sz="2400" b="0" i="0" u="none" strike="noStrike" kern="0" cap="none" spc="0" normalizeH="0" baseline="0" noProof="0">
              <a:ln>
                <a:noFill/>
              </a:ln>
              <a:solidFill>
                <a:schemeClr val="tx1"/>
              </a:solidFill>
              <a:effectLst/>
              <a:uLnTx/>
              <a:uFillTx/>
              <a:latin typeface="+mn-lt"/>
              <a:ea typeface="+mn-ea"/>
              <a:cs typeface="ＭＳ Ｐゴシック" pitchFamily="-84" charset="-128"/>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0" y="152400"/>
            <a:ext cx="9144000"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Legal and Institutional responses</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58</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12" name="AutoShape 2"/>
          <p:cNvSpPr txBox="1">
            <a:spLocks noChangeArrowheads="1"/>
          </p:cNvSpPr>
          <p:nvPr/>
        </p:nvSpPr>
        <p:spPr bwMode="auto">
          <a:xfrm>
            <a:off x="762000" y="762000"/>
            <a:ext cx="7924800" cy="1143000"/>
          </a:xfrm>
          <a:prstGeom prst="roundRect">
            <a:avLst>
              <a:gd name="adj" fmla="val 21667"/>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chemeClr val="tx1"/>
                </a:solidFill>
                <a:round/>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blurRad="63500" dist="38099" dir="2700000" algn="ctr" rotWithShape="0">
                    <a:schemeClr val="bg2">
                      <a:alpha val="74998"/>
                    </a:schemeClr>
                  </a:outerShdw>
                </a:effectLst>
              </a14:hiddenEffects>
            </a:ext>
            <a:ext uri="{FAA26D3D-D897-4be2-8F04-BA451C77F1D7}">
              <ma14:placeholderFlag xmlns:r="http://schemas.openxmlformats.org/officeDocument/2006/relationships" xmlns:mc="http://schemas.openxmlformats.org/markup-compatibility/2006" xmlns:mv="urn:schemas-microsoft-com:mac:vml" xmlns:ma14="http://schemas.microsoft.com/office/mac/drawingml/2011/main" xmlns:a="http://schemas.openxmlformats.org/drawingml/2006/main" xmlns:p="http://schemas.openxmlformats.org/presentationml/2006/main" xmlns="" val="1"/>
            </a:ext>
          </a:extLst>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200" b="1" i="0" u="none" strike="noStrike" kern="0" cap="none" spc="0" normalizeH="0" baseline="0" noProof="0" smtClean="0">
                <a:ln>
                  <a:noFill/>
                </a:ln>
                <a:solidFill>
                  <a:schemeClr val="tx2"/>
                </a:solidFill>
                <a:effectLst/>
                <a:uLnTx/>
                <a:uFillTx/>
                <a:latin typeface="+mj-lt"/>
                <a:ea typeface="+mj-ea"/>
                <a:cs typeface="ＭＳ Ｐゴシック" pitchFamily="-84" charset="-128"/>
              </a:rPr>
              <a:t>INSTITUTIONAL RESPONSE</a:t>
            </a:r>
            <a:endParaRPr kumimoji="0" lang="en-US" sz="3200" b="1" i="0" u="none" strike="noStrike" kern="0" cap="none" spc="0" normalizeH="0" baseline="0" noProof="0" dirty="0">
              <a:ln>
                <a:noFill/>
              </a:ln>
              <a:solidFill>
                <a:schemeClr val="tx2"/>
              </a:solidFill>
              <a:effectLst/>
              <a:uLnTx/>
              <a:uFillTx/>
              <a:latin typeface="+mj-lt"/>
              <a:ea typeface="+mj-ea"/>
              <a:cs typeface="ＭＳ Ｐゴシック" pitchFamily="-84" charset="-128"/>
            </a:endParaRPr>
          </a:p>
        </p:txBody>
      </p:sp>
      <p:sp>
        <p:nvSpPr>
          <p:cNvPr id="13" name="Rectangle 3"/>
          <p:cNvSpPr txBox="1">
            <a:spLocks noChangeArrowheads="1"/>
          </p:cNvSpPr>
          <p:nvPr/>
        </p:nvSpPr>
        <p:spPr bwMode="auto">
          <a:xfrm>
            <a:off x="827088" y="2492375"/>
            <a:ext cx="7693025" cy="3724275"/>
          </a:xfrm>
          <a:prstGeom prst="rect">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blurRad="63500" dist="38099" dir="2700000" algn="ctr" rotWithShape="0">
                    <a:schemeClr val="bg2">
                      <a:alpha val="74998"/>
                    </a:schemeClr>
                  </a:outerShdw>
                </a:effectLst>
              </a14:hiddenEffects>
            </a:ext>
            <a:ext uri="{FAA26D3D-D897-4be2-8F04-BA451C77F1D7}">
              <ma14:placeholderFlag xmlns:r="http://schemas.openxmlformats.org/officeDocument/2006/relationships" xmlns:mc="http://schemas.openxmlformats.org/markup-compatibility/2006" xmlns:mv="urn:schemas-microsoft-com:mac:vml" xmlns:ma14="http://schemas.microsoft.com/office/mac/drawingml/2011/main" xmlns:a="http://schemas.openxmlformats.org/drawingml/2006/main" xmlns:p="http://schemas.openxmlformats.org/presentationml/2006/main" xmlns="" val="1"/>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4" charset="2"/>
              <a:buNone/>
              <a:tabLst/>
              <a:defRPr/>
            </a:pPr>
            <a:r>
              <a:rPr kumimoji="0" lang="en-US" sz="2400" b="0" i="0" u="none" strike="noStrike" kern="0" cap="none" spc="0" normalizeH="0" baseline="0" noProof="0" smtClean="0">
                <a:ln>
                  <a:noFill/>
                </a:ln>
                <a:solidFill>
                  <a:schemeClr val="tx1"/>
                </a:solidFill>
                <a:effectLst/>
                <a:uLnTx/>
                <a:uFillTx/>
                <a:latin typeface="+mn-lt"/>
                <a:ea typeface="+mn-ea"/>
                <a:cs typeface="ＭＳ Ｐゴシック" pitchFamily="-84" charset="-128"/>
              </a:rPr>
              <a:t>A DOMESTIC-LEVEL RESPONSE INCLUDES A GOVERNMENT GROUNDWATER ADMINISTRATION CAPABLE OF</a:t>
            </a:r>
          </a:p>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4" charset="2"/>
              <a:buChar char="l"/>
              <a:tabLst/>
              <a:defRPr/>
            </a:pPr>
            <a:r>
              <a:rPr kumimoji="0" lang="en-US" sz="2000" b="0" i="0" u="none" strike="noStrike" kern="0" cap="none" spc="0" normalizeH="0" baseline="0" noProof="0" smtClean="0">
                <a:ln>
                  <a:noFill/>
                </a:ln>
                <a:solidFill>
                  <a:schemeClr val="tx1"/>
                </a:solidFill>
                <a:effectLst/>
                <a:uLnTx/>
                <a:uFillTx/>
                <a:latin typeface="+mn-lt"/>
                <a:ea typeface="+mn-ea"/>
                <a:cs typeface="ＭＳ Ｐゴシック" pitchFamily="-84" charset="-128"/>
              </a:rPr>
              <a:t>ADMINISTERING</a:t>
            </a:r>
          </a:p>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4" charset="2"/>
              <a:buChar char="l"/>
              <a:tabLst/>
              <a:defRPr/>
            </a:pPr>
            <a:r>
              <a:rPr kumimoji="0" lang="en-US" sz="2000" b="0" i="0" u="none" strike="noStrike" kern="0" cap="none" spc="0" normalizeH="0" baseline="0" noProof="0" smtClean="0">
                <a:ln>
                  <a:noFill/>
                </a:ln>
                <a:solidFill>
                  <a:schemeClr val="tx1"/>
                </a:solidFill>
                <a:effectLst/>
                <a:uLnTx/>
                <a:uFillTx/>
                <a:latin typeface="+mn-lt"/>
                <a:ea typeface="+mn-ea"/>
                <a:cs typeface="ＭＳ Ｐゴシック" pitchFamily="-84" charset="-128"/>
              </a:rPr>
              <a:t>IMPLEMENTING</a:t>
            </a:r>
          </a:p>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4" charset="2"/>
              <a:buChar char="l"/>
              <a:tabLst/>
              <a:defRPr/>
            </a:pPr>
            <a:r>
              <a:rPr kumimoji="0" lang="en-US" sz="2000" b="0" i="0" u="none" strike="noStrike" kern="0" cap="none" spc="0" normalizeH="0" baseline="0" noProof="0" smtClean="0">
                <a:ln>
                  <a:noFill/>
                </a:ln>
                <a:solidFill>
                  <a:schemeClr val="tx1"/>
                </a:solidFill>
                <a:effectLst/>
                <a:uLnTx/>
                <a:uFillTx/>
                <a:latin typeface="+mn-lt"/>
                <a:ea typeface="+mn-ea"/>
                <a:cs typeface="ＭＳ Ｐゴシック" pitchFamily="-84" charset="-128"/>
              </a:rPr>
              <a:t>ENFORCING</a:t>
            </a:r>
          </a:p>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4" charset="2"/>
              <a:buNone/>
              <a:tabLst/>
              <a:defRPr/>
            </a:pPr>
            <a:r>
              <a:rPr kumimoji="0" lang="en-US" sz="2400" b="0" i="0" u="none" strike="noStrike" kern="0" cap="none" spc="0" normalizeH="0" baseline="0" noProof="0" smtClean="0">
                <a:ln>
                  <a:noFill/>
                </a:ln>
                <a:solidFill>
                  <a:schemeClr val="tx1"/>
                </a:solidFill>
                <a:effectLst/>
                <a:uLnTx/>
                <a:uFillTx/>
                <a:latin typeface="+mn-lt"/>
                <a:ea typeface="+mn-ea"/>
                <a:cs typeface="ＭＳ Ｐゴシック" pitchFamily="-84" charset="-128"/>
              </a:rPr>
              <a:t> </a:t>
            </a:r>
          </a:p>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4" charset="2"/>
              <a:buNone/>
              <a:tabLst/>
              <a:defRPr/>
            </a:pPr>
            <a:r>
              <a:rPr kumimoji="0" lang="en-US" sz="2400" b="0" i="0" u="none" strike="noStrike" kern="0" cap="none" spc="0" normalizeH="0" baseline="0" noProof="0" smtClean="0">
                <a:ln>
                  <a:noFill/>
                </a:ln>
                <a:solidFill>
                  <a:schemeClr val="tx1"/>
                </a:solidFill>
                <a:effectLst/>
                <a:uLnTx/>
                <a:uFillTx/>
                <a:latin typeface="+mn-lt"/>
                <a:ea typeface="+mn-ea"/>
                <a:cs typeface="ＭＳ Ｐゴシック" pitchFamily="-84" charset="-128"/>
              </a:rPr>
              <a:t>THE GW-RELEVANT REGULATORY LEGISLATION</a:t>
            </a:r>
          </a:p>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4" charset="2"/>
              <a:buNone/>
              <a:tabLst/>
              <a:defRPr/>
            </a:pPr>
            <a:endParaRPr kumimoji="0" lang="en-US" sz="1800" b="0" i="0" u="none" strike="noStrike" kern="0" cap="none" spc="0" normalizeH="0" baseline="0" noProof="0">
              <a:ln>
                <a:noFill/>
              </a:ln>
              <a:solidFill>
                <a:schemeClr val="tx1"/>
              </a:solidFill>
              <a:effectLst/>
              <a:uLnTx/>
              <a:uFillTx/>
              <a:latin typeface="+mn-lt"/>
              <a:ea typeface="+mn-ea"/>
              <a:cs typeface="ＭＳ Ｐゴシック" pitchFamily="-84" charset="-128"/>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0" y="152400"/>
            <a:ext cx="9144000"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Legal and Institutional responses</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59</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14" name="AutoShape 2"/>
          <p:cNvSpPr txBox="1">
            <a:spLocks noChangeArrowheads="1"/>
          </p:cNvSpPr>
          <p:nvPr/>
        </p:nvSpPr>
        <p:spPr bwMode="auto">
          <a:xfrm>
            <a:off x="762000" y="685800"/>
            <a:ext cx="7924800" cy="1143000"/>
          </a:xfrm>
          <a:prstGeom prst="roundRect">
            <a:avLst>
              <a:gd name="adj" fmla="val 21667"/>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chemeClr val="tx1"/>
                </a:solidFill>
                <a:round/>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blurRad="63500" dist="38099" dir="2700000" algn="ctr" rotWithShape="0">
                    <a:schemeClr val="bg2">
                      <a:alpha val="74998"/>
                    </a:schemeClr>
                  </a:outerShdw>
                </a:effectLst>
              </a14:hiddenEffects>
            </a:ext>
            <a:ext uri="{FAA26D3D-D897-4be2-8F04-BA451C77F1D7}">
              <ma14:placeholderFlag xmlns:r="http://schemas.openxmlformats.org/officeDocument/2006/relationships" xmlns:mc="http://schemas.openxmlformats.org/markup-compatibility/2006" xmlns:mv="urn:schemas-microsoft-com:mac:vml" xmlns:ma14="http://schemas.microsoft.com/office/mac/drawingml/2011/main" xmlns:a="http://schemas.openxmlformats.org/drawingml/2006/main" xmlns:p="http://schemas.openxmlformats.org/presentationml/2006/main" xmlns="" val="1"/>
            </a:ext>
          </a:extLst>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200" b="1" i="0" u="none" strike="noStrike" kern="0" cap="none" spc="0" normalizeH="0" baseline="0" noProof="0" smtClean="0">
                <a:ln>
                  <a:noFill/>
                </a:ln>
                <a:solidFill>
                  <a:schemeClr val="tx2"/>
                </a:solidFill>
                <a:effectLst/>
                <a:uLnTx/>
                <a:uFillTx/>
                <a:latin typeface="+mj-lt"/>
                <a:ea typeface="+mj-ea"/>
                <a:cs typeface="ＭＳ Ｐゴシック" pitchFamily="-84" charset="-128"/>
              </a:rPr>
              <a:t>INSTITUTIONAL REPONSE</a:t>
            </a:r>
            <a:endParaRPr kumimoji="0" lang="en-US" sz="3200" b="1" i="0" u="none" strike="noStrike" kern="0" cap="none" spc="0" normalizeH="0" baseline="0" noProof="0" dirty="0">
              <a:ln>
                <a:noFill/>
              </a:ln>
              <a:solidFill>
                <a:schemeClr val="tx2"/>
              </a:solidFill>
              <a:effectLst/>
              <a:uLnTx/>
              <a:uFillTx/>
              <a:latin typeface="+mj-lt"/>
              <a:ea typeface="+mj-ea"/>
              <a:cs typeface="ＭＳ Ｐゴシック" pitchFamily="-84" charset="-128"/>
            </a:endParaRPr>
          </a:p>
        </p:txBody>
      </p:sp>
      <p:sp>
        <p:nvSpPr>
          <p:cNvPr id="15" name="Rectangle 3"/>
          <p:cNvSpPr txBox="1">
            <a:spLocks noChangeArrowheads="1"/>
          </p:cNvSpPr>
          <p:nvPr/>
        </p:nvSpPr>
        <p:spPr bwMode="auto">
          <a:xfrm>
            <a:off x="838200" y="2133600"/>
            <a:ext cx="7693025" cy="3724275"/>
          </a:xfrm>
          <a:prstGeom prst="rect">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blurRad="63500" dist="38099" dir="2700000" algn="ctr" rotWithShape="0">
                    <a:schemeClr val="bg2">
                      <a:alpha val="74998"/>
                    </a:schemeClr>
                  </a:outerShdw>
                </a:effectLst>
              </a14:hiddenEffects>
            </a:ext>
            <a:ext uri="{FAA26D3D-D897-4be2-8F04-BA451C77F1D7}">
              <ma14:placeholderFlag xmlns:r="http://schemas.openxmlformats.org/officeDocument/2006/relationships" xmlns:mc="http://schemas.openxmlformats.org/markup-compatibility/2006" xmlns:mv="urn:schemas-microsoft-com:mac:vml" xmlns:ma14="http://schemas.microsoft.com/office/mac/drawingml/2011/main" xmlns:a="http://schemas.openxmlformats.org/drawingml/2006/main" xmlns:p="http://schemas.openxmlformats.org/presentationml/2006/main" xmlns="" val="1"/>
            </a:ext>
          </a:ex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tx1"/>
              </a:buClr>
              <a:buSzPct val="75000"/>
              <a:buFont typeface="Wingdings" pitchFamily="4" charset="2"/>
              <a:buChar char="l"/>
              <a:tabLst/>
              <a:defRPr/>
            </a:pPr>
            <a:r>
              <a:rPr kumimoji="0" lang="en-US" sz="1800" b="0" i="0" u="none" strike="noStrike" kern="0" cap="none" spc="0" normalizeH="0" baseline="0" noProof="0" dirty="0" smtClean="0">
                <a:ln>
                  <a:noFill/>
                </a:ln>
                <a:solidFill>
                  <a:schemeClr val="tx1"/>
                </a:solidFill>
                <a:effectLst/>
                <a:uLnTx/>
                <a:uFillTx/>
                <a:latin typeface="+mn-lt"/>
                <a:ea typeface="+mn-ea"/>
                <a:cs typeface="ＭＳ Ｐゴシック" pitchFamily="-84" charset="-128"/>
              </a:rPr>
              <a:t>CONSOLIDATION OR COORDINATION OF MULTIPLE GOVERNMENT ACTORS ENGAGING WITH GROUNDWATER</a:t>
            </a:r>
          </a:p>
          <a:p>
            <a:pPr marL="342900" marR="0" lvl="0" indent="-342900" algn="l" defTabSz="914400" rtl="0" eaLnBrk="0" fontAlgn="base" latinLnBrk="0" hangingPunct="0">
              <a:lnSpc>
                <a:spcPct val="100000"/>
              </a:lnSpc>
              <a:spcBef>
                <a:spcPct val="20000"/>
              </a:spcBef>
              <a:spcAft>
                <a:spcPct val="0"/>
              </a:spcAft>
              <a:buClr>
                <a:schemeClr val="tx1"/>
              </a:buClr>
              <a:buSzPct val="75000"/>
              <a:buFont typeface="Wingdings" pitchFamily="4" charset="2"/>
              <a:buChar char="l"/>
              <a:tabLst/>
              <a:defRPr/>
            </a:pPr>
            <a:r>
              <a:rPr kumimoji="0" lang="en-US" sz="1800" b="0" i="0" u="none" strike="noStrike" kern="0" cap="none" spc="0" normalizeH="0" baseline="0" noProof="0" dirty="0" smtClean="0">
                <a:ln>
                  <a:noFill/>
                </a:ln>
                <a:solidFill>
                  <a:schemeClr val="tx1"/>
                </a:solidFill>
                <a:effectLst/>
                <a:uLnTx/>
                <a:uFillTx/>
                <a:latin typeface="+mn-lt"/>
                <a:ea typeface="+mn-ea"/>
                <a:cs typeface="ＭＳ Ｐゴシック" pitchFamily="-84" charset="-128"/>
              </a:rPr>
              <a:t>ATTRACTION AND RETENTION OF SKILLED PERSONNEL IN THE GOVERNMENT GW ADMINISTRATION, AND</a:t>
            </a:r>
          </a:p>
          <a:p>
            <a:pPr marL="342900" marR="0" lvl="0" indent="-342900" algn="l" defTabSz="914400" rtl="0" eaLnBrk="0" fontAlgn="base" latinLnBrk="0" hangingPunct="0">
              <a:lnSpc>
                <a:spcPct val="100000"/>
              </a:lnSpc>
              <a:spcBef>
                <a:spcPct val="20000"/>
              </a:spcBef>
              <a:spcAft>
                <a:spcPct val="0"/>
              </a:spcAft>
              <a:buClr>
                <a:schemeClr val="tx1"/>
              </a:buClr>
              <a:buSzPct val="75000"/>
              <a:buFont typeface="Wingdings" pitchFamily="4" charset="2"/>
              <a:buChar char="l"/>
              <a:tabLst/>
              <a:defRPr/>
            </a:pPr>
            <a:r>
              <a:rPr kumimoji="0" lang="en-US" sz="1800" b="0" i="0" u="none" strike="noStrike" kern="0" cap="none" spc="0" normalizeH="0" baseline="0" noProof="0" dirty="0" smtClean="0">
                <a:ln>
                  <a:noFill/>
                </a:ln>
                <a:solidFill>
                  <a:schemeClr val="tx1"/>
                </a:solidFill>
                <a:effectLst/>
                <a:uLnTx/>
                <a:uFillTx/>
                <a:latin typeface="+mn-lt"/>
                <a:ea typeface="+mn-ea"/>
                <a:cs typeface="ＭＳ Ｐゴシック" pitchFamily="-84" charset="-128"/>
              </a:rPr>
              <a:t>A STEADY FLOW OF FINANCIAL RESOURCES TO THE GOVERNMENT GW ADMINISTRATION</a:t>
            </a:r>
          </a:p>
          <a:p>
            <a:pPr marL="342900" marR="0" lvl="0" indent="-342900" algn="l" defTabSz="914400" rtl="0" eaLnBrk="0" fontAlgn="base" latinLnBrk="0" hangingPunct="0">
              <a:lnSpc>
                <a:spcPct val="100000"/>
              </a:lnSpc>
              <a:spcBef>
                <a:spcPct val="20000"/>
              </a:spcBef>
              <a:spcAft>
                <a:spcPct val="0"/>
              </a:spcAft>
              <a:buClr>
                <a:schemeClr val="tx1"/>
              </a:buClr>
              <a:buSzPct val="75000"/>
              <a:buFont typeface="Wingdings" pitchFamily="4" charset="2"/>
              <a:buNone/>
              <a:tabLst/>
              <a:defRPr/>
            </a:pPr>
            <a:r>
              <a:rPr kumimoji="0" lang="en-US" sz="1800" b="0" i="0" u="none" strike="noStrike" kern="0" cap="none" spc="0" normalizeH="0" baseline="0" noProof="0" dirty="0" smtClean="0">
                <a:ln>
                  <a:noFill/>
                </a:ln>
                <a:solidFill>
                  <a:schemeClr val="tx1"/>
                </a:solidFill>
                <a:effectLst/>
                <a:uLnTx/>
                <a:uFillTx/>
                <a:latin typeface="+mn-lt"/>
                <a:ea typeface="+mn-ea"/>
                <a:cs typeface="ＭＳ Ｐゴシック" pitchFamily="-84" charset="-128"/>
              </a:rPr>
              <a:t> </a:t>
            </a:r>
          </a:p>
          <a:p>
            <a:pPr marL="342900" marR="0" lvl="0" indent="-342900" algn="l" defTabSz="914400" rtl="0" eaLnBrk="0" fontAlgn="base" latinLnBrk="0" hangingPunct="0">
              <a:lnSpc>
                <a:spcPct val="100000"/>
              </a:lnSpc>
              <a:spcBef>
                <a:spcPct val="20000"/>
              </a:spcBef>
              <a:spcAft>
                <a:spcPct val="0"/>
              </a:spcAft>
              <a:buClr>
                <a:schemeClr val="tx1"/>
              </a:buClr>
              <a:buSzPct val="75000"/>
              <a:buFont typeface="Wingdings" pitchFamily="4" charset="2"/>
              <a:buNone/>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ＭＳ Ｐゴシック" pitchFamily="-84" charset="-128"/>
              </a:rPr>
              <a:t>ARE PART OF A DOMESTIC-LEVEL INSTITUTIONAL RESPONSE</a:t>
            </a:r>
          </a:p>
          <a:p>
            <a:pPr marL="342900" marR="0" lvl="0" indent="-342900" algn="l" defTabSz="914400" rtl="0" eaLnBrk="0" fontAlgn="base" latinLnBrk="0" hangingPunct="0">
              <a:lnSpc>
                <a:spcPct val="100000"/>
              </a:lnSpc>
              <a:spcBef>
                <a:spcPct val="20000"/>
              </a:spcBef>
              <a:spcAft>
                <a:spcPct val="0"/>
              </a:spcAft>
              <a:buClr>
                <a:schemeClr val="tx1"/>
              </a:buClr>
              <a:buSzPct val="75000"/>
              <a:buFont typeface="Wingdings" pitchFamily="4" charset="2"/>
              <a:buNone/>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ＭＳ Ｐゴシック" pitchFamily="-84" charset="-128"/>
              </a:rPr>
              <a:t>THE RELEVANT RECORD IS MIXED IN THE THREE STAS COUNTRIES, WITH ROOM FOR IMPROVEMENT VARYING IN EACH COUNTRY</a:t>
            </a:r>
            <a:endParaRPr kumimoji="0" lang="en-US" sz="1800" b="0" i="0" u="none" strike="noStrike" kern="0" cap="none" spc="0" normalizeH="0" baseline="0" noProof="0" dirty="0">
              <a:ln>
                <a:noFill/>
              </a:ln>
              <a:solidFill>
                <a:schemeClr val="tx1"/>
              </a:solidFill>
              <a:effectLst/>
              <a:uLnTx/>
              <a:uFillTx/>
              <a:latin typeface="+mn-lt"/>
              <a:ea typeface="+mn-ea"/>
              <a:cs typeface="ＭＳ Ｐゴシック" pitchFamily="-84" charset="-12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685800" y="152400"/>
            <a:ext cx="770485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Delineation and general features of the STAS</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6</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15" name="Content Placeholder 2"/>
          <p:cNvSpPr>
            <a:spLocks noGrp="1"/>
          </p:cNvSpPr>
          <p:nvPr>
            <p:ph idx="1"/>
          </p:nvPr>
        </p:nvSpPr>
        <p:spPr>
          <a:xfrm>
            <a:off x="381000" y="1524000"/>
            <a:ext cx="8382000" cy="3581400"/>
          </a:xfrm>
        </p:spPr>
        <p:txBody>
          <a:bodyPr>
            <a:noAutofit/>
          </a:bodyPr>
          <a:lstStyle/>
          <a:p>
            <a:r>
              <a:rPr lang="en-US" sz="1600" dirty="0" smtClean="0"/>
              <a:t>Administration:</a:t>
            </a:r>
          </a:p>
          <a:p>
            <a:pPr lvl="1"/>
            <a:r>
              <a:rPr lang="en-US" sz="1600" dirty="0" smtClean="0"/>
              <a:t>8 constituencies in Namibia (Kalahari, </a:t>
            </a:r>
            <a:r>
              <a:rPr lang="en-US" sz="1600" dirty="0" err="1" smtClean="0"/>
              <a:t>Aminuis</a:t>
            </a:r>
            <a:r>
              <a:rPr lang="en-US" sz="1600" dirty="0" smtClean="0"/>
              <a:t>, </a:t>
            </a:r>
            <a:r>
              <a:rPr lang="en-US" sz="1600" dirty="0" err="1" smtClean="0"/>
              <a:t>Mariental</a:t>
            </a:r>
            <a:r>
              <a:rPr lang="en-US" sz="1600" dirty="0" smtClean="0"/>
              <a:t> Rural, Gibeon, Rehoboth Rural, </a:t>
            </a:r>
            <a:r>
              <a:rPr lang="en-US" sz="1600" dirty="0" err="1" smtClean="0"/>
              <a:t>Keetmanshoop</a:t>
            </a:r>
            <a:r>
              <a:rPr lang="en-US" sz="1600" dirty="0" smtClean="0"/>
              <a:t> Rural, </a:t>
            </a:r>
            <a:r>
              <a:rPr lang="en-US" sz="1600" dirty="0" err="1" smtClean="0"/>
              <a:t>Berseba</a:t>
            </a:r>
            <a:r>
              <a:rPr lang="en-US" sz="1600" dirty="0" smtClean="0"/>
              <a:t>, and Windhoek Rural) </a:t>
            </a:r>
          </a:p>
          <a:p>
            <a:pPr lvl="1"/>
            <a:r>
              <a:rPr lang="en-US" sz="1600" dirty="0" smtClean="0"/>
              <a:t>2 districts in Botswana (</a:t>
            </a:r>
            <a:r>
              <a:rPr lang="en-US" sz="1600" dirty="0" err="1" smtClean="0"/>
              <a:t>Kgalagadi</a:t>
            </a:r>
            <a:r>
              <a:rPr lang="en-US" sz="1600" dirty="0" smtClean="0"/>
              <a:t> and </a:t>
            </a:r>
            <a:r>
              <a:rPr lang="en-US" sz="1600" dirty="0" err="1" smtClean="0"/>
              <a:t>Ghanzi</a:t>
            </a:r>
            <a:r>
              <a:rPr lang="en-US" sz="1600" dirty="0" smtClean="0"/>
              <a:t>) </a:t>
            </a:r>
          </a:p>
          <a:p>
            <a:pPr lvl="1"/>
            <a:r>
              <a:rPr lang="en-US" sz="1600" dirty="0" err="1" smtClean="0"/>
              <a:t>Kgalagadi</a:t>
            </a:r>
            <a:r>
              <a:rPr lang="en-US" sz="1600" dirty="0" smtClean="0"/>
              <a:t> </a:t>
            </a:r>
            <a:r>
              <a:rPr lang="en-US" sz="1600" dirty="0" err="1" smtClean="0"/>
              <a:t>Transfrontier</a:t>
            </a:r>
            <a:r>
              <a:rPr lang="en-US" sz="1600" dirty="0" smtClean="0"/>
              <a:t> Park (Botswana and South Africa)</a:t>
            </a:r>
          </a:p>
          <a:p>
            <a:pPr>
              <a:buNone/>
            </a:pPr>
            <a:r>
              <a:rPr lang="en-US" sz="1600" dirty="0" smtClean="0"/>
              <a:t> </a:t>
            </a:r>
          </a:p>
          <a:p>
            <a:r>
              <a:rPr lang="en-US" sz="1600" dirty="0" err="1" smtClean="0"/>
              <a:t>Mariental</a:t>
            </a:r>
            <a:r>
              <a:rPr lang="en-US" sz="1600" dirty="0" smtClean="0"/>
              <a:t> Rural and </a:t>
            </a:r>
            <a:r>
              <a:rPr lang="en-US" sz="1600" dirty="0" err="1" smtClean="0"/>
              <a:t>Aminuis</a:t>
            </a:r>
            <a:r>
              <a:rPr lang="en-US" sz="1600" dirty="0" smtClean="0"/>
              <a:t> constituencies in Namibia cover at least 80% of the study area, and concentrate the largest population.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0" y="152400"/>
            <a:ext cx="9144000"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Legal and Institutional responses</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60</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12" name="AutoShape 2"/>
          <p:cNvSpPr txBox="1">
            <a:spLocks noChangeArrowheads="1"/>
          </p:cNvSpPr>
          <p:nvPr/>
        </p:nvSpPr>
        <p:spPr bwMode="auto">
          <a:xfrm>
            <a:off x="762000" y="762000"/>
            <a:ext cx="7924800" cy="1143000"/>
          </a:xfrm>
          <a:prstGeom prst="roundRect">
            <a:avLst>
              <a:gd name="adj" fmla="val 21667"/>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chemeClr val="tx1"/>
                </a:solidFill>
                <a:round/>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blurRad="63500" dist="38099" dir="2700000" algn="ctr" rotWithShape="0">
                    <a:schemeClr val="bg2">
                      <a:alpha val="74998"/>
                    </a:schemeClr>
                  </a:outerShdw>
                </a:effectLst>
              </a14:hiddenEffects>
            </a:ext>
            <a:ext uri="{FAA26D3D-D897-4be2-8F04-BA451C77F1D7}">
              <ma14:placeholderFlag xmlns:r="http://schemas.openxmlformats.org/officeDocument/2006/relationships" xmlns:mc="http://schemas.openxmlformats.org/markup-compatibility/2006" xmlns:mv="urn:schemas-microsoft-com:mac:vml" xmlns:ma14="http://schemas.microsoft.com/office/mac/drawingml/2011/main" xmlns:a="http://schemas.openxmlformats.org/drawingml/2006/main" xmlns:p="http://schemas.openxmlformats.org/presentationml/2006/main" xmlns="" val="1"/>
            </a:ext>
          </a:extLst>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800" b="1" i="0" u="none" strike="noStrike" kern="0" cap="none" spc="0" normalizeH="0" baseline="0" noProof="0" smtClean="0">
                <a:ln>
                  <a:noFill/>
                </a:ln>
                <a:solidFill>
                  <a:schemeClr val="tx2"/>
                </a:solidFill>
                <a:effectLst/>
                <a:uLnTx/>
                <a:uFillTx/>
                <a:latin typeface="+mj-lt"/>
                <a:ea typeface="+mj-ea"/>
                <a:cs typeface="ＭＳ Ｐゴシック" pitchFamily="-84" charset="-128"/>
              </a:rPr>
              <a:t>POINTERS FOR A LONG-TERM LEGAL &amp; INSTITUTIONAL RESPONSE STRATEGY</a:t>
            </a:r>
            <a:endParaRPr kumimoji="0" lang="en-US" sz="2800" b="1" i="0" u="none" strike="noStrike" kern="0" cap="none" spc="0" normalizeH="0" baseline="0" noProof="0">
              <a:ln>
                <a:noFill/>
              </a:ln>
              <a:solidFill>
                <a:schemeClr val="tx2"/>
              </a:solidFill>
              <a:effectLst/>
              <a:uLnTx/>
              <a:uFillTx/>
              <a:latin typeface="+mj-lt"/>
              <a:ea typeface="+mj-ea"/>
              <a:cs typeface="ＭＳ Ｐゴシック" pitchFamily="-84" charset="-128"/>
            </a:endParaRPr>
          </a:p>
        </p:txBody>
      </p:sp>
      <p:sp>
        <p:nvSpPr>
          <p:cNvPr id="13" name="Rectangle 3"/>
          <p:cNvSpPr txBox="1">
            <a:spLocks noChangeArrowheads="1"/>
          </p:cNvSpPr>
          <p:nvPr/>
        </p:nvSpPr>
        <p:spPr bwMode="auto">
          <a:xfrm>
            <a:off x="755650" y="2420938"/>
            <a:ext cx="7693025" cy="3724275"/>
          </a:xfrm>
          <a:prstGeom prst="rect">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blurRad="63500" dist="38099" dir="2700000" algn="ctr" rotWithShape="0">
                    <a:schemeClr val="bg2">
                      <a:alpha val="74998"/>
                    </a:schemeClr>
                  </a:outerShdw>
                </a:effectLst>
              </a14:hiddenEffects>
            </a:ext>
            <a:ext uri="{FAA26D3D-D897-4be2-8F04-BA451C77F1D7}">
              <ma14:placeholderFlag xmlns:r="http://schemas.openxmlformats.org/officeDocument/2006/relationships" xmlns:mc="http://schemas.openxmlformats.org/markup-compatibility/2006" xmlns:mv="urn:schemas-microsoft-com:mac:vml" xmlns:ma14="http://schemas.microsoft.com/office/mac/drawingml/2011/main" xmlns:a="http://schemas.openxmlformats.org/drawingml/2006/main" xmlns:p="http://schemas.openxmlformats.org/presentationml/2006/main" xmlns="" val="1"/>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4" charset="2"/>
              <a:buNone/>
              <a:tabLst/>
              <a:defRPr/>
            </a:pPr>
            <a:r>
              <a:rPr kumimoji="0" lang="en-US" sz="2400" b="0" i="0" u="none" strike="noStrike" kern="0" cap="none" spc="0" normalizeH="0" baseline="0" noProof="0" smtClean="0">
                <a:ln>
                  <a:noFill/>
                </a:ln>
                <a:solidFill>
                  <a:schemeClr val="tx1"/>
                </a:solidFill>
                <a:effectLst/>
                <a:uLnTx/>
                <a:uFillTx/>
                <a:latin typeface="+mn-lt"/>
                <a:ea typeface="+mn-ea"/>
                <a:cs typeface="ＭＳ Ｐゴシック" pitchFamily="-84" charset="-128"/>
              </a:rPr>
              <a:t>A DOMESTIC-LEVEL LONG-TERM RESPONSE STRATEGY TO THE CHALLENGES AHEAD OF STAS COUNTRIES SHOULD FOCUS ON –</a:t>
            </a:r>
          </a:p>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4" charset="2"/>
              <a:buChar char="l"/>
              <a:tabLst/>
              <a:defRPr/>
            </a:pPr>
            <a:r>
              <a:rPr kumimoji="0" lang="en-US" sz="2000" b="0" i="0" u="none" strike="noStrike" kern="0" cap="none" spc="0" normalizeH="0" baseline="0" noProof="0" smtClean="0">
                <a:ln>
                  <a:noFill/>
                </a:ln>
                <a:solidFill>
                  <a:schemeClr val="tx1"/>
                </a:solidFill>
                <a:effectLst/>
                <a:uLnTx/>
                <a:uFillTx/>
                <a:latin typeface="+mn-lt"/>
                <a:ea typeface="+mn-ea"/>
                <a:cs typeface="ＭＳ Ｐゴシック" pitchFamily="-84" charset="-128"/>
              </a:rPr>
              <a:t>IMPROVING THE QUALITY AND THE PERFORMANCE ON THE GROUND (IMPLEMENTATION AND ENFORCEMENT) OF REGULATORY MECHANISMS AVAILABLE IN THE GW-RELEVANT LEGISLATION OF THE STAS COUNTRIES</a:t>
            </a:r>
          </a:p>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4" charset="2"/>
              <a:buChar char="l"/>
              <a:tabLst/>
              <a:defRPr/>
            </a:pPr>
            <a:r>
              <a:rPr kumimoji="0" lang="en-US" sz="2000" b="0" i="0" u="none" strike="noStrike" kern="0" cap="none" spc="0" normalizeH="0" baseline="0" noProof="0" smtClean="0">
                <a:ln>
                  <a:noFill/>
                </a:ln>
                <a:solidFill>
                  <a:schemeClr val="tx1"/>
                </a:solidFill>
                <a:effectLst/>
                <a:uLnTx/>
                <a:uFillTx/>
                <a:latin typeface="+mn-lt"/>
                <a:ea typeface="+mn-ea"/>
                <a:cs typeface="ＭＳ Ｐゴシック" pitchFamily="-84" charset="-128"/>
              </a:rPr>
              <a:t>IMPROVING THE QUALITY AND THE PERFORMANCE OF THE GOVERNMENT GROUNDWATER-RELEVANT ADMINISTRATION IN THE STAS COUNTRIES </a:t>
            </a:r>
            <a:endParaRPr kumimoji="0" lang="en-US" sz="2000" b="0" i="0" u="none" strike="noStrike" kern="0" cap="none" spc="0" normalizeH="0" baseline="0" noProof="0" dirty="0">
              <a:ln>
                <a:noFill/>
              </a:ln>
              <a:solidFill>
                <a:schemeClr val="tx1"/>
              </a:solidFill>
              <a:effectLst/>
              <a:uLnTx/>
              <a:uFillTx/>
              <a:latin typeface="+mn-lt"/>
              <a:ea typeface="+mn-ea"/>
              <a:cs typeface="ＭＳ Ｐゴシック" pitchFamily="-84" charset="-128"/>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0" y="152400"/>
            <a:ext cx="9144000"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Options of Multi-Country Consultation Mechanism</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61</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12" name="Rectangle 11"/>
          <p:cNvSpPr/>
          <p:nvPr/>
        </p:nvSpPr>
        <p:spPr>
          <a:xfrm>
            <a:off x="381000" y="1219200"/>
            <a:ext cx="8534400" cy="1034129"/>
          </a:xfrm>
          <a:prstGeom prst="rect">
            <a:avLst/>
          </a:prstGeom>
        </p:spPr>
        <p:txBody>
          <a:bodyPr wrap="square">
            <a:spAutoFit/>
          </a:bodyPr>
          <a:lstStyle/>
          <a:p>
            <a:pPr marL="342900" lvl="0" indent="-342900">
              <a:spcBef>
                <a:spcPct val="20000"/>
              </a:spcBef>
              <a:buFont typeface="Arial" pitchFamily="34" charset="0"/>
              <a:buChar char="•"/>
            </a:pPr>
            <a:r>
              <a:rPr lang="en-US" b="1" dirty="0" smtClean="0">
                <a:solidFill>
                  <a:srgbClr val="4F81BD">
                    <a:lumMod val="75000"/>
                  </a:srgbClr>
                </a:solidFill>
              </a:rPr>
              <a:t>2 options:</a:t>
            </a:r>
          </a:p>
          <a:p>
            <a:pPr marL="742950" lvl="1" indent="-285750">
              <a:spcBef>
                <a:spcPct val="20000"/>
              </a:spcBef>
              <a:buFont typeface="Arial" pitchFamily="34" charset="0"/>
              <a:buChar char="–"/>
            </a:pPr>
            <a:r>
              <a:rPr lang="en-GB" dirty="0" smtClean="0">
                <a:solidFill>
                  <a:srgbClr val="4F81BD">
                    <a:lumMod val="75000"/>
                  </a:srgbClr>
                </a:solidFill>
              </a:rPr>
              <a:t>Option 1: Coordinating STAS Committee</a:t>
            </a:r>
          </a:p>
          <a:p>
            <a:pPr marL="742950" lvl="1" indent="-285750">
              <a:spcBef>
                <a:spcPct val="20000"/>
              </a:spcBef>
              <a:buFont typeface="Arial" pitchFamily="34" charset="0"/>
              <a:buChar char="–"/>
            </a:pPr>
            <a:r>
              <a:rPr lang="en-GB" dirty="0" smtClean="0">
                <a:solidFill>
                  <a:srgbClr val="4F81BD">
                    <a:lumMod val="75000"/>
                  </a:srgbClr>
                </a:solidFill>
              </a:rPr>
              <a:t>Option 2: Standing ORASECOM Committee</a:t>
            </a:r>
            <a:endParaRPr dirty="0" smtClean="0"/>
          </a:p>
        </p:txBody>
      </p:sp>
      <p:pic>
        <p:nvPicPr>
          <p:cNvPr id="13" name="Picture 12" descr="Screen Shot 2015-07-28 at 2.43.30 PM.png"/>
          <p:cNvPicPr>
            <a:picLocks noChangeAspect="1"/>
          </p:cNvPicPr>
          <p:nvPr/>
        </p:nvPicPr>
        <p:blipFill>
          <a:blip r:embed="rId4"/>
          <a:stretch>
            <a:fillRect/>
          </a:stretch>
        </p:blipFill>
        <p:spPr>
          <a:xfrm>
            <a:off x="228600" y="2362200"/>
            <a:ext cx="8686800" cy="4495800"/>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2" cstate="print"/>
          <a:srcRect/>
          <a:stretch>
            <a:fillRect/>
          </a:stretch>
        </p:blipFill>
        <p:spPr bwMode="auto">
          <a:xfrm>
            <a:off x="339725" y="5938838"/>
            <a:ext cx="1525588" cy="838200"/>
          </a:xfrm>
          <a:prstGeom prst="rect">
            <a:avLst/>
          </a:prstGeom>
          <a:noFill/>
          <a:ln w="9525">
            <a:noFill/>
            <a:miter lim="800000"/>
            <a:headEnd/>
            <a:tailEnd/>
          </a:ln>
        </p:spPr>
      </p:pic>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62</a:t>
            </a:fld>
            <a:endParaRPr lang="en-US" altLang="en-US" sz="1400" b="1" dirty="0">
              <a:solidFill>
                <a:srgbClr val="376092"/>
              </a:solidFill>
            </a:endParaRPr>
          </a:p>
        </p:txBody>
      </p:sp>
      <p:sp>
        <p:nvSpPr>
          <p:cNvPr id="12" name="Content Placeholder 2"/>
          <p:cNvSpPr>
            <a:spLocks noGrp="1"/>
          </p:cNvSpPr>
          <p:nvPr>
            <p:ph idx="1"/>
          </p:nvPr>
        </p:nvSpPr>
        <p:spPr>
          <a:xfrm>
            <a:off x="381000" y="2590800"/>
            <a:ext cx="8382000" cy="457200"/>
          </a:xfrm>
        </p:spPr>
        <p:txBody>
          <a:bodyPr>
            <a:noAutofit/>
          </a:bodyPr>
          <a:lstStyle/>
          <a:p>
            <a:pPr algn="ctr">
              <a:buNone/>
            </a:pPr>
            <a:r>
              <a:rPr lang="en-US" sz="2000" b="1" dirty="0" smtClean="0"/>
              <a:t>THANK YOU FOR YOUR ATTENTION</a:t>
            </a:r>
          </a:p>
          <a:p>
            <a:pPr lvl="1">
              <a:buNone/>
            </a:pPr>
            <a:r>
              <a:rPr lang="en-US" sz="1200" dirty="0" smtClean="0"/>
              <a:t> </a:t>
            </a:r>
            <a:r>
              <a:rPr lang="en-ZA" sz="1200" dirty="0" smtClean="0"/>
              <a:t> </a:t>
            </a:r>
            <a:endParaRPr lang="en-US" sz="1200" dirty="0" smtClean="0"/>
          </a:p>
          <a:p>
            <a:pPr lvl="1"/>
            <a:endParaRPr lang="en-US" sz="1200" dirty="0" smtClean="0"/>
          </a:p>
          <a:p>
            <a:pPr>
              <a:buNone/>
            </a:pPr>
            <a:endParaRPr lang="en-US" sz="1600" dirty="0" smtClean="0"/>
          </a:p>
          <a:p>
            <a:pPr>
              <a:buNone/>
            </a:pPr>
            <a:endParaRPr lang="en-US" sz="1600" dirty="0" smtClean="0"/>
          </a:p>
          <a:p>
            <a:endParaRPr lang="fr-FR" sz="1600" dirty="0" smtClean="0"/>
          </a:p>
          <a:p>
            <a:pPr>
              <a:buNone/>
            </a:pPr>
            <a:endParaRPr lang="en-AU" sz="1600" b="1" dirty="0" smtClean="0"/>
          </a:p>
          <a:p>
            <a:pPr>
              <a:buNone/>
            </a:pPr>
            <a:endParaRPr lang="en-AU" sz="1600" b="1" dirty="0" smtClean="0"/>
          </a:p>
          <a:p>
            <a:pPr>
              <a:buNone/>
            </a:pPr>
            <a:endParaRPr lang="en-AU" sz="1600" b="1" dirty="0" smtClean="0"/>
          </a:p>
          <a:p>
            <a:pPr>
              <a:buNone/>
            </a:pPr>
            <a:endParaRPr lang="en-AU" sz="1600" b="1" dirty="0" smtClean="0"/>
          </a:p>
          <a:p>
            <a:pPr>
              <a:buNone/>
            </a:pPr>
            <a:endParaRPr lang="en-US" sz="1600" b="1" dirty="0" smtClean="0"/>
          </a:p>
          <a:p>
            <a:pPr>
              <a:buNone/>
            </a:pPr>
            <a:endParaRPr lang="en-US" sz="1600" b="1" dirty="0" smtClean="0"/>
          </a:p>
          <a:p>
            <a:pPr>
              <a:buNone/>
            </a:pPr>
            <a:endParaRPr lang="en-US" sz="1600" b="1" dirty="0" smtClean="0"/>
          </a:p>
          <a:p>
            <a:pPr>
              <a:buNone/>
            </a:pPr>
            <a:endParaRPr lang="en-US" sz="1600" b="1" dirty="0" smtClean="0"/>
          </a:p>
          <a:p>
            <a:pPr>
              <a:buNone/>
            </a:pPr>
            <a:r>
              <a:rPr sz="1600" dirty="0" smtClean="0"/>
              <a:t> </a:t>
            </a:r>
            <a:endParaRPr sz="16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2" cstate="print"/>
          <a:srcRect/>
          <a:stretch>
            <a:fillRect/>
          </a:stretch>
        </p:blipFill>
        <p:spPr bwMode="auto">
          <a:xfrm>
            <a:off x="339725" y="5938838"/>
            <a:ext cx="1525588" cy="838200"/>
          </a:xfrm>
          <a:prstGeom prst="rect">
            <a:avLst/>
          </a:prstGeom>
          <a:noFill/>
          <a:ln w="9525">
            <a:noFill/>
            <a:miter lim="800000"/>
            <a:headEnd/>
            <a:tailEnd/>
          </a:ln>
        </p:spPr>
      </p:pic>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63</a:t>
            </a:fld>
            <a:endParaRPr lang="en-US" altLang="en-US" sz="1400" b="1" dirty="0">
              <a:solidFill>
                <a:srgbClr val="376092"/>
              </a:solidFill>
            </a:endParaRPr>
          </a:p>
        </p:txBody>
      </p:sp>
      <p:sp>
        <p:nvSpPr>
          <p:cNvPr id="9" name="Content Placeholder 2"/>
          <p:cNvSpPr>
            <a:spLocks noGrp="1"/>
          </p:cNvSpPr>
          <p:nvPr>
            <p:ph idx="1"/>
          </p:nvPr>
        </p:nvSpPr>
        <p:spPr>
          <a:xfrm>
            <a:off x="533400" y="457200"/>
            <a:ext cx="8229600" cy="5112568"/>
          </a:xfrm>
        </p:spPr>
        <p:txBody>
          <a:bodyPr>
            <a:normAutofit fontScale="25000" lnSpcReduction="20000"/>
          </a:bodyPr>
          <a:lstStyle/>
          <a:p>
            <a:pPr marL="514350" indent="-514350">
              <a:buFont typeface="+mj-lt"/>
              <a:buAutoNum type="arabicPeriod"/>
            </a:pPr>
            <a:r>
              <a:rPr lang="en-GB" sz="9200" b="1" dirty="0" smtClean="0"/>
              <a:t>What are the opportunities for developing the STAS? What sectors, regions? How </a:t>
            </a:r>
            <a:r>
              <a:rPr lang="en-GB" sz="9200" b="1" dirty="0"/>
              <a:t>will the demand for GW from the STAS develop in the next 10-15 years</a:t>
            </a:r>
            <a:r>
              <a:rPr lang="en-GB" sz="9200" b="1" dirty="0" smtClean="0"/>
              <a:t>?</a:t>
            </a:r>
          </a:p>
          <a:p>
            <a:pPr marL="514350" indent="-514350">
              <a:buFont typeface="+mj-lt"/>
              <a:buAutoNum type="arabicPeriod"/>
            </a:pPr>
            <a:endParaRPr lang="en-GB" sz="9200" b="1" dirty="0"/>
          </a:p>
          <a:p>
            <a:pPr marL="514350" indent="-514350">
              <a:buFont typeface="+mj-lt"/>
              <a:buAutoNum type="arabicPeriod"/>
            </a:pPr>
            <a:r>
              <a:rPr lang="en-GB" sz="9200" b="1" dirty="0" smtClean="0"/>
              <a:t>What are the main risks relating to development of the STAS?</a:t>
            </a:r>
          </a:p>
          <a:p>
            <a:pPr marL="514350" indent="-514350">
              <a:buFont typeface="+mj-lt"/>
              <a:buAutoNum type="arabicPeriod"/>
            </a:pPr>
            <a:endParaRPr lang="en-GB" sz="9200" b="1" dirty="0" smtClean="0"/>
          </a:p>
          <a:p>
            <a:pPr marL="514350" indent="-514350">
              <a:buFont typeface="+mj-lt"/>
              <a:buAutoNum type="arabicPeriod"/>
            </a:pPr>
            <a:r>
              <a:rPr lang="en-GB" sz="9200" b="1" dirty="0" smtClean="0"/>
              <a:t>What would be the consequences if the STAS was depleted or degraded?</a:t>
            </a:r>
          </a:p>
          <a:p>
            <a:pPr marL="514350" indent="-514350">
              <a:buFont typeface="+mj-lt"/>
              <a:buAutoNum type="arabicPeriod"/>
            </a:pPr>
            <a:endParaRPr lang="en-GB" sz="9200" b="1" dirty="0" smtClean="0"/>
          </a:p>
          <a:p>
            <a:pPr marL="514350" indent="-514350">
              <a:buFont typeface="+mj-lt"/>
              <a:buAutoNum type="arabicPeriod"/>
            </a:pPr>
            <a:r>
              <a:rPr lang="en-GB" sz="9200" b="1" dirty="0" smtClean="0"/>
              <a:t>Are current GW management measures sufficient to manage the STAS under possible future development scenarios?</a:t>
            </a:r>
          </a:p>
          <a:p>
            <a:pPr marL="514350" indent="-514350">
              <a:buFont typeface="+mj-lt"/>
              <a:buAutoNum type="arabicPeriod"/>
            </a:pPr>
            <a:endParaRPr lang="en-GB" sz="9200" b="1" dirty="0" smtClean="0"/>
          </a:p>
          <a:p>
            <a:pPr marL="514350" indent="-514350">
              <a:buFont typeface="+mj-lt"/>
              <a:buAutoNum type="arabicPeriod"/>
            </a:pPr>
            <a:r>
              <a:rPr lang="en-GB" sz="9200" b="1" dirty="0" smtClean="0"/>
              <a:t>What additional GW legislative, policy and institutional measures could be considered? What are the barriers to such measures?</a:t>
            </a:r>
          </a:p>
          <a:p>
            <a:endParaRPr lang="en-GB" dirty="0" smtClean="0"/>
          </a:p>
          <a:p>
            <a:endParaRPr lang="en-GB" dirty="0" smtClean="0"/>
          </a:p>
          <a:p>
            <a:endParaRPr lang="en-GB"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685800" y="152400"/>
            <a:ext cx="770485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Delineation and general features of the STAS</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7</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pic>
        <p:nvPicPr>
          <p:cNvPr id="13" name="Picture 12" descr="basemap.jpg"/>
          <p:cNvPicPr>
            <a:picLocks noChangeAspect="1"/>
          </p:cNvPicPr>
          <p:nvPr/>
        </p:nvPicPr>
        <p:blipFill>
          <a:blip r:embed="rId4"/>
          <a:stretch>
            <a:fillRect/>
          </a:stretch>
        </p:blipFill>
        <p:spPr>
          <a:xfrm>
            <a:off x="228600" y="838200"/>
            <a:ext cx="8686800" cy="60198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685800" y="152400"/>
            <a:ext cx="770485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Delineation and general features of the STAS</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8</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28" name="Content Placeholder 2"/>
          <p:cNvSpPr>
            <a:spLocks noGrp="1"/>
          </p:cNvSpPr>
          <p:nvPr>
            <p:ph idx="1"/>
          </p:nvPr>
        </p:nvSpPr>
        <p:spPr>
          <a:xfrm>
            <a:off x="381000" y="1295400"/>
            <a:ext cx="8382000" cy="4343400"/>
          </a:xfrm>
        </p:spPr>
        <p:txBody>
          <a:bodyPr>
            <a:noAutofit/>
          </a:bodyPr>
          <a:lstStyle/>
          <a:p>
            <a:r>
              <a:rPr lang="en-US" sz="1600" dirty="0" smtClean="0"/>
              <a:t>STAS is a large farming area with approximately 1200 farms (mostly in Namibia).</a:t>
            </a:r>
          </a:p>
          <a:p>
            <a:pPr>
              <a:buNone/>
            </a:pPr>
            <a:endParaRPr lang="en-US" sz="1600" dirty="0" smtClean="0"/>
          </a:p>
          <a:p>
            <a:r>
              <a:rPr lang="en-US" sz="1600" dirty="0" smtClean="0"/>
              <a:t>Small number of commercial farms (110) undertaking a system of mixed livestock (mainly sheep, but also cattle and other animals) and irrigated crop production.</a:t>
            </a:r>
          </a:p>
          <a:p>
            <a:pPr>
              <a:buNone/>
            </a:pPr>
            <a:endParaRPr lang="en-US" sz="1600" dirty="0" smtClean="0"/>
          </a:p>
          <a:p>
            <a:r>
              <a:rPr lang="en-US" sz="1600" dirty="0" smtClean="0"/>
              <a:t>Crops are dominated by fodder (</a:t>
            </a:r>
            <a:r>
              <a:rPr lang="en-US" sz="1600" dirty="0" err="1" smtClean="0"/>
              <a:t>lucerne</a:t>
            </a:r>
            <a:r>
              <a:rPr lang="en-US" sz="1600" dirty="0" smtClean="0"/>
              <a:t>), although some farmers have started switching to horticulture (e.g. melons, tomatoes, beans).</a:t>
            </a:r>
          </a:p>
          <a:p>
            <a:pPr>
              <a:buNone/>
            </a:pPr>
            <a:r>
              <a:rPr lang="en-US" sz="1600" dirty="0" smtClean="0"/>
              <a:t> </a:t>
            </a:r>
          </a:p>
          <a:p>
            <a:r>
              <a:rPr lang="en-US" sz="1600" dirty="0" smtClean="0"/>
              <a:t>300 emerging commercial farmers (170 resettlements farms and 130 Affirmative Action Loan Scheme Farmers).</a:t>
            </a:r>
          </a:p>
          <a:p>
            <a:pPr>
              <a:buNone/>
            </a:pPr>
            <a:endParaRPr lang="en-US" sz="1600" dirty="0" smtClean="0"/>
          </a:p>
          <a:p>
            <a:r>
              <a:rPr lang="en-US" sz="1600" dirty="0" smtClean="0"/>
              <a:t>In Botswana there is a combination of pastoral, arable or residential land uses.</a:t>
            </a:r>
          </a:p>
          <a:p>
            <a:pPr>
              <a:buNone/>
            </a:pPr>
            <a:endParaRPr lang="en-US" sz="1600" dirty="0" smtClean="0"/>
          </a:p>
          <a:p>
            <a:r>
              <a:rPr lang="en-US" sz="1600" dirty="0" smtClean="0"/>
              <a:t>Tourism: </a:t>
            </a:r>
            <a:r>
              <a:rPr lang="en-US" sz="1600" dirty="0" err="1" smtClean="0"/>
              <a:t>Kgalagadi</a:t>
            </a:r>
            <a:r>
              <a:rPr lang="en-US" sz="1600" dirty="0" smtClean="0"/>
              <a:t> </a:t>
            </a:r>
            <a:r>
              <a:rPr lang="en-US" sz="1600" dirty="0" err="1" smtClean="0"/>
              <a:t>Transfrontier</a:t>
            </a:r>
            <a:r>
              <a:rPr lang="en-US" sz="1600" dirty="0" smtClean="0"/>
              <a:t> Park</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685800" y="152400"/>
            <a:ext cx="770485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dirty="0" smtClean="0">
                <a:solidFill>
                  <a:srgbClr val="3B7A6A"/>
                </a:solidFill>
                <a:latin typeface="Trebuchet MS" pitchFamily="34" charset="0"/>
                <a:sym typeface="Trebuchet MS" pitchFamily="34" charset="0"/>
              </a:rPr>
              <a:t>Delineation and general features of the STAS</a:t>
            </a:r>
            <a:endParaRPr lang="en-US" altLang="en-US" sz="2800" dirty="0"/>
          </a:p>
        </p:txBody>
      </p:sp>
      <p:sp>
        <p:nvSpPr>
          <p:cNvPr id="7" name="AutoShape 5"/>
          <p:cNvSpPr>
            <a:spLocks/>
          </p:cNvSpPr>
          <p:nvPr/>
        </p:nvSpPr>
        <p:spPr bwMode="auto">
          <a:xfrm>
            <a:off x="1250950" y="963613"/>
            <a:ext cx="6696075" cy="4608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marL="1000125" lvl="2" indent="0" algn="l"/>
            <a:endParaRPr lang="en-US" altLang="en-US" sz="3400" dirty="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10" name="Slide Number Placeholder 12"/>
          <p:cNvSpPr txBox="1">
            <a:spLocks/>
          </p:cNvSpPr>
          <p:nvPr/>
        </p:nvSpPr>
        <p:spPr bwMode="auto">
          <a:xfrm>
            <a:off x="8697913" y="6483350"/>
            <a:ext cx="260350" cy="268288"/>
          </a:xfrm>
          <a:prstGeom prst="rect">
            <a:avLst/>
          </a:prstGeom>
          <a:noFill/>
          <a:ln w="9525">
            <a:noFill/>
            <a:miter lim="800000"/>
            <a:headEnd/>
            <a:tailEnd/>
          </a:ln>
        </p:spPr>
        <p:txBody>
          <a:bodyPr lIns="0" tIns="0" rIns="0" bIns="0"/>
          <a:lstStyle/>
          <a:p>
            <a:fld id="{4A449DD8-133F-46C3-AA22-D52B08A7B1FF}" type="slidenum">
              <a:rPr lang="en-US" altLang="en-US" sz="1400" b="1">
                <a:solidFill>
                  <a:srgbClr val="376092"/>
                </a:solidFill>
              </a:rPr>
              <a:pPr/>
              <a:t>9</a:t>
            </a:fld>
            <a:endParaRPr lang="en-US" altLang="en-US" sz="1400" b="1" dirty="0">
              <a:solidFill>
                <a:srgbClr val="376092"/>
              </a:solidFill>
            </a:endParaRPr>
          </a:p>
        </p:txBody>
      </p:sp>
      <p:sp>
        <p:nvSpPr>
          <p:cNvPr id="11" name="Line 13"/>
          <p:cNvSpPr>
            <a:spLocks noChangeShapeType="1"/>
          </p:cNvSpPr>
          <p:nvPr/>
        </p:nvSpPr>
        <p:spPr bwMode="auto">
          <a:xfrm flipV="1">
            <a:off x="1295400" y="685800"/>
            <a:ext cx="6673850" cy="0"/>
          </a:xfrm>
          <a:prstGeom prst="line">
            <a:avLst/>
          </a:prstGeom>
          <a:noFill/>
          <a:ln w="25400">
            <a:solidFill>
              <a:srgbClr val="366CA6"/>
            </a:solidFill>
            <a:round/>
            <a:headEnd/>
            <a:tailEnd/>
          </a:ln>
        </p:spPr>
        <p:txBody>
          <a:bodyPr lIns="0" tIns="0" rIns="0" bIns="0" anchor="ctr"/>
          <a:lstStyle/>
          <a:p>
            <a:endParaRPr lang="en-GB"/>
          </a:p>
        </p:txBody>
      </p:sp>
      <p:pic>
        <p:nvPicPr>
          <p:cNvPr id="13" name="Picture 12" descr="landuse.jpg"/>
          <p:cNvPicPr>
            <a:picLocks noChangeAspect="1"/>
          </p:cNvPicPr>
          <p:nvPr/>
        </p:nvPicPr>
        <p:blipFill>
          <a:blip r:embed="rId4"/>
          <a:stretch>
            <a:fillRect/>
          </a:stretch>
        </p:blipFill>
        <p:spPr>
          <a:xfrm>
            <a:off x="0" y="838200"/>
            <a:ext cx="9144000" cy="60198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6751</TotalTime>
  <Words>3622</Words>
  <Application>Microsoft Office PowerPoint</Application>
  <PresentationFormat>On-screen Show (4:3)</PresentationFormat>
  <Paragraphs>769</Paragraphs>
  <Slides>63</Slides>
  <Notes>0</Notes>
  <HiddenSlides>0</HiddenSlides>
  <MMClips>0</MMClips>
  <ScaleCrop>false</ScaleCrop>
  <HeadingPairs>
    <vt:vector size="6" baseType="variant">
      <vt:variant>
        <vt:lpstr>Design Template</vt:lpstr>
      </vt:variant>
      <vt:variant>
        <vt:i4>1</vt:i4>
      </vt:variant>
      <vt:variant>
        <vt:lpstr>Links</vt:lpstr>
      </vt:variant>
      <vt:variant>
        <vt:i4>2</vt:i4>
      </vt:variant>
      <vt:variant>
        <vt:lpstr>Slide Titles</vt:lpstr>
      </vt:variant>
      <vt:variant>
        <vt:i4>63</vt:i4>
      </vt:variant>
    </vt:vector>
  </HeadingPairs>
  <TitlesOfParts>
    <vt:vector size="66" baseType="lpstr">
      <vt:lpstr>Office Theme</vt:lpstr>
      <vt:lpstr>???</vt:lpstr>
      <vt:lpstr>???</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Laura del Val Alonso</dc:creator>
  <cp:lastModifiedBy>Tales Carvalho Resende</cp:lastModifiedBy>
  <cp:revision>541</cp:revision>
  <dcterms:created xsi:type="dcterms:W3CDTF">2015-11-27T19:16:17Z</dcterms:created>
  <dcterms:modified xsi:type="dcterms:W3CDTF">2015-11-27T19:36:18Z</dcterms:modified>
</cp:coreProperties>
</file>