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76" r:id="rId2"/>
    <p:sldId id="277" r:id="rId3"/>
    <p:sldId id="350" r:id="rId4"/>
    <p:sldId id="351" r:id="rId5"/>
    <p:sldId id="261" r:id="rId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526B957-7D94-4C1F-9810-447F1C532776}">
          <p14:sldIdLst>
            <p14:sldId id="276"/>
            <p14:sldId id="277"/>
            <p14:sldId id="350"/>
            <p14:sldId id="351"/>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904" y="-1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2" d="100"/>
          <a:sy n="62" d="100"/>
        </p:scale>
        <p:origin x="-2346"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103D7F7-97BD-49D0-B9CE-923848E1B6BB}" type="datetimeFigureOut">
              <a:rPr lang="en-GB" smtClean="0"/>
              <a:t>08/05/2015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1C8408D-2EBE-4F4F-8185-A57A1590B9A2}" type="slidenum">
              <a:rPr lang="en-GB" smtClean="0"/>
              <a:t>‹#›</a:t>
            </a:fld>
            <a:endParaRPr lang="en-GB"/>
          </a:p>
        </p:txBody>
      </p:sp>
    </p:spTree>
    <p:extLst>
      <p:ext uri="{BB962C8B-B14F-4D97-AF65-F5344CB8AC3E}">
        <p14:creationId xmlns:p14="http://schemas.microsoft.com/office/powerpoint/2010/main" val="2610280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7147A82-6B58-8E43-BAF9-6A31D9D811F5}" type="datetimeFigureOut">
              <a:rPr lang="en-US" smtClean="0"/>
              <a:t>08/05/2015</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F7FDAEC-5F45-C146-B3E4-5F033C8A039C}" type="slidenum">
              <a:rPr lang="en-US" smtClean="0"/>
              <a:t>‹#›</a:t>
            </a:fld>
            <a:endParaRPr lang="en-US"/>
          </a:p>
        </p:txBody>
      </p:sp>
    </p:spTree>
    <p:extLst>
      <p:ext uri="{BB962C8B-B14F-4D97-AF65-F5344CB8AC3E}">
        <p14:creationId xmlns:p14="http://schemas.microsoft.com/office/powerpoint/2010/main" val="39274250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886967"/>
            <a:ext cx="8062664" cy="1470025"/>
          </a:xfrm>
          <a:prstGeom prst="rect">
            <a:avLst/>
          </a:prstGeom>
        </p:spPr>
        <p:txBody>
          <a:bodyPr/>
          <a:lstStyle>
            <a:lvl1pPr algn="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95536" y="3789040"/>
            <a:ext cx="7376864"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21194035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916832"/>
            <a:ext cx="8229600" cy="42093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7C3808-D0E5-4D15-A9FF-8BA6ECFFB88B}" type="datetimeFigureOut">
              <a:rPr lang="en-GB" smtClean="0"/>
              <a:t>08/05/2015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2E422D-0E65-4B81-9088-EA407164B4A1}" type="slidenum">
              <a:rPr lang="en-GB" smtClean="0"/>
              <a:t>‹#›</a:t>
            </a:fld>
            <a:endParaRPr lang="en-GB"/>
          </a:p>
        </p:txBody>
      </p:sp>
    </p:spTree>
    <p:extLst>
      <p:ext uri="{BB962C8B-B14F-4D97-AF65-F5344CB8AC3E}">
        <p14:creationId xmlns:p14="http://schemas.microsoft.com/office/powerpoint/2010/main" val="315471239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34726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08920"/>
            <a:ext cx="8229600" cy="341724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C47C3808-D0E5-4D15-A9FF-8BA6ECFFB88B}" type="datetimeFigureOut">
              <a:rPr lang="en-GB" smtClean="0"/>
              <a:t>08/05/2015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2E422D-0E65-4B81-9088-EA407164B4A1}" type="slidenum">
              <a:rPr lang="en-GB" smtClean="0"/>
              <a:t>‹#›</a:t>
            </a:fld>
            <a:endParaRPr lang="en-GB"/>
          </a:p>
        </p:txBody>
      </p:sp>
      <p:sp>
        <p:nvSpPr>
          <p:cNvPr id="7" name="Title 1"/>
          <p:cNvSpPr>
            <a:spLocks noGrp="1"/>
          </p:cNvSpPr>
          <p:nvPr>
            <p:ph type="ctrTitle"/>
          </p:nvPr>
        </p:nvSpPr>
        <p:spPr>
          <a:xfrm>
            <a:off x="467544" y="1700809"/>
            <a:ext cx="8208912" cy="720080"/>
          </a:xfrm>
          <a:prstGeom prst="rect">
            <a:avLst/>
          </a:prstGeom>
        </p:spPr>
        <p:txBody>
          <a:bodyPr/>
          <a:lstStyle>
            <a:lvl1pPr algn="l">
              <a:defRPr sz="3600"/>
            </a:lvl1pPr>
          </a:lstStyle>
          <a:p>
            <a:r>
              <a:rPr lang="en-US" dirty="0" smtClean="0"/>
              <a:t>Click to edit Master title style</a:t>
            </a:r>
            <a:endParaRPr lang="en-GB" dirty="0"/>
          </a:p>
        </p:txBody>
      </p:sp>
    </p:spTree>
    <p:extLst>
      <p:ext uri="{BB962C8B-B14F-4D97-AF65-F5344CB8AC3E}">
        <p14:creationId xmlns:p14="http://schemas.microsoft.com/office/powerpoint/2010/main" val="138395699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544" y="4406900"/>
            <a:ext cx="8027169" cy="1362075"/>
          </a:xfrm>
          <a:prstGeom prst="rect">
            <a:avLst/>
          </a:prstGeo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467544" y="2906713"/>
            <a:ext cx="802716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47C3808-D0E5-4D15-A9FF-8BA6ECFFB88B}" type="datetimeFigureOut">
              <a:rPr lang="en-GB" smtClean="0"/>
              <a:t>08/05/2015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2E422D-0E65-4B81-9088-EA407164B4A1}" type="slidenum">
              <a:rPr lang="en-GB" smtClean="0"/>
              <a:t>‹#›</a:t>
            </a:fld>
            <a:endParaRPr lang="en-GB"/>
          </a:p>
        </p:txBody>
      </p:sp>
    </p:spTree>
    <p:extLst>
      <p:ext uri="{BB962C8B-B14F-4D97-AF65-F5344CB8AC3E}">
        <p14:creationId xmlns:p14="http://schemas.microsoft.com/office/powerpoint/2010/main" val="24531486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772816"/>
            <a:ext cx="6707088" cy="936104"/>
          </a:xfrm>
          <a:prstGeom prst="rect">
            <a:avLst/>
          </a:prstGeom>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2924944"/>
            <a:ext cx="4038600" cy="320121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2924944"/>
            <a:ext cx="4038600" cy="320121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p>
            <a:fld id="{C47C3808-D0E5-4D15-A9FF-8BA6ECFFB88B}" type="datetimeFigureOut">
              <a:rPr lang="en-GB" smtClean="0"/>
              <a:t>08/05/2015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2E422D-0E65-4B81-9088-EA407164B4A1}" type="slidenum">
              <a:rPr lang="en-GB" smtClean="0"/>
              <a:t>‹#›</a:t>
            </a:fld>
            <a:endParaRPr lang="en-GB"/>
          </a:p>
        </p:txBody>
      </p:sp>
    </p:spTree>
    <p:extLst>
      <p:ext uri="{BB962C8B-B14F-4D97-AF65-F5344CB8AC3E}">
        <p14:creationId xmlns:p14="http://schemas.microsoft.com/office/powerpoint/2010/main" val="265887065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916832"/>
            <a:ext cx="6707088" cy="936104"/>
          </a:xfrm>
          <a:prstGeom prst="rect">
            <a:avLst/>
          </a:prstGeom>
        </p:spPr>
        <p:txBody>
          <a:bodyPr/>
          <a:lstStyle>
            <a:lvl1pPr>
              <a:defRPr sz="3600"/>
            </a:lvl1p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fld id="{C47C3808-D0E5-4D15-A9FF-8BA6ECFFB88B}" type="datetimeFigureOut">
              <a:rPr lang="en-GB" smtClean="0"/>
              <a:t>08/05/2015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2E422D-0E65-4B81-9088-EA407164B4A1}" type="slidenum">
              <a:rPr lang="en-GB" smtClean="0"/>
              <a:t>‹#›</a:t>
            </a:fld>
            <a:endParaRPr lang="en-GB"/>
          </a:p>
        </p:txBody>
      </p:sp>
    </p:spTree>
    <p:extLst>
      <p:ext uri="{BB962C8B-B14F-4D97-AF65-F5344CB8AC3E}">
        <p14:creationId xmlns:p14="http://schemas.microsoft.com/office/powerpoint/2010/main" val="365223785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74583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844824"/>
            <a:ext cx="5111750" cy="42813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844824"/>
            <a:ext cx="3008313" cy="42813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C47C3808-D0E5-4D15-A9FF-8BA6ECFFB88B}" type="datetimeFigureOut">
              <a:rPr lang="en-GB" smtClean="0"/>
              <a:t>08/05/2015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2E422D-0E65-4B81-9088-EA407164B4A1}" type="slidenum">
              <a:rPr lang="en-GB" smtClean="0"/>
              <a:t>‹#›</a:t>
            </a:fld>
            <a:endParaRPr lang="en-GB"/>
          </a:p>
        </p:txBody>
      </p:sp>
    </p:spTree>
    <p:extLst>
      <p:ext uri="{BB962C8B-B14F-4D97-AF65-F5344CB8AC3E}">
        <p14:creationId xmlns:p14="http://schemas.microsoft.com/office/powerpoint/2010/main" val="341796793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1772816"/>
            <a:ext cx="5486400" cy="29547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7C3808-D0E5-4D15-A9FF-8BA6ECFFB88B}" type="datetimeFigureOut">
              <a:rPr lang="en-GB" smtClean="0"/>
              <a:t>08/05/2015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2E422D-0E65-4B81-9088-EA407164B4A1}" type="slidenum">
              <a:rPr lang="en-GB" smtClean="0"/>
              <a:t>‹#›</a:t>
            </a:fld>
            <a:endParaRPr lang="en-GB"/>
          </a:p>
        </p:txBody>
      </p:sp>
    </p:spTree>
    <p:extLst>
      <p:ext uri="{BB962C8B-B14F-4D97-AF65-F5344CB8AC3E}">
        <p14:creationId xmlns:p14="http://schemas.microsoft.com/office/powerpoint/2010/main" val="10398904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988840"/>
            <a:ext cx="8229600" cy="413732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fld id="{C47C3808-D0E5-4D15-A9FF-8BA6ECFFB88B}" type="datetimeFigureOut">
              <a:rPr lang="en-GB" smtClean="0"/>
              <a:pPr/>
              <a:t>08/05/2015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fld id="{AD2E422D-0E65-4B81-9088-EA407164B4A1}" type="slidenum">
              <a:rPr lang="en-GB" smtClean="0"/>
              <a:pPr/>
              <a:t>‹#›</a:t>
            </a:fld>
            <a:endParaRPr lang="en-GB" dirty="0"/>
          </a:p>
        </p:txBody>
      </p:sp>
    </p:spTree>
    <p:extLst>
      <p:ext uri="{BB962C8B-B14F-4D97-AF65-F5344CB8AC3E}">
        <p14:creationId xmlns:p14="http://schemas.microsoft.com/office/powerpoint/2010/main" val="1531003426"/>
      </p:ext>
    </p:extLst>
  </p:cSld>
  <p:clrMap bg1="lt1" tx1="dk1" bg2="lt2" tx2="dk2" accent1="accent1" accent2="accent2" accent3="accent3" accent4="accent4" accent5="accent5" accent6="accent6" hlink="hlink" folHlink="folHlink"/>
  <p:sldLayoutIdLst>
    <p:sldLayoutId id="2147483675" r:id="rId1"/>
    <p:sldLayoutId id="2147483663" r:id="rId2"/>
    <p:sldLayoutId id="2147483650" r:id="rId3"/>
    <p:sldLayoutId id="2147483651" r:id="rId4"/>
    <p:sldLayoutId id="2147483652" r:id="rId5"/>
    <p:sldLayoutId id="2147483654" r:id="rId6"/>
    <p:sldLayoutId id="2147483664" r:id="rId7"/>
    <p:sldLayoutId id="2147483656" r:id="rId8"/>
    <p:sldLayoutId id="2147483657" r:id="rId9"/>
    <p:sldLayoutId id="2147483658" r:id="rId10"/>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txStyles>
    <p:titleStyle>
      <a:lvl1pPr algn="l" defTabSz="914400" rtl="0" eaLnBrk="1" latinLnBrk="0" hangingPunct="1">
        <a:spcBef>
          <a:spcPct val="0"/>
        </a:spcBef>
        <a:buNone/>
        <a:defRPr sz="40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97361099"/>
              </p:ext>
            </p:extLst>
          </p:nvPr>
        </p:nvGraphicFramePr>
        <p:xfrm>
          <a:off x="827584" y="476672"/>
          <a:ext cx="6096000" cy="914399"/>
        </p:xfrm>
        <a:graphic>
          <a:graphicData uri="http://schemas.openxmlformats.org/drawingml/2006/table">
            <a:tbl>
              <a:tblPr firstRow="1" bandRow="1">
                <a:tableStyleId>{68D230F3-CF80-4859-8CE7-A43EE81993B5}</a:tableStyleId>
              </a:tblPr>
              <a:tblGrid>
                <a:gridCol w="6096000"/>
              </a:tblGrid>
              <a:tr h="370840">
                <a:tc>
                  <a:txBody>
                    <a:bodyPr/>
                    <a:lstStyle/>
                    <a:p>
                      <a:r>
                        <a:rPr lang="en-GB" sz="1800" b="1" kern="1200" dirty="0" smtClean="0">
                          <a:solidFill>
                            <a:schemeClr val="tx1"/>
                          </a:solidFill>
                          <a:effectLst/>
                          <a:latin typeface="+mn-lt"/>
                          <a:ea typeface="+mn-ea"/>
                          <a:cs typeface="+mn-cs"/>
                        </a:rPr>
                        <a:t>Groundwater Resources Governance</a:t>
                      </a:r>
                      <a:r>
                        <a:rPr lang="en-GB" sz="1800" b="1" kern="1200" baseline="0" dirty="0" smtClean="0">
                          <a:solidFill>
                            <a:schemeClr val="tx1"/>
                          </a:solidFill>
                          <a:effectLst/>
                          <a:latin typeface="+mn-lt"/>
                          <a:ea typeface="+mn-ea"/>
                          <a:cs typeface="+mn-cs"/>
                        </a:rPr>
                        <a:t> </a:t>
                      </a:r>
                      <a:r>
                        <a:rPr lang="en-GB" sz="1800" b="1" kern="1200" dirty="0" smtClean="0">
                          <a:solidFill>
                            <a:schemeClr val="tx1"/>
                          </a:solidFill>
                          <a:effectLst/>
                          <a:latin typeface="+mn-lt"/>
                          <a:ea typeface="+mn-ea"/>
                          <a:cs typeface="+mn-cs"/>
                        </a:rPr>
                        <a:t>in </a:t>
                      </a:r>
                      <a:r>
                        <a:rPr lang="en-GB" sz="1800" b="1" kern="1200" dirty="0" err="1" smtClean="0">
                          <a:solidFill>
                            <a:schemeClr val="tx1"/>
                          </a:solidFill>
                          <a:effectLst/>
                          <a:latin typeface="+mn-lt"/>
                          <a:ea typeface="+mn-ea"/>
                          <a:cs typeface="+mn-cs"/>
                        </a:rPr>
                        <a:t>Transboundary</a:t>
                      </a:r>
                      <a:r>
                        <a:rPr lang="en-GB" sz="1800" b="1" kern="1200" dirty="0" smtClean="0">
                          <a:solidFill>
                            <a:schemeClr val="tx1"/>
                          </a:solidFill>
                          <a:effectLst/>
                          <a:latin typeface="+mn-lt"/>
                          <a:ea typeface="+mn-ea"/>
                          <a:cs typeface="+mn-cs"/>
                        </a:rPr>
                        <a:t> Aquifers (GGRETA Project)</a:t>
                      </a:r>
                      <a:r>
                        <a:rPr lang="en-GB" dirty="0" smtClean="0">
                          <a:effectLst/>
                        </a:rPr>
                        <a:t> </a:t>
                      </a:r>
                      <a:endParaRPr lang="en-GB" dirty="0" smtClean="0">
                        <a:effectLst/>
                      </a:endParaRPr>
                    </a:p>
                    <a:p>
                      <a:r>
                        <a:rPr lang="en-GB" dirty="0" smtClean="0">
                          <a:effectLst/>
                        </a:rPr>
                        <a:t>Gaborone, 8 May 2015</a:t>
                      </a:r>
                      <a:endParaRPr lang="en-GB"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97323067"/>
              </p:ext>
            </p:extLst>
          </p:nvPr>
        </p:nvGraphicFramePr>
        <p:xfrm>
          <a:off x="2195736" y="1700808"/>
          <a:ext cx="4392488" cy="640080"/>
        </p:xfrm>
        <a:graphic>
          <a:graphicData uri="http://schemas.openxmlformats.org/drawingml/2006/table">
            <a:tbl>
              <a:tblPr firstRow="1" bandRow="1">
                <a:tableStyleId>{93296810-A885-4BE3-A3E7-6D5BEEA58F35}</a:tableStyleId>
              </a:tblPr>
              <a:tblGrid>
                <a:gridCol w="4392488"/>
              </a:tblGrid>
              <a:tr h="370840">
                <a:tc>
                  <a:txBody>
                    <a:bodyPr/>
                    <a:lstStyle/>
                    <a:p>
                      <a:pPr algn="ctr"/>
                      <a:r>
                        <a:rPr lang="en-GB" dirty="0" smtClean="0"/>
                        <a:t>International</a:t>
                      </a:r>
                      <a:r>
                        <a:rPr lang="en-GB" baseline="0" dirty="0" smtClean="0"/>
                        <a:t> Water </a:t>
                      </a:r>
                      <a:r>
                        <a:rPr lang="en-GB" dirty="0" smtClean="0"/>
                        <a:t>Law </a:t>
                      </a:r>
                      <a:r>
                        <a:rPr lang="en-GB" dirty="0" smtClean="0"/>
                        <a:t>Training</a:t>
                      </a:r>
                    </a:p>
                    <a:p>
                      <a:pPr algn="ctr"/>
                      <a:r>
                        <a:rPr lang="en-GB" dirty="0" smtClean="0"/>
                        <a:t>Group Exercise</a:t>
                      </a:r>
                      <a:endParaRPr lang="en-GB"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48001055"/>
              </p:ext>
            </p:extLst>
          </p:nvPr>
        </p:nvGraphicFramePr>
        <p:xfrm>
          <a:off x="827584" y="5229200"/>
          <a:ext cx="7056784" cy="1463039"/>
        </p:xfrm>
        <a:graphic>
          <a:graphicData uri="http://schemas.openxmlformats.org/drawingml/2006/table">
            <a:tbl>
              <a:tblPr firstRow="1" bandRow="1">
                <a:tableStyleId>{3B4B98B0-60AC-42C2-AFA5-B58CD77FA1E5}</a:tableStyleId>
              </a:tblPr>
              <a:tblGrid>
                <a:gridCol w="7056784"/>
              </a:tblGrid>
              <a:tr h="370840">
                <a:tc>
                  <a:txBody>
                    <a:bodyPr/>
                    <a:lstStyle/>
                    <a:p>
                      <a:r>
                        <a:rPr lang="en-GB" dirty="0" smtClean="0"/>
                        <a:t>Francesco</a:t>
                      </a:r>
                      <a:r>
                        <a:rPr lang="en-GB" baseline="0" dirty="0" smtClean="0"/>
                        <a:t> Sindico</a:t>
                      </a:r>
                    </a:p>
                    <a:p>
                      <a:endParaRPr lang="en-GB" baseline="0" dirty="0" smtClean="0"/>
                    </a:p>
                    <a:p>
                      <a:r>
                        <a:rPr lang="en-GB" baseline="0" dirty="0" smtClean="0"/>
                        <a:t>Reader in International Environmental Law, University of Strathclyde Law School</a:t>
                      </a:r>
                    </a:p>
                    <a:p>
                      <a:r>
                        <a:rPr lang="en-GB" baseline="0" dirty="0" smtClean="0"/>
                        <a:t>Director, Strathclyde Centre for Environmental Law and Governance</a:t>
                      </a:r>
                    </a:p>
                  </a:txBody>
                  <a:tcPr/>
                </a:tc>
              </a:tr>
            </a:tbl>
          </a:graphicData>
        </a:graphic>
      </p:graphicFrame>
      <p:pic>
        <p:nvPicPr>
          <p:cNvPr id="1026" name="Picture 2" descr="http://assets.inhabitat.com/wp-content/blogs.dir/1/files/2012/12/climate-change-desert-537x37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7288" y="2950010"/>
            <a:ext cx="2594645" cy="178774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ttp://1.bp.blogspot.com/_GY7iceyUeGQ/S-mkzN1FjBI/AAAAAAAAAJw/t-jJL6tB7K8/s1600/08+Desert+2eme++9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2564904"/>
            <a:ext cx="2312363" cy="2557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536743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79158815"/>
              </p:ext>
            </p:extLst>
          </p:nvPr>
        </p:nvGraphicFramePr>
        <p:xfrm>
          <a:off x="827584" y="476672"/>
          <a:ext cx="6096000" cy="370840"/>
        </p:xfrm>
        <a:graphic>
          <a:graphicData uri="http://schemas.openxmlformats.org/drawingml/2006/table">
            <a:tbl>
              <a:tblPr firstRow="1" bandRow="1">
                <a:tableStyleId>{68D230F3-CF80-4859-8CE7-A43EE81993B5}</a:tableStyleId>
              </a:tblPr>
              <a:tblGrid>
                <a:gridCol w="6096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International</a:t>
                      </a:r>
                      <a:r>
                        <a:rPr lang="en-GB" baseline="0" dirty="0" smtClean="0"/>
                        <a:t> W</a:t>
                      </a:r>
                      <a:r>
                        <a:rPr lang="en-GB" dirty="0" smtClean="0"/>
                        <a:t>ater</a:t>
                      </a:r>
                      <a:r>
                        <a:rPr lang="en-GB" baseline="0" dirty="0" smtClean="0"/>
                        <a:t> Law Training</a:t>
                      </a:r>
                      <a:endParaRPr lang="en-GB" dirty="0" smtClean="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92782635"/>
              </p:ext>
            </p:extLst>
          </p:nvPr>
        </p:nvGraphicFramePr>
        <p:xfrm>
          <a:off x="827584" y="1196752"/>
          <a:ext cx="4392488" cy="370840"/>
        </p:xfrm>
        <a:graphic>
          <a:graphicData uri="http://schemas.openxmlformats.org/drawingml/2006/table">
            <a:tbl>
              <a:tblPr firstRow="1" bandRow="1">
                <a:tableStyleId>{93296810-A885-4BE3-A3E7-6D5BEEA58F35}</a:tableStyleId>
              </a:tblPr>
              <a:tblGrid>
                <a:gridCol w="4392488"/>
              </a:tblGrid>
              <a:tr h="370840">
                <a:tc>
                  <a:txBody>
                    <a:bodyPr/>
                    <a:lstStyle/>
                    <a:p>
                      <a:pPr algn="ctr"/>
                      <a:r>
                        <a:rPr lang="en-GB" dirty="0" smtClean="0"/>
                        <a:t>Scenario</a:t>
                      </a:r>
                      <a:endParaRPr lang="en-GB"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80948353"/>
              </p:ext>
            </p:extLst>
          </p:nvPr>
        </p:nvGraphicFramePr>
        <p:xfrm>
          <a:off x="827584" y="1725880"/>
          <a:ext cx="7920880" cy="5303520"/>
        </p:xfrm>
        <a:graphic>
          <a:graphicData uri="http://schemas.openxmlformats.org/drawingml/2006/table">
            <a:tbl>
              <a:tblPr firstRow="1" bandRow="1">
                <a:tableStyleId>{3B4B98B0-60AC-42C2-AFA5-B58CD77FA1E5}</a:tableStyleId>
              </a:tblPr>
              <a:tblGrid>
                <a:gridCol w="7920880"/>
              </a:tblGrid>
              <a:tr h="370840">
                <a:tc>
                  <a:txBody>
                    <a:bodyPr/>
                    <a:lstStyle/>
                    <a:p>
                      <a:r>
                        <a:rPr lang="en-US" sz="1800" b="1" kern="1200" dirty="0" smtClean="0">
                          <a:solidFill>
                            <a:schemeClr val="tx1"/>
                          </a:solidFill>
                          <a:effectLst/>
                          <a:latin typeface="+mn-lt"/>
                          <a:ea typeface="+mn-ea"/>
                          <a:cs typeface="+mn-cs"/>
                        </a:rPr>
                        <a:t>The Plentiful Aquifer sits beneath Country A and Country B.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In country A a vast reserve of coal has been identified and the government is keen to move forward and provide concessions for its further development. There are concerns that uncontrolled mining operations may cause significant harm to the Plentiful aquifer, both in terms of groundwater quality and in terms of groundwater quantity.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In country B the main socio-economic activities in the Plentiful aquifer area are large scale farming and tourism. Irrigation practices have been slowly depleting the Plentiful aquifer for some time, and the increasing use of pesticides and chemicals is affecting groundwater quality. Tourism income comes mainly from a game park within a protected area that straddles the border with A and sits on top of the aquifer. The ecosystem of the park depends very much on groundwater.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In both A and B surface water is scarce and further pressure on this resource is coming from climate change.</a:t>
                      </a:r>
                      <a:endParaRPr lang="en-GB" sz="18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800" b="1" kern="1200" dirty="0">
                        <a:solidFill>
                          <a:schemeClr val="tx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17825105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32753640"/>
              </p:ext>
            </p:extLst>
          </p:nvPr>
        </p:nvGraphicFramePr>
        <p:xfrm>
          <a:off x="827584" y="476672"/>
          <a:ext cx="6096000" cy="370840"/>
        </p:xfrm>
        <a:graphic>
          <a:graphicData uri="http://schemas.openxmlformats.org/drawingml/2006/table">
            <a:tbl>
              <a:tblPr firstRow="1" bandRow="1">
                <a:tableStyleId>{68D230F3-CF80-4859-8CE7-A43EE81993B5}</a:tableStyleId>
              </a:tblPr>
              <a:tblGrid>
                <a:gridCol w="6096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International</a:t>
                      </a:r>
                      <a:r>
                        <a:rPr lang="en-GB" baseline="0" dirty="0" smtClean="0"/>
                        <a:t> W</a:t>
                      </a:r>
                      <a:r>
                        <a:rPr lang="en-GB" dirty="0" smtClean="0"/>
                        <a:t>ater</a:t>
                      </a:r>
                      <a:r>
                        <a:rPr lang="en-GB" baseline="0" dirty="0" smtClean="0"/>
                        <a:t> Law Training</a:t>
                      </a:r>
                      <a:endParaRPr lang="en-GB" dirty="0" smtClean="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28584520"/>
              </p:ext>
            </p:extLst>
          </p:nvPr>
        </p:nvGraphicFramePr>
        <p:xfrm>
          <a:off x="827584" y="1196752"/>
          <a:ext cx="4392488" cy="370840"/>
        </p:xfrm>
        <a:graphic>
          <a:graphicData uri="http://schemas.openxmlformats.org/drawingml/2006/table">
            <a:tbl>
              <a:tblPr firstRow="1" bandRow="1">
                <a:tableStyleId>{93296810-A885-4BE3-A3E7-6D5BEEA58F35}</a:tableStyleId>
              </a:tblPr>
              <a:tblGrid>
                <a:gridCol w="4392488"/>
              </a:tblGrid>
              <a:tr h="370840">
                <a:tc>
                  <a:txBody>
                    <a:bodyPr/>
                    <a:lstStyle/>
                    <a:p>
                      <a:pPr algn="ctr"/>
                      <a:r>
                        <a:rPr lang="en-GB" dirty="0" smtClean="0"/>
                        <a:t>Exercise</a:t>
                      </a:r>
                      <a:endParaRPr lang="en-GB"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534573248"/>
              </p:ext>
            </p:extLst>
          </p:nvPr>
        </p:nvGraphicFramePr>
        <p:xfrm>
          <a:off x="827584" y="2233384"/>
          <a:ext cx="7920880" cy="3931920"/>
        </p:xfrm>
        <a:graphic>
          <a:graphicData uri="http://schemas.openxmlformats.org/drawingml/2006/table">
            <a:tbl>
              <a:tblPr firstRow="1" bandRow="1">
                <a:tableStyleId>{3B4B98B0-60AC-42C2-AFA5-B58CD77FA1E5}</a:tableStyleId>
              </a:tblPr>
              <a:tblGrid>
                <a:gridCol w="7920880"/>
              </a:tblGrid>
              <a:tr h="370840">
                <a:tc>
                  <a:txBody>
                    <a:bodyPr/>
                    <a:lstStyle/>
                    <a:p>
                      <a:r>
                        <a:rPr lang="en-US" sz="1800" b="1" kern="1200" dirty="0" smtClean="0">
                          <a:solidFill>
                            <a:schemeClr val="tx1"/>
                          </a:solidFill>
                          <a:effectLst/>
                          <a:latin typeface="+mn-lt"/>
                          <a:ea typeface="+mn-ea"/>
                          <a:cs typeface="+mn-cs"/>
                        </a:rPr>
                        <a:t>Against this background, groups will be asked to identify and justify the selection of core principles that could inform a </a:t>
                      </a:r>
                      <a:r>
                        <a:rPr lang="en-US" sz="1800" b="1" kern="1200" dirty="0" err="1" smtClean="0">
                          <a:solidFill>
                            <a:schemeClr val="tx1"/>
                          </a:solidFill>
                          <a:effectLst/>
                          <a:latin typeface="+mn-lt"/>
                          <a:ea typeface="+mn-ea"/>
                          <a:cs typeface="+mn-cs"/>
                        </a:rPr>
                        <a:t>transboundary</a:t>
                      </a:r>
                      <a:r>
                        <a:rPr lang="en-US" sz="1800" b="1" kern="1200" dirty="0" smtClean="0">
                          <a:solidFill>
                            <a:schemeClr val="tx1"/>
                          </a:solidFill>
                          <a:effectLst/>
                          <a:latin typeface="+mn-lt"/>
                          <a:ea typeface="+mn-ea"/>
                          <a:cs typeface="+mn-cs"/>
                        </a:rPr>
                        <a:t> agreement based on the provisions present in the United Nations International Law Commission Draft Articles on the Law of </a:t>
                      </a:r>
                      <a:r>
                        <a:rPr lang="en-US" sz="1800" b="1" kern="1200" dirty="0" err="1" smtClean="0">
                          <a:solidFill>
                            <a:schemeClr val="tx1"/>
                          </a:solidFill>
                          <a:effectLst/>
                          <a:latin typeface="+mn-lt"/>
                          <a:ea typeface="+mn-ea"/>
                          <a:cs typeface="+mn-cs"/>
                        </a:rPr>
                        <a:t>Transboundary</a:t>
                      </a:r>
                      <a:r>
                        <a:rPr lang="en-US" sz="1800" b="1" kern="1200" dirty="0" smtClean="0">
                          <a:solidFill>
                            <a:schemeClr val="tx1"/>
                          </a:solidFill>
                          <a:effectLst/>
                          <a:latin typeface="+mn-lt"/>
                          <a:ea typeface="+mn-ea"/>
                          <a:cs typeface="+mn-cs"/>
                        </a:rPr>
                        <a:t> Aquifers, annexed to Resolution 68/470.</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There will be 6 people in each group and 3 people will represent country A and 3 people will represent country B. Every group will nominate one person who will report back on the core principles that have been agreed (or not) and on the negotiation process leading to the principles themselves.</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The core principles need not be too precise and should capture the key substantive and procedural principles/obligations that should govern the management of the aquifer. </a:t>
                      </a:r>
                      <a:endParaRPr lang="en-GB" sz="18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800" b="1" kern="1200" dirty="0">
                        <a:solidFill>
                          <a:schemeClr val="tx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33479521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29175781"/>
              </p:ext>
            </p:extLst>
          </p:nvPr>
        </p:nvGraphicFramePr>
        <p:xfrm>
          <a:off x="827584" y="476672"/>
          <a:ext cx="6096000" cy="370840"/>
        </p:xfrm>
        <a:graphic>
          <a:graphicData uri="http://schemas.openxmlformats.org/drawingml/2006/table">
            <a:tbl>
              <a:tblPr firstRow="1" bandRow="1">
                <a:tableStyleId>{68D230F3-CF80-4859-8CE7-A43EE81993B5}</a:tableStyleId>
              </a:tblPr>
              <a:tblGrid>
                <a:gridCol w="6096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International</a:t>
                      </a:r>
                      <a:r>
                        <a:rPr lang="en-GB" baseline="0" dirty="0" smtClean="0"/>
                        <a:t> W</a:t>
                      </a:r>
                      <a:r>
                        <a:rPr lang="en-GB" dirty="0" smtClean="0"/>
                        <a:t>ater</a:t>
                      </a:r>
                      <a:r>
                        <a:rPr lang="en-GB" baseline="0" dirty="0" smtClean="0"/>
                        <a:t> Law Training</a:t>
                      </a:r>
                      <a:endParaRPr lang="en-GB" dirty="0" smtClean="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06799555"/>
              </p:ext>
            </p:extLst>
          </p:nvPr>
        </p:nvGraphicFramePr>
        <p:xfrm>
          <a:off x="827584" y="1196752"/>
          <a:ext cx="4392488" cy="370840"/>
        </p:xfrm>
        <a:graphic>
          <a:graphicData uri="http://schemas.openxmlformats.org/drawingml/2006/table">
            <a:tbl>
              <a:tblPr firstRow="1" bandRow="1">
                <a:tableStyleId>{93296810-A885-4BE3-A3E7-6D5BEEA58F35}</a:tableStyleId>
              </a:tblPr>
              <a:tblGrid>
                <a:gridCol w="4392488"/>
              </a:tblGrid>
              <a:tr h="370840">
                <a:tc>
                  <a:txBody>
                    <a:bodyPr/>
                    <a:lstStyle/>
                    <a:p>
                      <a:pPr algn="ctr"/>
                      <a:r>
                        <a:rPr lang="en-GB" dirty="0" smtClean="0"/>
                        <a:t>Suggested time management</a:t>
                      </a:r>
                      <a:endParaRPr lang="en-GB"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72517156"/>
              </p:ext>
            </p:extLst>
          </p:nvPr>
        </p:nvGraphicFramePr>
        <p:xfrm>
          <a:off x="827584" y="2233384"/>
          <a:ext cx="7920880" cy="3108960"/>
        </p:xfrm>
        <a:graphic>
          <a:graphicData uri="http://schemas.openxmlformats.org/drawingml/2006/table">
            <a:tbl>
              <a:tblPr firstRow="1" bandRow="1">
                <a:tableStyleId>{3B4B98B0-60AC-42C2-AFA5-B58CD77FA1E5}</a:tableStyleId>
              </a:tblPr>
              <a:tblGrid>
                <a:gridCol w="7920880"/>
              </a:tblGrid>
              <a:tr h="370840">
                <a:tc>
                  <a:txBody>
                    <a:bodyPr/>
                    <a:lstStyle/>
                    <a:p>
                      <a:r>
                        <a:rPr lang="en-US" sz="1800" b="1" kern="1200" dirty="0" smtClean="0">
                          <a:solidFill>
                            <a:schemeClr val="tx1"/>
                          </a:solidFill>
                          <a:effectLst/>
                          <a:latin typeface="+mn-lt"/>
                          <a:ea typeface="+mn-ea"/>
                          <a:cs typeface="+mn-cs"/>
                        </a:rPr>
                        <a:t>11:15 – 11:20</a:t>
                      </a:r>
                      <a:r>
                        <a:rPr lang="en-GB" sz="1800" b="1" kern="1200" baseline="0" dirty="0" smtClean="0">
                          <a:solidFill>
                            <a:schemeClr val="tx1"/>
                          </a:solidFill>
                          <a:effectLst/>
                          <a:latin typeface="+mn-lt"/>
                          <a:ea typeface="+mn-ea"/>
                          <a:cs typeface="+mn-cs"/>
                        </a:rPr>
                        <a:t> </a:t>
                      </a:r>
                      <a:r>
                        <a:rPr lang="en-US" sz="1800" b="1" kern="1200" dirty="0" smtClean="0">
                          <a:solidFill>
                            <a:schemeClr val="tx1"/>
                          </a:solidFill>
                          <a:effectLst/>
                          <a:latin typeface="+mn-lt"/>
                          <a:ea typeface="+mn-ea"/>
                          <a:cs typeface="+mn-cs"/>
                        </a:rPr>
                        <a:t>Presentation of the group exercise and groups formation</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11:20 – 11:50</a:t>
                      </a:r>
                      <a:r>
                        <a:rPr lang="en-GB" sz="1800" b="1" kern="1200" baseline="0" dirty="0" smtClean="0">
                          <a:solidFill>
                            <a:schemeClr val="tx1"/>
                          </a:solidFill>
                          <a:effectLst/>
                          <a:latin typeface="+mn-lt"/>
                          <a:ea typeface="+mn-ea"/>
                          <a:cs typeface="+mn-cs"/>
                        </a:rPr>
                        <a:t> </a:t>
                      </a:r>
                      <a:r>
                        <a:rPr lang="en-US" sz="1800" b="1" kern="1200" dirty="0" smtClean="0">
                          <a:solidFill>
                            <a:schemeClr val="tx1"/>
                          </a:solidFill>
                          <a:effectLst/>
                          <a:latin typeface="+mn-lt"/>
                          <a:ea typeface="+mn-ea"/>
                          <a:cs typeface="+mn-cs"/>
                        </a:rPr>
                        <a:t>Representatives of countries A and B focus on the Draft Articles and take note of the chosen principles</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11:50 – 12:15 </a:t>
                      </a:r>
                      <a:r>
                        <a:rPr lang="en-GB" sz="1800" b="1" kern="1200" baseline="0" dirty="0" smtClean="0">
                          <a:solidFill>
                            <a:schemeClr val="tx1"/>
                          </a:solidFill>
                          <a:effectLst/>
                          <a:latin typeface="+mn-lt"/>
                          <a:ea typeface="+mn-ea"/>
                          <a:cs typeface="+mn-cs"/>
                        </a:rPr>
                        <a:t> </a:t>
                      </a:r>
                      <a:r>
                        <a:rPr lang="en-US" sz="1800" b="1" kern="1200" dirty="0" smtClean="0">
                          <a:solidFill>
                            <a:schemeClr val="tx1"/>
                          </a:solidFill>
                          <a:effectLst/>
                          <a:latin typeface="+mn-lt"/>
                          <a:ea typeface="+mn-ea"/>
                          <a:cs typeface="+mn-cs"/>
                        </a:rPr>
                        <a:t>Negotiation and agreement (or disagreement) on principles</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12:15 – 12:45</a:t>
                      </a:r>
                      <a:r>
                        <a:rPr lang="en-GB" sz="1800" b="1" kern="1200" baseline="0" dirty="0" smtClean="0">
                          <a:solidFill>
                            <a:schemeClr val="tx1"/>
                          </a:solidFill>
                          <a:effectLst/>
                          <a:latin typeface="+mn-lt"/>
                          <a:ea typeface="+mn-ea"/>
                          <a:cs typeface="+mn-cs"/>
                        </a:rPr>
                        <a:t> </a:t>
                      </a:r>
                      <a:r>
                        <a:rPr lang="en-GB" sz="1800" b="1" kern="1200" dirty="0" smtClean="0">
                          <a:solidFill>
                            <a:schemeClr val="tx1"/>
                          </a:solidFill>
                          <a:effectLst/>
                          <a:latin typeface="+mn-lt"/>
                          <a:ea typeface="+mn-ea"/>
                          <a:cs typeface="+mn-cs"/>
                        </a:rPr>
                        <a:t>Groups report</a:t>
                      </a:r>
                      <a:r>
                        <a:rPr lang="en-GB" sz="1800" b="1" kern="1200" baseline="0" dirty="0" smtClean="0">
                          <a:solidFill>
                            <a:schemeClr val="tx1"/>
                          </a:solidFill>
                          <a:effectLst/>
                          <a:latin typeface="+mn-lt"/>
                          <a:ea typeface="+mn-ea"/>
                          <a:cs typeface="+mn-cs"/>
                        </a:rPr>
                        <a:t> back to the plenary</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 </a:t>
                      </a:r>
                      <a:endParaRPr lang="en-GB"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12:45 – 13:00 </a:t>
                      </a:r>
                      <a:r>
                        <a:rPr lang="en-GB" sz="1800" b="1" kern="1200" baseline="0" dirty="0" smtClean="0">
                          <a:solidFill>
                            <a:schemeClr val="tx1"/>
                          </a:solidFill>
                          <a:effectLst/>
                          <a:latin typeface="+mn-lt"/>
                          <a:ea typeface="+mn-ea"/>
                          <a:cs typeface="+mn-cs"/>
                        </a:rPr>
                        <a:t> </a:t>
                      </a:r>
                      <a:r>
                        <a:rPr lang="en-US" sz="1800" b="1" kern="1200" dirty="0" smtClean="0">
                          <a:solidFill>
                            <a:schemeClr val="tx1"/>
                          </a:solidFill>
                          <a:effectLst/>
                          <a:latin typeface="+mn-lt"/>
                          <a:ea typeface="+mn-ea"/>
                          <a:cs typeface="+mn-cs"/>
                        </a:rPr>
                        <a:t>Conclusions</a:t>
                      </a:r>
                      <a:endParaRPr lang="en-GB" sz="18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800" b="1" kern="1200" dirty="0">
                        <a:solidFill>
                          <a:schemeClr val="tx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262975480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72951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1849</TotalTime>
  <Words>137</Words>
  <Application>Microsoft Macintosh PowerPoint</Application>
  <PresentationFormat>On-screen Show (4:3)</PresentationFormat>
  <Paragraphs>35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University of Strathclyde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 Services</dc:creator>
  <cp:lastModifiedBy>Francesco Sindico</cp:lastModifiedBy>
  <cp:revision>106</cp:revision>
  <cp:lastPrinted>2014-09-12T11:32:32Z</cp:lastPrinted>
  <dcterms:created xsi:type="dcterms:W3CDTF">2011-09-15T12:59:51Z</dcterms:created>
  <dcterms:modified xsi:type="dcterms:W3CDTF">2015-05-07T23:37:14Z</dcterms:modified>
</cp:coreProperties>
</file>