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6" r:id="rId2"/>
    <p:sldId id="277" r:id="rId3"/>
    <p:sldId id="305" r:id="rId4"/>
    <p:sldId id="311" r:id="rId5"/>
    <p:sldId id="312" r:id="rId6"/>
    <p:sldId id="313" r:id="rId7"/>
    <p:sldId id="314" r:id="rId8"/>
    <p:sldId id="320" r:id="rId9"/>
    <p:sldId id="329" r:id="rId10"/>
    <p:sldId id="321" r:id="rId11"/>
    <p:sldId id="316" r:id="rId12"/>
    <p:sldId id="322" r:id="rId13"/>
    <p:sldId id="323" r:id="rId14"/>
    <p:sldId id="348" r:id="rId15"/>
    <p:sldId id="327" r:id="rId16"/>
    <p:sldId id="326" r:id="rId17"/>
    <p:sldId id="330" r:id="rId18"/>
    <p:sldId id="306" r:id="rId19"/>
    <p:sldId id="307" r:id="rId20"/>
    <p:sldId id="335" r:id="rId21"/>
    <p:sldId id="332" r:id="rId22"/>
    <p:sldId id="333" r:id="rId23"/>
    <p:sldId id="337" r:id="rId24"/>
    <p:sldId id="336" r:id="rId25"/>
    <p:sldId id="338" r:id="rId26"/>
    <p:sldId id="308" r:id="rId27"/>
    <p:sldId id="339" r:id="rId28"/>
    <p:sldId id="340" r:id="rId29"/>
    <p:sldId id="341" r:id="rId30"/>
    <p:sldId id="342" r:id="rId31"/>
    <p:sldId id="343" r:id="rId32"/>
    <p:sldId id="349" r:id="rId33"/>
    <p:sldId id="319" r:id="rId34"/>
    <p:sldId id="344" r:id="rId35"/>
    <p:sldId id="281" r:id="rId36"/>
    <p:sldId id="290" r:id="rId37"/>
    <p:sldId id="291" r:id="rId38"/>
    <p:sldId id="292" r:id="rId39"/>
    <p:sldId id="293" r:id="rId40"/>
    <p:sldId id="345" r:id="rId41"/>
    <p:sldId id="346" r:id="rId42"/>
    <p:sldId id="347" r:id="rId43"/>
    <p:sldId id="294" r:id="rId44"/>
    <p:sldId id="261"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76"/>
            <p14:sldId id="277"/>
            <p14:sldId id="305"/>
            <p14:sldId id="311"/>
            <p14:sldId id="312"/>
            <p14:sldId id="313"/>
            <p14:sldId id="314"/>
            <p14:sldId id="320"/>
            <p14:sldId id="329"/>
            <p14:sldId id="321"/>
            <p14:sldId id="316"/>
            <p14:sldId id="322"/>
            <p14:sldId id="323"/>
            <p14:sldId id="348"/>
            <p14:sldId id="327"/>
            <p14:sldId id="326"/>
            <p14:sldId id="330"/>
            <p14:sldId id="306"/>
            <p14:sldId id="307"/>
            <p14:sldId id="335"/>
            <p14:sldId id="332"/>
            <p14:sldId id="333"/>
            <p14:sldId id="337"/>
            <p14:sldId id="336"/>
            <p14:sldId id="338"/>
            <p14:sldId id="308"/>
            <p14:sldId id="339"/>
            <p14:sldId id="340"/>
            <p14:sldId id="341"/>
            <p14:sldId id="342"/>
            <p14:sldId id="343"/>
            <p14:sldId id="349"/>
            <p14:sldId id="319"/>
            <p14:sldId id="344"/>
            <p14:sldId id="281"/>
            <p14:sldId id="290"/>
            <p14:sldId id="291"/>
            <p14:sldId id="292"/>
            <p14:sldId id="293"/>
            <p14:sldId id="345"/>
            <p14:sldId id="346"/>
            <p14:sldId id="347"/>
            <p14:sldId id="294"/>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904"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AEC9D-A2D6-D04F-8CB5-59E03C4B2E12}" type="doc">
      <dgm:prSet loTypeId="urn:microsoft.com/office/officeart/2005/8/layout/venn1" loCatId="" qsTypeId="urn:microsoft.com/office/officeart/2005/8/quickstyle/simple4" qsCatId="simple" csTypeId="urn:microsoft.com/office/officeart/2005/8/colors/accent1_2" csCatId="accent1" phldr="1"/>
      <dgm:spPr/>
    </dgm:pt>
    <dgm:pt modelId="{68343841-3DAF-7C4B-BC98-AF5B22F9C3EE}">
      <dgm:prSet phldrT="[Text]"/>
      <dgm:spPr/>
      <dgm:t>
        <a:bodyPr/>
        <a:lstStyle/>
        <a:p>
          <a:r>
            <a:rPr lang="en-US" dirty="0" smtClean="0"/>
            <a:t>International Law applicable to</a:t>
          </a:r>
          <a:endParaRPr lang="en-US" dirty="0"/>
        </a:p>
      </dgm:t>
    </dgm:pt>
    <dgm:pt modelId="{0E9EB4A7-B88B-5D4F-B538-1E1C561D5C9D}" type="parTrans" cxnId="{362440B1-2E7A-2542-89A1-0BD52D678612}">
      <dgm:prSet/>
      <dgm:spPr/>
      <dgm:t>
        <a:bodyPr/>
        <a:lstStyle/>
        <a:p>
          <a:endParaRPr lang="en-US"/>
        </a:p>
      </dgm:t>
    </dgm:pt>
    <dgm:pt modelId="{FF665319-7239-AF47-99A6-219C248E42C8}" type="sibTrans" cxnId="{362440B1-2E7A-2542-89A1-0BD52D678612}">
      <dgm:prSet/>
      <dgm:spPr/>
      <dgm:t>
        <a:bodyPr/>
        <a:lstStyle/>
        <a:p>
          <a:endParaRPr lang="en-US"/>
        </a:p>
      </dgm:t>
    </dgm:pt>
    <dgm:pt modelId="{B05CC035-405F-2246-AED8-AE0F57973932}">
      <dgm:prSet phldrT="[Text]"/>
      <dgm:spPr/>
      <dgm:t>
        <a:bodyPr/>
        <a:lstStyle/>
        <a:p>
          <a:r>
            <a:rPr lang="en-US" dirty="0" err="1" smtClean="0"/>
            <a:t>Transboundary</a:t>
          </a:r>
          <a:r>
            <a:rPr lang="en-US" dirty="0" smtClean="0"/>
            <a:t> Aquifer</a:t>
          </a:r>
          <a:endParaRPr lang="en-US" dirty="0"/>
        </a:p>
      </dgm:t>
    </dgm:pt>
    <dgm:pt modelId="{3F505658-F592-B647-A693-B2AEE40A925B}" type="parTrans" cxnId="{586F464B-F01C-2C4A-918F-79D2077FDD1F}">
      <dgm:prSet/>
      <dgm:spPr/>
      <dgm:t>
        <a:bodyPr/>
        <a:lstStyle/>
        <a:p>
          <a:endParaRPr lang="en-US"/>
        </a:p>
      </dgm:t>
    </dgm:pt>
    <dgm:pt modelId="{9EE86B68-2289-AE4B-A05E-305CB021F474}" type="sibTrans" cxnId="{586F464B-F01C-2C4A-918F-79D2077FDD1F}">
      <dgm:prSet/>
      <dgm:spPr/>
      <dgm:t>
        <a:bodyPr/>
        <a:lstStyle/>
        <a:p>
          <a:endParaRPr lang="en-US"/>
        </a:p>
      </dgm:t>
    </dgm:pt>
    <dgm:pt modelId="{E6607501-E108-4946-9E91-342EE264429C}">
      <dgm:prSet phldrT="[Text]"/>
      <dgm:spPr/>
      <dgm:t>
        <a:bodyPr/>
        <a:lstStyle/>
        <a:p>
          <a:r>
            <a:rPr lang="en-US" dirty="0" err="1" smtClean="0"/>
            <a:t>Transboundary</a:t>
          </a:r>
          <a:r>
            <a:rPr lang="en-US" dirty="0" smtClean="0"/>
            <a:t> </a:t>
          </a:r>
          <a:r>
            <a:rPr lang="en-US" dirty="0" smtClean="0"/>
            <a:t>Surface Water</a:t>
          </a:r>
          <a:endParaRPr lang="en-US" dirty="0"/>
        </a:p>
      </dgm:t>
    </dgm:pt>
    <dgm:pt modelId="{C79D8888-1581-334E-A59F-DB4653FA45C3}" type="parTrans" cxnId="{5CE16192-F7DF-8A4A-A9BA-5F044AB54385}">
      <dgm:prSet/>
      <dgm:spPr/>
      <dgm:t>
        <a:bodyPr/>
        <a:lstStyle/>
        <a:p>
          <a:endParaRPr lang="en-US"/>
        </a:p>
      </dgm:t>
    </dgm:pt>
    <dgm:pt modelId="{260F2269-07DA-EF40-B359-255FE5D4A803}" type="sibTrans" cxnId="{5CE16192-F7DF-8A4A-A9BA-5F044AB54385}">
      <dgm:prSet/>
      <dgm:spPr/>
      <dgm:t>
        <a:bodyPr/>
        <a:lstStyle/>
        <a:p>
          <a:endParaRPr lang="en-US"/>
        </a:p>
      </dgm:t>
    </dgm:pt>
    <dgm:pt modelId="{F509418A-8ED6-E942-83FE-E2667ACAAA35}" type="pres">
      <dgm:prSet presAssocID="{FC5AEC9D-A2D6-D04F-8CB5-59E03C4B2E12}" presName="compositeShape" presStyleCnt="0">
        <dgm:presLayoutVars>
          <dgm:chMax val="7"/>
          <dgm:dir/>
          <dgm:resizeHandles val="exact"/>
        </dgm:presLayoutVars>
      </dgm:prSet>
      <dgm:spPr/>
    </dgm:pt>
    <dgm:pt modelId="{E48E0496-A7F3-C847-9F23-38FCF10D3F1E}" type="pres">
      <dgm:prSet presAssocID="{68343841-3DAF-7C4B-BC98-AF5B22F9C3EE}" presName="circ1" presStyleLbl="vennNode1" presStyleIdx="0" presStyleCnt="3"/>
      <dgm:spPr/>
      <dgm:t>
        <a:bodyPr/>
        <a:lstStyle/>
        <a:p>
          <a:endParaRPr lang="en-US"/>
        </a:p>
      </dgm:t>
    </dgm:pt>
    <dgm:pt modelId="{D96037A0-2EA5-C549-B7AE-1124BB6388F5}" type="pres">
      <dgm:prSet presAssocID="{68343841-3DAF-7C4B-BC98-AF5B22F9C3EE}" presName="circ1Tx" presStyleLbl="revTx" presStyleIdx="0" presStyleCnt="0">
        <dgm:presLayoutVars>
          <dgm:chMax val="0"/>
          <dgm:chPref val="0"/>
          <dgm:bulletEnabled val="1"/>
        </dgm:presLayoutVars>
      </dgm:prSet>
      <dgm:spPr/>
      <dgm:t>
        <a:bodyPr/>
        <a:lstStyle/>
        <a:p>
          <a:endParaRPr lang="en-US"/>
        </a:p>
      </dgm:t>
    </dgm:pt>
    <dgm:pt modelId="{7C7939EE-57B7-674E-A944-C2463C6BA3CC}" type="pres">
      <dgm:prSet presAssocID="{B05CC035-405F-2246-AED8-AE0F57973932}" presName="circ2" presStyleLbl="vennNode1" presStyleIdx="1" presStyleCnt="3"/>
      <dgm:spPr/>
      <dgm:t>
        <a:bodyPr/>
        <a:lstStyle/>
        <a:p>
          <a:endParaRPr lang="en-US"/>
        </a:p>
      </dgm:t>
    </dgm:pt>
    <dgm:pt modelId="{7B7FCF7C-0991-AB43-9D76-DC37F4DEF553}" type="pres">
      <dgm:prSet presAssocID="{B05CC035-405F-2246-AED8-AE0F57973932}" presName="circ2Tx" presStyleLbl="revTx" presStyleIdx="0" presStyleCnt="0">
        <dgm:presLayoutVars>
          <dgm:chMax val="0"/>
          <dgm:chPref val="0"/>
          <dgm:bulletEnabled val="1"/>
        </dgm:presLayoutVars>
      </dgm:prSet>
      <dgm:spPr/>
      <dgm:t>
        <a:bodyPr/>
        <a:lstStyle/>
        <a:p>
          <a:endParaRPr lang="en-US"/>
        </a:p>
      </dgm:t>
    </dgm:pt>
    <dgm:pt modelId="{2478D5AB-1E1D-3244-8A3B-3D2CF7A56428}" type="pres">
      <dgm:prSet presAssocID="{E6607501-E108-4946-9E91-342EE264429C}" presName="circ3" presStyleLbl="vennNode1" presStyleIdx="2" presStyleCnt="3"/>
      <dgm:spPr/>
      <dgm:t>
        <a:bodyPr/>
        <a:lstStyle/>
        <a:p>
          <a:endParaRPr lang="en-US"/>
        </a:p>
      </dgm:t>
    </dgm:pt>
    <dgm:pt modelId="{EC45B0B4-33EB-244E-A964-A3CB113D9C46}" type="pres">
      <dgm:prSet presAssocID="{E6607501-E108-4946-9E91-342EE264429C}" presName="circ3Tx" presStyleLbl="revTx" presStyleIdx="0" presStyleCnt="0">
        <dgm:presLayoutVars>
          <dgm:chMax val="0"/>
          <dgm:chPref val="0"/>
          <dgm:bulletEnabled val="1"/>
        </dgm:presLayoutVars>
      </dgm:prSet>
      <dgm:spPr/>
      <dgm:t>
        <a:bodyPr/>
        <a:lstStyle/>
        <a:p>
          <a:endParaRPr lang="en-US"/>
        </a:p>
      </dgm:t>
    </dgm:pt>
  </dgm:ptLst>
  <dgm:cxnLst>
    <dgm:cxn modelId="{E4AB347E-841D-ED49-BFF8-FD42B2F0DA77}" type="presOf" srcId="{E6607501-E108-4946-9E91-342EE264429C}" destId="{2478D5AB-1E1D-3244-8A3B-3D2CF7A56428}" srcOrd="0" destOrd="0" presId="urn:microsoft.com/office/officeart/2005/8/layout/venn1"/>
    <dgm:cxn modelId="{362440B1-2E7A-2542-89A1-0BD52D678612}" srcId="{FC5AEC9D-A2D6-D04F-8CB5-59E03C4B2E12}" destId="{68343841-3DAF-7C4B-BC98-AF5B22F9C3EE}" srcOrd="0" destOrd="0" parTransId="{0E9EB4A7-B88B-5D4F-B538-1E1C561D5C9D}" sibTransId="{FF665319-7239-AF47-99A6-219C248E42C8}"/>
    <dgm:cxn modelId="{89078D06-E5F0-D141-B25C-ECC8A47D5164}" type="presOf" srcId="{B05CC035-405F-2246-AED8-AE0F57973932}" destId="{7C7939EE-57B7-674E-A944-C2463C6BA3CC}" srcOrd="0" destOrd="0" presId="urn:microsoft.com/office/officeart/2005/8/layout/venn1"/>
    <dgm:cxn modelId="{988175DF-C9BE-A74D-9E14-50B38572B8C7}" type="presOf" srcId="{B05CC035-405F-2246-AED8-AE0F57973932}" destId="{7B7FCF7C-0991-AB43-9D76-DC37F4DEF553}" srcOrd="1" destOrd="0" presId="urn:microsoft.com/office/officeart/2005/8/layout/venn1"/>
    <dgm:cxn modelId="{108E6E06-DFAE-AF4D-B66B-9D0AAB96A29F}" type="presOf" srcId="{68343841-3DAF-7C4B-BC98-AF5B22F9C3EE}" destId="{E48E0496-A7F3-C847-9F23-38FCF10D3F1E}" srcOrd="0" destOrd="0" presId="urn:microsoft.com/office/officeart/2005/8/layout/venn1"/>
    <dgm:cxn modelId="{C143CA6B-8107-1648-BBC5-5210C14B3582}" type="presOf" srcId="{E6607501-E108-4946-9E91-342EE264429C}" destId="{EC45B0B4-33EB-244E-A964-A3CB113D9C46}" srcOrd="1" destOrd="0" presId="urn:microsoft.com/office/officeart/2005/8/layout/venn1"/>
    <dgm:cxn modelId="{5CE16192-F7DF-8A4A-A9BA-5F044AB54385}" srcId="{FC5AEC9D-A2D6-D04F-8CB5-59E03C4B2E12}" destId="{E6607501-E108-4946-9E91-342EE264429C}" srcOrd="2" destOrd="0" parTransId="{C79D8888-1581-334E-A59F-DB4653FA45C3}" sibTransId="{260F2269-07DA-EF40-B359-255FE5D4A803}"/>
    <dgm:cxn modelId="{48158AE3-4A32-C143-97C6-09BD2B2AFC26}" type="presOf" srcId="{FC5AEC9D-A2D6-D04F-8CB5-59E03C4B2E12}" destId="{F509418A-8ED6-E942-83FE-E2667ACAAA35}" srcOrd="0" destOrd="0" presId="urn:microsoft.com/office/officeart/2005/8/layout/venn1"/>
    <dgm:cxn modelId="{586F464B-F01C-2C4A-918F-79D2077FDD1F}" srcId="{FC5AEC9D-A2D6-D04F-8CB5-59E03C4B2E12}" destId="{B05CC035-405F-2246-AED8-AE0F57973932}" srcOrd="1" destOrd="0" parTransId="{3F505658-F592-B647-A693-B2AEE40A925B}" sibTransId="{9EE86B68-2289-AE4B-A05E-305CB021F474}"/>
    <dgm:cxn modelId="{291A0A1B-5820-A64C-A8D4-958837D234C8}" type="presOf" srcId="{68343841-3DAF-7C4B-BC98-AF5B22F9C3EE}" destId="{D96037A0-2EA5-C549-B7AE-1124BB6388F5}" srcOrd="1" destOrd="0" presId="urn:microsoft.com/office/officeart/2005/8/layout/venn1"/>
    <dgm:cxn modelId="{C58D1833-FD6F-934B-9FEB-372BD82687A3}" type="presParOf" srcId="{F509418A-8ED6-E942-83FE-E2667ACAAA35}" destId="{E48E0496-A7F3-C847-9F23-38FCF10D3F1E}" srcOrd="0" destOrd="0" presId="urn:microsoft.com/office/officeart/2005/8/layout/venn1"/>
    <dgm:cxn modelId="{58145B27-5DE4-4442-AECB-FBCA9FD2D341}" type="presParOf" srcId="{F509418A-8ED6-E942-83FE-E2667ACAAA35}" destId="{D96037A0-2EA5-C549-B7AE-1124BB6388F5}" srcOrd="1" destOrd="0" presId="urn:microsoft.com/office/officeart/2005/8/layout/venn1"/>
    <dgm:cxn modelId="{F4A32AE2-2039-E340-878B-6C4887E1E688}" type="presParOf" srcId="{F509418A-8ED6-E942-83FE-E2667ACAAA35}" destId="{7C7939EE-57B7-674E-A944-C2463C6BA3CC}" srcOrd="2" destOrd="0" presId="urn:microsoft.com/office/officeart/2005/8/layout/venn1"/>
    <dgm:cxn modelId="{69DE2F1B-9752-FC4B-8F15-C20F882F123A}" type="presParOf" srcId="{F509418A-8ED6-E942-83FE-E2667ACAAA35}" destId="{7B7FCF7C-0991-AB43-9D76-DC37F4DEF553}" srcOrd="3" destOrd="0" presId="urn:microsoft.com/office/officeart/2005/8/layout/venn1"/>
    <dgm:cxn modelId="{0CCC58A9-B17C-DA4B-9AC0-6108FC9D04AC}" type="presParOf" srcId="{F509418A-8ED6-E942-83FE-E2667ACAAA35}" destId="{2478D5AB-1E1D-3244-8A3B-3D2CF7A56428}" srcOrd="4" destOrd="0" presId="urn:microsoft.com/office/officeart/2005/8/layout/venn1"/>
    <dgm:cxn modelId="{0B0F8491-EC82-7147-A28A-2F1E390808D3}" type="presParOf" srcId="{F509418A-8ED6-E942-83FE-E2667ACAAA35}" destId="{EC45B0B4-33EB-244E-A964-A3CB113D9C4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AEC9D-A2D6-D04F-8CB5-59E03C4B2E12}" type="doc">
      <dgm:prSet loTypeId="urn:microsoft.com/office/officeart/2005/8/layout/venn1" loCatId="" qsTypeId="urn:microsoft.com/office/officeart/2005/8/quickstyle/simple4" qsCatId="simple" csTypeId="urn:microsoft.com/office/officeart/2005/8/colors/accent1_2" csCatId="accent1" phldr="1"/>
      <dgm:spPr/>
    </dgm:pt>
    <dgm:pt modelId="{68343841-3DAF-7C4B-BC98-AF5B22F9C3EE}">
      <dgm:prSet phldrT="[Text]"/>
      <dgm:spPr/>
      <dgm:t>
        <a:bodyPr/>
        <a:lstStyle/>
        <a:p>
          <a:r>
            <a:rPr lang="en-US" dirty="0" smtClean="0"/>
            <a:t>International Law applicable to</a:t>
          </a:r>
          <a:endParaRPr lang="en-US" dirty="0"/>
        </a:p>
      </dgm:t>
    </dgm:pt>
    <dgm:pt modelId="{0E9EB4A7-B88B-5D4F-B538-1E1C561D5C9D}" type="parTrans" cxnId="{362440B1-2E7A-2542-89A1-0BD52D678612}">
      <dgm:prSet/>
      <dgm:spPr/>
      <dgm:t>
        <a:bodyPr/>
        <a:lstStyle/>
        <a:p>
          <a:endParaRPr lang="en-US"/>
        </a:p>
      </dgm:t>
    </dgm:pt>
    <dgm:pt modelId="{FF665319-7239-AF47-99A6-219C248E42C8}" type="sibTrans" cxnId="{362440B1-2E7A-2542-89A1-0BD52D678612}">
      <dgm:prSet/>
      <dgm:spPr/>
      <dgm:t>
        <a:bodyPr/>
        <a:lstStyle/>
        <a:p>
          <a:endParaRPr lang="en-US"/>
        </a:p>
      </dgm:t>
    </dgm:pt>
    <dgm:pt modelId="{B05CC035-405F-2246-AED8-AE0F57973932}">
      <dgm:prSet phldrT="[Text]"/>
      <dgm:spPr/>
      <dgm:t>
        <a:bodyPr/>
        <a:lstStyle/>
        <a:p>
          <a:r>
            <a:rPr lang="en-US" dirty="0" err="1" smtClean="0"/>
            <a:t>Transboundary</a:t>
          </a:r>
          <a:r>
            <a:rPr lang="en-US" dirty="0" smtClean="0"/>
            <a:t> Aquifer (Fossil)</a:t>
          </a:r>
          <a:endParaRPr lang="en-US" dirty="0"/>
        </a:p>
      </dgm:t>
    </dgm:pt>
    <dgm:pt modelId="{3F505658-F592-B647-A693-B2AEE40A925B}" type="parTrans" cxnId="{586F464B-F01C-2C4A-918F-79D2077FDD1F}">
      <dgm:prSet/>
      <dgm:spPr/>
      <dgm:t>
        <a:bodyPr/>
        <a:lstStyle/>
        <a:p>
          <a:endParaRPr lang="en-US"/>
        </a:p>
      </dgm:t>
    </dgm:pt>
    <dgm:pt modelId="{9EE86B68-2289-AE4B-A05E-305CB021F474}" type="sibTrans" cxnId="{586F464B-F01C-2C4A-918F-79D2077FDD1F}">
      <dgm:prSet/>
      <dgm:spPr/>
      <dgm:t>
        <a:bodyPr/>
        <a:lstStyle/>
        <a:p>
          <a:endParaRPr lang="en-US"/>
        </a:p>
      </dgm:t>
    </dgm:pt>
    <dgm:pt modelId="{E6607501-E108-4946-9E91-342EE264429C}">
      <dgm:prSet phldrT="[Text]"/>
      <dgm:spPr/>
      <dgm:t>
        <a:bodyPr/>
        <a:lstStyle/>
        <a:p>
          <a:r>
            <a:rPr lang="en-US" dirty="0" err="1" smtClean="0"/>
            <a:t>Transboundry</a:t>
          </a:r>
          <a:r>
            <a:rPr lang="en-US" dirty="0" smtClean="0"/>
            <a:t> Surface Water</a:t>
          </a:r>
          <a:endParaRPr lang="en-US" dirty="0"/>
        </a:p>
      </dgm:t>
    </dgm:pt>
    <dgm:pt modelId="{C79D8888-1581-334E-A59F-DB4653FA45C3}" type="parTrans" cxnId="{5CE16192-F7DF-8A4A-A9BA-5F044AB54385}">
      <dgm:prSet/>
      <dgm:spPr/>
      <dgm:t>
        <a:bodyPr/>
        <a:lstStyle/>
        <a:p>
          <a:endParaRPr lang="en-US"/>
        </a:p>
      </dgm:t>
    </dgm:pt>
    <dgm:pt modelId="{260F2269-07DA-EF40-B359-255FE5D4A803}" type="sibTrans" cxnId="{5CE16192-F7DF-8A4A-A9BA-5F044AB54385}">
      <dgm:prSet/>
      <dgm:spPr/>
      <dgm:t>
        <a:bodyPr/>
        <a:lstStyle/>
        <a:p>
          <a:endParaRPr lang="en-US"/>
        </a:p>
      </dgm:t>
    </dgm:pt>
    <dgm:pt modelId="{F509418A-8ED6-E942-83FE-E2667ACAAA35}" type="pres">
      <dgm:prSet presAssocID="{FC5AEC9D-A2D6-D04F-8CB5-59E03C4B2E12}" presName="compositeShape" presStyleCnt="0">
        <dgm:presLayoutVars>
          <dgm:chMax val="7"/>
          <dgm:dir/>
          <dgm:resizeHandles val="exact"/>
        </dgm:presLayoutVars>
      </dgm:prSet>
      <dgm:spPr/>
    </dgm:pt>
    <dgm:pt modelId="{E48E0496-A7F3-C847-9F23-38FCF10D3F1E}" type="pres">
      <dgm:prSet presAssocID="{68343841-3DAF-7C4B-BC98-AF5B22F9C3EE}" presName="circ1" presStyleLbl="vennNode1" presStyleIdx="0" presStyleCnt="3"/>
      <dgm:spPr/>
      <dgm:t>
        <a:bodyPr/>
        <a:lstStyle/>
        <a:p>
          <a:endParaRPr lang="en-US"/>
        </a:p>
      </dgm:t>
    </dgm:pt>
    <dgm:pt modelId="{D96037A0-2EA5-C549-B7AE-1124BB6388F5}" type="pres">
      <dgm:prSet presAssocID="{68343841-3DAF-7C4B-BC98-AF5B22F9C3EE}" presName="circ1Tx" presStyleLbl="revTx" presStyleIdx="0" presStyleCnt="0">
        <dgm:presLayoutVars>
          <dgm:chMax val="0"/>
          <dgm:chPref val="0"/>
          <dgm:bulletEnabled val="1"/>
        </dgm:presLayoutVars>
      </dgm:prSet>
      <dgm:spPr/>
      <dgm:t>
        <a:bodyPr/>
        <a:lstStyle/>
        <a:p>
          <a:endParaRPr lang="en-US"/>
        </a:p>
      </dgm:t>
    </dgm:pt>
    <dgm:pt modelId="{7C7939EE-57B7-674E-A944-C2463C6BA3CC}" type="pres">
      <dgm:prSet presAssocID="{B05CC035-405F-2246-AED8-AE0F57973932}" presName="circ2" presStyleLbl="vennNode1" presStyleIdx="1" presStyleCnt="3" custLinFactNeighborX="21805" custLinFactNeighborY="-16040"/>
      <dgm:spPr/>
      <dgm:t>
        <a:bodyPr/>
        <a:lstStyle/>
        <a:p>
          <a:endParaRPr lang="en-US"/>
        </a:p>
      </dgm:t>
    </dgm:pt>
    <dgm:pt modelId="{7B7FCF7C-0991-AB43-9D76-DC37F4DEF553}" type="pres">
      <dgm:prSet presAssocID="{B05CC035-405F-2246-AED8-AE0F57973932}" presName="circ2Tx" presStyleLbl="revTx" presStyleIdx="0" presStyleCnt="0">
        <dgm:presLayoutVars>
          <dgm:chMax val="0"/>
          <dgm:chPref val="0"/>
          <dgm:bulletEnabled val="1"/>
        </dgm:presLayoutVars>
      </dgm:prSet>
      <dgm:spPr/>
      <dgm:t>
        <a:bodyPr/>
        <a:lstStyle/>
        <a:p>
          <a:endParaRPr lang="en-US"/>
        </a:p>
      </dgm:t>
    </dgm:pt>
    <dgm:pt modelId="{2478D5AB-1E1D-3244-8A3B-3D2CF7A56428}" type="pres">
      <dgm:prSet presAssocID="{E6607501-E108-4946-9E91-342EE264429C}" presName="circ3" presStyleLbl="vennNode1" presStyleIdx="2" presStyleCnt="3" custLinFactNeighborX="-35964" custLinFactNeighborY="-16040"/>
      <dgm:spPr/>
      <dgm:t>
        <a:bodyPr/>
        <a:lstStyle/>
        <a:p>
          <a:endParaRPr lang="en-US"/>
        </a:p>
      </dgm:t>
    </dgm:pt>
    <dgm:pt modelId="{EC45B0B4-33EB-244E-A964-A3CB113D9C46}" type="pres">
      <dgm:prSet presAssocID="{E6607501-E108-4946-9E91-342EE264429C}" presName="circ3Tx" presStyleLbl="revTx" presStyleIdx="0" presStyleCnt="0">
        <dgm:presLayoutVars>
          <dgm:chMax val="0"/>
          <dgm:chPref val="0"/>
          <dgm:bulletEnabled val="1"/>
        </dgm:presLayoutVars>
      </dgm:prSet>
      <dgm:spPr/>
      <dgm:t>
        <a:bodyPr/>
        <a:lstStyle/>
        <a:p>
          <a:endParaRPr lang="en-US"/>
        </a:p>
      </dgm:t>
    </dgm:pt>
  </dgm:ptLst>
  <dgm:cxnLst>
    <dgm:cxn modelId="{362440B1-2E7A-2542-89A1-0BD52D678612}" srcId="{FC5AEC9D-A2D6-D04F-8CB5-59E03C4B2E12}" destId="{68343841-3DAF-7C4B-BC98-AF5B22F9C3EE}" srcOrd="0" destOrd="0" parTransId="{0E9EB4A7-B88B-5D4F-B538-1E1C561D5C9D}" sibTransId="{FF665319-7239-AF47-99A6-219C248E42C8}"/>
    <dgm:cxn modelId="{586F464B-F01C-2C4A-918F-79D2077FDD1F}" srcId="{FC5AEC9D-A2D6-D04F-8CB5-59E03C4B2E12}" destId="{B05CC035-405F-2246-AED8-AE0F57973932}" srcOrd="1" destOrd="0" parTransId="{3F505658-F592-B647-A693-B2AEE40A925B}" sibTransId="{9EE86B68-2289-AE4B-A05E-305CB021F474}"/>
    <dgm:cxn modelId="{F3ABD1EC-989A-3242-9D15-8EEC6D6F8507}" type="presOf" srcId="{68343841-3DAF-7C4B-BC98-AF5B22F9C3EE}" destId="{E48E0496-A7F3-C847-9F23-38FCF10D3F1E}" srcOrd="0" destOrd="0" presId="urn:microsoft.com/office/officeart/2005/8/layout/venn1"/>
    <dgm:cxn modelId="{8EDD5896-B317-1D42-8123-A8355AAFBC49}" type="presOf" srcId="{68343841-3DAF-7C4B-BC98-AF5B22F9C3EE}" destId="{D96037A0-2EA5-C549-B7AE-1124BB6388F5}" srcOrd="1" destOrd="0" presId="urn:microsoft.com/office/officeart/2005/8/layout/venn1"/>
    <dgm:cxn modelId="{06284FF2-5494-F747-8CD5-424EF0B76EA3}" type="presOf" srcId="{E6607501-E108-4946-9E91-342EE264429C}" destId="{2478D5AB-1E1D-3244-8A3B-3D2CF7A56428}" srcOrd="0" destOrd="0" presId="urn:microsoft.com/office/officeart/2005/8/layout/venn1"/>
    <dgm:cxn modelId="{74BC36E3-0277-EF4A-8CE1-FE53C298BD35}" type="presOf" srcId="{FC5AEC9D-A2D6-D04F-8CB5-59E03C4B2E12}" destId="{F509418A-8ED6-E942-83FE-E2667ACAAA35}" srcOrd="0" destOrd="0" presId="urn:microsoft.com/office/officeart/2005/8/layout/venn1"/>
    <dgm:cxn modelId="{5CE16192-F7DF-8A4A-A9BA-5F044AB54385}" srcId="{FC5AEC9D-A2D6-D04F-8CB5-59E03C4B2E12}" destId="{E6607501-E108-4946-9E91-342EE264429C}" srcOrd="2" destOrd="0" parTransId="{C79D8888-1581-334E-A59F-DB4653FA45C3}" sibTransId="{260F2269-07DA-EF40-B359-255FE5D4A803}"/>
    <dgm:cxn modelId="{7B1A1CEF-2027-0E43-B231-9DB194F916A9}" type="presOf" srcId="{B05CC035-405F-2246-AED8-AE0F57973932}" destId="{7C7939EE-57B7-674E-A944-C2463C6BA3CC}" srcOrd="0" destOrd="0" presId="urn:microsoft.com/office/officeart/2005/8/layout/venn1"/>
    <dgm:cxn modelId="{098C260D-CEF3-A34F-97C1-21FECF41A1EF}" type="presOf" srcId="{B05CC035-405F-2246-AED8-AE0F57973932}" destId="{7B7FCF7C-0991-AB43-9D76-DC37F4DEF553}" srcOrd="1" destOrd="0" presId="urn:microsoft.com/office/officeart/2005/8/layout/venn1"/>
    <dgm:cxn modelId="{7CBFA3A3-4D79-5543-BE3A-9BFA6B4D8AC2}" type="presOf" srcId="{E6607501-E108-4946-9E91-342EE264429C}" destId="{EC45B0B4-33EB-244E-A964-A3CB113D9C46}" srcOrd="1" destOrd="0" presId="urn:microsoft.com/office/officeart/2005/8/layout/venn1"/>
    <dgm:cxn modelId="{B43AB7F5-492F-9442-AA36-CA4DFEC0F2CC}" type="presParOf" srcId="{F509418A-8ED6-E942-83FE-E2667ACAAA35}" destId="{E48E0496-A7F3-C847-9F23-38FCF10D3F1E}" srcOrd="0" destOrd="0" presId="urn:microsoft.com/office/officeart/2005/8/layout/venn1"/>
    <dgm:cxn modelId="{3C0FB613-1674-7047-94D0-6FEB89D31F35}" type="presParOf" srcId="{F509418A-8ED6-E942-83FE-E2667ACAAA35}" destId="{D96037A0-2EA5-C549-B7AE-1124BB6388F5}" srcOrd="1" destOrd="0" presId="urn:microsoft.com/office/officeart/2005/8/layout/venn1"/>
    <dgm:cxn modelId="{2B797722-4FEA-5C48-94D6-FD4924B75957}" type="presParOf" srcId="{F509418A-8ED6-E942-83FE-E2667ACAAA35}" destId="{7C7939EE-57B7-674E-A944-C2463C6BA3CC}" srcOrd="2" destOrd="0" presId="urn:microsoft.com/office/officeart/2005/8/layout/venn1"/>
    <dgm:cxn modelId="{3672DAA6-87FA-4443-B0CB-C87478F48C7A}" type="presParOf" srcId="{F509418A-8ED6-E942-83FE-E2667ACAAA35}" destId="{7B7FCF7C-0991-AB43-9D76-DC37F4DEF553}" srcOrd="3" destOrd="0" presId="urn:microsoft.com/office/officeart/2005/8/layout/venn1"/>
    <dgm:cxn modelId="{693CEADD-4A28-F24B-AE2C-4B6B15A28489}" type="presParOf" srcId="{F509418A-8ED6-E942-83FE-E2667ACAAA35}" destId="{2478D5AB-1E1D-3244-8A3B-3D2CF7A56428}" srcOrd="4" destOrd="0" presId="urn:microsoft.com/office/officeart/2005/8/layout/venn1"/>
    <dgm:cxn modelId="{C435A93A-95BC-6E4A-8149-E72B840E10FC}" type="presParOf" srcId="{F509418A-8ED6-E942-83FE-E2667ACAAA35}" destId="{EC45B0B4-33EB-244E-A964-A3CB113D9C4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9160A-3005-734D-A3A5-C52031762811}" type="doc">
      <dgm:prSet loTypeId="urn:microsoft.com/office/officeart/2005/8/layout/arrow2" loCatId="" qsTypeId="urn:microsoft.com/office/officeart/2005/8/quickstyle/simple4" qsCatId="simple" csTypeId="urn:microsoft.com/office/officeart/2005/8/colors/accent1_2" csCatId="accent1" phldr="1"/>
      <dgm:spPr/>
    </dgm:pt>
    <dgm:pt modelId="{0961191D-F918-6D49-9A3B-F6D9A40AF33D}">
      <dgm:prSet phldrT="[Text]"/>
      <dgm:spPr/>
      <dgm:t>
        <a:bodyPr/>
        <a:lstStyle/>
        <a:p>
          <a:r>
            <a:rPr lang="en-US" dirty="0" smtClean="0"/>
            <a:t>2002 – UNILC starts working on the topic of “shared” natural resources” </a:t>
          </a:r>
          <a:r>
            <a:rPr lang="en-US" dirty="0" err="1" smtClean="0"/>
            <a:t>transboundary</a:t>
          </a:r>
          <a:r>
            <a:rPr lang="en-US" dirty="0" smtClean="0"/>
            <a:t> groundwater, oil and gas</a:t>
          </a:r>
          <a:endParaRPr lang="en-US" dirty="0"/>
        </a:p>
      </dgm:t>
    </dgm:pt>
    <dgm:pt modelId="{7AFBF483-5A1E-A74B-8DEE-7F5DA7451614}" type="parTrans" cxnId="{C8F80FCF-6027-E34F-A1BD-6AA75CD6D456}">
      <dgm:prSet/>
      <dgm:spPr/>
      <dgm:t>
        <a:bodyPr/>
        <a:lstStyle/>
        <a:p>
          <a:endParaRPr lang="en-US"/>
        </a:p>
      </dgm:t>
    </dgm:pt>
    <dgm:pt modelId="{C22220A5-3257-6D41-AF4E-B25772F19507}" type="sibTrans" cxnId="{C8F80FCF-6027-E34F-A1BD-6AA75CD6D456}">
      <dgm:prSet/>
      <dgm:spPr/>
      <dgm:t>
        <a:bodyPr/>
        <a:lstStyle/>
        <a:p>
          <a:endParaRPr lang="en-US"/>
        </a:p>
      </dgm:t>
    </dgm:pt>
    <dgm:pt modelId="{478C61B9-BE1F-DE4B-A9C7-5208656C8812}">
      <dgm:prSet phldrT="[Text]"/>
      <dgm:spPr/>
      <dgm:t>
        <a:bodyPr/>
        <a:lstStyle/>
        <a:p>
          <a:r>
            <a:rPr lang="en-US" dirty="0" smtClean="0"/>
            <a:t>2003 – UNILC drops oil and gas, and focuses only on </a:t>
          </a:r>
          <a:r>
            <a:rPr lang="en-US" dirty="0" err="1" smtClean="0"/>
            <a:t>transboundary</a:t>
          </a:r>
          <a:r>
            <a:rPr lang="en-US" dirty="0" smtClean="0"/>
            <a:t> “aquifers”</a:t>
          </a:r>
          <a:endParaRPr lang="en-US" dirty="0"/>
        </a:p>
      </dgm:t>
    </dgm:pt>
    <dgm:pt modelId="{9FF8424C-AA7D-C743-9572-73563F9D1388}" type="parTrans" cxnId="{98CDFED4-92A8-C94C-90C0-60749972ADA3}">
      <dgm:prSet/>
      <dgm:spPr/>
      <dgm:t>
        <a:bodyPr/>
        <a:lstStyle/>
        <a:p>
          <a:endParaRPr lang="en-US"/>
        </a:p>
      </dgm:t>
    </dgm:pt>
    <dgm:pt modelId="{C22EB477-5EE2-E045-9B26-A404E2FC725B}" type="sibTrans" cxnId="{98CDFED4-92A8-C94C-90C0-60749972ADA3}">
      <dgm:prSet/>
      <dgm:spPr/>
      <dgm:t>
        <a:bodyPr/>
        <a:lstStyle/>
        <a:p>
          <a:endParaRPr lang="en-US"/>
        </a:p>
      </dgm:t>
    </dgm:pt>
    <dgm:pt modelId="{98AAEC8B-CAFF-574A-9896-C70605088F14}">
      <dgm:prSet phldrT="[Text]"/>
      <dgm:spPr/>
      <dgm:t>
        <a:bodyPr/>
        <a:lstStyle/>
        <a:p>
          <a:r>
            <a:rPr lang="en-US" dirty="0" smtClean="0"/>
            <a:t>2008 – A/RES/63/124</a:t>
          </a:r>
          <a:endParaRPr lang="en-US" dirty="0"/>
        </a:p>
      </dgm:t>
    </dgm:pt>
    <dgm:pt modelId="{81F69A84-F7B1-3642-9B38-74471AE50B2C}" type="parTrans" cxnId="{82202C78-C856-2C4B-A7C7-380F471C5AE3}">
      <dgm:prSet/>
      <dgm:spPr/>
      <dgm:t>
        <a:bodyPr/>
        <a:lstStyle/>
        <a:p>
          <a:endParaRPr lang="en-US"/>
        </a:p>
      </dgm:t>
    </dgm:pt>
    <dgm:pt modelId="{0A815B16-3D47-A74B-9F2B-F622772D8634}" type="sibTrans" cxnId="{82202C78-C856-2C4B-A7C7-380F471C5AE3}">
      <dgm:prSet/>
      <dgm:spPr/>
      <dgm:t>
        <a:bodyPr/>
        <a:lstStyle/>
        <a:p>
          <a:endParaRPr lang="en-US"/>
        </a:p>
      </dgm:t>
    </dgm:pt>
    <dgm:pt modelId="{6C2EFEC6-A6CA-4D43-B043-47D7689ACF7D}">
      <dgm:prSet phldrT="[Text]"/>
      <dgm:spPr/>
      <dgm:t>
        <a:bodyPr/>
        <a:lstStyle/>
        <a:p>
          <a:r>
            <a:rPr lang="en-US" dirty="0" smtClean="0"/>
            <a:t>2013 – A/RES/68/470</a:t>
          </a:r>
          <a:endParaRPr lang="en-US" dirty="0"/>
        </a:p>
      </dgm:t>
    </dgm:pt>
    <dgm:pt modelId="{030B9F63-EB08-A940-B41C-791CA1750102}" type="parTrans" cxnId="{098F6C06-34A0-9C40-B5CC-EE1C356BC158}">
      <dgm:prSet/>
      <dgm:spPr/>
      <dgm:t>
        <a:bodyPr/>
        <a:lstStyle/>
        <a:p>
          <a:endParaRPr lang="en-US"/>
        </a:p>
      </dgm:t>
    </dgm:pt>
    <dgm:pt modelId="{95A3EDA9-9A92-CC44-B221-63B88F35F52B}" type="sibTrans" cxnId="{098F6C06-34A0-9C40-B5CC-EE1C356BC158}">
      <dgm:prSet/>
      <dgm:spPr/>
      <dgm:t>
        <a:bodyPr/>
        <a:lstStyle/>
        <a:p>
          <a:endParaRPr lang="en-US"/>
        </a:p>
      </dgm:t>
    </dgm:pt>
    <dgm:pt modelId="{FDAFC70F-4AB0-1C44-86D1-9B4A1447D9E7}" type="pres">
      <dgm:prSet presAssocID="{BF69160A-3005-734D-A3A5-C52031762811}" presName="arrowDiagram" presStyleCnt="0">
        <dgm:presLayoutVars>
          <dgm:chMax val="5"/>
          <dgm:dir/>
          <dgm:resizeHandles val="exact"/>
        </dgm:presLayoutVars>
      </dgm:prSet>
      <dgm:spPr/>
    </dgm:pt>
    <dgm:pt modelId="{2898BF9B-B2BD-D04D-A99F-DE80F5054D8B}" type="pres">
      <dgm:prSet presAssocID="{BF69160A-3005-734D-A3A5-C52031762811}" presName="arrow" presStyleLbl="bgShp" presStyleIdx="0" presStyleCnt="1"/>
      <dgm:spPr/>
    </dgm:pt>
    <dgm:pt modelId="{19EA7AB2-1666-BC48-8098-3F8E957D4ADD}" type="pres">
      <dgm:prSet presAssocID="{BF69160A-3005-734D-A3A5-C52031762811}" presName="arrowDiagram4" presStyleCnt="0"/>
      <dgm:spPr/>
    </dgm:pt>
    <dgm:pt modelId="{5582291A-8638-8F4D-B089-DD6DC379D698}" type="pres">
      <dgm:prSet presAssocID="{0961191D-F918-6D49-9A3B-F6D9A40AF33D}" presName="bullet4a" presStyleLbl="node1" presStyleIdx="0" presStyleCnt="4"/>
      <dgm:spPr/>
    </dgm:pt>
    <dgm:pt modelId="{A5C79DC1-C6E8-ED4B-B43E-FB3893031DBF}" type="pres">
      <dgm:prSet presAssocID="{0961191D-F918-6D49-9A3B-F6D9A40AF33D}" presName="textBox4a" presStyleLbl="revTx" presStyleIdx="0" presStyleCnt="4">
        <dgm:presLayoutVars>
          <dgm:bulletEnabled val="1"/>
        </dgm:presLayoutVars>
      </dgm:prSet>
      <dgm:spPr/>
      <dgm:t>
        <a:bodyPr/>
        <a:lstStyle/>
        <a:p>
          <a:endParaRPr lang="en-US"/>
        </a:p>
      </dgm:t>
    </dgm:pt>
    <dgm:pt modelId="{2B413FA9-2C62-B242-A462-419FF3099BCF}" type="pres">
      <dgm:prSet presAssocID="{478C61B9-BE1F-DE4B-A9C7-5208656C8812}" presName="bullet4b" presStyleLbl="node1" presStyleIdx="1" presStyleCnt="4"/>
      <dgm:spPr/>
    </dgm:pt>
    <dgm:pt modelId="{252E0027-35C1-714B-82F7-69BC95EE4E39}" type="pres">
      <dgm:prSet presAssocID="{478C61B9-BE1F-DE4B-A9C7-5208656C8812}" presName="textBox4b" presStyleLbl="revTx" presStyleIdx="1" presStyleCnt="4">
        <dgm:presLayoutVars>
          <dgm:bulletEnabled val="1"/>
        </dgm:presLayoutVars>
      </dgm:prSet>
      <dgm:spPr/>
      <dgm:t>
        <a:bodyPr/>
        <a:lstStyle/>
        <a:p>
          <a:endParaRPr lang="en-US"/>
        </a:p>
      </dgm:t>
    </dgm:pt>
    <dgm:pt modelId="{0376E4D2-D8DF-1C4D-B50E-F8C13B3BCDEE}" type="pres">
      <dgm:prSet presAssocID="{98AAEC8B-CAFF-574A-9896-C70605088F14}" presName="bullet4c" presStyleLbl="node1" presStyleIdx="2" presStyleCnt="4"/>
      <dgm:spPr/>
    </dgm:pt>
    <dgm:pt modelId="{23782302-C5EA-8D42-8934-BE2F35BED035}" type="pres">
      <dgm:prSet presAssocID="{98AAEC8B-CAFF-574A-9896-C70605088F14}" presName="textBox4c" presStyleLbl="revTx" presStyleIdx="2" presStyleCnt="4">
        <dgm:presLayoutVars>
          <dgm:bulletEnabled val="1"/>
        </dgm:presLayoutVars>
      </dgm:prSet>
      <dgm:spPr/>
      <dgm:t>
        <a:bodyPr/>
        <a:lstStyle/>
        <a:p>
          <a:endParaRPr lang="en-US"/>
        </a:p>
      </dgm:t>
    </dgm:pt>
    <dgm:pt modelId="{BB971535-B557-8A48-994B-5AACE02F4AF1}" type="pres">
      <dgm:prSet presAssocID="{6C2EFEC6-A6CA-4D43-B043-47D7689ACF7D}" presName="bullet4d" presStyleLbl="node1" presStyleIdx="3" presStyleCnt="4"/>
      <dgm:spPr/>
    </dgm:pt>
    <dgm:pt modelId="{3EF6899D-FEED-CE47-AEFE-720C668107ED}" type="pres">
      <dgm:prSet presAssocID="{6C2EFEC6-A6CA-4D43-B043-47D7689ACF7D}" presName="textBox4d" presStyleLbl="revTx" presStyleIdx="3" presStyleCnt="4">
        <dgm:presLayoutVars>
          <dgm:bulletEnabled val="1"/>
        </dgm:presLayoutVars>
      </dgm:prSet>
      <dgm:spPr/>
    </dgm:pt>
  </dgm:ptLst>
  <dgm:cxnLst>
    <dgm:cxn modelId="{98CDFED4-92A8-C94C-90C0-60749972ADA3}" srcId="{BF69160A-3005-734D-A3A5-C52031762811}" destId="{478C61B9-BE1F-DE4B-A9C7-5208656C8812}" srcOrd="1" destOrd="0" parTransId="{9FF8424C-AA7D-C743-9572-73563F9D1388}" sibTransId="{C22EB477-5EE2-E045-9B26-A404E2FC725B}"/>
    <dgm:cxn modelId="{82202C78-C856-2C4B-A7C7-380F471C5AE3}" srcId="{BF69160A-3005-734D-A3A5-C52031762811}" destId="{98AAEC8B-CAFF-574A-9896-C70605088F14}" srcOrd="2" destOrd="0" parTransId="{81F69A84-F7B1-3642-9B38-74471AE50B2C}" sibTransId="{0A815B16-3D47-A74B-9F2B-F622772D8634}"/>
    <dgm:cxn modelId="{6D42EA1A-C252-7044-800C-D07F5E53643C}" type="presOf" srcId="{6C2EFEC6-A6CA-4D43-B043-47D7689ACF7D}" destId="{3EF6899D-FEED-CE47-AEFE-720C668107ED}" srcOrd="0" destOrd="0" presId="urn:microsoft.com/office/officeart/2005/8/layout/arrow2"/>
    <dgm:cxn modelId="{02CE7F2C-BBD8-6A45-BCEA-BD6B788A91A7}" type="presOf" srcId="{BF69160A-3005-734D-A3A5-C52031762811}" destId="{FDAFC70F-4AB0-1C44-86D1-9B4A1447D9E7}" srcOrd="0" destOrd="0" presId="urn:microsoft.com/office/officeart/2005/8/layout/arrow2"/>
    <dgm:cxn modelId="{58F1E02B-C612-5940-84F5-22C198C3E466}" type="presOf" srcId="{0961191D-F918-6D49-9A3B-F6D9A40AF33D}" destId="{A5C79DC1-C6E8-ED4B-B43E-FB3893031DBF}" srcOrd="0" destOrd="0" presId="urn:microsoft.com/office/officeart/2005/8/layout/arrow2"/>
    <dgm:cxn modelId="{26C9B3A5-FEC9-944B-9760-B87AA4618ECE}" type="presOf" srcId="{98AAEC8B-CAFF-574A-9896-C70605088F14}" destId="{23782302-C5EA-8D42-8934-BE2F35BED035}" srcOrd="0" destOrd="0" presId="urn:microsoft.com/office/officeart/2005/8/layout/arrow2"/>
    <dgm:cxn modelId="{C8F80FCF-6027-E34F-A1BD-6AA75CD6D456}" srcId="{BF69160A-3005-734D-A3A5-C52031762811}" destId="{0961191D-F918-6D49-9A3B-F6D9A40AF33D}" srcOrd="0" destOrd="0" parTransId="{7AFBF483-5A1E-A74B-8DEE-7F5DA7451614}" sibTransId="{C22220A5-3257-6D41-AF4E-B25772F19507}"/>
    <dgm:cxn modelId="{1366038F-CACE-0D42-9688-2F14F50A2AD6}" type="presOf" srcId="{478C61B9-BE1F-DE4B-A9C7-5208656C8812}" destId="{252E0027-35C1-714B-82F7-69BC95EE4E39}" srcOrd="0" destOrd="0" presId="urn:microsoft.com/office/officeart/2005/8/layout/arrow2"/>
    <dgm:cxn modelId="{098F6C06-34A0-9C40-B5CC-EE1C356BC158}" srcId="{BF69160A-3005-734D-A3A5-C52031762811}" destId="{6C2EFEC6-A6CA-4D43-B043-47D7689ACF7D}" srcOrd="3" destOrd="0" parTransId="{030B9F63-EB08-A940-B41C-791CA1750102}" sibTransId="{95A3EDA9-9A92-CC44-B221-63B88F35F52B}"/>
    <dgm:cxn modelId="{7B774670-0C9C-1548-BEAE-5D1AD5006083}" type="presParOf" srcId="{FDAFC70F-4AB0-1C44-86D1-9B4A1447D9E7}" destId="{2898BF9B-B2BD-D04D-A99F-DE80F5054D8B}" srcOrd="0" destOrd="0" presId="urn:microsoft.com/office/officeart/2005/8/layout/arrow2"/>
    <dgm:cxn modelId="{D731E3AE-1143-6B48-BB16-81734C4173A8}" type="presParOf" srcId="{FDAFC70F-4AB0-1C44-86D1-9B4A1447D9E7}" destId="{19EA7AB2-1666-BC48-8098-3F8E957D4ADD}" srcOrd="1" destOrd="0" presId="urn:microsoft.com/office/officeart/2005/8/layout/arrow2"/>
    <dgm:cxn modelId="{13C746B8-BA21-B640-8ED3-CA7AB6D19919}" type="presParOf" srcId="{19EA7AB2-1666-BC48-8098-3F8E957D4ADD}" destId="{5582291A-8638-8F4D-B089-DD6DC379D698}" srcOrd="0" destOrd="0" presId="urn:microsoft.com/office/officeart/2005/8/layout/arrow2"/>
    <dgm:cxn modelId="{E1AC59F5-C687-874C-8C1C-9278AEEDF587}" type="presParOf" srcId="{19EA7AB2-1666-BC48-8098-3F8E957D4ADD}" destId="{A5C79DC1-C6E8-ED4B-B43E-FB3893031DBF}" srcOrd="1" destOrd="0" presId="urn:microsoft.com/office/officeart/2005/8/layout/arrow2"/>
    <dgm:cxn modelId="{52461A40-3B47-3647-9C31-623FBA0E06E6}" type="presParOf" srcId="{19EA7AB2-1666-BC48-8098-3F8E957D4ADD}" destId="{2B413FA9-2C62-B242-A462-419FF3099BCF}" srcOrd="2" destOrd="0" presId="urn:microsoft.com/office/officeart/2005/8/layout/arrow2"/>
    <dgm:cxn modelId="{0AFECA3F-FDB2-884C-B287-01411E034748}" type="presParOf" srcId="{19EA7AB2-1666-BC48-8098-3F8E957D4ADD}" destId="{252E0027-35C1-714B-82F7-69BC95EE4E39}" srcOrd="3" destOrd="0" presId="urn:microsoft.com/office/officeart/2005/8/layout/arrow2"/>
    <dgm:cxn modelId="{77C35871-FE77-CB4B-AB71-E05BC8199B56}" type="presParOf" srcId="{19EA7AB2-1666-BC48-8098-3F8E957D4ADD}" destId="{0376E4D2-D8DF-1C4D-B50E-F8C13B3BCDEE}" srcOrd="4" destOrd="0" presId="urn:microsoft.com/office/officeart/2005/8/layout/arrow2"/>
    <dgm:cxn modelId="{0D4C65B0-D0F6-FA4E-A19E-1FFD90D0F3FC}" type="presParOf" srcId="{19EA7AB2-1666-BC48-8098-3F8E957D4ADD}" destId="{23782302-C5EA-8D42-8934-BE2F35BED035}" srcOrd="5" destOrd="0" presId="urn:microsoft.com/office/officeart/2005/8/layout/arrow2"/>
    <dgm:cxn modelId="{B50FA449-C98C-F84D-BDD0-2A1DA100DE09}" type="presParOf" srcId="{19EA7AB2-1666-BC48-8098-3F8E957D4ADD}" destId="{BB971535-B557-8A48-994B-5AACE02F4AF1}" srcOrd="6" destOrd="0" presId="urn:microsoft.com/office/officeart/2005/8/layout/arrow2"/>
    <dgm:cxn modelId="{D1FD470C-ABFC-6C4B-B5CA-D8F030F330C7}" type="presParOf" srcId="{19EA7AB2-1666-BC48-8098-3F8E957D4ADD}" destId="{3EF6899D-FEED-CE47-AEFE-720C668107E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5FDEE9-7E95-9B4F-9AB3-16AD0FB6EA13}" type="doc">
      <dgm:prSet loTypeId="urn:microsoft.com/office/officeart/2005/8/layout/arrow2" loCatId="" qsTypeId="urn:microsoft.com/office/officeart/2005/8/quickstyle/simple4" qsCatId="simple" csTypeId="urn:microsoft.com/office/officeart/2005/8/colors/colorful1" csCatId="colorful" phldr="1"/>
      <dgm:spPr/>
    </dgm:pt>
    <dgm:pt modelId="{C1B24D4C-F419-274B-8BAA-E7417D1EEF3E}">
      <dgm:prSet phldrT="[Text]"/>
      <dgm:spPr/>
      <dgm:t>
        <a:bodyPr/>
        <a:lstStyle/>
        <a:p>
          <a:r>
            <a:rPr lang="en-US" dirty="0" smtClean="0"/>
            <a:t>1992/ 1996 – UNECE Water Convention</a:t>
          </a:r>
          <a:endParaRPr lang="en-US" dirty="0"/>
        </a:p>
      </dgm:t>
    </dgm:pt>
    <dgm:pt modelId="{798ECF9F-AED8-9742-AB91-1A384BD65E27}" type="parTrans" cxnId="{9EE7D569-6532-5244-AF15-0242BBA94698}">
      <dgm:prSet/>
      <dgm:spPr/>
      <dgm:t>
        <a:bodyPr/>
        <a:lstStyle/>
        <a:p>
          <a:endParaRPr lang="en-US"/>
        </a:p>
      </dgm:t>
    </dgm:pt>
    <dgm:pt modelId="{73F623E1-6E9E-C84A-8037-347F75D49039}" type="sibTrans" cxnId="{9EE7D569-6532-5244-AF15-0242BBA94698}">
      <dgm:prSet/>
      <dgm:spPr/>
      <dgm:t>
        <a:bodyPr/>
        <a:lstStyle/>
        <a:p>
          <a:endParaRPr lang="en-US"/>
        </a:p>
      </dgm:t>
    </dgm:pt>
    <dgm:pt modelId="{63BBD527-5AF8-604F-BC0D-5B9BB71F80D3}">
      <dgm:prSet phldrT="[Text]"/>
      <dgm:spPr/>
      <dgm:t>
        <a:bodyPr/>
        <a:lstStyle/>
        <a:p>
          <a:r>
            <a:rPr lang="en-US" dirty="0" smtClean="0"/>
            <a:t>1997 - UNWC</a:t>
          </a:r>
          <a:endParaRPr lang="en-US" dirty="0"/>
        </a:p>
      </dgm:t>
    </dgm:pt>
    <dgm:pt modelId="{EC853A4F-86A1-4145-9AD9-46339DB73A8F}" type="parTrans" cxnId="{5681499F-3B53-D043-A872-01F061655702}">
      <dgm:prSet/>
      <dgm:spPr/>
      <dgm:t>
        <a:bodyPr/>
        <a:lstStyle/>
        <a:p>
          <a:endParaRPr lang="en-US"/>
        </a:p>
      </dgm:t>
    </dgm:pt>
    <dgm:pt modelId="{102153C7-7427-F842-8B84-110C6EA8C303}" type="sibTrans" cxnId="{5681499F-3B53-D043-A872-01F061655702}">
      <dgm:prSet/>
      <dgm:spPr/>
      <dgm:t>
        <a:bodyPr/>
        <a:lstStyle/>
        <a:p>
          <a:endParaRPr lang="en-US"/>
        </a:p>
      </dgm:t>
    </dgm:pt>
    <dgm:pt modelId="{1873A6AC-BB73-DA4E-BA0A-3E7BE0787248}">
      <dgm:prSet phldrT="[Text]"/>
      <dgm:spPr/>
      <dgm:t>
        <a:bodyPr/>
        <a:lstStyle/>
        <a:p>
          <a:r>
            <a:rPr lang="en-US" dirty="0" smtClean="0"/>
            <a:t>2012 – UNECE Model Provisions</a:t>
          </a:r>
          <a:endParaRPr lang="en-US" dirty="0"/>
        </a:p>
      </dgm:t>
    </dgm:pt>
    <dgm:pt modelId="{99B98445-8B64-8A40-90BA-4C910EBA68CB}" type="parTrans" cxnId="{0140F015-0201-9C45-AD27-71D05483CBC5}">
      <dgm:prSet/>
      <dgm:spPr/>
      <dgm:t>
        <a:bodyPr/>
        <a:lstStyle/>
        <a:p>
          <a:endParaRPr lang="en-US"/>
        </a:p>
      </dgm:t>
    </dgm:pt>
    <dgm:pt modelId="{B7BC7D40-66C7-5B46-A64F-02732D4A3852}" type="sibTrans" cxnId="{0140F015-0201-9C45-AD27-71D05483CBC5}">
      <dgm:prSet/>
      <dgm:spPr/>
      <dgm:t>
        <a:bodyPr/>
        <a:lstStyle/>
        <a:p>
          <a:endParaRPr lang="en-US"/>
        </a:p>
      </dgm:t>
    </dgm:pt>
    <dgm:pt modelId="{6F307A89-E9A3-9146-9A95-79C964DAE84F}">
      <dgm:prSet phldrT="[Text]"/>
      <dgm:spPr/>
      <dgm:t>
        <a:bodyPr/>
        <a:lstStyle/>
        <a:p>
          <a:r>
            <a:rPr lang="en-US" dirty="0" smtClean="0"/>
            <a:t>2014 – UNWC Entry into force</a:t>
          </a:r>
          <a:endParaRPr lang="en-US" dirty="0"/>
        </a:p>
      </dgm:t>
    </dgm:pt>
    <dgm:pt modelId="{F37909CA-6301-D845-97AE-4E68B10798C0}" type="parTrans" cxnId="{60B69C9F-9DC9-4841-83E0-4181994073F7}">
      <dgm:prSet/>
      <dgm:spPr/>
      <dgm:t>
        <a:bodyPr/>
        <a:lstStyle/>
        <a:p>
          <a:endParaRPr lang="en-US"/>
        </a:p>
      </dgm:t>
    </dgm:pt>
    <dgm:pt modelId="{9281062F-BF15-E248-9794-7A59C0E581E2}" type="sibTrans" cxnId="{60B69C9F-9DC9-4841-83E0-4181994073F7}">
      <dgm:prSet/>
      <dgm:spPr/>
      <dgm:t>
        <a:bodyPr/>
        <a:lstStyle/>
        <a:p>
          <a:endParaRPr lang="en-US"/>
        </a:p>
      </dgm:t>
    </dgm:pt>
    <dgm:pt modelId="{8CB9D13A-0566-0D4E-BBEE-B825BFBE9169}" type="pres">
      <dgm:prSet presAssocID="{7B5FDEE9-7E95-9B4F-9AB3-16AD0FB6EA13}" presName="arrowDiagram" presStyleCnt="0">
        <dgm:presLayoutVars>
          <dgm:chMax val="5"/>
          <dgm:dir/>
          <dgm:resizeHandles val="exact"/>
        </dgm:presLayoutVars>
      </dgm:prSet>
      <dgm:spPr/>
    </dgm:pt>
    <dgm:pt modelId="{1B4489EC-9F56-BC4D-8C9D-A91F9974BF5A}" type="pres">
      <dgm:prSet presAssocID="{7B5FDEE9-7E95-9B4F-9AB3-16AD0FB6EA13}" presName="arrow" presStyleLbl="bgShp" presStyleIdx="0" presStyleCnt="1"/>
      <dgm:spPr/>
    </dgm:pt>
    <dgm:pt modelId="{AC15F250-B0DA-8B4A-A068-06414ECDE802}" type="pres">
      <dgm:prSet presAssocID="{7B5FDEE9-7E95-9B4F-9AB3-16AD0FB6EA13}" presName="arrowDiagram4" presStyleCnt="0"/>
      <dgm:spPr/>
    </dgm:pt>
    <dgm:pt modelId="{BAC7CDB4-6592-8149-8B89-A518CCAC061A}" type="pres">
      <dgm:prSet presAssocID="{C1B24D4C-F419-274B-8BAA-E7417D1EEF3E}" presName="bullet4a" presStyleLbl="node1" presStyleIdx="0" presStyleCnt="4"/>
      <dgm:spPr/>
    </dgm:pt>
    <dgm:pt modelId="{FB040B81-780A-BA45-B6A1-52128179A7AB}" type="pres">
      <dgm:prSet presAssocID="{C1B24D4C-F419-274B-8BAA-E7417D1EEF3E}" presName="textBox4a" presStyleLbl="revTx" presStyleIdx="0" presStyleCnt="4">
        <dgm:presLayoutVars>
          <dgm:bulletEnabled val="1"/>
        </dgm:presLayoutVars>
      </dgm:prSet>
      <dgm:spPr/>
    </dgm:pt>
    <dgm:pt modelId="{C59084A6-58B1-0149-A33A-A6369F048CD8}" type="pres">
      <dgm:prSet presAssocID="{63BBD527-5AF8-604F-BC0D-5B9BB71F80D3}" presName="bullet4b" presStyleLbl="node1" presStyleIdx="1" presStyleCnt="4"/>
      <dgm:spPr/>
    </dgm:pt>
    <dgm:pt modelId="{3D069D2A-3FCD-E442-B0E4-7348B5F99FCB}" type="pres">
      <dgm:prSet presAssocID="{63BBD527-5AF8-604F-BC0D-5B9BB71F80D3}" presName="textBox4b" presStyleLbl="revTx" presStyleIdx="1" presStyleCnt="4">
        <dgm:presLayoutVars>
          <dgm:bulletEnabled val="1"/>
        </dgm:presLayoutVars>
      </dgm:prSet>
      <dgm:spPr/>
    </dgm:pt>
    <dgm:pt modelId="{7D3517B6-2280-EA4D-91DE-E92D34640D80}" type="pres">
      <dgm:prSet presAssocID="{1873A6AC-BB73-DA4E-BA0A-3E7BE0787248}" presName="bullet4c" presStyleLbl="node1" presStyleIdx="2" presStyleCnt="4"/>
      <dgm:spPr/>
    </dgm:pt>
    <dgm:pt modelId="{6FC92964-E4CC-5A4B-B11F-D222186A89A5}" type="pres">
      <dgm:prSet presAssocID="{1873A6AC-BB73-DA4E-BA0A-3E7BE0787248}" presName="textBox4c" presStyleLbl="revTx" presStyleIdx="2" presStyleCnt="4">
        <dgm:presLayoutVars>
          <dgm:bulletEnabled val="1"/>
        </dgm:presLayoutVars>
      </dgm:prSet>
      <dgm:spPr/>
    </dgm:pt>
    <dgm:pt modelId="{C119DF4B-AC00-9B43-98EE-A5EE52619414}" type="pres">
      <dgm:prSet presAssocID="{6F307A89-E9A3-9146-9A95-79C964DAE84F}" presName="bullet4d" presStyleLbl="node1" presStyleIdx="3" presStyleCnt="4"/>
      <dgm:spPr/>
    </dgm:pt>
    <dgm:pt modelId="{EECFE7E7-E66C-AC4B-8589-7B7EB5388441}" type="pres">
      <dgm:prSet presAssocID="{6F307A89-E9A3-9146-9A95-79C964DAE84F}" presName="textBox4d" presStyleLbl="revTx" presStyleIdx="3" presStyleCnt="4">
        <dgm:presLayoutVars>
          <dgm:bulletEnabled val="1"/>
        </dgm:presLayoutVars>
      </dgm:prSet>
      <dgm:spPr/>
    </dgm:pt>
  </dgm:ptLst>
  <dgm:cxnLst>
    <dgm:cxn modelId="{63168067-DE0A-564A-9824-5EEF6B6D65B9}" type="presOf" srcId="{63BBD527-5AF8-604F-BC0D-5B9BB71F80D3}" destId="{3D069D2A-3FCD-E442-B0E4-7348B5F99FCB}" srcOrd="0" destOrd="0" presId="urn:microsoft.com/office/officeart/2005/8/layout/arrow2"/>
    <dgm:cxn modelId="{60B69C9F-9DC9-4841-83E0-4181994073F7}" srcId="{7B5FDEE9-7E95-9B4F-9AB3-16AD0FB6EA13}" destId="{6F307A89-E9A3-9146-9A95-79C964DAE84F}" srcOrd="3" destOrd="0" parTransId="{F37909CA-6301-D845-97AE-4E68B10798C0}" sibTransId="{9281062F-BF15-E248-9794-7A59C0E581E2}"/>
    <dgm:cxn modelId="{9EE7D569-6532-5244-AF15-0242BBA94698}" srcId="{7B5FDEE9-7E95-9B4F-9AB3-16AD0FB6EA13}" destId="{C1B24D4C-F419-274B-8BAA-E7417D1EEF3E}" srcOrd="0" destOrd="0" parTransId="{798ECF9F-AED8-9742-AB91-1A384BD65E27}" sibTransId="{73F623E1-6E9E-C84A-8037-347F75D49039}"/>
    <dgm:cxn modelId="{380D0CFC-4BFF-114F-8A8D-DCD2A2893819}" type="presOf" srcId="{6F307A89-E9A3-9146-9A95-79C964DAE84F}" destId="{EECFE7E7-E66C-AC4B-8589-7B7EB5388441}" srcOrd="0" destOrd="0" presId="urn:microsoft.com/office/officeart/2005/8/layout/arrow2"/>
    <dgm:cxn modelId="{BE5B5218-0B5B-6845-838D-414FF5D43BCB}" type="presOf" srcId="{1873A6AC-BB73-DA4E-BA0A-3E7BE0787248}" destId="{6FC92964-E4CC-5A4B-B11F-D222186A89A5}" srcOrd="0" destOrd="0" presId="urn:microsoft.com/office/officeart/2005/8/layout/arrow2"/>
    <dgm:cxn modelId="{0140F015-0201-9C45-AD27-71D05483CBC5}" srcId="{7B5FDEE9-7E95-9B4F-9AB3-16AD0FB6EA13}" destId="{1873A6AC-BB73-DA4E-BA0A-3E7BE0787248}" srcOrd="2" destOrd="0" parTransId="{99B98445-8B64-8A40-90BA-4C910EBA68CB}" sibTransId="{B7BC7D40-66C7-5B46-A64F-02732D4A3852}"/>
    <dgm:cxn modelId="{5681499F-3B53-D043-A872-01F061655702}" srcId="{7B5FDEE9-7E95-9B4F-9AB3-16AD0FB6EA13}" destId="{63BBD527-5AF8-604F-BC0D-5B9BB71F80D3}" srcOrd="1" destOrd="0" parTransId="{EC853A4F-86A1-4145-9AD9-46339DB73A8F}" sibTransId="{102153C7-7427-F842-8B84-110C6EA8C303}"/>
    <dgm:cxn modelId="{1E34DBF7-941E-A54C-BDF9-8BA8038437DD}" type="presOf" srcId="{C1B24D4C-F419-274B-8BAA-E7417D1EEF3E}" destId="{FB040B81-780A-BA45-B6A1-52128179A7AB}" srcOrd="0" destOrd="0" presId="urn:microsoft.com/office/officeart/2005/8/layout/arrow2"/>
    <dgm:cxn modelId="{87D61F3C-0ED2-3147-AA6E-91E7C7F47B8E}" type="presOf" srcId="{7B5FDEE9-7E95-9B4F-9AB3-16AD0FB6EA13}" destId="{8CB9D13A-0566-0D4E-BBEE-B825BFBE9169}" srcOrd="0" destOrd="0" presId="urn:microsoft.com/office/officeart/2005/8/layout/arrow2"/>
    <dgm:cxn modelId="{6BB46F3E-B66C-C647-9A10-DF687746F1EE}" type="presParOf" srcId="{8CB9D13A-0566-0D4E-BBEE-B825BFBE9169}" destId="{1B4489EC-9F56-BC4D-8C9D-A91F9974BF5A}" srcOrd="0" destOrd="0" presId="urn:microsoft.com/office/officeart/2005/8/layout/arrow2"/>
    <dgm:cxn modelId="{AFAC0E79-98BC-BB4D-B374-FE29303637A5}" type="presParOf" srcId="{8CB9D13A-0566-0D4E-BBEE-B825BFBE9169}" destId="{AC15F250-B0DA-8B4A-A068-06414ECDE802}" srcOrd="1" destOrd="0" presId="urn:microsoft.com/office/officeart/2005/8/layout/arrow2"/>
    <dgm:cxn modelId="{76BC31A1-A48F-8740-9EA5-E00E91133198}" type="presParOf" srcId="{AC15F250-B0DA-8B4A-A068-06414ECDE802}" destId="{BAC7CDB4-6592-8149-8B89-A518CCAC061A}" srcOrd="0" destOrd="0" presId="urn:microsoft.com/office/officeart/2005/8/layout/arrow2"/>
    <dgm:cxn modelId="{1EF6F721-6E59-354E-94CC-3D67CE999E85}" type="presParOf" srcId="{AC15F250-B0DA-8B4A-A068-06414ECDE802}" destId="{FB040B81-780A-BA45-B6A1-52128179A7AB}" srcOrd="1" destOrd="0" presId="urn:microsoft.com/office/officeart/2005/8/layout/arrow2"/>
    <dgm:cxn modelId="{47D13EDE-6F53-A944-9592-15A8708C6605}" type="presParOf" srcId="{AC15F250-B0DA-8B4A-A068-06414ECDE802}" destId="{C59084A6-58B1-0149-A33A-A6369F048CD8}" srcOrd="2" destOrd="0" presId="urn:microsoft.com/office/officeart/2005/8/layout/arrow2"/>
    <dgm:cxn modelId="{BA836984-ED38-F24B-80E7-ABF81E78F198}" type="presParOf" srcId="{AC15F250-B0DA-8B4A-A068-06414ECDE802}" destId="{3D069D2A-3FCD-E442-B0E4-7348B5F99FCB}" srcOrd="3" destOrd="0" presId="urn:microsoft.com/office/officeart/2005/8/layout/arrow2"/>
    <dgm:cxn modelId="{A361DBB9-1FB5-544E-8011-42BB969D91B8}" type="presParOf" srcId="{AC15F250-B0DA-8B4A-A068-06414ECDE802}" destId="{7D3517B6-2280-EA4D-91DE-E92D34640D80}" srcOrd="4" destOrd="0" presId="urn:microsoft.com/office/officeart/2005/8/layout/arrow2"/>
    <dgm:cxn modelId="{79008BE3-983D-574E-8104-8407C0488F2D}" type="presParOf" srcId="{AC15F250-B0DA-8B4A-A068-06414ECDE802}" destId="{6FC92964-E4CC-5A4B-B11F-D222186A89A5}" srcOrd="5" destOrd="0" presId="urn:microsoft.com/office/officeart/2005/8/layout/arrow2"/>
    <dgm:cxn modelId="{F20B616C-FE74-7E44-886D-58FE956119D2}" type="presParOf" srcId="{AC15F250-B0DA-8B4A-A068-06414ECDE802}" destId="{C119DF4B-AC00-9B43-98EE-A5EE52619414}" srcOrd="6" destOrd="0" presId="urn:microsoft.com/office/officeart/2005/8/layout/arrow2"/>
    <dgm:cxn modelId="{DFF02DD3-71BE-E14E-8C98-11BFDF7270D8}" type="presParOf" srcId="{AC15F250-B0DA-8B4A-A068-06414ECDE802}" destId="{EECFE7E7-E66C-AC4B-8589-7B7EB5388441}"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5AEC9D-A2D6-D04F-8CB5-59E03C4B2E12}" type="doc">
      <dgm:prSet loTypeId="urn:microsoft.com/office/officeart/2005/8/layout/venn1" loCatId="" qsTypeId="urn:microsoft.com/office/officeart/2005/8/quickstyle/simple4" qsCatId="simple" csTypeId="urn:microsoft.com/office/officeart/2005/8/colors/accent1_2" csCatId="accent1" phldr="1"/>
      <dgm:spPr/>
    </dgm:pt>
    <dgm:pt modelId="{68343841-3DAF-7C4B-BC98-AF5B22F9C3EE}">
      <dgm:prSet phldrT="[Text]"/>
      <dgm:spPr/>
      <dgm:t>
        <a:bodyPr/>
        <a:lstStyle/>
        <a:p>
          <a:r>
            <a:rPr lang="en-US" dirty="0" smtClean="0"/>
            <a:t>International Law applicable to</a:t>
          </a:r>
          <a:endParaRPr lang="en-US" dirty="0"/>
        </a:p>
      </dgm:t>
    </dgm:pt>
    <dgm:pt modelId="{0E9EB4A7-B88B-5D4F-B538-1E1C561D5C9D}" type="parTrans" cxnId="{362440B1-2E7A-2542-89A1-0BD52D678612}">
      <dgm:prSet/>
      <dgm:spPr/>
      <dgm:t>
        <a:bodyPr/>
        <a:lstStyle/>
        <a:p>
          <a:endParaRPr lang="en-US"/>
        </a:p>
      </dgm:t>
    </dgm:pt>
    <dgm:pt modelId="{FF665319-7239-AF47-99A6-219C248E42C8}" type="sibTrans" cxnId="{362440B1-2E7A-2542-89A1-0BD52D678612}">
      <dgm:prSet/>
      <dgm:spPr/>
      <dgm:t>
        <a:bodyPr/>
        <a:lstStyle/>
        <a:p>
          <a:endParaRPr lang="en-US"/>
        </a:p>
      </dgm:t>
    </dgm:pt>
    <dgm:pt modelId="{B05CC035-405F-2246-AED8-AE0F57973932}">
      <dgm:prSet phldrT="[Text]"/>
      <dgm:spPr/>
      <dgm:t>
        <a:bodyPr/>
        <a:lstStyle/>
        <a:p>
          <a:r>
            <a:rPr lang="en-US" dirty="0" err="1" smtClean="0"/>
            <a:t>Transboundary</a:t>
          </a:r>
          <a:r>
            <a:rPr lang="en-US" dirty="0" smtClean="0"/>
            <a:t> Aquifer</a:t>
          </a:r>
          <a:endParaRPr lang="en-US" dirty="0"/>
        </a:p>
      </dgm:t>
    </dgm:pt>
    <dgm:pt modelId="{3F505658-F592-B647-A693-B2AEE40A925B}" type="parTrans" cxnId="{586F464B-F01C-2C4A-918F-79D2077FDD1F}">
      <dgm:prSet/>
      <dgm:spPr/>
      <dgm:t>
        <a:bodyPr/>
        <a:lstStyle/>
        <a:p>
          <a:endParaRPr lang="en-US"/>
        </a:p>
      </dgm:t>
    </dgm:pt>
    <dgm:pt modelId="{9EE86B68-2289-AE4B-A05E-305CB021F474}" type="sibTrans" cxnId="{586F464B-F01C-2C4A-918F-79D2077FDD1F}">
      <dgm:prSet/>
      <dgm:spPr/>
      <dgm:t>
        <a:bodyPr/>
        <a:lstStyle/>
        <a:p>
          <a:endParaRPr lang="en-US"/>
        </a:p>
      </dgm:t>
    </dgm:pt>
    <dgm:pt modelId="{E6607501-E108-4946-9E91-342EE264429C}">
      <dgm:prSet phldrT="[Text]"/>
      <dgm:spPr/>
      <dgm:t>
        <a:bodyPr/>
        <a:lstStyle/>
        <a:p>
          <a:r>
            <a:rPr lang="en-US" dirty="0" err="1" smtClean="0"/>
            <a:t>Transboundry</a:t>
          </a:r>
          <a:r>
            <a:rPr lang="en-US" dirty="0" smtClean="0"/>
            <a:t> Surface Water</a:t>
          </a:r>
          <a:endParaRPr lang="en-US" dirty="0"/>
        </a:p>
      </dgm:t>
    </dgm:pt>
    <dgm:pt modelId="{C79D8888-1581-334E-A59F-DB4653FA45C3}" type="parTrans" cxnId="{5CE16192-F7DF-8A4A-A9BA-5F044AB54385}">
      <dgm:prSet/>
      <dgm:spPr/>
      <dgm:t>
        <a:bodyPr/>
        <a:lstStyle/>
        <a:p>
          <a:endParaRPr lang="en-US"/>
        </a:p>
      </dgm:t>
    </dgm:pt>
    <dgm:pt modelId="{260F2269-07DA-EF40-B359-255FE5D4A803}" type="sibTrans" cxnId="{5CE16192-F7DF-8A4A-A9BA-5F044AB54385}">
      <dgm:prSet/>
      <dgm:spPr/>
      <dgm:t>
        <a:bodyPr/>
        <a:lstStyle/>
        <a:p>
          <a:endParaRPr lang="en-US"/>
        </a:p>
      </dgm:t>
    </dgm:pt>
    <dgm:pt modelId="{F509418A-8ED6-E942-83FE-E2667ACAAA35}" type="pres">
      <dgm:prSet presAssocID="{FC5AEC9D-A2D6-D04F-8CB5-59E03C4B2E12}" presName="compositeShape" presStyleCnt="0">
        <dgm:presLayoutVars>
          <dgm:chMax val="7"/>
          <dgm:dir/>
          <dgm:resizeHandles val="exact"/>
        </dgm:presLayoutVars>
      </dgm:prSet>
      <dgm:spPr/>
    </dgm:pt>
    <dgm:pt modelId="{E48E0496-A7F3-C847-9F23-38FCF10D3F1E}" type="pres">
      <dgm:prSet presAssocID="{68343841-3DAF-7C4B-BC98-AF5B22F9C3EE}" presName="circ1" presStyleLbl="vennNode1" presStyleIdx="0" presStyleCnt="3"/>
      <dgm:spPr/>
      <dgm:t>
        <a:bodyPr/>
        <a:lstStyle/>
        <a:p>
          <a:endParaRPr lang="en-US"/>
        </a:p>
      </dgm:t>
    </dgm:pt>
    <dgm:pt modelId="{D96037A0-2EA5-C549-B7AE-1124BB6388F5}" type="pres">
      <dgm:prSet presAssocID="{68343841-3DAF-7C4B-BC98-AF5B22F9C3EE}" presName="circ1Tx" presStyleLbl="revTx" presStyleIdx="0" presStyleCnt="0">
        <dgm:presLayoutVars>
          <dgm:chMax val="0"/>
          <dgm:chPref val="0"/>
          <dgm:bulletEnabled val="1"/>
        </dgm:presLayoutVars>
      </dgm:prSet>
      <dgm:spPr/>
      <dgm:t>
        <a:bodyPr/>
        <a:lstStyle/>
        <a:p>
          <a:endParaRPr lang="en-US"/>
        </a:p>
      </dgm:t>
    </dgm:pt>
    <dgm:pt modelId="{7C7939EE-57B7-674E-A944-C2463C6BA3CC}" type="pres">
      <dgm:prSet presAssocID="{B05CC035-405F-2246-AED8-AE0F57973932}" presName="circ2" presStyleLbl="vennNode1" presStyleIdx="1" presStyleCnt="3"/>
      <dgm:spPr/>
      <dgm:t>
        <a:bodyPr/>
        <a:lstStyle/>
        <a:p>
          <a:endParaRPr lang="en-US"/>
        </a:p>
      </dgm:t>
    </dgm:pt>
    <dgm:pt modelId="{7B7FCF7C-0991-AB43-9D76-DC37F4DEF553}" type="pres">
      <dgm:prSet presAssocID="{B05CC035-405F-2246-AED8-AE0F57973932}" presName="circ2Tx" presStyleLbl="revTx" presStyleIdx="0" presStyleCnt="0">
        <dgm:presLayoutVars>
          <dgm:chMax val="0"/>
          <dgm:chPref val="0"/>
          <dgm:bulletEnabled val="1"/>
        </dgm:presLayoutVars>
      </dgm:prSet>
      <dgm:spPr/>
      <dgm:t>
        <a:bodyPr/>
        <a:lstStyle/>
        <a:p>
          <a:endParaRPr lang="en-US"/>
        </a:p>
      </dgm:t>
    </dgm:pt>
    <dgm:pt modelId="{2478D5AB-1E1D-3244-8A3B-3D2CF7A56428}" type="pres">
      <dgm:prSet presAssocID="{E6607501-E108-4946-9E91-342EE264429C}" presName="circ3" presStyleLbl="vennNode1" presStyleIdx="2" presStyleCnt="3"/>
      <dgm:spPr/>
      <dgm:t>
        <a:bodyPr/>
        <a:lstStyle/>
        <a:p>
          <a:endParaRPr lang="en-US"/>
        </a:p>
      </dgm:t>
    </dgm:pt>
    <dgm:pt modelId="{EC45B0B4-33EB-244E-A964-A3CB113D9C46}" type="pres">
      <dgm:prSet presAssocID="{E6607501-E108-4946-9E91-342EE264429C}" presName="circ3Tx" presStyleLbl="revTx" presStyleIdx="0" presStyleCnt="0">
        <dgm:presLayoutVars>
          <dgm:chMax val="0"/>
          <dgm:chPref val="0"/>
          <dgm:bulletEnabled val="1"/>
        </dgm:presLayoutVars>
      </dgm:prSet>
      <dgm:spPr/>
      <dgm:t>
        <a:bodyPr/>
        <a:lstStyle/>
        <a:p>
          <a:endParaRPr lang="en-US"/>
        </a:p>
      </dgm:t>
    </dgm:pt>
  </dgm:ptLst>
  <dgm:cxnLst>
    <dgm:cxn modelId="{42A9D81E-B0CA-F342-97AA-90ABB5F2BF2A}" type="presOf" srcId="{FC5AEC9D-A2D6-D04F-8CB5-59E03C4B2E12}" destId="{F509418A-8ED6-E942-83FE-E2667ACAAA35}" srcOrd="0" destOrd="0" presId="urn:microsoft.com/office/officeart/2005/8/layout/venn1"/>
    <dgm:cxn modelId="{362440B1-2E7A-2542-89A1-0BD52D678612}" srcId="{FC5AEC9D-A2D6-D04F-8CB5-59E03C4B2E12}" destId="{68343841-3DAF-7C4B-BC98-AF5B22F9C3EE}" srcOrd="0" destOrd="0" parTransId="{0E9EB4A7-B88B-5D4F-B538-1E1C561D5C9D}" sibTransId="{FF665319-7239-AF47-99A6-219C248E42C8}"/>
    <dgm:cxn modelId="{8B37989D-9D95-1547-B05B-A7A46C20AF08}" type="presOf" srcId="{68343841-3DAF-7C4B-BC98-AF5B22F9C3EE}" destId="{E48E0496-A7F3-C847-9F23-38FCF10D3F1E}" srcOrd="0" destOrd="0" presId="urn:microsoft.com/office/officeart/2005/8/layout/venn1"/>
    <dgm:cxn modelId="{7FE820DC-45FB-9A44-ABC6-089FF24F5F75}" type="presOf" srcId="{E6607501-E108-4946-9E91-342EE264429C}" destId="{EC45B0B4-33EB-244E-A964-A3CB113D9C46}" srcOrd="1" destOrd="0" presId="urn:microsoft.com/office/officeart/2005/8/layout/venn1"/>
    <dgm:cxn modelId="{5CE16192-F7DF-8A4A-A9BA-5F044AB54385}" srcId="{FC5AEC9D-A2D6-D04F-8CB5-59E03C4B2E12}" destId="{E6607501-E108-4946-9E91-342EE264429C}" srcOrd="2" destOrd="0" parTransId="{C79D8888-1581-334E-A59F-DB4653FA45C3}" sibTransId="{260F2269-07DA-EF40-B359-255FE5D4A803}"/>
    <dgm:cxn modelId="{2C48AF10-CCC5-1245-A7B3-72CEEAC96C8D}" type="presOf" srcId="{E6607501-E108-4946-9E91-342EE264429C}" destId="{2478D5AB-1E1D-3244-8A3B-3D2CF7A56428}" srcOrd="0" destOrd="0" presId="urn:microsoft.com/office/officeart/2005/8/layout/venn1"/>
    <dgm:cxn modelId="{1BA00CD4-A1EE-CF4C-A8DA-E830D7AC1516}" type="presOf" srcId="{68343841-3DAF-7C4B-BC98-AF5B22F9C3EE}" destId="{D96037A0-2EA5-C549-B7AE-1124BB6388F5}" srcOrd="1" destOrd="0" presId="urn:microsoft.com/office/officeart/2005/8/layout/venn1"/>
    <dgm:cxn modelId="{6AEDCB64-02B1-CA4F-A598-385CCD111BA5}" type="presOf" srcId="{B05CC035-405F-2246-AED8-AE0F57973932}" destId="{7C7939EE-57B7-674E-A944-C2463C6BA3CC}" srcOrd="0" destOrd="0" presId="urn:microsoft.com/office/officeart/2005/8/layout/venn1"/>
    <dgm:cxn modelId="{586F464B-F01C-2C4A-918F-79D2077FDD1F}" srcId="{FC5AEC9D-A2D6-D04F-8CB5-59E03C4B2E12}" destId="{B05CC035-405F-2246-AED8-AE0F57973932}" srcOrd="1" destOrd="0" parTransId="{3F505658-F592-B647-A693-B2AEE40A925B}" sibTransId="{9EE86B68-2289-AE4B-A05E-305CB021F474}"/>
    <dgm:cxn modelId="{B2CCE381-EA6F-794D-88B7-FC404C17F276}" type="presOf" srcId="{B05CC035-405F-2246-AED8-AE0F57973932}" destId="{7B7FCF7C-0991-AB43-9D76-DC37F4DEF553}" srcOrd="1" destOrd="0" presId="urn:microsoft.com/office/officeart/2005/8/layout/venn1"/>
    <dgm:cxn modelId="{35F9DD99-D4A8-8548-9ED7-BFEF90E251FB}" type="presParOf" srcId="{F509418A-8ED6-E942-83FE-E2667ACAAA35}" destId="{E48E0496-A7F3-C847-9F23-38FCF10D3F1E}" srcOrd="0" destOrd="0" presId="urn:microsoft.com/office/officeart/2005/8/layout/venn1"/>
    <dgm:cxn modelId="{3714E4E8-2E8D-E140-B5C6-C6544102C220}" type="presParOf" srcId="{F509418A-8ED6-E942-83FE-E2667ACAAA35}" destId="{D96037A0-2EA5-C549-B7AE-1124BB6388F5}" srcOrd="1" destOrd="0" presId="urn:microsoft.com/office/officeart/2005/8/layout/venn1"/>
    <dgm:cxn modelId="{BABFFF4A-72C0-0C45-AF70-B7EBBB86413E}" type="presParOf" srcId="{F509418A-8ED6-E942-83FE-E2667ACAAA35}" destId="{7C7939EE-57B7-674E-A944-C2463C6BA3CC}" srcOrd="2" destOrd="0" presId="urn:microsoft.com/office/officeart/2005/8/layout/venn1"/>
    <dgm:cxn modelId="{B15CA430-B5FB-9A4C-93D5-AE52553FA9CF}" type="presParOf" srcId="{F509418A-8ED6-E942-83FE-E2667ACAAA35}" destId="{7B7FCF7C-0991-AB43-9D76-DC37F4DEF553}" srcOrd="3" destOrd="0" presId="urn:microsoft.com/office/officeart/2005/8/layout/venn1"/>
    <dgm:cxn modelId="{B73540A0-4B8F-6F47-A07C-85C3B2793DA0}" type="presParOf" srcId="{F509418A-8ED6-E942-83FE-E2667ACAAA35}" destId="{2478D5AB-1E1D-3244-8A3B-3D2CF7A56428}" srcOrd="4" destOrd="0" presId="urn:microsoft.com/office/officeart/2005/8/layout/venn1"/>
    <dgm:cxn modelId="{C42197A5-CA97-854A-8C7B-C615DF9205DC}" type="presParOf" srcId="{F509418A-8ED6-E942-83FE-E2667ACAAA35}" destId="{EC45B0B4-33EB-244E-A964-A3CB113D9C4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5AEC9D-A2D6-D04F-8CB5-59E03C4B2E12}" type="doc">
      <dgm:prSet loTypeId="urn:microsoft.com/office/officeart/2005/8/layout/venn1" loCatId="" qsTypeId="urn:microsoft.com/office/officeart/2005/8/quickstyle/simple4" qsCatId="simple" csTypeId="urn:microsoft.com/office/officeart/2005/8/colors/colorful1" csCatId="colorful" phldr="1"/>
      <dgm:spPr/>
    </dgm:pt>
    <dgm:pt modelId="{68343841-3DAF-7C4B-BC98-AF5B22F9C3EE}">
      <dgm:prSet phldrT="[Text]"/>
      <dgm:spPr/>
      <dgm:t>
        <a:bodyPr/>
        <a:lstStyle/>
        <a:p>
          <a:r>
            <a:rPr lang="en-US" dirty="0" smtClean="0"/>
            <a:t>UNWC</a:t>
          </a:r>
          <a:endParaRPr lang="en-US" dirty="0"/>
        </a:p>
      </dgm:t>
    </dgm:pt>
    <dgm:pt modelId="{0E9EB4A7-B88B-5D4F-B538-1E1C561D5C9D}" type="parTrans" cxnId="{362440B1-2E7A-2542-89A1-0BD52D678612}">
      <dgm:prSet/>
      <dgm:spPr/>
      <dgm:t>
        <a:bodyPr/>
        <a:lstStyle/>
        <a:p>
          <a:endParaRPr lang="en-US"/>
        </a:p>
      </dgm:t>
    </dgm:pt>
    <dgm:pt modelId="{FF665319-7239-AF47-99A6-219C248E42C8}" type="sibTrans" cxnId="{362440B1-2E7A-2542-89A1-0BD52D678612}">
      <dgm:prSet/>
      <dgm:spPr/>
      <dgm:t>
        <a:bodyPr/>
        <a:lstStyle/>
        <a:p>
          <a:endParaRPr lang="en-US"/>
        </a:p>
      </dgm:t>
    </dgm:pt>
    <dgm:pt modelId="{B05CC035-405F-2246-AED8-AE0F57973932}">
      <dgm:prSet phldrT="[Text]"/>
      <dgm:spPr/>
      <dgm:t>
        <a:bodyPr/>
        <a:lstStyle/>
        <a:p>
          <a:r>
            <a:rPr lang="en-US" dirty="0" smtClean="0"/>
            <a:t>Draft Articles</a:t>
          </a:r>
          <a:endParaRPr lang="en-US" dirty="0"/>
        </a:p>
      </dgm:t>
    </dgm:pt>
    <dgm:pt modelId="{3F505658-F592-B647-A693-B2AEE40A925B}" type="parTrans" cxnId="{586F464B-F01C-2C4A-918F-79D2077FDD1F}">
      <dgm:prSet/>
      <dgm:spPr/>
      <dgm:t>
        <a:bodyPr/>
        <a:lstStyle/>
        <a:p>
          <a:endParaRPr lang="en-US"/>
        </a:p>
      </dgm:t>
    </dgm:pt>
    <dgm:pt modelId="{9EE86B68-2289-AE4B-A05E-305CB021F474}" type="sibTrans" cxnId="{586F464B-F01C-2C4A-918F-79D2077FDD1F}">
      <dgm:prSet/>
      <dgm:spPr/>
      <dgm:t>
        <a:bodyPr/>
        <a:lstStyle/>
        <a:p>
          <a:endParaRPr lang="en-US"/>
        </a:p>
      </dgm:t>
    </dgm:pt>
    <dgm:pt modelId="{E6607501-E108-4946-9E91-342EE264429C}">
      <dgm:prSet phldrT="[Text]"/>
      <dgm:spPr/>
      <dgm:t>
        <a:bodyPr/>
        <a:lstStyle/>
        <a:p>
          <a:r>
            <a:rPr lang="en-US" dirty="0" smtClean="0"/>
            <a:t>UNECE Water Convention</a:t>
          </a:r>
          <a:endParaRPr lang="en-US" dirty="0"/>
        </a:p>
      </dgm:t>
    </dgm:pt>
    <dgm:pt modelId="{C79D8888-1581-334E-A59F-DB4653FA45C3}" type="parTrans" cxnId="{5CE16192-F7DF-8A4A-A9BA-5F044AB54385}">
      <dgm:prSet/>
      <dgm:spPr/>
      <dgm:t>
        <a:bodyPr/>
        <a:lstStyle/>
        <a:p>
          <a:endParaRPr lang="en-US"/>
        </a:p>
      </dgm:t>
    </dgm:pt>
    <dgm:pt modelId="{260F2269-07DA-EF40-B359-255FE5D4A803}" type="sibTrans" cxnId="{5CE16192-F7DF-8A4A-A9BA-5F044AB54385}">
      <dgm:prSet/>
      <dgm:spPr/>
      <dgm:t>
        <a:bodyPr/>
        <a:lstStyle/>
        <a:p>
          <a:endParaRPr lang="en-US"/>
        </a:p>
      </dgm:t>
    </dgm:pt>
    <dgm:pt modelId="{86A3F5F0-5B9A-954C-B759-C28623054F96}">
      <dgm:prSet phldrT="[Text]"/>
      <dgm:spPr/>
      <dgm:t>
        <a:bodyPr/>
        <a:lstStyle/>
        <a:p>
          <a:r>
            <a:rPr lang="en-US" dirty="0" smtClean="0"/>
            <a:t>Model Provisions</a:t>
          </a:r>
          <a:endParaRPr lang="en-US" dirty="0"/>
        </a:p>
      </dgm:t>
    </dgm:pt>
    <dgm:pt modelId="{514F46C8-D9D1-1B4A-B90B-C556123BFE83}" type="parTrans" cxnId="{8A4543D6-1428-A540-B082-8E90400C9821}">
      <dgm:prSet/>
      <dgm:spPr/>
      <dgm:t>
        <a:bodyPr/>
        <a:lstStyle/>
        <a:p>
          <a:endParaRPr lang="en-US"/>
        </a:p>
      </dgm:t>
    </dgm:pt>
    <dgm:pt modelId="{A97E3AA3-5303-6143-8057-14950575B865}" type="sibTrans" cxnId="{8A4543D6-1428-A540-B082-8E90400C9821}">
      <dgm:prSet/>
      <dgm:spPr/>
      <dgm:t>
        <a:bodyPr/>
        <a:lstStyle/>
        <a:p>
          <a:endParaRPr lang="en-US"/>
        </a:p>
      </dgm:t>
    </dgm:pt>
    <dgm:pt modelId="{F509418A-8ED6-E942-83FE-E2667ACAAA35}" type="pres">
      <dgm:prSet presAssocID="{FC5AEC9D-A2D6-D04F-8CB5-59E03C4B2E12}" presName="compositeShape" presStyleCnt="0">
        <dgm:presLayoutVars>
          <dgm:chMax val="7"/>
          <dgm:dir/>
          <dgm:resizeHandles val="exact"/>
        </dgm:presLayoutVars>
      </dgm:prSet>
      <dgm:spPr/>
    </dgm:pt>
    <dgm:pt modelId="{E48E0496-A7F3-C847-9F23-38FCF10D3F1E}" type="pres">
      <dgm:prSet presAssocID="{68343841-3DAF-7C4B-BC98-AF5B22F9C3EE}" presName="circ1" presStyleLbl="vennNode1" presStyleIdx="0" presStyleCnt="4"/>
      <dgm:spPr/>
      <dgm:t>
        <a:bodyPr/>
        <a:lstStyle/>
        <a:p>
          <a:endParaRPr lang="en-US"/>
        </a:p>
      </dgm:t>
    </dgm:pt>
    <dgm:pt modelId="{D96037A0-2EA5-C549-B7AE-1124BB6388F5}" type="pres">
      <dgm:prSet presAssocID="{68343841-3DAF-7C4B-BC98-AF5B22F9C3EE}" presName="circ1Tx" presStyleLbl="revTx" presStyleIdx="0" presStyleCnt="0">
        <dgm:presLayoutVars>
          <dgm:chMax val="0"/>
          <dgm:chPref val="0"/>
          <dgm:bulletEnabled val="1"/>
        </dgm:presLayoutVars>
      </dgm:prSet>
      <dgm:spPr/>
      <dgm:t>
        <a:bodyPr/>
        <a:lstStyle/>
        <a:p>
          <a:endParaRPr lang="en-US"/>
        </a:p>
      </dgm:t>
    </dgm:pt>
    <dgm:pt modelId="{7C7939EE-57B7-674E-A944-C2463C6BA3CC}" type="pres">
      <dgm:prSet presAssocID="{B05CC035-405F-2246-AED8-AE0F57973932}" presName="circ2" presStyleLbl="vennNode1" presStyleIdx="1" presStyleCnt="4" custLinFactNeighborX="21805" custLinFactNeighborY="-16040"/>
      <dgm:spPr/>
      <dgm:t>
        <a:bodyPr/>
        <a:lstStyle/>
        <a:p>
          <a:endParaRPr lang="en-US"/>
        </a:p>
      </dgm:t>
    </dgm:pt>
    <dgm:pt modelId="{7B7FCF7C-0991-AB43-9D76-DC37F4DEF553}" type="pres">
      <dgm:prSet presAssocID="{B05CC035-405F-2246-AED8-AE0F57973932}" presName="circ2Tx" presStyleLbl="revTx" presStyleIdx="0" presStyleCnt="0">
        <dgm:presLayoutVars>
          <dgm:chMax val="0"/>
          <dgm:chPref val="0"/>
          <dgm:bulletEnabled val="1"/>
        </dgm:presLayoutVars>
      </dgm:prSet>
      <dgm:spPr/>
      <dgm:t>
        <a:bodyPr/>
        <a:lstStyle/>
        <a:p>
          <a:endParaRPr lang="en-US"/>
        </a:p>
      </dgm:t>
    </dgm:pt>
    <dgm:pt modelId="{2478D5AB-1E1D-3244-8A3B-3D2CF7A56428}" type="pres">
      <dgm:prSet presAssocID="{E6607501-E108-4946-9E91-342EE264429C}" presName="circ3" presStyleLbl="vennNode1" presStyleIdx="2" presStyleCnt="4" custLinFactNeighborX="-35964" custLinFactNeighborY="-16040"/>
      <dgm:spPr/>
      <dgm:t>
        <a:bodyPr/>
        <a:lstStyle/>
        <a:p>
          <a:endParaRPr lang="en-US"/>
        </a:p>
      </dgm:t>
    </dgm:pt>
    <dgm:pt modelId="{EC45B0B4-33EB-244E-A964-A3CB113D9C46}" type="pres">
      <dgm:prSet presAssocID="{E6607501-E108-4946-9E91-342EE264429C}" presName="circ3Tx" presStyleLbl="revTx" presStyleIdx="0" presStyleCnt="0">
        <dgm:presLayoutVars>
          <dgm:chMax val="0"/>
          <dgm:chPref val="0"/>
          <dgm:bulletEnabled val="1"/>
        </dgm:presLayoutVars>
      </dgm:prSet>
      <dgm:spPr/>
      <dgm:t>
        <a:bodyPr/>
        <a:lstStyle/>
        <a:p>
          <a:endParaRPr lang="en-US"/>
        </a:p>
      </dgm:t>
    </dgm:pt>
    <dgm:pt modelId="{1B8FB0EA-0FC2-2E46-B51F-E5E65892B75A}" type="pres">
      <dgm:prSet presAssocID="{86A3F5F0-5B9A-954C-B759-C28623054F96}" presName="circ4" presStyleLbl="vennNode1" presStyleIdx="3" presStyleCnt="4" custLinFactNeighborX="96518" custLinFactNeighborY="30302"/>
      <dgm:spPr/>
      <dgm:t>
        <a:bodyPr/>
        <a:lstStyle/>
        <a:p>
          <a:endParaRPr lang="en-US"/>
        </a:p>
      </dgm:t>
    </dgm:pt>
    <dgm:pt modelId="{03B46A33-E06B-0E44-BE10-0952AB89FA39}" type="pres">
      <dgm:prSet presAssocID="{86A3F5F0-5B9A-954C-B759-C28623054F96}" presName="circ4Tx" presStyleLbl="revTx" presStyleIdx="0" presStyleCnt="0">
        <dgm:presLayoutVars>
          <dgm:chMax val="0"/>
          <dgm:chPref val="0"/>
          <dgm:bulletEnabled val="1"/>
        </dgm:presLayoutVars>
      </dgm:prSet>
      <dgm:spPr/>
      <dgm:t>
        <a:bodyPr/>
        <a:lstStyle/>
        <a:p>
          <a:endParaRPr lang="en-US"/>
        </a:p>
      </dgm:t>
    </dgm:pt>
  </dgm:ptLst>
  <dgm:cxnLst>
    <dgm:cxn modelId="{BBED557A-B351-3A4A-91D1-6B343FC2E0C5}" type="presOf" srcId="{E6607501-E108-4946-9E91-342EE264429C}" destId="{2478D5AB-1E1D-3244-8A3B-3D2CF7A56428}" srcOrd="0" destOrd="0" presId="urn:microsoft.com/office/officeart/2005/8/layout/venn1"/>
    <dgm:cxn modelId="{686339D5-D9B1-BC43-9214-091839729CC8}" type="presOf" srcId="{B05CC035-405F-2246-AED8-AE0F57973932}" destId="{7B7FCF7C-0991-AB43-9D76-DC37F4DEF553}" srcOrd="1" destOrd="0" presId="urn:microsoft.com/office/officeart/2005/8/layout/venn1"/>
    <dgm:cxn modelId="{362440B1-2E7A-2542-89A1-0BD52D678612}" srcId="{FC5AEC9D-A2D6-D04F-8CB5-59E03C4B2E12}" destId="{68343841-3DAF-7C4B-BC98-AF5B22F9C3EE}" srcOrd="0" destOrd="0" parTransId="{0E9EB4A7-B88B-5D4F-B538-1E1C561D5C9D}" sibTransId="{FF665319-7239-AF47-99A6-219C248E42C8}"/>
    <dgm:cxn modelId="{586F464B-F01C-2C4A-918F-79D2077FDD1F}" srcId="{FC5AEC9D-A2D6-D04F-8CB5-59E03C4B2E12}" destId="{B05CC035-405F-2246-AED8-AE0F57973932}" srcOrd="1" destOrd="0" parTransId="{3F505658-F592-B647-A693-B2AEE40A925B}" sibTransId="{9EE86B68-2289-AE4B-A05E-305CB021F474}"/>
    <dgm:cxn modelId="{36272923-83F8-5547-9021-C00BF8995C73}" type="presOf" srcId="{68343841-3DAF-7C4B-BC98-AF5B22F9C3EE}" destId="{E48E0496-A7F3-C847-9F23-38FCF10D3F1E}" srcOrd="0" destOrd="0" presId="urn:microsoft.com/office/officeart/2005/8/layout/venn1"/>
    <dgm:cxn modelId="{2E1C5B4C-6083-4849-82CA-4DE7220EF659}" type="presOf" srcId="{86A3F5F0-5B9A-954C-B759-C28623054F96}" destId="{03B46A33-E06B-0E44-BE10-0952AB89FA39}" srcOrd="1" destOrd="0" presId="urn:microsoft.com/office/officeart/2005/8/layout/venn1"/>
    <dgm:cxn modelId="{8A4543D6-1428-A540-B082-8E90400C9821}" srcId="{FC5AEC9D-A2D6-D04F-8CB5-59E03C4B2E12}" destId="{86A3F5F0-5B9A-954C-B759-C28623054F96}" srcOrd="3" destOrd="0" parTransId="{514F46C8-D9D1-1B4A-B90B-C556123BFE83}" sibTransId="{A97E3AA3-5303-6143-8057-14950575B865}"/>
    <dgm:cxn modelId="{4C3E1C8F-CA4B-A241-B23C-46A2BBDE4EC0}" type="presOf" srcId="{B05CC035-405F-2246-AED8-AE0F57973932}" destId="{7C7939EE-57B7-674E-A944-C2463C6BA3CC}" srcOrd="0" destOrd="0" presId="urn:microsoft.com/office/officeart/2005/8/layout/venn1"/>
    <dgm:cxn modelId="{5CE16192-F7DF-8A4A-A9BA-5F044AB54385}" srcId="{FC5AEC9D-A2D6-D04F-8CB5-59E03C4B2E12}" destId="{E6607501-E108-4946-9E91-342EE264429C}" srcOrd="2" destOrd="0" parTransId="{C79D8888-1581-334E-A59F-DB4653FA45C3}" sibTransId="{260F2269-07DA-EF40-B359-255FE5D4A803}"/>
    <dgm:cxn modelId="{E50C0492-83D7-F840-8817-AE0B757605D2}" type="presOf" srcId="{86A3F5F0-5B9A-954C-B759-C28623054F96}" destId="{1B8FB0EA-0FC2-2E46-B51F-E5E65892B75A}" srcOrd="0" destOrd="0" presId="urn:microsoft.com/office/officeart/2005/8/layout/venn1"/>
    <dgm:cxn modelId="{9F4122D1-94B7-A548-A540-878DCD74DB6D}" type="presOf" srcId="{E6607501-E108-4946-9E91-342EE264429C}" destId="{EC45B0B4-33EB-244E-A964-A3CB113D9C46}" srcOrd="1" destOrd="0" presId="urn:microsoft.com/office/officeart/2005/8/layout/venn1"/>
    <dgm:cxn modelId="{C45F68E6-4DCF-384D-8353-0E006AFB905B}" type="presOf" srcId="{68343841-3DAF-7C4B-BC98-AF5B22F9C3EE}" destId="{D96037A0-2EA5-C549-B7AE-1124BB6388F5}" srcOrd="1" destOrd="0" presId="urn:microsoft.com/office/officeart/2005/8/layout/venn1"/>
    <dgm:cxn modelId="{6A09FF9D-4901-7D41-8461-A250D8A97C68}" type="presOf" srcId="{FC5AEC9D-A2D6-D04F-8CB5-59E03C4B2E12}" destId="{F509418A-8ED6-E942-83FE-E2667ACAAA35}" srcOrd="0" destOrd="0" presId="urn:microsoft.com/office/officeart/2005/8/layout/venn1"/>
    <dgm:cxn modelId="{2E34F21E-25DF-B14E-B427-9D16313F2067}" type="presParOf" srcId="{F509418A-8ED6-E942-83FE-E2667ACAAA35}" destId="{E48E0496-A7F3-C847-9F23-38FCF10D3F1E}" srcOrd="0" destOrd="0" presId="urn:microsoft.com/office/officeart/2005/8/layout/venn1"/>
    <dgm:cxn modelId="{A9F1E1FA-259E-F04D-A0EA-90FDCDE9FC60}" type="presParOf" srcId="{F509418A-8ED6-E942-83FE-E2667ACAAA35}" destId="{D96037A0-2EA5-C549-B7AE-1124BB6388F5}" srcOrd="1" destOrd="0" presId="urn:microsoft.com/office/officeart/2005/8/layout/venn1"/>
    <dgm:cxn modelId="{1B71E733-F62F-BE4B-970C-25E1D2BFE5E2}" type="presParOf" srcId="{F509418A-8ED6-E942-83FE-E2667ACAAA35}" destId="{7C7939EE-57B7-674E-A944-C2463C6BA3CC}" srcOrd="2" destOrd="0" presId="urn:microsoft.com/office/officeart/2005/8/layout/venn1"/>
    <dgm:cxn modelId="{035F7A21-AFB3-9B4A-874F-F31F1A64288E}" type="presParOf" srcId="{F509418A-8ED6-E942-83FE-E2667ACAAA35}" destId="{7B7FCF7C-0991-AB43-9D76-DC37F4DEF553}" srcOrd="3" destOrd="0" presId="urn:microsoft.com/office/officeart/2005/8/layout/venn1"/>
    <dgm:cxn modelId="{2D8736A3-B8B1-5443-B45B-AA9F15516ABC}" type="presParOf" srcId="{F509418A-8ED6-E942-83FE-E2667ACAAA35}" destId="{2478D5AB-1E1D-3244-8A3B-3D2CF7A56428}" srcOrd="4" destOrd="0" presId="urn:microsoft.com/office/officeart/2005/8/layout/venn1"/>
    <dgm:cxn modelId="{8006A607-1B26-6F40-9CB6-86F2D3B6D069}" type="presParOf" srcId="{F509418A-8ED6-E942-83FE-E2667ACAAA35}" destId="{EC45B0B4-33EB-244E-A964-A3CB113D9C46}" srcOrd="5" destOrd="0" presId="urn:microsoft.com/office/officeart/2005/8/layout/venn1"/>
    <dgm:cxn modelId="{C1DA0C7E-A612-9445-9A37-AF472A1BD30D}" type="presParOf" srcId="{F509418A-8ED6-E942-83FE-E2667ACAAA35}" destId="{1B8FB0EA-0FC2-2E46-B51F-E5E65892B75A}" srcOrd="6" destOrd="0" presId="urn:microsoft.com/office/officeart/2005/8/layout/venn1"/>
    <dgm:cxn modelId="{1C12C5B9-1C61-1D4A-BAB8-B4B8D5F175EA}" type="presParOf" srcId="{F509418A-8ED6-E942-83FE-E2667ACAAA35}" destId="{03B46A33-E06B-0E44-BE10-0952AB89FA39}"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E7DDA2-32AC-FB4A-913A-CA880F6DE196}"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3A91DF5-2FE2-2B4F-A456-2D0D5449D46C}">
      <dgm:prSet phldrT="[Text]"/>
      <dgm:spPr/>
      <dgm:t>
        <a:bodyPr/>
        <a:lstStyle/>
        <a:p>
          <a:r>
            <a:rPr lang="en-US" dirty="0" smtClean="0"/>
            <a:t>Factors to be considered together</a:t>
          </a:r>
          <a:endParaRPr lang="en-US" dirty="0"/>
        </a:p>
      </dgm:t>
    </dgm:pt>
    <dgm:pt modelId="{1B5206C5-D24B-F347-A568-22F932548948}" type="parTrans" cxnId="{24A5EA11-09D1-4C4A-880F-24EC6A71C8D6}">
      <dgm:prSet/>
      <dgm:spPr/>
      <dgm:t>
        <a:bodyPr/>
        <a:lstStyle/>
        <a:p>
          <a:endParaRPr lang="en-US"/>
        </a:p>
      </dgm:t>
    </dgm:pt>
    <dgm:pt modelId="{1CBF8AA9-BF2D-CD45-A98A-5CEC29F38A71}" type="sibTrans" cxnId="{24A5EA11-09D1-4C4A-880F-24EC6A71C8D6}">
      <dgm:prSet/>
      <dgm:spPr/>
      <dgm:t>
        <a:bodyPr/>
        <a:lstStyle/>
        <a:p>
          <a:endParaRPr lang="en-US"/>
        </a:p>
      </dgm:t>
    </dgm:pt>
    <dgm:pt modelId="{79155F03-9015-104A-99CD-5F813D1242EE}">
      <dgm:prSet phldrT="[Text]"/>
      <dgm:spPr/>
      <dgm:t>
        <a:bodyPr/>
        <a:lstStyle/>
        <a:p>
          <a:r>
            <a:rPr lang="en-US" b="1" dirty="0" smtClean="0">
              <a:solidFill>
                <a:schemeClr val="tx1"/>
              </a:solidFill>
              <a:latin typeface="+mn-lt"/>
              <a:ea typeface="+mn-ea"/>
              <a:cs typeface="+mn-cs"/>
            </a:rPr>
            <a:t>Factors of a natural character</a:t>
          </a:r>
          <a:endParaRPr lang="en-US" dirty="0"/>
        </a:p>
      </dgm:t>
    </dgm:pt>
    <dgm:pt modelId="{E9F55006-F1E5-6F48-A57D-DD9762D55A10}" type="parTrans" cxnId="{32027C97-ED7A-1F42-B677-63336CAEDB17}">
      <dgm:prSet/>
      <dgm:spPr/>
      <dgm:t>
        <a:bodyPr/>
        <a:lstStyle/>
        <a:p>
          <a:endParaRPr lang="en-US"/>
        </a:p>
      </dgm:t>
    </dgm:pt>
    <dgm:pt modelId="{B6F5F779-3E14-DC4A-85DF-7730B87DEF6F}" type="sibTrans" cxnId="{32027C97-ED7A-1F42-B677-63336CAEDB17}">
      <dgm:prSet/>
      <dgm:spPr/>
      <dgm:t>
        <a:bodyPr/>
        <a:lstStyle/>
        <a:p>
          <a:endParaRPr lang="en-US"/>
        </a:p>
      </dgm:t>
    </dgm:pt>
    <dgm:pt modelId="{3E91E9F7-FBC6-A34F-9C72-ACF27C16CA27}">
      <dgm:prSet phldrT="[Text]"/>
      <dgm:spPr/>
      <dgm:t>
        <a:bodyPr/>
        <a:lstStyle/>
        <a:p>
          <a:r>
            <a:rPr lang="en-US" b="1" dirty="0" smtClean="0">
              <a:solidFill>
                <a:schemeClr val="tx1"/>
              </a:solidFill>
              <a:latin typeface="+mn-lt"/>
              <a:ea typeface="+mn-ea"/>
              <a:cs typeface="+mn-cs"/>
            </a:rPr>
            <a:t>social and economic needs </a:t>
          </a:r>
          <a:endParaRPr lang="en-US" dirty="0"/>
        </a:p>
      </dgm:t>
    </dgm:pt>
    <dgm:pt modelId="{B919B3AB-FE74-5240-9DF5-A39830A6E031}" type="parTrans" cxnId="{C7552F94-9B68-2B49-AF98-E8F932253ECF}">
      <dgm:prSet/>
      <dgm:spPr/>
      <dgm:t>
        <a:bodyPr/>
        <a:lstStyle/>
        <a:p>
          <a:endParaRPr lang="en-US"/>
        </a:p>
      </dgm:t>
    </dgm:pt>
    <dgm:pt modelId="{F931A020-E73D-F14F-8E0C-4586E6CA09C1}" type="sibTrans" cxnId="{C7552F94-9B68-2B49-AF98-E8F932253ECF}">
      <dgm:prSet/>
      <dgm:spPr/>
      <dgm:t>
        <a:bodyPr/>
        <a:lstStyle/>
        <a:p>
          <a:endParaRPr lang="en-US"/>
        </a:p>
      </dgm:t>
    </dgm:pt>
    <dgm:pt modelId="{88F53B6F-AB87-5245-A613-B2075B4C0418}">
      <dgm:prSet phldrT="[Text]"/>
      <dgm:spPr/>
      <dgm:t>
        <a:bodyPr/>
        <a:lstStyle/>
        <a:p>
          <a:r>
            <a:rPr lang="en-US" b="1" dirty="0" smtClean="0">
              <a:solidFill>
                <a:schemeClr val="tx1"/>
              </a:solidFill>
              <a:latin typeface="+mn-lt"/>
              <a:ea typeface="+mn-ea"/>
              <a:cs typeface="+mn-cs"/>
            </a:rPr>
            <a:t>population dependent </a:t>
          </a:r>
          <a:endParaRPr lang="en-US" dirty="0"/>
        </a:p>
      </dgm:t>
    </dgm:pt>
    <dgm:pt modelId="{449BB9B3-D252-934D-99C6-5211FF19E7B6}" type="parTrans" cxnId="{6F82671A-5E0E-E04C-9946-60AC6FD1B7FA}">
      <dgm:prSet/>
      <dgm:spPr/>
      <dgm:t>
        <a:bodyPr/>
        <a:lstStyle/>
        <a:p>
          <a:endParaRPr lang="en-US"/>
        </a:p>
      </dgm:t>
    </dgm:pt>
    <dgm:pt modelId="{DF04A788-000A-824D-8F4D-F67E7623E177}" type="sibTrans" cxnId="{6F82671A-5E0E-E04C-9946-60AC6FD1B7FA}">
      <dgm:prSet/>
      <dgm:spPr/>
      <dgm:t>
        <a:bodyPr/>
        <a:lstStyle/>
        <a:p>
          <a:endParaRPr lang="en-US"/>
        </a:p>
      </dgm:t>
    </dgm:pt>
    <dgm:pt modelId="{7384FB0C-8DDD-1340-9127-047136FC4C38}">
      <dgm:prSet phldrT="[Text]"/>
      <dgm:spPr/>
      <dgm:t>
        <a:bodyPr/>
        <a:lstStyle/>
        <a:p>
          <a:r>
            <a:rPr lang="en-US" b="1" dirty="0" err="1" smtClean="0">
              <a:solidFill>
                <a:srgbClr val="000000"/>
              </a:solidFill>
            </a:rPr>
            <a:t>Transboundary</a:t>
          </a:r>
          <a:r>
            <a:rPr lang="en-US" b="1" dirty="0" smtClean="0">
              <a:solidFill>
                <a:srgbClr val="000000"/>
              </a:solidFill>
            </a:rPr>
            <a:t> effects</a:t>
          </a:r>
          <a:endParaRPr lang="en-US" b="1" dirty="0">
            <a:solidFill>
              <a:srgbClr val="000000"/>
            </a:solidFill>
          </a:endParaRPr>
        </a:p>
      </dgm:t>
    </dgm:pt>
    <dgm:pt modelId="{70E58B63-6819-6C43-935A-60A471D1FBFA}" type="parTrans" cxnId="{B25F54C0-CD87-5F40-B611-BD832C24C2A1}">
      <dgm:prSet/>
      <dgm:spPr/>
      <dgm:t>
        <a:bodyPr/>
        <a:lstStyle/>
        <a:p>
          <a:endParaRPr lang="en-US"/>
        </a:p>
      </dgm:t>
    </dgm:pt>
    <dgm:pt modelId="{AC73F4F6-CA15-F943-9149-208FA7C6C72D}" type="sibTrans" cxnId="{B25F54C0-CD87-5F40-B611-BD832C24C2A1}">
      <dgm:prSet/>
      <dgm:spPr/>
      <dgm:t>
        <a:bodyPr/>
        <a:lstStyle/>
        <a:p>
          <a:endParaRPr lang="en-US"/>
        </a:p>
      </dgm:t>
    </dgm:pt>
    <dgm:pt modelId="{E0FAE06C-4EB1-DA40-824E-4DC9E7ECCBB5}">
      <dgm:prSet phldrT="[Text]"/>
      <dgm:spPr/>
      <dgm:t>
        <a:bodyPr/>
        <a:lstStyle/>
        <a:p>
          <a:r>
            <a:rPr lang="en-US" b="1" dirty="0" smtClean="0">
              <a:solidFill>
                <a:schemeClr val="tx1"/>
              </a:solidFill>
              <a:latin typeface="+mn-lt"/>
              <a:ea typeface="+mn-ea"/>
              <a:cs typeface="+mn-cs"/>
            </a:rPr>
            <a:t>uses of the watercourse</a:t>
          </a:r>
          <a:endParaRPr lang="en-US" dirty="0"/>
        </a:p>
      </dgm:t>
    </dgm:pt>
    <dgm:pt modelId="{12221EF2-AB92-1149-A4A0-18425022DA68}" type="parTrans" cxnId="{849FC5AC-AD4B-7040-B380-A13961743841}">
      <dgm:prSet/>
      <dgm:spPr/>
      <dgm:t>
        <a:bodyPr/>
        <a:lstStyle/>
        <a:p>
          <a:endParaRPr lang="en-US"/>
        </a:p>
      </dgm:t>
    </dgm:pt>
    <dgm:pt modelId="{20D74B84-7BE3-9E49-8E4A-B465B9FFA952}" type="sibTrans" cxnId="{849FC5AC-AD4B-7040-B380-A13961743841}">
      <dgm:prSet/>
      <dgm:spPr/>
      <dgm:t>
        <a:bodyPr/>
        <a:lstStyle/>
        <a:p>
          <a:endParaRPr lang="en-US"/>
        </a:p>
      </dgm:t>
    </dgm:pt>
    <dgm:pt modelId="{945D4CEA-19F5-BF44-813F-C6EA9A7032CE}">
      <dgm:prSet phldrT="[Text]"/>
      <dgm:spPr/>
      <dgm:t>
        <a:bodyPr/>
        <a:lstStyle/>
        <a:p>
          <a:r>
            <a:rPr lang="en-US" b="1" dirty="0" smtClean="0">
              <a:solidFill>
                <a:schemeClr val="tx1"/>
              </a:solidFill>
            </a:rPr>
            <a:t>Cost</a:t>
          </a:r>
          <a:r>
            <a:rPr lang="en-US" b="1" dirty="0" smtClean="0">
              <a:solidFill>
                <a:schemeClr val="tx1"/>
              </a:solidFill>
            </a:rPr>
            <a:t>-</a:t>
          </a:r>
          <a:r>
            <a:rPr lang="en-US" b="1" dirty="0" smtClean="0">
              <a:solidFill>
                <a:schemeClr val="tx1"/>
              </a:solidFill>
            </a:rPr>
            <a:t>effective analysis</a:t>
          </a:r>
          <a:endParaRPr lang="en-US" b="1" dirty="0">
            <a:solidFill>
              <a:schemeClr val="tx1"/>
            </a:solidFill>
          </a:endParaRPr>
        </a:p>
      </dgm:t>
    </dgm:pt>
    <dgm:pt modelId="{1FA5AED4-6DEE-5D44-BEB6-EA03A2D56594}" type="parTrans" cxnId="{F1C29541-2964-4740-855E-D25FCAC3265F}">
      <dgm:prSet/>
      <dgm:spPr/>
      <dgm:t>
        <a:bodyPr/>
        <a:lstStyle/>
        <a:p>
          <a:endParaRPr lang="en-US"/>
        </a:p>
      </dgm:t>
    </dgm:pt>
    <dgm:pt modelId="{A766F4C0-38A0-1243-84A5-604F3D56BC6F}" type="sibTrans" cxnId="{F1C29541-2964-4740-855E-D25FCAC3265F}">
      <dgm:prSet/>
      <dgm:spPr/>
      <dgm:t>
        <a:bodyPr/>
        <a:lstStyle/>
        <a:p>
          <a:endParaRPr lang="en-US"/>
        </a:p>
      </dgm:t>
    </dgm:pt>
    <dgm:pt modelId="{B5EBAACE-5B16-C248-A682-849C0D0C5EA9}">
      <dgm:prSet phldrT="[Text]"/>
      <dgm:spPr/>
      <dgm:t>
        <a:bodyPr/>
        <a:lstStyle/>
        <a:p>
          <a:r>
            <a:rPr lang="en-US" b="1" dirty="0" smtClean="0">
              <a:solidFill>
                <a:schemeClr val="tx1"/>
              </a:solidFill>
              <a:latin typeface="+mn-lt"/>
              <a:ea typeface="+mn-ea"/>
              <a:cs typeface="+mn-cs"/>
            </a:rPr>
            <a:t>Availability of alternatives</a:t>
          </a:r>
          <a:endParaRPr lang="en-US" dirty="0"/>
        </a:p>
      </dgm:t>
    </dgm:pt>
    <dgm:pt modelId="{CFEAAC4D-4DE6-6241-AFE0-EADBB5AAD972}" type="parTrans" cxnId="{45EF1CC1-532A-9045-8E81-D99B47F5E610}">
      <dgm:prSet/>
      <dgm:spPr/>
      <dgm:t>
        <a:bodyPr/>
        <a:lstStyle/>
        <a:p>
          <a:endParaRPr lang="en-US"/>
        </a:p>
      </dgm:t>
    </dgm:pt>
    <dgm:pt modelId="{DE83D67F-1176-F14F-A48D-E0A884DEA59C}" type="sibTrans" cxnId="{45EF1CC1-532A-9045-8E81-D99B47F5E610}">
      <dgm:prSet/>
      <dgm:spPr/>
      <dgm:t>
        <a:bodyPr/>
        <a:lstStyle/>
        <a:p>
          <a:endParaRPr lang="en-US"/>
        </a:p>
      </dgm:t>
    </dgm:pt>
    <dgm:pt modelId="{B8364D90-6D83-E042-AE04-E195E99BA04D}" type="pres">
      <dgm:prSet presAssocID="{11E7DDA2-32AC-FB4A-913A-CA880F6DE196}" presName="cycle" presStyleCnt="0">
        <dgm:presLayoutVars>
          <dgm:chMax val="1"/>
          <dgm:dir/>
          <dgm:animLvl val="ctr"/>
          <dgm:resizeHandles val="exact"/>
        </dgm:presLayoutVars>
      </dgm:prSet>
      <dgm:spPr/>
      <dgm:t>
        <a:bodyPr/>
        <a:lstStyle/>
        <a:p>
          <a:endParaRPr lang="en-US"/>
        </a:p>
      </dgm:t>
    </dgm:pt>
    <dgm:pt modelId="{E3D6CB20-9346-0744-9D45-E0023ADDAF4D}" type="pres">
      <dgm:prSet presAssocID="{63A91DF5-2FE2-2B4F-A456-2D0D5449D46C}" presName="centerShape" presStyleLbl="node0" presStyleIdx="0" presStyleCnt="1"/>
      <dgm:spPr/>
      <dgm:t>
        <a:bodyPr/>
        <a:lstStyle/>
        <a:p>
          <a:endParaRPr lang="en-US"/>
        </a:p>
      </dgm:t>
    </dgm:pt>
    <dgm:pt modelId="{A70B020A-BB24-6040-8F11-679F187B03E6}" type="pres">
      <dgm:prSet presAssocID="{E9F55006-F1E5-6F48-A57D-DD9762D55A10}" presName="Name9" presStyleLbl="parChTrans1D2" presStyleIdx="0" presStyleCnt="7"/>
      <dgm:spPr/>
      <dgm:t>
        <a:bodyPr/>
        <a:lstStyle/>
        <a:p>
          <a:endParaRPr lang="en-US"/>
        </a:p>
      </dgm:t>
    </dgm:pt>
    <dgm:pt modelId="{1E72DAD2-BA52-AD4E-A639-F9BB19A59607}" type="pres">
      <dgm:prSet presAssocID="{E9F55006-F1E5-6F48-A57D-DD9762D55A10}" presName="connTx" presStyleLbl="parChTrans1D2" presStyleIdx="0" presStyleCnt="7"/>
      <dgm:spPr/>
      <dgm:t>
        <a:bodyPr/>
        <a:lstStyle/>
        <a:p>
          <a:endParaRPr lang="en-US"/>
        </a:p>
      </dgm:t>
    </dgm:pt>
    <dgm:pt modelId="{AB7C9BE6-0702-7740-AADC-82DF41AC3249}" type="pres">
      <dgm:prSet presAssocID="{79155F03-9015-104A-99CD-5F813D1242EE}" presName="node" presStyleLbl="node1" presStyleIdx="0" presStyleCnt="7">
        <dgm:presLayoutVars>
          <dgm:bulletEnabled val="1"/>
        </dgm:presLayoutVars>
      </dgm:prSet>
      <dgm:spPr/>
      <dgm:t>
        <a:bodyPr/>
        <a:lstStyle/>
        <a:p>
          <a:endParaRPr lang="en-US"/>
        </a:p>
      </dgm:t>
    </dgm:pt>
    <dgm:pt modelId="{F7054965-DB34-3045-80B9-C314FA32E28E}" type="pres">
      <dgm:prSet presAssocID="{B919B3AB-FE74-5240-9DF5-A39830A6E031}" presName="Name9" presStyleLbl="parChTrans1D2" presStyleIdx="1" presStyleCnt="7"/>
      <dgm:spPr/>
      <dgm:t>
        <a:bodyPr/>
        <a:lstStyle/>
        <a:p>
          <a:endParaRPr lang="en-US"/>
        </a:p>
      </dgm:t>
    </dgm:pt>
    <dgm:pt modelId="{A6BC3995-063D-FA43-A31F-F3C5ED4BED86}" type="pres">
      <dgm:prSet presAssocID="{B919B3AB-FE74-5240-9DF5-A39830A6E031}" presName="connTx" presStyleLbl="parChTrans1D2" presStyleIdx="1" presStyleCnt="7"/>
      <dgm:spPr/>
      <dgm:t>
        <a:bodyPr/>
        <a:lstStyle/>
        <a:p>
          <a:endParaRPr lang="en-US"/>
        </a:p>
      </dgm:t>
    </dgm:pt>
    <dgm:pt modelId="{64FDC137-2731-EB42-B64E-6FFBDFEB4AB8}" type="pres">
      <dgm:prSet presAssocID="{3E91E9F7-FBC6-A34F-9C72-ACF27C16CA27}" presName="node" presStyleLbl="node1" presStyleIdx="1" presStyleCnt="7">
        <dgm:presLayoutVars>
          <dgm:bulletEnabled val="1"/>
        </dgm:presLayoutVars>
      </dgm:prSet>
      <dgm:spPr/>
      <dgm:t>
        <a:bodyPr/>
        <a:lstStyle/>
        <a:p>
          <a:endParaRPr lang="en-US"/>
        </a:p>
      </dgm:t>
    </dgm:pt>
    <dgm:pt modelId="{1DF468DA-C51E-3C4E-B709-3E7BE3BE80AD}" type="pres">
      <dgm:prSet presAssocID="{449BB9B3-D252-934D-99C6-5211FF19E7B6}" presName="Name9" presStyleLbl="parChTrans1D2" presStyleIdx="2" presStyleCnt="7"/>
      <dgm:spPr/>
      <dgm:t>
        <a:bodyPr/>
        <a:lstStyle/>
        <a:p>
          <a:endParaRPr lang="en-US"/>
        </a:p>
      </dgm:t>
    </dgm:pt>
    <dgm:pt modelId="{52F5754E-B5A1-DC45-8BE5-7664B0063C21}" type="pres">
      <dgm:prSet presAssocID="{449BB9B3-D252-934D-99C6-5211FF19E7B6}" presName="connTx" presStyleLbl="parChTrans1D2" presStyleIdx="2" presStyleCnt="7"/>
      <dgm:spPr/>
      <dgm:t>
        <a:bodyPr/>
        <a:lstStyle/>
        <a:p>
          <a:endParaRPr lang="en-US"/>
        </a:p>
      </dgm:t>
    </dgm:pt>
    <dgm:pt modelId="{7DEE77E9-25A9-CF4E-BF64-A31C51F76E38}" type="pres">
      <dgm:prSet presAssocID="{88F53B6F-AB87-5245-A613-B2075B4C0418}" presName="node" presStyleLbl="node1" presStyleIdx="2" presStyleCnt="7">
        <dgm:presLayoutVars>
          <dgm:bulletEnabled val="1"/>
        </dgm:presLayoutVars>
      </dgm:prSet>
      <dgm:spPr/>
      <dgm:t>
        <a:bodyPr/>
        <a:lstStyle/>
        <a:p>
          <a:endParaRPr lang="en-US"/>
        </a:p>
      </dgm:t>
    </dgm:pt>
    <dgm:pt modelId="{3D551067-5DDB-E84B-862E-B0F92AA0ADE7}" type="pres">
      <dgm:prSet presAssocID="{70E58B63-6819-6C43-935A-60A471D1FBFA}" presName="Name9" presStyleLbl="parChTrans1D2" presStyleIdx="3" presStyleCnt="7"/>
      <dgm:spPr/>
      <dgm:t>
        <a:bodyPr/>
        <a:lstStyle/>
        <a:p>
          <a:endParaRPr lang="en-US"/>
        </a:p>
      </dgm:t>
    </dgm:pt>
    <dgm:pt modelId="{19AD4120-E72B-A149-9DE3-A1459F2DB66A}" type="pres">
      <dgm:prSet presAssocID="{70E58B63-6819-6C43-935A-60A471D1FBFA}" presName="connTx" presStyleLbl="parChTrans1D2" presStyleIdx="3" presStyleCnt="7"/>
      <dgm:spPr/>
      <dgm:t>
        <a:bodyPr/>
        <a:lstStyle/>
        <a:p>
          <a:endParaRPr lang="en-US"/>
        </a:p>
      </dgm:t>
    </dgm:pt>
    <dgm:pt modelId="{33144E7D-2961-034C-A726-4E74B22981B0}" type="pres">
      <dgm:prSet presAssocID="{7384FB0C-8DDD-1340-9127-047136FC4C38}" presName="node" presStyleLbl="node1" presStyleIdx="3" presStyleCnt="7">
        <dgm:presLayoutVars>
          <dgm:bulletEnabled val="1"/>
        </dgm:presLayoutVars>
      </dgm:prSet>
      <dgm:spPr/>
      <dgm:t>
        <a:bodyPr/>
        <a:lstStyle/>
        <a:p>
          <a:endParaRPr lang="en-US"/>
        </a:p>
      </dgm:t>
    </dgm:pt>
    <dgm:pt modelId="{1596641A-0456-7840-8F39-43C3FA154779}" type="pres">
      <dgm:prSet presAssocID="{12221EF2-AB92-1149-A4A0-18425022DA68}" presName="Name9" presStyleLbl="parChTrans1D2" presStyleIdx="4" presStyleCnt="7"/>
      <dgm:spPr/>
      <dgm:t>
        <a:bodyPr/>
        <a:lstStyle/>
        <a:p>
          <a:endParaRPr lang="en-US"/>
        </a:p>
      </dgm:t>
    </dgm:pt>
    <dgm:pt modelId="{FA477F60-0ECC-804B-B614-2D013BC9F78B}" type="pres">
      <dgm:prSet presAssocID="{12221EF2-AB92-1149-A4A0-18425022DA68}" presName="connTx" presStyleLbl="parChTrans1D2" presStyleIdx="4" presStyleCnt="7"/>
      <dgm:spPr/>
      <dgm:t>
        <a:bodyPr/>
        <a:lstStyle/>
        <a:p>
          <a:endParaRPr lang="en-US"/>
        </a:p>
      </dgm:t>
    </dgm:pt>
    <dgm:pt modelId="{89671D2D-8E1C-4144-A938-7D9A205DC6F3}" type="pres">
      <dgm:prSet presAssocID="{E0FAE06C-4EB1-DA40-824E-4DC9E7ECCBB5}" presName="node" presStyleLbl="node1" presStyleIdx="4" presStyleCnt="7">
        <dgm:presLayoutVars>
          <dgm:bulletEnabled val="1"/>
        </dgm:presLayoutVars>
      </dgm:prSet>
      <dgm:spPr/>
      <dgm:t>
        <a:bodyPr/>
        <a:lstStyle/>
        <a:p>
          <a:endParaRPr lang="en-US"/>
        </a:p>
      </dgm:t>
    </dgm:pt>
    <dgm:pt modelId="{BC6B75F2-E8DE-1740-8C10-DCDE360D4612}" type="pres">
      <dgm:prSet presAssocID="{1FA5AED4-6DEE-5D44-BEB6-EA03A2D56594}" presName="Name9" presStyleLbl="parChTrans1D2" presStyleIdx="5" presStyleCnt="7"/>
      <dgm:spPr/>
      <dgm:t>
        <a:bodyPr/>
        <a:lstStyle/>
        <a:p>
          <a:endParaRPr lang="en-US"/>
        </a:p>
      </dgm:t>
    </dgm:pt>
    <dgm:pt modelId="{D7ECAE95-4F1A-8041-AE51-7610D6F54218}" type="pres">
      <dgm:prSet presAssocID="{1FA5AED4-6DEE-5D44-BEB6-EA03A2D56594}" presName="connTx" presStyleLbl="parChTrans1D2" presStyleIdx="5" presStyleCnt="7"/>
      <dgm:spPr/>
      <dgm:t>
        <a:bodyPr/>
        <a:lstStyle/>
        <a:p>
          <a:endParaRPr lang="en-US"/>
        </a:p>
      </dgm:t>
    </dgm:pt>
    <dgm:pt modelId="{F9875CAD-82DD-894B-AE70-4CC50BA29B0C}" type="pres">
      <dgm:prSet presAssocID="{945D4CEA-19F5-BF44-813F-C6EA9A7032CE}" presName="node" presStyleLbl="node1" presStyleIdx="5" presStyleCnt="7">
        <dgm:presLayoutVars>
          <dgm:bulletEnabled val="1"/>
        </dgm:presLayoutVars>
      </dgm:prSet>
      <dgm:spPr/>
      <dgm:t>
        <a:bodyPr/>
        <a:lstStyle/>
        <a:p>
          <a:endParaRPr lang="en-US"/>
        </a:p>
      </dgm:t>
    </dgm:pt>
    <dgm:pt modelId="{5BCE3E91-40D6-9F40-BA65-5C17BFB61EE8}" type="pres">
      <dgm:prSet presAssocID="{CFEAAC4D-4DE6-6241-AFE0-EADBB5AAD972}" presName="Name9" presStyleLbl="parChTrans1D2" presStyleIdx="6" presStyleCnt="7"/>
      <dgm:spPr/>
      <dgm:t>
        <a:bodyPr/>
        <a:lstStyle/>
        <a:p>
          <a:endParaRPr lang="en-US"/>
        </a:p>
      </dgm:t>
    </dgm:pt>
    <dgm:pt modelId="{2D375E57-FF35-C748-9902-999FF1F206DD}" type="pres">
      <dgm:prSet presAssocID="{CFEAAC4D-4DE6-6241-AFE0-EADBB5AAD972}" presName="connTx" presStyleLbl="parChTrans1D2" presStyleIdx="6" presStyleCnt="7"/>
      <dgm:spPr/>
      <dgm:t>
        <a:bodyPr/>
        <a:lstStyle/>
        <a:p>
          <a:endParaRPr lang="en-US"/>
        </a:p>
      </dgm:t>
    </dgm:pt>
    <dgm:pt modelId="{4D7CCCCE-0E63-0940-B60A-F2979726AA70}" type="pres">
      <dgm:prSet presAssocID="{B5EBAACE-5B16-C248-A682-849C0D0C5EA9}" presName="node" presStyleLbl="node1" presStyleIdx="6" presStyleCnt="7">
        <dgm:presLayoutVars>
          <dgm:bulletEnabled val="1"/>
        </dgm:presLayoutVars>
      </dgm:prSet>
      <dgm:spPr/>
      <dgm:t>
        <a:bodyPr/>
        <a:lstStyle/>
        <a:p>
          <a:endParaRPr lang="en-US"/>
        </a:p>
      </dgm:t>
    </dgm:pt>
  </dgm:ptLst>
  <dgm:cxnLst>
    <dgm:cxn modelId="{B25F54C0-CD87-5F40-B611-BD832C24C2A1}" srcId="{63A91DF5-2FE2-2B4F-A456-2D0D5449D46C}" destId="{7384FB0C-8DDD-1340-9127-047136FC4C38}" srcOrd="3" destOrd="0" parTransId="{70E58B63-6819-6C43-935A-60A471D1FBFA}" sibTransId="{AC73F4F6-CA15-F943-9149-208FA7C6C72D}"/>
    <dgm:cxn modelId="{A72E2A9D-0101-3E4C-A541-55B6B4C88483}" type="presOf" srcId="{88F53B6F-AB87-5245-A613-B2075B4C0418}" destId="{7DEE77E9-25A9-CF4E-BF64-A31C51F76E38}" srcOrd="0" destOrd="0" presId="urn:microsoft.com/office/officeart/2005/8/layout/radial1"/>
    <dgm:cxn modelId="{0C8C0FE6-1A0E-DA4E-A588-52E9F046B8FE}" type="presOf" srcId="{E9F55006-F1E5-6F48-A57D-DD9762D55A10}" destId="{A70B020A-BB24-6040-8F11-679F187B03E6}" srcOrd="0" destOrd="0" presId="urn:microsoft.com/office/officeart/2005/8/layout/radial1"/>
    <dgm:cxn modelId="{FC1EB133-8B88-B340-B7F8-B692267F1FC4}" type="presOf" srcId="{B919B3AB-FE74-5240-9DF5-A39830A6E031}" destId="{A6BC3995-063D-FA43-A31F-F3C5ED4BED86}" srcOrd="1" destOrd="0" presId="urn:microsoft.com/office/officeart/2005/8/layout/radial1"/>
    <dgm:cxn modelId="{750CBDF9-7259-B94A-BBE5-607EECD231B8}" type="presOf" srcId="{12221EF2-AB92-1149-A4A0-18425022DA68}" destId="{FA477F60-0ECC-804B-B614-2D013BC9F78B}" srcOrd="1" destOrd="0" presId="urn:microsoft.com/office/officeart/2005/8/layout/radial1"/>
    <dgm:cxn modelId="{4A9F3A36-52EE-E645-A75F-7DADDD2DCD28}" type="presOf" srcId="{70E58B63-6819-6C43-935A-60A471D1FBFA}" destId="{19AD4120-E72B-A149-9DE3-A1459F2DB66A}" srcOrd="1" destOrd="0" presId="urn:microsoft.com/office/officeart/2005/8/layout/radial1"/>
    <dgm:cxn modelId="{45EF1CC1-532A-9045-8E81-D99B47F5E610}" srcId="{63A91DF5-2FE2-2B4F-A456-2D0D5449D46C}" destId="{B5EBAACE-5B16-C248-A682-849C0D0C5EA9}" srcOrd="6" destOrd="0" parTransId="{CFEAAC4D-4DE6-6241-AFE0-EADBB5AAD972}" sibTransId="{DE83D67F-1176-F14F-A48D-E0A884DEA59C}"/>
    <dgm:cxn modelId="{32027C97-ED7A-1F42-B677-63336CAEDB17}" srcId="{63A91DF5-2FE2-2B4F-A456-2D0D5449D46C}" destId="{79155F03-9015-104A-99CD-5F813D1242EE}" srcOrd="0" destOrd="0" parTransId="{E9F55006-F1E5-6F48-A57D-DD9762D55A10}" sibTransId="{B6F5F779-3E14-DC4A-85DF-7730B87DEF6F}"/>
    <dgm:cxn modelId="{4FB73D8A-175D-E446-B9A5-F51B93FF64B0}" type="presOf" srcId="{E9F55006-F1E5-6F48-A57D-DD9762D55A10}" destId="{1E72DAD2-BA52-AD4E-A639-F9BB19A59607}" srcOrd="1" destOrd="0" presId="urn:microsoft.com/office/officeart/2005/8/layout/radial1"/>
    <dgm:cxn modelId="{A88DBE43-E8B8-9D4E-988C-0EADF677B620}" type="presOf" srcId="{B5EBAACE-5B16-C248-A682-849C0D0C5EA9}" destId="{4D7CCCCE-0E63-0940-B60A-F2979726AA70}" srcOrd="0" destOrd="0" presId="urn:microsoft.com/office/officeart/2005/8/layout/radial1"/>
    <dgm:cxn modelId="{3331A4E0-6D30-3F45-99EE-4C8FECA6BF2A}" type="presOf" srcId="{1FA5AED4-6DEE-5D44-BEB6-EA03A2D56594}" destId="{BC6B75F2-E8DE-1740-8C10-DCDE360D4612}" srcOrd="0" destOrd="0" presId="urn:microsoft.com/office/officeart/2005/8/layout/radial1"/>
    <dgm:cxn modelId="{92DCC253-D719-D844-B5D1-79A6AD73C066}" type="presOf" srcId="{CFEAAC4D-4DE6-6241-AFE0-EADBB5AAD972}" destId="{2D375E57-FF35-C748-9902-999FF1F206DD}" srcOrd="1" destOrd="0" presId="urn:microsoft.com/office/officeart/2005/8/layout/radial1"/>
    <dgm:cxn modelId="{F1C29541-2964-4740-855E-D25FCAC3265F}" srcId="{63A91DF5-2FE2-2B4F-A456-2D0D5449D46C}" destId="{945D4CEA-19F5-BF44-813F-C6EA9A7032CE}" srcOrd="5" destOrd="0" parTransId="{1FA5AED4-6DEE-5D44-BEB6-EA03A2D56594}" sibTransId="{A766F4C0-38A0-1243-84A5-604F3D56BC6F}"/>
    <dgm:cxn modelId="{EBF40A41-1BAD-5648-A385-48C1B0F9992B}" type="presOf" srcId="{70E58B63-6819-6C43-935A-60A471D1FBFA}" destId="{3D551067-5DDB-E84B-862E-B0F92AA0ADE7}" srcOrd="0" destOrd="0" presId="urn:microsoft.com/office/officeart/2005/8/layout/radial1"/>
    <dgm:cxn modelId="{849FC5AC-AD4B-7040-B380-A13961743841}" srcId="{63A91DF5-2FE2-2B4F-A456-2D0D5449D46C}" destId="{E0FAE06C-4EB1-DA40-824E-4DC9E7ECCBB5}" srcOrd="4" destOrd="0" parTransId="{12221EF2-AB92-1149-A4A0-18425022DA68}" sibTransId="{20D74B84-7BE3-9E49-8E4A-B465B9FFA952}"/>
    <dgm:cxn modelId="{24A5EA11-09D1-4C4A-880F-24EC6A71C8D6}" srcId="{11E7DDA2-32AC-FB4A-913A-CA880F6DE196}" destId="{63A91DF5-2FE2-2B4F-A456-2D0D5449D46C}" srcOrd="0" destOrd="0" parTransId="{1B5206C5-D24B-F347-A568-22F932548948}" sibTransId="{1CBF8AA9-BF2D-CD45-A98A-5CEC29F38A71}"/>
    <dgm:cxn modelId="{F1E2D11B-E73A-334B-B03F-6CF52D015DB3}" type="presOf" srcId="{63A91DF5-2FE2-2B4F-A456-2D0D5449D46C}" destId="{E3D6CB20-9346-0744-9D45-E0023ADDAF4D}" srcOrd="0" destOrd="0" presId="urn:microsoft.com/office/officeart/2005/8/layout/radial1"/>
    <dgm:cxn modelId="{B945EB4B-7CE1-3148-A8F6-DC3E6F4773DE}" type="presOf" srcId="{1FA5AED4-6DEE-5D44-BEB6-EA03A2D56594}" destId="{D7ECAE95-4F1A-8041-AE51-7610D6F54218}" srcOrd="1" destOrd="0" presId="urn:microsoft.com/office/officeart/2005/8/layout/radial1"/>
    <dgm:cxn modelId="{BC2AFCB2-C2F3-C542-B5B2-636E99E67FF8}" type="presOf" srcId="{CFEAAC4D-4DE6-6241-AFE0-EADBB5AAD972}" destId="{5BCE3E91-40D6-9F40-BA65-5C17BFB61EE8}" srcOrd="0" destOrd="0" presId="urn:microsoft.com/office/officeart/2005/8/layout/radial1"/>
    <dgm:cxn modelId="{AA747A88-DF4A-5A4D-9F7E-9B0E7C149CF0}" type="presOf" srcId="{449BB9B3-D252-934D-99C6-5211FF19E7B6}" destId="{52F5754E-B5A1-DC45-8BE5-7664B0063C21}" srcOrd="1" destOrd="0" presId="urn:microsoft.com/office/officeart/2005/8/layout/radial1"/>
    <dgm:cxn modelId="{DD28B95F-784F-834B-8FE9-C6BE1A321542}" type="presOf" srcId="{945D4CEA-19F5-BF44-813F-C6EA9A7032CE}" destId="{F9875CAD-82DD-894B-AE70-4CC50BA29B0C}" srcOrd="0" destOrd="0" presId="urn:microsoft.com/office/officeart/2005/8/layout/radial1"/>
    <dgm:cxn modelId="{EBCF181D-1B67-F84F-B353-3495E5932E2C}" type="presOf" srcId="{7384FB0C-8DDD-1340-9127-047136FC4C38}" destId="{33144E7D-2961-034C-A726-4E74B22981B0}" srcOrd="0" destOrd="0" presId="urn:microsoft.com/office/officeart/2005/8/layout/radial1"/>
    <dgm:cxn modelId="{418D018F-0F1E-0A49-B7D9-439D61FE0CEE}" type="presOf" srcId="{E0FAE06C-4EB1-DA40-824E-4DC9E7ECCBB5}" destId="{89671D2D-8E1C-4144-A938-7D9A205DC6F3}" srcOrd="0" destOrd="0" presId="urn:microsoft.com/office/officeart/2005/8/layout/radial1"/>
    <dgm:cxn modelId="{C7552F94-9B68-2B49-AF98-E8F932253ECF}" srcId="{63A91DF5-2FE2-2B4F-A456-2D0D5449D46C}" destId="{3E91E9F7-FBC6-A34F-9C72-ACF27C16CA27}" srcOrd="1" destOrd="0" parTransId="{B919B3AB-FE74-5240-9DF5-A39830A6E031}" sibTransId="{F931A020-E73D-F14F-8E0C-4586E6CA09C1}"/>
    <dgm:cxn modelId="{A78B98F4-3D90-4442-80A4-7E9DB2E04C99}" type="presOf" srcId="{3E91E9F7-FBC6-A34F-9C72-ACF27C16CA27}" destId="{64FDC137-2731-EB42-B64E-6FFBDFEB4AB8}" srcOrd="0" destOrd="0" presId="urn:microsoft.com/office/officeart/2005/8/layout/radial1"/>
    <dgm:cxn modelId="{691608E9-8860-2C44-93C1-D4BC8A8D1419}" type="presOf" srcId="{79155F03-9015-104A-99CD-5F813D1242EE}" destId="{AB7C9BE6-0702-7740-AADC-82DF41AC3249}" srcOrd="0" destOrd="0" presId="urn:microsoft.com/office/officeart/2005/8/layout/radial1"/>
    <dgm:cxn modelId="{4CDD7338-CA89-4A48-A90F-DACC88DFBD58}" type="presOf" srcId="{449BB9B3-D252-934D-99C6-5211FF19E7B6}" destId="{1DF468DA-C51E-3C4E-B709-3E7BE3BE80AD}" srcOrd="0" destOrd="0" presId="urn:microsoft.com/office/officeart/2005/8/layout/radial1"/>
    <dgm:cxn modelId="{2A81A1FF-6C76-6749-AD33-F2D336B871A7}" type="presOf" srcId="{B919B3AB-FE74-5240-9DF5-A39830A6E031}" destId="{F7054965-DB34-3045-80B9-C314FA32E28E}" srcOrd="0" destOrd="0" presId="urn:microsoft.com/office/officeart/2005/8/layout/radial1"/>
    <dgm:cxn modelId="{303EE9D1-53CA-6E47-9D75-0F8E4CF7F7BD}" type="presOf" srcId="{11E7DDA2-32AC-FB4A-913A-CA880F6DE196}" destId="{B8364D90-6D83-E042-AE04-E195E99BA04D}" srcOrd="0" destOrd="0" presId="urn:microsoft.com/office/officeart/2005/8/layout/radial1"/>
    <dgm:cxn modelId="{6F82671A-5E0E-E04C-9946-60AC6FD1B7FA}" srcId="{63A91DF5-2FE2-2B4F-A456-2D0D5449D46C}" destId="{88F53B6F-AB87-5245-A613-B2075B4C0418}" srcOrd="2" destOrd="0" parTransId="{449BB9B3-D252-934D-99C6-5211FF19E7B6}" sibTransId="{DF04A788-000A-824D-8F4D-F67E7623E177}"/>
    <dgm:cxn modelId="{BACD4B41-79C5-EF41-A29A-F38C72668DE3}" type="presOf" srcId="{12221EF2-AB92-1149-A4A0-18425022DA68}" destId="{1596641A-0456-7840-8F39-43C3FA154779}" srcOrd="0" destOrd="0" presId="urn:microsoft.com/office/officeart/2005/8/layout/radial1"/>
    <dgm:cxn modelId="{2792A898-D006-2346-AE33-AB56B9FFD657}" type="presParOf" srcId="{B8364D90-6D83-E042-AE04-E195E99BA04D}" destId="{E3D6CB20-9346-0744-9D45-E0023ADDAF4D}" srcOrd="0" destOrd="0" presId="urn:microsoft.com/office/officeart/2005/8/layout/radial1"/>
    <dgm:cxn modelId="{39EBDA2B-8C65-6846-9B7B-5CCD6301E70D}" type="presParOf" srcId="{B8364D90-6D83-E042-AE04-E195E99BA04D}" destId="{A70B020A-BB24-6040-8F11-679F187B03E6}" srcOrd="1" destOrd="0" presId="urn:microsoft.com/office/officeart/2005/8/layout/radial1"/>
    <dgm:cxn modelId="{4F2F8ECB-E6A6-374F-AA51-0087A62577D1}" type="presParOf" srcId="{A70B020A-BB24-6040-8F11-679F187B03E6}" destId="{1E72DAD2-BA52-AD4E-A639-F9BB19A59607}" srcOrd="0" destOrd="0" presId="urn:microsoft.com/office/officeart/2005/8/layout/radial1"/>
    <dgm:cxn modelId="{89B8D483-B58C-3F4E-BBD2-670D623AA2B7}" type="presParOf" srcId="{B8364D90-6D83-E042-AE04-E195E99BA04D}" destId="{AB7C9BE6-0702-7740-AADC-82DF41AC3249}" srcOrd="2" destOrd="0" presId="urn:microsoft.com/office/officeart/2005/8/layout/radial1"/>
    <dgm:cxn modelId="{859DECD2-1C58-AB4C-8656-B9D3ED174BE0}" type="presParOf" srcId="{B8364D90-6D83-E042-AE04-E195E99BA04D}" destId="{F7054965-DB34-3045-80B9-C314FA32E28E}" srcOrd="3" destOrd="0" presId="urn:microsoft.com/office/officeart/2005/8/layout/radial1"/>
    <dgm:cxn modelId="{8D5283C0-EEF9-8A4A-9F6B-D184AE53437E}" type="presParOf" srcId="{F7054965-DB34-3045-80B9-C314FA32E28E}" destId="{A6BC3995-063D-FA43-A31F-F3C5ED4BED86}" srcOrd="0" destOrd="0" presId="urn:microsoft.com/office/officeart/2005/8/layout/radial1"/>
    <dgm:cxn modelId="{ECACCC70-65EB-BE42-A6F2-F62E5AA6F910}" type="presParOf" srcId="{B8364D90-6D83-E042-AE04-E195E99BA04D}" destId="{64FDC137-2731-EB42-B64E-6FFBDFEB4AB8}" srcOrd="4" destOrd="0" presId="urn:microsoft.com/office/officeart/2005/8/layout/radial1"/>
    <dgm:cxn modelId="{144997FB-850E-F24C-AAA4-1515D3CEAAF2}" type="presParOf" srcId="{B8364D90-6D83-E042-AE04-E195E99BA04D}" destId="{1DF468DA-C51E-3C4E-B709-3E7BE3BE80AD}" srcOrd="5" destOrd="0" presId="urn:microsoft.com/office/officeart/2005/8/layout/radial1"/>
    <dgm:cxn modelId="{1E22C40E-4617-FA4A-B7E2-0A07272B08DA}" type="presParOf" srcId="{1DF468DA-C51E-3C4E-B709-3E7BE3BE80AD}" destId="{52F5754E-B5A1-DC45-8BE5-7664B0063C21}" srcOrd="0" destOrd="0" presId="urn:microsoft.com/office/officeart/2005/8/layout/radial1"/>
    <dgm:cxn modelId="{19BC15FF-B598-7B46-8D12-153009E390B3}" type="presParOf" srcId="{B8364D90-6D83-E042-AE04-E195E99BA04D}" destId="{7DEE77E9-25A9-CF4E-BF64-A31C51F76E38}" srcOrd="6" destOrd="0" presId="urn:microsoft.com/office/officeart/2005/8/layout/radial1"/>
    <dgm:cxn modelId="{401639BE-0240-CB41-919A-53D16A0A2FAA}" type="presParOf" srcId="{B8364D90-6D83-E042-AE04-E195E99BA04D}" destId="{3D551067-5DDB-E84B-862E-B0F92AA0ADE7}" srcOrd="7" destOrd="0" presId="urn:microsoft.com/office/officeart/2005/8/layout/radial1"/>
    <dgm:cxn modelId="{B4E4E5D1-C406-3442-84F7-D7B22B31F63C}" type="presParOf" srcId="{3D551067-5DDB-E84B-862E-B0F92AA0ADE7}" destId="{19AD4120-E72B-A149-9DE3-A1459F2DB66A}" srcOrd="0" destOrd="0" presId="urn:microsoft.com/office/officeart/2005/8/layout/radial1"/>
    <dgm:cxn modelId="{F9D90440-D696-F44D-A706-E5A671D7691E}" type="presParOf" srcId="{B8364D90-6D83-E042-AE04-E195E99BA04D}" destId="{33144E7D-2961-034C-A726-4E74B22981B0}" srcOrd="8" destOrd="0" presId="urn:microsoft.com/office/officeart/2005/8/layout/radial1"/>
    <dgm:cxn modelId="{20413E38-CF52-9640-9FC0-2A6737EC7522}" type="presParOf" srcId="{B8364D90-6D83-E042-AE04-E195E99BA04D}" destId="{1596641A-0456-7840-8F39-43C3FA154779}" srcOrd="9" destOrd="0" presId="urn:microsoft.com/office/officeart/2005/8/layout/radial1"/>
    <dgm:cxn modelId="{134490A5-98FE-8B41-A879-22BC4AAEA1DE}" type="presParOf" srcId="{1596641A-0456-7840-8F39-43C3FA154779}" destId="{FA477F60-0ECC-804B-B614-2D013BC9F78B}" srcOrd="0" destOrd="0" presId="urn:microsoft.com/office/officeart/2005/8/layout/radial1"/>
    <dgm:cxn modelId="{5DA7E513-8629-6041-9441-B541DD898940}" type="presParOf" srcId="{B8364D90-6D83-E042-AE04-E195E99BA04D}" destId="{89671D2D-8E1C-4144-A938-7D9A205DC6F3}" srcOrd="10" destOrd="0" presId="urn:microsoft.com/office/officeart/2005/8/layout/radial1"/>
    <dgm:cxn modelId="{BF4E2979-5BD7-0248-96D5-A1459B721DB6}" type="presParOf" srcId="{B8364D90-6D83-E042-AE04-E195E99BA04D}" destId="{BC6B75F2-E8DE-1740-8C10-DCDE360D4612}" srcOrd="11" destOrd="0" presId="urn:microsoft.com/office/officeart/2005/8/layout/radial1"/>
    <dgm:cxn modelId="{BC275A76-796D-5440-8FBB-7E57322E81AB}" type="presParOf" srcId="{BC6B75F2-E8DE-1740-8C10-DCDE360D4612}" destId="{D7ECAE95-4F1A-8041-AE51-7610D6F54218}" srcOrd="0" destOrd="0" presId="urn:microsoft.com/office/officeart/2005/8/layout/radial1"/>
    <dgm:cxn modelId="{D8CF90BB-98BF-8B4A-B47C-CFE1739FE078}" type="presParOf" srcId="{B8364D90-6D83-E042-AE04-E195E99BA04D}" destId="{F9875CAD-82DD-894B-AE70-4CC50BA29B0C}" srcOrd="12" destOrd="0" presId="urn:microsoft.com/office/officeart/2005/8/layout/radial1"/>
    <dgm:cxn modelId="{71FC87F3-6838-4440-97B3-83112A844A03}" type="presParOf" srcId="{B8364D90-6D83-E042-AE04-E195E99BA04D}" destId="{5BCE3E91-40D6-9F40-BA65-5C17BFB61EE8}" srcOrd="13" destOrd="0" presId="urn:microsoft.com/office/officeart/2005/8/layout/radial1"/>
    <dgm:cxn modelId="{69AF6148-7FA0-1344-A341-8ED8EE596B11}" type="presParOf" srcId="{5BCE3E91-40D6-9F40-BA65-5C17BFB61EE8}" destId="{2D375E57-FF35-C748-9902-999FF1F206DD}" srcOrd="0" destOrd="0" presId="urn:microsoft.com/office/officeart/2005/8/layout/radial1"/>
    <dgm:cxn modelId="{EA7E27E9-B8EB-8241-BB0A-032A9A66099B}" type="presParOf" srcId="{B8364D90-6D83-E042-AE04-E195E99BA04D}" destId="{4D7CCCCE-0E63-0940-B60A-F2979726AA7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F81D6-34C6-9B42-B7F2-B4AB548AD3E2}" type="doc">
      <dgm:prSet loTypeId="urn:microsoft.com/office/officeart/2005/8/layout/equation1" loCatId="" qsTypeId="urn:microsoft.com/office/officeart/2005/8/quickstyle/simple4" qsCatId="simple" csTypeId="urn:microsoft.com/office/officeart/2005/8/colors/accent1_2" csCatId="accent1" phldr="1"/>
      <dgm:spPr/>
    </dgm:pt>
    <dgm:pt modelId="{0758A4BC-AD5F-2849-99A2-20F66CF18D4C}">
      <dgm:prSet phldrT="[Text]"/>
      <dgm:spPr/>
      <dgm:t>
        <a:bodyPr/>
        <a:lstStyle/>
        <a:p>
          <a:r>
            <a:rPr lang="en-US" dirty="0" smtClean="0"/>
            <a:t>Science</a:t>
          </a:r>
          <a:endParaRPr lang="en-US" dirty="0"/>
        </a:p>
      </dgm:t>
    </dgm:pt>
    <dgm:pt modelId="{F3431D63-29F2-BB46-808F-29A0B87FC7EA}" type="parTrans" cxnId="{C221E506-93E2-9E43-9241-16BADAD88618}">
      <dgm:prSet/>
      <dgm:spPr/>
      <dgm:t>
        <a:bodyPr/>
        <a:lstStyle/>
        <a:p>
          <a:endParaRPr lang="en-US"/>
        </a:p>
      </dgm:t>
    </dgm:pt>
    <dgm:pt modelId="{02B02047-4A2B-4A48-87E1-596CE07C5DCD}" type="sibTrans" cxnId="{C221E506-93E2-9E43-9241-16BADAD88618}">
      <dgm:prSet/>
      <dgm:spPr/>
      <dgm:t>
        <a:bodyPr/>
        <a:lstStyle/>
        <a:p>
          <a:endParaRPr lang="en-US"/>
        </a:p>
      </dgm:t>
    </dgm:pt>
    <dgm:pt modelId="{69EBA5A5-8A91-AA49-9A2A-7DC3D6B716EF}">
      <dgm:prSet phldrT="[Text]"/>
      <dgm:spPr/>
      <dgm:t>
        <a:bodyPr/>
        <a:lstStyle/>
        <a:p>
          <a:r>
            <a:rPr lang="en-US" dirty="0" smtClean="0"/>
            <a:t>Policy</a:t>
          </a:r>
          <a:endParaRPr lang="en-US" dirty="0"/>
        </a:p>
      </dgm:t>
    </dgm:pt>
    <dgm:pt modelId="{6B6EDA33-E66D-3245-957D-99A534E7B823}" type="parTrans" cxnId="{FAE3B634-D395-2147-9205-0923A92475A8}">
      <dgm:prSet/>
      <dgm:spPr/>
      <dgm:t>
        <a:bodyPr/>
        <a:lstStyle/>
        <a:p>
          <a:endParaRPr lang="en-US"/>
        </a:p>
      </dgm:t>
    </dgm:pt>
    <dgm:pt modelId="{8786E786-1BF5-9048-A93C-18E16B98D631}" type="sibTrans" cxnId="{FAE3B634-D395-2147-9205-0923A92475A8}">
      <dgm:prSet/>
      <dgm:spPr/>
      <dgm:t>
        <a:bodyPr/>
        <a:lstStyle/>
        <a:p>
          <a:endParaRPr lang="en-US"/>
        </a:p>
      </dgm:t>
    </dgm:pt>
    <dgm:pt modelId="{0F00F4E0-4044-1E48-8D16-5F2F68C3876C}">
      <dgm:prSet phldrT="[Text]"/>
      <dgm:spPr/>
      <dgm:t>
        <a:bodyPr/>
        <a:lstStyle/>
        <a:p>
          <a:r>
            <a:rPr lang="en-US" dirty="0" smtClean="0"/>
            <a:t>Law</a:t>
          </a:r>
          <a:endParaRPr lang="en-US" dirty="0"/>
        </a:p>
      </dgm:t>
    </dgm:pt>
    <dgm:pt modelId="{5701E102-8124-F740-B315-F7091C8D1DFB}" type="parTrans" cxnId="{BC83B502-C4AE-CF4B-A1C5-F7B3163A6024}">
      <dgm:prSet/>
      <dgm:spPr/>
      <dgm:t>
        <a:bodyPr/>
        <a:lstStyle/>
        <a:p>
          <a:endParaRPr lang="en-US"/>
        </a:p>
      </dgm:t>
    </dgm:pt>
    <dgm:pt modelId="{F23A8C53-8CDF-E244-982B-BF18C71F0317}" type="sibTrans" cxnId="{BC83B502-C4AE-CF4B-A1C5-F7B3163A6024}">
      <dgm:prSet/>
      <dgm:spPr/>
      <dgm:t>
        <a:bodyPr/>
        <a:lstStyle/>
        <a:p>
          <a:endParaRPr lang="en-US"/>
        </a:p>
      </dgm:t>
    </dgm:pt>
    <dgm:pt modelId="{483F3969-C364-8B4E-BCFB-6A191534D433}" type="pres">
      <dgm:prSet presAssocID="{4D2F81D6-34C6-9B42-B7F2-B4AB548AD3E2}" presName="linearFlow" presStyleCnt="0">
        <dgm:presLayoutVars>
          <dgm:dir/>
          <dgm:resizeHandles val="exact"/>
        </dgm:presLayoutVars>
      </dgm:prSet>
      <dgm:spPr/>
    </dgm:pt>
    <dgm:pt modelId="{46460AF5-0CA7-9C47-903E-47C6DB5CE9B7}" type="pres">
      <dgm:prSet presAssocID="{0758A4BC-AD5F-2849-99A2-20F66CF18D4C}" presName="node" presStyleLbl="node1" presStyleIdx="0" presStyleCnt="3">
        <dgm:presLayoutVars>
          <dgm:bulletEnabled val="1"/>
        </dgm:presLayoutVars>
      </dgm:prSet>
      <dgm:spPr/>
      <dgm:t>
        <a:bodyPr/>
        <a:lstStyle/>
        <a:p>
          <a:endParaRPr lang="en-US"/>
        </a:p>
      </dgm:t>
    </dgm:pt>
    <dgm:pt modelId="{85F716B8-6567-D244-872C-AADAE1A895E5}" type="pres">
      <dgm:prSet presAssocID="{02B02047-4A2B-4A48-87E1-596CE07C5DCD}" presName="spacerL" presStyleCnt="0"/>
      <dgm:spPr/>
    </dgm:pt>
    <dgm:pt modelId="{40D502D6-D336-6644-B80B-7EAD42C24F9B}" type="pres">
      <dgm:prSet presAssocID="{02B02047-4A2B-4A48-87E1-596CE07C5DCD}" presName="sibTrans" presStyleLbl="sibTrans2D1" presStyleIdx="0" presStyleCnt="2"/>
      <dgm:spPr/>
      <dgm:t>
        <a:bodyPr/>
        <a:lstStyle/>
        <a:p>
          <a:endParaRPr lang="en-US"/>
        </a:p>
      </dgm:t>
    </dgm:pt>
    <dgm:pt modelId="{1BC73659-52E4-954C-89D5-571EC3D9137A}" type="pres">
      <dgm:prSet presAssocID="{02B02047-4A2B-4A48-87E1-596CE07C5DCD}" presName="spacerR" presStyleCnt="0"/>
      <dgm:spPr/>
    </dgm:pt>
    <dgm:pt modelId="{4C22B4E6-788E-414F-8B2A-12073BD3569C}" type="pres">
      <dgm:prSet presAssocID="{69EBA5A5-8A91-AA49-9A2A-7DC3D6B716EF}" presName="node" presStyleLbl="node1" presStyleIdx="1" presStyleCnt="3">
        <dgm:presLayoutVars>
          <dgm:bulletEnabled val="1"/>
        </dgm:presLayoutVars>
      </dgm:prSet>
      <dgm:spPr/>
      <dgm:t>
        <a:bodyPr/>
        <a:lstStyle/>
        <a:p>
          <a:endParaRPr lang="en-US"/>
        </a:p>
      </dgm:t>
    </dgm:pt>
    <dgm:pt modelId="{00893EFE-F26B-644B-A0A7-CC3EAB8C6E9B}" type="pres">
      <dgm:prSet presAssocID="{8786E786-1BF5-9048-A93C-18E16B98D631}" presName="spacerL" presStyleCnt="0"/>
      <dgm:spPr/>
    </dgm:pt>
    <dgm:pt modelId="{729B6E44-9123-3944-80CB-BA6C91EDA3B6}" type="pres">
      <dgm:prSet presAssocID="{8786E786-1BF5-9048-A93C-18E16B98D631}" presName="sibTrans" presStyleLbl="sibTrans2D1" presStyleIdx="1" presStyleCnt="2"/>
      <dgm:spPr/>
      <dgm:t>
        <a:bodyPr/>
        <a:lstStyle/>
        <a:p>
          <a:endParaRPr lang="en-US"/>
        </a:p>
      </dgm:t>
    </dgm:pt>
    <dgm:pt modelId="{D1543986-8FF6-454A-9699-F9D0477400B7}" type="pres">
      <dgm:prSet presAssocID="{8786E786-1BF5-9048-A93C-18E16B98D631}" presName="spacerR" presStyleCnt="0"/>
      <dgm:spPr/>
    </dgm:pt>
    <dgm:pt modelId="{A32C3B53-11B9-2547-A37B-D7894D94AC34}" type="pres">
      <dgm:prSet presAssocID="{0F00F4E0-4044-1E48-8D16-5F2F68C3876C}" presName="node" presStyleLbl="node1" presStyleIdx="2" presStyleCnt="3">
        <dgm:presLayoutVars>
          <dgm:bulletEnabled val="1"/>
        </dgm:presLayoutVars>
      </dgm:prSet>
      <dgm:spPr/>
      <dgm:t>
        <a:bodyPr/>
        <a:lstStyle/>
        <a:p>
          <a:endParaRPr lang="en-US"/>
        </a:p>
      </dgm:t>
    </dgm:pt>
  </dgm:ptLst>
  <dgm:cxnLst>
    <dgm:cxn modelId="{EE515AFA-9D47-495B-8779-FE3E01551EB3}" type="presOf" srcId="{69EBA5A5-8A91-AA49-9A2A-7DC3D6B716EF}" destId="{4C22B4E6-788E-414F-8B2A-12073BD3569C}" srcOrd="0" destOrd="0" presId="urn:microsoft.com/office/officeart/2005/8/layout/equation1"/>
    <dgm:cxn modelId="{DDA28623-6666-4DE9-9F61-C6351F0DC635}" type="presOf" srcId="{0758A4BC-AD5F-2849-99A2-20F66CF18D4C}" destId="{46460AF5-0CA7-9C47-903E-47C6DB5CE9B7}" srcOrd="0" destOrd="0" presId="urn:microsoft.com/office/officeart/2005/8/layout/equation1"/>
    <dgm:cxn modelId="{D3F0EFAF-8B1A-4654-AF12-E7B4474688A9}" type="presOf" srcId="{0F00F4E0-4044-1E48-8D16-5F2F68C3876C}" destId="{A32C3B53-11B9-2547-A37B-D7894D94AC34}" srcOrd="0" destOrd="0" presId="urn:microsoft.com/office/officeart/2005/8/layout/equation1"/>
    <dgm:cxn modelId="{BC83B502-C4AE-CF4B-A1C5-F7B3163A6024}" srcId="{4D2F81D6-34C6-9B42-B7F2-B4AB548AD3E2}" destId="{0F00F4E0-4044-1E48-8D16-5F2F68C3876C}" srcOrd="2" destOrd="0" parTransId="{5701E102-8124-F740-B315-F7091C8D1DFB}" sibTransId="{F23A8C53-8CDF-E244-982B-BF18C71F0317}"/>
    <dgm:cxn modelId="{3D206E8B-EC12-4461-8002-47145CBC485E}" type="presOf" srcId="{8786E786-1BF5-9048-A93C-18E16B98D631}" destId="{729B6E44-9123-3944-80CB-BA6C91EDA3B6}" srcOrd="0" destOrd="0" presId="urn:microsoft.com/office/officeart/2005/8/layout/equation1"/>
    <dgm:cxn modelId="{FAE3B634-D395-2147-9205-0923A92475A8}" srcId="{4D2F81D6-34C6-9B42-B7F2-B4AB548AD3E2}" destId="{69EBA5A5-8A91-AA49-9A2A-7DC3D6B716EF}" srcOrd="1" destOrd="0" parTransId="{6B6EDA33-E66D-3245-957D-99A534E7B823}" sibTransId="{8786E786-1BF5-9048-A93C-18E16B98D631}"/>
    <dgm:cxn modelId="{21A53672-C295-437B-8E85-872A93036227}" type="presOf" srcId="{4D2F81D6-34C6-9B42-B7F2-B4AB548AD3E2}" destId="{483F3969-C364-8B4E-BCFB-6A191534D433}" srcOrd="0" destOrd="0" presId="urn:microsoft.com/office/officeart/2005/8/layout/equation1"/>
    <dgm:cxn modelId="{C0097986-2A2B-4924-899B-3D2E58C4EBEF}" type="presOf" srcId="{02B02047-4A2B-4A48-87E1-596CE07C5DCD}" destId="{40D502D6-D336-6644-B80B-7EAD42C24F9B}" srcOrd="0" destOrd="0" presId="urn:microsoft.com/office/officeart/2005/8/layout/equation1"/>
    <dgm:cxn modelId="{C221E506-93E2-9E43-9241-16BADAD88618}" srcId="{4D2F81D6-34C6-9B42-B7F2-B4AB548AD3E2}" destId="{0758A4BC-AD5F-2849-99A2-20F66CF18D4C}" srcOrd="0" destOrd="0" parTransId="{F3431D63-29F2-BB46-808F-29A0B87FC7EA}" sibTransId="{02B02047-4A2B-4A48-87E1-596CE07C5DCD}"/>
    <dgm:cxn modelId="{E6592571-E6F3-4E51-BD54-E3419A4672A6}" type="presParOf" srcId="{483F3969-C364-8B4E-BCFB-6A191534D433}" destId="{46460AF5-0CA7-9C47-903E-47C6DB5CE9B7}" srcOrd="0" destOrd="0" presId="urn:microsoft.com/office/officeart/2005/8/layout/equation1"/>
    <dgm:cxn modelId="{CF9E43F8-EBB5-4D29-BBBF-B2881E4A4B6F}" type="presParOf" srcId="{483F3969-C364-8B4E-BCFB-6A191534D433}" destId="{85F716B8-6567-D244-872C-AADAE1A895E5}" srcOrd="1" destOrd="0" presId="urn:microsoft.com/office/officeart/2005/8/layout/equation1"/>
    <dgm:cxn modelId="{9AEFF16C-68FD-47EF-8D5E-2055D7CE8B3D}" type="presParOf" srcId="{483F3969-C364-8B4E-BCFB-6A191534D433}" destId="{40D502D6-D336-6644-B80B-7EAD42C24F9B}" srcOrd="2" destOrd="0" presId="urn:microsoft.com/office/officeart/2005/8/layout/equation1"/>
    <dgm:cxn modelId="{F570C2B4-CCEC-4774-9316-14409B0F1DC7}" type="presParOf" srcId="{483F3969-C364-8B4E-BCFB-6A191534D433}" destId="{1BC73659-52E4-954C-89D5-571EC3D9137A}" srcOrd="3" destOrd="0" presId="urn:microsoft.com/office/officeart/2005/8/layout/equation1"/>
    <dgm:cxn modelId="{BB5E4A70-9803-414A-9F44-D7EF7F2F8456}" type="presParOf" srcId="{483F3969-C364-8B4E-BCFB-6A191534D433}" destId="{4C22B4E6-788E-414F-8B2A-12073BD3569C}" srcOrd="4" destOrd="0" presId="urn:microsoft.com/office/officeart/2005/8/layout/equation1"/>
    <dgm:cxn modelId="{1260632F-3F00-42A1-B298-FD31C3C2D6A4}" type="presParOf" srcId="{483F3969-C364-8B4E-BCFB-6A191534D433}" destId="{00893EFE-F26B-644B-A0A7-CC3EAB8C6E9B}" srcOrd="5" destOrd="0" presId="urn:microsoft.com/office/officeart/2005/8/layout/equation1"/>
    <dgm:cxn modelId="{29F9C9A9-8EC1-4AEC-90AB-9E6E92E7DA47}" type="presParOf" srcId="{483F3969-C364-8B4E-BCFB-6A191534D433}" destId="{729B6E44-9123-3944-80CB-BA6C91EDA3B6}" srcOrd="6" destOrd="0" presId="urn:microsoft.com/office/officeart/2005/8/layout/equation1"/>
    <dgm:cxn modelId="{7F152A81-D6AA-40AE-83F2-B316A3C07C32}" type="presParOf" srcId="{483F3969-C364-8B4E-BCFB-6A191534D433}" destId="{D1543986-8FF6-454A-9699-F9D0477400B7}" srcOrd="7" destOrd="0" presId="urn:microsoft.com/office/officeart/2005/8/layout/equation1"/>
    <dgm:cxn modelId="{09512530-2A8B-4146-9C41-F273542897ED}" type="presParOf" srcId="{483F3969-C364-8B4E-BCFB-6A191534D433}" destId="{A32C3B53-11B9-2547-A37B-D7894D94AC3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2F81D6-34C6-9B42-B7F2-B4AB548AD3E2}" type="doc">
      <dgm:prSet loTypeId="urn:microsoft.com/office/officeart/2005/8/layout/equation1" loCatId="" qsTypeId="urn:microsoft.com/office/officeart/2005/8/quickstyle/simple4" qsCatId="simple" csTypeId="urn:microsoft.com/office/officeart/2005/8/colors/accent1_2" csCatId="accent1" phldr="1"/>
      <dgm:spPr/>
    </dgm:pt>
    <dgm:pt modelId="{0758A4BC-AD5F-2849-99A2-20F66CF18D4C}">
      <dgm:prSet phldrT="[Text]"/>
      <dgm:spPr/>
      <dgm:t>
        <a:bodyPr/>
        <a:lstStyle/>
        <a:p>
          <a:r>
            <a:rPr lang="en-US" dirty="0" smtClean="0"/>
            <a:t>Science</a:t>
          </a:r>
          <a:endParaRPr lang="en-US" dirty="0"/>
        </a:p>
      </dgm:t>
    </dgm:pt>
    <dgm:pt modelId="{F3431D63-29F2-BB46-808F-29A0B87FC7EA}" type="parTrans" cxnId="{C221E506-93E2-9E43-9241-16BADAD88618}">
      <dgm:prSet/>
      <dgm:spPr/>
      <dgm:t>
        <a:bodyPr/>
        <a:lstStyle/>
        <a:p>
          <a:endParaRPr lang="en-US"/>
        </a:p>
      </dgm:t>
    </dgm:pt>
    <dgm:pt modelId="{02B02047-4A2B-4A48-87E1-596CE07C5DCD}" type="sibTrans" cxnId="{C221E506-93E2-9E43-9241-16BADAD88618}">
      <dgm:prSet/>
      <dgm:spPr/>
      <dgm:t>
        <a:bodyPr/>
        <a:lstStyle/>
        <a:p>
          <a:endParaRPr lang="en-US"/>
        </a:p>
      </dgm:t>
    </dgm:pt>
    <dgm:pt modelId="{69EBA5A5-8A91-AA49-9A2A-7DC3D6B716EF}">
      <dgm:prSet phldrT="[Text]"/>
      <dgm:spPr/>
      <dgm:t>
        <a:bodyPr/>
        <a:lstStyle/>
        <a:p>
          <a:r>
            <a:rPr lang="en-US" dirty="0" smtClean="0"/>
            <a:t>Policy</a:t>
          </a:r>
          <a:endParaRPr lang="en-US" dirty="0"/>
        </a:p>
      </dgm:t>
    </dgm:pt>
    <dgm:pt modelId="{6B6EDA33-E66D-3245-957D-99A534E7B823}" type="parTrans" cxnId="{FAE3B634-D395-2147-9205-0923A92475A8}">
      <dgm:prSet/>
      <dgm:spPr/>
      <dgm:t>
        <a:bodyPr/>
        <a:lstStyle/>
        <a:p>
          <a:endParaRPr lang="en-US"/>
        </a:p>
      </dgm:t>
    </dgm:pt>
    <dgm:pt modelId="{8786E786-1BF5-9048-A93C-18E16B98D631}" type="sibTrans" cxnId="{FAE3B634-D395-2147-9205-0923A92475A8}">
      <dgm:prSet/>
      <dgm:spPr/>
      <dgm:t>
        <a:bodyPr/>
        <a:lstStyle/>
        <a:p>
          <a:endParaRPr lang="en-US"/>
        </a:p>
      </dgm:t>
    </dgm:pt>
    <dgm:pt modelId="{0F00F4E0-4044-1E48-8D16-5F2F68C3876C}">
      <dgm:prSet phldrT="[Text]"/>
      <dgm:spPr/>
      <dgm:t>
        <a:bodyPr/>
        <a:lstStyle/>
        <a:p>
          <a:r>
            <a:rPr lang="en-US" dirty="0" smtClean="0"/>
            <a:t>Law</a:t>
          </a:r>
          <a:endParaRPr lang="en-US" dirty="0"/>
        </a:p>
      </dgm:t>
    </dgm:pt>
    <dgm:pt modelId="{5701E102-8124-F740-B315-F7091C8D1DFB}" type="parTrans" cxnId="{BC83B502-C4AE-CF4B-A1C5-F7B3163A6024}">
      <dgm:prSet/>
      <dgm:spPr/>
      <dgm:t>
        <a:bodyPr/>
        <a:lstStyle/>
        <a:p>
          <a:endParaRPr lang="en-US"/>
        </a:p>
      </dgm:t>
    </dgm:pt>
    <dgm:pt modelId="{F23A8C53-8CDF-E244-982B-BF18C71F0317}" type="sibTrans" cxnId="{BC83B502-C4AE-CF4B-A1C5-F7B3163A6024}">
      <dgm:prSet/>
      <dgm:spPr/>
      <dgm:t>
        <a:bodyPr/>
        <a:lstStyle/>
        <a:p>
          <a:endParaRPr lang="en-US"/>
        </a:p>
      </dgm:t>
    </dgm:pt>
    <dgm:pt modelId="{483F3969-C364-8B4E-BCFB-6A191534D433}" type="pres">
      <dgm:prSet presAssocID="{4D2F81D6-34C6-9B42-B7F2-B4AB548AD3E2}" presName="linearFlow" presStyleCnt="0">
        <dgm:presLayoutVars>
          <dgm:dir/>
          <dgm:resizeHandles val="exact"/>
        </dgm:presLayoutVars>
      </dgm:prSet>
      <dgm:spPr/>
    </dgm:pt>
    <dgm:pt modelId="{46460AF5-0CA7-9C47-903E-47C6DB5CE9B7}" type="pres">
      <dgm:prSet presAssocID="{0758A4BC-AD5F-2849-99A2-20F66CF18D4C}" presName="node" presStyleLbl="node1" presStyleIdx="0" presStyleCnt="3">
        <dgm:presLayoutVars>
          <dgm:bulletEnabled val="1"/>
        </dgm:presLayoutVars>
      </dgm:prSet>
      <dgm:spPr/>
      <dgm:t>
        <a:bodyPr/>
        <a:lstStyle/>
        <a:p>
          <a:endParaRPr lang="en-US"/>
        </a:p>
      </dgm:t>
    </dgm:pt>
    <dgm:pt modelId="{85F716B8-6567-D244-872C-AADAE1A895E5}" type="pres">
      <dgm:prSet presAssocID="{02B02047-4A2B-4A48-87E1-596CE07C5DCD}" presName="spacerL" presStyleCnt="0"/>
      <dgm:spPr/>
    </dgm:pt>
    <dgm:pt modelId="{40D502D6-D336-6644-B80B-7EAD42C24F9B}" type="pres">
      <dgm:prSet presAssocID="{02B02047-4A2B-4A48-87E1-596CE07C5DCD}" presName="sibTrans" presStyleLbl="sibTrans2D1" presStyleIdx="0" presStyleCnt="2"/>
      <dgm:spPr/>
      <dgm:t>
        <a:bodyPr/>
        <a:lstStyle/>
        <a:p>
          <a:endParaRPr lang="en-US"/>
        </a:p>
      </dgm:t>
    </dgm:pt>
    <dgm:pt modelId="{1BC73659-52E4-954C-89D5-571EC3D9137A}" type="pres">
      <dgm:prSet presAssocID="{02B02047-4A2B-4A48-87E1-596CE07C5DCD}" presName="spacerR" presStyleCnt="0"/>
      <dgm:spPr/>
    </dgm:pt>
    <dgm:pt modelId="{4C22B4E6-788E-414F-8B2A-12073BD3569C}" type="pres">
      <dgm:prSet presAssocID="{69EBA5A5-8A91-AA49-9A2A-7DC3D6B716EF}" presName="node" presStyleLbl="node1" presStyleIdx="1" presStyleCnt="3">
        <dgm:presLayoutVars>
          <dgm:bulletEnabled val="1"/>
        </dgm:presLayoutVars>
      </dgm:prSet>
      <dgm:spPr/>
      <dgm:t>
        <a:bodyPr/>
        <a:lstStyle/>
        <a:p>
          <a:endParaRPr lang="en-US"/>
        </a:p>
      </dgm:t>
    </dgm:pt>
    <dgm:pt modelId="{00893EFE-F26B-644B-A0A7-CC3EAB8C6E9B}" type="pres">
      <dgm:prSet presAssocID="{8786E786-1BF5-9048-A93C-18E16B98D631}" presName="spacerL" presStyleCnt="0"/>
      <dgm:spPr/>
    </dgm:pt>
    <dgm:pt modelId="{729B6E44-9123-3944-80CB-BA6C91EDA3B6}" type="pres">
      <dgm:prSet presAssocID="{8786E786-1BF5-9048-A93C-18E16B98D631}" presName="sibTrans" presStyleLbl="sibTrans2D1" presStyleIdx="1" presStyleCnt="2"/>
      <dgm:spPr/>
      <dgm:t>
        <a:bodyPr/>
        <a:lstStyle/>
        <a:p>
          <a:endParaRPr lang="en-US"/>
        </a:p>
      </dgm:t>
    </dgm:pt>
    <dgm:pt modelId="{D1543986-8FF6-454A-9699-F9D0477400B7}" type="pres">
      <dgm:prSet presAssocID="{8786E786-1BF5-9048-A93C-18E16B98D631}" presName="spacerR" presStyleCnt="0"/>
      <dgm:spPr/>
    </dgm:pt>
    <dgm:pt modelId="{A32C3B53-11B9-2547-A37B-D7894D94AC34}" type="pres">
      <dgm:prSet presAssocID="{0F00F4E0-4044-1E48-8D16-5F2F68C3876C}" presName="node" presStyleLbl="node1" presStyleIdx="2" presStyleCnt="3">
        <dgm:presLayoutVars>
          <dgm:bulletEnabled val="1"/>
        </dgm:presLayoutVars>
      </dgm:prSet>
      <dgm:spPr/>
      <dgm:t>
        <a:bodyPr/>
        <a:lstStyle/>
        <a:p>
          <a:endParaRPr lang="en-US"/>
        </a:p>
      </dgm:t>
    </dgm:pt>
  </dgm:ptLst>
  <dgm:cxnLst>
    <dgm:cxn modelId="{DB58E3A2-B930-4DF7-B074-FC9C718E3825}" type="presOf" srcId="{4D2F81D6-34C6-9B42-B7F2-B4AB548AD3E2}" destId="{483F3969-C364-8B4E-BCFB-6A191534D433}" srcOrd="0" destOrd="0" presId="urn:microsoft.com/office/officeart/2005/8/layout/equation1"/>
    <dgm:cxn modelId="{2FB09F4E-502B-404C-931C-57C6FF3E1C76}" type="presOf" srcId="{02B02047-4A2B-4A48-87E1-596CE07C5DCD}" destId="{40D502D6-D336-6644-B80B-7EAD42C24F9B}" srcOrd="0" destOrd="0" presId="urn:microsoft.com/office/officeart/2005/8/layout/equation1"/>
    <dgm:cxn modelId="{BC83B502-C4AE-CF4B-A1C5-F7B3163A6024}" srcId="{4D2F81D6-34C6-9B42-B7F2-B4AB548AD3E2}" destId="{0F00F4E0-4044-1E48-8D16-5F2F68C3876C}" srcOrd="2" destOrd="0" parTransId="{5701E102-8124-F740-B315-F7091C8D1DFB}" sibTransId="{F23A8C53-8CDF-E244-982B-BF18C71F0317}"/>
    <dgm:cxn modelId="{A5DC434A-DC44-4699-B38F-634FCBF8AFA9}" type="presOf" srcId="{69EBA5A5-8A91-AA49-9A2A-7DC3D6B716EF}" destId="{4C22B4E6-788E-414F-8B2A-12073BD3569C}" srcOrd="0" destOrd="0" presId="urn:microsoft.com/office/officeart/2005/8/layout/equation1"/>
    <dgm:cxn modelId="{FAE3B634-D395-2147-9205-0923A92475A8}" srcId="{4D2F81D6-34C6-9B42-B7F2-B4AB548AD3E2}" destId="{69EBA5A5-8A91-AA49-9A2A-7DC3D6B716EF}" srcOrd="1" destOrd="0" parTransId="{6B6EDA33-E66D-3245-957D-99A534E7B823}" sibTransId="{8786E786-1BF5-9048-A93C-18E16B98D631}"/>
    <dgm:cxn modelId="{86EE9D28-9B56-4D2D-9977-6FA819F00BC6}" type="presOf" srcId="{8786E786-1BF5-9048-A93C-18E16B98D631}" destId="{729B6E44-9123-3944-80CB-BA6C91EDA3B6}" srcOrd="0" destOrd="0" presId="urn:microsoft.com/office/officeart/2005/8/layout/equation1"/>
    <dgm:cxn modelId="{252301BA-8E81-43F3-96E5-3D7691666BA4}" type="presOf" srcId="{0F00F4E0-4044-1E48-8D16-5F2F68C3876C}" destId="{A32C3B53-11B9-2547-A37B-D7894D94AC34}" srcOrd="0" destOrd="0" presId="urn:microsoft.com/office/officeart/2005/8/layout/equation1"/>
    <dgm:cxn modelId="{900EE5E9-003A-4A1C-B6FA-E4BBD9534D34}" type="presOf" srcId="{0758A4BC-AD5F-2849-99A2-20F66CF18D4C}" destId="{46460AF5-0CA7-9C47-903E-47C6DB5CE9B7}" srcOrd="0" destOrd="0" presId="urn:microsoft.com/office/officeart/2005/8/layout/equation1"/>
    <dgm:cxn modelId="{C221E506-93E2-9E43-9241-16BADAD88618}" srcId="{4D2F81D6-34C6-9B42-B7F2-B4AB548AD3E2}" destId="{0758A4BC-AD5F-2849-99A2-20F66CF18D4C}" srcOrd="0" destOrd="0" parTransId="{F3431D63-29F2-BB46-808F-29A0B87FC7EA}" sibTransId="{02B02047-4A2B-4A48-87E1-596CE07C5DCD}"/>
    <dgm:cxn modelId="{E3DFB835-66E4-47F5-BC8C-8B791024ABED}" type="presParOf" srcId="{483F3969-C364-8B4E-BCFB-6A191534D433}" destId="{46460AF5-0CA7-9C47-903E-47C6DB5CE9B7}" srcOrd="0" destOrd="0" presId="urn:microsoft.com/office/officeart/2005/8/layout/equation1"/>
    <dgm:cxn modelId="{D4ADB0C2-1B61-43A5-A5C0-89C147AFB5DC}" type="presParOf" srcId="{483F3969-C364-8B4E-BCFB-6A191534D433}" destId="{85F716B8-6567-D244-872C-AADAE1A895E5}" srcOrd="1" destOrd="0" presId="urn:microsoft.com/office/officeart/2005/8/layout/equation1"/>
    <dgm:cxn modelId="{8F184A21-23A4-4703-A4C5-AD07A2E63A13}" type="presParOf" srcId="{483F3969-C364-8B4E-BCFB-6A191534D433}" destId="{40D502D6-D336-6644-B80B-7EAD42C24F9B}" srcOrd="2" destOrd="0" presId="urn:microsoft.com/office/officeart/2005/8/layout/equation1"/>
    <dgm:cxn modelId="{903DA83E-1DB2-42FD-BA41-269521B04058}" type="presParOf" srcId="{483F3969-C364-8B4E-BCFB-6A191534D433}" destId="{1BC73659-52E4-954C-89D5-571EC3D9137A}" srcOrd="3" destOrd="0" presId="urn:microsoft.com/office/officeart/2005/8/layout/equation1"/>
    <dgm:cxn modelId="{56C0C192-2F87-4668-BA27-6E89BBE1B31A}" type="presParOf" srcId="{483F3969-C364-8B4E-BCFB-6A191534D433}" destId="{4C22B4E6-788E-414F-8B2A-12073BD3569C}" srcOrd="4" destOrd="0" presId="urn:microsoft.com/office/officeart/2005/8/layout/equation1"/>
    <dgm:cxn modelId="{1EC0CAFA-56D9-4FAA-8667-2B523EFC66C9}" type="presParOf" srcId="{483F3969-C364-8B4E-BCFB-6A191534D433}" destId="{00893EFE-F26B-644B-A0A7-CC3EAB8C6E9B}" srcOrd="5" destOrd="0" presId="urn:microsoft.com/office/officeart/2005/8/layout/equation1"/>
    <dgm:cxn modelId="{45D57904-A956-4138-AC6A-0E1EE4968BFA}" type="presParOf" srcId="{483F3969-C364-8B4E-BCFB-6A191534D433}" destId="{729B6E44-9123-3944-80CB-BA6C91EDA3B6}" srcOrd="6" destOrd="0" presId="urn:microsoft.com/office/officeart/2005/8/layout/equation1"/>
    <dgm:cxn modelId="{BE754710-1C2E-4CFC-B7D1-D0F5B079FAA7}" type="presParOf" srcId="{483F3969-C364-8B4E-BCFB-6A191534D433}" destId="{D1543986-8FF6-454A-9699-F9D0477400B7}" srcOrd="7" destOrd="0" presId="urn:microsoft.com/office/officeart/2005/8/layout/equation1"/>
    <dgm:cxn modelId="{922FB608-EE22-4D5C-BA19-9970C3E51F76}" type="presParOf" srcId="{483F3969-C364-8B4E-BCFB-6A191534D433}" destId="{A32C3B53-11B9-2547-A37B-D7894D94AC3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0496-A7F3-C847-9F23-38FCF10D3F1E}">
      <dsp:nvSpPr>
        <dsp:cNvPr id="0" name=""/>
        <dsp:cNvSpPr/>
      </dsp:nvSpPr>
      <dsp:spPr>
        <a:xfrm>
          <a:off x="1828799" y="50799"/>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International Law applicable to</a:t>
          </a:r>
          <a:endParaRPr lang="en-US" sz="1800" kern="1200" dirty="0"/>
        </a:p>
      </dsp:txBody>
      <dsp:txXfrm>
        <a:off x="2153920" y="477519"/>
        <a:ext cx="1788160" cy="1097280"/>
      </dsp:txXfrm>
    </dsp:sp>
    <dsp:sp modelId="{7C7939EE-57B7-674E-A944-C2463C6BA3CC}">
      <dsp:nvSpPr>
        <dsp:cNvPr id="0" name=""/>
        <dsp:cNvSpPr/>
      </dsp:nvSpPr>
      <dsp:spPr>
        <a:xfrm>
          <a:off x="2708656" y="157480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Transboundary</a:t>
          </a:r>
          <a:r>
            <a:rPr lang="en-US" sz="1800" kern="1200" dirty="0" smtClean="0"/>
            <a:t> Aquifer</a:t>
          </a:r>
          <a:endParaRPr lang="en-US" sz="1800" kern="1200" dirty="0"/>
        </a:p>
      </dsp:txBody>
      <dsp:txXfrm>
        <a:off x="3454400" y="2204720"/>
        <a:ext cx="1463040" cy="1341120"/>
      </dsp:txXfrm>
    </dsp:sp>
    <dsp:sp modelId="{2478D5AB-1E1D-3244-8A3B-3D2CF7A56428}">
      <dsp:nvSpPr>
        <dsp:cNvPr id="0" name=""/>
        <dsp:cNvSpPr/>
      </dsp:nvSpPr>
      <dsp:spPr>
        <a:xfrm>
          <a:off x="948943" y="157480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Transboundary</a:t>
          </a:r>
          <a:r>
            <a:rPr lang="en-US" sz="1800" kern="1200" dirty="0" smtClean="0"/>
            <a:t> </a:t>
          </a:r>
          <a:r>
            <a:rPr lang="en-US" sz="1800" kern="1200" dirty="0" smtClean="0"/>
            <a:t>Surface Water</a:t>
          </a:r>
          <a:endParaRPr lang="en-US" sz="1800" kern="1200" dirty="0"/>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0496-A7F3-C847-9F23-38FCF10D3F1E}">
      <dsp:nvSpPr>
        <dsp:cNvPr id="0" name=""/>
        <dsp:cNvSpPr/>
      </dsp:nvSpPr>
      <dsp:spPr>
        <a:xfrm>
          <a:off x="1828799" y="50799"/>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International Law applicable to</a:t>
          </a:r>
          <a:endParaRPr lang="en-US" sz="1800" kern="1200" dirty="0"/>
        </a:p>
      </dsp:txBody>
      <dsp:txXfrm>
        <a:off x="2153920" y="477519"/>
        <a:ext cx="1788160" cy="1097280"/>
      </dsp:txXfrm>
    </dsp:sp>
    <dsp:sp modelId="{7C7939EE-57B7-674E-A944-C2463C6BA3CC}">
      <dsp:nvSpPr>
        <dsp:cNvPr id="0" name=""/>
        <dsp:cNvSpPr/>
      </dsp:nvSpPr>
      <dsp:spPr>
        <a:xfrm>
          <a:off x="3240349" y="118368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Transboundary</a:t>
          </a:r>
          <a:r>
            <a:rPr lang="en-US" sz="1800" kern="1200" dirty="0" smtClean="0"/>
            <a:t> Aquifer (Fossil)</a:t>
          </a:r>
          <a:endParaRPr lang="en-US" sz="1800" kern="1200" dirty="0"/>
        </a:p>
      </dsp:txBody>
      <dsp:txXfrm>
        <a:off x="3986093" y="1813600"/>
        <a:ext cx="1463040" cy="1341120"/>
      </dsp:txXfrm>
    </dsp:sp>
    <dsp:sp modelId="{2478D5AB-1E1D-3244-8A3B-3D2CF7A56428}">
      <dsp:nvSpPr>
        <dsp:cNvPr id="0" name=""/>
        <dsp:cNvSpPr/>
      </dsp:nvSpPr>
      <dsp:spPr>
        <a:xfrm>
          <a:off x="71997" y="118368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Transboundry</a:t>
          </a:r>
          <a:r>
            <a:rPr lang="en-US" sz="1800" kern="1200" dirty="0" smtClean="0"/>
            <a:t> Surface Water</a:t>
          </a:r>
          <a:endParaRPr lang="en-US" sz="1800" kern="1200" dirty="0"/>
        </a:p>
      </dsp:txBody>
      <dsp:txXfrm>
        <a:off x="301613" y="1813600"/>
        <a:ext cx="1463040" cy="134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8BF9B-B2BD-D04D-A99F-DE80F5054D8B}">
      <dsp:nvSpPr>
        <dsp:cNvPr id="0" name=""/>
        <dsp:cNvSpPr/>
      </dsp:nvSpPr>
      <dsp:spPr>
        <a:xfrm>
          <a:off x="0" y="186738"/>
          <a:ext cx="9036496" cy="564781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582291A-8638-8F4D-B089-DD6DC379D698}">
      <dsp:nvSpPr>
        <dsp:cNvPr id="0" name=""/>
        <dsp:cNvSpPr/>
      </dsp:nvSpPr>
      <dsp:spPr>
        <a:xfrm>
          <a:off x="890094" y="4386450"/>
          <a:ext cx="207839" cy="207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C79DC1-C6E8-ED4B-B43E-FB3893031DBF}">
      <dsp:nvSpPr>
        <dsp:cNvPr id="0" name=""/>
        <dsp:cNvSpPr/>
      </dsp:nvSpPr>
      <dsp:spPr>
        <a:xfrm>
          <a:off x="994014" y="4490370"/>
          <a:ext cx="1545240" cy="134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30" tIns="0" rIns="0" bIns="0" numCol="1" spcCol="1270" anchor="t" anchorCtr="0">
          <a:noAutofit/>
        </a:bodyPr>
        <a:lstStyle/>
        <a:p>
          <a:pPr lvl="0" algn="l" defTabSz="577850">
            <a:lnSpc>
              <a:spcPct val="90000"/>
            </a:lnSpc>
            <a:spcBef>
              <a:spcPct val="0"/>
            </a:spcBef>
            <a:spcAft>
              <a:spcPct val="35000"/>
            </a:spcAft>
          </a:pPr>
          <a:r>
            <a:rPr lang="en-US" sz="1300" kern="1200" dirty="0" smtClean="0"/>
            <a:t>2002 – UNILC starts working on the topic of “shared” natural resources” </a:t>
          </a:r>
          <a:r>
            <a:rPr lang="en-US" sz="1300" kern="1200" dirty="0" err="1" smtClean="0"/>
            <a:t>transboundary</a:t>
          </a:r>
          <a:r>
            <a:rPr lang="en-US" sz="1300" kern="1200" dirty="0" smtClean="0"/>
            <a:t> groundwater, oil and gas</a:t>
          </a:r>
          <a:endParaRPr lang="en-US" sz="1300" kern="1200" dirty="0"/>
        </a:p>
      </dsp:txBody>
      <dsp:txXfrm>
        <a:off x="994014" y="4490370"/>
        <a:ext cx="1545240" cy="1344178"/>
      </dsp:txXfrm>
    </dsp:sp>
    <dsp:sp modelId="{2B413FA9-2C62-B242-A462-419FF3099BCF}">
      <dsp:nvSpPr>
        <dsp:cNvPr id="0" name=""/>
        <dsp:cNvSpPr/>
      </dsp:nvSpPr>
      <dsp:spPr>
        <a:xfrm>
          <a:off x="2358525" y="3072769"/>
          <a:ext cx="361459" cy="3614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2E0027-35C1-714B-82F7-69BC95EE4E39}">
      <dsp:nvSpPr>
        <dsp:cNvPr id="0" name=""/>
        <dsp:cNvSpPr/>
      </dsp:nvSpPr>
      <dsp:spPr>
        <a:xfrm>
          <a:off x="2539255" y="3253499"/>
          <a:ext cx="1897664" cy="258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530" tIns="0" rIns="0" bIns="0" numCol="1" spcCol="1270" anchor="t" anchorCtr="0">
          <a:noAutofit/>
        </a:bodyPr>
        <a:lstStyle/>
        <a:p>
          <a:pPr lvl="0" algn="l" defTabSz="577850">
            <a:lnSpc>
              <a:spcPct val="90000"/>
            </a:lnSpc>
            <a:spcBef>
              <a:spcPct val="0"/>
            </a:spcBef>
            <a:spcAft>
              <a:spcPct val="35000"/>
            </a:spcAft>
          </a:pPr>
          <a:r>
            <a:rPr lang="en-US" sz="1300" kern="1200" dirty="0" smtClean="0"/>
            <a:t>2003 – UNILC drops oil and gas, and focuses only on </a:t>
          </a:r>
          <a:r>
            <a:rPr lang="en-US" sz="1300" kern="1200" dirty="0" err="1" smtClean="0"/>
            <a:t>transboundary</a:t>
          </a:r>
          <a:r>
            <a:rPr lang="en-US" sz="1300" kern="1200" dirty="0" smtClean="0"/>
            <a:t> “aquifers”</a:t>
          </a:r>
          <a:endParaRPr lang="en-US" sz="1300" kern="1200" dirty="0"/>
        </a:p>
      </dsp:txBody>
      <dsp:txXfrm>
        <a:off x="2539255" y="3253499"/>
        <a:ext cx="1897664" cy="2581049"/>
      </dsp:txXfrm>
    </dsp:sp>
    <dsp:sp modelId="{0376E4D2-D8DF-1C4D-B50E-F8C13B3BCDEE}">
      <dsp:nvSpPr>
        <dsp:cNvPr id="0" name=""/>
        <dsp:cNvSpPr/>
      </dsp:nvSpPr>
      <dsp:spPr>
        <a:xfrm>
          <a:off x="4233598" y="2104735"/>
          <a:ext cx="478934" cy="4789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782302-C5EA-8D42-8934-BE2F35BED035}">
      <dsp:nvSpPr>
        <dsp:cNvPr id="0" name=""/>
        <dsp:cNvSpPr/>
      </dsp:nvSpPr>
      <dsp:spPr>
        <a:xfrm>
          <a:off x="4473065" y="2344202"/>
          <a:ext cx="1897664" cy="3490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7" tIns="0" rIns="0" bIns="0" numCol="1" spcCol="1270" anchor="t" anchorCtr="0">
          <a:noAutofit/>
        </a:bodyPr>
        <a:lstStyle/>
        <a:p>
          <a:pPr lvl="0" algn="l" defTabSz="577850">
            <a:lnSpc>
              <a:spcPct val="90000"/>
            </a:lnSpc>
            <a:spcBef>
              <a:spcPct val="0"/>
            </a:spcBef>
            <a:spcAft>
              <a:spcPct val="35000"/>
            </a:spcAft>
          </a:pPr>
          <a:r>
            <a:rPr lang="en-US" sz="1300" kern="1200" dirty="0" smtClean="0"/>
            <a:t>2008 – A/RES/63/124</a:t>
          </a:r>
          <a:endParaRPr lang="en-US" sz="1300" kern="1200" dirty="0"/>
        </a:p>
      </dsp:txBody>
      <dsp:txXfrm>
        <a:off x="4473065" y="2344202"/>
        <a:ext cx="1897664" cy="3490346"/>
      </dsp:txXfrm>
    </dsp:sp>
    <dsp:sp modelId="{BB971535-B557-8A48-994B-5AACE02F4AF1}">
      <dsp:nvSpPr>
        <dsp:cNvPr id="0" name=""/>
        <dsp:cNvSpPr/>
      </dsp:nvSpPr>
      <dsp:spPr>
        <a:xfrm>
          <a:off x="6275846" y="1464273"/>
          <a:ext cx="641591" cy="6415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F6899D-FEED-CE47-AEFE-720C668107ED}">
      <dsp:nvSpPr>
        <dsp:cNvPr id="0" name=""/>
        <dsp:cNvSpPr/>
      </dsp:nvSpPr>
      <dsp:spPr>
        <a:xfrm>
          <a:off x="6596642" y="1785069"/>
          <a:ext cx="1897664" cy="404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966" tIns="0" rIns="0" bIns="0" numCol="1" spcCol="1270" anchor="t" anchorCtr="0">
          <a:noAutofit/>
        </a:bodyPr>
        <a:lstStyle/>
        <a:p>
          <a:pPr lvl="0" algn="l" defTabSz="577850">
            <a:lnSpc>
              <a:spcPct val="90000"/>
            </a:lnSpc>
            <a:spcBef>
              <a:spcPct val="0"/>
            </a:spcBef>
            <a:spcAft>
              <a:spcPct val="35000"/>
            </a:spcAft>
          </a:pPr>
          <a:r>
            <a:rPr lang="en-US" sz="1300" kern="1200" dirty="0" smtClean="0"/>
            <a:t>2013 – A/RES/68/470</a:t>
          </a:r>
          <a:endParaRPr lang="en-US" sz="1300" kern="1200" dirty="0"/>
        </a:p>
      </dsp:txBody>
      <dsp:txXfrm>
        <a:off x="6596642" y="1785069"/>
        <a:ext cx="1897664" cy="404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489EC-9F56-BC4D-8C9D-A91F9974BF5A}">
      <dsp:nvSpPr>
        <dsp:cNvPr id="0" name=""/>
        <dsp:cNvSpPr/>
      </dsp:nvSpPr>
      <dsp:spPr>
        <a:xfrm>
          <a:off x="0" y="241273"/>
          <a:ext cx="5179111" cy="3236944"/>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C7CDB4-6592-8149-8B89-A518CCAC061A}">
      <dsp:nvSpPr>
        <dsp:cNvPr id="0" name=""/>
        <dsp:cNvSpPr/>
      </dsp:nvSpPr>
      <dsp:spPr>
        <a:xfrm>
          <a:off x="510142" y="2648265"/>
          <a:ext cx="119119" cy="1191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040B81-780A-BA45-B6A1-52128179A7AB}">
      <dsp:nvSpPr>
        <dsp:cNvPr id="0" name=""/>
        <dsp:cNvSpPr/>
      </dsp:nvSpPr>
      <dsp:spPr>
        <a:xfrm>
          <a:off x="569702" y="2707824"/>
          <a:ext cx="885627" cy="77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19" tIns="0" rIns="0" bIns="0" numCol="1" spcCol="1270" anchor="t" anchorCtr="0">
          <a:noAutofit/>
        </a:bodyPr>
        <a:lstStyle/>
        <a:p>
          <a:pPr lvl="0" algn="l" defTabSz="577850">
            <a:lnSpc>
              <a:spcPct val="90000"/>
            </a:lnSpc>
            <a:spcBef>
              <a:spcPct val="0"/>
            </a:spcBef>
            <a:spcAft>
              <a:spcPct val="35000"/>
            </a:spcAft>
          </a:pPr>
          <a:r>
            <a:rPr lang="en-US" sz="1300" kern="1200" dirty="0" smtClean="0"/>
            <a:t>1992/ 1996 – UNECE Water Convention</a:t>
          </a:r>
          <a:endParaRPr lang="en-US" sz="1300" kern="1200" dirty="0"/>
        </a:p>
      </dsp:txBody>
      <dsp:txXfrm>
        <a:off x="569702" y="2707824"/>
        <a:ext cx="885627" cy="770392"/>
      </dsp:txXfrm>
    </dsp:sp>
    <dsp:sp modelId="{C59084A6-58B1-0149-A33A-A6369F048CD8}">
      <dsp:nvSpPr>
        <dsp:cNvPr id="0" name=""/>
        <dsp:cNvSpPr/>
      </dsp:nvSpPr>
      <dsp:spPr>
        <a:xfrm>
          <a:off x="1351747" y="1895351"/>
          <a:ext cx="207164" cy="20716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069D2A-3FCD-E442-B0E4-7348B5F99FCB}">
      <dsp:nvSpPr>
        <dsp:cNvPr id="0" name=""/>
        <dsp:cNvSpPr/>
      </dsp:nvSpPr>
      <dsp:spPr>
        <a:xfrm>
          <a:off x="1455330" y="1998934"/>
          <a:ext cx="1087613" cy="147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72" tIns="0" rIns="0" bIns="0" numCol="1" spcCol="1270" anchor="t" anchorCtr="0">
          <a:noAutofit/>
        </a:bodyPr>
        <a:lstStyle/>
        <a:p>
          <a:pPr lvl="0" algn="l" defTabSz="577850">
            <a:lnSpc>
              <a:spcPct val="90000"/>
            </a:lnSpc>
            <a:spcBef>
              <a:spcPct val="0"/>
            </a:spcBef>
            <a:spcAft>
              <a:spcPct val="35000"/>
            </a:spcAft>
          </a:pPr>
          <a:r>
            <a:rPr lang="en-US" sz="1300" kern="1200" dirty="0" smtClean="0"/>
            <a:t>1997 - UNWC</a:t>
          </a:r>
          <a:endParaRPr lang="en-US" sz="1300" kern="1200" dirty="0"/>
        </a:p>
      </dsp:txBody>
      <dsp:txXfrm>
        <a:off x="1455330" y="1998934"/>
        <a:ext cx="1087613" cy="1479283"/>
      </dsp:txXfrm>
    </dsp:sp>
    <dsp:sp modelId="{7D3517B6-2280-EA4D-91DE-E92D34640D80}">
      <dsp:nvSpPr>
        <dsp:cNvPr id="0" name=""/>
        <dsp:cNvSpPr/>
      </dsp:nvSpPr>
      <dsp:spPr>
        <a:xfrm>
          <a:off x="2426413" y="1340539"/>
          <a:ext cx="274492" cy="27449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C92964-E4CC-5A4B-B11F-D222186A89A5}">
      <dsp:nvSpPr>
        <dsp:cNvPr id="0" name=""/>
        <dsp:cNvSpPr/>
      </dsp:nvSpPr>
      <dsp:spPr>
        <a:xfrm>
          <a:off x="2563659" y="1477786"/>
          <a:ext cx="1087613" cy="200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448" tIns="0" rIns="0" bIns="0" numCol="1" spcCol="1270" anchor="t" anchorCtr="0">
          <a:noAutofit/>
        </a:bodyPr>
        <a:lstStyle/>
        <a:p>
          <a:pPr lvl="0" algn="l" defTabSz="577850">
            <a:lnSpc>
              <a:spcPct val="90000"/>
            </a:lnSpc>
            <a:spcBef>
              <a:spcPct val="0"/>
            </a:spcBef>
            <a:spcAft>
              <a:spcPct val="35000"/>
            </a:spcAft>
          </a:pPr>
          <a:r>
            <a:rPr lang="en-US" sz="1300" kern="1200" dirty="0" smtClean="0"/>
            <a:t>2012 – UNECE Model Provisions</a:t>
          </a:r>
          <a:endParaRPr lang="en-US" sz="1300" kern="1200" dirty="0"/>
        </a:p>
      </dsp:txBody>
      <dsp:txXfrm>
        <a:off x="2563659" y="1477786"/>
        <a:ext cx="1087613" cy="2000431"/>
      </dsp:txXfrm>
    </dsp:sp>
    <dsp:sp modelId="{C119DF4B-AC00-9B43-98EE-A5EE52619414}">
      <dsp:nvSpPr>
        <dsp:cNvPr id="0" name=""/>
        <dsp:cNvSpPr/>
      </dsp:nvSpPr>
      <dsp:spPr>
        <a:xfrm>
          <a:off x="3596892" y="973470"/>
          <a:ext cx="367716" cy="36771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CFE7E7-E66C-AC4B-8589-7B7EB5388441}">
      <dsp:nvSpPr>
        <dsp:cNvPr id="0" name=""/>
        <dsp:cNvSpPr/>
      </dsp:nvSpPr>
      <dsp:spPr>
        <a:xfrm>
          <a:off x="3780751" y="1157328"/>
          <a:ext cx="1087613" cy="232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46" tIns="0" rIns="0" bIns="0" numCol="1" spcCol="1270" anchor="t" anchorCtr="0">
          <a:noAutofit/>
        </a:bodyPr>
        <a:lstStyle/>
        <a:p>
          <a:pPr lvl="0" algn="l" defTabSz="577850">
            <a:lnSpc>
              <a:spcPct val="90000"/>
            </a:lnSpc>
            <a:spcBef>
              <a:spcPct val="0"/>
            </a:spcBef>
            <a:spcAft>
              <a:spcPct val="35000"/>
            </a:spcAft>
          </a:pPr>
          <a:r>
            <a:rPr lang="en-US" sz="1300" kern="1200" dirty="0" smtClean="0"/>
            <a:t>2014 – UNWC Entry into force</a:t>
          </a:r>
          <a:endParaRPr lang="en-US" sz="1300" kern="1200" dirty="0"/>
        </a:p>
      </dsp:txBody>
      <dsp:txXfrm>
        <a:off x="3780751" y="1157328"/>
        <a:ext cx="1087613" cy="2320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0496-A7F3-C847-9F23-38FCF10D3F1E}">
      <dsp:nvSpPr>
        <dsp:cNvPr id="0" name=""/>
        <dsp:cNvSpPr/>
      </dsp:nvSpPr>
      <dsp:spPr>
        <a:xfrm>
          <a:off x="1828799" y="50799"/>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International Law applicable to</a:t>
          </a:r>
          <a:endParaRPr lang="en-US" sz="1800" kern="1200" dirty="0"/>
        </a:p>
      </dsp:txBody>
      <dsp:txXfrm>
        <a:off x="2153920" y="477519"/>
        <a:ext cx="1788160" cy="1097280"/>
      </dsp:txXfrm>
    </dsp:sp>
    <dsp:sp modelId="{7C7939EE-57B7-674E-A944-C2463C6BA3CC}">
      <dsp:nvSpPr>
        <dsp:cNvPr id="0" name=""/>
        <dsp:cNvSpPr/>
      </dsp:nvSpPr>
      <dsp:spPr>
        <a:xfrm>
          <a:off x="2708656" y="157480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Transboundary</a:t>
          </a:r>
          <a:r>
            <a:rPr lang="en-US" sz="1800" kern="1200" dirty="0" smtClean="0"/>
            <a:t> Aquifer</a:t>
          </a:r>
          <a:endParaRPr lang="en-US" sz="1800" kern="1200" dirty="0"/>
        </a:p>
      </dsp:txBody>
      <dsp:txXfrm>
        <a:off x="3454400" y="2204720"/>
        <a:ext cx="1463040" cy="1341120"/>
      </dsp:txXfrm>
    </dsp:sp>
    <dsp:sp modelId="{2478D5AB-1E1D-3244-8A3B-3D2CF7A56428}">
      <dsp:nvSpPr>
        <dsp:cNvPr id="0" name=""/>
        <dsp:cNvSpPr/>
      </dsp:nvSpPr>
      <dsp:spPr>
        <a:xfrm>
          <a:off x="948943" y="1574800"/>
          <a:ext cx="2438400" cy="243840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Transboundry</a:t>
          </a:r>
          <a:r>
            <a:rPr lang="en-US" sz="1800" kern="1200" dirty="0" smtClean="0"/>
            <a:t> Surface Water</a:t>
          </a:r>
          <a:endParaRPr lang="en-US" sz="1800" kern="1200" dirty="0"/>
        </a:p>
      </dsp:txBody>
      <dsp:txXfrm>
        <a:off x="1178560" y="2204720"/>
        <a:ext cx="1463040" cy="134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0496-A7F3-C847-9F23-38FCF10D3F1E}">
      <dsp:nvSpPr>
        <dsp:cNvPr id="0" name=""/>
        <dsp:cNvSpPr/>
      </dsp:nvSpPr>
      <dsp:spPr>
        <a:xfrm>
          <a:off x="1991359" y="40639"/>
          <a:ext cx="2113280" cy="211328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UNWC</a:t>
          </a:r>
          <a:endParaRPr lang="en-US" sz="1500" kern="1200" dirty="0"/>
        </a:p>
      </dsp:txBody>
      <dsp:txXfrm>
        <a:off x="2235200" y="325119"/>
        <a:ext cx="1625600" cy="670560"/>
      </dsp:txXfrm>
    </dsp:sp>
    <dsp:sp modelId="{7C7939EE-57B7-674E-A944-C2463C6BA3CC}">
      <dsp:nvSpPr>
        <dsp:cNvPr id="0" name=""/>
        <dsp:cNvSpPr/>
      </dsp:nvSpPr>
      <dsp:spPr>
        <a:xfrm>
          <a:off x="3386880" y="636389"/>
          <a:ext cx="2113280" cy="211328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Draft Articles</a:t>
          </a:r>
          <a:endParaRPr lang="en-US" sz="1500" kern="1200" dirty="0"/>
        </a:p>
      </dsp:txBody>
      <dsp:txXfrm>
        <a:off x="4524800" y="880229"/>
        <a:ext cx="812800" cy="1625600"/>
      </dsp:txXfrm>
    </dsp:sp>
    <dsp:sp modelId="{2478D5AB-1E1D-3244-8A3B-3D2CF7A56428}">
      <dsp:nvSpPr>
        <dsp:cNvPr id="0" name=""/>
        <dsp:cNvSpPr/>
      </dsp:nvSpPr>
      <dsp:spPr>
        <a:xfrm>
          <a:off x="1231339" y="1571109"/>
          <a:ext cx="2113280" cy="211328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UNECE Water Convention</a:t>
          </a:r>
          <a:endParaRPr lang="en-US" sz="1500" kern="1200" dirty="0"/>
        </a:p>
      </dsp:txBody>
      <dsp:txXfrm>
        <a:off x="1475179" y="2729349"/>
        <a:ext cx="1625600" cy="670560"/>
      </dsp:txXfrm>
    </dsp:sp>
    <dsp:sp modelId="{1B8FB0EA-0FC2-2E46-B51F-E5E65892B75A}">
      <dsp:nvSpPr>
        <dsp:cNvPr id="0" name=""/>
        <dsp:cNvSpPr/>
      </dsp:nvSpPr>
      <dsp:spPr>
        <a:xfrm>
          <a:off x="3096335" y="1615726"/>
          <a:ext cx="2113280" cy="211328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Model Provisions</a:t>
          </a:r>
          <a:endParaRPr lang="en-US" sz="1500" kern="1200" dirty="0"/>
        </a:p>
      </dsp:txBody>
      <dsp:txXfrm>
        <a:off x="3258895" y="1859566"/>
        <a:ext cx="812800" cy="1625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CB20-9346-0744-9D45-E0023ADDAF4D}">
      <dsp:nvSpPr>
        <dsp:cNvPr id="0" name=""/>
        <dsp:cNvSpPr/>
      </dsp:nvSpPr>
      <dsp:spPr>
        <a:xfrm>
          <a:off x="3354015" y="2362600"/>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Factors to be considered together</a:t>
          </a:r>
          <a:endParaRPr lang="en-US" sz="1900" kern="1200" dirty="0"/>
        </a:p>
      </dsp:txBody>
      <dsp:txXfrm>
        <a:off x="3584359" y="2592944"/>
        <a:ext cx="1112201" cy="1112201"/>
      </dsp:txXfrm>
    </dsp:sp>
    <dsp:sp modelId="{A70B020A-BB24-6040-8F11-679F187B03E6}">
      <dsp:nvSpPr>
        <dsp:cNvPr id="0" name=""/>
        <dsp:cNvSpPr/>
      </dsp:nvSpPr>
      <dsp:spPr>
        <a:xfrm rot="16200000">
          <a:off x="3747263" y="1952309"/>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0800" y="1949744"/>
        <a:ext cx="39319" cy="39319"/>
      </dsp:txXfrm>
    </dsp:sp>
    <dsp:sp modelId="{AB7C9BE6-0702-7740-AADC-82DF41AC3249}">
      <dsp:nvSpPr>
        <dsp:cNvPr id="0" name=""/>
        <dsp:cNvSpPr/>
      </dsp:nvSpPr>
      <dsp:spPr>
        <a:xfrm>
          <a:off x="3354015" y="3318"/>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mn-lt"/>
              <a:ea typeface="+mn-ea"/>
              <a:cs typeface="+mn-cs"/>
            </a:rPr>
            <a:t>Factors of a natural character</a:t>
          </a:r>
          <a:endParaRPr lang="en-US" sz="1200" kern="1200" dirty="0"/>
        </a:p>
      </dsp:txBody>
      <dsp:txXfrm>
        <a:off x="3584359" y="233662"/>
        <a:ext cx="1112201" cy="1112201"/>
      </dsp:txXfrm>
    </dsp:sp>
    <dsp:sp modelId="{F7054965-DB34-3045-80B9-C314FA32E28E}">
      <dsp:nvSpPr>
        <dsp:cNvPr id="0" name=""/>
        <dsp:cNvSpPr/>
      </dsp:nvSpPr>
      <dsp:spPr>
        <a:xfrm rot="19285714">
          <a:off x="4669544" y="2396456"/>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43080" y="2393891"/>
        <a:ext cx="39319" cy="39319"/>
      </dsp:txXfrm>
    </dsp:sp>
    <dsp:sp modelId="{64FDC137-2731-EB42-B64E-6FFBDFEB4AB8}">
      <dsp:nvSpPr>
        <dsp:cNvPr id="0" name=""/>
        <dsp:cNvSpPr/>
      </dsp:nvSpPr>
      <dsp:spPr>
        <a:xfrm>
          <a:off x="5198576" y="891611"/>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mn-lt"/>
              <a:ea typeface="+mn-ea"/>
              <a:cs typeface="+mn-cs"/>
            </a:rPr>
            <a:t>social and economic needs </a:t>
          </a:r>
          <a:endParaRPr lang="en-US" sz="1200" kern="1200" dirty="0"/>
        </a:p>
      </dsp:txBody>
      <dsp:txXfrm>
        <a:off x="5428920" y="1121955"/>
        <a:ext cx="1112201" cy="1112201"/>
      </dsp:txXfrm>
    </dsp:sp>
    <dsp:sp modelId="{1DF468DA-C51E-3C4E-B709-3E7BE3BE80AD}">
      <dsp:nvSpPr>
        <dsp:cNvPr id="0" name=""/>
        <dsp:cNvSpPr/>
      </dsp:nvSpPr>
      <dsp:spPr>
        <a:xfrm rot="771429">
          <a:off x="4897328" y="3394445"/>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70865" y="3391880"/>
        <a:ext cx="39319" cy="39319"/>
      </dsp:txXfrm>
    </dsp:sp>
    <dsp:sp modelId="{7DEE77E9-25A9-CF4E-BF64-A31C51F76E38}">
      <dsp:nvSpPr>
        <dsp:cNvPr id="0" name=""/>
        <dsp:cNvSpPr/>
      </dsp:nvSpPr>
      <dsp:spPr>
        <a:xfrm>
          <a:off x="5654145" y="2887590"/>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mn-lt"/>
              <a:ea typeface="+mn-ea"/>
              <a:cs typeface="+mn-cs"/>
            </a:rPr>
            <a:t>population dependent </a:t>
          </a:r>
          <a:endParaRPr lang="en-US" sz="1200" kern="1200" dirty="0"/>
        </a:p>
      </dsp:txBody>
      <dsp:txXfrm>
        <a:off x="5884489" y="3117934"/>
        <a:ext cx="1112201" cy="1112201"/>
      </dsp:txXfrm>
    </dsp:sp>
    <dsp:sp modelId="{3D551067-5DDB-E84B-862E-B0F92AA0ADE7}">
      <dsp:nvSpPr>
        <dsp:cNvPr id="0" name=""/>
        <dsp:cNvSpPr/>
      </dsp:nvSpPr>
      <dsp:spPr>
        <a:xfrm rot="3857143">
          <a:off x="4259090" y="4194770"/>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627" y="4192205"/>
        <a:ext cx="39319" cy="39319"/>
      </dsp:txXfrm>
    </dsp:sp>
    <dsp:sp modelId="{33144E7D-2961-034C-A726-4E74B22981B0}">
      <dsp:nvSpPr>
        <dsp:cNvPr id="0" name=""/>
        <dsp:cNvSpPr/>
      </dsp:nvSpPr>
      <dsp:spPr>
        <a:xfrm>
          <a:off x="4377669" y="4488240"/>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solidFill>
                <a:srgbClr val="000000"/>
              </a:solidFill>
            </a:rPr>
            <a:t>Transboundary</a:t>
          </a:r>
          <a:r>
            <a:rPr lang="en-US" sz="1200" b="1" kern="1200" dirty="0" smtClean="0">
              <a:solidFill>
                <a:srgbClr val="000000"/>
              </a:solidFill>
            </a:rPr>
            <a:t> effects</a:t>
          </a:r>
          <a:endParaRPr lang="en-US" sz="1200" b="1" kern="1200" dirty="0">
            <a:solidFill>
              <a:srgbClr val="000000"/>
            </a:solidFill>
          </a:endParaRPr>
        </a:p>
      </dsp:txBody>
      <dsp:txXfrm>
        <a:off x="4608013" y="4718584"/>
        <a:ext cx="1112201" cy="1112201"/>
      </dsp:txXfrm>
    </dsp:sp>
    <dsp:sp modelId="{1596641A-0456-7840-8F39-43C3FA154779}">
      <dsp:nvSpPr>
        <dsp:cNvPr id="0" name=""/>
        <dsp:cNvSpPr/>
      </dsp:nvSpPr>
      <dsp:spPr>
        <a:xfrm rot="6942857">
          <a:off x="3235436" y="4194770"/>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08973" y="4192205"/>
        <a:ext cx="39319" cy="39319"/>
      </dsp:txXfrm>
    </dsp:sp>
    <dsp:sp modelId="{89671D2D-8E1C-4144-A938-7D9A205DC6F3}">
      <dsp:nvSpPr>
        <dsp:cNvPr id="0" name=""/>
        <dsp:cNvSpPr/>
      </dsp:nvSpPr>
      <dsp:spPr>
        <a:xfrm>
          <a:off x="2330360" y="4488240"/>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mn-lt"/>
              <a:ea typeface="+mn-ea"/>
              <a:cs typeface="+mn-cs"/>
            </a:rPr>
            <a:t>uses of the watercourse</a:t>
          </a:r>
          <a:endParaRPr lang="en-US" sz="1200" kern="1200" dirty="0"/>
        </a:p>
      </dsp:txBody>
      <dsp:txXfrm>
        <a:off x="2560704" y="4718584"/>
        <a:ext cx="1112201" cy="1112201"/>
      </dsp:txXfrm>
    </dsp:sp>
    <dsp:sp modelId="{BC6B75F2-E8DE-1740-8C10-DCDE360D4612}">
      <dsp:nvSpPr>
        <dsp:cNvPr id="0" name=""/>
        <dsp:cNvSpPr/>
      </dsp:nvSpPr>
      <dsp:spPr>
        <a:xfrm rot="10028571">
          <a:off x="2597198" y="3394445"/>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70735" y="3391880"/>
        <a:ext cx="39319" cy="39319"/>
      </dsp:txXfrm>
    </dsp:sp>
    <dsp:sp modelId="{F9875CAD-82DD-894B-AE70-4CC50BA29B0C}">
      <dsp:nvSpPr>
        <dsp:cNvPr id="0" name=""/>
        <dsp:cNvSpPr/>
      </dsp:nvSpPr>
      <dsp:spPr>
        <a:xfrm>
          <a:off x="1053885" y="2887590"/>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Cost</a:t>
          </a:r>
          <a:r>
            <a:rPr lang="en-US" sz="1200" b="1" kern="1200" dirty="0" smtClean="0">
              <a:solidFill>
                <a:schemeClr val="tx1"/>
              </a:solidFill>
            </a:rPr>
            <a:t>-</a:t>
          </a:r>
          <a:r>
            <a:rPr lang="en-US" sz="1200" b="1" kern="1200" dirty="0" smtClean="0">
              <a:solidFill>
                <a:schemeClr val="tx1"/>
              </a:solidFill>
            </a:rPr>
            <a:t>effective analysis</a:t>
          </a:r>
          <a:endParaRPr lang="en-US" sz="1200" b="1" kern="1200" dirty="0">
            <a:solidFill>
              <a:schemeClr val="tx1"/>
            </a:solidFill>
          </a:endParaRPr>
        </a:p>
      </dsp:txBody>
      <dsp:txXfrm>
        <a:off x="1284229" y="3117934"/>
        <a:ext cx="1112201" cy="1112201"/>
      </dsp:txXfrm>
    </dsp:sp>
    <dsp:sp modelId="{5BCE3E91-40D6-9F40-BA65-5C17BFB61EE8}">
      <dsp:nvSpPr>
        <dsp:cNvPr id="0" name=""/>
        <dsp:cNvSpPr/>
      </dsp:nvSpPr>
      <dsp:spPr>
        <a:xfrm rot="13114286">
          <a:off x="2824983" y="2396456"/>
          <a:ext cx="786392" cy="34189"/>
        </a:xfrm>
        <a:custGeom>
          <a:avLst/>
          <a:gdLst/>
          <a:ahLst/>
          <a:cxnLst/>
          <a:rect l="0" t="0" r="0" b="0"/>
          <a:pathLst>
            <a:path>
              <a:moveTo>
                <a:pt x="0" y="17094"/>
              </a:moveTo>
              <a:lnTo>
                <a:pt x="786392" y="170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8519" y="2393891"/>
        <a:ext cx="39319" cy="39319"/>
      </dsp:txXfrm>
    </dsp:sp>
    <dsp:sp modelId="{4D7CCCCE-0E63-0940-B60A-F2979726AA70}">
      <dsp:nvSpPr>
        <dsp:cNvPr id="0" name=""/>
        <dsp:cNvSpPr/>
      </dsp:nvSpPr>
      <dsp:spPr>
        <a:xfrm>
          <a:off x="1509454" y="891611"/>
          <a:ext cx="1572889" cy="15728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mn-lt"/>
              <a:ea typeface="+mn-ea"/>
              <a:cs typeface="+mn-cs"/>
            </a:rPr>
            <a:t>Availability of alternatives</a:t>
          </a:r>
          <a:endParaRPr lang="en-US" sz="1200" kern="1200" dirty="0"/>
        </a:p>
      </dsp:txBody>
      <dsp:txXfrm>
        <a:off x="1739798" y="1121955"/>
        <a:ext cx="1112201" cy="1112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0AF5-0CA7-9C47-903E-47C6DB5CE9B7}">
      <dsp:nvSpPr>
        <dsp:cNvPr id="0" name=""/>
        <dsp:cNvSpPr/>
      </dsp:nvSpPr>
      <dsp:spPr>
        <a:xfrm>
          <a:off x="795"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Science</a:t>
          </a:r>
          <a:endParaRPr lang="en-US" sz="1800" kern="1200" dirty="0"/>
        </a:p>
      </dsp:txBody>
      <dsp:txXfrm>
        <a:off x="155126" y="1191359"/>
        <a:ext cx="745177" cy="745177"/>
      </dsp:txXfrm>
    </dsp:sp>
    <dsp:sp modelId="{40D502D6-D336-6644-B80B-7EAD42C24F9B}">
      <dsp:nvSpPr>
        <dsp:cNvPr id="0" name=""/>
        <dsp:cNvSpPr/>
      </dsp:nvSpPr>
      <dsp:spPr>
        <a:xfrm>
          <a:off x="1140205" y="1258334"/>
          <a:ext cx="611226" cy="611226"/>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21223" y="1492067"/>
        <a:ext cx="449190" cy="143760"/>
      </dsp:txXfrm>
    </dsp:sp>
    <dsp:sp modelId="{4C22B4E6-788E-414F-8B2A-12073BD3569C}">
      <dsp:nvSpPr>
        <dsp:cNvPr id="0" name=""/>
        <dsp:cNvSpPr/>
      </dsp:nvSpPr>
      <dsp:spPr>
        <a:xfrm>
          <a:off x="1837004"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Policy</a:t>
          </a:r>
          <a:endParaRPr lang="en-US" sz="1800" kern="1200" dirty="0"/>
        </a:p>
      </dsp:txBody>
      <dsp:txXfrm>
        <a:off x="1991335" y="1191359"/>
        <a:ext cx="745177" cy="745177"/>
      </dsp:txXfrm>
    </dsp:sp>
    <dsp:sp modelId="{729B6E44-9123-3944-80CB-BA6C91EDA3B6}">
      <dsp:nvSpPr>
        <dsp:cNvPr id="0" name=""/>
        <dsp:cNvSpPr/>
      </dsp:nvSpPr>
      <dsp:spPr>
        <a:xfrm>
          <a:off x="2976415" y="1258334"/>
          <a:ext cx="611226" cy="611226"/>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57433" y="1384247"/>
        <a:ext cx="449190" cy="359400"/>
      </dsp:txXfrm>
    </dsp:sp>
    <dsp:sp modelId="{A32C3B53-11B9-2547-A37B-D7894D94AC34}">
      <dsp:nvSpPr>
        <dsp:cNvPr id="0" name=""/>
        <dsp:cNvSpPr/>
      </dsp:nvSpPr>
      <dsp:spPr>
        <a:xfrm>
          <a:off x="3673213"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Law</a:t>
          </a:r>
          <a:endParaRPr lang="en-US" sz="1800" kern="1200" dirty="0"/>
        </a:p>
      </dsp:txBody>
      <dsp:txXfrm>
        <a:off x="3827544" y="1191359"/>
        <a:ext cx="745177" cy="745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0AF5-0CA7-9C47-903E-47C6DB5CE9B7}">
      <dsp:nvSpPr>
        <dsp:cNvPr id="0" name=""/>
        <dsp:cNvSpPr/>
      </dsp:nvSpPr>
      <dsp:spPr>
        <a:xfrm>
          <a:off x="795"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Science</a:t>
          </a:r>
          <a:endParaRPr lang="en-US" sz="1800" kern="1200" dirty="0"/>
        </a:p>
      </dsp:txBody>
      <dsp:txXfrm>
        <a:off x="155126" y="1191359"/>
        <a:ext cx="745177" cy="745177"/>
      </dsp:txXfrm>
    </dsp:sp>
    <dsp:sp modelId="{40D502D6-D336-6644-B80B-7EAD42C24F9B}">
      <dsp:nvSpPr>
        <dsp:cNvPr id="0" name=""/>
        <dsp:cNvSpPr/>
      </dsp:nvSpPr>
      <dsp:spPr>
        <a:xfrm>
          <a:off x="1140205" y="1258334"/>
          <a:ext cx="611226" cy="611226"/>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21223" y="1492067"/>
        <a:ext cx="449190" cy="143760"/>
      </dsp:txXfrm>
    </dsp:sp>
    <dsp:sp modelId="{4C22B4E6-788E-414F-8B2A-12073BD3569C}">
      <dsp:nvSpPr>
        <dsp:cNvPr id="0" name=""/>
        <dsp:cNvSpPr/>
      </dsp:nvSpPr>
      <dsp:spPr>
        <a:xfrm>
          <a:off x="1837004"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Policy</a:t>
          </a:r>
          <a:endParaRPr lang="en-US" sz="1800" kern="1200" dirty="0"/>
        </a:p>
      </dsp:txBody>
      <dsp:txXfrm>
        <a:off x="1991335" y="1191359"/>
        <a:ext cx="745177" cy="745177"/>
      </dsp:txXfrm>
    </dsp:sp>
    <dsp:sp modelId="{729B6E44-9123-3944-80CB-BA6C91EDA3B6}">
      <dsp:nvSpPr>
        <dsp:cNvPr id="0" name=""/>
        <dsp:cNvSpPr/>
      </dsp:nvSpPr>
      <dsp:spPr>
        <a:xfrm>
          <a:off x="2976415" y="1258334"/>
          <a:ext cx="611226" cy="611226"/>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57433" y="1384247"/>
        <a:ext cx="449190" cy="359400"/>
      </dsp:txXfrm>
    </dsp:sp>
    <dsp:sp modelId="{A32C3B53-11B9-2547-A37B-D7894D94AC34}">
      <dsp:nvSpPr>
        <dsp:cNvPr id="0" name=""/>
        <dsp:cNvSpPr/>
      </dsp:nvSpPr>
      <dsp:spPr>
        <a:xfrm>
          <a:off x="3673213" y="1037028"/>
          <a:ext cx="1053839" cy="1053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Law</a:t>
          </a:r>
          <a:endParaRPr lang="en-US" sz="1800" kern="1200" dirty="0"/>
        </a:p>
      </dsp:txBody>
      <dsp:txXfrm>
        <a:off x="3827544" y="1191359"/>
        <a:ext cx="745177" cy="7451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103D7F7-97BD-49D0-B9CE-923848E1B6BB}" type="datetimeFigureOut">
              <a:rPr lang="en-GB" smtClean="0"/>
              <a:t>07/05/2015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C8408D-2EBE-4F4F-8185-A57A1590B9A2}" type="slidenum">
              <a:rPr lang="en-GB" smtClean="0"/>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7147A82-6B58-8E43-BAF9-6A31D9D811F5}" type="datetimeFigureOut">
              <a:rPr lang="en-US" smtClean="0"/>
              <a:t>08/05/2015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F7FDAEC-5F45-C146-B3E4-5F033C8A039C}" type="slidenum">
              <a:rPr lang="en-US" smtClean="0"/>
              <a:t>‹#›</a:t>
            </a:fld>
            <a:endParaRPr lang="en-US"/>
          </a:p>
        </p:txBody>
      </p:sp>
    </p:spTree>
    <p:extLst>
      <p:ext uri="{BB962C8B-B14F-4D97-AF65-F5344CB8AC3E}">
        <p14:creationId xmlns:p14="http://schemas.microsoft.com/office/powerpoint/2010/main" val="3927425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FDAEC-5F45-C146-B3E4-5F033C8A039C}" type="slidenum">
              <a:rPr lang="en-US" smtClean="0"/>
              <a:t>6</a:t>
            </a:fld>
            <a:endParaRPr lang="en-US"/>
          </a:p>
        </p:txBody>
      </p:sp>
    </p:spTree>
    <p:extLst>
      <p:ext uri="{BB962C8B-B14F-4D97-AF65-F5344CB8AC3E}">
        <p14:creationId xmlns:p14="http://schemas.microsoft.com/office/powerpoint/2010/main" val="301909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t>07/05/2015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07/05/2015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3316866"/>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r>
                        <a:rPr lang="en-GB" sz="1800" b="1" kern="1200" dirty="0" smtClean="0">
                          <a:solidFill>
                            <a:schemeClr val="tx1"/>
                          </a:solidFill>
                          <a:effectLst/>
                          <a:latin typeface="+mn-lt"/>
                          <a:ea typeface="+mn-ea"/>
                          <a:cs typeface="+mn-cs"/>
                        </a:rPr>
                        <a:t>Groundwater Resources Governance</a:t>
                      </a:r>
                      <a:r>
                        <a:rPr lang="en-GB" sz="1800" b="1" kern="1200" baseline="0" dirty="0" smtClean="0">
                          <a:solidFill>
                            <a:schemeClr val="tx1"/>
                          </a:solidFill>
                          <a:effectLst/>
                          <a:latin typeface="+mn-lt"/>
                          <a:ea typeface="+mn-ea"/>
                          <a:cs typeface="+mn-cs"/>
                        </a:rPr>
                        <a:t> </a:t>
                      </a:r>
                      <a:r>
                        <a:rPr lang="en-GB" sz="1800" b="1" kern="1200" dirty="0" smtClean="0">
                          <a:solidFill>
                            <a:schemeClr val="tx1"/>
                          </a:solidFill>
                          <a:effectLst/>
                          <a:latin typeface="+mn-lt"/>
                          <a:ea typeface="+mn-ea"/>
                          <a:cs typeface="+mn-cs"/>
                        </a:rPr>
                        <a:t>in </a:t>
                      </a:r>
                      <a:r>
                        <a:rPr lang="en-GB" sz="1800" b="1" kern="1200" dirty="0" err="1" smtClean="0">
                          <a:solidFill>
                            <a:schemeClr val="tx1"/>
                          </a:solidFill>
                          <a:effectLst/>
                          <a:latin typeface="+mn-lt"/>
                          <a:ea typeface="+mn-ea"/>
                          <a:cs typeface="+mn-cs"/>
                        </a:rPr>
                        <a:t>Transboundary</a:t>
                      </a:r>
                      <a:r>
                        <a:rPr lang="en-GB" sz="1800" b="1" kern="1200" dirty="0" smtClean="0">
                          <a:solidFill>
                            <a:schemeClr val="tx1"/>
                          </a:solidFill>
                          <a:effectLst/>
                          <a:latin typeface="+mn-lt"/>
                          <a:ea typeface="+mn-ea"/>
                          <a:cs typeface="+mn-cs"/>
                        </a:rPr>
                        <a:t> Aquifers (GGRETA Project)</a:t>
                      </a:r>
                      <a:r>
                        <a:rPr lang="en-GB" dirty="0" smtClean="0">
                          <a:effectLst/>
                        </a:rPr>
                        <a:t> </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8905147"/>
              </p:ext>
            </p:extLst>
          </p:nvPr>
        </p:nvGraphicFramePr>
        <p:xfrm>
          <a:off x="2195736" y="1988840"/>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International</a:t>
                      </a:r>
                      <a:r>
                        <a:rPr lang="en-GB" baseline="0" dirty="0" smtClean="0"/>
                        <a:t> Water </a:t>
                      </a:r>
                      <a:r>
                        <a:rPr lang="en-GB" dirty="0" smtClean="0"/>
                        <a:t>Law Training</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8001055"/>
              </p:ext>
            </p:extLst>
          </p:nvPr>
        </p:nvGraphicFramePr>
        <p:xfrm>
          <a:off x="827584" y="5229200"/>
          <a:ext cx="7056784" cy="1463039"/>
        </p:xfrm>
        <a:graphic>
          <a:graphicData uri="http://schemas.openxmlformats.org/drawingml/2006/table">
            <a:tbl>
              <a:tblPr firstRow="1" bandRow="1">
                <a:tableStyleId>{3B4B98B0-60AC-42C2-AFA5-B58CD77FA1E5}</a:tableStyleId>
              </a:tblPr>
              <a:tblGrid>
                <a:gridCol w="7056784"/>
              </a:tblGrid>
              <a:tr h="370840">
                <a:tc>
                  <a:txBody>
                    <a:bodyPr/>
                    <a:lstStyle/>
                    <a:p>
                      <a:r>
                        <a:rPr lang="en-GB" dirty="0" smtClean="0"/>
                        <a:t>Francesco</a:t>
                      </a:r>
                      <a:r>
                        <a:rPr lang="en-GB" baseline="0" dirty="0" smtClean="0"/>
                        <a:t> Sindico</a:t>
                      </a:r>
                    </a:p>
                    <a:p>
                      <a:endParaRPr lang="en-GB" baseline="0" dirty="0" smtClean="0"/>
                    </a:p>
                    <a:p>
                      <a:r>
                        <a:rPr lang="en-GB" baseline="0" dirty="0" smtClean="0"/>
                        <a:t>Reader in International Environmental Law, University of Strathclyde Law School</a:t>
                      </a:r>
                    </a:p>
                    <a:p>
                      <a:r>
                        <a:rPr lang="en-GB" baseline="0" dirty="0" smtClean="0"/>
                        <a:t>Director, Strathclyde Centre for Environmental Law and Governance</a:t>
                      </a:r>
                    </a:p>
                  </a:txBody>
                  <a:tcPr/>
                </a:tc>
              </a:tr>
            </a:tbl>
          </a:graphicData>
        </a:graphic>
      </p:graphicFrame>
      <p:pic>
        <p:nvPicPr>
          <p:cNvPr id="102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88" y="2950010"/>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64904"/>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3674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3171042"/>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pic>
        <p:nvPicPr>
          <p:cNvPr id="2" name="Picture 1"/>
          <p:cNvPicPr>
            <a:picLocks noChangeAspect="1"/>
          </p:cNvPicPr>
          <p:nvPr/>
        </p:nvPicPr>
        <p:blipFill>
          <a:blip r:embed="rId2"/>
          <a:stretch>
            <a:fillRect/>
          </a:stretch>
        </p:blipFill>
        <p:spPr>
          <a:xfrm>
            <a:off x="0" y="3385440"/>
            <a:ext cx="7092280" cy="342793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637144294"/>
              </p:ext>
            </p:extLst>
          </p:nvPr>
        </p:nvGraphicFramePr>
        <p:xfrm>
          <a:off x="1979712" y="1564784"/>
          <a:ext cx="4392488" cy="640080"/>
        </p:xfrm>
        <a:graphic>
          <a:graphicData uri="http://schemas.openxmlformats.org/drawingml/2006/table">
            <a:tbl>
              <a:tblPr firstRow="1" bandRow="1">
                <a:tableStyleId>{93296810-A885-4BE3-A3E7-6D5BEEA58F35}</a:tableStyleId>
              </a:tblPr>
              <a:tblGrid>
                <a:gridCol w="4392488"/>
              </a:tblGrid>
              <a:tr h="576064">
                <a:tc>
                  <a:txBody>
                    <a:bodyPr/>
                    <a:lstStyle/>
                    <a:p>
                      <a:pPr algn="ctr"/>
                      <a:r>
                        <a:rPr lang="en-GB" dirty="0" err="1" smtClean="0"/>
                        <a:t>Transboundary</a:t>
                      </a:r>
                      <a:r>
                        <a:rPr lang="en-GB" dirty="0" smtClean="0"/>
                        <a:t> surface water </a:t>
                      </a:r>
                      <a:r>
                        <a:rPr lang="en-GB" dirty="0" err="1" smtClean="0"/>
                        <a:t>vs</a:t>
                      </a:r>
                      <a:r>
                        <a:rPr lang="en-GB" dirty="0" smtClean="0"/>
                        <a:t> </a:t>
                      </a:r>
                      <a:r>
                        <a:rPr lang="en-GB" dirty="0" err="1" smtClean="0"/>
                        <a:t>transboundary</a:t>
                      </a:r>
                      <a:r>
                        <a:rPr lang="en-GB" baseline="0" dirty="0" smtClean="0"/>
                        <a:t> aquifers</a:t>
                      </a:r>
                      <a:endParaRPr lang="en-GB" dirty="0"/>
                    </a:p>
                  </a:txBody>
                  <a:tcPr/>
                </a:tc>
              </a:tr>
            </a:tbl>
          </a:graphicData>
        </a:graphic>
      </p:graphicFrame>
      <p:pic>
        <p:nvPicPr>
          <p:cNvPr id="3" name="Picture 2"/>
          <p:cNvPicPr>
            <a:picLocks noChangeAspect="1"/>
          </p:cNvPicPr>
          <p:nvPr/>
        </p:nvPicPr>
        <p:blipFill>
          <a:blip r:embed="rId3"/>
          <a:stretch>
            <a:fillRect/>
          </a:stretch>
        </p:blipFill>
        <p:spPr>
          <a:xfrm>
            <a:off x="6156176" y="2636912"/>
            <a:ext cx="2832100" cy="2044700"/>
          </a:xfrm>
          <a:prstGeom prst="rect">
            <a:avLst/>
          </a:prstGeom>
        </p:spPr>
      </p:pic>
    </p:spTree>
    <p:extLst>
      <p:ext uri="{BB962C8B-B14F-4D97-AF65-F5344CB8AC3E}">
        <p14:creationId xmlns:p14="http://schemas.microsoft.com/office/powerpoint/2010/main" val="352226348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whymap.org/whymap/EN/Downloads/Global__maps/spec__ed__2__map__g,property=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02" y="3153146"/>
            <a:ext cx="6618670" cy="358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595909015"/>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5460698"/>
              </p:ext>
            </p:extLst>
          </p:nvPr>
        </p:nvGraphicFramePr>
        <p:xfrm>
          <a:off x="2051720" y="1556792"/>
          <a:ext cx="4392488" cy="640080"/>
        </p:xfrm>
        <a:graphic>
          <a:graphicData uri="http://schemas.openxmlformats.org/drawingml/2006/table">
            <a:tbl>
              <a:tblPr firstRow="1" bandRow="1">
                <a:tableStyleId>{93296810-A885-4BE3-A3E7-6D5BEEA58F35}</a:tableStyleId>
              </a:tblPr>
              <a:tblGrid>
                <a:gridCol w="4392488"/>
              </a:tblGrid>
              <a:tr h="341248">
                <a:tc>
                  <a:txBody>
                    <a:bodyPr/>
                    <a:lstStyle/>
                    <a:p>
                      <a:pPr algn="ctr"/>
                      <a:r>
                        <a:rPr lang="en-GB" dirty="0" err="1" smtClean="0"/>
                        <a:t>Transboundary</a:t>
                      </a:r>
                      <a:r>
                        <a:rPr lang="en-GB" dirty="0" smtClean="0"/>
                        <a:t> surface water </a:t>
                      </a:r>
                      <a:r>
                        <a:rPr lang="en-GB" dirty="0" err="1" smtClean="0"/>
                        <a:t>vs</a:t>
                      </a:r>
                      <a:r>
                        <a:rPr lang="en-GB" dirty="0" smtClean="0"/>
                        <a:t> </a:t>
                      </a:r>
                      <a:r>
                        <a:rPr lang="en-GB" dirty="0" err="1" smtClean="0"/>
                        <a:t>transboundary</a:t>
                      </a:r>
                      <a:r>
                        <a:rPr lang="en-GB" baseline="0" dirty="0" smtClean="0"/>
                        <a:t> aquifers</a:t>
                      </a:r>
                      <a:endParaRPr lang="en-GB" dirty="0"/>
                    </a:p>
                  </a:txBody>
                  <a:tcPr/>
                </a:tc>
              </a:tr>
            </a:tbl>
          </a:graphicData>
        </a:graphic>
      </p:graphicFrame>
      <p:pic>
        <p:nvPicPr>
          <p:cNvPr id="2" name="Picture 1"/>
          <p:cNvPicPr>
            <a:picLocks noChangeAspect="1"/>
          </p:cNvPicPr>
          <p:nvPr/>
        </p:nvPicPr>
        <p:blipFill>
          <a:blip r:embed="rId3"/>
          <a:stretch>
            <a:fillRect/>
          </a:stretch>
        </p:blipFill>
        <p:spPr>
          <a:xfrm>
            <a:off x="4932040" y="2492896"/>
            <a:ext cx="4051300" cy="2006600"/>
          </a:xfrm>
          <a:prstGeom prst="rect">
            <a:avLst/>
          </a:prstGeom>
        </p:spPr>
      </p:pic>
      <p:pic>
        <p:nvPicPr>
          <p:cNvPr id="3" name="Picture 2"/>
          <p:cNvPicPr>
            <a:picLocks noChangeAspect="1"/>
          </p:cNvPicPr>
          <p:nvPr/>
        </p:nvPicPr>
        <p:blipFill>
          <a:blip r:embed="rId4"/>
          <a:stretch>
            <a:fillRect/>
          </a:stretch>
        </p:blipFill>
        <p:spPr>
          <a:xfrm>
            <a:off x="251520" y="2492896"/>
            <a:ext cx="2857500" cy="2857500"/>
          </a:xfrm>
          <a:prstGeom prst="rect">
            <a:avLst/>
          </a:prstGeom>
        </p:spPr>
      </p:pic>
    </p:spTree>
    <p:extLst>
      <p:ext uri="{BB962C8B-B14F-4D97-AF65-F5344CB8AC3E}">
        <p14:creationId xmlns:p14="http://schemas.microsoft.com/office/powerpoint/2010/main" val="117247507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55623958"/>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8663513"/>
              </p:ext>
            </p:extLst>
          </p:nvPr>
        </p:nvGraphicFramePr>
        <p:xfrm>
          <a:off x="899592" y="1564784"/>
          <a:ext cx="4392488" cy="640080"/>
        </p:xfrm>
        <a:graphic>
          <a:graphicData uri="http://schemas.openxmlformats.org/drawingml/2006/table">
            <a:tbl>
              <a:tblPr firstRow="1" bandRow="1">
                <a:tableStyleId>{93296810-A885-4BE3-A3E7-6D5BEEA58F35}</a:tableStyleId>
              </a:tblPr>
              <a:tblGrid>
                <a:gridCol w="4392488"/>
              </a:tblGrid>
              <a:tr h="576064">
                <a:tc>
                  <a:txBody>
                    <a:bodyPr/>
                    <a:lstStyle/>
                    <a:p>
                      <a:pPr algn="ctr"/>
                      <a:r>
                        <a:rPr lang="en-GB" dirty="0" err="1" smtClean="0"/>
                        <a:t>Transboundary</a:t>
                      </a:r>
                      <a:r>
                        <a:rPr lang="en-GB" dirty="0" smtClean="0"/>
                        <a:t> surface water </a:t>
                      </a:r>
                      <a:r>
                        <a:rPr lang="en-GB" dirty="0" err="1" smtClean="0"/>
                        <a:t>vs</a:t>
                      </a:r>
                      <a:r>
                        <a:rPr lang="en-GB" dirty="0" smtClean="0"/>
                        <a:t> </a:t>
                      </a:r>
                      <a:r>
                        <a:rPr lang="en-GB" dirty="0" err="1" smtClean="0"/>
                        <a:t>transboundary</a:t>
                      </a:r>
                      <a:r>
                        <a:rPr lang="en-GB" baseline="0" dirty="0" smtClean="0"/>
                        <a:t> aquifers</a:t>
                      </a:r>
                      <a:endParaRPr lang="en-GB" dirty="0"/>
                    </a:p>
                  </a:txBody>
                  <a:tcPr/>
                </a:tc>
              </a:tr>
            </a:tbl>
          </a:graphicData>
        </a:graphic>
      </p:graphicFrame>
      <p:graphicFrame>
        <p:nvGraphicFramePr>
          <p:cNvPr id="3" name="Diagram 2"/>
          <p:cNvGraphicFramePr/>
          <p:nvPr>
            <p:extLst>
              <p:ext uri="{D42A27DB-BD31-4B8C-83A1-F6EECF244321}">
                <p14:modId xmlns:p14="http://schemas.microsoft.com/office/powerpoint/2010/main" val="2419523833"/>
              </p:ext>
            </p:extLst>
          </p:nvPr>
        </p:nvGraphicFramePr>
        <p:xfrm>
          <a:off x="107504" y="25333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66921522"/>
              </p:ext>
            </p:extLst>
          </p:nvPr>
        </p:nvGraphicFramePr>
        <p:xfrm>
          <a:off x="5436096" y="2348880"/>
          <a:ext cx="3456384" cy="118872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1): </a:t>
                      </a:r>
                      <a:r>
                        <a:rPr lang="en-GB" sz="1800" b="1" kern="120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a:t>
                      </a:r>
                      <a:r>
                        <a:rPr lang="en-GB" sz="1800" b="1" kern="1200" baseline="0" dirty="0" smtClean="0">
                          <a:solidFill>
                            <a:schemeClr val="lt1"/>
                          </a:solidFill>
                          <a:effectLst/>
                          <a:latin typeface="+mn-lt"/>
                          <a:ea typeface="+mn-ea"/>
                          <a:cs typeface="+mn-cs"/>
                        </a:rPr>
                        <a:t>Aquifers </a:t>
                      </a:r>
                      <a:r>
                        <a:rPr lang="en-GB" sz="1800" b="1" kern="1200" baseline="0" dirty="0" smtClean="0">
                          <a:solidFill>
                            <a:schemeClr val="lt1"/>
                          </a:solidFill>
                          <a:effectLst/>
                          <a:latin typeface="+mn-lt"/>
                          <a:ea typeface="+mn-ea"/>
                          <a:cs typeface="+mn-cs"/>
                        </a:rPr>
                        <a:t>and </a:t>
                      </a:r>
                      <a:r>
                        <a:rPr lang="en-GB" sz="1800" b="1" kern="1200" baseline="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Surface Water are similar, but not the same.</a:t>
                      </a:r>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15582538"/>
              </p:ext>
            </p:extLst>
          </p:nvPr>
        </p:nvGraphicFramePr>
        <p:xfrm>
          <a:off x="5508104" y="3933056"/>
          <a:ext cx="3456384" cy="228600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2): The Law</a:t>
                      </a:r>
                      <a:r>
                        <a:rPr lang="en-GB" sz="1800" b="1" kern="1200" baseline="0" dirty="0" smtClean="0">
                          <a:solidFill>
                            <a:schemeClr val="lt1"/>
                          </a:solidFill>
                          <a:effectLst/>
                          <a:latin typeface="+mn-lt"/>
                          <a:ea typeface="+mn-ea"/>
                          <a:cs typeface="+mn-cs"/>
                        </a:rPr>
                        <a:t> applicable to a TBA can be similar to international law applicable to TSW, but may warrant some differences linked to the “special” nature of a TBA, even in those cases when a TBA is </a:t>
                      </a:r>
                      <a:r>
                        <a:rPr lang="en-GB" sz="1800" b="1" kern="1200" baseline="0" dirty="0" err="1" smtClean="0">
                          <a:solidFill>
                            <a:schemeClr val="lt1"/>
                          </a:solidFill>
                          <a:effectLst/>
                          <a:latin typeface="+mn-lt"/>
                          <a:ea typeface="+mn-ea"/>
                          <a:cs typeface="+mn-cs"/>
                        </a:rPr>
                        <a:t>hydrologically</a:t>
                      </a:r>
                      <a:r>
                        <a:rPr lang="en-GB" sz="1800" b="1" kern="1200" baseline="0" dirty="0" smtClean="0">
                          <a:solidFill>
                            <a:schemeClr val="lt1"/>
                          </a:solidFill>
                          <a:effectLst/>
                          <a:latin typeface="+mn-lt"/>
                          <a:ea typeface="+mn-ea"/>
                          <a:cs typeface="+mn-cs"/>
                        </a:rPr>
                        <a:t> connected to surface water. </a:t>
                      </a:r>
                      <a:endParaRPr lang="en-GB" dirty="0"/>
                    </a:p>
                  </a:txBody>
                  <a:tcPr/>
                </a:tc>
              </a:tr>
            </a:tbl>
          </a:graphicData>
        </a:graphic>
      </p:graphicFrame>
    </p:spTree>
    <p:extLst>
      <p:ext uri="{BB962C8B-B14F-4D97-AF65-F5344CB8AC3E}">
        <p14:creationId xmlns:p14="http://schemas.microsoft.com/office/powerpoint/2010/main" val="31569555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44691522"/>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8690109"/>
              </p:ext>
            </p:extLst>
          </p:nvPr>
        </p:nvGraphicFramePr>
        <p:xfrm>
          <a:off x="899592" y="1564784"/>
          <a:ext cx="4392488" cy="640080"/>
        </p:xfrm>
        <a:graphic>
          <a:graphicData uri="http://schemas.openxmlformats.org/drawingml/2006/table">
            <a:tbl>
              <a:tblPr firstRow="1" bandRow="1">
                <a:tableStyleId>{93296810-A885-4BE3-A3E7-6D5BEEA58F35}</a:tableStyleId>
              </a:tblPr>
              <a:tblGrid>
                <a:gridCol w="4392488"/>
              </a:tblGrid>
              <a:tr h="576064">
                <a:tc>
                  <a:txBody>
                    <a:bodyPr/>
                    <a:lstStyle/>
                    <a:p>
                      <a:pPr algn="ctr"/>
                      <a:r>
                        <a:rPr lang="en-GB" dirty="0" err="1" smtClean="0"/>
                        <a:t>Transboundary</a:t>
                      </a:r>
                      <a:r>
                        <a:rPr lang="en-GB" dirty="0" smtClean="0"/>
                        <a:t> surface water </a:t>
                      </a:r>
                      <a:r>
                        <a:rPr lang="en-GB" dirty="0" err="1" smtClean="0"/>
                        <a:t>vs</a:t>
                      </a:r>
                      <a:r>
                        <a:rPr lang="en-GB" dirty="0" smtClean="0"/>
                        <a:t> </a:t>
                      </a:r>
                      <a:r>
                        <a:rPr lang="en-GB" dirty="0" err="1" smtClean="0"/>
                        <a:t>transboundary</a:t>
                      </a:r>
                      <a:r>
                        <a:rPr lang="en-GB" baseline="0" dirty="0" smtClean="0"/>
                        <a:t> aquifers</a:t>
                      </a:r>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22545529"/>
              </p:ext>
            </p:extLst>
          </p:nvPr>
        </p:nvGraphicFramePr>
        <p:xfrm>
          <a:off x="5436096" y="2708920"/>
          <a:ext cx="3456384" cy="118872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3): The Law</a:t>
                      </a:r>
                      <a:r>
                        <a:rPr lang="en-GB" sz="1800" b="1" kern="1200" baseline="0" dirty="0" smtClean="0">
                          <a:solidFill>
                            <a:schemeClr val="lt1"/>
                          </a:solidFill>
                          <a:effectLst/>
                          <a:latin typeface="+mn-lt"/>
                          <a:ea typeface="+mn-ea"/>
                          <a:cs typeface="+mn-cs"/>
                        </a:rPr>
                        <a:t> applicable to a fossil TBA may warrant </a:t>
                      </a:r>
                      <a:r>
                        <a:rPr lang="en-GB" sz="1800" b="1" kern="1200" baseline="0" dirty="0" smtClean="0">
                          <a:solidFill>
                            <a:schemeClr val="lt1"/>
                          </a:solidFill>
                          <a:effectLst/>
                          <a:latin typeface="+mn-lt"/>
                          <a:ea typeface="+mn-ea"/>
                          <a:cs typeface="+mn-cs"/>
                        </a:rPr>
                        <a:t>further differential </a:t>
                      </a:r>
                      <a:r>
                        <a:rPr lang="en-GB" sz="1800" b="1" kern="1200" baseline="0" dirty="0" smtClean="0">
                          <a:solidFill>
                            <a:schemeClr val="lt1"/>
                          </a:solidFill>
                          <a:effectLst/>
                          <a:latin typeface="+mn-lt"/>
                          <a:ea typeface="+mn-ea"/>
                          <a:cs typeface="+mn-cs"/>
                        </a:rPr>
                        <a:t>treatment under International Law</a:t>
                      </a:r>
                      <a:endParaRPr lang="en-GB" dirty="0"/>
                    </a:p>
                  </a:txBody>
                  <a:tcPr/>
                </a:tc>
              </a:tr>
            </a:tbl>
          </a:graphicData>
        </a:graphic>
      </p:graphicFrame>
      <p:graphicFrame>
        <p:nvGraphicFramePr>
          <p:cNvPr id="7" name="Diagram 6"/>
          <p:cNvGraphicFramePr/>
          <p:nvPr>
            <p:extLst>
              <p:ext uri="{D42A27DB-BD31-4B8C-83A1-F6EECF244321}">
                <p14:modId xmlns:p14="http://schemas.microsoft.com/office/powerpoint/2010/main" val="1943853172"/>
              </p:ext>
            </p:extLst>
          </p:nvPr>
        </p:nvGraphicFramePr>
        <p:xfrm>
          <a:off x="-36512" y="25333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11259515"/>
              </p:ext>
            </p:extLst>
          </p:nvPr>
        </p:nvGraphicFramePr>
        <p:xfrm>
          <a:off x="5508104" y="5552648"/>
          <a:ext cx="3456384" cy="914399"/>
        </p:xfrm>
        <a:graphic>
          <a:graphicData uri="http://schemas.openxmlformats.org/drawingml/2006/table">
            <a:tbl>
              <a:tblPr firstRow="1" bandRow="1">
                <a:tableStyleId>{E8B1032C-EA38-4F05-BA0D-38AFFFC7BED3}</a:tableStyleId>
              </a:tblPr>
              <a:tblGrid>
                <a:gridCol w="3456384"/>
              </a:tblGrid>
              <a:tr h="370840">
                <a:tc>
                  <a:txBody>
                    <a:bodyPr/>
                    <a:lstStyle/>
                    <a:p>
                      <a:pPr algn="ctr"/>
                      <a:r>
                        <a:rPr lang="en-GB" sz="1800" kern="1200" dirty="0" smtClean="0">
                          <a:effectLst/>
                        </a:rPr>
                        <a:t>Question: Has the International community taken action on these conclusions?</a:t>
                      </a:r>
                      <a:endParaRPr lang="en-GB" dirty="0"/>
                    </a:p>
                  </a:txBody>
                  <a:tcPr/>
                </a:tc>
              </a:tr>
            </a:tbl>
          </a:graphicData>
        </a:graphic>
      </p:graphicFrame>
    </p:spTree>
    <p:extLst>
      <p:ext uri="{BB962C8B-B14F-4D97-AF65-F5344CB8AC3E}">
        <p14:creationId xmlns:p14="http://schemas.microsoft.com/office/powerpoint/2010/main" val="398254978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71712136"/>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81141580"/>
              </p:ext>
            </p:extLst>
          </p:nvPr>
        </p:nvGraphicFramePr>
        <p:xfrm>
          <a:off x="251520" y="1700808"/>
          <a:ext cx="3456384" cy="914399"/>
        </p:xfrm>
        <a:graphic>
          <a:graphicData uri="http://schemas.openxmlformats.org/drawingml/2006/table">
            <a:tbl>
              <a:tblPr firstRow="1" bandRow="1">
                <a:tableStyleId>{E8B1032C-EA38-4F05-BA0D-38AFFFC7BED3}</a:tableStyleId>
              </a:tblPr>
              <a:tblGrid>
                <a:gridCol w="3456384"/>
              </a:tblGrid>
              <a:tr h="370840">
                <a:tc>
                  <a:txBody>
                    <a:bodyPr/>
                    <a:lstStyle/>
                    <a:p>
                      <a:pPr algn="ctr"/>
                      <a:r>
                        <a:rPr lang="en-GB" sz="1800" kern="1200" dirty="0" smtClean="0">
                          <a:effectLst/>
                        </a:rPr>
                        <a:t>Question: Has the International community taken action on these conclusions?</a:t>
                      </a:r>
                      <a:endParaRPr lang="en-GB" dirty="0"/>
                    </a:p>
                  </a:txBody>
                  <a:tcPr/>
                </a:tc>
              </a:tr>
            </a:tbl>
          </a:graphicData>
        </a:graphic>
      </p:graphicFrame>
      <p:graphicFrame>
        <p:nvGraphicFramePr>
          <p:cNvPr id="2" name="Diagram 1"/>
          <p:cNvGraphicFramePr/>
          <p:nvPr>
            <p:extLst>
              <p:ext uri="{D42A27DB-BD31-4B8C-83A1-F6EECF244321}">
                <p14:modId xmlns:p14="http://schemas.microsoft.com/office/powerpoint/2010/main" val="226948480"/>
              </p:ext>
            </p:extLst>
          </p:nvPr>
        </p:nvGraphicFramePr>
        <p:xfrm>
          <a:off x="0" y="836712"/>
          <a:ext cx="903649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851030690"/>
              </p:ext>
            </p:extLst>
          </p:nvPr>
        </p:nvGraphicFramePr>
        <p:xfrm>
          <a:off x="3995935" y="3140967"/>
          <a:ext cx="5179111" cy="3719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748768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873054167"/>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46991791"/>
              </p:ext>
            </p:extLst>
          </p:nvPr>
        </p:nvGraphicFramePr>
        <p:xfrm>
          <a:off x="899592" y="1564784"/>
          <a:ext cx="4392488" cy="576064"/>
        </p:xfrm>
        <a:graphic>
          <a:graphicData uri="http://schemas.openxmlformats.org/drawingml/2006/table">
            <a:tbl>
              <a:tblPr firstRow="1" bandRow="1">
                <a:tableStyleId>{93296810-A885-4BE3-A3E7-6D5BEEA58F35}</a:tableStyleId>
              </a:tblPr>
              <a:tblGrid>
                <a:gridCol w="4392488"/>
              </a:tblGrid>
              <a:tr h="576064">
                <a:tc>
                  <a:txBody>
                    <a:bodyPr/>
                    <a:lstStyle/>
                    <a:p>
                      <a:pPr algn="ctr"/>
                      <a:r>
                        <a:rPr lang="en-GB" dirty="0" smtClean="0"/>
                        <a:t>Puzzle/messy picture</a:t>
                      </a:r>
                      <a:endParaRPr lang="en-GB" dirty="0"/>
                    </a:p>
                  </a:txBody>
                  <a:tcPr/>
                </a:tc>
              </a:tr>
            </a:tbl>
          </a:graphicData>
        </a:graphic>
      </p:graphicFrame>
      <p:graphicFrame>
        <p:nvGraphicFramePr>
          <p:cNvPr id="6" name="Diagram 5"/>
          <p:cNvGraphicFramePr/>
          <p:nvPr>
            <p:extLst>
              <p:ext uri="{D42A27DB-BD31-4B8C-83A1-F6EECF244321}">
                <p14:modId xmlns:p14="http://schemas.microsoft.com/office/powerpoint/2010/main" val="832259263"/>
              </p:ext>
            </p:extLst>
          </p:nvPr>
        </p:nvGraphicFramePr>
        <p:xfrm>
          <a:off x="107504" y="25333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5436096" y="3212976"/>
            <a:ext cx="3441700" cy="2362200"/>
          </a:xfrm>
          <a:prstGeom prst="rect">
            <a:avLst/>
          </a:prstGeom>
        </p:spPr>
      </p:pic>
    </p:spTree>
    <p:extLst>
      <p:ext uri="{BB962C8B-B14F-4D97-AF65-F5344CB8AC3E}">
        <p14:creationId xmlns:p14="http://schemas.microsoft.com/office/powerpoint/2010/main" val="244985624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24915595"/>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0043382"/>
              </p:ext>
            </p:extLst>
          </p:nvPr>
        </p:nvGraphicFramePr>
        <p:xfrm>
          <a:off x="899592" y="1564784"/>
          <a:ext cx="4392488" cy="576064"/>
        </p:xfrm>
        <a:graphic>
          <a:graphicData uri="http://schemas.openxmlformats.org/drawingml/2006/table">
            <a:tbl>
              <a:tblPr firstRow="1" bandRow="1">
                <a:tableStyleId>{93296810-A885-4BE3-A3E7-6D5BEEA58F35}</a:tableStyleId>
              </a:tblPr>
              <a:tblGrid>
                <a:gridCol w="4392488"/>
              </a:tblGrid>
              <a:tr h="576064">
                <a:tc>
                  <a:txBody>
                    <a:bodyPr/>
                    <a:lstStyle/>
                    <a:p>
                      <a:pPr algn="ctr"/>
                      <a:r>
                        <a:rPr lang="en-GB" dirty="0" smtClean="0"/>
                        <a:t>Puzzle/messy picture</a:t>
                      </a:r>
                      <a:endParaRPr lang="en-GB" dirty="0"/>
                    </a:p>
                  </a:txBody>
                  <a:tcPr/>
                </a:tc>
              </a:tr>
            </a:tbl>
          </a:graphicData>
        </a:graphic>
      </p:graphicFrame>
      <p:graphicFrame>
        <p:nvGraphicFramePr>
          <p:cNvPr id="7" name="Diagram 6"/>
          <p:cNvGraphicFramePr/>
          <p:nvPr>
            <p:extLst>
              <p:ext uri="{D42A27DB-BD31-4B8C-83A1-F6EECF244321}">
                <p14:modId xmlns:p14="http://schemas.microsoft.com/office/powerpoint/2010/main" val="3574173968"/>
              </p:ext>
            </p:extLst>
          </p:nvPr>
        </p:nvGraphicFramePr>
        <p:xfrm>
          <a:off x="-1188640" y="25333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38920365"/>
              </p:ext>
            </p:extLst>
          </p:nvPr>
        </p:nvGraphicFramePr>
        <p:xfrm>
          <a:off x="5220072" y="2912328"/>
          <a:ext cx="3456384" cy="3108960"/>
        </p:xfrm>
        <a:graphic>
          <a:graphicData uri="http://schemas.openxmlformats.org/drawingml/2006/table">
            <a:tbl>
              <a:tblPr firstRow="1" bandRow="1">
                <a:tableStyleId>{68D230F3-CF80-4859-8CE7-A43EE81993B5}</a:tableStyleId>
              </a:tblPr>
              <a:tblGrid>
                <a:gridCol w="3456384"/>
              </a:tblGrid>
              <a:tr h="370840">
                <a:tc>
                  <a:txBody>
                    <a:bodyPr/>
                    <a:lstStyle/>
                    <a:p>
                      <a:pPr algn="just"/>
                      <a:r>
                        <a:rPr lang="en-GB" sz="1800" kern="1200" dirty="0" smtClean="0">
                          <a:effectLst/>
                        </a:rPr>
                        <a:t>UNWC:</a:t>
                      </a:r>
                      <a:r>
                        <a:rPr lang="en-GB" sz="1800" kern="1200" baseline="0" dirty="0" smtClean="0">
                          <a:effectLst/>
                        </a:rPr>
                        <a:t> treaty, but not universal participation</a:t>
                      </a:r>
                    </a:p>
                    <a:p>
                      <a:pPr algn="just"/>
                      <a:endParaRPr lang="en-GB" sz="1800" kern="1200" baseline="0" dirty="0" smtClean="0">
                        <a:effectLst/>
                      </a:endParaRPr>
                    </a:p>
                    <a:p>
                      <a:pPr algn="just"/>
                      <a:r>
                        <a:rPr lang="en-GB" sz="1800" kern="1200" baseline="0" dirty="0" smtClean="0">
                          <a:effectLst/>
                        </a:rPr>
                        <a:t>UNECE Water Convention: Pan-European</a:t>
                      </a:r>
                    </a:p>
                    <a:p>
                      <a:pPr algn="just"/>
                      <a:endParaRPr lang="en-GB" sz="1800" kern="1200" baseline="0" dirty="0" smtClean="0">
                        <a:effectLst/>
                      </a:endParaRPr>
                    </a:p>
                    <a:p>
                      <a:pPr algn="just"/>
                      <a:r>
                        <a:rPr lang="en-GB" sz="1800" kern="1200" baseline="0" dirty="0" smtClean="0">
                          <a:effectLst/>
                        </a:rPr>
                        <a:t>Draft Articles: not a treaty…</a:t>
                      </a:r>
                    </a:p>
                    <a:p>
                      <a:pPr algn="just"/>
                      <a:endParaRPr lang="en-GB" sz="1800" kern="1200" baseline="0" dirty="0" smtClean="0">
                        <a:effectLst/>
                      </a:endParaRPr>
                    </a:p>
                    <a:p>
                      <a:pPr algn="just"/>
                      <a:r>
                        <a:rPr lang="en-GB" sz="1800" kern="1200" baseline="0" dirty="0" smtClean="0">
                          <a:effectLst/>
                        </a:rPr>
                        <a:t>Model Provisions: Pan-European and a decision of a Meeting of the Parties</a:t>
                      </a:r>
                      <a:endParaRPr lang="en-GB" dirty="0"/>
                    </a:p>
                  </a:txBody>
                  <a:tcPr/>
                </a:tc>
              </a:tr>
            </a:tbl>
          </a:graphicData>
        </a:graphic>
      </p:graphicFrame>
    </p:spTree>
    <p:extLst>
      <p:ext uri="{BB962C8B-B14F-4D97-AF65-F5344CB8AC3E}">
        <p14:creationId xmlns:p14="http://schemas.microsoft.com/office/powerpoint/2010/main" val="24106646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5380471"/>
              </p:ext>
            </p:extLst>
          </p:nvPr>
        </p:nvGraphicFramePr>
        <p:xfrm>
          <a:off x="827584" y="476672"/>
          <a:ext cx="6096000" cy="37084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endParaRPr lang="en-GB"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22054229"/>
              </p:ext>
            </p:extLst>
          </p:nvPr>
        </p:nvGraphicFramePr>
        <p:xfrm>
          <a:off x="827584" y="1196752"/>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Outline</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7297249"/>
              </p:ext>
            </p:extLst>
          </p:nvPr>
        </p:nvGraphicFramePr>
        <p:xfrm>
          <a:off x="827584" y="1988840"/>
          <a:ext cx="4320480" cy="4480560"/>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Aquifers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 Law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 Law</a:t>
                      </a:r>
                    </a:p>
                    <a:p>
                      <a:pPr marL="285750" indent="-285750">
                        <a:buFont typeface="Courier New"/>
                        <a:buChar char="o"/>
                      </a:pPr>
                      <a:r>
                        <a:rPr lang="en-GB" sz="1800" b="1" u="sng" kern="1200" dirty="0" smtClean="0">
                          <a:solidFill>
                            <a:srgbClr val="E46C0A"/>
                          </a:solidFill>
                          <a:effectLst/>
                          <a:latin typeface="+mn-lt"/>
                          <a:ea typeface="+mn-ea"/>
                          <a:cs typeface="+mn-cs"/>
                        </a:rPr>
                        <a:t>Substantive obligations (Principle of equitable and reasonable utilisation)</a:t>
                      </a:r>
                    </a:p>
                    <a:p>
                      <a:pPr marL="285750" indent="-285750">
                        <a:buFont typeface="Courier New"/>
                        <a:buChar char="o"/>
                      </a:pPr>
                      <a:r>
                        <a:rPr lang="en-GB" sz="1800" b="1" kern="1200" dirty="0" smtClean="0">
                          <a:solidFill>
                            <a:schemeClr val="tx1"/>
                          </a:solidFill>
                          <a:effectLst/>
                          <a:latin typeface="+mn-lt"/>
                          <a:ea typeface="+mn-ea"/>
                          <a:cs typeface="+mn-cs"/>
                        </a:rPr>
                        <a:t>Procedural obligations (exchange of information and prior notification)</a:t>
                      </a:r>
                    </a:p>
                    <a:p>
                      <a:pPr marL="285750" indent="-285750">
                        <a:buFont typeface="Courier New"/>
                        <a:buChar char="o"/>
                      </a:pPr>
                      <a:r>
                        <a:rPr lang="en-GB" sz="1800" b="1" i="1" kern="1200" dirty="0" smtClean="0">
                          <a:solidFill>
                            <a:schemeClr val="tx1"/>
                          </a:solidFill>
                          <a:effectLst/>
                          <a:latin typeface="+mn-lt"/>
                          <a:ea typeface="+mn-ea"/>
                          <a:cs typeface="+mn-cs"/>
                        </a:rPr>
                        <a:t>Debate and Questions and Answers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Case Study: Guarani Aquifer Agreement, Institutions and Dispute Settlement </a:t>
                      </a:r>
                    </a:p>
                    <a:p>
                      <a:pPr marL="285750" indent="-285750">
                        <a:buFont typeface="Courier New"/>
                        <a:buChar char="o"/>
                      </a:pPr>
                      <a:r>
                        <a:rPr lang="en-US" sz="1800" b="1" kern="1200" dirty="0" smtClean="0">
                          <a:solidFill>
                            <a:schemeClr val="tx1"/>
                          </a:solidFill>
                          <a:effectLst/>
                          <a:latin typeface="+mn-lt"/>
                          <a:ea typeface="+mn-ea"/>
                          <a:cs typeface="+mn-cs"/>
                        </a:rPr>
                        <a:t>Group Exercise</a:t>
                      </a:r>
                      <a:endParaRPr lang="en-GB" sz="1800" b="1" kern="1200" dirty="0" smtClean="0">
                        <a:solidFill>
                          <a:schemeClr val="tx1"/>
                        </a:solidFill>
                        <a:effectLst/>
                        <a:latin typeface="+mn-lt"/>
                        <a:ea typeface="+mn-ea"/>
                        <a:cs typeface="+mn-cs"/>
                      </a:endParaRPr>
                    </a:p>
                    <a:p>
                      <a:pPr marL="285750" indent="-285750">
                        <a:buFont typeface="Courier New"/>
                        <a:buChar char="o"/>
                      </a:pPr>
                      <a:r>
                        <a:rPr lang="en-US" sz="1800" b="1" i="1" kern="1200" dirty="0" smtClean="0">
                          <a:solidFill>
                            <a:schemeClr val="tx1"/>
                          </a:solidFill>
                          <a:effectLst/>
                          <a:latin typeface="+mn-lt"/>
                          <a:ea typeface="+mn-ea"/>
                          <a:cs typeface="+mn-cs"/>
                        </a:rPr>
                        <a:t>Conclusion</a:t>
                      </a:r>
                      <a:endParaRPr lang="en-GB" sz="18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2586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1755722"/>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endParaRPr lang="en-GB" sz="1800" b="1" i="1" kern="1200" dirty="0" smtClean="0">
                        <a:solidFill>
                          <a:schemeClr val="tx1"/>
                        </a:solidFill>
                        <a:effectLst/>
                        <a:latin typeface="+mn-lt"/>
                        <a:ea typeface="+mn-ea"/>
                        <a:cs typeface="+mn-cs"/>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94734214"/>
              </p:ext>
            </p:extLst>
          </p:nvPr>
        </p:nvGraphicFramePr>
        <p:xfrm>
          <a:off x="827584" y="1690008"/>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Substantive and procedural </a:t>
                      </a:r>
                      <a:r>
                        <a:rPr lang="en-GB" baseline="0" dirty="0" smtClean="0"/>
                        <a:t>obligations</a:t>
                      </a:r>
                      <a:endParaRPr lang="en-GB"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73674118"/>
              </p:ext>
            </p:extLst>
          </p:nvPr>
        </p:nvGraphicFramePr>
        <p:xfrm>
          <a:off x="1524000" y="2348880"/>
          <a:ext cx="6096000" cy="381507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Substantive</a:t>
                      </a:r>
                      <a:endParaRPr lang="en-US" dirty="0"/>
                    </a:p>
                  </a:txBody>
                  <a:tcPr/>
                </a:tc>
                <a:tc>
                  <a:txBody>
                    <a:bodyPr/>
                    <a:lstStyle/>
                    <a:p>
                      <a:r>
                        <a:rPr lang="en-US" dirty="0" smtClean="0"/>
                        <a:t>Procedural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Obligation</a:t>
                      </a:r>
                      <a:r>
                        <a:rPr lang="en-GB" sz="1800" b="1" kern="1200" baseline="0" dirty="0" smtClean="0">
                          <a:solidFill>
                            <a:schemeClr val="tx1"/>
                          </a:solidFill>
                          <a:effectLst/>
                          <a:latin typeface="+mn-lt"/>
                          <a:ea typeface="+mn-ea"/>
                          <a:cs typeface="+mn-cs"/>
                        </a:rPr>
                        <a:t> not to cause significant harm (UNWC, art. 7)</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baseline="0" dirty="0" smtClean="0">
                          <a:solidFill>
                            <a:schemeClr val="tx1"/>
                          </a:solidFill>
                          <a:effectLst/>
                          <a:latin typeface="+mn-lt"/>
                          <a:ea typeface="+mn-ea"/>
                          <a:cs typeface="+mn-cs"/>
                        </a:rPr>
                        <a:t>Protection, Preservation and Management (UNWC, Part IV)</a:t>
                      </a:r>
                    </a:p>
                    <a:p>
                      <a:endParaRPr lang="en-US" dirty="0"/>
                    </a:p>
                  </a:txBody>
                  <a:tcPr/>
                </a:tc>
                <a:tc>
                  <a:txBody>
                    <a:bodyPr/>
                    <a:lstStyle/>
                    <a:p>
                      <a:r>
                        <a:rPr lang="en-US" b="1" i="1" dirty="0" smtClean="0"/>
                        <a:t>Regular exchange</a:t>
                      </a:r>
                      <a:r>
                        <a:rPr lang="en-US" b="1" i="1" baseline="0" dirty="0" smtClean="0"/>
                        <a:t> of data and information (UNWC, art. 9)</a:t>
                      </a:r>
                      <a:endParaRPr lang="en-US" b="1"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chemeClr val="tx1"/>
                          </a:solidFill>
                          <a:effectLst/>
                          <a:latin typeface="+mn-lt"/>
                          <a:ea typeface="+mn-ea"/>
                          <a:cs typeface="+mn-cs"/>
                        </a:rPr>
                        <a:t>Obligation to cooperate (UNWC, art. 8)</a:t>
                      </a:r>
                    </a:p>
                    <a:p>
                      <a:endParaRPr lang="en-US" dirty="0"/>
                    </a:p>
                  </a:txBody>
                  <a:tcPr/>
                </a:tc>
                <a:tc>
                  <a:txBody>
                    <a:bodyPr/>
                    <a:lstStyle/>
                    <a:p>
                      <a:r>
                        <a:rPr lang="en-US" b="1" i="1" dirty="0" smtClean="0"/>
                        <a:t>Prior notification (UNWC, arts. 12-16)</a:t>
                      </a:r>
                      <a:endParaRPr lang="en-US" b="1" i="1" dirty="0"/>
                    </a:p>
                  </a:txBody>
                  <a:tcPr/>
                </a:tc>
              </a:tr>
              <a:tr h="370840">
                <a:tc>
                  <a:txBody>
                    <a:bodyPr/>
                    <a:lstStyle/>
                    <a:p>
                      <a:r>
                        <a:rPr lang="en-US" b="1" i="1" dirty="0" smtClean="0"/>
                        <a:t>Equitable and reasonable utilization</a:t>
                      </a:r>
                      <a:r>
                        <a:rPr lang="en-US" b="1" i="1" baseline="0" dirty="0" smtClean="0"/>
                        <a:t> (UNWC, arts. 5 and 6)</a:t>
                      </a:r>
                      <a:endParaRPr lang="en-US" b="1" i="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6305052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6343491"/>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Substantive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0023789"/>
              </p:ext>
            </p:extLst>
          </p:nvPr>
        </p:nvGraphicFramePr>
        <p:xfrm>
          <a:off x="827584" y="1690008"/>
          <a:ext cx="6336704" cy="370840"/>
        </p:xfrm>
        <a:graphic>
          <a:graphicData uri="http://schemas.openxmlformats.org/drawingml/2006/table">
            <a:tbl>
              <a:tblPr firstRow="1" bandRow="1">
                <a:tableStyleId>{93296810-A885-4BE3-A3E7-6D5BEEA58F35}</a:tableStyleId>
              </a:tblPr>
              <a:tblGrid>
                <a:gridCol w="6336704"/>
              </a:tblGrid>
              <a:tr h="370840">
                <a:tc>
                  <a:txBody>
                    <a:bodyPr/>
                    <a:lstStyle/>
                    <a:p>
                      <a:pPr algn="ctr"/>
                      <a:r>
                        <a:rPr lang="en-US" b="1" i="1" dirty="0" smtClean="0"/>
                        <a:t>Equitable and reasonable utilization</a:t>
                      </a:r>
                      <a:r>
                        <a:rPr lang="en-US" b="1" i="1" baseline="0" dirty="0" smtClean="0"/>
                        <a:t> , UNWC Art. 5</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15412330"/>
              </p:ext>
            </p:extLst>
          </p:nvPr>
        </p:nvGraphicFramePr>
        <p:xfrm>
          <a:off x="827584" y="2349976"/>
          <a:ext cx="7992888" cy="3657600"/>
        </p:xfrm>
        <a:graphic>
          <a:graphicData uri="http://schemas.openxmlformats.org/drawingml/2006/table">
            <a:tbl>
              <a:tblPr firstRow="1" bandRow="1">
                <a:tableStyleId>{3B4B98B0-60AC-42C2-AFA5-B58CD77FA1E5}</a:tableStyleId>
              </a:tblPr>
              <a:tblGrid>
                <a:gridCol w="7992888"/>
              </a:tblGrid>
              <a:tr h="370840">
                <a:tc>
                  <a:txBody>
                    <a:bodyPr/>
                    <a:lstStyle/>
                    <a:p>
                      <a:pPr marL="342900" indent="-342900">
                        <a:buAutoNum type="arabicPeriod"/>
                      </a:pPr>
                      <a:r>
                        <a:rPr lang="en-US" sz="1800" b="1" kern="1200" dirty="0" smtClean="0">
                          <a:solidFill>
                            <a:schemeClr val="tx1"/>
                          </a:solidFill>
                          <a:latin typeface="+mn-lt"/>
                          <a:ea typeface="+mn-ea"/>
                          <a:cs typeface="+mn-cs"/>
                        </a:rPr>
                        <a:t>Watercourse states shall in their respective territories </a:t>
                      </a:r>
                      <a:r>
                        <a:rPr lang="en-US" sz="1800" b="1" kern="1200" dirty="0" err="1" smtClean="0">
                          <a:solidFill>
                            <a:schemeClr val="tx1"/>
                          </a:solidFill>
                          <a:latin typeface="+mn-lt"/>
                          <a:ea typeface="+mn-ea"/>
                          <a:cs typeface="+mn-cs"/>
                        </a:rPr>
                        <a:t>utilise</a:t>
                      </a:r>
                      <a:r>
                        <a:rPr lang="en-US" sz="1800" b="1" kern="1200" dirty="0" smtClean="0">
                          <a:solidFill>
                            <a:schemeClr val="tx1"/>
                          </a:solidFill>
                          <a:latin typeface="+mn-lt"/>
                          <a:ea typeface="+mn-ea"/>
                          <a:cs typeface="+mn-cs"/>
                        </a:rPr>
                        <a:t> an international watercourse in an equitable and reasonable manner. In particular, an international watercourse shall be used and developed by watercourse states with a view to attaining optimal and sustainable </a:t>
                      </a:r>
                      <a:r>
                        <a:rPr lang="en-US" sz="1800" b="1" kern="1200" dirty="0" err="1" smtClean="0">
                          <a:solidFill>
                            <a:schemeClr val="tx1"/>
                          </a:solidFill>
                          <a:latin typeface="+mn-lt"/>
                          <a:ea typeface="+mn-ea"/>
                          <a:cs typeface="+mn-cs"/>
                        </a:rPr>
                        <a:t>utilisation</a:t>
                      </a:r>
                      <a:r>
                        <a:rPr lang="en-US" sz="1800" b="1" kern="1200" dirty="0" smtClean="0">
                          <a:solidFill>
                            <a:schemeClr val="tx1"/>
                          </a:solidFill>
                          <a:latin typeface="+mn-lt"/>
                          <a:ea typeface="+mn-ea"/>
                          <a:cs typeface="+mn-cs"/>
                        </a:rPr>
                        <a:t> thereof and benefits therefrom taking into account the interests of the watercourse states concerned, consistent with adequate protection of the watercourse.</a:t>
                      </a:r>
                    </a:p>
                    <a:p>
                      <a:pPr marL="0" indent="0">
                        <a:buNone/>
                      </a:pPr>
                      <a:endParaRPr lang="en-US" sz="1800" b="1" kern="1200" dirty="0" smtClean="0">
                        <a:solidFill>
                          <a:schemeClr val="tx1"/>
                        </a:solidFill>
                        <a:latin typeface="+mn-lt"/>
                        <a:ea typeface="+mn-ea"/>
                        <a:cs typeface="+mn-cs"/>
                      </a:endParaRPr>
                    </a:p>
                    <a:p>
                      <a:pPr marL="342900" indent="-342900">
                        <a:buAutoNum type="arabicPeriod"/>
                      </a:pPr>
                      <a:r>
                        <a:rPr lang="en-US" sz="1800" b="1" kern="1200" dirty="0" smtClean="0">
                          <a:solidFill>
                            <a:schemeClr val="tx1"/>
                          </a:solidFill>
                          <a:latin typeface="+mn-lt"/>
                          <a:ea typeface="+mn-ea"/>
                          <a:cs typeface="+mn-cs"/>
                        </a:rPr>
                        <a:t>Watercourse states shall participate in the use, development and protection of an international watercourse in an equitable and reasonable manner. Such participation includes both the right to </a:t>
                      </a:r>
                      <a:r>
                        <a:rPr lang="en-US" sz="1800" b="1" kern="1200" dirty="0" err="1" smtClean="0">
                          <a:solidFill>
                            <a:schemeClr val="tx1"/>
                          </a:solidFill>
                          <a:latin typeface="+mn-lt"/>
                          <a:ea typeface="+mn-ea"/>
                          <a:cs typeface="+mn-cs"/>
                        </a:rPr>
                        <a:t>utilise</a:t>
                      </a:r>
                      <a:r>
                        <a:rPr lang="en-US" sz="1800" b="1" kern="1200" dirty="0" smtClean="0">
                          <a:solidFill>
                            <a:schemeClr val="tx1"/>
                          </a:solidFill>
                          <a:latin typeface="+mn-lt"/>
                          <a:ea typeface="+mn-ea"/>
                          <a:cs typeface="+mn-cs"/>
                        </a:rPr>
                        <a:t> the watercourse and the duty to cooperate in the protection and development thereof, as provided in the present Convention.</a:t>
                      </a:r>
                      <a:endParaRPr lang="en-GB"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24356085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9158815"/>
              </p:ext>
            </p:extLst>
          </p:nvPr>
        </p:nvGraphicFramePr>
        <p:xfrm>
          <a:off x="827584" y="476672"/>
          <a:ext cx="6096000" cy="37084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endParaRPr lang="en-GB"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06046301"/>
              </p:ext>
            </p:extLst>
          </p:nvPr>
        </p:nvGraphicFramePr>
        <p:xfrm>
          <a:off x="827584" y="1196752"/>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Outline</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4770821"/>
              </p:ext>
            </p:extLst>
          </p:nvPr>
        </p:nvGraphicFramePr>
        <p:xfrm>
          <a:off x="827584" y="1988840"/>
          <a:ext cx="4320480" cy="4206240"/>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Aquifers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 Law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 Law</a:t>
                      </a:r>
                    </a:p>
                    <a:p>
                      <a:pPr marL="285750" indent="-285750">
                        <a:buFont typeface="Courier New"/>
                        <a:buChar char="o"/>
                      </a:pPr>
                      <a:r>
                        <a:rPr lang="en-GB" sz="1800" b="1" kern="1200" dirty="0" smtClean="0">
                          <a:solidFill>
                            <a:schemeClr val="tx1"/>
                          </a:solidFill>
                          <a:effectLst/>
                          <a:latin typeface="+mn-lt"/>
                          <a:ea typeface="+mn-ea"/>
                          <a:cs typeface="+mn-cs"/>
                        </a:rPr>
                        <a:t>Substantive</a:t>
                      </a:r>
                      <a:r>
                        <a:rPr lang="en-GB" sz="1800" b="1" kern="1200" baseline="0" dirty="0" smtClean="0">
                          <a:solidFill>
                            <a:schemeClr val="tx1"/>
                          </a:solidFill>
                          <a:effectLst/>
                          <a:latin typeface="+mn-lt"/>
                          <a:ea typeface="+mn-ea"/>
                          <a:cs typeface="+mn-cs"/>
                        </a:rPr>
                        <a:t> obligations</a:t>
                      </a:r>
                      <a:r>
                        <a:rPr lang="en-GB" sz="1800" b="1" kern="1200" dirty="0" smtClean="0">
                          <a:solidFill>
                            <a:schemeClr val="tx1"/>
                          </a:solidFill>
                          <a:effectLst/>
                          <a:latin typeface="+mn-lt"/>
                          <a:ea typeface="+mn-ea"/>
                          <a:cs typeface="+mn-cs"/>
                        </a:rPr>
                        <a:t> (Principle of equitable and reasonable utilisation)</a:t>
                      </a:r>
                    </a:p>
                    <a:p>
                      <a:pPr marL="285750" indent="-285750">
                        <a:buFont typeface="Courier New"/>
                        <a:buChar char="o"/>
                      </a:pPr>
                      <a:r>
                        <a:rPr lang="en-GB" sz="1800" b="1" kern="1200" dirty="0" smtClean="0">
                          <a:solidFill>
                            <a:schemeClr val="tx1"/>
                          </a:solidFill>
                          <a:effectLst/>
                          <a:latin typeface="+mn-lt"/>
                          <a:ea typeface="+mn-ea"/>
                          <a:cs typeface="+mn-cs"/>
                        </a:rPr>
                        <a:t>Procedural obligations (exchange of information and prior notification)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Case Study: Guarani Aquifer Agreement, Institutions and Dispute Settlement </a:t>
                      </a:r>
                      <a:endParaRPr lang="en-US"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Group Exercise</a:t>
                      </a:r>
                      <a:endParaRPr lang="en-US"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510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90243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Substantial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68231100"/>
              </p:ext>
            </p:extLst>
          </p:nvPr>
        </p:nvGraphicFramePr>
        <p:xfrm>
          <a:off x="827584" y="1690008"/>
          <a:ext cx="7200800" cy="370840"/>
        </p:xfrm>
        <a:graphic>
          <a:graphicData uri="http://schemas.openxmlformats.org/drawingml/2006/table">
            <a:tbl>
              <a:tblPr firstRow="1" bandRow="1">
                <a:tableStyleId>{93296810-A885-4BE3-A3E7-6D5BEEA58F35}</a:tableStyleId>
              </a:tblPr>
              <a:tblGrid>
                <a:gridCol w="7200800"/>
              </a:tblGrid>
              <a:tr h="370840">
                <a:tc>
                  <a:txBody>
                    <a:bodyPr/>
                    <a:lstStyle/>
                    <a:p>
                      <a:pPr algn="ctr"/>
                      <a:r>
                        <a:rPr lang="en-US" b="1" i="1" dirty="0" smtClean="0"/>
                        <a:t>Equitable and reasonable utilization</a:t>
                      </a:r>
                      <a:r>
                        <a:rPr lang="en-US" b="1" i="1" baseline="0" dirty="0" smtClean="0"/>
                        <a:t> and </a:t>
                      </a:r>
                      <a:r>
                        <a:rPr lang="en-US" b="1" i="1" baseline="0" dirty="0" err="1" smtClean="0"/>
                        <a:t>transboundary</a:t>
                      </a:r>
                      <a:r>
                        <a:rPr lang="en-US" b="1" i="1" baseline="0" dirty="0" smtClean="0"/>
                        <a:t> aquifer</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22344838"/>
              </p:ext>
            </p:extLst>
          </p:nvPr>
        </p:nvGraphicFramePr>
        <p:xfrm>
          <a:off x="827584" y="2349976"/>
          <a:ext cx="5112568" cy="914399"/>
        </p:xfrm>
        <a:graphic>
          <a:graphicData uri="http://schemas.openxmlformats.org/drawingml/2006/table">
            <a:tbl>
              <a:tblPr firstRow="1" bandRow="1">
                <a:tableStyleId>{3B4B98B0-60AC-42C2-AFA5-B58CD77FA1E5}</a:tableStyleId>
              </a:tblPr>
              <a:tblGrid>
                <a:gridCol w="5112568"/>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Should</a:t>
                      </a:r>
                      <a:r>
                        <a:rPr lang="en-US" baseline="0" dirty="0" smtClean="0"/>
                        <a:t> the </a:t>
                      </a:r>
                      <a:r>
                        <a:rPr lang="en-US" baseline="0" dirty="0" smtClean="0"/>
                        <a:t>“</a:t>
                      </a:r>
                      <a:r>
                        <a:rPr lang="en-US" baseline="0" dirty="0" err="1" smtClean="0"/>
                        <a:t>utilisation</a:t>
                      </a:r>
                      <a:r>
                        <a:rPr lang="en-US" baseline="0" dirty="0" smtClean="0"/>
                        <a:t>” </a:t>
                      </a:r>
                      <a:r>
                        <a:rPr lang="en-US" baseline="0" dirty="0" smtClean="0"/>
                        <a:t>of </a:t>
                      </a:r>
                      <a:r>
                        <a:rPr lang="en-US" baseline="0" dirty="0" err="1" smtClean="0"/>
                        <a:t>transboundary</a:t>
                      </a:r>
                      <a:r>
                        <a:rPr lang="en-US" baseline="0" dirty="0" smtClean="0"/>
                        <a:t> aquifers </a:t>
                      </a:r>
                      <a:r>
                        <a:rPr lang="en-US" baseline="0" dirty="0" smtClean="0"/>
                        <a:t>take into account some </a:t>
                      </a:r>
                      <a:r>
                        <a:rPr lang="en-US" baseline="0" dirty="0" smtClean="0"/>
                        <a:t>particular “</a:t>
                      </a:r>
                      <a:r>
                        <a:rPr lang="en-US" baseline="0" dirty="0" err="1" smtClean="0"/>
                        <a:t>hydroegological</a:t>
                      </a:r>
                      <a:r>
                        <a:rPr lang="en-US" baseline="0" dirty="0" smtClean="0"/>
                        <a:t> aspects of the aquifer?</a:t>
                      </a:r>
                      <a:endParaRPr lang="en-US" dirty="0" smtClean="0"/>
                    </a:p>
                  </a:txBody>
                  <a:tcPr/>
                </a:tc>
              </a:tr>
            </a:tbl>
          </a:graphicData>
        </a:graphic>
      </p:graphicFrame>
      <p:pic>
        <p:nvPicPr>
          <p:cNvPr id="2" name="Picture 1"/>
          <p:cNvPicPr>
            <a:picLocks noChangeAspect="1"/>
          </p:cNvPicPr>
          <p:nvPr/>
        </p:nvPicPr>
        <p:blipFill>
          <a:blip r:embed="rId2"/>
          <a:stretch>
            <a:fillRect/>
          </a:stretch>
        </p:blipFill>
        <p:spPr>
          <a:xfrm>
            <a:off x="6228184" y="2636912"/>
            <a:ext cx="2159000" cy="37719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50300683"/>
              </p:ext>
            </p:extLst>
          </p:nvPr>
        </p:nvGraphicFramePr>
        <p:xfrm>
          <a:off x="827584" y="3501008"/>
          <a:ext cx="5112568" cy="990599"/>
        </p:xfrm>
        <a:graphic>
          <a:graphicData uri="http://schemas.openxmlformats.org/drawingml/2006/table">
            <a:tbl>
              <a:tblPr firstRow="1" bandRow="1">
                <a:tableStyleId>{3B4B98B0-60AC-42C2-AFA5-B58CD77FA1E5}</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t>Recharge and discharge zones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t>Geological formation</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Courier New"/>
                        <a:buChar char="o"/>
                        <a:tabLst/>
                        <a:defRPr/>
                      </a:pPr>
                      <a:r>
                        <a:rPr lang="en-US" dirty="0" smtClean="0"/>
                        <a:t>Precautionary approach</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2800222"/>
              </p:ext>
            </p:extLst>
          </p:nvPr>
        </p:nvGraphicFramePr>
        <p:xfrm>
          <a:off x="5508104" y="3933056"/>
          <a:ext cx="3456384" cy="228600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2): The Law</a:t>
                      </a:r>
                      <a:r>
                        <a:rPr lang="en-GB" sz="1800" b="1" kern="1200" baseline="0" dirty="0" smtClean="0">
                          <a:solidFill>
                            <a:schemeClr val="lt1"/>
                          </a:solidFill>
                          <a:effectLst/>
                          <a:latin typeface="+mn-lt"/>
                          <a:ea typeface="+mn-ea"/>
                          <a:cs typeface="+mn-cs"/>
                        </a:rPr>
                        <a:t> applicable to a TBA can be similar to international law applicable to TSW, but may warrant some differences linked to the “special” nature of a TBA, even in those cases when a TBA is </a:t>
                      </a:r>
                      <a:r>
                        <a:rPr lang="en-GB" sz="1800" b="1" kern="1200" baseline="0" dirty="0" err="1" smtClean="0">
                          <a:solidFill>
                            <a:schemeClr val="lt1"/>
                          </a:solidFill>
                          <a:effectLst/>
                          <a:latin typeface="+mn-lt"/>
                          <a:ea typeface="+mn-ea"/>
                          <a:cs typeface="+mn-cs"/>
                        </a:rPr>
                        <a:t>hydrologically</a:t>
                      </a:r>
                      <a:r>
                        <a:rPr lang="en-GB" sz="1800" b="1" kern="1200" baseline="0" dirty="0" smtClean="0">
                          <a:solidFill>
                            <a:schemeClr val="lt1"/>
                          </a:solidFill>
                          <a:effectLst/>
                          <a:latin typeface="+mn-lt"/>
                          <a:ea typeface="+mn-ea"/>
                          <a:cs typeface="+mn-cs"/>
                        </a:rPr>
                        <a:t> connected to surface water. </a:t>
                      </a:r>
                      <a:endParaRPr lang="en-GB" dirty="0"/>
                    </a:p>
                  </a:txBody>
                  <a:tcPr/>
                </a:tc>
              </a:tr>
            </a:tbl>
          </a:graphicData>
        </a:graphic>
      </p:graphicFrame>
    </p:spTree>
    <p:extLst>
      <p:ext uri="{BB962C8B-B14F-4D97-AF65-F5344CB8AC3E}">
        <p14:creationId xmlns:p14="http://schemas.microsoft.com/office/powerpoint/2010/main" val="154423697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782787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Substantial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896144"/>
              </p:ext>
            </p:extLst>
          </p:nvPr>
        </p:nvGraphicFramePr>
        <p:xfrm>
          <a:off x="827584" y="1690008"/>
          <a:ext cx="7488832" cy="370840"/>
        </p:xfrm>
        <a:graphic>
          <a:graphicData uri="http://schemas.openxmlformats.org/drawingml/2006/table">
            <a:tbl>
              <a:tblPr firstRow="1" bandRow="1">
                <a:tableStyleId>{93296810-A885-4BE3-A3E7-6D5BEEA58F35}</a:tableStyleId>
              </a:tblPr>
              <a:tblGrid>
                <a:gridCol w="7488832"/>
              </a:tblGrid>
              <a:tr h="370840">
                <a:tc>
                  <a:txBody>
                    <a:bodyPr/>
                    <a:lstStyle/>
                    <a:p>
                      <a:pPr algn="ctr"/>
                      <a:r>
                        <a:rPr lang="en-US" sz="1800" b="1" i="1" kern="1200" dirty="0" smtClean="0">
                          <a:solidFill>
                            <a:schemeClr val="lt1"/>
                          </a:solidFill>
                          <a:latin typeface="+mn-lt"/>
                          <a:ea typeface="+mn-ea"/>
                          <a:cs typeface="+mn-cs"/>
                        </a:rPr>
                        <a:t>Factors relevant to equitable and reasonable </a:t>
                      </a:r>
                      <a:r>
                        <a:rPr lang="en-US" sz="1800" b="1" i="1" kern="1200" dirty="0" err="1" smtClean="0">
                          <a:solidFill>
                            <a:schemeClr val="lt1"/>
                          </a:solidFill>
                          <a:latin typeface="+mn-lt"/>
                          <a:ea typeface="+mn-ea"/>
                          <a:cs typeface="+mn-cs"/>
                        </a:rPr>
                        <a:t>utilisation</a:t>
                      </a:r>
                      <a:r>
                        <a:rPr lang="en-US" b="1" i="1" baseline="0" dirty="0" smtClean="0"/>
                        <a:t>, UNWC Art. 6</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4426308"/>
              </p:ext>
            </p:extLst>
          </p:nvPr>
        </p:nvGraphicFramePr>
        <p:xfrm>
          <a:off x="827584" y="2349976"/>
          <a:ext cx="7992888" cy="4206240"/>
        </p:xfrm>
        <a:graphic>
          <a:graphicData uri="http://schemas.openxmlformats.org/drawingml/2006/table">
            <a:tbl>
              <a:tblPr firstRow="1" bandRow="1">
                <a:tableStyleId>{3B4B98B0-60AC-42C2-AFA5-B58CD77FA1E5}</a:tableStyleId>
              </a:tblPr>
              <a:tblGrid>
                <a:gridCol w="7992888"/>
              </a:tblGrid>
              <a:tr h="370840">
                <a:tc>
                  <a:txBody>
                    <a:bodyPr/>
                    <a:lstStyle/>
                    <a:p>
                      <a:pPr marL="0" indent="0">
                        <a:buNone/>
                      </a:pPr>
                      <a:endParaRPr lang="en-US" sz="1800" b="1" kern="1200" dirty="0" smtClean="0">
                        <a:solidFill>
                          <a:schemeClr val="tx1"/>
                        </a:solidFill>
                        <a:latin typeface="+mn-lt"/>
                        <a:ea typeface="+mn-ea"/>
                        <a:cs typeface="+mn-cs"/>
                      </a:endParaRPr>
                    </a:p>
                    <a:p>
                      <a:pPr marL="342900" indent="-342900">
                        <a:buAutoNum type="arabicPeriod"/>
                      </a:pPr>
                      <a:r>
                        <a:rPr lang="en-US" sz="1800" b="1" kern="1200" dirty="0" err="1" smtClean="0">
                          <a:solidFill>
                            <a:schemeClr val="tx1"/>
                          </a:solidFill>
                          <a:latin typeface="+mn-lt"/>
                          <a:ea typeface="+mn-ea"/>
                          <a:cs typeface="+mn-cs"/>
                        </a:rPr>
                        <a:t>Utilisation</a:t>
                      </a:r>
                      <a:r>
                        <a:rPr lang="en-US" sz="1800" b="1" kern="1200" dirty="0" smtClean="0">
                          <a:solidFill>
                            <a:schemeClr val="tx1"/>
                          </a:solidFill>
                          <a:latin typeface="+mn-lt"/>
                          <a:ea typeface="+mn-ea"/>
                          <a:cs typeface="+mn-cs"/>
                        </a:rPr>
                        <a:t> of an international watercourse in an equitable and reasonable manner within the meaning of Article 5 requires taking into account all relevant factors and circumstances, including:  </a:t>
                      </a:r>
                      <a:endParaRPr lang="en-US" sz="1800" b="1" kern="1200" dirty="0" smtClean="0">
                        <a:solidFill>
                          <a:schemeClr val="tx1"/>
                        </a:solidFill>
                        <a:latin typeface="+mn-lt"/>
                        <a:ea typeface="+mn-ea"/>
                        <a:cs typeface="+mn-cs"/>
                      </a:endParaRPr>
                    </a:p>
                    <a:p>
                      <a:pPr marL="342900" indent="-342900">
                        <a:buAutoNum type="alphaLcParenBoth"/>
                      </a:pPr>
                      <a:r>
                        <a:rPr lang="en-US" sz="1800" b="1" kern="1200" dirty="0" smtClean="0">
                          <a:solidFill>
                            <a:schemeClr val="tx1"/>
                          </a:solidFill>
                          <a:latin typeface="+mn-lt"/>
                          <a:ea typeface="+mn-ea"/>
                          <a:cs typeface="+mn-cs"/>
                        </a:rPr>
                        <a:t>Geographic</a:t>
                      </a:r>
                      <a:r>
                        <a:rPr lang="en-US" sz="1800" b="1" kern="1200" dirty="0" smtClean="0">
                          <a:solidFill>
                            <a:schemeClr val="tx1"/>
                          </a:solidFill>
                          <a:latin typeface="+mn-lt"/>
                          <a:ea typeface="+mn-ea"/>
                          <a:cs typeface="+mn-cs"/>
                        </a:rPr>
                        <a:t>, hydrographic, hydrological, climatic, ecological and other factors of a natural character</a:t>
                      </a:r>
                      <a:r>
                        <a:rPr lang="en-US" sz="1800" b="1" kern="1200" dirty="0" smtClean="0">
                          <a:solidFill>
                            <a:schemeClr val="tx1"/>
                          </a:solidFill>
                          <a:latin typeface="+mn-lt"/>
                          <a:ea typeface="+mn-ea"/>
                          <a:cs typeface="+mn-cs"/>
                        </a:rPr>
                        <a:t>;</a:t>
                      </a:r>
                    </a:p>
                    <a:p>
                      <a:pPr marL="342900" indent="-342900">
                        <a:buAutoNum type="alphaLcParenBoth"/>
                      </a:pPr>
                      <a:r>
                        <a:rPr lang="en-US" sz="1800" b="1" kern="1200" dirty="0" smtClean="0">
                          <a:solidFill>
                            <a:schemeClr val="tx1"/>
                          </a:solidFill>
                          <a:latin typeface="+mn-lt"/>
                          <a:ea typeface="+mn-ea"/>
                          <a:cs typeface="+mn-cs"/>
                        </a:rPr>
                        <a:t>The </a:t>
                      </a:r>
                      <a:r>
                        <a:rPr lang="en-US" sz="1800" b="1" kern="1200" dirty="0" smtClean="0">
                          <a:solidFill>
                            <a:schemeClr val="tx1"/>
                          </a:solidFill>
                          <a:latin typeface="+mn-lt"/>
                          <a:ea typeface="+mn-ea"/>
                          <a:cs typeface="+mn-cs"/>
                        </a:rPr>
                        <a:t>social and economic needs of the watercourse states concerned</a:t>
                      </a:r>
                      <a:r>
                        <a:rPr lang="en-US" sz="1800" b="1" kern="1200" dirty="0" smtClean="0">
                          <a:solidFill>
                            <a:schemeClr val="tx1"/>
                          </a:solidFill>
                          <a:latin typeface="+mn-lt"/>
                          <a:ea typeface="+mn-ea"/>
                          <a:cs typeface="+mn-cs"/>
                        </a:rPr>
                        <a:t>;</a:t>
                      </a:r>
                      <a:endParaRPr lang="en-US" sz="1800" b="1" kern="1200" baseline="0" dirty="0" smtClean="0">
                        <a:solidFill>
                          <a:schemeClr val="tx1"/>
                        </a:solidFill>
                        <a:latin typeface="+mn-lt"/>
                        <a:ea typeface="+mn-ea"/>
                        <a:cs typeface="+mn-cs"/>
                      </a:endParaRPr>
                    </a:p>
                    <a:p>
                      <a:pPr marL="342900" indent="-342900">
                        <a:buAutoNum type="alphaLcParenBoth"/>
                      </a:pPr>
                      <a:r>
                        <a:rPr lang="en-US" sz="1800" b="1" kern="1200" dirty="0" smtClean="0">
                          <a:solidFill>
                            <a:schemeClr val="tx1"/>
                          </a:solidFill>
                          <a:latin typeface="+mn-lt"/>
                          <a:ea typeface="+mn-ea"/>
                          <a:cs typeface="+mn-cs"/>
                        </a:rPr>
                        <a:t>The </a:t>
                      </a:r>
                      <a:r>
                        <a:rPr lang="en-US" sz="1800" b="1" kern="1200" dirty="0" smtClean="0">
                          <a:solidFill>
                            <a:schemeClr val="tx1"/>
                          </a:solidFill>
                          <a:latin typeface="+mn-lt"/>
                          <a:ea typeface="+mn-ea"/>
                          <a:cs typeface="+mn-cs"/>
                        </a:rPr>
                        <a:t>population dependent on the watercourse in each watercourse state</a:t>
                      </a:r>
                      <a:r>
                        <a:rPr lang="en-US" sz="1800" b="1" kern="1200" dirty="0" smtClean="0">
                          <a:solidFill>
                            <a:schemeClr val="tx1"/>
                          </a:solidFill>
                          <a:latin typeface="+mn-lt"/>
                          <a:ea typeface="+mn-ea"/>
                          <a:cs typeface="+mn-cs"/>
                        </a:rPr>
                        <a:t>;</a:t>
                      </a:r>
                      <a:endParaRPr lang="en-US" sz="1800" b="1" kern="1200" baseline="0" dirty="0" smtClean="0">
                        <a:solidFill>
                          <a:schemeClr val="tx1"/>
                        </a:solidFill>
                        <a:latin typeface="+mn-lt"/>
                        <a:ea typeface="+mn-ea"/>
                        <a:cs typeface="+mn-cs"/>
                      </a:endParaRPr>
                    </a:p>
                    <a:p>
                      <a:pPr marL="342900" indent="-342900">
                        <a:buAutoNum type="alphaLcParenBoth"/>
                      </a:pPr>
                      <a:r>
                        <a:rPr lang="en-US" sz="1800" b="1" kern="1200" dirty="0" smtClean="0">
                          <a:solidFill>
                            <a:schemeClr val="tx1"/>
                          </a:solidFill>
                          <a:latin typeface="+mn-lt"/>
                          <a:ea typeface="+mn-ea"/>
                          <a:cs typeface="+mn-cs"/>
                        </a:rPr>
                        <a:t>The </a:t>
                      </a:r>
                      <a:r>
                        <a:rPr lang="en-US" sz="1800" b="1" kern="1200" dirty="0" smtClean="0">
                          <a:solidFill>
                            <a:schemeClr val="tx1"/>
                          </a:solidFill>
                          <a:latin typeface="+mn-lt"/>
                          <a:ea typeface="+mn-ea"/>
                          <a:cs typeface="+mn-cs"/>
                        </a:rPr>
                        <a:t>effects of the use or uses of the watercourses in one watercourse State on other watercourse states</a:t>
                      </a:r>
                      <a:r>
                        <a:rPr lang="en-US" sz="1800" b="1" kern="1200" dirty="0" smtClean="0">
                          <a:solidFill>
                            <a:schemeClr val="tx1"/>
                          </a:solidFill>
                          <a:latin typeface="+mn-lt"/>
                          <a:ea typeface="+mn-ea"/>
                          <a:cs typeface="+mn-cs"/>
                        </a:rPr>
                        <a:t>;</a:t>
                      </a:r>
                      <a:endParaRPr lang="en-US" sz="1800" b="1" kern="1200" baseline="0" dirty="0" smtClean="0">
                        <a:solidFill>
                          <a:schemeClr val="tx1"/>
                        </a:solidFill>
                        <a:latin typeface="+mn-lt"/>
                        <a:ea typeface="+mn-ea"/>
                        <a:cs typeface="+mn-cs"/>
                      </a:endParaRPr>
                    </a:p>
                    <a:p>
                      <a:pPr marL="342900" indent="-342900">
                        <a:buAutoNum type="alphaLcParenBoth"/>
                      </a:pPr>
                      <a:r>
                        <a:rPr lang="en-US" sz="1800" b="1" kern="1200" dirty="0" smtClean="0">
                          <a:solidFill>
                            <a:schemeClr val="tx1"/>
                          </a:solidFill>
                          <a:latin typeface="+mn-lt"/>
                          <a:ea typeface="+mn-ea"/>
                          <a:cs typeface="+mn-cs"/>
                        </a:rPr>
                        <a:t>Existing </a:t>
                      </a:r>
                      <a:r>
                        <a:rPr lang="en-US" sz="1800" b="1" kern="1200" dirty="0" smtClean="0">
                          <a:solidFill>
                            <a:schemeClr val="tx1"/>
                          </a:solidFill>
                          <a:latin typeface="+mn-lt"/>
                          <a:ea typeface="+mn-ea"/>
                          <a:cs typeface="+mn-cs"/>
                        </a:rPr>
                        <a:t>and potential uses of the </a:t>
                      </a:r>
                      <a:r>
                        <a:rPr lang="en-US" sz="1800" b="1" kern="1200" dirty="0" smtClean="0">
                          <a:solidFill>
                            <a:schemeClr val="tx1"/>
                          </a:solidFill>
                          <a:latin typeface="+mn-lt"/>
                          <a:ea typeface="+mn-ea"/>
                          <a:cs typeface="+mn-cs"/>
                        </a:rPr>
                        <a:t>watercourse;</a:t>
                      </a:r>
                    </a:p>
                    <a:p>
                      <a:pPr marL="342900" indent="-342900">
                        <a:buAutoNum type="alphaLcParenBoth"/>
                      </a:pPr>
                      <a:r>
                        <a:rPr lang="en-US" sz="1800" b="1" kern="1200" dirty="0" smtClean="0">
                          <a:solidFill>
                            <a:schemeClr val="tx1"/>
                          </a:solidFill>
                          <a:latin typeface="+mn-lt"/>
                          <a:ea typeface="+mn-ea"/>
                          <a:cs typeface="+mn-cs"/>
                        </a:rPr>
                        <a:t>Conservation</a:t>
                      </a:r>
                      <a:r>
                        <a:rPr lang="en-US" sz="1800" b="1" kern="1200" dirty="0" smtClean="0">
                          <a:solidFill>
                            <a:schemeClr val="tx1"/>
                          </a:solidFill>
                          <a:latin typeface="+mn-lt"/>
                          <a:ea typeface="+mn-ea"/>
                          <a:cs typeface="+mn-cs"/>
                        </a:rPr>
                        <a:t>, protection, development and economy of use of the water resources of the watercourse and the costs of measures taken to that effect</a:t>
                      </a:r>
                      <a:r>
                        <a:rPr lang="en-US" sz="1800" b="1" kern="1200" dirty="0" smtClean="0">
                          <a:solidFill>
                            <a:schemeClr val="tx1"/>
                          </a:solidFill>
                          <a:latin typeface="+mn-lt"/>
                          <a:ea typeface="+mn-ea"/>
                          <a:cs typeface="+mn-cs"/>
                        </a:rPr>
                        <a:t>;</a:t>
                      </a:r>
                      <a:endParaRPr lang="en-US" sz="1800" b="1" kern="1200" baseline="0" dirty="0" smtClean="0">
                        <a:solidFill>
                          <a:schemeClr val="tx1"/>
                        </a:solidFill>
                        <a:latin typeface="+mn-lt"/>
                        <a:ea typeface="+mn-ea"/>
                        <a:cs typeface="+mn-cs"/>
                      </a:endParaRPr>
                    </a:p>
                    <a:p>
                      <a:pPr marL="342900" indent="-342900">
                        <a:buAutoNum type="alphaLcParenBoth"/>
                      </a:pPr>
                      <a:r>
                        <a:rPr lang="en-US" sz="1800" b="1" kern="1200" dirty="0" smtClean="0">
                          <a:solidFill>
                            <a:schemeClr val="tx1"/>
                          </a:solidFill>
                          <a:latin typeface="+mn-lt"/>
                          <a:ea typeface="+mn-ea"/>
                          <a:cs typeface="+mn-cs"/>
                        </a:rPr>
                        <a:t>The </a:t>
                      </a:r>
                      <a:r>
                        <a:rPr lang="en-US" sz="1800" b="1" kern="1200" dirty="0" smtClean="0">
                          <a:solidFill>
                            <a:schemeClr val="tx1"/>
                          </a:solidFill>
                          <a:latin typeface="+mn-lt"/>
                          <a:ea typeface="+mn-ea"/>
                          <a:cs typeface="+mn-cs"/>
                        </a:rPr>
                        <a:t>availability of alternatives, of comparable value, to a particular planned or existing use.</a:t>
                      </a:r>
                      <a:endParaRPr lang="en-GB" sz="1800" b="1" kern="120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88132405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5005481"/>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Substantive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8377752"/>
              </p:ext>
            </p:extLst>
          </p:nvPr>
        </p:nvGraphicFramePr>
        <p:xfrm>
          <a:off x="827584" y="1690008"/>
          <a:ext cx="7488832" cy="370840"/>
        </p:xfrm>
        <a:graphic>
          <a:graphicData uri="http://schemas.openxmlformats.org/drawingml/2006/table">
            <a:tbl>
              <a:tblPr firstRow="1" bandRow="1">
                <a:tableStyleId>{93296810-A885-4BE3-A3E7-6D5BEEA58F35}</a:tableStyleId>
              </a:tblPr>
              <a:tblGrid>
                <a:gridCol w="7488832"/>
              </a:tblGrid>
              <a:tr h="370840">
                <a:tc>
                  <a:txBody>
                    <a:bodyPr/>
                    <a:lstStyle/>
                    <a:p>
                      <a:pPr algn="ctr"/>
                      <a:r>
                        <a:rPr lang="en-US" sz="1800" b="1" i="1" kern="1200" dirty="0" smtClean="0">
                          <a:solidFill>
                            <a:schemeClr val="lt1"/>
                          </a:solidFill>
                          <a:latin typeface="+mn-lt"/>
                          <a:ea typeface="+mn-ea"/>
                          <a:cs typeface="+mn-cs"/>
                        </a:rPr>
                        <a:t>Factors relevant to equitable and reasonable </a:t>
                      </a:r>
                      <a:r>
                        <a:rPr lang="en-US" sz="1800" b="1" i="1" kern="1200" dirty="0" err="1" smtClean="0">
                          <a:solidFill>
                            <a:schemeClr val="lt1"/>
                          </a:solidFill>
                          <a:latin typeface="+mn-lt"/>
                          <a:ea typeface="+mn-ea"/>
                          <a:cs typeface="+mn-cs"/>
                        </a:rPr>
                        <a:t>utilisation</a:t>
                      </a:r>
                      <a:r>
                        <a:rPr lang="en-US" b="1" i="1" baseline="0" dirty="0" smtClean="0"/>
                        <a:t>, UNWC Art. 6</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96700267"/>
              </p:ext>
            </p:extLst>
          </p:nvPr>
        </p:nvGraphicFramePr>
        <p:xfrm>
          <a:off x="827584" y="2349976"/>
          <a:ext cx="7992888" cy="2286000"/>
        </p:xfrm>
        <a:graphic>
          <a:graphicData uri="http://schemas.openxmlformats.org/drawingml/2006/table">
            <a:tbl>
              <a:tblPr firstRow="1" bandRow="1">
                <a:tableStyleId>{3B4B98B0-60AC-42C2-AFA5-B58CD77FA1E5}</a:tableStyleId>
              </a:tblPr>
              <a:tblGrid>
                <a:gridCol w="799288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2.</a:t>
                      </a:r>
                      <a:r>
                        <a:rPr lang="en-US" sz="1800" b="1" kern="1200" baseline="0" dirty="0" smtClean="0">
                          <a:solidFill>
                            <a:schemeClr val="tx1"/>
                          </a:solidFill>
                          <a:latin typeface="+mn-lt"/>
                          <a:ea typeface="+mn-ea"/>
                          <a:cs typeface="+mn-cs"/>
                        </a:rPr>
                        <a:t> In the application of Article 5 or paragraph 1 of this article, watercourse states concerned shall, when the need arises, enter into consultations in a spirit of cooperation.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3. The weight to be given to each factor is to be determined by its importance in comparison with that of other relevant factors. In determining what is a reasonable and equitable use, all relevant factors are to be considered together and a conclusion reached on the basis of the whole.</a:t>
                      </a:r>
                      <a:endParaRPr lang="en-US" sz="1800" b="1" kern="120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17872607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794345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Substantive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6252594"/>
              </p:ext>
            </p:extLst>
          </p:nvPr>
        </p:nvGraphicFramePr>
        <p:xfrm>
          <a:off x="179512" y="1700808"/>
          <a:ext cx="2448272" cy="1188720"/>
        </p:xfrm>
        <a:graphic>
          <a:graphicData uri="http://schemas.openxmlformats.org/drawingml/2006/table">
            <a:tbl>
              <a:tblPr firstRow="1" bandRow="1">
                <a:tableStyleId>{93296810-A885-4BE3-A3E7-6D5BEEA58F35}</a:tableStyleId>
              </a:tblPr>
              <a:tblGrid>
                <a:gridCol w="2448272"/>
              </a:tblGrid>
              <a:tr h="370840">
                <a:tc>
                  <a:txBody>
                    <a:bodyPr/>
                    <a:lstStyle/>
                    <a:p>
                      <a:pPr algn="ctr"/>
                      <a:r>
                        <a:rPr lang="en-US" sz="1800" b="1" i="1" kern="1200" dirty="0" smtClean="0">
                          <a:solidFill>
                            <a:schemeClr val="lt1"/>
                          </a:solidFill>
                          <a:latin typeface="+mn-lt"/>
                          <a:ea typeface="+mn-ea"/>
                          <a:cs typeface="+mn-cs"/>
                        </a:rPr>
                        <a:t>Factors relevant to equitable and reasonable </a:t>
                      </a:r>
                      <a:r>
                        <a:rPr lang="en-US" sz="1800" b="1" i="1" kern="1200" dirty="0" err="1" smtClean="0">
                          <a:solidFill>
                            <a:schemeClr val="lt1"/>
                          </a:solidFill>
                          <a:latin typeface="+mn-lt"/>
                          <a:ea typeface="+mn-ea"/>
                          <a:cs typeface="+mn-cs"/>
                        </a:rPr>
                        <a:t>utilisation</a:t>
                      </a:r>
                      <a:r>
                        <a:rPr lang="en-US" b="1" i="1" baseline="0" dirty="0" smtClean="0"/>
                        <a:t>, UNWC Art. 6</a:t>
                      </a:r>
                      <a:endParaRPr lang="en-GB" dirty="0"/>
                    </a:p>
                  </a:txBody>
                  <a:tcPr/>
                </a:tc>
              </a:tr>
            </a:tbl>
          </a:graphicData>
        </a:graphic>
      </p:graphicFrame>
      <p:graphicFrame>
        <p:nvGraphicFramePr>
          <p:cNvPr id="2" name="Diagram 1"/>
          <p:cNvGraphicFramePr/>
          <p:nvPr>
            <p:extLst>
              <p:ext uri="{D42A27DB-BD31-4B8C-83A1-F6EECF244321}">
                <p14:modId xmlns:p14="http://schemas.microsoft.com/office/powerpoint/2010/main" val="2197125470"/>
              </p:ext>
            </p:extLst>
          </p:nvPr>
        </p:nvGraphicFramePr>
        <p:xfrm>
          <a:off x="1475656" y="692696"/>
          <a:ext cx="8280920" cy="6064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8333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2055355"/>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Substantive 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513700"/>
              </p:ext>
            </p:extLst>
          </p:nvPr>
        </p:nvGraphicFramePr>
        <p:xfrm>
          <a:off x="827584" y="1690008"/>
          <a:ext cx="7200800" cy="370840"/>
        </p:xfrm>
        <a:graphic>
          <a:graphicData uri="http://schemas.openxmlformats.org/drawingml/2006/table">
            <a:tbl>
              <a:tblPr firstRow="1" bandRow="1">
                <a:tableStyleId>{93296810-A885-4BE3-A3E7-6D5BEEA58F35}</a:tableStyleId>
              </a:tblPr>
              <a:tblGrid>
                <a:gridCol w="7200800"/>
              </a:tblGrid>
              <a:tr h="370840">
                <a:tc>
                  <a:txBody>
                    <a:bodyPr/>
                    <a:lstStyle/>
                    <a:p>
                      <a:pPr algn="ctr"/>
                      <a:r>
                        <a:rPr lang="en-US" sz="1800" b="1" i="1" kern="1200" dirty="0" smtClean="0">
                          <a:solidFill>
                            <a:schemeClr val="lt1"/>
                          </a:solidFill>
                          <a:latin typeface="+mn-lt"/>
                          <a:ea typeface="+mn-ea"/>
                          <a:cs typeface="+mn-cs"/>
                        </a:rPr>
                        <a:t>Factors relevant to equitable and reasonable </a:t>
                      </a:r>
                      <a:r>
                        <a:rPr lang="en-US" sz="1800" b="1" i="1" kern="1200" dirty="0" err="1" smtClean="0">
                          <a:solidFill>
                            <a:schemeClr val="lt1"/>
                          </a:solidFill>
                          <a:latin typeface="+mn-lt"/>
                          <a:ea typeface="+mn-ea"/>
                          <a:cs typeface="+mn-cs"/>
                        </a:rPr>
                        <a:t>utilisation</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93123482"/>
              </p:ext>
            </p:extLst>
          </p:nvPr>
        </p:nvGraphicFramePr>
        <p:xfrm>
          <a:off x="827584" y="2349976"/>
          <a:ext cx="5112568" cy="1463039"/>
        </p:xfrm>
        <a:graphic>
          <a:graphicData uri="http://schemas.openxmlformats.org/drawingml/2006/table">
            <a:tbl>
              <a:tblPr firstRow="1" bandRow="1">
                <a:tableStyleId>{3B4B98B0-60AC-42C2-AFA5-B58CD77FA1E5}</a:tableStyleId>
              </a:tblPr>
              <a:tblGrid>
                <a:gridCol w="5112568"/>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Should the equitable and reasonable utilization of a </a:t>
                      </a:r>
                      <a:r>
                        <a:rPr lang="en-US" dirty="0" err="1" smtClean="0"/>
                        <a:t>transboundary</a:t>
                      </a:r>
                      <a:r>
                        <a:rPr lang="en-US" dirty="0" smtClean="0"/>
                        <a:t> aquifer by determined by any further factor? Should some of these factors be</a:t>
                      </a:r>
                      <a:r>
                        <a:rPr lang="en-US" baseline="0" dirty="0" smtClean="0"/>
                        <a:t> </a:t>
                      </a:r>
                      <a:r>
                        <a:rPr lang="en-US" baseline="0" dirty="0" err="1" smtClean="0"/>
                        <a:t>prioritised</a:t>
                      </a:r>
                      <a:r>
                        <a:rPr lang="en-US" baseline="0" dirty="0" smtClean="0"/>
                        <a:t> (be more important) under international law?</a:t>
                      </a:r>
                      <a:endParaRPr lang="en-US" dirty="0" smtClean="0"/>
                    </a:p>
                  </a:txBody>
                  <a:tcPr/>
                </a:tc>
              </a:tr>
            </a:tbl>
          </a:graphicData>
        </a:graphic>
      </p:graphicFrame>
      <p:pic>
        <p:nvPicPr>
          <p:cNvPr id="2" name="Picture 1"/>
          <p:cNvPicPr>
            <a:picLocks noChangeAspect="1"/>
          </p:cNvPicPr>
          <p:nvPr/>
        </p:nvPicPr>
        <p:blipFill>
          <a:blip r:embed="rId2"/>
          <a:stretch>
            <a:fillRect/>
          </a:stretch>
        </p:blipFill>
        <p:spPr>
          <a:xfrm>
            <a:off x="6228184" y="2636912"/>
            <a:ext cx="2159000" cy="37719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50575807"/>
              </p:ext>
            </p:extLst>
          </p:nvPr>
        </p:nvGraphicFramePr>
        <p:xfrm>
          <a:off x="827584" y="4458817"/>
          <a:ext cx="5112568" cy="370840"/>
        </p:xfrm>
        <a:graphic>
          <a:graphicData uri="http://schemas.openxmlformats.org/drawingml/2006/table">
            <a:tbl>
              <a:tblPr firstRow="1" bandRow="1">
                <a:tableStyleId>{3B4B98B0-60AC-42C2-AFA5-B58CD77FA1E5}</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t>Vital human needs </a:t>
                      </a:r>
                      <a:r>
                        <a:rPr lang="en-US" dirty="0" err="1" smtClean="0"/>
                        <a:t>vs</a:t>
                      </a:r>
                      <a:r>
                        <a:rPr lang="en-US" dirty="0" smtClean="0"/>
                        <a:t> socio-economic</a:t>
                      </a:r>
                      <a:r>
                        <a:rPr lang="en-US" baseline="0" dirty="0" smtClean="0"/>
                        <a:t> needs</a:t>
                      </a:r>
                      <a:endParaRPr lang="en-US" dirty="0" smtClean="0"/>
                    </a:p>
                  </a:txBody>
                  <a:tcPr/>
                </a:tc>
              </a:tr>
            </a:tbl>
          </a:graphicData>
        </a:graphic>
      </p:graphicFrame>
    </p:spTree>
    <p:extLst>
      <p:ext uri="{BB962C8B-B14F-4D97-AF65-F5344CB8AC3E}">
        <p14:creationId xmlns:p14="http://schemas.microsoft.com/office/powerpoint/2010/main" val="307923518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6983922"/>
              </p:ext>
            </p:extLst>
          </p:nvPr>
        </p:nvGraphicFramePr>
        <p:xfrm>
          <a:off x="827584" y="476672"/>
          <a:ext cx="6096000" cy="37084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endParaRPr lang="en-GB"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1513027"/>
              </p:ext>
            </p:extLst>
          </p:nvPr>
        </p:nvGraphicFramePr>
        <p:xfrm>
          <a:off x="827584" y="1196752"/>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Outline</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0674879"/>
              </p:ext>
            </p:extLst>
          </p:nvPr>
        </p:nvGraphicFramePr>
        <p:xfrm>
          <a:off x="827584" y="1988840"/>
          <a:ext cx="4320480" cy="4206240"/>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Aquifers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 Law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 Law</a:t>
                      </a:r>
                    </a:p>
                    <a:p>
                      <a:pPr marL="285750" indent="-285750">
                        <a:buFont typeface="Courier New"/>
                        <a:buChar char="o"/>
                      </a:pPr>
                      <a:r>
                        <a:rPr lang="en-GB" sz="1800" b="1" kern="1200" dirty="0" smtClean="0">
                          <a:solidFill>
                            <a:schemeClr val="tx1"/>
                          </a:solidFill>
                          <a:effectLst/>
                          <a:latin typeface="+mn-lt"/>
                          <a:ea typeface="+mn-ea"/>
                          <a:cs typeface="+mn-cs"/>
                        </a:rPr>
                        <a:t>Substantive</a:t>
                      </a:r>
                      <a:r>
                        <a:rPr lang="en-GB" sz="1800" b="1" kern="1200" baseline="0" dirty="0" smtClean="0">
                          <a:solidFill>
                            <a:schemeClr val="tx1"/>
                          </a:solidFill>
                          <a:effectLst/>
                          <a:latin typeface="+mn-lt"/>
                          <a:ea typeface="+mn-ea"/>
                          <a:cs typeface="+mn-cs"/>
                        </a:rPr>
                        <a:t> obligations</a:t>
                      </a:r>
                      <a:r>
                        <a:rPr lang="en-GB" sz="1800" b="1" kern="1200" dirty="0" smtClean="0">
                          <a:solidFill>
                            <a:schemeClr val="tx1"/>
                          </a:solidFill>
                          <a:effectLst/>
                          <a:latin typeface="+mn-lt"/>
                          <a:ea typeface="+mn-ea"/>
                          <a:cs typeface="+mn-cs"/>
                        </a:rPr>
                        <a:t> (Principle of equitable and reasonable utilisation)</a:t>
                      </a:r>
                    </a:p>
                    <a:p>
                      <a:pPr marL="285750" indent="-285750">
                        <a:buFont typeface="Courier New"/>
                        <a:buChar char="o"/>
                      </a:pPr>
                      <a:r>
                        <a:rPr lang="en-GB" sz="1800" b="1" u="sng" kern="1200" dirty="0" smtClean="0">
                          <a:solidFill>
                            <a:schemeClr val="accent6">
                              <a:lumMod val="75000"/>
                            </a:schemeClr>
                          </a:solidFill>
                          <a:effectLst/>
                          <a:latin typeface="+mn-lt"/>
                          <a:ea typeface="+mn-ea"/>
                          <a:cs typeface="+mn-cs"/>
                        </a:rPr>
                        <a:t>Procedural obligations (exchange of information and prior notification</a:t>
                      </a:r>
                      <a:r>
                        <a:rPr lang="en-GB" sz="1800" b="1" u="sng" kern="1200" dirty="0" smtClean="0">
                          <a:solidFill>
                            <a:schemeClr val="accent6">
                              <a:lumMod val="75000"/>
                            </a:schemeClr>
                          </a:solidFill>
                          <a:effectLst/>
                          <a:latin typeface="+mn-lt"/>
                          <a:ea typeface="+mn-ea"/>
                          <a:cs typeface="+mn-cs"/>
                        </a:rPr>
                        <a:t>)</a:t>
                      </a:r>
                    </a:p>
                    <a:p>
                      <a:pPr marL="0" indent="0">
                        <a:buFont typeface="Courier New"/>
                        <a:buNone/>
                      </a:pPr>
                      <a:endParaRPr lang="en-GB"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Case Study: Guarani Aquifer Agreement, Institutions and Dispute Settlement </a:t>
                      </a:r>
                      <a:endParaRPr lang="en-US"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Group Exercise</a:t>
                      </a:r>
                      <a:endParaRPr lang="en-GB"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99706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427012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a:t>
                      </a:r>
                      <a:r>
                        <a:rPr lang="en-GB" baseline="0" dirty="0" smtClean="0"/>
                        <a:t>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smtClean="0"/>
                        <a:t>Procedural obligations</a:t>
                      </a:r>
                      <a:endParaRPr lang="en-GB" b="1" i="1" baseline="0"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7129697"/>
              </p:ext>
            </p:extLst>
          </p:nvPr>
        </p:nvGraphicFramePr>
        <p:xfrm>
          <a:off x="827584" y="2349976"/>
          <a:ext cx="4320480" cy="1737359"/>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kern="1200" dirty="0" smtClean="0">
                          <a:solidFill>
                            <a:schemeClr val="tx1"/>
                          </a:solidFill>
                          <a:effectLst/>
                          <a:latin typeface="+mn-lt"/>
                          <a:ea typeface="+mn-ea"/>
                          <a:cs typeface="+mn-cs"/>
                        </a:rPr>
                        <a:t>Exchange</a:t>
                      </a:r>
                      <a:r>
                        <a:rPr lang="en-GB" sz="1800" b="1" kern="1200" baseline="0" dirty="0" smtClean="0">
                          <a:solidFill>
                            <a:schemeClr val="tx1"/>
                          </a:solidFill>
                          <a:effectLst/>
                          <a:latin typeface="+mn-lt"/>
                          <a:ea typeface="+mn-ea"/>
                          <a:cs typeface="+mn-cs"/>
                        </a:rPr>
                        <a:t> of information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kern="1200" baseline="0" dirty="0" smtClean="0">
                          <a:solidFill>
                            <a:schemeClr val="tx1"/>
                          </a:solidFill>
                          <a:effectLst/>
                          <a:latin typeface="+mn-lt"/>
                          <a:ea typeface="+mn-ea"/>
                          <a:cs typeface="+mn-cs"/>
                        </a:rPr>
                        <a:t>Prior notification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baseline="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i="1" kern="1200" baseline="0" dirty="0" smtClean="0">
                          <a:solidFill>
                            <a:schemeClr val="tx1"/>
                          </a:solidFill>
                          <a:effectLst/>
                          <a:latin typeface="+mn-lt"/>
                          <a:ea typeface="+mn-ea"/>
                          <a:cs typeface="+mn-cs"/>
                        </a:rPr>
                        <a:t>Environmental Impact Assessment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i="1" kern="1200" baseline="0" dirty="0" smtClean="0">
                          <a:solidFill>
                            <a:schemeClr val="tx1"/>
                          </a:solidFill>
                          <a:effectLst/>
                          <a:latin typeface="+mn-lt"/>
                          <a:ea typeface="+mn-ea"/>
                          <a:cs typeface="+mn-cs"/>
                        </a:rPr>
                        <a:t>Public Participation</a:t>
                      </a:r>
                      <a:endParaRPr lang="en-GB" sz="18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9"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494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415105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a:t>
                      </a:r>
                      <a:r>
                        <a:rPr lang="en-GB" baseline="0" dirty="0" smtClean="0"/>
                        <a:t>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smtClean="0"/>
                        <a:t>Procedural obligations</a:t>
                      </a:r>
                      <a:endParaRPr lang="en-GB" b="1" i="1" baseline="0"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6674445"/>
              </p:ext>
            </p:extLst>
          </p:nvPr>
        </p:nvGraphicFramePr>
        <p:xfrm>
          <a:off x="827584" y="2699753"/>
          <a:ext cx="4320480" cy="1463039"/>
        </p:xfrm>
        <a:graphic>
          <a:graphicData uri="http://schemas.openxmlformats.org/drawingml/2006/table">
            <a:tbl>
              <a:tblPr firstRow="1" bandRow="1">
                <a:tableStyleId>{3B4B98B0-60AC-42C2-AFA5-B58CD77FA1E5}</a:tableStyleId>
              </a:tblPr>
              <a:tblGrid>
                <a:gridCol w="4320480"/>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kern="1200" dirty="0" smtClean="0">
                          <a:solidFill>
                            <a:schemeClr val="tx1"/>
                          </a:solidFill>
                          <a:effectLst/>
                          <a:latin typeface="+mn-lt"/>
                          <a:ea typeface="+mn-ea"/>
                          <a:cs typeface="+mn-cs"/>
                        </a:rPr>
                        <a:t>“</a:t>
                      </a:r>
                      <a:r>
                        <a:rPr lang="en-US" sz="1800" b="1" kern="1200" dirty="0" smtClean="0">
                          <a:solidFill>
                            <a:schemeClr val="tx1"/>
                          </a:solidFill>
                          <a:latin typeface="+mn-lt"/>
                          <a:ea typeface="+mn-ea"/>
                          <a:cs typeface="+mn-cs"/>
                        </a:rPr>
                        <a:t>Egypt, Ethiopia and Sudan will provide the information and data required to conduct the studies of the national experts committees from the three countries in the proper time.”</a:t>
                      </a:r>
                      <a:endParaRPr lang="en-GB" sz="1800" b="1" kern="1200" dirty="0">
                        <a:solidFill>
                          <a:schemeClr val="tx1"/>
                        </a:solidFill>
                        <a:effectLst/>
                        <a:latin typeface="+mn-lt"/>
                        <a:ea typeface="+mn-ea"/>
                        <a:cs typeface="+mn-cs"/>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44369269"/>
              </p:ext>
            </p:extLst>
          </p:nvPr>
        </p:nvGraphicFramePr>
        <p:xfrm>
          <a:off x="827584" y="1690008"/>
          <a:ext cx="7200800" cy="640080"/>
        </p:xfrm>
        <a:graphic>
          <a:graphicData uri="http://schemas.openxmlformats.org/drawingml/2006/table">
            <a:tbl>
              <a:tblPr firstRow="1" bandRow="1">
                <a:tableStyleId>{93296810-A885-4BE3-A3E7-6D5BEEA58F35}</a:tableStyleId>
              </a:tblPr>
              <a:tblGrid>
                <a:gridCol w="7200800"/>
              </a:tblGrid>
              <a:tr h="370840">
                <a:tc>
                  <a:txBody>
                    <a:bodyPr/>
                    <a:lstStyle/>
                    <a:p>
                      <a:pPr algn="ctr"/>
                      <a:r>
                        <a:rPr lang="en-US" sz="1800" b="1" i="1" kern="1200" dirty="0" smtClean="0">
                          <a:solidFill>
                            <a:schemeClr val="lt1"/>
                          </a:solidFill>
                          <a:latin typeface="+mn-lt"/>
                          <a:ea typeface="+mn-ea"/>
                          <a:cs typeface="+mn-cs"/>
                        </a:rPr>
                        <a:t>Exchange of Information, Declaration of Principles</a:t>
                      </a:r>
                      <a:r>
                        <a:rPr lang="en-US" sz="1800" b="1" i="1" kern="1200" baseline="0" dirty="0" smtClean="0">
                          <a:solidFill>
                            <a:schemeClr val="lt1"/>
                          </a:solidFill>
                          <a:latin typeface="+mn-lt"/>
                          <a:ea typeface="+mn-ea"/>
                          <a:cs typeface="+mn-cs"/>
                        </a:rPr>
                        <a:t> over the Grand Renaissance Dam, Principle 7</a:t>
                      </a:r>
                      <a:endParaRPr lang="en-GB" dirty="0"/>
                    </a:p>
                  </a:txBody>
                  <a:tcPr/>
                </a:tc>
              </a:tr>
            </a:tbl>
          </a:graphicData>
        </a:graphic>
      </p:graphicFrame>
      <p:pic>
        <p:nvPicPr>
          <p:cNvPr id="2" name="Picture 1"/>
          <p:cNvPicPr>
            <a:picLocks noChangeAspect="1"/>
          </p:cNvPicPr>
          <p:nvPr/>
        </p:nvPicPr>
        <p:blipFill>
          <a:blip r:embed="rId2"/>
          <a:stretch>
            <a:fillRect/>
          </a:stretch>
        </p:blipFill>
        <p:spPr>
          <a:xfrm>
            <a:off x="5220072" y="4005064"/>
            <a:ext cx="3517900" cy="2311400"/>
          </a:xfrm>
          <a:prstGeom prst="rect">
            <a:avLst/>
          </a:prstGeom>
        </p:spPr>
      </p:pic>
    </p:spTree>
    <p:extLst>
      <p:ext uri="{BB962C8B-B14F-4D97-AF65-F5344CB8AC3E}">
        <p14:creationId xmlns:p14="http://schemas.microsoft.com/office/powerpoint/2010/main" val="316880657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568108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a:t>
                      </a:r>
                      <a:r>
                        <a:rPr lang="en-GB" baseline="0" dirty="0" smtClean="0"/>
                        <a:t>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smtClean="0"/>
                        <a:t>Procedural obligations</a:t>
                      </a:r>
                      <a:endParaRPr lang="en-GB" b="1" i="1" baseline="0"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51338965"/>
              </p:ext>
            </p:extLst>
          </p:nvPr>
        </p:nvGraphicFramePr>
        <p:xfrm>
          <a:off x="251520" y="2636912"/>
          <a:ext cx="5400600" cy="3931920"/>
        </p:xfrm>
        <a:graphic>
          <a:graphicData uri="http://schemas.openxmlformats.org/drawingml/2006/table">
            <a:tbl>
              <a:tblPr firstRow="1" bandRow="1">
                <a:tableStyleId>{3B4B98B0-60AC-42C2-AFA5-B58CD77FA1E5}</a:tableStyleId>
              </a:tblPr>
              <a:tblGrid>
                <a:gridCol w="5400600"/>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dirty="0" smtClean="0">
                          <a:solidFill>
                            <a:schemeClr val="tx1"/>
                          </a:solidFill>
                          <a:latin typeface="+mn-lt"/>
                          <a:ea typeface="+mn-ea"/>
                          <a:cs typeface="+mn-cs"/>
                        </a:rPr>
                        <a:t>“To make every effort to avoid, minimize and mitigate harmful effects that might occur to the environment, especially the water quantity and quality, the aquatic (eco‑system) conditions, and ecological balance of the river system, from the development and use of the Mekong River Basin water resources or discharge of wastes and return flows. </a:t>
                      </a:r>
                      <a:r>
                        <a:rPr lang="en-US" sz="1800" b="1" u="sng" kern="1200" dirty="0" smtClean="0">
                          <a:solidFill>
                            <a:schemeClr val="tx1"/>
                          </a:solidFill>
                          <a:latin typeface="+mn-lt"/>
                          <a:ea typeface="+mn-ea"/>
                          <a:cs typeface="+mn-cs"/>
                        </a:rPr>
                        <a:t>Where one or more States is notified with proper and valid evidence that it is causing substantial damage to one or more </a:t>
                      </a:r>
                      <a:r>
                        <a:rPr lang="en-US" sz="1800" b="1" u="sng" kern="1200" dirty="0" err="1" smtClean="0">
                          <a:solidFill>
                            <a:schemeClr val="tx1"/>
                          </a:solidFill>
                          <a:latin typeface="+mn-lt"/>
                          <a:ea typeface="+mn-ea"/>
                          <a:cs typeface="+mn-cs"/>
                        </a:rPr>
                        <a:t>riparians</a:t>
                      </a:r>
                      <a:r>
                        <a:rPr lang="en-US" sz="1800" b="1" u="sng" kern="1200" dirty="0" smtClean="0">
                          <a:solidFill>
                            <a:schemeClr val="tx1"/>
                          </a:solidFill>
                          <a:latin typeface="+mn-lt"/>
                          <a:ea typeface="+mn-ea"/>
                          <a:cs typeface="+mn-cs"/>
                        </a:rPr>
                        <a:t> from the use of and/or discharge to water of the Mekong River, </a:t>
                      </a:r>
                      <a:r>
                        <a:rPr lang="en-US" sz="1800" b="1" kern="1200" dirty="0" smtClean="0">
                          <a:solidFill>
                            <a:schemeClr val="tx1"/>
                          </a:solidFill>
                          <a:latin typeface="+mn-lt"/>
                          <a:ea typeface="+mn-ea"/>
                          <a:cs typeface="+mn-cs"/>
                        </a:rPr>
                        <a:t>that State or States shall cease immediately the alleged cause of harm until such cause of harm is determined in accordance with Article 8.”</a:t>
                      </a:r>
                      <a:endParaRPr lang="en-GB" sz="1800" b="1" kern="1200" dirty="0">
                        <a:solidFill>
                          <a:schemeClr val="tx1"/>
                        </a:solidFill>
                        <a:effectLst/>
                        <a:latin typeface="+mn-lt"/>
                        <a:ea typeface="+mn-ea"/>
                        <a:cs typeface="+mn-cs"/>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0448981"/>
              </p:ext>
            </p:extLst>
          </p:nvPr>
        </p:nvGraphicFramePr>
        <p:xfrm>
          <a:off x="827584" y="1690008"/>
          <a:ext cx="7200800" cy="640080"/>
        </p:xfrm>
        <a:graphic>
          <a:graphicData uri="http://schemas.openxmlformats.org/drawingml/2006/table">
            <a:tbl>
              <a:tblPr firstRow="1" bandRow="1">
                <a:tableStyleId>{93296810-A885-4BE3-A3E7-6D5BEEA58F35}</a:tableStyleId>
              </a:tblPr>
              <a:tblGrid>
                <a:gridCol w="7200800"/>
              </a:tblGrid>
              <a:tr h="370840">
                <a:tc>
                  <a:txBody>
                    <a:bodyPr/>
                    <a:lstStyle/>
                    <a:p>
                      <a:pPr algn="ctr"/>
                      <a:r>
                        <a:rPr lang="en-US" sz="1800" b="1" i="1" kern="1200" dirty="0" smtClean="0">
                          <a:solidFill>
                            <a:schemeClr val="lt1"/>
                          </a:solidFill>
                          <a:latin typeface="+mn-lt"/>
                          <a:ea typeface="+mn-ea"/>
                          <a:cs typeface="+mn-cs"/>
                        </a:rPr>
                        <a:t>Prior</a:t>
                      </a:r>
                      <a:r>
                        <a:rPr lang="en-US" sz="1800" b="1" i="1" kern="1200" baseline="0" dirty="0" smtClean="0">
                          <a:solidFill>
                            <a:schemeClr val="lt1"/>
                          </a:solidFill>
                          <a:latin typeface="+mn-lt"/>
                          <a:ea typeface="+mn-ea"/>
                          <a:cs typeface="+mn-cs"/>
                        </a:rPr>
                        <a:t> Notification, Mekong Agreement, art. 7 (Prevention and Cessation of Harmful Effects)</a:t>
                      </a:r>
                      <a:endParaRPr lang="en-GB" dirty="0"/>
                    </a:p>
                  </a:txBody>
                  <a:tcPr/>
                </a:tc>
              </a:tr>
            </a:tbl>
          </a:graphicData>
        </a:graphic>
      </p:graphicFrame>
      <p:pic>
        <p:nvPicPr>
          <p:cNvPr id="2" name="Picture 1"/>
          <p:cNvPicPr>
            <a:picLocks noChangeAspect="1"/>
          </p:cNvPicPr>
          <p:nvPr/>
        </p:nvPicPr>
        <p:blipFill>
          <a:blip r:embed="rId2"/>
          <a:stretch>
            <a:fillRect/>
          </a:stretch>
        </p:blipFill>
        <p:spPr>
          <a:xfrm>
            <a:off x="5868144" y="3140968"/>
            <a:ext cx="3149600" cy="2578100"/>
          </a:xfrm>
          <a:prstGeom prst="rect">
            <a:avLst/>
          </a:prstGeom>
        </p:spPr>
      </p:pic>
    </p:spTree>
    <p:extLst>
      <p:ext uri="{BB962C8B-B14F-4D97-AF65-F5344CB8AC3E}">
        <p14:creationId xmlns:p14="http://schemas.microsoft.com/office/powerpoint/2010/main" val="7898635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6755732"/>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indent="0">
                        <a:buFont typeface="Courier New"/>
                        <a:buNone/>
                      </a:pPr>
                      <a:r>
                        <a:rPr lang="en-GB" sz="1800" b="1" i="1" kern="1200" dirty="0" smtClean="0">
                          <a:solidFill>
                            <a:schemeClr val="tx1"/>
                          </a:solidFill>
                          <a:effectLst/>
                          <a:latin typeface="+mn-lt"/>
                          <a:ea typeface="+mn-ea"/>
                          <a:cs typeface="+mn-cs"/>
                        </a:rPr>
                        <a:t>Procedural </a:t>
                      </a:r>
                      <a:r>
                        <a:rPr lang="en-GB" sz="1800" b="1" i="1" kern="1200" dirty="0" smtClean="0">
                          <a:solidFill>
                            <a:schemeClr val="tx1"/>
                          </a:solidFill>
                          <a:effectLst/>
                          <a:latin typeface="+mn-lt"/>
                          <a:ea typeface="+mn-ea"/>
                          <a:cs typeface="+mn-cs"/>
                        </a:rPr>
                        <a:t>obligations</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5767762"/>
              </p:ext>
            </p:extLst>
          </p:nvPr>
        </p:nvGraphicFramePr>
        <p:xfrm>
          <a:off x="827584" y="1690008"/>
          <a:ext cx="7200800" cy="370840"/>
        </p:xfrm>
        <a:graphic>
          <a:graphicData uri="http://schemas.openxmlformats.org/drawingml/2006/table">
            <a:tbl>
              <a:tblPr firstRow="1" bandRow="1">
                <a:tableStyleId>{93296810-A885-4BE3-A3E7-6D5BEEA58F35}</a:tableStyleId>
              </a:tblPr>
              <a:tblGrid>
                <a:gridCol w="7200800"/>
              </a:tblGrid>
              <a:tr h="370840">
                <a:tc>
                  <a:txBody>
                    <a:bodyPr/>
                    <a:lstStyle/>
                    <a:p>
                      <a:pPr algn="ctr"/>
                      <a:r>
                        <a:rPr lang="en-US" sz="1800" b="1" i="1" kern="1200" dirty="0" smtClean="0">
                          <a:solidFill>
                            <a:schemeClr val="lt1"/>
                          </a:solidFill>
                          <a:latin typeface="+mn-lt"/>
                          <a:ea typeface="+mn-ea"/>
                          <a:cs typeface="+mn-cs"/>
                        </a:rPr>
                        <a:t>Exchange of information and prior notification</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37581967"/>
              </p:ext>
            </p:extLst>
          </p:nvPr>
        </p:nvGraphicFramePr>
        <p:xfrm>
          <a:off x="827584" y="2349976"/>
          <a:ext cx="5112568" cy="914399"/>
        </p:xfrm>
        <a:graphic>
          <a:graphicData uri="http://schemas.openxmlformats.org/drawingml/2006/table">
            <a:tbl>
              <a:tblPr firstRow="1" bandRow="1">
                <a:tableStyleId>{3B4B98B0-60AC-42C2-AFA5-B58CD77FA1E5}</a:tableStyleId>
              </a:tblPr>
              <a:tblGrid>
                <a:gridCol w="5112568"/>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Should </a:t>
                      </a:r>
                      <a:r>
                        <a:rPr lang="en-US" dirty="0" smtClean="0"/>
                        <a:t>these</a:t>
                      </a:r>
                      <a:r>
                        <a:rPr lang="en-US" baseline="0" dirty="0" smtClean="0"/>
                        <a:t> procedural obligations differ in some way if the agreement covers a </a:t>
                      </a:r>
                      <a:r>
                        <a:rPr lang="en-US" baseline="0" dirty="0" err="1" smtClean="0"/>
                        <a:t>transboundary</a:t>
                      </a:r>
                      <a:r>
                        <a:rPr lang="en-US" baseline="0" dirty="0" smtClean="0"/>
                        <a:t> aquifer rather than a </a:t>
                      </a:r>
                      <a:r>
                        <a:rPr lang="en-US" baseline="0" dirty="0" err="1" smtClean="0"/>
                        <a:t>transboundary</a:t>
                      </a:r>
                      <a:r>
                        <a:rPr lang="en-US" baseline="0" dirty="0" smtClean="0"/>
                        <a:t> surface water?</a:t>
                      </a:r>
                      <a:endParaRPr lang="en-US" dirty="0" smtClean="0"/>
                    </a:p>
                  </a:txBody>
                  <a:tcPr/>
                </a:tc>
              </a:tr>
            </a:tbl>
          </a:graphicData>
        </a:graphic>
      </p:graphicFrame>
      <p:pic>
        <p:nvPicPr>
          <p:cNvPr id="2" name="Picture 1"/>
          <p:cNvPicPr>
            <a:picLocks noChangeAspect="1"/>
          </p:cNvPicPr>
          <p:nvPr/>
        </p:nvPicPr>
        <p:blipFill>
          <a:blip r:embed="rId2"/>
          <a:stretch>
            <a:fillRect/>
          </a:stretch>
        </p:blipFill>
        <p:spPr>
          <a:xfrm>
            <a:off x="6228184" y="2636912"/>
            <a:ext cx="2159000" cy="37719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0642558"/>
              </p:ext>
            </p:extLst>
          </p:nvPr>
        </p:nvGraphicFramePr>
        <p:xfrm>
          <a:off x="827584" y="4458817"/>
          <a:ext cx="5112568" cy="640080"/>
        </p:xfrm>
        <a:graphic>
          <a:graphicData uri="http://schemas.openxmlformats.org/drawingml/2006/table">
            <a:tbl>
              <a:tblPr firstRow="1" bandRow="1">
                <a:tableStyleId>{3B4B98B0-60AC-42C2-AFA5-B58CD77FA1E5}</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t>Exchange of information: Costs? </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t>Prior notification:</a:t>
                      </a:r>
                      <a:r>
                        <a:rPr lang="en-US" baseline="0" dirty="0" smtClean="0"/>
                        <a:t> Time?</a:t>
                      </a:r>
                      <a:endParaRPr lang="en-US" dirty="0" smtClean="0"/>
                    </a:p>
                  </a:txBody>
                  <a:tcPr/>
                </a:tc>
              </a:tr>
            </a:tbl>
          </a:graphicData>
        </a:graphic>
      </p:graphicFrame>
    </p:spTree>
    <p:extLst>
      <p:ext uri="{BB962C8B-B14F-4D97-AF65-F5344CB8AC3E}">
        <p14:creationId xmlns:p14="http://schemas.microsoft.com/office/powerpoint/2010/main" val="81457918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4429306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50944914"/>
              </p:ext>
            </p:extLst>
          </p:nvPr>
        </p:nvGraphicFramePr>
        <p:xfrm>
          <a:off x="827584" y="1636792"/>
          <a:ext cx="4392488" cy="64008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sz="1800" b="1" kern="1200" dirty="0" smtClean="0">
                          <a:solidFill>
                            <a:schemeClr val="lt1"/>
                          </a:solidFill>
                          <a:effectLst/>
                          <a:latin typeface="+mn-lt"/>
                          <a:ea typeface="+mn-ea"/>
                          <a:cs typeface="+mn-cs"/>
                        </a:rPr>
                        <a:t>Why is groundwater so relevant in the context of global water security?</a:t>
                      </a:r>
                      <a:endParaRPr lang="en-GB" dirty="0"/>
                    </a:p>
                  </a:txBody>
                  <a:tcPr/>
                </a:tc>
              </a:tr>
            </a:tbl>
          </a:graphicData>
        </a:graphic>
      </p:graphicFrame>
      <p:pic>
        <p:nvPicPr>
          <p:cNvPr id="10" name="Picture 9" descr="02-freshwater-regions"/>
          <p:cNvPicPr>
            <a:picLocks noChangeAspect="1" noChangeArrowheads="1"/>
          </p:cNvPicPr>
          <p:nvPr/>
        </p:nvPicPr>
        <p:blipFill>
          <a:blip r:embed="rId2">
            <a:extLst>
              <a:ext uri="{28A0092B-C50C-407E-A947-70E740481C1C}">
                <a14:useLocalDpi xmlns:a14="http://schemas.microsoft.com/office/drawing/2010/main" val="0"/>
              </a:ext>
            </a:extLst>
          </a:blip>
          <a:srcRect t="55722" r="2342" b="23550"/>
          <a:stretch>
            <a:fillRect/>
          </a:stretch>
        </p:blipFill>
        <p:spPr bwMode="auto">
          <a:xfrm>
            <a:off x="179388" y="2852738"/>
            <a:ext cx="44513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freshwater-region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34315" b="43515"/>
          <a:stretch>
            <a:fillRect/>
          </a:stretch>
        </p:blipFill>
        <p:spPr bwMode="auto">
          <a:xfrm>
            <a:off x="4772025" y="2853655"/>
            <a:ext cx="42640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28819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88141008"/>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92484155"/>
              </p:ext>
            </p:extLst>
          </p:nvPr>
        </p:nvGraphicFramePr>
        <p:xfrm>
          <a:off x="4139952" y="2204864"/>
          <a:ext cx="4392488" cy="1188720"/>
        </p:xfrm>
        <a:graphic>
          <a:graphicData uri="http://schemas.openxmlformats.org/drawingml/2006/table">
            <a:tbl>
              <a:tblPr firstRow="1" bandRow="1">
                <a:tableStyleId>{16D9F66E-5EB9-4882-86FB-DCBF35E3C3E4}</a:tableStyleId>
              </a:tblPr>
              <a:tblGrid>
                <a:gridCol w="4392488"/>
              </a:tblGrid>
              <a:tr h="1072128">
                <a:tc>
                  <a:txBody>
                    <a:bodyPr/>
                    <a:lstStyle/>
                    <a:p>
                      <a:pPr algn="ctr"/>
                      <a:r>
                        <a:rPr lang="en-GB" dirty="0" smtClean="0"/>
                        <a:t>Conclusion</a:t>
                      </a:r>
                      <a:r>
                        <a:rPr lang="en-GB" baseline="0" dirty="0" smtClean="0"/>
                        <a:t> 2.1) </a:t>
                      </a:r>
                      <a:r>
                        <a:rPr lang="en-GB" dirty="0" smtClean="0"/>
                        <a:t>The differences may be more pronounced</a:t>
                      </a:r>
                      <a:r>
                        <a:rPr lang="en-GB" baseline="0" dirty="0" smtClean="0"/>
                        <a:t> in relation to scope/ coverage and substantive obligations rather than procedural obligations</a:t>
                      </a:r>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24227623"/>
              </p:ext>
            </p:extLst>
          </p:nvPr>
        </p:nvGraphicFramePr>
        <p:xfrm>
          <a:off x="323528" y="2996952"/>
          <a:ext cx="3456384" cy="228600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2): The Law</a:t>
                      </a:r>
                      <a:r>
                        <a:rPr lang="en-GB" sz="1800" b="1" kern="1200" baseline="0" dirty="0" smtClean="0">
                          <a:solidFill>
                            <a:schemeClr val="lt1"/>
                          </a:solidFill>
                          <a:effectLst/>
                          <a:latin typeface="+mn-lt"/>
                          <a:ea typeface="+mn-ea"/>
                          <a:cs typeface="+mn-cs"/>
                        </a:rPr>
                        <a:t> applicable to a TBA can be similar to international law applicable to TSW, but may warrant some differences linked to the “special” nature of a TBA, even in those cases when a TBA is </a:t>
                      </a:r>
                      <a:r>
                        <a:rPr lang="en-GB" sz="1800" b="1" kern="1200" baseline="0" dirty="0" err="1" smtClean="0">
                          <a:solidFill>
                            <a:schemeClr val="lt1"/>
                          </a:solidFill>
                          <a:effectLst/>
                          <a:latin typeface="+mn-lt"/>
                          <a:ea typeface="+mn-ea"/>
                          <a:cs typeface="+mn-cs"/>
                        </a:rPr>
                        <a:t>hydrologically</a:t>
                      </a:r>
                      <a:r>
                        <a:rPr lang="en-GB" sz="1800" b="1" kern="1200" baseline="0" dirty="0" smtClean="0">
                          <a:solidFill>
                            <a:schemeClr val="lt1"/>
                          </a:solidFill>
                          <a:effectLst/>
                          <a:latin typeface="+mn-lt"/>
                          <a:ea typeface="+mn-ea"/>
                          <a:cs typeface="+mn-cs"/>
                        </a:rPr>
                        <a:t> connected to surface water. </a:t>
                      </a:r>
                      <a:endParaRPr lang="en-GB" dirty="0"/>
                    </a:p>
                  </a:txBody>
                  <a:tcPr/>
                </a:tc>
              </a:tr>
            </a:tbl>
          </a:graphicData>
        </a:graphic>
      </p:graphicFrame>
      <p:pic>
        <p:nvPicPr>
          <p:cNvPr id="13" name="Picture 12" descr="http://1.bp.blogspot.com/_GY7iceyUeGQ/S-mkzN1FjBI/AAAAAAAAAJw/t-jJL6tB7K8/s1600/08+Desert+2eme++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861048"/>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5199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43595855"/>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97531375"/>
              </p:ext>
            </p:extLst>
          </p:nvPr>
        </p:nvGraphicFramePr>
        <p:xfrm>
          <a:off x="4427984" y="2348880"/>
          <a:ext cx="4392488" cy="1188720"/>
        </p:xfrm>
        <a:graphic>
          <a:graphicData uri="http://schemas.openxmlformats.org/drawingml/2006/table">
            <a:tbl>
              <a:tblPr firstRow="1" bandRow="1">
                <a:tableStyleId>{16D9F66E-5EB9-4882-86FB-DCBF35E3C3E4}</a:tableStyleId>
              </a:tblPr>
              <a:tblGrid>
                <a:gridCol w="4392488"/>
              </a:tblGrid>
              <a:tr h="1072128">
                <a:tc>
                  <a:txBody>
                    <a:bodyPr/>
                    <a:lstStyle/>
                    <a:p>
                      <a:pPr algn="ctr"/>
                      <a:r>
                        <a:rPr lang="en-GB" dirty="0" smtClean="0"/>
                        <a:t>Conclusion</a:t>
                      </a:r>
                      <a:r>
                        <a:rPr lang="en-GB" baseline="0" dirty="0" smtClean="0"/>
                        <a:t> 3.2) </a:t>
                      </a:r>
                      <a:r>
                        <a:rPr lang="en-GB" dirty="0" smtClean="0"/>
                        <a:t>The Draft Articles</a:t>
                      </a:r>
                      <a:r>
                        <a:rPr lang="en-GB" baseline="0" dirty="0" smtClean="0"/>
                        <a:t> provide a “specific” international legal instrument capable of dealing with ALL </a:t>
                      </a:r>
                      <a:r>
                        <a:rPr lang="en-GB" baseline="0" dirty="0" err="1" smtClean="0"/>
                        <a:t>transboundary</a:t>
                      </a:r>
                      <a:r>
                        <a:rPr lang="en-GB" baseline="0" dirty="0" smtClean="0"/>
                        <a:t> aquifers</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43073162"/>
              </p:ext>
            </p:extLst>
          </p:nvPr>
        </p:nvGraphicFramePr>
        <p:xfrm>
          <a:off x="539552" y="2348880"/>
          <a:ext cx="3456384" cy="1188720"/>
        </p:xfrm>
        <a:graphic>
          <a:graphicData uri="http://schemas.openxmlformats.org/drawingml/2006/table">
            <a:tbl>
              <a:tblPr firstRow="1" bandRow="1">
                <a:tableStyleId>{93296810-A885-4BE3-A3E7-6D5BEEA58F35}</a:tableStyleId>
              </a:tblPr>
              <a:tblGrid>
                <a:gridCol w="3456384"/>
              </a:tblGrid>
              <a:tr h="370840">
                <a:tc>
                  <a:txBody>
                    <a:bodyPr/>
                    <a:lstStyle/>
                    <a:p>
                      <a:pPr algn="ctr"/>
                      <a:r>
                        <a:rPr lang="en-GB" sz="1800" b="1" kern="1200" dirty="0" smtClean="0">
                          <a:solidFill>
                            <a:schemeClr val="lt1"/>
                          </a:solidFill>
                          <a:effectLst/>
                          <a:latin typeface="+mn-lt"/>
                          <a:ea typeface="+mn-ea"/>
                          <a:cs typeface="+mn-cs"/>
                        </a:rPr>
                        <a:t>Conclusion 3): The Law</a:t>
                      </a:r>
                      <a:r>
                        <a:rPr lang="en-GB" sz="1800" b="1" kern="1200" baseline="0" dirty="0" smtClean="0">
                          <a:solidFill>
                            <a:schemeClr val="lt1"/>
                          </a:solidFill>
                          <a:effectLst/>
                          <a:latin typeface="+mn-lt"/>
                          <a:ea typeface="+mn-ea"/>
                          <a:cs typeface="+mn-cs"/>
                        </a:rPr>
                        <a:t> applicable to a fossil TBA may warrant differential treatment under International Law</a:t>
                      </a:r>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3643878"/>
              </p:ext>
            </p:extLst>
          </p:nvPr>
        </p:nvGraphicFramePr>
        <p:xfrm>
          <a:off x="4499992" y="4544536"/>
          <a:ext cx="4392488" cy="1463039"/>
        </p:xfrm>
        <a:graphic>
          <a:graphicData uri="http://schemas.openxmlformats.org/drawingml/2006/table">
            <a:tbl>
              <a:tblPr firstRow="1" bandRow="1">
                <a:tableStyleId>{16D9F66E-5EB9-4882-86FB-DCBF35E3C3E4}</a:tableStyleId>
              </a:tblPr>
              <a:tblGrid>
                <a:gridCol w="4392488"/>
              </a:tblGrid>
              <a:tr h="1072128">
                <a:tc>
                  <a:txBody>
                    <a:bodyPr/>
                    <a:lstStyle/>
                    <a:p>
                      <a:pPr algn="ctr"/>
                      <a:r>
                        <a:rPr lang="en-GB" dirty="0" smtClean="0"/>
                        <a:t>Conclusion</a:t>
                      </a:r>
                      <a:r>
                        <a:rPr lang="en-GB" baseline="0" dirty="0" smtClean="0"/>
                        <a:t> 3.3) </a:t>
                      </a:r>
                      <a:r>
                        <a:rPr lang="en-GB" dirty="0" smtClean="0"/>
                        <a:t>Puzzles can be solved… The Draft Articles and</a:t>
                      </a:r>
                      <a:r>
                        <a:rPr lang="en-GB" baseline="0" dirty="0" smtClean="0"/>
                        <a:t> the UNWC can be mutually supportive, and there can be an interpretative role for the UNECE international water legal instruments</a:t>
                      </a:r>
                      <a:endParaRPr lang="en-GB" dirty="0"/>
                    </a:p>
                  </a:txBody>
                  <a:tcPr/>
                </a:tc>
              </a:tr>
            </a:tbl>
          </a:graphicData>
        </a:graphic>
      </p:graphicFrame>
      <p:pic>
        <p:nvPicPr>
          <p:cNvPr id="10" name="Picture 9"/>
          <p:cNvPicPr>
            <a:picLocks noChangeAspect="1"/>
          </p:cNvPicPr>
          <p:nvPr/>
        </p:nvPicPr>
        <p:blipFill>
          <a:blip r:embed="rId2"/>
          <a:stretch>
            <a:fillRect/>
          </a:stretch>
        </p:blipFill>
        <p:spPr>
          <a:xfrm>
            <a:off x="611560" y="4077072"/>
            <a:ext cx="3441700" cy="2362200"/>
          </a:xfrm>
          <a:prstGeom prst="rect">
            <a:avLst/>
          </a:prstGeom>
        </p:spPr>
      </p:pic>
    </p:spTree>
    <p:extLst>
      <p:ext uri="{BB962C8B-B14F-4D97-AF65-F5344CB8AC3E}">
        <p14:creationId xmlns:p14="http://schemas.microsoft.com/office/powerpoint/2010/main" val="42535184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55923339"/>
              </p:ext>
            </p:extLst>
          </p:nvPr>
        </p:nvGraphicFramePr>
        <p:xfrm>
          <a:off x="827584" y="260648"/>
          <a:ext cx="6096000" cy="914399"/>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 Law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 Law</a:t>
                      </a: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61068429"/>
              </p:ext>
            </p:extLst>
          </p:nvPr>
        </p:nvGraphicFramePr>
        <p:xfrm>
          <a:off x="323529" y="1921826"/>
          <a:ext cx="8496942" cy="4459502"/>
        </p:xfrm>
        <a:graphic>
          <a:graphicData uri="http://schemas.openxmlformats.org/drawingml/2006/table">
            <a:tbl>
              <a:tblPr firstRow="1" bandRow="1">
                <a:tableStyleId>{5C22544A-7EE6-4342-B048-85BDC9FD1C3A}</a:tableStyleId>
              </a:tblPr>
              <a:tblGrid>
                <a:gridCol w="2832314"/>
                <a:gridCol w="2832314"/>
                <a:gridCol w="2832314"/>
              </a:tblGrid>
              <a:tr h="558062">
                <a:tc gridSpan="3">
                  <a:txBody>
                    <a:bodyPr/>
                    <a:lstStyle/>
                    <a:p>
                      <a:pPr algn="ctr"/>
                      <a:r>
                        <a:rPr lang="en-US" sz="1400" dirty="0" smtClean="0"/>
                        <a:t>Conclusions</a:t>
                      </a:r>
                      <a:endParaRPr lang="en-US" sz="1400" dirty="0"/>
                    </a:p>
                  </a:txBody>
                  <a:tcPr/>
                </a:tc>
                <a:tc hMerge="1">
                  <a:txBody>
                    <a:bodyPr/>
                    <a:lstStyle/>
                    <a:p>
                      <a:endParaRPr lang="en-US" dirty="0"/>
                    </a:p>
                  </a:txBody>
                  <a:tcPr/>
                </a:tc>
                <a:tc hMerge="1">
                  <a:txBody>
                    <a:bodyPr/>
                    <a:lstStyle/>
                    <a:p>
                      <a:endParaRPr lang="en-US" dirty="0"/>
                    </a:p>
                  </a:txBody>
                  <a:tcPr/>
                </a:tc>
              </a:tr>
              <a:tr h="558062">
                <a:tc>
                  <a:txBody>
                    <a:bodyPr/>
                    <a:lstStyle/>
                    <a:p>
                      <a:r>
                        <a:rPr lang="en-US" sz="1400" dirty="0" smtClean="0"/>
                        <a:t>1) </a:t>
                      </a:r>
                      <a:r>
                        <a:rPr lang="en-US" sz="1400" dirty="0" err="1" smtClean="0"/>
                        <a:t>Transboundary</a:t>
                      </a:r>
                      <a:r>
                        <a:rPr lang="en-US" sz="1400" dirty="0" smtClean="0"/>
                        <a:t> Aquifers and </a:t>
                      </a:r>
                      <a:r>
                        <a:rPr lang="en-US" sz="1400" dirty="0" err="1" smtClean="0"/>
                        <a:t>Transboundary</a:t>
                      </a:r>
                      <a:r>
                        <a:rPr lang="en-US" sz="1400" dirty="0" smtClean="0"/>
                        <a:t> Surface Water are similar, but not the same.</a:t>
                      </a:r>
                    </a:p>
                  </a:txBody>
                  <a:tcPr/>
                </a:tc>
                <a:tc>
                  <a:txBody>
                    <a:bodyPr/>
                    <a:lstStyle/>
                    <a:p>
                      <a:endParaRPr lang="en-US" sz="1400" dirty="0"/>
                    </a:p>
                  </a:txBody>
                  <a:tcPr/>
                </a:tc>
                <a:tc>
                  <a:txBody>
                    <a:bodyPr/>
                    <a:lstStyle/>
                    <a:p>
                      <a:endParaRPr lang="en-US" sz="1400"/>
                    </a:p>
                  </a:txBody>
                  <a:tcPr/>
                </a:tc>
              </a:tr>
              <a:tr h="558062">
                <a:tc>
                  <a:txBody>
                    <a:bodyPr/>
                    <a:lstStyle/>
                    <a:p>
                      <a:r>
                        <a:rPr lang="en-US" sz="1400" b="0" dirty="0" smtClean="0">
                          <a:solidFill>
                            <a:srgbClr val="000000"/>
                          </a:solidFill>
                        </a:rPr>
                        <a:t>2) The Law applicable to a TBA can be similar to international law applicable to TSW, but may warrant some differences linked to the “special” nature of a TBA, even in those cases when a TBA is </a:t>
                      </a:r>
                      <a:r>
                        <a:rPr lang="en-US" sz="1400" b="0" dirty="0" err="1" smtClean="0">
                          <a:solidFill>
                            <a:srgbClr val="000000"/>
                          </a:solidFill>
                        </a:rPr>
                        <a:t>hydrologically</a:t>
                      </a:r>
                      <a:r>
                        <a:rPr lang="en-US" sz="1400" b="0" dirty="0" smtClean="0">
                          <a:solidFill>
                            <a:srgbClr val="000000"/>
                          </a:solidFill>
                        </a:rPr>
                        <a:t> connected to surface water.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2.1) The differences may be more pronounced</a:t>
                      </a:r>
                      <a:r>
                        <a:rPr lang="en-GB" sz="1400" baseline="0" dirty="0" smtClean="0"/>
                        <a:t> in relation to scope/ coverage and substantive obligations rather than procedural obligations</a:t>
                      </a:r>
                      <a:endParaRPr lang="en-GB" sz="1400" dirty="0" smtClean="0"/>
                    </a:p>
                    <a:p>
                      <a:endParaRPr lang="en-US" sz="1400" dirty="0"/>
                    </a:p>
                  </a:txBody>
                  <a:tcPr/>
                </a:tc>
                <a:tc>
                  <a:txBody>
                    <a:bodyPr/>
                    <a:lstStyle/>
                    <a:p>
                      <a:endParaRPr lang="en-US" sz="1400"/>
                    </a:p>
                  </a:txBody>
                  <a:tcPr/>
                </a:tc>
              </a:tr>
              <a:tr h="558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rgbClr val="000000"/>
                          </a:solidFill>
                          <a:effectLst/>
                          <a:latin typeface="+mn-lt"/>
                          <a:ea typeface="+mn-ea"/>
                          <a:cs typeface="+mn-cs"/>
                        </a:rPr>
                        <a:t>T3) he Law</a:t>
                      </a:r>
                      <a:r>
                        <a:rPr lang="en-GB" sz="1400" b="0" kern="1200" baseline="0" dirty="0" smtClean="0">
                          <a:solidFill>
                            <a:srgbClr val="000000"/>
                          </a:solidFill>
                          <a:effectLst/>
                          <a:latin typeface="+mn-lt"/>
                          <a:ea typeface="+mn-ea"/>
                          <a:cs typeface="+mn-cs"/>
                        </a:rPr>
                        <a:t> applicable to a fossil TBA may warrant differential treatment under International Law</a:t>
                      </a:r>
                      <a:endParaRPr lang="en-GB" sz="1400" b="0" dirty="0" smtClean="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2.2)</a:t>
                      </a:r>
                      <a:r>
                        <a:rPr lang="en-GB" sz="1400" baseline="0" dirty="0" smtClean="0"/>
                        <a:t> </a:t>
                      </a:r>
                      <a:r>
                        <a:rPr lang="en-GB" sz="1400" dirty="0" smtClean="0"/>
                        <a:t>The Draft Articles</a:t>
                      </a:r>
                      <a:r>
                        <a:rPr lang="en-GB" sz="1400" baseline="0" dirty="0" smtClean="0"/>
                        <a:t> provide that “specific” international legal instrument capable of dealing with ALL </a:t>
                      </a:r>
                      <a:r>
                        <a:rPr lang="en-GB" sz="1400" baseline="0" dirty="0" err="1" smtClean="0"/>
                        <a:t>transboundary</a:t>
                      </a:r>
                      <a:r>
                        <a:rPr lang="en-GB" sz="1400" baseline="0" dirty="0" smtClean="0"/>
                        <a:t> aquifers</a:t>
                      </a:r>
                      <a:endParaRPr lang="en-GB"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2.3) Puzzles can be solved… The Draft Articles and</a:t>
                      </a:r>
                      <a:r>
                        <a:rPr lang="en-GB" sz="1400" baseline="0" dirty="0" smtClean="0"/>
                        <a:t> the UNWC can be mutually supportive, and there can be an interpretative role for the UNECE international water legal instruments</a:t>
                      </a:r>
                      <a:endParaRPr lang="en-GB" sz="1400" dirty="0" smtClean="0"/>
                    </a:p>
                  </a:txBody>
                  <a:tcPr/>
                </a:tc>
              </a:tr>
            </a:tbl>
          </a:graphicData>
        </a:graphic>
      </p:graphicFrame>
    </p:spTree>
    <p:extLst>
      <p:ext uri="{BB962C8B-B14F-4D97-AF65-F5344CB8AC3E}">
        <p14:creationId xmlns:p14="http://schemas.microsoft.com/office/powerpoint/2010/main" val="69033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7039699"/>
              </p:ext>
            </p:extLst>
          </p:nvPr>
        </p:nvGraphicFramePr>
        <p:xfrm>
          <a:off x="827584" y="476672"/>
          <a:ext cx="6096000" cy="37084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endParaRPr lang="en-GB"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7564302"/>
              </p:ext>
            </p:extLst>
          </p:nvPr>
        </p:nvGraphicFramePr>
        <p:xfrm>
          <a:off x="827584" y="1196752"/>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Outline</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43375664"/>
              </p:ext>
            </p:extLst>
          </p:nvPr>
        </p:nvGraphicFramePr>
        <p:xfrm>
          <a:off x="827584" y="1988840"/>
          <a:ext cx="4320480" cy="4206240"/>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Aquifers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 Law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 Law</a:t>
                      </a:r>
                    </a:p>
                    <a:p>
                      <a:pPr marL="285750" indent="-285750">
                        <a:buFont typeface="Courier New"/>
                        <a:buChar char="o"/>
                      </a:pPr>
                      <a:r>
                        <a:rPr lang="en-GB" sz="1800" b="1" kern="1200" dirty="0" smtClean="0">
                          <a:solidFill>
                            <a:schemeClr val="tx1"/>
                          </a:solidFill>
                          <a:effectLst/>
                          <a:latin typeface="+mn-lt"/>
                          <a:ea typeface="+mn-ea"/>
                          <a:cs typeface="+mn-cs"/>
                        </a:rPr>
                        <a:t>Principle of equitable and reasonable utilisation</a:t>
                      </a:r>
                    </a:p>
                    <a:p>
                      <a:pPr marL="285750" indent="-285750">
                        <a:buFont typeface="Courier New"/>
                        <a:buChar char="o"/>
                      </a:pPr>
                      <a:r>
                        <a:rPr lang="en-GB" sz="1800" b="1" kern="1200" dirty="0" smtClean="0">
                          <a:solidFill>
                            <a:schemeClr val="tx1"/>
                          </a:solidFill>
                          <a:effectLst/>
                          <a:latin typeface="+mn-lt"/>
                          <a:ea typeface="+mn-ea"/>
                          <a:cs typeface="+mn-cs"/>
                        </a:rPr>
                        <a:t>Overview of procedural obligations</a:t>
                      </a:r>
                    </a:p>
                    <a:p>
                      <a:pPr marL="285750" indent="-285750">
                        <a:buFont typeface="Courier New"/>
                        <a:buChar char="o"/>
                      </a:pPr>
                      <a:r>
                        <a:rPr lang="en-GB" sz="1800" b="1" kern="1200" dirty="0" smtClean="0">
                          <a:solidFill>
                            <a:schemeClr val="tx1"/>
                          </a:solidFill>
                          <a:effectLst/>
                          <a:latin typeface="+mn-lt"/>
                          <a:ea typeface="+mn-ea"/>
                          <a:cs typeface="+mn-cs"/>
                        </a:rPr>
                        <a:t>Debate and Questions and Answers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u="sng" kern="1200" dirty="0" smtClean="0">
                          <a:solidFill>
                            <a:srgbClr val="E46C0A"/>
                          </a:solidFill>
                          <a:effectLst/>
                          <a:latin typeface="+mn-lt"/>
                          <a:ea typeface="+mn-ea"/>
                          <a:cs typeface="+mn-cs"/>
                        </a:rPr>
                        <a:t>Case Study: Guarani Aquifer Agreement, Institutions and Dispute Settlement </a:t>
                      </a:r>
                      <a:endParaRPr lang="en-US" sz="1800" b="1" u="sng" kern="1200" dirty="0" smtClean="0">
                        <a:solidFill>
                          <a:srgbClr val="E46C0A"/>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u="sng" kern="1200" dirty="0" smtClean="0">
                        <a:solidFill>
                          <a:srgbClr val="E46C0A"/>
                        </a:solidFill>
                        <a:effectLst/>
                        <a:latin typeface="+mn-lt"/>
                        <a:ea typeface="+mn-ea"/>
                        <a:cs typeface="+mn-cs"/>
                      </a:endParaRPr>
                    </a:p>
                    <a:p>
                      <a:pPr marL="285750" indent="-285750">
                        <a:buFont typeface="Wingdings" charset="2"/>
                        <a:buChar char="§"/>
                      </a:pPr>
                      <a:r>
                        <a:rPr lang="en-US" sz="1800" b="1" kern="1200" dirty="0" smtClean="0">
                          <a:solidFill>
                            <a:schemeClr val="tx1"/>
                          </a:solidFill>
                          <a:effectLst/>
                          <a:latin typeface="+mn-lt"/>
                          <a:ea typeface="+mn-ea"/>
                          <a:cs typeface="+mn-cs"/>
                        </a:rPr>
                        <a:t>Group Exercise</a:t>
                      </a:r>
                      <a:endParaRPr lang="en-GB"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8048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63260711"/>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60753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505019390"/>
              </p:ext>
            </p:extLst>
          </p:nvPr>
        </p:nvGraphicFramePr>
        <p:xfrm>
          <a:off x="6228184" y="2538576"/>
          <a:ext cx="2592288" cy="2834640"/>
        </p:xfrm>
        <a:graphic>
          <a:graphicData uri="http://schemas.openxmlformats.org/drawingml/2006/table">
            <a:tbl>
              <a:tblPr firstRow="1" bandRow="1">
                <a:tableStyleId>{3B4B98B0-60AC-42C2-AFA5-B58CD77FA1E5}</a:tableStyleId>
              </a:tblPr>
              <a:tblGrid>
                <a:gridCol w="2592288"/>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What trends can be seen, if any, from the management of the Guarani Aquifer System?</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kern="1200" dirty="0" smtClean="0">
                          <a:solidFill>
                            <a:schemeClr val="tx1"/>
                          </a:solidFill>
                          <a:effectLst/>
                          <a:latin typeface="+mn-lt"/>
                          <a:ea typeface="+mn-ea"/>
                          <a:cs typeface="+mn-cs"/>
                        </a:rPr>
                        <a:t>Legal and institutional setting (some highlights)</a:t>
                      </a:r>
                      <a:endParaRPr lang="en-GB" sz="18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2" name="Picture 1"/>
          <p:cNvPicPr>
            <a:picLocks noChangeAspect="1"/>
          </p:cNvPicPr>
          <p:nvPr/>
        </p:nvPicPr>
        <p:blipFill>
          <a:blip r:embed="rId3"/>
          <a:stretch>
            <a:fillRect/>
          </a:stretch>
        </p:blipFill>
        <p:spPr>
          <a:xfrm>
            <a:off x="5389836" y="116632"/>
            <a:ext cx="2069380" cy="2232248"/>
          </a:xfrm>
          <a:prstGeom prst="rect">
            <a:avLst/>
          </a:prstGeom>
        </p:spPr>
      </p:pic>
    </p:spTree>
    <p:extLst>
      <p:ext uri="{BB962C8B-B14F-4D97-AF65-F5344CB8AC3E}">
        <p14:creationId xmlns:p14="http://schemas.microsoft.com/office/powerpoint/2010/main" val="22833458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85684059"/>
              </p:ext>
            </p:extLst>
          </p:nvPr>
        </p:nvGraphicFramePr>
        <p:xfrm>
          <a:off x="827584" y="1420768"/>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a:t>
                      </a:r>
                      <a:r>
                        <a:rPr lang="en-GB" sz="1800" b="1" kern="1200" dirty="0" smtClean="0">
                          <a:solidFill>
                            <a:schemeClr val="lt1"/>
                          </a:solidFill>
                          <a:effectLst/>
                          <a:latin typeface="+mn-lt"/>
                          <a:ea typeface="+mn-ea"/>
                          <a:cs typeface="+mn-cs"/>
                        </a:rPr>
                        <a:t>trends can be seen, </a:t>
                      </a:r>
                      <a:r>
                        <a:rPr lang="en-GB" sz="1800" b="1" kern="1200" dirty="0" smtClean="0">
                          <a:solidFill>
                            <a:schemeClr val="lt1"/>
                          </a:solidFill>
                          <a:effectLst/>
                          <a:latin typeface="+mn-lt"/>
                          <a:ea typeface="+mn-ea"/>
                          <a:cs typeface="+mn-cs"/>
                        </a:rPr>
                        <a:t>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334947"/>
              </p:ext>
            </p:extLst>
          </p:nvPr>
        </p:nvGraphicFramePr>
        <p:xfrm>
          <a:off x="827584" y="2493992"/>
          <a:ext cx="4320480" cy="2011679"/>
        </p:xfrm>
        <a:graphic>
          <a:graphicData uri="http://schemas.openxmlformats.org/drawingml/2006/table">
            <a:tbl>
              <a:tblPr firstRow="1" bandRow="1">
                <a:tableStyleId>{3B4B98B0-60AC-42C2-AFA5-B58CD77FA1E5}</a:tableStyleId>
              </a:tblPr>
              <a:tblGrid>
                <a:gridCol w="4320480"/>
              </a:tblGrid>
              <a:tr h="370840">
                <a:tc>
                  <a:txBody>
                    <a:bodyPr/>
                    <a:lstStyle/>
                    <a:p>
                      <a:pPr marL="285750" indent="-285750">
                        <a:buFont typeface="Wingdings" panose="05000000000000000000" pitchFamily="2" charset="2"/>
                        <a:buChar char="§"/>
                      </a:pPr>
                      <a:r>
                        <a:rPr lang="en-GB" b="0" dirty="0" smtClean="0"/>
                        <a:t>Lack of adequate understanding of the natural resource (1990s – 2003)</a:t>
                      </a:r>
                    </a:p>
                    <a:p>
                      <a:pPr marL="285750" indent="-285750">
                        <a:buFont typeface="Wingdings" panose="05000000000000000000" pitchFamily="2" charset="2"/>
                        <a:buChar char="§"/>
                      </a:pPr>
                      <a:r>
                        <a:rPr lang="en-GB" b="0" dirty="0" smtClean="0"/>
                        <a:t>International project bridges that gap and builds confidence amongst stakeholders and policymakers</a:t>
                      </a:r>
                    </a:p>
                    <a:p>
                      <a:pPr marL="285750" indent="-285750">
                        <a:buFont typeface="Wingdings" panose="05000000000000000000" pitchFamily="2" charset="2"/>
                        <a:buChar char="§"/>
                      </a:pPr>
                      <a:r>
                        <a:rPr lang="en-GB" b="0" dirty="0" smtClean="0"/>
                        <a:t>The Guarani Aquifer Agreement is signed in 2010 (not yet in force)</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02318670"/>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48880"/>
            <a:ext cx="22494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2851555862"/>
              </p:ext>
            </p:extLst>
          </p:nvPr>
        </p:nvGraphicFramePr>
        <p:xfrm>
          <a:off x="827584" y="4149080"/>
          <a:ext cx="4727848" cy="312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027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6499236"/>
              </p:ext>
            </p:extLst>
          </p:nvPr>
        </p:nvGraphicFramePr>
        <p:xfrm>
          <a:off x="827584" y="1196752"/>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trends can be seen, 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51155868"/>
              </p:ext>
            </p:extLst>
          </p:nvPr>
        </p:nvGraphicFramePr>
        <p:xfrm>
          <a:off x="827584" y="2493992"/>
          <a:ext cx="2210097" cy="914399"/>
        </p:xfrm>
        <a:graphic>
          <a:graphicData uri="http://schemas.openxmlformats.org/drawingml/2006/table">
            <a:tbl>
              <a:tblPr firstRow="1" bandRow="1">
                <a:tableStyleId>{3B4B98B0-60AC-42C2-AFA5-B58CD77FA1E5}</a:tableStyleId>
              </a:tblPr>
              <a:tblGrid>
                <a:gridCol w="2210097"/>
              </a:tblGrid>
              <a:tr h="370840">
                <a:tc>
                  <a:txBody>
                    <a:bodyPr/>
                    <a:lstStyle/>
                    <a:p>
                      <a:pPr marL="285750" indent="-285750">
                        <a:buFont typeface="Wingdings" panose="05000000000000000000" pitchFamily="2" charset="2"/>
                        <a:buChar char="§"/>
                      </a:pPr>
                      <a:r>
                        <a:rPr lang="en-GB" b="0" dirty="0" smtClean="0"/>
                        <a:t>Underground rivers and other hydro myths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83582805"/>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7681" y="1916832"/>
            <a:ext cx="60753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51520" y="3861048"/>
            <a:ext cx="3175000" cy="2565400"/>
          </a:xfrm>
          <a:prstGeom prst="rect">
            <a:avLst/>
          </a:prstGeom>
        </p:spPr>
      </p:pic>
    </p:spTree>
    <p:extLst>
      <p:ext uri="{BB962C8B-B14F-4D97-AF65-F5344CB8AC3E}">
        <p14:creationId xmlns:p14="http://schemas.microsoft.com/office/powerpoint/2010/main" val="1836971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56414888"/>
              </p:ext>
            </p:extLst>
          </p:nvPr>
        </p:nvGraphicFramePr>
        <p:xfrm>
          <a:off x="827584" y="1492776"/>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trends can be seen, 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64401715"/>
              </p:ext>
            </p:extLst>
          </p:nvPr>
        </p:nvGraphicFramePr>
        <p:xfrm>
          <a:off x="827584" y="2493992"/>
          <a:ext cx="3744416" cy="1188720"/>
        </p:xfrm>
        <a:graphic>
          <a:graphicData uri="http://schemas.openxmlformats.org/drawingml/2006/table">
            <a:tbl>
              <a:tblPr firstRow="1" bandRow="1">
                <a:tableStyleId>{3B4B98B0-60AC-42C2-AFA5-B58CD77FA1E5}</a:tableStyleId>
              </a:tblPr>
              <a:tblGrid>
                <a:gridCol w="3744416"/>
              </a:tblGrid>
              <a:tr h="370840">
                <a:tc>
                  <a:txBody>
                    <a:bodyPr/>
                    <a:lstStyle/>
                    <a:p>
                      <a:pPr marL="285750" indent="-285750">
                        <a:buFont typeface="Wingdings" panose="05000000000000000000" pitchFamily="2" charset="2"/>
                        <a:buChar char="§"/>
                      </a:pPr>
                      <a:r>
                        <a:rPr lang="en-GB" b="0" dirty="0" smtClean="0"/>
                        <a:t>International project helped build confidence and trust between different scientific communities</a:t>
                      </a:r>
                    </a:p>
                    <a:p>
                      <a:pPr marL="285750" indent="-285750">
                        <a:buFont typeface="Courier New" panose="02070309020205020404" pitchFamily="49" charset="0"/>
                        <a:buChar char="o"/>
                      </a:pPr>
                      <a:r>
                        <a:rPr lang="en-GB" b="0" dirty="0" smtClean="0"/>
                        <a:t>Spill over effect into politics</a:t>
                      </a:r>
                    </a:p>
                  </a:txBody>
                  <a:tcPr/>
                </a:tc>
              </a:tr>
            </a:tbl>
          </a:graphicData>
        </a:graphic>
      </p:graphicFrame>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924944"/>
            <a:ext cx="45466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591370743"/>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31586434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4390464"/>
              </p:ext>
            </p:extLst>
          </p:nvPr>
        </p:nvGraphicFramePr>
        <p:xfrm>
          <a:off x="827584" y="1420768"/>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trends can be seen, 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5653555"/>
              </p:ext>
            </p:extLst>
          </p:nvPr>
        </p:nvGraphicFramePr>
        <p:xfrm>
          <a:off x="827584" y="2493992"/>
          <a:ext cx="3744416" cy="1188720"/>
        </p:xfrm>
        <a:graphic>
          <a:graphicData uri="http://schemas.openxmlformats.org/drawingml/2006/table">
            <a:tbl>
              <a:tblPr firstRow="1" bandRow="1">
                <a:tableStyleId>{3B4B98B0-60AC-42C2-AFA5-B58CD77FA1E5}</a:tableStyleId>
              </a:tblPr>
              <a:tblGrid>
                <a:gridCol w="3744416"/>
              </a:tblGrid>
              <a:tr h="370840">
                <a:tc>
                  <a:txBody>
                    <a:bodyPr/>
                    <a:lstStyle/>
                    <a:p>
                      <a:pPr marL="285750" indent="-285750">
                        <a:buFont typeface="Wingdings" panose="05000000000000000000" pitchFamily="2" charset="2"/>
                        <a:buChar char="§"/>
                      </a:pPr>
                      <a:r>
                        <a:rPr lang="fr-FR" b="0" dirty="0" smtClean="0"/>
                        <a:t>International </a:t>
                      </a:r>
                      <a:r>
                        <a:rPr lang="fr-FR" b="0" dirty="0" err="1" smtClean="0"/>
                        <a:t>project</a:t>
                      </a:r>
                      <a:r>
                        <a:rPr lang="fr-FR" b="0" dirty="0" smtClean="0"/>
                        <a:t> </a:t>
                      </a:r>
                    </a:p>
                    <a:p>
                      <a:pPr marL="285750" indent="-285750">
                        <a:buFont typeface="Courier New" panose="02070309020205020404" pitchFamily="49" charset="0"/>
                        <a:buChar char="o"/>
                      </a:pPr>
                      <a:r>
                        <a:rPr lang="fr-FR" b="0" dirty="0" smtClean="0"/>
                        <a:t>Science</a:t>
                      </a:r>
                    </a:p>
                    <a:p>
                      <a:pPr marL="285750" indent="-285750">
                        <a:buFont typeface="Courier New" panose="02070309020205020404" pitchFamily="49" charset="0"/>
                        <a:buChar char="o"/>
                      </a:pPr>
                      <a:r>
                        <a:rPr lang="fr-FR" b="0" dirty="0" err="1" smtClean="0"/>
                        <a:t>Socio-economics</a:t>
                      </a:r>
                      <a:endParaRPr lang="fr-FR" b="0" dirty="0" smtClean="0"/>
                    </a:p>
                    <a:p>
                      <a:pPr marL="285750" indent="-285750">
                        <a:buFont typeface="Courier New" panose="02070309020205020404" pitchFamily="49" charset="0"/>
                        <a:buChar char="o"/>
                      </a:pPr>
                      <a:r>
                        <a:rPr lang="fr-FR" b="0" dirty="0" smtClean="0"/>
                        <a:t>Management</a:t>
                      </a:r>
                    </a:p>
                  </a:txBody>
                  <a:tcPr/>
                </a:tc>
              </a:tr>
            </a:tbl>
          </a:graphicData>
        </a:graphic>
      </p:graphicFrame>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0968"/>
            <a:ext cx="4462462"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591370743"/>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85048633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4870465"/>
              </p:ext>
            </p:extLst>
          </p:nvPr>
        </p:nvGraphicFramePr>
        <p:xfrm>
          <a:off x="827584" y="1492776"/>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trends can be seen, 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47301649"/>
              </p:ext>
            </p:extLst>
          </p:nvPr>
        </p:nvGraphicFramePr>
        <p:xfrm>
          <a:off x="827584" y="2493992"/>
          <a:ext cx="3744416" cy="2011679"/>
        </p:xfrm>
        <a:graphic>
          <a:graphicData uri="http://schemas.openxmlformats.org/drawingml/2006/table">
            <a:tbl>
              <a:tblPr firstRow="1" bandRow="1">
                <a:tableStyleId>{3B4B98B0-60AC-42C2-AFA5-B58CD77FA1E5}</a:tableStyleId>
              </a:tblPr>
              <a:tblGrid>
                <a:gridCol w="3744416"/>
              </a:tblGrid>
              <a:tr h="370840">
                <a:tc>
                  <a:txBody>
                    <a:bodyPr/>
                    <a:lstStyle/>
                    <a:p>
                      <a:pPr marL="285750" indent="-285750">
                        <a:buFont typeface="Wingdings" panose="05000000000000000000" pitchFamily="2" charset="2"/>
                        <a:buChar char="§"/>
                      </a:pPr>
                      <a:r>
                        <a:rPr lang="en-GB" b="0" dirty="0" smtClean="0"/>
                        <a:t>Science one of the factors leading to law (the 2010 Guarani Aquifer Agreement)</a:t>
                      </a:r>
                    </a:p>
                    <a:p>
                      <a:pPr marL="285750" indent="-285750">
                        <a:buFont typeface="Wingdings" panose="05000000000000000000" pitchFamily="2" charset="2"/>
                        <a:buChar char="§"/>
                      </a:pPr>
                      <a:r>
                        <a:rPr lang="en-GB" b="0" dirty="0" smtClean="0"/>
                        <a:t>The other two factors being</a:t>
                      </a:r>
                    </a:p>
                    <a:p>
                      <a:pPr marL="285750" indent="-285750">
                        <a:buFont typeface="Courier New" panose="02070309020205020404" pitchFamily="49" charset="0"/>
                        <a:buChar char="o"/>
                      </a:pPr>
                      <a:r>
                        <a:rPr lang="en-GB" b="0" dirty="0" smtClean="0"/>
                        <a:t>The Draft Articles (informed by science)</a:t>
                      </a:r>
                    </a:p>
                    <a:p>
                      <a:pPr marL="285750" indent="-285750">
                        <a:buFont typeface="Courier New" panose="02070309020205020404" pitchFamily="49" charset="0"/>
                        <a:buChar char="o"/>
                      </a:pPr>
                      <a:r>
                        <a:rPr lang="en-GB" b="0" dirty="0" smtClean="0"/>
                        <a:t>The Pulp Mills dispute</a:t>
                      </a:r>
                    </a:p>
                  </a:txBody>
                  <a:tcPr/>
                </a:tc>
              </a:tr>
            </a:tbl>
          </a:graphicData>
        </a:graphic>
      </p:graphicFrame>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96952"/>
            <a:ext cx="35274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591370743"/>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69965085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1244475"/>
              </p:ext>
            </p:extLst>
          </p:nvPr>
        </p:nvGraphicFramePr>
        <p:xfrm>
          <a:off x="827584" y="1196752"/>
          <a:ext cx="6192688" cy="37084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is a </a:t>
                      </a:r>
                      <a:r>
                        <a:rPr lang="en-GB" sz="1800" b="1" kern="120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aquifer?</a:t>
                      </a:r>
                      <a:endParaRPr lang="en-GB"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52921942"/>
              </p:ext>
            </p:extLst>
          </p:nvPr>
        </p:nvGraphicFramePr>
        <p:xfrm>
          <a:off x="4932040" y="2420888"/>
          <a:ext cx="4178424" cy="1737359"/>
        </p:xfrm>
        <a:graphic>
          <a:graphicData uri="http://schemas.openxmlformats.org/drawingml/2006/table">
            <a:tbl>
              <a:tblPr firstRow="1" bandRow="1">
                <a:tableStyleId>{3B4B98B0-60AC-42C2-AFA5-B58CD77FA1E5}</a:tableStyleId>
              </a:tblPr>
              <a:tblGrid>
                <a:gridCol w="4178424"/>
              </a:tblGrid>
              <a:tr h="370840">
                <a:tc>
                  <a:txBody>
                    <a:bodyPr/>
                    <a:lstStyle/>
                    <a:p>
                      <a:pPr marL="285750" indent="-285750">
                        <a:buFont typeface="Wingdings" panose="05000000000000000000" pitchFamily="2" charset="2"/>
                        <a:buChar char="§"/>
                      </a:pPr>
                      <a:r>
                        <a:rPr lang="en-GB" b="0" dirty="0" smtClean="0"/>
                        <a:t>Aquifers: “a permeable water bearing geological formation underlain by a less permeable layer and the water contained in the saturated zone of the formation”, UN ILC Draft Articles, art. 2a).</a:t>
                      </a:r>
                      <a:endParaRPr lang="en-GB" b="0" baseline="0" dirty="0" smtClean="0"/>
                    </a:p>
                  </a:txBody>
                  <a:tcPr/>
                </a:tc>
              </a:tr>
            </a:tbl>
          </a:graphicData>
        </a:graphic>
      </p:graphicFrame>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20888"/>
            <a:ext cx="47529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justmommies.com/blog/wp-content/plugins/wp-o-matic/cache/4705c_spon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365104"/>
            <a:ext cx="2160985"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67711550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spTree>
    <p:extLst>
      <p:ext uri="{BB962C8B-B14F-4D97-AF65-F5344CB8AC3E}">
        <p14:creationId xmlns:p14="http://schemas.microsoft.com/office/powerpoint/2010/main" val="19643476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2516864"/>
              </p:ext>
            </p:extLst>
          </p:nvPr>
        </p:nvGraphicFramePr>
        <p:xfrm>
          <a:off x="827584" y="1545992"/>
          <a:ext cx="6192688" cy="37084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Legal and Institutional settings (highlights)</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68443005"/>
              </p:ext>
            </p:extLst>
          </p:nvPr>
        </p:nvGraphicFramePr>
        <p:xfrm>
          <a:off x="827584" y="2493992"/>
          <a:ext cx="3744416" cy="2286000"/>
        </p:xfrm>
        <a:graphic>
          <a:graphicData uri="http://schemas.openxmlformats.org/drawingml/2006/table">
            <a:tbl>
              <a:tblPr firstRow="1" bandRow="1">
                <a:tableStyleId>{3B4B98B0-60AC-42C2-AFA5-B58CD77FA1E5}</a:tableStyleId>
              </a:tblPr>
              <a:tblGrid>
                <a:gridCol w="3744416"/>
              </a:tblGrid>
              <a:tr h="370840">
                <a:tc>
                  <a:txBody>
                    <a:bodyPr/>
                    <a:lstStyle/>
                    <a:p>
                      <a:pPr marL="285750" indent="-285750">
                        <a:buFont typeface="Wingdings" panose="05000000000000000000" pitchFamily="2" charset="2"/>
                        <a:buChar char="§"/>
                      </a:pPr>
                      <a:r>
                        <a:rPr lang="en-GB" b="0" dirty="0" smtClean="0"/>
                        <a:t>Special measures for special problems (art. 14)</a:t>
                      </a:r>
                    </a:p>
                    <a:p>
                      <a:pPr marL="0" indent="0">
                        <a:buFont typeface="Wingdings" panose="05000000000000000000" pitchFamily="2" charset="2"/>
                        <a:buNone/>
                      </a:pPr>
                      <a:endParaRPr lang="en-GB"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0" dirty="0" smtClean="0"/>
                        <a:t>“The Parties shall cooperate in the identification of critical areas, especially boundary areas that require specific treatment measurements.”</a:t>
                      </a:r>
                    </a:p>
                  </a:txBody>
                  <a:tcPr/>
                </a:tc>
              </a:tr>
            </a:tbl>
          </a:graphicData>
        </a:graphic>
      </p:graphicFrame>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96952"/>
            <a:ext cx="35274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591370743"/>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06713370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5607152"/>
              </p:ext>
            </p:extLst>
          </p:nvPr>
        </p:nvGraphicFramePr>
        <p:xfrm>
          <a:off x="827584" y="1545992"/>
          <a:ext cx="6192688" cy="37084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Legal and Institutional settings (highlights)</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797671"/>
              </p:ext>
            </p:extLst>
          </p:nvPr>
        </p:nvGraphicFramePr>
        <p:xfrm>
          <a:off x="827584" y="2493992"/>
          <a:ext cx="3744416" cy="2834640"/>
        </p:xfrm>
        <a:graphic>
          <a:graphicData uri="http://schemas.openxmlformats.org/drawingml/2006/table">
            <a:tbl>
              <a:tblPr firstRow="1" bandRow="1">
                <a:tableStyleId>{3B4B98B0-60AC-42C2-AFA5-B58CD77FA1E5}</a:tableStyleId>
              </a:tblPr>
              <a:tblGrid>
                <a:gridCol w="3744416"/>
              </a:tblGrid>
              <a:tr h="370840">
                <a:tc>
                  <a:txBody>
                    <a:bodyPr/>
                    <a:lstStyle/>
                    <a:p>
                      <a:pPr marL="285750" indent="-285750">
                        <a:buFont typeface="Wingdings" panose="05000000000000000000" pitchFamily="2" charset="2"/>
                        <a:buChar char="§"/>
                      </a:pPr>
                      <a:r>
                        <a:rPr lang="en-GB" b="0" dirty="0" err="1" smtClean="0"/>
                        <a:t>Disi</a:t>
                      </a:r>
                      <a:r>
                        <a:rPr lang="en-GB" b="0" dirty="0" smtClean="0"/>
                        <a:t> Aquifer Agreement </a:t>
                      </a:r>
                    </a:p>
                    <a:p>
                      <a:pPr marL="0" indent="0">
                        <a:buFont typeface="Wingdings" panose="05000000000000000000" pitchFamily="2" charset="2"/>
                        <a:buNone/>
                      </a:pPr>
                      <a:endParaRPr lang="en-GB"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0" dirty="0" smtClean="0"/>
                        <a:t>“The agreement identified a 10-kilometre buffer zone on both sides of the Jordanian-Saudi borderline where drilling wells for producing water is prohibited, while wells drilled beyond the buffer zone must adhere to shared technical standards, the official said.”</a:t>
                      </a:r>
                    </a:p>
                  </a:txBody>
                  <a:tcPr/>
                </a:tc>
              </a:tr>
            </a:tbl>
          </a:graphicData>
        </a:graphic>
      </p:graphicFrame>
      <p:pic>
        <p:nvPicPr>
          <p:cNvPr id="2" name="Picture 1"/>
          <p:cNvPicPr>
            <a:picLocks noChangeAspect="1"/>
          </p:cNvPicPr>
          <p:nvPr/>
        </p:nvPicPr>
        <p:blipFill>
          <a:blip r:embed="rId2"/>
          <a:stretch>
            <a:fillRect/>
          </a:stretch>
        </p:blipFill>
        <p:spPr>
          <a:xfrm>
            <a:off x="6012160" y="3140968"/>
            <a:ext cx="2540000" cy="25273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591370743"/>
              </p:ext>
            </p:extLst>
          </p:nvPr>
        </p:nvGraphicFramePr>
        <p:xfrm>
          <a:off x="827584" y="476672"/>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4214197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6245390"/>
              </p:ext>
            </p:extLst>
          </p:nvPr>
        </p:nvGraphicFramePr>
        <p:xfrm>
          <a:off x="827584" y="1196752"/>
          <a:ext cx="6192688" cy="37084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Legal and Institutional settings (highlights)</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28900786"/>
              </p:ext>
            </p:extLst>
          </p:nvPr>
        </p:nvGraphicFramePr>
        <p:xfrm>
          <a:off x="827584" y="4657681"/>
          <a:ext cx="8136904" cy="2011679"/>
        </p:xfrm>
        <a:graphic>
          <a:graphicData uri="http://schemas.openxmlformats.org/drawingml/2006/table">
            <a:tbl>
              <a:tblPr firstRow="1" bandRow="1">
                <a:tableStyleId>{3B4B98B0-60AC-42C2-AFA5-B58CD77FA1E5}</a:tableStyleId>
              </a:tblPr>
              <a:tblGrid>
                <a:gridCol w="8136904"/>
              </a:tblGrid>
              <a:tr h="1368152">
                <a:tc>
                  <a:txBody>
                    <a:bodyPr/>
                    <a:lstStyle/>
                    <a:p>
                      <a:pPr marL="285750" indent="-285750">
                        <a:buFont typeface="Wingdings" panose="05000000000000000000" pitchFamily="2" charset="2"/>
                        <a:buChar char="§"/>
                      </a:pPr>
                      <a:r>
                        <a:rPr lang="en-GB" b="0" dirty="0" smtClean="0"/>
                        <a:t>Institutional linkage with an already existing </a:t>
                      </a:r>
                      <a:r>
                        <a:rPr lang="en-GB" b="0" dirty="0" err="1" smtClean="0"/>
                        <a:t>transboundary</a:t>
                      </a:r>
                      <a:r>
                        <a:rPr lang="en-GB" b="0" dirty="0" smtClean="0"/>
                        <a:t> surface water institution, art. 15 of the Guarani Aquifer Agreement</a:t>
                      </a:r>
                    </a:p>
                    <a:p>
                      <a:pPr marL="0" indent="0">
                        <a:buFont typeface="Wingdings" panose="05000000000000000000" pitchFamily="2" charset="2"/>
                        <a:buNone/>
                      </a:pPr>
                      <a:endParaRPr lang="en-GB"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0" dirty="0" smtClean="0"/>
                        <a:t>“It is established under the Treaty of the River Plate Basin, and in accordance with the Article VI of such Treaty, a Commission comprised by the four Parties, which shall coordinate the cooperation among such Parties for complying with the principles and objectives of this Agreement. The Commission shall elaborate its own regulations. ”</a:t>
                      </a:r>
                    </a:p>
                  </a:txBody>
                  <a:tcPr/>
                </a:tc>
              </a:tr>
            </a:tbl>
          </a:graphicData>
        </a:graphic>
      </p:graphicFrame>
      <p:pic>
        <p:nvPicPr>
          <p:cNvPr id="3" name="Picture 2"/>
          <p:cNvPicPr>
            <a:picLocks noChangeAspect="1"/>
          </p:cNvPicPr>
          <p:nvPr/>
        </p:nvPicPr>
        <p:blipFill>
          <a:blip r:embed="rId2"/>
          <a:stretch>
            <a:fillRect/>
          </a:stretch>
        </p:blipFill>
        <p:spPr>
          <a:xfrm>
            <a:off x="5436096" y="1772816"/>
            <a:ext cx="3340100" cy="2425700"/>
          </a:xfrm>
          <a:prstGeom prst="rect">
            <a:avLst/>
          </a:prstGeom>
        </p:spPr>
      </p:pic>
      <p:pic>
        <p:nvPicPr>
          <p:cNvPr id="4" name="Picture 3"/>
          <p:cNvPicPr>
            <a:picLocks noChangeAspect="1"/>
          </p:cNvPicPr>
          <p:nvPr/>
        </p:nvPicPr>
        <p:blipFill>
          <a:blip r:embed="rId3"/>
          <a:stretch>
            <a:fillRect/>
          </a:stretch>
        </p:blipFill>
        <p:spPr>
          <a:xfrm>
            <a:off x="827584" y="1700808"/>
            <a:ext cx="2832100" cy="28702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861372948"/>
              </p:ext>
            </p:extLst>
          </p:nvPr>
        </p:nvGraphicFramePr>
        <p:xfrm>
          <a:off x="827584" y="188640"/>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34923931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7056064"/>
              </p:ext>
            </p:extLst>
          </p:nvPr>
        </p:nvGraphicFramePr>
        <p:xfrm>
          <a:off x="827584" y="1196752"/>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trends can be seen, if any, from the management of the Guarani Aquifer System?</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76503472"/>
              </p:ext>
            </p:extLst>
          </p:nvPr>
        </p:nvGraphicFramePr>
        <p:xfrm>
          <a:off x="179512" y="1988840"/>
          <a:ext cx="4968552" cy="3657600"/>
        </p:xfrm>
        <a:graphic>
          <a:graphicData uri="http://schemas.openxmlformats.org/drawingml/2006/table">
            <a:tbl>
              <a:tblPr firstRow="1" bandRow="1">
                <a:tableStyleId>{3B4B98B0-60AC-42C2-AFA5-B58CD77FA1E5}</a:tableStyleId>
              </a:tblPr>
              <a:tblGrid>
                <a:gridCol w="4968552"/>
              </a:tblGrid>
              <a:tr h="370840">
                <a:tc>
                  <a:txBody>
                    <a:bodyPr/>
                    <a:lstStyle/>
                    <a:p>
                      <a:pPr marL="342900" indent="-342900">
                        <a:buClr>
                          <a:srgbClr val="000090"/>
                        </a:buClr>
                        <a:buFont typeface="Courier New"/>
                        <a:buChar char="o"/>
                        <a:defRPr/>
                      </a:pPr>
                      <a:r>
                        <a:rPr lang="en-US" sz="1800" b="0" dirty="0" smtClean="0"/>
                        <a:t>Patterns emerging</a:t>
                      </a:r>
                    </a:p>
                    <a:p>
                      <a:pPr marL="800100" lvl="1" indent="-342900">
                        <a:buClr>
                          <a:srgbClr val="000090"/>
                        </a:buClr>
                        <a:buFont typeface="Wingdings" charset="2"/>
                        <a:buChar char="ü"/>
                        <a:defRPr/>
                      </a:pPr>
                      <a:r>
                        <a:rPr lang="en-US" sz="1800" b="0" dirty="0" smtClean="0"/>
                        <a:t>Science capable of dispelling myths to policy leading to increased cooperation</a:t>
                      </a:r>
                    </a:p>
                    <a:p>
                      <a:pPr lvl="1">
                        <a:buClr>
                          <a:srgbClr val="000090"/>
                        </a:buClr>
                        <a:defRPr/>
                      </a:pPr>
                      <a:endParaRPr lang="en-US" sz="1800" b="0" dirty="0" smtClean="0"/>
                    </a:p>
                    <a:p>
                      <a:pPr marL="800100" lvl="1" indent="-342900">
                        <a:buClr>
                          <a:srgbClr val="000090"/>
                        </a:buClr>
                        <a:buFont typeface="Wingdings" charset="2"/>
                        <a:buChar char="ü"/>
                        <a:defRPr/>
                      </a:pPr>
                      <a:r>
                        <a:rPr lang="en-US" sz="1800" b="0" dirty="0" smtClean="0"/>
                        <a:t>International project provided a platform between scientific communities and governments</a:t>
                      </a:r>
                    </a:p>
                    <a:p>
                      <a:pPr lvl="1">
                        <a:buClr>
                          <a:srgbClr val="000090"/>
                        </a:buClr>
                        <a:defRPr/>
                      </a:pPr>
                      <a:endParaRPr lang="en-US" sz="1800" b="0" dirty="0" smtClean="0"/>
                    </a:p>
                    <a:p>
                      <a:pPr marL="800100" lvl="1" indent="-342900">
                        <a:buClr>
                          <a:srgbClr val="000090"/>
                        </a:buClr>
                        <a:buFont typeface="Wingdings" charset="2"/>
                        <a:buChar char="ü"/>
                        <a:defRPr/>
                      </a:pPr>
                      <a:r>
                        <a:rPr lang="en-US" sz="1800" b="0" dirty="0" smtClean="0"/>
                        <a:t>Management of the GAS relies on already existing institutions (surface water based)</a:t>
                      </a:r>
                    </a:p>
                    <a:p>
                      <a:pPr lvl="1">
                        <a:buClr>
                          <a:srgbClr val="000090"/>
                        </a:buClr>
                        <a:defRPr/>
                      </a:pPr>
                      <a:endParaRPr lang="en-US" sz="1800" b="0" dirty="0" smtClean="0"/>
                    </a:p>
                    <a:p>
                      <a:pPr marL="800100" lvl="1" indent="-342900">
                        <a:buClr>
                          <a:srgbClr val="000090"/>
                        </a:buClr>
                        <a:buFont typeface="Wingdings" charset="2"/>
                        <a:buChar char="ü"/>
                        <a:defRPr/>
                      </a:pPr>
                      <a:r>
                        <a:rPr lang="en-US" sz="1800" b="0" dirty="0" smtClean="0"/>
                        <a:t>TBA is not a priority and science needs to continuously engage with politics</a:t>
                      </a:r>
                      <a:endParaRPr lang="en-US" sz="1800" b="0" dirty="0"/>
                    </a:p>
                  </a:txBody>
                  <a:tcPr/>
                </a:tc>
              </a:tr>
            </a:tbl>
          </a:graphicData>
        </a:graphic>
      </p:graphicFrame>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204864"/>
            <a:ext cx="2512001" cy="24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3080152306"/>
              </p:ext>
            </p:extLst>
          </p:nvPr>
        </p:nvGraphicFramePr>
        <p:xfrm>
          <a:off x="2051720" y="4698777"/>
          <a:ext cx="4727848" cy="312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http://images.clipartpanda.com/question-purzen_Icon_with_question_mark_Vector_Clip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3676" y="4293096"/>
            <a:ext cx="2564904" cy="2564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47873874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smtClean="0">
                          <a:solidFill>
                            <a:schemeClr val="tx1"/>
                          </a:solidFill>
                          <a:effectLst/>
                          <a:latin typeface="+mn-lt"/>
                          <a:ea typeface="+mn-ea"/>
                          <a:cs typeface="+mn-cs"/>
                        </a:rPr>
                        <a:t>The Guarani</a:t>
                      </a:r>
                      <a:r>
                        <a:rPr lang="en-US" sz="1800" b="1" i="1" kern="1200" baseline="0" dirty="0" smtClean="0">
                          <a:solidFill>
                            <a:schemeClr val="tx1"/>
                          </a:solidFill>
                          <a:effectLst/>
                          <a:latin typeface="+mn-lt"/>
                          <a:ea typeface="+mn-ea"/>
                          <a:cs typeface="+mn-cs"/>
                        </a:rPr>
                        <a:t> Aquifer Agreement</a:t>
                      </a:r>
                      <a:endParaRPr lang="en-US" sz="1800" b="1" i="1"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16174026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19018083"/>
              </p:ext>
            </p:extLst>
          </p:nvPr>
        </p:nvGraphicFramePr>
        <p:xfrm>
          <a:off x="827584" y="1401976"/>
          <a:ext cx="6192688" cy="37084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is a </a:t>
                      </a:r>
                      <a:r>
                        <a:rPr lang="en-GB" sz="1800" b="1" kern="120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aquifer?</a:t>
                      </a:r>
                      <a:endParaRPr lang="en-GB"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23356885"/>
              </p:ext>
            </p:extLst>
          </p:nvPr>
        </p:nvGraphicFramePr>
        <p:xfrm>
          <a:off x="827584" y="2276872"/>
          <a:ext cx="4178424" cy="2560320"/>
        </p:xfrm>
        <a:graphic>
          <a:graphicData uri="http://schemas.openxmlformats.org/drawingml/2006/table">
            <a:tbl>
              <a:tblPr firstRow="1" bandRow="1">
                <a:tableStyleId>{3B4B98B0-60AC-42C2-AFA5-B58CD77FA1E5}</a:tableStyleId>
              </a:tblPr>
              <a:tblGrid>
                <a:gridCol w="4178424"/>
              </a:tblGrid>
              <a:tr h="370840">
                <a:tc>
                  <a:txBody>
                    <a:bodyPr/>
                    <a:lstStyle/>
                    <a:p>
                      <a:pPr marL="285750" indent="-285750">
                        <a:buFont typeface="Wingdings" panose="05000000000000000000" pitchFamily="2" charset="2"/>
                        <a:buChar char="§"/>
                      </a:pPr>
                      <a:r>
                        <a:rPr lang="en-GB" b="0" dirty="0" smtClean="0"/>
                        <a:t>An aquifer consists of two elements:</a:t>
                      </a:r>
                    </a:p>
                    <a:p>
                      <a:pPr marL="285750" indent="-285750">
                        <a:buFont typeface="Courier New" panose="02070309020205020404" pitchFamily="49" charset="0"/>
                        <a:buChar char="o"/>
                      </a:pPr>
                      <a:r>
                        <a:rPr lang="en-GB" b="0" dirty="0" smtClean="0"/>
                        <a:t>Underground geological formation (container / the rock)</a:t>
                      </a:r>
                    </a:p>
                    <a:p>
                      <a:pPr marL="285750" indent="-285750">
                        <a:buFont typeface="Courier New" panose="02070309020205020404" pitchFamily="49" charset="0"/>
                        <a:buChar char="o"/>
                      </a:pPr>
                      <a:r>
                        <a:rPr lang="en-GB" b="0" dirty="0" smtClean="0"/>
                        <a:t>Natural resources stored underground in the container (groundwater)</a:t>
                      </a:r>
                    </a:p>
                    <a:p>
                      <a:pPr marL="0" indent="0">
                        <a:buFont typeface="Courier New" panose="02070309020205020404" pitchFamily="49" charset="0"/>
                        <a:buNone/>
                      </a:pPr>
                      <a:endParaRPr lang="en-GB" b="0" dirty="0" smtClean="0"/>
                    </a:p>
                    <a:p>
                      <a:pPr marL="285750" indent="-285750">
                        <a:buFont typeface="Wingdings" panose="05000000000000000000" pitchFamily="2" charset="2"/>
                        <a:buChar char="§"/>
                      </a:pPr>
                      <a:r>
                        <a:rPr lang="en-GB" b="0" dirty="0" smtClean="0"/>
                        <a:t>An aquifer can be renewable or non-renewable (fossil aquifer)</a:t>
                      </a:r>
                    </a:p>
                    <a:p>
                      <a:pPr marL="0" indent="0">
                        <a:buFont typeface="Courier New" panose="02070309020205020404" pitchFamily="49" charset="0"/>
                        <a:buNone/>
                      </a:pPr>
                      <a:endParaRPr lang="en-GB" b="0" dirty="0" smtClean="0"/>
                    </a:p>
                  </a:txBody>
                  <a:tcPr/>
                </a:tc>
              </a:tr>
            </a:tbl>
          </a:graphicData>
        </a:graphic>
      </p:graphicFrame>
      <p:pic>
        <p:nvPicPr>
          <p:cNvPr id="8" name="Picture 8" descr="http://www.justmommies.com/blog/wp-content/plugins/wp-o-matic/cache/4705c_spon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492151"/>
            <a:ext cx="2160985"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67711550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spTree>
    <p:extLst>
      <p:ext uri="{BB962C8B-B14F-4D97-AF65-F5344CB8AC3E}">
        <p14:creationId xmlns:p14="http://schemas.microsoft.com/office/powerpoint/2010/main" val="39435631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13409345"/>
              </p:ext>
            </p:extLst>
          </p:nvPr>
        </p:nvGraphicFramePr>
        <p:xfrm>
          <a:off x="827584" y="1196752"/>
          <a:ext cx="6192688" cy="914399"/>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additional challenges do </a:t>
                      </a:r>
                      <a:r>
                        <a:rPr lang="en-GB" sz="1800" b="1" kern="1200" dirty="0" err="1" smtClean="0">
                          <a:solidFill>
                            <a:schemeClr val="lt1"/>
                          </a:solidFill>
                          <a:effectLst/>
                          <a:latin typeface="+mn-lt"/>
                          <a:ea typeface="+mn-ea"/>
                          <a:cs typeface="+mn-cs"/>
                        </a:rPr>
                        <a:t>transboundary</a:t>
                      </a:r>
                      <a:r>
                        <a:rPr lang="en-GB" sz="1800" b="1" kern="1200" dirty="0" smtClean="0">
                          <a:solidFill>
                            <a:schemeClr val="lt1"/>
                          </a:solidFill>
                          <a:effectLst/>
                          <a:latin typeface="+mn-lt"/>
                          <a:ea typeface="+mn-ea"/>
                          <a:cs typeface="+mn-cs"/>
                        </a:rPr>
                        <a:t> aquifers pose at the moment of their regulation, compared to other natural resources?</a:t>
                      </a:r>
                      <a:endParaRPr lang="en-GB" dirty="0"/>
                    </a:p>
                  </a:txBody>
                  <a:tcPr/>
                </a:tc>
              </a:tr>
            </a:tbl>
          </a:graphicData>
        </a:graphic>
      </p:graphicFrame>
      <p:pic>
        <p:nvPicPr>
          <p:cNvPr id="5122" name="Picture 2"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96952"/>
            <a:ext cx="47244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biplanning.files.wordpress.com/2013/02/water.jpg?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78092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ripatlas.com/wp-content/uploads/2014/05/derby-line-bor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1" y="4316292"/>
            <a:ext cx="3187793" cy="2390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67711550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spTree>
    <p:extLst>
      <p:ext uri="{BB962C8B-B14F-4D97-AF65-F5344CB8AC3E}">
        <p14:creationId xmlns:p14="http://schemas.microsoft.com/office/powerpoint/2010/main" val="169919889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879990"/>
              </p:ext>
            </p:extLst>
          </p:nvPr>
        </p:nvGraphicFramePr>
        <p:xfrm>
          <a:off x="827584" y="1196752"/>
          <a:ext cx="6192688" cy="914399"/>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What additional challenges do </a:t>
                      </a:r>
                      <a:r>
                        <a:rPr lang="en-GB" sz="1800" b="1" kern="1200" dirty="0" err="1" smtClean="0">
                          <a:solidFill>
                            <a:schemeClr val="lt1"/>
                          </a:solidFill>
                          <a:effectLst/>
                          <a:latin typeface="+mn-lt"/>
                          <a:ea typeface="+mn-ea"/>
                          <a:cs typeface="+mn-cs"/>
                        </a:rPr>
                        <a:t>transboundary</a:t>
                      </a:r>
                      <a:r>
                        <a:rPr lang="en-GB" sz="1800" b="1" kern="1200" dirty="0" smtClean="0">
                          <a:solidFill>
                            <a:schemeClr val="lt1"/>
                          </a:solidFill>
                          <a:effectLst/>
                          <a:latin typeface="+mn-lt"/>
                          <a:ea typeface="+mn-ea"/>
                          <a:cs typeface="+mn-cs"/>
                        </a:rPr>
                        <a:t> aquifers pose at the moment of their regulation, compared to other natural resources?</a:t>
                      </a:r>
                      <a:endParaRPr lang="en-GB" dirty="0"/>
                    </a:p>
                  </a:txBody>
                  <a:tcPr/>
                </a:tc>
              </a:tr>
            </a:tbl>
          </a:graphicData>
        </a:graphic>
      </p:graphicFrame>
      <p:pic>
        <p:nvPicPr>
          <p:cNvPr id="5124" name="Picture 4" descr="https://biplanning.files.wordpress.com/2013/02/water.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28575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00496212"/>
              </p:ext>
            </p:extLst>
          </p:nvPr>
        </p:nvGraphicFramePr>
        <p:xfrm>
          <a:off x="3635896" y="2420888"/>
          <a:ext cx="4178424" cy="3108960"/>
        </p:xfrm>
        <a:graphic>
          <a:graphicData uri="http://schemas.openxmlformats.org/drawingml/2006/table">
            <a:tbl>
              <a:tblPr firstRow="1" bandRow="1">
                <a:tableStyleId>{3B4B98B0-60AC-42C2-AFA5-B58CD77FA1E5}</a:tableStyleId>
              </a:tblPr>
              <a:tblGrid>
                <a:gridCol w="4178424"/>
              </a:tblGrid>
              <a:tr h="370840">
                <a:tc>
                  <a:txBody>
                    <a:bodyPr/>
                    <a:lstStyle/>
                    <a:p>
                      <a:pPr marL="285750" indent="-285750">
                        <a:buFont typeface="Wingdings" panose="05000000000000000000" pitchFamily="2" charset="2"/>
                        <a:buChar char="§"/>
                      </a:pPr>
                      <a:r>
                        <a:rPr lang="en-GB" b="0" dirty="0" smtClean="0"/>
                        <a:t>Uses of aquifers</a:t>
                      </a:r>
                    </a:p>
                    <a:p>
                      <a:pPr marL="285750" indent="-285750">
                        <a:buFont typeface="Courier New" panose="02070309020205020404" pitchFamily="49" charset="0"/>
                        <a:buChar char="o"/>
                      </a:pPr>
                      <a:r>
                        <a:rPr lang="en-GB" b="0" dirty="0" smtClean="0"/>
                        <a:t>Extraction of water</a:t>
                      </a:r>
                    </a:p>
                    <a:p>
                      <a:pPr marL="285750" indent="-285750">
                        <a:buFont typeface="Courier New" panose="02070309020205020404" pitchFamily="49" charset="0"/>
                        <a:buChar char="o"/>
                      </a:pPr>
                      <a:r>
                        <a:rPr lang="en-GB" b="0" dirty="0" smtClean="0"/>
                        <a:t>Extraction of heat</a:t>
                      </a:r>
                    </a:p>
                    <a:p>
                      <a:pPr marL="285750" indent="-285750">
                        <a:buFont typeface="Courier New" panose="02070309020205020404" pitchFamily="49" charset="0"/>
                        <a:buChar char="o"/>
                      </a:pPr>
                      <a:r>
                        <a:rPr lang="en-GB" b="0" dirty="0" smtClean="0"/>
                        <a:t>Extraction of minerals</a:t>
                      </a:r>
                    </a:p>
                    <a:p>
                      <a:pPr marL="285750" indent="-285750">
                        <a:buFont typeface="Courier New" panose="02070309020205020404" pitchFamily="49" charset="0"/>
                        <a:buChar char="o"/>
                      </a:pPr>
                      <a:r>
                        <a:rPr lang="en-GB" b="0" dirty="0" smtClean="0"/>
                        <a:t>Storage and disposal of any substance (</a:t>
                      </a:r>
                      <a:r>
                        <a:rPr lang="en-GB" b="0" dirty="0" smtClean="0"/>
                        <a:t>CCS/flood</a:t>
                      </a:r>
                      <a:r>
                        <a:rPr lang="en-GB" b="0" baseline="0" dirty="0" smtClean="0"/>
                        <a:t> management)</a:t>
                      </a:r>
                      <a:endParaRPr lang="en-GB" b="0" dirty="0" smtClean="0"/>
                    </a:p>
                    <a:p>
                      <a:pPr marL="0" indent="0">
                        <a:buFont typeface="Courier New" panose="02070309020205020404" pitchFamily="49" charset="0"/>
                        <a:buNone/>
                      </a:pPr>
                      <a:endParaRPr lang="en-GB" b="0" dirty="0" smtClean="0"/>
                    </a:p>
                    <a:p>
                      <a:pPr marL="285750" indent="-285750">
                        <a:buFont typeface="Wingdings" panose="05000000000000000000" pitchFamily="2" charset="2"/>
                        <a:buChar char="§"/>
                      </a:pPr>
                      <a:r>
                        <a:rPr lang="en-GB" b="0" dirty="0" smtClean="0"/>
                        <a:t>Challenges to aquifers</a:t>
                      </a:r>
                    </a:p>
                    <a:p>
                      <a:pPr marL="285750" indent="-285750">
                        <a:buFont typeface="Courier New" panose="02070309020205020404" pitchFamily="49" charset="0"/>
                        <a:buChar char="o"/>
                      </a:pPr>
                      <a:r>
                        <a:rPr lang="en-GB" b="0" dirty="0" smtClean="0"/>
                        <a:t>Overexploitation</a:t>
                      </a:r>
                    </a:p>
                    <a:p>
                      <a:pPr marL="285750" indent="-285750">
                        <a:buFont typeface="Courier New" panose="02070309020205020404" pitchFamily="49" charset="0"/>
                        <a:buChar char="o"/>
                      </a:pPr>
                      <a:r>
                        <a:rPr lang="en-GB" b="0" dirty="0" smtClean="0"/>
                        <a:t>Challenges over different uses</a:t>
                      </a:r>
                    </a:p>
                    <a:p>
                      <a:pPr marL="285750" indent="-285750">
                        <a:buFont typeface="Courier New" panose="02070309020205020404" pitchFamily="49" charset="0"/>
                        <a:buChar char="o"/>
                      </a:pPr>
                      <a:r>
                        <a:rPr lang="en-GB" b="0" dirty="0" smtClean="0"/>
                        <a:t>Pollution</a:t>
                      </a:r>
                    </a:p>
                  </a:txBody>
                  <a:tcPr/>
                </a:tc>
              </a:tr>
            </a:tbl>
          </a:graphicData>
        </a:graphic>
      </p:graphicFrame>
      <p:pic>
        <p:nvPicPr>
          <p:cNvPr id="8" name="Picture 6" descr="http://tripatlas.com/wp-content/uploads/2014/05/derby-line-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3" y="4533670"/>
            <a:ext cx="2825746" cy="2119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677115508"/>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spTree>
    <p:extLst>
      <p:ext uri="{BB962C8B-B14F-4D97-AF65-F5344CB8AC3E}">
        <p14:creationId xmlns:p14="http://schemas.microsoft.com/office/powerpoint/2010/main" val="12904089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647819"/>
              </p:ext>
            </p:extLst>
          </p:nvPr>
        </p:nvGraphicFramePr>
        <p:xfrm>
          <a:off x="827584" y="1636792"/>
          <a:ext cx="6192688" cy="640080"/>
        </p:xfrm>
        <a:graphic>
          <a:graphicData uri="http://schemas.openxmlformats.org/drawingml/2006/table">
            <a:tbl>
              <a:tblPr firstRow="1" bandRow="1">
                <a:tableStyleId>{93296810-A885-4BE3-A3E7-6D5BEEA58F35}</a:tableStyleId>
              </a:tblPr>
              <a:tblGrid>
                <a:gridCol w="6192688"/>
              </a:tblGrid>
              <a:tr h="370840">
                <a:tc>
                  <a:txBody>
                    <a:bodyPr/>
                    <a:lstStyle/>
                    <a:p>
                      <a:pPr algn="ctr"/>
                      <a:r>
                        <a:rPr lang="en-GB" sz="1800" b="1" kern="1200" dirty="0" smtClean="0">
                          <a:solidFill>
                            <a:schemeClr val="lt1"/>
                          </a:solidFill>
                          <a:effectLst/>
                          <a:latin typeface="+mn-lt"/>
                          <a:ea typeface="+mn-ea"/>
                          <a:cs typeface="+mn-cs"/>
                        </a:rPr>
                        <a:t>Conclusion 1): </a:t>
                      </a:r>
                      <a:r>
                        <a:rPr lang="en-GB" sz="1800" b="1" kern="120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a:t>
                      </a:r>
                      <a:r>
                        <a:rPr lang="en-GB" sz="1800" b="1" kern="1200" baseline="0" dirty="0" err="1" smtClean="0">
                          <a:solidFill>
                            <a:schemeClr val="lt1"/>
                          </a:solidFill>
                          <a:effectLst/>
                          <a:latin typeface="+mn-lt"/>
                          <a:ea typeface="+mn-ea"/>
                          <a:cs typeface="+mn-cs"/>
                        </a:rPr>
                        <a:t>Aquifres</a:t>
                      </a:r>
                      <a:r>
                        <a:rPr lang="en-GB" sz="1800" b="1" kern="1200" baseline="0" dirty="0" smtClean="0">
                          <a:solidFill>
                            <a:schemeClr val="lt1"/>
                          </a:solidFill>
                          <a:effectLst/>
                          <a:latin typeface="+mn-lt"/>
                          <a:ea typeface="+mn-ea"/>
                          <a:cs typeface="+mn-cs"/>
                        </a:rPr>
                        <a:t> and </a:t>
                      </a:r>
                      <a:r>
                        <a:rPr lang="en-GB" sz="1800" b="1" kern="1200" baseline="0" dirty="0" err="1" smtClean="0">
                          <a:solidFill>
                            <a:schemeClr val="lt1"/>
                          </a:solidFill>
                          <a:effectLst/>
                          <a:latin typeface="+mn-lt"/>
                          <a:ea typeface="+mn-ea"/>
                          <a:cs typeface="+mn-cs"/>
                        </a:rPr>
                        <a:t>Transboundary</a:t>
                      </a:r>
                      <a:r>
                        <a:rPr lang="en-GB" sz="1800" b="1" kern="1200" baseline="0" dirty="0" smtClean="0">
                          <a:solidFill>
                            <a:schemeClr val="lt1"/>
                          </a:solidFill>
                          <a:effectLst/>
                          <a:latin typeface="+mn-lt"/>
                          <a:ea typeface="+mn-ea"/>
                          <a:cs typeface="+mn-cs"/>
                        </a:rPr>
                        <a:t> Surface Water are similar, but not the same.</a:t>
                      </a:r>
                      <a:endParaRPr lang="en-GB"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9975520"/>
              </p:ext>
            </p:extLst>
          </p:nvPr>
        </p:nvGraphicFramePr>
        <p:xfrm>
          <a:off x="827584" y="260648"/>
          <a:ext cx="6096000" cy="64008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Aquifers and </a:t>
                      </a:r>
                      <a:r>
                        <a:rPr lang="en-US" sz="1800" b="1" i="1" kern="1200" dirty="0" err="1" smtClean="0">
                          <a:solidFill>
                            <a:schemeClr val="tx1"/>
                          </a:solidFill>
                          <a:effectLst/>
                          <a:latin typeface="+mn-lt"/>
                          <a:ea typeface="+mn-ea"/>
                          <a:cs typeface="+mn-cs"/>
                        </a:rPr>
                        <a:t>Transboundary</a:t>
                      </a:r>
                      <a:r>
                        <a:rPr lang="en-US" sz="1800" b="1" i="1" kern="1200" dirty="0" smtClean="0">
                          <a:solidFill>
                            <a:schemeClr val="tx1"/>
                          </a:solidFill>
                          <a:effectLst/>
                          <a:latin typeface="+mn-lt"/>
                          <a:ea typeface="+mn-ea"/>
                          <a:cs typeface="+mn-cs"/>
                        </a:rPr>
                        <a:t> Surface Water</a:t>
                      </a:r>
                    </a:p>
                  </a:txBody>
                  <a:tcPr/>
                </a:tc>
              </a:tr>
            </a:tbl>
          </a:graphicData>
        </a:graphic>
      </p:graphicFrame>
      <p:pic>
        <p:nvPicPr>
          <p:cNvPr id="10" name="Picture 2" descr="http://www.usgs.gov/blogs/features/files/2012/02/zoltan-e1329319877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47244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436096" y="3356992"/>
            <a:ext cx="3492500" cy="2324100"/>
          </a:xfrm>
          <a:prstGeom prst="rect">
            <a:avLst/>
          </a:prstGeom>
        </p:spPr>
      </p:pic>
    </p:spTree>
    <p:extLst>
      <p:ext uri="{BB962C8B-B14F-4D97-AF65-F5344CB8AC3E}">
        <p14:creationId xmlns:p14="http://schemas.microsoft.com/office/powerpoint/2010/main" val="3711889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5380471"/>
              </p:ext>
            </p:extLst>
          </p:nvPr>
        </p:nvGraphicFramePr>
        <p:xfrm>
          <a:off x="827584" y="476672"/>
          <a:ext cx="6096000" cy="370840"/>
        </p:xfrm>
        <a:graphic>
          <a:graphicData uri="http://schemas.openxmlformats.org/drawingml/2006/table">
            <a:tbl>
              <a:tblPr firstRow="1" bandRow="1">
                <a:tableStyleId>{68D230F3-CF80-4859-8CE7-A43EE81993B5}</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a:t>
                      </a:r>
                      <a:r>
                        <a:rPr lang="en-GB" baseline="0" dirty="0" smtClean="0"/>
                        <a:t> W</a:t>
                      </a:r>
                      <a:r>
                        <a:rPr lang="en-GB" dirty="0" smtClean="0"/>
                        <a:t>ater</a:t>
                      </a:r>
                      <a:r>
                        <a:rPr lang="en-GB" baseline="0" dirty="0" smtClean="0"/>
                        <a:t> Law Training</a:t>
                      </a:r>
                      <a:endParaRPr lang="en-GB"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22054229"/>
              </p:ext>
            </p:extLst>
          </p:nvPr>
        </p:nvGraphicFramePr>
        <p:xfrm>
          <a:off x="827584" y="1196752"/>
          <a:ext cx="4392488" cy="370840"/>
        </p:xfrm>
        <a:graphic>
          <a:graphicData uri="http://schemas.openxmlformats.org/drawingml/2006/table">
            <a:tbl>
              <a:tblPr firstRow="1" bandRow="1">
                <a:tableStyleId>{93296810-A885-4BE3-A3E7-6D5BEEA58F35}</a:tableStyleId>
              </a:tblPr>
              <a:tblGrid>
                <a:gridCol w="4392488"/>
              </a:tblGrid>
              <a:tr h="370840">
                <a:tc>
                  <a:txBody>
                    <a:bodyPr/>
                    <a:lstStyle/>
                    <a:p>
                      <a:pPr algn="ctr"/>
                      <a:r>
                        <a:rPr lang="en-GB" dirty="0" smtClean="0"/>
                        <a:t>Outline</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095573"/>
              </p:ext>
            </p:extLst>
          </p:nvPr>
        </p:nvGraphicFramePr>
        <p:xfrm>
          <a:off x="827584" y="1988840"/>
          <a:ext cx="4320480" cy="4480560"/>
        </p:xfrm>
        <a:graphic>
          <a:graphicData uri="http://schemas.openxmlformats.org/drawingml/2006/table">
            <a:tbl>
              <a:tblPr firstRow="1" bandRow="1">
                <a:tableStyleId>{3B4B98B0-60AC-42C2-AFA5-B58CD77FA1E5}</a:tableStyleId>
              </a:tblPr>
              <a:tblGrid>
                <a:gridCol w="4320480"/>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Aquifers and </a:t>
                      </a:r>
                      <a:r>
                        <a:rPr lang="en-US" sz="1800" b="1" kern="1200" dirty="0" err="1" smtClean="0">
                          <a:solidFill>
                            <a:schemeClr val="tx1"/>
                          </a:solidFill>
                          <a:effectLst/>
                          <a:latin typeface="+mn-lt"/>
                          <a:ea typeface="+mn-ea"/>
                          <a:cs typeface="+mn-cs"/>
                        </a:rPr>
                        <a:t>Transboundary</a:t>
                      </a:r>
                      <a:r>
                        <a:rPr lang="en-US" sz="1800" b="1" kern="1200" dirty="0" smtClean="0">
                          <a:solidFill>
                            <a:schemeClr val="tx1"/>
                          </a:solidFill>
                          <a:effectLst/>
                          <a:latin typeface="+mn-lt"/>
                          <a:ea typeface="+mn-ea"/>
                          <a:cs typeface="+mn-cs"/>
                        </a:rPr>
                        <a:t> Surface Water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u="sng" kern="1200" dirty="0" err="1" smtClean="0">
                          <a:solidFill>
                            <a:srgbClr val="E46C0A"/>
                          </a:solidFill>
                          <a:effectLst/>
                          <a:latin typeface="+mn-lt"/>
                          <a:ea typeface="+mn-ea"/>
                          <a:cs typeface="+mn-cs"/>
                        </a:rPr>
                        <a:t>Transboundary</a:t>
                      </a:r>
                      <a:r>
                        <a:rPr lang="en-US" sz="1800" b="1" u="sng" kern="1200" dirty="0" smtClean="0">
                          <a:solidFill>
                            <a:srgbClr val="E46C0A"/>
                          </a:solidFill>
                          <a:effectLst/>
                          <a:latin typeface="+mn-lt"/>
                          <a:ea typeface="+mn-ea"/>
                          <a:cs typeface="+mn-cs"/>
                        </a:rPr>
                        <a:t> Surface Water Law and </a:t>
                      </a:r>
                      <a:r>
                        <a:rPr lang="en-US" sz="1800" b="1" u="sng" kern="1200" dirty="0" err="1" smtClean="0">
                          <a:solidFill>
                            <a:srgbClr val="E46C0A"/>
                          </a:solidFill>
                          <a:effectLst/>
                          <a:latin typeface="+mn-lt"/>
                          <a:ea typeface="+mn-ea"/>
                          <a:cs typeface="+mn-cs"/>
                        </a:rPr>
                        <a:t>Transboundary</a:t>
                      </a:r>
                      <a:r>
                        <a:rPr lang="en-US" sz="1800" b="1" u="sng" kern="1200" dirty="0" smtClean="0">
                          <a:solidFill>
                            <a:srgbClr val="E46C0A"/>
                          </a:solidFill>
                          <a:effectLst/>
                          <a:latin typeface="+mn-lt"/>
                          <a:ea typeface="+mn-ea"/>
                          <a:cs typeface="+mn-cs"/>
                        </a:rPr>
                        <a:t> Aquifer Law</a:t>
                      </a:r>
                    </a:p>
                    <a:p>
                      <a:pPr marL="285750" indent="-285750">
                        <a:buFont typeface="Courier New"/>
                        <a:buChar char="o"/>
                      </a:pPr>
                      <a:r>
                        <a:rPr lang="en-GB" sz="1800" b="1" kern="1200" dirty="0" smtClean="0">
                          <a:solidFill>
                            <a:schemeClr val="tx1"/>
                          </a:solidFill>
                          <a:effectLst/>
                          <a:latin typeface="+mn-lt"/>
                          <a:ea typeface="+mn-ea"/>
                          <a:cs typeface="+mn-cs"/>
                        </a:rPr>
                        <a:t>Substantive obligations (Principle of equitable and reasonable utilisation)</a:t>
                      </a:r>
                    </a:p>
                    <a:p>
                      <a:pPr marL="285750" indent="-285750">
                        <a:buFont typeface="Courier New"/>
                        <a:buChar char="o"/>
                      </a:pPr>
                      <a:r>
                        <a:rPr lang="en-GB" sz="1800" b="1" kern="1200" dirty="0" smtClean="0">
                          <a:solidFill>
                            <a:schemeClr val="tx1"/>
                          </a:solidFill>
                          <a:effectLst/>
                          <a:latin typeface="+mn-lt"/>
                          <a:ea typeface="+mn-ea"/>
                          <a:cs typeface="+mn-cs"/>
                        </a:rPr>
                        <a:t>Procedural obligations (exchange of information and prior notification)</a:t>
                      </a:r>
                    </a:p>
                    <a:p>
                      <a:pPr marL="285750" indent="-285750">
                        <a:buFont typeface="Courier New"/>
                        <a:buChar char="o"/>
                      </a:pPr>
                      <a:r>
                        <a:rPr lang="en-GB" sz="1800" b="1" i="1" kern="1200" dirty="0" smtClean="0">
                          <a:solidFill>
                            <a:schemeClr val="tx1"/>
                          </a:solidFill>
                          <a:effectLst/>
                          <a:latin typeface="+mn-lt"/>
                          <a:ea typeface="+mn-ea"/>
                          <a:cs typeface="+mn-cs"/>
                        </a:rPr>
                        <a:t>Debate and Questions and Answers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smtClean="0">
                          <a:solidFill>
                            <a:schemeClr val="tx1"/>
                          </a:solidFill>
                          <a:effectLst/>
                          <a:latin typeface="+mn-lt"/>
                          <a:ea typeface="+mn-ea"/>
                          <a:cs typeface="+mn-cs"/>
                        </a:rPr>
                        <a:t>Case Study: Guarani Aquifer Agreement, Institutions and Dispute Settlement </a:t>
                      </a:r>
                    </a:p>
                    <a:p>
                      <a:pPr marL="285750" indent="-285750">
                        <a:buFont typeface="Courier New"/>
                        <a:buChar char="o"/>
                      </a:pPr>
                      <a:r>
                        <a:rPr lang="en-US" sz="1800" b="1" kern="1200" dirty="0" smtClean="0">
                          <a:solidFill>
                            <a:schemeClr val="tx1"/>
                          </a:solidFill>
                          <a:effectLst/>
                          <a:latin typeface="+mn-lt"/>
                          <a:ea typeface="+mn-ea"/>
                          <a:cs typeface="+mn-cs"/>
                        </a:rPr>
                        <a:t>Group Exercise</a:t>
                      </a:r>
                      <a:endParaRPr lang="en-GB" sz="1800" b="1" kern="1200" dirty="0" smtClean="0">
                        <a:solidFill>
                          <a:schemeClr val="tx1"/>
                        </a:solidFill>
                        <a:effectLst/>
                        <a:latin typeface="+mn-lt"/>
                        <a:ea typeface="+mn-ea"/>
                        <a:cs typeface="+mn-cs"/>
                      </a:endParaRPr>
                    </a:p>
                    <a:p>
                      <a:pPr marL="285750" indent="-285750">
                        <a:buFont typeface="Courier New"/>
                        <a:buChar char="o"/>
                      </a:pPr>
                      <a:r>
                        <a:rPr lang="en-US" sz="1800" b="1" i="1" kern="1200" dirty="0" smtClean="0">
                          <a:solidFill>
                            <a:schemeClr val="tx1"/>
                          </a:solidFill>
                          <a:effectLst/>
                          <a:latin typeface="+mn-lt"/>
                          <a:ea typeface="+mn-ea"/>
                          <a:cs typeface="+mn-cs"/>
                        </a:rPr>
                        <a:t>Conclusion</a:t>
                      </a:r>
                      <a:endParaRPr lang="en-GB" sz="18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1" kern="1200" dirty="0">
                        <a:solidFill>
                          <a:schemeClr val="tx1"/>
                        </a:solidFill>
                        <a:effectLst/>
                        <a:latin typeface="+mn-lt"/>
                        <a:ea typeface="+mn-ea"/>
                        <a:cs typeface="+mn-cs"/>
                      </a:endParaRPr>
                    </a:p>
                  </a:txBody>
                  <a:tcPr/>
                </a:tc>
              </a:tr>
            </a:tbl>
          </a:graphicData>
        </a:graphic>
      </p:graphicFrame>
      <p:pic>
        <p:nvPicPr>
          <p:cNvPr id="6" name="Picture 2" descr="http://assets.inhabitat.com/wp-content/blogs.dir/1/files/2012/12/climate-change-desert-537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10" y="1844824"/>
            <a:ext cx="2594645" cy="178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_GY7iceyUeGQ/S-mkzN1FjBI/AAAAAAAAAJw/t-jJL6tB7K8/s1600/08+Desert+2em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0" y="4149080"/>
            <a:ext cx="2312363" cy="25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2586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2434</Words>
  <Application>Microsoft Macintosh PowerPoint</Application>
  <PresentationFormat>On-screen Show (4:3)</PresentationFormat>
  <Paragraphs>318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Francesco Sindico</cp:lastModifiedBy>
  <cp:revision>104</cp:revision>
  <cp:lastPrinted>2014-09-12T11:32:32Z</cp:lastPrinted>
  <dcterms:created xsi:type="dcterms:W3CDTF">2011-09-15T12:59:51Z</dcterms:created>
  <dcterms:modified xsi:type="dcterms:W3CDTF">2015-05-07T23:24:36Z</dcterms:modified>
</cp:coreProperties>
</file>