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8" r:id="rId2"/>
    <p:sldId id="327" r:id="rId3"/>
    <p:sldId id="330" r:id="rId4"/>
    <p:sldId id="329" r:id="rId5"/>
    <p:sldId id="326" r:id="rId6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20  October 2014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Pretoria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1237880" y="3092428"/>
            <a:ext cx="7146540" cy="1687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GGRETA Project</a:t>
            </a:r>
            <a:r>
              <a:rPr lang="en-US" altLang="en-US" sz="27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en-US" altLang="en-US" sz="27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Proposed </a:t>
            </a:r>
            <a:r>
              <a:rPr lang="en-US" altLang="en-US" sz="2700" dirty="0" err="1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workplan</a:t>
            </a: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: May-December 2015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Andrew </a:t>
            </a:r>
            <a:r>
              <a:rPr lang="en-US" altLang="en-US" sz="2700" dirty="0" err="1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Rosss</a:t>
            </a: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 and Piet </a:t>
            </a:r>
            <a:r>
              <a:rPr lang="en-US" altLang="en-US" sz="2700" dirty="0" err="1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Kenabatho</a:t>
            </a:r>
            <a:r>
              <a:rPr lang="en-US" altLang="en-US" sz="27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 </a:t>
            </a:r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535905" y="2466303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1088636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1" y="2492896"/>
            <a:ext cx="9144000" cy="936104"/>
          </a:xfrm>
        </p:spPr>
        <p:txBody>
          <a:bodyPr/>
          <a:lstStyle/>
          <a:p>
            <a:r>
              <a:rPr lang="en-GB" dirty="0" smtClean="0"/>
              <a:t>Proposed </a:t>
            </a:r>
            <a:r>
              <a:rPr lang="en-GB" dirty="0" err="1" smtClean="0"/>
              <a:t>Workplan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709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8557952"/>
              </p:ext>
            </p:extLst>
          </p:nvPr>
        </p:nvGraphicFramePr>
        <p:xfrm>
          <a:off x="0" y="1052736"/>
          <a:ext cx="9108504" cy="476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2808312"/>
                <a:gridCol w="1475656"/>
              </a:tblGrid>
              <a:tr h="484221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Action 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By whom 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+mn-lt"/>
                        </a:rPr>
                        <a:t>Deadline</a:t>
                      </a:r>
                      <a:endParaRPr lang="en-GB" sz="2000" dirty="0">
                        <a:latin typeface="+mn-lt"/>
                      </a:endParaRPr>
                    </a:p>
                  </a:txBody>
                  <a:tcPr/>
                </a:tc>
              </a:tr>
              <a:tr h="85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Finalize chapters integrated assessment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 assessment chapter </a:t>
                      </a: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authors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29 May</a:t>
                      </a:r>
                    </a:p>
                  </a:txBody>
                  <a:tcPr marL="68580" marR="68580" marT="0" marB="0"/>
                </a:tc>
              </a:tr>
              <a:tr h="1713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Finalize integrated assessment 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report including MCCM options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Dr Kenabatho in consultation with chapter  authors and project management team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30 June</a:t>
                      </a:r>
                    </a:p>
                  </a:txBody>
                  <a:tcPr marL="68580" marR="68580" marT="0" marB="0"/>
                </a:tc>
              </a:tr>
              <a:tr h="85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Finalise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placement of project data in IMS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IGRAC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 June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Issue invitations and draft program stakeholder consultation meeting and PCCP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UNESCO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 June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1720" y="188640"/>
            <a:ext cx="5550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chemeClr val="tx2"/>
                </a:solidFill>
              </a:rPr>
              <a:t>Workplan</a:t>
            </a:r>
            <a:r>
              <a:rPr lang="en-GB" sz="3200" dirty="0" smtClean="0">
                <a:solidFill>
                  <a:schemeClr val="tx2"/>
                </a:solidFill>
              </a:rPr>
              <a:t>: June-December 2015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2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7919703"/>
              </p:ext>
            </p:extLst>
          </p:nvPr>
        </p:nvGraphicFramePr>
        <p:xfrm>
          <a:off x="0" y="0"/>
          <a:ext cx="9036495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4048"/>
                <a:gridCol w="2088232"/>
                <a:gridCol w="1944215"/>
              </a:tblGrid>
              <a:tr h="1441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Consultations political heads, BO, NA, SA 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and s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takeholder </a:t>
                      </a: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consultation 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meeting to present assessment report, MCCM options and priorities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 future activities</a:t>
                      </a:r>
                      <a:r>
                        <a:rPr lang="en-GB" sz="20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UNESCO and national coordinators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27-30 </a:t>
                      </a: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July</a:t>
                      </a:r>
                    </a:p>
                  </a:txBody>
                  <a:tcPr marL="68580" marR="68580" marT="0" marB="0"/>
                </a:tc>
              </a:tr>
              <a:tr h="1011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PCCP training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UNESCO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31 July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Preparation of draft MCCM proposal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UNESCO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 September</a:t>
                      </a:r>
                    </a:p>
                  </a:txBody>
                  <a:tcPr marL="68580" marR="68580" marT="0" marB="0"/>
                </a:tc>
              </a:tr>
              <a:tr h="1054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n-lt"/>
                          <a:ea typeface="Calibri"/>
                          <a:cs typeface="Times New Roman"/>
                        </a:rPr>
                        <a:t>Issue invitations and draft program final regional technical meeting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UNESCO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 September</a:t>
                      </a:r>
                    </a:p>
                  </a:txBody>
                  <a:tcPr marL="68580" marR="68580" marT="0" marB="0"/>
                </a:tc>
              </a:tr>
              <a:tr h="175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Final regional technical 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meeting to present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project results, MCCM option and possible future activities to governments</a:t>
                      </a:r>
                      <a:endParaRPr lang="en-GB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26-30 </a:t>
                      </a:r>
                      <a:r>
                        <a:rPr lang="en-GB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October </a:t>
                      </a:r>
                    </a:p>
                  </a:txBody>
                  <a:tcPr marL="68580" marR="68580" marT="0" marB="0"/>
                </a:tc>
              </a:tr>
              <a:tr h="5818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88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84577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800" dirty="0" smtClean="0"/>
              <a:t>Priorities for possible </a:t>
            </a:r>
            <a:r>
              <a:rPr lang="en-GB" sz="2800" dirty="0" smtClean="0"/>
              <a:t>follow up action beyond the current project</a:t>
            </a:r>
            <a:endParaRPr lang="en-GB" sz="2800" dirty="0" smtClean="0"/>
          </a:p>
          <a:p>
            <a:endParaRPr lang="en-GB" sz="2000" dirty="0" smtClean="0"/>
          </a:p>
          <a:p>
            <a:pPr>
              <a:buNone/>
            </a:pPr>
            <a:endParaRPr lang="en-GB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01" y="-27384"/>
            <a:ext cx="9144000" cy="936104"/>
          </a:xfrm>
        </p:spPr>
        <p:txBody>
          <a:bodyPr/>
          <a:lstStyle/>
          <a:p>
            <a:r>
              <a:rPr lang="en-GB" dirty="0" smtClean="0"/>
              <a:t>Outstanding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225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162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Proposed Workplan</vt:lpstr>
      <vt:lpstr>Slide 3</vt:lpstr>
      <vt:lpstr>Slide 4</vt:lpstr>
      <vt:lpstr>Outstanding issues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117</cp:revision>
  <cp:lastPrinted>2014-10-16T17:00:18Z</cp:lastPrinted>
  <dcterms:created xsi:type="dcterms:W3CDTF">2013-10-21T18:26:05Z</dcterms:created>
  <dcterms:modified xsi:type="dcterms:W3CDTF">2015-05-07T11:19:33Z</dcterms:modified>
</cp:coreProperties>
</file>