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61" r:id="rId2"/>
    <p:sldId id="388" r:id="rId3"/>
    <p:sldId id="363" r:id="rId4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8387" autoAdjust="0"/>
  </p:normalViewPr>
  <p:slideViewPr>
    <p:cSldViewPr>
      <p:cViewPr>
        <p:scale>
          <a:sx n="90" d="100"/>
          <a:sy n="90" d="100"/>
        </p:scale>
        <p:origin x="-69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12-5-2015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667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12-5-2015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44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‹N°›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12-5-2015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12-5-2015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‹N°›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12-5-2015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12-5-2015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12-5-2015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12-5-2015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12-5-2015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12-5-2015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12-5-2015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/>
          </p:cNvSpPr>
          <p:nvPr/>
        </p:nvSpPr>
        <p:spPr bwMode="auto">
          <a:xfrm>
            <a:off x="6286500" y="5851525"/>
            <a:ext cx="2314575" cy="2721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altLang="en-US" sz="13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Tales </a:t>
            </a:r>
            <a:r>
              <a:rPr lang="en-US" altLang="en-US" sz="1300" b="1" dirty="0" err="1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Carvalho</a:t>
            </a:r>
            <a:r>
              <a:rPr lang="en-US" altLang="en-US" sz="13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altLang="en-US" sz="1300" b="1" dirty="0" err="1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Resende</a:t>
            </a:r>
            <a:endParaRPr lang="en-US" altLang="en-US" b="1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60388" y="26336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523875" y="57769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6705600" y="6096000"/>
            <a:ext cx="1909763" cy="47224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wrap="square" lIns="35717" tIns="35717" rIns="35717" bIns="35717" anchor="ctr">
            <a:spAutoFit/>
          </a:bodyPr>
          <a:lstStyle/>
          <a:p>
            <a:pPr algn="r"/>
            <a:r>
              <a:rPr lang="en-US" altLang="en-US" sz="1300" i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6 May 2015</a:t>
            </a:r>
          </a:p>
          <a:p>
            <a:pPr algn="r"/>
            <a:r>
              <a:rPr lang="en-US" altLang="en-US" sz="1300" i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Gaborone, Botswana</a:t>
            </a:r>
            <a:endParaRPr lang="en-US" altLang="en-US" dirty="0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533400" y="3429000"/>
            <a:ext cx="8215064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sz="2800" b="1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l"/>
            <a:r>
              <a:rPr lang="en-US" altLang="en-US" sz="28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Day 1 </a:t>
            </a:r>
            <a:r>
              <a:rPr lang="en-US" altLang="en-US" sz="2800" b="1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w</a:t>
            </a:r>
            <a:r>
              <a:rPr lang="en-US" altLang="en-US" sz="28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rap up and </a:t>
            </a:r>
            <a:r>
              <a:rPr lang="en-US" altLang="en-US" sz="28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Recommendations</a:t>
            </a:r>
          </a:p>
          <a:p>
            <a:pPr algn="l"/>
            <a:endParaRPr lang="en-US" altLang="en-US" sz="2800" b="1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l"/>
            <a:r>
              <a:rPr lang="en-US" altLang="en-US" sz="2800" i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Hydrogeology and </a:t>
            </a:r>
            <a:r>
              <a:rPr lang="en-US" altLang="en-US" sz="2800" i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Socio-Economic/Environmental</a:t>
            </a:r>
            <a:endParaRPr lang="en-US" altLang="en-US" sz="2800" i="1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514350" y="657383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1" name="Picture 9" descr="iucn_logo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5961063"/>
            <a:ext cx="531812" cy="508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2" name="Picture 10" descr="IGRAC-logo-txt-cmy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6134100"/>
            <a:ext cx="998537" cy="3381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" name="Picture 11" descr="120.png"/>
          <p:cNvPicPr>
            <a:picLocks noChangeAspect="1"/>
          </p:cNvPicPr>
          <p:nvPr/>
        </p:nvPicPr>
        <p:blipFill>
          <a:blip r:embed="rId4" cstate="print"/>
          <a:srcRect b="17345"/>
          <a:stretch>
            <a:fillRect/>
          </a:stretch>
        </p:blipFill>
        <p:spPr bwMode="auto">
          <a:xfrm>
            <a:off x="2109788" y="5856288"/>
            <a:ext cx="1397000" cy="6762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4" name="Picture 12" descr="SDC_RV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7888" y="5943600"/>
            <a:ext cx="1106487" cy="500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514350" y="661828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523875" y="57388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58800" y="2681288"/>
            <a:ext cx="80232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1038" y="482600"/>
            <a:ext cx="34559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0" y="877888"/>
            <a:ext cx="2905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14363" y="3222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14363" y="374650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23" name="Picture 2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2338" y="5946775"/>
            <a:ext cx="658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0" y="5926138"/>
            <a:ext cx="482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8213" y="5946775"/>
            <a:ext cx="376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Wrap up</a:t>
            </a:r>
            <a:endParaRPr lang="en-US" altLang="en-US" sz="2800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000125" lvl="2" indent="0" algn="l"/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181600"/>
          </a:xfrm>
        </p:spPr>
        <p:txBody>
          <a:bodyPr>
            <a:normAutofit lnSpcReduction="10000"/>
          </a:bodyPr>
          <a:lstStyle/>
          <a:p>
            <a:r>
              <a:rPr lang="en-US" sz="2065" dirty="0" smtClean="0"/>
              <a:t>Pollution:</a:t>
            </a:r>
          </a:p>
          <a:p>
            <a:pPr lvl="1"/>
            <a:r>
              <a:rPr lang="en-US" sz="2065" i="1" dirty="0" smtClean="0"/>
              <a:t>As a whole, </a:t>
            </a:r>
            <a:r>
              <a:rPr lang="en-US" sz="2065" i="1" dirty="0" err="1" smtClean="0"/>
              <a:t>t</a:t>
            </a:r>
            <a:r>
              <a:rPr sz="2065" i="1" dirty="0" smtClean="0"/>
              <a:t>he STAS is not threatened by over abstraction or pollution at current levels of development</a:t>
            </a:r>
            <a:r>
              <a:rPr lang="en-US" sz="2065" i="1" dirty="0" smtClean="0"/>
              <a:t>. However, there are some pollution threats at local level (mainly for shallow Kalahari aquifers).</a:t>
            </a:r>
          </a:p>
          <a:p>
            <a:pPr lvl="1"/>
            <a:r>
              <a:rPr sz="2065" i="1" dirty="0" smtClean="0"/>
              <a:t>There is neither industry nor mining activities taking place </a:t>
            </a:r>
            <a:r>
              <a:rPr lang="en-US" sz="2065" i="1" dirty="0" smtClean="0"/>
              <a:t>currently </a:t>
            </a:r>
            <a:r>
              <a:rPr sz="2065" i="1" dirty="0" smtClean="0"/>
              <a:t>in the STAS area.</a:t>
            </a:r>
            <a:r>
              <a:rPr lang="en-US" sz="2065" i="1" dirty="0" smtClean="0"/>
              <a:t> However, any kind of mining activities would lead to major pollution of the deep aquifers due to their friability.</a:t>
            </a:r>
          </a:p>
          <a:p>
            <a:endParaRPr lang="en-US" sz="2065" dirty="0" smtClean="0"/>
          </a:p>
          <a:p>
            <a:r>
              <a:rPr lang="en-US" sz="2065" dirty="0" smtClean="0"/>
              <a:t>Water efficiency:</a:t>
            </a:r>
          </a:p>
          <a:p>
            <a:pPr lvl="1"/>
            <a:r>
              <a:rPr lang="en-US" sz="2065" i="1" dirty="0" smtClean="0"/>
              <a:t>Issue of water efficiency due to boreholes casting leaks and corrosion</a:t>
            </a:r>
          </a:p>
          <a:p>
            <a:endParaRPr lang="en-US" sz="2065" dirty="0" smtClean="0"/>
          </a:p>
          <a:p>
            <a:r>
              <a:rPr lang="en-US" sz="2065" dirty="0" smtClean="0"/>
              <a:t>Monitoring and maintenance:</a:t>
            </a:r>
          </a:p>
          <a:p>
            <a:pPr lvl="1"/>
            <a:r>
              <a:rPr lang="en-US" sz="2065" i="1" dirty="0" smtClean="0"/>
              <a:t>Important gaps in long-term data series</a:t>
            </a:r>
          </a:p>
          <a:p>
            <a:endParaRPr lang="en-US" sz="2065" dirty="0" smtClean="0"/>
          </a:p>
          <a:p>
            <a:r>
              <a:rPr lang="en-US" sz="2065" dirty="0" smtClean="0"/>
              <a:t> Private/Public ownership / licensing</a:t>
            </a:r>
          </a:p>
          <a:p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Recommendations for MCCM</a:t>
            </a:r>
            <a:endParaRPr lang="en-US" altLang="en-US" sz="2800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000125" lvl="2" indent="0" algn="l"/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3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1295400" y="6858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Foster research to improve understanding:</a:t>
            </a:r>
          </a:p>
          <a:p>
            <a:pPr lvl="1"/>
            <a:r>
              <a:rPr lang="en-GB" i="1" dirty="0" smtClean="0"/>
              <a:t>Encourage local institutional to improve local knowledge.</a:t>
            </a:r>
          </a:p>
          <a:p>
            <a:pPr lvl="1"/>
            <a:r>
              <a:rPr lang="en-GB" i="1" dirty="0" smtClean="0"/>
              <a:t>Use of Information Management System (IMS) as a way to reliably </a:t>
            </a:r>
            <a:r>
              <a:rPr i="1" dirty="0" smtClean="0"/>
              <a:t>capture; edit</a:t>
            </a:r>
            <a:r>
              <a:rPr lang="en-US" i="1" dirty="0" smtClean="0"/>
              <a:t> (update)</a:t>
            </a:r>
            <a:r>
              <a:rPr i="1" dirty="0" smtClean="0"/>
              <a:t>; store and process</a:t>
            </a:r>
            <a:r>
              <a:rPr lang="en-US" i="1" dirty="0" smtClean="0"/>
              <a:t> data</a:t>
            </a:r>
            <a:r>
              <a:rPr i="1" dirty="0" smtClean="0"/>
              <a:t>.</a:t>
            </a:r>
            <a:endParaRPr lang="en-US" i="1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sz="3600" dirty="0" smtClean="0"/>
              <a:t>Promote monitoring and maintenance</a:t>
            </a:r>
          </a:p>
          <a:p>
            <a:endParaRPr lang="en-US" sz="3600" dirty="0" smtClean="0"/>
          </a:p>
          <a:p>
            <a:r>
              <a:rPr lang="en-US" sz="3600" dirty="0" smtClean="0"/>
              <a:t>Raise awareness on “Sustainable Development”:</a:t>
            </a:r>
          </a:p>
          <a:p>
            <a:pPr lvl="1"/>
            <a:r>
              <a:rPr lang="en-GB" i="1" dirty="0" smtClean="0"/>
              <a:t>Promote water efficiency.</a:t>
            </a:r>
          </a:p>
          <a:p>
            <a:pPr lvl="1"/>
            <a:r>
              <a:rPr lang="en-GB" i="1" dirty="0" smtClean="0"/>
              <a:t>Assess potential for future development or limitations to future developments.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sz="3600" dirty="0" smtClean="0"/>
              <a:t>Potentially provide legal &amp; institutional responses to:</a:t>
            </a:r>
          </a:p>
          <a:p>
            <a:pPr lvl="1"/>
            <a:r>
              <a:rPr i="1" dirty="0" smtClean="0"/>
              <a:t>Drilling and construction requirements </a:t>
            </a:r>
          </a:p>
          <a:p>
            <a:pPr lvl="1"/>
            <a:r>
              <a:rPr lang="en-US" i="1" dirty="0" smtClean="0"/>
              <a:t>O</a:t>
            </a:r>
            <a:r>
              <a:rPr i="1" dirty="0" smtClean="0"/>
              <a:t>bligations to measure a</a:t>
            </a:r>
            <a:r>
              <a:rPr lang="en-US" i="1" dirty="0" err="1" smtClean="0"/>
              <a:t>n</a:t>
            </a:r>
            <a:r>
              <a:rPr i="1" dirty="0" smtClean="0"/>
              <a:t>d submit</a:t>
            </a:r>
            <a:r>
              <a:rPr lang="en-US" i="1" dirty="0" smtClean="0"/>
              <a:t> abstraction permits</a:t>
            </a:r>
            <a:r>
              <a:rPr i="1" dirty="0" smtClean="0"/>
              <a:t> </a:t>
            </a:r>
            <a:endParaRPr lang="en-US" i="1" dirty="0" smtClean="0"/>
          </a:p>
          <a:p>
            <a:pPr lvl="1"/>
            <a:r>
              <a:rPr lang="en-US" i="1" dirty="0" smtClean="0"/>
              <a:t>Private/Public ownership/licensing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220</Words>
  <Application>Microsoft Office PowerPoint</Application>
  <PresentationFormat>Affichage à l'écran (4:3)</PresentationFormat>
  <Paragraphs>36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Office Theme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Carvalho Resende, Tales</cp:lastModifiedBy>
  <cp:revision>382</cp:revision>
  <dcterms:created xsi:type="dcterms:W3CDTF">2015-05-05T21:41:55Z</dcterms:created>
  <dcterms:modified xsi:type="dcterms:W3CDTF">2015-05-12T15:27:50Z</dcterms:modified>
</cp:coreProperties>
</file>