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4"/>
  </p:notesMasterIdLst>
  <p:handoutMasterIdLst>
    <p:handoutMasterId r:id="rId15"/>
  </p:handoutMasterIdLst>
  <p:sldIdLst>
    <p:sldId id="295" r:id="rId3"/>
    <p:sldId id="316" r:id="rId4"/>
    <p:sldId id="323" r:id="rId5"/>
    <p:sldId id="329" r:id="rId6"/>
    <p:sldId id="322" r:id="rId7"/>
    <p:sldId id="317" r:id="rId8"/>
    <p:sldId id="330" r:id="rId9"/>
    <p:sldId id="319" r:id="rId10"/>
    <p:sldId id="331" r:id="rId11"/>
    <p:sldId id="332" r:id="rId12"/>
    <p:sldId id="328" r:id="rId13"/>
  </p:sldIdLst>
  <p:sldSz cx="9144000" cy="6858000" type="screen4x3"/>
  <p:notesSz cx="6797675" cy="9926638"/>
  <p:defaultTextStyle>
    <a:defPPr>
      <a:defRPr lang="en-US"/>
    </a:defPPr>
    <a:lvl1pPr marL="0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3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0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06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3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0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36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3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rvalho Resende, Tales" initials="TCR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8" autoAdjust="0"/>
    <p:restoredTop sz="89863" autoAdjust="0"/>
  </p:normalViewPr>
  <p:slideViewPr>
    <p:cSldViewPr>
      <p:cViewPr varScale="1">
        <p:scale>
          <a:sx n="82" d="100"/>
          <a:sy n="82" d="100"/>
        </p:scale>
        <p:origin x="-7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5" d="100"/>
          <a:sy n="45" d="100"/>
        </p:scale>
        <p:origin x="-2958" y="-120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commentAuthors" Target="commentAuthors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F5C54C-E75C-4E53-9837-2D9333A2BD7A}" type="datetimeFigureOut">
              <a:rPr lang="en-GB" smtClean="0"/>
              <a:pPr/>
              <a:t>5/6/15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DCB1FF-6A7B-4CE2-B8BD-05FCC97C779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03878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8E5775-9400-4094-A176-FE42FE30D48B}" type="datetimeFigureOut">
              <a:rPr lang="en-GB" smtClean="0"/>
              <a:pPr/>
              <a:t>5/6/15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FAE589-A799-4E84-B67F-C2664A093C3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364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3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0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06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3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0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36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3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AE589-A799-4E84-B67F-C2664A093C37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2421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gi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48478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9632" y="350100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1AFA-696D-4B38-9EBC-D50F46EA6688}" type="datetimeFigureOut">
              <a:rPr lang="en-GB" smtClean="0"/>
              <a:pPr/>
              <a:t>5/6/15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3AA58-208B-43C9-BECC-BAF7C84D210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2" descr="Y:\14 Communications\00-Logos and guideline\IGRAC-logo-txt-cmyk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202364"/>
            <a:ext cx="1924050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 descr="Y:\14 Communications\00-Logos and guideline\UNESCO-IHP.jpg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6476" y="5969000"/>
            <a:ext cx="1439863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Group 12"/>
          <p:cNvGrpSpPr>
            <a:grpSpLocks noChangeAspect="1"/>
          </p:cNvGrpSpPr>
          <p:nvPr userDrawn="1"/>
        </p:nvGrpSpPr>
        <p:grpSpPr bwMode="auto">
          <a:xfrm>
            <a:off x="3364210" y="6165304"/>
            <a:ext cx="2808000" cy="723380"/>
            <a:chOff x="2348" y="3871"/>
            <a:chExt cx="1530" cy="366"/>
          </a:xfrm>
        </p:grpSpPr>
        <p:pic>
          <p:nvPicPr>
            <p:cNvPr id="16" name="Picture 2" descr="http://www.infomongolia.com/images/stories/news/news/2012/default_pics/logo/swiss_agency_for_development_and_cooperation.gif"/>
            <p:cNvPicPr>
              <a:picLocks noChangeAspect="1" noChangeArrowheads="1"/>
            </p:cNvPicPr>
            <p:nvPr userDrawn="1"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35007" b="45854"/>
            <a:stretch>
              <a:fillRect/>
            </a:stretch>
          </p:blipFill>
          <p:spPr bwMode="auto">
            <a:xfrm>
              <a:off x="2375" y="3871"/>
              <a:ext cx="1503" cy="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2" descr="http://www.infomongolia.com/images/stories/news/news/2012/default_pics/logo/swiss_agency_for_development_and_cooperation.gif"/>
            <p:cNvPicPr>
              <a:picLocks noChangeAspect="1" noChangeArrowheads="1"/>
            </p:cNvPicPr>
            <p:nvPr userDrawn="1"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-2496" t="7561" r="80106" b="68924"/>
            <a:stretch>
              <a:fillRect/>
            </a:stretch>
          </p:blipFill>
          <p:spPr bwMode="auto">
            <a:xfrm>
              <a:off x="2348" y="3920"/>
              <a:ext cx="296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3" indent="0">
              <a:buNone/>
              <a:defRPr sz="2400"/>
            </a:lvl3pPr>
            <a:lvl4pPr marL="1371530" indent="0">
              <a:buNone/>
              <a:defRPr sz="2000"/>
            </a:lvl4pPr>
            <a:lvl5pPr marL="1828706" indent="0">
              <a:buNone/>
              <a:defRPr sz="2000"/>
            </a:lvl5pPr>
            <a:lvl6pPr marL="2285883" indent="0">
              <a:buNone/>
              <a:defRPr sz="2000"/>
            </a:lvl6pPr>
            <a:lvl7pPr marL="2743060" indent="0">
              <a:buNone/>
              <a:defRPr sz="2000"/>
            </a:lvl7pPr>
            <a:lvl8pPr marL="3200236" indent="0">
              <a:buNone/>
              <a:defRPr sz="2000"/>
            </a:lvl8pPr>
            <a:lvl9pPr marL="3657413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1AFA-696D-4B38-9EBC-D50F46EA6688}" type="datetimeFigureOut">
              <a:rPr lang="en-GB" smtClean="0"/>
              <a:pPr/>
              <a:t>5/6/15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3AA58-208B-43C9-BECC-BAF7C84D210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1AFA-696D-4B38-9EBC-D50F46EA6688}" type="datetimeFigureOut">
              <a:rPr lang="en-GB" smtClean="0"/>
              <a:pPr/>
              <a:t>5/6/15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3AA58-208B-43C9-BECC-BAF7C84D210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1AFA-696D-4B38-9EBC-D50F46EA6688}" type="datetimeFigureOut">
              <a:rPr lang="en-GB" smtClean="0"/>
              <a:pPr/>
              <a:t>5/6/15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3AA58-208B-43C9-BECC-BAF7C84D210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47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29E783-B34F-47FC-BF1D-103E8A27B9C3}" type="slidenum">
              <a:rPr lang="en-US" altLang="en-US"/>
              <a:pPr>
                <a:defRPr/>
              </a:pPr>
              <a:t>‹#›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20318264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7B0F3C-B854-4224-87E9-6A3A5329865E}" type="slidenum">
              <a:rPr lang="en-US" altLang="en-US"/>
              <a:pPr>
                <a:defRPr/>
              </a:pPr>
              <a:t>‹#›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33502587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1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57" indent="0">
              <a:buNone/>
              <a:defRPr sz="1300"/>
            </a:lvl2pPr>
            <a:lvl3pPr marL="642915" indent="0">
              <a:buNone/>
              <a:defRPr sz="1100"/>
            </a:lvl3pPr>
            <a:lvl4pPr marL="964372" indent="0">
              <a:buNone/>
              <a:defRPr sz="1000"/>
            </a:lvl4pPr>
            <a:lvl5pPr marL="1285829" indent="0">
              <a:buNone/>
              <a:defRPr sz="1000"/>
            </a:lvl5pPr>
            <a:lvl6pPr marL="1607287" indent="0">
              <a:buNone/>
              <a:defRPr sz="1000"/>
            </a:lvl6pPr>
            <a:lvl7pPr marL="1928744" indent="0">
              <a:buNone/>
              <a:defRPr sz="1000"/>
            </a:lvl7pPr>
            <a:lvl8pPr marL="2250201" indent="0">
              <a:buNone/>
              <a:defRPr sz="1000"/>
            </a:lvl8pPr>
            <a:lvl9pPr marL="257165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1456C8-FBFF-425C-9150-C703686DB237}" type="slidenum">
              <a:rPr lang="en-US" altLang="en-US"/>
              <a:pPr>
                <a:defRPr/>
              </a:pPr>
              <a:t>‹#›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25178322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69" y="3536156"/>
            <a:ext cx="3625453" cy="794742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3536156"/>
            <a:ext cx="3625453" cy="794742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76730E-851B-483B-8E09-2236EC69DC2A}" type="slidenum">
              <a:rPr lang="en-US" altLang="en-US"/>
              <a:pPr>
                <a:defRPr/>
              </a:pPr>
              <a:t>‹#›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25555069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9D8CED-9909-44C0-9F76-11B864717AD3}" type="slidenum">
              <a:rPr lang="en-US" altLang="en-US"/>
              <a:pPr>
                <a:defRPr/>
              </a:pPr>
              <a:t>‹#›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4924030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70089A-A041-4BE3-9793-489E11076EDF}" type="slidenum">
              <a:rPr lang="en-US" altLang="en-US"/>
              <a:pPr>
                <a:defRPr/>
              </a:pPr>
              <a:t>‹#›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24954618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05F16A-E9F0-4094-8511-B449CBA33165}" type="slidenum">
              <a:rPr lang="en-US" altLang="en-US"/>
              <a:pPr>
                <a:defRPr/>
              </a:pPr>
              <a:t>‹#›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3505272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3473"/>
            <a:ext cx="3008189" cy="1161975"/>
          </a:xfrm>
        </p:spPr>
        <p:txBody>
          <a:bodyPr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2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7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AA6D9D-00BE-45D6-9583-C27AF0D67125}" type="slidenum">
              <a:rPr lang="en-US" altLang="en-US"/>
              <a:pPr>
                <a:defRPr/>
              </a:pPr>
              <a:t>‹#›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20442365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5" y="4800824"/>
            <a:ext cx="5486177" cy="567035"/>
          </a:xfrm>
        </p:spPr>
        <p:txBody>
          <a:bodyPr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5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57" indent="0">
              <a:buNone/>
              <a:defRPr sz="2000"/>
            </a:lvl2pPr>
            <a:lvl3pPr marL="642915" indent="0">
              <a:buNone/>
              <a:defRPr sz="1700"/>
            </a:lvl3pPr>
            <a:lvl4pPr marL="964372" indent="0">
              <a:buNone/>
              <a:defRPr sz="1400"/>
            </a:lvl4pPr>
            <a:lvl5pPr marL="1285829" indent="0">
              <a:buNone/>
              <a:defRPr sz="1400"/>
            </a:lvl5pPr>
            <a:lvl6pPr marL="1607287" indent="0">
              <a:buNone/>
              <a:defRPr sz="1400"/>
            </a:lvl6pPr>
            <a:lvl7pPr marL="1928744" indent="0">
              <a:buNone/>
              <a:defRPr sz="1400"/>
            </a:lvl7pPr>
            <a:lvl8pPr marL="2250201" indent="0">
              <a:buNone/>
              <a:defRPr sz="1400"/>
            </a:lvl8pPr>
            <a:lvl9pPr marL="2571659" indent="0">
              <a:buNone/>
              <a:defRPr sz="1400"/>
            </a:lvl9pPr>
          </a:lstStyle>
          <a:p>
            <a:pPr lvl="0"/>
            <a:endParaRPr lang="en-US" noProof="0" smtClean="0">
              <a:sym typeface="Helvetica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5" y="5367859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3145D0-EDBD-4EF8-8673-C2008392287D}" type="slidenum">
              <a:rPr lang="en-US" altLang="en-US"/>
              <a:pPr>
                <a:defRPr/>
              </a:pPr>
              <a:t>‹#›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6820550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63758C-B913-4FE3-9ED2-7D389540149F}" type="slidenum">
              <a:rPr lang="en-US" altLang="en-US"/>
              <a:pPr>
                <a:defRPr/>
              </a:pPr>
              <a:t>‹#›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21848330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151930"/>
            <a:ext cx="1839516" cy="317896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69" y="1151930"/>
            <a:ext cx="5411391" cy="317896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C6DBBD-CB7B-42A1-9CCA-4F905C139351}" type="slidenum">
              <a:rPr lang="en-US" altLang="en-US"/>
              <a:pPr>
                <a:defRPr/>
              </a:pPr>
              <a:t>‹#›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2292706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1268760"/>
            <a:ext cx="9144000" cy="4608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>
                    <a:lumMod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1AFA-696D-4B38-9EBC-D50F46EA6688}" type="datetimeFigureOut">
              <a:rPr lang="en-GB" smtClean="0"/>
              <a:pPr/>
              <a:t>5/6/15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3AA58-208B-43C9-BECC-BAF7C84D210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1AFA-696D-4B38-9EBC-D50F46EA6688}" type="datetimeFigureOut">
              <a:rPr lang="en-GB" smtClean="0"/>
              <a:pPr/>
              <a:t>5/6/15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3AA58-208B-43C9-BECC-BAF7C84D210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1AFA-696D-4B38-9EBC-D50F46EA6688}" type="datetimeFigureOut">
              <a:rPr lang="en-GB" smtClean="0"/>
              <a:pPr/>
              <a:t>5/6/15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3AA58-208B-43C9-BECC-BAF7C84D210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1AFA-696D-4B38-9EBC-D50F46EA6688}" type="datetimeFigureOut">
              <a:rPr lang="en-GB" smtClean="0"/>
              <a:pPr/>
              <a:t>5/6/15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3AA58-208B-43C9-BECC-BAF7C84D210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1AFA-696D-4B38-9EBC-D50F46EA6688}" type="datetimeFigureOut">
              <a:rPr lang="en-GB" smtClean="0"/>
              <a:pPr/>
              <a:t>5/6/15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3AA58-208B-43C9-BECC-BAF7C84D210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1AFA-696D-4B38-9EBC-D50F46EA6688}" type="datetimeFigureOut">
              <a:rPr lang="en-GB" smtClean="0"/>
              <a:pPr/>
              <a:t>5/6/15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3AA58-208B-43C9-BECC-BAF7C84D210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5" Type="http://schemas.openxmlformats.org/officeDocument/2006/relationships/image" Target="../media/image2.jpeg"/><Relationship Id="rId16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  <a:prstGeom prst="rect">
            <a:avLst/>
          </a:prstGeom>
        </p:spPr>
        <p:txBody>
          <a:bodyPr vert="horz" lIns="91435" tIns="45718" rIns="91435" bIns="45718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412777"/>
            <a:ext cx="8229600" cy="4752528"/>
          </a:xfrm>
          <a:prstGeom prst="rect">
            <a:avLst/>
          </a:prstGeom>
        </p:spPr>
        <p:txBody>
          <a:bodyPr vert="horz" lIns="91435" tIns="45718" rIns="91435" bIns="45718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C11AFA-696D-4B38-9EBC-D50F46EA6688}" type="datetimeFigureOut">
              <a:rPr lang="en-GB" smtClean="0"/>
              <a:pPr/>
              <a:t>5/6/15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51"/>
            <a:ext cx="2895600" cy="365125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3AA58-208B-43C9-BECC-BAF7C84D210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2" descr="Y:\14 Communications\00-Logos and guideline\IGRAC-logo-txt-cmyk.jpg"/>
          <p:cNvPicPr>
            <a:picLocks noChangeAspect="1" noChangeArrowheads="1"/>
          </p:cNvPicPr>
          <p:nvPr userDrawn="1"/>
        </p:nvPicPr>
        <p:blipFill>
          <a:blip r:embed="rId1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202364"/>
            <a:ext cx="1924050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 descr="Y:\14 Communications\00-Logos and guideline\UNESCO-IHP.jpg"/>
          <p:cNvPicPr>
            <a:picLocks noChangeAspect="1" noChangeArrowheads="1"/>
          </p:cNvPicPr>
          <p:nvPr userDrawn="1"/>
        </p:nvPicPr>
        <p:blipFill>
          <a:blip r:embed="rId15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6476" y="5969000"/>
            <a:ext cx="1439863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Group 12"/>
          <p:cNvGrpSpPr>
            <a:grpSpLocks noChangeAspect="1"/>
          </p:cNvGrpSpPr>
          <p:nvPr userDrawn="1"/>
        </p:nvGrpSpPr>
        <p:grpSpPr bwMode="auto">
          <a:xfrm>
            <a:off x="3364210" y="6165304"/>
            <a:ext cx="2808000" cy="723380"/>
            <a:chOff x="2348" y="3871"/>
            <a:chExt cx="1530" cy="366"/>
          </a:xfrm>
        </p:grpSpPr>
        <p:pic>
          <p:nvPicPr>
            <p:cNvPr id="16" name="Picture 2" descr="http://www.infomongolia.com/images/stories/news/news/2012/default_pics/logo/swiss_agency_for_development_and_cooperation.gif"/>
            <p:cNvPicPr>
              <a:picLocks noChangeAspect="1" noChangeArrowheads="1"/>
            </p:cNvPicPr>
            <p:nvPr userDrawn="1"/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35007" b="45854"/>
            <a:stretch>
              <a:fillRect/>
            </a:stretch>
          </p:blipFill>
          <p:spPr bwMode="auto">
            <a:xfrm>
              <a:off x="2375" y="3871"/>
              <a:ext cx="1503" cy="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2" descr="http://www.infomongolia.com/images/stories/news/news/2012/default_pics/logo/swiss_agency_for_development_and_cooperation.gif"/>
            <p:cNvPicPr>
              <a:picLocks noChangeAspect="1" noChangeArrowheads="1"/>
            </p:cNvPicPr>
            <p:nvPr userDrawn="1"/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-2496" t="7561" r="80106" b="68924"/>
            <a:stretch>
              <a:fillRect/>
            </a:stretch>
          </p:blipFill>
          <p:spPr bwMode="auto">
            <a:xfrm>
              <a:off x="2348" y="3920"/>
              <a:ext cx="296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353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2" indent="-342882" algn="l" defTabSz="914353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2" indent="-285736" algn="l" defTabSz="914353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8" algn="l" defTabSz="91435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18" indent="-228588" algn="l" defTabSz="914353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5" indent="-228588" algn="l" defTabSz="914353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1" indent="-228588" algn="l" defTabSz="91435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48" indent="-228588" algn="l" defTabSz="91435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5" indent="-228588" algn="l" defTabSz="91435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1" indent="-228588" algn="l" defTabSz="91435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/>
          </p:cNvSpPr>
          <p:nvPr>
            <p:ph type="title"/>
          </p:nvPr>
        </p:nvSpPr>
        <p:spPr bwMode="auto">
          <a:xfrm>
            <a:off x="892969" y="1151930"/>
            <a:ext cx="7358063" cy="2321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Helvetica Light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/>
          </p:cNvSpPr>
          <p:nvPr>
            <p:ph type="body" idx="1"/>
          </p:nvPr>
        </p:nvSpPr>
        <p:spPr bwMode="auto">
          <a:xfrm>
            <a:off x="892969" y="3536156"/>
            <a:ext cx="7358063" cy="794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Helvetica Light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Helvetica Light" charset="0"/>
              </a:rPr>
              <a:t>Second level</a:t>
            </a:r>
          </a:p>
          <a:p>
            <a:pPr lvl="2"/>
            <a:r>
              <a:rPr lang="en-US" altLang="en-US" smtClean="0">
                <a:sym typeface="Helvetica Light" charset="0"/>
              </a:rPr>
              <a:t>Third level</a:t>
            </a:r>
          </a:p>
          <a:p>
            <a:pPr lvl="3"/>
            <a:r>
              <a:rPr lang="en-US" altLang="en-US" smtClean="0">
                <a:sym typeface="Helvetica Light" charset="0"/>
              </a:rPr>
              <a:t>Fourth level</a:t>
            </a:r>
          </a:p>
          <a:p>
            <a:pPr lvl="4"/>
            <a:r>
              <a:rPr lang="en-US" altLang="en-US" smtClean="0">
                <a:sym typeface="Helvetica Light" charset="0"/>
              </a:rPr>
              <a:t>Fifth level</a:t>
            </a:r>
          </a:p>
        </p:txBody>
      </p:sp>
      <p:sp>
        <p:nvSpPr>
          <p:cNvPr id="2" name="Rectangle 3"/>
          <p:cNvSpPr>
            <a:spLocks noGrp="1"/>
          </p:cNvSpPr>
          <p:nvPr>
            <p:ph type="sldNum" sz="quarter" idx="2"/>
          </p:nvPr>
        </p:nvSpPr>
        <p:spPr bwMode="auto">
          <a:xfrm>
            <a:off x="4436939" y="6505277"/>
            <a:ext cx="260077" cy="26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 algn="ctr" defTabSz="410751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0CB4070-C39A-44CF-A7BD-8BB55247C7CC}" type="slidenum">
              <a:rPr lang="en-US" altLang="en-US" sz="2500">
                <a:solidFill>
                  <a:srgbClr val="000000"/>
                </a:solidFill>
                <a:sym typeface="Helvetica Light" charset="0"/>
              </a:rPr>
              <a:pPr algn="ctr" defTabSz="410751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300">
              <a:solidFill>
                <a:srgbClr val="000000"/>
              </a:solidFill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186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410751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+mj-lt"/>
          <a:ea typeface="+mj-ea"/>
          <a:cs typeface="+mj-cs"/>
          <a:sym typeface="Helvetica Light" charset="0"/>
        </a:defRPr>
      </a:lvl1pPr>
      <a:lvl2pPr algn="ctr" defTabSz="410751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2pPr>
      <a:lvl3pPr algn="ctr" defTabSz="410751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3pPr>
      <a:lvl4pPr algn="ctr" defTabSz="410751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4pPr>
      <a:lvl5pPr algn="ctr" defTabSz="410751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5pPr>
      <a:lvl6pPr marL="321457" algn="ctr" defTabSz="410751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6pPr>
      <a:lvl7pPr marL="642915" algn="ctr" defTabSz="410751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7pPr>
      <a:lvl8pPr marL="964372" algn="ctr" defTabSz="410751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8pPr>
      <a:lvl9pPr marL="1285829" algn="ctr" defTabSz="410751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9pPr>
    </p:titleStyle>
    <p:bodyStyle>
      <a:lvl1pPr algn="l" defTabSz="410751" rtl="0" eaLnBrk="0" fontAlgn="base" hangingPunct="0">
        <a:spcBef>
          <a:spcPts val="2953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1pPr>
      <a:lvl2pPr marL="160729" algn="l" defTabSz="410751" rtl="0" eaLnBrk="0" fontAlgn="base" hangingPunct="0">
        <a:spcBef>
          <a:spcPts val="2953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2pPr>
      <a:lvl3pPr marL="321457" algn="l" defTabSz="410751" rtl="0" eaLnBrk="0" fontAlgn="base" hangingPunct="0">
        <a:spcBef>
          <a:spcPts val="2953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3pPr>
      <a:lvl4pPr marL="482186" algn="l" defTabSz="410751" rtl="0" eaLnBrk="0" fontAlgn="base" hangingPunct="0">
        <a:spcBef>
          <a:spcPts val="2953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4pPr>
      <a:lvl5pPr marL="642915" algn="l" defTabSz="410751" rtl="0" eaLnBrk="0" fontAlgn="base" hangingPunct="0">
        <a:spcBef>
          <a:spcPts val="2953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5pPr>
      <a:lvl6pPr marL="964372" algn="l" defTabSz="410751" rtl="0" fontAlgn="base" hangingPunct="0">
        <a:spcBef>
          <a:spcPts val="2953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6pPr>
      <a:lvl7pPr marL="1285829" algn="l" defTabSz="410751" rtl="0" fontAlgn="base" hangingPunct="0">
        <a:spcBef>
          <a:spcPts val="2953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7pPr>
      <a:lvl8pPr marL="1607287" algn="l" defTabSz="410751" rtl="0" fontAlgn="base" hangingPunct="0">
        <a:spcBef>
          <a:spcPts val="2953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8pPr>
      <a:lvl9pPr marL="1928744" algn="l" defTabSz="410751" rtl="0" fontAlgn="base" hangingPunct="0">
        <a:spcBef>
          <a:spcPts val="2953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9pPr>
    </p:bodyStyle>
    <p:otherStyle>
      <a:defPPr>
        <a:defRPr lang="en-US"/>
      </a:defPPr>
      <a:lvl1pPr marL="0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png"/><Relationship Id="rId5" Type="http://schemas.openxmlformats.org/officeDocument/2006/relationships/image" Target="../media/image8.jpeg"/><Relationship Id="rId6" Type="http://schemas.openxmlformats.org/officeDocument/2006/relationships/image" Target="../media/image9.jpe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package" Target="../embeddings/Microsoft_Word_Document1.docx"/><Relationship Id="rId5" Type="http://schemas.openxmlformats.org/officeDocument/2006/relationships/image" Target="../media/image14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Line 3"/>
          <p:cNvSpPr>
            <a:spLocks noChangeShapeType="1"/>
          </p:cNvSpPr>
          <p:nvPr/>
        </p:nvSpPr>
        <p:spPr bwMode="auto">
          <a:xfrm>
            <a:off x="560338" y="2634258"/>
            <a:ext cx="8022208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</a:pPr>
            <a:endParaRPr lang="en-GB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2052" name="Line 4"/>
          <p:cNvSpPr>
            <a:spLocks noChangeShapeType="1"/>
          </p:cNvSpPr>
          <p:nvPr/>
        </p:nvSpPr>
        <p:spPr bwMode="auto">
          <a:xfrm flipV="1">
            <a:off x="523503" y="5777508"/>
            <a:ext cx="8095878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</a:pPr>
            <a:endParaRPr lang="en-GB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2054" name="AutoShape 6"/>
          <p:cNvSpPr>
            <a:spLocks/>
          </p:cNvSpPr>
          <p:nvPr/>
        </p:nvSpPr>
        <p:spPr bwMode="auto">
          <a:xfrm>
            <a:off x="7471222" y="6191620"/>
            <a:ext cx="1584176" cy="360040"/>
          </a:xfrm>
          <a:custGeom>
            <a:avLst/>
            <a:gdLst>
              <a:gd name="T0" fmla="*/ 2147483647 w 21600"/>
              <a:gd name="T1" fmla="*/ 1045462871 h 21600"/>
              <a:gd name="T2" fmla="*/ 2147483647 w 21600"/>
              <a:gd name="T3" fmla="*/ 1045462871 h 21600"/>
              <a:gd name="T4" fmla="*/ 2147483647 w 21600"/>
              <a:gd name="T5" fmla="*/ 1045462871 h 21600"/>
              <a:gd name="T6" fmla="*/ 2147483647 w 21600"/>
              <a:gd name="T7" fmla="*/ 1045462871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5715" tIns="35715" rIns="35715" bIns="35715" anchor="ctr"/>
          <a:lstStyle>
            <a:lvl1pPr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ctr" defTabSz="410730" eaLnBrk="1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 smtClean="0"/>
          </a:p>
        </p:txBody>
      </p:sp>
      <p:sp>
        <p:nvSpPr>
          <p:cNvPr id="2055" name="AutoShape 7"/>
          <p:cNvSpPr>
            <a:spLocks/>
          </p:cNvSpPr>
          <p:nvPr/>
        </p:nvSpPr>
        <p:spPr bwMode="auto">
          <a:xfrm>
            <a:off x="2443387" y="3535041"/>
            <a:ext cx="2369715" cy="50006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5715" tIns="35715" rIns="35715" bIns="35715" anchor="ctr"/>
          <a:lstStyle>
            <a:lvl1pPr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ctr" defTabSz="410730" eaLnBrk="1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 smtClean="0"/>
          </a:p>
        </p:txBody>
      </p:sp>
      <p:sp>
        <p:nvSpPr>
          <p:cNvPr id="2056" name="Line 8"/>
          <p:cNvSpPr>
            <a:spLocks noChangeShapeType="1"/>
          </p:cNvSpPr>
          <p:nvPr/>
        </p:nvSpPr>
        <p:spPr bwMode="auto">
          <a:xfrm flipV="1">
            <a:off x="514575" y="6573367"/>
            <a:ext cx="8113737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</a:pPr>
            <a:endParaRPr lang="en-GB" sz="2500">
              <a:solidFill>
                <a:srgbClr val="000000"/>
              </a:solidFill>
              <a:sym typeface="Helvetica Light" charset="0"/>
            </a:endParaRPr>
          </a:p>
        </p:txBody>
      </p:sp>
      <p:pic>
        <p:nvPicPr>
          <p:cNvPr id="2057" name="Picture 9" descr="iucn_logo2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115" y="5961683"/>
            <a:ext cx="532432" cy="506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8" name="Picture 10" descr="IGRAC-logo-txt-cmyk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88" y="6133580"/>
            <a:ext cx="997893" cy="339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9" name="Picture 11" descr="120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45"/>
          <a:stretch>
            <a:fillRect/>
          </a:stretch>
        </p:blipFill>
        <p:spPr bwMode="auto">
          <a:xfrm>
            <a:off x="2109639" y="5855643"/>
            <a:ext cx="1397496" cy="677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60" name="Picture 12" descr="SDC_RVB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838" y="5943824"/>
            <a:ext cx="1106165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61" name="Line 19"/>
          <p:cNvSpPr>
            <a:spLocks noChangeShapeType="1"/>
          </p:cNvSpPr>
          <p:nvPr/>
        </p:nvSpPr>
        <p:spPr bwMode="auto">
          <a:xfrm flipV="1">
            <a:off x="560338" y="267891"/>
            <a:ext cx="8021092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</a:pPr>
            <a:endParaRPr lang="en-GB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2062" name="Line 20"/>
          <p:cNvSpPr>
            <a:spLocks noChangeShapeType="1"/>
          </p:cNvSpPr>
          <p:nvPr/>
        </p:nvSpPr>
        <p:spPr bwMode="auto">
          <a:xfrm flipV="1">
            <a:off x="514575" y="6618015"/>
            <a:ext cx="8113737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</a:pPr>
            <a:endParaRPr lang="en-GB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2063" name="Line 21"/>
          <p:cNvSpPr>
            <a:spLocks noChangeShapeType="1"/>
          </p:cNvSpPr>
          <p:nvPr/>
        </p:nvSpPr>
        <p:spPr bwMode="auto">
          <a:xfrm flipV="1">
            <a:off x="523503" y="5738441"/>
            <a:ext cx="8095878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</a:pPr>
            <a:endParaRPr lang="en-GB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2064" name="Line 22"/>
          <p:cNvSpPr>
            <a:spLocks noChangeShapeType="1"/>
          </p:cNvSpPr>
          <p:nvPr/>
        </p:nvSpPr>
        <p:spPr bwMode="auto">
          <a:xfrm>
            <a:off x="559222" y="2681139"/>
            <a:ext cx="8022208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</a:pPr>
            <a:endParaRPr lang="en-GB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2065" name="Line 23"/>
          <p:cNvSpPr>
            <a:spLocks noChangeShapeType="1"/>
          </p:cNvSpPr>
          <p:nvPr/>
        </p:nvSpPr>
        <p:spPr bwMode="auto">
          <a:xfrm>
            <a:off x="559222" y="321469"/>
            <a:ext cx="8022208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</a:pPr>
            <a:endParaRPr lang="en-GB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2066" name="AutoShape 24"/>
          <p:cNvSpPr>
            <a:spLocks/>
          </p:cNvSpPr>
          <p:nvPr/>
        </p:nvSpPr>
        <p:spPr bwMode="auto">
          <a:xfrm>
            <a:off x="611560" y="2852936"/>
            <a:ext cx="8107498" cy="1299379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5715" tIns="35715" rIns="35715" bIns="35715" anchor="ctr"/>
          <a:lstStyle>
            <a:lvl1pPr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ctr" defTabSz="410730" eaLnBrk="1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700" dirty="0" smtClean="0">
              <a:solidFill>
                <a:srgbClr val="426C86"/>
              </a:solidFill>
              <a:latin typeface="Trebuchet MS Bold" charset="0"/>
              <a:ea typeface="Trebuchet MS Bold" charset="0"/>
              <a:cs typeface="Trebuchet MS Bold" charset="0"/>
              <a:sym typeface="Trebuchet MS Bold" charset="0"/>
            </a:endParaRPr>
          </a:p>
          <a:p>
            <a:pPr algn="ctr" defTabSz="410730" eaLnBrk="1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700" dirty="0" smtClean="0">
              <a:solidFill>
                <a:srgbClr val="426C86"/>
              </a:solidFill>
              <a:latin typeface="Trebuchet MS Bold" charset="0"/>
              <a:sym typeface="Trebuchet MS Bold" charset="0"/>
            </a:endParaRPr>
          </a:p>
          <a:p>
            <a:pPr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GB" sz="2800" b="1" dirty="0" smtClean="0">
              <a:solidFill>
                <a:srgbClr val="336699"/>
              </a:solidFill>
              <a:latin typeface="Trebuchet MS Bold" panose="020B0703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GB" sz="2800" b="1" dirty="0">
              <a:solidFill>
                <a:srgbClr val="336699"/>
              </a:solidFill>
              <a:latin typeface="Trebuchet MS Bold" panose="020B0703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b="1" dirty="0">
                <a:solidFill>
                  <a:srgbClr val="336699"/>
                </a:solidFill>
                <a:latin typeface="Trebuchet MS Bold" panose="020B0703020202020204" pitchFamily="34" charset="0"/>
                <a:ea typeface="Calibri"/>
                <a:cs typeface="Times New Roman"/>
              </a:rPr>
              <a:t>Overview of Chapter </a:t>
            </a:r>
            <a:r>
              <a:rPr lang="en-US" sz="2800" b="1" dirty="0" smtClean="0">
                <a:solidFill>
                  <a:srgbClr val="336699"/>
                </a:solidFill>
                <a:latin typeface="Trebuchet MS Bold" panose="020B0703020202020204" pitchFamily="34" charset="0"/>
                <a:ea typeface="Calibri"/>
                <a:cs typeface="Times New Roman"/>
              </a:rPr>
              <a:t>4: </a:t>
            </a:r>
            <a:r>
              <a:rPr lang="en-US" sz="2800" b="1" dirty="0">
                <a:solidFill>
                  <a:srgbClr val="336699"/>
                </a:solidFill>
                <a:latin typeface="Trebuchet MS Bold" panose="020B0703020202020204" pitchFamily="34" charset="0"/>
                <a:ea typeface="Calibri"/>
                <a:cs typeface="Times New Roman"/>
              </a:rPr>
              <a:t>State of the aquifer - legal and institutional setting</a:t>
            </a:r>
          </a:p>
          <a:p>
            <a:pPr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GB" sz="2800" b="1" dirty="0" smtClean="0">
              <a:solidFill>
                <a:srgbClr val="336699"/>
              </a:solidFill>
              <a:latin typeface="Trebuchet MS Bold" panose="020B0703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1800" b="1" dirty="0" smtClean="0">
                <a:solidFill>
                  <a:srgbClr val="336699"/>
                </a:solidFill>
                <a:latin typeface="Trebuchet MS Bold" panose="020B0703020202020204" pitchFamily="34" charset="0"/>
                <a:ea typeface="Calibri"/>
                <a:cs typeface="Times New Roman"/>
              </a:rPr>
              <a:t>Viviane </a:t>
            </a:r>
            <a:r>
              <a:rPr lang="en-GB" sz="1800" b="1" dirty="0" err="1" smtClean="0">
                <a:solidFill>
                  <a:srgbClr val="336699"/>
                </a:solidFill>
                <a:latin typeface="Trebuchet MS Bold" panose="020B0703020202020204" pitchFamily="34" charset="0"/>
                <a:ea typeface="Calibri"/>
                <a:cs typeface="Times New Roman"/>
              </a:rPr>
              <a:t>Kinyaga</a:t>
            </a:r>
            <a:endParaRPr lang="en-GB" sz="1800" b="1" dirty="0" smtClean="0">
              <a:solidFill>
                <a:srgbClr val="336699"/>
              </a:solidFill>
              <a:latin typeface="Trebuchet MS Bold" panose="020B0703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solidFill>
                  <a:srgbClr val="336699"/>
                </a:solidFill>
                <a:latin typeface="Trebuchet MS Bold" panose="020B0703020202020204" pitchFamily="34" charset="0"/>
                <a:ea typeface="Calibri"/>
                <a:cs typeface="Times New Roman"/>
              </a:rPr>
              <a:t>Advocate </a:t>
            </a:r>
            <a:r>
              <a:rPr lang="en-US" sz="1800" dirty="0" err="1">
                <a:solidFill>
                  <a:srgbClr val="336699"/>
                </a:solidFill>
                <a:latin typeface="Trebuchet MS Bold" panose="020B0703020202020204" pitchFamily="34" charset="0"/>
                <a:ea typeface="Calibri"/>
                <a:cs typeface="Times New Roman"/>
              </a:rPr>
              <a:t>Lebeloane</a:t>
            </a:r>
            <a:r>
              <a:rPr lang="en-US" sz="1800" dirty="0">
                <a:solidFill>
                  <a:srgbClr val="336699"/>
                </a:solidFill>
                <a:latin typeface="Trebuchet MS Bold" panose="020B0703020202020204" pitchFamily="34" charset="0"/>
                <a:ea typeface="Calibri"/>
                <a:cs typeface="Times New Roman"/>
              </a:rPr>
              <a:t>, </a:t>
            </a:r>
            <a:r>
              <a:rPr lang="en-US" sz="1800" dirty="0" err="1">
                <a:solidFill>
                  <a:srgbClr val="336699"/>
                </a:solidFill>
                <a:latin typeface="Trebuchet MS Bold" panose="020B0703020202020204" pitchFamily="34" charset="0"/>
                <a:ea typeface="Calibri"/>
                <a:cs typeface="Times New Roman"/>
              </a:rPr>
              <a:t>Odirile</a:t>
            </a:r>
            <a:r>
              <a:rPr lang="en-US" sz="1800" dirty="0">
                <a:solidFill>
                  <a:srgbClr val="336699"/>
                </a:solidFill>
                <a:latin typeface="Trebuchet MS Bold" panose="020B0703020202020204" pitchFamily="34" charset="0"/>
                <a:ea typeface="Calibri"/>
                <a:cs typeface="Times New Roman"/>
              </a:rPr>
              <a:t> </a:t>
            </a:r>
            <a:r>
              <a:rPr lang="en-US" sz="1800" dirty="0" err="1">
                <a:solidFill>
                  <a:srgbClr val="336699"/>
                </a:solidFill>
                <a:latin typeface="Trebuchet MS Bold" panose="020B0703020202020204" pitchFamily="34" charset="0"/>
                <a:ea typeface="Calibri"/>
                <a:cs typeface="Times New Roman"/>
              </a:rPr>
              <a:t>Itumeleng</a:t>
            </a:r>
            <a:r>
              <a:rPr lang="en-US" sz="1800" dirty="0">
                <a:solidFill>
                  <a:srgbClr val="336699"/>
                </a:solidFill>
                <a:latin typeface="Trebuchet MS Bold" panose="020B0703020202020204" pitchFamily="34" charset="0"/>
                <a:ea typeface="Calibri"/>
                <a:cs typeface="Times New Roman"/>
              </a:rPr>
              <a:t> </a:t>
            </a:r>
            <a:endParaRPr lang="en-GB" sz="1800" dirty="0" smtClean="0">
              <a:solidFill>
                <a:srgbClr val="336699"/>
              </a:solidFill>
              <a:latin typeface="Trebuchet MS Bold" panose="020B0703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altLang="en-US" sz="1800" dirty="0">
                <a:solidFill>
                  <a:srgbClr val="336699"/>
                </a:solidFill>
                <a:latin typeface="Trebuchet MS Bold" panose="020B0703020202020204" pitchFamily="34" charset="0"/>
                <a:ea typeface="Calibri"/>
                <a:cs typeface="Times New Roman"/>
                <a:sym typeface="Trebuchet MS Bold" charset="0"/>
              </a:rPr>
              <a:t>GGRETA Technical Workshop</a:t>
            </a:r>
            <a:r>
              <a:rPr lang="en-US" altLang="en-US" sz="1800" dirty="0" smtClean="0">
                <a:solidFill>
                  <a:srgbClr val="336699"/>
                </a:solidFill>
                <a:latin typeface="Trebuchet MS Bold" panose="020B0703020202020204" pitchFamily="34" charset="0"/>
                <a:ea typeface="Calibri"/>
                <a:cs typeface="Times New Roman"/>
                <a:sym typeface="Trebuchet MS Bold" charset="0"/>
              </a:rPr>
              <a:t>: Gaborone</a:t>
            </a:r>
            <a:r>
              <a:rPr lang="en-GB" sz="1800" dirty="0">
                <a:solidFill>
                  <a:srgbClr val="336699"/>
                </a:solidFill>
                <a:latin typeface="Trebuchet MS Bold" panose="020B0703020202020204" pitchFamily="34" charset="0"/>
                <a:ea typeface="Calibri"/>
                <a:cs typeface="Times New Roman"/>
              </a:rPr>
              <a:t>: 5-7 May 2015</a:t>
            </a:r>
          </a:p>
          <a:p>
            <a:pPr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GB" sz="2800" b="1" dirty="0">
              <a:solidFill>
                <a:srgbClr val="336699"/>
              </a:solidFill>
              <a:latin typeface="Trebuchet MS Bold" panose="020B0703020202020204" pitchFamily="34" charset="0"/>
              <a:ea typeface="Calibri"/>
              <a:cs typeface="Times New Roman"/>
            </a:endParaRPr>
          </a:p>
        </p:txBody>
      </p:sp>
      <p:pic>
        <p:nvPicPr>
          <p:cNvPr id="2067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634" y="482204"/>
            <a:ext cx="3455789" cy="1897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8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879" y="877342"/>
            <a:ext cx="2905497" cy="12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9" name="Picture 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828" y="5951637"/>
            <a:ext cx="663029" cy="50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0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152" y="5928198"/>
            <a:ext cx="535781" cy="555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1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528" y="5883549"/>
            <a:ext cx="475506" cy="589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30" descr="tile_paper_medgray"/>
          <p:cNvSpPr>
            <a:spLocks/>
          </p:cNvSpPr>
          <p:nvPr/>
        </p:nvSpPr>
        <p:spPr bwMode="auto">
          <a:xfrm>
            <a:off x="4535913" y="-70095"/>
            <a:ext cx="72176" cy="461661"/>
          </a:xfrm>
          <a:prstGeom prst="rect">
            <a:avLst/>
          </a:prstGeom>
          <a:noFill/>
          <a:ln>
            <a:noFill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</a:extLst>
        </p:spPr>
        <p:txBody>
          <a:bodyPr wrap="none" lIns="35715" tIns="35715" rIns="35715" bIns="35715" anchor="ctr">
            <a:spAutoFit/>
          </a:bodyPr>
          <a:lstStyle/>
          <a:p>
            <a:pPr algn="ctr" defTabSz="41073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altLang="fr-FR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3" name="Rectangle 31" descr="tile_paper_medgray"/>
          <p:cNvSpPr>
            <a:spLocks/>
          </p:cNvSpPr>
          <p:nvPr/>
        </p:nvSpPr>
        <p:spPr bwMode="auto">
          <a:xfrm>
            <a:off x="4519591" y="868569"/>
            <a:ext cx="104818" cy="245255"/>
          </a:xfrm>
          <a:prstGeom prst="rect">
            <a:avLst/>
          </a:prstGeom>
          <a:noFill/>
          <a:ln>
            <a:noFill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</a:extLst>
        </p:spPr>
        <p:txBody>
          <a:bodyPr wrap="none" lIns="35715" tIns="35715" rIns="35715" bIns="35715" anchor="ctr">
            <a:spAutoFit/>
          </a:bodyPr>
          <a:lstStyle/>
          <a:p>
            <a:pPr algn="ctr" defTabSz="41073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fr-FR" sz="1100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  <a:sym typeface="Helvetica Light" charset="0"/>
              </a:rPr>
              <a:t> </a:t>
            </a:r>
            <a:endParaRPr lang="en-GB" altLang="fr-FR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" name="Rectangle 32" descr="tile_paper_medgray"/>
          <p:cNvSpPr>
            <a:spLocks/>
          </p:cNvSpPr>
          <p:nvPr/>
        </p:nvSpPr>
        <p:spPr bwMode="auto">
          <a:xfrm>
            <a:off x="4519591" y="1745911"/>
            <a:ext cx="104818" cy="245255"/>
          </a:xfrm>
          <a:prstGeom prst="rect">
            <a:avLst/>
          </a:prstGeom>
          <a:noFill/>
          <a:ln>
            <a:noFill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</a:extLst>
        </p:spPr>
        <p:txBody>
          <a:bodyPr wrap="none" lIns="35715" tIns="35715" rIns="35715" bIns="35715" anchor="ctr">
            <a:spAutoFit/>
          </a:bodyPr>
          <a:lstStyle/>
          <a:p>
            <a:pPr algn="ctr" defTabSz="41073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fr-FR" sz="1100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  <a:sym typeface="Helvetica Light" charset="0"/>
              </a:rPr>
              <a:t> </a:t>
            </a:r>
            <a:endParaRPr lang="en-GB" altLang="fr-FR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5" name="Rectangle 33" descr="tile_paper_medgray"/>
          <p:cNvSpPr>
            <a:spLocks/>
          </p:cNvSpPr>
          <p:nvPr/>
        </p:nvSpPr>
        <p:spPr bwMode="auto">
          <a:xfrm>
            <a:off x="4608089" y="2727578"/>
            <a:ext cx="72192" cy="626125"/>
          </a:xfrm>
          <a:prstGeom prst="rect">
            <a:avLst/>
          </a:prstGeom>
          <a:noFill/>
          <a:ln>
            <a:noFill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</a:extLst>
        </p:spPr>
        <p:txBody>
          <a:bodyPr wrap="none" lIns="35715" tIns="35715" rIns="35715" bIns="35715" anchor="ctr">
            <a:spAutoFit/>
          </a:bodyPr>
          <a:lstStyle>
            <a:lvl1pPr algn="l" eaLnBrk="0">
              <a:spcBef>
                <a:spcPts val="4200"/>
              </a:spcBef>
              <a:tabLst>
                <a:tab pos="800100" algn="l"/>
              </a:tabLs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 algn="l" eaLnBrk="0">
              <a:spcBef>
                <a:spcPts val="4200"/>
              </a:spcBef>
              <a:tabLst>
                <a:tab pos="800100" algn="l"/>
              </a:tabLs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algn="l" eaLnBrk="0">
              <a:spcBef>
                <a:spcPts val="4200"/>
              </a:spcBef>
              <a:tabLst>
                <a:tab pos="800100" algn="l"/>
              </a:tabLs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algn="l" eaLnBrk="0">
              <a:spcBef>
                <a:spcPts val="4200"/>
              </a:spcBef>
              <a:tabLst>
                <a:tab pos="800100" algn="l"/>
              </a:tabLs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algn="l" eaLnBrk="0">
              <a:spcBef>
                <a:spcPts val="4200"/>
              </a:spcBef>
              <a:tabLst>
                <a:tab pos="800100" algn="l"/>
              </a:tabLs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ts val="4200"/>
              </a:spcBef>
              <a:spcAft>
                <a:spcPct val="0"/>
              </a:spcAft>
              <a:tabLst>
                <a:tab pos="800100" algn="l"/>
              </a:tabLs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ts val="4200"/>
              </a:spcBef>
              <a:spcAft>
                <a:spcPct val="0"/>
              </a:spcAft>
              <a:tabLst>
                <a:tab pos="800100" algn="l"/>
              </a:tabLs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ts val="4200"/>
              </a:spcBef>
              <a:spcAft>
                <a:spcPct val="0"/>
              </a:spcAft>
              <a:tabLst>
                <a:tab pos="800100" algn="l"/>
              </a:tabLs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ts val="4200"/>
              </a:spcBef>
              <a:spcAft>
                <a:spcPct val="0"/>
              </a:spcAft>
              <a:tabLst>
                <a:tab pos="800100" algn="l"/>
              </a:tabLs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211394805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Namibia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Legal instruments inclusive of groundwater; section on groundwater protection in the Act</a:t>
            </a:r>
          </a:p>
          <a:p>
            <a:r>
              <a:rPr lang="en-US" dirty="0" smtClean="0"/>
              <a:t>Provision of aquifers (water </a:t>
            </a:r>
            <a:r>
              <a:rPr lang="en-US" dirty="0" smtClean="0"/>
              <a:t>protection </a:t>
            </a:r>
            <a:r>
              <a:rPr lang="en-US" dirty="0" smtClean="0"/>
              <a:t>areas)</a:t>
            </a:r>
          </a:p>
          <a:p>
            <a:r>
              <a:rPr lang="en-US" dirty="0" smtClean="0"/>
              <a:t>Weak/slow implementation; absence of regulations to enforce legal provisions</a:t>
            </a:r>
          </a:p>
          <a:p>
            <a:r>
              <a:rPr lang="en-US" dirty="0" smtClean="0"/>
              <a:t>Geohydrology Division within DWAF</a:t>
            </a:r>
          </a:p>
          <a:p>
            <a:r>
              <a:rPr lang="en-US" dirty="0" smtClean="0"/>
              <a:t>Provision for basin management committees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9858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564904"/>
            <a:ext cx="8229600" cy="994122"/>
          </a:xfrm>
        </p:spPr>
        <p:txBody>
          <a:bodyPr>
            <a:normAutofit/>
          </a:bodyPr>
          <a:lstStyle/>
          <a:p>
            <a:r>
              <a:rPr lang="en-GB" dirty="0" smtClean="0"/>
              <a:t>Thank you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7174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23528" y="476672"/>
            <a:ext cx="8229600" cy="5328591"/>
          </a:xfrm>
        </p:spPr>
        <p:txBody>
          <a:bodyPr>
            <a:normAutofit/>
          </a:bodyPr>
          <a:lstStyle/>
          <a:p>
            <a:r>
              <a:rPr lang="en-GB" sz="4000" dirty="0" smtClean="0"/>
              <a:t>Take stock of current situation</a:t>
            </a:r>
          </a:p>
          <a:p>
            <a:r>
              <a:rPr lang="en-GB" sz="4000" dirty="0" smtClean="0"/>
              <a:t>Identify “strengths” and “weaknesses/shortcomings”</a:t>
            </a:r>
          </a:p>
          <a:p>
            <a:r>
              <a:rPr lang="en-GB" sz="4000" dirty="0" smtClean="0"/>
              <a:t>Draw out responses for the STAS</a:t>
            </a:r>
          </a:p>
          <a:p>
            <a:endParaRPr lang="en-GB" sz="4000" dirty="0" smtClean="0"/>
          </a:p>
        </p:txBody>
      </p:sp>
    </p:spTree>
    <p:extLst>
      <p:ext uri="{BB962C8B-B14F-4D97-AF65-F5344CB8AC3E}">
        <p14:creationId xmlns:p14="http://schemas.microsoft.com/office/powerpoint/2010/main" val="2195561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Transboundary</a:t>
            </a:r>
            <a:r>
              <a:rPr lang="en-GB" dirty="0" smtClean="0"/>
              <a:t> </a:t>
            </a:r>
          </a:p>
          <a:p>
            <a:pPr lvl="1"/>
            <a:r>
              <a:rPr lang="en-US" sz="2400" dirty="0"/>
              <a:t>The revised SADC Protocol on Shared Watercourses </a:t>
            </a:r>
            <a:endParaRPr lang="en-US" sz="2400" dirty="0" smtClean="0"/>
          </a:p>
          <a:p>
            <a:pPr lvl="1"/>
            <a:r>
              <a:rPr lang="en-US" sz="2400" dirty="0"/>
              <a:t>ORASECOM agreement </a:t>
            </a:r>
            <a:endParaRPr lang="en-US" sz="2400" dirty="0" smtClean="0"/>
          </a:p>
          <a:p>
            <a:pPr lvl="1"/>
            <a:r>
              <a:rPr lang="en-US" sz="2400" dirty="0" smtClean="0"/>
              <a:t>Institutional provisions by Protocol and Agreement</a:t>
            </a:r>
          </a:p>
          <a:p>
            <a:pPr lvl="1"/>
            <a:r>
              <a:rPr lang="en-US" sz="2400" dirty="0"/>
              <a:t>Resolution 63/124 on the Law of </a:t>
            </a:r>
            <a:r>
              <a:rPr lang="en-US" sz="2400" dirty="0" err="1"/>
              <a:t>Transboundary</a:t>
            </a:r>
            <a:r>
              <a:rPr lang="en-US" sz="2400" dirty="0"/>
              <a:t> Aquifers </a:t>
            </a:r>
            <a:endParaRPr lang="en-GB" sz="2400" dirty="0" smtClean="0"/>
          </a:p>
          <a:p>
            <a:r>
              <a:rPr lang="en-GB" dirty="0" smtClean="0"/>
              <a:t>Domestic</a:t>
            </a:r>
          </a:p>
          <a:p>
            <a:pPr lvl="1"/>
            <a:r>
              <a:rPr lang="en-GB" sz="2400" dirty="0" smtClean="0"/>
              <a:t>National level policies, laws, regulations, strategies and institutions</a:t>
            </a:r>
            <a:endParaRPr lang="en-GB" sz="2400" dirty="0"/>
          </a:p>
          <a:p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Level of assessment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764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Scoring system – completeness of legal instruments for protection of the STAS</a:t>
            </a:r>
          </a:p>
          <a:p>
            <a:pPr lvl="1"/>
            <a:r>
              <a:rPr lang="en-US" dirty="0" smtClean="0"/>
              <a:t>Specific instruments to STAS and/or groundwater</a:t>
            </a:r>
          </a:p>
          <a:p>
            <a:pPr lvl="1"/>
            <a:r>
              <a:rPr lang="en-GB" dirty="0"/>
              <a:t>Water Utilisation/Abstraction/Well Drilling </a:t>
            </a:r>
            <a:endParaRPr lang="en-US" sz="2400" dirty="0"/>
          </a:p>
          <a:p>
            <a:pPr lvl="1"/>
            <a:r>
              <a:rPr lang="en-GB" dirty="0"/>
              <a:t>Water Pollution Control</a:t>
            </a:r>
            <a:endParaRPr lang="en-US" sz="2400" dirty="0"/>
          </a:p>
          <a:p>
            <a:pPr lvl="1"/>
            <a:r>
              <a:rPr lang="en-GB" dirty="0"/>
              <a:t>Settlement of disputes</a:t>
            </a:r>
            <a:endParaRPr lang="en-US" sz="2400" dirty="0"/>
          </a:p>
          <a:p>
            <a:pPr lvl="1"/>
            <a:r>
              <a:rPr lang="en-GB" dirty="0"/>
              <a:t>Institutional arrangements</a:t>
            </a:r>
            <a:endParaRPr lang="en-US" sz="2400" dirty="0"/>
          </a:p>
          <a:p>
            <a:pPr lvl="1"/>
            <a:r>
              <a:rPr lang="en-GB" dirty="0"/>
              <a:t>Other matters such as Environmental Protection and Preservation, Prevention of, Harmful Effects, Data Exchange, Prior Notification of Planned Measures, Emergency Situations)</a:t>
            </a:r>
            <a:endParaRPr lang="en-US" sz="2400" dirty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952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908720"/>
            <a:ext cx="8229600" cy="5544617"/>
          </a:xfrm>
        </p:spPr>
        <p:txBody>
          <a:bodyPr>
            <a:normAutofit/>
          </a:bodyPr>
          <a:lstStyle/>
          <a:p>
            <a:pPr lvl="1"/>
            <a:endParaRPr lang="en-GB" dirty="0"/>
          </a:p>
          <a:p>
            <a:endParaRPr lang="en-GB" dirty="0"/>
          </a:p>
          <a:p>
            <a:endParaRPr lang="en-GB" dirty="0" smtClean="0"/>
          </a:p>
          <a:p>
            <a:endParaRPr lang="en-GB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en-GB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7529786"/>
              </p:ext>
            </p:extLst>
          </p:nvPr>
        </p:nvGraphicFramePr>
        <p:xfrm>
          <a:off x="683568" y="13822"/>
          <a:ext cx="7704856" cy="68441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Document" r:id="rId4" imgW="5880100" imgH="5321300" progId="Word.Document.12">
                  <p:embed/>
                </p:oleObj>
              </mc:Choice>
              <mc:Fallback>
                <p:oleObj name="Document" r:id="rId4" imgW="5880100" imgH="5321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3568" y="13822"/>
                        <a:ext cx="7704856" cy="68441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34861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29600" cy="1066130"/>
          </a:xfrm>
        </p:spPr>
        <p:txBody>
          <a:bodyPr>
            <a:normAutofit/>
          </a:bodyPr>
          <a:lstStyle/>
          <a:p>
            <a:r>
              <a:rPr lang="en-GB" dirty="0" err="1" smtClean="0"/>
              <a:t>Transboundary</a:t>
            </a:r>
            <a:r>
              <a:rPr lang="en-GB" dirty="0" smtClean="0"/>
              <a:t> level - legal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484784"/>
            <a:ext cx="8229600" cy="460851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There </a:t>
            </a:r>
            <a:r>
              <a:rPr lang="en-US" dirty="0"/>
              <a:t>is no legal instrument that is specific to the management of </a:t>
            </a:r>
            <a:r>
              <a:rPr lang="en-US" dirty="0" err="1"/>
              <a:t>transboundary</a:t>
            </a:r>
            <a:r>
              <a:rPr lang="en-US" dirty="0"/>
              <a:t> </a:t>
            </a:r>
            <a:r>
              <a:rPr lang="en-US" dirty="0" smtClean="0"/>
              <a:t>aquifers</a:t>
            </a:r>
          </a:p>
          <a:p>
            <a:r>
              <a:rPr lang="en-US" dirty="0"/>
              <a:t>G</a:t>
            </a:r>
            <a:r>
              <a:rPr lang="en-US" dirty="0" smtClean="0"/>
              <a:t>roundwater </a:t>
            </a:r>
            <a:r>
              <a:rPr lang="en-US" dirty="0"/>
              <a:t>management is </a:t>
            </a:r>
            <a:r>
              <a:rPr lang="en-US" dirty="0" smtClean="0"/>
              <a:t>integrated </a:t>
            </a:r>
            <a:r>
              <a:rPr lang="en-US" dirty="0"/>
              <a:t>into the non-specific legal instruments namely; Revised SADC Protocol on Shared Watercourses and ORASECOM </a:t>
            </a:r>
            <a:r>
              <a:rPr lang="en-US" dirty="0" smtClean="0"/>
              <a:t>agreement</a:t>
            </a:r>
          </a:p>
          <a:p>
            <a:r>
              <a:rPr lang="en-GB" dirty="0"/>
              <a:t>The two instruments scored </a:t>
            </a:r>
            <a:r>
              <a:rPr lang="en-GB" dirty="0" smtClean="0"/>
              <a:t>high, </a:t>
            </a:r>
            <a:r>
              <a:rPr lang="en-GB" dirty="0"/>
              <a:t>implying that they include all the necessary elements that make them complete in terms of creating an enabling environment for </a:t>
            </a:r>
            <a:r>
              <a:rPr lang="en-GB" dirty="0" err="1"/>
              <a:t>transboundary</a:t>
            </a:r>
            <a:r>
              <a:rPr lang="en-GB" dirty="0"/>
              <a:t> aquifer management</a:t>
            </a:r>
            <a:r>
              <a:rPr lang="en-US" dirty="0"/>
              <a:t> </a:t>
            </a:r>
          </a:p>
          <a:p>
            <a:endParaRPr lang="en-GB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85147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29600" cy="1066130"/>
          </a:xfrm>
        </p:spPr>
        <p:txBody>
          <a:bodyPr>
            <a:normAutofit/>
          </a:bodyPr>
          <a:lstStyle/>
          <a:p>
            <a:r>
              <a:rPr lang="en-GB" dirty="0" err="1" smtClean="0"/>
              <a:t>Transboundary</a:t>
            </a:r>
            <a:r>
              <a:rPr lang="en-GB" dirty="0" smtClean="0"/>
              <a:t> level - institutions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484784"/>
            <a:ext cx="8229600" cy="460851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SADC Water Division</a:t>
            </a:r>
          </a:p>
          <a:p>
            <a:pPr lvl="1"/>
            <a:r>
              <a:rPr lang="en-GB" dirty="0"/>
              <a:t>SADC Groundwater and Drought Management Project</a:t>
            </a:r>
            <a:endParaRPr lang="en-US" dirty="0"/>
          </a:p>
          <a:p>
            <a:pPr lvl="1"/>
            <a:r>
              <a:rPr lang="en-GB" dirty="0"/>
              <a:t>SADC Groundwater Grey Data </a:t>
            </a:r>
            <a:r>
              <a:rPr lang="en-GB" dirty="0" smtClean="0"/>
              <a:t>Project</a:t>
            </a:r>
          </a:p>
          <a:p>
            <a:r>
              <a:rPr lang="en-GB" dirty="0" smtClean="0"/>
              <a:t>ORASECOM</a:t>
            </a:r>
          </a:p>
          <a:p>
            <a:pPr lvl="1"/>
            <a:r>
              <a:rPr lang="en-GB" dirty="0" smtClean="0"/>
              <a:t>Council, Secretariat, Task teams (committees – hydrogeology)</a:t>
            </a:r>
          </a:p>
          <a:p>
            <a:r>
              <a:rPr lang="en-GB" dirty="0" smtClean="0"/>
              <a:t>Do they sufficiently </a:t>
            </a:r>
            <a:r>
              <a:rPr lang="en-GB" i="1" dirty="0" smtClean="0"/>
              <a:t>take care</a:t>
            </a:r>
            <a:r>
              <a:rPr lang="en-GB" dirty="0" smtClean="0"/>
              <a:t> of STAS? – from a </a:t>
            </a:r>
            <a:r>
              <a:rPr lang="en-GB" dirty="0" err="1" smtClean="0"/>
              <a:t>transboundary</a:t>
            </a:r>
            <a:r>
              <a:rPr lang="en-GB" dirty="0" smtClean="0"/>
              <a:t> perspective - Yes</a:t>
            </a:r>
            <a:endParaRPr lang="en-US" dirty="0"/>
          </a:p>
          <a:p>
            <a:endParaRPr lang="en-US" dirty="0" smtClean="0"/>
          </a:p>
          <a:p>
            <a:endParaRPr lang="en-GB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2783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080120"/>
          </a:xfrm>
        </p:spPr>
        <p:txBody>
          <a:bodyPr>
            <a:noAutofit/>
          </a:bodyPr>
          <a:lstStyle/>
          <a:p>
            <a:r>
              <a:rPr lang="en-GB" dirty="0" smtClean="0"/>
              <a:t>Domestic - legal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992" y="1196752"/>
            <a:ext cx="8719504" cy="4968553"/>
          </a:xfrm>
        </p:spPr>
        <p:txBody>
          <a:bodyPr>
            <a:normAutofit/>
          </a:bodyPr>
          <a:lstStyle/>
          <a:p>
            <a:r>
              <a:rPr lang="en-GB" dirty="0" smtClean="0"/>
              <a:t>Enabling legal framework exist </a:t>
            </a:r>
          </a:p>
          <a:p>
            <a:r>
              <a:rPr lang="en-GB" dirty="0" smtClean="0"/>
              <a:t>Varying degree of implementation and enforcement of regulations </a:t>
            </a:r>
          </a:p>
          <a:p>
            <a:r>
              <a:rPr lang="en-GB" dirty="0" smtClean="0"/>
              <a:t>Centralised government bodies – dealing with groundwater administration and management</a:t>
            </a:r>
          </a:p>
          <a:p>
            <a:endParaRPr lang="en-GB" sz="2400" dirty="0" smtClean="0"/>
          </a:p>
          <a:p>
            <a:endParaRPr lang="en-GB" sz="2400" dirty="0" smtClean="0"/>
          </a:p>
          <a:p>
            <a:endParaRPr lang="en-GB" sz="2400" dirty="0" smtClean="0"/>
          </a:p>
          <a:p>
            <a:pPr marL="457176" lvl="1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88681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Botswana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Legal instruments inclusive of </a:t>
            </a:r>
            <a:r>
              <a:rPr lang="en-US" dirty="0" smtClean="0"/>
              <a:t>groundwater</a:t>
            </a:r>
          </a:p>
          <a:p>
            <a:r>
              <a:rPr lang="en-US" dirty="0" smtClean="0"/>
              <a:t>Regulations in place</a:t>
            </a:r>
          </a:p>
          <a:p>
            <a:r>
              <a:rPr lang="en-US" dirty="0" smtClean="0"/>
              <a:t>Water Bill 2005 – administrative responsibility shifting from DWA to Water Utilities. DWA oversee and regulatory function</a:t>
            </a:r>
          </a:p>
          <a:p>
            <a:r>
              <a:rPr lang="en-US" dirty="0" smtClean="0"/>
              <a:t>Coordination amongst </a:t>
            </a:r>
            <a:r>
              <a:rPr lang="en-US" dirty="0" err="1" smtClean="0"/>
              <a:t>sectoral</a:t>
            </a:r>
            <a:r>
              <a:rPr lang="en-US" dirty="0" smtClean="0"/>
              <a:t> laws?</a:t>
            </a:r>
          </a:p>
          <a:p>
            <a:r>
              <a:rPr lang="en-US" dirty="0" smtClean="0"/>
              <a:t>Local level participation?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711441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FFFFFF"/>
      </a:accent3>
      <a:accent4>
        <a:srgbClr val="000000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Office Them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>
          <a:outerShdw blurRad="38100" dist="25400" dir="5400000" algn="ctr" rotWithShape="0">
            <a:srgbClr val="000000">
              <a:alpha val="50000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>
          <a:outerShdw blurRad="38100" dist="25400" dir="5400000" algn="ctr" rotWithShape="0">
            <a:srgbClr val="000000">
              <a:alpha val="50000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2810</TotalTime>
  <Words>380</Words>
  <Application>Microsoft Macintosh PowerPoint</Application>
  <PresentationFormat>On-screen Show (4:3)</PresentationFormat>
  <Paragraphs>67</Paragraphs>
  <Slides>11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Office Theme</vt:lpstr>
      <vt:lpstr>1_Office Theme</vt:lpstr>
      <vt:lpstr>Document</vt:lpstr>
      <vt:lpstr>PowerPoint Presentation</vt:lpstr>
      <vt:lpstr>PowerPoint Presentation</vt:lpstr>
      <vt:lpstr>Level of assessment</vt:lpstr>
      <vt:lpstr>Methodology </vt:lpstr>
      <vt:lpstr>PowerPoint Presentation</vt:lpstr>
      <vt:lpstr>Transboundary level - legal</vt:lpstr>
      <vt:lpstr>Transboundary level - institutions</vt:lpstr>
      <vt:lpstr>Domestic - legal</vt:lpstr>
      <vt:lpstr>Botswana</vt:lpstr>
      <vt:lpstr>Namibia</vt:lpstr>
      <vt:lpstr>Thank you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Geert-Jan Nijsten</dc:creator>
  <cp:lastModifiedBy>nafola project</cp:lastModifiedBy>
  <cp:revision>153</cp:revision>
  <cp:lastPrinted>2014-10-16T17:20:03Z</cp:lastPrinted>
  <dcterms:created xsi:type="dcterms:W3CDTF">2013-10-21T18:26:05Z</dcterms:created>
  <dcterms:modified xsi:type="dcterms:W3CDTF">2015-05-06T07:48:49Z</dcterms:modified>
</cp:coreProperties>
</file>