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87" r:id="rId3"/>
    <p:sldId id="488" r:id="rId4"/>
    <p:sldId id="465" r:id="rId5"/>
    <p:sldId id="513" r:id="rId6"/>
    <p:sldId id="515" r:id="rId7"/>
    <p:sldId id="484" r:id="rId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enke.Ansems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F6B"/>
    <a:srgbClr val="0000FF"/>
    <a:srgbClr val="003366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1172" autoAdjust="0"/>
  </p:normalViewPr>
  <p:slideViewPr>
    <p:cSldViewPr>
      <p:cViewPr>
        <p:scale>
          <a:sx n="78" d="100"/>
          <a:sy n="78" d="100"/>
        </p:scale>
        <p:origin x="-171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2591-E353-4DAE-A427-066903CB0970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5577-075F-44A1-9CDB-7CEB6D07C1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0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69C6-88A2-4087-884B-73BB3CA8D783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722B-6F2A-41BC-B8FF-799E9BD47F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8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722B-6F2A-41BC-B8FF-799E9BD47F4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722B-6F2A-41BC-B8FF-799E9BD47F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7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722B-6F2A-41BC-B8FF-799E9BD47F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7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722B-6F2A-41BC-B8FF-799E9BD47F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78A5-BDAC-4E68-98C7-2DA0AB5B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water achtergrond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794438"/>
            <a:ext cx="9144000" cy="1090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309320"/>
            <a:ext cx="1484255" cy="484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78A5-BDAC-4E68-98C7-2DA0AB5B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water achtergrond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794438"/>
            <a:ext cx="9144000" cy="1090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309320"/>
            <a:ext cx="1484255" cy="484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78A5-BDAC-4E68-98C7-2DA0AB5B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water achtergrond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794438"/>
            <a:ext cx="9144000" cy="1090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309320"/>
            <a:ext cx="1484255" cy="484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78A5-BDAC-4E68-98C7-2DA0AB5B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water achtergrond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794438"/>
            <a:ext cx="9144000" cy="1090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309320"/>
            <a:ext cx="1484255" cy="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>
              <a:defRPr/>
            </a:pPr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fld id="{C4A5F340-BABF-48A3-AF8C-D4332E051B5F}" type="slidenum">
              <a:rPr lang="en-US" altLang="en-US" sz="1400" b="1">
                <a:solidFill>
                  <a:srgbClr val="0070C0"/>
                </a:solidFill>
              </a:rPr>
              <a:pPr>
                <a:defRPr/>
              </a:pPr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alpha val="8000"/>
            </a:schemeClr>
          </a:solidFill>
          <a:ln w="635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ater achtergrond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794438"/>
            <a:ext cx="9144000" cy="1090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>
            <a:lvl1pPr>
              <a:defRPr sz="3600">
                <a:latin typeface="+mn-lt"/>
                <a:cs typeface="Iskoola Pota" pitchFamily="34" charset="0"/>
              </a:defRPr>
            </a:lvl1pPr>
            <a:lvl2pPr>
              <a:defRPr sz="3200">
                <a:latin typeface="+mn-lt"/>
                <a:cs typeface="Iskoola Pota" pitchFamily="34" charset="0"/>
              </a:defRPr>
            </a:lvl2pPr>
            <a:lvl3pPr>
              <a:defRPr sz="2800">
                <a:latin typeface="+mn-lt"/>
                <a:cs typeface="Iskoola Pota" pitchFamily="34" charset="0"/>
              </a:defRPr>
            </a:lvl3pPr>
            <a:lvl4pPr>
              <a:defRPr sz="2400">
                <a:latin typeface="+mn-lt"/>
                <a:cs typeface="Iskoola Pota" pitchFamily="34" charset="0"/>
              </a:defRPr>
            </a:lvl4pPr>
            <a:lvl5pPr>
              <a:defRPr sz="2400">
                <a:latin typeface="+mn-lt"/>
                <a:cs typeface="Iskoola Pot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4" descr="IGRAC-logo-txt-cmyk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116114" cy="3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94330"/>
            <a:ext cx="9144000" cy="9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4" descr="IGRAC-logo-txt-cmyk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144242"/>
            <a:ext cx="2088232" cy="7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ater achtergrond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7C67-B8D1-4C63-87C6-BBC1A7B94E87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4BC4-99CF-4568-BE5D-DA7DA3FA6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Iskoola Pota" pitchFamily="34" charset="0"/>
          <a:ea typeface="+mn-ea"/>
          <a:cs typeface="Iskoola Pot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Iskoola Pota" pitchFamily="34" charset="0"/>
          <a:ea typeface="+mn-ea"/>
          <a:cs typeface="Iskoola Pot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Iskoola Pota" pitchFamily="34" charset="0"/>
          <a:ea typeface="+mn-ea"/>
          <a:cs typeface="Iskoola Pot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Iskoola Pota" pitchFamily="34" charset="0"/>
          <a:ea typeface="+mn-ea"/>
          <a:cs typeface="Iskoola Pot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Iskoola Pota" pitchFamily="34" charset="0"/>
          <a:ea typeface="+mn-ea"/>
          <a:cs typeface="Iskoola Pot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pic>
        <p:nvPicPr>
          <p:cNvPr id="20" name="Picture 9" descr="iucn_logo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7338" y="5940425"/>
            <a:ext cx="531812" cy="508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1" name="Picture 10" descr="IGRAC-logo-txt-cmy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288" y="6025356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5" name="Picture 11" descr="12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09788" y="5856288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6" name="Picture 12" descr="SDC_RVB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7888" y="5944394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35" name="AutoShape 7"/>
          <p:cNvSpPr>
            <a:spLocks/>
          </p:cNvSpPr>
          <p:nvPr/>
        </p:nvSpPr>
        <p:spPr bwMode="auto">
          <a:xfrm>
            <a:off x="979115" y="3616374"/>
            <a:ext cx="7553325" cy="8207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r>
              <a:rPr lang="en-US" altLang="en-US" sz="3600" b="1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Information Management System</a:t>
            </a:r>
            <a:endParaRPr lang="en-US" altLang="en-US" sz="3600" b="1" dirty="0"/>
          </a:p>
        </p:txBody>
      </p:sp>
      <p:sp>
        <p:nvSpPr>
          <p:cNvPr id="36" name="AutoShape 5"/>
          <p:cNvSpPr>
            <a:spLocks/>
          </p:cNvSpPr>
          <p:nvPr/>
        </p:nvSpPr>
        <p:spPr bwMode="auto">
          <a:xfrm>
            <a:off x="5580112" y="6093296"/>
            <a:ext cx="3020963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lang="en-US" altLang="en-US" sz="13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Johannesburg- February 2015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AutoShape 2"/>
          <p:cNvSpPr>
            <a:spLocks/>
          </p:cNvSpPr>
          <p:nvPr/>
        </p:nvSpPr>
        <p:spPr bwMode="auto">
          <a:xfrm>
            <a:off x="5580112" y="5854338"/>
            <a:ext cx="3020963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lang="en-GB" altLang="en-US" sz="13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Daniela Benedicto van Dalen</a:t>
            </a:r>
            <a:r>
              <a:rPr lang="en-US" altLang="en-US" sz="13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 IGRAC 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72225" y="1291356"/>
            <a:ext cx="2466975" cy="5233988"/>
            <a:chOff x="5940152" y="548680"/>
            <a:chExt cx="2467798" cy="5235227"/>
          </a:xfrm>
        </p:grpSpPr>
        <p:pic>
          <p:nvPicPr>
            <p:cNvPr id="4" name="Picture 1" descr="I:\IGRAC\H. Promotion\Publications\Flyers\GGMN Flyer 2012\Images\reports0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084663" y="548680"/>
              <a:ext cx="2172424" cy="2735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5940152" y="3645024"/>
              <a:ext cx="2467798" cy="2138883"/>
              <a:chOff x="5476265" y="4194842"/>
              <a:chExt cx="2467798" cy="2138883"/>
            </a:xfrm>
          </p:grpSpPr>
          <p:pic>
            <p:nvPicPr>
              <p:cNvPr id="18440" name="Picture 3" descr="Y:\14 Communications\04-Visuals TWAP\Visual Webpage TWAP GW\organizations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476265" y="4482875"/>
                <a:ext cx="2467798" cy="1850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1" name="Picture 2" descr="I:\IGRAC\H. Promotion\Publications\Flyers\GGMN Flyer 2012\Images\plm-internet-web-database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844721" y="4194842"/>
                <a:ext cx="1716181" cy="1716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Down Arrow 5"/>
            <p:cNvSpPr/>
            <p:nvPr/>
          </p:nvSpPr>
          <p:spPr>
            <a:xfrm>
              <a:off x="6875502" y="3141682"/>
              <a:ext cx="576454" cy="790762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10751">
                <a:defRPr/>
              </a:pPr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390525" y="1524000"/>
            <a:ext cx="65436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1" indent="-187325" algn="l" defTabSz="410751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729" lvl="1" indent="-187325" algn="l" defTabSz="410751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729" lvl="1" indent="-187325" algn="l" defTabSz="41075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Collect, store, visualise and share structured information</a:t>
            </a:r>
          </a:p>
          <a:p>
            <a:pPr marL="160729" lvl="1" indent="-187325" defTabSz="410751">
              <a:defRPr/>
            </a:pP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729" lvl="1" indent="-187325" defTabSz="410751">
              <a:defRPr/>
            </a:pP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903929" lvl="7" indent="-187325" defTabSz="410751">
              <a:defRPr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to:</a:t>
            </a:r>
          </a:p>
          <a:p>
            <a:pPr marL="2903929" lvl="7" indent="-187325" defTabSz="410751">
              <a:defRPr/>
            </a:pP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729" lvl="1" indent="-187325" defTabSz="410751">
              <a:defRPr/>
            </a:pP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729" lvl="1" indent="-187325" algn="l" defTabSz="41075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transboundary groundwater governance</a:t>
            </a:r>
          </a:p>
          <a:p>
            <a:pPr marL="160729" lvl="1" indent="-187325" algn="l" defTabSz="410751">
              <a:buFont typeface="Arial" pitchFamily="34" charset="0"/>
              <a:buChar char="•"/>
              <a:defRPr/>
            </a:pP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729" lvl="1" indent="-187325" algn="l" defTabSz="410751"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 replication of the detailed aquifer assessment </a:t>
            </a:r>
          </a:p>
          <a:p>
            <a:pPr marL="160729" lvl="1" indent="160729" defTabSz="410751"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729" lvl="1" indent="160729" defTabSz="410751"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/>
          <a:lstStyle/>
          <a:p>
            <a:r>
              <a:rPr lang="en-US" dirty="0" smtClean="0"/>
              <a:t>Purpose of </a:t>
            </a:r>
            <a:r>
              <a:rPr lang="en-US" dirty="0" err="1" smtClean="0"/>
              <a:t>GGRETA</a:t>
            </a:r>
            <a:r>
              <a:rPr lang="en-US" dirty="0" smtClean="0"/>
              <a:t> </a:t>
            </a:r>
            <a:r>
              <a:rPr lang="en-US" dirty="0" err="1" smtClean="0"/>
              <a:t>IMS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1" descr="Thematic map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1676400"/>
            <a:ext cx="252888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pic-crossSection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3213" y="2889250"/>
            <a:ext cx="2016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report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9238" y="1509713"/>
            <a:ext cx="19431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GO Kazakstan info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0" y="3048000"/>
            <a:ext cx="146685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5" name="Picture 8" descr="WHYMAP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00738" y="3879850"/>
            <a:ext cx="15843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loud 10"/>
          <p:cNvSpPr/>
          <p:nvPr/>
        </p:nvSpPr>
        <p:spPr>
          <a:xfrm>
            <a:off x="3559175" y="950913"/>
            <a:ext cx="5459413" cy="5432425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410751">
              <a:defRPr/>
            </a:pP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to be stored in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5536" y="1509713"/>
            <a:ext cx="3024336" cy="44380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1" dirty="0"/>
              <a:t>A user can upload one of the following file types: </a:t>
            </a:r>
            <a:endParaRPr lang="en-GB" sz="2000" b="1" dirty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Excel Spreadsheet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ESRI </a:t>
            </a:r>
            <a:r>
              <a:rPr lang="en-US" sz="2000" b="1" dirty="0" err="1" smtClean="0"/>
              <a:t>Shapefile</a:t>
            </a:r>
            <a:endParaRPr lang="en-GB" sz="2000" b="1" dirty="0"/>
          </a:p>
          <a:p>
            <a:pPr marL="342900" indent="-342900">
              <a:buFontTx/>
              <a:buChar char="-"/>
            </a:pPr>
            <a:r>
              <a:rPr lang="en-US" sz="2000" b="1" dirty="0" err="1" smtClean="0"/>
              <a:t>GeoTIFF</a:t>
            </a:r>
            <a:r>
              <a:rPr lang="en-US" sz="2000" b="1" dirty="0" smtClean="0"/>
              <a:t> </a:t>
            </a:r>
            <a:r>
              <a:rPr lang="en-US" sz="2000" b="1" dirty="0"/>
              <a:t>raster file </a:t>
            </a:r>
            <a:endParaRPr lang="en-US" sz="2000" b="1" dirty="0" smtClean="0"/>
          </a:p>
          <a:p>
            <a:pPr marL="342900" indent="-342900">
              <a:buFontTx/>
              <a:buChar char="-"/>
            </a:pP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Metadata (documents)</a:t>
            </a:r>
            <a:endParaRPr lang="en-GB" sz="2000" b="1" dirty="0"/>
          </a:p>
          <a:p>
            <a:pPr>
              <a:defRPr/>
            </a:pP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GGRETA: geo-referenced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152208"/>
            <a:ext cx="7535998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Requirements for the SHAPE FILES</a:t>
            </a:r>
            <a:endParaRPr lang="en-GB" sz="2000" dirty="0"/>
          </a:p>
          <a:p>
            <a:pPr lvl="0"/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valid s</a:t>
            </a:r>
            <a:r>
              <a:rPr lang="en-US" sz="2000" dirty="0" smtClean="0"/>
              <a:t>hape </a:t>
            </a:r>
            <a:r>
              <a:rPr lang="en-US" sz="2000" dirty="0"/>
              <a:t>archive contains at </a:t>
            </a:r>
            <a:r>
              <a:rPr lang="en-US" sz="2000" dirty="0" smtClean="0"/>
              <a:t>least three </a:t>
            </a:r>
            <a:r>
              <a:rPr lang="en-US" sz="2000" dirty="0"/>
              <a:t>main </a:t>
            </a:r>
            <a:r>
              <a:rPr lang="en-US" sz="2000" dirty="0" smtClean="0"/>
              <a:t>files: shape </a:t>
            </a:r>
            <a:r>
              <a:rPr lang="en-US" sz="2000" dirty="0"/>
              <a:t>definition (</a:t>
            </a:r>
            <a:r>
              <a:rPr lang="en-US" sz="2000" i="1" dirty="0"/>
              <a:t>.</a:t>
            </a:r>
            <a:r>
              <a:rPr lang="en-US" sz="2000" i="1" dirty="0" err="1"/>
              <a:t>shp</a:t>
            </a:r>
            <a:r>
              <a:rPr lang="en-US" sz="2000" dirty="0"/>
              <a:t>), an index (</a:t>
            </a:r>
            <a:r>
              <a:rPr lang="en-US" sz="2000" i="1" dirty="0"/>
              <a:t>.</a:t>
            </a:r>
            <a:r>
              <a:rPr lang="en-US" sz="2000" i="1" dirty="0" err="1"/>
              <a:t>shx</a:t>
            </a:r>
            <a:r>
              <a:rPr lang="en-US" sz="2000" dirty="0"/>
              <a:t>) and a </a:t>
            </a:r>
            <a:r>
              <a:rPr lang="en-US" sz="2000" dirty="0" err="1"/>
              <a:t>dBASE</a:t>
            </a:r>
            <a:r>
              <a:rPr lang="en-US" sz="2000" dirty="0"/>
              <a:t>-table (</a:t>
            </a:r>
            <a:r>
              <a:rPr lang="en-US" sz="2000" i="1" dirty="0"/>
              <a:t>.dbf</a:t>
            </a:r>
            <a:r>
              <a:rPr lang="en-US" sz="2000" dirty="0"/>
              <a:t>). Optional </a:t>
            </a:r>
            <a:r>
              <a:rPr lang="en-US" sz="2000" dirty="0" smtClean="0"/>
              <a:t>are </a:t>
            </a:r>
            <a:r>
              <a:rPr lang="en-US" sz="2000" dirty="0"/>
              <a:t>the projection (</a:t>
            </a:r>
            <a:r>
              <a:rPr lang="en-US" sz="2000" i="1" dirty="0"/>
              <a:t>.</a:t>
            </a:r>
            <a:r>
              <a:rPr lang="en-US" sz="2000" i="1" dirty="0" err="1"/>
              <a:t>prj</a:t>
            </a:r>
            <a:r>
              <a:rPr lang="en-US" sz="2000" dirty="0"/>
              <a:t>) or a spatial index (</a:t>
            </a:r>
            <a:r>
              <a:rPr lang="en-US" sz="2000" i="1" dirty="0"/>
              <a:t>.</a:t>
            </a:r>
            <a:r>
              <a:rPr lang="en-US" sz="2000" i="1" dirty="0" err="1"/>
              <a:t>qix</a:t>
            </a:r>
            <a:r>
              <a:rPr lang="en-US" sz="2000" dirty="0"/>
              <a:t>, </a:t>
            </a:r>
            <a:r>
              <a:rPr lang="en-US" sz="2000" i="1" dirty="0"/>
              <a:t>.</a:t>
            </a:r>
            <a:r>
              <a:rPr lang="en-US" sz="2000" i="1" dirty="0" err="1"/>
              <a:t>sbn</a:t>
            </a:r>
            <a:r>
              <a:rPr lang="en-US" sz="2000" i="1" dirty="0"/>
              <a:t> </a:t>
            </a:r>
            <a:r>
              <a:rPr lang="en-US" sz="2000" dirty="0"/>
              <a:t>of </a:t>
            </a:r>
            <a:r>
              <a:rPr lang="en-US" sz="2000" i="1" dirty="0"/>
              <a:t>.</a:t>
            </a:r>
            <a:r>
              <a:rPr lang="en-US" sz="2000" i="1" dirty="0" err="1"/>
              <a:t>sbx</a:t>
            </a:r>
            <a:r>
              <a:rPr lang="en-US" sz="2000" dirty="0"/>
              <a:t>).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geographical coordinate system must be WGS_84. To convert from another system, use the ‘Projection’ tool.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All text must be in English. </a:t>
            </a:r>
            <a:r>
              <a:rPr lang="en-GB" sz="2000" dirty="0" smtClean="0"/>
              <a:t>Columns </a:t>
            </a:r>
            <a:r>
              <a:rPr lang="en-GB" sz="2000" dirty="0" smtClean="0"/>
              <a:t>names in the ‘</a:t>
            </a:r>
            <a:r>
              <a:rPr lang="en-GB" sz="2000" dirty="0" smtClean="0"/>
              <a:t>Attribute </a:t>
            </a:r>
            <a:r>
              <a:rPr lang="en-GB" sz="2000" dirty="0" smtClean="0"/>
              <a:t>Table’ are capital sensitive. Only use small </a:t>
            </a:r>
            <a:r>
              <a:rPr lang="en-GB" sz="2000" dirty="0" smtClean="0"/>
              <a:t>caps!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use of </a:t>
            </a:r>
            <a:r>
              <a:rPr lang="en-US" sz="2000" dirty="0" err="1"/>
              <a:t>diacrits</a:t>
            </a:r>
            <a:r>
              <a:rPr lang="en-US" sz="2000" dirty="0"/>
              <a:t> in the filenames </a:t>
            </a:r>
            <a:r>
              <a:rPr lang="en-US" sz="2000" dirty="0" smtClean="0"/>
              <a:t>causes errors. </a:t>
            </a:r>
            <a:r>
              <a:rPr lang="en-US" sz="2000" dirty="0" smtClean="0"/>
              <a:t>(‘, “, ^, /, &amp;, - , ~, </a:t>
            </a:r>
            <a:r>
              <a:rPr lang="en-GB" sz="2000" dirty="0"/>
              <a:t> </a:t>
            </a:r>
            <a:r>
              <a:rPr lang="en-GB" sz="2000" dirty="0" smtClean="0"/>
              <a:t>˘, </a:t>
            </a:r>
            <a:r>
              <a:rPr lang="en-GB" sz="2000" dirty="0"/>
              <a:t> ¸ </a:t>
            </a:r>
            <a:r>
              <a:rPr lang="en-GB" sz="2000" dirty="0" smtClean="0"/>
              <a:t>, </a:t>
            </a:r>
            <a:r>
              <a:rPr lang="en-GB" sz="2000" dirty="0"/>
              <a:t> ¨ </a:t>
            </a:r>
            <a:r>
              <a:rPr lang="en-GB" sz="2000" dirty="0" smtClean="0"/>
              <a:t>, </a:t>
            </a:r>
            <a:r>
              <a:rPr lang="en-US" sz="2000" dirty="0" smtClean="0"/>
              <a:t>(underscore is compatible: 1103_boundary 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Upload limit is 100 </a:t>
            </a:r>
            <a:r>
              <a:rPr lang="en-US" sz="2000" dirty="0" smtClean="0"/>
              <a:t>MB.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9867" r="17280" b="18080"/>
          <a:stretch/>
        </p:blipFill>
        <p:spPr bwMode="auto">
          <a:xfrm>
            <a:off x="4499991" y="4583045"/>
            <a:ext cx="4558979" cy="20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GGRETA: geo-referenced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152208"/>
            <a:ext cx="753599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Requirements </a:t>
            </a:r>
            <a:r>
              <a:rPr lang="en-US" sz="2000" b="1" dirty="0" smtClean="0"/>
              <a:t>EXCEL FILES</a:t>
            </a:r>
            <a:endParaRPr lang="en-GB" sz="2000" dirty="0"/>
          </a:p>
          <a:p>
            <a:pPr lvl="0"/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Extension must be </a:t>
            </a:r>
            <a:r>
              <a:rPr lang="en-US" sz="2000" dirty="0" err="1"/>
              <a:t>xls</a:t>
            </a:r>
            <a:r>
              <a:rPr lang="en-US" sz="2000" dirty="0"/>
              <a:t>/</a:t>
            </a:r>
            <a:r>
              <a:rPr lang="en-US" sz="2000" dirty="0" err="1"/>
              <a:t>xlsx</a:t>
            </a:r>
            <a:r>
              <a:rPr lang="en-US" sz="2000" dirty="0"/>
              <a:t>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first row of the spreadsheet determines the column names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column names ( = headers) can only be letters, numbers or ‘_’ </a:t>
            </a:r>
            <a:endParaRPr lang="en-US" sz="2000" dirty="0" smtClean="0"/>
          </a:p>
          <a:p>
            <a:pPr lvl="0"/>
            <a:r>
              <a:rPr lang="en-US" sz="2000" dirty="0"/>
              <a:t>	</a:t>
            </a:r>
            <a:r>
              <a:rPr lang="en-US" sz="2000" dirty="0" smtClean="0"/>
              <a:t>(use of diacritical not supported)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column name may not be empty </a:t>
            </a:r>
            <a:r>
              <a:rPr lang="en-US" sz="2000" dirty="0" smtClean="0"/>
              <a:t>or contain any space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column name may only be of type “text”. 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It’s </a:t>
            </a:r>
            <a:r>
              <a:rPr lang="en-US" sz="2000" dirty="0"/>
              <a:t>not allowed to use “NULL” cells </a:t>
            </a:r>
            <a:r>
              <a:rPr lang="en-US" sz="2000" dirty="0" smtClean="0"/>
              <a:t>(use ‘-9999’).</a:t>
            </a:r>
            <a:endParaRPr lang="en-GB" sz="2000" dirty="0"/>
          </a:p>
          <a:p>
            <a:pPr lvl="0"/>
            <a:endParaRPr lang="en-GB" sz="2000" dirty="0" smtClean="0"/>
          </a:p>
          <a:p>
            <a:r>
              <a:rPr lang="en-US" sz="2000" b="1" dirty="0"/>
              <a:t>Requirements EXCEL FILES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file must be a valid </a:t>
            </a:r>
            <a:r>
              <a:rPr lang="en-US" sz="2000" dirty="0" err="1"/>
              <a:t>GeoTIFF</a:t>
            </a:r>
            <a:r>
              <a:rPr lang="en-US" sz="2000" dirty="0"/>
              <a:t> </a:t>
            </a:r>
            <a:r>
              <a:rPr lang="en-US" sz="2000" dirty="0" smtClean="0"/>
              <a:t>file, coordinate system WGS_1984.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Upload limit is 100 MB </a:t>
            </a:r>
            <a:endParaRPr lang="en-GB" sz="2000" dirty="0"/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74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GGRETA: </a:t>
            </a:r>
            <a:r>
              <a:rPr lang="en-US" dirty="0" smtClean="0"/>
              <a:t>examples Pretashkent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3001"/>
            <a:ext cx="4788024" cy="3509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" y="1124744"/>
            <a:ext cx="4706504" cy="34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acground 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253365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Thank you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772" name="Line 22"/>
          <p:cNvSpPr>
            <a:spLocks noChangeShapeType="1"/>
          </p:cNvSpPr>
          <p:nvPr/>
        </p:nvSpPr>
        <p:spPr bwMode="auto">
          <a:xfrm>
            <a:off x="558800" y="6597650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1038" y="4398963"/>
            <a:ext cx="3455987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8250" y="4794250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Line 22"/>
          <p:cNvSpPr>
            <a:spLocks noChangeShapeType="1"/>
          </p:cNvSpPr>
          <p:nvPr/>
        </p:nvSpPr>
        <p:spPr bwMode="auto">
          <a:xfrm>
            <a:off x="614363" y="429101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9" name="Picture 24" descr="IGRAC-logo-txt-cmyk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1055" y="228600"/>
            <a:ext cx="4881889" cy="1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2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11165</TotalTime>
  <Words>233</Words>
  <Application>Microsoft Office PowerPoint</Application>
  <PresentationFormat>On-screen Show (4:3)</PresentationFormat>
  <Paragraphs>50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Purpose of GGRETA IMS</vt:lpstr>
      <vt:lpstr>Information to be stored in IMS</vt:lpstr>
      <vt:lpstr>GGRETA: geo-referenced data</vt:lpstr>
      <vt:lpstr>GGRETA: geo-referenced data</vt:lpstr>
      <vt:lpstr>GGRETA: examples Pretashkent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Groundwater Monitoring Network</dc:title>
  <dc:creator>Nienke.Ansems</dc:creator>
  <cp:lastModifiedBy>Daniela</cp:lastModifiedBy>
  <cp:revision>721</cp:revision>
  <dcterms:created xsi:type="dcterms:W3CDTF">2013-06-06T10:12:29Z</dcterms:created>
  <dcterms:modified xsi:type="dcterms:W3CDTF">2015-02-23T05:55:23Z</dcterms:modified>
</cp:coreProperties>
</file>