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1" r:id="rId2"/>
  </p:sldMasterIdLst>
  <p:notesMasterIdLst>
    <p:notesMasterId r:id="rId11"/>
  </p:notesMasterIdLst>
  <p:handoutMasterIdLst>
    <p:handoutMasterId r:id="rId12"/>
  </p:handoutMasterIdLst>
  <p:sldIdLst>
    <p:sldId id="295" r:id="rId3"/>
    <p:sldId id="322" r:id="rId4"/>
    <p:sldId id="326" r:id="rId5"/>
    <p:sldId id="323" r:id="rId6"/>
    <p:sldId id="324" r:id="rId7"/>
    <p:sldId id="325" r:id="rId8"/>
    <p:sldId id="328" r:id="rId9"/>
    <p:sldId id="327" r:id="rId10"/>
  </p:sldIdLst>
  <p:sldSz cx="9144000" cy="6858000" type="screen4x3"/>
  <p:notesSz cx="6797675" cy="9926638"/>
  <p:defaultTextStyle>
    <a:defPPr>
      <a:defRPr lang="en-US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valho Resende, Tales" initials="TC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3" autoAdjust="0"/>
    <p:restoredTop sz="94660"/>
  </p:normalViewPr>
  <p:slideViewPr>
    <p:cSldViewPr>
      <p:cViewPr>
        <p:scale>
          <a:sx n="100" d="100"/>
          <a:sy n="100" d="100"/>
        </p:scale>
        <p:origin x="-540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958" y="-12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A595AA-7544-47AD-90BA-63326DB24EB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73CBB5-B524-4FDB-A6B5-56EE87491D50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6">
                  <a:lumMod val="50000"/>
                </a:schemeClr>
              </a:solidFill>
            </a:rPr>
            <a:t>1. Data </a:t>
          </a:r>
          <a:r>
            <a:rPr lang="en-US" sz="2400" b="1" dirty="0" err="1" smtClean="0">
              <a:solidFill>
                <a:schemeClr val="accent6">
                  <a:lumMod val="50000"/>
                </a:schemeClr>
              </a:solidFill>
            </a:rPr>
            <a:t>Harmonisation</a:t>
          </a:r>
          <a:endParaRPr lang="en-US" sz="2400" b="1" dirty="0" smtClean="0">
            <a:solidFill>
              <a:schemeClr val="accent6">
                <a:lumMod val="50000"/>
              </a:schemeClr>
            </a:solidFill>
          </a:endParaRPr>
        </a:p>
        <a:p>
          <a:r>
            <a:rPr lang="en-US" sz="2400" b="1" dirty="0" smtClean="0">
              <a:solidFill>
                <a:srgbClr val="CC00CC"/>
              </a:solidFill>
            </a:rPr>
            <a:t>(31</a:t>
          </a:r>
          <a:r>
            <a:rPr lang="en-US" sz="2400" b="1" baseline="30000" dirty="0" smtClean="0">
              <a:solidFill>
                <a:srgbClr val="CC00CC"/>
              </a:solidFill>
            </a:rPr>
            <a:t>st</a:t>
          </a:r>
          <a:r>
            <a:rPr lang="en-US" sz="2400" b="1" dirty="0" smtClean="0">
              <a:solidFill>
                <a:srgbClr val="CC00CC"/>
              </a:solidFill>
            </a:rPr>
            <a:t> March)</a:t>
          </a:r>
          <a:endParaRPr lang="en-US" sz="2400" b="1" dirty="0">
            <a:solidFill>
              <a:srgbClr val="CC00CC"/>
            </a:solidFill>
          </a:endParaRPr>
        </a:p>
      </dgm:t>
    </dgm:pt>
    <dgm:pt modelId="{50FB33F0-0BD3-4F45-8DE6-2B675450D1AC}" type="parTrans" cxnId="{AA73798B-E68D-4100-B2DB-B5500936D2E3}">
      <dgm:prSet/>
      <dgm:spPr/>
      <dgm:t>
        <a:bodyPr/>
        <a:lstStyle/>
        <a:p>
          <a:endParaRPr lang="en-US"/>
        </a:p>
      </dgm:t>
    </dgm:pt>
    <dgm:pt modelId="{B8BD2592-4F6D-4521-9A97-F0ACA67C427F}" type="sibTrans" cxnId="{AA73798B-E68D-4100-B2DB-B5500936D2E3}">
      <dgm:prSet/>
      <dgm:spPr/>
      <dgm:t>
        <a:bodyPr/>
        <a:lstStyle/>
        <a:p>
          <a:endParaRPr lang="en-US"/>
        </a:p>
      </dgm:t>
    </dgm:pt>
    <dgm:pt modelId="{CFBB28F7-66A6-494F-BF2E-E4C26381618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2400" b="1" dirty="0" smtClean="0">
            <a:solidFill>
              <a:schemeClr val="accent6">
                <a:lumMod val="50000"/>
              </a:schemeClr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 smtClean="0">
              <a:solidFill>
                <a:schemeClr val="accent6">
                  <a:lumMod val="50000"/>
                </a:schemeClr>
              </a:solidFill>
            </a:rPr>
            <a:t>2. Map production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 smtClean="0">
              <a:solidFill>
                <a:srgbClr val="CC00CC"/>
              </a:solidFill>
            </a:rPr>
            <a:t>(10</a:t>
          </a:r>
          <a:r>
            <a:rPr lang="en-US" sz="2400" b="1" baseline="30000" dirty="0" smtClean="0">
              <a:solidFill>
                <a:srgbClr val="CC00CC"/>
              </a:solidFill>
            </a:rPr>
            <a:t>th</a:t>
          </a:r>
          <a:r>
            <a:rPr lang="en-US" sz="2400" b="1" dirty="0" smtClean="0">
              <a:solidFill>
                <a:srgbClr val="CC00CC"/>
              </a:solidFill>
            </a:rPr>
            <a:t>  Apr) </a:t>
          </a:r>
          <a:endParaRPr lang="en-US" sz="2400" b="1" dirty="0">
            <a:solidFill>
              <a:srgbClr val="CC00CC"/>
            </a:solidFill>
          </a:endParaRPr>
        </a:p>
      </dgm:t>
    </dgm:pt>
    <dgm:pt modelId="{F80FA3CD-9A6A-434C-AF3B-9A908392B9CA}" type="parTrans" cxnId="{E400B08E-9978-45B1-BB6B-0CA87652FEA9}">
      <dgm:prSet/>
      <dgm:spPr/>
      <dgm:t>
        <a:bodyPr/>
        <a:lstStyle/>
        <a:p>
          <a:endParaRPr lang="en-US"/>
        </a:p>
      </dgm:t>
    </dgm:pt>
    <dgm:pt modelId="{59D3D307-0198-45BB-89C3-CCD39761B33B}" type="sibTrans" cxnId="{E400B08E-9978-45B1-BB6B-0CA87652FEA9}">
      <dgm:prSet/>
      <dgm:spPr/>
      <dgm:t>
        <a:bodyPr/>
        <a:lstStyle/>
        <a:p>
          <a:endParaRPr lang="en-US"/>
        </a:p>
      </dgm:t>
    </dgm:pt>
    <dgm:pt modelId="{0CB64054-C093-44D4-8F7E-25C71C1C8DAF}">
      <dgm:prSet phldrT="[Text]" custT="1"/>
      <dgm:spPr/>
      <dgm:t>
        <a:bodyPr/>
        <a:lstStyle/>
        <a:p>
          <a:endParaRPr lang="en-US" sz="2400" b="1" dirty="0" smtClean="0">
            <a:solidFill>
              <a:schemeClr val="accent6">
                <a:lumMod val="50000"/>
              </a:schemeClr>
            </a:solidFill>
          </a:endParaRPr>
        </a:p>
        <a:p>
          <a:r>
            <a:rPr lang="en-US" sz="2400" b="1" dirty="0" smtClean="0">
              <a:solidFill>
                <a:schemeClr val="accent6">
                  <a:lumMod val="50000"/>
                </a:schemeClr>
              </a:solidFill>
            </a:rPr>
            <a:t>3. Chapter Writing </a:t>
          </a:r>
          <a:r>
            <a:rPr lang="en-US" sz="2400" b="1" dirty="0" smtClean="0">
              <a:solidFill>
                <a:srgbClr val="CC00CC"/>
              </a:solidFill>
            </a:rPr>
            <a:t>(24</a:t>
          </a:r>
          <a:r>
            <a:rPr lang="en-US" sz="2400" b="1" baseline="30000" dirty="0" smtClean="0">
              <a:solidFill>
                <a:srgbClr val="CC00CC"/>
              </a:solidFill>
            </a:rPr>
            <a:t>th</a:t>
          </a:r>
          <a:r>
            <a:rPr lang="en-US" sz="2400" b="1" dirty="0" smtClean="0">
              <a:solidFill>
                <a:srgbClr val="CC00CC"/>
              </a:solidFill>
            </a:rPr>
            <a:t> </a:t>
          </a:r>
          <a:r>
            <a:rPr lang="en-US" sz="2400" b="1" dirty="0" err="1" smtClean="0">
              <a:solidFill>
                <a:srgbClr val="CC00CC"/>
              </a:solidFill>
            </a:rPr>
            <a:t>Aprl</a:t>
          </a:r>
          <a:r>
            <a:rPr lang="en-US" sz="2400" b="1" dirty="0" smtClean="0">
              <a:solidFill>
                <a:srgbClr val="CC00CC"/>
              </a:solidFill>
            </a:rPr>
            <a:t>)</a:t>
          </a:r>
          <a:endParaRPr lang="en-US" sz="2400" b="1" dirty="0">
            <a:solidFill>
              <a:srgbClr val="CC00CC"/>
            </a:solidFill>
          </a:endParaRPr>
        </a:p>
      </dgm:t>
    </dgm:pt>
    <dgm:pt modelId="{48C6BE28-19E4-40FC-9624-98222255696A}" type="parTrans" cxnId="{FE970211-147D-456B-8484-B5462291548B}">
      <dgm:prSet/>
      <dgm:spPr/>
      <dgm:t>
        <a:bodyPr/>
        <a:lstStyle/>
        <a:p>
          <a:endParaRPr lang="en-US"/>
        </a:p>
      </dgm:t>
    </dgm:pt>
    <dgm:pt modelId="{5CB8EDF4-95E0-4EEA-88BB-EA7CF829B498}" type="sibTrans" cxnId="{FE970211-147D-456B-8484-B5462291548B}">
      <dgm:prSet/>
      <dgm:spPr/>
      <dgm:t>
        <a:bodyPr/>
        <a:lstStyle/>
        <a:p>
          <a:endParaRPr lang="en-US"/>
        </a:p>
      </dgm:t>
    </dgm:pt>
    <dgm:pt modelId="{E8FFFA69-C883-4ACA-8CAD-A9CDFE30D622}">
      <dgm:prSet phldrT="[Text]" custT="1"/>
      <dgm:spPr/>
      <dgm:t>
        <a:bodyPr/>
        <a:lstStyle/>
        <a:p>
          <a:endParaRPr lang="en-US" sz="2400" b="1" dirty="0" smtClean="0">
            <a:solidFill>
              <a:schemeClr val="accent6">
                <a:lumMod val="50000"/>
              </a:schemeClr>
            </a:solidFill>
          </a:endParaRPr>
        </a:p>
        <a:p>
          <a:r>
            <a:rPr lang="en-US" sz="2400" b="1" dirty="0" smtClean="0">
              <a:solidFill>
                <a:schemeClr val="accent6">
                  <a:lumMod val="50000"/>
                </a:schemeClr>
              </a:solidFill>
            </a:rPr>
            <a:t>4. Assessment Report </a:t>
          </a:r>
          <a:r>
            <a:rPr lang="en-US" sz="2400" b="1" dirty="0" smtClean="0">
              <a:solidFill>
                <a:srgbClr val="CC00CC"/>
              </a:solidFill>
            </a:rPr>
            <a:t>(22</a:t>
          </a:r>
          <a:r>
            <a:rPr lang="en-US" sz="2400" b="1" baseline="30000" dirty="0" smtClean="0">
              <a:solidFill>
                <a:srgbClr val="CC00CC"/>
              </a:solidFill>
            </a:rPr>
            <a:t>nd</a:t>
          </a:r>
          <a:r>
            <a:rPr lang="en-US" sz="2400" b="1" dirty="0" smtClean="0">
              <a:solidFill>
                <a:srgbClr val="CC00CC"/>
              </a:solidFill>
            </a:rPr>
            <a:t> May 2015) </a:t>
          </a:r>
          <a:endParaRPr lang="en-US" sz="2400" b="1" dirty="0">
            <a:solidFill>
              <a:srgbClr val="CC00CC"/>
            </a:solidFill>
          </a:endParaRPr>
        </a:p>
      </dgm:t>
    </dgm:pt>
    <dgm:pt modelId="{84211174-1EE3-4F69-92D3-11FED87870F9}" type="parTrans" cxnId="{CFC4A400-9FED-4D2B-8166-161FBB5E05AE}">
      <dgm:prSet/>
      <dgm:spPr/>
      <dgm:t>
        <a:bodyPr/>
        <a:lstStyle/>
        <a:p>
          <a:endParaRPr lang="en-US"/>
        </a:p>
      </dgm:t>
    </dgm:pt>
    <dgm:pt modelId="{6B70D5EB-387E-4D47-B427-E011D48C0FBE}" type="sibTrans" cxnId="{CFC4A400-9FED-4D2B-8166-161FBB5E05AE}">
      <dgm:prSet/>
      <dgm:spPr/>
      <dgm:t>
        <a:bodyPr/>
        <a:lstStyle/>
        <a:p>
          <a:endParaRPr lang="en-US"/>
        </a:p>
      </dgm:t>
    </dgm:pt>
    <dgm:pt modelId="{1BF8F784-38C8-4DAB-AAD9-5B0AC2B477CA}" type="pres">
      <dgm:prSet presAssocID="{E2A595AA-7544-47AD-90BA-63326DB24EB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52C2B8-48BE-49A9-A602-C43F06472313}" type="pres">
      <dgm:prSet presAssocID="{E2A595AA-7544-47AD-90BA-63326DB24EBD}" presName="arrow" presStyleLbl="bgShp" presStyleIdx="0" presStyleCnt="1" custScaleX="105758"/>
      <dgm:spPr/>
    </dgm:pt>
    <dgm:pt modelId="{D17114E1-DA4B-4C65-BBA2-227E039503E0}" type="pres">
      <dgm:prSet presAssocID="{E2A595AA-7544-47AD-90BA-63326DB24EBD}" presName="arrowDiagram4" presStyleCnt="0"/>
      <dgm:spPr/>
    </dgm:pt>
    <dgm:pt modelId="{EAF2CFE2-1E29-4ECA-98A9-E04EB3F96D2A}" type="pres">
      <dgm:prSet presAssocID="{2973CBB5-B524-4FDB-A6B5-56EE87491D50}" presName="bullet4a" presStyleLbl="node1" presStyleIdx="0" presStyleCnt="4"/>
      <dgm:spPr/>
    </dgm:pt>
    <dgm:pt modelId="{2510FDFC-1007-4A50-97E0-79C893911216}" type="pres">
      <dgm:prSet presAssocID="{2973CBB5-B524-4FDB-A6B5-56EE87491D50}" presName="textBox4a" presStyleLbl="revTx" presStyleIdx="0" presStyleCnt="4" custScaleX="155088" custLinFactNeighborX="102" custLinFactNeighborY="17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5208F-03E1-48B2-ADA1-0376D99D9C8F}" type="pres">
      <dgm:prSet presAssocID="{CFBB28F7-66A6-494F-BF2E-E4C263816189}" presName="bullet4b" presStyleLbl="node1" presStyleIdx="1" presStyleCnt="4"/>
      <dgm:spPr/>
    </dgm:pt>
    <dgm:pt modelId="{37D1D054-EB59-47A4-9198-2BA550B05DA5}" type="pres">
      <dgm:prSet presAssocID="{CFBB28F7-66A6-494F-BF2E-E4C263816189}" presName="textBox4b" presStyleLbl="revTx" presStyleIdx="1" presStyleCnt="4" custScaleX="161287" custLinFactNeighborX="-10053" custLinFactNeighborY="7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44301-3E0F-447E-BCBE-F15D03CECFDC}" type="pres">
      <dgm:prSet presAssocID="{0CB64054-C093-44D4-8F7E-25C71C1C8DAF}" presName="bullet4c" presStyleLbl="node1" presStyleIdx="2" presStyleCnt="4"/>
      <dgm:spPr/>
    </dgm:pt>
    <dgm:pt modelId="{377B1CD4-544C-4D8E-B65B-F39CA1DC2B69}" type="pres">
      <dgm:prSet presAssocID="{0CB64054-C093-44D4-8F7E-25C71C1C8DAF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CF6AF-08C1-4A1B-AF4F-9C2589E35289}" type="pres">
      <dgm:prSet presAssocID="{E8FFFA69-C883-4ACA-8CAD-A9CDFE30D622}" presName="bullet4d" presStyleLbl="node1" presStyleIdx="3" presStyleCnt="4"/>
      <dgm:spPr/>
    </dgm:pt>
    <dgm:pt modelId="{66026F4C-9244-44F0-9ED7-3A8BA8914CA9}" type="pres">
      <dgm:prSet presAssocID="{E8FFFA69-C883-4ACA-8CAD-A9CDFE30D622}" presName="textBox4d" presStyleLbl="revTx" presStyleIdx="3" presStyleCnt="4" custScaleX="148705" custLinFactNeighborX="14865" custLinFactNeighborY="-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C4A400-9FED-4D2B-8166-161FBB5E05AE}" srcId="{E2A595AA-7544-47AD-90BA-63326DB24EBD}" destId="{E8FFFA69-C883-4ACA-8CAD-A9CDFE30D622}" srcOrd="3" destOrd="0" parTransId="{84211174-1EE3-4F69-92D3-11FED87870F9}" sibTransId="{6B70D5EB-387E-4D47-B427-E011D48C0FBE}"/>
    <dgm:cxn modelId="{FE970211-147D-456B-8484-B5462291548B}" srcId="{E2A595AA-7544-47AD-90BA-63326DB24EBD}" destId="{0CB64054-C093-44D4-8F7E-25C71C1C8DAF}" srcOrd="2" destOrd="0" parTransId="{48C6BE28-19E4-40FC-9624-98222255696A}" sibTransId="{5CB8EDF4-95E0-4EEA-88BB-EA7CF829B498}"/>
    <dgm:cxn modelId="{39AA641A-99DA-493A-904A-E4C4CAE1D61D}" type="presOf" srcId="{E8FFFA69-C883-4ACA-8CAD-A9CDFE30D622}" destId="{66026F4C-9244-44F0-9ED7-3A8BA8914CA9}" srcOrd="0" destOrd="0" presId="urn:microsoft.com/office/officeart/2005/8/layout/arrow2"/>
    <dgm:cxn modelId="{DF25F421-E422-4E63-A14D-592535C98D3F}" type="presOf" srcId="{E2A595AA-7544-47AD-90BA-63326DB24EBD}" destId="{1BF8F784-38C8-4DAB-AAD9-5B0AC2B477CA}" srcOrd="0" destOrd="0" presId="urn:microsoft.com/office/officeart/2005/8/layout/arrow2"/>
    <dgm:cxn modelId="{AF629F10-CDC1-48AE-887C-4ADFD14C3ECB}" type="presOf" srcId="{CFBB28F7-66A6-494F-BF2E-E4C263816189}" destId="{37D1D054-EB59-47A4-9198-2BA550B05DA5}" srcOrd="0" destOrd="0" presId="urn:microsoft.com/office/officeart/2005/8/layout/arrow2"/>
    <dgm:cxn modelId="{155A4898-7249-45EB-9531-F6CC716336D0}" type="presOf" srcId="{0CB64054-C093-44D4-8F7E-25C71C1C8DAF}" destId="{377B1CD4-544C-4D8E-B65B-F39CA1DC2B69}" srcOrd="0" destOrd="0" presId="urn:microsoft.com/office/officeart/2005/8/layout/arrow2"/>
    <dgm:cxn modelId="{AA73798B-E68D-4100-B2DB-B5500936D2E3}" srcId="{E2A595AA-7544-47AD-90BA-63326DB24EBD}" destId="{2973CBB5-B524-4FDB-A6B5-56EE87491D50}" srcOrd="0" destOrd="0" parTransId="{50FB33F0-0BD3-4F45-8DE6-2B675450D1AC}" sibTransId="{B8BD2592-4F6D-4521-9A97-F0ACA67C427F}"/>
    <dgm:cxn modelId="{E400B08E-9978-45B1-BB6B-0CA87652FEA9}" srcId="{E2A595AA-7544-47AD-90BA-63326DB24EBD}" destId="{CFBB28F7-66A6-494F-BF2E-E4C263816189}" srcOrd="1" destOrd="0" parTransId="{F80FA3CD-9A6A-434C-AF3B-9A908392B9CA}" sibTransId="{59D3D307-0198-45BB-89C3-CCD39761B33B}"/>
    <dgm:cxn modelId="{4F597341-31E9-4C05-BF1D-7DA876947242}" type="presOf" srcId="{2973CBB5-B524-4FDB-A6B5-56EE87491D50}" destId="{2510FDFC-1007-4A50-97E0-79C893911216}" srcOrd="0" destOrd="0" presId="urn:microsoft.com/office/officeart/2005/8/layout/arrow2"/>
    <dgm:cxn modelId="{C2B2A94C-7B96-4C12-A8F1-BDE9A0231315}" type="presParOf" srcId="{1BF8F784-38C8-4DAB-AAD9-5B0AC2B477CA}" destId="{8D52C2B8-48BE-49A9-A602-C43F06472313}" srcOrd="0" destOrd="0" presId="urn:microsoft.com/office/officeart/2005/8/layout/arrow2"/>
    <dgm:cxn modelId="{5C75A538-3666-469C-AB17-0BF753E15665}" type="presParOf" srcId="{1BF8F784-38C8-4DAB-AAD9-5B0AC2B477CA}" destId="{D17114E1-DA4B-4C65-BBA2-227E039503E0}" srcOrd="1" destOrd="0" presId="urn:microsoft.com/office/officeart/2005/8/layout/arrow2"/>
    <dgm:cxn modelId="{045B76F1-3BB4-4C7E-BBEA-5AE30AE8D9D9}" type="presParOf" srcId="{D17114E1-DA4B-4C65-BBA2-227E039503E0}" destId="{EAF2CFE2-1E29-4ECA-98A9-E04EB3F96D2A}" srcOrd="0" destOrd="0" presId="urn:microsoft.com/office/officeart/2005/8/layout/arrow2"/>
    <dgm:cxn modelId="{C566AB0A-EA45-41B9-A165-01F9E8775377}" type="presParOf" srcId="{D17114E1-DA4B-4C65-BBA2-227E039503E0}" destId="{2510FDFC-1007-4A50-97E0-79C893911216}" srcOrd="1" destOrd="0" presId="urn:microsoft.com/office/officeart/2005/8/layout/arrow2"/>
    <dgm:cxn modelId="{635953D4-DC96-482A-A2D1-CB4BFA80E3FB}" type="presParOf" srcId="{D17114E1-DA4B-4C65-BBA2-227E039503E0}" destId="{E985208F-03E1-48B2-ADA1-0376D99D9C8F}" srcOrd="2" destOrd="0" presId="urn:microsoft.com/office/officeart/2005/8/layout/arrow2"/>
    <dgm:cxn modelId="{F598763A-EB6D-44BC-B6D8-9AAD46436489}" type="presParOf" srcId="{D17114E1-DA4B-4C65-BBA2-227E039503E0}" destId="{37D1D054-EB59-47A4-9198-2BA550B05DA5}" srcOrd="3" destOrd="0" presId="urn:microsoft.com/office/officeart/2005/8/layout/arrow2"/>
    <dgm:cxn modelId="{42F75059-3852-4F50-BAAC-CBC45456469D}" type="presParOf" srcId="{D17114E1-DA4B-4C65-BBA2-227E039503E0}" destId="{E7F44301-3E0F-447E-BCBE-F15D03CECFDC}" srcOrd="4" destOrd="0" presId="urn:microsoft.com/office/officeart/2005/8/layout/arrow2"/>
    <dgm:cxn modelId="{6631F6A4-3CF1-4706-B839-E807BCC3CE14}" type="presParOf" srcId="{D17114E1-DA4B-4C65-BBA2-227E039503E0}" destId="{377B1CD4-544C-4D8E-B65B-F39CA1DC2B69}" srcOrd="5" destOrd="0" presId="urn:microsoft.com/office/officeart/2005/8/layout/arrow2"/>
    <dgm:cxn modelId="{B9453184-682B-4C2C-9EE9-2A6754E692CD}" type="presParOf" srcId="{D17114E1-DA4B-4C65-BBA2-227E039503E0}" destId="{DA0CF6AF-08C1-4A1B-AF4F-9C2589E35289}" srcOrd="6" destOrd="0" presId="urn:microsoft.com/office/officeart/2005/8/layout/arrow2"/>
    <dgm:cxn modelId="{B885C6C1-E6BE-47FE-A084-6E6C6E6EEA35}" type="presParOf" srcId="{D17114E1-DA4B-4C65-BBA2-227E039503E0}" destId="{66026F4C-9244-44F0-9ED7-3A8BA8914CA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2C2B8-48BE-49A9-A602-C43F06472313}">
      <dsp:nvSpPr>
        <dsp:cNvPr id="0" name=""/>
        <dsp:cNvSpPr/>
      </dsp:nvSpPr>
      <dsp:spPr>
        <a:xfrm>
          <a:off x="-27989" y="0"/>
          <a:ext cx="8285579" cy="489654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2CFE2-1E29-4ECA-98A9-E04EB3F96D2A}">
      <dsp:nvSpPr>
        <dsp:cNvPr id="0" name=""/>
        <dsp:cNvSpPr/>
      </dsp:nvSpPr>
      <dsp:spPr>
        <a:xfrm>
          <a:off x="969260" y="3641070"/>
          <a:ext cx="180192" cy="180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0FDFC-1007-4A50-97E0-79C893911216}">
      <dsp:nvSpPr>
        <dsp:cNvPr id="0" name=""/>
        <dsp:cNvSpPr/>
      </dsp:nvSpPr>
      <dsp:spPr>
        <a:xfrm>
          <a:off x="691717" y="3731166"/>
          <a:ext cx="2077705" cy="1165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8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6">
                  <a:lumMod val="50000"/>
                </a:schemeClr>
              </a:solidFill>
            </a:rPr>
            <a:t>1. Data </a:t>
          </a:r>
          <a:r>
            <a:rPr lang="en-US" sz="2400" b="1" kern="1200" dirty="0" err="1" smtClean="0">
              <a:solidFill>
                <a:schemeClr val="accent6">
                  <a:lumMod val="50000"/>
                </a:schemeClr>
              </a:solidFill>
            </a:rPr>
            <a:t>Harmonisation</a:t>
          </a:r>
          <a:endParaRPr lang="en-US" sz="2400" b="1" kern="1200" dirty="0" smtClean="0">
            <a:solidFill>
              <a:schemeClr val="accent6">
                <a:lumMod val="50000"/>
              </a:schemeClr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CC00CC"/>
              </a:solidFill>
            </a:rPr>
            <a:t>(31</a:t>
          </a:r>
          <a:r>
            <a:rPr lang="en-US" sz="2400" b="1" kern="1200" baseline="30000" dirty="0" smtClean="0">
              <a:solidFill>
                <a:srgbClr val="CC00CC"/>
              </a:solidFill>
            </a:rPr>
            <a:t>st</a:t>
          </a:r>
          <a:r>
            <a:rPr lang="en-US" sz="2400" b="1" kern="1200" dirty="0" smtClean="0">
              <a:solidFill>
                <a:srgbClr val="CC00CC"/>
              </a:solidFill>
            </a:rPr>
            <a:t> March)</a:t>
          </a:r>
          <a:endParaRPr lang="en-US" sz="2400" b="1" kern="1200" dirty="0">
            <a:solidFill>
              <a:srgbClr val="CC00CC"/>
            </a:solidFill>
          </a:endParaRPr>
        </a:p>
      </dsp:txBody>
      <dsp:txXfrm>
        <a:off x="691717" y="3731166"/>
        <a:ext cx="2077705" cy="1165377"/>
      </dsp:txXfrm>
    </dsp:sp>
    <dsp:sp modelId="{E985208F-03E1-48B2-ADA1-0376D99D9C8F}">
      <dsp:nvSpPr>
        <dsp:cNvPr id="0" name=""/>
        <dsp:cNvSpPr/>
      </dsp:nvSpPr>
      <dsp:spPr>
        <a:xfrm>
          <a:off x="2242361" y="2502133"/>
          <a:ext cx="313378" cy="313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1D054-EB59-47A4-9198-2BA550B05DA5}">
      <dsp:nvSpPr>
        <dsp:cNvPr id="0" name=""/>
        <dsp:cNvSpPr/>
      </dsp:nvSpPr>
      <dsp:spPr>
        <a:xfrm>
          <a:off x="1729496" y="2658823"/>
          <a:ext cx="2653556" cy="2237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053" tIns="0" rIns="0" bIns="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400" b="1" kern="1200" dirty="0" smtClean="0">
            <a:solidFill>
              <a:schemeClr val="accent6">
                <a:lumMod val="50000"/>
              </a:schemeClr>
            </a:solidFill>
          </a:endParaRP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chemeClr val="accent6">
                  <a:lumMod val="50000"/>
                </a:schemeClr>
              </a:solidFill>
            </a:rPr>
            <a:t>2. Map production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rgbClr val="CC00CC"/>
              </a:solidFill>
            </a:rPr>
            <a:t>(10</a:t>
          </a:r>
          <a:r>
            <a:rPr lang="en-US" sz="2400" b="1" kern="1200" baseline="30000" dirty="0" smtClean="0">
              <a:solidFill>
                <a:srgbClr val="CC00CC"/>
              </a:solidFill>
            </a:rPr>
            <a:t>th</a:t>
          </a:r>
          <a:r>
            <a:rPr lang="en-US" sz="2400" b="1" kern="1200" dirty="0" smtClean="0">
              <a:solidFill>
                <a:srgbClr val="CC00CC"/>
              </a:solidFill>
            </a:rPr>
            <a:t>  Apr) </a:t>
          </a:r>
          <a:endParaRPr lang="en-US" sz="2400" b="1" kern="1200" dirty="0">
            <a:solidFill>
              <a:srgbClr val="CC00CC"/>
            </a:solidFill>
          </a:endParaRPr>
        </a:p>
      </dsp:txBody>
      <dsp:txXfrm>
        <a:off x="1729496" y="2658823"/>
        <a:ext cx="2653556" cy="2237720"/>
      </dsp:txXfrm>
    </dsp:sp>
    <dsp:sp modelId="{E7F44301-3E0F-447E-BCBE-F15D03CECFDC}">
      <dsp:nvSpPr>
        <dsp:cNvPr id="0" name=""/>
        <dsp:cNvSpPr/>
      </dsp:nvSpPr>
      <dsp:spPr>
        <a:xfrm>
          <a:off x="3868014" y="1662866"/>
          <a:ext cx="415226" cy="4152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B1CD4-544C-4D8E-B65B-F39CA1DC2B69}">
      <dsp:nvSpPr>
        <dsp:cNvPr id="0" name=""/>
        <dsp:cNvSpPr/>
      </dsp:nvSpPr>
      <dsp:spPr>
        <a:xfrm>
          <a:off x="4075627" y="1870479"/>
          <a:ext cx="1645238" cy="3026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02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>
            <a:solidFill>
              <a:schemeClr val="accent6">
                <a:lumMod val="50000"/>
              </a:schemeClr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6">
                  <a:lumMod val="50000"/>
                </a:schemeClr>
              </a:solidFill>
            </a:rPr>
            <a:t>3. Chapter Writing </a:t>
          </a:r>
          <a:r>
            <a:rPr lang="en-US" sz="2400" b="1" kern="1200" dirty="0" smtClean="0">
              <a:solidFill>
                <a:srgbClr val="CC00CC"/>
              </a:solidFill>
            </a:rPr>
            <a:t>(24</a:t>
          </a:r>
          <a:r>
            <a:rPr lang="en-US" sz="2400" b="1" kern="1200" baseline="30000" dirty="0" smtClean="0">
              <a:solidFill>
                <a:srgbClr val="CC00CC"/>
              </a:solidFill>
            </a:rPr>
            <a:t>th</a:t>
          </a:r>
          <a:r>
            <a:rPr lang="en-US" sz="2400" b="1" kern="1200" dirty="0" smtClean="0">
              <a:solidFill>
                <a:srgbClr val="CC00CC"/>
              </a:solidFill>
            </a:rPr>
            <a:t> </a:t>
          </a:r>
          <a:r>
            <a:rPr lang="en-US" sz="2400" b="1" kern="1200" dirty="0" err="1" smtClean="0">
              <a:solidFill>
                <a:srgbClr val="CC00CC"/>
              </a:solidFill>
            </a:rPr>
            <a:t>Aprl</a:t>
          </a:r>
          <a:r>
            <a:rPr lang="en-US" sz="2400" b="1" kern="1200" dirty="0" smtClean="0">
              <a:solidFill>
                <a:srgbClr val="CC00CC"/>
              </a:solidFill>
            </a:rPr>
            <a:t>)</a:t>
          </a:r>
          <a:endParaRPr lang="en-US" sz="2400" b="1" kern="1200" dirty="0">
            <a:solidFill>
              <a:srgbClr val="CC00CC"/>
            </a:solidFill>
          </a:endParaRPr>
        </a:p>
      </dsp:txBody>
      <dsp:txXfrm>
        <a:off x="4075627" y="1870479"/>
        <a:ext cx="1645238" cy="3026064"/>
      </dsp:txXfrm>
    </dsp:sp>
    <dsp:sp modelId="{DA0CF6AF-08C1-4A1B-AF4F-9C2589E35289}">
      <dsp:nvSpPr>
        <dsp:cNvPr id="0" name=""/>
        <dsp:cNvSpPr/>
      </dsp:nvSpPr>
      <dsp:spPr>
        <a:xfrm>
          <a:off x="5638604" y="1107598"/>
          <a:ext cx="556247" cy="5562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026F4C-9244-44F0-9ED7-3A8BA8914CA9}">
      <dsp:nvSpPr>
        <dsp:cNvPr id="0" name=""/>
        <dsp:cNvSpPr/>
      </dsp:nvSpPr>
      <dsp:spPr>
        <a:xfrm>
          <a:off x="5760636" y="1368167"/>
          <a:ext cx="2446552" cy="3510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474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>
            <a:solidFill>
              <a:schemeClr val="accent6">
                <a:lumMod val="50000"/>
              </a:schemeClr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6">
                  <a:lumMod val="50000"/>
                </a:schemeClr>
              </a:solidFill>
            </a:rPr>
            <a:t>4. Assessment Report </a:t>
          </a:r>
          <a:r>
            <a:rPr lang="en-US" sz="2400" b="1" kern="1200" dirty="0" smtClean="0">
              <a:solidFill>
                <a:srgbClr val="CC00CC"/>
              </a:solidFill>
            </a:rPr>
            <a:t>(22</a:t>
          </a:r>
          <a:r>
            <a:rPr lang="en-US" sz="2400" b="1" kern="1200" baseline="30000" dirty="0" smtClean="0">
              <a:solidFill>
                <a:srgbClr val="CC00CC"/>
              </a:solidFill>
            </a:rPr>
            <a:t>nd</a:t>
          </a:r>
          <a:r>
            <a:rPr lang="en-US" sz="2400" b="1" kern="1200" dirty="0" smtClean="0">
              <a:solidFill>
                <a:srgbClr val="CC00CC"/>
              </a:solidFill>
            </a:rPr>
            <a:t> May 2015) </a:t>
          </a:r>
          <a:endParaRPr lang="en-US" sz="2400" b="1" kern="1200" dirty="0">
            <a:solidFill>
              <a:srgbClr val="CC00CC"/>
            </a:solidFill>
          </a:endParaRPr>
        </a:p>
      </dsp:txBody>
      <dsp:txXfrm>
        <a:off x="5760636" y="1368167"/>
        <a:ext cx="2446552" cy="3510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5C54C-E75C-4E53-9837-2D9333A2BD7A}" type="datetimeFigureOut">
              <a:rPr lang="en-GB" smtClean="0"/>
              <a:pPr/>
              <a:t>25/02/2015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CB1FF-6A7B-4CE2-B8BD-05FCC97C77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387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E5775-9400-4094-A176-FE42FE30D48B}" type="datetimeFigureOut">
              <a:rPr lang="en-GB" smtClean="0"/>
              <a:pPr/>
              <a:t>25/02/2015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AE589-A799-4E84-B67F-C2664A093C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6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8478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50100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2" descr="Y:\14 Communications\00-Logos and guideline\IGRAC-logo-txt-cmyk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2364"/>
            <a:ext cx="19240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Y:\14 Communications\00-Logos and guideline\UNESCO-IHP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6476" y="5969000"/>
            <a:ext cx="14398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2"/>
          <p:cNvGrpSpPr>
            <a:grpSpLocks noChangeAspect="1"/>
          </p:cNvGrpSpPr>
          <p:nvPr userDrawn="1"/>
        </p:nvGrpSpPr>
        <p:grpSpPr bwMode="auto">
          <a:xfrm>
            <a:off x="3364210" y="6165304"/>
            <a:ext cx="2808000" cy="723380"/>
            <a:chOff x="2348" y="3871"/>
            <a:chExt cx="1530" cy="366"/>
          </a:xfrm>
        </p:grpSpPr>
        <p:pic>
          <p:nvPicPr>
            <p:cNvPr id="16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007" b="45854"/>
            <a:stretch>
              <a:fillRect/>
            </a:stretch>
          </p:blipFill>
          <p:spPr bwMode="auto">
            <a:xfrm>
              <a:off x="2375" y="3871"/>
              <a:ext cx="1503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2496" t="7561" r="80106" b="68924"/>
            <a:stretch>
              <a:fillRect/>
            </a:stretch>
          </p:blipFill>
          <p:spPr bwMode="auto">
            <a:xfrm>
              <a:off x="2348" y="3920"/>
              <a:ext cx="29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9E783-B34F-47FC-BF1D-103E8A27B9C3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031826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B0F3C-B854-4224-87E9-6A3A5329865E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350258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456C8-FBFF-425C-9150-C703686DB237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517832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6730E-851B-483B-8E09-2236EC69DC2A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555506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D8CED-9909-44C0-9F76-11B864717AD3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92403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0089A-A041-4BE3-9793-489E11076EDF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495461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5F16A-E9F0-4094-8511-B449CBA33165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50527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A6D9D-00BE-45D6-9583-C27AF0D67125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044236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145D0-EDBD-4EF8-8673-C2008392287D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682055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3758C-B913-4FE3-9ED2-7D389540149F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184833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151930"/>
            <a:ext cx="5411391" cy="31789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6DBBD-CB7B-42A1-9CCA-4F905C139351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29270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268760"/>
            <a:ext cx="9144000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25/02/2015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25/02/2015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25/02/2015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12777"/>
            <a:ext cx="8229600" cy="4752528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11AFA-696D-4B38-9EBC-D50F46EA6688}" type="datetimeFigureOut">
              <a:rPr lang="en-GB" smtClean="0"/>
              <a:pPr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2" descr="Y:\14 Communications\00-Logos and guideline\IGRAC-logo-txt-cmyk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2364"/>
            <a:ext cx="19240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Y:\14 Communications\00-Logos and guideline\UNESCO-IHP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6476" y="5969000"/>
            <a:ext cx="14398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2"/>
          <p:cNvGrpSpPr>
            <a:grpSpLocks noChangeAspect="1"/>
          </p:cNvGrpSpPr>
          <p:nvPr userDrawn="1"/>
        </p:nvGrpSpPr>
        <p:grpSpPr bwMode="auto">
          <a:xfrm>
            <a:off x="3364210" y="6165304"/>
            <a:ext cx="2808000" cy="723380"/>
            <a:chOff x="2348" y="3871"/>
            <a:chExt cx="1530" cy="366"/>
          </a:xfrm>
        </p:grpSpPr>
        <p:pic>
          <p:nvPicPr>
            <p:cNvPr id="16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007" b="45854"/>
            <a:stretch>
              <a:fillRect/>
            </a:stretch>
          </p:blipFill>
          <p:spPr bwMode="auto">
            <a:xfrm>
              <a:off x="2375" y="3871"/>
              <a:ext cx="1503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2496" t="7561" r="80106" b="68924"/>
            <a:stretch>
              <a:fillRect/>
            </a:stretch>
          </p:blipFill>
          <p:spPr bwMode="auto">
            <a:xfrm>
              <a:off x="2348" y="3920"/>
              <a:ext cx="29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35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69" y="1151930"/>
            <a:ext cx="7358063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69" y="3536156"/>
            <a:ext cx="7358063" cy="79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4436939" y="6505277"/>
            <a:ext cx="260077" cy="26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ctr" defTabSz="410751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0CB4070-C39A-44CF-A7BD-8BB55247C7CC}" type="slidenum">
              <a:rPr lang="en-US" altLang="en-US" sz="2500">
                <a:solidFill>
                  <a:srgbClr val="000000"/>
                </a:solidFill>
                <a:sym typeface="Helvetica Light" charset="0"/>
              </a:rPr>
              <a:pPr algn="ctr" defTabSz="410751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3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8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160729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321457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482186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642915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964372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285829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1607287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1928744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/>
          </p:cNvSpPr>
          <p:nvPr/>
        </p:nvSpPr>
        <p:spPr bwMode="auto">
          <a:xfrm>
            <a:off x="7308304" y="5855643"/>
            <a:ext cx="1514785" cy="222126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A Ross</a:t>
            </a:r>
            <a:endParaRPr lang="en-US" altLang="en-US" dirty="0" smtClean="0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560338" y="2634258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523503" y="5777508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3" name="AutoShape 5"/>
          <p:cNvSpPr>
            <a:spLocks/>
          </p:cNvSpPr>
          <p:nvPr/>
        </p:nvSpPr>
        <p:spPr bwMode="auto">
          <a:xfrm>
            <a:off x="7382620" y="6053213"/>
            <a:ext cx="1761380" cy="196453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426C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24  February 2015</a:t>
            </a:r>
            <a:endParaRPr lang="en-US" altLang="en-US" dirty="0" smtClean="0"/>
          </a:p>
        </p:txBody>
      </p:sp>
      <p:sp>
        <p:nvSpPr>
          <p:cNvPr id="2054" name="AutoShape 6"/>
          <p:cNvSpPr>
            <a:spLocks/>
          </p:cNvSpPr>
          <p:nvPr/>
        </p:nvSpPr>
        <p:spPr bwMode="auto">
          <a:xfrm>
            <a:off x="7471222" y="6191620"/>
            <a:ext cx="1584176" cy="360040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Johannesburg</a:t>
            </a:r>
            <a:endParaRPr lang="en-US" altLang="en-US" dirty="0" smtClean="0"/>
          </a:p>
        </p:txBody>
      </p:sp>
      <p:sp>
        <p:nvSpPr>
          <p:cNvPr id="2055" name="AutoShape 7"/>
          <p:cNvSpPr>
            <a:spLocks/>
          </p:cNvSpPr>
          <p:nvPr/>
        </p:nvSpPr>
        <p:spPr bwMode="auto">
          <a:xfrm>
            <a:off x="2443387" y="3535041"/>
            <a:ext cx="2369715" cy="500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514575" y="6573367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2057" name="Picture 9" descr="iucn_logo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15" y="5961683"/>
            <a:ext cx="532432" cy="50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8" name="Picture 10" descr="IGRAC-logo-txt-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8" y="6133580"/>
            <a:ext cx="997893" cy="33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9" name="Picture 11" descr="12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5"/>
          <a:stretch>
            <a:fillRect/>
          </a:stretch>
        </p:blipFill>
        <p:spPr bwMode="auto">
          <a:xfrm>
            <a:off x="2109639" y="5855643"/>
            <a:ext cx="1397496" cy="67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0" name="Picture 12" descr="SDC_RV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38" y="5943824"/>
            <a:ext cx="110616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1" name="Line 19"/>
          <p:cNvSpPr>
            <a:spLocks noChangeShapeType="1"/>
          </p:cNvSpPr>
          <p:nvPr/>
        </p:nvSpPr>
        <p:spPr bwMode="auto">
          <a:xfrm flipV="1">
            <a:off x="560338" y="267891"/>
            <a:ext cx="802109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2" name="Line 20"/>
          <p:cNvSpPr>
            <a:spLocks noChangeShapeType="1"/>
          </p:cNvSpPr>
          <p:nvPr/>
        </p:nvSpPr>
        <p:spPr bwMode="auto">
          <a:xfrm flipV="1">
            <a:off x="514575" y="6618015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3" name="Line 21"/>
          <p:cNvSpPr>
            <a:spLocks noChangeShapeType="1"/>
          </p:cNvSpPr>
          <p:nvPr/>
        </p:nvSpPr>
        <p:spPr bwMode="auto">
          <a:xfrm flipV="1">
            <a:off x="523503" y="5738441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4" name="Line 22"/>
          <p:cNvSpPr>
            <a:spLocks noChangeShapeType="1"/>
          </p:cNvSpPr>
          <p:nvPr/>
        </p:nvSpPr>
        <p:spPr bwMode="auto">
          <a:xfrm>
            <a:off x="559222" y="268113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5" name="Line 23"/>
          <p:cNvSpPr>
            <a:spLocks noChangeShapeType="1"/>
          </p:cNvSpPr>
          <p:nvPr/>
        </p:nvSpPr>
        <p:spPr bwMode="auto">
          <a:xfrm>
            <a:off x="559222" y="32146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6" name="AutoShape 24"/>
          <p:cNvSpPr>
            <a:spLocks/>
          </p:cNvSpPr>
          <p:nvPr/>
        </p:nvSpPr>
        <p:spPr bwMode="auto">
          <a:xfrm>
            <a:off x="699079" y="2681140"/>
            <a:ext cx="8107498" cy="240404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00" dirty="0" smtClean="0">
              <a:solidFill>
                <a:srgbClr val="426C86"/>
              </a:solidFill>
              <a:latin typeface="Trebuchet MS Bold" charset="0"/>
              <a:ea typeface="Trebuchet MS Bold" charset="0"/>
              <a:cs typeface="Trebuchet MS Bold" charset="0"/>
              <a:sym typeface="Trebuchet MS Bold" charset="0"/>
            </a:endParaRP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00" dirty="0" smtClean="0">
              <a:solidFill>
                <a:srgbClr val="426C86"/>
              </a:solidFill>
              <a:latin typeface="Trebuchet MS Bold" charset="0"/>
              <a:sym typeface="Trebuchet MS Bold" charset="0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en-US" sz="2800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Integrated Aquifer </a:t>
            </a:r>
            <a:r>
              <a:rPr lang="en-US" altLang="en-US" sz="2800" b="1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Assessment-Process/Roles and Responsibilities—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en-US" sz="2800" b="1" dirty="0" smtClean="0">
                <a:solidFill>
                  <a:srgbClr val="7030A0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(Updated&gt;&gt;Detailed Work Plan)</a:t>
            </a:r>
            <a:endParaRPr lang="en-GB" sz="2400" b="1" dirty="0" smtClean="0">
              <a:solidFill>
                <a:srgbClr val="7030A0"/>
              </a:solidFill>
              <a:latin typeface="Trebuchet MS Bold" panose="020B07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400" dirty="0" smtClean="0">
              <a:solidFill>
                <a:srgbClr val="336699"/>
              </a:solidFill>
              <a:latin typeface="Trebuchet MS Bold" panose="020B07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800" b="1" dirty="0" smtClean="0">
                <a:solidFill>
                  <a:srgbClr val="336699"/>
                </a:solidFill>
                <a:latin typeface="Trebuchet MS Bold" panose="020B0703020202020204" pitchFamily="34" charset="0"/>
                <a:ea typeface="Calibri"/>
                <a:cs typeface="Times New Roman"/>
              </a:rPr>
              <a:t>Piet </a:t>
            </a:r>
            <a:r>
              <a:rPr lang="en-GB" sz="2800" b="1" dirty="0" err="1" smtClean="0">
                <a:solidFill>
                  <a:srgbClr val="336699"/>
                </a:solidFill>
                <a:latin typeface="Trebuchet MS Bold" panose="020B0703020202020204" pitchFamily="34" charset="0"/>
                <a:ea typeface="Calibri"/>
                <a:cs typeface="Times New Roman"/>
              </a:rPr>
              <a:t>Kenabatho</a:t>
            </a:r>
            <a:endParaRPr lang="en-GB" sz="2800" b="1" dirty="0">
              <a:solidFill>
                <a:srgbClr val="336699"/>
              </a:solidFill>
              <a:latin typeface="Trebuchet MS Bold" panose="020B0703020202020204" pitchFamily="34" charset="0"/>
              <a:ea typeface="Calibri"/>
              <a:cs typeface="Times New Roman"/>
            </a:endParaRP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 smtClean="0"/>
          </a:p>
        </p:txBody>
      </p:sp>
      <p:pic>
        <p:nvPicPr>
          <p:cNvPr id="2067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634" y="482204"/>
            <a:ext cx="3455789" cy="189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79" y="877342"/>
            <a:ext cx="2905497" cy="12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28" y="5951637"/>
            <a:ext cx="66302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152" y="5928198"/>
            <a:ext cx="535781" cy="55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28" y="5883549"/>
            <a:ext cx="475506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0" descr="tile_paper_medgray"/>
          <p:cNvSpPr>
            <a:spLocks/>
          </p:cNvSpPr>
          <p:nvPr/>
        </p:nvSpPr>
        <p:spPr bwMode="auto">
          <a:xfrm>
            <a:off x="4535913" y="-70095"/>
            <a:ext cx="72176" cy="461661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3" name="Rectangle 31" descr="tile_paper_medgray"/>
          <p:cNvSpPr>
            <a:spLocks/>
          </p:cNvSpPr>
          <p:nvPr/>
        </p:nvSpPr>
        <p:spPr bwMode="auto">
          <a:xfrm>
            <a:off x="4519591" y="868569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" name="Rectangle 32" descr="tile_paper_medgray"/>
          <p:cNvSpPr>
            <a:spLocks/>
          </p:cNvSpPr>
          <p:nvPr/>
        </p:nvSpPr>
        <p:spPr bwMode="auto">
          <a:xfrm>
            <a:off x="4519591" y="1745911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" name="Rectangle 33" descr="tile_paper_medgray"/>
          <p:cNvSpPr>
            <a:spLocks/>
          </p:cNvSpPr>
          <p:nvPr/>
        </p:nvSpPr>
        <p:spPr bwMode="auto">
          <a:xfrm>
            <a:off x="4535905" y="2466303"/>
            <a:ext cx="72192" cy="62612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>
            <a:lvl1pPr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1139480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04" y="0"/>
            <a:ext cx="7785092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wn Arrow 5"/>
          <p:cNvSpPr/>
          <p:nvPr/>
        </p:nvSpPr>
        <p:spPr>
          <a:xfrm>
            <a:off x="7308304" y="476672"/>
            <a:ext cx="504056" cy="864096"/>
          </a:xfrm>
          <a:prstGeom prst="downArrow">
            <a:avLst/>
          </a:prstGeom>
          <a:solidFill>
            <a:srgbClr val="C00000"/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9592" y="550031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336699"/>
                </a:solidFill>
              </a:rPr>
              <a:t>Enhanced </a:t>
            </a:r>
            <a:r>
              <a:rPr lang="en-US" sz="2800" b="1" dirty="0" smtClean="0">
                <a:solidFill>
                  <a:srgbClr val="C00000"/>
                </a:solidFill>
              </a:rPr>
              <a:t>Team Work </a:t>
            </a:r>
            <a:r>
              <a:rPr lang="en-US" sz="2800" b="1" dirty="0" smtClean="0">
                <a:solidFill>
                  <a:srgbClr val="336699"/>
                </a:solidFill>
              </a:rPr>
              <a:t>aiming to deliver together</a:t>
            </a:r>
            <a:endParaRPr lang="en-US" sz="2800" b="1" dirty="0">
              <a:solidFill>
                <a:srgbClr val="3366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184284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36699"/>
                </a:solidFill>
              </a:rPr>
              <a:t>Assessment Process</a:t>
            </a:r>
            <a:r>
              <a:rPr lang="en-US" sz="3200" b="1" dirty="0" smtClean="0">
                <a:solidFill>
                  <a:srgbClr val="C00000"/>
                </a:solidFill>
              </a:rPr>
              <a:t>(Reminder)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2915816" y="4797152"/>
            <a:ext cx="4176464" cy="689247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Interaction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7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4122"/>
          </a:xfrm>
        </p:spPr>
        <p:txBody>
          <a:bodyPr/>
          <a:lstStyle/>
          <a:p>
            <a:r>
              <a:rPr lang="en-US" dirty="0" smtClean="0"/>
              <a:t>Assessment Process </a:t>
            </a:r>
            <a:r>
              <a:rPr lang="en-US" i="1" dirty="0" err="1" smtClean="0"/>
              <a:t>Cont</a:t>
            </a:r>
            <a:r>
              <a:rPr lang="en-US" i="1" dirty="0" smtClean="0"/>
              <a:t>…</a:t>
            </a:r>
            <a:endParaRPr lang="en-US" i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066315"/>
              </p:ext>
            </p:extLst>
          </p:nvPr>
        </p:nvGraphicFramePr>
        <p:xfrm>
          <a:off x="611560" y="1124744"/>
          <a:ext cx="82296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459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349322"/>
              </p:ext>
            </p:extLst>
          </p:nvPr>
        </p:nvGraphicFramePr>
        <p:xfrm>
          <a:off x="251521" y="116632"/>
          <a:ext cx="8640959" cy="5928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725"/>
                <a:gridCol w="2564849"/>
                <a:gridCol w="1844524"/>
                <a:gridCol w="2138959"/>
                <a:gridCol w="1719902"/>
              </a:tblGrid>
              <a:tr h="533653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Data </a:t>
                      </a:r>
                      <a:r>
                        <a:rPr lang="en-US" sz="28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Harmonisation</a:t>
                      </a:r>
                      <a:r>
                        <a:rPr lang="en-US" sz="2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&amp; Mapping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04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Task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Responsibility(Specialists)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Product/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Deliverable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Deadline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08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Data Format </a:t>
                      </a:r>
                      <a:r>
                        <a:rPr lang="en-US" sz="2000" b="1" dirty="0" err="1" smtClean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Harmonised</a:t>
                      </a:r>
                      <a:r>
                        <a:rPr lang="en-US" sz="2000" b="1" dirty="0" smtClean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at National level</a:t>
                      </a:r>
                      <a:endParaRPr lang="en-US" sz="2000" b="1" dirty="0">
                        <a:solidFill>
                          <a:srgbClr val="3366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Specialists</a:t>
                      </a:r>
                      <a:r>
                        <a:rPr lang="en-US" baseline="0" dirty="0" smtClean="0"/>
                        <a:t> supervised by RPC, PC, &amp; Legal Expert</a:t>
                      </a: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All national data in </a:t>
                      </a:r>
                      <a:r>
                        <a:rPr lang="en-US" sz="2000" b="1" dirty="0" err="1" smtClean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standardised</a:t>
                      </a:r>
                      <a:r>
                        <a:rPr lang="en-US" sz="2000" b="1" baseline="0" dirty="0" smtClean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format</a:t>
                      </a:r>
                      <a:endParaRPr lang="en-US" sz="2000" b="1" dirty="0">
                        <a:solidFill>
                          <a:srgbClr val="3366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35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en-US" sz="2000" b="1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March 2015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51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35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3366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Data </a:t>
                      </a:r>
                      <a:r>
                        <a:rPr lang="en-US" sz="2000" b="1" dirty="0" err="1" smtClean="0">
                          <a:solidFill>
                            <a:srgbClr val="3366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Harmonisation</a:t>
                      </a:r>
                      <a:r>
                        <a:rPr lang="en-US" sz="2000" b="1" dirty="0" smtClean="0">
                          <a:solidFill>
                            <a:srgbClr val="3366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at TBA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3366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Specialists</a:t>
                      </a:r>
                      <a:r>
                        <a:rPr lang="en-US" baseline="0" dirty="0" smtClean="0"/>
                        <a:t> supervised by RPC, PC, &amp; Legal Expert</a:t>
                      </a: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336699"/>
                          </a:solidFill>
                          <a:effectLst/>
                        </a:rPr>
                        <a:t>Harmonised</a:t>
                      </a:r>
                      <a:r>
                        <a:rPr lang="en-US" sz="2000" b="1" dirty="0">
                          <a:solidFill>
                            <a:srgbClr val="336699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336699"/>
                          </a:solidFill>
                          <a:effectLst/>
                        </a:rPr>
                        <a:t>data Report</a:t>
                      </a:r>
                      <a:endParaRPr lang="en-US" sz="2000" b="1" dirty="0">
                        <a:solidFill>
                          <a:srgbClr val="3366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35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CC00CC"/>
                          </a:solidFill>
                          <a:effectLst/>
                        </a:rPr>
                        <a:t>31</a:t>
                      </a:r>
                      <a:r>
                        <a:rPr lang="en-US" sz="2000" b="1" baseline="30000" dirty="0" smtClean="0">
                          <a:solidFill>
                            <a:srgbClr val="CC00CC"/>
                          </a:solidFill>
                          <a:effectLst/>
                        </a:rPr>
                        <a:t>st</a:t>
                      </a:r>
                      <a:r>
                        <a:rPr lang="en-US" sz="2000" b="1" dirty="0" smtClean="0">
                          <a:solidFill>
                            <a:srgbClr val="CC00CC"/>
                          </a:solidFill>
                          <a:effectLst/>
                        </a:rPr>
                        <a:t> March 2015</a:t>
                      </a:r>
                      <a:endParaRPr lang="en-US" sz="2000" b="1" dirty="0" smtClean="0">
                        <a:solidFill>
                          <a:srgbClr val="CC00CC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08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Producing Maps/Cross</a:t>
                      </a:r>
                      <a:r>
                        <a:rPr lang="en-US" sz="2000" b="1" baseline="0" dirty="0" smtClean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sections&amp; other graphics</a:t>
                      </a:r>
                      <a:endParaRPr lang="en-US" sz="2000" b="1" dirty="0">
                        <a:solidFill>
                          <a:srgbClr val="3366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Specialists advised by CGS(</a:t>
                      </a:r>
                      <a:r>
                        <a:rPr lang="en-US" dirty="0" err="1" smtClean="0"/>
                        <a:t>Henk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0" dirty="0" smtClean="0"/>
                        <a:t> &amp; IGRAC</a:t>
                      </a: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Maps</a:t>
                      </a:r>
                      <a:endParaRPr lang="en-US" sz="2000" b="1" dirty="0">
                        <a:solidFill>
                          <a:srgbClr val="3366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April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08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Data Exchange between national and specialist</a:t>
                      </a:r>
                      <a:r>
                        <a:rPr lang="en-US" sz="2000" b="1" baseline="0" dirty="0" smtClean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groups</a:t>
                      </a:r>
                      <a:endParaRPr lang="en-US" sz="2000" b="1" dirty="0">
                        <a:solidFill>
                          <a:srgbClr val="3366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Specialists supervised by RPC</a:t>
                      </a: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All project data available to</a:t>
                      </a:r>
                      <a:r>
                        <a:rPr lang="en-US" sz="2000" b="1" baseline="0" dirty="0" smtClean="0">
                          <a:solidFill>
                            <a:srgbClr val="3366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all Project team members</a:t>
                      </a:r>
                      <a:endParaRPr lang="en-US" sz="2000" b="1" dirty="0">
                        <a:solidFill>
                          <a:srgbClr val="3366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From 6</a:t>
                      </a:r>
                      <a:r>
                        <a:rPr lang="en-US" sz="2000" b="1" baseline="30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March onwards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51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3100" dirty="0" smtClean="0"/>
              <a:t>Integrated Aquifer Assessment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023313"/>
              </p:ext>
            </p:extLst>
          </p:nvPr>
        </p:nvGraphicFramePr>
        <p:xfrm>
          <a:off x="251520" y="908720"/>
          <a:ext cx="82296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687"/>
                <a:gridCol w="1944216"/>
                <a:gridCol w="21816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Chapter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Responsible Person</a:t>
                      </a:r>
                      <a:endParaRPr lang="en-US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1-Intro/Background/objectives…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PK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Mar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</a:rPr>
                        <a:t> 13 2015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2-Drivers&amp;Pressure</a:t>
                      </a:r>
                      <a:r>
                        <a:rPr lang="en-US" sz="20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on the Aquifer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BH&amp;JL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Apr 24 2015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3-Hydrogeological </a:t>
                      </a:r>
                      <a:r>
                        <a:rPr lang="en-US" sz="200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characterisation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&amp; Conceptual Model of the Aquifer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en-GB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JK  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</a:rPr>
                        <a:t>Apr 24 2015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4-Socioeconomic</a:t>
                      </a:r>
                      <a:r>
                        <a:rPr lang="en-US" sz="20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and environmental features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BM&amp; BH (</a:t>
                      </a:r>
                      <a:r>
                        <a:rPr lang="en-US" sz="2400" b="1" dirty="0" err="1" smtClean="0"/>
                        <a:t>guid</a:t>
                      </a:r>
                      <a:r>
                        <a:rPr lang="en-US" sz="2400" b="1" dirty="0" smtClean="0"/>
                        <a:t>. From AR)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Apr 24 2015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5-Legal</a:t>
                      </a:r>
                      <a:r>
                        <a:rPr lang="en-US" sz="20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and Institutional Setting including gender related issues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VK (</a:t>
                      </a:r>
                      <a:r>
                        <a:rPr lang="en-US" sz="2400" b="1" dirty="0" err="1" smtClean="0"/>
                        <a:t>guid</a:t>
                      </a:r>
                      <a:r>
                        <a:rPr lang="en-US" sz="2400" b="1" dirty="0" smtClean="0"/>
                        <a:t>. From SB)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Apr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</a:rPr>
                        <a:t> 24 2015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15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155786"/>
              </p:ext>
            </p:extLst>
          </p:nvPr>
        </p:nvGraphicFramePr>
        <p:xfrm>
          <a:off x="323528" y="548680"/>
          <a:ext cx="82296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Chapter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Responsible Person</a:t>
                      </a:r>
                      <a:endParaRPr lang="en-US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6-</a:t>
                      </a:r>
                      <a:r>
                        <a:rPr lang="en-GB" sz="2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Impacts of changes in use, availability and quality of GW  on resource dependent communities and the environment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Prof. JK,</a:t>
                      </a:r>
                      <a:r>
                        <a:rPr lang="en-US" sz="2000" b="1" baseline="0" dirty="0" smtClean="0"/>
                        <a:t> BM</a:t>
                      </a:r>
                      <a:r>
                        <a:rPr lang="en-US" sz="2000" baseline="0" dirty="0" smtClean="0"/>
                        <a:t>, with contributions from </a:t>
                      </a:r>
                      <a:r>
                        <a:rPr lang="en-US" sz="2000" b="1" baseline="0" dirty="0" smtClean="0"/>
                        <a:t>PK </a:t>
                      </a:r>
                      <a:r>
                        <a:rPr lang="en-US" sz="2000" baseline="0" dirty="0" smtClean="0"/>
                        <a:t>and </a:t>
                      </a:r>
                      <a:r>
                        <a:rPr lang="en-US" sz="2000" b="1" baseline="0" dirty="0" smtClean="0"/>
                        <a:t>PCU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May 8 2015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7-</a:t>
                      </a:r>
                      <a:r>
                        <a:rPr lang="en-GB" sz="2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Policy, legal and institutional </a:t>
                      </a:r>
                      <a:endParaRPr lang="en-US" sz="20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VK</a:t>
                      </a:r>
                      <a:r>
                        <a:rPr lang="en-US" sz="2000" dirty="0" smtClean="0"/>
                        <a:t>, with contributions from the</a:t>
                      </a:r>
                      <a:r>
                        <a:rPr lang="en-US" sz="2000" baseline="0" dirty="0" smtClean="0"/>
                        <a:t> specialists &amp; </a:t>
                      </a:r>
                      <a:r>
                        <a:rPr lang="en-US" sz="2000" b="1" baseline="0" dirty="0" smtClean="0"/>
                        <a:t>PK</a:t>
                      </a:r>
                      <a:r>
                        <a:rPr lang="en-US" sz="2000" baseline="0" dirty="0" smtClean="0"/>
                        <a:t> and </a:t>
                      </a:r>
                      <a:r>
                        <a:rPr lang="en-US" sz="2000" b="1" baseline="0" dirty="0" smtClean="0"/>
                        <a:t>PCU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May 8 2015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8,9-</a:t>
                      </a:r>
                      <a:r>
                        <a:rPr lang="en-GB" sz="2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Conclusions from the assessment, and Recommendations </a:t>
                      </a:r>
                      <a:r>
                        <a:rPr lang="en-GB" sz="1800" b="1" i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</a:t>
                      </a:r>
                      <a:r>
                        <a:rPr lang="en-GB" sz="1800" b="1" i="1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multicountry</a:t>
                      </a:r>
                      <a:r>
                        <a:rPr lang="en-GB" sz="1800" b="1" i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consultation and action </a:t>
                      </a:r>
                      <a:endParaRPr lang="en-US" sz="2000" b="1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PK</a:t>
                      </a:r>
                      <a:r>
                        <a:rPr lang="en-US" sz="2000" dirty="0" smtClean="0"/>
                        <a:t>, Project</a:t>
                      </a:r>
                      <a:r>
                        <a:rPr lang="en-US" sz="2000" baseline="0" dirty="0" smtClean="0"/>
                        <a:t> Team and </a:t>
                      </a:r>
                      <a:r>
                        <a:rPr lang="en-US" sz="2000" b="1" baseline="0" dirty="0" smtClean="0"/>
                        <a:t>PCU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May 15 205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78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Critical data gaps?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Specialist ‘s capacity to make maps?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to </a:t>
            </a:r>
            <a:r>
              <a:rPr lang="en-US" dirty="0" err="1" smtClean="0"/>
              <a:t>organise</a:t>
            </a:r>
            <a:r>
              <a:rPr lang="en-US" dirty="0" smtClean="0"/>
              <a:t> process of working in </a:t>
            </a:r>
            <a:r>
              <a:rPr lang="en-US" dirty="0" err="1" smtClean="0"/>
              <a:t>transboundary</a:t>
            </a:r>
            <a:r>
              <a:rPr lang="en-US" dirty="0" smtClean="0"/>
              <a:t>/interdisciplinary teams?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process for engaging the team in chapters 8 and 9?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Gender considerations in the Assessment?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Scenarios?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6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16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</TotalTime>
  <Words>362</Words>
  <Application>Microsoft Office PowerPoint</Application>
  <PresentationFormat>On-screen Show (4:3)</PresentationFormat>
  <Paragraphs>90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PowerPoint Presentation</vt:lpstr>
      <vt:lpstr>PowerPoint Presentation</vt:lpstr>
      <vt:lpstr>Assessment Process Cont…</vt:lpstr>
      <vt:lpstr>PowerPoint Presentation</vt:lpstr>
      <vt:lpstr> Integrated Aquifer Assessment </vt:lpstr>
      <vt:lpstr>PowerPoint Presentation</vt:lpstr>
      <vt:lpstr>Outstanding issues</vt:lpstr>
      <vt:lpstr>Discussions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Geert-Jan Nijsten</dc:creator>
  <cp:lastModifiedBy>user</cp:lastModifiedBy>
  <cp:revision>174</cp:revision>
  <cp:lastPrinted>2014-10-16T17:20:03Z</cp:lastPrinted>
  <dcterms:created xsi:type="dcterms:W3CDTF">2013-10-21T18:26:05Z</dcterms:created>
  <dcterms:modified xsi:type="dcterms:W3CDTF">2015-02-25T10:27:39Z</dcterms:modified>
</cp:coreProperties>
</file>