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295" r:id="rId4"/>
    <p:sldId id="321" r:id="rId5"/>
    <p:sldId id="322" r:id="rId6"/>
    <p:sldId id="327" r:id="rId7"/>
    <p:sldId id="343" r:id="rId8"/>
    <p:sldId id="328" r:id="rId9"/>
    <p:sldId id="337" r:id="rId10"/>
    <p:sldId id="350" r:id="rId11"/>
    <p:sldId id="351" r:id="rId12"/>
    <p:sldId id="353" r:id="rId13"/>
    <p:sldId id="352" r:id="rId14"/>
    <p:sldId id="354" r:id="rId15"/>
    <p:sldId id="355" r:id="rId16"/>
    <p:sldId id="341" r:id="rId17"/>
    <p:sldId id="339" r:id="rId18"/>
    <p:sldId id="344" r:id="rId19"/>
    <p:sldId id="345" r:id="rId20"/>
    <p:sldId id="320" r:id="rId21"/>
    <p:sldId id="346" r:id="rId22"/>
    <p:sldId id="347" r:id="rId23"/>
    <p:sldId id="348" r:id="rId24"/>
    <p:sldId id="349" r:id="rId25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660"/>
  </p:normalViewPr>
  <p:slideViewPr>
    <p:cSldViewPr>
      <p:cViewPr>
        <p:scale>
          <a:sx n="100" d="100"/>
          <a:sy n="100" d="100"/>
        </p:scale>
        <p:origin x="-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893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i="1" dirty="0" smtClean="0"/>
              <a:t>Aquifer</a:t>
            </a:r>
            <a:r>
              <a:rPr lang="en-GB" i="1" baseline="0" dirty="0" smtClean="0"/>
              <a:t> </a:t>
            </a:r>
            <a:r>
              <a:rPr lang="en-GB" i="1" dirty="0" smtClean="0"/>
              <a:t>assessment: a consideration of </a:t>
            </a:r>
            <a:r>
              <a:rPr lang="en-GB" i="1" u="sng" dirty="0" smtClean="0"/>
              <a:t>all the facts</a:t>
            </a:r>
            <a:r>
              <a:rPr lang="en-GB" i="1" dirty="0" smtClean="0"/>
              <a:t> about the aquifer and a judgement or opinion of the position and of what is likely</a:t>
            </a:r>
            <a:r>
              <a:rPr lang="en-GB" i="1" baseline="0" dirty="0" smtClean="0"/>
              <a:t> to happen.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1 – all the facts:  Static</a:t>
            </a:r>
            <a:r>
              <a:rPr lang="en-GB" dirty="0" smtClean="0"/>
              <a:t> data, not time dependent. </a:t>
            </a:r>
          </a:p>
          <a:p>
            <a:pPr lvl="0"/>
            <a:endParaRPr lang="en-GB" baseline="0" dirty="0" smtClean="0"/>
          </a:p>
          <a:p>
            <a:pPr marL="852498" indent="-473237"/>
            <a:r>
              <a:rPr lang="en-GB" sz="1300" u="sng" dirty="0" smtClean="0"/>
              <a:t>Aquifer location and geometry:</a:t>
            </a:r>
            <a:r>
              <a:rPr lang="en-GB" sz="1300" dirty="0" smtClean="0"/>
              <a:t> Boundary, horizontal extend, thickness, depth</a:t>
            </a:r>
          </a:p>
          <a:p>
            <a:pPr marL="852498" indent="-473237"/>
            <a:r>
              <a:rPr lang="en-GB" sz="1300" u="sng" dirty="0" smtClean="0"/>
              <a:t>Countries sharing: </a:t>
            </a:r>
            <a:r>
              <a:rPr lang="en-GB" sz="1300" dirty="0" smtClean="0"/>
              <a:t>names of countries, size of national segment</a:t>
            </a:r>
            <a:endParaRPr lang="en-GB" sz="1300" u="sng" dirty="0" smtClean="0"/>
          </a:p>
          <a:p>
            <a:pPr marL="852498" indent="-473237"/>
            <a:r>
              <a:rPr lang="en-GB" sz="1300" u="sng" dirty="0" err="1" smtClean="0"/>
              <a:t>Lithology</a:t>
            </a:r>
            <a:r>
              <a:rPr lang="en-GB" sz="1300" u="sng" dirty="0" smtClean="0"/>
              <a:t>:</a:t>
            </a:r>
            <a:r>
              <a:rPr lang="en-GB" sz="1300" dirty="0" smtClean="0"/>
              <a:t> predominant </a:t>
            </a:r>
            <a:r>
              <a:rPr lang="en-GB" sz="1300" dirty="0" err="1" smtClean="0"/>
              <a:t>lithology</a:t>
            </a:r>
            <a:endParaRPr lang="en-GB" sz="1300" dirty="0" smtClean="0"/>
          </a:p>
          <a:p>
            <a:pPr marL="852498" indent="-473237"/>
            <a:r>
              <a:rPr lang="en-GB" sz="1300" u="sng" dirty="0" smtClean="0"/>
              <a:t>Hydraulic setting: </a:t>
            </a:r>
            <a:r>
              <a:rPr lang="en-GB" sz="1300" dirty="0" smtClean="0"/>
              <a:t>type of voids, (un)confined, </a:t>
            </a:r>
            <a:r>
              <a:rPr lang="en-GB" sz="1300" dirty="0" err="1" smtClean="0"/>
              <a:t>transmissivity</a:t>
            </a:r>
            <a:endParaRPr lang="en-GB" sz="1300" u="sng" dirty="0" smtClean="0"/>
          </a:p>
          <a:p>
            <a:pPr marL="852498" indent="-473237"/>
            <a:r>
              <a:rPr lang="en-GB" sz="1300" u="sng" dirty="0" smtClean="0"/>
              <a:t>Hydrological setting: </a:t>
            </a:r>
            <a:r>
              <a:rPr lang="en-GB" sz="1300" dirty="0" smtClean="0"/>
              <a:t>source of recharge, discharge type, recharge amount, recharge area, </a:t>
            </a:r>
            <a:r>
              <a:rPr lang="en-GB" sz="1300" dirty="0" err="1" smtClean="0"/>
              <a:t>gw</a:t>
            </a:r>
            <a:r>
              <a:rPr lang="en-GB" sz="1300" dirty="0" smtClean="0"/>
              <a:t> volume</a:t>
            </a:r>
            <a:endParaRPr lang="en-GB" sz="1300" u="sng" dirty="0" smtClean="0"/>
          </a:p>
          <a:p>
            <a:pPr marL="852498" indent="-473237"/>
            <a:r>
              <a:rPr lang="en-GB" sz="1300" u="sng" dirty="0" smtClean="0"/>
              <a:t>Water quality:</a:t>
            </a:r>
            <a:r>
              <a:rPr lang="en-GB" sz="1300" dirty="0" smtClean="0"/>
              <a:t> natural quality, vulnerability to </a:t>
            </a:r>
            <a:r>
              <a:rPr lang="en-GB" sz="1300" dirty="0" err="1" smtClean="0"/>
              <a:t>polution</a:t>
            </a:r>
            <a:endParaRPr lang="en-GB" u="none" baseline="0" dirty="0" smtClean="0"/>
          </a:p>
          <a:p>
            <a:pPr lv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i="1" dirty="0" smtClean="0"/>
              <a:t>Aquifer</a:t>
            </a:r>
            <a:r>
              <a:rPr lang="en-GB" i="1" baseline="0" dirty="0" smtClean="0"/>
              <a:t> </a:t>
            </a:r>
            <a:r>
              <a:rPr lang="en-GB" i="1" dirty="0" smtClean="0"/>
              <a:t>assessment: a consideration of </a:t>
            </a:r>
            <a:r>
              <a:rPr lang="en-GB" i="1" u="sng" dirty="0" smtClean="0"/>
              <a:t>all the facts</a:t>
            </a:r>
            <a:r>
              <a:rPr lang="en-GB" i="1" dirty="0" smtClean="0"/>
              <a:t> about the aquifer and a judgement or opinion of the position and of what is likely</a:t>
            </a:r>
            <a:r>
              <a:rPr lang="en-GB" i="1" baseline="0" dirty="0" smtClean="0"/>
              <a:t> to happen.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1 – all the facts: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The additional 67! Parameters are time dependent parameters describing the aquifer more in depth. The parameters can be grouped into 5 main categories, based on the DPSIR framework of analyses (optional additional slide in the 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9270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50631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272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96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60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135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7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203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83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7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00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60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1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0567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24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99079" y="2681140"/>
            <a:ext cx="8107498" cy="19475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case study: Integrated Aquifer Assessment</a:t>
            </a: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Andrew </a:t>
            </a:r>
            <a:r>
              <a:rPr lang="en-GB" sz="2800" b="1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Ross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Senior groundwater specialist UNESCO</a:t>
            </a:r>
            <a:endParaRPr lang="en-US" altLang="en-US" sz="16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0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 smtClean="0"/>
              <a:t>Chapter 7 Responses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best practical responses to address impacts identified in Chapter 6? </a:t>
            </a:r>
          </a:p>
          <a:p>
            <a:r>
              <a:rPr lang="en-GB" dirty="0" smtClean="0"/>
              <a:t>Scale of responses: TB, national  local</a:t>
            </a:r>
          </a:p>
          <a:p>
            <a:r>
              <a:rPr lang="en-GB" dirty="0" smtClean="0"/>
              <a:t>Types of responses: laws, regulations, market based, voluntary, information</a:t>
            </a:r>
          </a:p>
          <a:p>
            <a:r>
              <a:rPr lang="en-GB" dirty="0" smtClean="0"/>
              <a:t>Effectiveness, cost effectiveness, technical capacity, acceptability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41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/>
              <a:t>Chapter 8 &amp; 9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752528"/>
          </a:xfrm>
        </p:spPr>
        <p:txBody>
          <a:bodyPr/>
          <a:lstStyle/>
          <a:p>
            <a:r>
              <a:rPr lang="en-AU" dirty="0" smtClean="0"/>
              <a:t>What are the key issues that need to addressed at a) </a:t>
            </a:r>
            <a:r>
              <a:rPr lang="en-AU" dirty="0" err="1" smtClean="0"/>
              <a:t>multicountry</a:t>
            </a:r>
            <a:r>
              <a:rPr lang="en-AU" dirty="0" smtClean="0"/>
              <a:t> b) national scale?</a:t>
            </a:r>
          </a:p>
          <a:p>
            <a:r>
              <a:rPr lang="en-AU" dirty="0" smtClean="0"/>
              <a:t>What practical responses can be used to address these issues?</a:t>
            </a:r>
          </a:p>
          <a:p>
            <a:r>
              <a:rPr lang="en-AU" dirty="0" smtClean="0"/>
              <a:t>What are your ideas about possible </a:t>
            </a:r>
            <a:r>
              <a:rPr lang="en-AU" dirty="0" err="1" smtClean="0"/>
              <a:t>multicountry</a:t>
            </a:r>
            <a:r>
              <a:rPr lang="en-AU" dirty="0" smtClean="0"/>
              <a:t> consultation and cooperation mechanisms?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3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Conclusions and recommendations (Chapter 8 and 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Appropriate to context</a:t>
            </a:r>
          </a:p>
          <a:p>
            <a:r>
              <a:rPr lang="en-GB" dirty="0" smtClean="0"/>
              <a:t>Policy relevant</a:t>
            </a:r>
          </a:p>
          <a:p>
            <a:r>
              <a:rPr lang="en-GB" dirty="0" smtClean="0"/>
              <a:t>Action oriented – assessable (measurable) results</a:t>
            </a:r>
          </a:p>
          <a:p>
            <a:r>
              <a:rPr lang="en-GB" dirty="0" smtClean="0"/>
              <a:t>Can be implemented - given capacity and resources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Project Outcome: Multi-country coordination and cooperation mechanisms</a:t>
            </a:r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2411760" y="4509120"/>
            <a:ext cx="484632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5292080" y="4509120"/>
            <a:ext cx="484632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64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GB" sz="2800" b="1" u="sng" dirty="0" smtClean="0"/>
          </a:p>
          <a:p>
            <a:pPr marL="806450" indent="-447675"/>
            <a:r>
              <a:rPr lang="en-GB" sz="3000" dirty="0" smtClean="0"/>
              <a:t>Aquifer location and 3D geometry </a:t>
            </a:r>
          </a:p>
          <a:p>
            <a:pPr marL="806450" indent="-447675"/>
            <a:r>
              <a:rPr lang="en-GB" sz="3000" dirty="0" smtClean="0"/>
              <a:t>Countries sharing</a:t>
            </a:r>
          </a:p>
          <a:p>
            <a:pPr marL="806450" indent="-447675"/>
            <a:r>
              <a:rPr lang="en-GB" sz="3000" dirty="0" err="1" smtClean="0"/>
              <a:t>Lithology</a:t>
            </a:r>
            <a:r>
              <a:rPr lang="en-GB" sz="3000" dirty="0" smtClean="0"/>
              <a:t> of aquifer formations</a:t>
            </a:r>
          </a:p>
          <a:p>
            <a:pPr marL="806450" indent="-447675"/>
            <a:r>
              <a:rPr lang="en-GB" sz="3000" dirty="0" smtClean="0"/>
              <a:t>Hydraulics: (un)confined, </a:t>
            </a:r>
            <a:r>
              <a:rPr lang="en-GB" sz="3000" dirty="0" err="1" smtClean="0"/>
              <a:t>transmissivity</a:t>
            </a:r>
            <a:r>
              <a:rPr lang="en-GB" sz="3000" dirty="0" smtClean="0"/>
              <a:t>, porosity</a:t>
            </a:r>
          </a:p>
          <a:p>
            <a:pPr marL="806450" indent="-447675"/>
            <a:r>
              <a:rPr lang="en-GB" sz="3000" dirty="0" smtClean="0"/>
              <a:t>Hydrological: recharge rate, source and area, and an estimate of volume of groundwater resources</a:t>
            </a:r>
          </a:p>
          <a:p>
            <a:pPr marL="806450" indent="-447675"/>
            <a:r>
              <a:rPr lang="en-GB" sz="3000" dirty="0" smtClean="0"/>
              <a:t>Natural water quality and vulnerability to pollution</a:t>
            </a:r>
          </a:p>
          <a:p>
            <a:pPr marL="806450" indent="-447675">
              <a:buNone/>
            </a:pPr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Key aquifer properties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- more or less Static -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accent1"/>
                </a:solidFill>
              </a:rPr>
              <a:t>Time dependent variables</a:t>
            </a:r>
            <a:r>
              <a:rPr lang="en-GB" sz="3600" dirty="0" smtClean="0">
                <a:solidFill>
                  <a:schemeClr val="accent1"/>
                </a:solidFill>
              </a:rPr>
              <a:t/>
            </a:r>
            <a:br>
              <a:rPr lang="en-GB" sz="3600" dirty="0" smtClean="0">
                <a:solidFill>
                  <a:schemeClr val="accent1"/>
                </a:solidFill>
              </a:rPr>
            </a:b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19" name="Content Placeholder 12"/>
          <p:cNvSpPr>
            <a:spLocks noGrp="1"/>
          </p:cNvSpPr>
          <p:nvPr>
            <p:ph idx="1"/>
          </p:nvPr>
        </p:nvSpPr>
        <p:spPr>
          <a:xfrm>
            <a:off x="323528" y="1196752"/>
            <a:ext cx="8291264" cy="4525963"/>
          </a:xfrm>
        </p:spPr>
        <p:txBody>
          <a:bodyPr>
            <a:noAutofit/>
          </a:bodyPr>
          <a:lstStyle/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Drivers: </a:t>
            </a:r>
            <a:r>
              <a:rPr lang="en-GB" sz="2800" dirty="0" smtClean="0"/>
              <a:t>demography, climate, water supply and sanitation, water scarcity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Pressures :</a:t>
            </a:r>
            <a:r>
              <a:rPr lang="en-GB" sz="2800" dirty="0" smtClean="0"/>
              <a:t> abstraction (groundwater + blue water), pollution, sea water intrusion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State</a:t>
            </a:r>
            <a:r>
              <a:rPr lang="en-GB" sz="2800" dirty="0" smtClean="0"/>
              <a:t>: water quality, water accessible for human consumption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Impact</a:t>
            </a:r>
            <a:r>
              <a:rPr lang="en-GB" sz="2800" dirty="0" smtClean="0"/>
              <a:t>: human usage / dependency, impact on ecosystems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Responses</a:t>
            </a:r>
            <a:r>
              <a:rPr lang="en-GB" sz="2800" dirty="0" smtClean="0"/>
              <a:t>: Institutional framework, laws &amp; regulations, incentives and disincentives, infrastructure, voluntary actions</a:t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50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ea typeface="Calibri"/>
                <a:cs typeface="Times New Roman"/>
              </a:rPr>
              <a:t>Day </a:t>
            </a:r>
            <a:r>
              <a:rPr lang="en-GB" dirty="0" smtClean="0">
                <a:ea typeface="Calibri"/>
                <a:cs typeface="Times New Roman"/>
              </a:rPr>
              <a:t>2: </a:t>
            </a:r>
            <a:r>
              <a:rPr lang="en-GB" dirty="0">
                <a:ea typeface="Calibri"/>
                <a:cs typeface="Times New Roman"/>
              </a:rPr>
              <a:t>Integrated Aquifer Assessment </a:t>
            </a:r>
            <a:br>
              <a:rPr lang="en-GB" dirty="0"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Introduction </a:t>
            </a:r>
            <a:r>
              <a:rPr lang="en-GB" dirty="0"/>
              <a:t>to assessment methodology</a:t>
            </a:r>
          </a:p>
          <a:p>
            <a:pPr lvl="1"/>
            <a:r>
              <a:rPr lang="en-GB" dirty="0"/>
              <a:t>assessment roles and responsibilities</a:t>
            </a:r>
          </a:p>
          <a:p>
            <a:pPr lvl="1"/>
            <a:r>
              <a:rPr lang="en-GB" dirty="0"/>
              <a:t>refer to document circulated on </a:t>
            </a:r>
            <a:r>
              <a:rPr lang="en-GB" dirty="0" smtClean="0"/>
              <a:t>x</a:t>
            </a:r>
          </a:p>
          <a:p>
            <a:pPr lvl="1"/>
            <a:endParaRPr lang="en-GB" dirty="0"/>
          </a:p>
          <a:p>
            <a:r>
              <a:rPr lang="en-GB" dirty="0" smtClean="0"/>
              <a:t>Assessment </a:t>
            </a:r>
            <a:r>
              <a:rPr lang="en-GB" dirty="0"/>
              <a:t>based on DPSIR framework (further explanation tomorrow)</a:t>
            </a:r>
            <a:endParaRPr lang="en-GB" dirty="0" smtClean="0"/>
          </a:p>
          <a:p>
            <a:pPr lvl="1"/>
            <a:r>
              <a:rPr lang="en-GB" dirty="0" smtClean="0"/>
              <a:t>chapter </a:t>
            </a:r>
            <a:r>
              <a:rPr lang="en-GB" dirty="0"/>
              <a:t>headings </a:t>
            </a:r>
            <a:r>
              <a:rPr lang="en-GB" dirty="0" smtClean="0"/>
              <a:t>1-9 based </a:t>
            </a:r>
            <a:r>
              <a:rPr lang="en-GB" dirty="0"/>
              <a:t>on this framework</a:t>
            </a:r>
          </a:p>
          <a:p>
            <a:pPr lvl="1"/>
            <a:r>
              <a:rPr lang="en-GB" dirty="0"/>
              <a:t>parallel sessions on chapters 2-5</a:t>
            </a:r>
          </a:p>
          <a:p>
            <a:pPr lvl="1"/>
            <a:r>
              <a:rPr lang="en-GB" dirty="0"/>
              <a:t>plenary sessions on chapters 6 and </a:t>
            </a:r>
            <a:r>
              <a:rPr lang="en-GB" dirty="0" smtClean="0"/>
              <a:t>7</a:t>
            </a:r>
          </a:p>
          <a:p>
            <a:pPr lvl="1"/>
            <a:endParaRPr lang="en-GB" dirty="0"/>
          </a:p>
          <a:p>
            <a:r>
              <a:rPr lang="en-GB" dirty="0" smtClean="0"/>
              <a:t>Roles and </a:t>
            </a:r>
            <a:r>
              <a:rPr lang="en-GB" dirty="0" err="1" smtClean="0"/>
              <a:t>responsibilites</a:t>
            </a:r>
            <a:endParaRPr lang="en-GB" dirty="0" smtClean="0"/>
          </a:p>
          <a:p>
            <a:pPr lvl="1"/>
            <a:r>
              <a:rPr lang="en-GB" dirty="0" smtClean="0"/>
              <a:t>Piet to coordinate preparation </a:t>
            </a:r>
            <a:r>
              <a:rPr lang="en-GB" dirty="0"/>
              <a:t>of overall assessment report (20 pages)</a:t>
            </a:r>
          </a:p>
          <a:p>
            <a:pPr lvl="1"/>
            <a:r>
              <a:rPr lang="en-GB" dirty="0" err="1"/>
              <a:t>Jurgen</a:t>
            </a:r>
            <a:r>
              <a:rPr lang="en-GB" dirty="0"/>
              <a:t> to coordinate preparation of hydrogeological assessment - a major task</a:t>
            </a:r>
          </a:p>
          <a:p>
            <a:pPr lvl="1"/>
            <a:r>
              <a:rPr lang="en-GB" dirty="0" smtClean="0"/>
              <a:t>Andrew to </a:t>
            </a:r>
            <a:r>
              <a:rPr lang="en-GB" dirty="0"/>
              <a:t>work with national specialists to coordinate socioeconomic and environmental assessment</a:t>
            </a:r>
          </a:p>
          <a:p>
            <a:pPr lvl="1"/>
            <a:r>
              <a:rPr lang="en-GB" dirty="0"/>
              <a:t>Viviane will coordinate preparation of legal and institutional assessment under supervision of Stefano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87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41606" cy="51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1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Contents of this presentation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an integrated aquifer assessment?</a:t>
            </a:r>
          </a:p>
          <a:p>
            <a:endParaRPr lang="en-GB" dirty="0"/>
          </a:p>
          <a:p>
            <a:r>
              <a:rPr lang="en-GB" dirty="0"/>
              <a:t>The DPISR integrated assessment </a:t>
            </a:r>
            <a:r>
              <a:rPr lang="en-GB" dirty="0" smtClean="0"/>
              <a:t>framework</a:t>
            </a:r>
          </a:p>
          <a:p>
            <a:endParaRPr lang="en-GB" dirty="0"/>
          </a:p>
          <a:p>
            <a:r>
              <a:rPr lang="en-GB" dirty="0" smtClean="0"/>
              <a:t>Structure </a:t>
            </a:r>
            <a:r>
              <a:rPr lang="en-GB" dirty="0"/>
              <a:t>and contents of the assessment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Chapter </a:t>
            </a:r>
            <a:r>
              <a:rPr lang="en-GB" dirty="0"/>
              <a:t>by chapter </a:t>
            </a:r>
            <a:r>
              <a:rPr lang="en-GB" dirty="0" smtClean="0"/>
              <a:t>contents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00" y="548680"/>
            <a:ext cx="844774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26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604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75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45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7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99"/>
                </a:solidFill>
              </a:rPr>
              <a:t>What </a:t>
            </a:r>
            <a:r>
              <a:rPr lang="en-GB" dirty="0">
                <a:solidFill>
                  <a:srgbClr val="336699"/>
                </a:solidFill>
              </a:rPr>
              <a:t>is </a:t>
            </a: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>
                <a:solidFill>
                  <a:srgbClr val="336699"/>
                </a:solidFill>
              </a:rPr>
              <a:t>integrated aquifer assessment?</a:t>
            </a:r>
            <a:br>
              <a:rPr lang="en-GB" dirty="0">
                <a:solidFill>
                  <a:srgbClr val="336699"/>
                </a:solidFill>
              </a:rPr>
            </a:b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5388" y="3651978"/>
            <a:ext cx="4038600" cy="269716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336699"/>
                </a:solidFill>
              </a:rPr>
              <a:t>a consideration of all the facts </a:t>
            </a:r>
            <a:endParaRPr lang="en-GB" sz="20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about </a:t>
            </a:r>
            <a:r>
              <a:rPr lang="en-GB" sz="2000" b="1" dirty="0">
                <a:solidFill>
                  <a:srgbClr val="336699"/>
                </a:solidFill>
              </a:rPr>
              <a:t>the aquifer</a:t>
            </a:r>
            <a:endParaRPr lang="en-GB" sz="20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a </a:t>
            </a:r>
            <a:r>
              <a:rPr lang="en-GB" sz="2000" b="1" dirty="0">
                <a:solidFill>
                  <a:srgbClr val="336699"/>
                </a:solidFill>
              </a:rPr>
              <a:t>judgment or opinion of the state </a:t>
            </a:r>
            <a:endParaRPr lang="en-GB" sz="20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of </a:t>
            </a:r>
            <a:r>
              <a:rPr lang="en-GB" sz="2000" b="1" dirty="0">
                <a:solidFill>
                  <a:srgbClr val="336699"/>
                </a:solidFill>
              </a:rPr>
              <a:t>the </a:t>
            </a:r>
            <a:r>
              <a:rPr lang="en-GB" sz="2000" b="1" dirty="0" smtClean="0">
                <a:solidFill>
                  <a:srgbClr val="336699"/>
                </a:solidFill>
              </a:rPr>
              <a:t>aquifer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Current trends and what </a:t>
            </a:r>
            <a:r>
              <a:rPr lang="en-GB" sz="2000" b="1" dirty="0">
                <a:solidFill>
                  <a:srgbClr val="336699"/>
                </a:solidFill>
              </a:rPr>
              <a:t>is likely to happen in future</a:t>
            </a:r>
            <a:endParaRPr lang="en-GB" sz="2000" b="1" dirty="0" smtClean="0">
              <a:solidFill>
                <a:srgbClr val="336699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12750" y="3659545"/>
            <a:ext cx="4038600" cy="225059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hydrogeological</a:t>
            </a:r>
            <a:r>
              <a:rPr lang="en-GB" sz="2000" b="1" dirty="0">
                <a:solidFill>
                  <a:srgbClr val="336699"/>
                </a:solidFill>
              </a:rPr>
              <a:t>, socioeconomic, </a:t>
            </a:r>
            <a:r>
              <a:rPr lang="en-GB" sz="2000" b="1" dirty="0" smtClean="0">
                <a:solidFill>
                  <a:srgbClr val="336699"/>
                </a:solidFill>
              </a:rPr>
              <a:t>     environmental</a:t>
            </a:r>
            <a:r>
              <a:rPr lang="en-GB" sz="2000" b="1" dirty="0">
                <a:solidFill>
                  <a:srgbClr val="336699"/>
                </a:solidFill>
              </a:rPr>
              <a:t>, legal and institutional </a:t>
            </a:r>
            <a:r>
              <a:rPr lang="en-GB" sz="2000" b="1" dirty="0" smtClean="0">
                <a:solidFill>
                  <a:srgbClr val="336699"/>
                </a:solidFill>
              </a:rPr>
              <a:t>variables</a:t>
            </a:r>
          </a:p>
          <a:p>
            <a:endParaRPr lang="en-GB" sz="2000" b="1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6699"/>
                </a:solidFill>
              </a:rPr>
              <a:t>Time series, projections </a:t>
            </a:r>
            <a:r>
              <a:rPr lang="en-GB" sz="2000" b="1" dirty="0">
                <a:solidFill>
                  <a:srgbClr val="336699"/>
                </a:solidFill>
              </a:rPr>
              <a:t>and scenarios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consideration of all the facts about the aquifer and a judgment or opinion of the state of the aquifer and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impacts on the aquifer, taking account of current trends and what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is likely to happen in future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3928" y="39330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63988" y="522920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0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22225"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14400" y="1295401"/>
            <a:ext cx="1905000" cy="1524000"/>
          </a:xfrm>
          <a:prstGeom prst="ellipse">
            <a:avLst/>
          </a:prstGeom>
          <a:solidFill>
            <a:srgbClr val="E396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Industry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Agriculture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Aquaculture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Households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Tourism</a:t>
            </a:r>
            <a:endParaRPr lang="en-GB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3283527"/>
            <a:ext cx="2529840" cy="1593273"/>
          </a:xfrm>
          <a:prstGeom prst="ellipse">
            <a:avLst/>
          </a:prstGeom>
          <a:solidFill>
            <a:srgbClr val="C4C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Climate change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Point source pollution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Diffuse source pollution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Water abstraction</a:t>
            </a:r>
          </a:p>
          <a:p>
            <a:pPr algn="ctr"/>
            <a:r>
              <a:rPr lang="tr-TR" sz="1300" dirty="0" smtClean="0">
                <a:solidFill>
                  <a:schemeClr val="accent1">
                    <a:lumMod val="50000"/>
                  </a:schemeClr>
                </a:solidFill>
              </a:rPr>
              <a:t>Physical intrusions</a:t>
            </a:r>
            <a:endParaRPr lang="en-GB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4350327"/>
            <a:ext cx="2194560" cy="159327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00" dirty="0" smtClean="0">
              <a:solidFill>
                <a:srgbClr val="002060"/>
              </a:solidFill>
            </a:endParaRP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Water quantity</a:t>
            </a: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Groundwater status</a:t>
            </a: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Ecological status:</a:t>
            </a: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Chemical</a:t>
            </a: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Physcial</a:t>
            </a:r>
          </a:p>
          <a:p>
            <a:pPr algn="ctr"/>
            <a:r>
              <a:rPr lang="tr-TR" sz="1300" dirty="0" smtClean="0">
                <a:solidFill>
                  <a:schemeClr val="tx2">
                    <a:lumMod val="50000"/>
                  </a:schemeClr>
                </a:solidFill>
              </a:rPr>
              <a:t>Biological</a:t>
            </a:r>
          </a:p>
          <a:p>
            <a:pPr algn="ctr"/>
            <a:endParaRPr lang="en-GB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15000" y="3352800"/>
            <a:ext cx="2887980" cy="2514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00" dirty="0" smtClean="0">
              <a:solidFill>
                <a:srgbClr val="002060"/>
              </a:solidFill>
            </a:endParaRP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Loss of habitat/species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ill/health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Droughts/floods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Desertification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Salinisation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Loss of amenity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Coastal erosion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Non-indigenous species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Eutrophication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Acidification</a:t>
            </a:r>
          </a:p>
          <a:p>
            <a:pPr algn="ctr"/>
            <a:endParaRPr lang="en-GB" sz="1300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533400"/>
            <a:ext cx="3040380" cy="2590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00" dirty="0" smtClean="0">
              <a:solidFill>
                <a:srgbClr val="002060"/>
              </a:solidFill>
            </a:endParaRP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Water use restrictions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Alternative supplies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Subsidised water prices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Improved information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Demand side management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Voluntary agreements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Regional conflicts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Waste water treatment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Ban on products</a:t>
            </a:r>
          </a:p>
          <a:p>
            <a:pPr algn="ctr"/>
            <a:r>
              <a:rPr lang="tr-TR" sz="1300" dirty="0" smtClean="0">
                <a:solidFill>
                  <a:srgbClr val="002060"/>
                </a:solidFill>
              </a:rPr>
              <a:t>Reservoirs</a:t>
            </a:r>
          </a:p>
          <a:p>
            <a:pPr algn="ctr"/>
            <a:endParaRPr lang="en-GB" sz="13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0872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GB" sz="2400" b="1" dirty="0" smtClean="0">
                <a:solidFill>
                  <a:srgbClr val="336699"/>
                </a:solidFill>
              </a:rPr>
              <a:t>Drivers</a:t>
            </a:r>
            <a:r>
              <a:rPr lang="tr-TR" sz="2400" dirty="0" smtClean="0">
                <a:solidFill>
                  <a:schemeClr val="bg1"/>
                </a:solidFill>
              </a:rPr>
              <a:t>v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8956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336699"/>
                </a:solidFill>
              </a:rPr>
              <a:t>Pressures</a:t>
            </a:r>
            <a:endParaRPr lang="en-GB" sz="2400" b="1" dirty="0">
              <a:solidFill>
                <a:srgbClr val="3366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562600"/>
            <a:ext cx="16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336699"/>
                </a:solidFill>
              </a:rPr>
              <a:t>State</a:t>
            </a:r>
            <a:endParaRPr lang="en-GB" sz="2400" b="1" dirty="0">
              <a:solidFill>
                <a:srgbClr val="3366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5410200"/>
            <a:ext cx="147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6699"/>
                </a:solidFill>
              </a:rPr>
              <a:t>Impacts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45831"/>
            <a:ext cx="174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336699"/>
                </a:solidFill>
              </a:rPr>
              <a:t>Responses</a:t>
            </a:r>
            <a:endParaRPr lang="en-GB" sz="2400" b="1" dirty="0">
              <a:solidFill>
                <a:srgbClr val="3366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68625" y="1828800"/>
            <a:ext cx="1374775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58440" y="2590800"/>
            <a:ext cx="181356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95800" y="3124200"/>
            <a:ext cx="67056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3048000"/>
            <a:ext cx="152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086600" y="2819401"/>
            <a:ext cx="304800" cy="464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8956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38400" y="4724400"/>
            <a:ext cx="457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 flipV="1">
            <a:off x="5257800" y="5029201"/>
            <a:ext cx="457200" cy="117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1"/>
            <a:ext cx="5308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-Heavy"/>
              </a:rPr>
              <a:t>A 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</a:rPr>
              <a:t>DPSIR </a:t>
            </a:r>
            <a:r>
              <a:rPr kumimoji="0" lang="en-GB" sz="3200" b="1" i="0" u="none" strike="noStrike" kern="0" cap="none" spc="0" normalizeH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</a:rPr>
              <a:t>framework for water</a:t>
            </a:r>
          </a:p>
        </p:txBody>
      </p:sp>
    </p:spTree>
    <p:extLst>
      <p:ext uri="{BB962C8B-B14F-4D97-AF65-F5344CB8AC3E}">
        <p14:creationId xmlns:p14="http://schemas.microsoft.com/office/powerpoint/2010/main" xmlns="" val="312412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1673"/>
            <a:ext cx="8219256" cy="90872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Proposed Contents of Assessment (</a:t>
            </a:r>
            <a:r>
              <a:rPr lang="en-GB" sz="3600" dirty="0" err="1" smtClean="0"/>
              <a:t>Ch</a:t>
            </a:r>
            <a:r>
              <a:rPr lang="en-GB" sz="3600" dirty="0" smtClean="0"/>
              <a:t> 1-4)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8495266"/>
              </p:ext>
            </p:extLst>
          </p:nvPr>
        </p:nvGraphicFramePr>
        <p:xfrm>
          <a:off x="251520" y="836712"/>
          <a:ext cx="8712968" cy="5256266"/>
        </p:xfrm>
        <a:graphic>
          <a:graphicData uri="http://schemas.openxmlformats.org/drawingml/2006/table">
            <a:tbl>
              <a:tblPr firstRow="1" firstCol="1" bandRow="1"/>
              <a:tblGrid>
                <a:gridCol w="1802683"/>
                <a:gridCol w="6910285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Alignment DPSIR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2000" b="1" dirty="0" smtClean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2000" b="1" dirty="0" smtClean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Introduction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1.Introduction </a:t>
                      </a:r>
                      <a:endParaRPr lang="en-GB" sz="2000" b="1" dirty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GB" sz="2000" b="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project background, objectives, people and organizations involved, and project approach </a:t>
                      </a:r>
                      <a:endParaRPr lang="en-GB" sz="2000" b="0" dirty="0" smtClean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Drivers and pressures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 Drivers and pressures on the aquifer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GB" sz="2000" b="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including climate, population, household and </a:t>
                      </a:r>
                      <a:r>
                        <a:rPr lang="en-GB" sz="2000" b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industrial </a:t>
                      </a:r>
                      <a:r>
                        <a:rPr lang="en-GB" sz="2000" b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development, land use</a:t>
                      </a:r>
                      <a:endParaRPr lang="en-GB" sz="2000" b="0" dirty="0" smtClean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6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State (1)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 Hydrogeological </a:t>
                      </a:r>
                      <a:r>
                        <a:rPr lang="en-GB" sz="2000" b="1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characterization, </a:t>
                      </a: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conceptual model of the aquifer system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GB" sz="2000" b="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including aquifer boundary, size, volume and change in stored water, groundwater (GW) flow and </a:t>
                      </a:r>
                      <a:r>
                        <a:rPr lang="en-GB" sz="2000" b="0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depletion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State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 Socioeconomic and environmental features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GB" sz="2000" b="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GW quality and pollution, and GW use. Emerging </a:t>
                      </a:r>
                      <a:r>
                        <a:rPr lang="en-GB" sz="2000" b="0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trends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en-GB" sz="2000" b="0" dirty="0">
                        <a:solidFill>
                          <a:srgbClr val="3366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50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83"/>
            <a:ext cx="8219256" cy="90872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Proposed Contents of Assessment (</a:t>
            </a:r>
            <a:r>
              <a:rPr lang="en-GB" sz="3600" dirty="0" err="1" smtClean="0"/>
              <a:t>Chs</a:t>
            </a:r>
            <a:r>
              <a:rPr lang="en-GB" sz="3600" dirty="0" smtClean="0"/>
              <a:t> 5-9)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0540360"/>
              </p:ext>
            </p:extLst>
          </p:nvPr>
        </p:nvGraphicFramePr>
        <p:xfrm>
          <a:off x="323528" y="908720"/>
          <a:ext cx="8712968" cy="5358384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6768752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Alignment DPSIR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Chapter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Headings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State (3)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 Legal and institutional settings </a:t>
                      </a:r>
                      <a:endParaRPr lang="en-GB" sz="2400" b="1" dirty="0" smtClean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Impacts of changes in use, availability and quality of GW  on 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communities </a:t>
                      </a: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and the 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Policy, legal and institutional 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Conclusions from the assessment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Recommend-</a:t>
                      </a:r>
                      <a:r>
                        <a:rPr lang="en-GB" sz="2400" b="1" dirty="0" err="1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ations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 Recommendations 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including multi-country </a:t>
                      </a: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consultation and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22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2" y="908720"/>
            <a:ext cx="735780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54" y="0"/>
            <a:ext cx="9292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56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542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919</Words>
  <Application>Microsoft Office PowerPoint</Application>
  <PresentationFormat>On-screen Show (4:3)</PresentationFormat>
  <Paragraphs>166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Slide 1</vt:lpstr>
      <vt:lpstr>Contents of this presentation </vt:lpstr>
      <vt:lpstr>What is the integrated aquifer assessment? </vt:lpstr>
      <vt:lpstr>Slide 4</vt:lpstr>
      <vt:lpstr>Proposed Contents of Assessment (Ch 1-4)</vt:lpstr>
      <vt:lpstr>Proposed Contents of Assessment (Chs 5-9)</vt:lpstr>
      <vt:lpstr>Slide 7</vt:lpstr>
      <vt:lpstr>Slide 8</vt:lpstr>
      <vt:lpstr>Slide 9</vt:lpstr>
      <vt:lpstr>Slide 10</vt:lpstr>
      <vt:lpstr>Slide 11</vt:lpstr>
      <vt:lpstr>Chapter 7 Responses</vt:lpstr>
      <vt:lpstr>Chapter 8 &amp; 9 Questions</vt:lpstr>
      <vt:lpstr>Slide 14</vt:lpstr>
      <vt:lpstr>Conclusions and recommendations (Chapter 8 and 9)</vt:lpstr>
      <vt:lpstr>Key aquifer properties - more or less Static -</vt:lpstr>
      <vt:lpstr>Time dependent variables </vt:lpstr>
      <vt:lpstr>Day 2: Integrated Aquifer Assessment  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144</cp:revision>
  <cp:lastPrinted>2014-10-16T17:20:03Z</cp:lastPrinted>
  <dcterms:created xsi:type="dcterms:W3CDTF">2013-10-21T18:26:05Z</dcterms:created>
  <dcterms:modified xsi:type="dcterms:W3CDTF">2015-02-24T20:43:03Z</dcterms:modified>
</cp:coreProperties>
</file>