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295" r:id="rId3"/>
    <p:sldId id="324" r:id="rId4"/>
    <p:sldId id="323" r:id="rId5"/>
    <p:sldId id="316" r:id="rId6"/>
    <p:sldId id="325" r:id="rId7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valho Resende, Tales" initials="T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8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1242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1242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783-B34F-47FC-BF1D-103E8A27B9C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03182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335025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56C8-FBFF-425C-9150-C703686DB237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51783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730E-851B-483B-8E09-2236EC69DC2A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55550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8CED-9909-44C0-9F76-11B864717AD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492403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89A-A041-4BE3-9793-489E11076ED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49546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16A-E9F0-4094-8511-B449CBA3316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350527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6D9D-00BE-45D6-9583-C27AF0D6712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044236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45D0-EDBD-4EF8-8673-C2008392287D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68205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758C-B913-4FE3-9ED2-7D389540149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1848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DBBD-CB7B-42A1-9CCA-4F905C139351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2927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CB4070-C39A-44CF-A7BD-8BB55247C7CC}" type="slidenum">
              <a:rPr lang="en-US" altLang="en-US" sz="2500">
                <a:solidFill>
                  <a:srgbClr val="000000"/>
                </a:solidFill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3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08304" y="5855643"/>
            <a:ext cx="1514785" cy="222126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 Ross</a:t>
            </a:r>
            <a:endParaRPr lang="en-US" altLang="en-US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382620" y="6053213"/>
            <a:ext cx="1761380" cy="19645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23  February 2015</a:t>
            </a:r>
            <a:endParaRPr lang="en-US" altLang="en-US" dirty="0" smtClean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471222" y="6191620"/>
            <a:ext cx="1584176" cy="360040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Johannesburg</a:t>
            </a:r>
            <a:endParaRPr lang="en-US" altLang="en-US" dirty="0" smtClean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8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4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626532" y="2885351"/>
            <a:ext cx="8107498" cy="129937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sym typeface="Trebuchet MS Bold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Chapter 7: Policy, legal and Institutional responses  </a:t>
            </a:r>
            <a:endParaRPr lang="en-GB" sz="2800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400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b="1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Andrew </a:t>
            </a:r>
            <a:r>
              <a:rPr lang="en-GB" sz="2800" b="1" dirty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Ross</a:t>
            </a: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Senior groundwater specialist UNESCO</a:t>
            </a:r>
            <a:endParaRPr lang="en-US" altLang="en-US" sz="1600" dirty="0" smtClean="0"/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34" y="4822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79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8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8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9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608089" y="2727578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="" xmlns:p14="http://schemas.microsoft.com/office/powerpoint/2010/main" val="211394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Scale of response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7525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What are the best practical responses to address impacts identified in Chapter 6? </a:t>
            </a:r>
          </a:p>
          <a:p>
            <a:endParaRPr lang="en-GB" dirty="0" smtClean="0"/>
          </a:p>
          <a:p>
            <a:r>
              <a:rPr lang="en-GB" dirty="0" smtClean="0"/>
              <a:t>Responses (and impacts) take place at three scales:</a:t>
            </a:r>
          </a:p>
          <a:p>
            <a:pPr lvl="1"/>
            <a:r>
              <a:rPr lang="en-GB" dirty="0" err="1" smtClean="0"/>
              <a:t>transboundary</a:t>
            </a:r>
            <a:r>
              <a:rPr lang="en-GB" dirty="0" smtClean="0"/>
              <a:t> responses – including </a:t>
            </a:r>
            <a:r>
              <a:rPr lang="en-GB" dirty="0" err="1" smtClean="0">
                <a:solidFill>
                  <a:srgbClr val="FF0000"/>
                </a:solidFill>
              </a:rPr>
              <a:t>multicountry</a:t>
            </a:r>
            <a:r>
              <a:rPr lang="en-GB" dirty="0" smtClean="0">
                <a:solidFill>
                  <a:srgbClr val="FF0000"/>
                </a:solidFill>
              </a:rPr>
              <a:t> consultation and coordination mechanisms</a:t>
            </a:r>
          </a:p>
          <a:p>
            <a:pPr lvl="1"/>
            <a:r>
              <a:rPr lang="en-GB" dirty="0" smtClean="0"/>
              <a:t>national responses – important in themselves, also influence </a:t>
            </a:r>
            <a:r>
              <a:rPr lang="en-GB" dirty="0" err="1" smtClean="0"/>
              <a:t>transboundary</a:t>
            </a:r>
            <a:r>
              <a:rPr lang="en-GB" dirty="0" smtClean="0"/>
              <a:t> responses</a:t>
            </a:r>
          </a:p>
          <a:p>
            <a:pPr lvl="1"/>
            <a:r>
              <a:rPr lang="en-GB" dirty="0" smtClean="0"/>
              <a:t>local responses – critical implementing higher level responses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9556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n-AU" dirty="0" smtClean="0"/>
              <a:t>Type of response (instruments)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12569"/>
          </a:xfrm>
        </p:spPr>
        <p:txBody>
          <a:bodyPr>
            <a:normAutofit/>
          </a:bodyPr>
          <a:lstStyle/>
          <a:p>
            <a:r>
              <a:rPr lang="en-AU" dirty="0" smtClean="0"/>
              <a:t>Laws and regulations</a:t>
            </a:r>
          </a:p>
          <a:p>
            <a:pPr lvl="1"/>
            <a:r>
              <a:rPr lang="en-AU" dirty="0" smtClean="0"/>
              <a:t>Water laws, water use permitting regulations</a:t>
            </a:r>
          </a:p>
          <a:p>
            <a:r>
              <a:rPr lang="en-AU" dirty="0" smtClean="0"/>
              <a:t>Market based</a:t>
            </a:r>
          </a:p>
          <a:p>
            <a:pPr lvl="1"/>
            <a:r>
              <a:rPr lang="en-AU" dirty="0" smtClean="0"/>
              <a:t>Water use charges, water trading systems (require underpinning laws or regulations)</a:t>
            </a:r>
          </a:p>
          <a:p>
            <a:r>
              <a:rPr lang="en-AU" dirty="0" smtClean="0"/>
              <a:t>Information</a:t>
            </a:r>
          </a:p>
          <a:p>
            <a:pPr lvl="1"/>
            <a:r>
              <a:rPr lang="en-AU" dirty="0" smtClean="0"/>
              <a:t>water user registers, monitoring, accounts</a:t>
            </a:r>
          </a:p>
          <a:p>
            <a:r>
              <a:rPr lang="en-AU" dirty="0" smtClean="0"/>
              <a:t>“Voluntary action”</a:t>
            </a:r>
          </a:p>
          <a:p>
            <a:pPr lvl="1"/>
            <a:r>
              <a:rPr lang="en-AU" dirty="0" smtClean="0"/>
              <a:t>water user associations watershed partnerships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="" xmlns:p14="http://schemas.microsoft.com/office/powerpoint/2010/main" val="40357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Choosing between responses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61248"/>
          </a:xfrm>
        </p:spPr>
        <p:txBody>
          <a:bodyPr>
            <a:normAutofit fontScale="92500" lnSpcReduction="20000"/>
          </a:bodyPr>
          <a:lstStyle/>
          <a:p>
            <a:r>
              <a:rPr lang="en-AU" i="1" dirty="0" smtClean="0"/>
              <a:t>Effectiveness </a:t>
            </a:r>
            <a:r>
              <a:rPr lang="en-AU" dirty="0" smtClean="0"/>
              <a:t>- how much of an improvement in GW quantity or quality will this alternative produce?</a:t>
            </a:r>
          </a:p>
          <a:p>
            <a:endParaRPr lang="en-AU" dirty="0" smtClean="0"/>
          </a:p>
          <a:p>
            <a:r>
              <a:rPr lang="en-AU" i="1" dirty="0" smtClean="0"/>
              <a:t>Cost</a:t>
            </a:r>
            <a:r>
              <a:rPr lang="en-AU" dirty="0" smtClean="0"/>
              <a:t> </a:t>
            </a:r>
            <a:r>
              <a:rPr lang="en-AU" i="1" dirty="0" smtClean="0"/>
              <a:t>effectiveness </a:t>
            </a:r>
            <a:r>
              <a:rPr lang="en-AU" dirty="0" smtClean="0"/>
              <a:t>- how much will it cost to improve the GW quantity or quality?</a:t>
            </a:r>
          </a:p>
          <a:p>
            <a:endParaRPr lang="en-AU" dirty="0" smtClean="0"/>
          </a:p>
          <a:p>
            <a:r>
              <a:rPr lang="en-AU" i="1" dirty="0" smtClean="0"/>
              <a:t>Technical capacity - </a:t>
            </a:r>
            <a:r>
              <a:rPr lang="en-AU" dirty="0" smtClean="0"/>
              <a:t>do we have the equipment and know - how to put this into practice?</a:t>
            </a:r>
          </a:p>
          <a:p>
            <a:endParaRPr lang="en-AU" dirty="0" smtClean="0"/>
          </a:p>
          <a:p>
            <a:r>
              <a:rPr lang="en-AU" i="1" dirty="0" smtClean="0"/>
              <a:t>Community/Political acceptability</a:t>
            </a:r>
            <a:r>
              <a:rPr lang="en-AU" dirty="0" smtClean="0"/>
              <a:t>?</a:t>
            </a:r>
          </a:p>
          <a:p>
            <a:pPr>
              <a:buNone/>
            </a:pPr>
            <a:r>
              <a:rPr lang="en-AU" dirty="0" smtClean="0"/>
              <a:t> </a:t>
            </a:r>
          </a:p>
          <a:p>
            <a:pPr indent="0">
              <a:buNone/>
            </a:pPr>
            <a:r>
              <a:rPr lang="en-AU" sz="2800" dirty="0" smtClean="0"/>
              <a:t>Note: how do we measure effectiveness, cost effectiveness, capacity, acceptability</a:t>
            </a:r>
            <a:endParaRPr lang="en-GB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19556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94122"/>
          </a:xfrm>
        </p:spPr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752528"/>
          </a:xfrm>
        </p:spPr>
        <p:txBody>
          <a:bodyPr/>
          <a:lstStyle/>
          <a:p>
            <a:r>
              <a:rPr lang="en-AU" dirty="0" smtClean="0"/>
              <a:t>What are the key issues that need to addressed at a) </a:t>
            </a:r>
            <a:r>
              <a:rPr lang="en-AU" dirty="0" err="1" smtClean="0"/>
              <a:t>multicountry</a:t>
            </a:r>
            <a:r>
              <a:rPr lang="en-AU" dirty="0" smtClean="0"/>
              <a:t> b) national scale?</a:t>
            </a:r>
          </a:p>
          <a:p>
            <a:r>
              <a:rPr lang="en-AU" dirty="0" smtClean="0"/>
              <a:t>What practical responses can be used to address these issues?</a:t>
            </a:r>
          </a:p>
          <a:p>
            <a:r>
              <a:rPr lang="en-AU" dirty="0" smtClean="0"/>
              <a:t>What are your ideas about possible </a:t>
            </a:r>
            <a:r>
              <a:rPr lang="en-AU" dirty="0" err="1" smtClean="0"/>
              <a:t>multicountry</a:t>
            </a:r>
            <a:r>
              <a:rPr lang="en-AU" dirty="0" smtClean="0"/>
              <a:t> consultation and cooperation mechanisms?</a:t>
            </a:r>
            <a:endParaRPr lang="en-A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245</Words>
  <Application>Microsoft Office PowerPoint</Application>
  <PresentationFormat>On-screen Show (4:3)</PresentationFormat>
  <Paragraphs>43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Slide 1</vt:lpstr>
      <vt:lpstr>Scale of response </vt:lpstr>
      <vt:lpstr>Type of response (instruments)</vt:lpstr>
      <vt:lpstr>Choosing between responses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Andrew</cp:lastModifiedBy>
  <cp:revision>126</cp:revision>
  <cp:lastPrinted>2014-10-16T17:20:03Z</cp:lastPrinted>
  <dcterms:created xsi:type="dcterms:W3CDTF">2013-10-21T18:26:05Z</dcterms:created>
  <dcterms:modified xsi:type="dcterms:W3CDTF">2015-02-24T06:43:11Z</dcterms:modified>
</cp:coreProperties>
</file>