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95" r:id="rId3"/>
    <p:sldId id="321" r:id="rId4"/>
    <p:sldId id="322" r:id="rId5"/>
    <p:sldId id="326" r:id="rId6"/>
    <p:sldId id="323" r:id="rId7"/>
    <p:sldId id="324" r:id="rId8"/>
    <p:sldId id="325" r:id="rId9"/>
    <p:sldId id="327" r:id="rId10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94660"/>
  </p:normalViewPr>
  <p:slideViewPr>
    <p:cSldViewPr>
      <p:cViewPr>
        <p:scale>
          <a:sx n="100" d="100"/>
          <a:sy n="100" d="100"/>
        </p:scale>
        <p:origin x="-540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595AA-7544-47AD-90BA-63326DB24EB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3CBB5-B524-4FDB-A6B5-56EE87491D5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1. Data </a:t>
          </a:r>
          <a:r>
            <a:rPr lang="en-US" sz="2400" b="1" dirty="0" err="1" smtClean="0">
              <a:solidFill>
                <a:schemeClr val="accent6">
                  <a:lumMod val="50000"/>
                </a:schemeClr>
              </a:solidFill>
            </a:rPr>
            <a:t>Harmonisation</a:t>
          </a:r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en-US" sz="2400" b="1" dirty="0" smtClean="0">
              <a:solidFill>
                <a:srgbClr val="CC00CC"/>
              </a:solidFill>
            </a:rPr>
            <a:t>(31</a:t>
          </a:r>
          <a:r>
            <a:rPr lang="en-US" sz="2400" b="1" baseline="30000" dirty="0" smtClean="0">
              <a:solidFill>
                <a:srgbClr val="CC00CC"/>
              </a:solidFill>
            </a:rPr>
            <a:t>st</a:t>
          </a:r>
          <a:r>
            <a:rPr lang="en-US" sz="2400" b="1" dirty="0" smtClean="0">
              <a:solidFill>
                <a:srgbClr val="CC00CC"/>
              </a:solidFill>
            </a:rPr>
            <a:t> March)</a:t>
          </a:r>
          <a:endParaRPr lang="en-US" sz="2400" b="1" dirty="0">
            <a:solidFill>
              <a:srgbClr val="CC00CC"/>
            </a:solidFill>
          </a:endParaRPr>
        </a:p>
      </dgm:t>
    </dgm:pt>
    <dgm:pt modelId="{50FB33F0-0BD3-4F45-8DE6-2B675450D1AC}" type="parTrans" cxnId="{AA73798B-E68D-4100-B2DB-B5500936D2E3}">
      <dgm:prSet/>
      <dgm:spPr/>
      <dgm:t>
        <a:bodyPr/>
        <a:lstStyle/>
        <a:p>
          <a:endParaRPr lang="en-US"/>
        </a:p>
      </dgm:t>
    </dgm:pt>
    <dgm:pt modelId="{B8BD2592-4F6D-4521-9A97-F0ACA67C427F}" type="sibTrans" cxnId="{AA73798B-E68D-4100-B2DB-B5500936D2E3}">
      <dgm:prSet/>
      <dgm:spPr/>
      <dgm:t>
        <a:bodyPr/>
        <a:lstStyle/>
        <a:p>
          <a:endParaRPr lang="en-US"/>
        </a:p>
      </dgm:t>
    </dgm:pt>
    <dgm:pt modelId="{CFBB28F7-66A6-494F-BF2E-E4C26381618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2. Map production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CC00CC"/>
              </a:solidFill>
            </a:rPr>
            <a:t>(10</a:t>
          </a:r>
          <a:r>
            <a:rPr lang="en-US" sz="2400" b="1" baseline="30000" dirty="0" smtClean="0">
              <a:solidFill>
                <a:srgbClr val="CC00CC"/>
              </a:solidFill>
            </a:rPr>
            <a:t>th</a:t>
          </a:r>
          <a:r>
            <a:rPr lang="en-US" sz="2400" b="1" dirty="0" smtClean="0">
              <a:solidFill>
                <a:srgbClr val="CC00CC"/>
              </a:solidFill>
            </a:rPr>
            <a:t>  Apr) </a:t>
          </a:r>
          <a:endParaRPr lang="en-US" sz="2400" b="1" dirty="0">
            <a:solidFill>
              <a:srgbClr val="CC00CC"/>
            </a:solidFill>
          </a:endParaRPr>
        </a:p>
      </dgm:t>
    </dgm:pt>
    <dgm:pt modelId="{F80FA3CD-9A6A-434C-AF3B-9A908392B9CA}" type="parTrans" cxnId="{E400B08E-9978-45B1-BB6B-0CA87652FEA9}">
      <dgm:prSet/>
      <dgm:spPr/>
      <dgm:t>
        <a:bodyPr/>
        <a:lstStyle/>
        <a:p>
          <a:endParaRPr lang="en-US"/>
        </a:p>
      </dgm:t>
    </dgm:pt>
    <dgm:pt modelId="{59D3D307-0198-45BB-89C3-CCD39761B33B}" type="sibTrans" cxnId="{E400B08E-9978-45B1-BB6B-0CA87652FEA9}">
      <dgm:prSet/>
      <dgm:spPr/>
      <dgm:t>
        <a:bodyPr/>
        <a:lstStyle/>
        <a:p>
          <a:endParaRPr lang="en-US"/>
        </a:p>
      </dgm:t>
    </dgm:pt>
    <dgm:pt modelId="{0CB64054-C093-44D4-8F7E-25C71C1C8DAF}">
      <dgm:prSet phldrT="[Text]" custT="1"/>
      <dgm:spPr/>
      <dgm:t>
        <a:bodyPr/>
        <a:lstStyle/>
        <a:p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3. Chapter Writing </a:t>
          </a:r>
          <a:r>
            <a:rPr lang="en-US" sz="2400" b="1" dirty="0" smtClean="0">
              <a:solidFill>
                <a:srgbClr val="CC00CC"/>
              </a:solidFill>
            </a:rPr>
            <a:t>(24</a:t>
          </a:r>
          <a:r>
            <a:rPr lang="en-US" sz="2400" b="1" baseline="30000" dirty="0" smtClean="0">
              <a:solidFill>
                <a:srgbClr val="CC00CC"/>
              </a:solidFill>
            </a:rPr>
            <a:t>th</a:t>
          </a:r>
          <a:r>
            <a:rPr lang="en-US" sz="2400" b="1" dirty="0" smtClean="0">
              <a:solidFill>
                <a:srgbClr val="CC00CC"/>
              </a:solidFill>
            </a:rPr>
            <a:t> </a:t>
          </a:r>
          <a:r>
            <a:rPr lang="en-US" sz="2400" b="1" dirty="0" err="1" smtClean="0">
              <a:solidFill>
                <a:srgbClr val="CC00CC"/>
              </a:solidFill>
            </a:rPr>
            <a:t>Aprl</a:t>
          </a:r>
          <a:r>
            <a:rPr lang="en-US" sz="2400" b="1" dirty="0" smtClean="0">
              <a:solidFill>
                <a:srgbClr val="CC00CC"/>
              </a:solidFill>
            </a:rPr>
            <a:t>)</a:t>
          </a:r>
          <a:endParaRPr lang="en-US" sz="2400" b="1" dirty="0">
            <a:solidFill>
              <a:srgbClr val="CC00CC"/>
            </a:solidFill>
          </a:endParaRPr>
        </a:p>
      </dgm:t>
    </dgm:pt>
    <dgm:pt modelId="{48C6BE28-19E4-40FC-9624-98222255696A}" type="parTrans" cxnId="{FE970211-147D-456B-8484-B5462291548B}">
      <dgm:prSet/>
      <dgm:spPr/>
      <dgm:t>
        <a:bodyPr/>
        <a:lstStyle/>
        <a:p>
          <a:endParaRPr lang="en-US"/>
        </a:p>
      </dgm:t>
    </dgm:pt>
    <dgm:pt modelId="{5CB8EDF4-95E0-4EEA-88BB-EA7CF829B498}" type="sibTrans" cxnId="{FE970211-147D-456B-8484-B5462291548B}">
      <dgm:prSet/>
      <dgm:spPr/>
      <dgm:t>
        <a:bodyPr/>
        <a:lstStyle/>
        <a:p>
          <a:endParaRPr lang="en-US"/>
        </a:p>
      </dgm:t>
    </dgm:pt>
    <dgm:pt modelId="{E8FFFA69-C883-4ACA-8CAD-A9CDFE30D622}">
      <dgm:prSet phldrT="[Text]" custT="1"/>
      <dgm:spPr/>
      <dgm:t>
        <a:bodyPr/>
        <a:lstStyle/>
        <a:p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4. Assessment Report </a:t>
          </a:r>
          <a:r>
            <a:rPr lang="en-US" sz="2400" b="1" dirty="0" smtClean="0">
              <a:solidFill>
                <a:srgbClr val="CC00CC"/>
              </a:solidFill>
            </a:rPr>
            <a:t>(22</a:t>
          </a:r>
          <a:r>
            <a:rPr lang="en-US" sz="2400" b="1" baseline="30000" dirty="0" smtClean="0">
              <a:solidFill>
                <a:srgbClr val="CC00CC"/>
              </a:solidFill>
            </a:rPr>
            <a:t>nd</a:t>
          </a:r>
          <a:r>
            <a:rPr lang="en-US" sz="2400" b="1" dirty="0" smtClean="0">
              <a:solidFill>
                <a:srgbClr val="CC00CC"/>
              </a:solidFill>
            </a:rPr>
            <a:t> May 2015) </a:t>
          </a:r>
          <a:endParaRPr lang="en-US" sz="2400" b="1" dirty="0">
            <a:solidFill>
              <a:srgbClr val="CC00CC"/>
            </a:solidFill>
          </a:endParaRPr>
        </a:p>
      </dgm:t>
    </dgm:pt>
    <dgm:pt modelId="{84211174-1EE3-4F69-92D3-11FED87870F9}" type="parTrans" cxnId="{CFC4A400-9FED-4D2B-8166-161FBB5E05AE}">
      <dgm:prSet/>
      <dgm:spPr/>
      <dgm:t>
        <a:bodyPr/>
        <a:lstStyle/>
        <a:p>
          <a:endParaRPr lang="en-US"/>
        </a:p>
      </dgm:t>
    </dgm:pt>
    <dgm:pt modelId="{6B70D5EB-387E-4D47-B427-E011D48C0FBE}" type="sibTrans" cxnId="{CFC4A400-9FED-4D2B-8166-161FBB5E05AE}">
      <dgm:prSet/>
      <dgm:spPr/>
      <dgm:t>
        <a:bodyPr/>
        <a:lstStyle/>
        <a:p>
          <a:endParaRPr lang="en-US"/>
        </a:p>
      </dgm:t>
    </dgm:pt>
    <dgm:pt modelId="{1BF8F784-38C8-4DAB-AAD9-5B0AC2B477CA}" type="pres">
      <dgm:prSet presAssocID="{E2A595AA-7544-47AD-90BA-63326DB24EB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2C2B8-48BE-49A9-A602-C43F06472313}" type="pres">
      <dgm:prSet presAssocID="{E2A595AA-7544-47AD-90BA-63326DB24EBD}" presName="arrow" presStyleLbl="bgShp" presStyleIdx="0" presStyleCnt="1" custScaleX="105758"/>
      <dgm:spPr/>
    </dgm:pt>
    <dgm:pt modelId="{D17114E1-DA4B-4C65-BBA2-227E039503E0}" type="pres">
      <dgm:prSet presAssocID="{E2A595AA-7544-47AD-90BA-63326DB24EBD}" presName="arrowDiagram4" presStyleCnt="0"/>
      <dgm:spPr/>
    </dgm:pt>
    <dgm:pt modelId="{EAF2CFE2-1E29-4ECA-98A9-E04EB3F96D2A}" type="pres">
      <dgm:prSet presAssocID="{2973CBB5-B524-4FDB-A6B5-56EE87491D50}" presName="bullet4a" presStyleLbl="node1" presStyleIdx="0" presStyleCnt="4"/>
      <dgm:spPr/>
    </dgm:pt>
    <dgm:pt modelId="{2510FDFC-1007-4A50-97E0-79C893911216}" type="pres">
      <dgm:prSet presAssocID="{2973CBB5-B524-4FDB-A6B5-56EE87491D50}" presName="textBox4a" presStyleLbl="revTx" presStyleIdx="0" presStyleCnt="4" custScaleX="155088" custLinFactNeighborX="102" custLinFactNeighborY="17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208F-03E1-48B2-ADA1-0376D99D9C8F}" type="pres">
      <dgm:prSet presAssocID="{CFBB28F7-66A6-494F-BF2E-E4C263816189}" presName="bullet4b" presStyleLbl="node1" presStyleIdx="1" presStyleCnt="4"/>
      <dgm:spPr/>
    </dgm:pt>
    <dgm:pt modelId="{37D1D054-EB59-47A4-9198-2BA550B05DA5}" type="pres">
      <dgm:prSet presAssocID="{CFBB28F7-66A6-494F-BF2E-E4C263816189}" presName="textBox4b" presStyleLbl="revTx" presStyleIdx="1" presStyleCnt="4" custScaleX="161287" custLinFactNeighborX="-10053" custLinFactNeighborY="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44301-3E0F-447E-BCBE-F15D03CECFDC}" type="pres">
      <dgm:prSet presAssocID="{0CB64054-C093-44D4-8F7E-25C71C1C8DAF}" presName="bullet4c" presStyleLbl="node1" presStyleIdx="2" presStyleCnt="4"/>
      <dgm:spPr/>
    </dgm:pt>
    <dgm:pt modelId="{377B1CD4-544C-4D8E-B65B-F39CA1DC2B69}" type="pres">
      <dgm:prSet presAssocID="{0CB64054-C093-44D4-8F7E-25C71C1C8DA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CF6AF-08C1-4A1B-AF4F-9C2589E35289}" type="pres">
      <dgm:prSet presAssocID="{E8FFFA69-C883-4ACA-8CAD-A9CDFE30D622}" presName="bullet4d" presStyleLbl="node1" presStyleIdx="3" presStyleCnt="4"/>
      <dgm:spPr/>
    </dgm:pt>
    <dgm:pt modelId="{66026F4C-9244-44F0-9ED7-3A8BA8914CA9}" type="pres">
      <dgm:prSet presAssocID="{E8FFFA69-C883-4ACA-8CAD-A9CDFE30D622}" presName="textBox4d" presStyleLbl="revTx" presStyleIdx="3" presStyleCnt="4" custScaleX="148705" custLinFactNeighborX="14865" custLinFactNeighborY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4A400-9FED-4D2B-8166-161FBB5E05AE}" srcId="{E2A595AA-7544-47AD-90BA-63326DB24EBD}" destId="{E8FFFA69-C883-4ACA-8CAD-A9CDFE30D622}" srcOrd="3" destOrd="0" parTransId="{84211174-1EE3-4F69-92D3-11FED87870F9}" sibTransId="{6B70D5EB-387E-4D47-B427-E011D48C0FBE}"/>
    <dgm:cxn modelId="{AF629F10-CDC1-48AE-887C-4ADFD14C3ECB}" type="presOf" srcId="{CFBB28F7-66A6-494F-BF2E-E4C263816189}" destId="{37D1D054-EB59-47A4-9198-2BA550B05DA5}" srcOrd="0" destOrd="0" presId="urn:microsoft.com/office/officeart/2005/8/layout/arrow2"/>
    <dgm:cxn modelId="{FE970211-147D-456B-8484-B5462291548B}" srcId="{E2A595AA-7544-47AD-90BA-63326DB24EBD}" destId="{0CB64054-C093-44D4-8F7E-25C71C1C8DAF}" srcOrd="2" destOrd="0" parTransId="{48C6BE28-19E4-40FC-9624-98222255696A}" sibTransId="{5CB8EDF4-95E0-4EEA-88BB-EA7CF829B498}"/>
    <dgm:cxn modelId="{AA73798B-E68D-4100-B2DB-B5500936D2E3}" srcId="{E2A595AA-7544-47AD-90BA-63326DB24EBD}" destId="{2973CBB5-B524-4FDB-A6B5-56EE87491D50}" srcOrd="0" destOrd="0" parTransId="{50FB33F0-0BD3-4F45-8DE6-2B675450D1AC}" sibTransId="{B8BD2592-4F6D-4521-9A97-F0ACA67C427F}"/>
    <dgm:cxn modelId="{4F597341-31E9-4C05-BF1D-7DA876947242}" type="presOf" srcId="{2973CBB5-B524-4FDB-A6B5-56EE87491D50}" destId="{2510FDFC-1007-4A50-97E0-79C893911216}" srcOrd="0" destOrd="0" presId="urn:microsoft.com/office/officeart/2005/8/layout/arrow2"/>
    <dgm:cxn modelId="{DF25F421-E422-4E63-A14D-592535C98D3F}" type="presOf" srcId="{E2A595AA-7544-47AD-90BA-63326DB24EBD}" destId="{1BF8F784-38C8-4DAB-AAD9-5B0AC2B477CA}" srcOrd="0" destOrd="0" presId="urn:microsoft.com/office/officeart/2005/8/layout/arrow2"/>
    <dgm:cxn modelId="{39AA641A-99DA-493A-904A-E4C4CAE1D61D}" type="presOf" srcId="{E8FFFA69-C883-4ACA-8CAD-A9CDFE30D622}" destId="{66026F4C-9244-44F0-9ED7-3A8BA8914CA9}" srcOrd="0" destOrd="0" presId="urn:microsoft.com/office/officeart/2005/8/layout/arrow2"/>
    <dgm:cxn modelId="{E400B08E-9978-45B1-BB6B-0CA87652FEA9}" srcId="{E2A595AA-7544-47AD-90BA-63326DB24EBD}" destId="{CFBB28F7-66A6-494F-BF2E-E4C263816189}" srcOrd="1" destOrd="0" parTransId="{F80FA3CD-9A6A-434C-AF3B-9A908392B9CA}" sibTransId="{59D3D307-0198-45BB-89C3-CCD39761B33B}"/>
    <dgm:cxn modelId="{155A4898-7249-45EB-9531-F6CC716336D0}" type="presOf" srcId="{0CB64054-C093-44D4-8F7E-25C71C1C8DAF}" destId="{377B1CD4-544C-4D8E-B65B-F39CA1DC2B69}" srcOrd="0" destOrd="0" presId="urn:microsoft.com/office/officeart/2005/8/layout/arrow2"/>
    <dgm:cxn modelId="{C2B2A94C-7B96-4C12-A8F1-BDE9A0231315}" type="presParOf" srcId="{1BF8F784-38C8-4DAB-AAD9-5B0AC2B477CA}" destId="{8D52C2B8-48BE-49A9-A602-C43F06472313}" srcOrd="0" destOrd="0" presId="urn:microsoft.com/office/officeart/2005/8/layout/arrow2"/>
    <dgm:cxn modelId="{5C75A538-3666-469C-AB17-0BF753E15665}" type="presParOf" srcId="{1BF8F784-38C8-4DAB-AAD9-5B0AC2B477CA}" destId="{D17114E1-DA4B-4C65-BBA2-227E039503E0}" srcOrd="1" destOrd="0" presId="urn:microsoft.com/office/officeart/2005/8/layout/arrow2"/>
    <dgm:cxn modelId="{045B76F1-3BB4-4C7E-BBEA-5AE30AE8D9D9}" type="presParOf" srcId="{D17114E1-DA4B-4C65-BBA2-227E039503E0}" destId="{EAF2CFE2-1E29-4ECA-98A9-E04EB3F96D2A}" srcOrd="0" destOrd="0" presId="urn:microsoft.com/office/officeart/2005/8/layout/arrow2"/>
    <dgm:cxn modelId="{C566AB0A-EA45-41B9-A165-01F9E8775377}" type="presParOf" srcId="{D17114E1-DA4B-4C65-BBA2-227E039503E0}" destId="{2510FDFC-1007-4A50-97E0-79C893911216}" srcOrd="1" destOrd="0" presId="urn:microsoft.com/office/officeart/2005/8/layout/arrow2"/>
    <dgm:cxn modelId="{635953D4-DC96-482A-A2D1-CB4BFA80E3FB}" type="presParOf" srcId="{D17114E1-DA4B-4C65-BBA2-227E039503E0}" destId="{E985208F-03E1-48B2-ADA1-0376D99D9C8F}" srcOrd="2" destOrd="0" presId="urn:microsoft.com/office/officeart/2005/8/layout/arrow2"/>
    <dgm:cxn modelId="{F598763A-EB6D-44BC-B6D8-9AAD46436489}" type="presParOf" srcId="{D17114E1-DA4B-4C65-BBA2-227E039503E0}" destId="{37D1D054-EB59-47A4-9198-2BA550B05DA5}" srcOrd="3" destOrd="0" presId="urn:microsoft.com/office/officeart/2005/8/layout/arrow2"/>
    <dgm:cxn modelId="{42F75059-3852-4F50-BAAC-CBC45456469D}" type="presParOf" srcId="{D17114E1-DA4B-4C65-BBA2-227E039503E0}" destId="{E7F44301-3E0F-447E-BCBE-F15D03CECFDC}" srcOrd="4" destOrd="0" presId="urn:microsoft.com/office/officeart/2005/8/layout/arrow2"/>
    <dgm:cxn modelId="{6631F6A4-3CF1-4706-B839-E807BCC3CE14}" type="presParOf" srcId="{D17114E1-DA4B-4C65-BBA2-227E039503E0}" destId="{377B1CD4-544C-4D8E-B65B-F39CA1DC2B69}" srcOrd="5" destOrd="0" presId="urn:microsoft.com/office/officeart/2005/8/layout/arrow2"/>
    <dgm:cxn modelId="{B9453184-682B-4C2C-9EE9-2A6754E692CD}" type="presParOf" srcId="{D17114E1-DA4B-4C65-BBA2-227E039503E0}" destId="{DA0CF6AF-08C1-4A1B-AF4F-9C2589E35289}" srcOrd="6" destOrd="0" presId="urn:microsoft.com/office/officeart/2005/8/layout/arrow2"/>
    <dgm:cxn modelId="{B885C6C1-E6BE-47FE-A084-6E6C6E6EEA35}" type="presParOf" srcId="{D17114E1-DA4B-4C65-BBA2-227E039503E0}" destId="{66026F4C-9244-44F0-9ED7-3A8BA8914CA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2C2B8-48BE-49A9-A602-C43F06472313}">
      <dsp:nvSpPr>
        <dsp:cNvPr id="0" name=""/>
        <dsp:cNvSpPr/>
      </dsp:nvSpPr>
      <dsp:spPr>
        <a:xfrm>
          <a:off x="-27989" y="0"/>
          <a:ext cx="8285579" cy="48965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2CFE2-1E29-4ECA-98A9-E04EB3F96D2A}">
      <dsp:nvSpPr>
        <dsp:cNvPr id="0" name=""/>
        <dsp:cNvSpPr/>
      </dsp:nvSpPr>
      <dsp:spPr>
        <a:xfrm>
          <a:off x="969260" y="3641070"/>
          <a:ext cx="180192" cy="180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0FDFC-1007-4A50-97E0-79C893911216}">
      <dsp:nvSpPr>
        <dsp:cNvPr id="0" name=""/>
        <dsp:cNvSpPr/>
      </dsp:nvSpPr>
      <dsp:spPr>
        <a:xfrm>
          <a:off x="691717" y="3731166"/>
          <a:ext cx="2077705" cy="116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8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1. Data </a:t>
          </a:r>
          <a:r>
            <a:rPr lang="en-US" sz="2400" b="1" kern="1200" dirty="0" err="1" smtClean="0">
              <a:solidFill>
                <a:schemeClr val="accent6">
                  <a:lumMod val="50000"/>
                </a:schemeClr>
              </a:solidFill>
            </a:rPr>
            <a:t>Harmonisation</a:t>
          </a: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C00CC"/>
              </a:solidFill>
            </a:rPr>
            <a:t>(31</a:t>
          </a:r>
          <a:r>
            <a:rPr lang="en-US" sz="2400" b="1" kern="1200" baseline="30000" dirty="0" smtClean="0">
              <a:solidFill>
                <a:srgbClr val="CC00CC"/>
              </a:solidFill>
            </a:rPr>
            <a:t>st</a:t>
          </a:r>
          <a:r>
            <a:rPr lang="en-US" sz="2400" b="1" kern="1200" dirty="0" smtClean="0">
              <a:solidFill>
                <a:srgbClr val="CC00CC"/>
              </a:solidFill>
            </a:rPr>
            <a:t> March)</a:t>
          </a:r>
          <a:endParaRPr lang="en-US" sz="2400" b="1" kern="1200" dirty="0">
            <a:solidFill>
              <a:srgbClr val="CC00CC"/>
            </a:solidFill>
          </a:endParaRPr>
        </a:p>
      </dsp:txBody>
      <dsp:txXfrm>
        <a:off x="691717" y="3731166"/>
        <a:ext cx="2077705" cy="1165377"/>
      </dsp:txXfrm>
    </dsp:sp>
    <dsp:sp modelId="{E985208F-03E1-48B2-ADA1-0376D99D9C8F}">
      <dsp:nvSpPr>
        <dsp:cNvPr id="0" name=""/>
        <dsp:cNvSpPr/>
      </dsp:nvSpPr>
      <dsp:spPr>
        <a:xfrm>
          <a:off x="2242361" y="2502133"/>
          <a:ext cx="313378" cy="313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1D054-EB59-47A4-9198-2BA550B05DA5}">
      <dsp:nvSpPr>
        <dsp:cNvPr id="0" name=""/>
        <dsp:cNvSpPr/>
      </dsp:nvSpPr>
      <dsp:spPr>
        <a:xfrm>
          <a:off x="1729496" y="2658823"/>
          <a:ext cx="2653556" cy="2237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3" tIns="0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2. Map production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CC00CC"/>
              </a:solidFill>
            </a:rPr>
            <a:t>(10</a:t>
          </a:r>
          <a:r>
            <a:rPr lang="en-US" sz="2400" b="1" kern="1200" baseline="30000" dirty="0" smtClean="0">
              <a:solidFill>
                <a:srgbClr val="CC00CC"/>
              </a:solidFill>
            </a:rPr>
            <a:t>th</a:t>
          </a:r>
          <a:r>
            <a:rPr lang="en-US" sz="2400" b="1" kern="1200" dirty="0" smtClean="0">
              <a:solidFill>
                <a:srgbClr val="CC00CC"/>
              </a:solidFill>
            </a:rPr>
            <a:t>  Apr) </a:t>
          </a:r>
          <a:endParaRPr lang="en-US" sz="2400" b="1" kern="1200" dirty="0">
            <a:solidFill>
              <a:srgbClr val="CC00CC"/>
            </a:solidFill>
          </a:endParaRPr>
        </a:p>
      </dsp:txBody>
      <dsp:txXfrm>
        <a:off x="1729496" y="2658823"/>
        <a:ext cx="2653556" cy="2237720"/>
      </dsp:txXfrm>
    </dsp:sp>
    <dsp:sp modelId="{E7F44301-3E0F-447E-BCBE-F15D03CECFDC}">
      <dsp:nvSpPr>
        <dsp:cNvPr id="0" name=""/>
        <dsp:cNvSpPr/>
      </dsp:nvSpPr>
      <dsp:spPr>
        <a:xfrm>
          <a:off x="3868014" y="1662866"/>
          <a:ext cx="415226" cy="415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1CD4-544C-4D8E-B65B-F39CA1DC2B69}">
      <dsp:nvSpPr>
        <dsp:cNvPr id="0" name=""/>
        <dsp:cNvSpPr/>
      </dsp:nvSpPr>
      <dsp:spPr>
        <a:xfrm>
          <a:off x="4075627" y="1870479"/>
          <a:ext cx="1645238" cy="302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2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3. Chapter Writing </a:t>
          </a:r>
          <a:r>
            <a:rPr lang="en-US" sz="2400" b="1" kern="1200" dirty="0" smtClean="0">
              <a:solidFill>
                <a:srgbClr val="CC00CC"/>
              </a:solidFill>
            </a:rPr>
            <a:t>(24</a:t>
          </a:r>
          <a:r>
            <a:rPr lang="en-US" sz="2400" b="1" kern="1200" baseline="30000" dirty="0" smtClean="0">
              <a:solidFill>
                <a:srgbClr val="CC00CC"/>
              </a:solidFill>
            </a:rPr>
            <a:t>th</a:t>
          </a:r>
          <a:r>
            <a:rPr lang="en-US" sz="2400" b="1" kern="1200" dirty="0" smtClean="0">
              <a:solidFill>
                <a:srgbClr val="CC00CC"/>
              </a:solidFill>
            </a:rPr>
            <a:t> </a:t>
          </a:r>
          <a:r>
            <a:rPr lang="en-US" sz="2400" b="1" kern="1200" dirty="0" err="1" smtClean="0">
              <a:solidFill>
                <a:srgbClr val="CC00CC"/>
              </a:solidFill>
            </a:rPr>
            <a:t>Aprl</a:t>
          </a:r>
          <a:r>
            <a:rPr lang="en-US" sz="2400" b="1" kern="1200" dirty="0" smtClean="0">
              <a:solidFill>
                <a:srgbClr val="CC00CC"/>
              </a:solidFill>
            </a:rPr>
            <a:t>)</a:t>
          </a:r>
          <a:endParaRPr lang="en-US" sz="2400" b="1" kern="1200" dirty="0">
            <a:solidFill>
              <a:srgbClr val="CC00CC"/>
            </a:solidFill>
          </a:endParaRPr>
        </a:p>
      </dsp:txBody>
      <dsp:txXfrm>
        <a:off x="4075627" y="1870479"/>
        <a:ext cx="1645238" cy="3026064"/>
      </dsp:txXfrm>
    </dsp:sp>
    <dsp:sp modelId="{DA0CF6AF-08C1-4A1B-AF4F-9C2589E35289}">
      <dsp:nvSpPr>
        <dsp:cNvPr id="0" name=""/>
        <dsp:cNvSpPr/>
      </dsp:nvSpPr>
      <dsp:spPr>
        <a:xfrm>
          <a:off x="5638604" y="1107598"/>
          <a:ext cx="556247" cy="556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26F4C-9244-44F0-9ED7-3A8BA8914CA9}">
      <dsp:nvSpPr>
        <dsp:cNvPr id="0" name=""/>
        <dsp:cNvSpPr/>
      </dsp:nvSpPr>
      <dsp:spPr>
        <a:xfrm>
          <a:off x="5760636" y="1368167"/>
          <a:ext cx="2446552" cy="351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74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4. Assessment Report </a:t>
          </a:r>
          <a:r>
            <a:rPr lang="en-US" sz="2400" b="1" kern="1200" dirty="0" smtClean="0">
              <a:solidFill>
                <a:srgbClr val="CC00CC"/>
              </a:solidFill>
            </a:rPr>
            <a:t>(22</a:t>
          </a:r>
          <a:r>
            <a:rPr lang="en-US" sz="2400" b="1" kern="1200" baseline="30000" dirty="0" smtClean="0">
              <a:solidFill>
                <a:srgbClr val="CC00CC"/>
              </a:solidFill>
            </a:rPr>
            <a:t>nd</a:t>
          </a:r>
          <a:r>
            <a:rPr lang="en-US" sz="2400" b="1" kern="1200" dirty="0" smtClean="0">
              <a:solidFill>
                <a:srgbClr val="CC00CC"/>
              </a:solidFill>
            </a:rPr>
            <a:t> May 2015) </a:t>
          </a:r>
          <a:endParaRPr lang="en-US" sz="2400" b="1" kern="1200" dirty="0">
            <a:solidFill>
              <a:srgbClr val="CC00CC"/>
            </a:solidFill>
          </a:endParaRPr>
        </a:p>
      </dsp:txBody>
      <dsp:txXfrm>
        <a:off x="5760636" y="1368167"/>
        <a:ext cx="2446552" cy="351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0318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35025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5178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55550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49240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49546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5052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0442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6820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1848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292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24  February 2015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99079" y="2681140"/>
            <a:ext cx="8107498" cy="24040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Integrated Aquifer </a:t>
            </a:r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Assessment-Process/Roles and Responsibilities</a:t>
            </a:r>
            <a:endParaRPr lang="en-GB" sz="2400" b="1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4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Piet </a:t>
            </a:r>
            <a:r>
              <a:rPr lang="en-GB" sz="2800" b="1" dirty="0" err="1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Kenabatho</a:t>
            </a:r>
            <a:endParaRPr lang="en-GB" sz="2800" b="1" dirty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535905" y="2466303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21139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340768"/>
            <a:ext cx="4752528" cy="4752528"/>
          </a:xfrm>
        </p:spPr>
        <p:txBody>
          <a:bodyPr>
            <a:normAutofit/>
          </a:bodyPr>
          <a:lstStyle/>
          <a:p>
            <a:r>
              <a:rPr lang="en-GB" dirty="0" smtClean="0"/>
              <a:t>Setting a Process</a:t>
            </a:r>
          </a:p>
          <a:p>
            <a:endParaRPr lang="en-GB" dirty="0"/>
          </a:p>
          <a:p>
            <a:r>
              <a:rPr lang="en-GB" dirty="0" smtClean="0"/>
              <a:t>Identifying Roles and Responsibility</a:t>
            </a:r>
          </a:p>
          <a:p>
            <a:endParaRPr lang="en-GB" dirty="0"/>
          </a:p>
          <a:p>
            <a:r>
              <a:rPr lang="en-GB" dirty="0" smtClean="0"/>
              <a:t>Timelines </a:t>
            </a:r>
          </a:p>
          <a:p>
            <a:endParaRPr lang="en-GB" dirty="0"/>
          </a:p>
          <a:p>
            <a:r>
              <a:rPr lang="en-GB" dirty="0" smtClean="0"/>
              <a:t>Discussions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99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0"/>
            <a:ext cx="778509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308304" y="476672"/>
            <a:ext cx="504056" cy="864096"/>
          </a:xfrm>
          <a:prstGeom prst="downArrow">
            <a:avLst/>
          </a:prstGeom>
          <a:solidFill>
            <a:srgbClr val="C00000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550031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36699"/>
                </a:solidFill>
              </a:rPr>
              <a:t>Enhanced Team Work aiming to deliver together</a:t>
            </a:r>
            <a:endParaRPr lang="en-US" sz="2800" b="1" dirty="0">
              <a:solidFill>
                <a:srgbClr val="3366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18428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6699"/>
                </a:solidFill>
              </a:rPr>
              <a:t>Assessment Process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915816" y="4797152"/>
            <a:ext cx="4176464" cy="689247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Interaction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2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en-US" dirty="0" smtClean="0"/>
              <a:t>Assessment Process </a:t>
            </a:r>
            <a:r>
              <a:rPr lang="en-US" i="1" dirty="0" err="1" smtClean="0"/>
              <a:t>Cont</a:t>
            </a:r>
            <a:r>
              <a:rPr lang="en-US" i="1" dirty="0" smtClean="0"/>
              <a:t>…</a:t>
            </a:r>
            <a:endParaRPr lang="en-US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9066315"/>
              </p:ext>
            </p:extLst>
          </p:nvPr>
        </p:nvGraphicFramePr>
        <p:xfrm>
          <a:off x="611560" y="1124744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945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92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Roles/Responsibilities/Time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4983352"/>
              </p:ext>
            </p:extLst>
          </p:nvPr>
        </p:nvGraphicFramePr>
        <p:xfrm>
          <a:off x="1259632" y="548680"/>
          <a:ext cx="7200800" cy="5508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058"/>
                <a:gridCol w="1237544"/>
                <a:gridCol w="1807720"/>
                <a:gridCol w="2422825"/>
                <a:gridCol w="1207653"/>
              </a:tblGrid>
              <a:tr h="53365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Towards Integrated Aquifer Assessment Report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0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Roles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</a:t>
                      </a:r>
                      <a:r>
                        <a:rPr lang="en-US" sz="2000" b="1" dirty="0" err="1" smtClean="0">
                          <a:effectLst/>
                        </a:rPr>
                        <a:t>Coords</a:t>
                      </a:r>
                      <a:r>
                        <a:rPr lang="en-US" sz="2000" b="1" dirty="0" smtClean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Responsibility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Product/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Deliverable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Timeline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336699"/>
                          </a:solidFill>
                          <a:effectLst/>
                        </a:rPr>
                        <a:t>Hydrogeo</a:t>
                      </a:r>
                      <a:endParaRPr lang="en-US" sz="2000" b="1" dirty="0" smtClean="0">
                        <a:solidFill>
                          <a:srgbClr val="3366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6699"/>
                          </a:solidFill>
                          <a:effectLst/>
                        </a:rPr>
                        <a:t>Oversee </a:t>
                      </a:r>
                      <a:r>
                        <a:rPr lang="en-US" sz="2000" b="1" dirty="0" err="1" smtClean="0">
                          <a:solidFill>
                            <a:srgbClr val="336699"/>
                          </a:solidFill>
                          <a:effectLst/>
                        </a:rPr>
                        <a:t>Harmonisation</a:t>
                      </a: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</a:rPr>
                        <a:t> for </a:t>
                      </a:r>
                      <a:r>
                        <a:rPr lang="en-US" sz="2000" b="1" dirty="0" err="1" smtClean="0">
                          <a:solidFill>
                            <a:srgbClr val="336699"/>
                          </a:solidFill>
                          <a:effectLst/>
                        </a:rPr>
                        <a:t>Hydrogeo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36699"/>
                          </a:solidFill>
                          <a:effectLst/>
                        </a:rPr>
                        <a:t>Harmonised</a:t>
                      </a:r>
                      <a:r>
                        <a:rPr lang="en-US" sz="2000" b="1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</a:rPr>
                        <a:t>data Report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C00CC"/>
                          </a:solidFill>
                          <a:effectLst/>
                        </a:rPr>
                        <a:t>31</a:t>
                      </a:r>
                      <a:r>
                        <a:rPr lang="en-US" sz="2000" b="1" baseline="30000" dirty="0" smtClean="0">
                          <a:solidFill>
                            <a:srgbClr val="CC00CC"/>
                          </a:solidFill>
                          <a:effectLst/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rgbClr val="CC00CC"/>
                          </a:solidFill>
                          <a:effectLst/>
                        </a:rPr>
                        <a:t> March 2015</a:t>
                      </a:r>
                      <a:endParaRPr lang="en-US" sz="2000" b="1" dirty="0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B050"/>
                          </a:solidFill>
                          <a:effectLst/>
                        </a:rPr>
                        <a:t>Socioeco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.</a:t>
                      </a:r>
                      <a:endParaRPr lang="en-US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Legal/Institutional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…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…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Assess. </a:t>
                      </a:r>
                      <a:r>
                        <a:rPr lang="en-US" sz="2000" b="1" dirty="0" err="1" smtClean="0">
                          <a:effectLst/>
                        </a:rPr>
                        <a:t>Coord</a:t>
                      </a:r>
                      <a:r>
                        <a:rPr lang="en-US" sz="2000" b="1" dirty="0" smtClean="0">
                          <a:effectLst/>
                        </a:rPr>
                        <a:t>.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err="1" smtClean="0">
                          <a:effectLst/>
                        </a:rPr>
                        <a:t>Coord</a:t>
                      </a:r>
                      <a:r>
                        <a:rPr lang="en-US" sz="2000" b="1" dirty="0" smtClean="0">
                          <a:effectLst/>
                        </a:rPr>
                        <a:t>.  Assessment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Integrated Aquifer</a:t>
                      </a:r>
                      <a:r>
                        <a:rPr lang="en-US" sz="2000" b="1" baseline="0" dirty="0" smtClean="0">
                          <a:effectLst/>
                        </a:rPr>
                        <a:t> Assessment Report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C00CC"/>
                          </a:solidFill>
                          <a:effectLst/>
                        </a:rPr>
                        <a:t>22</a:t>
                      </a:r>
                      <a:r>
                        <a:rPr lang="en-US" sz="2000" b="1" baseline="30000" dirty="0" smtClean="0">
                          <a:solidFill>
                            <a:srgbClr val="CC00CC"/>
                          </a:solidFill>
                          <a:effectLst/>
                        </a:rPr>
                        <a:t>nd</a:t>
                      </a:r>
                      <a:r>
                        <a:rPr lang="en-US" sz="2000" b="1" dirty="0" smtClean="0">
                          <a:solidFill>
                            <a:srgbClr val="CC00CC"/>
                          </a:solidFill>
                          <a:effectLst/>
                        </a:rPr>
                        <a:t> May 2015</a:t>
                      </a:r>
                      <a:endParaRPr lang="en-US" sz="2000" b="1" dirty="0">
                        <a:solidFill>
                          <a:srgbClr val="CC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2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RPC &amp; Project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Coords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Supervision/Guidance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Feb-May 2015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1730549" y="3212976"/>
            <a:ext cx="6840760" cy="628648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Map Production through GIS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6905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en-US" dirty="0" smtClean="0"/>
              <a:t>Chapter-Responsibility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4303265"/>
              </p:ext>
            </p:extLst>
          </p:nvPr>
        </p:nvGraphicFramePr>
        <p:xfrm>
          <a:off x="251520" y="90872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7"/>
                <a:gridCol w="1944216"/>
                <a:gridCol w="21816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Chapter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Person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1-Intro/Background/objectives…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Mar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13 2015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2-Drivers&amp;Pressure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on the Aquifer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TBD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Apr 24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3-Hydrogeological </a:t>
                      </a:r>
                      <a:r>
                        <a:rPr lang="en-US" sz="2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characterisation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&amp; Conceptual Model of the Aquifer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Kirchner  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Apr 24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4-Socioeconomic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environmental features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Bothepha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Don </a:t>
                      </a:r>
                      <a:r>
                        <a:rPr lang="en-US" sz="2400" dirty="0" smtClean="0"/>
                        <a:t>&amp; Bantu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Apr 24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5-Legal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Institutional Setting including gender related issues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Vivian</a:t>
                      </a:r>
                      <a:endParaRPr lang="en-US" sz="2400" b="1" dirty="0" smtClean="0"/>
                    </a:p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guid</a:t>
                      </a:r>
                      <a:r>
                        <a:rPr lang="en-US" sz="2400" dirty="0" smtClean="0"/>
                        <a:t>. From Stefano)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Apr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24 2015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51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1197096"/>
              </p:ext>
            </p:extLst>
          </p:nvPr>
        </p:nvGraphicFramePr>
        <p:xfrm>
          <a:off x="323528" y="548680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Chapter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Person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6-</a:t>
                      </a:r>
                      <a:r>
                        <a:rPr lang="en-GB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of changes in use, availability and quality of GW  on resource dependent communities and the environment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JK,</a:t>
                      </a:r>
                      <a:r>
                        <a:rPr lang="en-US" sz="2000" b="1" baseline="0" dirty="0" smtClean="0"/>
                        <a:t> BM</a:t>
                      </a:r>
                      <a:r>
                        <a:rPr lang="en-US" sz="2000" baseline="0" dirty="0" smtClean="0"/>
                        <a:t>, with contributions from PK and PCU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May 8 2015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7-</a:t>
                      </a:r>
                      <a:r>
                        <a:rPr lang="en-GB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Policy, legal and institutional </a:t>
                      </a:r>
                      <a:endParaRPr lang="en-US" sz="2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VK</a:t>
                      </a:r>
                      <a:r>
                        <a:rPr lang="en-US" sz="2000" dirty="0" smtClean="0"/>
                        <a:t>, with contributions from the</a:t>
                      </a:r>
                      <a:r>
                        <a:rPr lang="en-US" sz="2000" baseline="0" dirty="0" smtClean="0"/>
                        <a:t> specialists &amp; PK and PCU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May 8 2015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8,9-</a:t>
                      </a:r>
                      <a:r>
                        <a:rPr lang="en-GB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Conclusions from the assessment, and Recommendations </a:t>
                      </a:r>
                      <a:r>
                        <a:rPr lang="en-GB" sz="1800" b="1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GB" sz="1800" b="1" i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multicountry</a:t>
                      </a:r>
                      <a:r>
                        <a:rPr lang="en-GB" sz="1800" b="1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consultation and action </a:t>
                      </a:r>
                      <a:endParaRPr lang="en-US" sz="20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PK, Study</a:t>
                      </a:r>
                      <a:r>
                        <a:rPr lang="en-US" sz="2000" baseline="0" dirty="0" smtClean="0"/>
                        <a:t> Team and PCU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May 15 205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67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21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263</Words>
  <Application>Microsoft Office PowerPoint</Application>
  <PresentationFormat>On-screen Show (4:3)</PresentationFormat>
  <Paragraphs>101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Slide 1</vt:lpstr>
      <vt:lpstr>Contents </vt:lpstr>
      <vt:lpstr>Slide 3</vt:lpstr>
      <vt:lpstr>Assessment Process Cont…</vt:lpstr>
      <vt:lpstr>Roles/Responsibilities/Time</vt:lpstr>
      <vt:lpstr>Chapter-Responsibility</vt:lpstr>
      <vt:lpstr>Slide 7</vt:lpstr>
      <vt:lpstr>Discussions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164</cp:revision>
  <cp:lastPrinted>2014-10-16T17:20:03Z</cp:lastPrinted>
  <dcterms:created xsi:type="dcterms:W3CDTF">2013-10-21T18:26:05Z</dcterms:created>
  <dcterms:modified xsi:type="dcterms:W3CDTF">2015-02-24T07:10:46Z</dcterms:modified>
</cp:coreProperties>
</file>