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4" r:id="rId6"/>
    <p:sldId id="260" r:id="rId7"/>
    <p:sldId id="261" r:id="rId8"/>
    <p:sldId id="262" r:id="rId9"/>
    <p:sldId id="263" r:id="rId10"/>
    <p:sldId id="265" r:id="rId11"/>
    <p:sldId id="267" r:id="rId12"/>
    <p:sldId id="266" r:id="rId13"/>
    <p:sldId id="268" r:id="rId14"/>
    <p:sldId id="269" r:id="rId15"/>
    <p:sldId id="280" r:id="rId16"/>
    <p:sldId id="271" r:id="rId17"/>
    <p:sldId id="282" r:id="rId18"/>
    <p:sldId id="270" r:id="rId19"/>
    <p:sldId id="272" r:id="rId20"/>
    <p:sldId id="273" r:id="rId21"/>
    <p:sldId id="274" r:id="rId22"/>
    <p:sldId id="276" r:id="rId23"/>
    <p:sldId id="275" r:id="rId24"/>
    <p:sldId id="277" r:id="rId25"/>
    <p:sldId id="278" r:id="rId26"/>
    <p:sldId id="281" r:id="rId27"/>
    <p:sldId id="279"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5620"/>
    <p:restoredTop sz="94660"/>
  </p:normalViewPr>
  <p:slideViewPr>
    <p:cSldViewPr>
      <p:cViewPr varScale="1">
        <p:scale>
          <a:sx n="82" d="100"/>
          <a:sy n="82" d="100"/>
        </p:scale>
        <p:origin x="-708" y="-90"/>
      </p:cViewPr>
      <p:guideLst>
        <p:guide orient="horz" pos="2160"/>
        <p:guide pos="2880"/>
      </p:guideLst>
    </p:cSldViewPr>
  </p:slideViewPr>
  <p:notesTextViewPr>
    <p:cViewPr>
      <p:scale>
        <a:sx n="100" d="100"/>
        <a:sy n="100" d="100"/>
      </p:scale>
      <p:origin x="0" y="0"/>
    </p:cViewPr>
  </p:notesTextViewPr>
  <p:sorterViewPr>
    <p:cViewPr>
      <p:scale>
        <a:sx n="84" d="100"/>
        <a:sy n="84"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lvl1pPr>
              <a:defRPr/>
            </a:lvl1pPr>
            <a:extLst/>
          </a:lstStyle>
          <a:p>
            <a:r>
              <a:rPr lang="en-US" dirty="0" smtClean="0"/>
              <a:t>20 February 2015</a:t>
            </a:r>
            <a:endParaRPr lang="en-ZA" dirty="0"/>
          </a:p>
        </p:txBody>
      </p:sp>
      <p:sp>
        <p:nvSpPr>
          <p:cNvPr id="20" name="Footer Placeholder 19"/>
          <p:cNvSpPr>
            <a:spLocks noGrp="1"/>
          </p:cNvSpPr>
          <p:nvPr>
            <p:ph type="ftr" sz="quarter" idx="11"/>
          </p:nvPr>
        </p:nvSpPr>
        <p:spPr/>
        <p:txBody>
          <a:bodyPr/>
          <a:lstStyle>
            <a:extLst/>
          </a:lstStyle>
          <a:p>
            <a:r>
              <a:rPr lang="en-ZA" dirty="0" smtClean="0"/>
              <a:t>Birchwood Hotel, Johannesburg</a:t>
            </a:r>
            <a:endParaRPr lang="en-ZA" dirty="0"/>
          </a:p>
        </p:txBody>
      </p:sp>
      <p:sp>
        <p:nvSpPr>
          <p:cNvPr id="10" name="Slide Number Placeholder 9"/>
          <p:cNvSpPr>
            <a:spLocks noGrp="1"/>
          </p:cNvSpPr>
          <p:nvPr>
            <p:ph type="sldNum" sz="quarter" idx="12"/>
          </p:nvPr>
        </p:nvSpPr>
        <p:spPr/>
        <p:txBody>
          <a:bodyPr/>
          <a:lstStyle>
            <a:extLst/>
          </a:lstStyle>
          <a:p>
            <a:fld id="{210E159E-5349-488F-96A9-72DF221397FD}" type="slidenum">
              <a:rPr lang="en-ZA" smtClean="0"/>
              <a:t>‹#›</a:t>
            </a:fld>
            <a:endParaRPr lang="en-ZA"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5" name="Footer Placeholder 4"/>
          <p:cNvSpPr>
            <a:spLocks noGrp="1"/>
          </p:cNvSpPr>
          <p:nvPr>
            <p:ph type="ftr" sz="quarter" idx="11"/>
          </p:nvPr>
        </p:nvSpPr>
        <p:spPr/>
        <p:txBody>
          <a:bodyPr/>
          <a:lstStyle>
            <a:extLst/>
          </a:lstStyle>
          <a:p>
            <a:endParaRPr lang="en-ZA" dirty="0"/>
          </a:p>
        </p:txBody>
      </p:sp>
      <p:sp>
        <p:nvSpPr>
          <p:cNvPr id="6" name="Slide Number Placeholder 5"/>
          <p:cNvSpPr>
            <a:spLocks noGrp="1"/>
          </p:cNvSpPr>
          <p:nvPr>
            <p:ph type="sldNum" sz="quarter" idx="12"/>
          </p:nvPr>
        </p:nvSpPr>
        <p:spPr/>
        <p:txBody>
          <a:bodyPr/>
          <a:lstStyle>
            <a:extLst/>
          </a:lstStyle>
          <a:p>
            <a:fld id="{210E159E-5349-488F-96A9-72DF221397FD}" type="slidenum">
              <a:rPr lang="en-ZA" smtClean="0"/>
              <a:t>‹#›</a:t>
            </a:fld>
            <a:endParaRPr lang="en-Z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5" name="Footer Placeholder 4"/>
          <p:cNvSpPr>
            <a:spLocks noGrp="1"/>
          </p:cNvSpPr>
          <p:nvPr>
            <p:ph type="ftr" sz="quarter" idx="11"/>
          </p:nvPr>
        </p:nvSpPr>
        <p:spPr/>
        <p:txBody>
          <a:bodyPr/>
          <a:lstStyle>
            <a:extLst/>
          </a:lstStyle>
          <a:p>
            <a:endParaRPr lang="en-ZA" dirty="0"/>
          </a:p>
        </p:txBody>
      </p:sp>
      <p:sp>
        <p:nvSpPr>
          <p:cNvPr id="6" name="Slide Number Placeholder 5"/>
          <p:cNvSpPr>
            <a:spLocks noGrp="1"/>
          </p:cNvSpPr>
          <p:nvPr>
            <p:ph type="sldNum" sz="quarter" idx="12"/>
          </p:nvPr>
        </p:nvSpPr>
        <p:spPr/>
        <p:txBody>
          <a:bodyPr/>
          <a:lstStyle>
            <a:extLst/>
          </a:lstStyle>
          <a:p>
            <a:fld id="{210E159E-5349-488F-96A9-72DF221397FD}" type="slidenum">
              <a:rPr lang="en-ZA" smtClean="0"/>
              <a:t>‹#›</a:t>
            </a:fld>
            <a:endParaRPr lang="en-Z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5" name="Footer Placeholder 4"/>
          <p:cNvSpPr>
            <a:spLocks noGrp="1"/>
          </p:cNvSpPr>
          <p:nvPr>
            <p:ph type="ftr" sz="quarter" idx="11"/>
          </p:nvPr>
        </p:nvSpPr>
        <p:spPr/>
        <p:txBody>
          <a:bodyPr/>
          <a:lstStyle>
            <a:extLst/>
          </a:lstStyle>
          <a:p>
            <a:endParaRPr lang="en-ZA" dirty="0"/>
          </a:p>
        </p:txBody>
      </p:sp>
      <p:sp>
        <p:nvSpPr>
          <p:cNvPr id="6" name="Slide Number Placeholder 5"/>
          <p:cNvSpPr>
            <a:spLocks noGrp="1"/>
          </p:cNvSpPr>
          <p:nvPr>
            <p:ph type="sldNum" sz="quarter" idx="12"/>
          </p:nvPr>
        </p:nvSpPr>
        <p:spPr/>
        <p:txBody>
          <a:bodyPr/>
          <a:lstStyle>
            <a:extLst/>
          </a:lstStyle>
          <a:p>
            <a:fld id="{210E159E-5349-488F-96A9-72DF221397FD}" type="slidenum">
              <a:rPr lang="en-ZA" smtClean="0"/>
              <a:t>‹#›</a:t>
            </a:fld>
            <a:endParaRPr lang="en-Z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5" name="Footer Placeholder 4"/>
          <p:cNvSpPr>
            <a:spLocks noGrp="1"/>
          </p:cNvSpPr>
          <p:nvPr>
            <p:ph type="ftr" sz="quarter" idx="11"/>
          </p:nvPr>
        </p:nvSpPr>
        <p:spPr/>
        <p:txBody>
          <a:bodyPr/>
          <a:lstStyle>
            <a:extLst/>
          </a:lstStyle>
          <a:p>
            <a:endParaRPr lang="en-ZA" dirty="0"/>
          </a:p>
        </p:txBody>
      </p:sp>
      <p:sp>
        <p:nvSpPr>
          <p:cNvPr id="6" name="Slide Number Placeholder 5"/>
          <p:cNvSpPr>
            <a:spLocks noGrp="1"/>
          </p:cNvSpPr>
          <p:nvPr>
            <p:ph type="sldNum" sz="quarter" idx="12"/>
          </p:nvPr>
        </p:nvSpPr>
        <p:spPr/>
        <p:txBody>
          <a:bodyPr/>
          <a:lstStyle>
            <a:extLst/>
          </a:lstStyle>
          <a:p>
            <a:fld id="{210E159E-5349-488F-96A9-72DF221397FD}" type="slidenum">
              <a:rPr lang="en-ZA" smtClean="0"/>
              <a:t>‹#›</a:t>
            </a:fld>
            <a:endParaRPr lang="en-ZA"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6" name="Footer Placeholder 5"/>
          <p:cNvSpPr>
            <a:spLocks noGrp="1"/>
          </p:cNvSpPr>
          <p:nvPr>
            <p:ph type="ftr" sz="quarter" idx="11"/>
          </p:nvPr>
        </p:nvSpPr>
        <p:spPr/>
        <p:txBody>
          <a:bodyPr/>
          <a:lstStyle>
            <a:extLst/>
          </a:lstStyle>
          <a:p>
            <a:endParaRPr lang="en-ZA" dirty="0"/>
          </a:p>
        </p:txBody>
      </p:sp>
      <p:sp>
        <p:nvSpPr>
          <p:cNvPr id="7" name="Slide Number Placeholder 6"/>
          <p:cNvSpPr>
            <a:spLocks noGrp="1"/>
          </p:cNvSpPr>
          <p:nvPr>
            <p:ph type="sldNum" sz="quarter" idx="12"/>
          </p:nvPr>
        </p:nvSpPr>
        <p:spPr/>
        <p:txBody>
          <a:bodyPr/>
          <a:lstStyle>
            <a:extLst/>
          </a:lstStyle>
          <a:p>
            <a:fld id="{210E159E-5349-488F-96A9-72DF221397FD}" type="slidenum">
              <a:rPr lang="en-ZA" smtClean="0"/>
              <a:t>‹#›</a:t>
            </a:fld>
            <a:endParaRPr lang="en-Z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8" name="Footer Placeholder 7"/>
          <p:cNvSpPr>
            <a:spLocks noGrp="1"/>
          </p:cNvSpPr>
          <p:nvPr>
            <p:ph type="ftr" sz="quarter" idx="11"/>
          </p:nvPr>
        </p:nvSpPr>
        <p:spPr/>
        <p:txBody>
          <a:bodyPr/>
          <a:lstStyle>
            <a:extLst/>
          </a:lstStyle>
          <a:p>
            <a:endParaRPr lang="en-ZA" dirty="0"/>
          </a:p>
        </p:txBody>
      </p:sp>
      <p:sp>
        <p:nvSpPr>
          <p:cNvPr id="9" name="Slide Number Placeholder 8"/>
          <p:cNvSpPr>
            <a:spLocks noGrp="1"/>
          </p:cNvSpPr>
          <p:nvPr>
            <p:ph type="sldNum" sz="quarter" idx="12"/>
          </p:nvPr>
        </p:nvSpPr>
        <p:spPr/>
        <p:txBody>
          <a:bodyPr/>
          <a:lstStyle>
            <a:extLst/>
          </a:lstStyle>
          <a:p>
            <a:fld id="{210E159E-5349-488F-96A9-72DF221397FD}" type="slidenum">
              <a:rPr lang="en-ZA" smtClean="0"/>
              <a:t>‹#›</a:t>
            </a:fld>
            <a:endParaRPr lang="en-Z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4" name="Footer Placeholder 3"/>
          <p:cNvSpPr>
            <a:spLocks noGrp="1"/>
          </p:cNvSpPr>
          <p:nvPr>
            <p:ph type="ftr" sz="quarter" idx="11"/>
          </p:nvPr>
        </p:nvSpPr>
        <p:spPr/>
        <p:txBody>
          <a:bodyPr/>
          <a:lstStyle>
            <a:extLst/>
          </a:lstStyle>
          <a:p>
            <a:endParaRPr lang="en-ZA" dirty="0"/>
          </a:p>
        </p:txBody>
      </p:sp>
      <p:sp>
        <p:nvSpPr>
          <p:cNvPr id="5" name="Slide Number Placeholder 4"/>
          <p:cNvSpPr>
            <a:spLocks noGrp="1"/>
          </p:cNvSpPr>
          <p:nvPr>
            <p:ph type="sldNum" sz="quarter" idx="12"/>
          </p:nvPr>
        </p:nvSpPr>
        <p:spPr/>
        <p:txBody>
          <a:bodyPr/>
          <a:lstStyle>
            <a:extLst/>
          </a:lstStyle>
          <a:p>
            <a:fld id="{210E159E-5349-488F-96A9-72DF221397FD}" type="slidenum">
              <a:rPr lang="en-ZA" smtClean="0"/>
              <a:t>‹#›</a:t>
            </a:fld>
            <a:endParaRPr lang="en-Z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3" name="Footer Placeholder 2"/>
          <p:cNvSpPr>
            <a:spLocks noGrp="1"/>
          </p:cNvSpPr>
          <p:nvPr>
            <p:ph type="ftr" sz="quarter" idx="11"/>
          </p:nvPr>
        </p:nvSpPr>
        <p:spPr/>
        <p:txBody>
          <a:bodyPr/>
          <a:lstStyle>
            <a:extLst/>
          </a:lstStyle>
          <a:p>
            <a:endParaRPr lang="en-ZA" dirty="0"/>
          </a:p>
        </p:txBody>
      </p:sp>
      <p:sp>
        <p:nvSpPr>
          <p:cNvPr id="4" name="Slide Number Placeholder 3"/>
          <p:cNvSpPr>
            <a:spLocks noGrp="1"/>
          </p:cNvSpPr>
          <p:nvPr>
            <p:ph type="sldNum" sz="quarter" idx="12"/>
          </p:nvPr>
        </p:nvSpPr>
        <p:spPr/>
        <p:txBody>
          <a:bodyPr/>
          <a:lstStyle>
            <a:extLst/>
          </a:lstStyle>
          <a:p>
            <a:fld id="{210E159E-5349-488F-96A9-72DF221397FD}" type="slidenum">
              <a:rPr lang="en-ZA" smtClean="0"/>
              <a:t>‹#›</a:t>
            </a:fld>
            <a:endParaRPr lang="en-ZA"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6" name="Footer Placeholder 5"/>
          <p:cNvSpPr>
            <a:spLocks noGrp="1"/>
          </p:cNvSpPr>
          <p:nvPr>
            <p:ph type="ftr" sz="quarter" idx="11"/>
          </p:nvPr>
        </p:nvSpPr>
        <p:spPr/>
        <p:txBody>
          <a:bodyPr/>
          <a:lstStyle>
            <a:extLst/>
          </a:lstStyle>
          <a:p>
            <a:endParaRPr lang="en-ZA" dirty="0"/>
          </a:p>
        </p:txBody>
      </p:sp>
      <p:sp>
        <p:nvSpPr>
          <p:cNvPr id="7" name="Slide Number Placeholder 6"/>
          <p:cNvSpPr>
            <a:spLocks noGrp="1"/>
          </p:cNvSpPr>
          <p:nvPr>
            <p:ph type="sldNum" sz="quarter" idx="12"/>
          </p:nvPr>
        </p:nvSpPr>
        <p:spPr/>
        <p:txBody>
          <a:bodyPr/>
          <a:lstStyle>
            <a:extLst/>
          </a:lstStyle>
          <a:p>
            <a:fld id="{210E159E-5349-488F-96A9-72DF221397FD}" type="slidenum">
              <a:rPr lang="en-ZA" smtClean="0"/>
              <a:t>‹#›</a:t>
            </a:fld>
            <a:endParaRPr lang="en-Z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D59DD39-8BEB-4FEF-8C5F-DC457CF1B8E5}" type="datetimeFigureOut">
              <a:rPr lang="en-US" smtClean="0"/>
              <a:t>2/20/2015</a:t>
            </a:fld>
            <a:endParaRPr lang="en-ZA" dirty="0"/>
          </a:p>
        </p:txBody>
      </p:sp>
      <p:sp>
        <p:nvSpPr>
          <p:cNvPr id="6" name="Footer Placeholder 5"/>
          <p:cNvSpPr>
            <a:spLocks noGrp="1"/>
          </p:cNvSpPr>
          <p:nvPr>
            <p:ph type="ftr" sz="quarter" idx="11"/>
          </p:nvPr>
        </p:nvSpPr>
        <p:spPr/>
        <p:txBody>
          <a:bodyPr/>
          <a:lstStyle>
            <a:extLst/>
          </a:lstStyle>
          <a:p>
            <a:endParaRPr lang="en-ZA" dirty="0"/>
          </a:p>
        </p:txBody>
      </p:sp>
      <p:sp>
        <p:nvSpPr>
          <p:cNvPr id="7" name="Slide Number Placeholder 6"/>
          <p:cNvSpPr>
            <a:spLocks noGrp="1"/>
          </p:cNvSpPr>
          <p:nvPr>
            <p:ph type="sldNum" sz="quarter" idx="12"/>
          </p:nvPr>
        </p:nvSpPr>
        <p:spPr/>
        <p:txBody>
          <a:bodyPr/>
          <a:lstStyle>
            <a:extLst/>
          </a:lstStyle>
          <a:p>
            <a:fld id="{210E159E-5349-488F-96A9-72DF221397FD}" type="slidenum">
              <a:rPr lang="en-ZA" smtClean="0"/>
              <a:t>‹#›</a:t>
            </a:fld>
            <a:endParaRPr lang="en-ZA"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r>
              <a:rPr lang="en-US" dirty="0" smtClean="0"/>
              <a:t>23. 2. 2014</a:t>
            </a:r>
            <a:endParaRPr lang="en-ZA"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ZA" dirty="0" smtClean="0"/>
              <a:t>Birchwood Hotel, Johannesburg</a:t>
            </a:r>
            <a:endParaRPr lang="en-ZA"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0E159E-5349-488F-96A9-72DF221397FD}" type="slidenum">
              <a:rPr lang="en-ZA" smtClean="0"/>
              <a:t>‹#›</a:t>
            </a:fld>
            <a:endParaRPr lang="en-ZA"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ZA" sz="4200" dirty="0" smtClean="0"/>
              <a:t>UNESCO Stampriet TBA Project</a:t>
            </a:r>
            <a:endParaRPr lang="en-ZA" sz="4200" dirty="0"/>
          </a:p>
        </p:txBody>
      </p:sp>
      <p:sp>
        <p:nvSpPr>
          <p:cNvPr id="3" name="Subtitle 2"/>
          <p:cNvSpPr>
            <a:spLocks noGrp="1"/>
          </p:cNvSpPr>
          <p:nvPr>
            <p:ph type="subTitle" idx="1"/>
          </p:nvPr>
        </p:nvSpPr>
        <p:spPr/>
        <p:txBody>
          <a:bodyPr>
            <a:normAutofit lnSpcReduction="10000"/>
          </a:bodyPr>
          <a:lstStyle/>
          <a:p>
            <a:r>
              <a:rPr lang="en-ZA" dirty="0" smtClean="0"/>
              <a:t>Data Availability Report – 23 February 2014</a:t>
            </a:r>
          </a:p>
          <a:p>
            <a:endParaRPr lang="en-ZA" dirty="0" smtClean="0"/>
          </a:p>
          <a:p>
            <a:r>
              <a:rPr lang="en-ZA" dirty="0" smtClean="0"/>
              <a:t>by</a:t>
            </a:r>
          </a:p>
          <a:p>
            <a:r>
              <a:rPr lang="en-ZA" dirty="0" smtClean="0"/>
              <a:t>Jürgen Kirchner</a:t>
            </a:r>
            <a:endParaRPr lang="en-ZA" dirty="0"/>
          </a:p>
        </p:txBody>
      </p:sp>
      <p:sp>
        <p:nvSpPr>
          <p:cNvPr id="5" name="TextBox 4"/>
          <p:cNvSpPr txBox="1"/>
          <p:nvPr/>
        </p:nvSpPr>
        <p:spPr>
          <a:xfrm>
            <a:off x="4786314" y="2143116"/>
            <a:ext cx="184731" cy="523220"/>
          </a:xfrm>
          <a:prstGeom prst="rect">
            <a:avLst/>
          </a:prstGeom>
        </p:spPr>
        <p:txBody>
          <a:bodyPr wrap="none" rtlCol="0">
            <a:spAutoFit/>
          </a:bodyPr>
          <a:lstStyle/>
          <a:p>
            <a:endParaRPr lang="en-ZA"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Aquifer Geometry</a:t>
            </a:r>
            <a:endParaRPr lang="en-ZA" dirty="0"/>
          </a:p>
        </p:txBody>
      </p:sp>
      <p:sp>
        <p:nvSpPr>
          <p:cNvPr id="3" name="Content Placeholder 2"/>
          <p:cNvSpPr>
            <a:spLocks noGrp="1"/>
          </p:cNvSpPr>
          <p:nvPr>
            <p:ph idx="1"/>
          </p:nvPr>
        </p:nvSpPr>
        <p:spPr>
          <a:xfrm>
            <a:off x="1435608" y="1447800"/>
            <a:ext cx="7498080" cy="2052638"/>
          </a:xfrm>
        </p:spPr>
        <p:txBody>
          <a:bodyPr>
            <a:normAutofit/>
          </a:bodyPr>
          <a:lstStyle/>
          <a:p>
            <a:r>
              <a:rPr lang="en-ZA" dirty="0" smtClean="0"/>
              <a:t>B.1. Hydrogeological map</a:t>
            </a:r>
            <a:endParaRPr lang="en-ZA" dirty="0" smtClean="0"/>
          </a:p>
          <a:p>
            <a:pPr lvl="1"/>
            <a:r>
              <a:rPr lang="en-ZA" sz="2400" u="sng" dirty="0" smtClean="0"/>
              <a:t>Botswana:</a:t>
            </a:r>
            <a:r>
              <a:rPr lang="en-ZA" sz="2400" dirty="0" smtClean="0"/>
              <a:t>  1:1 000 </a:t>
            </a:r>
            <a:r>
              <a:rPr lang="en-ZA" sz="2400" dirty="0" smtClean="0"/>
              <a:t>000</a:t>
            </a:r>
            <a:r>
              <a:rPr lang="en-ZA" sz="2400" dirty="0" smtClean="0"/>
              <a:t> map is available</a:t>
            </a:r>
          </a:p>
          <a:p>
            <a:pPr lvl="1"/>
            <a:r>
              <a:rPr lang="en-ZA" sz="2400" u="sng" dirty="0" smtClean="0"/>
              <a:t>Namibia</a:t>
            </a:r>
            <a:r>
              <a:rPr lang="en-ZA" sz="2400" dirty="0" smtClean="0"/>
              <a:t>: </a:t>
            </a:r>
            <a:r>
              <a:rPr lang="en-ZA" sz="2400" dirty="0" smtClean="0"/>
              <a:t>1:1 000 </a:t>
            </a:r>
            <a:r>
              <a:rPr lang="en-ZA" sz="2400" dirty="0" smtClean="0"/>
              <a:t>000</a:t>
            </a:r>
            <a:r>
              <a:rPr lang="en-ZA" sz="2400" dirty="0" smtClean="0"/>
              <a:t> map is </a:t>
            </a:r>
            <a:r>
              <a:rPr lang="en-ZA" sz="2400" dirty="0" smtClean="0"/>
              <a:t>available [</a:t>
            </a:r>
            <a:r>
              <a:rPr lang="en-ZA" sz="2400" dirty="0" smtClean="0"/>
              <a:t>tif</a:t>
            </a:r>
            <a:r>
              <a:rPr lang="en-ZA" sz="2400" dirty="0" smtClean="0"/>
              <a:t> &amp; jpg]</a:t>
            </a:r>
          </a:p>
          <a:p>
            <a:pPr lvl="1"/>
            <a:r>
              <a:rPr lang="en-ZA" sz="2400" u="sng" dirty="0" smtClean="0"/>
              <a:t>South Africa</a:t>
            </a:r>
            <a:r>
              <a:rPr lang="en-ZA" sz="2400" dirty="0" smtClean="0"/>
              <a:t>: 1:500 </a:t>
            </a:r>
            <a:r>
              <a:rPr lang="en-ZA" sz="2400" dirty="0" smtClean="0"/>
              <a:t>000 map is available</a:t>
            </a:r>
            <a:endParaRPr lang="en-ZA" sz="2400" dirty="0"/>
          </a:p>
        </p:txBody>
      </p:sp>
      <p:sp>
        <p:nvSpPr>
          <p:cNvPr id="4" name="Rounded Rectangle 3"/>
          <p:cNvSpPr/>
          <p:nvPr/>
        </p:nvSpPr>
        <p:spPr>
          <a:xfrm>
            <a:off x="1357290" y="3571876"/>
            <a:ext cx="7429552" cy="26622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3643315"/>
            <a:ext cx="7143800" cy="2462213"/>
          </a:xfrm>
          <a:prstGeom prst="rect">
            <a:avLst/>
          </a:prstGeom>
          <a:noFill/>
        </p:spPr>
        <p:txBody>
          <a:bodyPr wrap="square" rtlCol="0">
            <a:spAutoFit/>
          </a:bodyPr>
          <a:lstStyle/>
          <a:p>
            <a:pPr algn="just"/>
            <a:r>
              <a:rPr lang="en-ZA" sz="2200" dirty="0">
                <a:solidFill>
                  <a:srgbClr val="7030A0"/>
                </a:solidFill>
              </a:rPr>
              <a:t>A map showing lithology and groundwater potential can be produced from the available data. While the Namibian map represents largely the properties of TBA aquifers (rock types and potential) the Botswana and South African maps depict largely the properties of the Kalahari aquifers. I assume that the Botswana Hydrogeological map reflects the Kalahari aquifer in the area of the TBA aquifer.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Aquifer Geometry</a:t>
            </a:r>
            <a:endParaRPr lang="en-ZA" dirty="0"/>
          </a:p>
        </p:txBody>
      </p:sp>
      <p:sp>
        <p:nvSpPr>
          <p:cNvPr id="3" name="Content Placeholder 2"/>
          <p:cNvSpPr>
            <a:spLocks noGrp="1"/>
          </p:cNvSpPr>
          <p:nvPr>
            <p:ph idx="1"/>
          </p:nvPr>
        </p:nvSpPr>
        <p:spPr>
          <a:xfrm>
            <a:off x="1435608" y="1447800"/>
            <a:ext cx="7498080" cy="2052638"/>
          </a:xfrm>
        </p:spPr>
        <p:txBody>
          <a:bodyPr>
            <a:normAutofit fontScale="92500" lnSpcReduction="10000"/>
          </a:bodyPr>
          <a:lstStyle/>
          <a:p>
            <a:r>
              <a:rPr lang="en-ZA" dirty="0" smtClean="0"/>
              <a:t>B.2. Geo-referenced boundary of the TBA aquifer</a:t>
            </a:r>
          </a:p>
          <a:p>
            <a:pPr lvl="1"/>
            <a:r>
              <a:rPr lang="en-ZA" sz="2400" u="sng" dirty="0" smtClean="0"/>
              <a:t>Botswana:</a:t>
            </a:r>
            <a:r>
              <a:rPr lang="en-ZA" sz="2400" dirty="0" smtClean="0"/>
              <a:t> </a:t>
            </a:r>
            <a:r>
              <a:rPr lang="en-ZA" sz="2400" dirty="0" smtClean="0"/>
              <a:t>Two delineation versions have </a:t>
            </a:r>
            <a:r>
              <a:rPr lang="en-ZA" sz="2400" dirty="0" smtClean="0"/>
              <a:t>been </a:t>
            </a:r>
            <a:r>
              <a:rPr lang="en-ZA" sz="2400" dirty="0" smtClean="0"/>
              <a:t>offered</a:t>
            </a:r>
            <a:endParaRPr lang="en-ZA" sz="2400" dirty="0" smtClean="0"/>
          </a:p>
          <a:p>
            <a:pPr lvl="1"/>
            <a:r>
              <a:rPr lang="en-ZA" sz="2400" u="sng" dirty="0" smtClean="0"/>
              <a:t>Namibia</a:t>
            </a:r>
            <a:r>
              <a:rPr lang="en-ZA" sz="2400" dirty="0" smtClean="0"/>
              <a:t>: Based on Google Earth &amp; Miller 2008</a:t>
            </a:r>
          </a:p>
          <a:p>
            <a:pPr lvl="1"/>
            <a:r>
              <a:rPr lang="en-ZA" sz="2400" u="sng" dirty="0" smtClean="0"/>
              <a:t>South Africa</a:t>
            </a:r>
            <a:r>
              <a:rPr lang="en-ZA" sz="2400" dirty="0" smtClean="0"/>
              <a:t>: Include outliers?</a:t>
            </a:r>
            <a:endParaRPr lang="en-ZA" sz="2400" dirty="0"/>
          </a:p>
        </p:txBody>
      </p:sp>
      <p:sp>
        <p:nvSpPr>
          <p:cNvPr id="4" name="Rounded Rectangle 3"/>
          <p:cNvSpPr/>
          <p:nvPr/>
        </p:nvSpPr>
        <p:spPr>
          <a:xfrm>
            <a:off x="1357290" y="4071942"/>
            <a:ext cx="7429552" cy="18573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4214818"/>
            <a:ext cx="7143800" cy="1569660"/>
          </a:xfrm>
          <a:prstGeom prst="rect">
            <a:avLst/>
          </a:prstGeom>
          <a:noFill/>
        </p:spPr>
        <p:txBody>
          <a:bodyPr wrap="square" rtlCol="0">
            <a:spAutoFit/>
          </a:bodyPr>
          <a:lstStyle/>
          <a:p>
            <a:pPr algn="just"/>
            <a:r>
              <a:rPr lang="en-ZA" sz="2400" dirty="0">
                <a:solidFill>
                  <a:srgbClr val="FF0000"/>
                </a:solidFill>
              </a:rPr>
              <a:t>A decision must still be taken about the eastern boundary of the Botswana TBA </a:t>
            </a:r>
            <a:r>
              <a:rPr lang="en-ZA" sz="2400" dirty="0" smtClean="0">
                <a:solidFill>
                  <a:srgbClr val="FF0000"/>
                </a:solidFill>
              </a:rPr>
              <a:t>area and </a:t>
            </a:r>
            <a:r>
              <a:rPr lang="en-ZA" sz="2400" dirty="0">
                <a:solidFill>
                  <a:srgbClr val="FF0000"/>
                </a:solidFill>
              </a:rPr>
              <a:t>the South African TBA boundary must be changed so that it meets the Namibian one about 20 km south of Mata </a:t>
            </a:r>
            <a:r>
              <a:rPr lang="en-ZA" sz="2400" dirty="0" smtClean="0">
                <a:solidFill>
                  <a:srgbClr val="FF0000"/>
                </a:solidFill>
              </a:rPr>
              <a:t>Mata</a:t>
            </a:r>
            <a:r>
              <a:rPr lang="en-ZA" sz="2400" dirty="0" smtClean="0"/>
              <a:t>.</a:t>
            </a:r>
            <a:endParaRPr lang="en-ZA" sz="2200" dirty="0">
              <a:solidFill>
                <a:srgbClr val="7030A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Aquifer Geometry</a:t>
            </a:r>
            <a:endParaRPr lang="en-ZA" dirty="0"/>
          </a:p>
        </p:txBody>
      </p:sp>
      <p:sp>
        <p:nvSpPr>
          <p:cNvPr id="3" name="Content Placeholder 2"/>
          <p:cNvSpPr>
            <a:spLocks noGrp="1"/>
          </p:cNvSpPr>
          <p:nvPr>
            <p:ph idx="1"/>
          </p:nvPr>
        </p:nvSpPr>
        <p:spPr>
          <a:xfrm>
            <a:off x="1435608" y="1447800"/>
            <a:ext cx="7498080" cy="3124208"/>
          </a:xfrm>
        </p:spPr>
        <p:txBody>
          <a:bodyPr>
            <a:normAutofit/>
          </a:bodyPr>
          <a:lstStyle/>
          <a:p>
            <a:r>
              <a:rPr lang="en-ZA" dirty="0" smtClean="0"/>
              <a:t>B.3. Depth of water table/piezometric water level</a:t>
            </a:r>
          </a:p>
          <a:p>
            <a:pPr lvl="1"/>
            <a:r>
              <a:rPr lang="en-ZA" sz="2400" u="sng" dirty="0" smtClean="0"/>
              <a:t>Botswana:</a:t>
            </a:r>
            <a:r>
              <a:rPr lang="en-ZA" sz="2400" dirty="0" smtClean="0"/>
              <a:t> There are maps in reports and hopefully DWA and GSD database data</a:t>
            </a:r>
          </a:p>
          <a:p>
            <a:pPr lvl="1"/>
            <a:r>
              <a:rPr lang="en-ZA" sz="2400" u="sng" dirty="0" smtClean="0"/>
              <a:t>Namibia</a:t>
            </a:r>
            <a:r>
              <a:rPr lang="en-ZA" sz="2400" dirty="0" smtClean="0"/>
              <a:t>: Monitoring data are insufficient. 400 JICA data exist</a:t>
            </a:r>
          </a:p>
          <a:p>
            <a:pPr lvl="1"/>
            <a:r>
              <a:rPr lang="en-ZA" sz="2400" u="sng" dirty="0" smtClean="0"/>
              <a:t>South Africa</a:t>
            </a:r>
            <a:r>
              <a:rPr lang="en-ZA" sz="2400" dirty="0" smtClean="0"/>
              <a:t>: Good Kalahari data exist – no TBA</a:t>
            </a:r>
            <a:endParaRPr lang="en-ZA" sz="2400" dirty="0"/>
          </a:p>
        </p:txBody>
      </p:sp>
      <p:sp>
        <p:nvSpPr>
          <p:cNvPr id="4" name="Rounded Rectangle 3"/>
          <p:cNvSpPr/>
          <p:nvPr/>
        </p:nvSpPr>
        <p:spPr>
          <a:xfrm>
            <a:off x="1357290" y="4929198"/>
            <a:ext cx="7429552" cy="150019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5072074"/>
            <a:ext cx="7143800" cy="1200329"/>
          </a:xfrm>
          <a:prstGeom prst="rect">
            <a:avLst/>
          </a:prstGeom>
          <a:noFill/>
        </p:spPr>
        <p:txBody>
          <a:bodyPr wrap="square" rtlCol="0">
            <a:spAutoFit/>
          </a:bodyPr>
          <a:lstStyle/>
          <a:p>
            <a:pPr algn="just"/>
            <a:r>
              <a:rPr lang="en-ZA" sz="2400" dirty="0" smtClean="0">
                <a:solidFill>
                  <a:srgbClr val="FF0000"/>
                </a:solidFill>
              </a:rPr>
              <a:t>One map each for Kalahari and TBA is needed. For parts of Botswana and for Namibia data are available. For South Africa probably only Kalahari data.</a:t>
            </a:r>
            <a:endParaRPr lang="en-ZA" sz="2200" dirty="0">
              <a:solidFill>
                <a:srgbClr val="7030A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Aquifer Geometry</a:t>
            </a:r>
            <a:endParaRPr lang="en-ZA" dirty="0"/>
          </a:p>
        </p:txBody>
      </p:sp>
      <p:sp>
        <p:nvSpPr>
          <p:cNvPr id="3" name="Content Placeholder 2"/>
          <p:cNvSpPr>
            <a:spLocks noGrp="1"/>
          </p:cNvSpPr>
          <p:nvPr>
            <p:ph idx="1"/>
          </p:nvPr>
        </p:nvSpPr>
        <p:spPr>
          <a:xfrm>
            <a:off x="1435608" y="1447800"/>
            <a:ext cx="7498080" cy="3124208"/>
          </a:xfrm>
        </p:spPr>
        <p:txBody>
          <a:bodyPr>
            <a:normAutofit/>
          </a:bodyPr>
          <a:lstStyle/>
          <a:p>
            <a:r>
              <a:rPr lang="en-ZA" dirty="0" smtClean="0"/>
              <a:t>B.4. Depth to top of aquifer formation</a:t>
            </a:r>
          </a:p>
          <a:p>
            <a:pPr lvl="1"/>
            <a:r>
              <a:rPr lang="en-ZA" sz="2400" u="sng" dirty="0" smtClean="0"/>
              <a:t>Botswana:</a:t>
            </a:r>
            <a:r>
              <a:rPr lang="en-ZA" sz="2400" dirty="0" smtClean="0"/>
              <a:t>  Report, BCR and probably database data are available</a:t>
            </a:r>
          </a:p>
          <a:p>
            <a:pPr lvl="1"/>
            <a:r>
              <a:rPr lang="en-ZA" sz="2400" u="sng" dirty="0" smtClean="0"/>
              <a:t>Namibia</a:t>
            </a:r>
            <a:r>
              <a:rPr lang="en-ZA" sz="2400" dirty="0" smtClean="0"/>
              <a:t>: Miller, 2008 contains maps and sections</a:t>
            </a:r>
          </a:p>
          <a:p>
            <a:pPr lvl="1"/>
            <a:r>
              <a:rPr lang="en-ZA" sz="2400" u="sng" dirty="0" smtClean="0"/>
              <a:t>South Africa</a:t>
            </a:r>
            <a:r>
              <a:rPr lang="en-ZA" sz="2400" dirty="0" smtClean="0"/>
              <a:t>: Good Kalahari data exist – some cross-sections showing Karoo were also provided by the specialist.</a:t>
            </a:r>
            <a:endParaRPr lang="en-ZA" sz="2400" dirty="0"/>
          </a:p>
        </p:txBody>
      </p:sp>
      <p:sp>
        <p:nvSpPr>
          <p:cNvPr id="4" name="Rounded Rectangle 3"/>
          <p:cNvSpPr/>
          <p:nvPr/>
        </p:nvSpPr>
        <p:spPr>
          <a:xfrm>
            <a:off x="1357290" y="4857760"/>
            <a:ext cx="7429552" cy="157163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4857760"/>
            <a:ext cx="7143800" cy="1569660"/>
          </a:xfrm>
          <a:prstGeom prst="rect">
            <a:avLst/>
          </a:prstGeom>
          <a:noFill/>
        </p:spPr>
        <p:txBody>
          <a:bodyPr wrap="square" rtlCol="0">
            <a:spAutoFit/>
          </a:bodyPr>
          <a:lstStyle/>
          <a:p>
            <a:pPr algn="just"/>
            <a:r>
              <a:rPr lang="en-ZA" sz="2400" dirty="0" smtClean="0">
                <a:solidFill>
                  <a:srgbClr val="FF0000"/>
                </a:solidFill>
              </a:rPr>
              <a:t>Cross-sections can be constructed. It will be difficult to compile a map as sufficiently deep boreholes with coordinates exist only in parts of Botswana and South Africa.</a:t>
            </a:r>
            <a:endParaRPr lang="en-ZA" sz="2200" dirty="0">
              <a:solidFill>
                <a:srgbClr val="7030A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Aquifer Geometry</a:t>
            </a:r>
            <a:endParaRPr lang="en-ZA" dirty="0"/>
          </a:p>
        </p:txBody>
      </p:sp>
      <p:sp>
        <p:nvSpPr>
          <p:cNvPr id="3" name="Content Placeholder 2"/>
          <p:cNvSpPr>
            <a:spLocks noGrp="1"/>
          </p:cNvSpPr>
          <p:nvPr>
            <p:ph idx="1"/>
          </p:nvPr>
        </p:nvSpPr>
        <p:spPr>
          <a:xfrm>
            <a:off x="1435608" y="1447800"/>
            <a:ext cx="7498080" cy="2409828"/>
          </a:xfrm>
        </p:spPr>
        <p:txBody>
          <a:bodyPr>
            <a:normAutofit fontScale="92500" lnSpcReduction="10000"/>
          </a:bodyPr>
          <a:lstStyle/>
          <a:p>
            <a:r>
              <a:rPr lang="en-ZA" dirty="0" smtClean="0"/>
              <a:t>B.5.  Vertical thickness of aquifer</a:t>
            </a:r>
            <a:endParaRPr lang="en-ZA" dirty="0" smtClean="0"/>
          </a:p>
          <a:p>
            <a:pPr lvl="1"/>
            <a:r>
              <a:rPr lang="en-ZA" sz="2400" u="sng" dirty="0" smtClean="0"/>
              <a:t>Botswana:</a:t>
            </a:r>
            <a:r>
              <a:rPr lang="en-ZA" sz="2400" dirty="0" smtClean="0"/>
              <a:t>  Information is available e.g. from the Matsheng report</a:t>
            </a:r>
          </a:p>
          <a:p>
            <a:pPr lvl="1"/>
            <a:r>
              <a:rPr lang="en-ZA" sz="2400" u="sng" dirty="0" smtClean="0"/>
              <a:t>Namibia</a:t>
            </a:r>
            <a:r>
              <a:rPr lang="en-ZA" sz="2400" dirty="0" smtClean="0"/>
              <a:t>: Miller 2008 contains maps and cross-sections</a:t>
            </a:r>
          </a:p>
          <a:p>
            <a:pPr lvl="1"/>
            <a:r>
              <a:rPr lang="en-ZA" sz="2400" u="sng" dirty="0" smtClean="0"/>
              <a:t>South Africa</a:t>
            </a:r>
            <a:r>
              <a:rPr lang="en-ZA" sz="2400" dirty="0" smtClean="0"/>
              <a:t>: Good information on the Kalahari exists, for TBA aquifers there are much less data.</a:t>
            </a:r>
            <a:endParaRPr lang="en-ZA" sz="2400" dirty="0"/>
          </a:p>
        </p:txBody>
      </p:sp>
      <p:sp>
        <p:nvSpPr>
          <p:cNvPr id="4" name="Rounded Rectangle 3"/>
          <p:cNvSpPr/>
          <p:nvPr/>
        </p:nvSpPr>
        <p:spPr>
          <a:xfrm>
            <a:off x="1357290" y="3929066"/>
            <a:ext cx="7429552" cy="230506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3929066"/>
            <a:ext cx="7143800" cy="2308324"/>
          </a:xfrm>
          <a:prstGeom prst="rect">
            <a:avLst/>
          </a:prstGeom>
          <a:noFill/>
        </p:spPr>
        <p:txBody>
          <a:bodyPr wrap="square" rtlCol="0">
            <a:spAutoFit/>
          </a:bodyPr>
          <a:lstStyle/>
          <a:p>
            <a:pPr algn="just"/>
            <a:r>
              <a:rPr lang="en-ZA" sz="2400" dirty="0">
                <a:solidFill>
                  <a:srgbClr val="7030A0"/>
                </a:solidFill>
              </a:rPr>
              <a:t>From the above information cross-sections through the basin can be constructed. It appears unlikely that a map can be drawn showing the thickness of the TBA aquifer as boreholes (with coordinates) that have penetrated the Ecca aquifers are largely missing in parts of the Botswana and South African TBA catchment.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Aquifer Geometry</a:t>
            </a:r>
            <a:endParaRPr lang="en-ZA" dirty="0"/>
          </a:p>
        </p:txBody>
      </p:sp>
      <p:sp>
        <p:nvSpPr>
          <p:cNvPr id="3" name="Content Placeholder 2"/>
          <p:cNvSpPr>
            <a:spLocks noGrp="1"/>
          </p:cNvSpPr>
          <p:nvPr>
            <p:ph idx="1"/>
          </p:nvPr>
        </p:nvSpPr>
        <p:spPr>
          <a:xfrm>
            <a:off x="1435608" y="1447800"/>
            <a:ext cx="7498080" cy="2409828"/>
          </a:xfrm>
        </p:spPr>
        <p:txBody>
          <a:bodyPr>
            <a:normAutofit fontScale="92500" lnSpcReduction="10000"/>
          </a:bodyPr>
          <a:lstStyle/>
          <a:p>
            <a:r>
              <a:rPr lang="en-ZA" dirty="0" smtClean="0"/>
              <a:t>B.6.  Degree of confinement</a:t>
            </a:r>
            <a:endParaRPr lang="en-ZA" dirty="0" smtClean="0"/>
          </a:p>
          <a:p>
            <a:pPr lvl="1"/>
            <a:r>
              <a:rPr lang="en-ZA" sz="2400" u="sng" dirty="0" smtClean="0"/>
              <a:t>Botswana:</a:t>
            </a:r>
            <a:r>
              <a:rPr lang="en-ZA" sz="2400" dirty="0" smtClean="0"/>
              <a:t>  G. Lentswe reckons he can extract the data from </a:t>
            </a:r>
            <a:r>
              <a:rPr lang="en-ZA" sz="2400" dirty="0" err="1" smtClean="0"/>
              <a:t>BCRs</a:t>
            </a:r>
            <a:r>
              <a:rPr lang="en-ZA" sz="2400" dirty="0" smtClean="0"/>
              <a:t> and the Matsheng report</a:t>
            </a:r>
          </a:p>
          <a:p>
            <a:pPr lvl="1"/>
            <a:r>
              <a:rPr lang="en-ZA" sz="2400" u="sng" dirty="0" smtClean="0"/>
              <a:t>Namibia</a:t>
            </a:r>
            <a:r>
              <a:rPr lang="en-ZA" sz="2400" dirty="0" smtClean="0"/>
              <a:t>: Kalahari is unconfined,  Auob and Nossob are confined to semi-confined in the Salt Block</a:t>
            </a:r>
          </a:p>
          <a:p>
            <a:pPr lvl="1"/>
            <a:r>
              <a:rPr lang="en-ZA" sz="2400" u="sng" dirty="0" smtClean="0"/>
              <a:t>South Africa</a:t>
            </a:r>
            <a:r>
              <a:rPr lang="en-ZA" sz="2400" dirty="0" smtClean="0"/>
              <a:t>: Kalahari is unconfined, TBA is semi-confined</a:t>
            </a:r>
            <a:endParaRPr lang="en-ZA" sz="2400" dirty="0"/>
          </a:p>
        </p:txBody>
      </p:sp>
      <p:sp>
        <p:nvSpPr>
          <p:cNvPr id="4" name="Rounded Rectangle 3"/>
          <p:cNvSpPr/>
          <p:nvPr/>
        </p:nvSpPr>
        <p:spPr>
          <a:xfrm>
            <a:off x="1357290" y="4500570"/>
            <a:ext cx="7429552" cy="128588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4514687"/>
            <a:ext cx="7143800" cy="1200329"/>
          </a:xfrm>
          <a:prstGeom prst="rect">
            <a:avLst/>
          </a:prstGeom>
          <a:noFill/>
        </p:spPr>
        <p:txBody>
          <a:bodyPr wrap="square" rtlCol="0">
            <a:spAutoFit/>
          </a:bodyPr>
          <a:lstStyle/>
          <a:p>
            <a:pPr algn="just"/>
            <a:r>
              <a:rPr lang="en-ZA" sz="2400" dirty="0">
                <a:solidFill>
                  <a:srgbClr val="7030A0"/>
                </a:solidFill>
              </a:rPr>
              <a:t>Degree of confinement is a qualitative statement which can be described rather than plotted on maps. </a:t>
            </a:r>
            <a:r>
              <a:rPr lang="en-ZA" sz="2400" dirty="0" smtClean="0">
                <a:solidFill>
                  <a:srgbClr val="7030A0"/>
                </a:solidFill>
              </a:rPr>
              <a:t> The available </a:t>
            </a:r>
            <a:r>
              <a:rPr lang="en-ZA" sz="2400" dirty="0">
                <a:solidFill>
                  <a:srgbClr val="7030A0"/>
                </a:solidFill>
              </a:rPr>
              <a:t>information suffices.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Aquifer Geometry</a:t>
            </a:r>
            <a:endParaRPr lang="en-ZA" dirty="0"/>
          </a:p>
        </p:txBody>
      </p:sp>
      <p:sp>
        <p:nvSpPr>
          <p:cNvPr id="3" name="Content Placeholder 2"/>
          <p:cNvSpPr>
            <a:spLocks noGrp="1"/>
          </p:cNvSpPr>
          <p:nvPr>
            <p:ph idx="1"/>
          </p:nvPr>
        </p:nvSpPr>
        <p:spPr>
          <a:xfrm>
            <a:off x="1435608" y="1447800"/>
            <a:ext cx="7498080" cy="623878"/>
          </a:xfrm>
        </p:spPr>
        <p:txBody>
          <a:bodyPr>
            <a:normAutofit/>
          </a:bodyPr>
          <a:lstStyle/>
          <a:p>
            <a:r>
              <a:rPr lang="en-ZA" dirty="0" smtClean="0"/>
              <a:t>B.7.  </a:t>
            </a:r>
            <a:r>
              <a:rPr lang="en-ZA" sz="3000" dirty="0" smtClean="0"/>
              <a:t>Representative</a:t>
            </a:r>
            <a:r>
              <a:rPr lang="en-ZA" dirty="0" smtClean="0"/>
              <a:t> cross-sections</a:t>
            </a:r>
            <a:endParaRPr lang="en-ZA" dirty="0" smtClean="0"/>
          </a:p>
        </p:txBody>
      </p:sp>
      <p:sp>
        <p:nvSpPr>
          <p:cNvPr id="4" name="Rounded Rectangle 3"/>
          <p:cNvSpPr/>
          <p:nvPr/>
        </p:nvSpPr>
        <p:spPr>
          <a:xfrm>
            <a:off x="1357290" y="3237836"/>
            <a:ext cx="7429552" cy="164307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3286124"/>
            <a:ext cx="7143800" cy="1569660"/>
          </a:xfrm>
          <a:prstGeom prst="rect">
            <a:avLst/>
          </a:prstGeom>
          <a:noFill/>
        </p:spPr>
        <p:txBody>
          <a:bodyPr wrap="square" rtlCol="0">
            <a:spAutoFit/>
          </a:bodyPr>
          <a:lstStyle/>
          <a:p>
            <a:pPr algn="just"/>
            <a:r>
              <a:rPr lang="en-ZA" sz="2400" dirty="0">
                <a:solidFill>
                  <a:srgbClr val="7030A0"/>
                </a:solidFill>
              </a:rPr>
              <a:t>The data needed for and the construction of cross-sections have </a:t>
            </a:r>
            <a:r>
              <a:rPr lang="en-ZA" sz="2400" dirty="0" smtClean="0">
                <a:solidFill>
                  <a:srgbClr val="7030A0"/>
                </a:solidFill>
              </a:rPr>
              <a:t>already been </a:t>
            </a:r>
            <a:r>
              <a:rPr lang="en-ZA" sz="2400" dirty="0">
                <a:solidFill>
                  <a:srgbClr val="7030A0"/>
                </a:solidFill>
              </a:rPr>
              <a:t>discussed above under B.4. Depth to top of aquifer formation and B.5. Vertical thickness of the aquifer.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Aquifer Geometry</a:t>
            </a:r>
            <a:endParaRPr lang="en-ZA" dirty="0"/>
          </a:p>
        </p:txBody>
      </p:sp>
      <p:sp>
        <p:nvSpPr>
          <p:cNvPr id="3" name="Content Placeholder 2"/>
          <p:cNvSpPr>
            <a:spLocks noGrp="1"/>
          </p:cNvSpPr>
          <p:nvPr>
            <p:ph idx="1"/>
          </p:nvPr>
        </p:nvSpPr>
        <p:spPr>
          <a:xfrm>
            <a:off x="1435608" y="1447800"/>
            <a:ext cx="7498080" cy="623878"/>
          </a:xfrm>
        </p:spPr>
        <p:txBody>
          <a:bodyPr>
            <a:normAutofit/>
          </a:bodyPr>
          <a:lstStyle/>
          <a:p>
            <a:pPr algn="ctr">
              <a:buNone/>
            </a:pPr>
            <a:r>
              <a:rPr lang="en-ZA" cap="all" dirty="0" smtClean="0"/>
              <a:t>summarising</a:t>
            </a:r>
            <a:endParaRPr lang="en-ZA" cap="all" dirty="0" smtClean="0"/>
          </a:p>
        </p:txBody>
      </p:sp>
      <p:sp>
        <p:nvSpPr>
          <p:cNvPr id="7" name="TextBox 6"/>
          <p:cNvSpPr txBox="1"/>
          <p:nvPr/>
        </p:nvSpPr>
        <p:spPr>
          <a:xfrm>
            <a:off x="1357290" y="2535035"/>
            <a:ext cx="7215238" cy="3108543"/>
          </a:xfrm>
          <a:prstGeom prst="rect">
            <a:avLst/>
          </a:prstGeom>
        </p:spPr>
        <p:txBody>
          <a:bodyPr wrap="square" rtlCol="0">
            <a:spAutoFit/>
          </a:bodyPr>
          <a:lstStyle/>
          <a:p>
            <a:pPr>
              <a:buFont typeface="Wingdings" pitchFamily="2" charset="2"/>
              <a:buChar char="Ø"/>
            </a:pPr>
            <a:r>
              <a:rPr lang="en-ZA" sz="2800" dirty="0" smtClean="0">
                <a:solidFill>
                  <a:srgbClr val="7030A0"/>
                </a:solidFill>
              </a:rPr>
              <a:t>A decision on the TBA delineation must be taken.</a:t>
            </a:r>
          </a:p>
          <a:p>
            <a:pPr>
              <a:buFont typeface="Wingdings" pitchFamily="2" charset="2"/>
              <a:buChar char="Ø"/>
            </a:pPr>
            <a:r>
              <a:rPr lang="en-ZA" sz="2800" dirty="0" smtClean="0">
                <a:solidFill>
                  <a:srgbClr val="7030A0"/>
                </a:solidFill>
              </a:rPr>
              <a:t>Hydrogeological maps are available but need to be harmonised.</a:t>
            </a:r>
          </a:p>
          <a:p>
            <a:pPr>
              <a:buFont typeface="Wingdings" pitchFamily="2" charset="2"/>
              <a:buChar char="Ø"/>
            </a:pPr>
            <a:r>
              <a:rPr lang="en-ZA" sz="2800" dirty="0" smtClean="0">
                <a:solidFill>
                  <a:srgbClr val="7030A0"/>
                </a:solidFill>
              </a:rPr>
              <a:t>Botswana has only boreholes in part of the catchment and in South Africa TBA information is scarce.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Characteristics</a:t>
            </a:r>
            <a:endParaRPr lang="en-ZA" dirty="0"/>
          </a:p>
        </p:txBody>
      </p:sp>
      <p:sp>
        <p:nvSpPr>
          <p:cNvPr id="3" name="Content Placeholder 2"/>
          <p:cNvSpPr>
            <a:spLocks noGrp="1"/>
          </p:cNvSpPr>
          <p:nvPr>
            <p:ph idx="1"/>
          </p:nvPr>
        </p:nvSpPr>
        <p:spPr>
          <a:xfrm>
            <a:off x="1435608" y="1447800"/>
            <a:ext cx="7498080" cy="2409828"/>
          </a:xfrm>
        </p:spPr>
        <p:txBody>
          <a:bodyPr>
            <a:normAutofit/>
          </a:bodyPr>
          <a:lstStyle/>
          <a:p>
            <a:r>
              <a:rPr lang="en-ZA" dirty="0" smtClean="0"/>
              <a:t>C.1.  Aquifer Recharge</a:t>
            </a:r>
            <a:endParaRPr lang="en-ZA" dirty="0" smtClean="0"/>
          </a:p>
          <a:p>
            <a:pPr lvl="1"/>
            <a:r>
              <a:rPr lang="en-ZA" sz="2400" u="sng" dirty="0" smtClean="0"/>
              <a:t>Botswana:</a:t>
            </a:r>
            <a:r>
              <a:rPr lang="en-ZA" sz="2400" dirty="0" smtClean="0"/>
              <a:t>  G. Lentswe reckons he can extract sufficient data from available reports.</a:t>
            </a:r>
          </a:p>
          <a:p>
            <a:pPr lvl="1"/>
            <a:r>
              <a:rPr lang="en-ZA" sz="2400" u="sng" dirty="0" smtClean="0"/>
              <a:t>Namibia</a:t>
            </a:r>
            <a:r>
              <a:rPr lang="en-ZA" sz="2400" dirty="0" smtClean="0"/>
              <a:t>: Figures for various scenarios exist</a:t>
            </a:r>
          </a:p>
          <a:p>
            <a:pPr lvl="1"/>
            <a:r>
              <a:rPr lang="en-ZA" sz="2400" u="sng" dirty="0" smtClean="0"/>
              <a:t>South Africa</a:t>
            </a:r>
            <a:r>
              <a:rPr lang="en-ZA" sz="2400" dirty="0" smtClean="0"/>
              <a:t>: Kalahari recharge values available</a:t>
            </a:r>
            <a:endParaRPr lang="en-ZA" sz="2400" dirty="0"/>
          </a:p>
        </p:txBody>
      </p:sp>
      <p:sp>
        <p:nvSpPr>
          <p:cNvPr id="4" name="Rounded Rectangle 3"/>
          <p:cNvSpPr/>
          <p:nvPr/>
        </p:nvSpPr>
        <p:spPr>
          <a:xfrm>
            <a:off x="1357290" y="4071942"/>
            <a:ext cx="7429552" cy="21621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4189101"/>
            <a:ext cx="7143800" cy="1938992"/>
          </a:xfrm>
          <a:prstGeom prst="rect">
            <a:avLst/>
          </a:prstGeom>
          <a:noFill/>
        </p:spPr>
        <p:txBody>
          <a:bodyPr wrap="square" rtlCol="0">
            <a:spAutoFit/>
          </a:bodyPr>
          <a:lstStyle/>
          <a:p>
            <a:pPr algn="just"/>
            <a:r>
              <a:rPr lang="en-ZA" sz="2400" dirty="0" smtClean="0">
                <a:solidFill>
                  <a:srgbClr val="7030A0"/>
                </a:solidFill>
              </a:rPr>
              <a:t>A </a:t>
            </a:r>
            <a:r>
              <a:rPr lang="en-ZA" sz="2400" dirty="0">
                <a:solidFill>
                  <a:srgbClr val="7030A0"/>
                </a:solidFill>
              </a:rPr>
              <a:t>reasonable estimate of the mean recharge of the Kalahari aquifers can be </a:t>
            </a:r>
            <a:r>
              <a:rPr lang="en-ZA" sz="2400" dirty="0" smtClean="0">
                <a:solidFill>
                  <a:srgbClr val="7030A0"/>
                </a:solidFill>
              </a:rPr>
              <a:t>made. There is no recharge in the </a:t>
            </a:r>
            <a:r>
              <a:rPr lang="en-ZA" sz="2400" dirty="0" smtClean="0">
                <a:solidFill>
                  <a:srgbClr val="7030A0"/>
                </a:solidFill>
              </a:rPr>
              <a:t>TransNossob</a:t>
            </a:r>
            <a:r>
              <a:rPr lang="en-ZA" sz="2400" dirty="0" smtClean="0">
                <a:solidFill>
                  <a:srgbClr val="7030A0"/>
                </a:solidFill>
              </a:rPr>
              <a:t>. </a:t>
            </a:r>
            <a:r>
              <a:rPr lang="en-ZA" sz="2400" dirty="0">
                <a:solidFill>
                  <a:srgbClr val="7030A0"/>
                </a:solidFill>
              </a:rPr>
              <a:t>Considerable </a:t>
            </a:r>
            <a:r>
              <a:rPr lang="en-ZA" sz="2400" dirty="0" smtClean="0">
                <a:solidFill>
                  <a:srgbClr val="7030A0"/>
                </a:solidFill>
              </a:rPr>
              <a:t>uncertainty remains </a:t>
            </a:r>
            <a:r>
              <a:rPr lang="en-ZA" sz="2400" dirty="0">
                <a:solidFill>
                  <a:srgbClr val="7030A0"/>
                </a:solidFill>
              </a:rPr>
              <a:t>regarding the </a:t>
            </a:r>
            <a:r>
              <a:rPr lang="en-ZA" sz="2400" dirty="0" smtClean="0">
                <a:solidFill>
                  <a:srgbClr val="7030A0"/>
                </a:solidFill>
              </a:rPr>
              <a:t>mean recharge as individual events produce results varying by a factor of </a:t>
            </a:r>
            <a:r>
              <a:rPr lang="en-ZA" sz="2400" dirty="0" smtClean="0">
                <a:solidFill>
                  <a:srgbClr val="7030A0"/>
                </a:solidFill>
              </a:rPr>
              <a:t>10</a:t>
            </a:r>
            <a:r>
              <a:rPr lang="en-ZA" sz="2400" baseline="30000" dirty="0" smtClean="0">
                <a:solidFill>
                  <a:srgbClr val="7030A0"/>
                </a:solidFill>
              </a:rPr>
              <a:t>2</a:t>
            </a:r>
            <a:r>
              <a:rPr lang="en-ZA" sz="2400" dirty="0" smtClean="0">
                <a:solidFill>
                  <a:srgbClr val="7030A0"/>
                </a:solidFill>
              </a:rPr>
              <a:t>. </a:t>
            </a:r>
            <a:endParaRPr lang="en-ZA" sz="2400" dirty="0">
              <a:solidFill>
                <a:srgbClr val="7030A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Characteristics</a:t>
            </a:r>
            <a:endParaRPr lang="en-ZA" dirty="0"/>
          </a:p>
        </p:txBody>
      </p:sp>
      <p:sp>
        <p:nvSpPr>
          <p:cNvPr id="3" name="Content Placeholder 2"/>
          <p:cNvSpPr>
            <a:spLocks noGrp="1"/>
          </p:cNvSpPr>
          <p:nvPr>
            <p:ph idx="1"/>
          </p:nvPr>
        </p:nvSpPr>
        <p:spPr>
          <a:xfrm>
            <a:off x="1435608" y="1447800"/>
            <a:ext cx="7498080" cy="2409828"/>
          </a:xfrm>
        </p:spPr>
        <p:txBody>
          <a:bodyPr>
            <a:normAutofit lnSpcReduction="10000"/>
          </a:bodyPr>
          <a:lstStyle/>
          <a:p>
            <a:r>
              <a:rPr lang="en-ZA" dirty="0" smtClean="0"/>
              <a:t>C.2.  Aquifer Lithology</a:t>
            </a:r>
            <a:endParaRPr lang="en-ZA" dirty="0" smtClean="0"/>
          </a:p>
          <a:p>
            <a:pPr lvl="1"/>
            <a:r>
              <a:rPr lang="en-ZA" sz="2400" u="sng" dirty="0" smtClean="0"/>
              <a:t>Botswana:</a:t>
            </a:r>
            <a:r>
              <a:rPr lang="en-ZA" sz="2400" dirty="0" smtClean="0"/>
              <a:t>  G. Lentswe listed the publications from which he can get the lithology.</a:t>
            </a:r>
          </a:p>
          <a:p>
            <a:pPr lvl="1"/>
            <a:r>
              <a:rPr lang="en-ZA" sz="2400" u="sng" dirty="0" smtClean="0"/>
              <a:t>Namibia</a:t>
            </a:r>
            <a:r>
              <a:rPr lang="en-ZA" sz="2400" dirty="0" smtClean="0"/>
              <a:t>: L. Joel extracted from JICA &amp; Miller 2008</a:t>
            </a:r>
          </a:p>
          <a:p>
            <a:pPr lvl="1"/>
            <a:r>
              <a:rPr lang="en-ZA" sz="2400" u="sng" dirty="0" smtClean="0"/>
              <a:t>South Africa</a:t>
            </a:r>
            <a:r>
              <a:rPr lang="en-ZA" sz="2400" dirty="0" smtClean="0"/>
              <a:t>: L. Leshomo extracted from Haddon 2005</a:t>
            </a:r>
            <a:endParaRPr lang="en-ZA" sz="2400" dirty="0"/>
          </a:p>
        </p:txBody>
      </p:sp>
      <p:sp>
        <p:nvSpPr>
          <p:cNvPr id="4" name="Rounded Rectangle 3"/>
          <p:cNvSpPr/>
          <p:nvPr/>
        </p:nvSpPr>
        <p:spPr>
          <a:xfrm>
            <a:off x="1357290" y="4357694"/>
            <a:ext cx="7429552" cy="18764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500166" y="4502546"/>
            <a:ext cx="7143800" cy="1569660"/>
          </a:xfrm>
          <a:prstGeom prst="rect">
            <a:avLst/>
          </a:prstGeom>
          <a:noFill/>
        </p:spPr>
        <p:txBody>
          <a:bodyPr wrap="square" rtlCol="0">
            <a:spAutoFit/>
          </a:bodyPr>
          <a:lstStyle/>
          <a:p>
            <a:pPr algn="just"/>
            <a:r>
              <a:rPr lang="en-ZA" sz="2400" dirty="0">
                <a:solidFill>
                  <a:srgbClr val="7030A0"/>
                </a:solidFill>
              </a:rPr>
              <a:t>For Botswana the lithology of the different aquifers (Kalahari, Ntane and Otshe) still needs to be extracted from the literature. For the Namibian and South African aquifers it is available.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Items will be discussed in the usual order</a:t>
            </a:r>
            <a:endParaRPr lang="en-ZA" dirty="0"/>
          </a:p>
        </p:txBody>
      </p:sp>
      <p:sp>
        <p:nvSpPr>
          <p:cNvPr id="3" name="Content Placeholder 2"/>
          <p:cNvSpPr>
            <a:spLocks noGrp="1"/>
          </p:cNvSpPr>
          <p:nvPr>
            <p:ph idx="1"/>
          </p:nvPr>
        </p:nvSpPr>
        <p:spPr>
          <a:xfrm>
            <a:off x="1435608" y="2357430"/>
            <a:ext cx="7498080" cy="3890970"/>
          </a:xfrm>
        </p:spPr>
        <p:txBody>
          <a:bodyPr/>
          <a:lstStyle/>
          <a:p>
            <a:pPr marL="596646" lvl="0" indent="-514350">
              <a:buFont typeface="+mj-lt"/>
              <a:buAutoNum type="alphaUcPeriod"/>
            </a:pPr>
            <a:r>
              <a:rPr lang="en-ZA" dirty="0" smtClean="0"/>
              <a:t>Physiography and Climate</a:t>
            </a:r>
          </a:p>
          <a:p>
            <a:pPr marL="596646" lvl="0" indent="-514350">
              <a:buFont typeface="+mj-lt"/>
              <a:buAutoNum type="alphaUcPeriod"/>
            </a:pPr>
            <a:r>
              <a:rPr lang="en-ZA" dirty="0" smtClean="0"/>
              <a:t>Aquifer geometry</a:t>
            </a:r>
          </a:p>
          <a:p>
            <a:pPr marL="596646" lvl="0" indent="-514350">
              <a:buFont typeface="+mj-lt"/>
              <a:buAutoNum type="alphaUcPeriod"/>
            </a:pPr>
            <a:r>
              <a:rPr lang="en-ZA" dirty="0" smtClean="0"/>
              <a:t>Hydrogeological characteristics</a:t>
            </a:r>
          </a:p>
          <a:p>
            <a:pPr marL="596646" lvl="0" indent="-514350">
              <a:buFont typeface="+mj-lt"/>
              <a:buAutoNum type="alphaUcPeriod"/>
            </a:pPr>
            <a:r>
              <a:rPr lang="en-ZA" dirty="0" smtClean="0"/>
              <a:t>Environmental aspects and</a:t>
            </a:r>
          </a:p>
          <a:p>
            <a:pPr marL="596646" lvl="0" indent="-514350">
              <a:buFont typeface="+mj-lt"/>
              <a:buAutoNum type="alphaUcPeriod"/>
            </a:pPr>
            <a:r>
              <a:rPr lang="en-ZA" dirty="0" smtClean="0"/>
              <a:t>Socio-economic aspects</a:t>
            </a:r>
          </a:p>
          <a:p>
            <a:endParaRPr lang="en-Z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Characteristics</a:t>
            </a:r>
            <a:endParaRPr lang="en-ZA" dirty="0"/>
          </a:p>
        </p:txBody>
      </p:sp>
      <p:sp>
        <p:nvSpPr>
          <p:cNvPr id="3" name="Content Placeholder 2"/>
          <p:cNvSpPr>
            <a:spLocks noGrp="1"/>
          </p:cNvSpPr>
          <p:nvPr>
            <p:ph idx="1"/>
          </p:nvPr>
        </p:nvSpPr>
        <p:spPr>
          <a:xfrm>
            <a:off x="1435608" y="1447800"/>
            <a:ext cx="7498080" cy="2409828"/>
          </a:xfrm>
        </p:spPr>
        <p:txBody>
          <a:bodyPr>
            <a:normAutofit lnSpcReduction="10000"/>
          </a:bodyPr>
          <a:lstStyle/>
          <a:p>
            <a:r>
              <a:rPr lang="en-ZA" dirty="0" smtClean="0"/>
              <a:t>C.3.  Soil types</a:t>
            </a:r>
            <a:endParaRPr lang="en-ZA" dirty="0" smtClean="0"/>
          </a:p>
          <a:p>
            <a:pPr lvl="1"/>
            <a:r>
              <a:rPr lang="en-ZA" sz="2400" u="sng" dirty="0" smtClean="0"/>
              <a:t>Botswana:</a:t>
            </a:r>
            <a:r>
              <a:rPr lang="en-ZA" sz="2400" dirty="0" smtClean="0"/>
              <a:t>  A jpg image of soil and explanatory notes are available.</a:t>
            </a:r>
          </a:p>
          <a:p>
            <a:pPr lvl="1"/>
            <a:r>
              <a:rPr lang="en-ZA" sz="2400" u="sng" dirty="0" smtClean="0"/>
              <a:t>Namibia</a:t>
            </a:r>
            <a:r>
              <a:rPr lang="en-ZA" sz="2400" dirty="0" smtClean="0"/>
              <a:t>: D. Muroua has compiled a soil map</a:t>
            </a:r>
          </a:p>
          <a:p>
            <a:pPr lvl="1"/>
            <a:r>
              <a:rPr lang="en-ZA" sz="2400" u="sng" dirty="0" smtClean="0"/>
              <a:t>South Africa</a:t>
            </a:r>
            <a:r>
              <a:rPr lang="en-ZA" sz="2400" dirty="0" smtClean="0"/>
              <a:t>: </a:t>
            </a:r>
            <a:r>
              <a:rPr lang="en-ZA" sz="2400" dirty="0" smtClean="0"/>
              <a:t>A map showing Kalahari sand is attached to </a:t>
            </a:r>
            <a:r>
              <a:rPr lang="en-ZA" sz="2400" dirty="0" smtClean="0"/>
              <a:t>J. </a:t>
            </a:r>
            <a:r>
              <a:rPr lang="en-ZA" sz="2400" dirty="0" smtClean="0"/>
              <a:t>L</a:t>
            </a:r>
            <a:r>
              <a:rPr lang="en-ZA" sz="2400" dirty="0" smtClean="0"/>
              <a:t>eshomo’s report</a:t>
            </a:r>
            <a:r>
              <a:rPr lang="en-ZA" sz="2400" dirty="0" smtClean="0"/>
              <a:t>.</a:t>
            </a:r>
            <a:endParaRPr lang="en-ZA" sz="2400" dirty="0"/>
          </a:p>
        </p:txBody>
      </p:sp>
      <p:sp>
        <p:nvSpPr>
          <p:cNvPr id="4" name="Rounded Rectangle 3"/>
          <p:cNvSpPr/>
          <p:nvPr/>
        </p:nvSpPr>
        <p:spPr>
          <a:xfrm>
            <a:off x="1357290" y="4357694"/>
            <a:ext cx="7429552" cy="150019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4502546"/>
            <a:ext cx="7286676" cy="1200329"/>
          </a:xfrm>
          <a:prstGeom prst="rect">
            <a:avLst/>
          </a:prstGeom>
          <a:noFill/>
        </p:spPr>
        <p:txBody>
          <a:bodyPr wrap="square" rtlCol="0">
            <a:spAutoFit/>
          </a:bodyPr>
          <a:lstStyle/>
          <a:p>
            <a:pPr algn="just"/>
            <a:r>
              <a:rPr lang="en-ZA" sz="2400" dirty="0">
                <a:solidFill>
                  <a:srgbClr val="7030A0"/>
                </a:solidFill>
              </a:rPr>
              <a:t>Maps from all three countries are available. The Botswana map needs to be digitised and all three maps must then be harmonised.</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Characteristics</a:t>
            </a:r>
            <a:endParaRPr lang="en-ZA" dirty="0"/>
          </a:p>
        </p:txBody>
      </p:sp>
      <p:sp>
        <p:nvSpPr>
          <p:cNvPr id="3" name="Content Placeholder 2"/>
          <p:cNvSpPr>
            <a:spLocks noGrp="1"/>
          </p:cNvSpPr>
          <p:nvPr>
            <p:ph idx="1"/>
          </p:nvPr>
        </p:nvSpPr>
        <p:spPr>
          <a:xfrm>
            <a:off x="1435608" y="1447800"/>
            <a:ext cx="7498080" cy="2409828"/>
          </a:xfrm>
        </p:spPr>
        <p:txBody>
          <a:bodyPr>
            <a:normAutofit fontScale="92500" lnSpcReduction="10000"/>
          </a:bodyPr>
          <a:lstStyle/>
          <a:p>
            <a:r>
              <a:rPr lang="en-ZA" dirty="0" smtClean="0"/>
              <a:t>C.4.  Porosity</a:t>
            </a:r>
            <a:endParaRPr lang="en-ZA" dirty="0" smtClean="0"/>
          </a:p>
          <a:p>
            <a:pPr lvl="1"/>
            <a:r>
              <a:rPr lang="en-ZA" sz="2400" u="sng" dirty="0" smtClean="0"/>
              <a:t>Botswana:</a:t>
            </a:r>
            <a:r>
              <a:rPr lang="en-ZA" sz="2400" dirty="0" smtClean="0"/>
              <a:t>  G. Lentswe cites six publications that contain porosity information</a:t>
            </a:r>
          </a:p>
          <a:p>
            <a:pPr lvl="1"/>
            <a:r>
              <a:rPr lang="en-ZA" sz="2400" u="sng" dirty="0" smtClean="0"/>
              <a:t>Namibia</a:t>
            </a:r>
            <a:r>
              <a:rPr lang="en-ZA" sz="2400" dirty="0" smtClean="0"/>
              <a:t>: No porosity values for the Kalahari exist. For the Auob values just over 20% were determined.</a:t>
            </a:r>
          </a:p>
          <a:p>
            <a:pPr lvl="1"/>
            <a:r>
              <a:rPr lang="en-ZA" sz="2400" u="sng" dirty="0" smtClean="0"/>
              <a:t>South Africa</a:t>
            </a:r>
            <a:r>
              <a:rPr lang="en-ZA" sz="2400" dirty="0" smtClean="0"/>
              <a:t>:  Currently there are no data on porosity.</a:t>
            </a:r>
            <a:endParaRPr lang="en-ZA" sz="2400" dirty="0"/>
          </a:p>
        </p:txBody>
      </p:sp>
      <p:sp>
        <p:nvSpPr>
          <p:cNvPr id="4" name="Rounded Rectangle 3"/>
          <p:cNvSpPr/>
          <p:nvPr/>
        </p:nvSpPr>
        <p:spPr>
          <a:xfrm>
            <a:off x="1357290" y="4000504"/>
            <a:ext cx="7429552" cy="20002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4000504"/>
            <a:ext cx="7286676" cy="1938992"/>
          </a:xfrm>
          <a:prstGeom prst="rect">
            <a:avLst/>
          </a:prstGeom>
          <a:noFill/>
        </p:spPr>
        <p:txBody>
          <a:bodyPr wrap="square" rtlCol="0">
            <a:spAutoFit/>
          </a:bodyPr>
          <a:lstStyle/>
          <a:p>
            <a:pPr algn="just"/>
            <a:r>
              <a:rPr lang="en-ZA" sz="2400" dirty="0">
                <a:solidFill>
                  <a:srgbClr val="FF0000"/>
                </a:solidFill>
              </a:rPr>
              <a:t>Namibia has some values - further values for TBA aquifers can be found in pumping test data. While Botswana has still to extract data from literature, South Africa reports that so far there are no porosity data are available.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Characteristics</a:t>
            </a:r>
            <a:endParaRPr lang="en-ZA" dirty="0"/>
          </a:p>
        </p:txBody>
      </p:sp>
      <p:sp>
        <p:nvSpPr>
          <p:cNvPr id="3" name="Content Placeholder 2"/>
          <p:cNvSpPr>
            <a:spLocks noGrp="1"/>
          </p:cNvSpPr>
          <p:nvPr>
            <p:ph idx="1"/>
          </p:nvPr>
        </p:nvSpPr>
        <p:spPr>
          <a:xfrm>
            <a:off x="1435608" y="1447800"/>
            <a:ext cx="7498080" cy="2409828"/>
          </a:xfrm>
        </p:spPr>
        <p:txBody>
          <a:bodyPr>
            <a:normAutofit fontScale="92500" lnSpcReduction="10000"/>
          </a:bodyPr>
          <a:lstStyle/>
          <a:p>
            <a:r>
              <a:rPr lang="en-ZA" dirty="0" smtClean="0"/>
              <a:t>C.5.  Transmissivity and vertical permeability</a:t>
            </a:r>
            <a:endParaRPr lang="en-ZA" dirty="0" smtClean="0"/>
          </a:p>
          <a:p>
            <a:pPr lvl="1"/>
            <a:r>
              <a:rPr lang="en-ZA" sz="2400" u="sng" dirty="0" smtClean="0"/>
              <a:t>Botswana:</a:t>
            </a:r>
            <a:r>
              <a:rPr lang="en-ZA" sz="2400" dirty="0" smtClean="0"/>
              <a:t>  G. Lentswe cites six publications that contain porosity information</a:t>
            </a:r>
          </a:p>
          <a:p>
            <a:pPr lvl="1"/>
            <a:r>
              <a:rPr lang="en-ZA" sz="2400" u="sng" dirty="0" smtClean="0"/>
              <a:t>Namibia</a:t>
            </a:r>
            <a:r>
              <a:rPr lang="en-ZA" sz="2400" dirty="0" smtClean="0"/>
              <a:t>: No porosity values for the Kalahari exist. For the Auob values just over 20% were determined.</a:t>
            </a:r>
          </a:p>
          <a:p>
            <a:pPr lvl="1"/>
            <a:r>
              <a:rPr lang="en-ZA" sz="2400" u="sng" dirty="0" smtClean="0"/>
              <a:t>South Africa</a:t>
            </a:r>
            <a:r>
              <a:rPr lang="en-ZA" sz="2400" dirty="0" smtClean="0"/>
              <a:t>:  Currently there are no data on porosity.</a:t>
            </a:r>
            <a:endParaRPr lang="en-ZA" sz="2400" dirty="0"/>
          </a:p>
        </p:txBody>
      </p:sp>
      <p:sp>
        <p:nvSpPr>
          <p:cNvPr id="4" name="Rounded Rectangle 3"/>
          <p:cNvSpPr/>
          <p:nvPr/>
        </p:nvSpPr>
        <p:spPr>
          <a:xfrm>
            <a:off x="1357290" y="4000504"/>
            <a:ext cx="7429552" cy="20002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4000504"/>
            <a:ext cx="7286676" cy="1938992"/>
          </a:xfrm>
          <a:prstGeom prst="rect">
            <a:avLst/>
          </a:prstGeom>
          <a:noFill/>
        </p:spPr>
        <p:txBody>
          <a:bodyPr wrap="square" rtlCol="0">
            <a:spAutoFit/>
          </a:bodyPr>
          <a:lstStyle/>
          <a:p>
            <a:pPr algn="just"/>
            <a:r>
              <a:rPr lang="en-ZA" sz="2400" dirty="0">
                <a:solidFill>
                  <a:srgbClr val="FF0000"/>
                </a:solidFill>
              </a:rPr>
              <a:t>Namibia has some values - further values for TBA aquifers can be found in pumping test data. While Botswana has still to extract data from literature, South Africa reports that so far there are no porosity data are available.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Characteristics</a:t>
            </a:r>
            <a:endParaRPr lang="en-ZA" dirty="0"/>
          </a:p>
        </p:txBody>
      </p:sp>
      <p:sp>
        <p:nvSpPr>
          <p:cNvPr id="3" name="Content Placeholder 2"/>
          <p:cNvSpPr>
            <a:spLocks noGrp="1"/>
          </p:cNvSpPr>
          <p:nvPr>
            <p:ph idx="1"/>
          </p:nvPr>
        </p:nvSpPr>
        <p:spPr>
          <a:xfrm>
            <a:off x="1435608" y="1214422"/>
            <a:ext cx="7498080" cy="3052770"/>
          </a:xfrm>
        </p:spPr>
        <p:txBody>
          <a:bodyPr>
            <a:normAutofit/>
          </a:bodyPr>
          <a:lstStyle/>
          <a:p>
            <a:r>
              <a:rPr lang="en-ZA" dirty="0" smtClean="0"/>
              <a:t>C.6.  Total Groundwater Volume</a:t>
            </a:r>
            <a:endParaRPr lang="en-ZA" dirty="0" smtClean="0"/>
          </a:p>
          <a:p>
            <a:pPr lvl="1"/>
            <a:r>
              <a:rPr lang="en-ZA" sz="2400" u="sng" dirty="0" smtClean="0"/>
              <a:t>Botswana:</a:t>
            </a:r>
            <a:r>
              <a:rPr lang="en-ZA" sz="2400" dirty="0" smtClean="0"/>
              <a:t>  No data collected so far. In the Matsheng report there is a table with assumed reserves</a:t>
            </a:r>
          </a:p>
          <a:p>
            <a:pPr lvl="1"/>
            <a:r>
              <a:rPr lang="en-ZA" sz="2400" u="sng" dirty="0" smtClean="0"/>
              <a:t>Namibia</a:t>
            </a:r>
            <a:r>
              <a:rPr lang="en-ZA" sz="2400" dirty="0" smtClean="0"/>
              <a:t>: There are insufficient data to describe this parameter for any of the 11 aquifers. </a:t>
            </a:r>
            <a:r>
              <a:rPr lang="en-ZA" sz="2400" dirty="0" err="1" smtClean="0"/>
              <a:t>Falke</a:t>
            </a:r>
            <a:r>
              <a:rPr lang="en-ZA" sz="2400" dirty="0" smtClean="0"/>
              <a:t> risked a trial.</a:t>
            </a:r>
          </a:p>
          <a:p>
            <a:pPr lvl="1"/>
            <a:r>
              <a:rPr lang="en-ZA" sz="2400" u="sng" dirty="0" smtClean="0"/>
              <a:t>South Africa</a:t>
            </a:r>
            <a:r>
              <a:rPr lang="en-ZA" sz="2400" dirty="0" smtClean="0"/>
              <a:t>:  van Wyk provided some estimates</a:t>
            </a:r>
            <a:endParaRPr lang="en-ZA" sz="2400" dirty="0"/>
          </a:p>
        </p:txBody>
      </p:sp>
      <p:sp>
        <p:nvSpPr>
          <p:cNvPr id="4" name="Rounded Rectangle 3"/>
          <p:cNvSpPr/>
          <p:nvPr/>
        </p:nvSpPr>
        <p:spPr>
          <a:xfrm>
            <a:off x="1357290" y="4286256"/>
            <a:ext cx="7429552" cy="235745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4286256"/>
            <a:ext cx="7286676" cy="2308324"/>
          </a:xfrm>
          <a:prstGeom prst="rect">
            <a:avLst/>
          </a:prstGeom>
          <a:noFill/>
        </p:spPr>
        <p:txBody>
          <a:bodyPr wrap="square" rtlCol="0">
            <a:spAutoFit/>
          </a:bodyPr>
          <a:lstStyle/>
          <a:p>
            <a:r>
              <a:rPr lang="en-ZA" sz="2400" dirty="0" smtClean="0">
                <a:solidFill>
                  <a:srgbClr val="FF0000"/>
                </a:solidFill>
              </a:rPr>
              <a:t>Lentswe </a:t>
            </a:r>
            <a:r>
              <a:rPr lang="en-ZA" sz="2400" dirty="0">
                <a:solidFill>
                  <a:srgbClr val="FF0000"/>
                </a:solidFill>
              </a:rPr>
              <a:t>has not yet tried to calculate any storage values. Some values </a:t>
            </a:r>
            <a:r>
              <a:rPr lang="en-ZA" sz="2400" dirty="0" smtClean="0">
                <a:solidFill>
                  <a:srgbClr val="FF0000"/>
                </a:solidFill>
              </a:rPr>
              <a:t>are in </a:t>
            </a:r>
            <a:r>
              <a:rPr lang="en-ZA" sz="2400" dirty="0">
                <a:solidFill>
                  <a:srgbClr val="FF0000"/>
                </a:solidFill>
              </a:rPr>
              <a:t>the Matsheng report. In Namibia one attempt has been made and in South Africa E. van Wyk has </a:t>
            </a:r>
            <a:r>
              <a:rPr lang="en-ZA" sz="2400" dirty="0" smtClean="0">
                <a:solidFill>
                  <a:srgbClr val="FF0000"/>
                </a:solidFill>
              </a:rPr>
              <a:t>assessed </a:t>
            </a:r>
            <a:r>
              <a:rPr lang="en-ZA" sz="2400" dirty="0">
                <a:solidFill>
                  <a:srgbClr val="FF0000"/>
                </a:solidFill>
              </a:rPr>
              <a:t>the water stored in the Kalahari. The TBA </a:t>
            </a:r>
            <a:r>
              <a:rPr lang="en-ZA" sz="2400" dirty="0" smtClean="0">
                <a:solidFill>
                  <a:srgbClr val="FF0000"/>
                </a:solidFill>
              </a:rPr>
              <a:t>figures </a:t>
            </a:r>
            <a:r>
              <a:rPr lang="en-ZA" sz="2400" dirty="0">
                <a:solidFill>
                  <a:srgbClr val="FF0000"/>
                </a:solidFill>
              </a:rPr>
              <a:t>are not regarded </a:t>
            </a:r>
            <a:r>
              <a:rPr lang="en-ZA" sz="2400" dirty="0" smtClean="0">
                <a:solidFill>
                  <a:srgbClr val="FF0000"/>
                </a:solidFill>
              </a:rPr>
              <a:t>reliable. </a:t>
            </a:r>
            <a:r>
              <a:rPr lang="en-ZA" sz="2400" dirty="0">
                <a:solidFill>
                  <a:srgbClr val="FF0000"/>
                </a:solidFill>
              </a:rPr>
              <a:t>T</a:t>
            </a:r>
            <a:r>
              <a:rPr lang="en-ZA" sz="2400" dirty="0" smtClean="0">
                <a:solidFill>
                  <a:srgbClr val="FF0000"/>
                </a:solidFill>
              </a:rPr>
              <a:t>he </a:t>
            </a:r>
            <a:r>
              <a:rPr lang="en-ZA" sz="2400" dirty="0">
                <a:solidFill>
                  <a:srgbClr val="FF0000"/>
                </a:solidFill>
              </a:rPr>
              <a:t>stored water is not extractable because the Auob aquifer is collapsible.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Characteristics</a:t>
            </a:r>
            <a:endParaRPr lang="en-ZA" dirty="0"/>
          </a:p>
        </p:txBody>
      </p:sp>
      <p:sp>
        <p:nvSpPr>
          <p:cNvPr id="3" name="Content Placeholder 2"/>
          <p:cNvSpPr>
            <a:spLocks noGrp="1"/>
          </p:cNvSpPr>
          <p:nvPr>
            <p:ph idx="1"/>
          </p:nvPr>
        </p:nvSpPr>
        <p:spPr>
          <a:xfrm>
            <a:off x="1435608" y="1214422"/>
            <a:ext cx="7498080" cy="3052770"/>
          </a:xfrm>
        </p:spPr>
        <p:txBody>
          <a:bodyPr>
            <a:normAutofit/>
          </a:bodyPr>
          <a:lstStyle/>
          <a:p>
            <a:r>
              <a:rPr lang="en-ZA" dirty="0" smtClean="0"/>
              <a:t>C.7.  Groundwater depletion</a:t>
            </a:r>
            <a:endParaRPr lang="en-ZA" dirty="0" smtClean="0"/>
          </a:p>
          <a:p>
            <a:pPr lvl="1"/>
            <a:r>
              <a:rPr lang="en-ZA" sz="2400" u="sng" dirty="0" smtClean="0"/>
              <a:t>Botswana:</a:t>
            </a:r>
            <a:r>
              <a:rPr lang="en-ZA" sz="2400" dirty="0" smtClean="0"/>
              <a:t>  No data source identified so far</a:t>
            </a:r>
          </a:p>
          <a:p>
            <a:pPr lvl="1"/>
            <a:r>
              <a:rPr lang="en-ZA" sz="2400" u="sng" dirty="0" smtClean="0"/>
              <a:t>Namibia</a:t>
            </a:r>
            <a:r>
              <a:rPr lang="en-ZA" sz="2400" dirty="0" smtClean="0"/>
              <a:t>:  Sufficient long term water level graphs are not available</a:t>
            </a:r>
          </a:p>
          <a:p>
            <a:pPr lvl="1"/>
            <a:r>
              <a:rPr lang="en-ZA" sz="2400" u="sng" dirty="0" smtClean="0"/>
              <a:t>South Africa</a:t>
            </a:r>
            <a:r>
              <a:rPr lang="en-ZA" sz="2400" dirty="0" smtClean="0"/>
              <a:t>:  It is assumed that the Kalahari aquifer is under-utilised</a:t>
            </a:r>
            <a:endParaRPr lang="en-ZA" sz="2400" dirty="0"/>
          </a:p>
        </p:txBody>
      </p:sp>
      <p:sp>
        <p:nvSpPr>
          <p:cNvPr id="4" name="Rounded Rectangle 3"/>
          <p:cNvSpPr/>
          <p:nvPr/>
        </p:nvSpPr>
        <p:spPr>
          <a:xfrm>
            <a:off x="1357290" y="4286256"/>
            <a:ext cx="7429552" cy="164307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4320981"/>
            <a:ext cx="7286676" cy="1569660"/>
          </a:xfrm>
          <a:prstGeom prst="rect">
            <a:avLst/>
          </a:prstGeom>
          <a:noFill/>
        </p:spPr>
        <p:txBody>
          <a:bodyPr wrap="square" rtlCol="0">
            <a:spAutoFit/>
          </a:bodyPr>
          <a:lstStyle/>
          <a:p>
            <a:pPr algn="just"/>
            <a:r>
              <a:rPr lang="en-ZA" sz="2400" dirty="0">
                <a:solidFill>
                  <a:srgbClr val="7030A0"/>
                </a:solidFill>
              </a:rPr>
              <a:t>Water-level monitoring records do not allow a definite statement whether the TBA aquifers are depleted. Preliminary indications are, however, that this is not the case.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Characteristics</a:t>
            </a:r>
            <a:endParaRPr lang="en-ZA" dirty="0"/>
          </a:p>
        </p:txBody>
      </p:sp>
      <p:sp>
        <p:nvSpPr>
          <p:cNvPr id="3" name="Content Placeholder 2"/>
          <p:cNvSpPr>
            <a:spLocks noGrp="1"/>
          </p:cNvSpPr>
          <p:nvPr>
            <p:ph idx="1"/>
          </p:nvPr>
        </p:nvSpPr>
        <p:spPr>
          <a:xfrm>
            <a:off x="1435608" y="1214422"/>
            <a:ext cx="7498080" cy="2857520"/>
          </a:xfrm>
        </p:spPr>
        <p:txBody>
          <a:bodyPr>
            <a:normAutofit fontScale="92500"/>
          </a:bodyPr>
          <a:lstStyle/>
          <a:p>
            <a:r>
              <a:rPr lang="en-ZA" dirty="0" smtClean="0"/>
              <a:t>C.8.  Natural discharge mechanism</a:t>
            </a:r>
            <a:endParaRPr lang="en-ZA" dirty="0" smtClean="0"/>
          </a:p>
          <a:p>
            <a:pPr lvl="1"/>
            <a:r>
              <a:rPr lang="en-ZA" sz="2400" u="sng" dirty="0" smtClean="0"/>
              <a:t>Botswana:</a:t>
            </a:r>
            <a:r>
              <a:rPr lang="en-ZA" sz="2400" dirty="0" smtClean="0"/>
              <a:t>  No data source identified so far</a:t>
            </a:r>
          </a:p>
          <a:p>
            <a:pPr lvl="1"/>
            <a:r>
              <a:rPr lang="en-ZA" sz="2400" u="sng" dirty="0" smtClean="0"/>
              <a:t>Namibia</a:t>
            </a:r>
            <a:r>
              <a:rPr lang="en-ZA" sz="2400" dirty="0" smtClean="0"/>
              <a:t>: </a:t>
            </a:r>
            <a:r>
              <a:rPr lang="en-ZA" sz="2400" dirty="0" smtClean="0"/>
              <a:t>Evapotranspiration is the discharge mechanism in the Kalahari aquifer</a:t>
            </a:r>
            <a:r>
              <a:rPr lang="en-ZA" sz="2400" dirty="0" smtClean="0"/>
              <a:t>.  </a:t>
            </a:r>
            <a:r>
              <a:rPr lang="en-ZA" sz="2400" dirty="0" smtClean="0"/>
              <a:t>At the lower </a:t>
            </a:r>
            <a:r>
              <a:rPr lang="en-ZA" sz="2400" dirty="0" smtClean="0"/>
              <a:t>end </a:t>
            </a:r>
            <a:r>
              <a:rPr lang="en-ZA" sz="2400" dirty="0" smtClean="0"/>
              <a:t>of the basin, groundwater flows out of the </a:t>
            </a:r>
            <a:r>
              <a:rPr lang="en-ZA" sz="2400" dirty="0" err="1" smtClean="0"/>
              <a:t>TBAs</a:t>
            </a:r>
            <a:r>
              <a:rPr lang="en-ZA" sz="2400" dirty="0" smtClean="0"/>
              <a:t> into the Kalahari </a:t>
            </a:r>
            <a:endParaRPr lang="en-ZA" sz="2400" dirty="0" smtClean="0"/>
          </a:p>
          <a:p>
            <a:pPr lvl="1"/>
            <a:r>
              <a:rPr lang="en-ZA" sz="2400" u="sng" dirty="0" smtClean="0"/>
              <a:t>South Africa</a:t>
            </a:r>
            <a:r>
              <a:rPr lang="en-ZA" sz="2400" dirty="0" smtClean="0"/>
              <a:t>:  </a:t>
            </a:r>
            <a:r>
              <a:rPr lang="en-ZA" sz="2400" dirty="0" err="1" smtClean="0"/>
              <a:t>Evapo</a:t>
            </a:r>
            <a:r>
              <a:rPr lang="en-ZA" sz="2400" dirty="0" smtClean="0"/>
              <a:t>(trans)</a:t>
            </a:r>
            <a:r>
              <a:rPr lang="en-ZA" sz="2400" dirty="0" err="1" smtClean="0"/>
              <a:t>piration</a:t>
            </a:r>
            <a:r>
              <a:rPr lang="en-ZA" sz="2400" dirty="0" smtClean="0"/>
              <a:t> is the assumed discharge mechanism </a:t>
            </a:r>
            <a:endParaRPr lang="en-ZA" sz="2400" dirty="0"/>
          </a:p>
        </p:txBody>
      </p:sp>
      <p:sp>
        <p:nvSpPr>
          <p:cNvPr id="4" name="Rounded Rectangle 3"/>
          <p:cNvSpPr/>
          <p:nvPr/>
        </p:nvSpPr>
        <p:spPr>
          <a:xfrm>
            <a:off x="1357290" y="4645434"/>
            <a:ext cx="7429552" cy="128588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4643446"/>
            <a:ext cx="7286676" cy="1200329"/>
          </a:xfrm>
          <a:prstGeom prst="rect">
            <a:avLst/>
          </a:prstGeom>
          <a:noFill/>
        </p:spPr>
        <p:txBody>
          <a:bodyPr wrap="square" rtlCol="0">
            <a:spAutoFit/>
          </a:bodyPr>
          <a:lstStyle/>
          <a:p>
            <a:pPr algn="just"/>
            <a:r>
              <a:rPr lang="en-ZA" sz="2400" dirty="0">
                <a:solidFill>
                  <a:srgbClr val="7030A0"/>
                </a:solidFill>
              </a:rPr>
              <a:t>For all aquifers the predominant discharge mechanism is evapotranspiration - for the TBA aquifers it is through seepage into the Kalahari aquifer.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Hydrogeological </a:t>
            </a:r>
            <a:r>
              <a:rPr lang="en-ZA" dirty="0" err="1" smtClean="0"/>
              <a:t>Characteristcs</a:t>
            </a:r>
            <a:endParaRPr lang="en-ZA" dirty="0"/>
          </a:p>
        </p:txBody>
      </p:sp>
      <p:sp>
        <p:nvSpPr>
          <p:cNvPr id="3" name="Content Placeholder 2"/>
          <p:cNvSpPr>
            <a:spLocks noGrp="1"/>
          </p:cNvSpPr>
          <p:nvPr>
            <p:ph idx="1"/>
          </p:nvPr>
        </p:nvSpPr>
        <p:spPr>
          <a:xfrm>
            <a:off x="1435608" y="1447800"/>
            <a:ext cx="7498080" cy="623878"/>
          </a:xfrm>
        </p:spPr>
        <p:txBody>
          <a:bodyPr>
            <a:normAutofit/>
          </a:bodyPr>
          <a:lstStyle/>
          <a:p>
            <a:pPr algn="ctr">
              <a:buNone/>
            </a:pPr>
            <a:r>
              <a:rPr lang="en-ZA" cap="all" dirty="0" smtClean="0"/>
              <a:t>summarising</a:t>
            </a:r>
            <a:endParaRPr lang="en-ZA" cap="all" dirty="0" smtClean="0"/>
          </a:p>
        </p:txBody>
      </p:sp>
      <p:sp>
        <p:nvSpPr>
          <p:cNvPr id="7" name="TextBox 6"/>
          <p:cNvSpPr txBox="1"/>
          <p:nvPr/>
        </p:nvSpPr>
        <p:spPr>
          <a:xfrm>
            <a:off x="1285852" y="2357430"/>
            <a:ext cx="7286676" cy="1815882"/>
          </a:xfrm>
          <a:prstGeom prst="rect">
            <a:avLst/>
          </a:prstGeom>
        </p:spPr>
        <p:txBody>
          <a:bodyPr wrap="square" rtlCol="0">
            <a:spAutoFit/>
          </a:bodyPr>
          <a:lstStyle/>
          <a:p>
            <a:r>
              <a:rPr lang="en-ZA" sz="2800" dirty="0" smtClean="0"/>
              <a:t>Some Botswana data still need to be extracted (Recharge, Lithology, Porosity, Transmissivity)</a:t>
            </a:r>
            <a:r>
              <a:rPr lang="en-ZA" sz="2800" dirty="0" smtClean="0"/>
              <a:t> and </a:t>
            </a:r>
            <a:r>
              <a:rPr lang="en-ZA" sz="2800" dirty="0"/>
              <a:t>t</a:t>
            </a:r>
            <a:r>
              <a:rPr lang="en-ZA" sz="2800" dirty="0" smtClean="0"/>
              <a:t>he TBA delineation must be decided on.</a:t>
            </a:r>
          </a:p>
          <a:p>
            <a:endParaRPr lang="en-ZA" sz="2800" dirty="0" smtClean="0"/>
          </a:p>
        </p:txBody>
      </p:sp>
      <p:sp>
        <p:nvSpPr>
          <p:cNvPr id="9" name="Rounded Rectangle 8"/>
          <p:cNvSpPr/>
          <p:nvPr/>
        </p:nvSpPr>
        <p:spPr>
          <a:xfrm>
            <a:off x="1357290" y="3786190"/>
            <a:ext cx="7429552" cy="292895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11" name="TextBox 10"/>
          <p:cNvSpPr txBox="1"/>
          <p:nvPr/>
        </p:nvSpPr>
        <p:spPr>
          <a:xfrm>
            <a:off x="1571604" y="3990917"/>
            <a:ext cx="7000924" cy="2677656"/>
          </a:xfrm>
          <a:prstGeom prst="rect">
            <a:avLst/>
          </a:prstGeom>
        </p:spPr>
        <p:txBody>
          <a:bodyPr wrap="square" rtlCol="0">
            <a:spAutoFit/>
          </a:bodyPr>
          <a:lstStyle/>
          <a:p>
            <a:pPr algn="just">
              <a:buFont typeface="Wingdings" pitchFamily="2" charset="2"/>
              <a:buChar char="Ø"/>
            </a:pPr>
            <a:r>
              <a:rPr lang="en-ZA" sz="2800" dirty="0" smtClean="0">
                <a:solidFill>
                  <a:srgbClr val="FF0000"/>
                </a:solidFill>
              </a:rPr>
              <a:t> For porosity and transmissivity there are not sufficient data to construct a map.</a:t>
            </a:r>
          </a:p>
          <a:p>
            <a:pPr algn="just">
              <a:buFont typeface="Wingdings" pitchFamily="2" charset="2"/>
              <a:buChar char="Ø"/>
            </a:pPr>
            <a:r>
              <a:rPr lang="en-ZA" sz="2800" dirty="0" smtClean="0">
                <a:solidFill>
                  <a:srgbClr val="FF0000"/>
                </a:solidFill>
              </a:rPr>
              <a:t> Neither for the Kalahari nor for the TBA can a reliable value be given for the stored reserves. TBA stored resources can in any case not be abstracted.</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t>Environmental Aspects</a:t>
            </a:r>
            <a:endParaRPr lang="en-ZA" i="1" dirty="0"/>
          </a:p>
        </p:txBody>
      </p:sp>
      <p:sp>
        <p:nvSpPr>
          <p:cNvPr id="3" name="Content Placeholder 2"/>
          <p:cNvSpPr>
            <a:spLocks noGrp="1"/>
          </p:cNvSpPr>
          <p:nvPr>
            <p:ph idx="1"/>
          </p:nvPr>
        </p:nvSpPr>
        <p:spPr>
          <a:xfrm>
            <a:off x="1435608" y="1214422"/>
            <a:ext cx="7498080" cy="2500330"/>
          </a:xfrm>
        </p:spPr>
        <p:txBody>
          <a:bodyPr>
            <a:normAutofit/>
          </a:bodyPr>
          <a:lstStyle/>
          <a:p>
            <a:r>
              <a:rPr lang="en-ZA" dirty="0" smtClean="0"/>
              <a:t>D.1.  Natural Groundwater quality</a:t>
            </a:r>
            <a:endParaRPr lang="en-ZA" dirty="0" smtClean="0"/>
          </a:p>
          <a:p>
            <a:pPr lvl="1"/>
            <a:r>
              <a:rPr lang="en-ZA" sz="2400" u="sng" dirty="0" smtClean="0"/>
              <a:t>Botswana:</a:t>
            </a:r>
            <a:r>
              <a:rPr lang="en-ZA" sz="2400" dirty="0" smtClean="0"/>
              <a:t> In general the groundwater quality is low</a:t>
            </a:r>
          </a:p>
          <a:p>
            <a:pPr lvl="1"/>
            <a:r>
              <a:rPr lang="en-ZA" sz="2400" u="sng" dirty="0" smtClean="0"/>
              <a:t>Namibia</a:t>
            </a:r>
            <a:r>
              <a:rPr lang="en-ZA" sz="2400" dirty="0" smtClean="0"/>
              <a:t>:  The water quality ranges from good to unsuitable. NSI data are questionable.</a:t>
            </a:r>
          </a:p>
          <a:p>
            <a:pPr lvl="1"/>
            <a:r>
              <a:rPr lang="en-ZA" sz="2400" u="sng" dirty="0" smtClean="0"/>
              <a:t>South Africa</a:t>
            </a:r>
            <a:r>
              <a:rPr lang="en-ZA" sz="2400" dirty="0" smtClean="0"/>
              <a:t>: </a:t>
            </a:r>
            <a:r>
              <a:rPr lang="en-ZA" sz="2400" dirty="0" smtClean="0"/>
              <a:t>There are no springs in this </a:t>
            </a:r>
            <a:r>
              <a:rPr lang="en-ZA" sz="2400" dirty="0" smtClean="0"/>
              <a:t>area.</a:t>
            </a:r>
            <a:endParaRPr lang="en-ZA" sz="2400" dirty="0"/>
          </a:p>
        </p:txBody>
      </p:sp>
      <p:sp>
        <p:nvSpPr>
          <p:cNvPr id="4" name="Rounded Rectangle 3"/>
          <p:cNvSpPr/>
          <p:nvPr/>
        </p:nvSpPr>
        <p:spPr>
          <a:xfrm>
            <a:off x="1357290" y="3786190"/>
            <a:ext cx="7429552" cy="214314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3918900"/>
            <a:ext cx="7286676" cy="1938992"/>
          </a:xfrm>
          <a:prstGeom prst="rect">
            <a:avLst/>
          </a:prstGeom>
          <a:noFill/>
        </p:spPr>
        <p:txBody>
          <a:bodyPr wrap="square" rtlCol="0">
            <a:spAutoFit/>
          </a:bodyPr>
          <a:lstStyle/>
          <a:p>
            <a:pPr algn="just"/>
            <a:r>
              <a:rPr lang="en-ZA" sz="2400" dirty="0" smtClean="0">
                <a:solidFill>
                  <a:srgbClr val="7030A0"/>
                </a:solidFill>
              </a:rPr>
              <a:t>There is sufficient information to produce a groundwater quality map. For harmonisation the Standards (WHO or national) must be decided on. Main problems are TDS/EC, and Nitrate. In a few places Fluoride is even to high for animal consumption.</a:t>
            </a:r>
            <a:endParaRPr lang="en-ZA" sz="2400" dirty="0">
              <a:solidFill>
                <a:srgbClr val="7030A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t>Environmental Aspects</a:t>
            </a:r>
            <a:endParaRPr lang="en-ZA" i="1" dirty="0"/>
          </a:p>
        </p:txBody>
      </p:sp>
      <p:sp>
        <p:nvSpPr>
          <p:cNvPr id="3" name="Content Placeholder 2"/>
          <p:cNvSpPr>
            <a:spLocks noGrp="1"/>
          </p:cNvSpPr>
          <p:nvPr>
            <p:ph idx="1"/>
          </p:nvPr>
        </p:nvSpPr>
        <p:spPr>
          <a:xfrm>
            <a:off x="1435608" y="1214422"/>
            <a:ext cx="7498080" cy="2500330"/>
          </a:xfrm>
        </p:spPr>
        <p:txBody>
          <a:bodyPr>
            <a:normAutofit/>
          </a:bodyPr>
          <a:lstStyle/>
          <a:p>
            <a:r>
              <a:rPr lang="en-ZA" dirty="0" smtClean="0"/>
              <a:t>D.2.  Pollution</a:t>
            </a:r>
            <a:endParaRPr lang="en-ZA" dirty="0" smtClean="0"/>
          </a:p>
          <a:p>
            <a:pPr lvl="1"/>
            <a:r>
              <a:rPr lang="en-ZA" sz="2400" u="sng" dirty="0" smtClean="0"/>
              <a:t>Botswana:</a:t>
            </a:r>
            <a:r>
              <a:rPr lang="en-ZA" sz="2400" dirty="0" smtClean="0"/>
              <a:t> Nitrate is the main pollutant</a:t>
            </a:r>
          </a:p>
          <a:p>
            <a:pPr lvl="1"/>
            <a:r>
              <a:rPr lang="en-ZA" sz="2400" u="sng" dirty="0" smtClean="0"/>
              <a:t>Namibia</a:t>
            </a:r>
            <a:r>
              <a:rPr lang="en-ZA" sz="2400" dirty="0" smtClean="0"/>
              <a:t>:  The water quality ranges from good to unsuitable. NSI data are questionable.</a:t>
            </a:r>
          </a:p>
          <a:p>
            <a:pPr lvl="1"/>
            <a:r>
              <a:rPr lang="en-ZA" sz="2400" u="sng" dirty="0" smtClean="0"/>
              <a:t>South Africa</a:t>
            </a:r>
            <a:r>
              <a:rPr lang="en-ZA" sz="2400" dirty="0" smtClean="0"/>
              <a:t>: </a:t>
            </a:r>
            <a:r>
              <a:rPr lang="en-ZA" sz="2400" dirty="0" smtClean="0"/>
              <a:t>There are no springs in this area </a:t>
            </a:r>
            <a:r>
              <a:rPr lang="en-ZA" sz="2400" dirty="0" smtClean="0"/>
              <a:t>.</a:t>
            </a:r>
            <a:endParaRPr lang="en-ZA" sz="2400" dirty="0"/>
          </a:p>
        </p:txBody>
      </p:sp>
      <p:sp>
        <p:nvSpPr>
          <p:cNvPr id="4" name="Rounded Rectangle 3"/>
          <p:cNvSpPr/>
          <p:nvPr/>
        </p:nvSpPr>
        <p:spPr>
          <a:xfrm>
            <a:off x="1357290" y="3786190"/>
            <a:ext cx="7429552" cy="24288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3857628"/>
            <a:ext cx="7286676" cy="2308324"/>
          </a:xfrm>
          <a:prstGeom prst="rect">
            <a:avLst/>
          </a:prstGeom>
          <a:noFill/>
        </p:spPr>
        <p:txBody>
          <a:bodyPr wrap="square" rtlCol="0">
            <a:spAutoFit/>
          </a:bodyPr>
          <a:lstStyle/>
          <a:p>
            <a:pPr algn="just"/>
            <a:r>
              <a:rPr lang="en-ZA" sz="2400" dirty="0">
                <a:solidFill>
                  <a:srgbClr val="7030A0"/>
                </a:solidFill>
              </a:rPr>
              <a:t>Although of local importance at places such as e.g. Hoachanas or Aminuis the yield of springs is so low that they do not play any role in the water balance of the Stampriet Artesian Basin. No springs have been reported from the Botswana and South African part of the Stampriet TBA.</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t>Environmental Aspects</a:t>
            </a:r>
            <a:endParaRPr lang="en-ZA" i="1" dirty="0"/>
          </a:p>
        </p:txBody>
      </p:sp>
      <p:sp>
        <p:nvSpPr>
          <p:cNvPr id="3" name="Content Placeholder 2"/>
          <p:cNvSpPr>
            <a:spLocks noGrp="1"/>
          </p:cNvSpPr>
          <p:nvPr>
            <p:ph idx="1"/>
          </p:nvPr>
        </p:nvSpPr>
        <p:spPr>
          <a:xfrm>
            <a:off x="1435608" y="1214422"/>
            <a:ext cx="7498080" cy="2500330"/>
          </a:xfrm>
        </p:spPr>
        <p:txBody>
          <a:bodyPr>
            <a:normAutofit fontScale="92500"/>
          </a:bodyPr>
          <a:lstStyle/>
          <a:p>
            <a:r>
              <a:rPr lang="en-ZA" dirty="0" smtClean="0"/>
              <a:t>D.3.  Solid Waste and Waste Water Control</a:t>
            </a:r>
            <a:endParaRPr lang="en-ZA" dirty="0" smtClean="0"/>
          </a:p>
          <a:p>
            <a:pPr lvl="1"/>
            <a:r>
              <a:rPr lang="en-ZA" sz="2400" u="sng" dirty="0" smtClean="0"/>
              <a:t>Botswana:</a:t>
            </a:r>
            <a:r>
              <a:rPr lang="en-ZA" sz="2400" dirty="0" smtClean="0"/>
              <a:t> </a:t>
            </a:r>
            <a:r>
              <a:rPr lang="en-ZA" sz="2400" dirty="0" smtClean="0"/>
              <a:t>The specialist could not yet collect information </a:t>
            </a:r>
            <a:endParaRPr lang="en-ZA" sz="2400" dirty="0" smtClean="0"/>
          </a:p>
          <a:p>
            <a:pPr lvl="1"/>
            <a:r>
              <a:rPr lang="en-ZA" sz="2400" u="sng" dirty="0" smtClean="0"/>
              <a:t>Namibia</a:t>
            </a:r>
            <a:r>
              <a:rPr lang="en-ZA" sz="2400" dirty="0" smtClean="0"/>
              <a:t>:  Information from the towns and settlements is collected.</a:t>
            </a:r>
          </a:p>
          <a:p>
            <a:pPr lvl="1"/>
            <a:r>
              <a:rPr lang="en-ZA" sz="2400" u="sng" dirty="0" smtClean="0"/>
              <a:t>South Africa</a:t>
            </a:r>
            <a:r>
              <a:rPr lang="en-ZA" sz="2400" dirty="0" smtClean="0"/>
              <a:t>:  Only the number of households that are served is recorded. </a:t>
            </a:r>
            <a:endParaRPr lang="en-ZA" sz="2400" dirty="0"/>
          </a:p>
        </p:txBody>
      </p:sp>
      <p:sp>
        <p:nvSpPr>
          <p:cNvPr id="4" name="Rounded Rectangle 3"/>
          <p:cNvSpPr/>
          <p:nvPr/>
        </p:nvSpPr>
        <p:spPr>
          <a:xfrm>
            <a:off x="1357290" y="3786190"/>
            <a:ext cx="7429552" cy="242889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3857628"/>
            <a:ext cx="7286676" cy="2677656"/>
          </a:xfrm>
          <a:prstGeom prst="rect">
            <a:avLst/>
          </a:prstGeom>
          <a:noFill/>
        </p:spPr>
        <p:txBody>
          <a:bodyPr wrap="square" rtlCol="0">
            <a:spAutoFit/>
          </a:bodyPr>
          <a:lstStyle/>
          <a:p>
            <a:pPr algn="just"/>
            <a:r>
              <a:rPr lang="en-ZA" sz="2400" dirty="0">
                <a:solidFill>
                  <a:srgbClr val="FF0000"/>
                </a:solidFill>
              </a:rPr>
              <a:t>Field data for Botswana for Botswana have not been collected. Those for Namibia have been obtained for solid waste and were calculated for waste water. For South Africa these data were not recorded</a:t>
            </a:r>
            <a:r>
              <a:rPr lang="en-ZA" sz="2400" dirty="0" smtClean="0">
                <a:solidFill>
                  <a:srgbClr val="FF0000"/>
                </a:solidFill>
              </a:rPr>
              <a:t>. </a:t>
            </a:r>
            <a:r>
              <a:rPr lang="en-ZA" sz="2400" dirty="0">
                <a:solidFill>
                  <a:srgbClr val="FF0000"/>
                </a:solidFill>
              </a:rPr>
              <a:t>It is suggested that the Botswana data are </a:t>
            </a:r>
            <a:r>
              <a:rPr lang="en-ZA" sz="2400" dirty="0" smtClean="0">
                <a:solidFill>
                  <a:srgbClr val="FF0000"/>
                </a:solidFill>
              </a:rPr>
              <a:t>so </a:t>
            </a:r>
            <a:r>
              <a:rPr lang="en-ZA" sz="2400" dirty="0">
                <a:solidFill>
                  <a:srgbClr val="FF0000"/>
                </a:solidFill>
              </a:rPr>
              <a:t>that at least for these two countries harmonized reporting is possible.</a:t>
            </a:r>
          </a:p>
          <a:p>
            <a:pPr algn="just"/>
            <a:endParaRPr lang="en-ZA" sz="2400" dirty="0">
              <a:solidFill>
                <a:srgbClr val="7030A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Physiography and Climate</a:t>
            </a:r>
            <a:endParaRPr lang="en-ZA" dirty="0"/>
          </a:p>
        </p:txBody>
      </p:sp>
      <p:sp>
        <p:nvSpPr>
          <p:cNvPr id="3" name="Content Placeholder 2"/>
          <p:cNvSpPr>
            <a:spLocks noGrp="1"/>
          </p:cNvSpPr>
          <p:nvPr>
            <p:ph idx="1"/>
          </p:nvPr>
        </p:nvSpPr>
        <p:spPr>
          <a:xfrm>
            <a:off x="1435608" y="1447800"/>
            <a:ext cx="7498080" cy="3052770"/>
          </a:xfrm>
        </p:spPr>
        <p:txBody>
          <a:bodyPr/>
          <a:lstStyle/>
          <a:p>
            <a:r>
              <a:rPr lang="en-ZA" dirty="0" smtClean="0"/>
              <a:t>A.1. </a:t>
            </a:r>
            <a:r>
              <a:rPr lang="en-ZA" dirty="0" smtClean="0"/>
              <a:t>Temperature</a:t>
            </a:r>
          </a:p>
          <a:p>
            <a:pPr lvl="1"/>
            <a:r>
              <a:rPr lang="en-ZA" sz="2400" u="sng" dirty="0" smtClean="0"/>
              <a:t>Botswana</a:t>
            </a:r>
            <a:r>
              <a:rPr lang="en-ZA" sz="2400" dirty="0" smtClean="0"/>
              <a:t>:  1959-2012 Tshane &amp; Tshabong [°C]</a:t>
            </a:r>
          </a:p>
          <a:p>
            <a:pPr lvl="1"/>
            <a:r>
              <a:rPr lang="en-ZA" sz="2400" u="sng" dirty="0" smtClean="0"/>
              <a:t>Namibia</a:t>
            </a:r>
            <a:r>
              <a:rPr lang="en-ZA" sz="2400" dirty="0" smtClean="0"/>
              <a:t>: 6 Stations, varying periods between 1977 and 2014 from NOAA [°F]</a:t>
            </a:r>
          </a:p>
          <a:p>
            <a:pPr lvl="1"/>
            <a:r>
              <a:rPr lang="en-ZA" sz="2400" u="sng" dirty="0" smtClean="0"/>
              <a:t>South Africa</a:t>
            </a:r>
            <a:r>
              <a:rPr lang="en-ZA" sz="2400" dirty="0" smtClean="0"/>
              <a:t>:  Data available at SA Weather Service and Agricultural Research Council against cost.</a:t>
            </a:r>
            <a:endParaRPr lang="en-ZA" sz="2400" dirty="0"/>
          </a:p>
        </p:txBody>
      </p:sp>
      <p:sp>
        <p:nvSpPr>
          <p:cNvPr id="4" name="Rounded Rectangle 3"/>
          <p:cNvSpPr/>
          <p:nvPr/>
        </p:nvSpPr>
        <p:spPr>
          <a:xfrm>
            <a:off x="1357290" y="4143380"/>
            <a:ext cx="7572428" cy="242889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TextBox 5"/>
          <p:cNvSpPr txBox="1"/>
          <p:nvPr/>
        </p:nvSpPr>
        <p:spPr>
          <a:xfrm>
            <a:off x="1500166" y="4214818"/>
            <a:ext cx="7286676" cy="2677656"/>
          </a:xfrm>
          <a:prstGeom prst="rect">
            <a:avLst/>
          </a:prstGeom>
          <a:noFill/>
        </p:spPr>
        <p:txBody>
          <a:bodyPr wrap="square" rtlCol="0">
            <a:spAutoFit/>
          </a:bodyPr>
          <a:lstStyle/>
          <a:p>
            <a:pPr algn="just"/>
            <a:r>
              <a:rPr lang="en-ZA" sz="2800" dirty="0">
                <a:solidFill>
                  <a:srgbClr val="7030A0"/>
                </a:solidFill>
              </a:rPr>
              <a:t>Data appear to be available. It is suggested that long term mean minimum and maximum values from stations in and around the project area are combined in an xls or dbf file and then plotted on the TBA base map still to be prepared. </a:t>
            </a:r>
          </a:p>
          <a:p>
            <a:endParaRPr lang="en-ZA"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t>Environmental Aspects</a:t>
            </a:r>
            <a:endParaRPr lang="en-ZA" i="1" dirty="0"/>
          </a:p>
        </p:txBody>
      </p:sp>
      <p:sp>
        <p:nvSpPr>
          <p:cNvPr id="3" name="Content Placeholder 2"/>
          <p:cNvSpPr>
            <a:spLocks noGrp="1"/>
          </p:cNvSpPr>
          <p:nvPr>
            <p:ph idx="1"/>
          </p:nvPr>
        </p:nvSpPr>
        <p:spPr>
          <a:xfrm>
            <a:off x="1435608" y="1214422"/>
            <a:ext cx="7498080" cy="2500330"/>
          </a:xfrm>
        </p:spPr>
        <p:txBody>
          <a:bodyPr>
            <a:normAutofit/>
          </a:bodyPr>
          <a:lstStyle/>
          <a:p>
            <a:r>
              <a:rPr lang="en-ZA" dirty="0" smtClean="0"/>
              <a:t>D.4.  Shallow water table</a:t>
            </a:r>
            <a:endParaRPr lang="en-ZA" dirty="0" smtClean="0"/>
          </a:p>
          <a:p>
            <a:pPr lvl="1"/>
            <a:r>
              <a:rPr lang="en-ZA" sz="2400" u="sng" dirty="0" smtClean="0"/>
              <a:t>Botswana:</a:t>
            </a:r>
            <a:r>
              <a:rPr lang="en-ZA" sz="2400" dirty="0" smtClean="0"/>
              <a:t> No such data were reported</a:t>
            </a:r>
          </a:p>
          <a:p>
            <a:pPr lvl="1"/>
            <a:r>
              <a:rPr lang="en-ZA" sz="2400" u="sng" dirty="0" smtClean="0"/>
              <a:t>Namibia</a:t>
            </a:r>
            <a:r>
              <a:rPr lang="en-ZA" sz="2400" dirty="0" smtClean="0"/>
              <a:t>:  There are only a few weak springs.</a:t>
            </a:r>
          </a:p>
          <a:p>
            <a:pPr lvl="1"/>
            <a:r>
              <a:rPr lang="en-ZA" sz="2400" u="sng" dirty="0" smtClean="0"/>
              <a:t>South Africa</a:t>
            </a:r>
            <a:r>
              <a:rPr lang="en-ZA" sz="2400" dirty="0" smtClean="0"/>
              <a:t>: </a:t>
            </a:r>
            <a:r>
              <a:rPr lang="en-ZA" sz="2400" dirty="0" smtClean="0"/>
              <a:t>No such data were reported</a:t>
            </a:r>
            <a:endParaRPr lang="en-ZA" sz="2400" dirty="0"/>
          </a:p>
        </p:txBody>
      </p:sp>
      <p:sp>
        <p:nvSpPr>
          <p:cNvPr id="4" name="Rounded Rectangle 3"/>
          <p:cNvSpPr/>
          <p:nvPr/>
        </p:nvSpPr>
        <p:spPr>
          <a:xfrm>
            <a:off x="1357290" y="3786190"/>
            <a:ext cx="7429552" cy="171451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3857628"/>
            <a:ext cx="7286676" cy="1938992"/>
          </a:xfrm>
          <a:prstGeom prst="rect">
            <a:avLst/>
          </a:prstGeom>
          <a:noFill/>
        </p:spPr>
        <p:txBody>
          <a:bodyPr wrap="square" rtlCol="0">
            <a:spAutoFit/>
          </a:bodyPr>
          <a:lstStyle/>
          <a:p>
            <a:r>
              <a:rPr lang="en-ZA" sz="2400" dirty="0">
                <a:solidFill>
                  <a:srgbClr val="7030A0"/>
                </a:solidFill>
              </a:rPr>
              <a:t>Apart from a few comparatively weak springs shallow water exists at places in the Auob and Nossob River which support invasive alien </a:t>
            </a:r>
            <a:r>
              <a:rPr lang="en-ZA" sz="2400" i="1" dirty="0">
                <a:solidFill>
                  <a:srgbClr val="7030A0"/>
                </a:solidFill>
              </a:rPr>
              <a:t>Prosopis</a:t>
            </a:r>
            <a:r>
              <a:rPr lang="en-ZA" sz="2400" dirty="0">
                <a:solidFill>
                  <a:srgbClr val="7030A0"/>
                </a:solidFill>
              </a:rPr>
              <a:t> vegetation thereby supplanting the native acacia trees.</a:t>
            </a:r>
          </a:p>
          <a:p>
            <a:pPr algn="just"/>
            <a:endParaRPr lang="en-ZA" sz="2400" dirty="0">
              <a:solidFill>
                <a:srgbClr val="7030A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89" name="Object 1"/>
          <p:cNvGraphicFramePr>
            <a:graphicFrameLocks noChangeAspect="1"/>
          </p:cNvGraphicFramePr>
          <p:nvPr/>
        </p:nvGraphicFramePr>
        <p:xfrm>
          <a:off x="3071802" y="1071546"/>
          <a:ext cx="6651924" cy="4714908"/>
        </p:xfrm>
        <a:graphic>
          <a:graphicData uri="http://schemas.openxmlformats.org/presentationml/2006/ole">
            <p:oleObj spid="_x0000_s37889" name="Bitmap Image" r:id="rId3" imgW="10685714" imgH="7561905" progId="Paint.Picture">
              <p:embed/>
            </p:oleObj>
          </a:graphicData>
        </a:graphic>
      </p:graphicFrame>
      <p:sp>
        <p:nvSpPr>
          <p:cNvPr id="2" name="Title 1"/>
          <p:cNvSpPr>
            <a:spLocks noGrp="1"/>
          </p:cNvSpPr>
          <p:nvPr>
            <p:ph type="title"/>
          </p:nvPr>
        </p:nvSpPr>
        <p:spPr/>
        <p:txBody>
          <a:bodyPr/>
          <a:lstStyle/>
          <a:p>
            <a:r>
              <a:rPr lang="en-ZA" i="1" dirty="0" smtClean="0"/>
              <a:t>Socio-economic Aspects</a:t>
            </a:r>
            <a:endParaRPr lang="en-ZA" i="1" dirty="0"/>
          </a:p>
        </p:txBody>
      </p:sp>
      <p:sp>
        <p:nvSpPr>
          <p:cNvPr id="3" name="Content Placeholder 2"/>
          <p:cNvSpPr>
            <a:spLocks noGrp="1"/>
          </p:cNvSpPr>
          <p:nvPr>
            <p:ph idx="1"/>
          </p:nvPr>
        </p:nvSpPr>
        <p:spPr>
          <a:xfrm>
            <a:off x="1435608" y="1214422"/>
            <a:ext cx="7498080" cy="2928958"/>
          </a:xfrm>
        </p:spPr>
        <p:txBody>
          <a:bodyPr>
            <a:noAutofit/>
          </a:bodyPr>
          <a:lstStyle/>
          <a:p>
            <a:r>
              <a:rPr lang="en-ZA" sz="2400" dirty="0" smtClean="0"/>
              <a:t>E.1.  Population (total density)</a:t>
            </a:r>
            <a:endParaRPr lang="en-ZA" sz="2400" dirty="0" smtClean="0"/>
          </a:p>
          <a:p>
            <a:pPr lvl="1"/>
            <a:r>
              <a:rPr lang="en-ZA" sz="2400" u="sng" dirty="0" smtClean="0"/>
              <a:t>Botswana:</a:t>
            </a:r>
            <a:r>
              <a:rPr lang="en-ZA" sz="2400" dirty="0" smtClean="0"/>
              <a:t> </a:t>
            </a:r>
            <a:r>
              <a:rPr lang="en-ZA" sz="2400" dirty="0" err="1" smtClean="0"/>
              <a:t>Kalagadi</a:t>
            </a:r>
            <a:r>
              <a:rPr lang="en-ZA" sz="2400" dirty="0" smtClean="0"/>
              <a:t> North and South figures are available</a:t>
            </a:r>
          </a:p>
          <a:p>
            <a:pPr lvl="1"/>
            <a:r>
              <a:rPr lang="en-ZA" sz="2400" u="sng" dirty="0" smtClean="0"/>
              <a:t>Namibia</a:t>
            </a:r>
            <a:r>
              <a:rPr lang="en-ZA" sz="2400" dirty="0" smtClean="0"/>
              <a:t>:  The TBA is covered by parts of eight constituencies. </a:t>
            </a:r>
          </a:p>
          <a:p>
            <a:pPr lvl="1"/>
            <a:r>
              <a:rPr lang="en-ZA" sz="2400" u="sng" dirty="0" smtClean="0"/>
              <a:t>South Africa</a:t>
            </a:r>
            <a:r>
              <a:rPr lang="en-ZA" sz="2400" dirty="0" smtClean="0"/>
              <a:t>: Data for the Mier Municipality		are</a:t>
            </a:r>
            <a:r>
              <a:rPr lang="en-ZA" sz="2400" dirty="0" smtClean="0"/>
              <a:t> </a:t>
            </a:r>
            <a:r>
              <a:rPr lang="en-ZA" sz="2400" dirty="0" smtClean="0"/>
              <a:t>available only</a:t>
            </a:r>
            <a:endParaRPr lang="en-ZA" sz="2400" dirty="0"/>
          </a:p>
        </p:txBody>
      </p:sp>
      <p:sp>
        <p:nvSpPr>
          <p:cNvPr id="4" name="Rounded Rectangle 3"/>
          <p:cNvSpPr/>
          <p:nvPr/>
        </p:nvSpPr>
        <p:spPr>
          <a:xfrm>
            <a:off x="1357290" y="4857760"/>
            <a:ext cx="7429552" cy="171451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4919032"/>
            <a:ext cx="7286676" cy="1938992"/>
          </a:xfrm>
          <a:prstGeom prst="rect">
            <a:avLst/>
          </a:prstGeom>
          <a:noFill/>
        </p:spPr>
        <p:txBody>
          <a:bodyPr wrap="square" rtlCol="0">
            <a:spAutoFit/>
          </a:bodyPr>
          <a:lstStyle/>
          <a:p>
            <a:r>
              <a:rPr lang="en-ZA" sz="2400" dirty="0">
                <a:solidFill>
                  <a:srgbClr val="FF0000"/>
                </a:solidFill>
              </a:rPr>
              <a:t>Population figures are available in all three countries. The problem is that they have been collected for politically or administratively determined areas which do not coincide with the TBA delineation. </a:t>
            </a:r>
          </a:p>
          <a:p>
            <a:pPr algn="just"/>
            <a:endParaRPr lang="en-ZA" sz="2400" dirty="0">
              <a:solidFill>
                <a:srgbClr val="7030A0"/>
              </a:solidFill>
            </a:endParaRPr>
          </a:p>
        </p:txBody>
      </p:sp>
      <p:sp>
        <p:nvSpPr>
          <p:cNvPr id="3789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2" name="Rectangle 4"/>
          <p:cNvSpPr>
            <a:spLocks noChangeArrowheads="1"/>
          </p:cNvSpPr>
          <p:nvPr/>
        </p:nvSpPr>
        <p:spPr bwMode="auto">
          <a:xfrm>
            <a:off x="0" y="533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3" name="Rectangle 5"/>
          <p:cNvSpPr>
            <a:spLocks noChangeArrowheads="1"/>
          </p:cNvSpPr>
          <p:nvPr/>
        </p:nvSpPr>
        <p:spPr bwMode="auto">
          <a:xfrm>
            <a:off x="0" y="3524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t>Socio-economic Aspects</a:t>
            </a:r>
            <a:endParaRPr lang="en-ZA" i="1" dirty="0"/>
          </a:p>
        </p:txBody>
      </p:sp>
      <p:sp>
        <p:nvSpPr>
          <p:cNvPr id="3" name="Content Placeholder 2"/>
          <p:cNvSpPr>
            <a:spLocks noGrp="1"/>
          </p:cNvSpPr>
          <p:nvPr>
            <p:ph idx="1"/>
          </p:nvPr>
        </p:nvSpPr>
        <p:spPr>
          <a:xfrm>
            <a:off x="1435608" y="1214422"/>
            <a:ext cx="7498080" cy="2928958"/>
          </a:xfrm>
        </p:spPr>
        <p:txBody>
          <a:bodyPr>
            <a:noAutofit/>
          </a:bodyPr>
          <a:lstStyle/>
          <a:p>
            <a:r>
              <a:rPr lang="en-ZA" sz="2400" dirty="0" smtClean="0"/>
              <a:t>E.2.  Groundwater use</a:t>
            </a:r>
            <a:endParaRPr lang="en-ZA" sz="2400" dirty="0" smtClean="0"/>
          </a:p>
          <a:p>
            <a:pPr lvl="1"/>
            <a:r>
              <a:rPr lang="en-ZA" sz="2400" u="sng" dirty="0" smtClean="0"/>
              <a:t>Botswana:</a:t>
            </a:r>
            <a:r>
              <a:rPr lang="en-ZA" sz="2400" dirty="0" smtClean="0"/>
              <a:t> Only groundwater is used but data are difficult to obtain</a:t>
            </a:r>
          </a:p>
          <a:p>
            <a:pPr lvl="1"/>
            <a:r>
              <a:rPr lang="en-ZA" sz="2400" u="sng" dirty="0" smtClean="0"/>
              <a:t>Namibia</a:t>
            </a:r>
            <a:r>
              <a:rPr lang="en-ZA" sz="2400" dirty="0" smtClean="0"/>
              <a:t>:  Water is used for human use; stock watering; and irrigation. Mostly indirect data will have to be used.</a:t>
            </a:r>
          </a:p>
          <a:p>
            <a:pPr lvl="1"/>
            <a:r>
              <a:rPr lang="en-ZA" sz="2400" u="sng" dirty="0" smtClean="0"/>
              <a:t>South Africa</a:t>
            </a:r>
            <a:r>
              <a:rPr lang="en-ZA" sz="2400" dirty="0" smtClean="0"/>
              <a:t>: The DWA database is said to contain abstraction data.</a:t>
            </a:r>
            <a:endParaRPr lang="en-ZA" sz="2400" dirty="0"/>
          </a:p>
        </p:txBody>
      </p:sp>
      <p:sp>
        <p:nvSpPr>
          <p:cNvPr id="4" name="Rounded Rectangle 3"/>
          <p:cNvSpPr/>
          <p:nvPr/>
        </p:nvSpPr>
        <p:spPr>
          <a:xfrm>
            <a:off x="1357290" y="4429132"/>
            <a:ext cx="7429552" cy="2286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6" name="TextBox 5"/>
          <p:cNvSpPr txBox="1"/>
          <p:nvPr/>
        </p:nvSpPr>
        <p:spPr>
          <a:xfrm>
            <a:off x="1428728" y="4465845"/>
            <a:ext cx="7286676" cy="2308324"/>
          </a:xfrm>
          <a:prstGeom prst="rect">
            <a:avLst/>
          </a:prstGeom>
          <a:noFill/>
        </p:spPr>
        <p:txBody>
          <a:bodyPr wrap="square" rtlCol="0">
            <a:spAutoFit/>
          </a:bodyPr>
          <a:lstStyle/>
          <a:p>
            <a:pPr algn="ctr"/>
            <a:r>
              <a:rPr lang="en-ZA" sz="2400" dirty="0">
                <a:solidFill>
                  <a:srgbClr val="FF0000"/>
                </a:solidFill>
              </a:rPr>
              <a:t>The available information on groundwater use is incomplete. Figures are available for public water supply. Figures for non public water supply, e.g. use on farms for human use and stock watering can only be calculated based on number of persons and carrying capacity of the land. </a:t>
            </a:r>
            <a:r>
              <a:rPr lang="en-ZA" sz="2400" dirty="0" smtClean="0">
                <a:solidFill>
                  <a:srgbClr val="FF0000"/>
                </a:solidFill>
              </a:rPr>
              <a:t>Namibian. Irrigation </a:t>
            </a:r>
            <a:r>
              <a:rPr lang="en-ZA" sz="2400" dirty="0">
                <a:solidFill>
                  <a:srgbClr val="FF0000"/>
                </a:solidFill>
              </a:rPr>
              <a:t>use could be </a:t>
            </a:r>
            <a:r>
              <a:rPr lang="en-ZA" sz="2400" dirty="0" smtClean="0">
                <a:solidFill>
                  <a:srgbClr val="FF0000"/>
                </a:solidFill>
              </a:rPr>
              <a:t>approximated.</a:t>
            </a:r>
            <a:endParaRPr lang="en-ZA" sz="2400" dirty="0">
              <a:solidFill>
                <a:srgbClr val="FF0000"/>
              </a:solidFill>
            </a:endParaRPr>
          </a:p>
        </p:txBody>
      </p:sp>
      <p:sp>
        <p:nvSpPr>
          <p:cNvPr id="3789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2" name="Rectangle 4"/>
          <p:cNvSpPr>
            <a:spLocks noChangeArrowheads="1"/>
          </p:cNvSpPr>
          <p:nvPr/>
        </p:nvSpPr>
        <p:spPr bwMode="auto">
          <a:xfrm>
            <a:off x="0" y="533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3" name="Rectangle 5"/>
          <p:cNvSpPr>
            <a:spLocks noChangeArrowheads="1"/>
          </p:cNvSpPr>
          <p:nvPr/>
        </p:nvSpPr>
        <p:spPr bwMode="auto">
          <a:xfrm>
            <a:off x="0" y="3524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t>Socio-economic Aspects</a:t>
            </a:r>
            <a:endParaRPr lang="en-ZA" i="1" dirty="0"/>
          </a:p>
        </p:txBody>
      </p:sp>
      <p:sp>
        <p:nvSpPr>
          <p:cNvPr id="3" name="Content Placeholder 2"/>
          <p:cNvSpPr>
            <a:spLocks noGrp="1"/>
          </p:cNvSpPr>
          <p:nvPr>
            <p:ph idx="1"/>
          </p:nvPr>
        </p:nvSpPr>
        <p:spPr>
          <a:xfrm>
            <a:off x="1435608" y="1214422"/>
            <a:ext cx="7498080" cy="2928958"/>
          </a:xfrm>
        </p:spPr>
        <p:txBody>
          <a:bodyPr>
            <a:noAutofit/>
          </a:bodyPr>
          <a:lstStyle/>
          <a:p>
            <a:r>
              <a:rPr lang="en-ZA" sz="2400" dirty="0" smtClean="0"/>
              <a:t>E.4.  Dependence of Industry and Agriculture on groundwater</a:t>
            </a:r>
            <a:endParaRPr lang="en-ZA" sz="2400" dirty="0" smtClean="0"/>
          </a:p>
          <a:p>
            <a:pPr lvl="1"/>
            <a:r>
              <a:rPr lang="en-ZA" sz="2400" u="sng" dirty="0" smtClean="0"/>
              <a:t>Botswana:</a:t>
            </a:r>
            <a:r>
              <a:rPr lang="en-ZA" sz="2400" dirty="0" smtClean="0"/>
              <a:t>  </a:t>
            </a:r>
            <a:r>
              <a:rPr lang="en-ZA" sz="2400" dirty="0" smtClean="0"/>
              <a:t>Preliminary results show the construction industry (brick moulding and building construction) and livestock watering to be the largest consumers</a:t>
            </a:r>
            <a:endParaRPr lang="en-ZA" sz="2400" dirty="0" smtClean="0"/>
          </a:p>
          <a:p>
            <a:pPr lvl="1"/>
            <a:r>
              <a:rPr lang="en-ZA" sz="2400" u="sng" dirty="0" smtClean="0"/>
              <a:t>Namibia</a:t>
            </a:r>
            <a:r>
              <a:rPr lang="en-ZA" sz="2400" dirty="0" smtClean="0"/>
              <a:t>:  </a:t>
            </a:r>
            <a:r>
              <a:rPr lang="en-ZA" sz="2400" dirty="0" smtClean="0"/>
              <a:t>There are no industries in the aquifer area and the agricultural sector depends solely on groundwater. </a:t>
            </a:r>
            <a:endParaRPr lang="en-ZA" sz="2400" dirty="0" smtClean="0"/>
          </a:p>
          <a:p>
            <a:pPr lvl="1"/>
            <a:r>
              <a:rPr lang="en-ZA" sz="2400" u="sng" dirty="0" smtClean="0"/>
              <a:t>South Africa</a:t>
            </a:r>
            <a:r>
              <a:rPr lang="en-ZA" sz="2400" dirty="0" smtClean="0"/>
              <a:t>: Human consumption, stock watering. tourism and wildlife depend on groundwater.</a:t>
            </a:r>
            <a:endParaRPr lang="en-ZA" sz="2400" dirty="0"/>
          </a:p>
        </p:txBody>
      </p:sp>
      <p:sp>
        <p:nvSpPr>
          <p:cNvPr id="4" name="Rounded Rectangle 3"/>
          <p:cNvSpPr/>
          <p:nvPr/>
        </p:nvSpPr>
        <p:spPr>
          <a:xfrm>
            <a:off x="1357290" y="5357826"/>
            <a:ext cx="7429552" cy="107157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3789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2" name="Rectangle 4"/>
          <p:cNvSpPr>
            <a:spLocks noChangeArrowheads="1"/>
          </p:cNvSpPr>
          <p:nvPr/>
        </p:nvSpPr>
        <p:spPr bwMode="auto">
          <a:xfrm>
            <a:off x="0" y="533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3" name="Rectangle 5"/>
          <p:cNvSpPr>
            <a:spLocks noChangeArrowheads="1"/>
          </p:cNvSpPr>
          <p:nvPr/>
        </p:nvSpPr>
        <p:spPr bwMode="auto">
          <a:xfrm>
            <a:off x="0" y="3524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1428728" y="5408103"/>
            <a:ext cx="7286676" cy="954107"/>
          </a:xfrm>
          <a:prstGeom prst="rect">
            <a:avLst/>
          </a:prstGeom>
        </p:spPr>
        <p:txBody>
          <a:bodyPr wrap="square" rtlCol="0">
            <a:spAutoFit/>
          </a:bodyPr>
          <a:lstStyle/>
          <a:p>
            <a:r>
              <a:rPr lang="en-ZA" sz="2800" dirty="0">
                <a:solidFill>
                  <a:srgbClr val="FF0000"/>
                </a:solidFill>
              </a:rPr>
              <a:t>It can be assumed that there is no surface water use of any practical </a:t>
            </a:r>
            <a:r>
              <a:rPr lang="en-ZA" sz="2800" dirty="0" smtClean="0">
                <a:solidFill>
                  <a:srgbClr val="FF0000"/>
                </a:solidFill>
              </a:rPr>
              <a:t>importance.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i="1" dirty="0" smtClean="0"/>
              <a:t>Socio-economic Aspects</a:t>
            </a:r>
            <a:endParaRPr lang="en-ZA" i="1" dirty="0"/>
          </a:p>
        </p:txBody>
      </p:sp>
      <p:sp>
        <p:nvSpPr>
          <p:cNvPr id="3" name="Content Placeholder 2"/>
          <p:cNvSpPr>
            <a:spLocks noGrp="1"/>
          </p:cNvSpPr>
          <p:nvPr>
            <p:ph idx="1"/>
          </p:nvPr>
        </p:nvSpPr>
        <p:spPr>
          <a:xfrm>
            <a:off x="1435608" y="1214422"/>
            <a:ext cx="7498080" cy="3214710"/>
          </a:xfrm>
        </p:spPr>
        <p:txBody>
          <a:bodyPr>
            <a:noAutofit/>
          </a:bodyPr>
          <a:lstStyle/>
          <a:p>
            <a:r>
              <a:rPr lang="en-ZA" sz="2400" dirty="0" smtClean="0"/>
              <a:t>E.6.  Percentage of population covered by public sanitation</a:t>
            </a:r>
            <a:endParaRPr lang="en-ZA" sz="2400" dirty="0" smtClean="0"/>
          </a:p>
          <a:p>
            <a:pPr lvl="1"/>
            <a:r>
              <a:rPr lang="en-ZA" sz="2400" u="sng" dirty="0" smtClean="0"/>
              <a:t>Botswana:</a:t>
            </a:r>
            <a:r>
              <a:rPr lang="en-ZA" sz="2400" dirty="0" smtClean="0"/>
              <a:t>  Type of toilet and number of household for each type are available.</a:t>
            </a:r>
          </a:p>
          <a:p>
            <a:pPr lvl="1"/>
            <a:r>
              <a:rPr lang="en-ZA" sz="2400" u="sng" dirty="0" smtClean="0"/>
              <a:t>Namibia</a:t>
            </a:r>
            <a:r>
              <a:rPr lang="en-ZA" sz="2400" dirty="0" smtClean="0"/>
              <a:t>:  Figures are available for whole constituencies</a:t>
            </a:r>
          </a:p>
          <a:p>
            <a:pPr lvl="1"/>
            <a:r>
              <a:rPr lang="en-ZA" sz="2400" u="sng" dirty="0" smtClean="0"/>
              <a:t>South Africa</a:t>
            </a:r>
            <a:r>
              <a:rPr lang="en-ZA" sz="2400" dirty="0" smtClean="0"/>
              <a:t>: Percentage of households per toile type is available.</a:t>
            </a:r>
            <a:endParaRPr lang="en-ZA" sz="2400" dirty="0"/>
          </a:p>
        </p:txBody>
      </p:sp>
      <p:sp>
        <p:nvSpPr>
          <p:cNvPr id="4" name="Rounded Rectangle 3"/>
          <p:cNvSpPr/>
          <p:nvPr/>
        </p:nvSpPr>
        <p:spPr>
          <a:xfrm>
            <a:off x="1357290" y="5000636"/>
            <a:ext cx="7429552" cy="157163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solidFill>
                <a:srgbClr val="7030A0"/>
              </a:solidFill>
            </a:endParaRPr>
          </a:p>
        </p:txBody>
      </p:sp>
      <p:sp>
        <p:nvSpPr>
          <p:cNvPr id="3789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2" name="Rectangle 4"/>
          <p:cNvSpPr>
            <a:spLocks noChangeArrowheads="1"/>
          </p:cNvSpPr>
          <p:nvPr/>
        </p:nvSpPr>
        <p:spPr bwMode="auto">
          <a:xfrm>
            <a:off x="0" y="533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3" name="Rectangle 5"/>
          <p:cNvSpPr>
            <a:spLocks noChangeArrowheads="1"/>
          </p:cNvSpPr>
          <p:nvPr/>
        </p:nvSpPr>
        <p:spPr bwMode="auto">
          <a:xfrm>
            <a:off x="0" y="3524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TextBox 12"/>
          <p:cNvSpPr txBox="1"/>
          <p:nvPr/>
        </p:nvSpPr>
        <p:spPr>
          <a:xfrm>
            <a:off x="1428728" y="5072074"/>
            <a:ext cx="7143800" cy="1200329"/>
          </a:xfrm>
          <a:prstGeom prst="rect">
            <a:avLst/>
          </a:prstGeom>
        </p:spPr>
        <p:txBody>
          <a:bodyPr wrap="square" rtlCol="0">
            <a:spAutoFit/>
          </a:bodyPr>
          <a:lstStyle/>
          <a:p>
            <a:r>
              <a:rPr lang="en-ZA" sz="2400" dirty="0" smtClean="0">
                <a:solidFill>
                  <a:srgbClr val="FF0000"/>
                </a:solidFill>
              </a:rPr>
              <a:t>As for E.5.  The data are available for administrative or politically demarcated areas and not for the  Stampriet TBA delineated area.</a:t>
            </a:r>
            <a:endParaRPr lang="en-ZA" sz="2400" dirty="0">
              <a:solidFill>
                <a:srgbClr val="FF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ounded Rectangle 14"/>
          <p:cNvSpPr/>
          <p:nvPr/>
        </p:nvSpPr>
        <p:spPr>
          <a:xfrm>
            <a:off x="1643042" y="2500306"/>
            <a:ext cx="6929486" cy="228601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2" name="Title 1"/>
          <p:cNvSpPr>
            <a:spLocks noGrp="1"/>
          </p:cNvSpPr>
          <p:nvPr>
            <p:ph type="title"/>
          </p:nvPr>
        </p:nvSpPr>
        <p:spPr/>
        <p:txBody>
          <a:bodyPr/>
          <a:lstStyle/>
          <a:p>
            <a:r>
              <a:rPr lang="en-ZA" i="1" dirty="0" smtClean="0"/>
              <a:t>Socio-economic Aspects</a:t>
            </a:r>
            <a:endParaRPr lang="en-ZA" i="1" dirty="0"/>
          </a:p>
        </p:txBody>
      </p:sp>
      <p:sp>
        <p:nvSpPr>
          <p:cNvPr id="3" name="Content Placeholder 2"/>
          <p:cNvSpPr>
            <a:spLocks noGrp="1"/>
          </p:cNvSpPr>
          <p:nvPr>
            <p:ph idx="1"/>
          </p:nvPr>
        </p:nvSpPr>
        <p:spPr>
          <a:xfrm>
            <a:off x="1435608" y="1357298"/>
            <a:ext cx="7498080" cy="714380"/>
          </a:xfrm>
        </p:spPr>
        <p:txBody>
          <a:bodyPr>
            <a:noAutofit/>
          </a:bodyPr>
          <a:lstStyle/>
          <a:p>
            <a:pPr algn="ctr">
              <a:buNone/>
            </a:pPr>
            <a:r>
              <a:rPr lang="en-ZA" cap="all" dirty="0" smtClean="0"/>
              <a:t>summarising</a:t>
            </a:r>
          </a:p>
        </p:txBody>
      </p:sp>
      <p:sp>
        <p:nvSpPr>
          <p:cNvPr id="37891"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2" name="Rectangle 4"/>
          <p:cNvSpPr>
            <a:spLocks noChangeArrowheads="1"/>
          </p:cNvSpPr>
          <p:nvPr/>
        </p:nvSpPr>
        <p:spPr bwMode="auto">
          <a:xfrm>
            <a:off x="0" y="5334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ZA"/>
          </a:p>
        </p:txBody>
      </p:sp>
      <p:sp>
        <p:nvSpPr>
          <p:cNvPr id="37893" name="Rectangle 5"/>
          <p:cNvSpPr>
            <a:spLocks noChangeArrowheads="1"/>
          </p:cNvSpPr>
          <p:nvPr/>
        </p:nvSpPr>
        <p:spPr bwMode="auto">
          <a:xfrm>
            <a:off x="0" y="35242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TextBox 13"/>
          <p:cNvSpPr txBox="1"/>
          <p:nvPr/>
        </p:nvSpPr>
        <p:spPr>
          <a:xfrm>
            <a:off x="1643042" y="2539553"/>
            <a:ext cx="6929486" cy="2246769"/>
          </a:xfrm>
          <a:prstGeom prst="rect">
            <a:avLst/>
          </a:prstGeom>
        </p:spPr>
        <p:txBody>
          <a:bodyPr wrap="square" rtlCol="0">
            <a:spAutoFit/>
          </a:bodyPr>
          <a:lstStyle/>
          <a:p>
            <a:pPr algn="ctr"/>
            <a:r>
              <a:rPr lang="en-ZA" sz="2800" dirty="0" smtClean="0">
                <a:solidFill>
                  <a:srgbClr val="FF0000"/>
                </a:solidFill>
              </a:rPr>
              <a:t>The socio-economic data are generally available, however they refer to political or administratively demarcated areas, which makes it impossible to link these data to the Stampriet Transboundary Aquifer area.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Physiography and Climate</a:t>
            </a:r>
            <a:endParaRPr lang="en-ZA" dirty="0"/>
          </a:p>
        </p:txBody>
      </p:sp>
      <p:sp>
        <p:nvSpPr>
          <p:cNvPr id="3" name="Content Placeholder 2"/>
          <p:cNvSpPr>
            <a:spLocks noGrp="1"/>
          </p:cNvSpPr>
          <p:nvPr>
            <p:ph idx="1"/>
          </p:nvPr>
        </p:nvSpPr>
        <p:spPr>
          <a:xfrm>
            <a:off x="1435608" y="1447800"/>
            <a:ext cx="7498080" cy="3052770"/>
          </a:xfrm>
        </p:spPr>
        <p:txBody>
          <a:bodyPr/>
          <a:lstStyle/>
          <a:p>
            <a:r>
              <a:rPr lang="en-ZA" dirty="0" smtClean="0"/>
              <a:t>A.2. Precipitation</a:t>
            </a:r>
          </a:p>
          <a:p>
            <a:pPr lvl="1"/>
            <a:r>
              <a:rPr lang="en-ZA" sz="2400" u="sng" dirty="0" smtClean="0"/>
              <a:t>Botswana:</a:t>
            </a:r>
            <a:r>
              <a:rPr lang="en-ZA" sz="2400" dirty="0" smtClean="0"/>
              <a:t>  Data are available for 7 stations between 1970 (1979) to 2012 [mm]</a:t>
            </a:r>
          </a:p>
          <a:p>
            <a:pPr lvl="1"/>
            <a:r>
              <a:rPr lang="en-ZA" sz="2400" u="sng" dirty="0" smtClean="0"/>
              <a:t>Namibia</a:t>
            </a:r>
            <a:r>
              <a:rPr lang="en-ZA" sz="2400" dirty="0" smtClean="0"/>
              <a:t>: 6 Stations, varying periods between 1977 and 2014 from NOAA [inches]</a:t>
            </a:r>
          </a:p>
          <a:p>
            <a:pPr lvl="1"/>
            <a:r>
              <a:rPr lang="en-ZA" sz="2400" u="sng" dirty="0" smtClean="0"/>
              <a:t>South Africa</a:t>
            </a:r>
            <a:r>
              <a:rPr lang="en-ZA" sz="2400" dirty="0" smtClean="0"/>
              <a:t>:  Data available at SA Weather Service and Agricultural Research Council against cost.</a:t>
            </a:r>
            <a:endParaRPr lang="en-ZA" sz="2400" dirty="0"/>
          </a:p>
        </p:txBody>
      </p:sp>
      <p:sp>
        <p:nvSpPr>
          <p:cNvPr id="4" name="Rounded Rectangle 3"/>
          <p:cNvSpPr/>
          <p:nvPr/>
        </p:nvSpPr>
        <p:spPr>
          <a:xfrm>
            <a:off x="1357290" y="4703309"/>
            <a:ext cx="7572428" cy="192882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TextBox 5"/>
          <p:cNvSpPr txBox="1"/>
          <p:nvPr/>
        </p:nvSpPr>
        <p:spPr>
          <a:xfrm>
            <a:off x="1500166" y="4684952"/>
            <a:ext cx="7286676" cy="1815882"/>
          </a:xfrm>
          <a:prstGeom prst="rect">
            <a:avLst/>
          </a:prstGeom>
          <a:noFill/>
        </p:spPr>
        <p:txBody>
          <a:bodyPr wrap="square" rtlCol="0">
            <a:spAutoFit/>
          </a:bodyPr>
          <a:lstStyle/>
          <a:p>
            <a:pPr algn="just"/>
            <a:r>
              <a:rPr lang="en-ZA" sz="2800" dirty="0">
                <a:solidFill>
                  <a:srgbClr val="7030A0"/>
                </a:solidFill>
              </a:rPr>
              <a:t>Annual rainfall data </a:t>
            </a:r>
            <a:r>
              <a:rPr lang="en-ZA" sz="2800" dirty="0" smtClean="0">
                <a:solidFill>
                  <a:srgbClr val="7030A0"/>
                </a:solidFill>
              </a:rPr>
              <a:t>for a number of stations </a:t>
            </a:r>
            <a:r>
              <a:rPr lang="en-ZA" sz="2800" dirty="0">
                <a:solidFill>
                  <a:srgbClr val="7030A0"/>
                </a:solidFill>
              </a:rPr>
              <a:t>are available</a:t>
            </a:r>
            <a:r>
              <a:rPr lang="en-ZA" sz="2800" dirty="0" smtClean="0">
                <a:solidFill>
                  <a:srgbClr val="7030A0"/>
                </a:solidFill>
              </a:rPr>
              <a:t>. </a:t>
            </a:r>
            <a:r>
              <a:rPr lang="en-ZA" sz="2800" dirty="0">
                <a:solidFill>
                  <a:srgbClr val="7030A0"/>
                </a:solidFill>
              </a:rPr>
              <a:t>mean annual precipitation data can be plotted on the TBA </a:t>
            </a:r>
            <a:r>
              <a:rPr lang="en-ZA" sz="2800" dirty="0" smtClean="0">
                <a:solidFill>
                  <a:srgbClr val="7030A0"/>
                </a:solidFill>
              </a:rPr>
              <a:t>delineated map </a:t>
            </a:r>
            <a:r>
              <a:rPr lang="en-ZA" sz="2800" dirty="0">
                <a:solidFill>
                  <a:srgbClr val="7030A0"/>
                </a:solidFill>
              </a:rPr>
              <a:t>still to be prepared.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Physiography and Climate</a:t>
            </a:r>
            <a:endParaRPr lang="en-ZA" dirty="0"/>
          </a:p>
        </p:txBody>
      </p:sp>
      <p:sp>
        <p:nvSpPr>
          <p:cNvPr id="3" name="Content Placeholder 2"/>
          <p:cNvSpPr>
            <a:spLocks noGrp="1"/>
          </p:cNvSpPr>
          <p:nvPr>
            <p:ph idx="1"/>
          </p:nvPr>
        </p:nvSpPr>
        <p:spPr>
          <a:xfrm>
            <a:off x="1435608" y="1447800"/>
            <a:ext cx="7498080" cy="3052770"/>
          </a:xfrm>
        </p:spPr>
        <p:txBody>
          <a:bodyPr/>
          <a:lstStyle/>
          <a:p>
            <a:r>
              <a:rPr lang="en-ZA" dirty="0" smtClean="0"/>
              <a:t>A.3. Evapo</a:t>
            </a:r>
            <a:r>
              <a:rPr lang="en-ZA" strike="dblStrike" dirty="0" smtClean="0"/>
              <a:t>transpi</a:t>
            </a:r>
            <a:r>
              <a:rPr lang="en-ZA" dirty="0" smtClean="0"/>
              <a:t>ration</a:t>
            </a:r>
          </a:p>
          <a:p>
            <a:pPr lvl="1"/>
            <a:r>
              <a:rPr lang="en-ZA" sz="2400" u="sng" dirty="0" smtClean="0"/>
              <a:t>Botswana:</a:t>
            </a:r>
            <a:r>
              <a:rPr lang="en-ZA" sz="2400" dirty="0" smtClean="0"/>
              <a:t>  Data for Tshane 1959-2009 and Tshabong 1959-2007 are available.</a:t>
            </a:r>
          </a:p>
          <a:p>
            <a:pPr lvl="1"/>
            <a:r>
              <a:rPr lang="en-ZA" sz="2400" u="sng" dirty="0" smtClean="0"/>
              <a:t>Namibia</a:t>
            </a:r>
            <a:r>
              <a:rPr lang="en-ZA" sz="2400" dirty="0" smtClean="0"/>
              <a:t>:  Namibia has only a map that shows the mean annual evaporation.</a:t>
            </a:r>
          </a:p>
          <a:p>
            <a:pPr lvl="1"/>
            <a:r>
              <a:rPr lang="en-ZA" sz="2400" u="sng" dirty="0" smtClean="0"/>
              <a:t>South Africa</a:t>
            </a:r>
            <a:r>
              <a:rPr lang="en-ZA" sz="2400" dirty="0" smtClean="0"/>
              <a:t>:  A spreadsheet with evaporation data from1961 to 1983 is available.</a:t>
            </a:r>
            <a:endParaRPr lang="en-ZA" sz="2400" dirty="0"/>
          </a:p>
        </p:txBody>
      </p:sp>
      <p:sp>
        <p:nvSpPr>
          <p:cNvPr id="4" name="Rounded Rectangle 3"/>
          <p:cNvSpPr/>
          <p:nvPr/>
        </p:nvSpPr>
        <p:spPr>
          <a:xfrm>
            <a:off x="1357290" y="4857760"/>
            <a:ext cx="7572428" cy="121444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TextBox 5"/>
          <p:cNvSpPr txBox="1"/>
          <p:nvPr/>
        </p:nvSpPr>
        <p:spPr>
          <a:xfrm>
            <a:off x="1500166" y="4975223"/>
            <a:ext cx="7286676" cy="954107"/>
          </a:xfrm>
          <a:prstGeom prst="rect">
            <a:avLst/>
          </a:prstGeom>
          <a:noFill/>
        </p:spPr>
        <p:txBody>
          <a:bodyPr wrap="square" rtlCol="0">
            <a:spAutoFit/>
          </a:bodyPr>
          <a:lstStyle/>
          <a:p>
            <a:pPr algn="just"/>
            <a:r>
              <a:rPr lang="en-ZA" sz="2800" dirty="0" smtClean="0">
                <a:solidFill>
                  <a:schemeClr val="accent6">
                    <a:lumMod val="75000"/>
                  </a:schemeClr>
                </a:solidFill>
              </a:rPr>
              <a:t>Compilation of a map</a:t>
            </a:r>
            <a:r>
              <a:rPr lang="en-ZA" sz="2800" dirty="0">
                <a:solidFill>
                  <a:schemeClr val="accent6">
                    <a:lumMod val="75000"/>
                  </a:schemeClr>
                </a:solidFill>
              </a:rPr>
              <a:t> </a:t>
            </a:r>
            <a:r>
              <a:rPr lang="en-ZA" sz="2800" dirty="0" smtClean="0">
                <a:solidFill>
                  <a:schemeClr val="accent6">
                    <a:lumMod val="75000"/>
                  </a:schemeClr>
                </a:solidFill>
              </a:rPr>
              <a:t>showing </a:t>
            </a:r>
            <a:r>
              <a:rPr lang="en-ZA" sz="2800" dirty="0">
                <a:solidFill>
                  <a:schemeClr val="accent6">
                    <a:lumMod val="75000"/>
                  </a:schemeClr>
                </a:solidFill>
              </a:rPr>
              <a:t>the mean annual evaporation in steps of 200 mm </a:t>
            </a:r>
            <a:r>
              <a:rPr lang="en-ZA" sz="2800" dirty="0" smtClean="0">
                <a:solidFill>
                  <a:schemeClr val="accent6">
                    <a:lumMod val="75000"/>
                  </a:schemeClr>
                </a:solidFill>
              </a:rPr>
              <a:t>is proposed.</a:t>
            </a:r>
            <a:endParaRPr lang="en-ZA" sz="28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Physiography and Climate</a:t>
            </a:r>
            <a:endParaRPr lang="en-ZA" dirty="0"/>
          </a:p>
        </p:txBody>
      </p:sp>
      <p:sp>
        <p:nvSpPr>
          <p:cNvPr id="3" name="Content Placeholder 2"/>
          <p:cNvSpPr>
            <a:spLocks noGrp="1"/>
          </p:cNvSpPr>
          <p:nvPr>
            <p:ph idx="1"/>
          </p:nvPr>
        </p:nvSpPr>
        <p:spPr>
          <a:xfrm>
            <a:off x="1435608" y="1447800"/>
            <a:ext cx="7498080" cy="2409828"/>
          </a:xfrm>
        </p:spPr>
        <p:txBody>
          <a:bodyPr>
            <a:normAutofit lnSpcReduction="10000"/>
          </a:bodyPr>
          <a:lstStyle/>
          <a:p>
            <a:r>
              <a:rPr lang="en-ZA" dirty="0" smtClean="0"/>
              <a:t>A.4. Land use/Land cover</a:t>
            </a:r>
            <a:endParaRPr lang="en-ZA" dirty="0" smtClean="0"/>
          </a:p>
          <a:p>
            <a:pPr lvl="1"/>
            <a:r>
              <a:rPr lang="en-ZA" sz="2400" u="sng" dirty="0" smtClean="0"/>
              <a:t>Botswana:</a:t>
            </a:r>
            <a:r>
              <a:rPr lang="en-ZA" sz="2400" dirty="0" smtClean="0"/>
              <a:t>  The intention is to digitize Google Earth maps.</a:t>
            </a:r>
          </a:p>
          <a:p>
            <a:pPr lvl="1"/>
            <a:r>
              <a:rPr lang="en-ZA" sz="2400" u="sng" dirty="0" smtClean="0"/>
              <a:t>Namibia</a:t>
            </a:r>
            <a:r>
              <a:rPr lang="en-ZA" sz="2400" dirty="0" smtClean="0"/>
              <a:t>:  A map of irrigation sites is available.  Reference is made to the JICA report.</a:t>
            </a:r>
          </a:p>
          <a:p>
            <a:pPr lvl="1"/>
            <a:r>
              <a:rPr lang="en-ZA" sz="2400" u="sng" dirty="0" smtClean="0"/>
              <a:t>South Africa</a:t>
            </a:r>
            <a:r>
              <a:rPr lang="en-ZA" sz="2400" dirty="0" smtClean="0"/>
              <a:t>:  No such data have been collected.</a:t>
            </a:r>
            <a:endParaRPr lang="en-ZA" sz="2400" dirty="0"/>
          </a:p>
        </p:txBody>
      </p:sp>
      <p:sp>
        <p:nvSpPr>
          <p:cNvPr id="4" name="Rounded Rectangle 3"/>
          <p:cNvSpPr/>
          <p:nvPr/>
        </p:nvSpPr>
        <p:spPr>
          <a:xfrm>
            <a:off x="1357290" y="4276732"/>
            <a:ext cx="7572428" cy="207170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TextBox 5"/>
          <p:cNvSpPr txBox="1"/>
          <p:nvPr/>
        </p:nvSpPr>
        <p:spPr>
          <a:xfrm>
            <a:off x="1500166" y="4400558"/>
            <a:ext cx="7286676" cy="1815882"/>
          </a:xfrm>
          <a:prstGeom prst="rect">
            <a:avLst/>
          </a:prstGeom>
          <a:noFill/>
        </p:spPr>
        <p:txBody>
          <a:bodyPr wrap="square" rtlCol="0">
            <a:spAutoFit/>
          </a:bodyPr>
          <a:lstStyle/>
          <a:p>
            <a:pPr algn="just"/>
            <a:r>
              <a:rPr lang="en-ZA" sz="2800" dirty="0">
                <a:solidFill>
                  <a:srgbClr val="C00000"/>
                </a:solidFill>
              </a:rPr>
              <a:t>Known land uses are Stock farming; Irrigation </a:t>
            </a:r>
            <a:r>
              <a:rPr lang="en-ZA" sz="2800" dirty="0" smtClean="0">
                <a:solidFill>
                  <a:srgbClr val="C00000"/>
                </a:solidFill>
              </a:rPr>
              <a:t>Nature </a:t>
            </a:r>
            <a:r>
              <a:rPr lang="en-ZA" sz="2800" dirty="0">
                <a:solidFill>
                  <a:srgbClr val="C00000"/>
                </a:solidFill>
              </a:rPr>
              <a:t>conservation/Game parks/Tourism with possibly some Lodges </a:t>
            </a:r>
            <a:r>
              <a:rPr lang="en-ZA" sz="2800" dirty="0" smtClean="0">
                <a:solidFill>
                  <a:srgbClr val="C00000"/>
                </a:solidFill>
              </a:rPr>
              <a:t>which can be taken from maps. Lodge coordinates must be identified</a:t>
            </a:r>
            <a:endParaRPr lang="en-ZA" sz="2800"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Physiography and Climate</a:t>
            </a:r>
            <a:endParaRPr lang="en-ZA" dirty="0"/>
          </a:p>
        </p:txBody>
      </p:sp>
      <p:sp>
        <p:nvSpPr>
          <p:cNvPr id="3" name="Content Placeholder 2"/>
          <p:cNvSpPr>
            <a:spLocks noGrp="1"/>
          </p:cNvSpPr>
          <p:nvPr>
            <p:ph idx="1"/>
          </p:nvPr>
        </p:nvSpPr>
        <p:spPr>
          <a:xfrm>
            <a:off x="1435608" y="1447800"/>
            <a:ext cx="7498080" cy="2409828"/>
          </a:xfrm>
        </p:spPr>
        <p:txBody>
          <a:bodyPr>
            <a:normAutofit/>
          </a:bodyPr>
          <a:lstStyle/>
          <a:p>
            <a:r>
              <a:rPr lang="en-ZA" dirty="0" smtClean="0"/>
              <a:t>A.5. Topography and Elevation</a:t>
            </a:r>
            <a:endParaRPr lang="en-ZA" dirty="0" smtClean="0"/>
          </a:p>
          <a:p>
            <a:pPr lvl="1"/>
            <a:r>
              <a:rPr lang="en-ZA" sz="2400" u="sng" dirty="0" smtClean="0"/>
              <a:t>Botswana:</a:t>
            </a:r>
            <a:r>
              <a:rPr lang="en-ZA" sz="2400" dirty="0" smtClean="0"/>
              <a:t>  Shape files and maps are available</a:t>
            </a:r>
          </a:p>
          <a:p>
            <a:pPr lvl="1"/>
            <a:r>
              <a:rPr lang="en-ZA" sz="2400" u="sng" dirty="0" smtClean="0"/>
              <a:t>Namibia</a:t>
            </a:r>
            <a:r>
              <a:rPr lang="en-ZA" sz="2400" dirty="0" smtClean="0"/>
              <a:t>:  Maps and a digital elevation model is available</a:t>
            </a:r>
          </a:p>
          <a:p>
            <a:pPr lvl="1"/>
            <a:r>
              <a:rPr lang="en-ZA" sz="2400" u="sng" dirty="0" smtClean="0"/>
              <a:t>South Africa</a:t>
            </a:r>
            <a:r>
              <a:rPr lang="en-ZA" sz="2400" dirty="0" smtClean="0"/>
              <a:t>:  Data are available as shape files.</a:t>
            </a:r>
            <a:endParaRPr lang="en-ZA" sz="2400" dirty="0"/>
          </a:p>
        </p:txBody>
      </p:sp>
      <p:sp>
        <p:nvSpPr>
          <p:cNvPr id="4" name="Rounded Rectangle 3"/>
          <p:cNvSpPr/>
          <p:nvPr/>
        </p:nvSpPr>
        <p:spPr>
          <a:xfrm>
            <a:off x="1357290" y="4162432"/>
            <a:ext cx="7572428" cy="20717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TextBox 5"/>
          <p:cNvSpPr txBox="1"/>
          <p:nvPr/>
        </p:nvSpPr>
        <p:spPr>
          <a:xfrm>
            <a:off x="1500166" y="4286259"/>
            <a:ext cx="7286676" cy="1815882"/>
          </a:xfrm>
          <a:prstGeom prst="rect">
            <a:avLst/>
          </a:prstGeom>
          <a:noFill/>
        </p:spPr>
        <p:txBody>
          <a:bodyPr wrap="square" rtlCol="0">
            <a:spAutoFit/>
          </a:bodyPr>
          <a:lstStyle/>
          <a:p>
            <a:pPr algn="just"/>
            <a:r>
              <a:rPr lang="en-ZA" sz="2800" dirty="0">
                <a:solidFill>
                  <a:schemeClr val="accent6">
                    <a:lumMod val="75000"/>
                  </a:schemeClr>
                </a:solidFill>
              </a:rPr>
              <a:t>A digital elevation model for the whole TBA area can be produced from SRTM or ASTER data. Contour lines can also be created from these data</a:t>
            </a:r>
            <a:r>
              <a:rPr lang="en-ZA" sz="2800" dirty="0" smtClean="0">
                <a:solidFill>
                  <a:schemeClr val="accent6">
                    <a:lumMod val="75000"/>
                  </a:schemeClr>
                </a:solidFill>
              </a:rPr>
              <a:t>.</a:t>
            </a:r>
            <a:endParaRPr lang="en-ZA" sz="28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Physiography and Climate</a:t>
            </a:r>
            <a:endParaRPr lang="en-ZA" dirty="0"/>
          </a:p>
        </p:txBody>
      </p:sp>
      <p:sp>
        <p:nvSpPr>
          <p:cNvPr id="3" name="Content Placeholder 2"/>
          <p:cNvSpPr>
            <a:spLocks noGrp="1"/>
          </p:cNvSpPr>
          <p:nvPr>
            <p:ph idx="1"/>
          </p:nvPr>
        </p:nvSpPr>
        <p:spPr>
          <a:xfrm>
            <a:off x="1435608" y="1447800"/>
            <a:ext cx="7498080" cy="2409828"/>
          </a:xfrm>
        </p:spPr>
        <p:txBody>
          <a:bodyPr>
            <a:normAutofit/>
          </a:bodyPr>
          <a:lstStyle/>
          <a:p>
            <a:r>
              <a:rPr lang="en-ZA" dirty="0" smtClean="0"/>
              <a:t>A.6. Surface Water Networks</a:t>
            </a:r>
            <a:endParaRPr lang="en-ZA" dirty="0" smtClean="0"/>
          </a:p>
          <a:p>
            <a:pPr lvl="1"/>
            <a:r>
              <a:rPr lang="en-ZA" sz="2400" u="sng" dirty="0" smtClean="0"/>
              <a:t>Botswana:</a:t>
            </a:r>
            <a:r>
              <a:rPr lang="en-ZA" sz="2400" dirty="0" smtClean="0"/>
              <a:t>  Rivers and pans are available as shape files</a:t>
            </a:r>
          </a:p>
          <a:p>
            <a:pPr lvl="1"/>
            <a:r>
              <a:rPr lang="en-ZA" sz="2400" u="sng" dirty="0" smtClean="0"/>
              <a:t>Namibia</a:t>
            </a:r>
            <a:r>
              <a:rPr lang="en-ZA" sz="2400" dirty="0" smtClean="0"/>
              <a:t>: </a:t>
            </a:r>
            <a:r>
              <a:rPr lang="en-ZA" sz="2400" dirty="0" smtClean="0"/>
              <a:t>Rivers and pans are </a:t>
            </a:r>
            <a:r>
              <a:rPr lang="en-ZA" sz="2400" dirty="0" smtClean="0"/>
              <a:t>available </a:t>
            </a:r>
            <a:r>
              <a:rPr lang="en-ZA" sz="2400" dirty="0" smtClean="0"/>
              <a:t>as shape files</a:t>
            </a:r>
            <a:endParaRPr lang="en-ZA" sz="2400" dirty="0" smtClean="0"/>
          </a:p>
          <a:p>
            <a:pPr lvl="1"/>
            <a:r>
              <a:rPr lang="en-ZA" sz="2400" u="sng" dirty="0" smtClean="0"/>
              <a:t>South Africa</a:t>
            </a:r>
            <a:r>
              <a:rPr lang="en-ZA" sz="2400" dirty="0" smtClean="0"/>
              <a:t>:  Rivers are available as shape files.  Pans are assumed to be available.</a:t>
            </a:r>
            <a:endParaRPr lang="en-ZA" sz="2400" dirty="0"/>
          </a:p>
        </p:txBody>
      </p:sp>
      <p:sp>
        <p:nvSpPr>
          <p:cNvPr id="4" name="Rounded Rectangle 3"/>
          <p:cNvSpPr/>
          <p:nvPr/>
        </p:nvSpPr>
        <p:spPr>
          <a:xfrm>
            <a:off x="1357290" y="4162432"/>
            <a:ext cx="7572428" cy="207170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6" name="TextBox 5"/>
          <p:cNvSpPr txBox="1"/>
          <p:nvPr/>
        </p:nvSpPr>
        <p:spPr>
          <a:xfrm>
            <a:off x="1500166" y="4286259"/>
            <a:ext cx="7286676" cy="1815882"/>
          </a:xfrm>
          <a:prstGeom prst="rect">
            <a:avLst/>
          </a:prstGeom>
          <a:noFill/>
        </p:spPr>
        <p:txBody>
          <a:bodyPr wrap="square" rtlCol="0">
            <a:spAutoFit/>
          </a:bodyPr>
          <a:lstStyle/>
          <a:p>
            <a:r>
              <a:rPr lang="en-ZA" sz="2800" dirty="0">
                <a:solidFill>
                  <a:schemeClr val="accent6">
                    <a:lumMod val="75000"/>
                  </a:schemeClr>
                </a:solidFill>
              </a:rPr>
              <a:t>A map of the surface water features (ephemeral rivers and pans) can be produced from the collected data and plotted on the TBA base map still to be prepared.</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428728" y="5715016"/>
            <a:ext cx="7358114" cy="71438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2" name="Title 1"/>
          <p:cNvSpPr>
            <a:spLocks noGrp="1"/>
          </p:cNvSpPr>
          <p:nvPr>
            <p:ph type="title"/>
          </p:nvPr>
        </p:nvSpPr>
        <p:spPr/>
        <p:txBody>
          <a:bodyPr/>
          <a:lstStyle/>
          <a:p>
            <a:r>
              <a:rPr lang="en-ZA" dirty="0" smtClean="0"/>
              <a:t>Physiography and Climate</a:t>
            </a:r>
            <a:endParaRPr lang="en-ZA" dirty="0"/>
          </a:p>
        </p:txBody>
      </p:sp>
      <p:sp>
        <p:nvSpPr>
          <p:cNvPr id="3" name="Content Placeholder 2"/>
          <p:cNvSpPr>
            <a:spLocks noGrp="1"/>
          </p:cNvSpPr>
          <p:nvPr>
            <p:ph idx="1"/>
          </p:nvPr>
        </p:nvSpPr>
        <p:spPr>
          <a:xfrm>
            <a:off x="1435608" y="1447800"/>
            <a:ext cx="7498080" cy="4195778"/>
          </a:xfrm>
        </p:spPr>
        <p:txBody>
          <a:bodyPr>
            <a:normAutofit fontScale="92500" lnSpcReduction="20000"/>
          </a:bodyPr>
          <a:lstStyle/>
          <a:p>
            <a:pPr algn="ctr">
              <a:buNone/>
            </a:pPr>
            <a:r>
              <a:rPr lang="en-ZA" dirty="0" smtClean="0"/>
              <a:t>SUMMARISING</a:t>
            </a:r>
          </a:p>
          <a:p>
            <a:pPr marL="457200" indent="-374650">
              <a:buNone/>
            </a:pPr>
            <a:r>
              <a:rPr lang="en-ZA" sz="3300" dirty="0" smtClean="0">
                <a:solidFill>
                  <a:schemeClr val="accent6">
                    <a:lumMod val="75000"/>
                  </a:schemeClr>
                </a:solidFill>
              </a:rPr>
              <a:t>Although the respective xls files have still to be created no problems are foreseen to prepare tables and maps for </a:t>
            </a:r>
          </a:p>
          <a:p>
            <a:pPr marL="457200" indent="-374650">
              <a:lnSpc>
                <a:spcPct val="110000"/>
              </a:lnSpc>
              <a:buNone/>
            </a:pPr>
            <a:r>
              <a:rPr lang="en-ZA" sz="3300" dirty="0" smtClean="0">
                <a:solidFill>
                  <a:schemeClr val="accent6">
                    <a:lumMod val="75000"/>
                  </a:schemeClr>
                </a:solidFill>
              </a:rPr>
              <a:t>Temperature</a:t>
            </a:r>
          </a:p>
          <a:p>
            <a:pPr marL="457200" indent="-374650">
              <a:lnSpc>
                <a:spcPct val="110000"/>
              </a:lnSpc>
              <a:buNone/>
            </a:pPr>
            <a:r>
              <a:rPr lang="en-ZA" sz="3300" dirty="0" smtClean="0">
                <a:solidFill>
                  <a:schemeClr val="accent6">
                    <a:lumMod val="75000"/>
                  </a:schemeClr>
                </a:solidFill>
              </a:rPr>
              <a:t>Rainfall</a:t>
            </a:r>
          </a:p>
          <a:p>
            <a:pPr marL="457200" indent="-374650">
              <a:lnSpc>
                <a:spcPct val="110000"/>
              </a:lnSpc>
              <a:buNone/>
            </a:pPr>
            <a:r>
              <a:rPr lang="en-ZA" sz="3300" dirty="0" smtClean="0">
                <a:solidFill>
                  <a:schemeClr val="accent6">
                    <a:lumMod val="75000"/>
                  </a:schemeClr>
                </a:solidFill>
              </a:rPr>
              <a:t>Evaporation</a:t>
            </a:r>
          </a:p>
          <a:p>
            <a:pPr marL="457200" indent="-374650">
              <a:lnSpc>
                <a:spcPct val="110000"/>
              </a:lnSpc>
              <a:buNone/>
            </a:pPr>
            <a:r>
              <a:rPr lang="en-ZA" sz="3300" dirty="0" smtClean="0">
                <a:solidFill>
                  <a:schemeClr val="accent6">
                    <a:lumMod val="75000"/>
                  </a:schemeClr>
                </a:solidFill>
              </a:rPr>
              <a:t>Topography and Elevation and</a:t>
            </a:r>
          </a:p>
          <a:p>
            <a:pPr marL="457200" indent="-374650">
              <a:buNone/>
            </a:pPr>
            <a:r>
              <a:rPr lang="en-ZA" sz="3300" dirty="0" smtClean="0">
                <a:solidFill>
                  <a:schemeClr val="accent6">
                    <a:lumMod val="75000"/>
                  </a:schemeClr>
                </a:solidFill>
              </a:rPr>
              <a:t>Surface water networks can be produced</a:t>
            </a:r>
          </a:p>
          <a:p>
            <a:pPr>
              <a:buNone/>
            </a:pPr>
            <a:endParaRPr lang="en-ZA" sz="2400" dirty="0"/>
          </a:p>
        </p:txBody>
      </p:sp>
      <p:sp>
        <p:nvSpPr>
          <p:cNvPr id="7" name="TextBox 6"/>
          <p:cNvSpPr txBox="1"/>
          <p:nvPr/>
        </p:nvSpPr>
        <p:spPr>
          <a:xfrm>
            <a:off x="1643042" y="5786454"/>
            <a:ext cx="6858048" cy="523220"/>
          </a:xfrm>
          <a:prstGeom prst="rect">
            <a:avLst/>
          </a:prstGeom>
          <a:noFill/>
        </p:spPr>
        <p:txBody>
          <a:bodyPr wrap="square" rtlCol="0">
            <a:spAutoFit/>
          </a:bodyPr>
          <a:lstStyle/>
          <a:p>
            <a:r>
              <a:rPr lang="en-ZA" sz="2800" dirty="0" smtClean="0">
                <a:solidFill>
                  <a:srgbClr val="FF0000"/>
                </a:solidFill>
              </a:rPr>
              <a:t>Data for the Land use map must be generated</a:t>
            </a:r>
            <a:endParaRPr lang="en-ZA" sz="2800" dirty="0">
              <a:solidFill>
                <a:srgbClr val="FF0000"/>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txDef>
      <a:spPr/>
      <a:bodyPr wrap="square" rtlCol="0">
        <a:spAutoFit/>
      </a:bodyPr>
      <a:lstStyle>
        <a:defPPr>
          <a:defRPr sz="2800"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1753</TotalTime>
  <Words>2577</Words>
  <Application>Microsoft Office PowerPoint</Application>
  <PresentationFormat>On-screen Show (4:3)</PresentationFormat>
  <Paragraphs>204</Paragraphs>
  <Slides>35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Solstice</vt:lpstr>
      <vt:lpstr>Paintbrush Picture</vt:lpstr>
      <vt:lpstr>UNESCO Stampriet TBA Project</vt:lpstr>
      <vt:lpstr>Items will be discussed in the usual order</vt:lpstr>
      <vt:lpstr>Physiography and Climate</vt:lpstr>
      <vt:lpstr>Physiography and Climate</vt:lpstr>
      <vt:lpstr>Physiography and Climate</vt:lpstr>
      <vt:lpstr>Physiography and Climate</vt:lpstr>
      <vt:lpstr>Physiography and Climate</vt:lpstr>
      <vt:lpstr>Physiography and Climate</vt:lpstr>
      <vt:lpstr>Physiography and Climate</vt:lpstr>
      <vt:lpstr>Aquifer Geometry</vt:lpstr>
      <vt:lpstr>Aquifer Geometry</vt:lpstr>
      <vt:lpstr>Aquifer Geometry</vt:lpstr>
      <vt:lpstr>Aquifer Geometry</vt:lpstr>
      <vt:lpstr>Aquifer Geometry</vt:lpstr>
      <vt:lpstr>Aquifer Geometry</vt:lpstr>
      <vt:lpstr>Aquifer Geometry</vt:lpstr>
      <vt:lpstr>Aquifer Geometry</vt:lpstr>
      <vt:lpstr>Hydrogeological Characteristics</vt:lpstr>
      <vt:lpstr>Hydrogeological Characteristics</vt:lpstr>
      <vt:lpstr>Hydrogeological Characteristics</vt:lpstr>
      <vt:lpstr>Hydrogeological Characteristics</vt:lpstr>
      <vt:lpstr>Hydrogeological Characteristics</vt:lpstr>
      <vt:lpstr>Hydrogeological Characteristics</vt:lpstr>
      <vt:lpstr>Hydrogeological Characteristics</vt:lpstr>
      <vt:lpstr>Hydrogeological Characteristics</vt:lpstr>
      <vt:lpstr>Hydrogeological Characteristcs</vt:lpstr>
      <vt:lpstr>Environmental Aspects</vt:lpstr>
      <vt:lpstr>Environmental Aspects</vt:lpstr>
      <vt:lpstr>Environmental Aspects</vt:lpstr>
      <vt:lpstr>Environmental Aspects</vt:lpstr>
      <vt:lpstr>Socio-economic Aspects</vt:lpstr>
      <vt:lpstr>Socio-economic Aspects</vt:lpstr>
      <vt:lpstr>Socio-economic Aspects</vt:lpstr>
      <vt:lpstr>Socio-economic Aspects</vt:lpstr>
      <vt:lpstr>Socio-economic Aspects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UNESCO Stampriet TBA Project</dc:title>
  <dc:creator>User</dc:creator>
  <cp:lastModifiedBy>User</cp:lastModifiedBy>
  <cp:revision>85</cp:revision>
  <dcterms:created xsi:type="dcterms:W3CDTF">2015-02-20T07:34:54Z</dcterms:created>
  <dcterms:modified xsi:type="dcterms:W3CDTF">2015-02-21T12:48:32Z</dcterms:modified>
</cp:coreProperties>
</file>